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8"/>
  </p:notesMasterIdLst>
  <p:handoutMasterIdLst>
    <p:handoutMasterId r:id="rId19"/>
  </p:handoutMasterIdLst>
  <p:sldIdLst>
    <p:sldId id="412" r:id="rId5"/>
    <p:sldId id="417" r:id="rId6"/>
    <p:sldId id="418" r:id="rId7"/>
    <p:sldId id="419" r:id="rId8"/>
    <p:sldId id="420" r:id="rId9"/>
    <p:sldId id="421" r:id="rId10"/>
    <p:sldId id="423" r:id="rId11"/>
    <p:sldId id="424" r:id="rId12"/>
    <p:sldId id="425" r:id="rId13"/>
    <p:sldId id="426" r:id="rId14"/>
    <p:sldId id="427" r:id="rId15"/>
    <p:sldId id="428" r:id="rId16"/>
    <p:sldId id="429" r:id="rId17"/>
  </p:sldIdLst>
  <p:sldSz cx="9144000" cy="6858000" type="screen4x3"/>
  <p:notesSz cx="6669088" cy="9928225"/>
  <p:defaultTextStyle>
    <a:defPPr>
      <a:defRPr lang="en-US"/>
    </a:defPPr>
    <a:lvl1pPr algn="l"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438A"/>
    <a:srgbClr val="000066"/>
    <a:srgbClr val="FF3300"/>
    <a:srgbClr val="525152"/>
    <a:srgbClr val="0099CC"/>
    <a:srgbClr val="33CCFF"/>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2" autoAdjust="0"/>
    <p:restoredTop sz="81162" autoAdjust="0"/>
  </p:normalViewPr>
  <p:slideViewPr>
    <p:cSldViewPr showGuides="1">
      <p:cViewPr varScale="1">
        <p:scale>
          <a:sx n="57" d="100"/>
          <a:sy n="57" d="100"/>
        </p:scale>
        <p:origin x="-9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0" d="100"/>
          <a:sy n="50" d="100"/>
        </p:scale>
        <p:origin x="-2334" y="-96"/>
      </p:cViewPr>
      <p:guideLst>
        <p:guide orient="horz" pos="3128"/>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2-28T13:35:31.249" idx="1">
    <p:pos x="174" y="738"/>
    <p:text>Translate Chinese in graphic</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6"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7"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5EBAAD4-B3DB-40B0-9C74-150155EB01A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8131"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8135"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32983E7-CC9B-4278-93E5-0908AC46D02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F67D3B16-F4DB-44C8-A051-722A19082707}" type="slidenum">
              <a:rPr lang="en-US"/>
              <a:pPr/>
              <a:t>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30min</a:t>
            </a:r>
            <a:r>
              <a:rPr lang="zh-CN" altLang="en-US" dirty="0" smtClean="0"/>
              <a:t>是指主要依赖人工定位故障点</a:t>
            </a:r>
            <a:endParaRPr lang="en-US" altLang="zh-CN" dirty="0" smtClean="0"/>
          </a:p>
          <a:p>
            <a:r>
              <a:rPr lang="en-US" altLang="zh-CN" dirty="0" smtClean="0"/>
              <a:t>60sec </a:t>
            </a:r>
            <a:r>
              <a:rPr lang="zh-CN" altLang="en-US" dirty="0" smtClean="0"/>
              <a:t>是指从配电故障点发生到确认故障类型，地点的时间</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11</a:t>
            </a:fld>
            <a:endParaRPr lang="en-US" altLang="zh-CN"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12</a:t>
            </a:fld>
            <a:endParaRPr lang="en-US" altLang="zh-CN" dirty="0">
              <a:solidFill>
                <a:prstClr val="black"/>
              </a:solidFill>
            </a:endParaRPr>
          </a:p>
        </p:txBody>
      </p:sp>
    </p:spTree>
    <p:extLst>
      <p:ext uri="{BB962C8B-B14F-4D97-AF65-F5344CB8AC3E}">
        <p14:creationId xmlns="" xmlns:p14="http://schemas.microsoft.com/office/powerpoint/2010/main" val="304941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13</a:t>
            </a:fld>
            <a:endParaRPr lang="en-US" altLang="zh-CN"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altLang="zh-CN" dirty="0" smtClean="0">
              <a:latin typeface="Arial" pitchFamily="34" charset="0"/>
              <a:ea typeface="ＭＳ Ｐゴシック" pitchFamily="34" charset="-128"/>
              <a:cs typeface="Arial" pitchFamily="34" charset="0"/>
            </a:endParaRPr>
          </a:p>
        </p:txBody>
      </p:sp>
      <p:sp>
        <p:nvSpPr>
          <p:cNvPr id="32772" name="Slide Number Placeholder 3"/>
          <p:cNvSpPr>
            <a:spLocks noGrp="1"/>
          </p:cNvSpPr>
          <p:nvPr>
            <p:ph type="sldNum" sz="quarter" idx="5"/>
          </p:nvPr>
        </p:nvSpPr>
        <p:spPr>
          <a:noFill/>
        </p:spPr>
        <p:txBody>
          <a:bodyPr/>
          <a:lstStyle/>
          <a:p>
            <a:fld id="{47554271-3261-434D-989F-E8E00212A757}" type="slidenum">
              <a:rPr lang="en-US" altLang="zh-CN">
                <a:latin typeface="Arial" pitchFamily="34" charset="0"/>
                <a:ea typeface="ＭＳ Ｐゴシック" pitchFamily="34" charset="-128"/>
              </a:rPr>
              <a:pPr/>
              <a:t>2</a:t>
            </a:fld>
            <a:endParaRPr lang="en-US" altLang="zh-CN" dirty="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48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5C8025-6957-47C4-A8DB-5AE16478F870}" type="slidenum">
              <a:rPr lang="zh-CN" altLang="en-US">
                <a:solidFill>
                  <a:prstClr val="black"/>
                </a:solidFill>
              </a:rPr>
              <a:pPr/>
              <a:t>3</a:t>
            </a:fld>
            <a:endParaRPr lang="en-US" altLang="zh-CN"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21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B3F7CE-6E49-49A3-873F-E2E23ADF843D}" type="slidenum">
              <a:rPr lang="zh-CN" altLang="en-US" smtClean="0">
                <a:solidFill>
                  <a:prstClr val="white"/>
                </a:solidFill>
              </a:rPr>
              <a:pPr/>
              <a:t>6</a:t>
            </a:fld>
            <a:endParaRPr lang="en-US" altLang="zh-CN" dirty="0">
              <a:solidFill>
                <a:prstClr val="white"/>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a:ln/>
        </p:spPr>
      </p:sp>
      <p:sp>
        <p:nvSpPr>
          <p:cNvPr id="136195" name="备注占位符 2"/>
          <p:cNvSpPr>
            <a:spLocks noGrp="1"/>
          </p:cNvSpPr>
          <p:nvPr>
            <p:ph type="body" idx="1"/>
          </p:nvPr>
        </p:nvSpPr>
        <p:spPr/>
        <p:txBody>
          <a:bodyPr/>
          <a:lstStyle/>
          <a:p>
            <a:pPr eaLnBrk="1" hangingPunct="1">
              <a:defRPr/>
            </a:pPr>
            <a:r>
              <a:rPr lang="en-US" altLang="zh-CN" dirty="0" smtClean="0"/>
              <a:t>In existing technologies, there are 2 technology, that is wired  and wireless technology.</a:t>
            </a:r>
          </a:p>
          <a:p>
            <a:pPr eaLnBrk="1" hangingPunct="1">
              <a:defRPr/>
            </a:pPr>
            <a:endParaRPr lang="en-US" altLang="zh-CN" dirty="0" smtClean="0"/>
          </a:p>
          <a:p>
            <a:pPr eaLnBrk="1" hangingPunct="1">
              <a:defRPr/>
            </a:pPr>
            <a:r>
              <a:rPr lang="zh-CN" altLang="en-US" dirty="0" smtClean="0"/>
              <a:t>有线技术：</a:t>
            </a:r>
            <a:endParaRPr lang="en-US" altLang="zh-CN" dirty="0" smtClean="0"/>
          </a:p>
          <a:p>
            <a:pPr lvl="1" eaLnBrk="1" hangingPunct="1">
              <a:defRPr/>
            </a:pPr>
            <a:r>
              <a:rPr lang="zh-CN" altLang="en-US" dirty="0" smtClean="0"/>
              <a:t>窄带、数据业务  </a:t>
            </a:r>
            <a:endParaRPr lang="en-US" altLang="zh-CN" dirty="0" smtClean="0"/>
          </a:p>
          <a:p>
            <a:pPr lvl="1" eaLnBrk="1" hangingPunct="1">
              <a:defRPr/>
            </a:pPr>
            <a:r>
              <a:rPr lang="zh-CN" altLang="en-US" dirty="0" smtClean="0"/>
              <a:t>某些场景部署困难成本高</a:t>
            </a:r>
            <a:endParaRPr lang="en-US" altLang="zh-CN" dirty="0" smtClean="0"/>
          </a:p>
          <a:p>
            <a:pPr lvl="1" eaLnBrk="1" hangingPunct="1">
              <a:defRPr/>
            </a:pPr>
            <a:endParaRPr lang="en-US" altLang="zh-CN" dirty="0" smtClean="0"/>
          </a:p>
          <a:p>
            <a:pPr lvl="1" eaLnBrk="1" hangingPunct="1">
              <a:defRPr/>
            </a:pPr>
            <a:r>
              <a:rPr lang="en-US" altLang="zh-CN" dirty="0" smtClean="0"/>
              <a:t>In wired technology, whether cable, Ethernet or fiber </a:t>
            </a:r>
            <a:r>
              <a:rPr lang="en-US" altLang="zh-CN" dirty="0" err="1" smtClean="0"/>
              <a:t>xpon</a:t>
            </a:r>
            <a:r>
              <a:rPr lang="en-US" altLang="zh-CN" dirty="0" smtClean="0"/>
              <a:t>, can only provide limited data services, and </a:t>
            </a:r>
            <a:r>
              <a:rPr lang="en-US" altLang="zh-CN" dirty="0" err="1" smtClean="0"/>
              <a:t>furthermore,in</a:t>
            </a:r>
            <a:r>
              <a:rPr lang="en-US" altLang="zh-CN" dirty="0" smtClean="0"/>
              <a:t> some scenarios they cause difficult  deployment and high costs.</a:t>
            </a:r>
          </a:p>
          <a:p>
            <a:pPr lvl="1" eaLnBrk="1" hangingPunct="1">
              <a:defRPr/>
            </a:pPr>
            <a:endParaRPr lang="en-US" altLang="zh-CN" dirty="0" smtClean="0"/>
          </a:p>
          <a:p>
            <a:pPr eaLnBrk="1" hangingPunct="1">
              <a:defRPr/>
            </a:pPr>
            <a:r>
              <a:rPr lang="zh-CN" altLang="en-US" dirty="0" smtClean="0"/>
              <a:t>无线技术：</a:t>
            </a:r>
            <a:endParaRPr lang="en-US" altLang="zh-CN" dirty="0" smtClean="0"/>
          </a:p>
          <a:p>
            <a:pPr eaLnBrk="1" hangingPunct="1">
              <a:defRPr/>
            </a:pPr>
            <a:r>
              <a:rPr lang="en-US" altLang="zh-CN" dirty="0" smtClean="0"/>
              <a:t>     </a:t>
            </a:r>
            <a:r>
              <a:rPr lang="en-US" altLang="zh-CN" dirty="0" smtClean="0">
                <a:latin typeface="+mn-lt"/>
                <a:ea typeface="+mn-ea"/>
              </a:rPr>
              <a:t>Existing wireless technologies in grid market include</a:t>
            </a:r>
            <a:r>
              <a:rPr lang="en-US" altLang="zh-CN" dirty="0" smtClean="0"/>
              <a:t> microwave, 2G,3G and 4G.</a:t>
            </a:r>
          </a:p>
          <a:p>
            <a:pPr eaLnBrk="1" hangingPunct="1">
              <a:defRPr/>
            </a:pPr>
            <a:endParaRPr lang="en-US" altLang="zh-CN" dirty="0" smtClean="0"/>
          </a:p>
          <a:p>
            <a:pPr eaLnBrk="1" hangingPunct="1">
              <a:defRPr/>
            </a:pPr>
            <a:r>
              <a:rPr lang="en-US" altLang="zh-CN" dirty="0" smtClean="0"/>
              <a:t>     </a:t>
            </a:r>
            <a:r>
              <a:rPr lang="zh-CN" altLang="en-US" dirty="0" smtClean="0"/>
              <a:t>微波：窄带、无数据业务</a:t>
            </a:r>
            <a:endParaRPr lang="en-US" altLang="zh-CN" dirty="0" smtClean="0"/>
          </a:p>
          <a:p>
            <a:pPr eaLnBrk="1" hangingPunct="1">
              <a:defRPr/>
            </a:pPr>
            <a:r>
              <a:rPr lang="en-US" altLang="zh-CN" dirty="0" smtClean="0"/>
              <a:t>     2G/3G</a:t>
            </a:r>
            <a:r>
              <a:rPr lang="zh-CN" altLang="en-US" dirty="0" smtClean="0"/>
              <a:t>公网：低带宽、高时延、安全性差</a:t>
            </a:r>
            <a:endParaRPr lang="en-US" altLang="zh-CN" dirty="0" smtClean="0"/>
          </a:p>
          <a:p>
            <a:pPr eaLnBrk="1" hangingPunct="1">
              <a:defRPr/>
            </a:pPr>
            <a:r>
              <a:rPr lang="en-US" altLang="zh-CN" dirty="0" smtClean="0"/>
              <a:t>     LTE</a:t>
            </a:r>
            <a:r>
              <a:rPr lang="zh-CN" altLang="en-US" dirty="0" smtClean="0"/>
              <a:t>专网：高带宽、低时延、高安全性，</a:t>
            </a:r>
            <a:endParaRPr lang="en-US" altLang="zh-CN" dirty="0" smtClean="0"/>
          </a:p>
          <a:p>
            <a:pPr eaLnBrk="1" hangingPunct="1">
              <a:defRPr/>
            </a:pPr>
            <a:r>
              <a:rPr lang="en-US" altLang="zh-CN" dirty="0" smtClean="0"/>
              <a:t>      however the frequency band need be achieved.</a:t>
            </a:r>
          </a:p>
          <a:p>
            <a:pPr eaLnBrk="1" hangingPunct="1">
              <a:defRPr/>
            </a:pPr>
            <a:endParaRPr lang="en-US" altLang="zh-CN" dirty="0" smtClean="0"/>
          </a:p>
          <a:p>
            <a:pPr eaLnBrk="1" hangingPunct="1">
              <a:defRPr/>
            </a:pPr>
            <a:r>
              <a:rPr lang="zh-CN" altLang="zh-CN" dirty="0" smtClean="0">
                <a:latin typeface="+mn-lt"/>
                <a:ea typeface="+mn-ea"/>
              </a:rPr>
              <a:t>常用的无线通信方式及各无线技术的应用场景及对比分析如下所示：</a:t>
            </a:r>
          </a:p>
          <a:p>
            <a:pPr eaLnBrk="1" hangingPunct="1">
              <a:defRPr/>
            </a:pPr>
            <a:endParaRPr lang="en-US" altLang="zh-CN" sz="1800" dirty="0" smtClean="0"/>
          </a:p>
          <a:p>
            <a:pPr eaLnBrk="1" hangingPunct="1">
              <a:defRPr/>
            </a:pPr>
            <a:endParaRPr lang="en-US" altLang="zh-CN" sz="1800" dirty="0" smtClean="0"/>
          </a:p>
          <a:p>
            <a:pPr eaLnBrk="1" hangingPunct="1">
              <a:defRPr/>
            </a:pPr>
            <a:r>
              <a:rPr lang="en-US" altLang="zh-CN" sz="1800" dirty="0" smtClean="0"/>
              <a:t>Since we have known the importance of communication system, let’s have a look at the benefit of wireless communication system.</a:t>
            </a:r>
          </a:p>
          <a:p>
            <a:pPr eaLnBrk="1" hangingPunct="1">
              <a:defRPr/>
            </a:pPr>
            <a:r>
              <a:rPr lang="en-US" altLang="zh-CN" sz="1800" dirty="0" smtClean="0"/>
              <a:t>Compared with cable network, which is now widely used in grid, the wireless network is fit for wide range coverage, where the deployment of cable is difficult, both for the feasibility and the cost.</a:t>
            </a:r>
          </a:p>
          <a:p>
            <a:pPr eaLnBrk="1" hangingPunct="1">
              <a:defRPr/>
            </a:pPr>
            <a:r>
              <a:rPr lang="en-US" altLang="zh-CN" sz="1800" dirty="0" smtClean="0"/>
              <a:t>Compared with the public wireless network, which will result in a continued lease, the establishment of a private communication network will make high value of money. </a:t>
            </a:r>
          </a:p>
          <a:p>
            <a:pPr eaLnBrk="1" hangingPunct="1">
              <a:defRPr/>
            </a:pPr>
            <a:r>
              <a:rPr lang="en-US" altLang="zh-CN" sz="1800" dirty="0" smtClean="0"/>
              <a:t>Besides this , a private network is also more reliable, both for the information security and for the structure of network, such as redundancy for boards and NEs.</a:t>
            </a:r>
          </a:p>
          <a:p>
            <a:pPr eaLnBrk="1" hangingPunct="1">
              <a:defRPr/>
            </a:pPr>
            <a:r>
              <a:rPr lang="en-US" altLang="zh-CN" sz="1800" dirty="0" smtClean="0"/>
              <a:t>Data collection, video </a:t>
            </a:r>
            <a:r>
              <a:rPr lang="en-US" altLang="zh-CN" sz="1800" dirty="0" err="1" smtClean="0"/>
              <a:t>surveilance,PTT</a:t>
            </a:r>
            <a:r>
              <a:rPr lang="en-US" altLang="zh-CN" sz="1800" dirty="0" smtClean="0"/>
              <a:t> ,all these services can be used during the production process. These services cause a large data stream which needs broadband </a:t>
            </a:r>
            <a:r>
              <a:rPr lang="en-US" altLang="zh-CN" sz="1800" dirty="0" err="1" smtClean="0"/>
              <a:t>communciation</a:t>
            </a:r>
            <a:r>
              <a:rPr lang="en-US" altLang="zh-CN" sz="1800" dirty="0" smtClean="0"/>
              <a:t>.</a:t>
            </a:r>
          </a:p>
          <a:p>
            <a:pPr eaLnBrk="1" hangingPunct="1">
              <a:defRPr/>
            </a:pPr>
            <a:r>
              <a:rPr lang="en-US" altLang="zh-CN" sz="1800" dirty="0" smtClean="0"/>
              <a:t>As we’ve talked, </a:t>
            </a:r>
            <a:r>
              <a:rPr lang="en-US" altLang="zh-CN" sz="1800" dirty="0" err="1" smtClean="0"/>
              <a:t>communciation</a:t>
            </a:r>
            <a:r>
              <a:rPr lang="en-US" altLang="zh-CN" sz="1800" dirty="0" smtClean="0"/>
              <a:t> system can help to improve the production </a:t>
            </a:r>
            <a:r>
              <a:rPr lang="en-US" altLang="zh-CN" sz="1800" dirty="0" err="1" smtClean="0"/>
              <a:t>effiency</a:t>
            </a:r>
            <a:r>
              <a:rPr lang="en-US" altLang="zh-CN" sz="1800" dirty="0" smtClean="0"/>
              <a:t>, dedicated wireless network is more fit than cable network or public network, a broadband system is necessary for the multi services.</a:t>
            </a:r>
          </a:p>
          <a:p>
            <a:pPr eaLnBrk="1" hangingPunct="1">
              <a:defRPr/>
            </a:pPr>
            <a:r>
              <a:rPr lang="en-US" altLang="zh-CN" sz="1800" dirty="0" smtClean="0"/>
              <a:t>As a conclusion, </a:t>
            </a:r>
            <a:r>
              <a:rPr lang="en-US" altLang="zh-CN" sz="1800" dirty="0" err="1" smtClean="0"/>
              <a:t>huawei</a:t>
            </a:r>
            <a:r>
              <a:rPr lang="en-US" altLang="zh-CN" sz="1800" dirty="0" smtClean="0"/>
              <a:t> </a:t>
            </a:r>
            <a:r>
              <a:rPr lang="en-US" altLang="zh-CN" sz="1800" dirty="0" err="1" smtClean="0"/>
              <a:t>eLTE</a:t>
            </a:r>
            <a:r>
              <a:rPr lang="en-US" altLang="zh-CN" sz="1800" dirty="0" smtClean="0"/>
              <a:t> solution can meet the requirement of distribution in grid.</a:t>
            </a:r>
          </a:p>
          <a:p>
            <a:pPr eaLnBrk="1" hangingPunct="1">
              <a:defRPr/>
            </a:pPr>
            <a:endParaRPr lang="en-US" altLang="zh-CN" dirty="0" smtClean="0"/>
          </a:p>
          <a:p>
            <a:pPr eaLnBrk="1" hangingPunct="1">
              <a:defRPr/>
            </a:pPr>
            <a:r>
              <a:rPr lang="en-US" altLang="zh-CN" dirty="0" smtClean="0">
                <a:latin typeface="+mn-lt"/>
                <a:ea typeface="+mn-ea"/>
              </a:rPr>
              <a:t>3G public network can’t guarantee enough bandwidth to provide stable service; LTE can simultaneously support voice, video and other broadband services, and is becoming final choice of all the vertical industry customers in the future.</a:t>
            </a:r>
            <a:endParaRPr lang="zh-CN" altLang="zh-CN" dirty="0" smtClean="0">
              <a:latin typeface="+mn-lt"/>
              <a:ea typeface="+mn-ea"/>
            </a:endParaRPr>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a:p>
            <a:pPr eaLnBrk="1" hangingPunct="1">
              <a:defRPr/>
            </a:pPr>
            <a:endParaRPr lang="en-US" altLang="zh-CN" dirty="0" smtClean="0"/>
          </a:p>
        </p:txBody>
      </p:sp>
      <p:sp>
        <p:nvSpPr>
          <p:cNvPr id="75780" name="灯片编号占位符 3"/>
          <p:cNvSpPr>
            <a:spLocks noGrp="1"/>
          </p:cNvSpPr>
          <p:nvPr>
            <p:ph type="sldNum" sz="quarter" idx="5"/>
          </p:nvPr>
        </p:nvSpPr>
        <p:spPr>
          <a:noFill/>
          <a:ln>
            <a:miter lim="800000"/>
            <a:headEnd/>
            <a:tailEnd/>
          </a:ln>
        </p:spPr>
        <p:txBody>
          <a:bodyPr/>
          <a:lstStyle/>
          <a:p>
            <a:fld id="{934087A0-3CFE-4DFE-A911-FD0EDF102AE7}" type="slidenum">
              <a:rPr lang="zh-CN" altLang="en-US" smtClean="0"/>
              <a:pPr/>
              <a:t>7</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776" y="744658"/>
            <a:ext cx="6491536" cy="3723282"/>
          </a:xfrm>
        </p:spPr>
      </p:sp>
      <p:sp>
        <p:nvSpPr>
          <p:cNvPr id="3" name="备注占位符 2"/>
          <p:cNvSpPr>
            <a:spLocks noGrp="1"/>
          </p:cNvSpPr>
          <p:nvPr>
            <p:ph type="body" idx="1"/>
          </p:nvPr>
        </p:nvSpPr>
        <p:spPr/>
        <p:txBody>
          <a:bodyPr>
            <a:normAutofit/>
          </a:bodyPr>
          <a:lstStyle/>
          <a:p>
            <a:r>
              <a:rPr lang="en-US" altLang="zh-CN" dirty="0" smtClean="0"/>
              <a:t>Here is our successful stories, the first</a:t>
            </a:r>
            <a:r>
              <a:rPr lang="en-US" altLang="zh-CN" baseline="0" dirty="0" smtClean="0"/>
              <a:t> one is Strong Power Communication Network for State Grid of China, we help our customer to build a comprehensive dispatch data network, it achieves unified management of services and operation, and also the centralized dispatch to cut OPEX and consolidate the reliability of network, bring great benefits for our customers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kern="1200" dirty="0" smtClean="0">
              <a:solidFill>
                <a:schemeClr val="tx1"/>
              </a:solidFill>
              <a:latin typeface="Calibri" pitchFamily="34"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8</a:t>
            </a:fld>
            <a:endParaRPr lang="en-US" altLang="zh-CN"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776" y="744658"/>
            <a:ext cx="6491536" cy="3723282"/>
          </a:xfrm>
        </p:spPr>
      </p:sp>
      <p:sp>
        <p:nvSpPr>
          <p:cNvPr id="3" name="备注占位符 2"/>
          <p:cNvSpPr>
            <a:spLocks noGrp="1"/>
          </p:cNvSpPr>
          <p:nvPr>
            <p:ph type="body" idx="1"/>
          </p:nvPr>
        </p:nvSpPr>
        <p:spPr/>
        <p:txBody>
          <a:bodyPr>
            <a:normAutofit/>
          </a:bodyPr>
          <a:lstStyle/>
          <a:p>
            <a:r>
              <a:rPr lang="en-US" altLang="zh-CN" dirty="0" smtClean="0"/>
              <a:t>The next one is our</a:t>
            </a:r>
            <a:r>
              <a:rPr lang="en-US" altLang="zh-CN" baseline="0" dirty="0" smtClean="0"/>
              <a:t> fist distribution LTE network for China Southern Power Grid), as we know, the security, adaptability and reliability is the most critical requirements of distribution network, for some areas that is difficult to deploy wired network, Huawei provide a flexible LET wireless solution. In this project, Huawei LTE network can adopt all kind of </a:t>
            </a:r>
            <a:r>
              <a:rPr lang="en-US" altLang="zh-CN" baseline="0" dirty="0" err="1" smtClean="0"/>
              <a:t>xTU</a:t>
            </a:r>
            <a:r>
              <a:rPr lang="en-US" altLang="zh-CN" baseline="0" dirty="0" smtClean="0"/>
              <a:t> in different terrain, and it provides the ability to fast deployment, flexible service expansion and secure and high rate data transmission. It reduces the TCO significantly.</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9</a:t>
            </a:fld>
            <a:endParaRPr lang="en-US" altLang="zh-CN"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52488" y="744538"/>
            <a:ext cx="4964112" cy="3722687"/>
          </a:xfrm>
        </p:spPr>
      </p:sp>
      <p:sp>
        <p:nvSpPr>
          <p:cNvPr id="3" name="备注占位符 2"/>
          <p:cNvSpPr>
            <a:spLocks noGrp="1"/>
          </p:cNvSpPr>
          <p:nvPr>
            <p:ph type="body" idx="1"/>
          </p:nvPr>
        </p:nvSpPr>
        <p:spPr/>
        <p:txBody>
          <a:bodyPr>
            <a:normAutofit/>
          </a:bodyPr>
          <a:lstStyle/>
          <a:p>
            <a:r>
              <a:rPr lang="en-US" altLang="zh-CN" dirty="0" smtClean="0"/>
              <a:t>The next one is our</a:t>
            </a:r>
            <a:r>
              <a:rPr lang="en-US" altLang="zh-CN" baseline="0" dirty="0" smtClean="0"/>
              <a:t> fist distribution LTE network for China Southern Power Grid), as we know, the security, adaptability and reliability is the most critical requirements of distribution network, for some areas that is difficult to deploy wired network, Huawei provide a flexible LET wireless solution. In this project, </a:t>
            </a:r>
            <a:r>
              <a:rPr lang="en-US" altLang="zh-CN" baseline="0" dirty="0" err="1" smtClean="0"/>
              <a:t>Huawei</a:t>
            </a:r>
            <a:r>
              <a:rPr lang="en-US" altLang="zh-CN" baseline="0" dirty="0" smtClean="0"/>
              <a:t> LTE network can adopt all kind of </a:t>
            </a:r>
            <a:r>
              <a:rPr lang="en-US" altLang="zh-CN" baseline="0" dirty="0" err="1" smtClean="0"/>
              <a:t>xTU</a:t>
            </a:r>
            <a:r>
              <a:rPr lang="en-US" altLang="zh-CN" baseline="0" dirty="0" smtClean="0"/>
              <a:t> in different terrain, and it provides the ability to fast deployment, flexible service expansion and secure and high rate data transmission. It reduces the TCO significantly.</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10</a:t>
            </a:fld>
            <a:endParaRPr lang="en-US" altLang="zh-CN"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765175"/>
            <a:ext cx="6467475" cy="6092825"/>
          </a:xfrm>
          <a:prstGeom prst="rect">
            <a:avLst/>
          </a:prstGeom>
          <a:noFill/>
          <a:ln w="9525">
            <a:noFill/>
            <a:miter lim="800000"/>
            <a:headEnd/>
            <a:tailEnd/>
          </a:ln>
        </p:spPr>
      </p:pic>
      <p:sp>
        <p:nvSpPr>
          <p:cNvPr id="5" name="Text Box 6"/>
          <p:cNvSpPr txBox="1">
            <a:spLocks noChangeArrowheads="1"/>
          </p:cNvSpPr>
          <p:nvPr/>
        </p:nvSpPr>
        <p:spPr bwMode="auto">
          <a:xfrm>
            <a:off x="8027988" y="6237288"/>
            <a:ext cx="184150" cy="365125"/>
          </a:xfrm>
          <a:prstGeom prst="rect">
            <a:avLst/>
          </a:prstGeom>
          <a:noFill/>
          <a:ln>
            <a:noFill/>
          </a:ln>
          <a:extLst>
            <a:ext uri="{909E8E84-426E-40DD-AFC4-6F175D3DCCD1}"/>
            <a:ext uri="{91240B29-F687-4F45-9708-019B960494DF}"/>
          </a:extLst>
        </p:spPr>
        <p:txBody>
          <a:bodyPr wrap="none">
            <a:spAutoFit/>
          </a:bodyPr>
          <a:lstStyle/>
          <a:p>
            <a:pPr>
              <a:lnSpc>
                <a:spcPct val="90000"/>
              </a:lnSpc>
            </a:pPr>
            <a:r>
              <a:rPr lang="en-US" sz="1000">
                <a:solidFill>
                  <a:schemeClr val="bg1"/>
                </a:solidFill>
                <a:latin typeface="Univers" pitchFamily="34" charset="0"/>
              </a:rPr>
              <a:t/>
            </a:r>
            <a:br>
              <a:rPr lang="en-US" sz="1000">
                <a:solidFill>
                  <a:schemeClr val="bg1"/>
                </a:solidFill>
                <a:latin typeface="Univers" pitchFamily="34" charset="0"/>
              </a:rPr>
            </a:br>
            <a:endParaRPr lang="en-US" sz="1000">
              <a:solidFill>
                <a:schemeClr val="bg1"/>
              </a:solidFill>
              <a:latin typeface="Univers" pitchFamily="34" charset="0"/>
            </a:endParaRPr>
          </a:p>
        </p:txBody>
      </p:sp>
      <p:sp>
        <p:nvSpPr>
          <p:cNvPr id="6" name="Rectangle 7"/>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r>
              <a:rPr lang="en-US" sz="1200" b="1">
                <a:solidFill>
                  <a:srgbClr val="0C4B84"/>
                </a:solidFill>
              </a:rPr>
              <a:t> </a:t>
            </a:r>
            <a:endParaRPr lang="en-US" sz="2400"/>
          </a:p>
        </p:txBody>
      </p:sp>
      <p:sp>
        <p:nvSpPr>
          <p:cNvPr id="7" name="Rectangle 8"/>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r>
              <a:rPr lang="en-US" sz="1200" b="1">
                <a:solidFill>
                  <a:srgbClr val="0C4B84"/>
                </a:solidFill>
              </a:rPr>
              <a:t> </a:t>
            </a:r>
            <a:endParaRPr lang="en-US" sz="2400"/>
          </a:p>
        </p:txBody>
      </p:sp>
      <p:sp>
        <p:nvSpPr>
          <p:cNvPr id="8" name="Rectangle 9"/>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sz="2400"/>
          </a:p>
        </p:txBody>
      </p:sp>
      <p:sp>
        <p:nvSpPr>
          <p:cNvPr id="9" name="AutoShape 18"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endParaRPr lang="en-GB"/>
          </a:p>
        </p:txBody>
      </p:sp>
      <p:sp>
        <p:nvSpPr>
          <p:cNvPr id="10" name="AutoShape 20"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endParaRPr lang="en-GB"/>
          </a:p>
        </p:txBody>
      </p:sp>
      <p:sp>
        <p:nvSpPr>
          <p:cNvPr id="11" name="AutoShape 23" descr="image002"/>
          <p:cNvSpPr>
            <a:spLocks noChangeAspect="1" noChangeArrowheads="1"/>
          </p:cNvSpPr>
          <p:nvPr userDrawn="1"/>
        </p:nvSpPr>
        <p:spPr bwMode="auto">
          <a:xfrm>
            <a:off x="200025" y="46038"/>
            <a:ext cx="1428750" cy="1000125"/>
          </a:xfrm>
          <a:prstGeom prst="rect">
            <a:avLst/>
          </a:prstGeom>
          <a:noFill/>
          <a:ln w="9525">
            <a:noFill/>
            <a:miter lim="800000"/>
            <a:headEnd/>
            <a:tailEnd/>
          </a:ln>
        </p:spPr>
        <p:txBody>
          <a:bodyPr/>
          <a:lstStyle/>
          <a:p>
            <a:endParaRPr lang="en-GB"/>
          </a:p>
        </p:txBody>
      </p:sp>
      <p:sp>
        <p:nvSpPr>
          <p:cNvPr id="12" name="AutoShape 25"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endParaRPr lang="en-GB"/>
          </a:p>
        </p:txBody>
      </p:sp>
      <p:pic>
        <p:nvPicPr>
          <p:cNvPr id="13" name="Picture 26" descr="Picture1"/>
          <p:cNvPicPr>
            <a:picLocks noChangeAspect="1" noChangeArrowheads="1"/>
          </p:cNvPicPr>
          <p:nvPr userDrawn="1"/>
        </p:nvPicPr>
        <p:blipFill>
          <a:blip r:embed="rId3" cstate="print"/>
          <a:srcRect/>
          <a:stretch>
            <a:fillRect/>
          </a:stretch>
        </p:blipFill>
        <p:spPr bwMode="auto">
          <a:xfrm>
            <a:off x="4122738" y="3132138"/>
            <a:ext cx="896937" cy="592137"/>
          </a:xfrm>
          <a:prstGeom prst="rect">
            <a:avLst/>
          </a:prstGeom>
          <a:noFill/>
          <a:ln w="9525">
            <a:noFill/>
            <a:miter lim="800000"/>
            <a:headEnd/>
            <a:tailEnd/>
          </a:ln>
        </p:spPr>
      </p:pic>
      <p:sp>
        <p:nvSpPr>
          <p:cNvPr id="332803" name="Rectangle 3"/>
          <p:cNvSpPr>
            <a:spLocks noGrp="1" noChangeArrowheads="1"/>
          </p:cNvSpPr>
          <p:nvPr>
            <p:ph type="ctrTitle"/>
          </p:nvPr>
        </p:nvSpPr>
        <p:spPr>
          <a:xfrm>
            <a:off x="0" y="2130425"/>
            <a:ext cx="9144000" cy="1470025"/>
          </a:xfrm>
        </p:spPr>
        <p:txBody>
          <a:bodyPr/>
          <a:lstStyle>
            <a:lvl1pPr>
              <a:defRPr/>
            </a:lvl1pPr>
          </a:lstStyle>
          <a:p>
            <a:r>
              <a:rPr lang="en-US" dirty="0"/>
              <a:t>Title of presentation</a:t>
            </a:r>
          </a:p>
        </p:txBody>
      </p:sp>
      <p:sp>
        <p:nvSpPr>
          <p:cNvPr id="332810" name="Rectangle 10"/>
          <p:cNvSpPr>
            <a:spLocks noGrp="1" noChangeArrowheads="1"/>
          </p:cNvSpPr>
          <p:nvPr>
            <p:ph type="subTitle" idx="1"/>
          </p:nvPr>
        </p:nvSpPr>
        <p:spPr>
          <a:xfrm>
            <a:off x="1371600" y="3886200"/>
            <a:ext cx="6400800" cy="1752600"/>
          </a:xfrm>
        </p:spPr>
        <p:txBody>
          <a:bodyPr>
            <a:noAutofit/>
          </a:bodyPr>
          <a:lstStyle>
            <a:lvl1pPr marL="0" indent="0" algn="ctr">
              <a:buFontTx/>
              <a:buNone/>
              <a:defRPr sz="2400"/>
            </a:lvl1pPr>
          </a:lstStyle>
          <a:p>
            <a:r>
              <a:rPr lang="en-US" smtClean="0"/>
              <a:t>Click to edit Master subtitle style</a:t>
            </a:r>
            <a:endParaRPr lang="en-US" dirty="0"/>
          </a:p>
        </p:txBody>
      </p:sp>
      <p:sp>
        <p:nvSpPr>
          <p:cNvPr id="14" name="Rectangle 4"/>
          <p:cNvSpPr>
            <a:spLocks noGrp="1" noChangeArrowheads="1"/>
          </p:cNvSpPr>
          <p:nvPr>
            <p:ph type="dt" sz="half" idx="10"/>
          </p:nvPr>
        </p:nvSpPr>
        <p:spPr>
          <a:xfrm>
            <a:off x="179388" y="6453188"/>
            <a:ext cx="3609975" cy="268287"/>
          </a:xfrm>
        </p:spPr>
        <p:txBody>
          <a:bodyPr/>
          <a:lstStyle>
            <a:lvl1pPr>
              <a:defRPr sz="1200"/>
            </a:lvl1pPr>
          </a:lstStyle>
          <a:p>
            <a:pPr>
              <a:defRPr/>
            </a:pPr>
            <a:r>
              <a:rPr lang="en-US"/>
              <a:t>Luxor, Egypt, 14-15 April 2013</a:t>
            </a: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Luxor, Egypt, 14-15 April 2013</a:t>
            </a:r>
          </a:p>
        </p:txBody>
      </p:sp>
      <p:sp>
        <p:nvSpPr>
          <p:cNvPr id="5" name="Rectangle 36"/>
          <p:cNvSpPr>
            <a:spLocks noGrp="1" noChangeArrowheads="1"/>
          </p:cNvSpPr>
          <p:nvPr>
            <p:ph type="sldNum" sz="quarter" idx="11"/>
          </p:nvPr>
        </p:nvSpPr>
        <p:spPr>
          <a:ln/>
        </p:spPr>
        <p:txBody>
          <a:bodyPr/>
          <a:lstStyle>
            <a:lvl1pPr>
              <a:defRPr/>
            </a:lvl1pPr>
          </a:lstStyle>
          <a:p>
            <a:fld id="{C30E6F7C-F7A5-442F-9BD4-4CE0465EBBBB}" type="slidenum">
              <a:rPr lang="en-US"/>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Luxor, Egypt, 14-15 April 2013</a:t>
            </a:r>
          </a:p>
        </p:txBody>
      </p:sp>
      <p:sp>
        <p:nvSpPr>
          <p:cNvPr id="5" name="Rectangle 36"/>
          <p:cNvSpPr>
            <a:spLocks noGrp="1" noChangeArrowheads="1"/>
          </p:cNvSpPr>
          <p:nvPr>
            <p:ph type="sldNum" sz="quarter" idx="11"/>
          </p:nvPr>
        </p:nvSpPr>
        <p:spPr>
          <a:ln/>
        </p:spPr>
        <p:txBody>
          <a:bodyPr/>
          <a:lstStyle>
            <a:lvl1pPr>
              <a:defRPr/>
            </a:lvl1pPr>
          </a:lstStyle>
          <a:p>
            <a:fld id="{C1C5EEF3-753F-484B-9897-32068A8CF6CD}" type="slidenum">
              <a:rPr lang="en-US"/>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sz="1200">
                <a:latin typeface="Univers" pitchFamily="34" charset="0"/>
              </a:defRPr>
            </a:lvl1pPr>
          </a:lstStyle>
          <a:p>
            <a:pPr>
              <a:defRPr/>
            </a:pPr>
            <a:r>
              <a:rPr lang="en-US"/>
              <a:t>Luxor, Egypt, 14-15 April 2013</a:t>
            </a:r>
          </a:p>
        </p:txBody>
      </p:sp>
      <p:sp>
        <p:nvSpPr>
          <p:cNvPr id="6" name="Rectangle 36"/>
          <p:cNvSpPr>
            <a:spLocks noGrp="1" noChangeArrowheads="1"/>
          </p:cNvSpPr>
          <p:nvPr>
            <p:ph type="sldNum" sz="quarter" idx="11"/>
          </p:nvPr>
        </p:nvSpPr>
        <p:spPr>
          <a:xfrm>
            <a:off x="7747000" y="6453188"/>
            <a:ext cx="1366838" cy="288925"/>
          </a:xfrm>
        </p:spPr>
        <p:txBody>
          <a:bodyPr/>
          <a:lstStyle>
            <a:lvl1pPr>
              <a:defRPr/>
            </a:lvl1pPr>
          </a:lstStyle>
          <a:p>
            <a:fld id="{5EF14F63-AECF-4B99-BB91-2CB1248E9FC4}" type="slidenum">
              <a:rPr lang="en-US"/>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1297019"/>
            <a:ext cx="7596000" cy="48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3225" y="597635"/>
            <a:ext cx="7632700" cy="745784"/>
          </a:xfrm>
          <a:prstGeom prst="rect">
            <a:avLst/>
          </a:prstGeom>
        </p:spPr>
        <p:txBody>
          <a:bodyPr/>
          <a:lstStyle>
            <a:lvl1pPr>
              <a:defRPr sz="2400">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30038153"/>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3225" y="597635"/>
            <a:ext cx="7632700" cy="745784"/>
          </a:xfrm>
          <a:prstGeom prst="rect">
            <a:avLst/>
          </a:prstGeom>
        </p:spPr>
        <p:txBody>
          <a:bodyPr/>
          <a:lstStyle>
            <a:lvl1pPr>
              <a:defRPr sz="2400">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30038153"/>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3225" y="597635"/>
            <a:ext cx="7632700" cy="745784"/>
          </a:xfrm>
          <a:prstGeom prst="rect">
            <a:avLst/>
          </a:prstGeom>
        </p:spPr>
        <p:txBody>
          <a:bodyPr/>
          <a:lstStyle>
            <a:lvl1pPr>
              <a:defRPr sz="2400">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30038153"/>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3225" y="597635"/>
            <a:ext cx="7632700" cy="745784"/>
          </a:xfrm>
          <a:prstGeom prst="rect">
            <a:avLst/>
          </a:prstGeom>
        </p:spPr>
        <p:txBody>
          <a:bodyPr/>
          <a:lstStyle>
            <a:lvl1pPr>
              <a:defRPr sz="2400">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30038153"/>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3225" y="597635"/>
            <a:ext cx="7632700" cy="745784"/>
          </a:xfrm>
          <a:prstGeom prst="rect">
            <a:avLst/>
          </a:prstGeom>
        </p:spPr>
        <p:txBody>
          <a:bodyPr/>
          <a:lstStyle>
            <a:lvl1pPr>
              <a:defRPr sz="2400">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3003815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Luxor, Egypt, 14-15 April 2013</a:t>
            </a:r>
          </a:p>
        </p:txBody>
      </p:sp>
      <p:sp>
        <p:nvSpPr>
          <p:cNvPr id="5" name="Rectangle 36"/>
          <p:cNvSpPr>
            <a:spLocks noGrp="1" noChangeArrowheads="1"/>
          </p:cNvSpPr>
          <p:nvPr>
            <p:ph type="sldNum" sz="quarter" idx="11"/>
          </p:nvPr>
        </p:nvSpPr>
        <p:spPr>
          <a:ln/>
        </p:spPr>
        <p:txBody>
          <a:bodyPr/>
          <a:lstStyle>
            <a:lvl1pPr>
              <a:defRPr/>
            </a:lvl1pPr>
          </a:lstStyle>
          <a:p>
            <a:fld id="{BD5D1B02-034B-47F3-BD00-008286B4C9E0}" type="slidenum">
              <a:rPr lang="en-US"/>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3225" y="597635"/>
            <a:ext cx="7632700" cy="745784"/>
          </a:xfrm>
          <a:prstGeom prst="rect">
            <a:avLst/>
          </a:prstGeom>
        </p:spPr>
        <p:txBody>
          <a:bodyPr/>
          <a:lstStyle>
            <a:lvl1pPr>
              <a:defRPr sz="2400">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3003815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Luxor, Egypt, 14-15 April 2013</a:t>
            </a:r>
          </a:p>
        </p:txBody>
      </p:sp>
      <p:sp>
        <p:nvSpPr>
          <p:cNvPr id="5" name="Rectangle 36"/>
          <p:cNvSpPr>
            <a:spLocks noGrp="1" noChangeArrowheads="1"/>
          </p:cNvSpPr>
          <p:nvPr>
            <p:ph type="sldNum" sz="quarter" idx="11"/>
          </p:nvPr>
        </p:nvSpPr>
        <p:spPr>
          <a:ln/>
        </p:spPr>
        <p:txBody>
          <a:bodyPr/>
          <a:lstStyle>
            <a:lvl1pPr>
              <a:defRPr/>
            </a:lvl1pPr>
          </a:lstStyle>
          <a:p>
            <a:fld id="{143B13AA-201A-4E98-8E4A-C658F8360264}" type="slidenum">
              <a:rPr lang="en-US"/>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Luxor, Egypt, 14-15 April 2013</a:t>
            </a:r>
          </a:p>
        </p:txBody>
      </p:sp>
      <p:sp>
        <p:nvSpPr>
          <p:cNvPr id="6" name="Rectangle 36"/>
          <p:cNvSpPr>
            <a:spLocks noGrp="1" noChangeArrowheads="1"/>
          </p:cNvSpPr>
          <p:nvPr>
            <p:ph type="sldNum" sz="quarter" idx="11"/>
          </p:nvPr>
        </p:nvSpPr>
        <p:spPr>
          <a:ln/>
        </p:spPr>
        <p:txBody>
          <a:bodyPr/>
          <a:lstStyle>
            <a:lvl1pPr>
              <a:defRPr/>
            </a:lvl1pPr>
          </a:lstStyle>
          <a:p>
            <a:fld id="{A06893AD-599E-4FB7-889D-6BD854B66BD7}" type="slidenum">
              <a:rPr lang="en-US"/>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t>Luxor, Egypt, 14-15 April 2013</a:t>
            </a:r>
          </a:p>
        </p:txBody>
      </p:sp>
      <p:sp>
        <p:nvSpPr>
          <p:cNvPr id="8" name="Rectangle 36"/>
          <p:cNvSpPr>
            <a:spLocks noGrp="1" noChangeArrowheads="1"/>
          </p:cNvSpPr>
          <p:nvPr>
            <p:ph type="sldNum" sz="quarter" idx="11"/>
          </p:nvPr>
        </p:nvSpPr>
        <p:spPr>
          <a:ln/>
        </p:spPr>
        <p:txBody>
          <a:bodyPr/>
          <a:lstStyle>
            <a:lvl1pPr>
              <a:defRPr/>
            </a:lvl1pPr>
          </a:lstStyle>
          <a:p>
            <a:fld id="{16B89EEC-8049-43AE-89A4-D9A172587D52}" type="slidenum">
              <a:rPr lang="en-US"/>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t>Luxor, Egypt, 14-15 April 2013</a:t>
            </a:r>
          </a:p>
        </p:txBody>
      </p:sp>
      <p:sp>
        <p:nvSpPr>
          <p:cNvPr id="4" name="Rectangle 36"/>
          <p:cNvSpPr>
            <a:spLocks noGrp="1" noChangeArrowheads="1"/>
          </p:cNvSpPr>
          <p:nvPr>
            <p:ph type="sldNum" sz="quarter" idx="11"/>
          </p:nvPr>
        </p:nvSpPr>
        <p:spPr>
          <a:ln/>
        </p:spPr>
        <p:txBody>
          <a:bodyPr/>
          <a:lstStyle>
            <a:lvl1pPr>
              <a:defRPr/>
            </a:lvl1pPr>
          </a:lstStyle>
          <a:p>
            <a:fld id="{467A0B20-3FD6-40C8-9D53-6B3967FF327B}" type="slidenum">
              <a:rPr lang="en-US"/>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Luxor, Egypt, 14-15 April 2013</a:t>
            </a:r>
          </a:p>
        </p:txBody>
      </p:sp>
      <p:sp>
        <p:nvSpPr>
          <p:cNvPr id="3" name="Rectangle 36"/>
          <p:cNvSpPr>
            <a:spLocks noGrp="1" noChangeArrowheads="1"/>
          </p:cNvSpPr>
          <p:nvPr>
            <p:ph type="sldNum" sz="quarter" idx="11"/>
          </p:nvPr>
        </p:nvSpPr>
        <p:spPr>
          <a:ln/>
        </p:spPr>
        <p:txBody>
          <a:bodyPr/>
          <a:lstStyle>
            <a:lvl1pPr>
              <a:defRPr/>
            </a:lvl1pPr>
          </a:lstStyle>
          <a:p>
            <a:fld id="{DFE724B5-99BD-47C1-8D59-57DFCDBE87EB}" type="slidenum">
              <a:rPr lang="en-US"/>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Luxor, Egypt, 14-15 April 2013</a:t>
            </a:r>
          </a:p>
        </p:txBody>
      </p:sp>
      <p:sp>
        <p:nvSpPr>
          <p:cNvPr id="6" name="Rectangle 36"/>
          <p:cNvSpPr>
            <a:spLocks noGrp="1" noChangeArrowheads="1"/>
          </p:cNvSpPr>
          <p:nvPr>
            <p:ph type="sldNum" sz="quarter" idx="11"/>
          </p:nvPr>
        </p:nvSpPr>
        <p:spPr>
          <a:ln/>
        </p:spPr>
        <p:txBody>
          <a:bodyPr/>
          <a:lstStyle>
            <a:lvl1pPr>
              <a:defRPr/>
            </a:lvl1pPr>
          </a:lstStyle>
          <a:p>
            <a:fld id="{5DF1B1D6-ED2B-4FE6-8132-903B003FA6AE}" type="slidenum">
              <a:rPr lang="en-US"/>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Luxor, Egypt, 14-15 April 2013</a:t>
            </a:r>
          </a:p>
        </p:txBody>
      </p:sp>
      <p:sp>
        <p:nvSpPr>
          <p:cNvPr id="6" name="Rectangle 36"/>
          <p:cNvSpPr>
            <a:spLocks noGrp="1" noChangeArrowheads="1"/>
          </p:cNvSpPr>
          <p:nvPr>
            <p:ph type="sldNum" sz="quarter" idx="11"/>
          </p:nvPr>
        </p:nvSpPr>
        <p:spPr>
          <a:ln/>
        </p:spPr>
        <p:txBody>
          <a:bodyPr/>
          <a:lstStyle>
            <a:lvl1pPr>
              <a:defRPr/>
            </a:lvl1pPr>
          </a:lstStyle>
          <a:p>
            <a:fld id="{8D7BF703-167B-4CF2-9E65-ECD3A3D24C8D}" type="slidenum">
              <a:rPr lang="en-US"/>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22" cstate="print"/>
          <a:srcRect l="6723" b="12773"/>
          <a:stretch>
            <a:fillRect/>
          </a:stretch>
        </p:blipFill>
        <p:spPr bwMode="auto">
          <a:xfrm>
            <a:off x="0" y="765175"/>
            <a:ext cx="6443663" cy="6092825"/>
          </a:xfrm>
          <a:prstGeom prst="rect">
            <a:avLst/>
          </a:prstGeom>
          <a:noFill/>
          <a:ln w="9525">
            <a:noFill/>
            <a:miter lim="800000"/>
            <a:headEnd/>
            <a:tailEnd/>
          </a:ln>
        </p:spPr>
      </p:pic>
      <p:sp>
        <p:nvSpPr>
          <p:cNvPr id="2051"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179388" y="6453188"/>
            <a:ext cx="403225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Univers" pitchFamily="34" charset="0"/>
              </a:defRPr>
            </a:lvl1pPr>
          </a:lstStyle>
          <a:p>
            <a:pPr>
              <a:defRPr/>
            </a:pPr>
            <a:r>
              <a:rPr lang="en-US"/>
              <a:t>Luxor, Egypt, 14-15 April 2013</a:t>
            </a:r>
          </a:p>
        </p:txBody>
      </p:sp>
      <p:sp>
        <p:nvSpPr>
          <p:cNvPr id="1060" name="Rectangle 36"/>
          <p:cNvSpPr>
            <a:spLocks noGrp="1" noChangeArrowheads="1"/>
          </p:cNvSpPr>
          <p:nvPr>
            <p:ph type="sldNum" sz="quarter" idx="4"/>
          </p:nvPr>
        </p:nvSpPr>
        <p:spPr bwMode="auto">
          <a:xfrm>
            <a:off x="7751763" y="6453188"/>
            <a:ext cx="13668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4C70948-2341-4379-B7D8-D4789901A236}" type="slidenum">
              <a:rPr lang="en-US"/>
              <a:pPr/>
              <a:t>‹#›</a:t>
            </a:fld>
            <a:endParaRPr lang="en-US"/>
          </a:p>
        </p:txBody>
      </p:sp>
      <p:sp>
        <p:nvSpPr>
          <p:cNvPr id="2054" name="Rectangle 37"/>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11"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2" r:id="rId12"/>
    <p:sldLayoutId id="2147484013" r:id="rId13"/>
    <p:sldLayoutId id="2147484014" r:id="rId14"/>
    <p:sldLayoutId id="2147484015" r:id="rId15"/>
    <p:sldLayoutId id="2147484016" r:id="rId16"/>
    <p:sldLayoutId id="2147484017" r:id="rId17"/>
    <p:sldLayoutId id="2147484018" r:id="rId18"/>
    <p:sldLayoutId id="2147484019" r:id="rId19"/>
    <p:sldLayoutId id="2147484020" r:id="rId20"/>
  </p:sldLayoutIdLst>
  <p:transition>
    <p:fade thruBlk="1"/>
  </p:transition>
  <p:timing>
    <p:tnLst>
      <p:par>
        <p:cTn id="1" dur="indefinite" restart="never" nodeType="tmRoot"/>
      </p:par>
    </p:tnLst>
  </p:timing>
  <p:hf hdr="0" ftr="0"/>
  <p:txStyles>
    <p:title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23"/>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24"/>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23"/>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24"/>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23"/>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23"/>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23"/>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23"/>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23"/>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53.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hyperlink" Target="http://image.baidu.com/i?ct=503316480&amp;z=0&amp;tn=baiduimagedetail&amp;word=rfid%B6%C1%BF%A8%C6%F7&amp;in=27273&amp;cl=2&amp;cm=1&amp;sc=0&amp;lm=-1&amp;pn=0&amp;rn=1&amp;di=6411997136&amp;ln=2000&amp;fr=&amp;ic=0&amp;s=0" TargetMode="Externa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5" Type="http://schemas.openxmlformats.org/officeDocument/2006/relationships/image" Target="../media/image43.pn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comments" Target="../comments/comment1.xml"/><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dt" sz="quarter" idx="10"/>
          </p:nvPr>
        </p:nvSpPr>
        <p:spPr>
          <a:xfrm>
            <a:off x="250825" y="6381750"/>
            <a:ext cx="3827463" cy="268288"/>
          </a:xfrm>
          <a:noFill/>
        </p:spPr>
        <p:txBody>
          <a:bodyPr/>
          <a:lstStyle/>
          <a:p>
            <a:r>
              <a:rPr lang="en-US" sz="1400" smtClean="0"/>
              <a:t>Luxor, Egypt, 14-15 April 2013</a:t>
            </a:r>
          </a:p>
        </p:txBody>
      </p:sp>
      <p:sp>
        <p:nvSpPr>
          <p:cNvPr id="5123" name="Rectangle 10"/>
          <p:cNvSpPr>
            <a:spLocks noGrp="1" noChangeArrowheads="1"/>
          </p:cNvSpPr>
          <p:nvPr>
            <p:ph type="ctrTitle"/>
          </p:nvPr>
        </p:nvSpPr>
        <p:spPr/>
        <p:txBody>
          <a:bodyPr/>
          <a:lstStyle/>
          <a:p>
            <a:r>
              <a:rPr lang="en-US" dirty="0" smtClean="0"/>
              <a:t>Solution for smart utility connectivity solutions</a:t>
            </a:r>
          </a:p>
        </p:txBody>
      </p:sp>
      <p:sp>
        <p:nvSpPr>
          <p:cNvPr id="5124" name="Rectangle 11"/>
          <p:cNvSpPr>
            <a:spLocks noGrp="1" noChangeArrowheads="1"/>
          </p:cNvSpPr>
          <p:nvPr>
            <p:ph type="subTitle" idx="1"/>
          </p:nvPr>
        </p:nvSpPr>
        <p:spPr/>
        <p:txBody>
          <a:bodyPr/>
          <a:lstStyle/>
          <a:p>
            <a:r>
              <a:rPr lang="en-GB" b="1" dirty="0" smtClean="0"/>
              <a:t>Paolo Gemma,</a:t>
            </a:r>
          </a:p>
          <a:p>
            <a:r>
              <a:rPr lang="en-GB" b="1" dirty="0" smtClean="0"/>
              <a:t>WP3/5 chairman</a:t>
            </a:r>
          </a:p>
          <a:p>
            <a:r>
              <a:rPr lang="en-GB" b="1" dirty="0" smtClean="0"/>
              <a:t>Senior Expert, Huawei paolo.gemma@huawei.com</a:t>
            </a:r>
            <a:endParaRPr lang="en-US" b="1" dirty="0" smtClean="0"/>
          </a:p>
        </p:txBody>
      </p:sp>
      <p:sp>
        <p:nvSpPr>
          <p:cNvPr id="5125" name="Rectangle 13"/>
          <p:cNvSpPr>
            <a:spLocks noChangeArrowheads="1"/>
          </p:cNvSpPr>
          <p:nvPr/>
        </p:nvSpPr>
        <p:spPr bwMode="auto">
          <a:xfrm>
            <a:off x="0" y="404813"/>
            <a:ext cx="9144000" cy="1655762"/>
          </a:xfrm>
          <a:prstGeom prst="rect">
            <a:avLst/>
          </a:prstGeom>
          <a:noFill/>
          <a:ln w="9525">
            <a:noFill/>
            <a:miter lim="800000"/>
            <a:headEnd/>
            <a:tailEnd/>
          </a:ln>
        </p:spPr>
        <p:txBody>
          <a:bodyPr anchor="ctr"/>
          <a:lstStyle/>
          <a:p>
            <a:pPr algn="ctr">
              <a:lnSpc>
                <a:spcPct val="80000"/>
              </a:lnSpc>
            </a:pPr>
            <a:r>
              <a:rPr lang="en-US" sz="2400" b="1">
                <a:solidFill>
                  <a:schemeClr val="bg2"/>
                </a:solidFill>
              </a:rPr>
              <a:t>ITU Workshop on </a:t>
            </a:r>
          </a:p>
          <a:p>
            <a:pPr algn="ctr">
              <a:lnSpc>
                <a:spcPct val="80000"/>
              </a:lnSpc>
            </a:pPr>
            <a:r>
              <a:rPr lang="en-US" sz="2400" b="1">
                <a:solidFill>
                  <a:schemeClr val="bg2"/>
                </a:solidFill>
              </a:rPr>
              <a:t>“ICT as an Enabler for Smart Water Management</a:t>
            </a:r>
            <a:r>
              <a:rPr lang="en-US" sz="2400" b="1">
                <a:solidFill>
                  <a:srgbClr val="22228B"/>
                </a:solidFill>
              </a:rPr>
              <a:t>”</a:t>
            </a:r>
          </a:p>
          <a:p>
            <a:pPr algn="ctr">
              <a:lnSpc>
                <a:spcPct val="80000"/>
              </a:lnSpc>
            </a:pPr>
            <a:endParaRPr lang="en-US" sz="2400" b="1">
              <a:solidFill>
                <a:srgbClr val="22228B"/>
              </a:solidFill>
            </a:endParaRPr>
          </a:p>
          <a:p>
            <a:pPr algn="ctr">
              <a:lnSpc>
                <a:spcPct val="80000"/>
              </a:lnSpc>
            </a:pPr>
            <a:r>
              <a:rPr lang="en-US" sz="1800" b="1">
                <a:solidFill>
                  <a:srgbClr val="22228B"/>
                </a:solidFill>
              </a:rPr>
              <a:t>(Luxor, Egypt, 14-15 April 2013)</a:t>
            </a:r>
            <a:endParaRPr lang="en-US" sz="1800" b="1">
              <a:solidFill>
                <a:schemeClr val="bg2"/>
              </a:solidFill>
            </a:endParaRPr>
          </a:p>
        </p:txBody>
      </p:sp>
      <p:sp>
        <p:nvSpPr>
          <p:cNvPr id="5126" name="AutoShape 18"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5127" name="AutoShape 20"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5128" name="AutoShape 22"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5129" name="AutoShape 24"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5130" name="Rectangle 2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GB"/>
          </a:p>
        </p:txBody>
      </p:sp>
      <p:pic>
        <p:nvPicPr>
          <p:cNvPr id="5131" name="Picture 16" descr="ITUseries"/>
          <p:cNvPicPr>
            <a:picLocks noChangeAspect="1" noChangeArrowheads="1"/>
          </p:cNvPicPr>
          <p:nvPr/>
        </p:nvPicPr>
        <p:blipFill>
          <a:blip r:embed="rId3" cstate="print"/>
          <a:srcRect t="17264" b="69327"/>
          <a:stretch>
            <a:fillRect/>
          </a:stretch>
        </p:blipFill>
        <p:spPr bwMode="auto">
          <a:xfrm>
            <a:off x="6156325" y="6092825"/>
            <a:ext cx="1350963" cy="511175"/>
          </a:xfrm>
          <a:prstGeom prst="rect">
            <a:avLst/>
          </a:prstGeom>
          <a:noFill/>
          <a:ln w="9525">
            <a:noFill/>
            <a:miter lim="800000"/>
            <a:headEnd/>
            <a:tailEnd/>
          </a:ln>
        </p:spPr>
      </p:pic>
      <p:pic>
        <p:nvPicPr>
          <p:cNvPr id="5132" name="Picture 13" descr="logo-FINAL.png"/>
          <p:cNvPicPr>
            <a:picLocks noChangeAspect="1" noChangeArrowheads="1"/>
          </p:cNvPicPr>
          <p:nvPr/>
        </p:nvPicPr>
        <p:blipFill>
          <a:blip r:embed="rId4" cstate="print"/>
          <a:srcRect/>
          <a:stretch>
            <a:fillRect/>
          </a:stretch>
        </p:blipFill>
        <p:spPr bwMode="auto">
          <a:xfrm>
            <a:off x="7729538" y="5710238"/>
            <a:ext cx="1122362" cy="88741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584" y="332656"/>
            <a:ext cx="9683167" cy="745784"/>
          </a:xfrm>
        </p:spPr>
        <p:txBody>
          <a:bodyPr/>
          <a:lstStyle/>
          <a:p>
            <a:r>
              <a:rPr lang="en-US" altLang="zh-CN" dirty="0"/>
              <a:t>Advanced DA Communication Network – Zhuhai Bureau </a:t>
            </a:r>
            <a:br>
              <a:rPr lang="en-US" altLang="zh-CN" dirty="0"/>
            </a:br>
            <a:r>
              <a:rPr lang="en-US" altLang="zh-CN" dirty="0"/>
              <a:t/>
            </a:r>
            <a:br>
              <a:rPr lang="en-US" altLang="zh-CN" dirty="0"/>
            </a:br>
            <a:endParaRPr lang="zh-CN" altLang="en-US" dirty="0"/>
          </a:p>
        </p:txBody>
      </p:sp>
      <p:sp>
        <p:nvSpPr>
          <p:cNvPr id="15" name="同侧圆角矩形 14"/>
          <p:cNvSpPr/>
          <p:nvPr/>
        </p:nvSpPr>
        <p:spPr bwMode="auto">
          <a:xfrm>
            <a:off x="4624553" y="2108659"/>
            <a:ext cx="3995999" cy="3936000"/>
          </a:xfrm>
          <a:prstGeom prst="round2SameRect">
            <a:avLst>
              <a:gd name="adj1" fmla="val 0"/>
              <a:gd name="adj2" fmla="val 0"/>
            </a:avLst>
          </a:prstGeom>
          <a:solidFill>
            <a:schemeClr val="bg1"/>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endParaRPr lang="zh-CN" altLang="zh-CN" sz="1400" b="1" dirty="0">
              <a:solidFill>
                <a:prstClr val="white"/>
              </a:solidFill>
              <a:latin typeface="Arial" pitchFamily="34" charset="0"/>
              <a:ea typeface="微软雅黑" pitchFamily="34" charset="-122"/>
              <a:cs typeface="Arial" pitchFamily="34" charset="0"/>
            </a:endParaRPr>
          </a:p>
        </p:txBody>
      </p:sp>
      <p:sp>
        <p:nvSpPr>
          <p:cNvPr id="16" name="Rectangle 49"/>
          <p:cNvSpPr>
            <a:spLocks noChangeArrowheads="1"/>
          </p:cNvSpPr>
          <p:nvPr/>
        </p:nvSpPr>
        <p:spPr bwMode="auto">
          <a:xfrm>
            <a:off x="4624554" y="1303866"/>
            <a:ext cx="3995999" cy="769241"/>
          </a:xfrm>
          <a:prstGeom prst="rect">
            <a:avLst/>
          </a:prstGeom>
          <a:solidFill>
            <a:srgbClr val="BC0000"/>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r>
              <a:rPr lang="en-US" altLang="zh-CN" sz="2000" b="1" dirty="0">
                <a:solidFill>
                  <a:prstClr val="white"/>
                </a:solidFill>
                <a:latin typeface="Arial" pitchFamily="34" charset="0"/>
                <a:ea typeface="微软雅黑" pitchFamily="34" charset="-122"/>
                <a:cs typeface="Arial" pitchFamily="34" charset="0"/>
              </a:rPr>
              <a:t>China · Zhuhai</a:t>
            </a:r>
          </a:p>
        </p:txBody>
      </p:sp>
      <p:sp>
        <p:nvSpPr>
          <p:cNvPr id="17" name="Rectangle 344"/>
          <p:cNvSpPr>
            <a:spLocks noChangeAspect="1" noChangeArrowheads="1"/>
          </p:cNvSpPr>
          <p:nvPr/>
        </p:nvSpPr>
        <p:spPr bwMode="auto">
          <a:xfrm>
            <a:off x="4707557" y="2371827"/>
            <a:ext cx="3652673" cy="1926681"/>
          </a:xfrm>
          <a:prstGeom prst="rect">
            <a:avLst/>
          </a:prstGeom>
          <a:noFill/>
          <a:ln w="9525" algn="ctr">
            <a:noFill/>
            <a:miter lim="800000"/>
            <a:headEnd/>
            <a:tailEnd/>
          </a:ln>
        </p:spPr>
        <p:txBody>
          <a:bodyPr wrap="square" lIns="0" tIns="0" rIns="0" bIns="0">
            <a:spAutoFit/>
          </a:bodyPr>
          <a:lstStyle/>
          <a:p>
            <a:pPr marL="361950" indent="-242888" defTabSz="568967" eaLnBrk="0" hangingPunct="0">
              <a:lnSpc>
                <a:spcPct val="120000"/>
              </a:lnSpc>
              <a:spcBef>
                <a:spcPts val="0"/>
              </a:spcBef>
              <a:spcAft>
                <a:spcPts val="600"/>
              </a:spcAft>
              <a:buClr>
                <a:srgbClr val="C00000"/>
              </a:buClr>
              <a:buSzPct val="60000"/>
              <a:buFont typeface="Wingdings" pitchFamily="2" charset="2"/>
              <a:buChar char="l"/>
            </a:pP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World’s</a:t>
            </a:r>
            <a:r>
              <a:rPr lang="en-US" altLang="zh-CN" sz="1600" b="1" dirty="0" smtClean="0">
                <a:solidFill>
                  <a:srgbClr val="C00000"/>
                </a:solidFill>
                <a:latin typeface="Arial" pitchFamily="34" charset="0"/>
                <a:ea typeface="微软雅黑" pitchFamily="34" charset="-122"/>
                <a:cs typeface="Arial" pitchFamily="34" charset="0"/>
              </a:rPr>
              <a:t> 1</a:t>
            </a:r>
            <a:r>
              <a:rPr lang="en-US" altLang="zh-CN" sz="1600" b="1" baseline="30000" dirty="0" smtClean="0">
                <a:solidFill>
                  <a:srgbClr val="C00000"/>
                </a:solidFill>
                <a:latin typeface="Arial" pitchFamily="34" charset="0"/>
                <a:ea typeface="微软雅黑" pitchFamily="34" charset="-122"/>
                <a:cs typeface="Arial" pitchFamily="34" charset="0"/>
              </a:rPr>
              <a:t>st</a:t>
            </a:r>
            <a:r>
              <a:rPr lang="en-US" altLang="zh-CN" sz="1600" b="1" dirty="0" smtClean="0">
                <a:solidFill>
                  <a:srgbClr val="C00000"/>
                </a:solidFill>
                <a:latin typeface="Arial" pitchFamily="34" charset="0"/>
                <a:ea typeface="微软雅黑" pitchFamily="34" charset="-122"/>
                <a:cs typeface="Arial" pitchFamily="34" charset="0"/>
              </a:rPr>
              <a:t>  </a:t>
            </a: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LTE </a:t>
            </a:r>
            <a:r>
              <a:rPr lang="en-US" altLang="zh-CN" sz="1600" b="1" dirty="0">
                <a:solidFill>
                  <a:schemeClr val="tx1">
                    <a:lumMod val="75000"/>
                    <a:lumOff val="25000"/>
                  </a:schemeClr>
                </a:solidFill>
                <a:latin typeface="Arial" pitchFamily="34" charset="0"/>
                <a:ea typeface="微软雅黑" pitchFamily="34" charset="-122"/>
                <a:cs typeface="Arial" pitchFamily="34" charset="0"/>
              </a:rPr>
              <a:t>network for </a:t>
            </a: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the DA communication network industry</a:t>
            </a:r>
            <a:endParaRPr lang="en-US" altLang="zh-CN" sz="1600" b="1" dirty="0">
              <a:solidFill>
                <a:schemeClr val="tx1">
                  <a:lumMod val="75000"/>
                  <a:lumOff val="25000"/>
                </a:schemeClr>
              </a:solidFill>
              <a:latin typeface="Arial" pitchFamily="34" charset="0"/>
              <a:ea typeface="微软雅黑" pitchFamily="34" charset="-122"/>
              <a:cs typeface="Arial" pitchFamily="34" charset="0"/>
            </a:endParaRPr>
          </a:p>
          <a:p>
            <a:pPr marL="361950" indent="-242888" defTabSz="568967" eaLnBrk="0" hangingPunct="0">
              <a:lnSpc>
                <a:spcPct val="120000"/>
              </a:lnSpc>
              <a:spcBef>
                <a:spcPts val="0"/>
              </a:spcBef>
              <a:spcAft>
                <a:spcPts val="600"/>
              </a:spcAft>
              <a:buClr>
                <a:srgbClr val="C00000"/>
              </a:buClr>
              <a:buSzPct val="60000"/>
              <a:buFont typeface="Wingdings" pitchFamily="2" charset="2"/>
              <a:buChar char="l"/>
            </a:pPr>
            <a:r>
              <a:rPr lang="en-US" altLang="zh-CN" sz="1600" b="1" dirty="0">
                <a:solidFill>
                  <a:srgbClr val="C00000"/>
                </a:solidFill>
                <a:latin typeface="Arial" pitchFamily="34" charset="0"/>
                <a:ea typeface="微软雅黑" pitchFamily="34" charset="-122"/>
                <a:cs typeface="Arial" pitchFamily="34" charset="0"/>
              </a:rPr>
              <a:t>&lt;</a:t>
            </a:r>
            <a:r>
              <a:rPr lang="en-US" altLang="zh-CN" sz="1600" b="1" dirty="0" smtClean="0">
                <a:solidFill>
                  <a:srgbClr val="C00000"/>
                </a:solidFill>
                <a:latin typeface="Arial" pitchFamily="34" charset="0"/>
                <a:ea typeface="微软雅黑" pitchFamily="34" charset="-122"/>
                <a:cs typeface="Arial" pitchFamily="34" charset="0"/>
              </a:rPr>
              <a:t>100 </a:t>
            </a:r>
            <a:r>
              <a:rPr lang="en-US" altLang="zh-CN" sz="1600" b="1" dirty="0" err="1" smtClean="0">
                <a:solidFill>
                  <a:srgbClr val="C00000"/>
                </a:solidFill>
                <a:latin typeface="Arial" pitchFamily="34" charset="0"/>
                <a:ea typeface="微软雅黑" pitchFamily="34" charset="-122"/>
                <a:cs typeface="Arial" pitchFamily="34" charset="0"/>
              </a:rPr>
              <a:t>ms</a:t>
            </a: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  latency, supports </a:t>
            </a:r>
            <a:r>
              <a:rPr lang="en-US" altLang="zh-CN" sz="1600" b="1" dirty="0">
                <a:solidFill>
                  <a:schemeClr val="tx1">
                    <a:lumMod val="75000"/>
                    <a:lumOff val="25000"/>
                  </a:schemeClr>
                </a:solidFill>
                <a:latin typeface="Arial" pitchFamily="34" charset="0"/>
                <a:ea typeface="微软雅黑" pitchFamily="34" charset="-122"/>
                <a:cs typeface="Arial" pitchFamily="34" charset="0"/>
              </a:rPr>
              <a:t>DA service</a:t>
            </a:r>
          </a:p>
          <a:p>
            <a:pPr marL="361950" indent="-242888" defTabSz="568967" eaLnBrk="0" hangingPunct="0">
              <a:lnSpc>
                <a:spcPct val="120000"/>
              </a:lnSpc>
              <a:spcBef>
                <a:spcPts val="0"/>
              </a:spcBef>
              <a:spcAft>
                <a:spcPts val="600"/>
              </a:spcAft>
              <a:buClr>
                <a:srgbClr val="C00000"/>
              </a:buClr>
              <a:buSzPct val="60000"/>
              <a:buFont typeface="Wingdings" pitchFamily="2" charset="2"/>
              <a:buChar char="l"/>
            </a:pP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Construction period </a:t>
            </a:r>
            <a:r>
              <a:rPr lang="en-US" altLang="zh-CN" sz="1600" b="1" dirty="0" smtClean="0">
                <a:solidFill>
                  <a:srgbClr val="008000"/>
                </a:solidFill>
                <a:latin typeface="Arial" pitchFamily="34" charset="0"/>
                <a:ea typeface="微软雅黑" pitchFamily="34" charset="-122"/>
                <a:cs typeface="Arial" pitchFamily="34" charset="0"/>
              </a:rPr>
              <a:t>      </a:t>
            </a:r>
            <a:r>
              <a:rPr lang="en-US" altLang="zh-CN" sz="1600" b="1" dirty="0" smtClean="0">
                <a:solidFill>
                  <a:srgbClr val="C00000"/>
                </a:solidFill>
                <a:latin typeface="Arial" pitchFamily="34" charset="0"/>
                <a:ea typeface="微软雅黑" pitchFamily="34" charset="-122"/>
                <a:cs typeface="Arial" pitchFamily="34" charset="0"/>
              </a:rPr>
              <a:t>60 days</a:t>
            </a:r>
            <a:endParaRPr lang="en-US" altLang="zh-CN" sz="1600" b="1" dirty="0">
              <a:solidFill>
                <a:schemeClr val="tx1">
                  <a:lumMod val="75000"/>
                  <a:lumOff val="25000"/>
                </a:schemeClr>
              </a:solidFill>
              <a:latin typeface="Arial" pitchFamily="34" charset="0"/>
              <a:ea typeface="微软雅黑" pitchFamily="34" charset="-122"/>
              <a:cs typeface="Arial" pitchFamily="34" charset="0"/>
            </a:endParaRPr>
          </a:p>
        </p:txBody>
      </p:sp>
      <p:sp>
        <p:nvSpPr>
          <p:cNvPr id="18" name="同侧圆角矩形 17"/>
          <p:cNvSpPr/>
          <p:nvPr/>
        </p:nvSpPr>
        <p:spPr bwMode="auto">
          <a:xfrm>
            <a:off x="507076" y="1303865"/>
            <a:ext cx="3995999" cy="4742400"/>
          </a:xfrm>
          <a:prstGeom prst="round2SameRect">
            <a:avLst>
              <a:gd name="adj1" fmla="val 0"/>
              <a:gd name="adj2" fmla="val 0"/>
            </a:avLst>
          </a:prstGeom>
          <a:solidFill>
            <a:schemeClr val="bg1"/>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endParaRPr lang="zh-CN" altLang="zh-CN" sz="1400" b="1" dirty="0">
              <a:solidFill>
                <a:prstClr val="white"/>
              </a:solidFill>
              <a:latin typeface="Arial" pitchFamily="34" charset="0"/>
              <a:ea typeface="微软雅黑" pitchFamily="34" charset="-122"/>
              <a:cs typeface="Arial" pitchFamily="34" charset="0"/>
            </a:endParaRPr>
          </a:p>
        </p:txBody>
      </p:sp>
      <p:pic>
        <p:nvPicPr>
          <p:cNvPr id="24" name="Picture 4" descr="G:\电力行业\Marketing\MO\营销资料清单  展会材料清单\EBG主打胶片\未标题-2.jpg"/>
          <p:cNvPicPr preferRelativeResize="0">
            <a:picLocks noChangeArrowheads="1"/>
          </p:cNvPicPr>
          <p:nvPr/>
        </p:nvPicPr>
        <p:blipFill>
          <a:blip r:embed="rId3" cstate="print"/>
          <a:srcRect l="1741" r="796"/>
          <a:stretch>
            <a:fillRect/>
          </a:stretch>
        </p:blipFill>
        <p:spPr bwMode="auto">
          <a:xfrm>
            <a:off x="597074" y="1423865"/>
            <a:ext cx="3816000" cy="4502400"/>
          </a:xfrm>
          <a:prstGeom prst="roundRect">
            <a:avLst>
              <a:gd name="adj" fmla="val 0"/>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effectLst>
            <a:outerShdw blurRad="63500" algn="ctr" rotWithShape="0">
              <a:prstClr val="black">
                <a:alpha val="66000"/>
              </a:prstClr>
            </a:outerShdw>
          </a:effectLst>
        </p:spPr>
      </p:pic>
      <p:sp>
        <p:nvSpPr>
          <p:cNvPr id="25" name="Down Arrow 6"/>
          <p:cNvSpPr/>
          <p:nvPr/>
        </p:nvSpPr>
        <p:spPr>
          <a:xfrm rot="10800000" flipV="1">
            <a:off x="7020272" y="3933056"/>
            <a:ext cx="322236" cy="344149"/>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auto">
              <a:spcBef>
                <a:spcPts val="0"/>
              </a:spcBef>
              <a:spcAft>
                <a:spcPts val="0"/>
              </a:spcAft>
            </a:pPr>
            <a:endParaRPr lang="zh-CN" altLang="en-US" dirty="0">
              <a:solidFill>
                <a:srgbClr val="FF0000"/>
              </a:solidFill>
              <a:latin typeface="微软雅黑" pitchFamily="34" charset="-122"/>
              <a:ea typeface="微软雅黑" pitchFamily="34" charset="-122"/>
            </a:endParaRPr>
          </a:p>
        </p:txBody>
      </p:sp>
    </p:spTree>
    <p:extLst>
      <p:ext uri="{BB962C8B-B14F-4D97-AF65-F5344CB8AC3E}">
        <p14:creationId xmlns="" xmlns:p14="http://schemas.microsoft.com/office/powerpoint/2010/main" val="523012404"/>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66"/>
          <p:cNvGrpSpPr/>
          <p:nvPr/>
        </p:nvGrpSpPr>
        <p:grpSpPr>
          <a:xfrm>
            <a:off x="1760533" y="1614901"/>
            <a:ext cx="2052000" cy="554212"/>
            <a:chOff x="2093799" y="3931066"/>
            <a:chExt cx="2052000" cy="415659"/>
          </a:xfrm>
        </p:grpSpPr>
        <p:cxnSp>
          <p:nvCxnSpPr>
            <p:cNvPr id="469" name="直接连接符 468"/>
            <p:cNvCxnSpPr/>
            <p:nvPr/>
          </p:nvCxnSpPr>
          <p:spPr bwMode="auto">
            <a:xfrm>
              <a:off x="2093799" y="4227934"/>
              <a:ext cx="2052000" cy="0"/>
            </a:xfrm>
            <a:prstGeom prst="line">
              <a:avLst/>
            </a:prstGeom>
            <a:noFill/>
            <a:ln w="19050">
              <a:solidFill>
                <a:srgbClr val="FF990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70" name="矩形 469"/>
            <p:cNvSpPr/>
            <p:nvPr/>
          </p:nvSpPr>
          <p:spPr>
            <a:xfrm>
              <a:off x="2355793" y="3931066"/>
              <a:ext cx="529184" cy="173124"/>
            </a:xfrm>
            <a:prstGeom prst="rect">
              <a:avLst/>
            </a:prstGeom>
            <a:noFill/>
          </p:spPr>
          <p:txBody>
            <a:bodyPr wrap="square">
              <a:spAutoFit/>
            </a:bodyPr>
            <a:lstStyle/>
            <a:p>
              <a:pPr algn="ctr" defTabSz="671513">
                <a:spcBef>
                  <a:spcPct val="50000"/>
                </a:spcBef>
              </a:pPr>
              <a:r>
                <a:rPr lang="en-US" altLang="zh-CN" sz="900" b="1" dirty="0">
                  <a:solidFill>
                    <a:srgbClr val="FF9900"/>
                  </a:solidFill>
                  <a:latin typeface="Arial" pitchFamily="34" charset="0"/>
                  <a:ea typeface="微软雅黑" pitchFamily="34" charset="-122"/>
                  <a:cs typeface="Arial" pitchFamily="34" charset="0"/>
                </a:rPr>
                <a:t>OLT</a:t>
              </a:r>
            </a:p>
          </p:txBody>
        </p:sp>
        <p:pic>
          <p:nvPicPr>
            <p:cNvPr id="471" name="Picture 402" descr="图片171"/>
            <p:cNvPicPr>
              <a:picLocks noChangeAspect="1" noChangeArrowheads="1"/>
            </p:cNvPicPr>
            <p:nvPr/>
          </p:nvPicPr>
          <p:blipFill>
            <a:blip r:embed="rId3" cstate="print"/>
            <a:srcRect/>
            <a:stretch>
              <a:fillRect/>
            </a:stretch>
          </p:blipFill>
          <p:spPr bwMode="auto">
            <a:xfrm>
              <a:off x="2538516" y="4091059"/>
              <a:ext cx="165262" cy="255666"/>
            </a:xfrm>
            <a:prstGeom prst="rect">
              <a:avLst/>
            </a:prstGeom>
            <a:noFill/>
          </p:spPr>
        </p:pic>
        <p:pic>
          <p:nvPicPr>
            <p:cNvPr id="472" name="Picture 405" descr="图片174"/>
            <p:cNvPicPr>
              <a:picLocks noChangeAspect="1" noChangeArrowheads="1"/>
            </p:cNvPicPr>
            <p:nvPr/>
          </p:nvPicPr>
          <p:blipFill>
            <a:blip r:embed="rId4" cstate="print"/>
            <a:srcRect/>
            <a:stretch>
              <a:fillRect/>
            </a:stretch>
          </p:blipFill>
          <p:spPr bwMode="auto">
            <a:xfrm>
              <a:off x="3007796" y="4126358"/>
              <a:ext cx="174387" cy="200813"/>
            </a:xfrm>
            <a:prstGeom prst="rect">
              <a:avLst/>
            </a:prstGeom>
            <a:noFill/>
            <a:scene3d>
              <a:camera prst="orthographicFront">
                <a:rot lat="0" lon="0" rev="10800000"/>
              </a:camera>
              <a:lightRig rig="threePt" dir="t"/>
            </a:scene3d>
          </p:spPr>
        </p:pic>
        <p:pic>
          <p:nvPicPr>
            <p:cNvPr id="473" name="Picture 2438" descr="图片134"/>
            <p:cNvPicPr>
              <a:picLocks noChangeAspect="1" noChangeArrowheads="1"/>
            </p:cNvPicPr>
            <p:nvPr/>
          </p:nvPicPr>
          <p:blipFill>
            <a:blip r:embed="rId5" cstate="print"/>
            <a:srcRect/>
            <a:stretch>
              <a:fillRect/>
            </a:stretch>
          </p:blipFill>
          <p:spPr bwMode="auto">
            <a:xfrm>
              <a:off x="3448608" y="4161171"/>
              <a:ext cx="343766" cy="138043"/>
            </a:xfrm>
            <a:prstGeom prst="rect">
              <a:avLst/>
            </a:prstGeom>
            <a:noFill/>
          </p:spPr>
        </p:pic>
        <p:sp>
          <p:nvSpPr>
            <p:cNvPr id="474" name="矩形 473"/>
            <p:cNvSpPr/>
            <p:nvPr/>
          </p:nvSpPr>
          <p:spPr>
            <a:xfrm>
              <a:off x="2855456" y="3931066"/>
              <a:ext cx="529184" cy="173124"/>
            </a:xfrm>
            <a:prstGeom prst="rect">
              <a:avLst/>
            </a:prstGeom>
            <a:noFill/>
          </p:spPr>
          <p:txBody>
            <a:bodyPr wrap="square">
              <a:spAutoFit/>
            </a:bodyPr>
            <a:lstStyle/>
            <a:p>
              <a:pPr algn="ctr" defTabSz="671513">
                <a:spcBef>
                  <a:spcPct val="50000"/>
                </a:spcBef>
              </a:pPr>
              <a:r>
                <a:rPr lang="en-US" altLang="zh-CN" sz="900" b="1" dirty="0">
                  <a:solidFill>
                    <a:srgbClr val="FF9900"/>
                  </a:solidFill>
                  <a:latin typeface="Arial" pitchFamily="34" charset="0"/>
                  <a:ea typeface="微软雅黑" pitchFamily="34" charset="-122"/>
                  <a:cs typeface="Arial" pitchFamily="34" charset="0"/>
                </a:rPr>
                <a:t>ODN</a:t>
              </a:r>
            </a:p>
          </p:txBody>
        </p:sp>
        <p:sp>
          <p:nvSpPr>
            <p:cNvPr id="475" name="矩形 474"/>
            <p:cNvSpPr/>
            <p:nvPr/>
          </p:nvSpPr>
          <p:spPr>
            <a:xfrm>
              <a:off x="3352606" y="3931066"/>
              <a:ext cx="529184" cy="173124"/>
            </a:xfrm>
            <a:prstGeom prst="rect">
              <a:avLst/>
            </a:prstGeom>
            <a:noFill/>
          </p:spPr>
          <p:txBody>
            <a:bodyPr wrap="square">
              <a:spAutoFit/>
            </a:bodyPr>
            <a:lstStyle/>
            <a:p>
              <a:pPr algn="ctr" defTabSz="671513">
                <a:spcBef>
                  <a:spcPct val="50000"/>
                </a:spcBef>
              </a:pPr>
              <a:r>
                <a:rPr lang="en-US" altLang="zh-CN" sz="900" b="1" dirty="0">
                  <a:solidFill>
                    <a:srgbClr val="FF9900"/>
                  </a:solidFill>
                  <a:latin typeface="Arial" pitchFamily="34" charset="0"/>
                  <a:ea typeface="微软雅黑" pitchFamily="34" charset="-122"/>
                  <a:cs typeface="Arial" pitchFamily="34" charset="0"/>
                </a:rPr>
                <a:t>ONU</a:t>
              </a:r>
            </a:p>
          </p:txBody>
        </p:sp>
      </p:grpSp>
      <p:grpSp>
        <p:nvGrpSpPr>
          <p:cNvPr id="3" name="组合 2"/>
          <p:cNvGrpSpPr/>
          <p:nvPr/>
        </p:nvGrpSpPr>
        <p:grpSpPr>
          <a:xfrm>
            <a:off x="3764850" y="4041734"/>
            <a:ext cx="1114195" cy="900320"/>
            <a:chOff x="4622909" y="3097089"/>
            <a:chExt cx="1114195" cy="675240"/>
          </a:xfrm>
        </p:grpSpPr>
        <p:grpSp>
          <p:nvGrpSpPr>
            <p:cNvPr id="4" name="组合 86"/>
            <p:cNvGrpSpPr>
              <a:grpSpLocks noChangeAspect="1"/>
            </p:cNvGrpSpPr>
            <p:nvPr/>
          </p:nvGrpSpPr>
          <p:grpSpPr>
            <a:xfrm>
              <a:off x="4946006" y="3097089"/>
              <a:ext cx="468000" cy="468000"/>
              <a:chOff x="-776556" y="2843422"/>
              <a:chExt cx="582749" cy="582749"/>
            </a:xfrm>
          </p:grpSpPr>
          <p:sp>
            <p:nvSpPr>
              <p:cNvPr id="574" name="椭圆 573"/>
              <p:cNvSpPr/>
              <p:nvPr/>
            </p:nvSpPr>
            <p:spPr bwMode="auto">
              <a:xfrm>
                <a:off x="-776556" y="2843422"/>
                <a:ext cx="582749" cy="58274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grpSp>
            <p:nvGrpSpPr>
              <p:cNvPr id="5" name="组合 84"/>
              <p:cNvGrpSpPr/>
              <p:nvPr/>
            </p:nvGrpSpPr>
            <p:grpSpPr>
              <a:xfrm>
                <a:off x="-693040" y="2955539"/>
                <a:ext cx="407947" cy="145436"/>
                <a:chOff x="9786938" y="3810000"/>
                <a:chExt cx="971550" cy="679451"/>
              </a:xfrm>
              <a:solidFill>
                <a:schemeClr val="bg1">
                  <a:lumMod val="95000"/>
                </a:schemeClr>
              </a:solidFill>
            </p:grpSpPr>
            <p:sp>
              <p:nvSpPr>
                <p:cNvPr id="447" name="Freeform 25"/>
                <p:cNvSpPr>
                  <a:spLocks noEditPoints="1"/>
                </p:cNvSpPr>
                <p:nvPr/>
              </p:nvSpPr>
              <p:spPr bwMode="auto">
                <a:xfrm>
                  <a:off x="9786938" y="4065588"/>
                  <a:ext cx="971550" cy="423863"/>
                </a:xfrm>
                <a:custGeom>
                  <a:avLst/>
                  <a:gdLst/>
                  <a:ahLst/>
                  <a:cxnLst>
                    <a:cxn ang="0">
                      <a:pos x="15906" y="5577"/>
                    </a:cxn>
                    <a:cxn ang="0">
                      <a:pos x="15906" y="7217"/>
                    </a:cxn>
                    <a:cxn ang="0">
                      <a:pos x="0" y="5577"/>
                    </a:cxn>
                    <a:cxn ang="0">
                      <a:pos x="8367" y="2377"/>
                    </a:cxn>
                    <a:cxn ang="0">
                      <a:pos x="8651" y="2394"/>
                    </a:cxn>
                    <a:cxn ang="0">
                      <a:pos x="8921" y="2446"/>
                    </a:cxn>
                    <a:cxn ang="0">
                      <a:pos x="9175" y="2528"/>
                    </a:cxn>
                    <a:cxn ang="0">
                      <a:pos x="9410" y="2638"/>
                    </a:cxn>
                    <a:cxn ang="0">
                      <a:pos x="9622" y="2775"/>
                    </a:cxn>
                    <a:cxn ang="0">
                      <a:pos x="9809" y="2933"/>
                    </a:cxn>
                    <a:cxn ang="0">
                      <a:pos x="9966" y="3114"/>
                    </a:cxn>
                    <a:cxn ang="0">
                      <a:pos x="10092" y="3311"/>
                    </a:cxn>
                    <a:cxn ang="0">
                      <a:pos x="10182" y="3523"/>
                    </a:cxn>
                    <a:cxn ang="0">
                      <a:pos x="10235" y="3749"/>
                    </a:cxn>
                    <a:cxn ang="0">
                      <a:pos x="10250" y="3905"/>
                    </a:cxn>
                    <a:cxn ang="0">
                      <a:pos x="6462" y="3905"/>
                    </a:cxn>
                    <a:cxn ang="0">
                      <a:pos x="6500" y="3749"/>
                    </a:cxn>
                    <a:cxn ang="0">
                      <a:pos x="6553" y="3523"/>
                    </a:cxn>
                    <a:cxn ang="0">
                      <a:pos x="6643" y="3311"/>
                    </a:cxn>
                    <a:cxn ang="0">
                      <a:pos x="6768" y="3114"/>
                    </a:cxn>
                    <a:cxn ang="0">
                      <a:pos x="6926" y="2933"/>
                    </a:cxn>
                    <a:cxn ang="0">
                      <a:pos x="7113" y="2775"/>
                    </a:cxn>
                    <a:cxn ang="0">
                      <a:pos x="7324" y="2638"/>
                    </a:cxn>
                    <a:cxn ang="0">
                      <a:pos x="7559" y="2528"/>
                    </a:cxn>
                    <a:cxn ang="0">
                      <a:pos x="7814" y="2446"/>
                    </a:cxn>
                    <a:cxn ang="0">
                      <a:pos x="8083" y="2394"/>
                    </a:cxn>
                    <a:cxn ang="0">
                      <a:pos x="8367" y="2377"/>
                    </a:cxn>
                    <a:cxn ang="0">
                      <a:pos x="2195" y="2240"/>
                    </a:cxn>
                    <a:cxn ang="0">
                      <a:pos x="14433" y="2645"/>
                    </a:cxn>
                    <a:cxn ang="0">
                      <a:pos x="14433" y="4097"/>
                    </a:cxn>
                    <a:cxn ang="0">
                      <a:pos x="14063" y="2645"/>
                    </a:cxn>
                    <a:cxn ang="0">
                      <a:pos x="12887" y="2645"/>
                    </a:cxn>
                    <a:cxn ang="0">
                      <a:pos x="12517" y="4097"/>
                    </a:cxn>
                    <a:cxn ang="0">
                      <a:pos x="4111" y="2645"/>
                    </a:cxn>
                    <a:cxn ang="0">
                      <a:pos x="4111" y="4097"/>
                    </a:cxn>
                    <a:cxn ang="0">
                      <a:pos x="3742" y="2645"/>
                    </a:cxn>
                    <a:cxn ang="0">
                      <a:pos x="2564" y="2645"/>
                    </a:cxn>
                    <a:cxn ang="0">
                      <a:pos x="2195" y="4097"/>
                    </a:cxn>
                    <a:cxn ang="0">
                      <a:pos x="14433" y="790"/>
                    </a:cxn>
                    <a:cxn ang="0">
                      <a:pos x="14433" y="2240"/>
                    </a:cxn>
                    <a:cxn ang="0">
                      <a:pos x="14063" y="790"/>
                    </a:cxn>
                    <a:cxn ang="0">
                      <a:pos x="12887" y="790"/>
                    </a:cxn>
                    <a:cxn ang="0">
                      <a:pos x="12517" y="2240"/>
                    </a:cxn>
                    <a:cxn ang="0">
                      <a:pos x="9794" y="790"/>
                    </a:cxn>
                    <a:cxn ang="0">
                      <a:pos x="9794" y="2240"/>
                    </a:cxn>
                    <a:cxn ang="0">
                      <a:pos x="6835" y="790"/>
                    </a:cxn>
                    <a:cxn ang="0">
                      <a:pos x="5657" y="790"/>
                    </a:cxn>
                    <a:cxn ang="0">
                      <a:pos x="5288" y="2240"/>
                    </a:cxn>
                    <a:cxn ang="0">
                      <a:pos x="2564" y="790"/>
                    </a:cxn>
                    <a:cxn ang="0">
                      <a:pos x="2564" y="2240"/>
                    </a:cxn>
                  </a:cxnLst>
                  <a:rect l="0" t="0" r="r" b="b"/>
                  <a:pathLst>
                    <a:path w="16524" h="7217">
                      <a:moveTo>
                        <a:pt x="618" y="0"/>
                      </a:moveTo>
                      <a:lnTo>
                        <a:pt x="15906" y="0"/>
                      </a:lnTo>
                      <a:lnTo>
                        <a:pt x="15906" y="5577"/>
                      </a:lnTo>
                      <a:lnTo>
                        <a:pt x="16524" y="5577"/>
                      </a:lnTo>
                      <a:lnTo>
                        <a:pt x="16524" y="7217"/>
                      </a:lnTo>
                      <a:lnTo>
                        <a:pt x="15906" y="7217"/>
                      </a:lnTo>
                      <a:lnTo>
                        <a:pt x="618" y="7217"/>
                      </a:lnTo>
                      <a:lnTo>
                        <a:pt x="0" y="7217"/>
                      </a:lnTo>
                      <a:lnTo>
                        <a:pt x="0" y="5577"/>
                      </a:lnTo>
                      <a:lnTo>
                        <a:pt x="618" y="5577"/>
                      </a:lnTo>
                      <a:lnTo>
                        <a:pt x="618" y="0"/>
                      </a:lnTo>
                      <a:close/>
                      <a:moveTo>
                        <a:pt x="8367" y="2377"/>
                      </a:moveTo>
                      <a:lnTo>
                        <a:pt x="8463" y="2379"/>
                      </a:lnTo>
                      <a:lnTo>
                        <a:pt x="8557" y="2385"/>
                      </a:lnTo>
                      <a:lnTo>
                        <a:pt x="8651" y="2394"/>
                      </a:lnTo>
                      <a:lnTo>
                        <a:pt x="8743" y="2408"/>
                      </a:lnTo>
                      <a:lnTo>
                        <a:pt x="8833" y="2425"/>
                      </a:lnTo>
                      <a:lnTo>
                        <a:pt x="8921" y="2446"/>
                      </a:lnTo>
                      <a:lnTo>
                        <a:pt x="9008" y="2470"/>
                      </a:lnTo>
                      <a:lnTo>
                        <a:pt x="9093" y="2497"/>
                      </a:lnTo>
                      <a:lnTo>
                        <a:pt x="9175" y="2528"/>
                      </a:lnTo>
                      <a:lnTo>
                        <a:pt x="9257" y="2562"/>
                      </a:lnTo>
                      <a:lnTo>
                        <a:pt x="9334" y="2599"/>
                      </a:lnTo>
                      <a:lnTo>
                        <a:pt x="9410" y="2638"/>
                      </a:lnTo>
                      <a:lnTo>
                        <a:pt x="9484" y="2681"/>
                      </a:lnTo>
                      <a:lnTo>
                        <a:pt x="9554" y="2726"/>
                      </a:lnTo>
                      <a:lnTo>
                        <a:pt x="9622" y="2775"/>
                      </a:lnTo>
                      <a:lnTo>
                        <a:pt x="9687" y="2825"/>
                      </a:lnTo>
                      <a:lnTo>
                        <a:pt x="9750" y="2878"/>
                      </a:lnTo>
                      <a:lnTo>
                        <a:pt x="9809" y="2933"/>
                      </a:lnTo>
                      <a:lnTo>
                        <a:pt x="9865" y="2991"/>
                      </a:lnTo>
                      <a:lnTo>
                        <a:pt x="9917" y="3052"/>
                      </a:lnTo>
                      <a:lnTo>
                        <a:pt x="9966" y="3114"/>
                      </a:lnTo>
                      <a:lnTo>
                        <a:pt x="10011" y="3177"/>
                      </a:lnTo>
                      <a:lnTo>
                        <a:pt x="10054" y="3243"/>
                      </a:lnTo>
                      <a:lnTo>
                        <a:pt x="10092" y="3311"/>
                      </a:lnTo>
                      <a:lnTo>
                        <a:pt x="10126" y="3380"/>
                      </a:lnTo>
                      <a:lnTo>
                        <a:pt x="10156" y="3451"/>
                      </a:lnTo>
                      <a:lnTo>
                        <a:pt x="10182" y="3523"/>
                      </a:lnTo>
                      <a:lnTo>
                        <a:pt x="10204" y="3598"/>
                      </a:lnTo>
                      <a:lnTo>
                        <a:pt x="10221" y="3673"/>
                      </a:lnTo>
                      <a:lnTo>
                        <a:pt x="10235" y="3749"/>
                      </a:lnTo>
                      <a:lnTo>
                        <a:pt x="10243" y="3827"/>
                      </a:lnTo>
                      <a:lnTo>
                        <a:pt x="10246" y="3905"/>
                      </a:lnTo>
                      <a:lnTo>
                        <a:pt x="10250" y="3905"/>
                      </a:lnTo>
                      <a:lnTo>
                        <a:pt x="10250" y="6681"/>
                      </a:lnTo>
                      <a:lnTo>
                        <a:pt x="6462" y="6681"/>
                      </a:lnTo>
                      <a:lnTo>
                        <a:pt x="6462" y="3905"/>
                      </a:lnTo>
                      <a:lnTo>
                        <a:pt x="6489" y="3905"/>
                      </a:lnTo>
                      <a:lnTo>
                        <a:pt x="6492" y="3827"/>
                      </a:lnTo>
                      <a:lnTo>
                        <a:pt x="6500" y="3749"/>
                      </a:lnTo>
                      <a:lnTo>
                        <a:pt x="6514" y="3673"/>
                      </a:lnTo>
                      <a:lnTo>
                        <a:pt x="6531" y="3598"/>
                      </a:lnTo>
                      <a:lnTo>
                        <a:pt x="6553" y="3523"/>
                      </a:lnTo>
                      <a:lnTo>
                        <a:pt x="6579" y="3451"/>
                      </a:lnTo>
                      <a:lnTo>
                        <a:pt x="6609" y="3380"/>
                      </a:lnTo>
                      <a:lnTo>
                        <a:pt x="6643" y="3311"/>
                      </a:lnTo>
                      <a:lnTo>
                        <a:pt x="6681" y="3243"/>
                      </a:lnTo>
                      <a:lnTo>
                        <a:pt x="6722" y="3177"/>
                      </a:lnTo>
                      <a:lnTo>
                        <a:pt x="6768" y="3114"/>
                      </a:lnTo>
                      <a:lnTo>
                        <a:pt x="6817" y="3052"/>
                      </a:lnTo>
                      <a:lnTo>
                        <a:pt x="6870" y="2991"/>
                      </a:lnTo>
                      <a:lnTo>
                        <a:pt x="6926" y="2933"/>
                      </a:lnTo>
                      <a:lnTo>
                        <a:pt x="6984" y="2878"/>
                      </a:lnTo>
                      <a:lnTo>
                        <a:pt x="7047" y="2825"/>
                      </a:lnTo>
                      <a:lnTo>
                        <a:pt x="7113" y="2775"/>
                      </a:lnTo>
                      <a:lnTo>
                        <a:pt x="7181" y="2726"/>
                      </a:lnTo>
                      <a:lnTo>
                        <a:pt x="7251" y="2681"/>
                      </a:lnTo>
                      <a:lnTo>
                        <a:pt x="7324" y="2638"/>
                      </a:lnTo>
                      <a:lnTo>
                        <a:pt x="7401" y="2599"/>
                      </a:lnTo>
                      <a:lnTo>
                        <a:pt x="7478" y="2562"/>
                      </a:lnTo>
                      <a:lnTo>
                        <a:pt x="7559" y="2528"/>
                      </a:lnTo>
                      <a:lnTo>
                        <a:pt x="7642" y="2497"/>
                      </a:lnTo>
                      <a:lnTo>
                        <a:pt x="7727" y="2470"/>
                      </a:lnTo>
                      <a:lnTo>
                        <a:pt x="7814" y="2446"/>
                      </a:lnTo>
                      <a:lnTo>
                        <a:pt x="7902" y="2425"/>
                      </a:lnTo>
                      <a:lnTo>
                        <a:pt x="7992" y="2408"/>
                      </a:lnTo>
                      <a:lnTo>
                        <a:pt x="8083" y="2394"/>
                      </a:lnTo>
                      <a:lnTo>
                        <a:pt x="8177" y="2385"/>
                      </a:lnTo>
                      <a:lnTo>
                        <a:pt x="8271" y="2379"/>
                      </a:lnTo>
                      <a:lnTo>
                        <a:pt x="8367" y="2377"/>
                      </a:lnTo>
                      <a:close/>
                      <a:moveTo>
                        <a:pt x="1018" y="790"/>
                      </a:moveTo>
                      <a:lnTo>
                        <a:pt x="2195" y="790"/>
                      </a:lnTo>
                      <a:lnTo>
                        <a:pt x="2195" y="2240"/>
                      </a:lnTo>
                      <a:lnTo>
                        <a:pt x="1018" y="2240"/>
                      </a:lnTo>
                      <a:lnTo>
                        <a:pt x="1018" y="790"/>
                      </a:lnTo>
                      <a:close/>
                      <a:moveTo>
                        <a:pt x="14433" y="2645"/>
                      </a:moveTo>
                      <a:lnTo>
                        <a:pt x="15610" y="2645"/>
                      </a:lnTo>
                      <a:lnTo>
                        <a:pt x="15610" y="4097"/>
                      </a:lnTo>
                      <a:lnTo>
                        <a:pt x="14433" y="4097"/>
                      </a:lnTo>
                      <a:lnTo>
                        <a:pt x="14433" y="2645"/>
                      </a:lnTo>
                      <a:close/>
                      <a:moveTo>
                        <a:pt x="12887" y="2645"/>
                      </a:moveTo>
                      <a:lnTo>
                        <a:pt x="14063" y="2645"/>
                      </a:lnTo>
                      <a:lnTo>
                        <a:pt x="14063" y="4097"/>
                      </a:lnTo>
                      <a:lnTo>
                        <a:pt x="12887" y="4097"/>
                      </a:lnTo>
                      <a:lnTo>
                        <a:pt x="12887" y="2645"/>
                      </a:lnTo>
                      <a:close/>
                      <a:moveTo>
                        <a:pt x="11340" y="2645"/>
                      </a:moveTo>
                      <a:lnTo>
                        <a:pt x="12517" y="2645"/>
                      </a:lnTo>
                      <a:lnTo>
                        <a:pt x="12517" y="4097"/>
                      </a:lnTo>
                      <a:lnTo>
                        <a:pt x="11340" y="4097"/>
                      </a:lnTo>
                      <a:lnTo>
                        <a:pt x="11340" y="2645"/>
                      </a:lnTo>
                      <a:close/>
                      <a:moveTo>
                        <a:pt x="4111" y="2645"/>
                      </a:moveTo>
                      <a:lnTo>
                        <a:pt x="5288" y="2645"/>
                      </a:lnTo>
                      <a:lnTo>
                        <a:pt x="5288" y="4097"/>
                      </a:lnTo>
                      <a:lnTo>
                        <a:pt x="4111" y="4097"/>
                      </a:lnTo>
                      <a:lnTo>
                        <a:pt x="4111" y="2645"/>
                      </a:lnTo>
                      <a:close/>
                      <a:moveTo>
                        <a:pt x="2564" y="2645"/>
                      </a:moveTo>
                      <a:lnTo>
                        <a:pt x="3742" y="2645"/>
                      </a:lnTo>
                      <a:lnTo>
                        <a:pt x="3742" y="4097"/>
                      </a:lnTo>
                      <a:lnTo>
                        <a:pt x="2564" y="4097"/>
                      </a:lnTo>
                      <a:lnTo>
                        <a:pt x="2564" y="2645"/>
                      </a:lnTo>
                      <a:close/>
                      <a:moveTo>
                        <a:pt x="1018" y="2645"/>
                      </a:moveTo>
                      <a:lnTo>
                        <a:pt x="2195" y="2645"/>
                      </a:lnTo>
                      <a:lnTo>
                        <a:pt x="2195" y="4097"/>
                      </a:lnTo>
                      <a:lnTo>
                        <a:pt x="1018" y="4097"/>
                      </a:lnTo>
                      <a:lnTo>
                        <a:pt x="1018" y="2645"/>
                      </a:lnTo>
                      <a:close/>
                      <a:moveTo>
                        <a:pt x="14433" y="790"/>
                      </a:moveTo>
                      <a:lnTo>
                        <a:pt x="15610" y="790"/>
                      </a:lnTo>
                      <a:lnTo>
                        <a:pt x="15610" y="2240"/>
                      </a:lnTo>
                      <a:lnTo>
                        <a:pt x="14433" y="2240"/>
                      </a:lnTo>
                      <a:lnTo>
                        <a:pt x="14433" y="790"/>
                      </a:lnTo>
                      <a:close/>
                      <a:moveTo>
                        <a:pt x="12887" y="790"/>
                      </a:moveTo>
                      <a:lnTo>
                        <a:pt x="14063" y="790"/>
                      </a:lnTo>
                      <a:lnTo>
                        <a:pt x="14063" y="2240"/>
                      </a:lnTo>
                      <a:lnTo>
                        <a:pt x="12887" y="2240"/>
                      </a:lnTo>
                      <a:lnTo>
                        <a:pt x="12887" y="790"/>
                      </a:lnTo>
                      <a:close/>
                      <a:moveTo>
                        <a:pt x="11340" y="790"/>
                      </a:moveTo>
                      <a:lnTo>
                        <a:pt x="12517" y="790"/>
                      </a:lnTo>
                      <a:lnTo>
                        <a:pt x="12517" y="2240"/>
                      </a:lnTo>
                      <a:lnTo>
                        <a:pt x="11340" y="2240"/>
                      </a:lnTo>
                      <a:lnTo>
                        <a:pt x="11340" y="790"/>
                      </a:lnTo>
                      <a:close/>
                      <a:moveTo>
                        <a:pt x="9794" y="790"/>
                      </a:moveTo>
                      <a:lnTo>
                        <a:pt x="10970" y="790"/>
                      </a:lnTo>
                      <a:lnTo>
                        <a:pt x="10970" y="2240"/>
                      </a:lnTo>
                      <a:lnTo>
                        <a:pt x="9794" y="2240"/>
                      </a:lnTo>
                      <a:lnTo>
                        <a:pt x="9794" y="790"/>
                      </a:lnTo>
                      <a:close/>
                      <a:moveTo>
                        <a:pt x="5657" y="790"/>
                      </a:moveTo>
                      <a:lnTo>
                        <a:pt x="6835" y="790"/>
                      </a:lnTo>
                      <a:lnTo>
                        <a:pt x="6835" y="2240"/>
                      </a:lnTo>
                      <a:lnTo>
                        <a:pt x="5657" y="2240"/>
                      </a:lnTo>
                      <a:lnTo>
                        <a:pt x="5657" y="790"/>
                      </a:lnTo>
                      <a:close/>
                      <a:moveTo>
                        <a:pt x="4111" y="790"/>
                      </a:moveTo>
                      <a:lnTo>
                        <a:pt x="5288" y="790"/>
                      </a:lnTo>
                      <a:lnTo>
                        <a:pt x="5288" y="2240"/>
                      </a:lnTo>
                      <a:lnTo>
                        <a:pt x="4111" y="2240"/>
                      </a:lnTo>
                      <a:lnTo>
                        <a:pt x="4111" y="790"/>
                      </a:lnTo>
                      <a:close/>
                      <a:moveTo>
                        <a:pt x="2564" y="790"/>
                      </a:moveTo>
                      <a:lnTo>
                        <a:pt x="3742" y="790"/>
                      </a:lnTo>
                      <a:lnTo>
                        <a:pt x="3742" y="2240"/>
                      </a:lnTo>
                      <a:lnTo>
                        <a:pt x="2564" y="2240"/>
                      </a:lnTo>
                      <a:lnTo>
                        <a:pt x="2564" y="7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48" name="Freeform 26"/>
                <p:cNvSpPr>
                  <a:spLocks noEditPoints="1"/>
                </p:cNvSpPr>
                <p:nvPr/>
              </p:nvSpPr>
              <p:spPr bwMode="auto">
                <a:xfrm>
                  <a:off x="9786938" y="3810000"/>
                  <a:ext cx="971550" cy="263525"/>
                </a:xfrm>
                <a:custGeom>
                  <a:avLst/>
                  <a:gdLst/>
                  <a:ahLst/>
                  <a:cxnLst>
                    <a:cxn ang="0">
                      <a:pos x="3090" y="1055"/>
                    </a:cxn>
                    <a:cxn ang="0">
                      <a:pos x="4657" y="1072"/>
                    </a:cxn>
                    <a:cxn ang="0">
                      <a:pos x="4853" y="1136"/>
                    </a:cxn>
                    <a:cxn ang="0">
                      <a:pos x="5005" y="1247"/>
                    </a:cxn>
                    <a:cxn ang="0">
                      <a:pos x="5108" y="1389"/>
                    </a:cxn>
                    <a:cxn ang="0">
                      <a:pos x="5160" y="1555"/>
                    </a:cxn>
                    <a:cxn ang="0">
                      <a:pos x="5162" y="1723"/>
                    </a:cxn>
                    <a:cxn ang="0">
                      <a:pos x="5125" y="1864"/>
                    </a:cxn>
                    <a:cxn ang="0">
                      <a:pos x="5051" y="1988"/>
                    </a:cxn>
                    <a:cxn ang="0">
                      <a:pos x="4974" y="2066"/>
                    </a:cxn>
                    <a:cxn ang="0">
                      <a:pos x="4878" y="2126"/>
                    </a:cxn>
                    <a:cxn ang="0">
                      <a:pos x="4812" y="2174"/>
                    </a:cxn>
                    <a:cxn ang="0">
                      <a:pos x="4978" y="2237"/>
                    </a:cxn>
                    <a:cxn ang="0">
                      <a:pos x="5106" y="2324"/>
                    </a:cxn>
                    <a:cxn ang="0">
                      <a:pos x="5196" y="2436"/>
                    </a:cxn>
                    <a:cxn ang="0">
                      <a:pos x="5253" y="2570"/>
                    </a:cxn>
                    <a:cxn ang="0">
                      <a:pos x="5275" y="2725"/>
                    </a:cxn>
                    <a:cxn ang="0">
                      <a:pos x="5267" y="2865"/>
                    </a:cxn>
                    <a:cxn ang="0">
                      <a:pos x="5235" y="2990"/>
                    </a:cxn>
                    <a:cxn ang="0">
                      <a:pos x="5179" y="3104"/>
                    </a:cxn>
                    <a:cxn ang="0">
                      <a:pos x="5103" y="3203"/>
                    </a:cxn>
                    <a:cxn ang="0">
                      <a:pos x="5010" y="3285"/>
                    </a:cxn>
                    <a:cxn ang="0">
                      <a:pos x="4919" y="3338"/>
                    </a:cxn>
                    <a:cxn ang="0">
                      <a:pos x="4724" y="3390"/>
                    </a:cxn>
                    <a:cxn ang="0">
                      <a:pos x="4436" y="3424"/>
                    </a:cxn>
                    <a:cxn ang="0">
                      <a:pos x="3827" y="1986"/>
                    </a:cxn>
                    <a:cxn ang="0">
                      <a:pos x="4275" y="1975"/>
                    </a:cxn>
                    <a:cxn ang="0">
                      <a:pos x="4354" y="1948"/>
                    </a:cxn>
                    <a:cxn ang="0">
                      <a:pos x="4406" y="1903"/>
                    </a:cxn>
                    <a:cxn ang="0">
                      <a:pos x="4437" y="1844"/>
                    </a:cxn>
                    <a:cxn ang="0">
                      <a:pos x="4449" y="1771"/>
                    </a:cxn>
                    <a:cxn ang="0">
                      <a:pos x="4443" y="1696"/>
                    </a:cxn>
                    <a:cxn ang="0">
                      <a:pos x="4418" y="1636"/>
                    </a:cxn>
                    <a:cxn ang="0">
                      <a:pos x="4375" y="1587"/>
                    </a:cxn>
                    <a:cxn ang="0">
                      <a:pos x="4306" y="1554"/>
                    </a:cxn>
                    <a:cxn ang="0">
                      <a:pos x="4190" y="1537"/>
                    </a:cxn>
                    <a:cxn ang="0">
                      <a:pos x="4223" y="2918"/>
                    </a:cxn>
                    <a:cxn ang="0">
                      <a:pos x="4344" y="2907"/>
                    </a:cxn>
                    <a:cxn ang="0">
                      <a:pos x="4433" y="2875"/>
                    </a:cxn>
                    <a:cxn ang="0">
                      <a:pos x="4492" y="2825"/>
                    </a:cxn>
                    <a:cxn ang="0">
                      <a:pos x="4529" y="2762"/>
                    </a:cxn>
                    <a:cxn ang="0">
                      <a:pos x="4543" y="2685"/>
                    </a:cxn>
                    <a:cxn ang="0">
                      <a:pos x="4536" y="2609"/>
                    </a:cxn>
                    <a:cxn ang="0">
                      <a:pos x="4507" y="2546"/>
                    </a:cxn>
                    <a:cxn ang="0">
                      <a:pos x="4457" y="2494"/>
                    </a:cxn>
                    <a:cxn ang="0">
                      <a:pos x="4378" y="2459"/>
                    </a:cxn>
                    <a:cxn ang="0">
                      <a:pos x="4266" y="2440"/>
                    </a:cxn>
                    <a:cxn ang="0">
                      <a:pos x="7057" y="3038"/>
                    </a:cxn>
                    <a:cxn ang="0">
                      <a:pos x="7938" y="3429"/>
                    </a:cxn>
                    <a:cxn ang="0">
                      <a:pos x="6904" y="2523"/>
                    </a:cxn>
                    <a:cxn ang="0">
                      <a:pos x="10438" y="3429"/>
                    </a:cxn>
                    <a:cxn ang="0">
                      <a:pos x="10926" y="1055"/>
                    </a:cxn>
                    <a:cxn ang="0">
                      <a:pos x="13434" y="3429"/>
                    </a:cxn>
                    <a:cxn ang="0">
                      <a:pos x="10926" y="1055"/>
                    </a:cxn>
                  </a:cxnLst>
                  <a:rect l="0" t="0" r="r" b="b"/>
                  <a:pathLst>
                    <a:path w="16524" h="4484">
                      <a:moveTo>
                        <a:pt x="2994" y="0"/>
                      </a:moveTo>
                      <a:lnTo>
                        <a:pt x="13707" y="0"/>
                      </a:lnTo>
                      <a:lnTo>
                        <a:pt x="16524" y="4484"/>
                      </a:lnTo>
                      <a:lnTo>
                        <a:pt x="0" y="4484"/>
                      </a:lnTo>
                      <a:lnTo>
                        <a:pt x="2994" y="0"/>
                      </a:lnTo>
                      <a:close/>
                      <a:moveTo>
                        <a:pt x="3090" y="1055"/>
                      </a:moveTo>
                      <a:lnTo>
                        <a:pt x="4458" y="1055"/>
                      </a:lnTo>
                      <a:lnTo>
                        <a:pt x="4500" y="1055"/>
                      </a:lnTo>
                      <a:lnTo>
                        <a:pt x="4541" y="1057"/>
                      </a:lnTo>
                      <a:lnTo>
                        <a:pt x="4580" y="1061"/>
                      </a:lnTo>
                      <a:lnTo>
                        <a:pt x="4619" y="1066"/>
                      </a:lnTo>
                      <a:lnTo>
                        <a:pt x="4657" y="1072"/>
                      </a:lnTo>
                      <a:lnTo>
                        <a:pt x="4692" y="1079"/>
                      </a:lnTo>
                      <a:lnTo>
                        <a:pt x="4727" y="1087"/>
                      </a:lnTo>
                      <a:lnTo>
                        <a:pt x="4760" y="1098"/>
                      </a:lnTo>
                      <a:lnTo>
                        <a:pt x="4793" y="1109"/>
                      </a:lnTo>
                      <a:lnTo>
                        <a:pt x="4823" y="1122"/>
                      </a:lnTo>
                      <a:lnTo>
                        <a:pt x="4853" y="1136"/>
                      </a:lnTo>
                      <a:lnTo>
                        <a:pt x="4882" y="1151"/>
                      </a:lnTo>
                      <a:lnTo>
                        <a:pt x="4909" y="1167"/>
                      </a:lnTo>
                      <a:lnTo>
                        <a:pt x="4934" y="1186"/>
                      </a:lnTo>
                      <a:lnTo>
                        <a:pt x="4959" y="1205"/>
                      </a:lnTo>
                      <a:lnTo>
                        <a:pt x="4983" y="1225"/>
                      </a:lnTo>
                      <a:lnTo>
                        <a:pt x="5005" y="1247"/>
                      </a:lnTo>
                      <a:lnTo>
                        <a:pt x="5025" y="1269"/>
                      </a:lnTo>
                      <a:lnTo>
                        <a:pt x="5045" y="1292"/>
                      </a:lnTo>
                      <a:lnTo>
                        <a:pt x="5063" y="1316"/>
                      </a:lnTo>
                      <a:lnTo>
                        <a:pt x="5079" y="1339"/>
                      </a:lnTo>
                      <a:lnTo>
                        <a:pt x="5095" y="1364"/>
                      </a:lnTo>
                      <a:lnTo>
                        <a:pt x="5108" y="1389"/>
                      </a:lnTo>
                      <a:lnTo>
                        <a:pt x="5120" y="1415"/>
                      </a:lnTo>
                      <a:lnTo>
                        <a:pt x="5131" y="1442"/>
                      </a:lnTo>
                      <a:lnTo>
                        <a:pt x="5140" y="1469"/>
                      </a:lnTo>
                      <a:lnTo>
                        <a:pt x="5148" y="1497"/>
                      </a:lnTo>
                      <a:lnTo>
                        <a:pt x="5154" y="1526"/>
                      </a:lnTo>
                      <a:lnTo>
                        <a:pt x="5160" y="1555"/>
                      </a:lnTo>
                      <a:lnTo>
                        <a:pt x="5164" y="1585"/>
                      </a:lnTo>
                      <a:lnTo>
                        <a:pt x="5166" y="1615"/>
                      </a:lnTo>
                      <a:lnTo>
                        <a:pt x="5166" y="1646"/>
                      </a:lnTo>
                      <a:lnTo>
                        <a:pt x="5166" y="1672"/>
                      </a:lnTo>
                      <a:lnTo>
                        <a:pt x="5164" y="1698"/>
                      </a:lnTo>
                      <a:lnTo>
                        <a:pt x="5162" y="1723"/>
                      </a:lnTo>
                      <a:lnTo>
                        <a:pt x="5158" y="1748"/>
                      </a:lnTo>
                      <a:lnTo>
                        <a:pt x="5153" y="1772"/>
                      </a:lnTo>
                      <a:lnTo>
                        <a:pt x="5147" y="1796"/>
                      </a:lnTo>
                      <a:lnTo>
                        <a:pt x="5141" y="1818"/>
                      </a:lnTo>
                      <a:lnTo>
                        <a:pt x="5134" y="1841"/>
                      </a:lnTo>
                      <a:lnTo>
                        <a:pt x="5125" y="1864"/>
                      </a:lnTo>
                      <a:lnTo>
                        <a:pt x="5115" y="1886"/>
                      </a:lnTo>
                      <a:lnTo>
                        <a:pt x="5104" y="1908"/>
                      </a:lnTo>
                      <a:lnTo>
                        <a:pt x="5092" y="1928"/>
                      </a:lnTo>
                      <a:lnTo>
                        <a:pt x="5080" y="1949"/>
                      </a:lnTo>
                      <a:lnTo>
                        <a:pt x="5067" y="1969"/>
                      </a:lnTo>
                      <a:lnTo>
                        <a:pt x="5051" y="1988"/>
                      </a:lnTo>
                      <a:lnTo>
                        <a:pt x="5036" y="2007"/>
                      </a:lnTo>
                      <a:lnTo>
                        <a:pt x="5024" y="2019"/>
                      </a:lnTo>
                      <a:lnTo>
                        <a:pt x="5013" y="2032"/>
                      </a:lnTo>
                      <a:lnTo>
                        <a:pt x="5000" y="2043"/>
                      </a:lnTo>
                      <a:lnTo>
                        <a:pt x="4987" y="2055"/>
                      </a:lnTo>
                      <a:lnTo>
                        <a:pt x="4974" y="2066"/>
                      </a:lnTo>
                      <a:lnTo>
                        <a:pt x="4959" y="2076"/>
                      </a:lnTo>
                      <a:lnTo>
                        <a:pt x="4944" y="2087"/>
                      </a:lnTo>
                      <a:lnTo>
                        <a:pt x="4928" y="2097"/>
                      </a:lnTo>
                      <a:lnTo>
                        <a:pt x="4912" y="2108"/>
                      </a:lnTo>
                      <a:lnTo>
                        <a:pt x="4895" y="2117"/>
                      </a:lnTo>
                      <a:lnTo>
                        <a:pt x="4878" y="2126"/>
                      </a:lnTo>
                      <a:lnTo>
                        <a:pt x="4859" y="2135"/>
                      </a:lnTo>
                      <a:lnTo>
                        <a:pt x="4840" y="2143"/>
                      </a:lnTo>
                      <a:lnTo>
                        <a:pt x="4821" y="2151"/>
                      </a:lnTo>
                      <a:lnTo>
                        <a:pt x="4801" y="2158"/>
                      </a:lnTo>
                      <a:lnTo>
                        <a:pt x="4781" y="2166"/>
                      </a:lnTo>
                      <a:lnTo>
                        <a:pt x="4812" y="2174"/>
                      </a:lnTo>
                      <a:lnTo>
                        <a:pt x="4843" y="2183"/>
                      </a:lnTo>
                      <a:lnTo>
                        <a:pt x="4871" y="2193"/>
                      </a:lnTo>
                      <a:lnTo>
                        <a:pt x="4899" y="2202"/>
                      </a:lnTo>
                      <a:lnTo>
                        <a:pt x="4926" y="2213"/>
                      </a:lnTo>
                      <a:lnTo>
                        <a:pt x="4953" y="2225"/>
                      </a:lnTo>
                      <a:lnTo>
                        <a:pt x="4978" y="2237"/>
                      </a:lnTo>
                      <a:lnTo>
                        <a:pt x="5002" y="2250"/>
                      </a:lnTo>
                      <a:lnTo>
                        <a:pt x="5024" y="2263"/>
                      </a:lnTo>
                      <a:lnTo>
                        <a:pt x="5046" y="2278"/>
                      </a:lnTo>
                      <a:lnTo>
                        <a:pt x="5067" y="2292"/>
                      </a:lnTo>
                      <a:lnTo>
                        <a:pt x="5087" y="2308"/>
                      </a:lnTo>
                      <a:lnTo>
                        <a:pt x="5106" y="2324"/>
                      </a:lnTo>
                      <a:lnTo>
                        <a:pt x="5123" y="2341"/>
                      </a:lnTo>
                      <a:lnTo>
                        <a:pt x="5140" y="2358"/>
                      </a:lnTo>
                      <a:lnTo>
                        <a:pt x="5155" y="2377"/>
                      </a:lnTo>
                      <a:lnTo>
                        <a:pt x="5170" y="2396"/>
                      </a:lnTo>
                      <a:lnTo>
                        <a:pt x="5183" y="2415"/>
                      </a:lnTo>
                      <a:lnTo>
                        <a:pt x="5196" y="2436"/>
                      </a:lnTo>
                      <a:lnTo>
                        <a:pt x="5208" y="2457"/>
                      </a:lnTo>
                      <a:lnTo>
                        <a:pt x="5218" y="2479"/>
                      </a:lnTo>
                      <a:lnTo>
                        <a:pt x="5229" y="2500"/>
                      </a:lnTo>
                      <a:lnTo>
                        <a:pt x="5238" y="2523"/>
                      </a:lnTo>
                      <a:lnTo>
                        <a:pt x="5245" y="2546"/>
                      </a:lnTo>
                      <a:lnTo>
                        <a:pt x="5253" y="2570"/>
                      </a:lnTo>
                      <a:lnTo>
                        <a:pt x="5259" y="2595"/>
                      </a:lnTo>
                      <a:lnTo>
                        <a:pt x="5264" y="2620"/>
                      </a:lnTo>
                      <a:lnTo>
                        <a:pt x="5268" y="2646"/>
                      </a:lnTo>
                      <a:lnTo>
                        <a:pt x="5271" y="2672"/>
                      </a:lnTo>
                      <a:lnTo>
                        <a:pt x="5274" y="2699"/>
                      </a:lnTo>
                      <a:lnTo>
                        <a:pt x="5275" y="2725"/>
                      </a:lnTo>
                      <a:lnTo>
                        <a:pt x="5276" y="2753"/>
                      </a:lnTo>
                      <a:lnTo>
                        <a:pt x="5275" y="2777"/>
                      </a:lnTo>
                      <a:lnTo>
                        <a:pt x="5274" y="2799"/>
                      </a:lnTo>
                      <a:lnTo>
                        <a:pt x="5272" y="2822"/>
                      </a:lnTo>
                      <a:lnTo>
                        <a:pt x="5270" y="2844"/>
                      </a:lnTo>
                      <a:lnTo>
                        <a:pt x="5267" y="2865"/>
                      </a:lnTo>
                      <a:lnTo>
                        <a:pt x="5264" y="2887"/>
                      </a:lnTo>
                      <a:lnTo>
                        <a:pt x="5260" y="2908"/>
                      </a:lnTo>
                      <a:lnTo>
                        <a:pt x="5255" y="2929"/>
                      </a:lnTo>
                      <a:lnTo>
                        <a:pt x="5248" y="2949"/>
                      </a:lnTo>
                      <a:lnTo>
                        <a:pt x="5242" y="2970"/>
                      </a:lnTo>
                      <a:lnTo>
                        <a:pt x="5235" y="2990"/>
                      </a:lnTo>
                      <a:lnTo>
                        <a:pt x="5228" y="3010"/>
                      </a:lnTo>
                      <a:lnTo>
                        <a:pt x="5220" y="3029"/>
                      </a:lnTo>
                      <a:lnTo>
                        <a:pt x="5210" y="3048"/>
                      </a:lnTo>
                      <a:lnTo>
                        <a:pt x="5201" y="3068"/>
                      </a:lnTo>
                      <a:lnTo>
                        <a:pt x="5191" y="3085"/>
                      </a:lnTo>
                      <a:lnTo>
                        <a:pt x="5179" y="3104"/>
                      </a:lnTo>
                      <a:lnTo>
                        <a:pt x="5168" y="3121"/>
                      </a:lnTo>
                      <a:lnTo>
                        <a:pt x="5155" y="3139"/>
                      </a:lnTo>
                      <a:lnTo>
                        <a:pt x="5143" y="3156"/>
                      </a:lnTo>
                      <a:lnTo>
                        <a:pt x="5131" y="3172"/>
                      </a:lnTo>
                      <a:lnTo>
                        <a:pt x="5117" y="3188"/>
                      </a:lnTo>
                      <a:lnTo>
                        <a:pt x="5103" y="3203"/>
                      </a:lnTo>
                      <a:lnTo>
                        <a:pt x="5089" y="3218"/>
                      </a:lnTo>
                      <a:lnTo>
                        <a:pt x="5074" y="3232"/>
                      </a:lnTo>
                      <a:lnTo>
                        <a:pt x="5058" y="3246"/>
                      </a:lnTo>
                      <a:lnTo>
                        <a:pt x="5043" y="3259"/>
                      </a:lnTo>
                      <a:lnTo>
                        <a:pt x="5026" y="3273"/>
                      </a:lnTo>
                      <a:lnTo>
                        <a:pt x="5010" y="3285"/>
                      </a:lnTo>
                      <a:lnTo>
                        <a:pt x="4992" y="3297"/>
                      </a:lnTo>
                      <a:lnTo>
                        <a:pt x="4975" y="3308"/>
                      </a:lnTo>
                      <a:lnTo>
                        <a:pt x="4956" y="3319"/>
                      </a:lnTo>
                      <a:lnTo>
                        <a:pt x="4945" y="3326"/>
                      </a:lnTo>
                      <a:lnTo>
                        <a:pt x="4932" y="3332"/>
                      </a:lnTo>
                      <a:lnTo>
                        <a:pt x="4919" y="3338"/>
                      </a:lnTo>
                      <a:lnTo>
                        <a:pt x="4905" y="3343"/>
                      </a:lnTo>
                      <a:lnTo>
                        <a:pt x="4875" y="3355"/>
                      </a:lnTo>
                      <a:lnTo>
                        <a:pt x="4842" y="3365"/>
                      </a:lnTo>
                      <a:lnTo>
                        <a:pt x="4805" y="3374"/>
                      </a:lnTo>
                      <a:lnTo>
                        <a:pt x="4766" y="3383"/>
                      </a:lnTo>
                      <a:lnTo>
                        <a:pt x="4724" y="3390"/>
                      </a:lnTo>
                      <a:lnTo>
                        <a:pt x="4679" y="3396"/>
                      </a:lnTo>
                      <a:lnTo>
                        <a:pt x="4619" y="3404"/>
                      </a:lnTo>
                      <a:lnTo>
                        <a:pt x="4566" y="3411"/>
                      </a:lnTo>
                      <a:lnTo>
                        <a:pt x="4517" y="3416"/>
                      </a:lnTo>
                      <a:lnTo>
                        <a:pt x="4474" y="3421"/>
                      </a:lnTo>
                      <a:lnTo>
                        <a:pt x="4436" y="3424"/>
                      </a:lnTo>
                      <a:lnTo>
                        <a:pt x="4403" y="3427"/>
                      </a:lnTo>
                      <a:lnTo>
                        <a:pt x="4374" y="3428"/>
                      </a:lnTo>
                      <a:lnTo>
                        <a:pt x="4351" y="3429"/>
                      </a:lnTo>
                      <a:lnTo>
                        <a:pt x="3090" y="3429"/>
                      </a:lnTo>
                      <a:lnTo>
                        <a:pt x="3090" y="1055"/>
                      </a:lnTo>
                      <a:close/>
                      <a:moveTo>
                        <a:pt x="3827" y="1986"/>
                      </a:moveTo>
                      <a:lnTo>
                        <a:pt x="4144" y="1986"/>
                      </a:lnTo>
                      <a:lnTo>
                        <a:pt x="4186" y="1985"/>
                      </a:lnTo>
                      <a:lnTo>
                        <a:pt x="4224" y="1983"/>
                      </a:lnTo>
                      <a:lnTo>
                        <a:pt x="4242" y="1981"/>
                      </a:lnTo>
                      <a:lnTo>
                        <a:pt x="4258" y="1978"/>
                      </a:lnTo>
                      <a:lnTo>
                        <a:pt x="4275" y="1975"/>
                      </a:lnTo>
                      <a:lnTo>
                        <a:pt x="4290" y="1972"/>
                      </a:lnTo>
                      <a:lnTo>
                        <a:pt x="4305" y="1968"/>
                      </a:lnTo>
                      <a:lnTo>
                        <a:pt x="4318" y="1963"/>
                      </a:lnTo>
                      <a:lnTo>
                        <a:pt x="4330" y="1958"/>
                      </a:lnTo>
                      <a:lnTo>
                        <a:pt x="4343" y="1953"/>
                      </a:lnTo>
                      <a:lnTo>
                        <a:pt x="4354" y="1948"/>
                      </a:lnTo>
                      <a:lnTo>
                        <a:pt x="4364" y="1941"/>
                      </a:lnTo>
                      <a:lnTo>
                        <a:pt x="4375" y="1934"/>
                      </a:lnTo>
                      <a:lnTo>
                        <a:pt x="4383" y="1927"/>
                      </a:lnTo>
                      <a:lnTo>
                        <a:pt x="4391" y="1920"/>
                      </a:lnTo>
                      <a:lnTo>
                        <a:pt x="4398" y="1912"/>
                      </a:lnTo>
                      <a:lnTo>
                        <a:pt x="4406" y="1903"/>
                      </a:lnTo>
                      <a:lnTo>
                        <a:pt x="4413" y="1894"/>
                      </a:lnTo>
                      <a:lnTo>
                        <a:pt x="4418" y="1885"/>
                      </a:lnTo>
                      <a:lnTo>
                        <a:pt x="4424" y="1875"/>
                      </a:lnTo>
                      <a:lnTo>
                        <a:pt x="4428" y="1865"/>
                      </a:lnTo>
                      <a:lnTo>
                        <a:pt x="4434" y="1855"/>
                      </a:lnTo>
                      <a:lnTo>
                        <a:pt x="4437" y="1844"/>
                      </a:lnTo>
                      <a:lnTo>
                        <a:pt x="4441" y="1833"/>
                      </a:lnTo>
                      <a:lnTo>
                        <a:pt x="4443" y="1821"/>
                      </a:lnTo>
                      <a:lnTo>
                        <a:pt x="4446" y="1809"/>
                      </a:lnTo>
                      <a:lnTo>
                        <a:pt x="4447" y="1797"/>
                      </a:lnTo>
                      <a:lnTo>
                        <a:pt x="4449" y="1783"/>
                      </a:lnTo>
                      <a:lnTo>
                        <a:pt x="4449" y="1771"/>
                      </a:lnTo>
                      <a:lnTo>
                        <a:pt x="4450" y="1756"/>
                      </a:lnTo>
                      <a:lnTo>
                        <a:pt x="4449" y="1744"/>
                      </a:lnTo>
                      <a:lnTo>
                        <a:pt x="4449" y="1731"/>
                      </a:lnTo>
                      <a:lnTo>
                        <a:pt x="4447" y="1719"/>
                      </a:lnTo>
                      <a:lnTo>
                        <a:pt x="4446" y="1707"/>
                      </a:lnTo>
                      <a:lnTo>
                        <a:pt x="4443" y="1696"/>
                      </a:lnTo>
                      <a:lnTo>
                        <a:pt x="4441" y="1686"/>
                      </a:lnTo>
                      <a:lnTo>
                        <a:pt x="4437" y="1674"/>
                      </a:lnTo>
                      <a:lnTo>
                        <a:pt x="4434" y="1664"/>
                      </a:lnTo>
                      <a:lnTo>
                        <a:pt x="4428" y="1655"/>
                      </a:lnTo>
                      <a:lnTo>
                        <a:pt x="4424" y="1644"/>
                      </a:lnTo>
                      <a:lnTo>
                        <a:pt x="4418" y="1636"/>
                      </a:lnTo>
                      <a:lnTo>
                        <a:pt x="4413" y="1627"/>
                      </a:lnTo>
                      <a:lnTo>
                        <a:pt x="4406" y="1618"/>
                      </a:lnTo>
                      <a:lnTo>
                        <a:pt x="4398" y="1610"/>
                      </a:lnTo>
                      <a:lnTo>
                        <a:pt x="4391" y="1602"/>
                      </a:lnTo>
                      <a:lnTo>
                        <a:pt x="4383" y="1594"/>
                      </a:lnTo>
                      <a:lnTo>
                        <a:pt x="4375" y="1587"/>
                      </a:lnTo>
                      <a:lnTo>
                        <a:pt x="4364" y="1581"/>
                      </a:lnTo>
                      <a:lnTo>
                        <a:pt x="4354" y="1575"/>
                      </a:lnTo>
                      <a:lnTo>
                        <a:pt x="4343" y="1569"/>
                      </a:lnTo>
                      <a:lnTo>
                        <a:pt x="4331" y="1563"/>
                      </a:lnTo>
                      <a:lnTo>
                        <a:pt x="4319" y="1559"/>
                      </a:lnTo>
                      <a:lnTo>
                        <a:pt x="4306" y="1554"/>
                      </a:lnTo>
                      <a:lnTo>
                        <a:pt x="4291" y="1551"/>
                      </a:lnTo>
                      <a:lnTo>
                        <a:pt x="4276" y="1547"/>
                      </a:lnTo>
                      <a:lnTo>
                        <a:pt x="4260" y="1545"/>
                      </a:lnTo>
                      <a:lnTo>
                        <a:pt x="4244" y="1542"/>
                      </a:lnTo>
                      <a:lnTo>
                        <a:pt x="4226" y="1539"/>
                      </a:lnTo>
                      <a:lnTo>
                        <a:pt x="4190" y="1537"/>
                      </a:lnTo>
                      <a:lnTo>
                        <a:pt x="4150" y="1535"/>
                      </a:lnTo>
                      <a:lnTo>
                        <a:pt x="3827" y="1535"/>
                      </a:lnTo>
                      <a:lnTo>
                        <a:pt x="3827" y="1986"/>
                      </a:lnTo>
                      <a:close/>
                      <a:moveTo>
                        <a:pt x="3827" y="2918"/>
                      </a:moveTo>
                      <a:lnTo>
                        <a:pt x="4200" y="2918"/>
                      </a:lnTo>
                      <a:lnTo>
                        <a:pt x="4223" y="2918"/>
                      </a:lnTo>
                      <a:lnTo>
                        <a:pt x="4246" y="2918"/>
                      </a:lnTo>
                      <a:lnTo>
                        <a:pt x="4266" y="2917"/>
                      </a:lnTo>
                      <a:lnTo>
                        <a:pt x="4287" y="2915"/>
                      </a:lnTo>
                      <a:lnTo>
                        <a:pt x="4307" y="2912"/>
                      </a:lnTo>
                      <a:lnTo>
                        <a:pt x="4325" y="2910"/>
                      </a:lnTo>
                      <a:lnTo>
                        <a:pt x="4344" y="2907"/>
                      </a:lnTo>
                      <a:lnTo>
                        <a:pt x="4361" y="2903"/>
                      </a:lnTo>
                      <a:lnTo>
                        <a:pt x="4377" y="2898"/>
                      </a:lnTo>
                      <a:lnTo>
                        <a:pt x="4392" y="2893"/>
                      </a:lnTo>
                      <a:lnTo>
                        <a:pt x="4407" y="2887"/>
                      </a:lnTo>
                      <a:lnTo>
                        <a:pt x="4420" y="2881"/>
                      </a:lnTo>
                      <a:lnTo>
                        <a:pt x="4433" y="2875"/>
                      </a:lnTo>
                      <a:lnTo>
                        <a:pt x="4445" y="2867"/>
                      </a:lnTo>
                      <a:lnTo>
                        <a:pt x="4455" y="2860"/>
                      </a:lnTo>
                      <a:lnTo>
                        <a:pt x="4466" y="2852"/>
                      </a:lnTo>
                      <a:lnTo>
                        <a:pt x="4475" y="2844"/>
                      </a:lnTo>
                      <a:lnTo>
                        <a:pt x="4484" y="2834"/>
                      </a:lnTo>
                      <a:lnTo>
                        <a:pt x="4492" y="2825"/>
                      </a:lnTo>
                      <a:lnTo>
                        <a:pt x="4500" y="2816"/>
                      </a:lnTo>
                      <a:lnTo>
                        <a:pt x="4507" y="2805"/>
                      </a:lnTo>
                      <a:lnTo>
                        <a:pt x="4513" y="2795"/>
                      </a:lnTo>
                      <a:lnTo>
                        <a:pt x="4519" y="2785"/>
                      </a:lnTo>
                      <a:lnTo>
                        <a:pt x="4524" y="2773"/>
                      </a:lnTo>
                      <a:lnTo>
                        <a:pt x="4529" y="2762"/>
                      </a:lnTo>
                      <a:lnTo>
                        <a:pt x="4533" y="2750"/>
                      </a:lnTo>
                      <a:lnTo>
                        <a:pt x="4536" y="2738"/>
                      </a:lnTo>
                      <a:lnTo>
                        <a:pt x="4539" y="2725"/>
                      </a:lnTo>
                      <a:lnTo>
                        <a:pt x="4541" y="2712"/>
                      </a:lnTo>
                      <a:lnTo>
                        <a:pt x="4542" y="2700"/>
                      </a:lnTo>
                      <a:lnTo>
                        <a:pt x="4543" y="2685"/>
                      </a:lnTo>
                      <a:lnTo>
                        <a:pt x="4543" y="2672"/>
                      </a:lnTo>
                      <a:lnTo>
                        <a:pt x="4543" y="2658"/>
                      </a:lnTo>
                      <a:lnTo>
                        <a:pt x="4542" y="2646"/>
                      </a:lnTo>
                      <a:lnTo>
                        <a:pt x="4541" y="2633"/>
                      </a:lnTo>
                      <a:lnTo>
                        <a:pt x="4539" y="2621"/>
                      </a:lnTo>
                      <a:lnTo>
                        <a:pt x="4536" y="2609"/>
                      </a:lnTo>
                      <a:lnTo>
                        <a:pt x="4533" y="2598"/>
                      </a:lnTo>
                      <a:lnTo>
                        <a:pt x="4529" y="2588"/>
                      </a:lnTo>
                      <a:lnTo>
                        <a:pt x="4524" y="2576"/>
                      </a:lnTo>
                      <a:lnTo>
                        <a:pt x="4519" y="2566"/>
                      </a:lnTo>
                      <a:lnTo>
                        <a:pt x="4513" y="2555"/>
                      </a:lnTo>
                      <a:lnTo>
                        <a:pt x="4507" y="2546"/>
                      </a:lnTo>
                      <a:lnTo>
                        <a:pt x="4501" y="2537"/>
                      </a:lnTo>
                      <a:lnTo>
                        <a:pt x="4492" y="2527"/>
                      </a:lnTo>
                      <a:lnTo>
                        <a:pt x="4485" y="2519"/>
                      </a:lnTo>
                      <a:lnTo>
                        <a:pt x="4476" y="2511"/>
                      </a:lnTo>
                      <a:lnTo>
                        <a:pt x="4467" y="2502"/>
                      </a:lnTo>
                      <a:lnTo>
                        <a:pt x="4457" y="2494"/>
                      </a:lnTo>
                      <a:lnTo>
                        <a:pt x="4446" y="2487"/>
                      </a:lnTo>
                      <a:lnTo>
                        <a:pt x="4434" y="2481"/>
                      </a:lnTo>
                      <a:lnTo>
                        <a:pt x="4421" y="2475"/>
                      </a:lnTo>
                      <a:lnTo>
                        <a:pt x="4408" y="2468"/>
                      </a:lnTo>
                      <a:lnTo>
                        <a:pt x="4393" y="2463"/>
                      </a:lnTo>
                      <a:lnTo>
                        <a:pt x="4378" y="2459"/>
                      </a:lnTo>
                      <a:lnTo>
                        <a:pt x="4361" y="2454"/>
                      </a:lnTo>
                      <a:lnTo>
                        <a:pt x="4344" y="2451"/>
                      </a:lnTo>
                      <a:lnTo>
                        <a:pt x="4326" y="2448"/>
                      </a:lnTo>
                      <a:lnTo>
                        <a:pt x="4307" y="2445"/>
                      </a:lnTo>
                      <a:lnTo>
                        <a:pt x="4287" y="2442"/>
                      </a:lnTo>
                      <a:lnTo>
                        <a:pt x="4266" y="2440"/>
                      </a:lnTo>
                      <a:lnTo>
                        <a:pt x="4245" y="2439"/>
                      </a:lnTo>
                      <a:lnTo>
                        <a:pt x="4222" y="2438"/>
                      </a:lnTo>
                      <a:lnTo>
                        <a:pt x="4198" y="2438"/>
                      </a:lnTo>
                      <a:lnTo>
                        <a:pt x="3827" y="2438"/>
                      </a:lnTo>
                      <a:lnTo>
                        <a:pt x="3827" y="2918"/>
                      </a:lnTo>
                      <a:close/>
                      <a:moveTo>
                        <a:pt x="7057" y="3038"/>
                      </a:moveTo>
                      <a:lnTo>
                        <a:pt x="6224" y="3038"/>
                      </a:lnTo>
                      <a:lnTo>
                        <a:pt x="6110" y="3429"/>
                      </a:lnTo>
                      <a:lnTo>
                        <a:pt x="5363" y="3429"/>
                      </a:lnTo>
                      <a:lnTo>
                        <a:pt x="6251" y="1055"/>
                      </a:lnTo>
                      <a:lnTo>
                        <a:pt x="7049" y="1055"/>
                      </a:lnTo>
                      <a:lnTo>
                        <a:pt x="7938" y="3429"/>
                      </a:lnTo>
                      <a:lnTo>
                        <a:pt x="7172" y="3429"/>
                      </a:lnTo>
                      <a:lnTo>
                        <a:pt x="7057" y="3038"/>
                      </a:lnTo>
                      <a:close/>
                      <a:moveTo>
                        <a:pt x="6904" y="2523"/>
                      </a:moveTo>
                      <a:lnTo>
                        <a:pt x="6642" y="1670"/>
                      </a:lnTo>
                      <a:lnTo>
                        <a:pt x="6382" y="2523"/>
                      </a:lnTo>
                      <a:lnTo>
                        <a:pt x="6904" y="2523"/>
                      </a:lnTo>
                      <a:close/>
                      <a:moveTo>
                        <a:pt x="8176" y="1055"/>
                      </a:moveTo>
                      <a:lnTo>
                        <a:pt x="8859" y="1055"/>
                      </a:lnTo>
                      <a:lnTo>
                        <a:pt x="9749" y="2368"/>
                      </a:lnTo>
                      <a:lnTo>
                        <a:pt x="9749" y="1055"/>
                      </a:lnTo>
                      <a:lnTo>
                        <a:pt x="10438" y="1055"/>
                      </a:lnTo>
                      <a:lnTo>
                        <a:pt x="10438" y="3429"/>
                      </a:lnTo>
                      <a:lnTo>
                        <a:pt x="9749" y="3429"/>
                      </a:lnTo>
                      <a:lnTo>
                        <a:pt x="8863" y="2125"/>
                      </a:lnTo>
                      <a:lnTo>
                        <a:pt x="8863" y="3429"/>
                      </a:lnTo>
                      <a:lnTo>
                        <a:pt x="8176" y="3429"/>
                      </a:lnTo>
                      <a:lnTo>
                        <a:pt x="8176" y="1055"/>
                      </a:lnTo>
                      <a:close/>
                      <a:moveTo>
                        <a:pt x="10926" y="1055"/>
                      </a:moveTo>
                      <a:lnTo>
                        <a:pt x="11658" y="1055"/>
                      </a:lnTo>
                      <a:lnTo>
                        <a:pt x="11658" y="1952"/>
                      </a:lnTo>
                      <a:lnTo>
                        <a:pt x="12424" y="1055"/>
                      </a:lnTo>
                      <a:lnTo>
                        <a:pt x="13396" y="1055"/>
                      </a:lnTo>
                      <a:lnTo>
                        <a:pt x="12533" y="1950"/>
                      </a:lnTo>
                      <a:lnTo>
                        <a:pt x="13434" y="3429"/>
                      </a:lnTo>
                      <a:lnTo>
                        <a:pt x="12533" y="3429"/>
                      </a:lnTo>
                      <a:lnTo>
                        <a:pt x="12036" y="2452"/>
                      </a:lnTo>
                      <a:lnTo>
                        <a:pt x="11658" y="2849"/>
                      </a:lnTo>
                      <a:lnTo>
                        <a:pt x="11658" y="3429"/>
                      </a:lnTo>
                      <a:lnTo>
                        <a:pt x="10926" y="3429"/>
                      </a:lnTo>
                      <a:lnTo>
                        <a:pt x="10926" y="10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nvGrpSpPr>
              <p:cNvPr id="6" name="组合 65"/>
              <p:cNvGrpSpPr/>
              <p:nvPr/>
            </p:nvGrpSpPr>
            <p:grpSpPr>
              <a:xfrm>
                <a:off x="-705594" y="3127430"/>
                <a:ext cx="433054" cy="191420"/>
                <a:chOff x="-1116632" y="5122038"/>
                <a:chExt cx="813896" cy="359762"/>
              </a:xfrm>
              <a:solidFill>
                <a:schemeClr val="bg1">
                  <a:lumMod val="95000"/>
                </a:schemeClr>
              </a:solidFill>
            </p:grpSpPr>
            <p:grpSp>
              <p:nvGrpSpPr>
                <p:cNvPr id="7" name="组合 160"/>
                <p:cNvGrpSpPr/>
                <p:nvPr/>
              </p:nvGrpSpPr>
              <p:grpSpPr>
                <a:xfrm>
                  <a:off x="-864604" y="5122038"/>
                  <a:ext cx="309840" cy="359762"/>
                  <a:chOff x="5947568" y="2628900"/>
                  <a:chExt cx="906463" cy="1052513"/>
                </a:xfrm>
                <a:grpFill/>
              </p:grpSpPr>
              <p:sp>
                <p:nvSpPr>
                  <p:cNvPr id="440" name="Freeform 772"/>
                  <p:cNvSpPr>
                    <a:spLocks/>
                  </p:cNvSpPr>
                  <p:nvPr/>
                </p:nvSpPr>
                <p:spPr bwMode="auto">
                  <a:xfrm>
                    <a:off x="6607968" y="2690813"/>
                    <a:ext cx="157163" cy="157163"/>
                  </a:xfrm>
                  <a:custGeom>
                    <a:avLst/>
                    <a:gdLst/>
                    <a:ahLst/>
                    <a:cxnLst>
                      <a:cxn ang="0">
                        <a:pos x="197" y="98"/>
                      </a:cxn>
                      <a:cxn ang="0">
                        <a:pos x="196" y="119"/>
                      </a:cxn>
                      <a:cxn ang="0">
                        <a:pos x="190" y="137"/>
                      </a:cxn>
                      <a:cxn ang="0">
                        <a:pos x="181" y="153"/>
                      </a:cxn>
                      <a:cxn ang="0">
                        <a:pos x="168" y="168"/>
                      </a:cxn>
                      <a:cxn ang="0">
                        <a:pos x="154" y="180"/>
                      </a:cxn>
                      <a:cxn ang="0">
                        <a:pos x="137" y="189"/>
                      </a:cxn>
                      <a:cxn ang="0">
                        <a:pos x="119" y="195"/>
                      </a:cxn>
                      <a:cxn ang="0">
                        <a:pos x="98" y="198"/>
                      </a:cxn>
                      <a:cxn ang="0">
                        <a:pos x="89" y="196"/>
                      </a:cxn>
                      <a:cxn ang="0">
                        <a:pos x="70" y="193"/>
                      </a:cxn>
                      <a:cxn ang="0">
                        <a:pos x="52" y="186"/>
                      </a:cxn>
                      <a:cxn ang="0">
                        <a:pos x="35" y="174"/>
                      </a:cxn>
                      <a:cxn ang="0">
                        <a:pos x="22" y="161"/>
                      </a:cxn>
                      <a:cxn ang="0">
                        <a:pos x="12" y="146"/>
                      </a:cxn>
                      <a:cxn ang="0">
                        <a:pos x="4" y="128"/>
                      </a:cxn>
                      <a:cxn ang="0">
                        <a:pos x="0" y="109"/>
                      </a:cxn>
                      <a:cxn ang="0">
                        <a:pos x="0" y="98"/>
                      </a:cxn>
                      <a:cxn ang="0">
                        <a:pos x="1" y="79"/>
                      </a:cxn>
                      <a:cxn ang="0">
                        <a:pos x="7" y="59"/>
                      </a:cxn>
                      <a:cxn ang="0">
                        <a:pos x="16" y="43"/>
                      </a:cxn>
                      <a:cxn ang="0">
                        <a:pos x="28" y="28"/>
                      </a:cxn>
                      <a:cxn ang="0">
                        <a:pos x="43" y="16"/>
                      </a:cxn>
                      <a:cxn ang="0">
                        <a:pos x="59" y="7"/>
                      </a:cxn>
                      <a:cxn ang="0">
                        <a:pos x="79" y="1"/>
                      </a:cxn>
                      <a:cxn ang="0">
                        <a:pos x="98" y="0"/>
                      </a:cxn>
                      <a:cxn ang="0">
                        <a:pos x="108" y="0"/>
                      </a:cxn>
                      <a:cxn ang="0">
                        <a:pos x="128" y="4"/>
                      </a:cxn>
                      <a:cxn ang="0">
                        <a:pos x="145" y="12"/>
                      </a:cxn>
                      <a:cxn ang="0">
                        <a:pos x="162" y="22"/>
                      </a:cxn>
                      <a:cxn ang="0">
                        <a:pos x="175" y="36"/>
                      </a:cxn>
                      <a:cxn ang="0">
                        <a:pos x="186" y="50"/>
                      </a:cxn>
                      <a:cxn ang="0">
                        <a:pos x="193" y="68"/>
                      </a:cxn>
                      <a:cxn ang="0">
                        <a:pos x="197" y="88"/>
                      </a:cxn>
                      <a:cxn ang="0">
                        <a:pos x="197" y="98"/>
                      </a:cxn>
                    </a:cxnLst>
                    <a:rect l="0" t="0" r="r" b="b"/>
                    <a:pathLst>
                      <a:path w="197" h="198">
                        <a:moveTo>
                          <a:pt x="197" y="98"/>
                        </a:moveTo>
                        <a:lnTo>
                          <a:pt x="197" y="98"/>
                        </a:lnTo>
                        <a:lnTo>
                          <a:pt x="197" y="109"/>
                        </a:lnTo>
                        <a:lnTo>
                          <a:pt x="196" y="119"/>
                        </a:lnTo>
                        <a:lnTo>
                          <a:pt x="193" y="128"/>
                        </a:lnTo>
                        <a:lnTo>
                          <a:pt x="190" y="137"/>
                        </a:lnTo>
                        <a:lnTo>
                          <a:pt x="186" y="146"/>
                        </a:lnTo>
                        <a:lnTo>
                          <a:pt x="181" y="153"/>
                        </a:lnTo>
                        <a:lnTo>
                          <a:pt x="175" y="161"/>
                        </a:lnTo>
                        <a:lnTo>
                          <a:pt x="168" y="168"/>
                        </a:lnTo>
                        <a:lnTo>
                          <a:pt x="162" y="174"/>
                        </a:lnTo>
                        <a:lnTo>
                          <a:pt x="154" y="180"/>
                        </a:lnTo>
                        <a:lnTo>
                          <a:pt x="145" y="186"/>
                        </a:lnTo>
                        <a:lnTo>
                          <a:pt x="137" y="189"/>
                        </a:lnTo>
                        <a:lnTo>
                          <a:pt x="128" y="193"/>
                        </a:lnTo>
                        <a:lnTo>
                          <a:pt x="119" y="195"/>
                        </a:lnTo>
                        <a:lnTo>
                          <a:pt x="108" y="196"/>
                        </a:lnTo>
                        <a:lnTo>
                          <a:pt x="98" y="198"/>
                        </a:lnTo>
                        <a:lnTo>
                          <a:pt x="98" y="198"/>
                        </a:lnTo>
                        <a:lnTo>
                          <a:pt x="89" y="196"/>
                        </a:lnTo>
                        <a:lnTo>
                          <a:pt x="79" y="195"/>
                        </a:lnTo>
                        <a:lnTo>
                          <a:pt x="70" y="193"/>
                        </a:lnTo>
                        <a:lnTo>
                          <a:pt x="59" y="189"/>
                        </a:lnTo>
                        <a:lnTo>
                          <a:pt x="52" y="186"/>
                        </a:lnTo>
                        <a:lnTo>
                          <a:pt x="43" y="180"/>
                        </a:lnTo>
                        <a:lnTo>
                          <a:pt x="35" y="174"/>
                        </a:lnTo>
                        <a:lnTo>
                          <a:pt x="28" y="168"/>
                        </a:lnTo>
                        <a:lnTo>
                          <a:pt x="22" y="161"/>
                        </a:lnTo>
                        <a:lnTo>
                          <a:pt x="16" y="153"/>
                        </a:lnTo>
                        <a:lnTo>
                          <a:pt x="12" y="146"/>
                        </a:lnTo>
                        <a:lnTo>
                          <a:pt x="7" y="137"/>
                        </a:lnTo>
                        <a:lnTo>
                          <a:pt x="4" y="128"/>
                        </a:lnTo>
                        <a:lnTo>
                          <a:pt x="1" y="119"/>
                        </a:lnTo>
                        <a:lnTo>
                          <a:pt x="0" y="109"/>
                        </a:lnTo>
                        <a:lnTo>
                          <a:pt x="0" y="98"/>
                        </a:lnTo>
                        <a:lnTo>
                          <a:pt x="0" y="98"/>
                        </a:lnTo>
                        <a:lnTo>
                          <a:pt x="0" y="88"/>
                        </a:lnTo>
                        <a:lnTo>
                          <a:pt x="1" y="79"/>
                        </a:lnTo>
                        <a:lnTo>
                          <a:pt x="4" y="68"/>
                        </a:lnTo>
                        <a:lnTo>
                          <a:pt x="7" y="59"/>
                        </a:lnTo>
                        <a:lnTo>
                          <a:pt x="12" y="50"/>
                        </a:lnTo>
                        <a:lnTo>
                          <a:pt x="16" y="43"/>
                        </a:lnTo>
                        <a:lnTo>
                          <a:pt x="22" y="36"/>
                        </a:lnTo>
                        <a:lnTo>
                          <a:pt x="28" y="28"/>
                        </a:lnTo>
                        <a:lnTo>
                          <a:pt x="35" y="22"/>
                        </a:lnTo>
                        <a:lnTo>
                          <a:pt x="43" y="16"/>
                        </a:lnTo>
                        <a:lnTo>
                          <a:pt x="52" y="12"/>
                        </a:lnTo>
                        <a:lnTo>
                          <a:pt x="59" y="7"/>
                        </a:lnTo>
                        <a:lnTo>
                          <a:pt x="70" y="4"/>
                        </a:lnTo>
                        <a:lnTo>
                          <a:pt x="79" y="1"/>
                        </a:lnTo>
                        <a:lnTo>
                          <a:pt x="89" y="0"/>
                        </a:lnTo>
                        <a:lnTo>
                          <a:pt x="98" y="0"/>
                        </a:lnTo>
                        <a:lnTo>
                          <a:pt x="98" y="0"/>
                        </a:lnTo>
                        <a:lnTo>
                          <a:pt x="108" y="0"/>
                        </a:lnTo>
                        <a:lnTo>
                          <a:pt x="119" y="1"/>
                        </a:lnTo>
                        <a:lnTo>
                          <a:pt x="128" y="4"/>
                        </a:lnTo>
                        <a:lnTo>
                          <a:pt x="137" y="7"/>
                        </a:lnTo>
                        <a:lnTo>
                          <a:pt x="145" y="12"/>
                        </a:lnTo>
                        <a:lnTo>
                          <a:pt x="154" y="16"/>
                        </a:lnTo>
                        <a:lnTo>
                          <a:pt x="162" y="22"/>
                        </a:lnTo>
                        <a:lnTo>
                          <a:pt x="168" y="28"/>
                        </a:lnTo>
                        <a:lnTo>
                          <a:pt x="175" y="36"/>
                        </a:lnTo>
                        <a:lnTo>
                          <a:pt x="181" y="43"/>
                        </a:lnTo>
                        <a:lnTo>
                          <a:pt x="186" y="50"/>
                        </a:lnTo>
                        <a:lnTo>
                          <a:pt x="190" y="59"/>
                        </a:lnTo>
                        <a:lnTo>
                          <a:pt x="193" y="68"/>
                        </a:lnTo>
                        <a:lnTo>
                          <a:pt x="196" y="79"/>
                        </a:lnTo>
                        <a:lnTo>
                          <a:pt x="197" y="88"/>
                        </a:lnTo>
                        <a:lnTo>
                          <a:pt x="197" y="98"/>
                        </a:lnTo>
                        <a:lnTo>
                          <a:pt x="197" y="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41" name="Freeform 773"/>
                  <p:cNvSpPr>
                    <a:spLocks/>
                  </p:cNvSpPr>
                  <p:nvPr/>
                </p:nvSpPr>
                <p:spPr bwMode="auto">
                  <a:xfrm>
                    <a:off x="6520656" y="2868613"/>
                    <a:ext cx="333375" cy="706438"/>
                  </a:xfrm>
                  <a:custGeom>
                    <a:avLst/>
                    <a:gdLst/>
                    <a:ahLst/>
                    <a:cxnLst>
                      <a:cxn ang="0">
                        <a:pos x="421" y="80"/>
                      </a:cxn>
                      <a:cxn ang="0">
                        <a:pos x="421" y="80"/>
                      </a:cxn>
                      <a:cxn ang="0">
                        <a:pos x="420" y="64"/>
                      </a:cxn>
                      <a:cxn ang="0">
                        <a:pos x="417" y="49"/>
                      </a:cxn>
                      <a:cxn ang="0">
                        <a:pos x="412" y="36"/>
                      </a:cxn>
                      <a:cxn ang="0">
                        <a:pos x="406" y="24"/>
                      </a:cxn>
                      <a:cxn ang="0">
                        <a:pos x="397" y="14"/>
                      </a:cxn>
                      <a:cxn ang="0">
                        <a:pos x="388" y="6"/>
                      </a:cxn>
                      <a:cxn ang="0">
                        <a:pos x="379" y="2"/>
                      </a:cxn>
                      <a:cxn ang="0">
                        <a:pos x="369" y="0"/>
                      </a:cxn>
                      <a:cxn ang="0">
                        <a:pos x="52" y="0"/>
                      </a:cxn>
                      <a:cxn ang="0">
                        <a:pos x="52" y="0"/>
                      </a:cxn>
                      <a:cxn ang="0">
                        <a:pos x="42" y="2"/>
                      </a:cxn>
                      <a:cxn ang="0">
                        <a:pos x="31" y="6"/>
                      </a:cxn>
                      <a:cxn ang="0">
                        <a:pos x="22" y="14"/>
                      </a:cxn>
                      <a:cxn ang="0">
                        <a:pos x="15" y="24"/>
                      </a:cxn>
                      <a:cxn ang="0">
                        <a:pos x="9" y="36"/>
                      </a:cxn>
                      <a:cxn ang="0">
                        <a:pos x="3" y="49"/>
                      </a:cxn>
                      <a:cxn ang="0">
                        <a:pos x="0" y="64"/>
                      </a:cxn>
                      <a:cxn ang="0">
                        <a:pos x="0" y="80"/>
                      </a:cxn>
                      <a:cxn ang="0">
                        <a:pos x="0" y="439"/>
                      </a:cxn>
                      <a:cxn ang="0">
                        <a:pos x="57" y="439"/>
                      </a:cxn>
                      <a:cxn ang="0">
                        <a:pos x="57" y="811"/>
                      </a:cxn>
                      <a:cxn ang="0">
                        <a:pos x="57" y="811"/>
                      </a:cxn>
                      <a:cxn ang="0">
                        <a:pos x="58" y="828"/>
                      </a:cxn>
                      <a:cxn ang="0">
                        <a:pos x="63" y="842"/>
                      </a:cxn>
                      <a:cxn ang="0">
                        <a:pos x="70" y="856"/>
                      </a:cxn>
                      <a:cxn ang="0">
                        <a:pos x="80" y="868"/>
                      </a:cxn>
                      <a:cxn ang="0">
                        <a:pos x="91" y="877"/>
                      </a:cxn>
                      <a:cxn ang="0">
                        <a:pos x="104" y="884"/>
                      </a:cxn>
                      <a:cxn ang="0">
                        <a:pos x="119" y="889"/>
                      </a:cxn>
                      <a:cxn ang="0">
                        <a:pos x="136" y="890"/>
                      </a:cxn>
                      <a:cxn ang="0">
                        <a:pos x="286" y="890"/>
                      </a:cxn>
                      <a:cxn ang="0">
                        <a:pos x="286" y="890"/>
                      </a:cxn>
                      <a:cxn ang="0">
                        <a:pos x="301" y="889"/>
                      </a:cxn>
                      <a:cxn ang="0">
                        <a:pos x="315" y="884"/>
                      </a:cxn>
                      <a:cxn ang="0">
                        <a:pos x="329" y="877"/>
                      </a:cxn>
                      <a:cxn ang="0">
                        <a:pos x="341" y="868"/>
                      </a:cxn>
                      <a:cxn ang="0">
                        <a:pos x="350" y="856"/>
                      </a:cxn>
                      <a:cxn ang="0">
                        <a:pos x="357" y="842"/>
                      </a:cxn>
                      <a:cxn ang="0">
                        <a:pos x="362" y="828"/>
                      </a:cxn>
                      <a:cxn ang="0">
                        <a:pos x="363" y="811"/>
                      </a:cxn>
                      <a:cxn ang="0">
                        <a:pos x="363" y="439"/>
                      </a:cxn>
                      <a:cxn ang="0">
                        <a:pos x="421" y="439"/>
                      </a:cxn>
                      <a:cxn ang="0">
                        <a:pos x="421" y="80"/>
                      </a:cxn>
                    </a:cxnLst>
                    <a:rect l="0" t="0" r="r" b="b"/>
                    <a:pathLst>
                      <a:path w="421" h="890">
                        <a:moveTo>
                          <a:pt x="421" y="80"/>
                        </a:moveTo>
                        <a:lnTo>
                          <a:pt x="421" y="80"/>
                        </a:lnTo>
                        <a:lnTo>
                          <a:pt x="420" y="64"/>
                        </a:lnTo>
                        <a:lnTo>
                          <a:pt x="417" y="49"/>
                        </a:lnTo>
                        <a:lnTo>
                          <a:pt x="412" y="36"/>
                        </a:lnTo>
                        <a:lnTo>
                          <a:pt x="406" y="24"/>
                        </a:lnTo>
                        <a:lnTo>
                          <a:pt x="397" y="14"/>
                        </a:lnTo>
                        <a:lnTo>
                          <a:pt x="388" y="6"/>
                        </a:lnTo>
                        <a:lnTo>
                          <a:pt x="379" y="2"/>
                        </a:lnTo>
                        <a:lnTo>
                          <a:pt x="369" y="0"/>
                        </a:lnTo>
                        <a:lnTo>
                          <a:pt x="52" y="0"/>
                        </a:lnTo>
                        <a:lnTo>
                          <a:pt x="52" y="0"/>
                        </a:lnTo>
                        <a:lnTo>
                          <a:pt x="42" y="2"/>
                        </a:lnTo>
                        <a:lnTo>
                          <a:pt x="31" y="6"/>
                        </a:lnTo>
                        <a:lnTo>
                          <a:pt x="22" y="14"/>
                        </a:lnTo>
                        <a:lnTo>
                          <a:pt x="15" y="24"/>
                        </a:lnTo>
                        <a:lnTo>
                          <a:pt x="9" y="36"/>
                        </a:lnTo>
                        <a:lnTo>
                          <a:pt x="3" y="49"/>
                        </a:lnTo>
                        <a:lnTo>
                          <a:pt x="0" y="64"/>
                        </a:lnTo>
                        <a:lnTo>
                          <a:pt x="0" y="80"/>
                        </a:lnTo>
                        <a:lnTo>
                          <a:pt x="0" y="439"/>
                        </a:lnTo>
                        <a:lnTo>
                          <a:pt x="57" y="439"/>
                        </a:lnTo>
                        <a:lnTo>
                          <a:pt x="57" y="811"/>
                        </a:lnTo>
                        <a:lnTo>
                          <a:pt x="57" y="811"/>
                        </a:lnTo>
                        <a:lnTo>
                          <a:pt x="58" y="828"/>
                        </a:lnTo>
                        <a:lnTo>
                          <a:pt x="63" y="842"/>
                        </a:lnTo>
                        <a:lnTo>
                          <a:pt x="70" y="856"/>
                        </a:lnTo>
                        <a:lnTo>
                          <a:pt x="80" y="868"/>
                        </a:lnTo>
                        <a:lnTo>
                          <a:pt x="91" y="877"/>
                        </a:lnTo>
                        <a:lnTo>
                          <a:pt x="104" y="884"/>
                        </a:lnTo>
                        <a:lnTo>
                          <a:pt x="119" y="889"/>
                        </a:lnTo>
                        <a:lnTo>
                          <a:pt x="136" y="890"/>
                        </a:lnTo>
                        <a:lnTo>
                          <a:pt x="286" y="890"/>
                        </a:lnTo>
                        <a:lnTo>
                          <a:pt x="286" y="890"/>
                        </a:lnTo>
                        <a:lnTo>
                          <a:pt x="301" y="889"/>
                        </a:lnTo>
                        <a:lnTo>
                          <a:pt x="315" y="884"/>
                        </a:lnTo>
                        <a:lnTo>
                          <a:pt x="329" y="877"/>
                        </a:lnTo>
                        <a:lnTo>
                          <a:pt x="341" y="868"/>
                        </a:lnTo>
                        <a:lnTo>
                          <a:pt x="350" y="856"/>
                        </a:lnTo>
                        <a:lnTo>
                          <a:pt x="357" y="842"/>
                        </a:lnTo>
                        <a:lnTo>
                          <a:pt x="362" y="828"/>
                        </a:lnTo>
                        <a:lnTo>
                          <a:pt x="363" y="811"/>
                        </a:lnTo>
                        <a:lnTo>
                          <a:pt x="363" y="439"/>
                        </a:lnTo>
                        <a:lnTo>
                          <a:pt x="421" y="439"/>
                        </a:lnTo>
                        <a:lnTo>
                          <a:pt x="421"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42" name="Freeform 774"/>
                  <p:cNvSpPr>
                    <a:spLocks/>
                  </p:cNvSpPr>
                  <p:nvPr/>
                </p:nvSpPr>
                <p:spPr bwMode="auto">
                  <a:xfrm>
                    <a:off x="6036468" y="2690813"/>
                    <a:ext cx="157163" cy="157163"/>
                  </a:xfrm>
                  <a:custGeom>
                    <a:avLst/>
                    <a:gdLst/>
                    <a:ahLst/>
                    <a:cxnLst>
                      <a:cxn ang="0">
                        <a:pos x="0" y="98"/>
                      </a:cxn>
                      <a:cxn ang="0">
                        <a:pos x="1" y="119"/>
                      </a:cxn>
                      <a:cxn ang="0">
                        <a:pos x="7" y="137"/>
                      </a:cxn>
                      <a:cxn ang="0">
                        <a:pos x="16" y="153"/>
                      </a:cxn>
                      <a:cxn ang="0">
                        <a:pos x="28" y="168"/>
                      </a:cxn>
                      <a:cxn ang="0">
                        <a:pos x="43" y="180"/>
                      </a:cxn>
                      <a:cxn ang="0">
                        <a:pos x="59" y="189"/>
                      </a:cxn>
                      <a:cxn ang="0">
                        <a:pos x="78" y="195"/>
                      </a:cxn>
                      <a:cxn ang="0">
                        <a:pos x="98" y="198"/>
                      </a:cxn>
                      <a:cxn ang="0">
                        <a:pos x="108" y="196"/>
                      </a:cxn>
                      <a:cxn ang="0">
                        <a:pos x="127" y="193"/>
                      </a:cxn>
                      <a:cxn ang="0">
                        <a:pos x="145" y="186"/>
                      </a:cxn>
                      <a:cxn ang="0">
                        <a:pos x="162" y="174"/>
                      </a:cxn>
                      <a:cxn ang="0">
                        <a:pos x="175" y="161"/>
                      </a:cxn>
                      <a:cxn ang="0">
                        <a:pos x="185" y="146"/>
                      </a:cxn>
                      <a:cxn ang="0">
                        <a:pos x="193" y="128"/>
                      </a:cxn>
                      <a:cxn ang="0">
                        <a:pos x="196" y="109"/>
                      </a:cxn>
                      <a:cxn ang="0">
                        <a:pos x="197" y="98"/>
                      </a:cxn>
                      <a:cxn ang="0">
                        <a:pos x="194" y="79"/>
                      </a:cxn>
                      <a:cxn ang="0">
                        <a:pos x="190" y="59"/>
                      </a:cxn>
                      <a:cxn ang="0">
                        <a:pos x="179" y="43"/>
                      </a:cxn>
                      <a:cxn ang="0">
                        <a:pos x="168" y="28"/>
                      </a:cxn>
                      <a:cxn ang="0">
                        <a:pos x="153" y="16"/>
                      </a:cxn>
                      <a:cxn ang="0">
                        <a:pos x="136" y="7"/>
                      </a:cxn>
                      <a:cxn ang="0">
                        <a:pos x="118" y="1"/>
                      </a:cxn>
                      <a:cxn ang="0">
                        <a:pos x="98" y="0"/>
                      </a:cxn>
                      <a:cxn ang="0">
                        <a:pos x="87" y="0"/>
                      </a:cxn>
                      <a:cxn ang="0">
                        <a:pos x="68" y="4"/>
                      </a:cxn>
                      <a:cxn ang="0">
                        <a:pos x="52" y="12"/>
                      </a:cxn>
                      <a:cxn ang="0">
                        <a:pos x="35" y="22"/>
                      </a:cxn>
                      <a:cxn ang="0">
                        <a:pos x="22" y="36"/>
                      </a:cxn>
                      <a:cxn ang="0">
                        <a:pos x="11" y="50"/>
                      </a:cxn>
                      <a:cxn ang="0">
                        <a:pos x="4" y="68"/>
                      </a:cxn>
                      <a:cxn ang="0">
                        <a:pos x="0" y="88"/>
                      </a:cxn>
                      <a:cxn ang="0">
                        <a:pos x="0" y="98"/>
                      </a:cxn>
                    </a:cxnLst>
                    <a:rect l="0" t="0" r="r" b="b"/>
                    <a:pathLst>
                      <a:path w="197" h="198">
                        <a:moveTo>
                          <a:pt x="0" y="98"/>
                        </a:moveTo>
                        <a:lnTo>
                          <a:pt x="0" y="98"/>
                        </a:lnTo>
                        <a:lnTo>
                          <a:pt x="0" y="109"/>
                        </a:lnTo>
                        <a:lnTo>
                          <a:pt x="1" y="119"/>
                        </a:lnTo>
                        <a:lnTo>
                          <a:pt x="4" y="128"/>
                        </a:lnTo>
                        <a:lnTo>
                          <a:pt x="7" y="137"/>
                        </a:lnTo>
                        <a:lnTo>
                          <a:pt x="11" y="146"/>
                        </a:lnTo>
                        <a:lnTo>
                          <a:pt x="16" y="153"/>
                        </a:lnTo>
                        <a:lnTo>
                          <a:pt x="22" y="161"/>
                        </a:lnTo>
                        <a:lnTo>
                          <a:pt x="28" y="168"/>
                        </a:lnTo>
                        <a:lnTo>
                          <a:pt x="35" y="174"/>
                        </a:lnTo>
                        <a:lnTo>
                          <a:pt x="43" y="180"/>
                        </a:lnTo>
                        <a:lnTo>
                          <a:pt x="52" y="186"/>
                        </a:lnTo>
                        <a:lnTo>
                          <a:pt x="59" y="189"/>
                        </a:lnTo>
                        <a:lnTo>
                          <a:pt x="68" y="193"/>
                        </a:lnTo>
                        <a:lnTo>
                          <a:pt x="78" y="195"/>
                        </a:lnTo>
                        <a:lnTo>
                          <a:pt x="87" y="196"/>
                        </a:lnTo>
                        <a:lnTo>
                          <a:pt x="98" y="198"/>
                        </a:lnTo>
                        <a:lnTo>
                          <a:pt x="98" y="198"/>
                        </a:lnTo>
                        <a:lnTo>
                          <a:pt x="108" y="196"/>
                        </a:lnTo>
                        <a:lnTo>
                          <a:pt x="118" y="195"/>
                        </a:lnTo>
                        <a:lnTo>
                          <a:pt x="127" y="193"/>
                        </a:lnTo>
                        <a:lnTo>
                          <a:pt x="136" y="189"/>
                        </a:lnTo>
                        <a:lnTo>
                          <a:pt x="145" y="186"/>
                        </a:lnTo>
                        <a:lnTo>
                          <a:pt x="153" y="180"/>
                        </a:lnTo>
                        <a:lnTo>
                          <a:pt x="162" y="174"/>
                        </a:lnTo>
                        <a:lnTo>
                          <a:pt x="168" y="168"/>
                        </a:lnTo>
                        <a:lnTo>
                          <a:pt x="175" y="161"/>
                        </a:lnTo>
                        <a:lnTo>
                          <a:pt x="179" y="153"/>
                        </a:lnTo>
                        <a:lnTo>
                          <a:pt x="185" y="146"/>
                        </a:lnTo>
                        <a:lnTo>
                          <a:pt x="190" y="137"/>
                        </a:lnTo>
                        <a:lnTo>
                          <a:pt x="193" y="128"/>
                        </a:lnTo>
                        <a:lnTo>
                          <a:pt x="194" y="119"/>
                        </a:lnTo>
                        <a:lnTo>
                          <a:pt x="196" y="109"/>
                        </a:lnTo>
                        <a:lnTo>
                          <a:pt x="197" y="98"/>
                        </a:lnTo>
                        <a:lnTo>
                          <a:pt x="197" y="98"/>
                        </a:lnTo>
                        <a:lnTo>
                          <a:pt x="196" y="88"/>
                        </a:lnTo>
                        <a:lnTo>
                          <a:pt x="194" y="79"/>
                        </a:lnTo>
                        <a:lnTo>
                          <a:pt x="193" y="68"/>
                        </a:lnTo>
                        <a:lnTo>
                          <a:pt x="190" y="59"/>
                        </a:lnTo>
                        <a:lnTo>
                          <a:pt x="185" y="50"/>
                        </a:lnTo>
                        <a:lnTo>
                          <a:pt x="179" y="43"/>
                        </a:lnTo>
                        <a:lnTo>
                          <a:pt x="175" y="36"/>
                        </a:lnTo>
                        <a:lnTo>
                          <a:pt x="168" y="28"/>
                        </a:lnTo>
                        <a:lnTo>
                          <a:pt x="162" y="22"/>
                        </a:lnTo>
                        <a:lnTo>
                          <a:pt x="153" y="16"/>
                        </a:lnTo>
                        <a:lnTo>
                          <a:pt x="145" y="12"/>
                        </a:lnTo>
                        <a:lnTo>
                          <a:pt x="136" y="7"/>
                        </a:lnTo>
                        <a:lnTo>
                          <a:pt x="127" y="4"/>
                        </a:lnTo>
                        <a:lnTo>
                          <a:pt x="118" y="1"/>
                        </a:lnTo>
                        <a:lnTo>
                          <a:pt x="108" y="0"/>
                        </a:lnTo>
                        <a:lnTo>
                          <a:pt x="98" y="0"/>
                        </a:lnTo>
                        <a:lnTo>
                          <a:pt x="98" y="0"/>
                        </a:lnTo>
                        <a:lnTo>
                          <a:pt x="87" y="0"/>
                        </a:lnTo>
                        <a:lnTo>
                          <a:pt x="78" y="1"/>
                        </a:lnTo>
                        <a:lnTo>
                          <a:pt x="68" y="4"/>
                        </a:lnTo>
                        <a:lnTo>
                          <a:pt x="59" y="7"/>
                        </a:lnTo>
                        <a:lnTo>
                          <a:pt x="52" y="12"/>
                        </a:lnTo>
                        <a:lnTo>
                          <a:pt x="43" y="16"/>
                        </a:lnTo>
                        <a:lnTo>
                          <a:pt x="35" y="22"/>
                        </a:lnTo>
                        <a:lnTo>
                          <a:pt x="28" y="28"/>
                        </a:lnTo>
                        <a:lnTo>
                          <a:pt x="22" y="36"/>
                        </a:lnTo>
                        <a:lnTo>
                          <a:pt x="16" y="43"/>
                        </a:lnTo>
                        <a:lnTo>
                          <a:pt x="11" y="50"/>
                        </a:lnTo>
                        <a:lnTo>
                          <a:pt x="7" y="59"/>
                        </a:lnTo>
                        <a:lnTo>
                          <a:pt x="4" y="68"/>
                        </a:lnTo>
                        <a:lnTo>
                          <a:pt x="1" y="79"/>
                        </a:lnTo>
                        <a:lnTo>
                          <a:pt x="0" y="88"/>
                        </a:lnTo>
                        <a:lnTo>
                          <a:pt x="0" y="98"/>
                        </a:lnTo>
                        <a:lnTo>
                          <a:pt x="0" y="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43" name="Freeform 775"/>
                  <p:cNvSpPr>
                    <a:spLocks/>
                  </p:cNvSpPr>
                  <p:nvPr/>
                </p:nvSpPr>
                <p:spPr bwMode="auto">
                  <a:xfrm>
                    <a:off x="5947568" y="2868613"/>
                    <a:ext cx="333375" cy="706438"/>
                  </a:xfrm>
                  <a:custGeom>
                    <a:avLst/>
                    <a:gdLst/>
                    <a:ahLst/>
                    <a:cxnLst>
                      <a:cxn ang="0">
                        <a:pos x="0" y="80"/>
                      </a:cxn>
                      <a:cxn ang="0">
                        <a:pos x="0" y="80"/>
                      </a:cxn>
                      <a:cxn ang="0">
                        <a:pos x="0" y="64"/>
                      </a:cxn>
                      <a:cxn ang="0">
                        <a:pos x="3" y="49"/>
                      </a:cxn>
                      <a:cxn ang="0">
                        <a:pos x="9" y="36"/>
                      </a:cxn>
                      <a:cxn ang="0">
                        <a:pos x="15" y="24"/>
                      </a:cxn>
                      <a:cxn ang="0">
                        <a:pos x="22" y="14"/>
                      </a:cxn>
                      <a:cxn ang="0">
                        <a:pos x="31" y="6"/>
                      </a:cxn>
                      <a:cxn ang="0">
                        <a:pos x="42" y="2"/>
                      </a:cxn>
                      <a:cxn ang="0">
                        <a:pos x="52" y="0"/>
                      </a:cxn>
                      <a:cxn ang="0">
                        <a:pos x="369" y="0"/>
                      </a:cxn>
                      <a:cxn ang="0">
                        <a:pos x="369" y="0"/>
                      </a:cxn>
                      <a:cxn ang="0">
                        <a:pos x="379" y="2"/>
                      </a:cxn>
                      <a:cxn ang="0">
                        <a:pos x="388" y="6"/>
                      </a:cxn>
                      <a:cxn ang="0">
                        <a:pos x="397" y="14"/>
                      </a:cxn>
                      <a:cxn ang="0">
                        <a:pos x="406" y="24"/>
                      </a:cxn>
                      <a:cxn ang="0">
                        <a:pos x="412" y="36"/>
                      </a:cxn>
                      <a:cxn ang="0">
                        <a:pos x="416" y="49"/>
                      </a:cxn>
                      <a:cxn ang="0">
                        <a:pos x="419" y="64"/>
                      </a:cxn>
                      <a:cxn ang="0">
                        <a:pos x="421" y="80"/>
                      </a:cxn>
                      <a:cxn ang="0">
                        <a:pos x="421" y="439"/>
                      </a:cxn>
                      <a:cxn ang="0">
                        <a:pos x="363" y="439"/>
                      </a:cxn>
                      <a:cxn ang="0">
                        <a:pos x="363" y="811"/>
                      </a:cxn>
                      <a:cxn ang="0">
                        <a:pos x="363" y="811"/>
                      </a:cxn>
                      <a:cxn ang="0">
                        <a:pos x="361" y="828"/>
                      </a:cxn>
                      <a:cxn ang="0">
                        <a:pos x="357" y="842"/>
                      </a:cxn>
                      <a:cxn ang="0">
                        <a:pos x="349" y="856"/>
                      </a:cxn>
                      <a:cxn ang="0">
                        <a:pos x="341" y="868"/>
                      </a:cxn>
                      <a:cxn ang="0">
                        <a:pos x="329" y="877"/>
                      </a:cxn>
                      <a:cxn ang="0">
                        <a:pos x="315" y="884"/>
                      </a:cxn>
                      <a:cxn ang="0">
                        <a:pos x="300" y="889"/>
                      </a:cxn>
                      <a:cxn ang="0">
                        <a:pos x="286" y="890"/>
                      </a:cxn>
                      <a:cxn ang="0">
                        <a:pos x="135" y="890"/>
                      </a:cxn>
                      <a:cxn ang="0">
                        <a:pos x="135" y="890"/>
                      </a:cxn>
                      <a:cxn ang="0">
                        <a:pos x="119" y="889"/>
                      </a:cxn>
                      <a:cxn ang="0">
                        <a:pos x="104" y="884"/>
                      </a:cxn>
                      <a:cxn ang="0">
                        <a:pos x="91" y="877"/>
                      </a:cxn>
                      <a:cxn ang="0">
                        <a:pos x="80" y="868"/>
                      </a:cxn>
                      <a:cxn ang="0">
                        <a:pos x="70" y="856"/>
                      </a:cxn>
                      <a:cxn ang="0">
                        <a:pos x="62" y="842"/>
                      </a:cxn>
                      <a:cxn ang="0">
                        <a:pos x="58" y="828"/>
                      </a:cxn>
                      <a:cxn ang="0">
                        <a:pos x="57" y="811"/>
                      </a:cxn>
                      <a:cxn ang="0">
                        <a:pos x="57" y="439"/>
                      </a:cxn>
                      <a:cxn ang="0">
                        <a:pos x="0" y="439"/>
                      </a:cxn>
                      <a:cxn ang="0">
                        <a:pos x="0" y="80"/>
                      </a:cxn>
                    </a:cxnLst>
                    <a:rect l="0" t="0" r="r" b="b"/>
                    <a:pathLst>
                      <a:path w="421" h="890">
                        <a:moveTo>
                          <a:pt x="0" y="80"/>
                        </a:moveTo>
                        <a:lnTo>
                          <a:pt x="0" y="80"/>
                        </a:lnTo>
                        <a:lnTo>
                          <a:pt x="0" y="64"/>
                        </a:lnTo>
                        <a:lnTo>
                          <a:pt x="3" y="49"/>
                        </a:lnTo>
                        <a:lnTo>
                          <a:pt x="9" y="36"/>
                        </a:lnTo>
                        <a:lnTo>
                          <a:pt x="15" y="24"/>
                        </a:lnTo>
                        <a:lnTo>
                          <a:pt x="22" y="14"/>
                        </a:lnTo>
                        <a:lnTo>
                          <a:pt x="31" y="6"/>
                        </a:lnTo>
                        <a:lnTo>
                          <a:pt x="42" y="2"/>
                        </a:lnTo>
                        <a:lnTo>
                          <a:pt x="52" y="0"/>
                        </a:lnTo>
                        <a:lnTo>
                          <a:pt x="369" y="0"/>
                        </a:lnTo>
                        <a:lnTo>
                          <a:pt x="369" y="0"/>
                        </a:lnTo>
                        <a:lnTo>
                          <a:pt x="379" y="2"/>
                        </a:lnTo>
                        <a:lnTo>
                          <a:pt x="388" y="6"/>
                        </a:lnTo>
                        <a:lnTo>
                          <a:pt x="397" y="14"/>
                        </a:lnTo>
                        <a:lnTo>
                          <a:pt x="406" y="24"/>
                        </a:lnTo>
                        <a:lnTo>
                          <a:pt x="412" y="36"/>
                        </a:lnTo>
                        <a:lnTo>
                          <a:pt x="416" y="49"/>
                        </a:lnTo>
                        <a:lnTo>
                          <a:pt x="419" y="64"/>
                        </a:lnTo>
                        <a:lnTo>
                          <a:pt x="421" y="80"/>
                        </a:lnTo>
                        <a:lnTo>
                          <a:pt x="421" y="439"/>
                        </a:lnTo>
                        <a:lnTo>
                          <a:pt x="363" y="439"/>
                        </a:lnTo>
                        <a:lnTo>
                          <a:pt x="363" y="811"/>
                        </a:lnTo>
                        <a:lnTo>
                          <a:pt x="363" y="811"/>
                        </a:lnTo>
                        <a:lnTo>
                          <a:pt x="361" y="828"/>
                        </a:lnTo>
                        <a:lnTo>
                          <a:pt x="357" y="842"/>
                        </a:lnTo>
                        <a:lnTo>
                          <a:pt x="349" y="856"/>
                        </a:lnTo>
                        <a:lnTo>
                          <a:pt x="341" y="868"/>
                        </a:lnTo>
                        <a:lnTo>
                          <a:pt x="329" y="877"/>
                        </a:lnTo>
                        <a:lnTo>
                          <a:pt x="315" y="884"/>
                        </a:lnTo>
                        <a:lnTo>
                          <a:pt x="300" y="889"/>
                        </a:lnTo>
                        <a:lnTo>
                          <a:pt x="286" y="890"/>
                        </a:lnTo>
                        <a:lnTo>
                          <a:pt x="135" y="890"/>
                        </a:lnTo>
                        <a:lnTo>
                          <a:pt x="135" y="890"/>
                        </a:lnTo>
                        <a:lnTo>
                          <a:pt x="119" y="889"/>
                        </a:lnTo>
                        <a:lnTo>
                          <a:pt x="104" y="884"/>
                        </a:lnTo>
                        <a:lnTo>
                          <a:pt x="91" y="877"/>
                        </a:lnTo>
                        <a:lnTo>
                          <a:pt x="80" y="868"/>
                        </a:lnTo>
                        <a:lnTo>
                          <a:pt x="70" y="856"/>
                        </a:lnTo>
                        <a:lnTo>
                          <a:pt x="62" y="842"/>
                        </a:lnTo>
                        <a:lnTo>
                          <a:pt x="58" y="828"/>
                        </a:lnTo>
                        <a:lnTo>
                          <a:pt x="57" y="811"/>
                        </a:lnTo>
                        <a:lnTo>
                          <a:pt x="57" y="439"/>
                        </a:lnTo>
                        <a:lnTo>
                          <a:pt x="0" y="439"/>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44" name="Freeform 776"/>
                  <p:cNvSpPr>
                    <a:spLocks/>
                  </p:cNvSpPr>
                  <p:nvPr/>
                </p:nvSpPr>
                <p:spPr bwMode="auto">
                  <a:xfrm>
                    <a:off x="6307931" y="2628900"/>
                    <a:ext cx="185738" cy="187325"/>
                  </a:xfrm>
                  <a:custGeom>
                    <a:avLst/>
                    <a:gdLst/>
                    <a:ahLst/>
                    <a:cxnLst>
                      <a:cxn ang="0">
                        <a:pos x="234" y="118"/>
                      </a:cxn>
                      <a:cxn ang="0">
                        <a:pos x="231" y="141"/>
                      </a:cxn>
                      <a:cxn ang="0">
                        <a:pos x="226" y="164"/>
                      </a:cxn>
                      <a:cxn ang="0">
                        <a:pos x="214" y="183"/>
                      </a:cxn>
                      <a:cxn ang="0">
                        <a:pos x="200" y="201"/>
                      </a:cxn>
                      <a:cxn ang="0">
                        <a:pos x="182" y="216"/>
                      </a:cxn>
                      <a:cxn ang="0">
                        <a:pos x="163" y="226"/>
                      </a:cxn>
                      <a:cxn ang="0">
                        <a:pos x="141" y="234"/>
                      </a:cxn>
                      <a:cxn ang="0">
                        <a:pos x="117" y="235"/>
                      </a:cxn>
                      <a:cxn ang="0">
                        <a:pos x="105" y="235"/>
                      </a:cxn>
                      <a:cxn ang="0">
                        <a:pos x="81" y="231"/>
                      </a:cxn>
                      <a:cxn ang="0">
                        <a:pos x="60" y="222"/>
                      </a:cxn>
                      <a:cxn ang="0">
                        <a:pos x="41" y="208"/>
                      </a:cxn>
                      <a:cxn ang="0">
                        <a:pos x="26" y="192"/>
                      </a:cxn>
                      <a:cxn ang="0">
                        <a:pos x="13" y="174"/>
                      </a:cxn>
                      <a:cxn ang="0">
                        <a:pos x="4" y="153"/>
                      </a:cxn>
                      <a:cxn ang="0">
                        <a:pos x="0" y="129"/>
                      </a:cxn>
                      <a:cxn ang="0">
                        <a:pos x="0" y="118"/>
                      </a:cxn>
                      <a:cxn ang="0">
                        <a:pos x="1" y="94"/>
                      </a:cxn>
                      <a:cxn ang="0">
                        <a:pos x="8" y="71"/>
                      </a:cxn>
                      <a:cxn ang="0">
                        <a:pos x="19" y="52"/>
                      </a:cxn>
                      <a:cxn ang="0">
                        <a:pos x="34" y="34"/>
                      </a:cxn>
                      <a:cxn ang="0">
                        <a:pos x="52" y="19"/>
                      </a:cxn>
                      <a:cxn ang="0">
                        <a:pos x="71" y="9"/>
                      </a:cxn>
                      <a:cxn ang="0">
                        <a:pos x="93" y="3"/>
                      </a:cxn>
                      <a:cxn ang="0">
                        <a:pos x="117" y="0"/>
                      </a:cxn>
                      <a:cxn ang="0">
                        <a:pos x="129" y="0"/>
                      </a:cxn>
                      <a:cxn ang="0">
                        <a:pos x="151" y="4"/>
                      </a:cxn>
                      <a:cxn ang="0">
                        <a:pos x="174" y="13"/>
                      </a:cxn>
                      <a:cxn ang="0">
                        <a:pos x="191" y="27"/>
                      </a:cxn>
                      <a:cxn ang="0">
                        <a:pos x="208" y="43"/>
                      </a:cxn>
                      <a:cxn ang="0">
                        <a:pos x="220" y="61"/>
                      </a:cxn>
                      <a:cxn ang="0">
                        <a:pos x="229" y="83"/>
                      </a:cxn>
                      <a:cxn ang="0">
                        <a:pos x="234" y="106"/>
                      </a:cxn>
                      <a:cxn ang="0">
                        <a:pos x="234" y="118"/>
                      </a:cxn>
                    </a:cxnLst>
                    <a:rect l="0" t="0" r="r" b="b"/>
                    <a:pathLst>
                      <a:path w="234" h="235">
                        <a:moveTo>
                          <a:pt x="234" y="118"/>
                        </a:moveTo>
                        <a:lnTo>
                          <a:pt x="234" y="118"/>
                        </a:lnTo>
                        <a:lnTo>
                          <a:pt x="234" y="129"/>
                        </a:lnTo>
                        <a:lnTo>
                          <a:pt x="231" y="141"/>
                        </a:lnTo>
                        <a:lnTo>
                          <a:pt x="229" y="153"/>
                        </a:lnTo>
                        <a:lnTo>
                          <a:pt x="226" y="164"/>
                        </a:lnTo>
                        <a:lnTo>
                          <a:pt x="220" y="174"/>
                        </a:lnTo>
                        <a:lnTo>
                          <a:pt x="214" y="183"/>
                        </a:lnTo>
                        <a:lnTo>
                          <a:pt x="208" y="192"/>
                        </a:lnTo>
                        <a:lnTo>
                          <a:pt x="200" y="201"/>
                        </a:lnTo>
                        <a:lnTo>
                          <a:pt x="191" y="208"/>
                        </a:lnTo>
                        <a:lnTo>
                          <a:pt x="182" y="216"/>
                        </a:lnTo>
                        <a:lnTo>
                          <a:pt x="174" y="222"/>
                        </a:lnTo>
                        <a:lnTo>
                          <a:pt x="163" y="226"/>
                        </a:lnTo>
                        <a:lnTo>
                          <a:pt x="151" y="231"/>
                        </a:lnTo>
                        <a:lnTo>
                          <a:pt x="141" y="234"/>
                        </a:lnTo>
                        <a:lnTo>
                          <a:pt x="129" y="235"/>
                        </a:lnTo>
                        <a:lnTo>
                          <a:pt x="117" y="235"/>
                        </a:lnTo>
                        <a:lnTo>
                          <a:pt x="117" y="235"/>
                        </a:lnTo>
                        <a:lnTo>
                          <a:pt x="105" y="235"/>
                        </a:lnTo>
                        <a:lnTo>
                          <a:pt x="93" y="234"/>
                        </a:lnTo>
                        <a:lnTo>
                          <a:pt x="81" y="231"/>
                        </a:lnTo>
                        <a:lnTo>
                          <a:pt x="71" y="226"/>
                        </a:lnTo>
                        <a:lnTo>
                          <a:pt x="60" y="222"/>
                        </a:lnTo>
                        <a:lnTo>
                          <a:pt x="52" y="216"/>
                        </a:lnTo>
                        <a:lnTo>
                          <a:pt x="41" y="208"/>
                        </a:lnTo>
                        <a:lnTo>
                          <a:pt x="34" y="201"/>
                        </a:lnTo>
                        <a:lnTo>
                          <a:pt x="26" y="192"/>
                        </a:lnTo>
                        <a:lnTo>
                          <a:pt x="19" y="183"/>
                        </a:lnTo>
                        <a:lnTo>
                          <a:pt x="13" y="174"/>
                        </a:lnTo>
                        <a:lnTo>
                          <a:pt x="8" y="164"/>
                        </a:lnTo>
                        <a:lnTo>
                          <a:pt x="4" y="153"/>
                        </a:lnTo>
                        <a:lnTo>
                          <a:pt x="1" y="141"/>
                        </a:lnTo>
                        <a:lnTo>
                          <a:pt x="0" y="129"/>
                        </a:lnTo>
                        <a:lnTo>
                          <a:pt x="0" y="118"/>
                        </a:lnTo>
                        <a:lnTo>
                          <a:pt x="0" y="118"/>
                        </a:lnTo>
                        <a:lnTo>
                          <a:pt x="0" y="106"/>
                        </a:lnTo>
                        <a:lnTo>
                          <a:pt x="1" y="94"/>
                        </a:lnTo>
                        <a:lnTo>
                          <a:pt x="4" y="83"/>
                        </a:lnTo>
                        <a:lnTo>
                          <a:pt x="8" y="71"/>
                        </a:lnTo>
                        <a:lnTo>
                          <a:pt x="13" y="61"/>
                        </a:lnTo>
                        <a:lnTo>
                          <a:pt x="19" y="52"/>
                        </a:lnTo>
                        <a:lnTo>
                          <a:pt x="26" y="43"/>
                        </a:lnTo>
                        <a:lnTo>
                          <a:pt x="34" y="34"/>
                        </a:lnTo>
                        <a:lnTo>
                          <a:pt x="41" y="27"/>
                        </a:lnTo>
                        <a:lnTo>
                          <a:pt x="52" y="19"/>
                        </a:lnTo>
                        <a:lnTo>
                          <a:pt x="60" y="13"/>
                        </a:lnTo>
                        <a:lnTo>
                          <a:pt x="71" y="9"/>
                        </a:lnTo>
                        <a:lnTo>
                          <a:pt x="81" y="4"/>
                        </a:lnTo>
                        <a:lnTo>
                          <a:pt x="93" y="3"/>
                        </a:lnTo>
                        <a:lnTo>
                          <a:pt x="105" y="0"/>
                        </a:lnTo>
                        <a:lnTo>
                          <a:pt x="117" y="0"/>
                        </a:lnTo>
                        <a:lnTo>
                          <a:pt x="117" y="0"/>
                        </a:lnTo>
                        <a:lnTo>
                          <a:pt x="129" y="0"/>
                        </a:lnTo>
                        <a:lnTo>
                          <a:pt x="141" y="3"/>
                        </a:lnTo>
                        <a:lnTo>
                          <a:pt x="151" y="4"/>
                        </a:lnTo>
                        <a:lnTo>
                          <a:pt x="163" y="9"/>
                        </a:lnTo>
                        <a:lnTo>
                          <a:pt x="174" y="13"/>
                        </a:lnTo>
                        <a:lnTo>
                          <a:pt x="182" y="19"/>
                        </a:lnTo>
                        <a:lnTo>
                          <a:pt x="191" y="27"/>
                        </a:lnTo>
                        <a:lnTo>
                          <a:pt x="200" y="34"/>
                        </a:lnTo>
                        <a:lnTo>
                          <a:pt x="208" y="43"/>
                        </a:lnTo>
                        <a:lnTo>
                          <a:pt x="214" y="52"/>
                        </a:lnTo>
                        <a:lnTo>
                          <a:pt x="220" y="61"/>
                        </a:lnTo>
                        <a:lnTo>
                          <a:pt x="226" y="71"/>
                        </a:lnTo>
                        <a:lnTo>
                          <a:pt x="229" y="83"/>
                        </a:lnTo>
                        <a:lnTo>
                          <a:pt x="231" y="94"/>
                        </a:lnTo>
                        <a:lnTo>
                          <a:pt x="234" y="106"/>
                        </a:lnTo>
                        <a:lnTo>
                          <a:pt x="234" y="118"/>
                        </a:lnTo>
                        <a:lnTo>
                          <a:pt x="234"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45" name="Freeform 777"/>
                  <p:cNvSpPr>
                    <a:spLocks/>
                  </p:cNvSpPr>
                  <p:nvPr/>
                </p:nvSpPr>
                <p:spPr bwMode="auto">
                  <a:xfrm>
                    <a:off x="6201568" y="2840038"/>
                    <a:ext cx="396875" cy="841375"/>
                  </a:xfrm>
                  <a:custGeom>
                    <a:avLst/>
                    <a:gdLst/>
                    <a:ahLst/>
                    <a:cxnLst>
                      <a:cxn ang="0">
                        <a:pos x="501" y="96"/>
                      </a:cxn>
                      <a:cxn ang="0">
                        <a:pos x="501" y="96"/>
                      </a:cxn>
                      <a:cxn ang="0">
                        <a:pos x="501" y="76"/>
                      </a:cxn>
                      <a:cxn ang="0">
                        <a:pos x="496" y="58"/>
                      </a:cxn>
                      <a:cxn ang="0">
                        <a:pos x="490" y="42"/>
                      </a:cxn>
                      <a:cxn ang="0">
                        <a:pos x="483" y="29"/>
                      </a:cxn>
                      <a:cxn ang="0">
                        <a:pos x="474" y="17"/>
                      </a:cxn>
                      <a:cxn ang="0">
                        <a:pos x="464" y="8"/>
                      </a:cxn>
                      <a:cxn ang="0">
                        <a:pos x="458" y="5"/>
                      </a:cxn>
                      <a:cxn ang="0">
                        <a:pos x="452" y="2"/>
                      </a:cxn>
                      <a:cxn ang="0">
                        <a:pos x="446" y="0"/>
                      </a:cxn>
                      <a:cxn ang="0">
                        <a:pos x="438" y="0"/>
                      </a:cxn>
                      <a:cxn ang="0">
                        <a:pos x="62" y="0"/>
                      </a:cxn>
                      <a:cxn ang="0">
                        <a:pos x="62" y="0"/>
                      </a:cxn>
                      <a:cxn ang="0">
                        <a:pos x="56" y="0"/>
                      </a:cxn>
                      <a:cxn ang="0">
                        <a:pos x="50" y="2"/>
                      </a:cxn>
                      <a:cxn ang="0">
                        <a:pos x="44" y="5"/>
                      </a:cxn>
                      <a:cxn ang="0">
                        <a:pos x="38" y="8"/>
                      </a:cxn>
                      <a:cxn ang="0">
                        <a:pos x="28" y="17"/>
                      </a:cxn>
                      <a:cxn ang="0">
                        <a:pos x="19" y="29"/>
                      </a:cxn>
                      <a:cxn ang="0">
                        <a:pos x="10" y="42"/>
                      </a:cxn>
                      <a:cxn ang="0">
                        <a:pos x="6" y="58"/>
                      </a:cxn>
                      <a:cxn ang="0">
                        <a:pos x="1" y="76"/>
                      </a:cxn>
                      <a:cxn ang="0">
                        <a:pos x="0" y="96"/>
                      </a:cxn>
                      <a:cxn ang="0">
                        <a:pos x="0" y="523"/>
                      </a:cxn>
                      <a:cxn ang="0">
                        <a:pos x="68" y="523"/>
                      </a:cxn>
                      <a:cxn ang="0">
                        <a:pos x="68" y="966"/>
                      </a:cxn>
                      <a:cxn ang="0">
                        <a:pos x="68" y="966"/>
                      </a:cxn>
                      <a:cxn ang="0">
                        <a:pos x="68" y="975"/>
                      </a:cxn>
                      <a:cxn ang="0">
                        <a:pos x="70" y="984"/>
                      </a:cxn>
                      <a:cxn ang="0">
                        <a:pos x="73" y="993"/>
                      </a:cxn>
                      <a:cxn ang="0">
                        <a:pos x="76" y="1002"/>
                      </a:cxn>
                      <a:cxn ang="0">
                        <a:pos x="84" y="1018"/>
                      </a:cxn>
                      <a:cxn ang="0">
                        <a:pos x="95" y="1032"/>
                      </a:cxn>
                      <a:cxn ang="0">
                        <a:pos x="110" y="1044"/>
                      </a:cxn>
                      <a:cxn ang="0">
                        <a:pos x="125" y="1053"/>
                      </a:cxn>
                      <a:cxn ang="0">
                        <a:pos x="134" y="1056"/>
                      </a:cxn>
                      <a:cxn ang="0">
                        <a:pos x="142" y="1057"/>
                      </a:cxn>
                      <a:cxn ang="0">
                        <a:pos x="151" y="1059"/>
                      </a:cxn>
                      <a:cxn ang="0">
                        <a:pos x="162" y="1060"/>
                      </a:cxn>
                      <a:cxn ang="0">
                        <a:pos x="340" y="1060"/>
                      </a:cxn>
                      <a:cxn ang="0">
                        <a:pos x="340" y="1060"/>
                      </a:cxn>
                      <a:cxn ang="0">
                        <a:pos x="349" y="1059"/>
                      </a:cxn>
                      <a:cxn ang="0">
                        <a:pos x="358" y="1057"/>
                      </a:cxn>
                      <a:cxn ang="0">
                        <a:pos x="367" y="1056"/>
                      </a:cxn>
                      <a:cxn ang="0">
                        <a:pos x="376" y="1053"/>
                      </a:cxn>
                      <a:cxn ang="0">
                        <a:pos x="392" y="1044"/>
                      </a:cxn>
                      <a:cxn ang="0">
                        <a:pos x="406" y="1032"/>
                      </a:cxn>
                      <a:cxn ang="0">
                        <a:pos x="418" y="1018"/>
                      </a:cxn>
                      <a:cxn ang="0">
                        <a:pos x="426" y="1002"/>
                      </a:cxn>
                      <a:cxn ang="0">
                        <a:pos x="429" y="993"/>
                      </a:cxn>
                      <a:cxn ang="0">
                        <a:pos x="431" y="984"/>
                      </a:cxn>
                      <a:cxn ang="0">
                        <a:pos x="432" y="975"/>
                      </a:cxn>
                      <a:cxn ang="0">
                        <a:pos x="434" y="966"/>
                      </a:cxn>
                      <a:cxn ang="0">
                        <a:pos x="434" y="523"/>
                      </a:cxn>
                      <a:cxn ang="0">
                        <a:pos x="501" y="523"/>
                      </a:cxn>
                      <a:cxn ang="0">
                        <a:pos x="501" y="96"/>
                      </a:cxn>
                    </a:cxnLst>
                    <a:rect l="0" t="0" r="r" b="b"/>
                    <a:pathLst>
                      <a:path w="501" h="1060">
                        <a:moveTo>
                          <a:pt x="501" y="96"/>
                        </a:moveTo>
                        <a:lnTo>
                          <a:pt x="501" y="96"/>
                        </a:lnTo>
                        <a:lnTo>
                          <a:pt x="501" y="76"/>
                        </a:lnTo>
                        <a:lnTo>
                          <a:pt x="496" y="58"/>
                        </a:lnTo>
                        <a:lnTo>
                          <a:pt x="490" y="42"/>
                        </a:lnTo>
                        <a:lnTo>
                          <a:pt x="483" y="29"/>
                        </a:lnTo>
                        <a:lnTo>
                          <a:pt x="474" y="17"/>
                        </a:lnTo>
                        <a:lnTo>
                          <a:pt x="464" y="8"/>
                        </a:lnTo>
                        <a:lnTo>
                          <a:pt x="458" y="5"/>
                        </a:lnTo>
                        <a:lnTo>
                          <a:pt x="452" y="2"/>
                        </a:lnTo>
                        <a:lnTo>
                          <a:pt x="446" y="0"/>
                        </a:lnTo>
                        <a:lnTo>
                          <a:pt x="438" y="0"/>
                        </a:lnTo>
                        <a:lnTo>
                          <a:pt x="62" y="0"/>
                        </a:lnTo>
                        <a:lnTo>
                          <a:pt x="62" y="0"/>
                        </a:lnTo>
                        <a:lnTo>
                          <a:pt x="56" y="0"/>
                        </a:lnTo>
                        <a:lnTo>
                          <a:pt x="50" y="2"/>
                        </a:lnTo>
                        <a:lnTo>
                          <a:pt x="44" y="5"/>
                        </a:lnTo>
                        <a:lnTo>
                          <a:pt x="38" y="8"/>
                        </a:lnTo>
                        <a:lnTo>
                          <a:pt x="28" y="17"/>
                        </a:lnTo>
                        <a:lnTo>
                          <a:pt x="19" y="29"/>
                        </a:lnTo>
                        <a:lnTo>
                          <a:pt x="10" y="42"/>
                        </a:lnTo>
                        <a:lnTo>
                          <a:pt x="6" y="58"/>
                        </a:lnTo>
                        <a:lnTo>
                          <a:pt x="1" y="76"/>
                        </a:lnTo>
                        <a:lnTo>
                          <a:pt x="0" y="96"/>
                        </a:lnTo>
                        <a:lnTo>
                          <a:pt x="0" y="523"/>
                        </a:lnTo>
                        <a:lnTo>
                          <a:pt x="68" y="523"/>
                        </a:lnTo>
                        <a:lnTo>
                          <a:pt x="68" y="966"/>
                        </a:lnTo>
                        <a:lnTo>
                          <a:pt x="68" y="966"/>
                        </a:lnTo>
                        <a:lnTo>
                          <a:pt x="68" y="975"/>
                        </a:lnTo>
                        <a:lnTo>
                          <a:pt x="70" y="984"/>
                        </a:lnTo>
                        <a:lnTo>
                          <a:pt x="73" y="993"/>
                        </a:lnTo>
                        <a:lnTo>
                          <a:pt x="76" y="1002"/>
                        </a:lnTo>
                        <a:lnTo>
                          <a:pt x="84" y="1018"/>
                        </a:lnTo>
                        <a:lnTo>
                          <a:pt x="95" y="1032"/>
                        </a:lnTo>
                        <a:lnTo>
                          <a:pt x="110" y="1044"/>
                        </a:lnTo>
                        <a:lnTo>
                          <a:pt x="125" y="1053"/>
                        </a:lnTo>
                        <a:lnTo>
                          <a:pt x="134" y="1056"/>
                        </a:lnTo>
                        <a:lnTo>
                          <a:pt x="142" y="1057"/>
                        </a:lnTo>
                        <a:lnTo>
                          <a:pt x="151" y="1059"/>
                        </a:lnTo>
                        <a:lnTo>
                          <a:pt x="162" y="1060"/>
                        </a:lnTo>
                        <a:lnTo>
                          <a:pt x="340" y="1060"/>
                        </a:lnTo>
                        <a:lnTo>
                          <a:pt x="340" y="1060"/>
                        </a:lnTo>
                        <a:lnTo>
                          <a:pt x="349" y="1059"/>
                        </a:lnTo>
                        <a:lnTo>
                          <a:pt x="358" y="1057"/>
                        </a:lnTo>
                        <a:lnTo>
                          <a:pt x="367" y="1056"/>
                        </a:lnTo>
                        <a:lnTo>
                          <a:pt x="376" y="1053"/>
                        </a:lnTo>
                        <a:lnTo>
                          <a:pt x="392" y="1044"/>
                        </a:lnTo>
                        <a:lnTo>
                          <a:pt x="406" y="1032"/>
                        </a:lnTo>
                        <a:lnTo>
                          <a:pt x="418" y="1018"/>
                        </a:lnTo>
                        <a:lnTo>
                          <a:pt x="426" y="1002"/>
                        </a:lnTo>
                        <a:lnTo>
                          <a:pt x="429" y="993"/>
                        </a:lnTo>
                        <a:lnTo>
                          <a:pt x="431" y="984"/>
                        </a:lnTo>
                        <a:lnTo>
                          <a:pt x="432" y="975"/>
                        </a:lnTo>
                        <a:lnTo>
                          <a:pt x="434" y="966"/>
                        </a:lnTo>
                        <a:lnTo>
                          <a:pt x="434" y="523"/>
                        </a:lnTo>
                        <a:lnTo>
                          <a:pt x="501" y="523"/>
                        </a:lnTo>
                        <a:lnTo>
                          <a:pt x="501"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nvGrpSpPr>
                <p:cNvPr id="8" name="组合 160"/>
                <p:cNvGrpSpPr/>
                <p:nvPr/>
              </p:nvGrpSpPr>
              <p:grpSpPr>
                <a:xfrm>
                  <a:off x="-612576" y="5122038"/>
                  <a:ext cx="309840" cy="359762"/>
                  <a:chOff x="5947568" y="2628900"/>
                  <a:chExt cx="906463" cy="1052513"/>
                </a:xfrm>
                <a:grpFill/>
              </p:grpSpPr>
              <p:sp>
                <p:nvSpPr>
                  <p:cNvPr id="479" name="Freeform 772"/>
                  <p:cNvSpPr>
                    <a:spLocks/>
                  </p:cNvSpPr>
                  <p:nvPr/>
                </p:nvSpPr>
                <p:spPr bwMode="auto">
                  <a:xfrm>
                    <a:off x="6607968" y="2690813"/>
                    <a:ext cx="157163" cy="157163"/>
                  </a:xfrm>
                  <a:custGeom>
                    <a:avLst/>
                    <a:gdLst/>
                    <a:ahLst/>
                    <a:cxnLst>
                      <a:cxn ang="0">
                        <a:pos x="197" y="98"/>
                      </a:cxn>
                      <a:cxn ang="0">
                        <a:pos x="196" y="119"/>
                      </a:cxn>
                      <a:cxn ang="0">
                        <a:pos x="190" y="137"/>
                      </a:cxn>
                      <a:cxn ang="0">
                        <a:pos x="181" y="153"/>
                      </a:cxn>
                      <a:cxn ang="0">
                        <a:pos x="168" y="168"/>
                      </a:cxn>
                      <a:cxn ang="0">
                        <a:pos x="154" y="180"/>
                      </a:cxn>
                      <a:cxn ang="0">
                        <a:pos x="137" y="189"/>
                      </a:cxn>
                      <a:cxn ang="0">
                        <a:pos x="119" y="195"/>
                      </a:cxn>
                      <a:cxn ang="0">
                        <a:pos x="98" y="198"/>
                      </a:cxn>
                      <a:cxn ang="0">
                        <a:pos x="89" y="196"/>
                      </a:cxn>
                      <a:cxn ang="0">
                        <a:pos x="70" y="193"/>
                      </a:cxn>
                      <a:cxn ang="0">
                        <a:pos x="52" y="186"/>
                      </a:cxn>
                      <a:cxn ang="0">
                        <a:pos x="35" y="174"/>
                      </a:cxn>
                      <a:cxn ang="0">
                        <a:pos x="22" y="161"/>
                      </a:cxn>
                      <a:cxn ang="0">
                        <a:pos x="12" y="146"/>
                      </a:cxn>
                      <a:cxn ang="0">
                        <a:pos x="4" y="128"/>
                      </a:cxn>
                      <a:cxn ang="0">
                        <a:pos x="0" y="109"/>
                      </a:cxn>
                      <a:cxn ang="0">
                        <a:pos x="0" y="98"/>
                      </a:cxn>
                      <a:cxn ang="0">
                        <a:pos x="1" y="79"/>
                      </a:cxn>
                      <a:cxn ang="0">
                        <a:pos x="7" y="59"/>
                      </a:cxn>
                      <a:cxn ang="0">
                        <a:pos x="16" y="43"/>
                      </a:cxn>
                      <a:cxn ang="0">
                        <a:pos x="28" y="28"/>
                      </a:cxn>
                      <a:cxn ang="0">
                        <a:pos x="43" y="16"/>
                      </a:cxn>
                      <a:cxn ang="0">
                        <a:pos x="59" y="7"/>
                      </a:cxn>
                      <a:cxn ang="0">
                        <a:pos x="79" y="1"/>
                      </a:cxn>
                      <a:cxn ang="0">
                        <a:pos x="98" y="0"/>
                      </a:cxn>
                      <a:cxn ang="0">
                        <a:pos x="108" y="0"/>
                      </a:cxn>
                      <a:cxn ang="0">
                        <a:pos x="128" y="4"/>
                      </a:cxn>
                      <a:cxn ang="0">
                        <a:pos x="145" y="12"/>
                      </a:cxn>
                      <a:cxn ang="0">
                        <a:pos x="162" y="22"/>
                      </a:cxn>
                      <a:cxn ang="0">
                        <a:pos x="175" y="36"/>
                      </a:cxn>
                      <a:cxn ang="0">
                        <a:pos x="186" y="50"/>
                      </a:cxn>
                      <a:cxn ang="0">
                        <a:pos x="193" y="68"/>
                      </a:cxn>
                      <a:cxn ang="0">
                        <a:pos x="197" y="88"/>
                      </a:cxn>
                      <a:cxn ang="0">
                        <a:pos x="197" y="98"/>
                      </a:cxn>
                    </a:cxnLst>
                    <a:rect l="0" t="0" r="r" b="b"/>
                    <a:pathLst>
                      <a:path w="197" h="198">
                        <a:moveTo>
                          <a:pt x="197" y="98"/>
                        </a:moveTo>
                        <a:lnTo>
                          <a:pt x="197" y="98"/>
                        </a:lnTo>
                        <a:lnTo>
                          <a:pt x="197" y="109"/>
                        </a:lnTo>
                        <a:lnTo>
                          <a:pt x="196" y="119"/>
                        </a:lnTo>
                        <a:lnTo>
                          <a:pt x="193" y="128"/>
                        </a:lnTo>
                        <a:lnTo>
                          <a:pt x="190" y="137"/>
                        </a:lnTo>
                        <a:lnTo>
                          <a:pt x="186" y="146"/>
                        </a:lnTo>
                        <a:lnTo>
                          <a:pt x="181" y="153"/>
                        </a:lnTo>
                        <a:lnTo>
                          <a:pt x="175" y="161"/>
                        </a:lnTo>
                        <a:lnTo>
                          <a:pt x="168" y="168"/>
                        </a:lnTo>
                        <a:lnTo>
                          <a:pt x="162" y="174"/>
                        </a:lnTo>
                        <a:lnTo>
                          <a:pt x="154" y="180"/>
                        </a:lnTo>
                        <a:lnTo>
                          <a:pt x="145" y="186"/>
                        </a:lnTo>
                        <a:lnTo>
                          <a:pt x="137" y="189"/>
                        </a:lnTo>
                        <a:lnTo>
                          <a:pt x="128" y="193"/>
                        </a:lnTo>
                        <a:lnTo>
                          <a:pt x="119" y="195"/>
                        </a:lnTo>
                        <a:lnTo>
                          <a:pt x="108" y="196"/>
                        </a:lnTo>
                        <a:lnTo>
                          <a:pt x="98" y="198"/>
                        </a:lnTo>
                        <a:lnTo>
                          <a:pt x="98" y="198"/>
                        </a:lnTo>
                        <a:lnTo>
                          <a:pt x="89" y="196"/>
                        </a:lnTo>
                        <a:lnTo>
                          <a:pt x="79" y="195"/>
                        </a:lnTo>
                        <a:lnTo>
                          <a:pt x="70" y="193"/>
                        </a:lnTo>
                        <a:lnTo>
                          <a:pt x="59" y="189"/>
                        </a:lnTo>
                        <a:lnTo>
                          <a:pt x="52" y="186"/>
                        </a:lnTo>
                        <a:lnTo>
                          <a:pt x="43" y="180"/>
                        </a:lnTo>
                        <a:lnTo>
                          <a:pt x="35" y="174"/>
                        </a:lnTo>
                        <a:lnTo>
                          <a:pt x="28" y="168"/>
                        </a:lnTo>
                        <a:lnTo>
                          <a:pt x="22" y="161"/>
                        </a:lnTo>
                        <a:lnTo>
                          <a:pt x="16" y="153"/>
                        </a:lnTo>
                        <a:lnTo>
                          <a:pt x="12" y="146"/>
                        </a:lnTo>
                        <a:lnTo>
                          <a:pt x="7" y="137"/>
                        </a:lnTo>
                        <a:lnTo>
                          <a:pt x="4" y="128"/>
                        </a:lnTo>
                        <a:lnTo>
                          <a:pt x="1" y="119"/>
                        </a:lnTo>
                        <a:lnTo>
                          <a:pt x="0" y="109"/>
                        </a:lnTo>
                        <a:lnTo>
                          <a:pt x="0" y="98"/>
                        </a:lnTo>
                        <a:lnTo>
                          <a:pt x="0" y="98"/>
                        </a:lnTo>
                        <a:lnTo>
                          <a:pt x="0" y="88"/>
                        </a:lnTo>
                        <a:lnTo>
                          <a:pt x="1" y="79"/>
                        </a:lnTo>
                        <a:lnTo>
                          <a:pt x="4" y="68"/>
                        </a:lnTo>
                        <a:lnTo>
                          <a:pt x="7" y="59"/>
                        </a:lnTo>
                        <a:lnTo>
                          <a:pt x="12" y="50"/>
                        </a:lnTo>
                        <a:lnTo>
                          <a:pt x="16" y="43"/>
                        </a:lnTo>
                        <a:lnTo>
                          <a:pt x="22" y="36"/>
                        </a:lnTo>
                        <a:lnTo>
                          <a:pt x="28" y="28"/>
                        </a:lnTo>
                        <a:lnTo>
                          <a:pt x="35" y="22"/>
                        </a:lnTo>
                        <a:lnTo>
                          <a:pt x="43" y="16"/>
                        </a:lnTo>
                        <a:lnTo>
                          <a:pt x="52" y="12"/>
                        </a:lnTo>
                        <a:lnTo>
                          <a:pt x="59" y="7"/>
                        </a:lnTo>
                        <a:lnTo>
                          <a:pt x="70" y="4"/>
                        </a:lnTo>
                        <a:lnTo>
                          <a:pt x="79" y="1"/>
                        </a:lnTo>
                        <a:lnTo>
                          <a:pt x="89" y="0"/>
                        </a:lnTo>
                        <a:lnTo>
                          <a:pt x="98" y="0"/>
                        </a:lnTo>
                        <a:lnTo>
                          <a:pt x="98" y="0"/>
                        </a:lnTo>
                        <a:lnTo>
                          <a:pt x="108" y="0"/>
                        </a:lnTo>
                        <a:lnTo>
                          <a:pt x="119" y="1"/>
                        </a:lnTo>
                        <a:lnTo>
                          <a:pt x="128" y="4"/>
                        </a:lnTo>
                        <a:lnTo>
                          <a:pt x="137" y="7"/>
                        </a:lnTo>
                        <a:lnTo>
                          <a:pt x="145" y="12"/>
                        </a:lnTo>
                        <a:lnTo>
                          <a:pt x="154" y="16"/>
                        </a:lnTo>
                        <a:lnTo>
                          <a:pt x="162" y="22"/>
                        </a:lnTo>
                        <a:lnTo>
                          <a:pt x="168" y="28"/>
                        </a:lnTo>
                        <a:lnTo>
                          <a:pt x="175" y="36"/>
                        </a:lnTo>
                        <a:lnTo>
                          <a:pt x="181" y="43"/>
                        </a:lnTo>
                        <a:lnTo>
                          <a:pt x="186" y="50"/>
                        </a:lnTo>
                        <a:lnTo>
                          <a:pt x="190" y="59"/>
                        </a:lnTo>
                        <a:lnTo>
                          <a:pt x="193" y="68"/>
                        </a:lnTo>
                        <a:lnTo>
                          <a:pt x="196" y="79"/>
                        </a:lnTo>
                        <a:lnTo>
                          <a:pt x="197" y="88"/>
                        </a:lnTo>
                        <a:lnTo>
                          <a:pt x="197" y="98"/>
                        </a:lnTo>
                        <a:lnTo>
                          <a:pt x="197" y="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80" name="Freeform 773"/>
                  <p:cNvSpPr>
                    <a:spLocks/>
                  </p:cNvSpPr>
                  <p:nvPr/>
                </p:nvSpPr>
                <p:spPr bwMode="auto">
                  <a:xfrm>
                    <a:off x="6520656" y="2868613"/>
                    <a:ext cx="333375" cy="706438"/>
                  </a:xfrm>
                  <a:custGeom>
                    <a:avLst/>
                    <a:gdLst/>
                    <a:ahLst/>
                    <a:cxnLst>
                      <a:cxn ang="0">
                        <a:pos x="421" y="80"/>
                      </a:cxn>
                      <a:cxn ang="0">
                        <a:pos x="421" y="80"/>
                      </a:cxn>
                      <a:cxn ang="0">
                        <a:pos x="420" y="64"/>
                      </a:cxn>
                      <a:cxn ang="0">
                        <a:pos x="417" y="49"/>
                      </a:cxn>
                      <a:cxn ang="0">
                        <a:pos x="412" y="36"/>
                      </a:cxn>
                      <a:cxn ang="0">
                        <a:pos x="406" y="24"/>
                      </a:cxn>
                      <a:cxn ang="0">
                        <a:pos x="397" y="14"/>
                      </a:cxn>
                      <a:cxn ang="0">
                        <a:pos x="388" y="6"/>
                      </a:cxn>
                      <a:cxn ang="0">
                        <a:pos x="379" y="2"/>
                      </a:cxn>
                      <a:cxn ang="0">
                        <a:pos x="369" y="0"/>
                      </a:cxn>
                      <a:cxn ang="0">
                        <a:pos x="52" y="0"/>
                      </a:cxn>
                      <a:cxn ang="0">
                        <a:pos x="52" y="0"/>
                      </a:cxn>
                      <a:cxn ang="0">
                        <a:pos x="42" y="2"/>
                      </a:cxn>
                      <a:cxn ang="0">
                        <a:pos x="31" y="6"/>
                      </a:cxn>
                      <a:cxn ang="0">
                        <a:pos x="22" y="14"/>
                      </a:cxn>
                      <a:cxn ang="0">
                        <a:pos x="15" y="24"/>
                      </a:cxn>
                      <a:cxn ang="0">
                        <a:pos x="9" y="36"/>
                      </a:cxn>
                      <a:cxn ang="0">
                        <a:pos x="3" y="49"/>
                      </a:cxn>
                      <a:cxn ang="0">
                        <a:pos x="0" y="64"/>
                      </a:cxn>
                      <a:cxn ang="0">
                        <a:pos x="0" y="80"/>
                      </a:cxn>
                      <a:cxn ang="0">
                        <a:pos x="0" y="439"/>
                      </a:cxn>
                      <a:cxn ang="0">
                        <a:pos x="57" y="439"/>
                      </a:cxn>
                      <a:cxn ang="0">
                        <a:pos x="57" y="811"/>
                      </a:cxn>
                      <a:cxn ang="0">
                        <a:pos x="57" y="811"/>
                      </a:cxn>
                      <a:cxn ang="0">
                        <a:pos x="58" y="828"/>
                      </a:cxn>
                      <a:cxn ang="0">
                        <a:pos x="63" y="842"/>
                      </a:cxn>
                      <a:cxn ang="0">
                        <a:pos x="70" y="856"/>
                      </a:cxn>
                      <a:cxn ang="0">
                        <a:pos x="80" y="868"/>
                      </a:cxn>
                      <a:cxn ang="0">
                        <a:pos x="91" y="877"/>
                      </a:cxn>
                      <a:cxn ang="0">
                        <a:pos x="104" y="884"/>
                      </a:cxn>
                      <a:cxn ang="0">
                        <a:pos x="119" y="889"/>
                      </a:cxn>
                      <a:cxn ang="0">
                        <a:pos x="136" y="890"/>
                      </a:cxn>
                      <a:cxn ang="0">
                        <a:pos x="286" y="890"/>
                      </a:cxn>
                      <a:cxn ang="0">
                        <a:pos x="286" y="890"/>
                      </a:cxn>
                      <a:cxn ang="0">
                        <a:pos x="301" y="889"/>
                      </a:cxn>
                      <a:cxn ang="0">
                        <a:pos x="315" y="884"/>
                      </a:cxn>
                      <a:cxn ang="0">
                        <a:pos x="329" y="877"/>
                      </a:cxn>
                      <a:cxn ang="0">
                        <a:pos x="341" y="868"/>
                      </a:cxn>
                      <a:cxn ang="0">
                        <a:pos x="350" y="856"/>
                      </a:cxn>
                      <a:cxn ang="0">
                        <a:pos x="357" y="842"/>
                      </a:cxn>
                      <a:cxn ang="0">
                        <a:pos x="362" y="828"/>
                      </a:cxn>
                      <a:cxn ang="0">
                        <a:pos x="363" y="811"/>
                      </a:cxn>
                      <a:cxn ang="0">
                        <a:pos x="363" y="439"/>
                      </a:cxn>
                      <a:cxn ang="0">
                        <a:pos x="421" y="439"/>
                      </a:cxn>
                      <a:cxn ang="0">
                        <a:pos x="421" y="80"/>
                      </a:cxn>
                    </a:cxnLst>
                    <a:rect l="0" t="0" r="r" b="b"/>
                    <a:pathLst>
                      <a:path w="421" h="890">
                        <a:moveTo>
                          <a:pt x="421" y="80"/>
                        </a:moveTo>
                        <a:lnTo>
                          <a:pt x="421" y="80"/>
                        </a:lnTo>
                        <a:lnTo>
                          <a:pt x="420" y="64"/>
                        </a:lnTo>
                        <a:lnTo>
                          <a:pt x="417" y="49"/>
                        </a:lnTo>
                        <a:lnTo>
                          <a:pt x="412" y="36"/>
                        </a:lnTo>
                        <a:lnTo>
                          <a:pt x="406" y="24"/>
                        </a:lnTo>
                        <a:lnTo>
                          <a:pt x="397" y="14"/>
                        </a:lnTo>
                        <a:lnTo>
                          <a:pt x="388" y="6"/>
                        </a:lnTo>
                        <a:lnTo>
                          <a:pt x="379" y="2"/>
                        </a:lnTo>
                        <a:lnTo>
                          <a:pt x="369" y="0"/>
                        </a:lnTo>
                        <a:lnTo>
                          <a:pt x="52" y="0"/>
                        </a:lnTo>
                        <a:lnTo>
                          <a:pt x="52" y="0"/>
                        </a:lnTo>
                        <a:lnTo>
                          <a:pt x="42" y="2"/>
                        </a:lnTo>
                        <a:lnTo>
                          <a:pt x="31" y="6"/>
                        </a:lnTo>
                        <a:lnTo>
                          <a:pt x="22" y="14"/>
                        </a:lnTo>
                        <a:lnTo>
                          <a:pt x="15" y="24"/>
                        </a:lnTo>
                        <a:lnTo>
                          <a:pt x="9" y="36"/>
                        </a:lnTo>
                        <a:lnTo>
                          <a:pt x="3" y="49"/>
                        </a:lnTo>
                        <a:lnTo>
                          <a:pt x="0" y="64"/>
                        </a:lnTo>
                        <a:lnTo>
                          <a:pt x="0" y="80"/>
                        </a:lnTo>
                        <a:lnTo>
                          <a:pt x="0" y="439"/>
                        </a:lnTo>
                        <a:lnTo>
                          <a:pt x="57" y="439"/>
                        </a:lnTo>
                        <a:lnTo>
                          <a:pt x="57" y="811"/>
                        </a:lnTo>
                        <a:lnTo>
                          <a:pt x="57" y="811"/>
                        </a:lnTo>
                        <a:lnTo>
                          <a:pt x="58" y="828"/>
                        </a:lnTo>
                        <a:lnTo>
                          <a:pt x="63" y="842"/>
                        </a:lnTo>
                        <a:lnTo>
                          <a:pt x="70" y="856"/>
                        </a:lnTo>
                        <a:lnTo>
                          <a:pt x="80" y="868"/>
                        </a:lnTo>
                        <a:lnTo>
                          <a:pt x="91" y="877"/>
                        </a:lnTo>
                        <a:lnTo>
                          <a:pt x="104" y="884"/>
                        </a:lnTo>
                        <a:lnTo>
                          <a:pt x="119" y="889"/>
                        </a:lnTo>
                        <a:lnTo>
                          <a:pt x="136" y="890"/>
                        </a:lnTo>
                        <a:lnTo>
                          <a:pt x="286" y="890"/>
                        </a:lnTo>
                        <a:lnTo>
                          <a:pt x="286" y="890"/>
                        </a:lnTo>
                        <a:lnTo>
                          <a:pt x="301" y="889"/>
                        </a:lnTo>
                        <a:lnTo>
                          <a:pt x="315" y="884"/>
                        </a:lnTo>
                        <a:lnTo>
                          <a:pt x="329" y="877"/>
                        </a:lnTo>
                        <a:lnTo>
                          <a:pt x="341" y="868"/>
                        </a:lnTo>
                        <a:lnTo>
                          <a:pt x="350" y="856"/>
                        </a:lnTo>
                        <a:lnTo>
                          <a:pt x="357" y="842"/>
                        </a:lnTo>
                        <a:lnTo>
                          <a:pt x="362" y="828"/>
                        </a:lnTo>
                        <a:lnTo>
                          <a:pt x="363" y="811"/>
                        </a:lnTo>
                        <a:lnTo>
                          <a:pt x="363" y="439"/>
                        </a:lnTo>
                        <a:lnTo>
                          <a:pt x="421" y="439"/>
                        </a:lnTo>
                        <a:lnTo>
                          <a:pt x="421"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81" name="Freeform 774"/>
                  <p:cNvSpPr>
                    <a:spLocks/>
                  </p:cNvSpPr>
                  <p:nvPr/>
                </p:nvSpPr>
                <p:spPr bwMode="auto">
                  <a:xfrm>
                    <a:off x="6036468" y="2690813"/>
                    <a:ext cx="157163" cy="157163"/>
                  </a:xfrm>
                  <a:custGeom>
                    <a:avLst/>
                    <a:gdLst/>
                    <a:ahLst/>
                    <a:cxnLst>
                      <a:cxn ang="0">
                        <a:pos x="0" y="98"/>
                      </a:cxn>
                      <a:cxn ang="0">
                        <a:pos x="1" y="119"/>
                      </a:cxn>
                      <a:cxn ang="0">
                        <a:pos x="7" y="137"/>
                      </a:cxn>
                      <a:cxn ang="0">
                        <a:pos x="16" y="153"/>
                      </a:cxn>
                      <a:cxn ang="0">
                        <a:pos x="28" y="168"/>
                      </a:cxn>
                      <a:cxn ang="0">
                        <a:pos x="43" y="180"/>
                      </a:cxn>
                      <a:cxn ang="0">
                        <a:pos x="59" y="189"/>
                      </a:cxn>
                      <a:cxn ang="0">
                        <a:pos x="78" y="195"/>
                      </a:cxn>
                      <a:cxn ang="0">
                        <a:pos x="98" y="198"/>
                      </a:cxn>
                      <a:cxn ang="0">
                        <a:pos x="108" y="196"/>
                      </a:cxn>
                      <a:cxn ang="0">
                        <a:pos x="127" y="193"/>
                      </a:cxn>
                      <a:cxn ang="0">
                        <a:pos x="145" y="186"/>
                      </a:cxn>
                      <a:cxn ang="0">
                        <a:pos x="162" y="174"/>
                      </a:cxn>
                      <a:cxn ang="0">
                        <a:pos x="175" y="161"/>
                      </a:cxn>
                      <a:cxn ang="0">
                        <a:pos x="185" y="146"/>
                      </a:cxn>
                      <a:cxn ang="0">
                        <a:pos x="193" y="128"/>
                      </a:cxn>
                      <a:cxn ang="0">
                        <a:pos x="196" y="109"/>
                      </a:cxn>
                      <a:cxn ang="0">
                        <a:pos x="197" y="98"/>
                      </a:cxn>
                      <a:cxn ang="0">
                        <a:pos x="194" y="79"/>
                      </a:cxn>
                      <a:cxn ang="0">
                        <a:pos x="190" y="59"/>
                      </a:cxn>
                      <a:cxn ang="0">
                        <a:pos x="179" y="43"/>
                      </a:cxn>
                      <a:cxn ang="0">
                        <a:pos x="168" y="28"/>
                      </a:cxn>
                      <a:cxn ang="0">
                        <a:pos x="153" y="16"/>
                      </a:cxn>
                      <a:cxn ang="0">
                        <a:pos x="136" y="7"/>
                      </a:cxn>
                      <a:cxn ang="0">
                        <a:pos x="118" y="1"/>
                      </a:cxn>
                      <a:cxn ang="0">
                        <a:pos x="98" y="0"/>
                      </a:cxn>
                      <a:cxn ang="0">
                        <a:pos x="87" y="0"/>
                      </a:cxn>
                      <a:cxn ang="0">
                        <a:pos x="68" y="4"/>
                      </a:cxn>
                      <a:cxn ang="0">
                        <a:pos x="52" y="12"/>
                      </a:cxn>
                      <a:cxn ang="0">
                        <a:pos x="35" y="22"/>
                      </a:cxn>
                      <a:cxn ang="0">
                        <a:pos x="22" y="36"/>
                      </a:cxn>
                      <a:cxn ang="0">
                        <a:pos x="11" y="50"/>
                      </a:cxn>
                      <a:cxn ang="0">
                        <a:pos x="4" y="68"/>
                      </a:cxn>
                      <a:cxn ang="0">
                        <a:pos x="0" y="88"/>
                      </a:cxn>
                      <a:cxn ang="0">
                        <a:pos x="0" y="98"/>
                      </a:cxn>
                    </a:cxnLst>
                    <a:rect l="0" t="0" r="r" b="b"/>
                    <a:pathLst>
                      <a:path w="197" h="198">
                        <a:moveTo>
                          <a:pt x="0" y="98"/>
                        </a:moveTo>
                        <a:lnTo>
                          <a:pt x="0" y="98"/>
                        </a:lnTo>
                        <a:lnTo>
                          <a:pt x="0" y="109"/>
                        </a:lnTo>
                        <a:lnTo>
                          <a:pt x="1" y="119"/>
                        </a:lnTo>
                        <a:lnTo>
                          <a:pt x="4" y="128"/>
                        </a:lnTo>
                        <a:lnTo>
                          <a:pt x="7" y="137"/>
                        </a:lnTo>
                        <a:lnTo>
                          <a:pt x="11" y="146"/>
                        </a:lnTo>
                        <a:lnTo>
                          <a:pt x="16" y="153"/>
                        </a:lnTo>
                        <a:lnTo>
                          <a:pt x="22" y="161"/>
                        </a:lnTo>
                        <a:lnTo>
                          <a:pt x="28" y="168"/>
                        </a:lnTo>
                        <a:lnTo>
                          <a:pt x="35" y="174"/>
                        </a:lnTo>
                        <a:lnTo>
                          <a:pt x="43" y="180"/>
                        </a:lnTo>
                        <a:lnTo>
                          <a:pt x="52" y="186"/>
                        </a:lnTo>
                        <a:lnTo>
                          <a:pt x="59" y="189"/>
                        </a:lnTo>
                        <a:lnTo>
                          <a:pt x="68" y="193"/>
                        </a:lnTo>
                        <a:lnTo>
                          <a:pt x="78" y="195"/>
                        </a:lnTo>
                        <a:lnTo>
                          <a:pt x="87" y="196"/>
                        </a:lnTo>
                        <a:lnTo>
                          <a:pt x="98" y="198"/>
                        </a:lnTo>
                        <a:lnTo>
                          <a:pt x="98" y="198"/>
                        </a:lnTo>
                        <a:lnTo>
                          <a:pt x="108" y="196"/>
                        </a:lnTo>
                        <a:lnTo>
                          <a:pt x="118" y="195"/>
                        </a:lnTo>
                        <a:lnTo>
                          <a:pt x="127" y="193"/>
                        </a:lnTo>
                        <a:lnTo>
                          <a:pt x="136" y="189"/>
                        </a:lnTo>
                        <a:lnTo>
                          <a:pt x="145" y="186"/>
                        </a:lnTo>
                        <a:lnTo>
                          <a:pt x="153" y="180"/>
                        </a:lnTo>
                        <a:lnTo>
                          <a:pt x="162" y="174"/>
                        </a:lnTo>
                        <a:lnTo>
                          <a:pt x="168" y="168"/>
                        </a:lnTo>
                        <a:lnTo>
                          <a:pt x="175" y="161"/>
                        </a:lnTo>
                        <a:lnTo>
                          <a:pt x="179" y="153"/>
                        </a:lnTo>
                        <a:lnTo>
                          <a:pt x="185" y="146"/>
                        </a:lnTo>
                        <a:lnTo>
                          <a:pt x="190" y="137"/>
                        </a:lnTo>
                        <a:lnTo>
                          <a:pt x="193" y="128"/>
                        </a:lnTo>
                        <a:lnTo>
                          <a:pt x="194" y="119"/>
                        </a:lnTo>
                        <a:lnTo>
                          <a:pt x="196" y="109"/>
                        </a:lnTo>
                        <a:lnTo>
                          <a:pt x="197" y="98"/>
                        </a:lnTo>
                        <a:lnTo>
                          <a:pt x="197" y="98"/>
                        </a:lnTo>
                        <a:lnTo>
                          <a:pt x="196" y="88"/>
                        </a:lnTo>
                        <a:lnTo>
                          <a:pt x="194" y="79"/>
                        </a:lnTo>
                        <a:lnTo>
                          <a:pt x="193" y="68"/>
                        </a:lnTo>
                        <a:lnTo>
                          <a:pt x="190" y="59"/>
                        </a:lnTo>
                        <a:lnTo>
                          <a:pt x="185" y="50"/>
                        </a:lnTo>
                        <a:lnTo>
                          <a:pt x="179" y="43"/>
                        </a:lnTo>
                        <a:lnTo>
                          <a:pt x="175" y="36"/>
                        </a:lnTo>
                        <a:lnTo>
                          <a:pt x="168" y="28"/>
                        </a:lnTo>
                        <a:lnTo>
                          <a:pt x="162" y="22"/>
                        </a:lnTo>
                        <a:lnTo>
                          <a:pt x="153" y="16"/>
                        </a:lnTo>
                        <a:lnTo>
                          <a:pt x="145" y="12"/>
                        </a:lnTo>
                        <a:lnTo>
                          <a:pt x="136" y="7"/>
                        </a:lnTo>
                        <a:lnTo>
                          <a:pt x="127" y="4"/>
                        </a:lnTo>
                        <a:lnTo>
                          <a:pt x="118" y="1"/>
                        </a:lnTo>
                        <a:lnTo>
                          <a:pt x="108" y="0"/>
                        </a:lnTo>
                        <a:lnTo>
                          <a:pt x="98" y="0"/>
                        </a:lnTo>
                        <a:lnTo>
                          <a:pt x="98" y="0"/>
                        </a:lnTo>
                        <a:lnTo>
                          <a:pt x="87" y="0"/>
                        </a:lnTo>
                        <a:lnTo>
                          <a:pt x="78" y="1"/>
                        </a:lnTo>
                        <a:lnTo>
                          <a:pt x="68" y="4"/>
                        </a:lnTo>
                        <a:lnTo>
                          <a:pt x="59" y="7"/>
                        </a:lnTo>
                        <a:lnTo>
                          <a:pt x="52" y="12"/>
                        </a:lnTo>
                        <a:lnTo>
                          <a:pt x="43" y="16"/>
                        </a:lnTo>
                        <a:lnTo>
                          <a:pt x="35" y="22"/>
                        </a:lnTo>
                        <a:lnTo>
                          <a:pt x="28" y="28"/>
                        </a:lnTo>
                        <a:lnTo>
                          <a:pt x="22" y="36"/>
                        </a:lnTo>
                        <a:lnTo>
                          <a:pt x="16" y="43"/>
                        </a:lnTo>
                        <a:lnTo>
                          <a:pt x="11" y="50"/>
                        </a:lnTo>
                        <a:lnTo>
                          <a:pt x="7" y="59"/>
                        </a:lnTo>
                        <a:lnTo>
                          <a:pt x="4" y="68"/>
                        </a:lnTo>
                        <a:lnTo>
                          <a:pt x="1" y="79"/>
                        </a:lnTo>
                        <a:lnTo>
                          <a:pt x="0" y="88"/>
                        </a:lnTo>
                        <a:lnTo>
                          <a:pt x="0" y="98"/>
                        </a:lnTo>
                        <a:lnTo>
                          <a:pt x="0" y="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82" name="Freeform 775"/>
                  <p:cNvSpPr>
                    <a:spLocks/>
                  </p:cNvSpPr>
                  <p:nvPr/>
                </p:nvSpPr>
                <p:spPr bwMode="auto">
                  <a:xfrm>
                    <a:off x="5947568" y="2868613"/>
                    <a:ext cx="333375" cy="706438"/>
                  </a:xfrm>
                  <a:custGeom>
                    <a:avLst/>
                    <a:gdLst/>
                    <a:ahLst/>
                    <a:cxnLst>
                      <a:cxn ang="0">
                        <a:pos x="0" y="80"/>
                      </a:cxn>
                      <a:cxn ang="0">
                        <a:pos x="0" y="80"/>
                      </a:cxn>
                      <a:cxn ang="0">
                        <a:pos x="0" y="64"/>
                      </a:cxn>
                      <a:cxn ang="0">
                        <a:pos x="3" y="49"/>
                      </a:cxn>
                      <a:cxn ang="0">
                        <a:pos x="9" y="36"/>
                      </a:cxn>
                      <a:cxn ang="0">
                        <a:pos x="15" y="24"/>
                      </a:cxn>
                      <a:cxn ang="0">
                        <a:pos x="22" y="14"/>
                      </a:cxn>
                      <a:cxn ang="0">
                        <a:pos x="31" y="6"/>
                      </a:cxn>
                      <a:cxn ang="0">
                        <a:pos x="42" y="2"/>
                      </a:cxn>
                      <a:cxn ang="0">
                        <a:pos x="52" y="0"/>
                      </a:cxn>
                      <a:cxn ang="0">
                        <a:pos x="369" y="0"/>
                      </a:cxn>
                      <a:cxn ang="0">
                        <a:pos x="369" y="0"/>
                      </a:cxn>
                      <a:cxn ang="0">
                        <a:pos x="379" y="2"/>
                      </a:cxn>
                      <a:cxn ang="0">
                        <a:pos x="388" y="6"/>
                      </a:cxn>
                      <a:cxn ang="0">
                        <a:pos x="397" y="14"/>
                      </a:cxn>
                      <a:cxn ang="0">
                        <a:pos x="406" y="24"/>
                      </a:cxn>
                      <a:cxn ang="0">
                        <a:pos x="412" y="36"/>
                      </a:cxn>
                      <a:cxn ang="0">
                        <a:pos x="416" y="49"/>
                      </a:cxn>
                      <a:cxn ang="0">
                        <a:pos x="419" y="64"/>
                      </a:cxn>
                      <a:cxn ang="0">
                        <a:pos x="421" y="80"/>
                      </a:cxn>
                      <a:cxn ang="0">
                        <a:pos x="421" y="439"/>
                      </a:cxn>
                      <a:cxn ang="0">
                        <a:pos x="363" y="439"/>
                      </a:cxn>
                      <a:cxn ang="0">
                        <a:pos x="363" y="811"/>
                      </a:cxn>
                      <a:cxn ang="0">
                        <a:pos x="363" y="811"/>
                      </a:cxn>
                      <a:cxn ang="0">
                        <a:pos x="361" y="828"/>
                      </a:cxn>
                      <a:cxn ang="0">
                        <a:pos x="357" y="842"/>
                      </a:cxn>
                      <a:cxn ang="0">
                        <a:pos x="349" y="856"/>
                      </a:cxn>
                      <a:cxn ang="0">
                        <a:pos x="341" y="868"/>
                      </a:cxn>
                      <a:cxn ang="0">
                        <a:pos x="329" y="877"/>
                      </a:cxn>
                      <a:cxn ang="0">
                        <a:pos x="315" y="884"/>
                      </a:cxn>
                      <a:cxn ang="0">
                        <a:pos x="300" y="889"/>
                      </a:cxn>
                      <a:cxn ang="0">
                        <a:pos x="286" y="890"/>
                      </a:cxn>
                      <a:cxn ang="0">
                        <a:pos x="135" y="890"/>
                      </a:cxn>
                      <a:cxn ang="0">
                        <a:pos x="135" y="890"/>
                      </a:cxn>
                      <a:cxn ang="0">
                        <a:pos x="119" y="889"/>
                      </a:cxn>
                      <a:cxn ang="0">
                        <a:pos x="104" y="884"/>
                      </a:cxn>
                      <a:cxn ang="0">
                        <a:pos x="91" y="877"/>
                      </a:cxn>
                      <a:cxn ang="0">
                        <a:pos x="80" y="868"/>
                      </a:cxn>
                      <a:cxn ang="0">
                        <a:pos x="70" y="856"/>
                      </a:cxn>
                      <a:cxn ang="0">
                        <a:pos x="62" y="842"/>
                      </a:cxn>
                      <a:cxn ang="0">
                        <a:pos x="58" y="828"/>
                      </a:cxn>
                      <a:cxn ang="0">
                        <a:pos x="57" y="811"/>
                      </a:cxn>
                      <a:cxn ang="0">
                        <a:pos x="57" y="439"/>
                      </a:cxn>
                      <a:cxn ang="0">
                        <a:pos x="0" y="439"/>
                      </a:cxn>
                      <a:cxn ang="0">
                        <a:pos x="0" y="80"/>
                      </a:cxn>
                    </a:cxnLst>
                    <a:rect l="0" t="0" r="r" b="b"/>
                    <a:pathLst>
                      <a:path w="421" h="890">
                        <a:moveTo>
                          <a:pt x="0" y="80"/>
                        </a:moveTo>
                        <a:lnTo>
                          <a:pt x="0" y="80"/>
                        </a:lnTo>
                        <a:lnTo>
                          <a:pt x="0" y="64"/>
                        </a:lnTo>
                        <a:lnTo>
                          <a:pt x="3" y="49"/>
                        </a:lnTo>
                        <a:lnTo>
                          <a:pt x="9" y="36"/>
                        </a:lnTo>
                        <a:lnTo>
                          <a:pt x="15" y="24"/>
                        </a:lnTo>
                        <a:lnTo>
                          <a:pt x="22" y="14"/>
                        </a:lnTo>
                        <a:lnTo>
                          <a:pt x="31" y="6"/>
                        </a:lnTo>
                        <a:lnTo>
                          <a:pt x="42" y="2"/>
                        </a:lnTo>
                        <a:lnTo>
                          <a:pt x="52" y="0"/>
                        </a:lnTo>
                        <a:lnTo>
                          <a:pt x="369" y="0"/>
                        </a:lnTo>
                        <a:lnTo>
                          <a:pt x="369" y="0"/>
                        </a:lnTo>
                        <a:lnTo>
                          <a:pt x="379" y="2"/>
                        </a:lnTo>
                        <a:lnTo>
                          <a:pt x="388" y="6"/>
                        </a:lnTo>
                        <a:lnTo>
                          <a:pt x="397" y="14"/>
                        </a:lnTo>
                        <a:lnTo>
                          <a:pt x="406" y="24"/>
                        </a:lnTo>
                        <a:lnTo>
                          <a:pt x="412" y="36"/>
                        </a:lnTo>
                        <a:lnTo>
                          <a:pt x="416" y="49"/>
                        </a:lnTo>
                        <a:lnTo>
                          <a:pt x="419" y="64"/>
                        </a:lnTo>
                        <a:lnTo>
                          <a:pt x="421" y="80"/>
                        </a:lnTo>
                        <a:lnTo>
                          <a:pt x="421" y="439"/>
                        </a:lnTo>
                        <a:lnTo>
                          <a:pt x="363" y="439"/>
                        </a:lnTo>
                        <a:lnTo>
                          <a:pt x="363" y="811"/>
                        </a:lnTo>
                        <a:lnTo>
                          <a:pt x="363" y="811"/>
                        </a:lnTo>
                        <a:lnTo>
                          <a:pt x="361" y="828"/>
                        </a:lnTo>
                        <a:lnTo>
                          <a:pt x="357" y="842"/>
                        </a:lnTo>
                        <a:lnTo>
                          <a:pt x="349" y="856"/>
                        </a:lnTo>
                        <a:lnTo>
                          <a:pt x="341" y="868"/>
                        </a:lnTo>
                        <a:lnTo>
                          <a:pt x="329" y="877"/>
                        </a:lnTo>
                        <a:lnTo>
                          <a:pt x="315" y="884"/>
                        </a:lnTo>
                        <a:lnTo>
                          <a:pt x="300" y="889"/>
                        </a:lnTo>
                        <a:lnTo>
                          <a:pt x="286" y="890"/>
                        </a:lnTo>
                        <a:lnTo>
                          <a:pt x="135" y="890"/>
                        </a:lnTo>
                        <a:lnTo>
                          <a:pt x="135" y="890"/>
                        </a:lnTo>
                        <a:lnTo>
                          <a:pt x="119" y="889"/>
                        </a:lnTo>
                        <a:lnTo>
                          <a:pt x="104" y="884"/>
                        </a:lnTo>
                        <a:lnTo>
                          <a:pt x="91" y="877"/>
                        </a:lnTo>
                        <a:lnTo>
                          <a:pt x="80" y="868"/>
                        </a:lnTo>
                        <a:lnTo>
                          <a:pt x="70" y="856"/>
                        </a:lnTo>
                        <a:lnTo>
                          <a:pt x="62" y="842"/>
                        </a:lnTo>
                        <a:lnTo>
                          <a:pt x="58" y="828"/>
                        </a:lnTo>
                        <a:lnTo>
                          <a:pt x="57" y="811"/>
                        </a:lnTo>
                        <a:lnTo>
                          <a:pt x="57" y="439"/>
                        </a:lnTo>
                        <a:lnTo>
                          <a:pt x="0" y="439"/>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83" name="Freeform 776"/>
                  <p:cNvSpPr>
                    <a:spLocks/>
                  </p:cNvSpPr>
                  <p:nvPr/>
                </p:nvSpPr>
                <p:spPr bwMode="auto">
                  <a:xfrm>
                    <a:off x="6307931" y="2628900"/>
                    <a:ext cx="185738" cy="187325"/>
                  </a:xfrm>
                  <a:custGeom>
                    <a:avLst/>
                    <a:gdLst/>
                    <a:ahLst/>
                    <a:cxnLst>
                      <a:cxn ang="0">
                        <a:pos x="234" y="118"/>
                      </a:cxn>
                      <a:cxn ang="0">
                        <a:pos x="231" y="141"/>
                      </a:cxn>
                      <a:cxn ang="0">
                        <a:pos x="226" y="164"/>
                      </a:cxn>
                      <a:cxn ang="0">
                        <a:pos x="214" y="183"/>
                      </a:cxn>
                      <a:cxn ang="0">
                        <a:pos x="200" y="201"/>
                      </a:cxn>
                      <a:cxn ang="0">
                        <a:pos x="182" y="216"/>
                      </a:cxn>
                      <a:cxn ang="0">
                        <a:pos x="163" y="226"/>
                      </a:cxn>
                      <a:cxn ang="0">
                        <a:pos x="141" y="234"/>
                      </a:cxn>
                      <a:cxn ang="0">
                        <a:pos x="117" y="235"/>
                      </a:cxn>
                      <a:cxn ang="0">
                        <a:pos x="105" y="235"/>
                      </a:cxn>
                      <a:cxn ang="0">
                        <a:pos x="81" y="231"/>
                      </a:cxn>
                      <a:cxn ang="0">
                        <a:pos x="60" y="222"/>
                      </a:cxn>
                      <a:cxn ang="0">
                        <a:pos x="41" y="208"/>
                      </a:cxn>
                      <a:cxn ang="0">
                        <a:pos x="26" y="192"/>
                      </a:cxn>
                      <a:cxn ang="0">
                        <a:pos x="13" y="174"/>
                      </a:cxn>
                      <a:cxn ang="0">
                        <a:pos x="4" y="153"/>
                      </a:cxn>
                      <a:cxn ang="0">
                        <a:pos x="0" y="129"/>
                      </a:cxn>
                      <a:cxn ang="0">
                        <a:pos x="0" y="118"/>
                      </a:cxn>
                      <a:cxn ang="0">
                        <a:pos x="1" y="94"/>
                      </a:cxn>
                      <a:cxn ang="0">
                        <a:pos x="8" y="71"/>
                      </a:cxn>
                      <a:cxn ang="0">
                        <a:pos x="19" y="52"/>
                      </a:cxn>
                      <a:cxn ang="0">
                        <a:pos x="34" y="34"/>
                      </a:cxn>
                      <a:cxn ang="0">
                        <a:pos x="52" y="19"/>
                      </a:cxn>
                      <a:cxn ang="0">
                        <a:pos x="71" y="9"/>
                      </a:cxn>
                      <a:cxn ang="0">
                        <a:pos x="93" y="3"/>
                      </a:cxn>
                      <a:cxn ang="0">
                        <a:pos x="117" y="0"/>
                      </a:cxn>
                      <a:cxn ang="0">
                        <a:pos x="129" y="0"/>
                      </a:cxn>
                      <a:cxn ang="0">
                        <a:pos x="151" y="4"/>
                      </a:cxn>
                      <a:cxn ang="0">
                        <a:pos x="174" y="13"/>
                      </a:cxn>
                      <a:cxn ang="0">
                        <a:pos x="191" y="27"/>
                      </a:cxn>
                      <a:cxn ang="0">
                        <a:pos x="208" y="43"/>
                      </a:cxn>
                      <a:cxn ang="0">
                        <a:pos x="220" y="61"/>
                      </a:cxn>
                      <a:cxn ang="0">
                        <a:pos x="229" y="83"/>
                      </a:cxn>
                      <a:cxn ang="0">
                        <a:pos x="234" y="106"/>
                      </a:cxn>
                      <a:cxn ang="0">
                        <a:pos x="234" y="118"/>
                      </a:cxn>
                    </a:cxnLst>
                    <a:rect l="0" t="0" r="r" b="b"/>
                    <a:pathLst>
                      <a:path w="234" h="235">
                        <a:moveTo>
                          <a:pt x="234" y="118"/>
                        </a:moveTo>
                        <a:lnTo>
                          <a:pt x="234" y="118"/>
                        </a:lnTo>
                        <a:lnTo>
                          <a:pt x="234" y="129"/>
                        </a:lnTo>
                        <a:lnTo>
                          <a:pt x="231" y="141"/>
                        </a:lnTo>
                        <a:lnTo>
                          <a:pt x="229" y="153"/>
                        </a:lnTo>
                        <a:lnTo>
                          <a:pt x="226" y="164"/>
                        </a:lnTo>
                        <a:lnTo>
                          <a:pt x="220" y="174"/>
                        </a:lnTo>
                        <a:lnTo>
                          <a:pt x="214" y="183"/>
                        </a:lnTo>
                        <a:lnTo>
                          <a:pt x="208" y="192"/>
                        </a:lnTo>
                        <a:lnTo>
                          <a:pt x="200" y="201"/>
                        </a:lnTo>
                        <a:lnTo>
                          <a:pt x="191" y="208"/>
                        </a:lnTo>
                        <a:lnTo>
                          <a:pt x="182" y="216"/>
                        </a:lnTo>
                        <a:lnTo>
                          <a:pt x="174" y="222"/>
                        </a:lnTo>
                        <a:lnTo>
                          <a:pt x="163" y="226"/>
                        </a:lnTo>
                        <a:lnTo>
                          <a:pt x="151" y="231"/>
                        </a:lnTo>
                        <a:lnTo>
                          <a:pt x="141" y="234"/>
                        </a:lnTo>
                        <a:lnTo>
                          <a:pt x="129" y="235"/>
                        </a:lnTo>
                        <a:lnTo>
                          <a:pt x="117" y="235"/>
                        </a:lnTo>
                        <a:lnTo>
                          <a:pt x="117" y="235"/>
                        </a:lnTo>
                        <a:lnTo>
                          <a:pt x="105" y="235"/>
                        </a:lnTo>
                        <a:lnTo>
                          <a:pt x="93" y="234"/>
                        </a:lnTo>
                        <a:lnTo>
                          <a:pt x="81" y="231"/>
                        </a:lnTo>
                        <a:lnTo>
                          <a:pt x="71" y="226"/>
                        </a:lnTo>
                        <a:lnTo>
                          <a:pt x="60" y="222"/>
                        </a:lnTo>
                        <a:lnTo>
                          <a:pt x="52" y="216"/>
                        </a:lnTo>
                        <a:lnTo>
                          <a:pt x="41" y="208"/>
                        </a:lnTo>
                        <a:lnTo>
                          <a:pt x="34" y="201"/>
                        </a:lnTo>
                        <a:lnTo>
                          <a:pt x="26" y="192"/>
                        </a:lnTo>
                        <a:lnTo>
                          <a:pt x="19" y="183"/>
                        </a:lnTo>
                        <a:lnTo>
                          <a:pt x="13" y="174"/>
                        </a:lnTo>
                        <a:lnTo>
                          <a:pt x="8" y="164"/>
                        </a:lnTo>
                        <a:lnTo>
                          <a:pt x="4" y="153"/>
                        </a:lnTo>
                        <a:lnTo>
                          <a:pt x="1" y="141"/>
                        </a:lnTo>
                        <a:lnTo>
                          <a:pt x="0" y="129"/>
                        </a:lnTo>
                        <a:lnTo>
                          <a:pt x="0" y="118"/>
                        </a:lnTo>
                        <a:lnTo>
                          <a:pt x="0" y="118"/>
                        </a:lnTo>
                        <a:lnTo>
                          <a:pt x="0" y="106"/>
                        </a:lnTo>
                        <a:lnTo>
                          <a:pt x="1" y="94"/>
                        </a:lnTo>
                        <a:lnTo>
                          <a:pt x="4" y="83"/>
                        </a:lnTo>
                        <a:lnTo>
                          <a:pt x="8" y="71"/>
                        </a:lnTo>
                        <a:lnTo>
                          <a:pt x="13" y="61"/>
                        </a:lnTo>
                        <a:lnTo>
                          <a:pt x="19" y="52"/>
                        </a:lnTo>
                        <a:lnTo>
                          <a:pt x="26" y="43"/>
                        </a:lnTo>
                        <a:lnTo>
                          <a:pt x="34" y="34"/>
                        </a:lnTo>
                        <a:lnTo>
                          <a:pt x="41" y="27"/>
                        </a:lnTo>
                        <a:lnTo>
                          <a:pt x="52" y="19"/>
                        </a:lnTo>
                        <a:lnTo>
                          <a:pt x="60" y="13"/>
                        </a:lnTo>
                        <a:lnTo>
                          <a:pt x="71" y="9"/>
                        </a:lnTo>
                        <a:lnTo>
                          <a:pt x="81" y="4"/>
                        </a:lnTo>
                        <a:lnTo>
                          <a:pt x="93" y="3"/>
                        </a:lnTo>
                        <a:lnTo>
                          <a:pt x="105" y="0"/>
                        </a:lnTo>
                        <a:lnTo>
                          <a:pt x="117" y="0"/>
                        </a:lnTo>
                        <a:lnTo>
                          <a:pt x="117" y="0"/>
                        </a:lnTo>
                        <a:lnTo>
                          <a:pt x="129" y="0"/>
                        </a:lnTo>
                        <a:lnTo>
                          <a:pt x="141" y="3"/>
                        </a:lnTo>
                        <a:lnTo>
                          <a:pt x="151" y="4"/>
                        </a:lnTo>
                        <a:lnTo>
                          <a:pt x="163" y="9"/>
                        </a:lnTo>
                        <a:lnTo>
                          <a:pt x="174" y="13"/>
                        </a:lnTo>
                        <a:lnTo>
                          <a:pt x="182" y="19"/>
                        </a:lnTo>
                        <a:lnTo>
                          <a:pt x="191" y="27"/>
                        </a:lnTo>
                        <a:lnTo>
                          <a:pt x="200" y="34"/>
                        </a:lnTo>
                        <a:lnTo>
                          <a:pt x="208" y="43"/>
                        </a:lnTo>
                        <a:lnTo>
                          <a:pt x="214" y="52"/>
                        </a:lnTo>
                        <a:lnTo>
                          <a:pt x="220" y="61"/>
                        </a:lnTo>
                        <a:lnTo>
                          <a:pt x="226" y="71"/>
                        </a:lnTo>
                        <a:lnTo>
                          <a:pt x="229" y="83"/>
                        </a:lnTo>
                        <a:lnTo>
                          <a:pt x="231" y="94"/>
                        </a:lnTo>
                        <a:lnTo>
                          <a:pt x="234" y="106"/>
                        </a:lnTo>
                        <a:lnTo>
                          <a:pt x="234" y="118"/>
                        </a:lnTo>
                        <a:lnTo>
                          <a:pt x="234"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84" name="Freeform 777"/>
                  <p:cNvSpPr>
                    <a:spLocks/>
                  </p:cNvSpPr>
                  <p:nvPr/>
                </p:nvSpPr>
                <p:spPr bwMode="auto">
                  <a:xfrm>
                    <a:off x="6201568" y="2840038"/>
                    <a:ext cx="396875" cy="841375"/>
                  </a:xfrm>
                  <a:custGeom>
                    <a:avLst/>
                    <a:gdLst/>
                    <a:ahLst/>
                    <a:cxnLst>
                      <a:cxn ang="0">
                        <a:pos x="501" y="96"/>
                      </a:cxn>
                      <a:cxn ang="0">
                        <a:pos x="501" y="96"/>
                      </a:cxn>
                      <a:cxn ang="0">
                        <a:pos x="501" y="76"/>
                      </a:cxn>
                      <a:cxn ang="0">
                        <a:pos x="496" y="58"/>
                      </a:cxn>
                      <a:cxn ang="0">
                        <a:pos x="490" y="42"/>
                      </a:cxn>
                      <a:cxn ang="0">
                        <a:pos x="483" y="29"/>
                      </a:cxn>
                      <a:cxn ang="0">
                        <a:pos x="474" y="17"/>
                      </a:cxn>
                      <a:cxn ang="0">
                        <a:pos x="464" y="8"/>
                      </a:cxn>
                      <a:cxn ang="0">
                        <a:pos x="458" y="5"/>
                      </a:cxn>
                      <a:cxn ang="0">
                        <a:pos x="452" y="2"/>
                      </a:cxn>
                      <a:cxn ang="0">
                        <a:pos x="446" y="0"/>
                      </a:cxn>
                      <a:cxn ang="0">
                        <a:pos x="438" y="0"/>
                      </a:cxn>
                      <a:cxn ang="0">
                        <a:pos x="62" y="0"/>
                      </a:cxn>
                      <a:cxn ang="0">
                        <a:pos x="62" y="0"/>
                      </a:cxn>
                      <a:cxn ang="0">
                        <a:pos x="56" y="0"/>
                      </a:cxn>
                      <a:cxn ang="0">
                        <a:pos x="50" y="2"/>
                      </a:cxn>
                      <a:cxn ang="0">
                        <a:pos x="44" y="5"/>
                      </a:cxn>
                      <a:cxn ang="0">
                        <a:pos x="38" y="8"/>
                      </a:cxn>
                      <a:cxn ang="0">
                        <a:pos x="28" y="17"/>
                      </a:cxn>
                      <a:cxn ang="0">
                        <a:pos x="19" y="29"/>
                      </a:cxn>
                      <a:cxn ang="0">
                        <a:pos x="10" y="42"/>
                      </a:cxn>
                      <a:cxn ang="0">
                        <a:pos x="6" y="58"/>
                      </a:cxn>
                      <a:cxn ang="0">
                        <a:pos x="1" y="76"/>
                      </a:cxn>
                      <a:cxn ang="0">
                        <a:pos x="0" y="96"/>
                      </a:cxn>
                      <a:cxn ang="0">
                        <a:pos x="0" y="523"/>
                      </a:cxn>
                      <a:cxn ang="0">
                        <a:pos x="68" y="523"/>
                      </a:cxn>
                      <a:cxn ang="0">
                        <a:pos x="68" y="966"/>
                      </a:cxn>
                      <a:cxn ang="0">
                        <a:pos x="68" y="966"/>
                      </a:cxn>
                      <a:cxn ang="0">
                        <a:pos x="68" y="975"/>
                      </a:cxn>
                      <a:cxn ang="0">
                        <a:pos x="70" y="984"/>
                      </a:cxn>
                      <a:cxn ang="0">
                        <a:pos x="73" y="993"/>
                      </a:cxn>
                      <a:cxn ang="0">
                        <a:pos x="76" y="1002"/>
                      </a:cxn>
                      <a:cxn ang="0">
                        <a:pos x="84" y="1018"/>
                      </a:cxn>
                      <a:cxn ang="0">
                        <a:pos x="95" y="1032"/>
                      </a:cxn>
                      <a:cxn ang="0">
                        <a:pos x="110" y="1044"/>
                      </a:cxn>
                      <a:cxn ang="0">
                        <a:pos x="125" y="1053"/>
                      </a:cxn>
                      <a:cxn ang="0">
                        <a:pos x="134" y="1056"/>
                      </a:cxn>
                      <a:cxn ang="0">
                        <a:pos x="142" y="1057"/>
                      </a:cxn>
                      <a:cxn ang="0">
                        <a:pos x="151" y="1059"/>
                      </a:cxn>
                      <a:cxn ang="0">
                        <a:pos x="162" y="1060"/>
                      </a:cxn>
                      <a:cxn ang="0">
                        <a:pos x="340" y="1060"/>
                      </a:cxn>
                      <a:cxn ang="0">
                        <a:pos x="340" y="1060"/>
                      </a:cxn>
                      <a:cxn ang="0">
                        <a:pos x="349" y="1059"/>
                      </a:cxn>
                      <a:cxn ang="0">
                        <a:pos x="358" y="1057"/>
                      </a:cxn>
                      <a:cxn ang="0">
                        <a:pos x="367" y="1056"/>
                      </a:cxn>
                      <a:cxn ang="0">
                        <a:pos x="376" y="1053"/>
                      </a:cxn>
                      <a:cxn ang="0">
                        <a:pos x="392" y="1044"/>
                      </a:cxn>
                      <a:cxn ang="0">
                        <a:pos x="406" y="1032"/>
                      </a:cxn>
                      <a:cxn ang="0">
                        <a:pos x="418" y="1018"/>
                      </a:cxn>
                      <a:cxn ang="0">
                        <a:pos x="426" y="1002"/>
                      </a:cxn>
                      <a:cxn ang="0">
                        <a:pos x="429" y="993"/>
                      </a:cxn>
                      <a:cxn ang="0">
                        <a:pos x="431" y="984"/>
                      </a:cxn>
                      <a:cxn ang="0">
                        <a:pos x="432" y="975"/>
                      </a:cxn>
                      <a:cxn ang="0">
                        <a:pos x="434" y="966"/>
                      </a:cxn>
                      <a:cxn ang="0">
                        <a:pos x="434" y="523"/>
                      </a:cxn>
                      <a:cxn ang="0">
                        <a:pos x="501" y="523"/>
                      </a:cxn>
                      <a:cxn ang="0">
                        <a:pos x="501" y="96"/>
                      </a:cxn>
                    </a:cxnLst>
                    <a:rect l="0" t="0" r="r" b="b"/>
                    <a:pathLst>
                      <a:path w="501" h="1060">
                        <a:moveTo>
                          <a:pt x="501" y="96"/>
                        </a:moveTo>
                        <a:lnTo>
                          <a:pt x="501" y="96"/>
                        </a:lnTo>
                        <a:lnTo>
                          <a:pt x="501" y="76"/>
                        </a:lnTo>
                        <a:lnTo>
                          <a:pt x="496" y="58"/>
                        </a:lnTo>
                        <a:lnTo>
                          <a:pt x="490" y="42"/>
                        </a:lnTo>
                        <a:lnTo>
                          <a:pt x="483" y="29"/>
                        </a:lnTo>
                        <a:lnTo>
                          <a:pt x="474" y="17"/>
                        </a:lnTo>
                        <a:lnTo>
                          <a:pt x="464" y="8"/>
                        </a:lnTo>
                        <a:lnTo>
                          <a:pt x="458" y="5"/>
                        </a:lnTo>
                        <a:lnTo>
                          <a:pt x="452" y="2"/>
                        </a:lnTo>
                        <a:lnTo>
                          <a:pt x="446" y="0"/>
                        </a:lnTo>
                        <a:lnTo>
                          <a:pt x="438" y="0"/>
                        </a:lnTo>
                        <a:lnTo>
                          <a:pt x="62" y="0"/>
                        </a:lnTo>
                        <a:lnTo>
                          <a:pt x="62" y="0"/>
                        </a:lnTo>
                        <a:lnTo>
                          <a:pt x="56" y="0"/>
                        </a:lnTo>
                        <a:lnTo>
                          <a:pt x="50" y="2"/>
                        </a:lnTo>
                        <a:lnTo>
                          <a:pt x="44" y="5"/>
                        </a:lnTo>
                        <a:lnTo>
                          <a:pt x="38" y="8"/>
                        </a:lnTo>
                        <a:lnTo>
                          <a:pt x="28" y="17"/>
                        </a:lnTo>
                        <a:lnTo>
                          <a:pt x="19" y="29"/>
                        </a:lnTo>
                        <a:lnTo>
                          <a:pt x="10" y="42"/>
                        </a:lnTo>
                        <a:lnTo>
                          <a:pt x="6" y="58"/>
                        </a:lnTo>
                        <a:lnTo>
                          <a:pt x="1" y="76"/>
                        </a:lnTo>
                        <a:lnTo>
                          <a:pt x="0" y="96"/>
                        </a:lnTo>
                        <a:lnTo>
                          <a:pt x="0" y="523"/>
                        </a:lnTo>
                        <a:lnTo>
                          <a:pt x="68" y="523"/>
                        </a:lnTo>
                        <a:lnTo>
                          <a:pt x="68" y="966"/>
                        </a:lnTo>
                        <a:lnTo>
                          <a:pt x="68" y="966"/>
                        </a:lnTo>
                        <a:lnTo>
                          <a:pt x="68" y="975"/>
                        </a:lnTo>
                        <a:lnTo>
                          <a:pt x="70" y="984"/>
                        </a:lnTo>
                        <a:lnTo>
                          <a:pt x="73" y="993"/>
                        </a:lnTo>
                        <a:lnTo>
                          <a:pt x="76" y="1002"/>
                        </a:lnTo>
                        <a:lnTo>
                          <a:pt x="84" y="1018"/>
                        </a:lnTo>
                        <a:lnTo>
                          <a:pt x="95" y="1032"/>
                        </a:lnTo>
                        <a:lnTo>
                          <a:pt x="110" y="1044"/>
                        </a:lnTo>
                        <a:lnTo>
                          <a:pt x="125" y="1053"/>
                        </a:lnTo>
                        <a:lnTo>
                          <a:pt x="134" y="1056"/>
                        </a:lnTo>
                        <a:lnTo>
                          <a:pt x="142" y="1057"/>
                        </a:lnTo>
                        <a:lnTo>
                          <a:pt x="151" y="1059"/>
                        </a:lnTo>
                        <a:lnTo>
                          <a:pt x="162" y="1060"/>
                        </a:lnTo>
                        <a:lnTo>
                          <a:pt x="340" y="1060"/>
                        </a:lnTo>
                        <a:lnTo>
                          <a:pt x="340" y="1060"/>
                        </a:lnTo>
                        <a:lnTo>
                          <a:pt x="349" y="1059"/>
                        </a:lnTo>
                        <a:lnTo>
                          <a:pt x="358" y="1057"/>
                        </a:lnTo>
                        <a:lnTo>
                          <a:pt x="367" y="1056"/>
                        </a:lnTo>
                        <a:lnTo>
                          <a:pt x="376" y="1053"/>
                        </a:lnTo>
                        <a:lnTo>
                          <a:pt x="392" y="1044"/>
                        </a:lnTo>
                        <a:lnTo>
                          <a:pt x="406" y="1032"/>
                        </a:lnTo>
                        <a:lnTo>
                          <a:pt x="418" y="1018"/>
                        </a:lnTo>
                        <a:lnTo>
                          <a:pt x="426" y="1002"/>
                        </a:lnTo>
                        <a:lnTo>
                          <a:pt x="429" y="993"/>
                        </a:lnTo>
                        <a:lnTo>
                          <a:pt x="431" y="984"/>
                        </a:lnTo>
                        <a:lnTo>
                          <a:pt x="432" y="975"/>
                        </a:lnTo>
                        <a:lnTo>
                          <a:pt x="434" y="966"/>
                        </a:lnTo>
                        <a:lnTo>
                          <a:pt x="434" y="523"/>
                        </a:lnTo>
                        <a:lnTo>
                          <a:pt x="501" y="523"/>
                        </a:lnTo>
                        <a:lnTo>
                          <a:pt x="501"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nvGrpSpPr>
                <p:cNvPr id="9" name="组合 160"/>
                <p:cNvGrpSpPr/>
                <p:nvPr/>
              </p:nvGrpSpPr>
              <p:grpSpPr>
                <a:xfrm>
                  <a:off x="-1116632" y="5122038"/>
                  <a:ext cx="309840" cy="359762"/>
                  <a:chOff x="5947568" y="2628900"/>
                  <a:chExt cx="906463" cy="1052513"/>
                </a:xfrm>
                <a:grpFill/>
              </p:grpSpPr>
              <p:sp>
                <p:nvSpPr>
                  <p:cNvPr id="486" name="Freeform 772"/>
                  <p:cNvSpPr>
                    <a:spLocks/>
                  </p:cNvSpPr>
                  <p:nvPr/>
                </p:nvSpPr>
                <p:spPr bwMode="auto">
                  <a:xfrm>
                    <a:off x="6607968" y="2690813"/>
                    <a:ext cx="157163" cy="157163"/>
                  </a:xfrm>
                  <a:custGeom>
                    <a:avLst/>
                    <a:gdLst/>
                    <a:ahLst/>
                    <a:cxnLst>
                      <a:cxn ang="0">
                        <a:pos x="197" y="98"/>
                      </a:cxn>
                      <a:cxn ang="0">
                        <a:pos x="196" y="119"/>
                      </a:cxn>
                      <a:cxn ang="0">
                        <a:pos x="190" y="137"/>
                      </a:cxn>
                      <a:cxn ang="0">
                        <a:pos x="181" y="153"/>
                      </a:cxn>
                      <a:cxn ang="0">
                        <a:pos x="168" y="168"/>
                      </a:cxn>
                      <a:cxn ang="0">
                        <a:pos x="154" y="180"/>
                      </a:cxn>
                      <a:cxn ang="0">
                        <a:pos x="137" y="189"/>
                      </a:cxn>
                      <a:cxn ang="0">
                        <a:pos x="119" y="195"/>
                      </a:cxn>
                      <a:cxn ang="0">
                        <a:pos x="98" y="198"/>
                      </a:cxn>
                      <a:cxn ang="0">
                        <a:pos x="89" y="196"/>
                      </a:cxn>
                      <a:cxn ang="0">
                        <a:pos x="70" y="193"/>
                      </a:cxn>
                      <a:cxn ang="0">
                        <a:pos x="52" y="186"/>
                      </a:cxn>
                      <a:cxn ang="0">
                        <a:pos x="35" y="174"/>
                      </a:cxn>
                      <a:cxn ang="0">
                        <a:pos x="22" y="161"/>
                      </a:cxn>
                      <a:cxn ang="0">
                        <a:pos x="12" y="146"/>
                      </a:cxn>
                      <a:cxn ang="0">
                        <a:pos x="4" y="128"/>
                      </a:cxn>
                      <a:cxn ang="0">
                        <a:pos x="0" y="109"/>
                      </a:cxn>
                      <a:cxn ang="0">
                        <a:pos x="0" y="98"/>
                      </a:cxn>
                      <a:cxn ang="0">
                        <a:pos x="1" y="79"/>
                      </a:cxn>
                      <a:cxn ang="0">
                        <a:pos x="7" y="59"/>
                      </a:cxn>
                      <a:cxn ang="0">
                        <a:pos x="16" y="43"/>
                      </a:cxn>
                      <a:cxn ang="0">
                        <a:pos x="28" y="28"/>
                      </a:cxn>
                      <a:cxn ang="0">
                        <a:pos x="43" y="16"/>
                      </a:cxn>
                      <a:cxn ang="0">
                        <a:pos x="59" y="7"/>
                      </a:cxn>
                      <a:cxn ang="0">
                        <a:pos x="79" y="1"/>
                      </a:cxn>
                      <a:cxn ang="0">
                        <a:pos x="98" y="0"/>
                      </a:cxn>
                      <a:cxn ang="0">
                        <a:pos x="108" y="0"/>
                      </a:cxn>
                      <a:cxn ang="0">
                        <a:pos x="128" y="4"/>
                      </a:cxn>
                      <a:cxn ang="0">
                        <a:pos x="145" y="12"/>
                      </a:cxn>
                      <a:cxn ang="0">
                        <a:pos x="162" y="22"/>
                      </a:cxn>
                      <a:cxn ang="0">
                        <a:pos x="175" y="36"/>
                      </a:cxn>
                      <a:cxn ang="0">
                        <a:pos x="186" y="50"/>
                      </a:cxn>
                      <a:cxn ang="0">
                        <a:pos x="193" y="68"/>
                      </a:cxn>
                      <a:cxn ang="0">
                        <a:pos x="197" y="88"/>
                      </a:cxn>
                      <a:cxn ang="0">
                        <a:pos x="197" y="98"/>
                      </a:cxn>
                    </a:cxnLst>
                    <a:rect l="0" t="0" r="r" b="b"/>
                    <a:pathLst>
                      <a:path w="197" h="198">
                        <a:moveTo>
                          <a:pt x="197" y="98"/>
                        </a:moveTo>
                        <a:lnTo>
                          <a:pt x="197" y="98"/>
                        </a:lnTo>
                        <a:lnTo>
                          <a:pt x="197" y="109"/>
                        </a:lnTo>
                        <a:lnTo>
                          <a:pt x="196" y="119"/>
                        </a:lnTo>
                        <a:lnTo>
                          <a:pt x="193" y="128"/>
                        </a:lnTo>
                        <a:lnTo>
                          <a:pt x="190" y="137"/>
                        </a:lnTo>
                        <a:lnTo>
                          <a:pt x="186" y="146"/>
                        </a:lnTo>
                        <a:lnTo>
                          <a:pt x="181" y="153"/>
                        </a:lnTo>
                        <a:lnTo>
                          <a:pt x="175" y="161"/>
                        </a:lnTo>
                        <a:lnTo>
                          <a:pt x="168" y="168"/>
                        </a:lnTo>
                        <a:lnTo>
                          <a:pt x="162" y="174"/>
                        </a:lnTo>
                        <a:lnTo>
                          <a:pt x="154" y="180"/>
                        </a:lnTo>
                        <a:lnTo>
                          <a:pt x="145" y="186"/>
                        </a:lnTo>
                        <a:lnTo>
                          <a:pt x="137" y="189"/>
                        </a:lnTo>
                        <a:lnTo>
                          <a:pt x="128" y="193"/>
                        </a:lnTo>
                        <a:lnTo>
                          <a:pt x="119" y="195"/>
                        </a:lnTo>
                        <a:lnTo>
                          <a:pt x="108" y="196"/>
                        </a:lnTo>
                        <a:lnTo>
                          <a:pt x="98" y="198"/>
                        </a:lnTo>
                        <a:lnTo>
                          <a:pt x="98" y="198"/>
                        </a:lnTo>
                        <a:lnTo>
                          <a:pt x="89" y="196"/>
                        </a:lnTo>
                        <a:lnTo>
                          <a:pt x="79" y="195"/>
                        </a:lnTo>
                        <a:lnTo>
                          <a:pt x="70" y="193"/>
                        </a:lnTo>
                        <a:lnTo>
                          <a:pt x="59" y="189"/>
                        </a:lnTo>
                        <a:lnTo>
                          <a:pt x="52" y="186"/>
                        </a:lnTo>
                        <a:lnTo>
                          <a:pt x="43" y="180"/>
                        </a:lnTo>
                        <a:lnTo>
                          <a:pt x="35" y="174"/>
                        </a:lnTo>
                        <a:lnTo>
                          <a:pt x="28" y="168"/>
                        </a:lnTo>
                        <a:lnTo>
                          <a:pt x="22" y="161"/>
                        </a:lnTo>
                        <a:lnTo>
                          <a:pt x="16" y="153"/>
                        </a:lnTo>
                        <a:lnTo>
                          <a:pt x="12" y="146"/>
                        </a:lnTo>
                        <a:lnTo>
                          <a:pt x="7" y="137"/>
                        </a:lnTo>
                        <a:lnTo>
                          <a:pt x="4" y="128"/>
                        </a:lnTo>
                        <a:lnTo>
                          <a:pt x="1" y="119"/>
                        </a:lnTo>
                        <a:lnTo>
                          <a:pt x="0" y="109"/>
                        </a:lnTo>
                        <a:lnTo>
                          <a:pt x="0" y="98"/>
                        </a:lnTo>
                        <a:lnTo>
                          <a:pt x="0" y="98"/>
                        </a:lnTo>
                        <a:lnTo>
                          <a:pt x="0" y="88"/>
                        </a:lnTo>
                        <a:lnTo>
                          <a:pt x="1" y="79"/>
                        </a:lnTo>
                        <a:lnTo>
                          <a:pt x="4" y="68"/>
                        </a:lnTo>
                        <a:lnTo>
                          <a:pt x="7" y="59"/>
                        </a:lnTo>
                        <a:lnTo>
                          <a:pt x="12" y="50"/>
                        </a:lnTo>
                        <a:lnTo>
                          <a:pt x="16" y="43"/>
                        </a:lnTo>
                        <a:lnTo>
                          <a:pt x="22" y="36"/>
                        </a:lnTo>
                        <a:lnTo>
                          <a:pt x="28" y="28"/>
                        </a:lnTo>
                        <a:lnTo>
                          <a:pt x="35" y="22"/>
                        </a:lnTo>
                        <a:lnTo>
                          <a:pt x="43" y="16"/>
                        </a:lnTo>
                        <a:lnTo>
                          <a:pt x="52" y="12"/>
                        </a:lnTo>
                        <a:lnTo>
                          <a:pt x="59" y="7"/>
                        </a:lnTo>
                        <a:lnTo>
                          <a:pt x="70" y="4"/>
                        </a:lnTo>
                        <a:lnTo>
                          <a:pt x="79" y="1"/>
                        </a:lnTo>
                        <a:lnTo>
                          <a:pt x="89" y="0"/>
                        </a:lnTo>
                        <a:lnTo>
                          <a:pt x="98" y="0"/>
                        </a:lnTo>
                        <a:lnTo>
                          <a:pt x="98" y="0"/>
                        </a:lnTo>
                        <a:lnTo>
                          <a:pt x="108" y="0"/>
                        </a:lnTo>
                        <a:lnTo>
                          <a:pt x="119" y="1"/>
                        </a:lnTo>
                        <a:lnTo>
                          <a:pt x="128" y="4"/>
                        </a:lnTo>
                        <a:lnTo>
                          <a:pt x="137" y="7"/>
                        </a:lnTo>
                        <a:lnTo>
                          <a:pt x="145" y="12"/>
                        </a:lnTo>
                        <a:lnTo>
                          <a:pt x="154" y="16"/>
                        </a:lnTo>
                        <a:lnTo>
                          <a:pt x="162" y="22"/>
                        </a:lnTo>
                        <a:lnTo>
                          <a:pt x="168" y="28"/>
                        </a:lnTo>
                        <a:lnTo>
                          <a:pt x="175" y="36"/>
                        </a:lnTo>
                        <a:lnTo>
                          <a:pt x="181" y="43"/>
                        </a:lnTo>
                        <a:lnTo>
                          <a:pt x="186" y="50"/>
                        </a:lnTo>
                        <a:lnTo>
                          <a:pt x="190" y="59"/>
                        </a:lnTo>
                        <a:lnTo>
                          <a:pt x="193" y="68"/>
                        </a:lnTo>
                        <a:lnTo>
                          <a:pt x="196" y="79"/>
                        </a:lnTo>
                        <a:lnTo>
                          <a:pt x="197" y="88"/>
                        </a:lnTo>
                        <a:lnTo>
                          <a:pt x="197" y="98"/>
                        </a:lnTo>
                        <a:lnTo>
                          <a:pt x="197" y="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87" name="Freeform 773"/>
                  <p:cNvSpPr>
                    <a:spLocks/>
                  </p:cNvSpPr>
                  <p:nvPr/>
                </p:nvSpPr>
                <p:spPr bwMode="auto">
                  <a:xfrm>
                    <a:off x="6520656" y="2868613"/>
                    <a:ext cx="333375" cy="706438"/>
                  </a:xfrm>
                  <a:custGeom>
                    <a:avLst/>
                    <a:gdLst/>
                    <a:ahLst/>
                    <a:cxnLst>
                      <a:cxn ang="0">
                        <a:pos x="421" y="80"/>
                      </a:cxn>
                      <a:cxn ang="0">
                        <a:pos x="421" y="80"/>
                      </a:cxn>
                      <a:cxn ang="0">
                        <a:pos x="420" y="64"/>
                      </a:cxn>
                      <a:cxn ang="0">
                        <a:pos x="417" y="49"/>
                      </a:cxn>
                      <a:cxn ang="0">
                        <a:pos x="412" y="36"/>
                      </a:cxn>
                      <a:cxn ang="0">
                        <a:pos x="406" y="24"/>
                      </a:cxn>
                      <a:cxn ang="0">
                        <a:pos x="397" y="14"/>
                      </a:cxn>
                      <a:cxn ang="0">
                        <a:pos x="388" y="6"/>
                      </a:cxn>
                      <a:cxn ang="0">
                        <a:pos x="379" y="2"/>
                      </a:cxn>
                      <a:cxn ang="0">
                        <a:pos x="369" y="0"/>
                      </a:cxn>
                      <a:cxn ang="0">
                        <a:pos x="52" y="0"/>
                      </a:cxn>
                      <a:cxn ang="0">
                        <a:pos x="52" y="0"/>
                      </a:cxn>
                      <a:cxn ang="0">
                        <a:pos x="42" y="2"/>
                      </a:cxn>
                      <a:cxn ang="0">
                        <a:pos x="31" y="6"/>
                      </a:cxn>
                      <a:cxn ang="0">
                        <a:pos x="22" y="14"/>
                      </a:cxn>
                      <a:cxn ang="0">
                        <a:pos x="15" y="24"/>
                      </a:cxn>
                      <a:cxn ang="0">
                        <a:pos x="9" y="36"/>
                      </a:cxn>
                      <a:cxn ang="0">
                        <a:pos x="3" y="49"/>
                      </a:cxn>
                      <a:cxn ang="0">
                        <a:pos x="0" y="64"/>
                      </a:cxn>
                      <a:cxn ang="0">
                        <a:pos x="0" y="80"/>
                      </a:cxn>
                      <a:cxn ang="0">
                        <a:pos x="0" y="439"/>
                      </a:cxn>
                      <a:cxn ang="0">
                        <a:pos x="57" y="439"/>
                      </a:cxn>
                      <a:cxn ang="0">
                        <a:pos x="57" y="811"/>
                      </a:cxn>
                      <a:cxn ang="0">
                        <a:pos x="57" y="811"/>
                      </a:cxn>
                      <a:cxn ang="0">
                        <a:pos x="58" y="828"/>
                      </a:cxn>
                      <a:cxn ang="0">
                        <a:pos x="63" y="842"/>
                      </a:cxn>
                      <a:cxn ang="0">
                        <a:pos x="70" y="856"/>
                      </a:cxn>
                      <a:cxn ang="0">
                        <a:pos x="80" y="868"/>
                      </a:cxn>
                      <a:cxn ang="0">
                        <a:pos x="91" y="877"/>
                      </a:cxn>
                      <a:cxn ang="0">
                        <a:pos x="104" y="884"/>
                      </a:cxn>
                      <a:cxn ang="0">
                        <a:pos x="119" y="889"/>
                      </a:cxn>
                      <a:cxn ang="0">
                        <a:pos x="136" y="890"/>
                      </a:cxn>
                      <a:cxn ang="0">
                        <a:pos x="286" y="890"/>
                      </a:cxn>
                      <a:cxn ang="0">
                        <a:pos x="286" y="890"/>
                      </a:cxn>
                      <a:cxn ang="0">
                        <a:pos x="301" y="889"/>
                      </a:cxn>
                      <a:cxn ang="0">
                        <a:pos x="315" y="884"/>
                      </a:cxn>
                      <a:cxn ang="0">
                        <a:pos x="329" y="877"/>
                      </a:cxn>
                      <a:cxn ang="0">
                        <a:pos x="341" y="868"/>
                      </a:cxn>
                      <a:cxn ang="0">
                        <a:pos x="350" y="856"/>
                      </a:cxn>
                      <a:cxn ang="0">
                        <a:pos x="357" y="842"/>
                      </a:cxn>
                      <a:cxn ang="0">
                        <a:pos x="362" y="828"/>
                      </a:cxn>
                      <a:cxn ang="0">
                        <a:pos x="363" y="811"/>
                      </a:cxn>
                      <a:cxn ang="0">
                        <a:pos x="363" y="439"/>
                      </a:cxn>
                      <a:cxn ang="0">
                        <a:pos x="421" y="439"/>
                      </a:cxn>
                      <a:cxn ang="0">
                        <a:pos x="421" y="80"/>
                      </a:cxn>
                    </a:cxnLst>
                    <a:rect l="0" t="0" r="r" b="b"/>
                    <a:pathLst>
                      <a:path w="421" h="890">
                        <a:moveTo>
                          <a:pt x="421" y="80"/>
                        </a:moveTo>
                        <a:lnTo>
                          <a:pt x="421" y="80"/>
                        </a:lnTo>
                        <a:lnTo>
                          <a:pt x="420" y="64"/>
                        </a:lnTo>
                        <a:lnTo>
                          <a:pt x="417" y="49"/>
                        </a:lnTo>
                        <a:lnTo>
                          <a:pt x="412" y="36"/>
                        </a:lnTo>
                        <a:lnTo>
                          <a:pt x="406" y="24"/>
                        </a:lnTo>
                        <a:lnTo>
                          <a:pt x="397" y="14"/>
                        </a:lnTo>
                        <a:lnTo>
                          <a:pt x="388" y="6"/>
                        </a:lnTo>
                        <a:lnTo>
                          <a:pt x="379" y="2"/>
                        </a:lnTo>
                        <a:lnTo>
                          <a:pt x="369" y="0"/>
                        </a:lnTo>
                        <a:lnTo>
                          <a:pt x="52" y="0"/>
                        </a:lnTo>
                        <a:lnTo>
                          <a:pt x="52" y="0"/>
                        </a:lnTo>
                        <a:lnTo>
                          <a:pt x="42" y="2"/>
                        </a:lnTo>
                        <a:lnTo>
                          <a:pt x="31" y="6"/>
                        </a:lnTo>
                        <a:lnTo>
                          <a:pt x="22" y="14"/>
                        </a:lnTo>
                        <a:lnTo>
                          <a:pt x="15" y="24"/>
                        </a:lnTo>
                        <a:lnTo>
                          <a:pt x="9" y="36"/>
                        </a:lnTo>
                        <a:lnTo>
                          <a:pt x="3" y="49"/>
                        </a:lnTo>
                        <a:lnTo>
                          <a:pt x="0" y="64"/>
                        </a:lnTo>
                        <a:lnTo>
                          <a:pt x="0" y="80"/>
                        </a:lnTo>
                        <a:lnTo>
                          <a:pt x="0" y="439"/>
                        </a:lnTo>
                        <a:lnTo>
                          <a:pt x="57" y="439"/>
                        </a:lnTo>
                        <a:lnTo>
                          <a:pt x="57" y="811"/>
                        </a:lnTo>
                        <a:lnTo>
                          <a:pt x="57" y="811"/>
                        </a:lnTo>
                        <a:lnTo>
                          <a:pt x="58" y="828"/>
                        </a:lnTo>
                        <a:lnTo>
                          <a:pt x="63" y="842"/>
                        </a:lnTo>
                        <a:lnTo>
                          <a:pt x="70" y="856"/>
                        </a:lnTo>
                        <a:lnTo>
                          <a:pt x="80" y="868"/>
                        </a:lnTo>
                        <a:lnTo>
                          <a:pt x="91" y="877"/>
                        </a:lnTo>
                        <a:lnTo>
                          <a:pt x="104" y="884"/>
                        </a:lnTo>
                        <a:lnTo>
                          <a:pt x="119" y="889"/>
                        </a:lnTo>
                        <a:lnTo>
                          <a:pt x="136" y="890"/>
                        </a:lnTo>
                        <a:lnTo>
                          <a:pt x="286" y="890"/>
                        </a:lnTo>
                        <a:lnTo>
                          <a:pt x="286" y="890"/>
                        </a:lnTo>
                        <a:lnTo>
                          <a:pt x="301" y="889"/>
                        </a:lnTo>
                        <a:lnTo>
                          <a:pt x="315" y="884"/>
                        </a:lnTo>
                        <a:lnTo>
                          <a:pt x="329" y="877"/>
                        </a:lnTo>
                        <a:lnTo>
                          <a:pt x="341" y="868"/>
                        </a:lnTo>
                        <a:lnTo>
                          <a:pt x="350" y="856"/>
                        </a:lnTo>
                        <a:lnTo>
                          <a:pt x="357" y="842"/>
                        </a:lnTo>
                        <a:lnTo>
                          <a:pt x="362" y="828"/>
                        </a:lnTo>
                        <a:lnTo>
                          <a:pt x="363" y="811"/>
                        </a:lnTo>
                        <a:lnTo>
                          <a:pt x="363" y="439"/>
                        </a:lnTo>
                        <a:lnTo>
                          <a:pt x="421" y="439"/>
                        </a:lnTo>
                        <a:lnTo>
                          <a:pt x="421"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88" name="Freeform 774"/>
                  <p:cNvSpPr>
                    <a:spLocks/>
                  </p:cNvSpPr>
                  <p:nvPr/>
                </p:nvSpPr>
                <p:spPr bwMode="auto">
                  <a:xfrm>
                    <a:off x="6036468" y="2690813"/>
                    <a:ext cx="157163" cy="157163"/>
                  </a:xfrm>
                  <a:custGeom>
                    <a:avLst/>
                    <a:gdLst/>
                    <a:ahLst/>
                    <a:cxnLst>
                      <a:cxn ang="0">
                        <a:pos x="0" y="98"/>
                      </a:cxn>
                      <a:cxn ang="0">
                        <a:pos x="1" y="119"/>
                      </a:cxn>
                      <a:cxn ang="0">
                        <a:pos x="7" y="137"/>
                      </a:cxn>
                      <a:cxn ang="0">
                        <a:pos x="16" y="153"/>
                      </a:cxn>
                      <a:cxn ang="0">
                        <a:pos x="28" y="168"/>
                      </a:cxn>
                      <a:cxn ang="0">
                        <a:pos x="43" y="180"/>
                      </a:cxn>
                      <a:cxn ang="0">
                        <a:pos x="59" y="189"/>
                      </a:cxn>
                      <a:cxn ang="0">
                        <a:pos x="78" y="195"/>
                      </a:cxn>
                      <a:cxn ang="0">
                        <a:pos x="98" y="198"/>
                      </a:cxn>
                      <a:cxn ang="0">
                        <a:pos x="108" y="196"/>
                      </a:cxn>
                      <a:cxn ang="0">
                        <a:pos x="127" y="193"/>
                      </a:cxn>
                      <a:cxn ang="0">
                        <a:pos x="145" y="186"/>
                      </a:cxn>
                      <a:cxn ang="0">
                        <a:pos x="162" y="174"/>
                      </a:cxn>
                      <a:cxn ang="0">
                        <a:pos x="175" y="161"/>
                      </a:cxn>
                      <a:cxn ang="0">
                        <a:pos x="185" y="146"/>
                      </a:cxn>
                      <a:cxn ang="0">
                        <a:pos x="193" y="128"/>
                      </a:cxn>
                      <a:cxn ang="0">
                        <a:pos x="196" y="109"/>
                      </a:cxn>
                      <a:cxn ang="0">
                        <a:pos x="197" y="98"/>
                      </a:cxn>
                      <a:cxn ang="0">
                        <a:pos x="194" y="79"/>
                      </a:cxn>
                      <a:cxn ang="0">
                        <a:pos x="190" y="59"/>
                      </a:cxn>
                      <a:cxn ang="0">
                        <a:pos x="179" y="43"/>
                      </a:cxn>
                      <a:cxn ang="0">
                        <a:pos x="168" y="28"/>
                      </a:cxn>
                      <a:cxn ang="0">
                        <a:pos x="153" y="16"/>
                      </a:cxn>
                      <a:cxn ang="0">
                        <a:pos x="136" y="7"/>
                      </a:cxn>
                      <a:cxn ang="0">
                        <a:pos x="118" y="1"/>
                      </a:cxn>
                      <a:cxn ang="0">
                        <a:pos x="98" y="0"/>
                      </a:cxn>
                      <a:cxn ang="0">
                        <a:pos x="87" y="0"/>
                      </a:cxn>
                      <a:cxn ang="0">
                        <a:pos x="68" y="4"/>
                      </a:cxn>
                      <a:cxn ang="0">
                        <a:pos x="52" y="12"/>
                      </a:cxn>
                      <a:cxn ang="0">
                        <a:pos x="35" y="22"/>
                      </a:cxn>
                      <a:cxn ang="0">
                        <a:pos x="22" y="36"/>
                      </a:cxn>
                      <a:cxn ang="0">
                        <a:pos x="11" y="50"/>
                      </a:cxn>
                      <a:cxn ang="0">
                        <a:pos x="4" y="68"/>
                      </a:cxn>
                      <a:cxn ang="0">
                        <a:pos x="0" y="88"/>
                      </a:cxn>
                      <a:cxn ang="0">
                        <a:pos x="0" y="98"/>
                      </a:cxn>
                    </a:cxnLst>
                    <a:rect l="0" t="0" r="r" b="b"/>
                    <a:pathLst>
                      <a:path w="197" h="198">
                        <a:moveTo>
                          <a:pt x="0" y="98"/>
                        </a:moveTo>
                        <a:lnTo>
                          <a:pt x="0" y="98"/>
                        </a:lnTo>
                        <a:lnTo>
                          <a:pt x="0" y="109"/>
                        </a:lnTo>
                        <a:lnTo>
                          <a:pt x="1" y="119"/>
                        </a:lnTo>
                        <a:lnTo>
                          <a:pt x="4" y="128"/>
                        </a:lnTo>
                        <a:lnTo>
                          <a:pt x="7" y="137"/>
                        </a:lnTo>
                        <a:lnTo>
                          <a:pt x="11" y="146"/>
                        </a:lnTo>
                        <a:lnTo>
                          <a:pt x="16" y="153"/>
                        </a:lnTo>
                        <a:lnTo>
                          <a:pt x="22" y="161"/>
                        </a:lnTo>
                        <a:lnTo>
                          <a:pt x="28" y="168"/>
                        </a:lnTo>
                        <a:lnTo>
                          <a:pt x="35" y="174"/>
                        </a:lnTo>
                        <a:lnTo>
                          <a:pt x="43" y="180"/>
                        </a:lnTo>
                        <a:lnTo>
                          <a:pt x="52" y="186"/>
                        </a:lnTo>
                        <a:lnTo>
                          <a:pt x="59" y="189"/>
                        </a:lnTo>
                        <a:lnTo>
                          <a:pt x="68" y="193"/>
                        </a:lnTo>
                        <a:lnTo>
                          <a:pt x="78" y="195"/>
                        </a:lnTo>
                        <a:lnTo>
                          <a:pt x="87" y="196"/>
                        </a:lnTo>
                        <a:lnTo>
                          <a:pt x="98" y="198"/>
                        </a:lnTo>
                        <a:lnTo>
                          <a:pt x="98" y="198"/>
                        </a:lnTo>
                        <a:lnTo>
                          <a:pt x="108" y="196"/>
                        </a:lnTo>
                        <a:lnTo>
                          <a:pt x="118" y="195"/>
                        </a:lnTo>
                        <a:lnTo>
                          <a:pt x="127" y="193"/>
                        </a:lnTo>
                        <a:lnTo>
                          <a:pt x="136" y="189"/>
                        </a:lnTo>
                        <a:lnTo>
                          <a:pt x="145" y="186"/>
                        </a:lnTo>
                        <a:lnTo>
                          <a:pt x="153" y="180"/>
                        </a:lnTo>
                        <a:lnTo>
                          <a:pt x="162" y="174"/>
                        </a:lnTo>
                        <a:lnTo>
                          <a:pt x="168" y="168"/>
                        </a:lnTo>
                        <a:lnTo>
                          <a:pt x="175" y="161"/>
                        </a:lnTo>
                        <a:lnTo>
                          <a:pt x="179" y="153"/>
                        </a:lnTo>
                        <a:lnTo>
                          <a:pt x="185" y="146"/>
                        </a:lnTo>
                        <a:lnTo>
                          <a:pt x="190" y="137"/>
                        </a:lnTo>
                        <a:lnTo>
                          <a:pt x="193" y="128"/>
                        </a:lnTo>
                        <a:lnTo>
                          <a:pt x="194" y="119"/>
                        </a:lnTo>
                        <a:lnTo>
                          <a:pt x="196" y="109"/>
                        </a:lnTo>
                        <a:lnTo>
                          <a:pt x="197" y="98"/>
                        </a:lnTo>
                        <a:lnTo>
                          <a:pt x="197" y="98"/>
                        </a:lnTo>
                        <a:lnTo>
                          <a:pt x="196" y="88"/>
                        </a:lnTo>
                        <a:lnTo>
                          <a:pt x="194" y="79"/>
                        </a:lnTo>
                        <a:lnTo>
                          <a:pt x="193" y="68"/>
                        </a:lnTo>
                        <a:lnTo>
                          <a:pt x="190" y="59"/>
                        </a:lnTo>
                        <a:lnTo>
                          <a:pt x="185" y="50"/>
                        </a:lnTo>
                        <a:lnTo>
                          <a:pt x="179" y="43"/>
                        </a:lnTo>
                        <a:lnTo>
                          <a:pt x="175" y="36"/>
                        </a:lnTo>
                        <a:lnTo>
                          <a:pt x="168" y="28"/>
                        </a:lnTo>
                        <a:lnTo>
                          <a:pt x="162" y="22"/>
                        </a:lnTo>
                        <a:lnTo>
                          <a:pt x="153" y="16"/>
                        </a:lnTo>
                        <a:lnTo>
                          <a:pt x="145" y="12"/>
                        </a:lnTo>
                        <a:lnTo>
                          <a:pt x="136" y="7"/>
                        </a:lnTo>
                        <a:lnTo>
                          <a:pt x="127" y="4"/>
                        </a:lnTo>
                        <a:lnTo>
                          <a:pt x="118" y="1"/>
                        </a:lnTo>
                        <a:lnTo>
                          <a:pt x="108" y="0"/>
                        </a:lnTo>
                        <a:lnTo>
                          <a:pt x="98" y="0"/>
                        </a:lnTo>
                        <a:lnTo>
                          <a:pt x="98" y="0"/>
                        </a:lnTo>
                        <a:lnTo>
                          <a:pt x="87" y="0"/>
                        </a:lnTo>
                        <a:lnTo>
                          <a:pt x="78" y="1"/>
                        </a:lnTo>
                        <a:lnTo>
                          <a:pt x="68" y="4"/>
                        </a:lnTo>
                        <a:lnTo>
                          <a:pt x="59" y="7"/>
                        </a:lnTo>
                        <a:lnTo>
                          <a:pt x="52" y="12"/>
                        </a:lnTo>
                        <a:lnTo>
                          <a:pt x="43" y="16"/>
                        </a:lnTo>
                        <a:lnTo>
                          <a:pt x="35" y="22"/>
                        </a:lnTo>
                        <a:lnTo>
                          <a:pt x="28" y="28"/>
                        </a:lnTo>
                        <a:lnTo>
                          <a:pt x="22" y="36"/>
                        </a:lnTo>
                        <a:lnTo>
                          <a:pt x="16" y="43"/>
                        </a:lnTo>
                        <a:lnTo>
                          <a:pt x="11" y="50"/>
                        </a:lnTo>
                        <a:lnTo>
                          <a:pt x="7" y="59"/>
                        </a:lnTo>
                        <a:lnTo>
                          <a:pt x="4" y="68"/>
                        </a:lnTo>
                        <a:lnTo>
                          <a:pt x="1" y="79"/>
                        </a:lnTo>
                        <a:lnTo>
                          <a:pt x="0" y="88"/>
                        </a:lnTo>
                        <a:lnTo>
                          <a:pt x="0" y="98"/>
                        </a:lnTo>
                        <a:lnTo>
                          <a:pt x="0" y="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89" name="Freeform 775"/>
                  <p:cNvSpPr>
                    <a:spLocks/>
                  </p:cNvSpPr>
                  <p:nvPr/>
                </p:nvSpPr>
                <p:spPr bwMode="auto">
                  <a:xfrm>
                    <a:off x="5947568" y="2868613"/>
                    <a:ext cx="333375" cy="706438"/>
                  </a:xfrm>
                  <a:custGeom>
                    <a:avLst/>
                    <a:gdLst/>
                    <a:ahLst/>
                    <a:cxnLst>
                      <a:cxn ang="0">
                        <a:pos x="0" y="80"/>
                      </a:cxn>
                      <a:cxn ang="0">
                        <a:pos x="0" y="80"/>
                      </a:cxn>
                      <a:cxn ang="0">
                        <a:pos x="0" y="64"/>
                      </a:cxn>
                      <a:cxn ang="0">
                        <a:pos x="3" y="49"/>
                      </a:cxn>
                      <a:cxn ang="0">
                        <a:pos x="9" y="36"/>
                      </a:cxn>
                      <a:cxn ang="0">
                        <a:pos x="15" y="24"/>
                      </a:cxn>
                      <a:cxn ang="0">
                        <a:pos x="22" y="14"/>
                      </a:cxn>
                      <a:cxn ang="0">
                        <a:pos x="31" y="6"/>
                      </a:cxn>
                      <a:cxn ang="0">
                        <a:pos x="42" y="2"/>
                      </a:cxn>
                      <a:cxn ang="0">
                        <a:pos x="52" y="0"/>
                      </a:cxn>
                      <a:cxn ang="0">
                        <a:pos x="369" y="0"/>
                      </a:cxn>
                      <a:cxn ang="0">
                        <a:pos x="369" y="0"/>
                      </a:cxn>
                      <a:cxn ang="0">
                        <a:pos x="379" y="2"/>
                      </a:cxn>
                      <a:cxn ang="0">
                        <a:pos x="388" y="6"/>
                      </a:cxn>
                      <a:cxn ang="0">
                        <a:pos x="397" y="14"/>
                      </a:cxn>
                      <a:cxn ang="0">
                        <a:pos x="406" y="24"/>
                      </a:cxn>
                      <a:cxn ang="0">
                        <a:pos x="412" y="36"/>
                      </a:cxn>
                      <a:cxn ang="0">
                        <a:pos x="416" y="49"/>
                      </a:cxn>
                      <a:cxn ang="0">
                        <a:pos x="419" y="64"/>
                      </a:cxn>
                      <a:cxn ang="0">
                        <a:pos x="421" y="80"/>
                      </a:cxn>
                      <a:cxn ang="0">
                        <a:pos x="421" y="439"/>
                      </a:cxn>
                      <a:cxn ang="0">
                        <a:pos x="363" y="439"/>
                      </a:cxn>
                      <a:cxn ang="0">
                        <a:pos x="363" y="811"/>
                      </a:cxn>
                      <a:cxn ang="0">
                        <a:pos x="363" y="811"/>
                      </a:cxn>
                      <a:cxn ang="0">
                        <a:pos x="361" y="828"/>
                      </a:cxn>
                      <a:cxn ang="0">
                        <a:pos x="357" y="842"/>
                      </a:cxn>
                      <a:cxn ang="0">
                        <a:pos x="349" y="856"/>
                      </a:cxn>
                      <a:cxn ang="0">
                        <a:pos x="341" y="868"/>
                      </a:cxn>
                      <a:cxn ang="0">
                        <a:pos x="329" y="877"/>
                      </a:cxn>
                      <a:cxn ang="0">
                        <a:pos x="315" y="884"/>
                      </a:cxn>
                      <a:cxn ang="0">
                        <a:pos x="300" y="889"/>
                      </a:cxn>
                      <a:cxn ang="0">
                        <a:pos x="286" y="890"/>
                      </a:cxn>
                      <a:cxn ang="0">
                        <a:pos x="135" y="890"/>
                      </a:cxn>
                      <a:cxn ang="0">
                        <a:pos x="135" y="890"/>
                      </a:cxn>
                      <a:cxn ang="0">
                        <a:pos x="119" y="889"/>
                      </a:cxn>
                      <a:cxn ang="0">
                        <a:pos x="104" y="884"/>
                      </a:cxn>
                      <a:cxn ang="0">
                        <a:pos x="91" y="877"/>
                      </a:cxn>
                      <a:cxn ang="0">
                        <a:pos x="80" y="868"/>
                      </a:cxn>
                      <a:cxn ang="0">
                        <a:pos x="70" y="856"/>
                      </a:cxn>
                      <a:cxn ang="0">
                        <a:pos x="62" y="842"/>
                      </a:cxn>
                      <a:cxn ang="0">
                        <a:pos x="58" y="828"/>
                      </a:cxn>
                      <a:cxn ang="0">
                        <a:pos x="57" y="811"/>
                      </a:cxn>
                      <a:cxn ang="0">
                        <a:pos x="57" y="439"/>
                      </a:cxn>
                      <a:cxn ang="0">
                        <a:pos x="0" y="439"/>
                      </a:cxn>
                      <a:cxn ang="0">
                        <a:pos x="0" y="80"/>
                      </a:cxn>
                    </a:cxnLst>
                    <a:rect l="0" t="0" r="r" b="b"/>
                    <a:pathLst>
                      <a:path w="421" h="890">
                        <a:moveTo>
                          <a:pt x="0" y="80"/>
                        </a:moveTo>
                        <a:lnTo>
                          <a:pt x="0" y="80"/>
                        </a:lnTo>
                        <a:lnTo>
                          <a:pt x="0" y="64"/>
                        </a:lnTo>
                        <a:lnTo>
                          <a:pt x="3" y="49"/>
                        </a:lnTo>
                        <a:lnTo>
                          <a:pt x="9" y="36"/>
                        </a:lnTo>
                        <a:lnTo>
                          <a:pt x="15" y="24"/>
                        </a:lnTo>
                        <a:lnTo>
                          <a:pt x="22" y="14"/>
                        </a:lnTo>
                        <a:lnTo>
                          <a:pt x="31" y="6"/>
                        </a:lnTo>
                        <a:lnTo>
                          <a:pt x="42" y="2"/>
                        </a:lnTo>
                        <a:lnTo>
                          <a:pt x="52" y="0"/>
                        </a:lnTo>
                        <a:lnTo>
                          <a:pt x="369" y="0"/>
                        </a:lnTo>
                        <a:lnTo>
                          <a:pt x="369" y="0"/>
                        </a:lnTo>
                        <a:lnTo>
                          <a:pt x="379" y="2"/>
                        </a:lnTo>
                        <a:lnTo>
                          <a:pt x="388" y="6"/>
                        </a:lnTo>
                        <a:lnTo>
                          <a:pt x="397" y="14"/>
                        </a:lnTo>
                        <a:lnTo>
                          <a:pt x="406" y="24"/>
                        </a:lnTo>
                        <a:lnTo>
                          <a:pt x="412" y="36"/>
                        </a:lnTo>
                        <a:lnTo>
                          <a:pt x="416" y="49"/>
                        </a:lnTo>
                        <a:lnTo>
                          <a:pt x="419" y="64"/>
                        </a:lnTo>
                        <a:lnTo>
                          <a:pt x="421" y="80"/>
                        </a:lnTo>
                        <a:lnTo>
                          <a:pt x="421" y="439"/>
                        </a:lnTo>
                        <a:lnTo>
                          <a:pt x="363" y="439"/>
                        </a:lnTo>
                        <a:lnTo>
                          <a:pt x="363" y="811"/>
                        </a:lnTo>
                        <a:lnTo>
                          <a:pt x="363" y="811"/>
                        </a:lnTo>
                        <a:lnTo>
                          <a:pt x="361" y="828"/>
                        </a:lnTo>
                        <a:lnTo>
                          <a:pt x="357" y="842"/>
                        </a:lnTo>
                        <a:lnTo>
                          <a:pt x="349" y="856"/>
                        </a:lnTo>
                        <a:lnTo>
                          <a:pt x="341" y="868"/>
                        </a:lnTo>
                        <a:lnTo>
                          <a:pt x="329" y="877"/>
                        </a:lnTo>
                        <a:lnTo>
                          <a:pt x="315" y="884"/>
                        </a:lnTo>
                        <a:lnTo>
                          <a:pt x="300" y="889"/>
                        </a:lnTo>
                        <a:lnTo>
                          <a:pt x="286" y="890"/>
                        </a:lnTo>
                        <a:lnTo>
                          <a:pt x="135" y="890"/>
                        </a:lnTo>
                        <a:lnTo>
                          <a:pt x="135" y="890"/>
                        </a:lnTo>
                        <a:lnTo>
                          <a:pt x="119" y="889"/>
                        </a:lnTo>
                        <a:lnTo>
                          <a:pt x="104" y="884"/>
                        </a:lnTo>
                        <a:lnTo>
                          <a:pt x="91" y="877"/>
                        </a:lnTo>
                        <a:lnTo>
                          <a:pt x="80" y="868"/>
                        </a:lnTo>
                        <a:lnTo>
                          <a:pt x="70" y="856"/>
                        </a:lnTo>
                        <a:lnTo>
                          <a:pt x="62" y="842"/>
                        </a:lnTo>
                        <a:lnTo>
                          <a:pt x="58" y="828"/>
                        </a:lnTo>
                        <a:lnTo>
                          <a:pt x="57" y="811"/>
                        </a:lnTo>
                        <a:lnTo>
                          <a:pt x="57" y="439"/>
                        </a:lnTo>
                        <a:lnTo>
                          <a:pt x="0" y="439"/>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90" name="Freeform 776"/>
                  <p:cNvSpPr>
                    <a:spLocks/>
                  </p:cNvSpPr>
                  <p:nvPr/>
                </p:nvSpPr>
                <p:spPr bwMode="auto">
                  <a:xfrm>
                    <a:off x="6307931" y="2628900"/>
                    <a:ext cx="185738" cy="187325"/>
                  </a:xfrm>
                  <a:custGeom>
                    <a:avLst/>
                    <a:gdLst/>
                    <a:ahLst/>
                    <a:cxnLst>
                      <a:cxn ang="0">
                        <a:pos x="234" y="118"/>
                      </a:cxn>
                      <a:cxn ang="0">
                        <a:pos x="231" y="141"/>
                      </a:cxn>
                      <a:cxn ang="0">
                        <a:pos x="226" y="164"/>
                      </a:cxn>
                      <a:cxn ang="0">
                        <a:pos x="214" y="183"/>
                      </a:cxn>
                      <a:cxn ang="0">
                        <a:pos x="200" y="201"/>
                      </a:cxn>
                      <a:cxn ang="0">
                        <a:pos x="182" y="216"/>
                      </a:cxn>
                      <a:cxn ang="0">
                        <a:pos x="163" y="226"/>
                      </a:cxn>
                      <a:cxn ang="0">
                        <a:pos x="141" y="234"/>
                      </a:cxn>
                      <a:cxn ang="0">
                        <a:pos x="117" y="235"/>
                      </a:cxn>
                      <a:cxn ang="0">
                        <a:pos x="105" y="235"/>
                      </a:cxn>
                      <a:cxn ang="0">
                        <a:pos x="81" y="231"/>
                      </a:cxn>
                      <a:cxn ang="0">
                        <a:pos x="60" y="222"/>
                      </a:cxn>
                      <a:cxn ang="0">
                        <a:pos x="41" y="208"/>
                      </a:cxn>
                      <a:cxn ang="0">
                        <a:pos x="26" y="192"/>
                      </a:cxn>
                      <a:cxn ang="0">
                        <a:pos x="13" y="174"/>
                      </a:cxn>
                      <a:cxn ang="0">
                        <a:pos x="4" y="153"/>
                      </a:cxn>
                      <a:cxn ang="0">
                        <a:pos x="0" y="129"/>
                      </a:cxn>
                      <a:cxn ang="0">
                        <a:pos x="0" y="118"/>
                      </a:cxn>
                      <a:cxn ang="0">
                        <a:pos x="1" y="94"/>
                      </a:cxn>
                      <a:cxn ang="0">
                        <a:pos x="8" y="71"/>
                      </a:cxn>
                      <a:cxn ang="0">
                        <a:pos x="19" y="52"/>
                      </a:cxn>
                      <a:cxn ang="0">
                        <a:pos x="34" y="34"/>
                      </a:cxn>
                      <a:cxn ang="0">
                        <a:pos x="52" y="19"/>
                      </a:cxn>
                      <a:cxn ang="0">
                        <a:pos x="71" y="9"/>
                      </a:cxn>
                      <a:cxn ang="0">
                        <a:pos x="93" y="3"/>
                      </a:cxn>
                      <a:cxn ang="0">
                        <a:pos x="117" y="0"/>
                      </a:cxn>
                      <a:cxn ang="0">
                        <a:pos x="129" y="0"/>
                      </a:cxn>
                      <a:cxn ang="0">
                        <a:pos x="151" y="4"/>
                      </a:cxn>
                      <a:cxn ang="0">
                        <a:pos x="174" y="13"/>
                      </a:cxn>
                      <a:cxn ang="0">
                        <a:pos x="191" y="27"/>
                      </a:cxn>
                      <a:cxn ang="0">
                        <a:pos x="208" y="43"/>
                      </a:cxn>
                      <a:cxn ang="0">
                        <a:pos x="220" y="61"/>
                      </a:cxn>
                      <a:cxn ang="0">
                        <a:pos x="229" y="83"/>
                      </a:cxn>
                      <a:cxn ang="0">
                        <a:pos x="234" y="106"/>
                      </a:cxn>
                      <a:cxn ang="0">
                        <a:pos x="234" y="118"/>
                      </a:cxn>
                    </a:cxnLst>
                    <a:rect l="0" t="0" r="r" b="b"/>
                    <a:pathLst>
                      <a:path w="234" h="235">
                        <a:moveTo>
                          <a:pt x="234" y="118"/>
                        </a:moveTo>
                        <a:lnTo>
                          <a:pt x="234" y="118"/>
                        </a:lnTo>
                        <a:lnTo>
                          <a:pt x="234" y="129"/>
                        </a:lnTo>
                        <a:lnTo>
                          <a:pt x="231" y="141"/>
                        </a:lnTo>
                        <a:lnTo>
                          <a:pt x="229" y="153"/>
                        </a:lnTo>
                        <a:lnTo>
                          <a:pt x="226" y="164"/>
                        </a:lnTo>
                        <a:lnTo>
                          <a:pt x="220" y="174"/>
                        </a:lnTo>
                        <a:lnTo>
                          <a:pt x="214" y="183"/>
                        </a:lnTo>
                        <a:lnTo>
                          <a:pt x="208" y="192"/>
                        </a:lnTo>
                        <a:lnTo>
                          <a:pt x="200" y="201"/>
                        </a:lnTo>
                        <a:lnTo>
                          <a:pt x="191" y="208"/>
                        </a:lnTo>
                        <a:lnTo>
                          <a:pt x="182" y="216"/>
                        </a:lnTo>
                        <a:lnTo>
                          <a:pt x="174" y="222"/>
                        </a:lnTo>
                        <a:lnTo>
                          <a:pt x="163" y="226"/>
                        </a:lnTo>
                        <a:lnTo>
                          <a:pt x="151" y="231"/>
                        </a:lnTo>
                        <a:lnTo>
                          <a:pt x="141" y="234"/>
                        </a:lnTo>
                        <a:lnTo>
                          <a:pt x="129" y="235"/>
                        </a:lnTo>
                        <a:lnTo>
                          <a:pt x="117" y="235"/>
                        </a:lnTo>
                        <a:lnTo>
                          <a:pt x="117" y="235"/>
                        </a:lnTo>
                        <a:lnTo>
                          <a:pt x="105" y="235"/>
                        </a:lnTo>
                        <a:lnTo>
                          <a:pt x="93" y="234"/>
                        </a:lnTo>
                        <a:lnTo>
                          <a:pt x="81" y="231"/>
                        </a:lnTo>
                        <a:lnTo>
                          <a:pt x="71" y="226"/>
                        </a:lnTo>
                        <a:lnTo>
                          <a:pt x="60" y="222"/>
                        </a:lnTo>
                        <a:lnTo>
                          <a:pt x="52" y="216"/>
                        </a:lnTo>
                        <a:lnTo>
                          <a:pt x="41" y="208"/>
                        </a:lnTo>
                        <a:lnTo>
                          <a:pt x="34" y="201"/>
                        </a:lnTo>
                        <a:lnTo>
                          <a:pt x="26" y="192"/>
                        </a:lnTo>
                        <a:lnTo>
                          <a:pt x="19" y="183"/>
                        </a:lnTo>
                        <a:lnTo>
                          <a:pt x="13" y="174"/>
                        </a:lnTo>
                        <a:lnTo>
                          <a:pt x="8" y="164"/>
                        </a:lnTo>
                        <a:lnTo>
                          <a:pt x="4" y="153"/>
                        </a:lnTo>
                        <a:lnTo>
                          <a:pt x="1" y="141"/>
                        </a:lnTo>
                        <a:lnTo>
                          <a:pt x="0" y="129"/>
                        </a:lnTo>
                        <a:lnTo>
                          <a:pt x="0" y="118"/>
                        </a:lnTo>
                        <a:lnTo>
                          <a:pt x="0" y="118"/>
                        </a:lnTo>
                        <a:lnTo>
                          <a:pt x="0" y="106"/>
                        </a:lnTo>
                        <a:lnTo>
                          <a:pt x="1" y="94"/>
                        </a:lnTo>
                        <a:lnTo>
                          <a:pt x="4" y="83"/>
                        </a:lnTo>
                        <a:lnTo>
                          <a:pt x="8" y="71"/>
                        </a:lnTo>
                        <a:lnTo>
                          <a:pt x="13" y="61"/>
                        </a:lnTo>
                        <a:lnTo>
                          <a:pt x="19" y="52"/>
                        </a:lnTo>
                        <a:lnTo>
                          <a:pt x="26" y="43"/>
                        </a:lnTo>
                        <a:lnTo>
                          <a:pt x="34" y="34"/>
                        </a:lnTo>
                        <a:lnTo>
                          <a:pt x="41" y="27"/>
                        </a:lnTo>
                        <a:lnTo>
                          <a:pt x="52" y="19"/>
                        </a:lnTo>
                        <a:lnTo>
                          <a:pt x="60" y="13"/>
                        </a:lnTo>
                        <a:lnTo>
                          <a:pt x="71" y="9"/>
                        </a:lnTo>
                        <a:lnTo>
                          <a:pt x="81" y="4"/>
                        </a:lnTo>
                        <a:lnTo>
                          <a:pt x="93" y="3"/>
                        </a:lnTo>
                        <a:lnTo>
                          <a:pt x="105" y="0"/>
                        </a:lnTo>
                        <a:lnTo>
                          <a:pt x="117" y="0"/>
                        </a:lnTo>
                        <a:lnTo>
                          <a:pt x="117" y="0"/>
                        </a:lnTo>
                        <a:lnTo>
                          <a:pt x="129" y="0"/>
                        </a:lnTo>
                        <a:lnTo>
                          <a:pt x="141" y="3"/>
                        </a:lnTo>
                        <a:lnTo>
                          <a:pt x="151" y="4"/>
                        </a:lnTo>
                        <a:lnTo>
                          <a:pt x="163" y="9"/>
                        </a:lnTo>
                        <a:lnTo>
                          <a:pt x="174" y="13"/>
                        </a:lnTo>
                        <a:lnTo>
                          <a:pt x="182" y="19"/>
                        </a:lnTo>
                        <a:lnTo>
                          <a:pt x="191" y="27"/>
                        </a:lnTo>
                        <a:lnTo>
                          <a:pt x="200" y="34"/>
                        </a:lnTo>
                        <a:lnTo>
                          <a:pt x="208" y="43"/>
                        </a:lnTo>
                        <a:lnTo>
                          <a:pt x="214" y="52"/>
                        </a:lnTo>
                        <a:lnTo>
                          <a:pt x="220" y="61"/>
                        </a:lnTo>
                        <a:lnTo>
                          <a:pt x="226" y="71"/>
                        </a:lnTo>
                        <a:lnTo>
                          <a:pt x="229" y="83"/>
                        </a:lnTo>
                        <a:lnTo>
                          <a:pt x="231" y="94"/>
                        </a:lnTo>
                        <a:lnTo>
                          <a:pt x="234" y="106"/>
                        </a:lnTo>
                        <a:lnTo>
                          <a:pt x="234" y="118"/>
                        </a:lnTo>
                        <a:lnTo>
                          <a:pt x="234"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91" name="Freeform 777"/>
                  <p:cNvSpPr>
                    <a:spLocks/>
                  </p:cNvSpPr>
                  <p:nvPr/>
                </p:nvSpPr>
                <p:spPr bwMode="auto">
                  <a:xfrm>
                    <a:off x="6201568" y="2840038"/>
                    <a:ext cx="396875" cy="841375"/>
                  </a:xfrm>
                  <a:custGeom>
                    <a:avLst/>
                    <a:gdLst/>
                    <a:ahLst/>
                    <a:cxnLst>
                      <a:cxn ang="0">
                        <a:pos x="501" y="96"/>
                      </a:cxn>
                      <a:cxn ang="0">
                        <a:pos x="501" y="96"/>
                      </a:cxn>
                      <a:cxn ang="0">
                        <a:pos x="501" y="76"/>
                      </a:cxn>
                      <a:cxn ang="0">
                        <a:pos x="496" y="58"/>
                      </a:cxn>
                      <a:cxn ang="0">
                        <a:pos x="490" y="42"/>
                      </a:cxn>
                      <a:cxn ang="0">
                        <a:pos x="483" y="29"/>
                      </a:cxn>
                      <a:cxn ang="0">
                        <a:pos x="474" y="17"/>
                      </a:cxn>
                      <a:cxn ang="0">
                        <a:pos x="464" y="8"/>
                      </a:cxn>
                      <a:cxn ang="0">
                        <a:pos x="458" y="5"/>
                      </a:cxn>
                      <a:cxn ang="0">
                        <a:pos x="452" y="2"/>
                      </a:cxn>
                      <a:cxn ang="0">
                        <a:pos x="446" y="0"/>
                      </a:cxn>
                      <a:cxn ang="0">
                        <a:pos x="438" y="0"/>
                      </a:cxn>
                      <a:cxn ang="0">
                        <a:pos x="62" y="0"/>
                      </a:cxn>
                      <a:cxn ang="0">
                        <a:pos x="62" y="0"/>
                      </a:cxn>
                      <a:cxn ang="0">
                        <a:pos x="56" y="0"/>
                      </a:cxn>
                      <a:cxn ang="0">
                        <a:pos x="50" y="2"/>
                      </a:cxn>
                      <a:cxn ang="0">
                        <a:pos x="44" y="5"/>
                      </a:cxn>
                      <a:cxn ang="0">
                        <a:pos x="38" y="8"/>
                      </a:cxn>
                      <a:cxn ang="0">
                        <a:pos x="28" y="17"/>
                      </a:cxn>
                      <a:cxn ang="0">
                        <a:pos x="19" y="29"/>
                      </a:cxn>
                      <a:cxn ang="0">
                        <a:pos x="10" y="42"/>
                      </a:cxn>
                      <a:cxn ang="0">
                        <a:pos x="6" y="58"/>
                      </a:cxn>
                      <a:cxn ang="0">
                        <a:pos x="1" y="76"/>
                      </a:cxn>
                      <a:cxn ang="0">
                        <a:pos x="0" y="96"/>
                      </a:cxn>
                      <a:cxn ang="0">
                        <a:pos x="0" y="523"/>
                      </a:cxn>
                      <a:cxn ang="0">
                        <a:pos x="68" y="523"/>
                      </a:cxn>
                      <a:cxn ang="0">
                        <a:pos x="68" y="966"/>
                      </a:cxn>
                      <a:cxn ang="0">
                        <a:pos x="68" y="966"/>
                      </a:cxn>
                      <a:cxn ang="0">
                        <a:pos x="68" y="975"/>
                      </a:cxn>
                      <a:cxn ang="0">
                        <a:pos x="70" y="984"/>
                      </a:cxn>
                      <a:cxn ang="0">
                        <a:pos x="73" y="993"/>
                      </a:cxn>
                      <a:cxn ang="0">
                        <a:pos x="76" y="1002"/>
                      </a:cxn>
                      <a:cxn ang="0">
                        <a:pos x="84" y="1018"/>
                      </a:cxn>
                      <a:cxn ang="0">
                        <a:pos x="95" y="1032"/>
                      </a:cxn>
                      <a:cxn ang="0">
                        <a:pos x="110" y="1044"/>
                      </a:cxn>
                      <a:cxn ang="0">
                        <a:pos x="125" y="1053"/>
                      </a:cxn>
                      <a:cxn ang="0">
                        <a:pos x="134" y="1056"/>
                      </a:cxn>
                      <a:cxn ang="0">
                        <a:pos x="142" y="1057"/>
                      </a:cxn>
                      <a:cxn ang="0">
                        <a:pos x="151" y="1059"/>
                      </a:cxn>
                      <a:cxn ang="0">
                        <a:pos x="162" y="1060"/>
                      </a:cxn>
                      <a:cxn ang="0">
                        <a:pos x="340" y="1060"/>
                      </a:cxn>
                      <a:cxn ang="0">
                        <a:pos x="340" y="1060"/>
                      </a:cxn>
                      <a:cxn ang="0">
                        <a:pos x="349" y="1059"/>
                      </a:cxn>
                      <a:cxn ang="0">
                        <a:pos x="358" y="1057"/>
                      </a:cxn>
                      <a:cxn ang="0">
                        <a:pos x="367" y="1056"/>
                      </a:cxn>
                      <a:cxn ang="0">
                        <a:pos x="376" y="1053"/>
                      </a:cxn>
                      <a:cxn ang="0">
                        <a:pos x="392" y="1044"/>
                      </a:cxn>
                      <a:cxn ang="0">
                        <a:pos x="406" y="1032"/>
                      </a:cxn>
                      <a:cxn ang="0">
                        <a:pos x="418" y="1018"/>
                      </a:cxn>
                      <a:cxn ang="0">
                        <a:pos x="426" y="1002"/>
                      </a:cxn>
                      <a:cxn ang="0">
                        <a:pos x="429" y="993"/>
                      </a:cxn>
                      <a:cxn ang="0">
                        <a:pos x="431" y="984"/>
                      </a:cxn>
                      <a:cxn ang="0">
                        <a:pos x="432" y="975"/>
                      </a:cxn>
                      <a:cxn ang="0">
                        <a:pos x="434" y="966"/>
                      </a:cxn>
                      <a:cxn ang="0">
                        <a:pos x="434" y="523"/>
                      </a:cxn>
                      <a:cxn ang="0">
                        <a:pos x="501" y="523"/>
                      </a:cxn>
                      <a:cxn ang="0">
                        <a:pos x="501" y="96"/>
                      </a:cxn>
                    </a:cxnLst>
                    <a:rect l="0" t="0" r="r" b="b"/>
                    <a:pathLst>
                      <a:path w="501" h="1060">
                        <a:moveTo>
                          <a:pt x="501" y="96"/>
                        </a:moveTo>
                        <a:lnTo>
                          <a:pt x="501" y="96"/>
                        </a:lnTo>
                        <a:lnTo>
                          <a:pt x="501" y="76"/>
                        </a:lnTo>
                        <a:lnTo>
                          <a:pt x="496" y="58"/>
                        </a:lnTo>
                        <a:lnTo>
                          <a:pt x="490" y="42"/>
                        </a:lnTo>
                        <a:lnTo>
                          <a:pt x="483" y="29"/>
                        </a:lnTo>
                        <a:lnTo>
                          <a:pt x="474" y="17"/>
                        </a:lnTo>
                        <a:lnTo>
                          <a:pt x="464" y="8"/>
                        </a:lnTo>
                        <a:lnTo>
                          <a:pt x="458" y="5"/>
                        </a:lnTo>
                        <a:lnTo>
                          <a:pt x="452" y="2"/>
                        </a:lnTo>
                        <a:lnTo>
                          <a:pt x="446" y="0"/>
                        </a:lnTo>
                        <a:lnTo>
                          <a:pt x="438" y="0"/>
                        </a:lnTo>
                        <a:lnTo>
                          <a:pt x="62" y="0"/>
                        </a:lnTo>
                        <a:lnTo>
                          <a:pt x="62" y="0"/>
                        </a:lnTo>
                        <a:lnTo>
                          <a:pt x="56" y="0"/>
                        </a:lnTo>
                        <a:lnTo>
                          <a:pt x="50" y="2"/>
                        </a:lnTo>
                        <a:lnTo>
                          <a:pt x="44" y="5"/>
                        </a:lnTo>
                        <a:lnTo>
                          <a:pt x="38" y="8"/>
                        </a:lnTo>
                        <a:lnTo>
                          <a:pt x="28" y="17"/>
                        </a:lnTo>
                        <a:lnTo>
                          <a:pt x="19" y="29"/>
                        </a:lnTo>
                        <a:lnTo>
                          <a:pt x="10" y="42"/>
                        </a:lnTo>
                        <a:lnTo>
                          <a:pt x="6" y="58"/>
                        </a:lnTo>
                        <a:lnTo>
                          <a:pt x="1" y="76"/>
                        </a:lnTo>
                        <a:lnTo>
                          <a:pt x="0" y="96"/>
                        </a:lnTo>
                        <a:lnTo>
                          <a:pt x="0" y="523"/>
                        </a:lnTo>
                        <a:lnTo>
                          <a:pt x="68" y="523"/>
                        </a:lnTo>
                        <a:lnTo>
                          <a:pt x="68" y="966"/>
                        </a:lnTo>
                        <a:lnTo>
                          <a:pt x="68" y="966"/>
                        </a:lnTo>
                        <a:lnTo>
                          <a:pt x="68" y="975"/>
                        </a:lnTo>
                        <a:lnTo>
                          <a:pt x="70" y="984"/>
                        </a:lnTo>
                        <a:lnTo>
                          <a:pt x="73" y="993"/>
                        </a:lnTo>
                        <a:lnTo>
                          <a:pt x="76" y="1002"/>
                        </a:lnTo>
                        <a:lnTo>
                          <a:pt x="84" y="1018"/>
                        </a:lnTo>
                        <a:lnTo>
                          <a:pt x="95" y="1032"/>
                        </a:lnTo>
                        <a:lnTo>
                          <a:pt x="110" y="1044"/>
                        </a:lnTo>
                        <a:lnTo>
                          <a:pt x="125" y="1053"/>
                        </a:lnTo>
                        <a:lnTo>
                          <a:pt x="134" y="1056"/>
                        </a:lnTo>
                        <a:lnTo>
                          <a:pt x="142" y="1057"/>
                        </a:lnTo>
                        <a:lnTo>
                          <a:pt x="151" y="1059"/>
                        </a:lnTo>
                        <a:lnTo>
                          <a:pt x="162" y="1060"/>
                        </a:lnTo>
                        <a:lnTo>
                          <a:pt x="340" y="1060"/>
                        </a:lnTo>
                        <a:lnTo>
                          <a:pt x="340" y="1060"/>
                        </a:lnTo>
                        <a:lnTo>
                          <a:pt x="349" y="1059"/>
                        </a:lnTo>
                        <a:lnTo>
                          <a:pt x="358" y="1057"/>
                        </a:lnTo>
                        <a:lnTo>
                          <a:pt x="367" y="1056"/>
                        </a:lnTo>
                        <a:lnTo>
                          <a:pt x="376" y="1053"/>
                        </a:lnTo>
                        <a:lnTo>
                          <a:pt x="392" y="1044"/>
                        </a:lnTo>
                        <a:lnTo>
                          <a:pt x="406" y="1032"/>
                        </a:lnTo>
                        <a:lnTo>
                          <a:pt x="418" y="1018"/>
                        </a:lnTo>
                        <a:lnTo>
                          <a:pt x="426" y="1002"/>
                        </a:lnTo>
                        <a:lnTo>
                          <a:pt x="429" y="993"/>
                        </a:lnTo>
                        <a:lnTo>
                          <a:pt x="431" y="984"/>
                        </a:lnTo>
                        <a:lnTo>
                          <a:pt x="432" y="975"/>
                        </a:lnTo>
                        <a:lnTo>
                          <a:pt x="434" y="966"/>
                        </a:lnTo>
                        <a:lnTo>
                          <a:pt x="434" y="523"/>
                        </a:lnTo>
                        <a:lnTo>
                          <a:pt x="501" y="523"/>
                        </a:lnTo>
                        <a:lnTo>
                          <a:pt x="501"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grpSp>
        <p:sp>
          <p:nvSpPr>
            <p:cNvPr id="715" name="Text Box 100"/>
            <p:cNvSpPr txBox="1">
              <a:spLocks noChangeArrowheads="1"/>
            </p:cNvSpPr>
            <p:nvPr/>
          </p:nvSpPr>
          <p:spPr bwMode="auto">
            <a:xfrm>
              <a:off x="4622909" y="3668455"/>
              <a:ext cx="1114195" cy="103874"/>
            </a:xfrm>
            <a:prstGeom prst="rect">
              <a:avLst/>
            </a:prstGeom>
            <a:noFill/>
            <a:ln w="9525">
              <a:noFill/>
              <a:miter lim="800000"/>
              <a:headEnd/>
              <a:tailEnd/>
            </a:ln>
            <a:effectLst/>
          </p:spPr>
          <p:txBody>
            <a:bodyPr wrap="square" lIns="0" tIns="0" rIns="0" bIns="0" anchor="ctr">
              <a:spAutoFit/>
            </a:bodyPr>
            <a:lstStyle/>
            <a:p>
              <a:pPr algn="ctr">
                <a:spcBef>
                  <a:spcPts val="0"/>
                </a:spcBef>
              </a:pPr>
              <a:endParaRPr lang="zh-CN" altLang="en-US" sz="900" dirty="0">
                <a:solidFill>
                  <a:srgbClr val="000000">
                    <a:lumMod val="75000"/>
                    <a:lumOff val="25000"/>
                  </a:srgbClr>
                </a:solidFill>
                <a:latin typeface="Arial" pitchFamily="34" charset="0"/>
                <a:ea typeface="微软雅黑" pitchFamily="34" charset="-122"/>
                <a:cs typeface="Arial" pitchFamily="34" charset="0"/>
              </a:endParaRPr>
            </a:p>
          </p:txBody>
        </p:sp>
      </p:grpSp>
      <p:grpSp>
        <p:nvGrpSpPr>
          <p:cNvPr id="10" name="组合 84"/>
          <p:cNvGrpSpPr>
            <a:grpSpLocks noChangeAspect="1"/>
          </p:cNvGrpSpPr>
          <p:nvPr/>
        </p:nvGrpSpPr>
        <p:grpSpPr>
          <a:xfrm>
            <a:off x="4087946" y="4041735"/>
            <a:ext cx="468000" cy="624000"/>
            <a:chOff x="-776556" y="2859782"/>
            <a:chExt cx="582749" cy="582749"/>
          </a:xfrm>
        </p:grpSpPr>
        <p:sp>
          <p:nvSpPr>
            <p:cNvPr id="571" name="椭圆 570"/>
            <p:cNvSpPr/>
            <p:nvPr/>
          </p:nvSpPr>
          <p:spPr bwMode="auto">
            <a:xfrm>
              <a:off x="-776556" y="2859782"/>
              <a:ext cx="582749" cy="58274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grpSp>
          <p:nvGrpSpPr>
            <p:cNvPr id="11" name="组合 328"/>
            <p:cNvGrpSpPr/>
            <p:nvPr/>
          </p:nvGrpSpPr>
          <p:grpSpPr>
            <a:xfrm>
              <a:off x="-697823" y="3017037"/>
              <a:ext cx="425283" cy="268238"/>
              <a:chOff x="5138738" y="4391025"/>
              <a:chExt cx="1177925" cy="742950"/>
            </a:xfrm>
            <a:solidFill>
              <a:schemeClr val="bg1">
                <a:lumMod val="95000"/>
              </a:schemeClr>
            </a:solidFill>
          </p:grpSpPr>
          <p:sp>
            <p:nvSpPr>
              <p:cNvPr id="564" name="Freeform 62"/>
              <p:cNvSpPr>
                <a:spLocks noEditPoints="1"/>
              </p:cNvSpPr>
              <p:nvPr/>
            </p:nvSpPr>
            <p:spPr bwMode="auto">
              <a:xfrm>
                <a:off x="5543551" y="4498975"/>
                <a:ext cx="328613" cy="460375"/>
              </a:xfrm>
              <a:custGeom>
                <a:avLst/>
                <a:gdLst/>
                <a:ahLst/>
                <a:cxnLst>
                  <a:cxn ang="0">
                    <a:pos x="3696" y="1636"/>
                  </a:cxn>
                  <a:cxn ang="0">
                    <a:pos x="3408" y="1264"/>
                  </a:cxn>
                  <a:cxn ang="0">
                    <a:pos x="2949" y="947"/>
                  </a:cxn>
                  <a:cxn ang="0">
                    <a:pos x="2461" y="818"/>
                  </a:cxn>
                  <a:cxn ang="0">
                    <a:pos x="3258" y="2742"/>
                  </a:cxn>
                  <a:cxn ang="0">
                    <a:pos x="3918" y="3094"/>
                  </a:cxn>
                  <a:cxn ang="0">
                    <a:pos x="4283" y="3417"/>
                  </a:cxn>
                  <a:cxn ang="0">
                    <a:pos x="4449" y="3676"/>
                  </a:cxn>
                  <a:cxn ang="0">
                    <a:pos x="4535" y="3970"/>
                  </a:cxn>
                  <a:cxn ang="0">
                    <a:pos x="4535" y="4336"/>
                  </a:cxn>
                  <a:cxn ang="0">
                    <a:pos x="4442" y="4673"/>
                  </a:cxn>
                  <a:cxn ang="0">
                    <a:pos x="4269" y="4946"/>
                  </a:cxn>
                  <a:cxn ang="0">
                    <a:pos x="4032" y="5161"/>
                  </a:cxn>
                  <a:cxn ang="0">
                    <a:pos x="3401" y="5449"/>
                  </a:cxn>
                  <a:cxn ang="0">
                    <a:pos x="2655" y="5607"/>
                  </a:cxn>
                  <a:cxn ang="0">
                    <a:pos x="1902" y="5629"/>
                  </a:cxn>
                  <a:cxn ang="0">
                    <a:pos x="1055" y="5542"/>
                  </a:cxn>
                  <a:cxn ang="0">
                    <a:pos x="180" y="4135"/>
                  </a:cxn>
                  <a:cxn ang="0">
                    <a:pos x="618" y="4616"/>
                  </a:cxn>
                  <a:cxn ang="0">
                    <a:pos x="969" y="5040"/>
                  </a:cxn>
                  <a:cxn ang="0">
                    <a:pos x="1363" y="5277"/>
                  </a:cxn>
                  <a:cxn ang="0">
                    <a:pos x="1780" y="5391"/>
                  </a:cxn>
                  <a:cxn ang="0">
                    <a:pos x="1442" y="3352"/>
                  </a:cxn>
                  <a:cxn ang="0">
                    <a:pos x="819" y="3051"/>
                  </a:cxn>
                  <a:cxn ang="0">
                    <a:pos x="294" y="2627"/>
                  </a:cxn>
                  <a:cxn ang="0">
                    <a:pos x="115" y="2369"/>
                  </a:cxn>
                  <a:cxn ang="0">
                    <a:pos x="15" y="2074"/>
                  </a:cxn>
                  <a:cxn ang="0">
                    <a:pos x="15" y="1744"/>
                  </a:cxn>
                  <a:cxn ang="0">
                    <a:pos x="100" y="1464"/>
                  </a:cxn>
                  <a:cxn ang="0">
                    <a:pos x="266" y="1220"/>
                  </a:cxn>
                  <a:cxn ang="0">
                    <a:pos x="625" y="926"/>
                  </a:cxn>
                  <a:cxn ang="0">
                    <a:pos x="1241" y="682"/>
                  </a:cxn>
                  <a:cxn ang="0">
                    <a:pos x="1902" y="589"/>
                  </a:cxn>
                  <a:cxn ang="0">
                    <a:pos x="2806" y="610"/>
                  </a:cxn>
                  <a:cxn ang="0">
                    <a:pos x="3710" y="811"/>
                  </a:cxn>
                  <a:cxn ang="0">
                    <a:pos x="4091" y="2017"/>
                  </a:cxn>
                  <a:cxn ang="0">
                    <a:pos x="1572" y="868"/>
                  </a:cxn>
                  <a:cxn ang="0">
                    <a:pos x="1278" y="990"/>
                  </a:cxn>
                  <a:cxn ang="0">
                    <a:pos x="1062" y="1184"/>
                  </a:cxn>
                  <a:cxn ang="0">
                    <a:pos x="976" y="1479"/>
                  </a:cxn>
                  <a:cxn ang="0">
                    <a:pos x="1011" y="1665"/>
                  </a:cxn>
                  <a:cxn ang="0">
                    <a:pos x="1234" y="1938"/>
                  </a:cxn>
                  <a:cxn ang="0">
                    <a:pos x="1550" y="2118"/>
                  </a:cxn>
                  <a:cxn ang="0">
                    <a:pos x="1887" y="796"/>
                  </a:cxn>
                  <a:cxn ang="0">
                    <a:pos x="2806" y="5341"/>
                  </a:cxn>
                  <a:cxn ang="0">
                    <a:pos x="3121" y="5191"/>
                  </a:cxn>
                  <a:cxn ang="0">
                    <a:pos x="3351" y="4910"/>
                  </a:cxn>
                  <a:cxn ang="0">
                    <a:pos x="3415" y="4501"/>
                  </a:cxn>
                  <a:cxn ang="0">
                    <a:pos x="3315" y="4243"/>
                  </a:cxn>
                  <a:cxn ang="0">
                    <a:pos x="3100" y="4049"/>
                  </a:cxn>
                  <a:cxn ang="0">
                    <a:pos x="2461" y="3755"/>
                  </a:cxn>
                </a:cxnLst>
                <a:rect l="0" t="0" r="r" b="b"/>
                <a:pathLst>
                  <a:path w="4543" h="6375">
                    <a:moveTo>
                      <a:pt x="3875" y="2017"/>
                    </a:moveTo>
                    <a:lnTo>
                      <a:pt x="3824" y="1887"/>
                    </a:lnTo>
                    <a:lnTo>
                      <a:pt x="3746" y="1723"/>
                    </a:lnTo>
                    <a:lnTo>
                      <a:pt x="3696" y="1636"/>
                    </a:lnTo>
                    <a:lnTo>
                      <a:pt x="3638" y="1543"/>
                    </a:lnTo>
                    <a:lnTo>
                      <a:pt x="3573" y="1449"/>
                    </a:lnTo>
                    <a:lnTo>
                      <a:pt x="3495" y="1356"/>
                    </a:lnTo>
                    <a:lnTo>
                      <a:pt x="3408" y="1264"/>
                    </a:lnTo>
                    <a:lnTo>
                      <a:pt x="3315" y="1177"/>
                    </a:lnTo>
                    <a:lnTo>
                      <a:pt x="3208" y="1091"/>
                    </a:lnTo>
                    <a:lnTo>
                      <a:pt x="3086" y="1011"/>
                    </a:lnTo>
                    <a:lnTo>
                      <a:pt x="2949" y="947"/>
                    </a:lnTo>
                    <a:lnTo>
                      <a:pt x="2799" y="890"/>
                    </a:lnTo>
                    <a:lnTo>
                      <a:pt x="2641" y="847"/>
                    </a:lnTo>
                    <a:lnTo>
                      <a:pt x="2555" y="833"/>
                    </a:lnTo>
                    <a:lnTo>
                      <a:pt x="2461" y="818"/>
                    </a:lnTo>
                    <a:lnTo>
                      <a:pt x="2461" y="2433"/>
                    </a:lnTo>
                    <a:lnTo>
                      <a:pt x="2870" y="2585"/>
                    </a:lnTo>
                    <a:lnTo>
                      <a:pt x="3064" y="2663"/>
                    </a:lnTo>
                    <a:lnTo>
                      <a:pt x="3258" y="2742"/>
                    </a:lnTo>
                    <a:lnTo>
                      <a:pt x="3438" y="2829"/>
                    </a:lnTo>
                    <a:lnTo>
                      <a:pt x="3609" y="2914"/>
                    </a:lnTo>
                    <a:lnTo>
                      <a:pt x="3767" y="3001"/>
                    </a:lnTo>
                    <a:lnTo>
                      <a:pt x="3918" y="3094"/>
                    </a:lnTo>
                    <a:lnTo>
                      <a:pt x="4054" y="3194"/>
                    </a:lnTo>
                    <a:lnTo>
                      <a:pt x="4176" y="3302"/>
                    </a:lnTo>
                    <a:lnTo>
                      <a:pt x="4233" y="3359"/>
                    </a:lnTo>
                    <a:lnTo>
                      <a:pt x="4283" y="3417"/>
                    </a:lnTo>
                    <a:lnTo>
                      <a:pt x="4334" y="3482"/>
                    </a:lnTo>
                    <a:lnTo>
                      <a:pt x="4377" y="3539"/>
                    </a:lnTo>
                    <a:lnTo>
                      <a:pt x="4413" y="3603"/>
                    </a:lnTo>
                    <a:lnTo>
                      <a:pt x="4449" y="3676"/>
                    </a:lnTo>
                    <a:lnTo>
                      <a:pt x="4477" y="3747"/>
                    </a:lnTo>
                    <a:lnTo>
                      <a:pt x="4499" y="3819"/>
                    </a:lnTo>
                    <a:lnTo>
                      <a:pt x="4521" y="3891"/>
                    </a:lnTo>
                    <a:lnTo>
                      <a:pt x="4535" y="3970"/>
                    </a:lnTo>
                    <a:lnTo>
                      <a:pt x="4543" y="4049"/>
                    </a:lnTo>
                    <a:lnTo>
                      <a:pt x="4543" y="4135"/>
                    </a:lnTo>
                    <a:lnTo>
                      <a:pt x="4543" y="4235"/>
                    </a:lnTo>
                    <a:lnTo>
                      <a:pt x="4535" y="4336"/>
                    </a:lnTo>
                    <a:lnTo>
                      <a:pt x="4521" y="4422"/>
                    </a:lnTo>
                    <a:lnTo>
                      <a:pt x="4499" y="4508"/>
                    </a:lnTo>
                    <a:lnTo>
                      <a:pt x="4470" y="4595"/>
                    </a:lnTo>
                    <a:lnTo>
                      <a:pt x="4442" y="4673"/>
                    </a:lnTo>
                    <a:lnTo>
                      <a:pt x="4406" y="4745"/>
                    </a:lnTo>
                    <a:lnTo>
                      <a:pt x="4363" y="4817"/>
                    </a:lnTo>
                    <a:lnTo>
                      <a:pt x="4320" y="4882"/>
                    </a:lnTo>
                    <a:lnTo>
                      <a:pt x="4269" y="4946"/>
                    </a:lnTo>
                    <a:lnTo>
                      <a:pt x="4219" y="5004"/>
                    </a:lnTo>
                    <a:lnTo>
                      <a:pt x="4162" y="5054"/>
                    </a:lnTo>
                    <a:lnTo>
                      <a:pt x="4098" y="5111"/>
                    </a:lnTo>
                    <a:lnTo>
                      <a:pt x="4032" y="5161"/>
                    </a:lnTo>
                    <a:lnTo>
                      <a:pt x="3890" y="5248"/>
                    </a:lnTo>
                    <a:lnTo>
                      <a:pt x="3739" y="5327"/>
                    </a:lnTo>
                    <a:lnTo>
                      <a:pt x="3573" y="5391"/>
                    </a:lnTo>
                    <a:lnTo>
                      <a:pt x="3401" y="5449"/>
                    </a:lnTo>
                    <a:lnTo>
                      <a:pt x="3222" y="5499"/>
                    </a:lnTo>
                    <a:lnTo>
                      <a:pt x="3043" y="5542"/>
                    </a:lnTo>
                    <a:lnTo>
                      <a:pt x="2849" y="5578"/>
                    </a:lnTo>
                    <a:lnTo>
                      <a:pt x="2655" y="5607"/>
                    </a:lnTo>
                    <a:lnTo>
                      <a:pt x="2461" y="5629"/>
                    </a:lnTo>
                    <a:lnTo>
                      <a:pt x="2461" y="6375"/>
                    </a:lnTo>
                    <a:lnTo>
                      <a:pt x="1902" y="6375"/>
                    </a:lnTo>
                    <a:lnTo>
                      <a:pt x="1902" y="5629"/>
                    </a:lnTo>
                    <a:lnTo>
                      <a:pt x="1657" y="5622"/>
                    </a:lnTo>
                    <a:lnTo>
                      <a:pt x="1442" y="5599"/>
                    </a:lnTo>
                    <a:lnTo>
                      <a:pt x="1241" y="5578"/>
                    </a:lnTo>
                    <a:lnTo>
                      <a:pt x="1055" y="5542"/>
                    </a:lnTo>
                    <a:lnTo>
                      <a:pt x="861" y="5499"/>
                    </a:lnTo>
                    <a:lnTo>
                      <a:pt x="660" y="5449"/>
                    </a:lnTo>
                    <a:lnTo>
                      <a:pt x="180" y="5305"/>
                    </a:lnTo>
                    <a:lnTo>
                      <a:pt x="180" y="4135"/>
                    </a:lnTo>
                    <a:lnTo>
                      <a:pt x="395" y="4150"/>
                    </a:lnTo>
                    <a:lnTo>
                      <a:pt x="467" y="4322"/>
                    </a:lnTo>
                    <a:lnTo>
                      <a:pt x="538" y="4479"/>
                    </a:lnTo>
                    <a:lnTo>
                      <a:pt x="618" y="4616"/>
                    </a:lnTo>
                    <a:lnTo>
                      <a:pt x="703" y="4745"/>
                    </a:lnTo>
                    <a:lnTo>
                      <a:pt x="789" y="4853"/>
                    </a:lnTo>
                    <a:lnTo>
                      <a:pt x="876" y="4953"/>
                    </a:lnTo>
                    <a:lnTo>
                      <a:pt x="969" y="5040"/>
                    </a:lnTo>
                    <a:lnTo>
                      <a:pt x="1070" y="5111"/>
                    </a:lnTo>
                    <a:lnTo>
                      <a:pt x="1162" y="5176"/>
                    </a:lnTo>
                    <a:lnTo>
                      <a:pt x="1263" y="5227"/>
                    </a:lnTo>
                    <a:lnTo>
                      <a:pt x="1363" y="5277"/>
                    </a:lnTo>
                    <a:lnTo>
                      <a:pt x="1472" y="5312"/>
                    </a:lnTo>
                    <a:lnTo>
                      <a:pt x="1572" y="5341"/>
                    </a:lnTo>
                    <a:lnTo>
                      <a:pt x="1679" y="5370"/>
                    </a:lnTo>
                    <a:lnTo>
                      <a:pt x="1780" y="5391"/>
                    </a:lnTo>
                    <a:lnTo>
                      <a:pt x="1887" y="5406"/>
                    </a:lnTo>
                    <a:lnTo>
                      <a:pt x="1887" y="3518"/>
                    </a:lnTo>
                    <a:lnTo>
                      <a:pt x="1600" y="3409"/>
                    </a:lnTo>
                    <a:lnTo>
                      <a:pt x="1442" y="3352"/>
                    </a:lnTo>
                    <a:lnTo>
                      <a:pt x="1285" y="3288"/>
                    </a:lnTo>
                    <a:lnTo>
                      <a:pt x="1127" y="3216"/>
                    </a:lnTo>
                    <a:lnTo>
                      <a:pt x="969" y="3137"/>
                    </a:lnTo>
                    <a:lnTo>
                      <a:pt x="819" y="3051"/>
                    </a:lnTo>
                    <a:lnTo>
                      <a:pt x="675" y="2957"/>
                    </a:lnTo>
                    <a:lnTo>
                      <a:pt x="531" y="2857"/>
                    </a:lnTo>
                    <a:lnTo>
                      <a:pt x="409" y="2749"/>
                    </a:lnTo>
                    <a:lnTo>
                      <a:pt x="294" y="2627"/>
                    </a:lnTo>
                    <a:lnTo>
                      <a:pt x="244" y="2570"/>
                    </a:lnTo>
                    <a:lnTo>
                      <a:pt x="194" y="2505"/>
                    </a:lnTo>
                    <a:lnTo>
                      <a:pt x="150" y="2441"/>
                    </a:lnTo>
                    <a:lnTo>
                      <a:pt x="115" y="2369"/>
                    </a:lnTo>
                    <a:lnTo>
                      <a:pt x="79" y="2297"/>
                    </a:lnTo>
                    <a:lnTo>
                      <a:pt x="50" y="2225"/>
                    </a:lnTo>
                    <a:lnTo>
                      <a:pt x="29" y="2154"/>
                    </a:lnTo>
                    <a:lnTo>
                      <a:pt x="15" y="2074"/>
                    </a:lnTo>
                    <a:lnTo>
                      <a:pt x="8" y="1988"/>
                    </a:lnTo>
                    <a:lnTo>
                      <a:pt x="0" y="1910"/>
                    </a:lnTo>
                    <a:lnTo>
                      <a:pt x="8" y="1823"/>
                    </a:lnTo>
                    <a:lnTo>
                      <a:pt x="15" y="1744"/>
                    </a:lnTo>
                    <a:lnTo>
                      <a:pt x="29" y="1672"/>
                    </a:lnTo>
                    <a:lnTo>
                      <a:pt x="50" y="1600"/>
                    </a:lnTo>
                    <a:lnTo>
                      <a:pt x="72" y="1529"/>
                    </a:lnTo>
                    <a:lnTo>
                      <a:pt x="100" y="1464"/>
                    </a:lnTo>
                    <a:lnTo>
                      <a:pt x="136" y="1392"/>
                    </a:lnTo>
                    <a:lnTo>
                      <a:pt x="180" y="1335"/>
                    </a:lnTo>
                    <a:lnTo>
                      <a:pt x="223" y="1271"/>
                    </a:lnTo>
                    <a:lnTo>
                      <a:pt x="266" y="1220"/>
                    </a:lnTo>
                    <a:lnTo>
                      <a:pt x="323" y="1162"/>
                    </a:lnTo>
                    <a:lnTo>
                      <a:pt x="373" y="1112"/>
                    </a:lnTo>
                    <a:lnTo>
                      <a:pt x="495" y="1011"/>
                    </a:lnTo>
                    <a:lnTo>
                      <a:pt x="625" y="926"/>
                    </a:lnTo>
                    <a:lnTo>
                      <a:pt x="768" y="854"/>
                    </a:lnTo>
                    <a:lnTo>
                      <a:pt x="919" y="782"/>
                    </a:lnTo>
                    <a:lnTo>
                      <a:pt x="1077" y="724"/>
                    </a:lnTo>
                    <a:lnTo>
                      <a:pt x="1241" y="682"/>
                    </a:lnTo>
                    <a:lnTo>
                      <a:pt x="1406" y="646"/>
                    </a:lnTo>
                    <a:lnTo>
                      <a:pt x="1572" y="617"/>
                    </a:lnTo>
                    <a:lnTo>
                      <a:pt x="1737" y="596"/>
                    </a:lnTo>
                    <a:lnTo>
                      <a:pt x="1902" y="589"/>
                    </a:lnTo>
                    <a:lnTo>
                      <a:pt x="1902" y="0"/>
                    </a:lnTo>
                    <a:lnTo>
                      <a:pt x="2461" y="0"/>
                    </a:lnTo>
                    <a:lnTo>
                      <a:pt x="2461" y="566"/>
                    </a:lnTo>
                    <a:lnTo>
                      <a:pt x="2806" y="610"/>
                    </a:lnTo>
                    <a:lnTo>
                      <a:pt x="3093" y="660"/>
                    </a:lnTo>
                    <a:lnTo>
                      <a:pt x="3337" y="703"/>
                    </a:lnTo>
                    <a:lnTo>
                      <a:pt x="3538" y="753"/>
                    </a:lnTo>
                    <a:lnTo>
                      <a:pt x="3710" y="811"/>
                    </a:lnTo>
                    <a:lnTo>
                      <a:pt x="3853" y="861"/>
                    </a:lnTo>
                    <a:lnTo>
                      <a:pt x="3982" y="911"/>
                    </a:lnTo>
                    <a:lnTo>
                      <a:pt x="4091" y="961"/>
                    </a:lnTo>
                    <a:lnTo>
                      <a:pt x="4091" y="2017"/>
                    </a:lnTo>
                    <a:lnTo>
                      <a:pt x="3875" y="2017"/>
                    </a:lnTo>
                    <a:close/>
                    <a:moveTo>
                      <a:pt x="1887" y="796"/>
                    </a:moveTo>
                    <a:lnTo>
                      <a:pt x="1730" y="826"/>
                    </a:lnTo>
                    <a:lnTo>
                      <a:pt x="1572" y="868"/>
                    </a:lnTo>
                    <a:lnTo>
                      <a:pt x="1493" y="890"/>
                    </a:lnTo>
                    <a:lnTo>
                      <a:pt x="1413" y="918"/>
                    </a:lnTo>
                    <a:lnTo>
                      <a:pt x="1342" y="947"/>
                    </a:lnTo>
                    <a:lnTo>
                      <a:pt x="1278" y="990"/>
                    </a:lnTo>
                    <a:lnTo>
                      <a:pt x="1212" y="1027"/>
                    </a:lnTo>
                    <a:lnTo>
                      <a:pt x="1155" y="1077"/>
                    </a:lnTo>
                    <a:lnTo>
                      <a:pt x="1105" y="1127"/>
                    </a:lnTo>
                    <a:lnTo>
                      <a:pt x="1062" y="1184"/>
                    </a:lnTo>
                    <a:lnTo>
                      <a:pt x="1027" y="1249"/>
                    </a:lnTo>
                    <a:lnTo>
                      <a:pt x="997" y="1321"/>
                    </a:lnTo>
                    <a:lnTo>
                      <a:pt x="983" y="1392"/>
                    </a:lnTo>
                    <a:lnTo>
                      <a:pt x="976" y="1479"/>
                    </a:lnTo>
                    <a:lnTo>
                      <a:pt x="976" y="1529"/>
                    </a:lnTo>
                    <a:lnTo>
                      <a:pt x="983" y="1572"/>
                    </a:lnTo>
                    <a:lnTo>
                      <a:pt x="997" y="1622"/>
                    </a:lnTo>
                    <a:lnTo>
                      <a:pt x="1011" y="1665"/>
                    </a:lnTo>
                    <a:lnTo>
                      <a:pt x="1048" y="1744"/>
                    </a:lnTo>
                    <a:lnTo>
                      <a:pt x="1105" y="1816"/>
                    </a:lnTo>
                    <a:lnTo>
                      <a:pt x="1162" y="1880"/>
                    </a:lnTo>
                    <a:lnTo>
                      <a:pt x="1234" y="1938"/>
                    </a:lnTo>
                    <a:lnTo>
                      <a:pt x="1313" y="1996"/>
                    </a:lnTo>
                    <a:lnTo>
                      <a:pt x="1392" y="2038"/>
                    </a:lnTo>
                    <a:lnTo>
                      <a:pt x="1472" y="2081"/>
                    </a:lnTo>
                    <a:lnTo>
                      <a:pt x="1550" y="2118"/>
                    </a:lnTo>
                    <a:lnTo>
                      <a:pt x="1701" y="2168"/>
                    </a:lnTo>
                    <a:lnTo>
                      <a:pt x="1815" y="2204"/>
                    </a:lnTo>
                    <a:lnTo>
                      <a:pt x="1887" y="2225"/>
                    </a:lnTo>
                    <a:lnTo>
                      <a:pt x="1887" y="796"/>
                    </a:lnTo>
                    <a:close/>
                    <a:moveTo>
                      <a:pt x="2461" y="5406"/>
                    </a:moveTo>
                    <a:lnTo>
                      <a:pt x="2584" y="5391"/>
                    </a:lnTo>
                    <a:lnTo>
                      <a:pt x="2726" y="5355"/>
                    </a:lnTo>
                    <a:lnTo>
                      <a:pt x="2806" y="5341"/>
                    </a:lnTo>
                    <a:lnTo>
                      <a:pt x="2885" y="5312"/>
                    </a:lnTo>
                    <a:lnTo>
                      <a:pt x="2963" y="5277"/>
                    </a:lnTo>
                    <a:lnTo>
                      <a:pt x="3043" y="5241"/>
                    </a:lnTo>
                    <a:lnTo>
                      <a:pt x="3121" y="5191"/>
                    </a:lnTo>
                    <a:lnTo>
                      <a:pt x="3186" y="5140"/>
                    </a:lnTo>
                    <a:lnTo>
                      <a:pt x="3251" y="5076"/>
                    </a:lnTo>
                    <a:lnTo>
                      <a:pt x="3308" y="4997"/>
                    </a:lnTo>
                    <a:lnTo>
                      <a:pt x="3351" y="4910"/>
                    </a:lnTo>
                    <a:lnTo>
                      <a:pt x="3387" y="4817"/>
                    </a:lnTo>
                    <a:lnTo>
                      <a:pt x="3408" y="4702"/>
                    </a:lnTo>
                    <a:lnTo>
                      <a:pt x="3415" y="4580"/>
                    </a:lnTo>
                    <a:lnTo>
                      <a:pt x="3415" y="4501"/>
                    </a:lnTo>
                    <a:lnTo>
                      <a:pt x="3401" y="4429"/>
                    </a:lnTo>
                    <a:lnTo>
                      <a:pt x="3379" y="4365"/>
                    </a:lnTo>
                    <a:lnTo>
                      <a:pt x="3351" y="4300"/>
                    </a:lnTo>
                    <a:lnTo>
                      <a:pt x="3315" y="4243"/>
                    </a:lnTo>
                    <a:lnTo>
                      <a:pt x="3272" y="4193"/>
                    </a:lnTo>
                    <a:lnTo>
                      <a:pt x="3222" y="4143"/>
                    </a:lnTo>
                    <a:lnTo>
                      <a:pt x="3164" y="4100"/>
                    </a:lnTo>
                    <a:lnTo>
                      <a:pt x="3100" y="4049"/>
                    </a:lnTo>
                    <a:lnTo>
                      <a:pt x="3028" y="4006"/>
                    </a:lnTo>
                    <a:lnTo>
                      <a:pt x="2863" y="3927"/>
                    </a:lnTo>
                    <a:lnTo>
                      <a:pt x="2676" y="3840"/>
                    </a:lnTo>
                    <a:lnTo>
                      <a:pt x="2461" y="3755"/>
                    </a:lnTo>
                    <a:lnTo>
                      <a:pt x="2461" y="54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565" name="Freeform 63"/>
              <p:cNvSpPr>
                <a:spLocks noEditPoints="1"/>
              </p:cNvSpPr>
              <p:nvPr/>
            </p:nvSpPr>
            <p:spPr bwMode="auto">
              <a:xfrm>
                <a:off x="5253038" y="4391025"/>
                <a:ext cx="920750" cy="676275"/>
              </a:xfrm>
              <a:custGeom>
                <a:avLst/>
                <a:gdLst/>
                <a:ahLst/>
                <a:cxnLst>
                  <a:cxn ang="0">
                    <a:pos x="12759" y="8767"/>
                  </a:cxn>
                  <a:cxn ang="0">
                    <a:pos x="12730" y="8896"/>
                  </a:cxn>
                  <a:cxn ang="0">
                    <a:pos x="12673" y="9018"/>
                  </a:cxn>
                  <a:cxn ang="0">
                    <a:pos x="12593" y="9126"/>
                  </a:cxn>
                  <a:cxn ang="0">
                    <a:pos x="12493" y="9212"/>
                  </a:cxn>
                  <a:cxn ang="0">
                    <a:pos x="12371" y="9283"/>
                  </a:cxn>
                  <a:cxn ang="0">
                    <a:pos x="12241" y="9334"/>
                  </a:cxn>
                  <a:cxn ang="0">
                    <a:pos x="12098" y="9363"/>
                  </a:cxn>
                  <a:cxn ang="0">
                    <a:pos x="740" y="9363"/>
                  </a:cxn>
                  <a:cxn ang="0">
                    <a:pos x="589" y="9349"/>
                  </a:cxn>
                  <a:cxn ang="0">
                    <a:pos x="452" y="9313"/>
                  </a:cxn>
                  <a:cxn ang="0">
                    <a:pos x="324" y="9248"/>
                  </a:cxn>
                  <a:cxn ang="0">
                    <a:pos x="216" y="9169"/>
                  </a:cxn>
                  <a:cxn ang="0">
                    <a:pos x="130" y="9068"/>
                  </a:cxn>
                  <a:cxn ang="0">
                    <a:pos x="57" y="8961"/>
                  </a:cxn>
                  <a:cxn ang="0">
                    <a:pos x="15" y="8838"/>
                  </a:cxn>
                  <a:cxn ang="0">
                    <a:pos x="0" y="8702"/>
                  </a:cxn>
                  <a:cxn ang="0">
                    <a:pos x="0" y="589"/>
                  </a:cxn>
                  <a:cxn ang="0">
                    <a:pos x="36" y="467"/>
                  </a:cxn>
                  <a:cxn ang="0">
                    <a:pos x="87" y="345"/>
                  </a:cxn>
                  <a:cxn ang="0">
                    <a:pos x="166" y="237"/>
                  </a:cxn>
                  <a:cxn ang="0">
                    <a:pos x="266" y="151"/>
                  </a:cxn>
                  <a:cxn ang="0">
                    <a:pos x="388" y="79"/>
                  </a:cxn>
                  <a:cxn ang="0">
                    <a:pos x="518" y="29"/>
                  </a:cxn>
                  <a:cxn ang="0">
                    <a:pos x="660" y="0"/>
                  </a:cxn>
                  <a:cxn ang="0">
                    <a:pos x="12019" y="0"/>
                  </a:cxn>
                  <a:cxn ang="0">
                    <a:pos x="12170" y="14"/>
                  </a:cxn>
                  <a:cxn ang="0">
                    <a:pos x="12307" y="50"/>
                  </a:cxn>
                  <a:cxn ang="0">
                    <a:pos x="12435" y="115"/>
                  </a:cxn>
                  <a:cxn ang="0">
                    <a:pos x="12543" y="194"/>
                  </a:cxn>
                  <a:cxn ang="0">
                    <a:pos x="12636" y="287"/>
                  </a:cxn>
                  <a:cxn ang="0">
                    <a:pos x="12701" y="402"/>
                  </a:cxn>
                  <a:cxn ang="0">
                    <a:pos x="12744" y="524"/>
                  </a:cxn>
                  <a:cxn ang="0">
                    <a:pos x="12759" y="661"/>
                  </a:cxn>
                  <a:cxn ang="0">
                    <a:pos x="11840" y="8236"/>
                  </a:cxn>
                  <a:cxn ang="0">
                    <a:pos x="11819" y="8322"/>
                  </a:cxn>
                  <a:cxn ang="0">
                    <a:pos x="11768" y="8386"/>
                  </a:cxn>
                  <a:cxn ang="0">
                    <a:pos x="11682" y="8429"/>
                  </a:cxn>
                  <a:cxn ang="0">
                    <a:pos x="11581" y="8451"/>
                  </a:cxn>
                  <a:cxn ang="0">
                    <a:pos x="977" y="8444"/>
                  </a:cxn>
                  <a:cxn ang="0">
                    <a:pos x="890" y="8414"/>
                  </a:cxn>
                  <a:cxn ang="0">
                    <a:pos x="819" y="8357"/>
                  </a:cxn>
                  <a:cxn ang="0">
                    <a:pos x="783" y="8279"/>
                  </a:cxn>
                  <a:cxn ang="0">
                    <a:pos x="776" y="1070"/>
                  </a:cxn>
                  <a:cxn ang="0">
                    <a:pos x="797" y="983"/>
                  </a:cxn>
                  <a:cxn ang="0">
                    <a:pos x="847" y="919"/>
                  </a:cxn>
                  <a:cxn ang="0">
                    <a:pos x="934" y="869"/>
                  </a:cxn>
                  <a:cxn ang="0">
                    <a:pos x="1034" y="855"/>
                  </a:cxn>
                  <a:cxn ang="0">
                    <a:pos x="11632" y="862"/>
                  </a:cxn>
                  <a:cxn ang="0">
                    <a:pos x="11725" y="890"/>
                  </a:cxn>
                  <a:cxn ang="0">
                    <a:pos x="11796" y="947"/>
                  </a:cxn>
                  <a:cxn ang="0">
                    <a:pos x="11833" y="1027"/>
                  </a:cxn>
                  <a:cxn ang="0">
                    <a:pos x="11840" y="8236"/>
                  </a:cxn>
                </a:cxnLst>
                <a:rect l="0" t="0" r="r" b="b"/>
                <a:pathLst>
                  <a:path w="12759" h="9363">
                    <a:moveTo>
                      <a:pt x="12759" y="8702"/>
                    </a:moveTo>
                    <a:lnTo>
                      <a:pt x="12759" y="8767"/>
                    </a:lnTo>
                    <a:lnTo>
                      <a:pt x="12744" y="8838"/>
                    </a:lnTo>
                    <a:lnTo>
                      <a:pt x="12730" y="8896"/>
                    </a:lnTo>
                    <a:lnTo>
                      <a:pt x="12701" y="8961"/>
                    </a:lnTo>
                    <a:lnTo>
                      <a:pt x="12673" y="9018"/>
                    </a:lnTo>
                    <a:lnTo>
                      <a:pt x="12636" y="9068"/>
                    </a:lnTo>
                    <a:lnTo>
                      <a:pt x="12593" y="9126"/>
                    </a:lnTo>
                    <a:lnTo>
                      <a:pt x="12543" y="9169"/>
                    </a:lnTo>
                    <a:lnTo>
                      <a:pt x="12493" y="9212"/>
                    </a:lnTo>
                    <a:lnTo>
                      <a:pt x="12435" y="9248"/>
                    </a:lnTo>
                    <a:lnTo>
                      <a:pt x="12371" y="9283"/>
                    </a:lnTo>
                    <a:lnTo>
                      <a:pt x="12307" y="9313"/>
                    </a:lnTo>
                    <a:lnTo>
                      <a:pt x="12241" y="9334"/>
                    </a:lnTo>
                    <a:lnTo>
                      <a:pt x="12170" y="9349"/>
                    </a:lnTo>
                    <a:lnTo>
                      <a:pt x="12098" y="9363"/>
                    </a:lnTo>
                    <a:lnTo>
                      <a:pt x="12019" y="9363"/>
                    </a:lnTo>
                    <a:lnTo>
                      <a:pt x="740" y="9363"/>
                    </a:lnTo>
                    <a:lnTo>
                      <a:pt x="660" y="9363"/>
                    </a:lnTo>
                    <a:lnTo>
                      <a:pt x="589" y="9349"/>
                    </a:lnTo>
                    <a:lnTo>
                      <a:pt x="518" y="9334"/>
                    </a:lnTo>
                    <a:lnTo>
                      <a:pt x="452" y="9313"/>
                    </a:lnTo>
                    <a:lnTo>
                      <a:pt x="388" y="9283"/>
                    </a:lnTo>
                    <a:lnTo>
                      <a:pt x="324" y="9248"/>
                    </a:lnTo>
                    <a:lnTo>
                      <a:pt x="266" y="9212"/>
                    </a:lnTo>
                    <a:lnTo>
                      <a:pt x="216" y="9169"/>
                    </a:lnTo>
                    <a:lnTo>
                      <a:pt x="166" y="9126"/>
                    </a:lnTo>
                    <a:lnTo>
                      <a:pt x="130" y="9068"/>
                    </a:lnTo>
                    <a:lnTo>
                      <a:pt x="87" y="9018"/>
                    </a:lnTo>
                    <a:lnTo>
                      <a:pt x="57" y="8961"/>
                    </a:lnTo>
                    <a:lnTo>
                      <a:pt x="36" y="8896"/>
                    </a:lnTo>
                    <a:lnTo>
                      <a:pt x="15" y="8838"/>
                    </a:lnTo>
                    <a:lnTo>
                      <a:pt x="0" y="8767"/>
                    </a:lnTo>
                    <a:lnTo>
                      <a:pt x="0" y="8702"/>
                    </a:lnTo>
                    <a:lnTo>
                      <a:pt x="0" y="661"/>
                    </a:lnTo>
                    <a:lnTo>
                      <a:pt x="0" y="589"/>
                    </a:lnTo>
                    <a:lnTo>
                      <a:pt x="15" y="524"/>
                    </a:lnTo>
                    <a:lnTo>
                      <a:pt x="36" y="467"/>
                    </a:lnTo>
                    <a:lnTo>
                      <a:pt x="57" y="402"/>
                    </a:lnTo>
                    <a:lnTo>
                      <a:pt x="87" y="345"/>
                    </a:lnTo>
                    <a:lnTo>
                      <a:pt x="130" y="287"/>
                    </a:lnTo>
                    <a:lnTo>
                      <a:pt x="166" y="237"/>
                    </a:lnTo>
                    <a:lnTo>
                      <a:pt x="216" y="194"/>
                    </a:lnTo>
                    <a:lnTo>
                      <a:pt x="266" y="151"/>
                    </a:lnTo>
                    <a:lnTo>
                      <a:pt x="324" y="115"/>
                    </a:lnTo>
                    <a:lnTo>
                      <a:pt x="388" y="79"/>
                    </a:lnTo>
                    <a:lnTo>
                      <a:pt x="452" y="50"/>
                    </a:lnTo>
                    <a:lnTo>
                      <a:pt x="518" y="29"/>
                    </a:lnTo>
                    <a:lnTo>
                      <a:pt x="589" y="14"/>
                    </a:lnTo>
                    <a:lnTo>
                      <a:pt x="660" y="0"/>
                    </a:lnTo>
                    <a:lnTo>
                      <a:pt x="740" y="0"/>
                    </a:lnTo>
                    <a:lnTo>
                      <a:pt x="12019" y="0"/>
                    </a:lnTo>
                    <a:lnTo>
                      <a:pt x="12098" y="0"/>
                    </a:lnTo>
                    <a:lnTo>
                      <a:pt x="12170" y="14"/>
                    </a:lnTo>
                    <a:lnTo>
                      <a:pt x="12241" y="29"/>
                    </a:lnTo>
                    <a:lnTo>
                      <a:pt x="12307" y="50"/>
                    </a:lnTo>
                    <a:lnTo>
                      <a:pt x="12371" y="79"/>
                    </a:lnTo>
                    <a:lnTo>
                      <a:pt x="12435" y="115"/>
                    </a:lnTo>
                    <a:lnTo>
                      <a:pt x="12493" y="151"/>
                    </a:lnTo>
                    <a:lnTo>
                      <a:pt x="12543" y="194"/>
                    </a:lnTo>
                    <a:lnTo>
                      <a:pt x="12593" y="237"/>
                    </a:lnTo>
                    <a:lnTo>
                      <a:pt x="12636" y="287"/>
                    </a:lnTo>
                    <a:lnTo>
                      <a:pt x="12673" y="345"/>
                    </a:lnTo>
                    <a:lnTo>
                      <a:pt x="12701" y="402"/>
                    </a:lnTo>
                    <a:lnTo>
                      <a:pt x="12730" y="467"/>
                    </a:lnTo>
                    <a:lnTo>
                      <a:pt x="12744" y="524"/>
                    </a:lnTo>
                    <a:lnTo>
                      <a:pt x="12759" y="589"/>
                    </a:lnTo>
                    <a:lnTo>
                      <a:pt x="12759" y="661"/>
                    </a:lnTo>
                    <a:lnTo>
                      <a:pt x="12759" y="8702"/>
                    </a:lnTo>
                    <a:close/>
                    <a:moveTo>
                      <a:pt x="11840" y="8236"/>
                    </a:moveTo>
                    <a:lnTo>
                      <a:pt x="11833" y="8279"/>
                    </a:lnTo>
                    <a:lnTo>
                      <a:pt x="11819" y="8322"/>
                    </a:lnTo>
                    <a:lnTo>
                      <a:pt x="11796" y="8357"/>
                    </a:lnTo>
                    <a:lnTo>
                      <a:pt x="11768" y="8386"/>
                    </a:lnTo>
                    <a:lnTo>
                      <a:pt x="11725" y="8414"/>
                    </a:lnTo>
                    <a:lnTo>
                      <a:pt x="11682" y="8429"/>
                    </a:lnTo>
                    <a:lnTo>
                      <a:pt x="11632" y="8444"/>
                    </a:lnTo>
                    <a:lnTo>
                      <a:pt x="11581" y="8451"/>
                    </a:lnTo>
                    <a:lnTo>
                      <a:pt x="1034" y="8451"/>
                    </a:lnTo>
                    <a:lnTo>
                      <a:pt x="977" y="8444"/>
                    </a:lnTo>
                    <a:lnTo>
                      <a:pt x="934" y="8429"/>
                    </a:lnTo>
                    <a:lnTo>
                      <a:pt x="890" y="8414"/>
                    </a:lnTo>
                    <a:lnTo>
                      <a:pt x="847" y="8386"/>
                    </a:lnTo>
                    <a:lnTo>
                      <a:pt x="819" y="8357"/>
                    </a:lnTo>
                    <a:lnTo>
                      <a:pt x="797" y="8322"/>
                    </a:lnTo>
                    <a:lnTo>
                      <a:pt x="783" y="8279"/>
                    </a:lnTo>
                    <a:lnTo>
                      <a:pt x="776" y="8236"/>
                    </a:lnTo>
                    <a:lnTo>
                      <a:pt x="776" y="1070"/>
                    </a:lnTo>
                    <a:lnTo>
                      <a:pt x="783" y="1027"/>
                    </a:lnTo>
                    <a:lnTo>
                      <a:pt x="797" y="983"/>
                    </a:lnTo>
                    <a:lnTo>
                      <a:pt x="819" y="947"/>
                    </a:lnTo>
                    <a:lnTo>
                      <a:pt x="847" y="919"/>
                    </a:lnTo>
                    <a:lnTo>
                      <a:pt x="890" y="890"/>
                    </a:lnTo>
                    <a:lnTo>
                      <a:pt x="934" y="869"/>
                    </a:lnTo>
                    <a:lnTo>
                      <a:pt x="977" y="862"/>
                    </a:lnTo>
                    <a:lnTo>
                      <a:pt x="1034" y="855"/>
                    </a:lnTo>
                    <a:lnTo>
                      <a:pt x="11581" y="855"/>
                    </a:lnTo>
                    <a:lnTo>
                      <a:pt x="11632" y="862"/>
                    </a:lnTo>
                    <a:lnTo>
                      <a:pt x="11682" y="869"/>
                    </a:lnTo>
                    <a:lnTo>
                      <a:pt x="11725" y="890"/>
                    </a:lnTo>
                    <a:lnTo>
                      <a:pt x="11768" y="919"/>
                    </a:lnTo>
                    <a:lnTo>
                      <a:pt x="11796" y="947"/>
                    </a:lnTo>
                    <a:lnTo>
                      <a:pt x="11819" y="983"/>
                    </a:lnTo>
                    <a:lnTo>
                      <a:pt x="11833" y="1027"/>
                    </a:lnTo>
                    <a:lnTo>
                      <a:pt x="11840" y="1070"/>
                    </a:lnTo>
                    <a:lnTo>
                      <a:pt x="11840" y="82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566" name="Freeform 64"/>
              <p:cNvSpPr>
                <a:spLocks noEditPoints="1"/>
              </p:cNvSpPr>
              <p:nvPr/>
            </p:nvSpPr>
            <p:spPr bwMode="auto">
              <a:xfrm>
                <a:off x="5138738" y="5022850"/>
                <a:ext cx="1177925" cy="111125"/>
              </a:xfrm>
              <a:custGeom>
                <a:avLst/>
                <a:gdLst/>
                <a:ahLst/>
                <a:cxnLst>
                  <a:cxn ang="0">
                    <a:pos x="36" y="92"/>
                  </a:cxn>
                  <a:cxn ang="0">
                    <a:pos x="0" y="286"/>
                  </a:cxn>
                  <a:cxn ang="0">
                    <a:pos x="0" y="509"/>
                  </a:cxn>
                  <a:cxn ang="0">
                    <a:pos x="14" y="732"/>
                  </a:cxn>
                  <a:cxn ang="0">
                    <a:pos x="50" y="933"/>
                  </a:cxn>
                  <a:cxn ang="0">
                    <a:pos x="107" y="1119"/>
                  </a:cxn>
                  <a:cxn ang="0">
                    <a:pos x="194" y="1271"/>
                  </a:cxn>
                  <a:cxn ang="0">
                    <a:pos x="308" y="1392"/>
                  </a:cxn>
                  <a:cxn ang="0">
                    <a:pos x="459" y="1479"/>
                  </a:cxn>
                  <a:cxn ang="0">
                    <a:pos x="646" y="1529"/>
                  </a:cxn>
                  <a:cxn ang="0">
                    <a:pos x="15534" y="1536"/>
                  </a:cxn>
                  <a:cxn ang="0">
                    <a:pos x="15742" y="1507"/>
                  </a:cxn>
                  <a:cxn ang="0">
                    <a:pos x="15908" y="1443"/>
                  </a:cxn>
                  <a:cxn ang="0">
                    <a:pos x="16052" y="1335"/>
                  </a:cxn>
                  <a:cxn ang="0">
                    <a:pos x="16152" y="1198"/>
                  </a:cxn>
                  <a:cxn ang="0">
                    <a:pos x="16231" y="1034"/>
                  </a:cxn>
                  <a:cxn ang="0">
                    <a:pos x="16281" y="840"/>
                  </a:cxn>
                  <a:cxn ang="0">
                    <a:pos x="16317" y="624"/>
                  </a:cxn>
                  <a:cxn ang="0">
                    <a:pos x="16324" y="395"/>
                  </a:cxn>
                  <a:cxn ang="0">
                    <a:pos x="16303" y="193"/>
                  </a:cxn>
                  <a:cxn ang="0">
                    <a:pos x="16260" y="0"/>
                  </a:cxn>
                  <a:cxn ang="0">
                    <a:pos x="9924" y="767"/>
                  </a:cxn>
                  <a:cxn ang="0">
                    <a:pos x="9903" y="883"/>
                  </a:cxn>
                  <a:cxn ang="0">
                    <a:pos x="9830" y="983"/>
                  </a:cxn>
                  <a:cxn ang="0">
                    <a:pos x="9723" y="1048"/>
                  </a:cxn>
                  <a:cxn ang="0">
                    <a:pos x="9593" y="1069"/>
                  </a:cxn>
                  <a:cxn ang="0">
                    <a:pos x="6257" y="1062"/>
                  </a:cxn>
                  <a:cxn ang="0">
                    <a:pos x="6135" y="1019"/>
                  </a:cxn>
                  <a:cxn ang="0">
                    <a:pos x="6049" y="933"/>
                  </a:cxn>
                  <a:cxn ang="0">
                    <a:pos x="5999" y="825"/>
                  </a:cxn>
                  <a:cxn ang="0">
                    <a:pos x="5999" y="703"/>
                  </a:cxn>
                  <a:cxn ang="0">
                    <a:pos x="6049" y="596"/>
                  </a:cxn>
                  <a:cxn ang="0">
                    <a:pos x="6135" y="516"/>
                  </a:cxn>
                  <a:cxn ang="0">
                    <a:pos x="6257" y="466"/>
                  </a:cxn>
                  <a:cxn ang="0">
                    <a:pos x="9593" y="459"/>
                  </a:cxn>
                  <a:cxn ang="0">
                    <a:pos x="9723" y="488"/>
                  </a:cxn>
                  <a:cxn ang="0">
                    <a:pos x="9830" y="553"/>
                  </a:cxn>
                  <a:cxn ang="0">
                    <a:pos x="9903" y="646"/>
                  </a:cxn>
                  <a:cxn ang="0">
                    <a:pos x="9924" y="767"/>
                  </a:cxn>
                </a:cxnLst>
                <a:rect l="0" t="0" r="r" b="b"/>
                <a:pathLst>
                  <a:path w="16324" h="1536">
                    <a:moveTo>
                      <a:pt x="64" y="0"/>
                    </a:moveTo>
                    <a:lnTo>
                      <a:pt x="36" y="92"/>
                    </a:lnTo>
                    <a:lnTo>
                      <a:pt x="14" y="193"/>
                    </a:lnTo>
                    <a:lnTo>
                      <a:pt x="0" y="286"/>
                    </a:lnTo>
                    <a:lnTo>
                      <a:pt x="0" y="395"/>
                    </a:lnTo>
                    <a:lnTo>
                      <a:pt x="0" y="509"/>
                    </a:lnTo>
                    <a:lnTo>
                      <a:pt x="7" y="624"/>
                    </a:lnTo>
                    <a:lnTo>
                      <a:pt x="14" y="732"/>
                    </a:lnTo>
                    <a:lnTo>
                      <a:pt x="29" y="840"/>
                    </a:lnTo>
                    <a:lnTo>
                      <a:pt x="50" y="933"/>
                    </a:lnTo>
                    <a:lnTo>
                      <a:pt x="79" y="1034"/>
                    </a:lnTo>
                    <a:lnTo>
                      <a:pt x="107" y="1119"/>
                    </a:lnTo>
                    <a:lnTo>
                      <a:pt x="151" y="1198"/>
                    </a:lnTo>
                    <a:lnTo>
                      <a:pt x="194" y="1271"/>
                    </a:lnTo>
                    <a:lnTo>
                      <a:pt x="251" y="1335"/>
                    </a:lnTo>
                    <a:lnTo>
                      <a:pt x="308" y="1392"/>
                    </a:lnTo>
                    <a:lnTo>
                      <a:pt x="381" y="1443"/>
                    </a:lnTo>
                    <a:lnTo>
                      <a:pt x="459" y="1479"/>
                    </a:lnTo>
                    <a:lnTo>
                      <a:pt x="546" y="1507"/>
                    </a:lnTo>
                    <a:lnTo>
                      <a:pt x="646" y="1529"/>
                    </a:lnTo>
                    <a:lnTo>
                      <a:pt x="753" y="1536"/>
                    </a:lnTo>
                    <a:lnTo>
                      <a:pt x="15534" y="1536"/>
                    </a:lnTo>
                    <a:lnTo>
                      <a:pt x="15642" y="1529"/>
                    </a:lnTo>
                    <a:lnTo>
                      <a:pt x="15742" y="1507"/>
                    </a:lnTo>
                    <a:lnTo>
                      <a:pt x="15829" y="1479"/>
                    </a:lnTo>
                    <a:lnTo>
                      <a:pt x="15908" y="1443"/>
                    </a:lnTo>
                    <a:lnTo>
                      <a:pt x="15986" y="1392"/>
                    </a:lnTo>
                    <a:lnTo>
                      <a:pt x="16052" y="1335"/>
                    </a:lnTo>
                    <a:lnTo>
                      <a:pt x="16102" y="1271"/>
                    </a:lnTo>
                    <a:lnTo>
                      <a:pt x="16152" y="1198"/>
                    </a:lnTo>
                    <a:lnTo>
                      <a:pt x="16194" y="1119"/>
                    </a:lnTo>
                    <a:lnTo>
                      <a:pt x="16231" y="1034"/>
                    </a:lnTo>
                    <a:lnTo>
                      <a:pt x="16260" y="933"/>
                    </a:lnTo>
                    <a:lnTo>
                      <a:pt x="16281" y="840"/>
                    </a:lnTo>
                    <a:lnTo>
                      <a:pt x="16303" y="732"/>
                    </a:lnTo>
                    <a:lnTo>
                      <a:pt x="16317" y="624"/>
                    </a:lnTo>
                    <a:lnTo>
                      <a:pt x="16324" y="509"/>
                    </a:lnTo>
                    <a:lnTo>
                      <a:pt x="16324" y="395"/>
                    </a:lnTo>
                    <a:lnTo>
                      <a:pt x="16317" y="286"/>
                    </a:lnTo>
                    <a:lnTo>
                      <a:pt x="16303" y="193"/>
                    </a:lnTo>
                    <a:lnTo>
                      <a:pt x="16288" y="92"/>
                    </a:lnTo>
                    <a:lnTo>
                      <a:pt x="16260" y="0"/>
                    </a:lnTo>
                    <a:lnTo>
                      <a:pt x="64" y="0"/>
                    </a:lnTo>
                    <a:close/>
                    <a:moveTo>
                      <a:pt x="9924" y="767"/>
                    </a:moveTo>
                    <a:lnTo>
                      <a:pt x="9917" y="825"/>
                    </a:lnTo>
                    <a:lnTo>
                      <a:pt x="9903" y="883"/>
                    </a:lnTo>
                    <a:lnTo>
                      <a:pt x="9866" y="933"/>
                    </a:lnTo>
                    <a:lnTo>
                      <a:pt x="9830" y="983"/>
                    </a:lnTo>
                    <a:lnTo>
                      <a:pt x="9780" y="1019"/>
                    </a:lnTo>
                    <a:lnTo>
                      <a:pt x="9723" y="1048"/>
                    </a:lnTo>
                    <a:lnTo>
                      <a:pt x="9658" y="1062"/>
                    </a:lnTo>
                    <a:lnTo>
                      <a:pt x="9593" y="1069"/>
                    </a:lnTo>
                    <a:lnTo>
                      <a:pt x="6321" y="1069"/>
                    </a:lnTo>
                    <a:lnTo>
                      <a:pt x="6257" y="1062"/>
                    </a:lnTo>
                    <a:lnTo>
                      <a:pt x="6192" y="1048"/>
                    </a:lnTo>
                    <a:lnTo>
                      <a:pt x="6135" y="1019"/>
                    </a:lnTo>
                    <a:lnTo>
                      <a:pt x="6085" y="983"/>
                    </a:lnTo>
                    <a:lnTo>
                      <a:pt x="6049" y="933"/>
                    </a:lnTo>
                    <a:lnTo>
                      <a:pt x="6013" y="883"/>
                    </a:lnTo>
                    <a:lnTo>
                      <a:pt x="5999" y="825"/>
                    </a:lnTo>
                    <a:lnTo>
                      <a:pt x="5992" y="767"/>
                    </a:lnTo>
                    <a:lnTo>
                      <a:pt x="5999" y="703"/>
                    </a:lnTo>
                    <a:lnTo>
                      <a:pt x="6013" y="646"/>
                    </a:lnTo>
                    <a:lnTo>
                      <a:pt x="6049" y="596"/>
                    </a:lnTo>
                    <a:lnTo>
                      <a:pt x="6085" y="553"/>
                    </a:lnTo>
                    <a:lnTo>
                      <a:pt x="6135" y="516"/>
                    </a:lnTo>
                    <a:lnTo>
                      <a:pt x="6192" y="488"/>
                    </a:lnTo>
                    <a:lnTo>
                      <a:pt x="6257" y="466"/>
                    </a:lnTo>
                    <a:lnTo>
                      <a:pt x="6321" y="459"/>
                    </a:lnTo>
                    <a:lnTo>
                      <a:pt x="9593" y="459"/>
                    </a:lnTo>
                    <a:lnTo>
                      <a:pt x="9658" y="466"/>
                    </a:lnTo>
                    <a:lnTo>
                      <a:pt x="9723" y="488"/>
                    </a:lnTo>
                    <a:lnTo>
                      <a:pt x="9780" y="516"/>
                    </a:lnTo>
                    <a:lnTo>
                      <a:pt x="9830" y="553"/>
                    </a:lnTo>
                    <a:lnTo>
                      <a:pt x="9866" y="596"/>
                    </a:lnTo>
                    <a:lnTo>
                      <a:pt x="9903" y="646"/>
                    </a:lnTo>
                    <a:lnTo>
                      <a:pt x="9917" y="703"/>
                    </a:lnTo>
                    <a:lnTo>
                      <a:pt x="9924" y="7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sp>
        <p:nvSpPr>
          <p:cNvPr id="716" name="Text Box 100"/>
          <p:cNvSpPr txBox="1">
            <a:spLocks noChangeArrowheads="1"/>
          </p:cNvSpPr>
          <p:nvPr/>
        </p:nvSpPr>
        <p:spPr bwMode="auto">
          <a:xfrm>
            <a:off x="3743624" y="4760257"/>
            <a:ext cx="901896" cy="276999"/>
          </a:xfrm>
          <a:prstGeom prst="rect">
            <a:avLst/>
          </a:prstGeom>
          <a:noFill/>
          <a:ln w="9525">
            <a:noFill/>
            <a:miter lim="800000"/>
            <a:headEnd/>
            <a:tailEnd/>
          </a:ln>
          <a:effectLst/>
        </p:spPr>
        <p:txBody>
          <a:bodyPr wrap="square" lIns="0" tIns="0" rIns="0" bIns="0" anchor="ctr">
            <a:spAutoFit/>
          </a:bodyPr>
          <a:lstStyle/>
          <a:p>
            <a:pPr algn="ctr">
              <a:spcBef>
                <a:spcPts val="0"/>
              </a:spcBef>
            </a:pP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Bank payment</a:t>
            </a:r>
          </a:p>
          <a:p>
            <a:pPr algn="ctr">
              <a:spcBef>
                <a:spcPts val="0"/>
              </a:spcBef>
            </a:pP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 terminal</a:t>
            </a:r>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grpSp>
        <p:nvGrpSpPr>
          <p:cNvPr id="12" name="组合 461838"/>
          <p:cNvGrpSpPr/>
          <p:nvPr/>
        </p:nvGrpSpPr>
        <p:grpSpPr>
          <a:xfrm>
            <a:off x="1760533" y="5269104"/>
            <a:ext cx="2656080" cy="694216"/>
            <a:chOff x="2093799" y="3951828"/>
            <a:chExt cx="2656080" cy="520662"/>
          </a:xfrm>
        </p:grpSpPr>
        <p:grpSp>
          <p:nvGrpSpPr>
            <p:cNvPr id="13" name="组合 461836"/>
            <p:cNvGrpSpPr/>
            <p:nvPr/>
          </p:nvGrpSpPr>
          <p:grpSpPr>
            <a:xfrm>
              <a:off x="2093799" y="4091059"/>
              <a:ext cx="2052000" cy="381431"/>
              <a:chOff x="2093799" y="4091059"/>
              <a:chExt cx="2052000" cy="381431"/>
            </a:xfrm>
          </p:grpSpPr>
          <p:cxnSp>
            <p:nvCxnSpPr>
              <p:cNvPr id="980" name="直接连接符 979"/>
              <p:cNvCxnSpPr/>
              <p:nvPr/>
            </p:nvCxnSpPr>
            <p:spPr bwMode="auto">
              <a:xfrm>
                <a:off x="2093799" y="4227934"/>
                <a:ext cx="2052000" cy="0"/>
              </a:xfrm>
              <a:prstGeom prst="line">
                <a:avLst/>
              </a:prstGeom>
              <a:noFill/>
              <a:ln w="19050">
                <a:solidFill>
                  <a:srgbClr val="FF990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81" name="矩形 980"/>
              <p:cNvSpPr/>
              <p:nvPr/>
            </p:nvSpPr>
            <p:spPr>
              <a:xfrm>
                <a:off x="2355793" y="4299366"/>
                <a:ext cx="529184" cy="173124"/>
              </a:xfrm>
              <a:prstGeom prst="rect">
                <a:avLst/>
              </a:prstGeom>
              <a:noFill/>
            </p:spPr>
            <p:txBody>
              <a:bodyPr wrap="square">
                <a:spAutoFit/>
              </a:bodyPr>
              <a:lstStyle/>
              <a:p>
                <a:pPr algn="ctr" defTabSz="671513">
                  <a:spcBef>
                    <a:spcPct val="50000"/>
                  </a:spcBef>
                </a:pPr>
                <a:r>
                  <a:rPr lang="en-US" altLang="zh-CN" sz="900" b="1" dirty="0">
                    <a:solidFill>
                      <a:srgbClr val="FF9900"/>
                    </a:solidFill>
                    <a:latin typeface="Arial" pitchFamily="34" charset="0"/>
                    <a:ea typeface="微软雅黑" pitchFamily="34" charset="-122"/>
                    <a:cs typeface="Arial" pitchFamily="34" charset="0"/>
                  </a:rPr>
                  <a:t>OLT</a:t>
                </a:r>
              </a:p>
            </p:txBody>
          </p:sp>
          <p:pic>
            <p:nvPicPr>
              <p:cNvPr id="982" name="Picture 402" descr="图片171"/>
              <p:cNvPicPr>
                <a:picLocks noChangeAspect="1" noChangeArrowheads="1"/>
              </p:cNvPicPr>
              <p:nvPr/>
            </p:nvPicPr>
            <p:blipFill>
              <a:blip r:embed="rId3" cstate="print"/>
              <a:srcRect/>
              <a:stretch>
                <a:fillRect/>
              </a:stretch>
            </p:blipFill>
            <p:spPr bwMode="auto">
              <a:xfrm>
                <a:off x="2538516" y="4091059"/>
                <a:ext cx="165262" cy="255666"/>
              </a:xfrm>
              <a:prstGeom prst="rect">
                <a:avLst/>
              </a:prstGeom>
              <a:noFill/>
            </p:spPr>
          </p:pic>
          <p:pic>
            <p:nvPicPr>
              <p:cNvPr id="983" name="Picture 405" descr="图片174"/>
              <p:cNvPicPr>
                <a:picLocks noChangeAspect="1" noChangeArrowheads="1"/>
              </p:cNvPicPr>
              <p:nvPr/>
            </p:nvPicPr>
            <p:blipFill>
              <a:blip r:embed="rId4" cstate="print"/>
              <a:srcRect/>
              <a:stretch>
                <a:fillRect/>
              </a:stretch>
            </p:blipFill>
            <p:spPr bwMode="auto">
              <a:xfrm>
                <a:off x="3007796" y="4126358"/>
                <a:ext cx="174387" cy="200813"/>
              </a:xfrm>
              <a:prstGeom prst="rect">
                <a:avLst/>
              </a:prstGeom>
              <a:noFill/>
              <a:scene3d>
                <a:camera prst="orthographicFront">
                  <a:rot lat="0" lon="0" rev="10800000"/>
                </a:camera>
                <a:lightRig rig="threePt" dir="t"/>
              </a:scene3d>
            </p:spPr>
          </p:pic>
          <p:pic>
            <p:nvPicPr>
              <p:cNvPr id="984" name="Picture 2438" descr="图片134"/>
              <p:cNvPicPr>
                <a:picLocks noChangeAspect="1" noChangeArrowheads="1"/>
              </p:cNvPicPr>
              <p:nvPr/>
            </p:nvPicPr>
            <p:blipFill>
              <a:blip r:embed="rId5" cstate="print"/>
              <a:srcRect/>
              <a:stretch>
                <a:fillRect/>
              </a:stretch>
            </p:blipFill>
            <p:spPr bwMode="auto">
              <a:xfrm>
                <a:off x="3448608" y="4161171"/>
                <a:ext cx="343766" cy="138043"/>
              </a:xfrm>
              <a:prstGeom prst="rect">
                <a:avLst/>
              </a:prstGeom>
              <a:noFill/>
            </p:spPr>
          </p:pic>
          <p:sp>
            <p:nvSpPr>
              <p:cNvPr id="985" name="矩形 984"/>
              <p:cNvSpPr/>
              <p:nvPr/>
            </p:nvSpPr>
            <p:spPr>
              <a:xfrm>
                <a:off x="2855456" y="4299366"/>
                <a:ext cx="529184" cy="173124"/>
              </a:xfrm>
              <a:prstGeom prst="rect">
                <a:avLst/>
              </a:prstGeom>
              <a:noFill/>
            </p:spPr>
            <p:txBody>
              <a:bodyPr wrap="square">
                <a:spAutoFit/>
              </a:bodyPr>
              <a:lstStyle/>
              <a:p>
                <a:pPr algn="ctr" defTabSz="671513">
                  <a:spcBef>
                    <a:spcPct val="50000"/>
                  </a:spcBef>
                </a:pPr>
                <a:r>
                  <a:rPr lang="en-US" altLang="zh-CN" sz="900" b="1" dirty="0">
                    <a:solidFill>
                      <a:srgbClr val="FF9900"/>
                    </a:solidFill>
                    <a:latin typeface="Arial" pitchFamily="34" charset="0"/>
                    <a:ea typeface="微软雅黑" pitchFamily="34" charset="-122"/>
                    <a:cs typeface="Arial" pitchFamily="34" charset="0"/>
                  </a:rPr>
                  <a:t>ODN</a:t>
                </a:r>
              </a:p>
            </p:txBody>
          </p:sp>
          <p:sp>
            <p:nvSpPr>
              <p:cNvPr id="986" name="矩形 985"/>
              <p:cNvSpPr/>
              <p:nvPr/>
            </p:nvSpPr>
            <p:spPr>
              <a:xfrm>
                <a:off x="3352606" y="4299366"/>
                <a:ext cx="529184" cy="173124"/>
              </a:xfrm>
              <a:prstGeom prst="rect">
                <a:avLst/>
              </a:prstGeom>
              <a:noFill/>
            </p:spPr>
            <p:txBody>
              <a:bodyPr wrap="square">
                <a:spAutoFit/>
              </a:bodyPr>
              <a:lstStyle/>
              <a:p>
                <a:pPr algn="ctr" defTabSz="671513">
                  <a:spcBef>
                    <a:spcPct val="50000"/>
                  </a:spcBef>
                </a:pPr>
                <a:r>
                  <a:rPr lang="en-US" altLang="zh-CN" sz="900" b="1" dirty="0">
                    <a:solidFill>
                      <a:srgbClr val="FF9900"/>
                    </a:solidFill>
                    <a:latin typeface="Arial" pitchFamily="34" charset="0"/>
                    <a:ea typeface="微软雅黑" pitchFamily="34" charset="-122"/>
                    <a:cs typeface="Arial" pitchFamily="34" charset="0"/>
                  </a:rPr>
                  <a:t>ONU</a:t>
                </a:r>
              </a:p>
            </p:txBody>
          </p:sp>
        </p:grpSp>
        <p:sp>
          <p:nvSpPr>
            <p:cNvPr id="987" name="Freeform 5"/>
            <p:cNvSpPr>
              <a:spLocks noEditPoints="1"/>
            </p:cNvSpPr>
            <p:nvPr/>
          </p:nvSpPr>
          <p:spPr bwMode="auto">
            <a:xfrm>
              <a:off x="4487003" y="3951828"/>
              <a:ext cx="262876" cy="240349"/>
            </a:xfrm>
            <a:custGeom>
              <a:avLst/>
              <a:gdLst/>
              <a:ahLst/>
              <a:cxnLst>
                <a:cxn ang="0">
                  <a:pos x="13474" y="5453"/>
                </a:cxn>
                <a:cxn ang="0">
                  <a:pos x="12317" y="4601"/>
                </a:cxn>
                <a:cxn ang="0">
                  <a:pos x="11412" y="4426"/>
                </a:cxn>
                <a:cxn ang="0">
                  <a:pos x="4848" y="9576"/>
                </a:cxn>
                <a:cxn ang="0">
                  <a:pos x="5783" y="10159"/>
                </a:cxn>
                <a:cxn ang="0">
                  <a:pos x="6029" y="10586"/>
                </a:cxn>
                <a:cxn ang="0">
                  <a:pos x="5871" y="11449"/>
                </a:cxn>
                <a:cxn ang="0">
                  <a:pos x="5269" y="11440"/>
                </a:cxn>
                <a:cxn ang="0">
                  <a:pos x="4824" y="10607"/>
                </a:cxn>
                <a:cxn ang="0">
                  <a:pos x="4838" y="9638"/>
                </a:cxn>
                <a:cxn ang="0">
                  <a:pos x="3536" y="8751"/>
                </a:cxn>
                <a:cxn ang="0">
                  <a:pos x="4283" y="9174"/>
                </a:cxn>
                <a:cxn ang="0">
                  <a:pos x="4127" y="9883"/>
                </a:cxn>
                <a:cxn ang="0">
                  <a:pos x="4481" y="11467"/>
                </a:cxn>
                <a:cxn ang="0">
                  <a:pos x="5571" y="12255"/>
                </a:cxn>
                <a:cxn ang="0">
                  <a:pos x="6393" y="11776"/>
                </a:cxn>
                <a:cxn ang="0">
                  <a:pos x="6623" y="11327"/>
                </a:cxn>
                <a:cxn ang="0">
                  <a:pos x="6593" y="10954"/>
                </a:cxn>
                <a:cxn ang="0">
                  <a:pos x="7001" y="12029"/>
                </a:cxn>
                <a:cxn ang="0">
                  <a:pos x="6605" y="13157"/>
                </a:cxn>
                <a:cxn ang="0">
                  <a:pos x="5384" y="13849"/>
                </a:cxn>
                <a:cxn ang="0">
                  <a:pos x="4005" y="13316"/>
                </a:cxn>
                <a:cxn ang="0">
                  <a:pos x="2966" y="11875"/>
                </a:cxn>
                <a:cxn ang="0">
                  <a:pos x="2611" y="10263"/>
                </a:cxn>
                <a:cxn ang="0">
                  <a:pos x="2657" y="9067"/>
                </a:cxn>
                <a:cxn ang="0">
                  <a:pos x="2906" y="8446"/>
                </a:cxn>
                <a:cxn ang="0">
                  <a:pos x="2108" y="8756"/>
                </a:cxn>
                <a:cxn ang="0">
                  <a:pos x="1951" y="10042"/>
                </a:cxn>
                <a:cxn ang="0">
                  <a:pos x="2244" y="11405"/>
                </a:cxn>
                <a:cxn ang="0">
                  <a:pos x="1800" y="11462"/>
                </a:cxn>
                <a:cxn ang="0">
                  <a:pos x="514" y="10430"/>
                </a:cxn>
                <a:cxn ang="0">
                  <a:pos x="0" y="8981"/>
                </a:cxn>
                <a:cxn ang="0">
                  <a:pos x="814" y="8147"/>
                </a:cxn>
                <a:cxn ang="0">
                  <a:pos x="2055" y="8130"/>
                </a:cxn>
                <a:cxn ang="0">
                  <a:pos x="13652" y="11178"/>
                </a:cxn>
                <a:cxn ang="0">
                  <a:pos x="13281" y="11893"/>
                </a:cxn>
                <a:cxn ang="0">
                  <a:pos x="12680" y="12371"/>
                </a:cxn>
                <a:cxn ang="0">
                  <a:pos x="11525" y="12547"/>
                </a:cxn>
                <a:cxn ang="0">
                  <a:pos x="11812" y="11849"/>
                </a:cxn>
                <a:cxn ang="0">
                  <a:pos x="7899" y="11652"/>
                </a:cxn>
                <a:cxn ang="0">
                  <a:pos x="8996" y="12019"/>
                </a:cxn>
                <a:cxn ang="0">
                  <a:pos x="10612" y="11876"/>
                </a:cxn>
                <a:cxn ang="0">
                  <a:pos x="10925" y="12290"/>
                </a:cxn>
                <a:cxn ang="0">
                  <a:pos x="10585" y="12853"/>
                </a:cxn>
                <a:cxn ang="0">
                  <a:pos x="9821" y="13182"/>
                </a:cxn>
                <a:cxn ang="0">
                  <a:pos x="6649" y="14004"/>
                </a:cxn>
                <a:cxn ang="0">
                  <a:pos x="7422" y="12934"/>
                </a:cxn>
                <a:cxn ang="0">
                  <a:pos x="7677" y="12066"/>
                </a:cxn>
                <a:cxn ang="0">
                  <a:pos x="14396" y="10218"/>
                </a:cxn>
                <a:cxn ang="0">
                  <a:pos x="14321" y="8192"/>
                </a:cxn>
                <a:cxn ang="0">
                  <a:pos x="12918" y="5928"/>
                </a:cxn>
                <a:cxn ang="0">
                  <a:pos x="11740" y="5209"/>
                </a:cxn>
                <a:cxn ang="0">
                  <a:pos x="10623" y="5077"/>
                </a:cxn>
                <a:cxn ang="0">
                  <a:pos x="9280" y="5224"/>
                </a:cxn>
                <a:cxn ang="0">
                  <a:pos x="1229" y="7366"/>
                </a:cxn>
                <a:cxn ang="0">
                  <a:pos x="2849" y="7799"/>
                </a:cxn>
                <a:cxn ang="0">
                  <a:pos x="5581" y="9338"/>
                </a:cxn>
                <a:cxn ang="0">
                  <a:pos x="7851" y="10919"/>
                </a:cxn>
                <a:cxn ang="0">
                  <a:pos x="9572" y="11341"/>
                </a:cxn>
                <a:cxn ang="0">
                  <a:pos x="10600" y="11241"/>
                </a:cxn>
                <a:cxn ang="0">
                  <a:pos x="13760" y="10423"/>
                </a:cxn>
              </a:cxnLst>
              <a:rect l="0" t="0" r="r" b="b"/>
              <a:pathLst>
                <a:path w="16170" h="14014">
                  <a:moveTo>
                    <a:pt x="11178" y="2724"/>
                  </a:moveTo>
                  <a:lnTo>
                    <a:pt x="14087" y="2724"/>
                  </a:lnTo>
                  <a:lnTo>
                    <a:pt x="14087" y="6276"/>
                  </a:lnTo>
                  <a:lnTo>
                    <a:pt x="14080" y="6265"/>
                  </a:lnTo>
                  <a:lnTo>
                    <a:pt x="14060" y="6231"/>
                  </a:lnTo>
                  <a:lnTo>
                    <a:pt x="14025" y="6177"/>
                  </a:lnTo>
                  <a:lnTo>
                    <a:pt x="13979" y="6106"/>
                  </a:lnTo>
                  <a:lnTo>
                    <a:pt x="13920" y="6022"/>
                  </a:lnTo>
                  <a:lnTo>
                    <a:pt x="13852" y="5923"/>
                  </a:lnTo>
                  <a:lnTo>
                    <a:pt x="13812" y="5870"/>
                  </a:lnTo>
                  <a:lnTo>
                    <a:pt x="13771" y="5815"/>
                  </a:lnTo>
                  <a:lnTo>
                    <a:pt x="13727" y="5758"/>
                  </a:lnTo>
                  <a:lnTo>
                    <a:pt x="13682" y="5698"/>
                  </a:lnTo>
                  <a:lnTo>
                    <a:pt x="13632" y="5639"/>
                  </a:lnTo>
                  <a:lnTo>
                    <a:pt x="13582" y="5577"/>
                  </a:lnTo>
                  <a:lnTo>
                    <a:pt x="13529" y="5515"/>
                  </a:lnTo>
                  <a:lnTo>
                    <a:pt x="13474" y="5453"/>
                  </a:lnTo>
                  <a:lnTo>
                    <a:pt x="13417" y="5390"/>
                  </a:lnTo>
                  <a:lnTo>
                    <a:pt x="13357" y="5328"/>
                  </a:lnTo>
                  <a:lnTo>
                    <a:pt x="13297" y="5266"/>
                  </a:lnTo>
                  <a:lnTo>
                    <a:pt x="13234" y="5204"/>
                  </a:lnTo>
                  <a:lnTo>
                    <a:pt x="13169" y="5145"/>
                  </a:lnTo>
                  <a:lnTo>
                    <a:pt x="13104" y="5085"/>
                  </a:lnTo>
                  <a:lnTo>
                    <a:pt x="13036" y="5029"/>
                  </a:lnTo>
                  <a:lnTo>
                    <a:pt x="12967" y="4973"/>
                  </a:lnTo>
                  <a:lnTo>
                    <a:pt x="12897" y="4919"/>
                  </a:lnTo>
                  <a:lnTo>
                    <a:pt x="12825" y="4869"/>
                  </a:lnTo>
                  <a:lnTo>
                    <a:pt x="12752" y="4822"/>
                  </a:lnTo>
                  <a:lnTo>
                    <a:pt x="12678" y="4776"/>
                  </a:lnTo>
                  <a:lnTo>
                    <a:pt x="12604" y="4735"/>
                  </a:lnTo>
                  <a:lnTo>
                    <a:pt x="12531" y="4697"/>
                  </a:lnTo>
                  <a:lnTo>
                    <a:pt x="12458" y="4662"/>
                  </a:lnTo>
                  <a:lnTo>
                    <a:pt x="12387" y="4630"/>
                  </a:lnTo>
                  <a:lnTo>
                    <a:pt x="12317" y="4601"/>
                  </a:lnTo>
                  <a:lnTo>
                    <a:pt x="12250" y="4575"/>
                  </a:lnTo>
                  <a:lnTo>
                    <a:pt x="12182" y="4551"/>
                  </a:lnTo>
                  <a:lnTo>
                    <a:pt x="12117" y="4530"/>
                  </a:lnTo>
                  <a:lnTo>
                    <a:pt x="12054" y="4511"/>
                  </a:lnTo>
                  <a:lnTo>
                    <a:pt x="11991" y="4495"/>
                  </a:lnTo>
                  <a:lnTo>
                    <a:pt x="11930" y="4480"/>
                  </a:lnTo>
                  <a:lnTo>
                    <a:pt x="11873" y="4468"/>
                  </a:lnTo>
                  <a:lnTo>
                    <a:pt x="11816" y="4458"/>
                  </a:lnTo>
                  <a:lnTo>
                    <a:pt x="11762" y="4449"/>
                  </a:lnTo>
                  <a:lnTo>
                    <a:pt x="11709" y="4442"/>
                  </a:lnTo>
                  <a:lnTo>
                    <a:pt x="11660" y="4436"/>
                  </a:lnTo>
                  <a:lnTo>
                    <a:pt x="11612" y="4432"/>
                  </a:lnTo>
                  <a:lnTo>
                    <a:pt x="11567" y="4429"/>
                  </a:lnTo>
                  <a:lnTo>
                    <a:pt x="11524" y="4427"/>
                  </a:lnTo>
                  <a:lnTo>
                    <a:pt x="11484" y="4425"/>
                  </a:lnTo>
                  <a:lnTo>
                    <a:pt x="11446" y="4425"/>
                  </a:lnTo>
                  <a:lnTo>
                    <a:pt x="11412" y="4426"/>
                  </a:lnTo>
                  <a:lnTo>
                    <a:pt x="11380" y="4427"/>
                  </a:lnTo>
                  <a:lnTo>
                    <a:pt x="11351" y="4428"/>
                  </a:lnTo>
                  <a:lnTo>
                    <a:pt x="11303" y="4432"/>
                  </a:lnTo>
                  <a:lnTo>
                    <a:pt x="11267" y="4435"/>
                  </a:lnTo>
                  <a:lnTo>
                    <a:pt x="11246" y="4439"/>
                  </a:lnTo>
                  <a:lnTo>
                    <a:pt x="11239" y="4440"/>
                  </a:lnTo>
                  <a:lnTo>
                    <a:pt x="11178" y="2724"/>
                  </a:lnTo>
                  <a:close/>
                  <a:moveTo>
                    <a:pt x="9156" y="0"/>
                  </a:moveTo>
                  <a:lnTo>
                    <a:pt x="16170" y="0"/>
                  </a:lnTo>
                  <a:lnTo>
                    <a:pt x="16170" y="1256"/>
                  </a:lnTo>
                  <a:lnTo>
                    <a:pt x="13383" y="1256"/>
                  </a:lnTo>
                  <a:lnTo>
                    <a:pt x="13383" y="2174"/>
                  </a:lnTo>
                  <a:lnTo>
                    <a:pt x="11820" y="2174"/>
                  </a:lnTo>
                  <a:lnTo>
                    <a:pt x="11820" y="1256"/>
                  </a:lnTo>
                  <a:lnTo>
                    <a:pt x="9156" y="1256"/>
                  </a:lnTo>
                  <a:lnTo>
                    <a:pt x="9156" y="0"/>
                  </a:lnTo>
                  <a:close/>
                  <a:moveTo>
                    <a:pt x="4848" y="9576"/>
                  </a:moveTo>
                  <a:lnTo>
                    <a:pt x="4855" y="9581"/>
                  </a:lnTo>
                  <a:lnTo>
                    <a:pt x="4877" y="9595"/>
                  </a:lnTo>
                  <a:lnTo>
                    <a:pt x="4912" y="9615"/>
                  </a:lnTo>
                  <a:lnTo>
                    <a:pt x="4958" y="9642"/>
                  </a:lnTo>
                  <a:lnTo>
                    <a:pt x="5013" y="9675"/>
                  </a:lnTo>
                  <a:lnTo>
                    <a:pt x="5075" y="9713"/>
                  </a:lnTo>
                  <a:lnTo>
                    <a:pt x="5143" y="9754"/>
                  </a:lnTo>
                  <a:lnTo>
                    <a:pt x="5216" y="9798"/>
                  </a:lnTo>
                  <a:lnTo>
                    <a:pt x="5291" y="9843"/>
                  </a:lnTo>
                  <a:lnTo>
                    <a:pt x="5366" y="9890"/>
                  </a:lnTo>
                  <a:lnTo>
                    <a:pt x="5441" y="9936"/>
                  </a:lnTo>
                  <a:lnTo>
                    <a:pt x="5514" y="9981"/>
                  </a:lnTo>
                  <a:lnTo>
                    <a:pt x="5583" y="10025"/>
                  </a:lnTo>
                  <a:lnTo>
                    <a:pt x="5644" y="10064"/>
                  </a:lnTo>
                  <a:lnTo>
                    <a:pt x="5699" y="10101"/>
                  </a:lnTo>
                  <a:lnTo>
                    <a:pt x="5744" y="10131"/>
                  </a:lnTo>
                  <a:lnTo>
                    <a:pt x="5783" y="10159"/>
                  </a:lnTo>
                  <a:lnTo>
                    <a:pt x="5817" y="10186"/>
                  </a:lnTo>
                  <a:lnTo>
                    <a:pt x="5849" y="10214"/>
                  </a:lnTo>
                  <a:lnTo>
                    <a:pt x="5878" y="10241"/>
                  </a:lnTo>
                  <a:lnTo>
                    <a:pt x="5903" y="10266"/>
                  </a:lnTo>
                  <a:lnTo>
                    <a:pt x="5926" y="10292"/>
                  </a:lnTo>
                  <a:lnTo>
                    <a:pt x="5946" y="10315"/>
                  </a:lnTo>
                  <a:lnTo>
                    <a:pt x="5963" y="10336"/>
                  </a:lnTo>
                  <a:lnTo>
                    <a:pt x="5978" y="10356"/>
                  </a:lnTo>
                  <a:lnTo>
                    <a:pt x="5990" y="10374"/>
                  </a:lnTo>
                  <a:lnTo>
                    <a:pt x="6000" y="10391"/>
                  </a:lnTo>
                  <a:lnTo>
                    <a:pt x="6008" y="10404"/>
                  </a:lnTo>
                  <a:lnTo>
                    <a:pt x="6018" y="10423"/>
                  </a:lnTo>
                  <a:lnTo>
                    <a:pt x="6021" y="10430"/>
                  </a:lnTo>
                  <a:lnTo>
                    <a:pt x="6022" y="10441"/>
                  </a:lnTo>
                  <a:lnTo>
                    <a:pt x="6024" y="10472"/>
                  </a:lnTo>
                  <a:lnTo>
                    <a:pt x="6027" y="10522"/>
                  </a:lnTo>
                  <a:lnTo>
                    <a:pt x="6029" y="10586"/>
                  </a:lnTo>
                  <a:lnTo>
                    <a:pt x="6029" y="10662"/>
                  </a:lnTo>
                  <a:lnTo>
                    <a:pt x="6028" y="10749"/>
                  </a:lnTo>
                  <a:lnTo>
                    <a:pt x="6026" y="10796"/>
                  </a:lnTo>
                  <a:lnTo>
                    <a:pt x="6024" y="10843"/>
                  </a:lnTo>
                  <a:lnTo>
                    <a:pt x="6021" y="10893"/>
                  </a:lnTo>
                  <a:lnTo>
                    <a:pt x="6016" y="10942"/>
                  </a:lnTo>
                  <a:lnTo>
                    <a:pt x="6011" y="10992"/>
                  </a:lnTo>
                  <a:lnTo>
                    <a:pt x="6004" y="11042"/>
                  </a:lnTo>
                  <a:lnTo>
                    <a:pt x="5996" y="11093"/>
                  </a:lnTo>
                  <a:lnTo>
                    <a:pt x="5986" y="11142"/>
                  </a:lnTo>
                  <a:lnTo>
                    <a:pt x="5975" y="11192"/>
                  </a:lnTo>
                  <a:lnTo>
                    <a:pt x="5963" y="11239"/>
                  </a:lnTo>
                  <a:lnTo>
                    <a:pt x="5948" y="11286"/>
                  </a:lnTo>
                  <a:lnTo>
                    <a:pt x="5931" y="11330"/>
                  </a:lnTo>
                  <a:lnTo>
                    <a:pt x="5913" y="11372"/>
                  </a:lnTo>
                  <a:lnTo>
                    <a:pt x="5893" y="11412"/>
                  </a:lnTo>
                  <a:lnTo>
                    <a:pt x="5871" y="11449"/>
                  </a:lnTo>
                  <a:lnTo>
                    <a:pt x="5846" y="11484"/>
                  </a:lnTo>
                  <a:lnTo>
                    <a:pt x="5819" y="11514"/>
                  </a:lnTo>
                  <a:lnTo>
                    <a:pt x="5790" y="11541"/>
                  </a:lnTo>
                  <a:lnTo>
                    <a:pt x="5758" y="11563"/>
                  </a:lnTo>
                  <a:lnTo>
                    <a:pt x="5723" y="11582"/>
                  </a:lnTo>
                  <a:lnTo>
                    <a:pt x="5687" y="11596"/>
                  </a:lnTo>
                  <a:lnTo>
                    <a:pt x="5649" y="11603"/>
                  </a:lnTo>
                  <a:lnTo>
                    <a:pt x="5612" y="11606"/>
                  </a:lnTo>
                  <a:lnTo>
                    <a:pt x="5574" y="11604"/>
                  </a:lnTo>
                  <a:lnTo>
                    <a:pt x="5535" y="11598"/>
                  </a:lnTo>
                  <a:lnTo>
                    <a:pt x="5497" y="11587"/>
                  </a:lnTo>
                  <a:lnTo>
                    <a:pt x="5458" y="11571"/>
                  </a:lnTo>
                  <a:lnTo>
                    <a:pt x="5420" y="11552"/>
                  </a:lnTo>
                  <a:lnTo>
                    <a:pt x="5382" y="11529"/>
                  </a:lnTo>
                  <a:lnTo>
                    <a:pt x="5344" y="11503"/>
                  </a:lnTo>
                  <a:lnTo>
                    <a:pt x="5306" y="11473"/>
                  </a:lnTo>
                  <a:lnTo>
                    <a:pt x="5269" y="11440"/>
                  </a:lnTo>
                  <a:lnTo>
                    <a:pt x="5233" y="11404"/>
                  </a:lnTo>
                  <a:lnTo>
                    <a:pt x="5197" y="11365"/>
                  </a:lnTo>
                  <a:lnTo>
                    <a:pt x="5162" y="11324"/>
                  </a:lnTo>
                  <a:lnTo>
                    <a:pt x="5128" y="11280"/>
                  </a:lnTo>
                  <a:lnTo>
                    <a:pt x="5095" y="11235"/>
                  </a:lnTo>
                  <a:lnTo>
                    <a:pt x="5063" y="11188"/>
                  </a:lnTo>
                  <a:lnTo>
                    <a:pt x="5033" y="11139"/>
                  </a:lnTo>
                  <a:lnTo>
                    <a:pt x="5004" y="11089"/>
                  </a:lnTo>
                  <a:lnTo>
                    <a:pt x="4975" y="11037"/>
                  </a:lnTo>
                  <a:lnTo>
                    <a:pt x="4950" y="10985"/>
                  </a:lnTo>
                  <a:lnTo>
                    <a:pt x="4926" y="10931"/>
                  </a:lnTo>
                  <a:lnTo>
                    <a:pt x="4904" y="10876"/>
                  </a:lnTo>
                  <a:lnTo>
                    <a:pt x="4883" y="10823"/>
                  </a:lnTo>
                  <a:lnTo>
                    <a:pt x="4865" y="10768"/>
                  </a:lnTo>
                  <a:lnTo>
                    <a:pt x="4849" y="10714"/>
                  </a:lnTo>
                  <a:lnTo>
                    <a:pt x="4835" y="10660"/>
                  </a:lnTo>
                  <a:lnTo>
                    <a:pt x="4824" y="10607"/>
                  </a:lnTo>
                  <a:lnTo>
                    <a:pt x="4815" y="10553"/>
                  </a:lnTo>
                  <a:lnTo>
                    <a:pt x="4809" y="10502"/>
                  </a:lnTo>
                  <a:lnTo>
                    <a:pt x="4806" y="10451"/>
                  </a:lnTo>
                  <a:lnTo>
                    <a:pt x="4804" y="10402"/>
                  </a:lnTo>
                  <a:lnTo>
                    <a:pt x="4801" y="10353"/>
                  </a:lnTo>
                  <a:lnTo>
                    <a:pt x="4801" y="10307"/>
                  </a:lnTo>
                  <a:lnTo>
                    <a:pt x="4800" y="10260"/>
                  </a:lnTo>
                  <a:lnTo>
                    <a:pt x="4801" y="10172"/>
                  </a:lnTo>
                  <a:lnTo>
                    <a:pt x="4802" y="10090"/>
                  </a:lnTo>
                  <a:lnTo>
                    <a:pt x="4806" y="10012"/>
                  </a:lnTo>
                  <a:lnTo>
                    <a:pt x="4810" y="9940"/>
                  </a:lnTo>
                  <a:lnTo>
                    <a:pt x="4814" y="9874"/>
                  </a:lnTo>
                  <a:lnTo>
                    <a:pt x="4819" y="9814"/>
                  </a:lnTo>
                  <a:lnTo>
                    <a:pt x="4824" y="9760"/>
                  </a:lnTo>
                  <a:lnTo>
                    <a:pt x="4829" y="9713"/>
                  </a:lnTo>
                  <a:lnTo>
                    <a:pt x="4834" y="9672"/>
                  </a:lnTo>
                  <a:lnTo>
                    <a:pt x="4838" y="9638"/>
                  </a:lnTo>
                  <a:lnTo>
                    <a:pt x="4842" y="9612"/>
                  </a:lnTo>
                  <a:lnTo>
                    <a:pt x="4845" y="9593"/>
                  </a:lnTo>
                  <a:lnTo>
                    <a:pt x="4847" y="9580"/>
                  </a:lnTo>
                  <a:lnTo>
                    <a:pt x="4848" y="9576"/>
                  </a:lnTo>
                  <a:close/>
                  <a:moveTo>
                    <a:pt x="2906" y="8446"/>
                  </a:moveTo>
                  <a:lnTo>
                    <a:pt x="2912" y="8449"/>
                  </a:lnTo>
                  <a:lnTo>
                    <a:pt x="2930" y="8458"/>
                  </a:lnTo>
                  <a:lnTo>
                    <a:pt x="2959" y="8472"/>
                  </a:lnTo>
                  <a:lnTo>
                    <a:pt x="2999" y="8491"/>
                  </a:lnTo>
                  <a:lnTo>
                    <a:pt x="3046" y="8515"/>
                  </a:lnTo>
                  <a:lnTo>
                    <a:pt x="3102" y="8542"/>
                  </a:lnTo>
                  <a:lnTo>
                    <a:pt x="3163" y="8572"/>
                  </a:lnTo>
                  <a:lnTo>
                    <a:pt x="3231" y="8606"/>
                  </a:lnTo>
                  <a:lnTo>
                    <a:pt x="3303" y="8641"/>
                  </a:lnTo>
                  <a:lnTo>
                    <a:pt x="3379" y="8677"/>
                  </a:lnTo>
                  <a:lnTo>
                    <a:pt x="3456" y="8714"/>
                  </a:lnTo>
                  <a:lnTo>
                    <a:pt x="3536" y="8751"/>
                  </a:lnTo>
                  <a:lnTo>
                    <a:pt x="3615" y="8789"/>
                  </a:lnTo>
                  <a:lnTo>
                    <a:pt x="3694" y="8826"/>
                  </a:lnTo>
                  <a:lnTo>
                    <a:pt x="3771" y="8860"/>
                  </a:lnTo>
                  <a:lnTo>
                    <a:pt x="3844" y="8893"/>
                  </a:lnTo>
                  <a:lnTo>
                    <a:pt x="3880" y="8910"/>
                  </a:lnTo>
                  <a:lnTo>
                    <a:pt x="3913" y="8926"/>
                  </a:lnTo>
                  <a:lnTo>
                    <a:pt x="3944" y="8941"/>
                  </a:lnTo>
                  <a:lnTo>
                    <a:pt x="3975" y="8956"/>
                  </a:lnTo>
                  <a:lnTo>
                    <a:pt x="4030" y="8986"/>
                  </a:lnTo>
                  <a:lnTo>
                    <a:pt x="4080" y="9016"/>
                  </a:lnTo>
                  <a:lnTo>
                    <a:pt x="4123" y="9044"/>
                  </a:lnTo>
                  <a:lnTo>
                    <a:pt x="4162" y="9070"/>
                  </a:lnTo>
                  <a:lnTo>
                    <a:pt x="4195" y="9095"/>
                  </a:lnTo>
                  <a:lnTo>
                    <a:pt x="4223" y="9118"/>
                  </a:lnTo>
                  <a:lnTo>
                    <a:pt x="4248" y="9139"/>
                  </a:lnTo>
                  <a:lnTo>
                    <a:pt x="4267" y="9157"/>
                  </a:lnTo>
                  <a:lnTo>
                    <a:pt x="4283" y="9174"/>
                  </a:lnTo>
                  <a:lnTo>
                    <a:pt x="4295" y="9187"/>
                  </a:lnTo>
                  <a:lnTo>
                    <a:pt x="4309" y="9207"/>
                  </a:lnTo>
                  <a:lnTo>
                    <a:pt x="4314" y="9214"/>
                  </a:lnTo>
                  <a:lnTo>
                    <a:pt x="4308" y="9226"/>
                  </a:lnTo>
                  <a:lnTo>
                    <a:pt x="4292" y="9261"/>
                  </a:lnTo>
                  <a:lnTo>
                    <a:pt x="4281" y="9288"/>
                  </a:lnTo>
                  <a:lnTo>
                    <a:pt x="4269" y="9320"/>
                  </a:lnTo>
                  <a:lnTo>
                    <a:pt x="4256" y="9356"/>
                  </a:lnTo>
                  <a:lnTo>
                    <a:pt x="4241" y="9398"/>
                  </a:lnTo>
                  <a:lnTo>
                    <a:pt x="4225" y="9444"/>
                  </a:lnTo>
                  <a:lnTo>
                    <a:pt x="4210" y="9495"/>
                  </a:lnTo>
                  <a:lnTo>
                    <a:pt x="4194" y="9549"/>
                  </a:lnTo>
                  <a:lnTo>
                    <a:pt x="4179" y="9609"/>
                  </a:lnTo>
                  <a:lnTo>
                    <a:pt x="4165" y="9672"/>
                  </a:lnTo>
                  <a:lnTo>
                    <a:pt x="4151" y="9739"/>
                  </a:lnTo>
                  <a:lnTo>
                    <a:pt x="4139" y="9810"/>
                  </a:lnTo>
                  <a:lnTo>
                    <a:pt x="4127" y="9883"/>
                  </a:lnTo>
                  <a:lnTo>
                    <a:pt x="4118" y="9960"/>
                  </a:lnTo>
                  <a:lnTo>
                    <a:pt x="4111" y="10040"/>
                  </a:lnTo>
                  <a:lnTo>
                    <a:pt x="4107" y="10123"/>
                  </a:lnTo>
                  <a:lnTo>
                    <a:pt x="4106" y="10209"/>
                  </a:lnTo>
                  <a:lnTo>
                    <a:pt x="4107" y="10297"/>
                  </a:lnTo>
                  <a:lnTo>
                    <a:pt x="4112" y="10387"/>
                  </a:lnTo>
                  <a:lnTo>
                    <a:pt x="4121" y="10478"/>
                  </a:lnTo>
                  <a:lnTo>
                    <a:pt x="4134" y="10572"/>
                  </a:lnTo>
                  <a:lnTo>
                    <a:pt x="4152" y="10668"/>
                  </a:lnTo>
                  <a:lnTo>
                    <a:pt x="4173" y="10765"/>
                  </a:lnTo>
                  <a:lnTo>
                    <a:pt x="4200" y="10864"/>
                  </a:lnTo>
                  <a:lnTo>
                    <a:pt x="4232" y="10963"/>
                  </a:lnTo>
                  <a:lnTo>
                    <a:pt x="4270" y="11064"/>
                  </a:lnTo>
                  <a:lnTo>
                    <a:pt x="4314" y="11165"/>
                  </a:lnTo>
                  <a:lnTo>
                    <a:pt x="4364" y="11266"/>
                  </a:lnTo>
                  <a:lnTo>
                    <a:pt x="4420" y="11368"/>
                  </a:lnTo>
                  <a:lnTo>
                    <a:pt x="4481" y="11467"/>
                  </a:lnTo>
                  <a:lnTo>
                    <a:pt x="4544" y="11559"/>
                  </a:lnTo>
                  <a:lnTo>
                    <a:pt x="4605" y="11645"/>
                  </a:lnTo>
                  <a:lnTo>
                    <a:pt x="4669" y="11724"/>
                  </a:lnTo>
                  <a:lnTo>
                    <a:pt x="4734" y="11798"/>
                  </a:lnTo>
                  <a:lnTo>
                    <a:pt x="4798" y="11864"/>
                  </a:lnTo>
                  <a:lnTo>
                    <a:pt x="4864" y="11926"/>
                  </a:lnTo>
                  <a:lnTo>
                    <a:pt x="4930" y="11982"/>
                  </a:lnTo>
                  <a:lnTo>
                    <a:pt x="4996" y="12031"/>
                  </a:lnTo>
                  <a:lnTo>
                    <a:pt x="5061" y="12075"/>
                  </a:lnTo>
                  <a:lnTo>
                    <a:pt x="5127" y="12115"/>
                  </a:lnTo>
                  <a:lnTo>
                    <a:pt x="5192" y="12149"/>
                  </a:lnTo>
                  <a:lnTo>
                    <a:pt x="5256" y="12179"/>
                  </a:lnTo>
                  <a:lnTo>
                    <a:pt x="5321" y="12203"/>
                  </a:lnTo>
                  <a:lnTo>
                    <a:pt x="5385" y="12223"/>
                  </a:lnTo>
                  <a:lnTo>
                    <a:pt x="5448" y="12238"/>
                  </a:lnTo>
                  <a:lnTo>
                    <a:pt x="5510" y="12249"/>
                  </a:lnTo>
                  <a:lnTo>
                    <a:pt x="5571" y="12255"/>
                  </a:lnTo>
                  <a:lnTo>
                    <a:pt x="5630" y="12258"/>
                  </a:lnTo>
                  <a:lnTo>
                    <a:pt x="5689" y="12256"/>
                  </a:lnTo>
                  <a:lnTo>
                    <a:pt x="5746" y="12251"/>
                  </a:lnTo>
                  <a:lnTo>
                    <a:pt x="5801" y="12242"/>
                  </a:lnTo>
                  <a:lnTo>
                    <a:pt x="5855" y="12230"/>
                  </a:lnTo>
                  <a:lnTo>
                    <a:pt x="5907" y="12215"/>
                  </a:lnTo>
                  <a:lnTo>
                    <a:pt x="5957" y="12196"/>
                  </a:lnTo>
                  <a:lnTo>
                    <a:pt x="6004" y="12173"/>
                  </a:lnTo>
                  <a:lnTo>
                    <a:pt x="6049" y="12149"/>
                  </a:lnTo>
                  <a:lnTo>
                    <a:pt x="6091" y="12122"/>
                  </a:lnTo>
                  <a:lnTo>
                    <a:pt x="6131" y="12092"/>
                  </a:lnTo>
                  <a:lnTo>
                    <a:pt x="6169" y="12059"/>
                  </a:lnTo>
                  <a:lnTo>
                    <a:pt x="6203" y="12024"/>
                  </a:lnTo>
                  <a:lnTo>
                    <a:pt x="6236" y="11988"/>
                  </a:lnTo>
                  <a:lnTo>
                    <a:pt x="6292" y="11913"/>
                  </a:lnTo>
                  <a:lnTo>
                    <a:pt x="6346" y="11843"/>
                  </a:lnTo>
                  <a:lnTo>
                    <a:pt x="6393" y="11776"/>
                  </a:lnTo>
                  <a:lnTo>
                    <a:pt x="6437" y="11714"/>
                  </a:lnTo>
                  <a:lnTo>
                    <a:pt x="6456" y="11684"/>
                  </a:lnTo>
                  <a:lnTo>
                    <a:pt x="6475" y="11654"/>
                  </a:lnTo>
                  <a:lnTo>
                    <a:pt x="6492" y="11626"/>
                  </a:lnTo>
                  <a:lnTo>
                    <a:pt x="6508" y="11599"/>
                  </a:lnTo>
                  <a:lnTo>
                    <a:pt x="6524" y="11572"/>
                  </a:lnTo>
                  <a:lnTo>
                    <a:pt x="6538" y="11546"/>
                  </a:lnTo>
                  <a:lnTo>
                    <a:pt x="6551" y="11521"/>
                  </a:lnTo>
                  <a:lnTo>
                    <a:pt x="6563" y="11497"/>
                  </a:lnTo>
                  <a:lnTo>
                    <a:pt x="6574" y="11473"/>
                  </a:lnTo>
                  <a:lnTo>
                    <a:pt x="6584" y="11450"/>
                  </a:lnTo>
                  <a:lnTo>
                    <a:pt x="6593" y="11428"/>
                  </a:lnTo>
                  <a:lnTo>
                    <a:pt x="6600" y="11407"/>
                  </a:lnTo>
                  <a:lnTo>
                    <a:pt x="6607" y="11386"/>
                  </a:lnTo>
                  <a:lnTo>
                    <a:pt x="6614" y="11365"/>
                  </a:lnTo>
                  <a:lnTo>
                    <a:pt x="6619" y="11346"/>
                  </a:lnTo>
                  <a:lnTo>
                    <a:pt x="6623" y="11327"/>
                  </a:lnTo>
                  <a:lnTo>
                    <a:pt x="6625" y="11309"/>
                  </a:lnTo>
                  <a:lnTo>
                    <a:pt x="6627" y="11292"/>
                  </a:lnTo>
                  <a:lnTo>
                    <a:pt x="6628" y="11274"/>
                  </a:lnTo>
                  <a:lnTo>
                    <a:pt x="6629" y="11258"/>
                  </a:lnTo>
                  <a:lnTo>
                    <a:pt x="6628" y="11242"/>
                  </a:lnTo>
                  <a:lnTo>
                    <a:pt x="6626" y="11227"/>
                  </a:lnTo>
                  <a:lnTo>
                    <a:pt x="6623" y="11212"/>
                  </a:lnTo>
                  <a:lnTo>
                    <a:pt x="6620" y="11198"/>
                  </a:lnTo>
                  <a:lnTo>
                    <a:pt x="6613" y="11170"/>
                  </a:lnTo>
                  <a:lnTo>
                    <a:pt x="6606" y="11142"/>
                  </a:lnTo>
                  <a:lnTo>
                    <a:pt x="6601" y="11115"/>
                  </a:lnTo>
                  <a:lnTo>
                    <a:pt x="6598" y="11089"/>
                  </a:lnTo>
                  <a:lnTo>
                    <a:pt x="6595" y="11062"/>
                  </a:lnTo>
                  <a:lnTo>
                    <a:pt x="6594" y="11038"/>
                  </a:lnTo>
                  <a:lnTo>
                    <a:pt x="6593" y="11015"/>
                  </a:lnTo>
                  <a:lnTo>
                    <a:pt x="6592" y="10993"/>
                  </a:lnTo>
                  <a:lnTo>
                    <a:pt x="6593" y="10954"/>
                  </a:lnTo>
                  <a:lnTo>
                    <a:pt x="6595" y="10925"/>
                  </a:lnTo>
                  <a:lnTo>
                    <a:pt x="6597" y="10906"/>
                  </a:lnTo>
                  <a:lnTo>
                    <a:pt x="6598" y="10899"/>
                  </a:lnTo>
                  <a:lnTo>
                    <a:pt x="7004" y="11176"/>
                  </a:lnTo>
                  <a:lnTo>
                    <a:pt x="7005" y="11190"/>
                  </a:lnTo>
                  <a:lnTo>
                    <a:pt x="7008" y="11226"/>
                  </a:lnTo>
                  <a:lnTo>
                    <a:pt x="7011" y="11286"/>
                  </a:lnTo>
                  <a:lnTo>
                    <a:pt x="7015" y="11363"/>
                  </a:lnTo>
                  <a:lnTo>
                    <a:pt x="7018" y="11457"/>
                  </a:lnTo>
                  <a:lnTo>
                    <a:pt x="7020" y="11567"/>
                  </a:lnTo>
                  <a:lnTo>
                    <a:pt x="7019" y="11626"/>
                  </a:lnTo>
                  <a:lnTo>
                    <a:pt x="7018" y="11689"/>
                  </a:lnTo>
                  <a:lnTo>
                    <a:pt x="7017" y="11753"/>
                  </a:lnTo>
                  <a:lnTo>
                    <a:pt x="7015" y="11819"/>
                  </a:lnTo>
                  <a:lnTo>
                    <a:pt x="7011" y="11888"/>
                  </a:lnTo>
                  <a:lnTo>
                    <a:pt x="7006" y="11957"/>
                  </a:lnTo>
                  <a:lnTo>
                    <a:pt x="7001" y="12029"/>
                  </a:lnTo>
                  <a:lnTo>
                    <a:pt x="6994" y="12101"/>
                  </a:lnTo>
                  <a:lnTo>
                    <a:pt x="6984" y="12173"/>
                  </a:lnTo>
                  <a:lnTo>
                    <a:pt x="6974" y="12246"/>
                  </a:lnTo>
                  <a:lnTo>
                    <a:pt x="6963" y="12319"/>
                  </a:lnTo>
                  <a:lnTo>
                    <a:pt x="6949" y="12392"/>
                  </a:lnTo>
                  <a:lnTo>
                    <a:pt x="6934" y="12463"/>
                  </a:lnTo>
                  <a:lnTo>
                    <a:pt x="6917" y="12535"/>
                  </a:lnTo>
                  <a:lnTo>
                    <a:pt x="6898" y="12605"/>
                  </a:lnTo>
                  <a:lnTo>
                    <a:pt x="6877" y="12674"/>
                  </a:lnTo>
                  <a:lnTo>
                    <a:pt x="6853" y="12740"/>
                  </a:lnTo>
                  <a:lnTo>
                    <a:pt x="6828" y="12805"/>
                  </a:lnTo>
                  <a:lnTo>
                    <a:pt x="6799" y="12866"/>
                  </a:lnTo>
                  <a:lnTo>
                    <a:pt x="6769" y="12926"/>
                  </a:lnTo>
                  <a:lnTo>
                    <a:pt x="6735" y="12985"/>
                  </a:lnTo>
                  <a:lnTo>
                    <a:pt x="6695" y="13042"/>
                  </a:lnTo>
                  <a:lnTo>
                    <a:pt x="6653" y="13100"/>
                  </a:lnTo>
                  <a:lnTo>
                    <a:pt x="6605" y="13157"/>
                  </a:lnTo>
                  <a:lnTo>
                    <a:pt x="6555" y="13215"/>
                  </a:lnTo>
                  <a:lnTo>
                    <a:pt x="6500" y="13271"/>
                  </a:lnTo>
                  <a:lnTo>
                    <a:pt x="6443" y="13325"/>
                  </a:lnTo>
                  <a:lnTo>
                    <a:pt x="6381" y="13379"/>
                  </a:lnTo>
                  <a:lnTo>
                    <a:pt x="6317" y="13431"/>
                  </a:lnTo>
                  <a:lnTo>
                    <a:pt x="6251" y="13481"/>
                  </a:lnTo>
                  <a:lnTo>
                    <a:pt x="6181" y="13529"/>
                  </a:lnTo>
                  <a:lnTo>
                    <a:pt x="6109" y="13575"/>
                  </a:lnTo>
                  <a:lnTo>
                    <a:pt x="6034" y="13618"/>
                  </a:lnTo>
                  <a:lnTo>
                    <a:pt x="5959" y="13659"/>
                  </a:lnTo>
                  <a:lnTo>
                    <a:pt x="5880" y="13697"/>
                  </a:lnTo>
                  <a:lnTo>
                    <a:pt x="5800" y="13731"/>
                  </a:lnTo>
                  <a:lnTo>
                    <a:pt x="5719" y="13762"/>
                  </a:lnTo>
                  <a:lnTo>
                    <a:pt x="5636" y="13791"/>
                  </a:lnTo>
                  <a:lnTo>
                    <a:pt x="5552" y="13814"/>
                  </a:lnTo>
                  <a:lnTo>
                    <a:pt x="5468" y="13834"/>
                  </a:lnTo>
                  <a:lnTo>
                    <a:pt x="5384" y="13849"/>
                  </a:lnTo>
                  <a:lnTo>
                    <a:pt x="5299" y="13860"/>
                  </a:lnTo>
                  <a:lnTo>
                    <a:pt x="5213" y="13867"/>
                  </a:lnTo>
                  <a:lnTo>
                    <a:pt x="5127" y="13869"/>
                  </a:lnTo>
                  <a:lnTo>
                    <a:pt x="5041" y="13864"/>
                  </a:lnTo>
                  <a:lnTo>
                    <a:pt x="4956" y="13855"/>
                  </a:lnTo>
                  <a:lnTo>
                    <a:pt x="4871" y="13840"/>
                  </a:lnTo>
                  <a:lnTo>
                    <a:pt x="4787" y="13819"/>
                  </a:lnTo>
                  <a:lnTo>
                    <a:pt x="4704" y="13793"/>
                  </a:lnTo>
                  <a:lnTo>
                    <a:pt x="4623" y="13759"/>
                  </a:lnTo>
                  <a:lnTo>
                    <a:pt x="4543" y="13719"/>
                  </a:lnTo>
                  <a:lnTo>
                    <a:pt x="4464" y="13673"/>
                  </a:lnTo>
                  <a:lnTo>
                    <a:pt x="4386" y="13621"/>
                  </a:lnTo>
                  <a:lnTo>
                    <a:pt x="4308" y="13566"/>
                  </a:lnTo>
                  <a:lnTo>
                    <a:pt x="4231" y="13508"/>
                  </a:lnTo>
                  <a:lnTo>
                    <a:pt x="4156" y="13447"/>
                  </a:lnTo>
                  <a:lnTo>
                    <a:pt x="4080" y="13383"/>
                  </a:lnTo>
                  <a:lnTo>
                    <a:pt x="4005" y="13316"/>
                  </a:lnTo>
                  <a:lnTo>
                    <a:pt x="3932" y="13247"/>
                  </a:lnTo>
                  <a:lnTo>
                    <a:pt x="3860" y="13175"/>
                  </a:lnTo>
                  <a:lnTo>
                    <a:pt x="3788" y="13101"/>
                  </a:lnTo>
                  <a:lnTo>
                    <a:pt x="3718" y="13024"/>
                  </a:lnTo>
                  <a:lnTo>
                    <a:pt x="3649" y="12945"/>
                  </a:lnTo>
                  <a:lnTo>
                    <a:pt x="3582" y="12864"/>
                  </a:lnTo>
                  <a:lnTo>
                    <a:pt x="3516" y="12782"/>
                  </a:lnTo>
                  <a:lnTo>
                    <a:pt x="3452" y="12698"/>
                  </a:lnTo>
                  <a:lnTo>
                    <a:pt x="3390" y="12611"/>
                  </a:lnTo>
                  <a:lnTo>
                    <a:pt x="3330" y="12523"/>
                  </a:lnTo>
                  <a:lnTo>
                    <a:pt x="3271" y="12434"/>
                  </a:lnTo>
                  <a:lnTo>
                    <a:pt x="3215" y="12343"/>
                  </a:lnTo>
                  <a:lnTo>
                    <a:pt x="3160" y="12252"/>
                  </a:lnTo>
                  <a:lnTo>
                    <a:pt x="3108" y="12159"/>
                  </a:lnTo>
                  <a:lnTo>
                    <a:pt x="3058" y="12065"/>
                  </a:lnTo>
                  <a:lnTo>
                    <a:pt x="3011" y="11970"/>
                  </a:lnTo>
                  <a:lnTo>
                    <a:pt x="2966" y="11875"/>
                  </a:lnTo>
                  <a:lnTo>
                    <a:pt x="2924" y="11780"/>
                  </a:lnTo>
                  <a:lnTo>
                    <a:pt x="2884" y="11684"/>
                  </a:lnTo>
                  <a:lnTo>
                    <a:pt x="2848" y="11587"/>
                  </a:lnTo>
                  <a:lnTo>
                    <a:pt x="2814" y="11490"/>
                  </a:lnTo>
                  <a:lnTo>
                    <a:pt x="2783" y="11393"/>
                  </a:lnTo>
                  <a:lnTo>
                    <a:pt x="2755" y="11296"/>
                  </a:lnTo>
                  <a:lnTo>
                    <a:pt x="2731" y="11199"/>
                  </a:lnTo>
                  <a:lnTo>
                    <a:pt x="2709" y="11102"/>
                  </a:lnTo>
                  <a:lnTo>
                    <a:pt x="2692" y="11006"/>
                  </a:lnTo>
                  <a:lnTo>
                    <a:pt x="2677" y="10910"/>
                  </a:lnTo>
                  <a:lnTo>
                    <a:pt x="2663" y="10815"/>
                  </a:lnTo>
                  <a:lnTo>
                    <a:pt x="2651" y="10721"/>
                  </a:lnTo>
                  <a:lnTo>
                    <a:pt x="2641" y="10627"/>
                  </a:lnTo>
                  <a:lnTo>
                    <a:pt x="2631" y="10535"/>
                  </a:lnTo>
                  <a:lnTo>
                    <a:pt x="2624" y="10443"/>
                  </a:lnTo>
                  <a:lnTo>
                    <a:pt x="2617" y="10353"/>
                  </a:lnTo>
                  <a:lnTo>
                    <a:pt x="2611" y="10263"/>
                  </a:lnTo>
                  <a:lnTo>
                    <a:pt x="2607" y="10176"/>
                  </a:lnTo>
                  <a:lnTo>
                    <a:pt x="2604" y="10091"/>
                  </a:lnTo>
                  <a:lnTo>
                    <a:pt x="2602" y="10006"/>
                  </a:lnTo>
                  <a:lnTo>
                    <a:pt x="2601" y="9924"/>
                  </a:lnTo>
                  <a:lnTo>
                    <a:pt x="2601" y="9843"/>
                  </a:lnTo>
                  <a:lnTo>
                    <a:pt x="2602" y="9764"/>
                  </a:lnTo>
                  <a:lnTo>
                    <a:pt x="2604" y="9687"/>
                  </a:lnTo>
                  <a:lnTo>
                    <a:pt x="2606" y="9614"/>
                  </a:lnTo>
                  <a:lnTo>
                    <a:pt x="2609" y="9542"/>
                  </a:lnTo>
                  <a:lnTo>
                    <a:pt x="2613" y="9472"/>
                  </a:lnTo>
                  <a:lnTo>
                    <a:pt x="2619" y="9406"/>
                  </a:lnTo>
                  <a:lnTo>
                    <a:pt x="2624" y="9342"/>
                  </a:lnTo>
                  <a:lnTo>
                    <a:pt x="2630" y="9280"/>
                  </a:lnTo>
                  <a:lnTo>
                    <a:pt x="2636" y="9223"/>
                  </a:lnTo>
                  <a:lnTo>
                    <a:pt x="2643" y="9167"/>
                  </a:lnTo>
                  <a:lnTo>
                    <a:pt x="2650" y="9116"/>
                  </a:lnTo>
                  <a:lnTo>
                    <a:pt x="2657" y="9067"/>
                  </a:lnTo>
                  <a:lnTo>
                    <a:pt x="2665" y="9022"/>
                  </a:lnTo>
                  <a:lnTo>
                    <a:pt x="2673" y="8980"/>
                  </a:lnTo>
                  <a:lnTo>
                    <a:pt x="2681" y="8942"/>
                  </a:lnTo>
                  <a:lnTo>
                    <a:pt x="2689" y="8909"/>
                  </a:lnTo>
                  <a:lnTo>
                    <a:pt x="2697" y="8878"/>
                  </a:lnTo>
                  <a:lnTo>
                    <a:pt x="2705" y="8852"/>
                  </a:lnTo>
                  <a:lnTo>
                    <a:pt x="2714" y="8830"/>
                  </a:lnTo>
                  <a:lnTo>
                    <a:pt x="2730" y="8790"/>
                  </a:lnTo>
                  <a:lnTo>
                    <a:pt x="2746" y="8752"/>
                  </a:lnTo>
                  <a:lnTo>
                    <a:pt x="2763" y="8715"/>
                  </a:lnTo>
                  <a:lnTo>
                    <a:pt x="2779" y="8679"/>
                  </a:lnTo>
                  <a:lnTo>
                    <a:pt x="2812" y="8615"/>
                  </a:lnTo>
                  <a:lnTo>
                    <a:pt x="2842" y="8557"/>
                  </a:lnTo>
                  <a:lnTo>
                    <a:pt x="2867" y="8511"/>
                  </a:lnTo>
                  <a:lnTo>
                    <a:pt x="2887" y="8475"/>
                  </a:lnTo>
                  <a:lnTo>
                    <a:pt x="2900" y="8453"/>
                  </a:lnTo>
                  <a:lnTo>
                    <a:pt x="2906" y="8446"/>
                  </a:lnTo>
                  <a:close/>
                  <a:moveTo>
                    <a:pt x="2372" y="8211"/>
                  </a:moveTo>
                  <a:lnTo>
                    <a:pt x="2368" y="8217"/>
                  </a:lnTo>
                  <a:lnTo>
                    <a:pt x="2356" y="8233"/>
                  </a:lnTo>
                  <a:lnTo>
                    <a:pt x="2338" y="8260"/>
                  </a:lnTo>
                  <a:lnTo>
                    <a:pt x="2314" y="8298"/>
                  </a:lnTo>
                  <a:lnTo>
                    <a:pt x="2300" y="8322"/>
                  </a:lnTo>
                  <a:lnTo>
                    <a:pt x="2286" y="8348"/>
                  </a:lnTo>
                  <a:lnTo>
                    <a:pt x="2270" y="8376"/>
                  </a:lnTo>
                  <a:lnTo>
                    <a:pt x="2254" y="8408"/>
                  </a:lnTo>
                  <a:lnTo>
                    <a:pt x="2237" y="8442"/>
                  </a:lnTo>
                  <a:lnTo>
                    <a:pt x="2219" y="8478"/>
                  </a:lnTo>
                  <a:lnTo>
                    <a:pt x="2201" y="8519"/>
                  </a:lnTo>
                  <a:lnTo>
                    <a:pt x="2183" y="8560"/>
                  </a:lnTo>
                  <a:lnTo>
                    <a:pt x="2164" y="8606"/>
                  </a:lnTo>
                  <a:lnTo>
                    <a:pt x="2146" y="8653"/>
                  </a:lnTo>
                  <a:lnTo>
                    <a:pt x="2126" y="8703"/>
                  </a:lnTo>
                  <a:lnTo>
                    <a:pt x="2108" y="8756"/>
                  </a:lnTo>
                  <a:lnTo>
                    <a:pt x="2090" y="8812"/>
                  </a:lnTo>
                  <a:lnTo>
                    <a:pt x="2072" y="8869"/>
                  </a:lnTo>
                  <a:lnTo>
                    <a:pt x="2055" y="8931"/>
                  </a:lnTo>
                  <a:lnTo>
                    <a:pt x="2038" y="8993"/>
                  </a:lnTo>
                  <a:lnTo>
                    <a:pt x="2023" y="9060"/>
                  </a:lnTo>
                  <a:lnTo>
                    <a:pt x="2008" y="9129"/>
                  </a:lnTo>
                  <a:lnTo>
                    <a:pt x="1994" y="9201"/>
                  </a:lnTo>
                  <a:lnTo>
                    <a:pt x="1982" y="9274"/>
                  </a:lnTo>
                  <a:lnTo>
                    <a:pt x="1970" y="9352"/>
                  </a:lnTo>
                  <a:lnTo>
                    <a:pt x="1961" y="9431"/>
                  </a:lnTo>
                  <a:lnTo>
                    <a:pt x="1952" y="9513"/>
                  </a:lnTo>
                  <a:lnTo>
                    <a:pt x="1945" y="9598"/>
                  </a:lnTo>
                  <a:lnTo>
                    <a:pt x="1940" y="9684"/>
                  </a:lnTo>
                  <a:lnTo>
                    <a:pt x="1939" y="9772"/>
                  </a:lnTo>
                  <a:lnTo>
                    <a:pt x="1940" y="9862"/>
                  </a:lnTo>
                  <a:lnTo>
                    <a:pt x="1944" y="9952"/>
                  </a:lnTo>
                  <a:lnTo>
                    <a:pt x="1951" y="10042"/>
                  </a:lnTo>
                  <a:lnTo>
                    <a:pt x="1959" y="10133"/>
                  </a:lnTo>
                  <a:lnTo>
                    <a:pt x="1969" y="10224"/>
                  </a:lnTo>
                  <a:lnTo>
                    <a:pt x="1981" y="10315"/>
                  </a:lnTo>
                  <a:lnTo>
                    <a:pt x="1995" y="10405"/>
                  </a:lnTo>
                  <a:lnTo>
                    <a:pt x="2010" y="10495"/>
                  </a:lnTo>
                  <a:lnTo>
                    <a:pt x="2027" y="10582"/>
                  </a:lnTo>
                  <a:lnTo>
                    <a:pt x="2046" y="10669"/>
                  </a:lnTo>
                  <a:lnTo>
                    <a:pt x="2064" y="10754"/>
                  </a:lnTo>
                  <a:lnTo>
                    <a:pt x="2083" y="10838"/>
                  </a:lnTo>
                  <a:lnTo>
                    <a:pt x="2103" y="10919"/>
                  </a:lnTo>
                  <a:lnTo>
                    <a:pt x="2123" y="10998"/>
                  </a:lnTo>
                  <a:lnTo>
                    <a:pt x="2145" y="11074"/>
                  </a:lnTo>
                  <a:lnTo>
                    <a:pt x="2165" y="11147"/>
                  </a:lnTo>
                  <a:lnTo>
                    <a:pt x="2185" y="11217"/>
                  </a:lnTo>
                  <a:lnTo>
                    <a:pt x="2205" y="11284"/>
                  </a:lnTo>
                  <a:lnTo>
                    <a:pt x="2224" y="11346"/>
                  </a:lnTo>
                  <a:lnTo>
                    <a:pt x="2244" y="11405"/>
                  </a:lnTo>
                  <a:lnTo>
                    <a:pt x="2261" y="11459"/>
                  </a:lnTo>
                  <a:lnTo>
                    <a:pt x="2278" y="11509"/>
                  </a:lnTo>
                  <a:lnTo>
                    <a:pt x="2307" y="11594"/>
                  </a:lnTo>
                  <a:lnTo>
                    <a:pt x="2331" y="11656"/>
                  </a:lnTo>
                  <a:lnTo>
                    <a:pt x="2346" y="11697"/>
                  </a:lnTo>
                  <a:lnTo>
                    <a:pt x="2351" y="11710"/>
                  </a:lnTo>
                  <a:lnTo>
                    <a:pt x="2335" y="11704"/>
                  </a:lnTo>
                  <a:lnTo>
                    <a:pt x="2288" y="11686"/>
                  </a:lnTo>
                  <a:lnTo>
                    <a:pt x="2255" y="11672"/>
                  </a:lnTo>
                  <a:lnTo>
                    <a:pt x="2215" y="11656"/>
                  </a:lnTo>
                  <a:lnTo>
                    <a:pt x="2170" y="11637"/>
                  </a:lnTo>
                  <a:lnTo>
                    <a:pt x="2119" y="11615"/>
                  </a:lnTo>
                  <a:lnTo>
                    <a:pt x="2064" y="11591"/>
                  </a:lnTo>
                  <a:lnTo>
                    <a:pt x="2003" y="11562"/>
                  </a:lnTo>
                  <a:lnTo>
                    <a:pt x="1938" y="11532"/>
                  </a:lnTo>
                  <a:lnTo>
                    <a:pt x="1871" y="11499"/>
                  </a:lnTo>
                  <a:lnTo>
                    <a:pt x="1800" y="11462"/>
                  </a:lnTo>
                  <a:lnTo>
                    <a:pt x="1726" y="11423"/>
                  </a:lnTo>
                  <a:lnTo>
                    <a:pt x="1649" y="11382"/>
                  </a:lnTo>
                  <a:lnTo>
                    <a:pt x="1572" y="11336"/>
                  </a:lnTo>
                  <a:lnTo>
                    <a:pt x="1492" y="11290"/>
                  </a:lnTo>
                  <a:lnTo>
                    <a:pt x="1411" y="11239"/>
                  </a:lnTo>
                  <a:lnTo>
                    <a:pt x="1329" y="11187"/>
                  </a:lnTo>
                  <a:lnTo>
                    <a:pt x="1248" y="11131"/>
                  </a:lnTo>
                  <a:lnTo>
                    <a:pt x="1166" y="11072"/>
                  </a:lnTo>
                  <a:lnTo>
                    <a:pt x="1085" y="11012"/>
                  </a:lnTo>
                  <a:lnTo>
                    <a:pt x="1006" y="10948"/>
                  </a:lnTo>
                  <a:lnTo>
                    <a:pt x="928" y="10881"/>
                  </a:lnTo>
                  <a:lnTo>
                    <a:pt x="851" y="10813"/>
                  </a:lnTo>
                  <a:lnTo>
                    <a:pt x="777" y="10742"/>
                  </a:lnTo>
                  <a:lnTo>
                    <a:pt x="706" y="10667"/>
                  </a:lnTo>
                  <a:lnTo>
                    <a:pt x="639" y="10591"/>
                  </a:lnTo>
                  <a:lnTo>
                    <a:pt x="574" y="10512"/>
                  </a:lnTo>
                  <a:lnTo>
                    <a:pt x="514" y="10430"/>
                  </a:lnTo>
                  <a:lnTo>
                    <a:pt x="459" y="10346"/>
                  </a:lnTo>
                  <a:lnTo>
                    <a:pt x="408" y="10259"/>
                  </a:lnTo>
                  <a:lnTo>
                    <a:pt x="361" y="10171"/>
                  </a:lnTo>
                  <a:lnTo>
                    <a:pt x="316" y="10082"/>
                  </a:lnTo>
                  <a:lnTo>
                    <a:pt x="273" y="9994"/>
                  </a:lnTo>
                  <a:lnTo>
                    <a:pt x="232" y="9905"/>
                  </a:lnTo>
                  <a:lnTo>
                    <a:pt x="195" y="9817"/>
                  </a:lnTo>
                  <a:lnTo>
                    <a:pt x="160" y="9728"/>
                  </a:lnTo>
                  <a:lnTo>
                    <a:pt x="128" y="9641"/>
                  </a:lnTo>
                  <a:lnTo>
                    <a:pt x="99" y="9554"/>
                  </a:lnTo>
                  <a:lnTo>
                    <a:pt x="74" y="9468"/>
                  </a:lnTo>
                  <a:lnTo>
                    <a:pt x="52" y="9383"/>
                  </a:lnTo>
                  <a:lnTo>
                    <a:pt x="33" y="9300"/>
                  </a:lnTo>
                  <a:lnTo>
                    <a:pt x="18" y="9218"/>
                  </a:lnTo>
                  <a:lnTo>
                    <a:pt x="8" y="9137"/>
                  </a:lnTo>
                  <a:lnTo>
                    <a:pt x="2" y="9058"/>
                  </a:lnTo>
                  <a:lnTo>
                    <a:pt x="0" y="8981"/>
                  </a:lnTo>
                  <a:lnTo>
                    <a:pt x="3" y="8907"/>
                  </a:lnTo>
                  <a:lnTo>
                    <a:pt x="10" y="8835"/>
                  </a:lnTo>
                  <a:lnTo>
                    <a:pt x="22" y="8765"/>
                  </a:lnTo>
                  <a:lnTo>
                    <a:pt x="39" y="8698"/>
                  </a:lnTo>
                  <a:lnTo>
                    <a:pt x="63" y="8633"/>
                  </a:lnTo>
                  <a:lnTo>
                    <a:pt x="91" y="8572"/>
                  </a:lnTo>
                  <a:lnTo>
                    <a:pt x="124" y="8514"/>
                  </a:lnTo>
                  <a:lnTo>
                    <a:pt x="165" y="8459"/>
                  </a:lnTo>
                  <a:lnTo>
                    <a:pt x="210" y="8408"/>
                  </a:lnTo>
                  <a:lnTo>
                    <a:pt x="262" y="8360"/>
                  </a:lnTo>
                  <a:lnTo>
                    <a:pt x="320" y="8317"/>
                  </a:lnTo>
                  <a:lnTo>
                    <a:pt x="385" y="8277"/>
                  </a:lnTo>
                  <a:lnTo>
                    <a:pt x="457" y="8242"/>
                  </a:lnTo>
                  <a:lnTo>
                    <a:pt x="535" y="8212"/>
                  </a:lnTo>
                  <a:lnTo>
                    <a:pt x="621" y="8185"/>
                  </a:lnTo>
                  <a:lnTo>
                    <a:pt x="714" y="8163"/>
                  </a:lnTo>
                  <a:lnTo>
                    <a:pt x="814" y="8147"/>
                  </a:lnTo>
                  <a:lnTo>
                    <a:pt x="916" y="8134"/>
                  </a:lnTo>
                  <a:lnTo>
                    <a:pt x="1014" y="8123"/>
                  </a:lnTo>
                  <a:lnTo>
                    <a:pt x="1109" y="8114"/>
                  </a:lnTo>
                  <a:lnTo>
                    <a:pt x="1200" y="8107"/>
                  </a:lnTo>
                  <a:lnTo>
                    <a:pt x="1287" y="8102"/>
                  </a:lnTo>
                  <a:lnTo>
                    <a:pt x="1369" y="8097"/>
                  </a:lnTo>
                  <a:lnTo>
                    <a:pt x="1449" y="8095"/>
                  </a:lnTo>
                  <a:lnTo>
                    <a:pt x="1525" y="8093"/>
                  </a:lnTo>
                  <a:lnTo>
                    <a:pt x="1598" y="8094"/>
                  </a:lnTo>
                  <a:lnTo>
                    <a:pt x="1667" y="8095"/>
                  </a:lnTo>
                  <a:lnTo>
                    <a:pt x="1732" y="8098"/>
                  </a:lnTo>
                  <a:lnTo>
                    <a:pt x="1795" y="8102"/>
                  </a:lnTo>
                  <a:lnTo>
                    <a:pt x="1852" y="8106"/>
                  </a:lnTo>
                  <a:lnTo>
                    <a:pt x="1908" y="8111"/>
                  </a:lnTo>
                  <a:lnTo>
                    <a:pt x="1961" y="8117"/>
                  </a:lnTo>
                  <a:lnTo>
                    <a:pt x="2009" y="8123"/>
                  </a:lnTo>
                  <a:lnTo>
                    <a:pt x="2055" y="8130"/>
                  </a:lnTo>
                  <a:lnTo>
                    <a:pt x="2096" y="8137"/>
                  </a:lnTo>
                  <a:lnTo>
                    <a:pt x="2135" y="8144"/>
                  </a:lnTo>
                  <a:lnTo>
                    <a:pt x="2172" y="8151"/>
                  </a:lnTo>
                  <a:lnTo>
                    <a:pt x="2204" y="8159"/>
                  </a:lnTo>
                  <a:lnTo>
                    <a:pt x="2233" y="8166"/>
                  </a:lnTo>
                  <a:lnTo>
                    <a:pt x="2261" y="8173"/>
                  </a:lnTo>
                  <a:lnTo>
                    <a:pt x="2284" y="8180"/>
                  </a:lnTo>
                  <a:lnTo>
                    <a:pt x="2323" y="8192"/>
                  </a:lnTo>
                  <a:lnTo>
                    <a:pt x="2351" y="8203"/>
                  </a:lnTo>
                  <a:lnTo>
                    <a:pt x="2367" y="8209"/>
                  </a:lnTo>
                  <a:lnTo>
                    <a:pt x="2372" y="8211"/>
                  </a:lnTo>
                  <a:close/>
                  <a:moveTo>
                    <a:pt x="11913" y="11560"/>
                  </a:moveTo>
                  <a:lnTo>
                    <a:pt x="13685" y="11069"/>
                  </a:lnTo>
                  <a:lnTo>
                    <a:pt x="13682" y="11077"/>
                  </a:lnTo>
                  <a:lnTo>
                    <a:pt x="13676" y="11099"/>
                  </a:lnTo>
                  <a:lnTo>
                    <a:pt x="13666" y="11133"/>
                  </a:lnTo>
                  <a:lnTo>
                    <a:pt x="13652" y="11178"/>
                  </a:lnTo>
                  <a:lnTo>
                    <a:pt x="13632" y="11234"/>
                  </a:lnTo>
                  <a:lnTo>
                    <a:pt x="13609" y="11297"/>
                  </a:lnTo>
                  <a:lnTo>
                    <a:pt x="13596" y="11332"/>
                  </a:lnTo>
                  <a:lnTo>
                    <a:pt x="13581" y="11367"/>
                  </a:lnTo>
                  <a:lnTo>
                    <a:pt x="13566" y="11405"/>
                  </a:lnTo>
                  <a:lnTo>
                    <a:pt x="13548" y="11443"/>
                  </a:lnTo>
                  <a:lnTo>
                    <a:pt x="13530" y="11483"/>
                  </a:lnTo>
                  <a:lnTo>
                    <a:pt x="13511" y="11523"/>
                  </a:lnTo>
                  <a:lnTo>
                    <a:pt x="13490" y="11564"/>
                  </a:lnTo>
                  <a:lnTo>
                    <a:pt x="13469" y="11606"/>
                  </a:lnTo>
                  <a:lnTo>
                    <a:pt x="13445" y="11647"/>
                  </a:lnTo>
                  <a:lnTo>
                    <a:pt x="13421" y="11689"/>
                  </a:lnTo>
                  <a:lnTo>
                    <a:pt x="13396" y="11730"/>
                  </a:lnTo>
                  <a:lnTo>
                    <a:pt x="13370" y="11771"/>
                  </a:lnTo>
                  <a:lnTo>
                    <a:pt x="13341" y="11813"/>
                  </a:lnTo>
                  <a:lnTo>
                    <a:pt x="13312" y="11853"/>
                  </a:lnTo>
                  <a:lnTo>
                    <a:pt x="13281" y="11893"/>
                  </a:lnTo>
                  <a:lnTo>
                    <a:pt x="13249" y="11932"/>
                  </a:lnTo>
                  <a:lnTo>
                    <a:pt x="13216" y="11969"/>
                  </a:lnTo>
                  <a:lnTo>
                    <a:pt x="13182" y="12005"/>
                  </a:lnTo>
                  <a:lnTo>
                    <a:pt x="13145" y="12040"/>
                  </a:lnTo>
                  <a:lnTo>
                    <a:pt x="13108" y="12072"/>
                  </a:lnTo>
                  <a:lnTo>
                    <a:pt x="13070" y="12104"/>
                  </a:lnTo>
                  <a:lnTo>
                    <a:pt x="13032" y="12134"/>
                  </a:lnTo>
                  <a:lnTo>
                    <a:pt x="12995" y="12163"/>
                  </a:lnTo>
                  <a:lnTo>
                    <a:pt x="12957" y="12191"/>
                  </a:lnTo>
                  <a:lnTo>
                    <a:pt x="12921" y="12218"/>
                  </a:lnTo>
                  <a:lnTo>
                    <a:pt x="12884" y="12243"/>
                  </a:lnTo>
                  <a:lnTo>
                    <a:pt x="12849" y="12267"/>
                  </a:lnTo>
                  <a:lnTo>
                    <a:pt x="12814" y="12290"/>
                  </a:lnTo>
                  <a:lnTo>
                    <a:pt x="12779" y="12312"/>
                  </a:lnTo>
                  <a:lnTo>
                    <a:pt x="12745" y="12333"/>
                  </a:lnTo>
                  <a:lnTo>
                    <a:pt x="12712" y="12352"/>
                  </a:lnTo>
                  <a:lnTo>
                    <a:pt x="12680" y="12371"/>
                  </a:lnTo>
                  <a:lnTo>
                    <a:pt x="12619" y="12405"/>
                  </a:lnTo>
                  <a:lnTo>
                    <a:pt x="12561" y="12435"/>
                  </a:lnTo>
                  <a:lnTo>
                    <a:pt x="12509" y="12461"/>
                  </a:lnTo>
                  <a:lnTo>
                    <a:pt x="12461" y="12484"/>
                  </a:lnTo>
                  <a:lnTo>
                    <a:pt x="12420" y="12502"/>
                  </a:lnTo>
                  <a:lnTo>
                    <a:pt x="12384" y="12517"/>
                  </a:lnTo>
                  <a:lnTo>
                    <a:pt x="12356" y="12528"/>
                  </a:lnTo>
                  <a:lnTo>
                    <a:pt x="12336" y="12536"/>
                  </a:lnTo>
                  <a:lnTo>
                    <a:pt x="12323" y="12540"/>
                  </a:lnTo>
                  <a:lnTo>
                    <a:pt x="12319" y="12542"/>
                  </a:lnTo>
                  <a:lnTo>
                    <a:pt x="11422" y="12734"/>
                  </a:lnTo>
                  <a:lnTo>
                    <a:pt x="11425" y="12728"/>
                  </a:lnTo>
                  <a:lnTo>
                    <a:pt x="11435" y="12710"/>
                  </a:lnTo>
                  <a:lnTo>
                    <a:pt x="11451" y="12682"/>
                  </a:lnTo>
                  <a:lnTo>
                    <a:pt x="11473" y="12644"/>
                  </a:lnTo>
                  <a:lnTo>
                    <a:pt x="11498" y="12599"/>
                  </a:lnTo>
                  <a:lnTo>
                    <a:pt x="11525" y="12547"/>
                  </a:lnTo>
                  <a:lnTo>
                    <a:pt x="11555" y="12491"/>
                  </a:lnTo>
                  <a:lnTo>
                    <a:pt x="11588" y="12430"/>
                  </a:lnTo>
                  <a:lnTo>
                    <a:pt x="11619" y="12367"/>
                  </a:lnTo>
                  <a:lnTo>
                    <a:pt x="11651" y="12303"/>
                  </a:lnTo>
                  <a:lnTo>
                    <a:pt x="11682" y="12239"/>
                  </a:lnTo>
                  <a:lnTo>
                    <a:pt x="11710" y="12176"/>
                  </a:lnTo>
                  <a:lnTo>
                    <a:pt x="11723" y="12145"/>
                  </a:lnTo>
                  <a:lnTo>
                    <a:pt x="11735" y="12116"/>
                  </a:lnTo>
                  <a:lnTo>
                    <a:pt x="11746" y="12088"/>
                  </a:lnTo>
                  <a:lnTo>
                    <a:pt x="11757" y="12060"/>
                  </a:lnTo>
                  <a:lnTo>
                    <a:pt x="11766" y="12034"/>
                  </a:lnTo>
                  <a:lnTo>
                    <a:pt x="11774" y="12010"/>
                  </a:lnTo>
                  <a:lnTo>
                    <a:pt x="11780" y="11987"/>
                  </a:lnTo>
                  <a:lnTo>
                    <a:pt x="11785" y="11965"/>
                  </a:lnTo>
                  <a:lnTo>
                    <a:pt x="11793" y="11926"/>
                  </a:lnTo>
                  <a:lnTo>
                    <a:pt x="11802" y="11888"/>
                  </a:lnTo>
                  <a:lnTo>
                    <a:pt x="11812" y="11849"/>
                  </a:lnTo>
                  <a:lnTo>
                    <a:pt x="11822" y="11813"/>
                  </a:lnTo>
                  <a:lnTo>
                    <a:pt x="11833" y="11777"/>
                  </a:lnTo>
                  <a:lnTo>
                    <a:pt x="11844" y="11744"/>
                  </a:lnTo>
                  <a:lnTo>
                    <a:pt x="11855" y="11713"/>
                  </a:lnTo>
                  <a:lnTo>
                    <a:pt x="11865" y="11684"/>
                  </a:lnTo>
                  <a:lnTo>
                    <a:pt x="11884" y="11633"/>
                  </a:lnTo>
                  <a:lnTo>
                    <a:pt x="11899" y="11594"/>
                  </a:lnTo>
                  <a:lnTo>
                    <a:pt x="11909" y="11569"/>
                  </a:lnTo>
                  <a:lnTo>
                    <a:pt x="11913" y="11560"/>
                  </a:lnTo>
                  <a:close/>
                  <a:moveTo>
                    <a:pt x="7622" y="11497"/>
                  </a:moveTo>
                  <a:lnTo>
                    <a:pt x="7633" y="11503"/>
                  </a:lnTo>
                  <a:lnTo>
                    <a:pt x="7663" y="11521"/>
                  </a:lnTo>
                  <a:lnTo>
                    <a:pt x="7710" y="11549"/>
                  </a:lnTo>
                  <a:lnTo>
                    <a:pt x="7775" y="11586"/>
                  </a:lnTo>
                  <a:lnTo>
                    <a:pt x="7812" y="11607"/>
                  </a:lnTo>
                  <a:lnTo>
                    <a:pt x="7854" y="11629"/>
                  </a:lnTo>
                  <a:lnTo>
                    <a:pt x="7899" y="11652"/>
                  </a:lnTo>
                  <a:lnTo>
                    <a:pt x="7947" y="11676"/>
                  </a:lnTo>
                  <a:lnTo>
                    <a:pt x="7998" y="11702"/>
                  </a:lnTo>
                  <a:lnTo>
                    <a:pt x="8052" y="11727"/>
                  </a:lnTo>
                  <a:lnTo>
                    <a:pt x="8108" y="11753"/>
                  </a:lnTo>
                  <a:lnTo>
                    <a:pt x="8167" y="11780"/>
                  </a:lnTo>
                  <a:lnTo>
                    <a:pt x="8227" y="11805"/>
                  </a:lnTo>
                  <a:lnTo>
                    <a:pt x="8291" y="11831"/>
                  </a:lnTo>
                  <a:lnTo>
                    <a:pt x="8356" y="11855"/>
                  </a:lnTo>
                  <a:lnTo>
                    <a:pt x="8423" y="11880"/>
                  </a:lnTo>
                  <a:lnTo>
                    <a:pt x="8491" y="11903"/>
                  </a:lnTo>
                  <a:lnTo>
                    <a:pt x="8561" y="11925"/>
                  </a:lnTo>
                  <a:lnTo>
                    <a:pt x="8632" y="11946"/>
                  </a:lnTo>
                  <a:lnTo>
                    <a:pt x="8704" y="11964"/>
                  </a:lnTo>
                  <a:lnTo>
                    <a:pt x="8775" y="11982"/>
                  </a:lnTo>
                  <a:lnTo>
                    <a:pt x="8848" y="11997"/>
                  </a:lnTo>
                  <a:lnTo>
                    <a:pt x="8922" y="12009"/>
                  </a:lnTo>
                  <a:lnTo>
                    <a:pt x="8996" y="12019"/>
                  </a:lnTo>
                  <a:lnTo>
                    <a:pt x="9068" y="12027"/>
                  </a:lnTo>
                  <a:lnTo>
                    <a:pt x="9142" y="12031"/>
                  </a:lnTo>
                  <a:lnTo>
                    <a:pt x="9215" y="12032"/>
                  </a:lnTo>
                  <a:lnTo>
                    <a:pt x="9288" y="12030"/>
                  </a:lnTo>
                  <a:lnTo>
                    <a:pt x="9360" y="12025"/>
                  </a:lnTo>
                  <a:lnTo>
                    <a:pt x="9434" y="12020"/>
                  </a:lnTo>
                  <a:lnTo>
                    <a:pt x="9510" y="12014"/>
                  </a:lnTo>
                  <a:lnTo>
                    <a:pt x="9586" y="12008"/>
                  </a:lnTo>
                  <a:lnTo>
                    <a:pt x="9663" y="12001"/>
                  </a:lnTo>
                  <a:lnTo>
                    <a:pt x="9740" y="11993"/>
                  </a:lnTo>
                  <a:lnTo>
                    <a:pt x="9817" y="11985"/>
                  </a:lnTo>
                  <a:lnTo>
                    <a:pt x="9895" y="11975"/>
                  </a:lnTo>
                  <a:lnTo>
                    <a:pt x="10049" y="11956"/>
                  </a:lnTo>
                  <a:lnTo>
                    <a:pt x="10199" y="11937"/>
                  </a:lnTo>
                  <a:lnTo>
                    <a:pt x="10345" y="11917"/>
                  </a:lnTo>
                  <a:lnTo>
                    <a:pt x="10483" y="11897"/>
                  </a:lnTo>
                  <a:lnTo>
                    <a:pt x="10612" y="11876"/>
                  </a:lnTo>
                  <a:lnTo>
                    <a:pt x="10730" y="11858"/>
                  </a:lnTo>
                  <a:lnTo>
                    <a:pt x="10836" y="11841"/>
                  </a:lnTo>
                  <a:lnTo>
                    <a:pt x="10926" y="11826"/>
                  </a:lnTo>
                  <a:lnTo>
                    <a:pt x="11000" y="11813"/>
                  </a:lnTo>
                  <a:lnTo>
                    <a:pt x="11055" y="11804"/>
                  </a:lnTo>
                  <a:lnTo>
                    <a:pt x="11090" y="11798"/>
                  </a:lnTo>
                  <a:lnTo>
                    <a:pt x="11102" y="11795"/>
                  </a:lnTo>
                  <a:lnTo>
                    <a:pt x="11100" y="11803"/>
                  </a:lnTo>
                  <a:lnTo>
                    <a:pt x="11093" y="11823"/>
                  </a:lnTo>
                  <a:lnTo>
                    <a:pt x="11082" y="11856"/>
                  </a:lnTo>
                  <a:lnTo>
                    <a:pt x="11066" y="11899"/>
                  </a:lnTo>
                  <a:lnTo>
                    <a:pt x="11048" y="11951"/>
                  </a:lnTo>
                  <a:lnTo>
                    <a:pt x="11027" y="12010"/>
                  </a:lnTo>
                  <a:lnTo>
                    <a:pt x="11004" y="12075"/>
                  </a:lnTo>
                  <a:lnTo>
                    <a:pt x="10979" y="12144"/>
                  </a:lnTo>
                  <a:lnTo>
                    <a:pt x="10952" y="12217"/>
                  </a:lnTo>
                  <a:lnTo>
                    <a:pt x="10925" y="12290"/>
                  </a:lnTo>
                  <a:lnTo>
                    <a:pt x="10897" y="12363"/>
                  </a:lnTo>
                  <a:lnTo>
                    <a:pt x="10867" y="12434"/>
                  </a:lnTo>
                  <a:lnTo>
                    <a:pt x="10839" y="12502"/>
                  </a:lnTo>
                  <a:lnTo>
                    <a:pt x="10812" y="12565"/>
                  </a:lnTo>
                  <a:lnTo>
                    <a:pt x="10799" y="12595"/>
                  </a:lnTo>
                  <a:lnTo>
                    <a:pt x="10785" y="12621"/>
                  </a:lnTo>
                  <a:lnTo>
                    <a:pt x="10772" y="12647"/>
                  </a:lnTo>
                  <a:lnTo>
                    <a:pt x="10760" y="12669"/>
                  </a:lnTo>
                  <a:lnTo>
                    <a:pt x="10747" y="12692"/>
                  </a:lnTo>
                  <a:lnTo>
                    <a:pt x="10733" y="12713"/>
                  </a:lnTo>
                  <a:lnTo>
                    <a:pt x="10716" y="12734"/>
                  </a:lnTo>
                  <a:lnTo>
                    <a:pt x="10697" y="12755"/>
                  </a:lnTo>
                  <a:lnTo>
                    <a:pt x="10678" y="12776"/>
                  </a:lnTo>
                  <a:lnTo>
                    <a:pt x="10657" y="12796"/>
                  </a:lnTo>
                  <a:lnTo>
                    <a:pt x="10635" y="12815"/>
                  </a:lnTo>
                  <a:lnTo>
                    <a:pt x="10611" y="12834"/>
                  </a:lnTo>
                  <a:lnTo>
                    <a:pt x="10585" y="12853"/>
                  </a:lnTo>
                  <a:lnTo>
                    <a:pt x="10559" y="12872"/>
                  </a:lnTo>
                  <a:lnTo>
                    <a:pt x="10531" y="12890"/>
                  </a:lnTo>
                  <a:lnTo>
                    <a:pt x="10502" y="12907"/>
                  </a:lnTo>
                  <a:lnTo>
                    <a:pt x="10473" y="12924"/>
                  </a:lnTo>
                  <a:lnTo>
                    <a:pt x="10442" y="12941"/>
                  </a:lnTo>
                  <a:lnTo>
                    <a:pt x="10410" y="12957"/>
                  </a:lnTo>
                  <a:lnTo>
                    <a:pt x="10379" y="12974"/>
                  </a:lnTo>
                  <a:lnTo>
                    <a:pt x="10346" y="12990"/>
                  </a:lnTo>
                  <a:lnTo>
                    <a:pt x="10312" y="13005"/>
                  </a:lnTo>
                  <a:lnTo>
                    <a:pt x="10278" y="13020"/>
                  </a:lnTo>
                  <a:lnTo>
                    <a:pt x="10244" y="13035"/>
                  </a:lnTo>
                  <a:lnTo>
                    <a:pt x="10174" y="13063"/>
                  </a:lnTo>
                  <a:lnTo>
                    <a:pt x="10103" y="13090"/>
                  </a:lnTo>
                  <a:lnTo>
                    <a:pt x="10031" y="13115"/>
                  </a:lnTo>
                  <a:lnTo>
                    <a:pt x="9961" y="13139"/>
                  </a:lnTo>
                  <a:lnTo>
                    <a:pt x="9890" y="13161"/>
                  </a:lnTo>
                  <a:lnTo>
                    <a:pt x="9821" y="13182"/>
                  </a:lnTo>
                  <a:lnTo>
                    <a:pt x="9725" y="13209"/>
                  </a:lnTo>
                  <a:lnTo>
                    <a:pt x="9580" y="13248"/>
                  </a:lnTo>
                  <a:lnTo>
                    <a:pt x="9393" y="13299"/>
                  </a:lnTo>
                  <a:lnTo>
                    <a:pt x="9171" y="13357"/>
                  </a:lnTo>
                  <a:lnTo>
                    <a:pt x="8923" y="13422"/>
                  </a:lnTo>
                  <a:lnTo>
                    <a:pt x="8655" y="13492"/>
                  </a:lnTo>
                  <a:lnTo>
                    <a:pt x="8377" y="13564"/>
                  </a:lnTo>
                  <a:lnTo>
                    <a:pt x="8095" y="13638"/>
                  </a:lnTo>
                  <a:lnTo>
                    <a:pt x="7817" y="13710"/>
                  </a:lnTo>
                  <a:lnTo>
                    <a:pt x="7551" y="13779"/>
                  </a:lnTo>
                  <a:lnTo>
                    <a:pt x="7305" y="13842"/>
                  </a:lnTo>
                  <a:lnTo>
                    <a:pt x="7087" y="13899"/>
                  </a:lnTo>
                  <a:lnTo>
                    <a:pt x="6903" y="13946"/>
                  </a:lnTo>
                  <a:lnTo>
                    <a:pt x="6762" y="13983"/>
                  </a:lnTo>
                  <a:lnTo>
                    <a:pt x="6672" y="14006"/>
                  </a:lnTo>
                  <a:lnTo>
                    <a:pt x="6641" y="14014"/>
                  </a:lnTo>
                  <a:lnTo>
                    <a:pt x="6649" y="14004"/>
                  </a:lnTo>
                  <a:lnTo>
                    <a:pt x="6673" y="13976"/>
                  </a:lnTo>
                  <a:lnTo>
                    <a:pt x="6711" y="13930"/>
                  </a:lnTo>
                  <a:lnTo>
                    <a:pt x="6760" y="13869"/>
                  </a:lnTo>
                  <a:lnTo>
                    <a:pt x="6820" y="13795"/>
                  </a:lnTo>
                  <a:lnTo>
                    <a:pt x="6887" y="13709"/>
                  </a:lnTo>
                  <a:lnTo>
                    <a:pt x="6960" y="13614"/>
                  </a:lnTo>
                  <a:lnTo>
                    <a:pt x="7038" y="13510"/>
                  </a:lnTo>
                  <a:lnTo>
                    <a:pt x="7078" y="13455"/>
                  </a:lnTo>
                  <a:lnTo>
                    <a:pt x="7118" y="13400"/>
                  </a:lnTo>
                  <a:lnTo>
                    <a:pt x="7158" y="13343"/>
                  </a:lnTo>
                  <a:lnTo>
                    <a:pt x="7199" y="13286"/>
                  </a:lnTo>
                  <a:lnTo>
                    <a:pt x="7238" y="13228"/>
                  </a:lnTo>
                  <a:lnTo>
                    <a:pt x="7277" y="13168"/>
                  </a:lnTo>
                  <a:lnTo>
                    <a:pt x="7315" y="13110"/>
                  </a:lnTo>
                  <a:lnTo>
                    <a:pt x="7352" y="13051"/>
                  </a:lnTo>
                  <a:lnTo>
                    <a:pt x="7388" y="12993"/>
                  </a:lnTo>
                  <a:lnTo>
                    <a:pt x="7422" y="12934"/>
                  </a:lnTo>
                  <a:lnTo>
                    <a:pt x="7454" y="12877"/>
                  </a:lnTo>
                  <a:lnTo>
                    <a:pt x="7485" y="12820"/>
                  </a:lnTo>
                  <a:lnTo>
                    <a:pt x="7512" y="12764"/>
                  </a:lnTo>
                  <a:lnTo>
                    <a:pt x="7537" y="12710"/>
                  </a:lnTo>
                  <a:lnTo>
                    <a:pt x="7560" y="12657"/>
                  </a:lnTo>
                  <a:lnTo>
                    <a:pt x="7580" y="12606"/>
                  </a:lnTo>
                  <a:lnTo>
                    <a:pt x="7597" y="12556"/>
                  </a:lnTo>
                  <a:lnTo>
                    <a:pt x="7612" y="12506"/>
                  </a:lnTo>
                  <a:lnTo>
                    <a:pt x="7625" y="12455"/>
                  </a:lnTo>
                  <a:lnTo>
                    <a:pt x="7637" y="12405"/>
                  </a:lnTo>
                  <a:lnTo>
                    <a:pt x="7646" y="12355"/>
                  </a:lnTo>
                  <a:lnTo>
                    <a:pt x="7654" y="12306"/>
                  </a:lnTo>
                  <a:lnTo>
                    <a:pt x="7662" y="12256"/>
                  </a:lnTo>
                  <a:lnTo>
                    <a:pt x="7668" y="12208"/>
                  </a:lnTo>
                  <a:lnTo>
                    <a:pt x="7672" y="12159"/>
                  </a:lnTo>
                  <a:lnTo>
                    <a:pt x="7675" y="12113"/>
                  </a:lnTo>
                  <a:lnTo>
                    <a:pt x="7677" y="12066"/>
                  </a:lnTo>
                  <a:lnTo>
                    <a:pt x="7678" y="12021"/>
                  </a:lnTo>
                  <a:lnTo>
                    <a:pt x="7678" y="11976"/>
                  </a:lnTo>
                  <a:lnTo>
                    <a:pt x="7677" y="11933"/>
                  </a:lnTo>
                  <a:lnTo>
                    <a:pt x="7676" y="11892"/>
                  </a:lnTo>
                  <a:lnTo>
                    <a:pt x="7674" y="11851"/>
                  </a:lnTo>
                  <a:lnTo>
                    <a:pt x="7671" y="11813"/>
                  </a:lnTo>
                  <a:lnTo>
                    <a:pt x="7668" y="11775"/>
                  </a:lnTo>
                  <a:lnTo>
                    <a:pt x="7664" y="11740"/>
                  </a:lnTo>
                  <a:lnTo>
                    <a:pt x="7660" y="11707"/>
                  </a:lnTo>
                  <a:lnTo>
                    <a:pt x="7651" y="11646"/>
                  </a:lnTo>
                  <a:lnTo>
                    <a:pt x="7643" y="11595"/>
                  </a:lnTo>
                  <a:lnTo>
                    <a:pt x="7635" y="11553"/>
                  </a:lnTo>
                  <a:lnTo>
                    <a:pt x="7628" y="11522"/>
                  </a:lnTo>
                  <a:lnTo>
                    <a:pt x="7624" y="11503"/>
                  </a:lnTo>
                  <a:lnTo>
                    <a:pt x="7622" y="11497"/>
                  </a:lnTo>
                  <a:close/>
                  <a:moveTo>
                    <a:pt x="14393" y="10247"/>
                  </a:moveTo>
                  <a:lnTo>
                    <a:pt x="14396" y="10218"/>
                  </a:lnTo>
                  <a:lnTo>
                    <a:pt x="14405" y="10135"/>
                  </a:lnTo>
                  <a:lnTo>
                    <a:pt x="14412" y="10074"/>
                  </a:lnTo>
                  <a:lnTo>
                    <a:pt x="14418" y="10003"/>
                  </a:lnTo>
                  <a:lnTo>
                    <a:pt x="14423" y="9921"/>
                  </a:lnTo>
                  <a:lnTo>
                    <a:pt x="14429" y="9828"/>
                  </a:lnTo>
                  <a:lnTo>
                    <a:pt x="14433" y="9727"/>
                  </a:lnTo>
                  <a:lnTo>
                    <a:pt x="14436" y="9616"/>
                  </a:lnTo>
                  <a:lnTo>
                    <a:pt x="14438" y="9498"/>
                  </a:lnTo>
                  <a:lnTo>
                    <a:pt x="14437" y="9372"/>
                  </a:lnTo>
                  <a:lnTo>
                    <a:pt x="14435" y="9240"/>
                  </a:lnTo>
                  <a:lnTo>
                    <a:pt x="14429" y="9103"/>
                  </a:lnTo>
                  <a:lnTo>
                    <a:pt x="14421" y="8960"/>
                  </a:lnTo>
                  <a:lnTo>
                    <a:pt x="14408" y="8812"/>
                  </a:lnTo>
                  <a:lnTo>
                    <a:pt x="14393" y="8661"/>
                  </a:lnTo>
                  <a:lnTo>
                    <a:pt x="14373" y="8508"/>
                  </a:lnTo>
                  <a:lnTo>
                    <a:pt x="14349" y="8351"/>
                  </a:lnTo>
                  <a:lnTo>
                    <a:pt x="14321" y="8192"/>
                  </a:lnTo>
                  <a:lnTo>
                    <a:pt x="14286" y="8034"/>
                  </a:lnTo>
                  <a:lnTo>
                    <a:pt x="14246" y="7875"/>
                  </a:lnTo>
                  <a:lnTo>
                    <a:pt x="14200" y="7717"/>
                  </a:lnTo>
                  <a:lnTo>
                    <a:pt x="14148" y="7559"/>
                  </a:lnTo>
                  <a:lnTo>
                    <a:pt x="14089" y="7404"/>
                  </a:lnTo>
                  <a:lnTo>
                    <a:pt x="14022" y="7251"/>
                  </a:lnTo>
                  <a:lnTo>
                    <a:pt x="13949" y="7101"/>
                  </a:lnTo>
                  <a:lnTo>
                    <a:pt x="13868" y="6956"/>
                  </a:lnTo>
                  <a:lnTo>
                    <a:pt x="13779" y="6816"/>
                  </a:lnTo>
                  <a:lnTo>
                    <a:pt x="13681" y="6680"/>
                  </a:lnTo>
                  <a:lnTo>
                    <a:pt x="13574" y="6552"/>
                  </a:lnTo>
                  <a:lnTo>
                    <a:pt x="13457" y="6429"/>
                  </a:lnTo>
                  <a:lnTo>
                    <a:pt x="13339" y="6315"/>
                  </a:lnTo>
                  <a:lnTo>
                    <a:pt x="13226" y="6207"/>
                  </a:lnTo>
                  <a:lnTo>
                    <a:pt x="13119" y="6107"/>
                  </a:lnTo>
                  <a:lnTo>
                    <a:pt x="13016" y="6014"/>
                  </a:lnTo>
                  <a:lnTo>
                    <a:pt x="12918" y="5928"/>
                  </a:lnTo>
                  <a:lnTo>
                    <a:pt x="12825" y="5847"/>
                  </a:lnTo>
                  <a:lnTo>
                    <a:pt x="12735" y="5773"/>
                  </a:lnTo>
                  <a:lnTo>
                    <a:pt x="12650" y="5704"/>
                  </a:lnTo>
                  <a:lnTo>
                    <a:pt x="12568" y="5642"/>
                  </a:lnTo>
                  <a:lnTo>
                    <a:pt x="12490" y="5585"/>
                  </a:lnTo>
                  <a:lnTo>
                    <a:pt x="12416" y="5533"/>
                  </a:lnTo>
                  <a:lnTo>
                    <a:pt x="12344" y="5484"/>
                  </a:lnTo>
                  <a:lnTo>
                    <a:pt x="12274" y="5442"/>
                  </a:lnTo>
                  <a:lnTo>
                    <a:pt x="12208" y="5402"/>
                  </a:lnTo>
                  <a:lnTo>
                    <a:pt x="12144" y="5367"/>
                  </a:lnTo>
                  <a:lnTo>
                    <a:pt x="12082" y="5336"/>
                  </a:lnTo>
                  <a:lnTo>
                    <a:pt x="12021" y="5308"/>
                  </a:lnTo>
                  <a:lnTo>
                    <a:pt x="11963" y="5283"/>
                  </a:lnTo>
                  <a:lnTo>
                    <a:pt x="11906" y="5261"/>
                  </a:lnTo>
                  <a:lnTo>
                    <a:pt x="11850" y="5242"/>
                  </a:lnTo>
                  <a:lnTo>
                    <a:pt x="11795" y="5225"/>
                  </a:lnTo>
                  <a:lnTo>
                    <a:pt x="11740" y="5209"/>
                  </a:lnTo>
                  <a:lnTo>
                    <a:pt x="11687" y="5196"/>
                  </a:lnTo>
                  <a:lnTo>
                    <a:pt x="11632" y="5185"/>
                  </a:lnTo>
                  <a:lnTo>
                    <a:pt x="11579" y="5175"/>
                  </a:lnTo>
                  <a:lnTo>
                    <a:pt x="11524" y="5165"/>
                  </a:lnTo>
                  <a:lnTo>
                    <a:pt x="11470" y="5157"/>
                  </a:lnTo>
                  <a:lnTo>
                    <a:pt x="11415" y="5149"/>
                  </a:lnTo>
                  <a:lnTo>
                    <a:pt x="11301" y="5133"/>
                  </a:lnTo>
                  <a:lnTo>
                    <a:pt x="11182" y="5114"/>
                  </a:lnTo>
                  <a:lnTo>
                    <a:pt x="11119" y="5105"/>
                  </a:lnTo>
                  <a:lnTo>
                    <a:pt x="11057" y="5098"/>
                  </a:lnTo>
                  <a:lnTo>
                    <a:pt x="10995" y="5092"/>
                  </a:lnTo>
                  <a:lnTo>
                    <a:pt x="10933" y="5087"/>
                  </a:lnTo>
                  <a:lnTo>
                    <a:pt x="10870" y="5083"/>
                  </a:lnTo>
                  <a:lnTo>
                    <a:pt x="10808" y="5080"/>
                  </a:lnTo>
                  <a:lnTo>
                    <a:pt x="10746" y="5078"/>
                  </a:lnTo>
                  <a:lnTo>
                    <a:pt x="10684" y="5077"/>
                  </a:lnTo>
                  <a:lnTo>
                    <a:pt x="10623" y="5077"/>
                  </a:lnTo>
                  <a:lnTo>
                    <a:pt x="10561" y="5077"/>
                  </a:lnTo>
                  <a:lnTo>
                    <a:pt x="10500" y="5079"/>
                  </a:lnTo>
                  <a:lnTo>
                    <a:pt x="10440" y="5081"/>
                  </a:lnTo>
                  <a:lnTo>
                    <a:pt x="10380" y="5084"/>
                  </a:lnTo>
                  <a:lnTo>
                    <a:pt x="10321" y="5087"/>
                  </a:lnTo>
                  <a:lnTo>
                    <a:pt x="10262" y="5091"/>
                  </a:lnTo>
                  <a:lnTo>
                    <a:pt x="10204" y="5095"/>
                  </a:lnTo>
                  <a:lnTo>
                    <a:pt x="10090" y="5106"/>
                  </a:lnTo>
                  <a:lnTo>
                    <a:pt x="9981" y="5117"/>
                  </a:lnTo>
                  <a:lnTo>
                    <a:pt x="9876" y="5131"/>
                  </a:lnTo>
                  <a:lnTo>
                    <a:pt x="9776" y="5143"/>
                  </a:lnTo>
                  <a:lnTo>
                    <a:pt x="9681" y="5156"/>
                  </a:lnTo>
                  <a:lnTo>
                    <a:pt x="9593" y="5169"/>
                  </a:lnTo>
                  <a:lnTo>
                    <a:pt x="9511" y="5180"/>
                  </a:lnTo>
                  <a:lnTo>
                    <a:pt x="9436" y="5190"/>
                  </a:lnTo>
                  <a:lnTo>
                    <a:pt x="9379" y="5201"/>
                  </a:lnTo>
                  <a:lnTo>
                    <a:pt x="9280" y="5224"/>
                  </a:lnTo>
                  <a:lnTo>
                    <a:pt x="9143" y="5257"/>
                  </a:lnTo>
                  <a:lnTo>
                    <a:pt x="8970" y="5299"/>
                  </a:lnTo>
                  <a:lnTo>
                    <a:pt x="8764" y="5352"/>
                  </a:lnTo>
                  <a:lnTo>
                    <a:pt x="8529" y="5412"/>
                  </a:lnTo>
                  <a:lnTo>
                    <a:pt x="8266" y="5480"/>
                  </a:lnTo>
                  <a:lnTo>
                    <a:pt x="7980" y="5556"/>
                  </a:lnTo>
                  <a:lnTo>
                    <a:pt x="7343" y="5724"/>
                  </a:lnTo>
                  <a:lnTo>
                    <a:pt x="6644" y="5908"/>
                  </a:lnTo>
                  <a:lnTo>
                    <a:pt x="5904" y="6106"/>
                  </a:lnTo>
                  <a:lnTo>
                    <a:pt x="5145" y="6309"/>
                  </a:lnTo>
                  <a:lnTo>
                    <a:pt x="4391" y="6512"/>
                  </a:lnTo>
                  <a:lnTo>
                    <a:pt x="3665" y="6707"/>
                  </a:lnTo>
                  <a:lnTo>
                    <a:pt x="2987" y="6890"/>
                  </a:lnTo>
                  <a:lnTo>
                    <a:pt x="2382" y="7053"/>
                  </a:lnTo>
                  <a:lnTo>
                    <a:pt x="1873" y="7191"/>
                  </a:lnTo>
                  <a:lnTo>
                    <a:pt x="1481" y="7297"/>
                  </a:lnTo>
                  <a:lnTo>
                    <a:pt x="1229" y="7366"/>
                  </a:lnTo>
                  <a:lnTo>
                    <a:pt x="1140" y="7390"/>
                  </a:lnTo>
                  <a:lnTo>
                    <a:pt x="1167" y="7393"/>
                  </a:lnTo>
                  <a:lnTo>
                    <a:pt x="1246" y="7406"/>
                  </a:lnTo>
                  <a:lnTo>
                    <a:pt x="1303" y="7415"/>
                  </a:lnTo>
                  <a:lnTo>
                    <a:pt x="1371" y="7427"/>
                  </a:lnTo>
                  <a:lnTo>
                    <a:pt x="1451" y="7441"/>
                  </a:lnTo>
                  <a:lnTo>
                    <a:pt x="1540" y="7458"/>
                  </a:lnTo>
                  <a:lnTo>
                    <a:pt x="1638" y="7477"/>
                  </a:lnTo>
                  <a:lnTo>
                    <a:pt x="1745" y="7499"/>
                  </a:lnTo>
                  <a:lnTo>
                    <a:pt x="1861" y="7526"/>
                  </a:lnTo>
                  <a:lnTo>
                    <a:pt x="1984" y="7554"/>
                  </a:lnTo>
                  <a:lnTo>
                    <a:pt x="2113" y="7586"/>
                  </a:lnTo>
                  <a:lnTo>
                    <a:pt x="2251" y="7622"/>
                  </a:lnTo>
                  <a:lnTo>
                    <a:pt x="2392" y="7660"/>
                  </a:lnTo>
                  <a:lnTo>
                    <a:pt x="2540" y="7702"/>
                  </a:lnTo>
                  <a:lnTo>
                    <a:pt x="2692" y="7749"/>
                  </a:lnTo>
                  <a:lnTo>
                    <a:pt x="2849" y="7799"/>
                  </a:lnTo>
                  <a:lnTo>
                    <a:pt x="3009" y="7854"/>
                  </a:lnTo>
                  <a:lnTo>
                    <a:pt x="3171" y="7913"/>
                  </a:lnTo>
                  <a:lnTo>
                    <a:pt x="3336" y="7975"/>
                  </a:lnTo>
                  <a:lnTo>
                    <a:pt x="3503" y="8042"/>
                  </a:lnTo>
                  <a:lnTo>
                    <a:pt x="3671" y="8114"/>
                  </a:lnTo>
                  <a:lnTo>
                    <a:pt x="3839" y="8190"/>
                  </a:lnTo>
                  <a:lnTo>
                    <a:pt x="4007" y="8271"/>
                  </a:lnTo>
                  <a:lnTo>
                    <a:pt x="4175" y="8357"/>
                  </a:lnTo>
                  <a:lnTo>
                    <a:pt x="4342" y="8448"/>
                  </a:lnTo>
                  <a:lnTo>
                    <a:pt x="4506" y="8544"/>
                  </a:lnTo>
                  <a:lnTo>
                    <a:pt x="4669" y="8646"/>
                  </a:lnTo>
                  <a:lnTo>
                    <a:pt x="4829" y="8752"/>
                  </a:lnTo>
                  <a:lnTo>
                    <a:pt x="4984" y="8865"/>
                  </a:lnTo>
                  <a:lnTo>
                    <a:pt x="5136" y="8982"/>
                  </a:lnTo>
                  <a:lnTo>
                    <a:pt x="5285" y="9103"/>
                  </a:lnTo>
                  <a:lnTo>
                    <a:pt x="5433" y="9222"/>
                  </a:lnTo>
                  <a:lnTo>
                    <a:pt x="5581" y="9338"/>
                  </a:lnTo>
                  <a:lnTo>
                    <a:pt x="5727" y="9453"/>
                  </a:lnTo>
                  <a:lnTo>
                    <a:pt x="5873" y="9566"/>
                  </a:lnTo>
                  <a:lnTo>
                    <a:pt x="6017" y="9676"/>
                  </a:lnTo>
                  <a:lnTo>
                    <a:pt x="6160" y="9784"/>
                  </a:lnTo>
                  <a:lnTo>
                    <a:pt x="6302" y="9891"/>
                  </a:lnTo>
                  <a:lnTo>
                    <a:pt x="6442" y="9994"/>
                  </a:lnTo>
                  <a:lnTo>
                    <a:pt x="6581" y="10095"/>
                  </a:lnTo>
                  <a:lnTo>
                    <a:pt x="6718" y="10193"/>
                  </a:lnTo>
                  <a:lnTo>
                    <a:pt x="6852" y="10286"/>
                  </a:lnTo>
                  <a:lnTo>
                    <a:pt x="6985" y="10378"/>
                  </a:lnTo>
                  <a:lnTo>
                    <a:pt x="7116" y="10466"/>
                  </a:lnTo>
                  <a:lnTo>
                    <a:pt x="7245" y="10551"/>
                  </a:lnTo>
                  <a:lnTo>
                    <a:pt x="7371" y="10632"/>
                  </a:lnTo>
                  <a:lnTo>
                    <a:pt x="7495" y="10710"/>
                  </a:lnTo>
                  <a:lnTo>
                    <a:pt x="7616" y="10783"/>
                  </a:lnTo>
                  <a:lnTo>
                    <a:pt x="7734" y="10853"/>
                  </a:lnTo>
                  <a:lnTo>
                    <a:pt x="7851" y="10919"/>
                  </a:lnTo>
                  <a:lnTo>
                    <a:pt x="7964" y="10980"/>
                  </a:lnTo>
                  <a:lnTo>
                    <a:pt x="8073" y="11037"/>
                  </a:lnTo>
                  <a:lnTo>
                    <a:pt x="8180" y="11090"/>
                  </a:lnTo>
                  <a:lnTo>
                    <a:pt x="8284" y="11137"/>
                  </a:lnTo>
                  <a:lnTo>
                    <a:pt x="8384" y="11180"/>
                  </a:lnTo>
                  <a:lnTo>
                    <a:pt x="8480" y="11218"/>
                  </a:lnTo>
                  <a:lnTo>
                    <a:pt x="8573" y="11251"/>
                  </a:lnTo>
                  <a:lnTo>
                    <a:pt x="8663" y="11278"/>
                  </a:lnTo>
                  <a:lnTo>
                    <a:pt x="8748" y="11301"/>
                  </a:lnTo>
                  <a:lnTo>
                    <a:pt x="8830" y="11318"/>
                  </a:lnTo>
                  <a:lnTo>
                    <a:pt x="8907" y="11329"/>
                  </a:lnTo>
                  <a:lnTo>
                    <a:pt x="8980" y="11334"/>
                  </a:lnTo>
                  <a:lnTo>
                    <a:pt x="9120" y="11338"/>
                  </a:lnTo>
                  <a:lnTo>
                    <a:pt x="9254" y="11341"/>
                  </a:lnTo>
                  <a:lnTo>
                    <a:pt x="9384" y="11342"/>
                  </a:lnTo>
                  <a:lnTo>
                    <a:pt x="9510" y="11342"/>
                  </a:lnTo>
                  <a:lnTo>
                    <a:pt x="9572" y="11341"/>
                  </a:lnTo>
                  <a:lnTo>
                    <a:pt x="9633" y="11340"/>
                  </a:lnTo>
                  <a:lnTo>
                    <a:pt x="9694" y="11338"/>
                  </a:lnTo>
                  <a:lnTo>
                    <a:pt x="9754" y="11336"/>
                  </a:lnTo>
                  <a:lnTo>
                    <a:pt x="9814" y="11333"/>
                  </a:lnTo>
                  <a:lnTo>
                    <a:pt x="9873" y="11330"/>
                  </a:lnTo>
                  <a:lnTo>
                    <a:pt x="9932" y="11326"/>
                  </a:lnTo>
                  <a:lnTo>
                    <a:pt x="9992" y="11321"/>
                  </a:lnTo>
                  <a:lnTo>
                    <a:pt x="10052" y="11317"/>
                  </a:lnTo>
                  <a:lnTo>
                    <a:pt x="10110" y="11311"/>
                  </a:lnTo>
                  <a:lnTo>
                    <a:pt x="10170" y="11305"/>
                  </a:lnTo>
                  <a:lnTo>
                    <a:pt x="10231" y="11298"/>
                  </a:lnTo>
                  <a:lnTo>
                    <a:pt x="10290" y="11290"/>
                  </a:lnTo>
                  <a:lnTo>
                    <a:pt x="10351" y="11282"/>
                  </a:lnTo>
                  <a:lnTo>
                    <a:pt x="10412" y="11272"/>
                  </a:lnTo>
                  <a:lnTo>
                    <a:pt x="10474" y="11263"/>
                  </a:lnTo>
                  <a:lnTo>
                    <a:pt x="10537" y="11252"/>
                  </a:lnTo>
                  <a:lnTo>
                    <a:pt x="10600" y="11241"/>
                  </a:lnTo>
                  <a:lnTo>
                    <a:pt x="10665" y="11229"/>
                  </a:lnTo>
                  <a:lnTo>
                    <a:pt x="10730" y="11217"/>
                  </a:lnTo>
                  <a:lnTo>
                    <a:pt x="10797" y="11203"/>
                  </a:lnTo>
                  <a:lnTo>
                    <a:pt x="10864" y="11189"/>
                  </a:lnTo>
                  <a:lnTo>
                    <a:pt x="10934" y="11173"/>
                  </a:lnTo>
                  <a:lnTo>
                    <a:pt x="11004" y="11157"/>
                  </a:lnTo>
                  <a:lnTo>
                    <a:pt x="11167" y="11118"/>
                  </a:lnTo>
                  <a:lnTo>
                    <a:pt x="11368" y="11067"/>
                  </a:lnTo>
                  <a:lnTo>
                    <a:pt x="11598" y="11008"/>
                  </a:lnTo>
                  <a:lnTo>
                    <a:pt x="11854" y="10940"/>
                  </a:lnTo>
                  <a:lnTo>
                    <a:pt x="12126" y="10867"/>
                  </a:lnTo>
                  <a:lnTo>
                    <a:pt x="12409" y="10792"/>
                  </a:lnTo>
                  <a:lnTo>
                    <a:pt x="12697" y="10714"/>
                  </a:lnTo>
                  <a:lnTo>
                    <a:pt x="12983" y="10636"/>
                  </a:lnTo>
                  <a:lnTo>
                    <a:pt x="13259" y="10560"/>
                  </a:lnTo>
                  <a:lnTo>
                    <a:pt x="13521" y="10489"/>
                  </a:lnTo>
                  <a:lnTo>
                    <a:pt x="13760" y="10423"/>
                  </a:lnTo>
                  <a:lnTo>
                    <a:pt x="13970" y="10364"/>
                  </a:lnTo>
                  <a:lnTo>
                    <a:pt x="14146" y="10316"/>
                  </a:lnTo>
                  <a:lnTo>
                    <a:pt x="14279" y="10278"/>
                  </a:lnTo>
                  <a:lnTo>
                    <a:pt x="14363" y="10255"/>
                  </a:lnTo>
                  <a:lnTo>
                    <a:pt x="14393" y="10247"/>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sp>
        <p:nvSpPr>
          <p:cNvPr id="113" name="椭圆 112"/>
          <p:cNvSpPr/>
          <p:nvPr/>
        </p:nvSpPr>
        <p:spPr bwMode="auto">
          <a:xfrm>
            <a:off x="951135" y="2539146"/>
            <a:ext cx="1587444" cy="2607428"/>
          </a:xfrm>
          <a:prstGeom prst="ellipse">
            <a:avLst/>
          </a:prstGeom>
          <a:noFill/>
          <a:ln w="28575">
            <a:solidFill>
              <a:srgbClr val="FF990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buClr>
                <a:srgbClr val="CC9900"/>
              </a:buClr>
            </a:pPr>
            <a:endParaRPr lang="zh-CN" altLang="en-US" b="1" dirty="0">
              <a:solidFill>
                <a:srgbClr val="000000">
                  <a:lumMod val="85000"/>
                  <a:lumOff val="15000"/>
                </a:srgbClr>
              </a:solidFill>
              <a:latin typeface="Arial" pitchFamily="34" charset="0"/>
              <a:ea typeface="微软雅黑" pitchFamily="34" charset="-122"/>
              <a:cs typeface="Arial" pitchFamily="34" charset="0"/>
            </a:endParaRPr>
          </a:p>
        </p:txBody>
      </p:sp>
      <p:sp>
        <p:nvSpPr>
          <p:cNvPr id="548" name="Text Box 167"/>
          <p:cNvSpPr txBox="1">
            <a:spLocks noChangeArrowheads="1"/>
          </p:cNvSpPr>
          <p:nvPr/>
        </p:nvSpPr>
        <p:spPr bwMode="auto">
          <a:xfrm>
            <a:off x="330201" y="4403792"/>
            <a:ext cx="1157941" cy="218449"/>
          </a:xfrm>
          <a:prstGeom prst="rect">
            <a:avLst/>
          </a:prstGeom>
          <a:noFill/>
          <a:ln w="12700" algn="ctr">
            <a:noFill/>
            <a:miter lim="800000"/>
            <a:headEnd/>
            <a:tailEnd/>
          </a:ln>
          <a:effectLst/>
        </p:spPr>
        <p:txBody>
          <a:bodyPr wrap="square" lIns="79176" tIns="39588" rIns="79176" bIns="39588">
            <a:spAutoFit/>
          </a:bodyPr>
          <a:lstStyle/>
          <a:p>
            <a:pPr algn="ctr" defTabSz="801688">
              <a:spcBef>
                <a:spcPct val="50000"/>
              </a:spcBef>
            </a:pP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Master station</a:t>
            </a:r>
            <a:endParaRPr lang="en-US" altLang="zh-CN" sz="900" dirty="0">
              <a:solidFill>
                <a:schemeClr val="tx1">
                  <a:lumMod val="75000"/>
                  <a:lumOff val="25000"/>
                </a:schemeClr>
              </a:solidFill>
              <a:latin typeface="Arial" pitchFamily="34" charset="0"/>
              <a:ea typeface="微软雅黑" pitchFamily="34" charset="-122"/>
              <a:cs typeface="Arial" pitchFamily="34" charset="0"/>
            </a:endParaRPr>
          </a:p>
        </p:txBody>
      </p:sp>
      <p:sp>
        <p:nvSpPr>
          <p:cNvPr id="114" name="Text Box 166"/>
          <p:cNvSpPr txBox="1">
            <a:spLocks noChangeArrowheads="1"/>
          </p:cNvSpPr>
          <p:nvPr/>
        </p:nvSpPr>
        <p:spPr bwMode="auto">
          <a:xfrm>
            <a:off x="1130052" y="3712053"/>
            <a:ext cx="1229613" cy="261610"/>
          </a:xfrm>
          <a:prstGeom prst="rect">
            <a:avLst/>
          </a:prstGeom>
          <a:noFill/>
          <a:ln w="9525" algn="ctr">
            <a:noFill/>
            <a:miter lim="800000"/>
            <a:headEnd/>
            <a:tailEnd/>
          </a:ln>
        </p:spPr>
        <p:txBody>
          <a:bodyPr wrap="square" anchor="ctr">
            <a:spAutoFit/>
          </a:bodyPr>
          <a:lstStyle/>
          <a:p>
            <a:pPr algn="ctr"/>
            <a:r>
              <a:rPr kumimoji="1" lang="en-US" altLang="zh-CN" sz="1100" b="1" dirty="0" smtClean="0">
                <a:solidFill>
                  <a:srgbClr val="C00000"/>
                </a:solidFill>
                <a:latin typeface="Arial" pitchFamily="34" charset="0"/>
                <a:ea typeface="微软雅黑" pitchFamily="34" charset="-122"/>
                <a:cs typeface="Arial" pitchFamily="34" charset="0"/>
              </a:rPr>
              <a:t>MSTP/IP</a:t>
            </a:r>
            <a:endParaRPr kumimoji="1" lang="zh-CN" altLang="en-US" sz="1100" b="1" dirty="0">
              <a:solidFill>
                <a:srgbClr val="C00000"/>
              </a:solidFill>
              <a:latin typeface="Arial" pitchFamily="34" charset="0"/>
              <a:ea typeface="微软雅黑" pitchFamily="34" charset="-122"/>
              <a:cs typeface="Arial" pitchFamily="34" charset="0"/>
            </a:endParaRPr>
          </a:p>
        </p:txBody>
      </p:sp>
      <p:grpSp>
        <p:nvGrpSpPr>
          <p:cNvPr id="14" name="组合 77"/>
          <p:cNvGrpSpPr>
            <a:grpSpLocks noChangeAspect="1"/>
          </p:cNvGrpSpPr>
          <p:nvPr/>
        </p:nvGrpSpPr>
        <p:grpSpPr>
          <a:xfrm>
            <a:off x="4087946" y="2797293"/>
            <a:ext cx="468000" cy="624000"/>
            <a:chOff x="-1321459" y="2067694"/>
            <a:chExt cx="1027043" cy="1027043"/>
          </a:xfrm>
        </p:grpSpPr>
        <p:sp>
          <p:nvSpPr>
            <p:cNvPr id="568" name="椭圆 567"/>
            <p:cNvSpPr/>
            <p:nvPr/>
          </p:nvSpPr>
          <p:spPr bwMode="auto">
            <a:xfrm>
              <a:off x="-1321459" y="2067694"/>
              <a:ext cx="1027043" cy="1027043"/>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sp>
          <p:nvSpPr>
            <p:cNvPr id="569" name="Freeform 86"/>
            <p:cNvSpPr>
              <a:spLocks noEditPoints="1"/>
            </p:cNvSpPr>
            <p:nvPr/>
          </p:nvSpPr>
          <p:spPr bwMode="auto">
            <a:xfrm>
              <a:off x="-1138450" y="2222325"/>
              <a:ext cx="661025" cy="717780"/>
            </a:xfrm>
            <a:custGeom>
              <a:avLst/>
              <a:gdLst/>
              <a:ahLst/>
              <a:cxnLst>
                <a:cxn ang="0">
                  <a:pos x="3050" y="4257"/>
                </a:cxn>
                <a:cxn ang="0">
                  <a:pos x="2150" y="4908"/>
                </a:cxn>
                <a:cxn ang="0">
                  <a:pos x="1200" y="5408"/>
                </a:cxn>
                <a:cxn ang="0">
                  <a:pos x="2150" y="4657"/>
                </a:cxn>
                <a:cxn ang="0">
                  <a:pos x="1400" y="5709"/>
                </a:cxn>
                <a:cxn ang="0">
                  <a:pos x="2350" y="6360"/>
                </a:cxn>
                <a:cxn ang="0">
                  <a:pos x="3100" y="7061"/>
                </a:cxn>
                <a:cxn ang="0">
                  <a:pos x="2000" y="6360"/>
                </a:cxn>
                <a:cxn ang="0">
                  <a:pos x="3450" y="7912"/>
                </a:cxn>
                <a:cxn ang="0">
                  <a:pos x="750" y="2053"/>
                </a:cxn>
                <a:cxn ang="0">
                  <a:pos x="0" y="1853"/>
                </a:cxn>
                <a:cxn ang="0">
                  <a:pos x="0" y="1552"/>
                </a:cxn>
                <a:cxn ang="0">
                  <a:pos x="2800" y="0"/>
                </a:cxn>
                <a:cxn ang="0">
                  <a:pos x="4100" y="1552"/>
                </a:cxn>
                <a:cxn ang="0">
                  <a:pos x="4350" y="2754"/>
                </a:cxn>
                <a:cxn ang="0">
                  <a:pos x="3100" y="2905"/>
                </a:cxn>
                <a:cxn ang="0">
                  <a:pos x="150" y="8312"/>
                </a:cxn>
                <a:cxn ang="0">
                  <a:pos x="3000" y="3956"/>
                </a:cxn>
                <a:cxn ang="0">
                  <a:pos x="1250" y="2554"/>
                </a:cxn>
                <a:cxn ang="0">
                  <a:pos x="1350" y="1853"/>
                </a:cxn>
                <a:cxn ang="0">
                  <a:pos x="1350" y="1853"/>
                </a:cxn>
                <a:cxn ang="0">
                  <a:pos x="4050" y="852"/>
                </a:cxn>
                <a:cxn ang="0">
                  <a:pos x="3350" y="2053"/>
                </a:cxn>
                <a:cxn ang="0">
                  <a:pos x="1550" y="2053"/>
                </a:cxn>
                <a:cxn ang="0">
                  <a:pos x="2700" y="852"/>
                </a:cxn>
                <a:cxn ang="0">
                  <a:pos x="2650" y="651"/>
                </a:cxn>
                <a:cxn ang="0">
                  <a:pos x="2650" y="651"/>
                </a:cxn>
                <a:cxn ang="0">
                  <a:pos x="9750" y="1252"/>
                </a:cxn>
                <a:cxn ang="0">
                  <a:pos x="9700" y="1653"/>
                </a:cxn>
                <a:cxn ang="0">
                  <a:pos x="11900" y="3956"/>
                </a:cxn>
                <a:cxn ang="0">
                  <a:pos x="12350" y="3956"/>
                </a:cxn>
                <a:cxn ang="0">
                  <a:pos x="12100" y="1653"/>
                </a:cxn>
                <a:cxn ang="0">
                  <a:pos x="12100" y="1653"/>
                </a:cxn>
                <a:cxn ang="0">
                  <a:pos x="8150" y="3556"/>
                </a:cxn>
                <a:cxn ang="0">
                  <a:pos x="8350" y="3956"/>
                </a:cxn>
                <a:cxn ang="0">
                  <a:pos x="12150" y="5859"/>
                </a:cxn>
                <a:cxn ang="0">
                  <a:pos x="8850" y="5659"/>
                </a:cxn>
                <a:cxn ang="0">
                  <a:pos x="6550" y="5308"/>
                </a:cxn>
                <a:cxn ang="0">
                  <a:pos x="6950" y="3004"/>
                </a:cxn>
                <a:cxn ang="0">
                  <a:pos x="9450" y="0"/>
                </a:cxn>
                <a:cxn ang="0">
                  <a:pos x="14850" y="3004"/>
                </a:cxn>
                <a:cxn ang="0">
                  <a:pos x="14850" y="3556"/>
                </a:cxn>
                <a:cxn ang="0">
                  <a:pos x="13450" y="3956"/>
                </a:cxn>
                <a:cxn ang="0">
                  <a:pos x="14600" y="16125"/>
                </a:cxn>
                <a:cxn ang="0">
                  <a:pos x="13000" y="14072"/>
                </a:cxn>
                <a:cxn ang="0">
                  <a:pos x="13000" y="14072"/>
                </a:cxn>
                <a:cxn ang="0">
                  <a:pos x="10300" y="12269"/>
                </a:cxn>
                <a:cxn ang="0">
                  <a:pos x="12500" y="13671"/>
                </a:cxn>
                <a:cxn ang="0">
                  <a:pos x="11050" y="12269"/>
                </a:cxn>
                <a:cxn ang="0">
                  <a:pos x="9150" y="11067"/>
                </a:cxn>
                <a:cxn ang="0">
                  <a:pos x="10700" y="8963"/>
                </a:cxn>
                <a:cxn ang="0">
                  <a:pos x="8750" y="10416"/>
                </a:cxn>
                <a:cxn ang="0">
                  <a:pos x="10700" y="9464"/>
                </a:cxn>
                <a:cxn ang="0">
                  <a:pos x="12400" y="8213"/>
                </a:cxn>
              </a:cxnLst>
              <a:rect l="0" t="0" r="r" b="b"/>
              <a:pathLst>
                <a:path w="14850" h="16125">
                  <a:moveTo>
                    <a:pt x="3050" y="4257"/>
                  </a:moveTo>
                  <a:lnTo>
                    <a:pt x="2350" y="4757"/>
                  </a:lnTo>
                  <a:lnTo>
                    <a:pt x="3150" y="5408"/>
                  </a:lnTo>
                  <a:lnTo>
                    <a:pt x="3050" y="4257"/>
                  </a:lnTo>
                  <a:close/>
                  <a:moveTo>
                    <a:pt x="2150" y="4908"/>
                  </a:moveTo>
                  <a:lnTo>
                    <a:pt x="1350" y="5509"/>
                  </a:lnTo>
                  <a:lnTo>
                    <a:pt x="3000" y="5509"/>
                  </a:lnTo>
                  <a:lnTo>
                    <a:pt x="2150" y="4908"/>
                  </a:lnTo>
                  <a:close/>
                  <a:moveTo>
                    <a:pt x="1200" y="5408"/>
                  </a:moveTo>
                  <a:lnTo>
                    <a:pt x="2000" y="4757"/>
                  </a:lnTo>
                  <a:lnTo>
                    <a:pt x="1300" y="4257"/>
                  </a:lnTo>
                  <a:lnTo>
                    <a:pt x="1200" y="5408"/>
                  </a:lnTo>
                  <a:close/>
                  <a:moveTo>
                    <a:pt x="2150" y="4657"/>
                  </a:moveTo>
                  <a:lnTo>
                    <a:pt x="2850" y="4156"/>
                  </a:lnTo>
                  <a:lnTo>
                    <a:pt x="1500" y="4156"/>
                  </a:lnTo>
                  <a:lnTo>
                    <a:pt x="2150" y="4657"/>
                  </a:lnTo>
                  <a:close/>
                  <a:moveTo>
                    <a:pt x="1400" y="5709"/>
                  </a:moveTo>
                  <a:lnTo>
                    <a:pt x="2150" y="6210"/>
                  </a:lnTo>
                  <a:lnTo>
                    <a:pt x="2950" y="5709"/>
                  </a:lnTo>
                  <a:lnTo>
                    <a:pt x="1400" y="5709"/>
                  </a:lnTo>
                  <a:close/>
                  <a:moveTo>
                    <a:pt x="2350" y="6360"/>
                  </a:moveTo>
                  <a:lnTo>
                    <a:pt x="3350" y="6961"/>
                  </a:lnTo>
                  <a:lnTo>
                    <a:pt x="3200" y="5809"/>
                  </a:lnTo>
                  <a:lnTo>
                    <a:pt x="2350" y="6360"/>
                  </a:lnTo>
                  <a:close/>
                  <a:moveTo>
                    <a:pt x="3100" y="7061"/>
                  </a:moveTo>
                  <a:lnTo>
                    <a:pt x="2150" y="6460"/>
                  </a:lnTo>
                  <a:lnTo>
                    <a:pt x="1200" y="7061"/>
                  </a:lnTo>
                  <a:lnTo>
                    <a:pt x="3100" y="7061"/>
                  </a:lnTo>
                  <a:close/>
                  <a:moveTo>
                    <a:pt x="2000" y="6360"/>
                  </a:moveTo>
                  <a:lnTo>
                    <a:pt x="1150" y="5809"/>
                  </a:lnTo>
                  <a:lnTo>
                    <a:pt x="1000" y="6961"/>
                  </a:lnTo>
                  <a:lnTo>
                    <a:pt x="2000" y="6360"/>
                  </a:lnTo>
                  <a:close/>
                  <a:moveTo>
                    <a:pt x="3400" y="7312"/>
                  </a:moveTo>
                  <a:lnTo>
                    <a:pt x="950" y="7312"/>
                  </a:lnTo>
                  <a:lnTo>
                    <a:pt x="900" y="7912"/>
                  </a:lnTo>
                  <a:lnTo>
                    <a:pt x="3450" y="7912"/>
                  </a:lnTo>
                  <a:lnTo>
                    <a:pt x="3400" y="7312"/>
                  </a:lnTo>
                  <a:close/>
                  <a:moveTo>
                    <a:pt x="700" y="7912"/>
                  </a:moveTo>
                  <a:lnTo>
                    <a:pt x="1250" y="2905"/>
                  </a:lnTo>
                  <a:lnTo>
                    <a:pt x="750" y="2053"/>
                  </a:lnTo>
                  <a:lnTo>
                    <a:pt x="250" y="2053"/>
                  </a:lnTo>
                  <a:lnTo>
                    <a:pt x="250" y="2754"/>
                  </a:lnTo>
                  <a:lnTo>
                    <a:pt x="0" y="2754"/>
                  </a:lnTo>
                  <a:lnTo>
                    <a:pt x="0" y="1853"/>
                  </a:lnTo>
                  <a:lnTo>
                    <a:pt x="600" y="1853"/>
                  </a:lnTo>
                  <a:lnTo>
                    <a:pt x="250" y="1152"/>
                  </a:lnTo>
                  <a:lnTo>
                    <a:pt x="250" y="1552"/>
                  </a:lnTo>
                  <a:lnTo>
                    <a:pt x="0" y="1552"/>
                  </a:lnTo>
                  <a:lnTo>
                    <a:pt x="0" y="651"/>
                  </a:lnTo>
                  <a:lnTo>
                    <a:pt x="1450" y="651"/>
                  </a:lnTo>
                  <a:lnTo>
                    <a:pt x="1550" y="0"/>
                  </a:lnTo>
                  <a:lnTo>
                    <a:pt x="2800" y="0"/>
                  </a:lnTo>
                  <a:lnTo>
                    <a:pt x="2850" y="651"/>
                  </a:lnTo>
                  <a:lnTo>
                    <a:pt x="4350" y="651"/>
                  </a:lnTo>
                  <a:lnTo>
                    <a:pt x="4350" y="1552"/>
                  </a:lnTo>
                  <a:lnTo>
                    <a:pt x="4100" y="1552"/>
                  </a:lnTo>
                  <a:lnTo>
                    <a:pt x="4100" y="1152"/>
                  </a:lnTo>
                  <a:lnTo>
                    <a:pt x="3750" y="1853"/>
                  </a:lnTo>
                  <a:lnTo>
                    <a:pt x="4350" y="1853"/>
                  </a:lnTo>
                  <a:lnTo>
                    <a:pt x="4350" y="2754"/>
                  </a:lnTo>
                  <a:lnTo>
                    <a:pt x="4100" y="2754"/>
                  </a:lnTo>
                  <a:lnTo>
                    <a:pt x="4100" y="2053"/>
                  </a:lnTo>
                  <a:lnTo>
                    <a:pt x="3600" y="2053"/>
                  </a:lnTo>
                  <a:lnTo>
                    <a:pt x="3100" y="2905"/>
                  </a:lnTo>
                  <a:lnTo>
                    <a:pt x="3650" y="7912"/>
                  </a:lnTo>
                  <a:lnTo>
                    <a:pt x="4200" y="7912"/>
                  </a:lnTo>
                  <a:lnTo>
                    <a:pt x="4200" y="8312"/>
                  </a:lnTo>
                  <a:lnTo>
                    <a:pt x="150" y="8312"/>
                  </a:lnTo>
                  <a:lnTo>
                    <a:pt x="150" y="7912"/>
                  </a:lnTo>
                  <a:lnTo>
                    <a:pt x="700" y="7912"/>
                  </a:lnTo>
                  <a:close/>
                  <a:moveTo>
                    <a:pt x="1350" y="3956"/>
                  </a:moveTo>
                  <a:lnTo>
                    <a:pt x="3000" y="3956"/>
                  </a:lnTo>
                  <a:lnTo>
                    <a:pt x="2900" y="3055"/>
                  </a:lnTo>
                  <a:lnTo>
                    <a:pt x="1450" y="3055"/>
                  </a:lnTo>
                  <a:lnTo>
                    <a:pt x="1350" y="3956"/>
                  </a:lnTo>
                  <a:close/>
                  <a:moveTo>
                    <a:pt x="1250" y="2554"/>
                  </a:moveTo>
                  <a:lnTo>
                    <a:pt x="1300" y="2053"/>
                  </a:lnTo>
                  <a:lnTo>
                    <a:pt x="950" y="2053"/>
                  </a:lnTo>
                  <a:lnTo>
                    <a:pt x="1250" y="2554"/>
                  </a:lnTo>
                  <a:close/>
                  <a:moveTo>
                    <a:pt x="1350" y="1853"/>
                  </a:moveTo>
                  <a:lnTo>
                    <a:pt x="1450" y="852"/>
                  </a:lnTo>
                  <a:lnTo>
                    <a:pt x="300" y="852"/>
                  </a:lnTo>
                  <a:lnTo>
                    <a:pt x="850" y="1853"/>
                  </a:lnTo>
                  <a:lnTo>
                    <a:pt x="1350" y="1853"/>
                  </a:lnTo>
                  <a:close/>
                  <a:moveTo>
                    <a:pt x="2900" y="852"/>
                  </a:moveTo>
                  <a:lnTo>
                    <a:pt x="3000" y="1853"/>
                  </a:lnTo>
                  <a:lnTo>
                    <a:pt x="3500" y="1853"/>
                  </a:lnTo>
                  <a:lnTo>
                    <a:pt x="4050" y="852"/>
                  </a:lnTo>
                  <a:lnTo>
                    <a:pt x="2900" y="852"/>
                  </a:lnTo>
                  <a:close/>
                  <a:moveTo>
                    <a:pt x="3000" y="2053"/>
                  </a:moveTo>
                  <a:lnTo>
                    <a:pt x="3100" y="2554"/>
                  </a:lnTo>
                  <a:lnTo>
                    <a:pt x="3350" y="2053"/>
                  </a:lnTo>
                  <a:lnTo>
                    <a:pt x="3000" y="2053"/>
                  </a:lnTo>
                  <a:close/>
                  <a:moveTo>
                    <a:pt x="2900" y="2805"/>
                  </a:moveTo>
                  <a:lnTo>
                    <a:pt x="2800" y="2053"/>
                  </a:lnTo>
                  <a:lnTo>
                    <a:pt x="1550" y="2053"/>
                  </a:lnTo>
                  <a:lnTo>
                    <a:pt x="1450" y="2805"/>
                  </a:lnTo>
                  <a:lnTo>
                    <a:pt x="2900" y="2805"/>
                  </a:lnTo>
                  <a:close/>
                  <a:moveTo>
                    <a:pt x="2800" y="1853"/>
                  </a:moveTo>
                  <a:lnTo>
                    <a:pt x="2700" y="852"/>
                  </a:lnTo>
                  <a:lnTo>
                    <a:pt x="1650" y="852"/>
                  </a:lnTo>
                  <a:lnTo>
                    <a:pt x="1550" y="1853"/>
                  </a:lnTo>
                  <a:lnTo>
                    <a:pt x="2800" y="1853"/>
                  </a:lnTo>
                  <a:close/>
                  <a:moveTo>
                    <a:pt x="2650" y="651"/>
                  </a:moveTo>
                  <a:lnTo>
                    <a:pt x="2600" y="201"/>
                  </a:lnTo>
                  <a:lnTo>
                    <a:pt x="1750" y="201"/>
                  </a:lnTo>
                  <a:lnTo>
                    <a:pt x="1700" y="651"/>
                  </a:lnTo>
                  <a:lnTo>
                    <a:pt x="2650" y="651"/>
                  </a:lnTo>
                  <a:close/>
                  <a:moveTo>
                    <a:pt x="11650" y="1252"/>
                  </a:moveTo>
                  <a:lnTo>
                    <a:pt x="11550" y="401"/>
                  </a:lnTo>
                  <a:lnTo>
                    <a:pt x="9850" y="401"/>
                  </a:lnTo>
                  <a:lnTo>
                    <a:pt x="9750" y="1252"/>
                  </a:lnTo>
                  <a:lnTo>
                    <a:pt x="11650" y="1252"/>
                  </a:lnTo>
                  <a:close/>
                  <a:moveTo>
                    <a:pt x="11900" y="3556"/>
                  </a:moveTo>
                  <a:lnTo>
                    <a:pt x="11700" y="1653"/>
                  </a:lnTo>
                  <a:lnTo>
                    <a:pt x="9700" y="1653"/>
                  </a:lnTo>
                  <a:lnTo>
                    <a:pt x="9500" y="3556"/>
                  </a:lnTo>
                  <a:lnTo>
                    <a:pt x="11900" y="3556"/>
                  </a:lnTo>
                  <a:close/>
                  <a:moveTo>
                    <a:pt x="12100" y="5458"/>
                  </a:moveTo>
                  <a:lnTo>
                    <a:pt x="11900" y="3956"/>
                  </a:lnTo>
                  <a:lnTo>
                    <a:pt x="9450" y="3956"/>
                  </a:lnTo>
                  <a:lnTo>
                    <a:pt x="9300" y="5458"/>
                  </a:lnTo>
                  <a:lnTo>
                    <a:pt x="12100" y="5458"/>
                  </a:lnTo>
                  <a:close/>
                  <a:moveTo>
                    <a:pt x="12350" y="3956"/>
                  </a:moveTo>
                  <a:lnTo>
                    <a:pt x="12450" y="4957"/>
                  </a:lnTo>
                  <a:lnTo>
                    <a:pt x="13000" y="3956"/>
                  </a:lnTo>
                  <a:lnTo>
                    <a:pt x="12350" y="3956"/>
                  </a:lnTo>
                  <a:close/>
                  <a:moveTo>
                    <a:pt x="12100" y="1653"/>
                  </a:moveTo>
                  <a:lnTo>
                    <a:pt x="12300" y="3556"/>
                  </a:lnTo>
                  <a:lnTo>
                    <a:pt x="13250" y="3556"/>
                  </a:lnTo>
                  <a:lnTo>
                    <a:pt x="14300" y="1653"/>
                  </a:lnTo>
                  <a:lnTo>
                    <a:pt x="12100" y="1653"/>
                  </a:lnTo>
                  <a:close/>
                  <a:moveTo>
                    <a:pt x="9100" y="3556"/>
                  </a:moveTo>
                  <a:lnTo>
                    <a:pt x="9300" y="1653"/>
                  </a:lnTo>
                  <a:lnTo>
                    <a:pt x="7100" y="1653"/>
                  </a:lnTo>
                  <a:lnTo>
                    <a:pt x="8150" y="3556"/>
                  </a:lnTo>
                  <a:lnTo>
                    <a:pt x="9100" y="3556"/>
                  </a:lnTo>
                  <a:close/>
                  <a:moveTo>
                    <a:pt x="8950" y="4957"/>
                  </a:moveTo>
                  <a:lnTo>
                    <a:pt x="9050" y="3956"/>
                  </a:lnTo>
                  <a:lnTo>
                    <a:pt x="8350" y="3956"/>
                  </a:lnTo>
                  <a:lnTo>
                    <a:pt x="8950" y="4957"/>
                  </a:lnTo>
                  <a:close/>
                  <a:moveTo>
                    <a:pt x="9050" y="7661"/>
                  </a:moveTo>
                  <a:lnTo>
                    <a:pt x="12300" y="7661"/>
                  </a:lnTo>
                  <a:lnTo>
                    <a:pt x="12150" y="5859"/>
                  </a:lnTo>
                  <a:lnTo>
                    <a:pt x="9250" y="5859"/>
                  </a:lnTo>
                  <a:lnTo>
                    <a:pt x="9050" y="7661"/>
                  </a:lnTo>
                  <a:close/>
                  <a:moveTo>
                    <a:pt x="7850" y="15324"/>
                  </a:moveTo>
                  <a:lnTo>
                    <a:pt x="8850" y="5659"/>
                  </a:lnTo>
                  <a:lnTo>
                    <a:pt x="7900" y="3956"/>
                  </a:lnTo>
                  <a:lnTo>
                    <a:pt x="6950" y="3956"/>
                  </a:lnTo>
                  <a:lnTo>
                    <a:pt x="6950" y="5308"/>
                  </a:lnTo>
                  <a:lnTo>
                    <a:pt x="6550" y="5308"/>
                  </a:lnTo>
                  <a:lnTo>
                    <a:pt x="6550" y="3556"/>
                  </a:lnTo>
                  <a:lnTo>
                    <a:pt x="7700" y="3556"/>
                  </a:lnTo>
                  <a:lnTo>
                    <a:pt x="6950" y="2203"/>
                  </a:lnTo>
                  <a:lnTo>
                    <a:pt x="6950" y="3004"/>
                  </a:lnTo>
                  <a:lnTo>
                    <a:pt x="6550" y="3004"/>
                  </a:lnTo>
                  <a:lnTo>
                    <a:pt x="6550" y="1252"/>
                  </a:lnTo>
                  <a:lnTo>
                    <a:pt x="9350" y="1252"/>
                  </a:lnTo>
                  <a:lnTo>
                    <a:pt x="9450" y="0"/>
                  </a:lnTo>
                  <a:lnTo>
                    <a:pt x="11900" y="0"/>
                  </a:lnTo>
                  <a:lnTo>
                    <a:pt x="12050" y="1252"/>
                  </a:lnTo>
                  <a:lnTo>
                    <a:pt x="14850" y="1252"/>
                  </a:lnTo>
                  <a:lnTo>
                    <a:pt x="14850" y="3004"/>
                  </a:lnTo>
                  <a:lnTo>
                    <a:pt x="14451" y="3004"/>
                  </a:lnTo>
                  <a:lnTo>
                    <a:pt x="14451" y="2203"/>
                  </a:lnTo>
                  <a:lnTo>
                    <a:pt x="13700" y="3556"/>
                  </a:lnTo>
                  <a:lnTo>
                    <a:pt x="14850" y="3556"/>
                  </a:lnTo>
                  <a:lnTo>
                    <a:pt x="14850" y="5308"/>
                  </a:lnTo>
                  <a:lnTo>
                    <a:pt x="14451" y="5308"/>
                  </a:lnTo>
                  <a:lnTo>
                    <a:pt x="14451" y="3956"/>
                  </a:lnTo>
                  <a:lnTo>
                    <a:pt x="13450" y="3956"/>
                  </a:lnTo>
                  <a:lnTo>
                    <a:pt x="12500" y="5659"/>
                  </a:lnTo>
                  <a:lnTo>
                    <a:pt x="13550" y="15324"/>
                  </a:lnTo>
                  <a:lnTo>
                    <a:pt x="14600" y="15324"/>
                  </a:lnTo>
                  <a:lnTo>
                    <a:pt x="14600" y="16125"/>
                  </a:lnTo>
                  <a:lnTo>
                    <a:pt x="6750" y="16125"/>
                  </a:lnTo>
                  <a:lnTo>
                    <a:pt x="6750" y="15324"/>
                  </a:lnTo>
                  <a:lnTo>
                    <a:pt x="7850" y="15324"/>
                  </a:lnTo>
                  <a:close/>
                  <a:moveTo>
                    <a:pt x="13000" y="14072"/>
                  </a:moveTo>
                  <a:lnTo>
                    <a:pt x="8350" y="14072"/>
                  </a:lnTo>
                  <a:lnTo>
                    <a:pt x="8250" y="15324"/>
                  </a:lnTo>
                  <a:lnTo>
                    <a:pt x="13150" y="15324"/>
                  </a:lnTo>
                  <a:lnTo>
                    <a:pt x="13000" y="14072"/>
                  </a:lnTo>
                  <a:close/>
                  <a:moveTo>
                    <a:pt x="10300" y="12269"/>
                  </a:moveTo>
                  <a:lnTo>
                    <a:pt x="8650" y="11217"/>
                  </a:lnTo>
                  <a:lnTo>
                    <a:pt x="8450" y="13470"/>
                  </a:lnTo>
                  <a:lnTo>
                    <a:pt x="10300" y="12269"/>
                  </a:lnTo>
                  <a:close/>
                  <a:moveTo>
                    <a:pt x="12500" y="13671"/>
                  </a:moveTo>
                  <a:lnTo>
                    <a:pt x="10700" y="12519"/>
                  </a:lnTo>
                  <a:lnTo>
                    <a:pt x="8850" y="13671"/>
                  </a:lnTo>
                  <a:lnTo>
                    <a:pt x="12500" y="13671"/>
                  </a:lnTo>
                  <a:close/>
                  <a:moveTo>
                    <a:pt x="11050" y="12269"/>
                  </a:moveTo>
                  <a:lnTo>
                    <a:pt x="12950" y="13470"/>
                  </a:lnTo>
                  <a:lnTo>
                    <a:pt x="12700" y="11217"/>
                  </a:lnTo>
                  <a:lnTo>
                    <a:pt x="11050" y="12269"/>
                  </a:lnTo>
                  <a:close/>
                  <a:moveTo>
                    <a:pt x="9150" y="11067"/>
                  </a:moveTo>
                  <a:lnTo>
                    <a:pt x="10700" y="12018"/>
                  </a:lnTo>
                  <a:lnTo>
                    <a:pt x="12200" y="11067"/>
                  </a:lnTo>
                  <a:lnTo>
                    <a:pt x="9150" y="11067"/>
                  </a:lnTo>
                  <a:close/>
                  <a:moveTo>
                    <a:pt x="10700" y="8963"/>
                  </a:moveTo>
                  <a:lnTo>
                    <a:pt x="11950" y="8063"/>
                  </a:lnTo>
                  <a:lnTo>
                    <a:pt x="9400" y="8063"/>
                  </a:lnTo>
                  <a:lnTo>
                    <a:pt x="10700" y="8963"/>
                  </a:lnTo>
                  <a:close/>
                  <a:moveTo>
                    <a:pt x="8750" y="10416"/>
                  </a:moveTo>
                  <a:lnTo>
                    <a:pt x="10350" y="9214"/>
                  </a:lnTo>
                  <a:lnTo>
                    <a:pt x="9000" y="8213"/>
                  </a:lnTo>
                  <a:lnTo>
                    <a:pt x="8750" y="10416"/>
                  </a:lnTo>
                  <a:close/>
                  <a:moveTo>
                    <a:pt x="10700" y="9464"/>
                  </a:moveTo>
                  <a:lnTo>
                    <a:pt x="9100" y="10667"/>
                  </a:lnTo>
                  <a:lnTo>
                    <a:pt x="12300" y="10667"/>
                  </a:lnTo>
                  <a:lnTo>
                    <a:pt x="10700" y="9464"/>
                  </a:lnTo>
                  <a:close/>
                  <a:moveTo>
                    <a:pt x="12400" y="8213"/>
                  </a:moveTo>
                  <a:lnTo>
                    <a:pt x="11050" y="9214"/>
                  </a:lnTo>
                  <a:lnTo>
                    <a:pt x="12600" y="10416"/>
                  </a:lnTo>
                  <a:lnTo>
                    <a:pt x="12400" y="8213"/>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nvGrpSpPr>
          <p:cNvPr id="15" name="组合 87"/>
          <p:cNvGrpSpPr>
            <a:grpSpLocks noChangeAspect="1"/>
          </p:cNvGrpSpPr>
          <p:nvPr/>
        </p:nvGrpSpPr>
        <p:grpSpPr>
          <a:xfrm>
            <a:off x="3684487" y="5147497"/>
            <a:ext cx="468000" cy="624000"/>
            <a:chOff x="-813899" y="4371950"/>
            <a:chExt cx="582749" cy="582749"/>
          </a:xfrm>
        </p:grpSpPr>
        <p:sp>
          <p:nvSpPr>
            <p:cNvPr id="611" name="椭圆 610"/>
            <p:cNvSpPr/>
            <p:nvPr/>
          </p:nvSpPr>
          <p:spPr bwMode="auto">
            <a:xfrm>
              <a:off x="-813899" y="4371950"/>
              <a:ext cx="582749" cy="58274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sp>
          <p:nvSpPr>
            <p:cNvPr id="609" name="Freeform 86"/>
            <p:cNvSpPr>
              <a:spLocks noEditPoints="1"/>
            </p:cNvSpPr>
            <p:nvPr/>
          </p:nvSpPr>
          <p:spPr bwMode="auto">
            <a:xfrm flipH="1">
              <a:off x="-711506" y="4458788"/>
              <a:ext cx="357101" cy="387762"/>
            </a:xfrm>
            <a:custGeom>
              <a:avLst/>
              <a:gdLst/>
              <a:ahLst/>
              <a:cxnLst>
                <a:cxn ang="0">
                  <a:pos x="3050" y="4257"/>
                </a:cxn>
                <a:cxn ang="0">
                  <a:pos x="2150" y="4908"/>
                </a:cxn>
                <a:cxn ang="0">
                  <a:pos x="1200" y="5408"/>
                </a:cxn>
                <a:cxn ang="0">
                  <a:pos x="2150" y="4657"/>
                </a:cxn>
                <a:cxn ang="0">
                  <a:pos x="1400" y="5709"/>
                </a:cxn>
                <a:cxn ang="0">
                  <a:pos x="2350" y="6360"/>
                </a:cxn>
                <a:cxn ang="0">
                  <a:pos x="3100" y="7061"/>
                </a:cxn>
                <a:cxn ang="0">
                  <a:pos x="2000" y="6360"/>
                </a:cxn>
                <a:cxn ang="0">
                  <a:pos x="3450" y="7912"/>
                </a:cxn>
                <a:cxn ang="0">
                  <a:pos x="750" y="2053"/>
                </a:cxn>
                <a:cxn ang="0">
                  <a:pos x="0" y="1853"/>
                </a:cxn>
                <a:cxn ang="0">
                  <a:pos x="0" y="1552"/>
                </a:cxn>
                <a:cxn ang="0">
                  <a:pos x="2800" y="0"/>
                </a:cxn>
                <a:cxn ang="0">
                  <a:pos x="4100" y="1552"/>
                </a:cxn>
                <a:cxn ang="0">
                  <a:pos x="4350" y="2754"/>
                </a:cxn>
                <a:cxn ang="0">
                  <a:pos x="3100" y="2905"/>
                </a:cxn>
                <a:cxn ang="0">
                  <a:pos x="150" y="8312"/>
                </a:cxn>
                <a:cxn ang="0">
                  <a:pos x="3000" y="3956"/>
                </a:cxn>
                <a:cxn ang="0">
                  <a:pos x="1250" y="2554"/>
                </a:cxn>
                <a:cxn ang="0">
                  <a:pos x="1350" y="1853"/>
                </a:cxn>
                <a:cxn ang="0">
                  <a:pos x="1350" y="1853"/>
                </a:cxn>
                <a:cxn ang="0">
                  <a:pos x="4050" y="852"/>
                </a:cxn>
                <a:cxn ang="0">
                  <a:pos x="3350" y="2053"/>
                </a:cxn>
                <a:cxn ang="0">
                  <a:pos x="1550" y="2053"/>
                </a:cxn>
                <a:cxn ang="0">
                  <a:pos x="2700" y="852"/>
                </a:cxn>
                <a:cxn ang="0">
                  <a:pos x="2650" y="651"/>
                </a:cxn>
                <a:cxn ang="0">
                  <a:pos x="2650" y="651"/>
                </a:cxn>
                <a:cxn ang="0">
                  <a:pos x="9750" y="1252"/>
                </a:cxn>
                <a:cxn ang="0">
                  <a:pos x="9700" y="1653"/>
                </a:cxn>
                <a:cxn ang="0">
                  <a:pos x="11900" y="3956"/>
                </a:cxn>
                <a:cxn ang="0">
                  <a:pos x="12350" y="3956"/>
                </a:cxn>
                <a:cxn ang="0">
                  <a:pos x="12100" y="1653"/>
                </a:cxn>
                <a:cxn ang="0">
                  <a:pos x="12100" y="1653"/>
                </a:cxn>
                <a:cxn ang="0">
                  <a:pos x="8150" y="3556"/>
                </a:cxn>
                <a:cxn ang="0">
                  <a:pos x="8350" y="3956"/>
                </a:cxn>
                <a:cxn ang="0">
                  <a:pos x="12150" y="5859"/>
                </a:cxn>
                <a:cxn ang="0">
                  <a:pos x="8850" y="5659"/>
                </a:cxn>
                <a:cxn ang="0">
                  <a:pos x="6550" y="5308"/>
                </a:cxn>
                <a:cxn ang="0">
                  <a:pos x="6950" y="3004"/>
                </a:cxn>
                <a:cxn ang="0">
                  <a:pos x="9450" y="0"/>
                </a:cxn>
                <a:cxn ang="0">
                  <a:pos x="14850" y="3004"/>
                </a:cxn>
                <a:cxn ang="0">
                  <a:pos x="14850" y="3556"/>
                </a:cxn>
                <a:cxn ang="0">
                  <a:pos x="13450" y="3956"/>
                </a:cxn>
                <a:cxn ang="0">
                  <a:pos x="14600" y="16125"/>
                </a:cxn>
                <a:cxn ang="0">
                  <a:pos x="13000" y="14072"/>
                </a:cxn>
                <a:cxn ang="0">
                  <a:pos x="13000" y="14072"/>
                </a:cxn>
                <a:cxn ang="0">
                  <a:pos x="10300" y="12269"/>
                </a:cxn>
                <a:cxn ang="0">
                  <a:pos x="12500" y="13671"/>
                </a:cxn>
                <a:cxn ang="0">
                  <a:pos x="11050" y="12269"/>
                </a:cxn>
                <a:cxn ang="0">
                  <a:pos x="9150" y="11067"/>
                </a:cxn>
                <a:cxn ang="0">
                  <a:pos x="10700" y="8963"/>
                </a:cxn>
                <a:cxn ang="0">
                  <a:pos x="8750" y="10416"/>
                </a:cxn>
                <a:cxn ang="0">
                  <a:pos x="10700" y="9464"/>
                </a:cxn>
                <a:cxn ang="0">
                  <a:pos x="12400" y="8213"/>
                </a:cxn>
              </a:cxnLst>
              <a:rect l="0" t="0" r="r" b="b"/>
              <a:pathLst>
                <a:path w="14850" h="16125">
                  <a:moveTo>
                    <a:pt x="3050" y="4257"/>
                  </a:moveTo>
                  <a:lnTo>
                    <a:pt x="2350" y="4757"/>
                  </a:lnTo>
                  <a:lnTo>
                    <a:pt x="3150" y="5408"/>
                  </a:lnTo>
                  <a:lnTo>
                    <a:pt x="3050" y="4257"/>
                  </a:lnTo>
                  <a:close/>
                  <a:moveTo>
                    <a:pt x="2150" y="4908"/>
                  </a:moveTo>
                  <a:lnTo>
                    <a:pt x="1350" y="5509"/>
                  </a:lnTo>
                  <a:lnTo>
                    <a:pt x="3000" y="5509"/>
                  </a:lnTo>
                  <a:lnTo>
                    <a:pt x="2150" y="4908"/>
                  </a:lnTo>
                  <a:close/>
                  <a:moveTo>
                    <a:pt x="1200" y="5408"/>
                  </a:moveTo>
                  <a:lnTo>
                    <a:pt x="2000" y="4757"/>
                  </a:lnTo>
                  <a:lnTo>
                    <a:pt x="1300" y="4257"/>
                  </a:lnTo>
                  <a:lnTo>
                    <a:pt x="1200" y="5408"/>
                  </a:lnTo>
                  <a:close/>
                  <a:moveTo>
                    <a:pt x="2150" y="4657"/>
                  </a:moveTo>
                  <a:lnTo>
                    <a:pt x="2850" y="4156"/>
                  </a:lnTo>
                  <a:lnTo>
                    <a:pt x="1500" y="4156"/>
                  </a:lnTo>
                  <a:lnTo>
                    <a:pt x="2150" y="4657"/>
                  </a:lnTo>
                  <a:close/>
                  <a:moveTo>
                    <a:pt x="1400" y="5709"/>
                  </a:moveTo>
                  <a:lnTo>
                    <a:pt x="2150" y="6210"/>
                  </a:lnTo>
                  <a:lnTo>
                    <a:pt x="2950" y="5709"/>
                  </a:lnTo>
                  <a:lnTo>
                    <a:pt x="1400" y="5709"/>
                  </a:lnTo>
                  <a:close/>
                  <a:moveTo>
                    <a:pt x="2350" y="6360"/>
                  </a:moveTo>
                  <a:lnTo>
                    <a:pt x="3350" y="6961"/>
                  </a:lnTo>
                  <a:lnTo>
                    <a:pt x="3200" y="5809"/>
                  </a:lnTo>
                  <a:lnTo>
                    <a:pt x="2350" y="6360"/>
                  </a:lnTo>
                  <a:close/>
                  <a:moveTo>
                    <a:pt x="3100" y="7061"/>
                  </a:moveTo>
                  <a:lnTo>
                    <a:pt x="2150" y="6460"/>
                  </a:lnTo>
                  <a:lnTo>
                    <a:pt x="1200" y="7061"/>
                  </a:lnTo>
                  <a:lnTo>
                    <a:pt x="3100" y="7061"/>
                  </a:lnTo>
                  <a:close/>
                  <a:moveTo>
                    <a:pt x="2000" y="6360"/>
                  </a:moveTo>
                  <a:lnTo>
                    <a:pt x="1150" y="5809"/>
                  </a:lnTo>
                  <a:lnTo>
                    <a:pt x="1000" y="6961"/>
                  </a:lnTo>
                  <a:lnTo>
                    <a:pt x="2000" y="6360"/>
                  </a:lnTo>
                  <a:close/>
                  <a:moveTo>
                    <a:pt x="3400" y="7312"/>
                  </a:moveTo>
                  <a:lnTo>
                    <a:pt x="950" y="7312"/>
                  </a:lnTo>
                  <a:lnTo>
                    <a:pt x="900" y="7912"/>
                  </a:lnTo>
                  <a:lnTo>
                    <a:pt x="3450" y="7912"/>
                  </a:lnTo>
                  <a:lnTo>
                    <a:pt x="3400" y="7312"/>
                  </a:lnTo>
                  <a:close/>
                  <a:moveTo>
                    <a:pt x="700" y="7912"/>
                  </a:moveTo>
                  <a:lnTo>
                    <a:pt x="1250" y="2905"/>
                  </a:lnTo>
                  <a:lnTo>
                    <a:pt x="750" y="2053"/>
                  </a:lnTo>
                  <a:lnTo>
                    <a:pt x="250" y="2053"/>
                  </a:lnTo>
                  <a:lnTo>
                    <a:pt x="250" y="2754"/>
                  </a:lnTo>
                  <a:lnTo>
                    <a:pt x="0" y="2754"/>
                  </a:lnTo>
                  <a:lnTo>
                    <a:pt x="0" y="1853"/>
                  </a:lnTo>
                  <a:lnTo>
                    <a:pt x="600" y="1853"/>
                  </a:lnTo>
                  <a:lnTo>
                    <a:pt x="250" y="1152"/>
                  </a:lnTo>
                  <a:lnTo>
                    <a:pt x="250" y="1552"/>
                  </a:lnTo>
                  <a:lnTo>
                    <a:pt x="0" y="1552"/>
                  </a:lnTo>
                  <a:lnTo>
                    <a:pt x="0" y="651"/>
                  </a:lnTo>
                  <a:lnTo>
                    <a:pt x="1450" y="651"/>
                  </a:lnTo>
                  <a:lnTo>
                    <a:pt x="1550" y="0"/>
                  </a:lnTo>
                  <a:lnTo>
                    <a:pt x="2800" y="0"/>
                  </a:lnTo>
                  <a:lnTo>
                    <a:pt x="2850" y="651"/>
                  </a:lnTo>
                  <a:lnTo>
                    <a:pt x="4350" y="651"/>
                  </a:lnTo>
                  <a:lnTo>
                    <a:pt x="4350" y="1552"/>
                  </a:lnTo>
                  <a:lnTo>
                    <a:pt x="4100" y="1552"/>
                  </a:lnTo>
                  <a:lnTo>
                    <a:pt x="4100" y="1152"/>
                  </a:lnTo>
                  <a:lnTo>
                    <a:pt x="3750" y="1853"/>
                  </a:lnTo>
                  <a:lnTo>
                    <a:pt x="4350" y="1853"/>
                  </a:lnTo>
                  <a:lnTo>
                    <a:pt x="4350" y="2754"/>
                  </a:lnTo>
                  <a:lnTo>
                    <a:pt x="4100" y="2754"/>
                  </a:lnTo>
                  <a:lnTo>
                    <a:pt x="4100" y="2053"/>
                  </a:lnTo>
                  <a:lnTo>
                    <a:pt x="3600" y="2053"/>
                  </a:lnTo>
                  <a:lnTo>
                    <a:pt x="3100" y="2905"/>
                  </a:lnTo>
                  <a:lnTo>
                    <a:pt x="3650" y="7912"/>
                  </a:lnTo>
                  <a:lnTo>
                    <a:pt x="4200" y="7912"/>
                  </a:lnTo>
                  <a:lnTo>
                    <a:pt x="4200" y="8312"/>
                  </a:lnTo>
                  <a:lnTo>
                    <a:pt x="150" y="8312"/>
                  </a:lnTo>
                  <a:lnTo>
                    <a:pt x="150" y="7912"/>
                  </a:lnTo>
                  <a:lnTo>
                    <a:pt x="700" y="7912"/>
                  </a:lnTo>
                  <a:close/>
                  <a:moveTo>
                    <a:pt x="1350" y="3956"/>
                  </a:moveTo>
                  <a:lnTo>
                    <a:pt x="3000" y="3956"/>
                  </a:lnTo>
                  <a:lnTo>
                    <a:pt x="2900" y="3055"/>
                  </a:lnTo>
                  <a:lnTo>
                    <a:pt x="1450" y="3055"/>
                  </a:lnTo>
                  <a:lnTo>
                    <a:pt x="1350" y="3956"/>
                  </a:lnTo>
                  <a:close/>
                  <a:moveTo>
                    <a:pt x="1250" y="2554"/>
                  </a:moveTo>
                  <a:lnTo>
                    <a:pt x="1300" y="2053"/>
                  </a:lnTo>
                  <a:lnTo>
                    <a:pt x="950" y="2053"/>
                  </a:lnTo>
                  <a:lnTo>
                    <a:pt x="1250" y="2554"/>
                  </a:lnTo>
                  <a:close/>
                  <a:moveTo>
                    <a:pt x="1350" y="1853"/>
                  </a:moveTo>
                  <a:lnTo>
                    <a:pt x="1450" y="852"/>
                  </a:lnTo>
                  <a:lnTo>
                    <a:pt x="300" y="852"/>
                  </a:lnTo>
                  <a:lnTo>
                    <a:pt x="850" y="1853"/>
                  </a:lnTo>
                  <a:lnTo>
                    <a:pt x="1350" y="1853"/>
                  </a:lnTo>
                  <a:close/>
                  <a:moveTo>
                    <a:pt x="2900" y="852"/>
                  </a:moveTo>
                  <a:lnTo>
                    <a:pt x="3000" y="1853"/>
                  </a:lnTo>
                  <a:lnTo>
                    <a:pt x="3500" y="1853"/>
                  </a:lnTo>
                  <a:lnTo>
                    <a:pt x="4050" y="852"/>
                  </a:lnTo>
                  <a:lnTo>
                    <a:pt x="2900" y="852"/>
                  </a:lnTo>
                  <a:close/>
                  <a:moveTo>
                    <a:pt x="3000" y="2053"/>
                  </a:moveTo>
                  <a:lnTo>
                    <a:pt x="3100" y="2554"/>
                  </a:lnTo>
                  <a:lnTo>
                    <a:pt x="3350" y="2053"/>
                  </a:lnTo>
                  <a:lnTo>
                    <a:pt x="3000" y="2053"/>
                  </a:lnTo>
                  <a:close/>
                  <a:moveTo>
                    <a:pt x="2900" y="2805"/>
                  </a:moveTo>
                  <a:lnTo>
                    <a:pt x="2800" y="2053"/>
                  </a:lnTo>
                  <a:lnTo>
                    <a:pt x="1550" y="2053"/>
                  </a:lnTo>
                  <a:lnTo>
                    <a:pt x="1450" y="2805"/>
                  </a:lnTo>
                  <a:lnTo>
                    <a:pt x="2900" y="2805"/>
                  </a:lnTo>
                  <a:close/>
                  <a:moveTo>
                    <a:pt x="2800" y="1853"/>
                  </a:moveTo>
                  <a:lnTo>
                    <a:pt x="2700" y="852"/>
                  </a:lnTo>
                  <a:lnTo>
                    <a:pt x="1650" y="852"/>
                  </a:lnTo>
                  <a:lnTo>
                    <a:pt x="1550" y="1853"/>
                  </a:lnTo>
                  <a:lnTo>
                    <a:pt x="2800" y="1853"/>
                  </a:lnTo>
                  <a:close/>
                  <a:moveTo>
                    <a:pt x="2650" y="651"/>
                  </a:moveTo>
                  <a:lnTo>
                    <a:pt x="2600" y="201"/>
                  </a:lnTo>
                  <a:lnTo>
                    <a:pt x="1750" y="201"/>
                  </a:lnTo>
                  <a:lnTo>
                    <a:pt x="1700" y="651"/>
                  </a:lnTo>
                  <a:lnTo>
                    <a:pt x="2650" y="651"/>
                  </a:lnTo>
                  <a:close/>
                  <a:moveTo>
                    <a:pt x="11650" y="1252"/>
                  </a:moveTo>
                  <a:lnTo>
                    <a:pt x="11550" y="401"/>
                  </a:lnTo>
                  <a:lnTo>
                    <a:pt x="9850" y="401"/>
                  </a:lnTo>
                  <a:lnTo>
                    <a:pt x="9750" y="1252"/>
                  </a:lnTo>
                  <a:lnTo>
                    <a:pt x="11650" y="1252"/>
                  </a:lnTo>
                  <a:close/>
                  <a:moveTo>
                    <a:pt x="11900" y="3556"/>
                  </a:moveTo>
                  <a:lnTo>
                    <a:pt x="11700" y="1653"/>
                  </a:lnTo>
                  <a:lnTo>
                    <a:pt x="9700" y="1653"/>
                  </a:lnTo>
                  <a:lnTo>
                    <a:pt x="9500" y="3556"/>
                  </a:lnTo>
                  <a:lnTo>
                    <a:pt x="11900" y="3556"/>
                  </a:lnTo>
                  <a:close/>
                  <a:moveTo>
                    <a:pt x="12100" y="5458"/>
                  </a:moveTo>
                  <a:lnTo>
                    <a:pt x="11900" y="3956"/>
                  </a:lnTo>
                  <a:lnTo>
                    <a:pt x="9450" y="3956"/>
                  </a:lnTo>
                  <a:lnTo>
                    <a:pt x="9300" y="5458"/>
                  </a:lnTo>
                  <a:lnTo>
                    <a:pt x="12100" y="5458"/>
                  </a:lnTo>
                  <a:close/>
                  <a:moveTo>
                    <a:pt x="12350" y="3956"/>
                  </a:moveTo>
                  <a:lnTo>
                    <a:pt x="12450" y="4957"/>
                  </a:lnTo>
                  <a:lnTo>
                    <a:pt x="13000" y="3956"/>
                  </a:lnTo>
                  <a:lnTo>
                    <a:pt x="12350" y="3956"/>
                  </a:lnTo>
                  <a:close/>
                  <a:moveTo>
                    <a:pt x="12100" y="1653"/>
                  </a:moveTo>
                  <a:lnTo>
                    <a:pt x="12300" y="3556"/>
                  </a:lnTo>
                  <a:lnTo>
                    <a:pt x="13250" y="3556"/>
                  </a:lnTo>
                  <a:lnTo>
                    <a:pt x="14300" y="1653"/>
                  </a:lnTo>
                  <a:lnTo>
                    <a:pt x="12100" y="1653"/>
                  </a:lnTo>
                  <a:close/>
                  <a:moveTo>
                    <a:pt x="9100" y="3556"/>
                  </a:moveTo>
                  <a:lnTo>
                    <a:pt x="9300" y="1653"/>
                  </a:lnTo>
                  <a:lnTo>
                    <a:pt x="7100" y="1653"/>
                  </a:lnTo>
                  <a:lnTo>
                    <a:pt x="8150" y="3556"/>
                  </a:lnTo>
                  <a:lnTo>
                    <a:pt x="9100" y="3556"/>
                  </a:lnTo>
                  <a:close/>
                  <a:moveTo>
                    <a:pt x="8950" y="4957"/>
                  </a:moveTo>
                  <a:lnTo>
                    <a:pt x="9050" y="3956"/>
                  </a:lnTo>
                  <a:lnTo>
                    <a:pt x="8350" y="3956"/>
                  </a:lnTo>
                  <a:lnTo>
                    <a:pt x="8950" y="4957"/>
                  </a:lnTo>
                  <a:close/>
                  <a:moveTo>
                    <a:pt x="9050" y="7661"/>
                  </a:moveTo>
                  <a:lnTo>
                    <a:pt x="12300" y="7661"/>
                  </a:lnTo>
                  <a:lnTo>
                    <a:pt x="12150" y="5859"/>
                  </a:lnTo>
                  <a:lnTo>
                    <a:pt x="9250" y="5859"/>
                  </a:lnTo>
                  <a:lnTo>
                    <a:pt x="9050" y="7661"/>
                  </a:lnTo>
                  <a:close/>
                  <a:moveTo>
                    <a:pt x="7850" y="15324"/>
                  </a:moveTo>
                  <a:lnTo>
                    <a:pt x="8850" y="5659"/>
                  </a:lnTo>
                  <a:lnTo>
                    <a:pt x="7900" y="3956"/>
                  </a:lnTo>
                  <a:lnTo>
                    <a:pt x="6950" y="3956"/>
                  </a:lnTo>
                  <a:lnTo>
                    <a:pt x="6950" y="5308"/>
                  </a:lnTo>
                  <a:lnTo>
                    <a:pt x="6550" y="5308"/>
                  </a:lnTo>
                  <a:lnTo>
                    <a:pt x="6550" y="3556"/>
                  </a:lnTo>
                  <a:lnTo>
                    <a:pt x="7700" y="3556"/>
                  </a:lnTo>
                  <a:lnTo>
                    <a:pt x="6950" y="2203"/>
                  </a:lnTo>
                  <a:lnTo>
                    <a:pt x="6950" y="3004"/>
                  </a:lnTo>
                  <a:lnTo>
                    <a:pt x="6550" y="3004"/>
                  </a:lnTo>
                  <a:lnTo>
                    <a:pt x="6550" y="1252"/>
                  </a:lnTo>
                  <a:lnTo>
                    <a:pt x="9350" y="1252"/>
                  </a:lnTo>
                  <a:lnTo>
                    <a:pt x="9450" y="0"/>
                  </a:lnTo>
                  <a:lnTo>
                    <a:pt x="11900" y="0"/>
                  </a:lnTo>
                  <a:lnTo>
                    <a:pt x="12050" y="1252"/>
                  </a:lnTo>
                  <a:lnTo>
                    <a:pt x="14850" y="1252"/>
                  </a:lnTo>
                  <a:lnTo>
                    <a:pt x="14850" y="3004"/>
                  </a:lnTo>
                  <a:lnTo>
                    <a:pt x="14451" y="3004"/>
                  </a:lnTo>
                  <a:lnTo>
                    <a:pt x="14451" y="2203"/>
                  </a:lnTo>
                  <a:lnTo>
                    <a:pt x="13700" y="3556"/>
                  </a:lnTo>
                  <a:lnTo>
                    <a:pt x="14850" y="3556"/>
                  </a:lnTo>
                  <a:lnTo>
                    <a:pt x="14850" y="5308"/>
                  </a:lnTo>
                  <a:lnTo>
                    <a:pt x="14451" y="5308"/>
                  </a:lnTo>
                  <a:lnTo>
                    <a:pt x="14451" y="3956"/>
                  </a:lnTo>
                  <a:lnTo>
                    <a:pt x="13450" y="3956"/>
                  </a:lnTo>
                  <a:lnTo>
                    <a:pt x="12500" y="5659"/>
                  </a:lnTo>
                  <a:lnTo>
                    <a:pt x="13550" y="15324"/>
                  </a:lnTo>
                  <a:lnTo>
                    <a:pt x="14600" y="15324"/>
                  </a:lnTo>
                  <a:lnTo>
                    <a:pt x="14600" y="16125"/>
                  </a:lnTo>
                  <a:lnTo>
                    <a:pt x="6750" y="16125"/>
                  </a:lnTo>
                  <a:lnTo>
                    <a:pt x="6750" y="15324"/>
                  </a:lnTo>
                  <a:lnTo>
                    <a:pt x="7850" y="15324"/>
                  </a:lnTo>
                  <a:close/>
                  <a:moveTo>
                    <a:pt x="13000" y="14072"/>
                  </a:moveTo>
                  <a:lnTo>
                    <a:pt x="8350" y="14072"/>
                  </a:lnTo>
                  <a:lnTo>
                    <a:pt x="8250" y="15324"/>
                  </a:lnTo>
                  <a:lnTo>
                    <a:pt x="13150" y="15324"/>
                  </a:lnTo>
                  <a:lnTo>
                    <a:pt x="13000" y="14072"/>
                  </a:lnTo>
                  <a:close/>
                  <a:moveTo>
                    <a:pt x="10300" y="12269"/>
                  </a:moveTo>
                  <a:lnTo>
                    <a:pt x="8650" y="11217"/>
                  </a:lnTo>
                  <a:lnTo>
                    <a:pt x="8450" y="13470"/>
                  </a:lnTo>
                  <a:lnTo>
                    <a:pt x="10300" y="12269"/>
                  </a:lnTo>
                  <a:close/>
                  <a:moveTo>
                    <a:pt x="12500" y="13671"/>
                  </a:moveTo>
                  <a:lnTo>
                    <a:pt x="10700" y="12519"/>
                  </a:lnTo>
                  <a:lnTo>
                    <a:pt x="8850" y="13671"/>
                  </a:lnTo>
                  <a:lnTo>
                    <a:pt x="12500" y="13671"/>
                  </a:lnTo>
                  <a:close/>
                  <a:moveTo>
                    <a:pt x="11050" y="12269"/>
                  </a:moveTo>
                  <a:lnTo>
                    <a:pt x="12950" y="13470"/>
                  </a:lnTo>
                  <a:lnTo>
                    <a:pt x="12700" y="11217"/>
                  </a:lnTo>
                  <a:lnTo>
                    <a:pt x="11050" y="12269"/>
                  </a:lnTo>
                  <a:close/>
                  <a:moveTo>
                    <a:pt x="9150" y="11067"/>
                  </a:moveTo>
                  <a:lnTo>
                    <a:pt x="10700" y="12018"/>
                  </a:lnTo>
                  <a:lnTo>
                    <a:pt x="12200" y="11067"/>
                  </a:lnTo>
                  <a:lnTo>
                    <a:pt x="9150" y="11067"/>
                  </a:lnTo>
                  <a:close/>
                  <a:moveTo>
                    <a:pt x="10700" y="8963"/>
                  </a:moveTo>
                  <a:lnTo>
                    <a:pt x="11950" y="8063"/>
                  </a:lnTo>
                  <a:lnTo>
                    <a:pt x="9400" y="8063"/>
                  </a:lnTo>
                  <a:lnTo>
                    <a:pt x="10700" y="8963"/>
                  </a:lnTo>
                  <a:close/>
                  <a:moveTo>
                    <a:pt x="8750" y="10416"/>
                  </a:moveTo>
                  <a:lnTo>
                    <a:pt x="10350" y="9214"/>
                  </a:lnTo>
                  <a:lnTo>
                    <a:pt x="9000" y="8213"/>
                  </a:lnTo>
                  <a:lnTo>
                    <a:pt x="8750" y="10416"/>
                  </a:lnTo>
                  <a:close/>
                  <a:moveTo>
                    <a:pt x="10700" y="9464"/>
                  </a:moveTo>
                  <a:lnTo>
                    <a:pt x="9100" y="10667"/>
                  </a:lnTo>
                  <a:lnTo>
                    <a:pt x="12300" y="10667"/>
                  </a:lnTo>
                  <a:lnTo>
                    <a:pt x="10700" y="9464"/>
                  </a:lnTo>
                  <a:close/>
                  <a:moveTo>
                    <a:pt x="12400" y="8213"/>
                  </a:moveTo>
                  <a:lnTo>
                    <a:pt x="11050" y="9214"/>
                  </a:lnTo>
                  <a:lnTo>
                    <a:pt x="12600" y="10416"/>
                  </a:lnTo>
                  <a:lnTo>
                    <a:pt x="12400" y="8213"/>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nvGrpSpPr>
            <p:cNvPr id="16" name="组合 285"/>
            <p:cNvGrpSpPr/>
            <p:nvPr/>
          </p:nvGrpSpPr>
          <p:grpSpPr>
            <a:xfrm>
              <a:off x="-541923" y="4611974"/>
              <a:ext cx="176064" cy="258594"/>
              <a:chOff x="17808138" y="-939397"/>
              <a:chExt cx="607566" cy="892362"/>
            </a:xfrm>
            <a:solidFill>
              <a:schemeClr val="bg1">
                <a:lumMod val="95000"/>
              </a:schemeClr>
            </a:solidFill>
          </p:grpSpPr>
          <p:sp>
            <p:nvSpPr>
              <p:cNvPr id="580" name="Freeform 150"/>
              <p:cNvSpPr>
                <a:spLocks/>
              </p:cNvSpPr>
              <p:nvPr/>
            </p:nvSpPr>
            <p:spPr bwMode="auto">
              <a:xfrm>
                <a:off x="17808138" y="-471065"/>
                <a:ext cx="607566" cy="424030"/>
              </a:xfrm>
              <a:custGeom>
                <a:avLst/>
                <a:gdLst/>
                <a:ahLst/>
                <a:cxnLst>
                  <a:cxn ang="0">
                    <a:pos x="154" y="2"/>
                  </a:cxn>
                  <a:cxn ang="0">
                    <a:pos x="138" y="40"/>
                  </a:cxn>
                  <a:cxn ang="0">
                    <a:pos x="98" y="132"/>
                  </a:cxn>
                  <a:cxn ang="0">
                    <a:pos x="56" y="40"/>
                  </a:cxn>
                  <a:cxn ang="0">
                    <a:pos x="40" y="0"/>
                  </a:cxn>
                  <a:cxn ang="0">
                    <a:pos x="40" y="0"/>
                  </a:cxn>
                  <a:cxn ang="0">
                    <a:pos x="32" y="8"/>
                  </a:cxn>
                  <a:cxn ang="0">
                    <a:pos x="24" y="16"/>
                  </a:cxn>
                  <a:cxn ang="0">
                    <a:pos x="16" y="24"/>
                  </a:cxn>
                  <a:cxn ang="0">
                    <a:pos x="12" y="34"/>
                  </a:cxn>
                  <a:cxn ang="0">
                    <a:pos x="6" y="44"/>
                  </a:cxn>
                  <a:cxn ang="0">
                    <a:pos x="4" y="54"/>
                  </a:cxn>
                  <a:cxn ang="0">
                    <a:pos x="2" y="66"/>
                  </a:cxn>
                  <a:cxn ang="0">
                    <a:pos x="0" y="76"/>
                  </a:cxn>
                  <a:cxn ang="0">
                    <a:pos x="0" y="100"/>
                  </a:cxn>
                  <a:cxn ang="0">
                    <a:pos x="0" y="100"/>
                  </a:cxn>
                  <a:cxn ang="0">
                    <a:pos x="22" y="114"/>
                  </a:cxn>
                  <a:cxn ang="0">
                    <a:pos x="44" y="126"/>
                  </a:cxn>
                  <a:cxn ang="0">
                    <a:pos x="70" y="132"/>
                  </a:cxn>
                  <a:cxn ang="0">
                    <a:pos x="82" y="134"/>
                  </a:cxn>
                  <a:cxn ang="0">
                    <a:pos x="96" y="134"/>
                  </a:cxn>
                  <a:cxn ang="0">
                    <a:pos x="96" y="134"/>
                  </a:cxn>
                  <a:cxn ang="0">
                    <a:pos x="110" y="134"/>
                  </a:cxn>
                  <a:cxn ang="0">
                    <a:pos x="122" y="132"/>
                  </a:cxn>
                  <a:cxn ang="0">
                    <a:pos x="148" y="126"/>
                  </a:cxn>
                  <a:cxn ang="0">
                    <a:pos x="170" y="114"/>
                  </a:cxn>
                  <a:cxn ang="0">
                    <a:pos x="192" y="100"/>
                  </a:cxn>
                  <a:cxn ang="0">
                    <a:pos x="192" y="76"/>
                  </a:cxn>
                  <a:cxn ang="0">
                    <a:pos x="192" y="76"/>
                  </a:cxn>
                  <a:cxn ang="0">
                    <a:pos x="190" y="66"/>
                  </a:cxn>
                  <a:cxn ang="0">
                    <a:pos x="188" y="54"/>
                  </a:cxn>
                  <a:cxn ang="0">
                    <a:pos x="186" y="44"/>
                  </a:cxn>
                  <a:cxn ang="0">
                    <a:pos x="182" y="34"/>
                  </a:cxn>
                  <a:cxn ang="0">
                    <a:pos x="176" y="24"/>
                  </a:cxn>
                  <a:cxn ang="0">
                    <a:pos x="170" y="16"/>
                  </a:cxn>
                  <a:cxn ang="0">
                    <a:pos x="162" y="8"/>
                  </a:cxn>
                  <a:cxn ang="0">
                    <a:pos x="154" y="2"/>
                  </a:cxn>
                  <a:cxn ang="0">
                    <a:pos x="154" y="2"/>
                  </a:cxn>
                </a:cxnLst>
                <a:rect l="0" t="0" r="r" b="b"/>
                <a:pathLst>
                  <a:path w="192" h="134">
                    <a:moveTo>
                      <a:pt x="154" y="2"/>
                    </a:moveTo>
                    <a:lnTo>
                      <a:pt x="138" y="40"/>
                    </a:lnTo>
                    <a:lnTo>
                      <a:pt x="98" y="132"/>
                    </a:lnTo>
                    <a:lnTo>
                      <a:pt x="56" y="40"/>
                    </a:lnTo>
                    <a:lnTo>
                      <a:pt x="40" y="0"/>
                    </a:lnTo>
                    <a:lnTo>
                      <a:pt x="40" y="0"/>
                    </a:lnTo>
                    <a:lnTo>
                      <a:pt x="32" y="8"/>
                    </a:lnTo>
                    <a:lnTo>
                      <a:pt x="24" y="16"/>
                    </a:lnTo>
                    <a:lnTo>
                      <a:pt x="16" y="24"/>
                    </a:lnTo>
                    <a:lnTo>
                      <a:pt x="12" y="34"/>
                    </a:lnTo>
                    <a:lnTo>
                      <a:pt x="6" y="44"/>
                    </a:lnTo>
                    <a:lnTo>
                      <a:pt x="4" y="54"/>
                    </a:lnTo>
                    <a:lnTo>
                      <a:pt x="2" y="66"/>
                    </a:lnTo>
                    <a:lnTo>
                      <a:pt x="0" y="76"/>
                    </a:lnTo>
                    <a:lnTo>
                      <a:pt x="0" y="100"/>
                    </a:lnTo>
                    <a:lnTo>
                      <a:pt x="0" y="100"/>
                    </a:lnTo>
                    <a:lnTo>
                      <a:pt x="22" y="114"/>
                    </a:lnTo>
                    <a:lnTo>
                      <a:pt x="44" y="126"/>
                    </a:lnTo>
                    <a:lnTo>
                      <a:pt x="70" y="132"/>
                    </a:lnTo>
                    <a:lnTo>
                      <a:pt x="82" y="134"/>
                    </a:lnTo>
                    <a:lnTo>
                      <a:pt x="96" y="134"/>
                    </a:lnTo>
                    <a:lnTo>
                      <a:pt x="96" y="134"/>
                    </a:lnTo>
                    <a:lnTo>
                      <a:pt x="110" y="134"/>
                    </a:lnTo>
                    <a:lnTo>
                      <a:pt x="122" y="132"/>
                    </a:lnTo>
                    <a:lnTo>
                      <a:pt x="148" y="126"/>
                    </a:lnTo>
                    <a:lnTo>
                      <a:pt x="170" y="114"/>
                    </a:lnTo>
                    <a:lnTo>
                      <a:pt x="192" y="100"/>
                    </a:lnTo>
                    <a:lnTo>
                      <a:pt x="192" y="76"/>
                    </a:lnTo>
                    <a:lnTo>
                      <a:pt x="192" y="76"/>
                    </a:lnTo>
                    <a:lnTo>
                      <a:pt x="190" y="66"/>
                    </a:lnTo>
                    <a:lnTo>
                      <a:pt x="188" y="54"/>
                    </a:lnTo>
                    <a:lnTo>
                      <a:pt x="186" y="44"/>
                    </a:lnTo>
                    <a:lnTo>
                      <a:pt x="182" y="34"/>
                    </a:lnTo>
                    <a:lnTo>
                      <a:pt x="176" y="24"/>
                    </a:lnTo>
                    <a:lnTo>
                      <a:pt x="170" y="16"/>
                    </a:lnTo>
                    <a:lnTo>
                      <a:pt x="162" y="8"/>
                    </a:lnTo>
                    <a:lnTo>
                      <a:pt x="154" y="2"/>
                    </a:lnTo>
                    <a:lnTo>
                      <a:pt x="15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581" name="Freeform 151"/>
              <p:cNvSpPr>
                <a:spLocks/>
              </p:cNvSpPr>
              <p:nvPr/>
            </p:nvSpPr>
            <p:spPr bwMode="auto">
              <a:xfrm>
                <a:off x="18061290" y="-407777"/>
                <a:ext cx="101261" cy="265810"/>
              </a:xfrm>
              <a:custGeom>
                <a:avLst/>
                <a:gdLst/>
                <a:ahLst/>
                <a:cxnLst>
                  <a:cxn ang="0">
                    <a:pos x="0" y="0"/>
                  </a:cxn>
                  <a:cxn ang="0">
                    <a:pos x="0" y="0"/>
                  </a:cxn>
                  <a:cxn ang="0">
                    <a:pos x="2" y="6"/>
                  </a:cxn>
                  <a:cxn ang="0">
                    <a:pos x="8" y="12"/>
                  </a:cxn>
                  <a:cxn ang="0">
                    <a:pos x="2" y="70"/>
                  </a:cxn>
                  <a:cxn ang="0">
                    <a:pos x="16" y="84"/>
                  </a:cxn>
                  <a:cxn ang="0">
                    <a:pos x="30" y="70"/>
                  </a:cxn>
                  <a:cxn ang="0">
                    <a:pos x="26" y="12"/>
                  </a:cxn>
                  <a:cxn ang="0">
                    <a:pos x="26" y="12"/>
                  </a:cxn>
                  <a:cxn ang="0">
                    <a:pos x="30" y="6"/>
                  </a:cxn>
                  <a:cxn ang="0">
                    <a:pos x="32" y="0"/>
                  </a:cxn>
                  <a:cxn ang="0">
                    <a:pos x="32" y="0"/>
                  </a:cxn>
                  <a:cxn ang="0">
                    <a:pos x="16" y="2"/>
                  </a:cxn>
                  <a:cxn ang="0">
                    <a:pos x="16" y="2"/>
                  </a:cxn>
                  <a:cxn ang="0">
                    <a:pos x="0" y="0"/>
                  </a:cxn>
                  <a:cxn ang="0">
                    <a:pos x="0" y="0"/>
                  </a:cxn>
                </a:cxnLst>
                <a:rect l="0" t="0" r="r" b="b"/>
                <a:pathLst>
                  <a:path w="32" h="84">
                    <a:moveTo>
                      <a:pt x="0" y="0"/>
                    </a:moveTo>
                    <a:lnTo>
                      <a:pt x="0" y="0"/>
                    </a:lnTo>
                    <a:lnTo>
                      <a:pt x="2" y="6"/>
                    </a:lnTo>
                    <a:lnTo>
                      <a:pt x="8" y="12"/>
                    </a:lnTo>
                    <a:lnTo>
                      <a:pt x="2" y="70"/>
                    </a:lnTo>
                    <a:lnTo>
                      <a:pt x="16" y="84"/>
                    </a:lnTo>
                    <a:lnTo>
                      <a:pt x="30" y="70"/>
                    </a:lnTo>
                    <a:lnTo>
                      <a:pt x="26" y="12"/>
                    </a:lnTo>
                    <a:lnTo>
                      <a:pt x="26" y="12"/>
                    </a:lnTo>
                    <a:lnTo>
                      <a:pt x="30" y="6"/>
                    </a:lnTo>
                    <a:lnTo>
                      <a:pt x="32" y="0"/>
                    </a:lnTo>
                    <a:lnTo>
                      <a:pt x="32" y="0"/>
                    </a:lnTo>
                    <a:lnTo>
                      <a:pt x="16" y="2"/>
                    </a:lnTo>
                    <a:lnTo>
                      <a:pt x="16" y="2"/>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582" name="Freeform 152"/>
              <p:cNvSpPr>
                <a:spLocks/>
              </p:cNvSpPr>
              <p:nvPr/>
            </p:nvSpPr>
            <p:spPr bwMode="auto">
              <a:xfrm>
                <a:off x="17928385" y="-730546"/>
                <a:ext cx="367071" cy="316440"/>
              </a:xfrm>
              <a:custGeom>
                <a:avLst/>
                <a:gdLst/>
                <a:ahLst/>
                <a:cxnLst>
                  <a:cxn ang="0">
                    <a:pos x="58" y="10"/>
                  </a:cxn>
                  <a:cxn ang="0">
                    <a:pos x="58" y="10"/>
                  </a:cxn>
                  <a:cxn ang="0">
                    <a:pos x="48" y="10"/>
                  </a:cxn>
                  <a:cxn ang="0">
                    <a:pos x="38" y="8"/>
                  </a:cxn>
                  <a:cxn ang="0">
                    <a:pos x="30" y="4"/>
                  </a:cxn>
                  <a:cxn ang="0">
                    <a:pos x="26" y="0"/>
                  </a:cxn>
                  <a:cxn ang="0">
                    <a:pos x="2" y="0"/>
                  </a:cxn>
                  <a:cxn ang="0">
                    <a:pos x="0" y="0"/>
                  </a:cxn>
                  <a:cxn ang="0">
                    <a:pos x="0" y="0"/>
                  </a:cxn>
                  <a:cxn ang="0">
                    <a:pos x="0" y="12"/>
                  </a:cxn>
                  <a:cxn ang="0">
                    <a:pos x="0" y="48"/>
                  </a:cxn>
                  <a:cxn ang="0">
                    <a:pos x="0" y="48"/>
                  </a:cxn>
                  <a:cxn ang="0">
                    <a:pos x="0" y="56"/>
                  </a:cxn>
                  <a:cxn ang="0">
                    <a:pos x="2" y="66"/>
                  </a:cxn>
                  <a:cxn ang="0">
                    <a:pos x="6" y="74"/>
                  </a:cxn>
                  <a:cxn ang="0">
                    <a:pos x="12" y="80"/>
                  </a:cxn>
                  <a:cxn ang="0">
                    <a:pos x="18" y="86"/>
                  </a:cxn>
                  <a:cxn ang="0">
                    <a:pos x="26" y="92"/>
                  </a:cxn>
                  <a:cxn ang="0">
                    <a:pos x="34" y="96"/>
                  </a:cxn>
                  <a:cxn ang="0">
                    <a:pos x="42" y="98"/>
                  </a:cxn>
                  <a:cxn ang="0">
                    <a:pos x="42" y="98"/>
                  </a:cxn>
                  <a:cxn ang="0">
                    <a:pos x="58" y="100"/>
                  </a:cxn>
                  <a:cxn ang="0">
                    <a:pos x="58" y="100"/>
                  </a:cxn>
                  <a:cxn ang="0">
                    <a:pos x="74" y="98"/>
                  </a:cxn>
                  <a:cxn ang="0">
                    <a:pos x="74" y="98"/>
                  </a:cxn>
                  <a:cxn ang="0">
                    <a:pos x="82" y="96"/>
                  </a:cxn>
                  <a:cxn ang="0">
                    <a:pos x="90" y="92"/>
                  </a:cxn>
                  <a:cxn ang="0">
                    <a:pos x="98" y="86"/>
                  </a:cxn>
                  <a:cxn ang="0">
                    <a:pos x="104" y="80"/>
                  </a:cxn>
                  <a:cxn ang="0">
                    <a:pos x="110" y="74"/>
                  </a:cxn>
                  <a:cxn ang="0">
                    <a:pos x="114" y="66"/>
                  </a:cxn>
                  <a:cxn ang="0">
                    <a:pos x="116" y="56"/>
                  </a:cxn>
                  <a:cxn ang="0">
                    <a:pos x="116" y="48"/>
                  </a:cxn>
                  <a:cxn ang="0">
                    <a:pos x="116" y="12"/>
                  </a:cxn>
                  <a:cxn ang="0">
                    <a:pos x="116" y="12"/>
                  </a:cxn>
                  <a:cxn ang="0">
                    <a:pos x="116" y="0"/>
                  </a:cxn>
                  <a:cxn ang="0">
                    <a:pos x="92" y="0"/>
                  </a:cxn>
                  <a:cxn ang="0">
                    <a:pos x="92" y="0"/>
                  </a:cxn>
                  <a:cxn ang="0">
                    <a:pos x="88" y="4"/>
                  </a:cxn>
                  <a:cxn ang="0">
                    <a:pos x="80" y="8"/>
                  </a:cxn>
                  <a:cxn ang="0">
                    <a:pos x="70" y="10"/>
                  </a:cxn>
                  <a:cxn ang="0">
                    <a:pos x="58" y="10"/>
                  </a:cxn>
                  <a:cxn ang="0">
                    <a:pos x="58" y="10"/>
                  </a:cxn>
                </a:cxnLst>
                <a:rect l="0" t="0" r="r" b="b"/>
                <a:pathLst>
                  <a:path w="116" h="100">
                    <a:moveTo>
                      <a:pt x="58" y="10"/>
                    </a:moveTo>
                    <a:lnTo>
                      <a:pt x="58" y="10"/>
                    </a:lnTo>
                    <a:lnTo>
                      <a:pt x="48" y="10"/>
                    </a:lnTo>
                    <a:lnTo>
                      <a:pt x="38" y="8"/>
                    </a:lnTo>
                    <a:lnTo>
                      <a:pt x="30" y="4"/>
                    </a:lnTo>
                    <a:lnTo>
                      <a:pt x="26" y="0"/>
                    </a:lnTo>
                    <a:lnTo>
                      <a:pt x="2" y="0"/>
                    </a:lnTo>
                    <a:lnTo>
                      <a:pt x="0" y="0"/>
                    </a:lnTo>
                    <a:lnTo>
                      <a:pt x="0" y="0"/>
                    </a:lnTo>
                    <a:lnTo>
                      <a:pt x="0" y="12"/>
                    </a:lnTo>
                    <a:lnTo>
                      <a:pt x="0" y="48"/>
                    </a:lnTo>
                    <a:lnTo>
                      <a:pt x="0" y="48"/>
                    </a:lnTo>
                    <a:lnTo>
                      <a:pt x="0" y="56"/>
                    </a:lnTo>
                    <a:lnTo>
                      <a:pt x="2" y="66"/>
                    </a:lnTo>
                    <a:lnTo>
                      <a:pt x="6" y="74"/>
                    </a:lnTo>
                    <a:lnTo>
                      <a:pt x="12" y="80"/>
                    </a:lnTo>
                    <a:lnTo>
                      <a:pt x="18" y="86"/>
                    </a:lnTo>
                    <a:lnTo>
                      <a:pt x="26" y="92"/>
                    </a:lnTo>
                    <a:lnTo>
                      <a:pt x="34" y="96"/>
                    </a:lnTo>
                    <a:lnTo>
                      <a:pt x="42" y="98"/>
                    </a:lnTo>
                    <a:lnTo>
                      <a:pt x="42" y="98"/>
                    </a:lnTo>
                    <a:lnTo>
                      <a:pt x="58" y="100"/>
                    </a:lnTo>
                    <a:lnTo>
                      <a:pt x="58" y="100"/>
                    </a:lnTo>
                    <a:lnTo>
                      <a:pt x="74" y="98"/>
                    </a:lnTo>
                    <a:lnTo>
                      <a:pt x="74" y="98"/>
                    </a:lnTo>
                    <a:lnTo>
                      <a:pt x="82" y="96"/>
                    </a:lnTo>
                    <a:lnTo>
                      <a:pt x="90" y="92"/>
                    </a:lnTo>
                    <a:lnTo>
                      <a:pt x="98" y="86"/>
                    </a:lnTo>
                    <a:lnTo>
                      <a:pt x="104" y="80"/>
                    </a:lnTo>
                    <a:lnTo>
                      <a:pt x="110" y="74"/>
                    </a:lnTo>
                    <a:lnTo>
                      <a:pt x="114" y="66"/>
                    </a:lnTo>
                    <a:lnTo>
                      <a:pt x="116" y="56"/>
                    </a:lnTo>
                    <a:lnTo>
                      <a:pt x="116" y="48"/>
                    </a:lnTo>
                    <a:lnTo>
                      <a:pt x="116" y="12"/>
                    </a:lnTo>
                    <a:lnTo>
                      <a:pt x="116" y="12"/>
                    </a:lnTo>
                    <a:lnTo>
                      <a:pt x="116" y="0"/>
                    </a:lnTo>
                    <a:lnTo>
                      <a:pt x="92" y="0"/>
                    </a:lnTo>
                    <a:lnTo>
                      <a:pt x="92" y="0"/>
                    </a:lnTo>
                    <a:lnTo>
                      <a:pt x="88" y="4"/>
                    </a:lnTo>
                    <a:lnTo>
                      <a:pt x="80" y="8"/>
                    </a:lnTo>
                    <a:lnTo>
                      <a:pt x="70" y="10"/>
                    </a:lnTo>
                    <a:lnTo>
                      <a:pt x="58" y="10"/>
                    </a:lnTo>
                    <a:lnTo>
                      <a:pt x="58"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583" name="Freeform 153"/>
              <p:cNvSpPr>
                <a:spLocks noEditPoints="1"/>
              </p:cNvSpPr>
              <p:nvPr/>
            </p:nvSpPr>
            <p:spPr bwMode="auto">
              <a:xfrm>
                <a:off x="17909399" y="-939397"/>
                <a:ext cx="417701" cy="227837"/>
              </a:xfrm>
              <a:custGeom>
                <a:avLst/>
                <a:gdLst/>
                <a:ahLst/>
                <a:cxnLst>
                  <a:cxn ang="0">
                    <a:pos x="66" y="0"/>
                  </a:cxn>
                  <a:cxn ang="0">
                    <a:pos x="66" y="0"/>
                  </a:cxn>
                  <a:cxn ang="0">
                    <a:pos x="52" y="2"/>
                  </a:cxn>
                  <a:cxn ang="0">
                    <a:pos x="40" y="6"/>
                  </a:cxn>
                  <a:cxn ang="0">
                    <a:pos x="30" y="12"/>
                  </a:cxn>
                  <a:cxn ang="0">
                    <a:pos x="20" y="18"/>
                  </a:cxn>
                  <a:cxn ang="0">
                    <a:pos x="12" y="28"/>
                  </a:cxn>
                  <a:cxn ang="0">
                    <a:pos x="6" y="38"/>
                  </a:cxn>
                  <a:cxn ang="0">
                    <a:pos x="2" y="48"/>
                  </a:cxn>
                  <a:cxn ang="0">
                    <a:pos x="0" y="60"/>
                  </a:cxn>
                  <a:cxn ang="0">
                    <a:pos x="8" y="60"/>
                  </a:cxn>
                  <a:cxn ang="0">
                    <a:pos x="8" y="60"/>
                  </a:cxn>
                  <a:cxn ang="0">
                    <a:pos x="32" y="60"/>
                  </a:cxn>
                  <a:cxn ang="0">
                    <a:pos x="32" y="60"/>
                  </a:cxn>
                  <a:cxn ang="0">
                    <a:pos x="36" y="64"/>
                  </a:cxn>
                  <a:cxn ang="0">
                    <a:pos x="44" y="68"/>
                  </a:cxn>
                  <a:cxn ang="0">
                    <a:pos x="54" y="70"/>
                  </a:cxn>
                  <a:cxn ang="0">
                    <a:pos x="66" y="72"/>
                  </a:cxn>
                  <a:cxn ang="0">
                    <a:pos x="66" y="72"/>
                  </a:cxn>
                  <a:cxn ang="0">
                    <a:pos x="78" y="70"/>
                  </a:cxn>
                  <a:cxn ang="0">
                    <a:pos x="88" y="68"/>
                  </a:cxn>
                  <a:cxn ang="0">
                    <a:pos x="94" y="64"/>
                  </a:cxn>
                  <a:cxn ang="0">
                    <a:pos x="100" y="60"/>
                  </a:cxn>
                  <a:cxn ang="0">
                    <a:pos x="122" y="60"/>
                  </a:cxn>
                  <a:cxn ang="0">
                    <a:pos x="126" y="60"/>
                  </a:cxn>
                  <a:cxn ang="0">
                    <a:pos x="132" y="60"/>
                  </a:cxn>
                  <a:cxn ang="0">
                    <a:pos x="132" y="60"/>
                  </a:cxn>
                  <a:cxn ang="0">
                    <a:pos x="130" y="48"/>
                  </a:cxn>
                  <a:cxn ang="0">
                    <a:pos x="124" y="38"/>
                  </a:cxn>
                  <a:cxn ang="0">
                    <a:pos x="118" y="28"/>
                  </a:cxn>
                  <a:cxn ang="0">
                    <a:pos x="110" y="18"/>
                  </a:cxn>
                  <a:cxn ang="0">
                    <a:pos x="102" y="12"/>
                  </a:cxn>
                  <a:cxn ang="0">
                    <a:pos x="90" y="6"/>
                  </a:cxn>
                  <a:cxn ang="0">
                    <a:pos x="78" y="2"/>
                  </a:cxn>
                  <a:cxn ang="0">
                    <a:pos x="66" y="0"/>
                  </a:cxn>
                  <a:cxn ang="0">
                    <a:pos x="66" y="0"/>
                  </a:cxn>
                  <a:cxn ang="0">
                    <a:pos x="66" y="52"/>
                  </a:cxn>
                  <a:cxn ang="0">
                    <a:pos x="66" y="52"/>
                  </a:cxn>
                  <a:cxn ang="0">
                    <a:pos x="60" y="52"/>
                  </a:cxn>
                  <a:cxn ang="0">
                    <a:pos x="56" y="48"/>
                  </a:cxn>
                  <a:cxn ang="0">
                    <a:pos x="54" y="44"/>
                  </a:cxn>
                  <a:cxn ang="0">
                    <a:pos x="54" y="40"/>
                  </a:cxn>
                  <a:cxn ang="0">
                    <a:pos x="54" y="40"/>
                  </a:cxn>
                  <a:cxn ang="0">
                    <a:pos x="54" y="34"/>
                  </a:cxn>
                  <a:cxn ang="0">
                    <a:pos x="56" y="30"/>
                  </a:cxn>
                  <a:cxn ang="0">
                    <a:pos x="60" y="28"/>
                  </a:cxn>
                  <a:cxn ang="0">
                    <a:pos x="66" y="28"/>
                  </a:cxn>
                  <a:cxn ang="0">
                    <a:pos x="66" y="28"/>
                  </a:cxn>
                  <a:cxn ang="0">
                    <a:pos x="70" y="28"/>
                  </a:cxn>
                  <a:cxn ang="0">
                    <a:pos x="74" y="30"/>
                  </a:cxn>
                  <a:cxn ang="0">
                    <a:pos x="76" y="34"/>
                  </a:cxn>
                  <a:cxn ang="0">
                    <a:pos x="78" y="40"/>
                  </a:cxn>
                  <a:cxn ang="0">
                    <a:pos x="78" y="40"/>
                  </a:cxn>
                  <a:cxn ang="0">
                    <a:pos x="76" y="44"/>
                  </a:cxn>
                  <a:cxn ang="0">
                    <a:pos x="74" y="48"/>
                  </a:cxn>
                  <a:cxn ang="0">
                    <a:pos x="70" y="52"/>
                  </a:cxn>
                  <a:cxn ang="0">
                    <a:pos x="66" y="52"/>
                  </a:cxn>
                  <a:cxn ang="0">
                    <a:pos x="66" y="52"/>
                  </a:cxn>
                </a:cxnLst>
                <a:rect l="0" t="0" r="r" b="b"/>
                <a:pathLst>
                  <a:path w="132" h="72">
                    <a:moveTo>
                      <a:pt x="66" y="0"/>
                    </a:moveTo>
                    <a:lnTo>
                      <a:pt x="66" y="0"/>
                    </a:lnTo>
                    <a:lnTo>
                      <a:pt x="52" y="2"/>
                    </a:lnTo>
                    <a:lnTo>
                      <a:pt x="40" y="6"/>
                    </a:lnTo>
                    <a:lnTo>
                      <a:pt x="30" y="12"/>
                    </a:lnTo>
                    <a:lnTo>
                      <a:pt x="20" y="18"/>
                    </a:lnTo>
                    <a:lnTo>
                      <a:pt x="12" y="28"/>
                    </a:lnTo>
                    <a:lnTo>
                      <a:pt x="6" y="38"/>
                    </a:lnTo>
                    <a:lnTo>
                      <a:pt x="2" y="48"/>
                    </a:lnTo>
                    <a:lnTo>
                      <a:pt x="0" y="60"/>
                    </a:lnTo>
                    <a:lnTo>
                      <a:pt x="8" y="60"/>
                    </a:lnTo>
                    <a:lnTo>
                      <a:pt x="8" y="60"/>
                    </a:lnTo>
                    <a:lnTo>
                      <a:pt x="32" y="60"/>
                    </a:lnTo>
                    <a:lnTo>
                      <a:pt x="32" y="60"/>
                    </a:lnTo>
                    <a:lnTo>
                      <a:pt x="36" y="64"/>
                    </a:lnTo>
                    <a:lnTo>
                      <a:pt x="44" y="68"/>
                    </a:lnTo>
                    <a:lnTo>
                      <a:pt x="54" y="70"/>
                    </a:lnTo>
                    <a:lnTo>
                      <a:pt x="66" y="72"/>
                    </a:lnTo>
                    <a:lnTo>
                      <a:pt x="66" y="72"/>
                    </a:lnTo>
                    <a:lnTo>
                      <a:pt x="78" y="70"/>
                    </a:lnTo>
                    <a:lnTo>
                      <a:pt x="88" y="68"/>
                    </a:lnTo>
                    <a:lnTo>
                      <a:pt x="94" y="64"/>
                    </a:lnTo>
                    <a:lnTo>
                      <a:pt x="100" y="60"/>
                    </a:lnTo>
                    <a:lnTo>
                      <a:pt x="122" y="60"/>
                    </a:lnTo>
                    <a:lnTo>
                      <a:pt x="126" y="60"/>
                    </a:lnTo>
                    <a:lnTo>
                      <a:pt x="132" y="60"/>
                    </a:lnTo>
                    <a:lnTo>
                      <a:pt x="132" y="60"/>
                    </a:lnTo>
                    <a:lnTo>
                      <a:pt x="130" y="48"/>
                    </a:lnTo>
                    <a:lnTo>
                      <a:pt x="124" y="38"/>
                    </a:lnTo>
                    <a:lnTo>
                      <a:pt x="118" y="28"/>
                    </a:lnTo>
                    <a:lnTo>
                      <a:pt x="110" y="18"/>
                    </a:lnTo>
                    <a:lnTo>
                      <a:pt x="102" y="12"/>
                    </a:lnTo>
                    <a:lnTo>
                      <a:pt x="90" y="6"/>
                    </a:lnTo>
                    <a:lnTo>
                      <a:pt x="78" y="2"/>
                    </a:lnTo>
                    <a:lnTo>
                      <a:pt x="66" y="0"/>
                    </a:lnTo>
                    <a:lnTo>
                      <a:pt x="66" y="0"/>
                    </a:lnTo>
                    <a:close/>
                    <a:moveTo>
                      <a:pt x="66" y="52"/>
                    </a:moveTo>
                    <a:lnTo>
                      <a:pt x="66" y="52"/>
                    </a:lnTo>
                    <a:lnTo>
                      <a:pt x="60" y="52"/>
                    </a:lnTo>
                    <a:lnTo>
                      <a:pt x="56" y="48"/>
                    </a:lnTo>
                    <a:lnTo>
                      <a:pt x="54" y="44"/>
                    </a:lnTo>
                    <a:lnTo>
                      <a:pt x="54" y="40"/>
                    </a:lnTo>
                    <a:lnTo>
                      <a:pt x="54" y="40"/>
                    </a:lnTo>
                    <a:lnTo>
                      <a:pt x="54" y="34"/>
                    </a:lnTo>
                    <a:lnTo>
                      <a:pt x="56" y="30"/>
                    </a:lnTo>
                    <a:lnTo>
                      <a:pt x="60" y="28"/>
                    </a:lnTo>
                    <a:lnTo>
                      <a:pt x="66" y="28"/>
                    </a:lnTo>
                    <a:lnTo>
                      <a:pt x="66" y="28"/>
                    </a:lnTo>
                    <a:lnTo>
                      <a:pt x="70" y="28"/>
                    </a:lnTo>
                    <a:lnTo>
                      <a:pt x="74" y="30"/>
                    </a:lnTo>
                    <a:lnTo>
                      <a:pt x="76" y="34"/>
                    </a:lnTo>
                    <a:lnTo>
                      <a:pt x="78" y="40"/>
                    </a:lnTo>
                    <a:lnTo>
                      <a:pt x="78" y="40"/>
                    </a:lnTo>
                    <a:lnTo>
                      <a:pt x="76" y="44"/>
                    </a:lnTo>
                    <a:lnTo>
                      <a:pt x="74" y="48"/>
                    </a:lnTo>
                    <a:lnTo>
                      <a:pt x="70" y="52"/>
                    </a:lnTo>
                    <a:lnTo>
                      <a:pt x="66" y="52"/>
                    </a:lnTo>
                    <a:lnTo>
                      <a:pt x="66"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grpSp>
        <p:nvGrpSpPr>
          <p:cNvPr id="17" name="组合 112"/>
          <p:cNvGrpSpPr/>
          <p:nvPr/>
        </p:nvGrpSpPr>
        <p:grpSpPr>
          <a:xfrm>
            <a:off x="6789420" y="1291145"/>
            <a:ext cx="1829395" cy="4671579"/>
            <a:chOff x="6363193" y="2641448"/>
            <a:chExt cx="2255622" cy="1458992"/>
          </a:xfrm>
        </p:grpSpPr>
        <p:sp>
          <p:nvSpPr>
            <p:cNvPr id="651" name="矩形 650"/>
            <p:cNvSpPr/>
            <p:nvPr/>
          </p:nvSpPr>
          <p:spPr bwMode="auto">
            <a:xfrm>
              <a:off x="6363193" y="2641450"/>
              <a:ext cx="2255622" cy="1458990"/>
            </a:xfrm>
            <a:prstGeom prst="rect">
              <a:avLst/>
            </a:prstGeom>
            <a:solidFill>
              <a:srgbClr val="F9F9F9"/>
            </a:solidFill>
            <a:ln w="12700" algn="ctr">
              <a:noFill/>
              <a:round/>
              <a:headEnd/>
              <a:tailEnd/>
            </a:ln>
            <a:effectLst>
              <a:outerShdw blurRad="63500" sx="101000" sy="101000" algn="ctr" rotWithShape="0">
                <a:prstClr val="black">
                  <a:alpha val="20000"/>
                </a:prstClr>
              </a:outerShdw>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wrap="none" lIns="68562" tIns="34281" rIns="68562" bIns="34281" anchor="ctr"/>
            <a:lstStyle/>
            <a:p>
              <a:pPr algn="ctr" eaLnBrk="0" hangingPunct="0">
                <a:buClr>
                  <a:srgbClr val="990000"/>
                </a:buClr>
                <a:buSzPct val="60000"/>
              </a:pPr>
              <a:endParaRPr lang="zh-CN" altLang="en-US" sz="700">
                <a:solidFill>
                  <a:srgbClr val="000000">
                    <a:lumMod val="85000"/>
                    <a:lumOff val="15000"/>
                  </a:srgbClr>
                </a:solidFill>
                <a:latin typeface="Arial" pitchFamily="34" charset="0"/>
                <a:ea typeface="微软雅黑" pitchFamily="34" charset="-122"/>
                <a:cs typeface="Arial" pitchFamily="34" charset="0"/>
              </a:endParaRPr>
            </a:p>
          </p:txBody>
        </p:sp>
        <p:sp>
          <p:nvSpPr>
            <p:cNvPr id="652" name="矩形 651"/>
            <p:cNvSpPr/>
            <p:nvPr/>
          </p:nvSpPr>
          <p:spPr bwMode="auto">
            <a:xfrm>
              <a:off x="6363193" y="2641448"/>
              <a:ext cx="2255622" cy="284524"/>
            </a:xfrm>
            <a:prstGeom prst="rect">
              <a:avLst/>
            </a:prstGeom>
            <a:solidFill>
              <a:srgbClr val="B90000"/>
            </a:solidFill>
            <a:ln>
              <a:headEnd/>
              <a:tailEnd/>
            </a:ln>
            <a:scene3d>
              <a:camera prst="orthographicFront">
                <a:rot lat="0" lon="0" rev="0"/>
              </a:camera>
              <a:lightRig rig="threePt" dir="t">
                <a:rot lat="0" lon="0" rev="1200000"/>
              </a:lightRig>
            </a:scene3d>
            <a:sp3d/>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r>
                <a:rPr lang="en-US" altLang="zh-CN" sz="1200" b="1" dirty="0" smtClean="0">
                  <a:solidFill>
                    <a:srgbClr val="FFFFFF"/>
                  </a:solidFill>
                  <a:latin typeface="Arial" pitchFamily="34" charset="0"/>
                  <a:ea typeface="微软雅黑" pitchFamily="34" charset="-122"/>
                  <a:cs typeface="Arial" pitchFamily="34" charset="0"/>
                </a:rPr>
                <a:t>Benefits</a:t>
              </a:r>
              <a:endParaRPr lang="ko-KR" altLang="en-US" sz="1200" b="1" dirty="0">
                <a:solidFill>
                  <a:srgbClr val="FFFFFF"/>
                </a:solidFill>
                <a:latin typeface="Arial" pitchFamily="34" charset="0"/>
                <a:cs typeface="Arial" pitchFamily="34" charset="0"/>
              </a:endParaRPr>
            </a:p>
          </p:txBody>
        </p:sp>
        <p:sp>
          <p:nvSpPr>
            <p:cNvPr id="653" name="TextBox 652"/>
            <p:cNvSpPr txBox="1"/>
            <p:nvPr/>
          </p:nvSpPr>
          <p:spPr>
            <a:xfrm>
              <a:off x="6388326" y="2947973"/>
              <a:ext cx="2151666" cy="711306"/>
            </a:xfrm>
            <a:prstGeom prst="rect">
              <a:avLst/>
            </a:prstGeom>
            <a:noFill/>
          </p:spPr>
          <p:txBody>
            <a:bodyPr wrap="square" rtlCol="0">
              <a:spAutoFit/>
            </a:bodyPr>
            <a:lstStyle/>
            <a:p>
              <a:pPr marL="171450" indent="-171450">
                <a:spcBef>
                  <a:spcPts val="500"/>
                </a:spcBef>
                <a:spcAft>
                  <a:spcPts val="1000"/>
                </a:spcAft>
                <a:buClr>
                  <a:srgbClr val="C00000"/>
                </a:buClr>
                <a:buSzPct val="60000"/>
                <a:buFont typeface="Wingdings" pitchFamily="2" charset="2"/>
                <a:buChar char="l"/>
              </a:pP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Guarantees </a:t>
              </a:r>
              <a:r>
                <a:rPr lang="en-US" altLang="zh-CN" sz="1100" kern="0" dirty="0" err="1" smtClean="0">
                  <a:solidFill>
                    <a:schemeClr val="tx1">
                      <a:lumMod val="75000"/>
                      <a:lumOff val="25000"/>
                    </a:schemeClr>
                  </a:solidFill>
                  <a:latin typeface="Arial" pitchFamily="34" charset="0"/>
                  <a:ea typeface="微软雅黑" pitchFamily="34" charset="-122"/>
                  <a:cs typeface="Arial" pitchFamily="34" charset="0"/>
                </a:rPr>
                <a:t>tele</a:t>
              </a:r>
              <a:r>
                <a:rPr lang="en-US" altLang="zh-CN" sz="1100" kern="0" dirty="0">
                  <a:solidFill>
                    <a:schemeClr val="tx1">
                      <a:lumMod val="75000"/>
                      <a:lumOff val="25000"/>
                    </a:schemeClr>
                  </a:solidFill>
                  <a:latin typeface="Arial" pitchFamily="34" charset="0"/>
                  <a:ea typeface="微软雅黑" pitchFamily="34" charset="-122"/>
                  <a:cs typeface="Arial" pitchFamily="34" charset="0"/>
                </a:rPr>
                <a:t>-</a:t>
              </a: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command, telemetry, and </a:t>
              </a:r>
              <a:r>
                <a:rPr lang="en-US" altLang="zh-CN" sz="1100" kern="0" dirty="0" err="1" smtClean="0">
                  <a:solidFill>
                    <a:schemeClr val="tx1">
                      <a:lumMod val="75000"/>
                      <a:lumOff val="25000"/>
                    </a:schemeClr>
                  </a:solidFill>
                  <a:latin typeface="Arial" pitchFamily="34" charset="0"/>
                  <a:ea typeface="微软雅黑" pitchFamily="34" charset="-122"/>
                  <a:cs typeface="Arial" pitchFamily="34" charset="0"/>
                </a:rPr>
                <a:t>tele-signalling</a:t>
              </a: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 services</a:t>
              </a:r>
            </a:p>
            <a:p>
              <a:pPr marL="171450" indent="-171450">
                <a:spcBef>
                  <a:spcPts val="500"/>
                </a:spcBef>
                <a:spcAft>
                  <a:spcPts val="1000"/>
                </a:spcAft>
                <a:buClr>
                  <a:srgbClr val="C00000"/>
                </a:buClr>
                <a:buSzPct val="60000"/>
                <a:buFont typeface="Wingdings" pitchFamily="2" charset="2"/>
                <a:buChar char="l"/>
              </a:pP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Reduces costs by </a:t>
              </a:r>
              <a:r>
                <a:rPr lang="en-US" altLang="zh-CN" sz="2000" b="1" kern="0" dirty="0" smtClean="0">
                  <a:solidFill>
                    <a:srgbClr val="C00000"/>
                  </a:solidFill>
                  <a:latin typeface="Arial" pitchFamily="34" charset="0"/>
                  <a:ea typeface="微软雅黑" pitchFamily="34" charset="-122"/>
                  <a:cs typeface="Arial" pitchFamily="34" charset="0"/>
                </a:rPr>
                <a:t>20</a:t>
              </a: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a:t>
              </a:r>
            </a:p>
            <a:p>
              <a:pPr marL="171450" indent="-171450">
                <a:spcBef>
                  <a:spcPts val="500"/>
                </a:spcBef>
                <a:spcAft>
                  <a:spcPts val="1000"/>
                </a:spcAft>
                <a:buClr>
                  <a:srgbClr val="C00000"/>
                </a:buClr>
                <a:buSzPct val="60000"/>
                <a:buFont typeface="Wingdings" pitchFamily="2" charset="2"/>
                <a:buChar char="l"/>
              </a:pP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Reduces fault response time from </a:t>
              </a:r>
              <a:r>
                <a:rPr lang="en-US" altLang="zh-CN" sz="2000" b="1" kern="0" dirty="0" smtClean="0">
                  <a:solidFill>
                    <a:srgbClr val="C00000"/>
                  </a:solidFill>
                  <a:latin typeface="Arial" pitchFamily="34" charset="0"/>
                  <a:ea typeface="微软雅黑" pitchFamily="34" charset="-122"/>
                  <a:cs typeface="Arial" pitchFamily="34" charset="0"/>
                </a:rPr>
                <a:t>30</a:t>
              </a: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min to </a:t>
              </a:r>
              <a:r>
                <a:rPr lang="en-US" altLang="zh-CN" sz="2000" b="1" kern="0" dirty="0" smtClean="0">
                  <a:solidFill>
                    <a:srgbClr val="C00000"/>
                  </a:solidFill>
                  <a:latin typeface="Arial" pitchFamily="34" charset="0"/>
                  <a:ea typeface="微软雅黑" pitchFamily="34" charset="-122"/>
                  <a:cs typeface="Arial" pitchFamily="34" charset="0"/>
                </a:rPr>
                <a:t>60</a:t>
              </a:r>
              <a:r>
                <a:rPr lang="en-US" altLang="zh-CN" sz="1100" kern="0" dirty="0" smtClean="0">
                  <a:solidFill>
                    <a:schemeClr val="tx1">
                      <a:lumMod val="75000"/>
                      <a:lumOff val="25000"/>
                    </a:schemeClr>
                  </a:solidFill>
                  <a:latin typeface="Arial" pitchFamily="34" charset="0"/>
                  <a:ea typeface="微软雅黑" pitchFamily="34" charset="-122"/>
                  <a:cs typeface="Arial" pitchFamily="34" charset="0"/>
                </a:rPr>
                <a:t>sec</a:t>
              </a:r>
              <a:endParaRPr lang="zh-CN" altLang="en-US" sz="1100" kern="0" dirty="0">
                <a:solidFill>
                  <a:schemeClr val="tx1">
                    <a:lumMod val="75000"/>
                    <a:lumOff val="25000"/>
                  </a:schemeClr>
                </a:solidFill>
                <a:latin typeface="Arial" pitchFamily="34" charset="0"/>
                <a:ea typeface="微软雅黑" pitchFamily="34" charset="-122"/>
                <a:cs typeface="Arial" pitchFamily="34" charset="0"/>
              </a:endParaRPr>
            </a:p>
          </p:txBody>
        </p:sp>
      </p:grpSp>
      <p:grpSp>
        <p:nvGrpSpPr>
          <p:cNvPr id="18" name="组合 653"/>
          <p:cNvGrpSpPr/>
          <p:nvPr/>
        </p:nvGrpSpPr>
        <p:grpSpPr>
          <a:xfrm>
            <a:off x="1324158" y="1933596"/>
            <a:ext cx="841398" cy="1121864"/>
            <a:chOff x="-1321459" y="915566"/>
            <a:chExt cx="1027043" cy="1027043"/>
          </a:xfrm>
        </p:grpSpPr>
        <p:sp>
          <p:nvSpPr>
            <p:cNvPr id="655" name="椭圆 654"/>
            <p:cNvSpPr/>
            <p:nvPr/>
          </p:nvSpPr>
          <p:spPr bwMode="auto">
            <a:xfrm>
              <a:off x="-1321459" y="915566"/>
              <a:ext cx="1027043" cy="1027043"/>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grpSp>
          <p:nvGrpSpPr>
            <p:cNvPr id="19" name="组合 655"/>
            <p:cNvGrpSpPr>
              <a:grpSpLocks noChangeAspect="1"/>
            </p:cNvGrpSpPr>
            <p:nvPr/>
          </p:nvGrpSpPr>
          <p:grpSpPr>
            <a:xfrm>
              <a:off x="-1221586" y="1165483"/>
              <a:ext cx="827297" cy="527209"/>
              <a:chOff x="-1512760" y="1421012"/>
              <a:chExt cx="860367" cy="548283"/>
            </a:xfrm>
            <a:solidFill>
              <a:schemeClr val="bg1">
                <a:lumMod val="95000"/>
              </a:schemeClr>
            </a:solidFill>
          </p:grpSpPr>
          <p:sp>
            <p:nvSpPr>
              <p:cNvPr id="657" name="Freeform 12"/>
              <p:cNvSpPr>
                <a:spLocks/>
              </p:cNvSpPr>
              <p:nvPr/>
            </p:nvSpPr>
            <p:spPr bwMode="auto">
              <a:xfrm>
                <a:off x="-1512760" y="1513598"/>
                <a:ext cx="425450" cy="179388"/>
              </a:xfrm>
              <a:custGeom>
                <a:avLst/>
                <a:gdLst/>
                <a:ahLst/>
                <a:cxnLst>
                  <a:cxn ang="0">
                    <a:pos x="3890" y="0"/>
                  </a:cxn>
                  <a:cxn ang="0">
                    <a:pos x="5834" y="1638"/>
                  </a:cxn>
                  <a:cxn ang="0">
                    <a:pos x="7779" y="3275"/>
                  </a:cxn>
                  <a:cxn ang="0">
                    <a:pos x="3890" y="3275"/>
                  </a:cxn>
                  <a:cxn ang="0">
                    <a:pos x="0" y="3275"/>
                  </a:cxn>
                  <a:cxn ang="0">
                    <a:pos x="1945" y="1638"/>
                  </a:cxn>
                  <a:cxn ang="0">
                    <a:pos x="3890" y="0"/>
                  </a:cxn>
                </a:cxnLst>
                <a:rect l="0" t="0" r="r" b="b"/>
                <a:pathLst>
                  <a:path w="7779" h="3275">
                    <a:moveTo>
                      <a:pt x="3890" y="0"/>
                    </a:moveTo>
                    <a:lnTo>
                      <a:pt x="5834" y="1638"/>
                    </a:lnTo>
                    <a:lnTo>
                      <a:pt x="7779" y="3275"/>
                    </a:lnTo>
                    <a:lnTo>
                      <a:pt x="3890" y="3275"/>
                    </a:lnTo>
                    <a:lnTo>
                      <a:pt x="0" y="3275"/>
                    </a:lnTo>
                    <a:lnTo>
                      <a:pt x="1945" y="1638"/>
                    </a:lnTo>
                    <a:lnTo>
                      <a:pt x="389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58" name="Freeform 13"/>
              <p:cNvSpPr>
                <a:spLocks noEditPoints="1"/>
              </p:cNvSpPr>
              <p:nvPr/>
            </p:nvSpPr>
            <p:spPr bwMode="auto">
              <a:xfrm>
                <a:off x="-1512760" y="1715210"/>
                <a:ext cx="427038" cy="246063"/>
              </a:xfrm>
              <a:custGeom>
                <a:avLst/>
                <a:gdLst/>
                <a:ahLst/>
                <a:cxnLst>
                  <a:cxn ang="0">
                    <a:pos x="7792" y="0"/>
                  </a:cxn>
                  <a:cxn ang="0">
                    <a:pos x="0" y="0"/>
                  </a:cxn>
                  <a:cxn ang="0">
                    <a:pos x="0" y="4498"/>
                  </a:cxn>
                  <a:cxn ang="0">
                    <a:pos x="7792" y="4498"/>
                  </a:cxn>
                  <a:cxn ang="0">
                    <a:pos x="7792" y="0"/>
                  </a:cxn>
                  <a:cxn ang="0">
                    <a:pos x="687" y="578"/>
                  </a:cxn>
                  <a:cxn ang="0">
                    <a:pos x="2079" y="578"/>
                  </a:cxn>
                  <a:cxn ang="0">
                    <a:pos x="2079" y="1971"/>
                  </a:cxn>
                  <a:cxn ang="0">
                    <a:pos x="687" y="1971"/>
                  </a:cxn>
                  <a:cxn ang="0">
                    <a:pos x="687" y="578"/>
                  </a:cxn>
                  <a:cxn ang="0">
                    <a:pos x="687" y="2473"/>
                  </a:cxn>
                  <a:cxn ang="0">
                    <a:pos x="2079" y="2473"/>
                  </a:cxn>
                  <a:cxn ang="0">
                    <a:pos x="2079" y="3866"/>
                  </a:cxn>
                  <a:cxn ang="0">
                    <a:pos x="687" y="3866"/>
                  </a:cxn>
                  <a:cxn ang="0">
                    <a:pos x="687" y="2473"/>
                  </a:cxn>
                  <a:cxn ang="0">
                    <a:pos x="2361" y="2473"/>
                  </a:cxn>
                  <a:cxn ang="0">
                    <a:pos x="3755" y="2473"/>
                  </a:cxn>
                  <a:cxn ang="0">
                    <a:pos x="3755" y="3866"/>
                  </a:cxn>
                  <a:cxn ang="0">
                    <a:pos x="2361" y="3866"/>
                  </a:cxn>
                  <a:cxn ang="0">
                    <a:pos x="2361" y="2473"/>
                  </a:cxn>
                  <a:cxn ang="0">
                    <a:pos x="4037" y="2473"/>
                  </a:cxn>
                  <a:cxn ang="0">
                    <a:pos x="5429" y="2473"/>
                  </a:cxn>
                  <a:cxn ang="0">
                    <a:pos x="5429" y="3866"/>
                  </a:cxn>
                  <a:cxn ang="0">
                    <a:pos x="4037" y="3866"/>
                  </a:cxn>
                  <a:cxn ang="0">
                    <a:pos x="4037" y="2473"/>
                  </a:cxn>
                  <a:cxn ang="0">
                    <a:pos x="2361" y="578"/>
                  </a:cxn>
                  <a:cxn ang="0">
                    <a:pos x="3755" y="578"/>
                  </a:cxn>
                  <a:cxn ang="0">
                    <a:pos x="3755" y="1971"/>
                  </a:cxn>
                  <a:cxn ang="0">
                    <a:pos x="2361" y="1971"/>
                  </a:cxn>
                  <a:cxn ang="0">
                    <a:pos x="2361" y="578"/>
                  </a:cxn>
                  <a:cxn ang="0">
                    <a:pos x="4037" y="578"/>
                  </a:cxn>
                  <a:cxn ang="0">
                    <a:pos x="5429" y="578"/>
                  </a:cxn>
                  <a:cxn ang="0">
                    <a:pos x="5429" y="1971"/>
                  </a:cxn>
                  <a:cxn ang="0">
                    <a:pos x="4037" y="1971"/>
                  </a:cxn>
                  <a:cxn ang="0">
                    <a:pos x="4037" y="578"/>
                  </a:cxn>
                  <a:cxn ang="0">
                    <a:pos x="5713" y="578"/>
                  </a:cxn>
                  <a:cxn ang="0">
                    <a:pos x="7105" y="578"/>
                  </a:cxn>
                  <a:cxn ang="0">
                    <a:pos x="7105" y="1971"/>
                  </a:cxn>
                  <a:cxn ang="0">
                    <a:pos x="5713" y="1971"/>
                  </a:cxn>
                  <a:cxn ang="0">
                    <a:pos x="5713" y="578"/>
                  </a:cxn>
                  <a:cxn ang="0">
                    <a:pos x="5713" y="2473"/>
                  </a:cxn>
                  <a:cxn ang="0">
                    <a:pos x="7105" y="2473"/>
                  </a:cxn>
                  <a:cxn ang="0">
                    <a:pos x="7105" y="3866"/>
                  </a:cxn>
                  <a:cxn ang="0">
                    <a:pos x="5713" y="3866"/>
                  </a:cxn>
                  <a:cxn ang="0">
                    <a:pos x="5713" y="2473"/>
                  </a:cxn>
                </a:cxnLst>
                <a:rect l="0" t="0" r="r" b="b"/>
                <a:pathLst>
                  <a:path w="7792" h="4498">
                    <a:moveTo>
                      <a:pt x="7792" y="0"/>
                    </a:moveTo>
                    <a:lnTo>
                      <a:pt x="0" y="0"/>
                    </a:lnTo>
                    <a:lnTo>
                      <a:pt x="0" y="4498"/>
                    </a:lnTo>
                    <a:lnTo>
                      <a:pt x="7792" y="4498"/>
                    </a:lnTo>
                    <a:lnTo>
                      <a:pt x="7792" y="0"/>
                    </a:lnTo>
                    <a:close/>
                    <a:moveTo>
                      <a:pt x="687" y="578"/>
                    </a:moveTo>
                    <a:lnTo>
                      <a:pt x="2079" y="578"/>
                    </a:lnTo>
                    <a:lnTo>
                      <a:pt x="2079" y="1971"/>
                    </a:lnTo>
                    <a:lnTo>
                      <a:pt x="687" y="1971"/>
                    </a:lnTo>
                    <a:lnTo>
                      <a:pt x="687" y="578"/>
                    </a:lnTo>
                    <a:close/>
                    <a:moveTo>
                      <a:pt x="687" y="2473"/>
                    </a:moveTo>
                    <a:lnTo>
                      <a:pt x="2079" y="2473"/>
                    </a:lnTo>
                    <a:lnTo>
                      <a:pt x="2079" y="3866"/>
                    </a:lnTo>
                    <a:lnTo>
                      <a:pt x="687" y="3866"/>
                    </a:lnTo>
                    <a:lnTo>
                      <a:pt x="687" y="2473"/>
                    </a:lnTo>
                    <a:close/>
                    <a:moveTo>
                      <a:pt x="2361" y="2473"/>
                    </a:moveTo>
                    <a:lnTo>
                      <a:pt x="3755" y="2473"/>
                    </a:lnTo>
                    <a:lnTo>
                      <a:pt x="3755" y="3866"/>
                    </a:lnTo>
                    <a:lnTo>
                      <a:pt x="2361" y="3866"/>
                    </a:lnTo>
                    <a:lnTo>
                      <a:pt x="2361" y="2473"/>
                    </a:lnTo>
                    <a:close/>
                    <a:moveTo>
                      <a:pt x="4037" y="2473"/>
                    </a:moveTo>
                    <a:lnTo>
                      <a:pt x="5429" y="2473"/>
                    </a:lnTo>
                    <a:lnTo>
                      <a:pt x="5429" y="3866"/>
                    </a:lnTo>
                    <a:lnTo>
                      <a:pt x="4037" y="3866"/>
                    </a:lnTo>
                    <a:lnTo>
                      <a:pt x="4037" y="2473"/>
                    </a:lnTo>
                    <a:close/>
                    <a:moveTo>
                      <a:pt x="2361" y="578"/>
                    </a:moveTo>
                    <a:lnTo>
                      <a:pt x="3755" y="578"/>
                    </a:lnTo>
                    <a:lnTo>
                      <a:pt x="3755" y="1971"/>
                    </a:lnTo>
                    <a:lnTo>
                      <a:pt x="2361" y="1971"/>
                    </a:lnTo>
                    <a:lnTo>
                      <a:pt x="2361" y="578"/>
                    </a:lnTo>
                    <a:close/>
                    <a:moveTo>
                      <a:pt x="4037" y="578"/>
                    </a:moveTo>
                    <a:lnTo>
                      <a:pt x="5429" y="578"/>
                    </a:lnTo>
                    <a:lnTo>
                      <a:pt x="5429" y="1971"/>
                    </a:lnTo>
                    <a:lnTo>
                      <a:pt x="4037" y="1971"/>
                    </a:lnTo>
                    <a:lnTo>
                      <a:pt x="4037" y="578"/>
                    </a:lnTo>
                    <a:close/>
                    <a:moveTo>
                      <a:pt x="5713" y="578"/>
                    </a:moveTo>
                    <a:lnTo>
                      <a:pt x="7105" y="578"/>
                    </a:lnTo>
                    <a:lnTo>
                      <a:pt x="7105" y="1971"/>
                    </a:lnTo>
                    <a:lnTo>
                      <a:pt x="5713" y="1971"/>
                    </a:lnTo>
                    <a:lnTo>
                      <a:pt x="5713" y="578"/>
                    </a:lnTo>
                    <a:close/>
                    <a:moveTo>
                      <a:pt x="5713" y="2473"/>
                    </a:moveTo>
                    <a:lnTo>
                      <a:pt x="7105" y="2473"/>
                    </a:lnTo>
                    <a:lnTo>
                      <a:pt x="7105" y="3866"/>
                    </a:lnTo>
                    <a:lnTo>
                      <a:pt x="5713" y="3866"/>
                    </a:lnTo>
                    <a:lnTo>
                      <a:pt x="5713" y="24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nvGrpSpPr>
              <p:cNvPr id="20" name="组合 92"/>
              <p:cNvGrpSpPr/>
              <p:nvPr/>
            </p:nvGrpSpPr>
            <p:grpSpPr>
              <a:xfrm>
                <a:off x="-1077962" y="1421012"/>
                <a:ext cx="425569" cy="548283"/>
                <a:chOff x="765175" y="3238500"/>
                <a:chExt cx="1117600" cy="1439863"/>
              </a:xfrm>
              <a:grpFill/>
            </p:grpSpPr>
            <p:sp>
              <p:nvSpPr>
                <p:cNvPr id="660" name="Rectangle 6"/>
                <p:cNvSpPr>
                  <a:spLocks noChangeArrowheads="1"/>
                </p:cNvSpPr>
                <p:nvPr/>
              </p:nvSpPr>
              <p:spPr bwMode="auto">
                <a:xfrm>
                  <a:off x="1220788" y="3559175"/>
                  <a:ext cx="2190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61" name="Rectangle 7"/>
                <p:cNvSpPr>
                  <a:spLocks noChangeArrowheads="1"/>
                </p:cNvSpPr>
                <p:nvPr/>
              </p:nvSpPr>
              <p:spPr bwMode="auto">
                <a:xfrm>
                  <a:off x="1252538" y="3387725"/>
                  <a:ext cx="157163"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62" name="Freeform 8"/>
                <p:cNvSpPr>
                  <a:spLocks/>
                </p:cNvSpPr>
                <p:nvPr/>
              </p:nvSpPr>
              <p:spPr bwMode="auto">
                <a:xfrm>
                  <a:off x="1374775" y="3387725"/>
                  <a:ext cx="292100" cy="1290638"/>
                </a:xfrm>
                <a:custGeom>
                  <a:avLst/>
                  <a:gdLst/>
                  <a:ahLst/>
                  <a:cxnLst>
                    <a:cxn ang="0">
                      <a:pos x="3308" y="14586"/>
                    </a:cxn>
                    <a:cxn ang="0">
                      <a:pos x="2936" y="14637"/>
                    </a:cxn>
                    <a:cxn ang="0">
                      <a:pos x="0" y="0"/>
                    </a:cxn>
                    <a:cxn ang="0">
                      <a:pos x="405" y="83"/>
                    </a:cxn>
                    <a:cxn ang="0">
                      <a:pos x="3308" y="14586"/>
                    </a:cxn>
                  </a:cxnLst>
                  <a:rect l="0" t="0" r="r" b="b"/>
                  <a:pathLst>
                    <a:path w="3308" h="14637">
                      <a:moveTo>
                        <a:pt x="3308" y="14586"/>
                      </a:moveTo>
                      <a:lnTo>
                        <a:pt x="2936" y="14637"/>
                      </a:lnTo>
                      <a:lnTo>
                        <a:pt x="0" y="0"/>
                      </a:lnTo>
                      <a:lnTo>
                        <a:pt x="405" y="83"/>
                      </a:lnTo>
                      <a:lnTo>
                        <a:pt x="3308" y="145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63" name="Freeform 9"/>
                <p:cNvSpPr>
                  <a:spLocks/>
                </p:cNvSpPr>
                <p:nvPr/>
              </p:nvSpPr>
              <p:spPr bwMode="auto">
                <a:xfrm>
                  <a:off x="996950" y="3390900"/>
                  <a:ext cx="290513" cy="1287463"/>
                </a:xfrm>
                <a:custGeom>
                  <a:avLst/>
                  <a:gdLst/>
                  <a:ahLst/>
                  <a:cxnLst>
                    <a:cxn ang="0">
                      <a:pos x="3291" y="0"/>
                    </a:cxn>
                    <a:cxn ang="0">
                      <a:pos x="2886" y="50"/>
                    </a:cxn>
                    <a:cxn ang="0">
                      <a:pos x="0" y="14553"/>
                    </a:cxn>
                    <a:cxn ang="0">
                      <a:pos x="371" y="14604"/>
                    </a:cxn>
                    <a:cxn ang="0">
                      <a:pos x="3291" y="0"/>
                    </a:cxn>
                  </a:cxnLst>
                  <a:rect l="0" t="0" r="r" b="b"/>
                  <a:pathLst>
                    <a:path w="3291" h="14604">
                      <a:moveTo>
                        <a:pt x="3291" y="0"/>
                      </a:moveTo>
                      <a:lnTo>
                        <a:pt x="2886" y="50"/>
                      </a:lnTo>
                      <a:lnTo>
                        <a:pt x="0" y="14553"/>
                      </a:lnTo>
                      <a:lnTo>
                        <a:pt x="371" y="14604"/>
                      </a:lnTo>
                      <a:lnTo>
                        <a:pt x="32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64" name="Rectangle 10"/>
                <p:cNvSpPr>
                  <a:spLocks noChangeArrowheads="1"/>
                </p:cNvSpPr>
                <p:nvPr/>
              </p:nvSpPr>
              <p:spPr bwMode="auto">
                <a:xfrm>
                  <a:off x="1169988" y="3792538"/>
                  <a:ext cx="3206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65" name="Rectangle 11"/>
                <p:cNvSpPr>
                  <a:spLocks noChangeArrowheads="1"/>
                </p:cNvSpPr>
                <p:nvPr/>
              </p:nvSpPr>
              <p:spPr bwMode="auto">
                <a:xfrm>
                  <a:off x="1117600" y="4075113"/>
                  <a:ext cx="4254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66" name="Freeform 12"/>
                <p:cNvSpPr>
                  <a:spLocks/>
                </p:cNvSpPr>
                <p:nvPr/>
              </p:nvSpPr>
              <p:spPr bwMode="auto">
                <a:xfrm>
                  <a:off x="1219200" y="3568700"/>
                  <a:ext cx="271463" cy="246063"/>
                </a:xfrm>
                <a:custGeom>
                  <a:avLst/>
                  <a:gdLst/>
                  <a:ahLst/>
                  <a:cxnLst>
                    <a:cxn ang="0">
                      <a:pos x="2970" y="2785"/>
                    </a:cxn>
                    <a:cxn ang="0">
                      <a:pos x="0" y="169"/>
                    </a:cxn>
                    <a:cxn ang="0">
                      <a:pos x="117" y="0"/>
                    </a:cxn>
                    <a:cxn ang="0">
                      <a:pos x="3087" y="2617"/>
                    </a:cxn>
                    <a:cxn ang="0">
                      <a:pos x="2970" y="2785"/>
                    </a:cxn>
                  </a:cxnLst>
                  <a:rect l="0" t="0" r="r" b="b"/>
                  <a:pathLst>
                    <a:path w="3087" h="2785">
                      <a:moveTo>
                        <a:pt x="2970" y="2785"/>
                      </a:moveTo>
                      <a:lnTo>
                        <a:pt x="0" y="169"/>
                      </a:lnTo>
                      <a:lnTo>
                        <a:pt x="117" y="0"/>
                      </a:lnTo>
                      <a:lnTo>
                        <a:pt x="3087" y="2617"/>
                      </a:lnTo>
                      <a:lnTo>
                        <a:pt x="2970" y="27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67" name="Freeform 13"/>
                <p:cNvSpPr>
                  <a:spLocks/>
                </p:cNvSpPr>
                <p:nvPr/>
              </p:nvSpPr>
              <p:spPr bwMode="auto">
                <a:xfrm>
                  <a:off x="1169988" y="3568700"/>
                  <a:ext cx="273050" cy="246063"/>
                </a:xfrm>
                <a:custGeom>
                  <a:avLst/>
                  <a:gdLst/>
                  <a:ahLst/>
                  <a:cxnLst>
                    <a:cxn ang="0">
                      <a:pos x="2971" y="0"/>
                    </a:cxn>
                    <a:cxn ang="0">
                      <a:pos x="0" y="2617"/>
                    </a:cxn>
                    <a:cxn ang="0">
                      <a:pos x="118" y="2785"/>
                    </a:cxn>
                    <a:cxn ang="0">
                      <a:pos x="3088" y="169"/>
                    </a:cxn>
                    <a:cxn ang="0">
                      <a:pos x="2971" y="0"/>
                    </a:cxn>
                  </a:cxnLst>
                  <a:rect l="0" t="0" r="r" b="b"/>
                  <a:pathLst>
                    <a:path w="3088" h="2785">
                      <a:moveTo>
                        <a:pt x="2971" y="0"/>
                      </a:moveTo>
                      <a:lnTo>
                        <a:pt x="0" y="2617"/>
                      </a:lnTo>
                      <a:lnTo>
                        <a:pt x="118" y="2785"/>
                      </a:lnTo>
                      <a:lnTo>
                        <a:pt x="3088" y="169"/>
                      </a:lnTo>
                      <a:lnTo>
                        <a:pt x="297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68" name="Freeform 14"/>
                <p:cNvSpPr>
                  <a:spLocks/>
                </p:cNvSpPr>
                <p:nvPr/>
              </p:nvSpPr>
              <p:spPr bwMode="auto">
                <a:xfrm>
                  <a:off x="1252538" y="3397250"/>
                  <a:ext cx="188913" cy="168275"/>
                </a:xfrm>
                <a:custGeom>
                  <a:avLst/>
                  <a:gdLst/>
                  <a:ahLst/>
                  <a:cxnLst>
                    <a:cxn ang="0">
                      <a:pos x="2042" y="1908"/>
                    </a:cxn>
                    <a:cxn ang="0">
                      <a:pos x="0" y="169"/>
                    </a:cxn>
                    <a:cxn ang="0">
                      <a:pos x="101" y="0"/>
                    </a:cxn>
                    <a:cxn ang="0">
                      <a:pos x="2143" y="1722"/>
                    </a:cxn>
                    <a:cxn ang="0">
                      <a:pos x="2042" y="1908"/>
                    </a:cxn>
                  </a:cxnLst>
                  <a:rect l="0" t="0" r="r" b="b"/>
                  <a:pathLst>
                    <a:path w="2143" h="1908">
                      <a:moveTo>
                        <a:pt x="2042" y="1908"/>
                      </a:moveTo>
                      <a:lnTo>
                        <a:pt x="0" y="169"/>
                      </a:lnTo>
                      <a:lnTo>
                        <a:pt x="101" y="0"/>
                      </a:lnTo>
                      <a:lnTo>
                        <a:pt x="2143" y="1722"/>
                      </a:lnTo>
                      <a:lnTo>
                        <a:pt x="2042" y="19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69" name="Freeform 15"/>
                <p:cNvSpPr>
                  <a:spLocks/>
                </p:cNvSpPr>
                <p:nvPr/>
              </p:nvSpPr>
              <p:spPr bwMode="auto">
                <a:xfrm>
                  <a:off x="1223963" y="3397250"/>
                  <a:ext cx="188913" cy="168275"/>
                </a:xfrm>
                <a:custGeom>
                  <a:avLst/>
                  <a:gdLst/>
                  <a:ahLst/>
                  <a:cxnLst>
                    <a:cxn ang="0">
                      <a:pos x="2025" y="0"/>
                    </a:cxn>
                    <a:cxn ang="0">
                      <a:pos x="0" y="1722"/>
                    </a:cxn>
                    <a:cxn ang="0">
                      <a:pos x="101" y="1908"/>
                    </a:cxn>
                    <a:cxn ang="0">
                      <a:pos x="2142" y="169"/>
                    </a:cxn>
                    <a:cxn ang="0">
                      <a:pos x="2025" y="0"/>
                    </a:cxn>
                  </a:cxnLst>
                  <a:rect l="0" t="0" r="r" b="b"/>
                  <a:pathLst>
                    <a:path w="2142" h="1908">
                      <a:moveTo>
                        <a:pt x="2025" y="0"/>
                      </a:moveTo>
                      <a:lnTo>
                        <a:pt x="0" y="1722"/>
                      </a:lnTo>
                      <a:lnTo>
                        <a:pt x="101" y="1908"/>
                      </a:lnTo>
                      <a:lnTo>
                        <a:pt x="2142" y="169"/>
                      </a:lnTo>
                      <a:lnTo>
                        <a:pt x="20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70" name="Freeform 16"/>
                <p:cNvSpPr>
                  <a:spLocks/>
                </p:cNvSpPr>
                <p:nvPr/>
              </p:nvSpPr>
              <p:spPr bwMode="auto">
                <a:xfrm>
                  <a:off x="1117600" y="3808413"/>
                  <a:ext cx="382588" cy="276225"/>
                </a:xfrm>
                <a:custGeom>
                  <a:avLst/>
                  <a:gdLst/>
                  <a:ahLst/>
                  <a:cxnLst>
                    <a:cxn ang="0">
                      <a:pos x="4168" y="0"/>
                    </a:cxn>
                    <a:cxn ang="0">
                      <a:pos x="0" y="2955"/>
                    </a:cxn>
                    <a:cxn ang="0">
                      <a:pos x="169" y="3123"/>
                    </a:cxn>
                    <a:cxn ang="0">
                      <a:pos x="4337" y="169"/>
                    </a:cxn>
                    <a:cxn ang="0">
                      <a:pos x="4168" y="0"/>
                    </a:cxn>
                  </a:cxnLst>
                  <a:rect l="0" t="0" r="r" b="b"/>
                  <a:pathLst>
                    <a:path w="4337" h="3123">
                      <a:moveTo>
                        <a:pt x="4168" y="0"/>
                      </a:moveTo>
                      <a:lnTo>
                        <a:pt x="0" y="2955"/>
                      </a:lnTo>
                      <a:lnTo>
                        <a:pt x="169" y="3123"/>
                      </a:lnTo>
                      <a:lnTo>
                        <a:pt x="4337" y="169"/>
                      </a:lnTo>
                      <a:lnTo>
                        <a:pt x="41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71" name="Freeform 17"/>
                <p:cNvSpPr>
                  <a:spLocks/>
                </p:cNvSpPr>
                <p:nvPr/>
              </p:nvSpPr>
              <p:spPr bwMode="auto">
                <a:xfrm>
                  <a:off x="1163638" y="3808413"/>
                  <a:ext cx="382588" cy="276225"/>
                </a:xfrm>
                <a:custGeom>
                  <a:avLst/>
                  <a:gdLst/>
                  <a:ahLst/>
                  <a:cxnLst>
                    <a:cxn ang="0">
                      <a:pos x="4168" y="3123"/>
                    </a:cxn>
                    <a:cxn ang="0">
                      <a:pos x="0" y="169"/>
                    </a:cxn>
                    <a:cxn ang="0">
                      <a:pos x="169" y="0"/>
                    </a:cxn>
                    <a:cxn ang="0">
                      <a:pos x="4337" y="2955"/>
                    </a:cxn>
                    <a:cxn ang="0">
                      <a:pos x="4168" y="3123"/>
                    </a:cxn>
                  </a:cxnLst>
                  <a:rect l="0" t="0" r="r" b="b"/>
                  <a:pathLst>
                    <a:path w="4337" h="3123">
                      <a:moveTo>
                        <a:pt x="4168" y="3123"/>
                      </a:moveTo>
                      <a:lnTo>
                        <a:pt x="0" y="169"/>
                      </a:lnTo>
                      <a:lnTo>
                        <a:pt x="169" y="0"/>
                      </a:lnTo>
                      <a:lnTo>
                        <a:pt x="4337" y="2955"/>
                      </a:lnTo>
                      <a:lnTo>
                        <a:pt x="4168" y="3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72" name="Freeform 18"/>
                <p:cNvSpPr>
                  <a:spLocks/>
                </p:cNvSpPr>
                <p:nvPr/>
              </p:nvSpPr>
              <p:spPr bwMode="auto">
                <a:xfrm>
                  <a:off x="1039813" y="3241675"/>
                  <a:ext cx="214313" cy="153988"/>
                </a:xfrm>
                <a:custGeom>
                  <a:avLst/>
                  <a:gdLst/>
                  <a:ahLst/>
                  <a:cxnLst>
                    <a:cxn ang="0">
                      <a:pos x="2345" y="1756"/>
                    </a:cxn>
                    <a:cxn ang="0">
                      <a:pos x="0" y="101"/>
                    </a:cxn>
                    <a:cxn ang="0">
                      <a:pos x="101" y="0"/>
                    </a:cxn>
                    <a:cxn ang="0">
                      <a:pos x="2430" y="1655"/>
                    </a:cxn>
                    <a:cxn ang="0">
                      <a:pos x="2345" y="1756"/>
                    </a:cxn>
                  </a:cxnLst>
                  <a:rect l="0" t="0" r="r" b="b"/>
                  <a:pathLst>
                    <a:path w="2430" h="1756">
                      <a:moveTo>
                        <a:pt x="2345" y="1756"/>
                      </a:moveTo>
                      <a:lnTo>
                        <a:pt x="0" y="101"/>
                      </a:lnTo>
                      <a:lnTo>
                        <a:pt x="101" y="0"/>
                      </a:lnTo>
                      <a:lnTo>
                        <a:pt x="2430" y="1655"/>
                      </a:lnTo>
                      <a:lnTo>
                        <a:pt x="2345"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73" name="Freeform 19"/>
                <p:cNvSpPr>
                  <a:spLocks/>
                </p:cNvSpPr>
                <p:nvPr/>
              </p:nvSpPr>
              <p:spPr bwMode="auto">
                <a:xfrm>
                  <a:off x="1039813" y="3238500"/>
                  <a:ext cx="295275" cy="95250"/>
                </a:xfrm>
                <a:custGeom>
                  <a:avLst/>
                  <a:gdLst/>
                  <a:ahLst/>
                  <a:cxnLst>
                    <a:cxn ang="0">
                      <a:pos x="3289" y="1081"/>
                    </a:cxn>
                    <a:cxn ang="0">
                      <a:pos x="0" y="135"/>
                    </a:cxn>
                    <a:cxn ang="0">
                      <a:pos x="67" y="0"/>
                    </a:cxn>
                    <a:cxn ang="0">
                      <a:pos x="3340" y="946"/>
                    </a:cxn>
                    <a:cxn ang="0">
                      <a:pos x="3289" y="1081"/>
                    </a:cxn>
                  </a:cxnLst>
                  <a:rect l="0" t="0" r="r" b="b"/>
                  <a:pathLst>
                    <a:path w="3340" h="1081">
                      <a:moveTo>
                        <a:pt x="3289" y="1081"/>
                      </a:moveTo>
                      <a:lnTo>
                        <a:pt x="0" y="135"/>
                      </a:lnTo>
                      <a:lnTo>
                        <a:pt x="67" y="0"/>
                      </a:lnTo>
                      <a:lnTo>
                        <a:pt x="3340" y="946"/>
                      </a:lnTo>
                      <a:lnTo>
                        <a:pt x="3289"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74" name="Freeform 20"/>
                <p:cNvSpPr>
                  <a:spLocks/>
                </p:cNvSpPr>
                <p:nvPr/>
              </p:nvSpPr>
              <p:spPr bwMode="auto">
                <a:xfrm>
                  <a:off x="1323975" y="3238500"/>
                  <a:ext cx="295275" cy="95250"/>
                </a:xfrm>
                <a:custGeom>
                  <a:avLst/>
                  <a:gdLst/>
                  <a:ahLst/>
                  <a:cxnLst>
                    <a:cxn ang="0">
                      <a:pos x="51" y="1081"/>
                    </a:cxn>
                    <a:cxn ang="0">
                      <a:pos x="3341" y="135"/>
                    </a:cxn>
                    <a:cxn ang="0">
                      <a:pos x="3291" y="0"/>
                    </a:cxn>
                    <a:cxn ang="0">
                      <a:pos x="0" y="946"/>
                    </a:cxn>
                    <a:cxn ang="0">
                      <a:pos x="51" y="1081"/>
                    </a:cxn>
                  </a:cxnLst>
                  <a:rect l="0" t="0" r="r" b="b"/>
                  <a:pathLst>
                    <a:path w="3341" h="1081">
                      <a:moveTo>
                        <a:pt x="51" y="1081"/>
                      </a:moveTo>
                      <a:lnTo>
                        <a:pt x="3341" y="135"/>
                      </a:lnTo>
                      <a:lnTo>
                        <a:pt x="3291" y="0"/>
                      </a:lnTo>
                      <a:lnTo>
                        <a:pt x="0" y="946"/>
                      </a:lnTo>
                      <a:lnTo>
                        <a:pt x="51"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75" name="Freeform 21"/>
                <p:cNvSpPr>
                  <a:spLocks/>
                </p:cNvSpPr>
                <p:nvPr/>
              </p:nvSpPr>
              <p:spPr bwMode="auto">
                <a:xfrm>
                  <a:off x="1404938" y="3241675"/>
                  <a:ext cx="214313" cy="153988"/>
                </a:xfrm>
                <a:custGeom>
                  <a:avLst/>
                  <a:gdLst/>
                  <a:ahLst/>
                  <a:cxnLst>
                    <a:cxn ang="0">
                      <a:pos x="83" y="1756"/>
                    </a:cxn>
                    <a:cxn ang="0">
                      <a:pos x="2429" y="101"/>
                    </a:cxn>
                    <a:cxn ang="0">
                      <a:pos x="2328" y="0"/>
                    </a:cxn>
                    <a:cxn ang="0">
                      <a:pos x="0" y="1655"/>
                    </a:cxn>
                    <a:cxn ang="0">
                      <a:pos x="83" y="1756"/>
                    </a:cxn>
                  </a:cxnLst>
                  <a:rect l="0" t="0" r="r" b="b"/>
                  <a:pathLst>
                    <a:path w="2429" h="1756">
                      <a:moveTo>
                        <a:pt x="83" y="1756"/>
                      </a:moveTo>
                      <a:lnTo>
                        <a:pt x="2429" y="101"/>
                      </a:lnTo>
                      <a:lnTo>
                        <a:pt x="2328" y="0"/>
                      </a:lnTo>
                      <a:lnTo>
                        <a:pt x="0" y="1655"/>
                      </a:lnTo>
                      <a:lnTo>
                        <a:pt x="83"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76" name="Freeform 22"/>
                <p:cNvSpPr>
                  <a:spLocks/>
                </p:cNvSpPr>
                <p:nvPr/>
              </p:nvSpPr>
              <p:spPr bwMode="auto">
                <a:xfrm>
                  <a:off x="1060450" y="4083050"/>
                  <a:ext cx="490538" cy="295275"/>
                </a:xfrm>
                <a:custGeom>
                  <a:avLst/>
                  <a:gdLst/>
                  <a:ahLst/>
                  <a:cxnLst>
                    <a:cxn ang="0">
                      <a:pos x="5433" y="0"/>
                    </a:cxn>
                    <a:cxn ang="0">
                      <a:pos x="0" y="3106"/>
                    </a:cxn>
                    <a:cxn ang="0">
                      <a:pos x="67" y="3359"/>
                    </a:cxn>
                    <a:cxn ang="0">
                      <a:pos x="5568" y="253"/>
                    </a:cxn>
                    <a:cxn ang="0">
                      <a:pos x="5433" y="0"/>
                    </a:cxn>
                  </a:cxnLst>
                  <a:rect l="0" t="0" r="r" b="b"/>
                  <a:pathLst>
                    <a:path w="5568" h="3359">
                      <a:moveTo>
                        <a:pt x="5433" y="0"/>
                      </a:moveTo>
                      <a:lnTo>
                        <a:pt x="0" y="3106"/>
                      </a:lnTo>
                      <a:lnTo>
                        <a:pt x="67" y="3359"/>
                      </a:lnTo>
                      <a:lnTo>
                        <a:pt x="5568" y="253"/>
                      </a:lnTo>
                      <a:lnTo>
                        <a:pt x="543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77" name="Freeform 23"/>
                <p:cNvSpPr>
                  <a:spLocks/>
                </p:cNvSpPr>
                <p:nvPr/>
              </p:nvSpPr>
              <p:spPr bwMode="auto">
                <a:xfrm>
                  <a:off x="1114425" y="4083050"/>
                  <a:ext cx="492125" cy="295275"/>
                </a:xfrm>
                <a:custGeom>
                  <a:avLst/>
                  <a:gdLst/>
                  <a:ahLst/>
                  <a:cxnLst>
                    <a:cxn ang="0">
                      <a:pos x="5451" y="3343"/>
                    </a:cxn>
                    <a:cxn ang="0">
                      <a:pos x="0" y="236"/>
                    </a:cxn>
                    <a:cxn ang="0">
                      <a:pos x="85" y="0"/>
                    </a:cxn>
                    <a:cxn ang="0">
                      <a:pos x="5568" y="3090"/>
                    </a:cxn>
                    <a:cxn ang="0">
                      <a:pos x="5451" y="3343"/>
                    </a:cxn>
                  </a:cxnLst>
                  <a:rect l="0" t="0" r="r" b="b"/>
                  <a:pathLst>
                    <a:path w="5568" h="3343">
                      <a:moveTo>
                        <a:pt x="5451" y="3343"/>
                      </a:moveTo>
                      <a:lnTo>
                        <a:pt x="0" y="236"/>
                      </a:lnTo>
                      <a:lnTo>
                        <a:pt x="85" y="0"/>
                      </a:lnTo>
                      <a:lnTo>
                        <a:pt x="5568" y="3090"/>
                      </a:lnTo>
                      <a:lnTo>
                        <a:pt x="5451" y="33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78" name="Freeform 24"/>
                <p:cNvSpPr>
                  <a:spLocks/>
                </p:cNvSpPr>
                <p:nvPr/>
              </p:nvSpPr>
              <p:spPr bwMode="auto">
                <a:xfrm>
                  <a:off x="1058863" y="4375150"/>
                  <a:ext cx="582613" cy="233363"/>
                </a:xfrm>
                <a:custGeom>
                  <a:avLst/>
                  <a:gdLst/>
                  <a:ahLst/>
                  <a:cxnLst>
                    <a:cxn ang="0">
                      <a:pos x="6614" y="2650"/>
                    </a:cxn>
                    <a:cxn ang="0">
                      <a:pos x="33" y="338"/>
                    </a:cxn>
                    <a:cxn ang="0">
                      <a:pos x="0" y="0"/>
                    </a:cxn>
                    <a:cxn ang="0">
                      <a:pos x="6614" y="2296"/>
                    </a:cxn>
                    <a:cxn ang="0">
                      <a:pos x="6614" y="2650"/>
                    </a:cxn>
                  </a:cxnLst>
                  <a:rect l="0" t="0" r="r" b="b"/>
                  <a:pathLst>
                    <a:path w="6614" h="2650">
                      <a:moveTo>
                        <a:pt x="6614" y="2650"/>
                      </a:moveTo>
                      <a:lnTo>
                        <a:pt x="33" y="338"/>
                      </a:lnTo>
                      <a:lnTo>
                        <a:pt x="0" y="0"/>
                      </a:lnTo>
                      <a:lnTo>
                        <a:pt x="6614" y="2296"/>
                      </a:lnTo>
                      <a:lnTo>
                        <a:pt x="6614" y="26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79" name="Freeform 25"/>
                <p:cNvSpPr>
                  <a:spLocks/>
                </p:cNvSpPr>
                <p:nvPr/>
              </p:nvSpPr>
              <p:spPr bwMode="auto">
                <a:xfrm>
                  <a:off x="1017588" y="4375150"/>
                  <a:ext cx="584200" cy="233363"/>
                </a:xfrm>
                <a:custGeom>
                  <a:avLst/>
                  <a:gdLst/>
                  <a:ahLst/>
                  <a:cxnLst>
                    <a:cxn ang="0">
                      <a:pos x="6614" y="0"/>
                    </a:cxn>
                    <a:cxn ang="0">
                      <a:pos x="33" y="2312"/>
                    </a:cxn>
                    <a:cxn ang="0">
                      <a:pos x="0" y="2650"/>
                    </a:cxn>
                    <a:cxn ang="0">
                      <a:pos x="6614" y="354"/>
                    </a:cxn>
                    <a:cxn ang="0">
                      <a:pos x="6614" y="0"/>
                    </a:cxn>
                  </a:cxnLst>
                  <a:rect l="0" t="0" r="r" b="b"/>
                  <a:pathLst>
                    <a:path w="6614" h="2650">
                      <a:moveTo>
                        <a:pt x="6614" y="0"/>
                      </a:moveTo>
                      <a:lnTo>
                        <a:pt x="33" y="2312"/>
                      </a:lnTo>
                      <a:lnTo>
                        <a:pt x="0" y="2650"/>
                      </a:lnTo>
                      <a:lnTo>
                        <a:pt x="6614" y="354"/>
                      </a:lnTo>
                      <a:lnTo>
                        <a:pt x="66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80" name="Rectangle 26"/>
                <p:cNvSpPr>
                  <a:spLocks noChangeArrowheads="1"/>
                </p:cNvSpPr>
                <p:nvPr/>
              </p:nvSpPr>
              <p:spPr bwMode="auto">
                <a:xfrm>
                  <a:off x="1060450" y="4365625"/>
                  <a:ext cx="5397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81" name="Rectangle 27"/>
                <p:cNvSpPr>
                  <a:spLocks noChangeArrowheads="1"/>
                </p:cNvSpPr>
                <p:nvPr/>
              </p:nvSpPr>
              <p:spPr bwMode="auto">
                <a:xfrm>
                  <a:off x="1019175" y="4592638"/>
                  <a:ext cx="620713"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82" name="Freeform 28"/>
                <p:cNvSpPr>
                  <a:spLocks noEditPoints="1"/>
                </p:cNvSpPr>
                <p:nvPr/>
              </p:nvSpPr>
              <p:spPr bwMode="auto">
                <a:xfrm>
                  <a:off x="765175" y="3792538"/>
                  <a:ext cx="1117600" cy="300038"/>
                </a:xfrm>
                <a:custGeom>
                  <a:avLst/>
                  <a:gdLst/>
                  <a:ahLst/>
                  <a:cxnLst>
                    <a:cxn ang="0">
                      <a:pos x="8234" y="0"/>
                    </a:cxn>
                    <a:cxn ang="0">
                      <a:pos x="4606" y="0"/>
                    </a:cxn>
                    <a:cxn ang="0">
                      <a:pos x="0" y="3411"/>
                    </a:cxn>
                    <a:cxn ang="0">
                      <a:pos x="12672" y="3411"/>
                    </a:cxn>
                    <a:cxn ang="0">
                      <a:pos x="8234" y="0"/>
                    </a:cxn>
                    <a:cxn ang="0">
                      <a:pos x="4640" y="338"/>
                    </a:cxn>
                    <a:cxn ang="0">
                      <a:pos x="8200" y="338"/>
                    </a:cxn>
                    <a:cxn ang="0">
                      <a:pos x="11761" y="3073"/>
                    </a:cxn>
                    <a:cxn ang="0">
                      <a:pos x="928" y="3073"/>
                    </a:cxn>
                    <a:cxn ang="0">
                      <a:pos x="4640" y="338"/>
                    </a:cxn>
                  </a:cxnLst>
                  <a:rect l="0" t="0" r="r" b="b"/>
                  <a:pathLst>
                    <a:path w="12672" h="3411">
                      <a:moveTo>
                        <a:pt x="8234" y="0"/>
                      </a:moveTo>
                      <a:lnTo>
                        <a:pt x="4606" y="0"/>
                      </a:lnTo>
                      <a:lnTo>
                        <a:pt x="0" y="3411"/>
                      </a:lnTo>
                      <a:lnTo>
                        <a:pt x="12672" y="3411"/>
                      </a:lnTo>
                      <a:lnTo>
                        <a:pt x="8234" y="0"/>
                      </a:lnTo>
                      <a:close/>
                      <a:moveTo>
                        <a:pt x="4640" y="338"/>
                      </a:moveTo>
                      <a:lnTo>
                        <a:pt x="8200" y="338"/>
                      </a:lnTo>
                      <a:lnTo>
                        <a:pt x="11761" y="3073"/>
                      </a:lnTo>
                      <a:lnTo>
                        <a:pt x="928" y="3073"/>
                      </a:lnTo>
                      <a:lnTo>
                        <a:pt x="4640" y="3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83" name="Freeform 29"/>
                <p:cNvSpPr>
                  <a:spLocks noEditPoints="1"/>
                </p:cNvSpPr>
                <p:nvPr/>
              </p:nvSpPr>
              <p:spPr bwMode="auto">
                <a:xfrm>
                  <a:off x="966788" y="3387725"/>
                  <a:ext cx="714375" cy="195263"/>
                </a:xfrm>
                <a:custGeom>
                  <a:avLst/>
                  <a:gdLst/>
                  <a:ahLst/>
                  <a:cxnLst>
                    <a:cxn ang="0">
                      <a:pos x="5011" y="0"/>
                    </a:cxn>
                    <a:cxn ang="0">
                      <a:pos x="3239" y="0"/>
                    </a:cxn>
                    <a:cxn ang="0">
                      <a:pos x="0" y="2211"/>
                    </a:cxn>
                    <a:cxn ang="0">
                      <a:pos x="8082" y="2211"/>
                    </a:cxn>
                    <a:cxn ang="0">
                      <a:pos x="5011" y="0"/>
                    </a:cxn>
                    <a:cxn ang="0">
                      <a:pos x="3188" y="253"/>
                    </a:cxn>
                    <a:cxn ang="0">
                      <a:pos x="5062" y="253"/>
                    </a:cxn>
                    <a:cxn ang="0">
                      <a:pos x="7356" y="1958"/>
                    </a:cxn>
                    <a:cxn ang="0">
                      <a:pos x="726" y="1958"/>
                    </a:cxn>
                    <a:cxn ang="0">
                      <a:pos x="3188" y="253"/>
                    </a:cxn>
                  </a:cxnLst>
                  <a:rect l="0" t="0" r="r" b="b"/>
                  <a:pathLst>
                    <a:path w="8082" h="2211">
                      <a:moveTo>
                        <a:pt x="5011" y="0"/>
                      </a:moveTo>
                      <a:lnTo>
                        <a:pt x="3239" y="0"/>
                      </a:lnTo>
                      <a:lnTo>
                        <a:pt x="0" y="2211"/>
                      </a:lnTo>
                      <a:lnTo>
                        <a:pt x="8082" y="2211"/>
                      </a:lnTo>
                      <a:lnTo>
                        <a:pt x="5011" y="0"/>
                      </a:lnTo>
                      <a:close/>
                      <a:moveTo>
                        <a:pt x="3188" y="253"/>
                      </a:moveTo>
                      <a:lnTo>
                        <a:pt x="5062" y="253"/>
                      </a:lnTo>
                      <a:lnTo>
                        <a:pt x="7356" y="1958"/>
                      </a:lnTo>
                      <a:lnTo>
                        <a:pt x="726" y="1958"/>
                      </a:lnTo>
                      <a:lnTo>
                        <a:pt x="3188" y="2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grpSp>
      <p:grpSp>
        <p:nvGrpSpPr>
          <p:cNvPr id="21" name="组合 752"/>
          <p:cNvGrpSpPr/>
          <p:nvPr/>
        </p:nvGrpSpPr>
        <p:grpSpPr>
          <a:xfrm>
            <a:off x="2080578" y="3281927"/>
            <a:ext cx="841398" cy="1121864"/>
            <a:chOff x="-1321459" y="915566"/>
            <a:chExt cx="1027043" cy="1027043"/>
          </a:xfrm>
        </p:grpSpPr>
        <p:sp>
          <p:nvSpPr>
            <p:cNvPr id="754" name="椭圆 753"/>
            <p:cNvSpPr/>
            <p:nvPr/>
          </p:nvSpPr>
          <p:spPr bwMode="auto">
            <a:xfrm>
              <a:off x="-1321459" y="915566"/>
              <a:ext cx="1027043" cy="1027043"/>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grpSp>
          <p:nvGrpSpPr>
            <p:cNvPr id="22" name="组合 754"/>
            <p:cNvGrpSpPr>
              <a:grpSpLocks noChangeAspect="1"/>
            </p:cNvGrpSpPr>
            <p:nvPr/>
          </p:nvGrpSpPr>
          <p:grpSpPr>
            <a:xfrm>
              <a:off x="-1221586" y="1165483"/>
              <a:ext cx="827297" cy="527209"/>
              <a:chOff x="-1512760" y="1421012"/>
              <a:chExt cx="860367" cy="548283"/>
            </a:xfrm>
            <a:solidFill>
              <a:schemeClr val="bg1">
                <a:lumMod val="95000"/>
              </a:schemeClr>
            </a:solidFill>
          </p:grpSpPr>
          <p:sp>
            <p:nvSpPr>
              <p:cNvPr id="756" name="Freeform 12"/>
              <p:cNvSpPr>
                <a:spLocks/>
              </p:cNvSpPr>
              <p:nvPr/>
            </p:nvSpPr>
            <p:spPr bwMode="auto">
              <a:xfrm>
                <a:off x="-1512760" y="1513598"/>
                <a:ext cx="425450" cy="179388"/>
              </a:xfrm>
              <a:custGeom>
                <a:avLst/>
                <a:gdLst/>
                <a:ahLst/>
                <a:cxnLst>
                  <a:cxn ang="0">
                    <a:pos x="3890" y="0"/>
                  </a:cxn>
                  <a:cxn ang="0">
                    <a:pos x="5834" y="1638"/>
                  </a:cxn>
                  <a:cxn ang="0">
                    <a:pos x="7779" y="3275"/>
                  </a:cxn>
                  <a:cxn ang="0">
                    <a:pos x="3890" y="3275"/>
                  </a:cxn>
                  <a:cxn ang="0">
                    <a:pos x="0" y="3275"/>
                  </a:cxn>
                  <a:cxn ang="0">
                    <a:pos x="1945" y="1638"/>
                  </a:cxn>
                  <a:cxn ang="0">
                    <a:pos x="3890" y="0"/>
                  </a:cxn>
                </a:cxnLst>
                <a:rect l="0" t="0" r="r" b="b"/>
                <a:pathLst>
                  <a:path w="7779" h="3275">
                    <a:moveTo>
                      <a:pt x="3890" y="0"/>
                    </a:moveTo>
                    <a:lnTo>
                      <a:pt x="5834" y="1638"/>
                    </a:lnTo>
                    <a:lnTo>
                      <a:pt x="7779" y="3275"/>
                    </a:lnTo>
                    <a:lnTo>
                      <a:pt x="3890" y="3275"/>
                    </a:lnTo>
                    <a:lnTo>
                      <a:pt x="0" y="3275"/>
                    </a:lnTo>
                    <a:lnTo>
                      <a:pt x="1945" y="1638"/>
                    </a:lnTo>
                    <a:lnTo>
                      <a:pt x="389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57" name="Freeform 13"/>
              <p:cNvSpPr>
                <a:spLocks noEditPoints="1"/>
              </p:cNvSpPr>
              <p:nvPr/>
            </p:nvSpPr>
            <p:spPr bwMode="auto">
              <a:xfrm>
                <a:off x="-1512760" y="1715210"/>
                <a:ext cx="427038" cy="246063"/>
              </a:xfrm>
              <a:custGeom>
                <a:avLst/>
                <a:gdLst/>
                <a:ahLst/>
                <a:cxnLst>
                  <a:cxn ang="0">
                    <a:pos x="7792" y="0"/>
                  </a:cxn>
                  <a:cxn ang="0">
                    <a:pos x="0" y="0"/>
                  </a:cxn>
                  <a:cxn ang="0">
                    <a:pos x="0" y="4498"/>
                  </a:cxn>
                  <a:cxn ang="0">
                    <a:pos x="7792" y="4498"/>
                  </a:cxn>
                  <a:cxn ang="0">
                    <a:pos x="7792" y="0"/>
                  </a:cxn>
                  <a:cxn ang="0">
                    <a:pos x="687" y="578"/>
                  </a:cxn>
                  <a:cxn ang="0">
                    <a:pos x="2079" y="578"/>
                  </a:cxn>
                  <a:cxn ang="0">
                    <a:pos x="2079" y="1971"/>
                  </a:cxn>
                  <a:cxn ang="0">
                    <a:pos x="687" y="1971"/>
                  </a:cxn>
                  <a:cxn ang="0">
                    <a:pos x="687" y="578"/>
                  </a:cxn>
                  <a:cxn ang="0">
                    <a:pos x="687" y="2473"/>
                  </a:cxn>
                  <a:cxn ang="0">
                    <a:pos x="2079" y="2473"/>
                  </a:cxn>
                  <a:cxn ang="0">
                    <a:pos x="2079" y="3866"/>
                  </a:cxn>
                  <a:cxn ang="0">
                    <a:pos x="687" y="3866"/>
                  </a:cxn>
                  <a:cxn ang="0">
                    <a:pos x="687" y="2473"/>
                  </a:cxn>
                  <a:cxn ang="0">
                    <a:pos x="2361" y="2473"/>
                  </a:cxn>
                  <a:cxn ang="0">
                    <a:pos x="3755" y="2473"/>
                  </a:cxn>
                  <a:cxn ang="0">
                    <a:pos x="3755" y="3866"/>
                  </a:cxn>
                  <a:cxn ang="0">
                    <a:pos x="2361" y="3866"/>
                  </a:cxn>
                  <a:cxn ang="0">
                    <a:pos x="2361" y="2473"/>
                  </a:cxn>
                  <a:cxn ang="0">
                    <a:pos x="4037" y="2473"/>
                  </a:cxn>
                  <a:cxn ang="0">
                    <a:pos x="5429" y="2473"/>
                  </a:cxn>
                  <a:cxn ang="0">
                    <a:pos x="5429" y="3866"/>
                  </a:cxn>
                  <a:cxn ang="0">
                    <a:pos x="4037" y="3866"/>
                  </a:cxn>
                  <a:cxn ang="0">
                    <a:pos x="4037" y="2473"/>
                  </a:cxn>
                  <a:cxn ang="0">
                    <a:pos x="2361" y="578"/>
                  </a:cxn>
                  <a:cxn ang="0">
                    <a:pos x="3755" y="578"/>
                  </a:cxn>
                  <a:cxn ang="0">
                    <a:pos x="3755" y="1971"/>
                  </a:cxn>
                  <a:cxn ang="0">
                    <a:pos x="2361" y="1971"/>
                  </a:cxn>
                  <a:cxn ang="0">
                    <a:pos x="2361" y="578"/>
                  </a:cxn>
                  <a:cxn ang="0">
                    <a:pos x="4037" y="578"/>
                  </a:cxn>
                  <a:cxn ang="0">
                    <a:pos x="5429" y="578"/>
                  </a:cxn>
                  <a:cxn ang="0">
                    <a:pos x="5429" y="1971"/>
                  </a:cxn>
                  <a:cxn ang="0">
                    <a:pos x="4037" y="1971"/>
                  </a:cxn>
                  <a:cxn ang="0">
                    <a:pos x="4037" y="578"/>
                  </a:cxn>
                  <a:cxn ang="0">
                    <a:pos x="5713" y="578"/>
                  </a:cxn>
                  <a:cxn ang="0">
                    <a:pos x="7105" y="578"/>
                  </a:cxn>
                  <a:cxn ang="0">
                    <a:pos x="7105" y="1971"/>
                  </a:cxn>
                  <a:cxn ang="0">
                    <a:pos x="5713" y="1971"/>
                  </a:cxn>
                  <a:cxn ang="0">
                    <a:pos x="5713" y="578"/>
                  </a:cxn>
                  <a:cxn ang="0">
                    <a:pos x="5713" y="2473"/>
                  </a:cxn>
                  <a:cxn ang="0">
                    <a:pos x="7105" y="2473"/>
                  </a:cxn>
                  <a:cxn ang="0">
                    <a:pos x="7105" y="3866"/>
                  </a:cxn>
                  <a:cxn ang="0">
                    <a:pos x="5713" y="3866"/>
                  </a:cxn>
                  <a:cxn ang="0">
                    <a:pos x="5713" y="2473"/>
                  </a:cxn>
                </a:cxnLst>
                <a:rect l="0" t="0" r="r" b="b"/>
                <a:pathLst>
                  <a:path w="7792" h="4498">
                    <a:moveTo>
                      <a:pt x="7792" y="0"/>
                    </a:moveTo>
                    <a:lnTo>
                      <a:pt x="0" y="0"/>
                    </a:lnTo>
                    <a:lnTo>
                      <a:pt x="0" y="4498"/>
                    </a:lnTo>
                    <a:lnTo>
                      <a:pt x="7792" y="4498"/>
                    </a:lnTo>
                    <a:lnTo>
                      <a:pt x="7792" y="0"/>
                    </a:lnTo>
                    <a:close/>
                    <a:moveTo>
                      <a:pt x="687" y="578"/>
                    </a:moveTo>
                    <a:lnTo>
                      <a:pt x="2079" y="578"/>
                    </a:lnTo>
                    <a:lnTo>
                      <a:pt x="2079" y="1971"/>
                    </a:lnTo>
                    <a:lnTo>
                      <a:pt x="687" y="1971"/>
                    </a:lnTo>
                    <a:lnTo>
                      <a:pt x="687" y="578"/>
                    </a:lnTo>
                    <a:close/>
                    <a:moveTo>
                      <a:pt x="687" y="2473"/>
                    </a:moveTo>
                    <a:lnTo>
                      <a:pt x="2079" y="2473"/>
                    </a:lnTo>
                    <a:lnTo>
                      <a:pt x="2079" y="3866"/>
                    </a:lnTo>
                    <a:lnTo>
                      <a:pt x="687" y="3866"/>
                    </a:lnTo>
                    <a:lnTo>
                      <a:pt x="687" y="2473"/>
                    </a:lnTo>
                    <a:close/>
                    <a:moveTo>
                      <a:pt x="2361" y="2473"/>
                    </a:moveTo>
                    <a:lnTo>
                      <a:pt x="3755" y="2473"/>
                    </a:lnTo>
                    <a:lnTo>
                      <a:pt x="3755" y="3866"/>
                    </a:lnTo>
                    <a:lnTo>
                      <a:pt x="2361" y="3866"/>
                    </a:lnTo>
                    <a:lnTo>
                      <a:pt x="2361" y="2473"/>
                    </a:lnTo>
                    <a:close/>
                    <a:moveTo>
                      <a:pt x="4037" y="2473"/>
                    </a:moveTo>
                    <a:lnTo>
                      <a:pt x="5429" y="2473"/>
                    </a:lnTo>
                    <a:lnTo>
                      <a:pt x="5429" y="3866"/>
                    </a:lnTo>
                    <a:lnTo>
                      <a:pt x="4037" y="3866"/>
                    </a:lnTo>
                    <a:lnTo>
                      <a:pt x="4037" y="2473"/>
                    </a:lnTo>
                    <a:close/>
                    <a:moveTo>
                      <a:pt x="2361" y="578"/>
                    </a:moveTo>
                    <a:lnTo>
                      <a:pt x="3755" y="578"/>
                    </a:lnTo>
                    <a:lnTo>
                      <a:pt x="3755" y="1971"/>
                    </a:lnTo>
                    <a:lnTo>
                      <a:pt x="2361" y="1971"/>
                    </a:lnTo>
                    <a:lnTo>
                      <a:pt x="2361" y="578"/>
                    </a:lnTo>
                    <a:close/>
                    <a:moveTo>
                      <a:pt x="4037" y="578"/>
                    </a:moveTo>
                    <a:lnTo>
                      <a:pt x="5429" y="578"/>
                    </a:lnTo>
                    <a:lnTo>
                      <a:pt x="5429" y="1971"/>
                    </a:lnTo>
                    <a:lnTo>
                      <a:pt x="4037" y="1971"/>
                    </a:lnTo>
                    <a:lnTo>
                      <a:pt x="4037" y="578"/>
                    </a:lnTo>
                    <a:close/>
                    <a:moveTo>
                      <a:pt x="5713" y="578"/>
                    </a:moveTo>
                    <a:lnTo>
                      <a:pt x="7105" y="578"/>
                    </a:lnTo>
                    <a:lnTo>
                      <a:pt x="7105" y="1971"/>
                    </a:lnTo>
                    <a:lnTo>
                      <a:pt x="5713" y="1971"/>
                    </a:lnTo>
                    <a:lnTo>
                      <a:pt x="5713" y="578"/>
                    </a:lnTo>
                    <a:close/>
                    <a:moveTo>
                      <a:pt x="5713" y="2473"/>
                    </a:moveTo>
                    <a:lnTo>
                      <a:pt x="7105" y="2473"/>
                    </a:lnTo>
                    <a:lnTo>
                      <a:pt x="7105" y="3866"/>
                    </a:lnTo>
                    <a:lnTo>
                      <a:pt x="5713" y="3866"/>
                    </a:lnTo>
                    <a:lnTo>
                      <a:pt x="5713" y="24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nvGrpSpPr>
              <p:cNvPr id="23" name="组合 92"/>
              <p:cNvGrpSpPr/>
              <p:nvPr/>
            </p:nvGrpSpPr>
            <p:grpSpPr>
              <a:xfrm>
                <a:off x="-1077962" y="1421012"/>
                <a:ext cx="425569" cy="548283"/>
                <a:chOff x="765175" y="3238500"/>
                <a:chExt cx="1117600" cy="1439863"/>
              </a:xfrm>
              <a:grpFill/>
            </p:grpSpPr>
            <p:sp>
              <p:nvSpPr>
                <p:cNvPr id="759" name="Rectangle 6"/>
                <p:cNvSpPr>
                  <a:spLocks noChangeArrowheads="1"/>
                </p:cNvSpPr>
                <p:nvPr/>
              </p:nvSpPr>
              <p:spPr bwMode="auto">
                <a:xfrm>
                  <a:off x="1220788" y="3559175"/>
                  <a:ext cx="2190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60" name="Rectangle 7"/>
                <p:cNvSpPr>
                  <a:spLocks noChangeArrowheads="1"/>
                </p:cNvSpPr>
                <p:nvPr/>
              </p:nvSpPr>
              <p:spPr bwMode="auto">
                <a:xfrm>
                  <a:off x="1252538" y="3387725"/>
                  <a:ext cx="157163"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61" name="Freeform 8"/>
                <p:cNvSpPr>
                  <a:spLocks/>
                </p:cNvSpPr>
                <p:nvPr/>
              </p:nvSpPr>
              <p:spPr bwMode="auto">
                <a:xfrm>
                  <a:off x="1374775" y="3387725"/>
                  <a:ext cx="292100" cy="1290638"/>
                </a:xfrm>
                <a:custGeom>
                  <a:avLst/>
                  <a:gdLst/>
                  <a:ahLst/>
                  <a:cxnLst>
                    <a:cxn ang="0">
                      <a:pos x="3308" y="14586"/>
                    </a:cxn>
                    <a:cxn ang="0">
                      <a:pos x="2936" y="14637"/>
                    </a:cxn>
                    <a:cxn ang="0">
                      <a:pos x="0" y="0"/>
                    </a:cxn>
                    <a:cxn ang="0">
                      <a:pos x="405" y="83"/>
                    </a:cxn>
                    <a:cxn ang="0">
                      <a:pos x="3308" y="14586"/>
                    </a:cxn>
                  </a:cxnLst>
                  <a:rect l="0" t="0" r="r" b="b"/>
                  <a:pathLst>
                    <a:path w="3308" h="14637">
                      <a:moveTo>
                        <a:pt x="3308" y="14586"/>
                      </a:moveTo>
                      <a:lnTo>
                        <a:pt x="2936" y="14637"/>
                      </a:lnTo>
                      <a:lnTo>
                        <a:pt x="0" y="0"/>
                      </a:lnTo>
                      <a:lnTo>
                        <a:pt x="405" y="83"/>
                      </a:lnTo>
                      <a:lnTo>
                        <a:pt x="3308" y="145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62" name="Freeform 9"/>
                <p:cNvSpPr>
                  <a:spLocks/>
                </p:cNvSpPr>
                <p:nvPr/>
              </p:nvSpPr>
              <p:spPr bwMode="auto">
                <a:xfrm>
                  <a:off x="996950" y="3390900"/>
                  <a:ext cx="290513" cy="1287463"/>
                </a:xfrm>
                <a:custGeom>
                  <a:avLst/>
                  <a:gdLst/>
                  <a:ahLst/>
                  <a:cxnLst>
                    <a:cxn ang="0">
                      <a:pos x="3291" y="0"/>
                    </a:cxn>
                    <a:cxn ang="0">
                      <a:pos x="2886" y="50"/>
                    </a:cxn>
                    <a:cxn ang="0">
                      <a:pos x="0" y="14553"/>
                    </a:cxn>
                    <a:cxn ang="0">
                      <a:pos x="371" y="14604"/>
                    </a:cxn>
                    <a:cxn ang="0">
                      <a:pos x="3291" y="0"/>
                    </a:cxn>
                  </a:cxnLst>
                  <a:rect l="0" t="0" r="r" b="b"/>
                  <a:pathLst>
                    <a:path w="3291" h="14604">
                      <a:moveTo>
                        <a:pt x="3291" y="0"/>
                      </a:moveTo>
                      <a:lnTo>
                        <a:pt x="2886" y="50"/>
                      </a:lnTo>
                      <a:lnTo>
                        <a:pt x="0" y="14553"/>
                      </a:lnTo>
                      <a:lnTo>
                        <a:pt x="371" y="14604"/>
                      </a:lnTo>
                      <a:lnTo>
                        <a:pt x="32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63" name="Rectangle 10"/>
                <p:cNvSpPr>
                  <a:spLocks noChangeArrowheads="1"/>
                </p:cNvSpPr>
                <p:nvPr/>
              </p:nvSpPr>
              <p:spPr bwMode="auto">
                <a:xfrm>
                  <a:off x="1169988" y="3792538"/>
                  <a:ext cx="3206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64" name="Rectangle 11"/>
                <p:cNvSpPr>
                  <a:spLocks noChangeArrowheads="1"/>
                </p:cNvSpPr>
                <p:nvPr/>
              </p:nvSpPr>
              <p:spPr bwMode="auto">
                <a:xfrm>
                  <a:off x="1117600" y="4075113"/>
                  <a:ext cx="4254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65" name="Freeform 12"/>
                <p:cNvSpPr>
                  <a:spLocks/>
                </p:cNvSpPr>
                <p:nvPr/>
              </p:nvSpPr>
              <p:spPr bwMode="auto">
                <a:xfrm>
                  <a:off x="1219200" y="3568700"/>
                  <a:ext cx="271463" cy="246063"/>
                </a:xfrm>
                <a:custGeom>
                  <a:avLst/>
                  <a:gdLst/>
                  <a:ahLst/>
                  <a:cxnLst>
                    <a:cxn ang="0">
                      <a:pos x="2970" y="2785"/>
                    </a:cxn>
                    <a:cxn ang="0">
                      <a:pos x="0" y="169"/>
                    </a:cxn>
                    <a:cxn ang="0">
                      <a:pos x="117" y="0"/>
                    </a:cxn>
                    <a:cxn ang="0">
                      <a:pos x="3087" y="2617"/>
                    </a:cxn>
                    <a:cxn ang="0">
                      <a:pos x="2970" y="2785"/>
                    </a:cxn>
                  </a:cxnLst>
                  <a:rect l="0" t="0" r="r" b="b"/>
                  <a:pathLst>
                    <a:path w="3087" h="2785">
                      <a:moveTo>
                        <a:pt x="2970" y="2785"/>
                      </a:moveTo>
                      <a:lnTo>
                        <a:pt x="0" y="169"/>
                      </a:lnTo>
                      <a:lnTo>
                        <a:pt x="117" y="0"/>
                      </a:lnTo>
                      <a:lnTo>
                        <a:pt x="3087" y="2617"/>
                      </a:lnTo>
                      <a:lnTo>
                        <a:pt x="2970" y="27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66" name="Freeform 13"/>
                <p:cNvSpPr>
                  <a:spLocks/>
                </p:cNvSpPr>
                <p:nvPr/>
              </p:nvSpPr>
              <p:spPr bwMode="auto">
                <a:xfrm>
                  <a:off x="1169988" y="3568700"/>
                  <a:ext cx="273050" cy="246063"/>
                </a:xfrm>
                <a:custGeom>
                  <a:avLst/>
                  <a:gdLst/>
                  <a:ahLst/>
                  <a:cxnLst>
                    <a:cxn ang="0">
                      <a:pos x="2971" y="0"/>
                    </a:cxn>
                    <a:cxn ang="0">
                      <a:pos x="0" y="2617"/>
                    </a:cxn>
                    <a:cxn ang="0">
                      <a:pos x="118" y="2785"/>
                    </a:cxn>
                    <a:cxn ang="0">
                      <a:pos x="3088" y="169"/>
                    </a:cxn>
                    <a:cxn ang="0">
                      <a:pos x="2971" y="0"/>
                    </a:cxn>
                  </a:cxnLst>
                  <a:rect l="0" t="0" r="r" b="b"/>
                  <a:pathLst>
                    <a:path w="3088" h="2785">
                      <a:moveTo>
                        <a:pt x="2971" y="0"/>
                      </a:moveTo>
                      <a:lnTo>
                        <a:pt x="0" y="2617"/>
                      </a:lnTo>
                      <a:lnTo>
                        <a:pt x="118" y="2785"/>
                      </a:lnTo>
                      <a:lnTo>
                        <a:pt x="3088" y="169"/>
                      </a:lnTo>
                      <a:lnTo>
                        <a:pt x="297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67" name="Freeform 14"/>
                <p:cNvSpPr>
                  <a:spLocks/>
                </p:cNvSpPr>
                <p:nvPr/>
              </p:nvSpPr>
              <p:spPr bwMode="auto">
                <a:xfrm>
                  <a:off x="1252538" y="3397250"/>
                  <a:ext cx="188913" cy="168275"/>
                </a:xfrm>
                <a:custGeom>
                  <a:avLst/>
                  <a:gdLst/>
                  <a:ahLst/>
                  <a:cxnLst>
                    <a:cxn ang="0">
                      <a:pos x="2042" y="1908"/>
                    </a:cxn>
                    <a:cxn ang="0">
                      <a:pos x="0" y="169"/>
                    </a:cxn>
                    <a:cxn ang="0">
                      <a:pos x="101" y="0"/>
                    </a:cxn>
                    <a:cxn ang="0">
                      <a:pos x="2143" y="1722"/>
                    </a:cxn>
                    <a:cxn ang="0">
                      <a:pos x="2042" y="1908"/>
                    </a:cxn>
                  </a:cxnLst>
                  <a:rect l="0" t="0" r="r" b="b"/>
                  <a:pathLst>
                    <a:path w="2143" h="1908">
                      <a:moveTo>
                        <a:pt x="2042" y="1908"/>
                      </a:moveTo>
                      <a:lnTo>
                        <a:pt x="0" y="169"/>
                      </a:lnTo>
                      <a:lnTo>
                        <a:pt x="101" y="0"/>
                      </a:lnTo>
                      <a:lnTo>
                        <a:pt x="2143" y="1722"/>
                      </a:lnTo>
                      <a:lnTo>
                        <a:pt x="2042" y="19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68" name="Freeform 15"/>
                <p:cNvSpPr>
                  <a:spLocks/>
                </p:cNvSpPr>
                <p:nvPr/>
              </p:nvSpPr>
              <p:spPr bwMode="auto">
                <a:xfrm>
                  <a:off x="1223963" y="3397250"/>
                  <a:ext cx="188913" cy="168275"/>
                </a:xfrm>
                <a:custGeom>
                  <a:avLst/>
                  <a:gdLst/>
                  <a:ahLst/>
                  <a:cxnLst>
                    <a:cxn ang="0">
                      <a:pos x="2025" y="0"/>
                    </a:cxn>
                    <a:cxn ang="0">
                      <a:pos x="0" y="1722"/>
                    </a:cxn>
                    <a:cxn ang="0">
                      <a:pos x="101" y="1908"/>
                    </a:cxn>
                    <a:cxn ang="0">
                      <a:pos x="2142" y="169"/>
                    </a:cxn>
                    <a:cxn ang="0">
                      <a:pos x="2025" y="0"/>
                    </a:cxn>
                  </a:cxnLst>
                  <a:rect l="0" t="0" r="r" b="b"/>
                  <a:pathLst>
                    <a:path w="2142" h="1908">
                      <a:moveTo>
                        <a:pt x="2025" y="0"/>
                      </a:moveTo>
                      <a:lnTo>
                        <a:pt x="0" y="1722"/>
                      </a:lnTo>
                      <a:lnTo>
                        <a:pt x="101" y="1908"/>
                      </a:lnTo>
                      <a:lnTo>
                        <a:pt x="2142" y="169"/>
                      </a:lnTo>
                      <a:lnTo>
                        <a:pt x="20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69" name="Freeform 16"/>
                <p:cNvSpPr>
                  <a:spLocks/>
                </p:cNvSpPr>
                <p:nvPr/>
              </p:nvSpPr>
              <p:spPr bwMode="auto">
                <a:xfrm>
                  <a:off x="1117600" y="3808413"/>
                  <a:ext cx="382588" cy="276225"/>
                </a:xfrm>
                <a:custGeom>
                  <a:avLst/>
                  <a:gdLst/>
                  <a:ahLst/>
                  <a:cxnLst>
                    <a:cxn ang="0">
                      <a:pos x="4168" y="0"/>
                    </a:cxn>
                    <a:cxn ang="0">
                      <a:pos x="0" y="2955"/>
                    </a:cxn>
                    <a:cxn ang="0">
                      <a:pos x="169" y="3123"/>
                    </a:cxn>
                    <a:cxn ang="0">
                      <a:pos x="4337" y="169"/>
                    </a:cxn>
                    <a:cxn ang="0">
                      <a:pos x="4168" y="0"/>
                    </a:cxn>
                  </a:cxnLst>
                  <a:rect l="0" t="0" r="r" b="b"/>
                  <a:pathLst>
                    <a:path w="4337" h="3123">
                      <a:moveTo>
                        <a:pt x="4168" y="0"/>
                      </a:moveTo>
                      <a:lnTo>
                        <a:pt x="0" y="2955"/>
                      </a:lnTo>
                      <a:lnTo>
                        <a:pt x="169" y="3123"/>
                      </a:lnTo>
                      <a:lnTo>
                        <a:pt x="4337" y="169"/>
                      </a:lnTo>
                      <a:lnTo>
                        <a:pt x="41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70" name="Freeform 17"/>
                <p:cNvSpPr>
                  <a:spLocks/>
                </p:cNvSpPr>
                <p:nvPr/>
              </p:nvSpPr>
              <p:spPr bwMode="auto">
                <a:xfrm>
                  <a:off x="1163638" y="3808413"/>
                  <a:ext cx="382588" cy="276225"/>
                </a:xfrm>
                <a:custGeom>
                  <a:avLst/>
                  <a:gdLst/>
                  <a:ahLst/>
                  <a:cxnLst>
                    <a:cxn ang="0">
                      <a:pos x="4168" y="3123"/>
                    </a:cxn>
                    <a:cxn ang="0">
                      <a:pos x="0" y="169"/>
                    </a:cxn>
                    <a:cxn ang="0">
                      <a:pos x="169" y="0"/>
                    </a:cxn>
                    <a:cxn ang="0">
                      <a:pos x="4337" y="2955"/>
                    </a:cxn>
                    <a:cxn ang="0">
                      <a:pos x="4168" y="3123"/>
                    </a:cxn>
                  </a:cxnLst>
                  <a:rect l="0" t="0" r="r" b="b"/>
                  <a:pathLst>
                    <a:path w="4337" h="3123">
                      <a:moveTo>
                        <a:pt x="4168" y="3123"/>
                      </a:moveTo>
                      <a:lnTo>
                        <a:pt x="0" y="169"/>
                      </a:lnTo>
                      <a:lnTo>
                        <a:pt x="169" y="0"/>
                      </a:lnTo>
                      <a:lnTo>
                        <a:pt x="4337" y="2955"/>
                      </a:lnTo>
                      <a:lnTo>
                        <a:pt x="4168" y="3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71" name="Freeform 18"/>
                <p:cNvSpPr>
                  <a:spLocks/>
                </p:cNvSpPr>
                <p:nvPr/>
              </p:nvSpPr>
              <p:spPr bwMode="auto">
                <a:xfrm>
                  <a:off x="1039813" y="3241675"/>
                  <a:ext cx="214313" cy="153988"/>
                </a:xfrm>
                <a:custGeom>
                  <a:avLst/>
                  <a:gdLst/>
                  <a:ahLst/>
                  <a:cxnLst>
                    <a:cxn ang="0">
                      <a:pos x="2345" y="1756"/>
                    </a:cxn>
                    <a:cxn ang="0">
                      <a:pos x="0" y="101"/>
                    </a:cxn>
                    <a:cxn ang="0">
                      <a:pos x="101" y="0"/>
                    </a:cxn>
                    <a:cxn ang="0">
                      <a:pos x="2430" y="1655"/>
                    </a:cxn>
                    <a:cxn ang="0">
                      <a:pos x="2345" y="1756"/>
                    </a:cxn>
                  </a:cxnLst>
                  <a:rect l="0" t="0" r="r" b="b"/>
                  <a:pathLst>
                    <a:path w="2430" h="1756">
                      <a:moveTo>
                        <a:pt x="2345" y="1756"/>
                      </a:moveTo>
                      <a:lnTo>
                        <a:pt x="0" y="101"/>
                      </a:lnTo>
                      <a:lnTo>
                        <a:pt x="101" y="0"/>
                      </a:lnTo>
                      <a:lnTo>
                        <a:pt x="2430" y="1655"/>
                      </a:lnTo>
                      <a:lnTo>
                        <a:pt x="2345"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72" name="Freeform 19"/>
                <p:cNvSpPr>
                  <a:spLocks/>
                </p:cNvSpPr>
                <p:nvPr/>
              </p:nvSpPr>
              <p:spPr bwMode="auto">
                <a:xfrm>
                  <a:off x="1039813" y="3238500"/>
                  <a:ext cx="295275" cy="95250"/>
                </a:xfrm>
                <a:custGeom>
                  <a:avLst/>
                  <a:gdLst/>
                  <a:ahLst/>
                  <a:cxnLst>
                    <a:cxn ang="0">
                      <a:pos x="3289" y="1081"/>
                    </a:cxn>
                    <a:cxn ang="0">
                      <a:pos x="0" y="135"/>
                    </a:cxn>
                    <a:cxn ang="0">
                      <a:pos x="67" y="0"/>
                    </a:cxn>
                    <a:cxn ang="0">
                      <a:pos x="3340" y="946"/>
                    </a:cxn>
                    <a:cxn ang="0">
                      <a:pos x="3289" y="1081"/>
                    </a:cxn>
                  </a:cxnLst>
                  <a:rect l="0" t="0" r="r" b="b"/>
                  <a:pathLst>
                    <a:path w="3340" h="1081">
                      <a:moveTo>
                        <a:pt x="3289" y="1081"/>
                      </a:moveTo>
                      <a:lnTo>
                        <a:pt x="0" y="135"/>
                      </a:lnTo>
                      <a:lnTo>
                        <a:pt x="67" y="0"/>
                      </a:lnTo>
                      <a:lnTo>
                        <a:pt x="3340" y="946"/>
                      </a:lnTo>
                      <a:lnTo>
                        <a:pt x="3289"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73" name="Freeform 20"/>
                <p:cNvSpPr>
                  <a:spLocks/>
                </p:cNvSpPr>
                <p:nvPr/>
              </p:nvSpPr>
              <p:spPr bwMode="auto">
                <a:xfrm>
                  <a:off x="1323975" y="3238500"/>
                  <a:ext cx="295275" cy="95250"/>
                </a:xfrm>
                <a:custGeom>
                  <a:avLst/>
                  <a:gdLst/>
                  <a:ahLst/>
                  <a:cxnLst>
                    <a:cxn ang="0">
                      <a:pos x="51" y="1081"/>
                    </a:cxn>
                    <a:cxn ang="0">
                      <a:pos x="3341" y="135"/>
                    </a:cxn>
                    <a:cxn ang="0">
                      <a:pos x="3291" y="0"/>
                    </a:cxn>
                    <a:cxn ang="0">
                      <a:pos x="0" y="946"/>
                    </a:cxn>
                    <a:cxn ang="0">
                      <a:pos x="51" y="1081"/>
                    </a:cxn>
                  </a:cxnLst>
                  <a:rect l="0" t="0" r="r" b="b"/>
                  <a:pathLst>
                    <a:path w="3341" h="1081">
                      <a:moveTo>
                        <a:pt x="51" y="1081"/>
                      </a:moveTo>
                      <a:lnTo>
                        <a:pt x="3341" y="135"/>
                      </a:lnTo>
                      <a:lnTo>
                        <a:pt x="3291" y="0"/>
                      </a:lnTo>
                      <a:lnTo>
                        <a:pt x="0" y="946"/>
                      </a:lnTo>
                      <a:lnTo>
                        <a:pt x="51"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74" name="Freeform 21"/>
                <p:cNvSpPr>
                  <a:spLocks/>
                </p:cNvSpPr>
                <p:nvPr/>
              </p:nvSpPr>
              <p:spPr bwMode="auto">
                <a:xfrm>
                  <a:off x="1404938" y="3241675"/>
                  <a:ext cx="214313" cy="153988"/>
                </a:xfrm>
                <a:custGeom>
                  <a:avLst/>
                  <a:gdLst/>
                  <a:ahLst/>
                  <a:cxnLst>
                    <a:cxn ang="0">
                      <a:pos x="83" y="1756"/>
                    </a:cxn>
                    <a:cxn ang="0">
                      <a:pos x="2429" y="101"/>
                    </a:cxn>
                    <a:cxn ang="0">
                      <a:pos x="2328" y="0"/>
                    </a:cxn>
                    <a:cxn ang="0">
                      <a:pos x="0" y="1655"/>
                    </a:cxn>
                    <a:cxn ang="0">
                      <a:pos x="83" y="1756"/>
                    </a:cxn>
                  </a:cxnLst>
                  <a:rect l="0" t="0" r="r" b="b"/>
                  <a:pathLst>
                    <a:path w="2429" h="1756">
                      <a:moveTo>
                        <a:pt x="83" y="1756"/>
                      </a:moveTo>
                      <a:lnTo>
                        <a:pt x="2429" y="101"/>
                      </a:lnTo>
                      <a:lnTo>
                        <a:pt x="2328" y="0"/>
                      </a:lnTo>
                      <a:lnTo>
                        <a:pt x="0" y="1655"/>
                      </a:lnTo>
                      <a:lnTo>
                        <a:pt x="83"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75" name="Freeform 22"/>
                <p:cNvSpPr>
                  <a:spLocks/>
                </p:cNvSpPr>
                <p:nvPr/>
              </p:nvSpPr>
              <p:spPr bwMode="auto">
                <a:xfrm>
                  <a:off x="1060450" y="4083050"/>
                  <a:ext cx="490538" cy="295275"/>
                </a:xfrm>
                <a:custGeom>
                  <a:avLst/>
                  <a:gdLst/>
                  <a:ahLst/>
                  <a:cxnLst>
                    <a:cxn ang="0">
                      <a:pos x="5433" y="0"/>
                    </a:cxn>
                    <a:cxn ang="0">
                      <a:pos x="0" y="3106"/>
                    </a:cxn>
                    <a:cxn ang="0">
                      <a:pos x="67" y="3359"/>
                    </a:cxn>
                    <a:cxn ang="0">
                      <a:pos x="5568" y="253"/>
                    </a:cxn>
                    <a:cxn ang="0">
                      <a:pos x="5433" y="0"/>
                    </a:cxn>
                  </a:cxnLst>
                  <a:rect l="0" t="0" r="r" b="b"/>
                  <a:pathLst>
                    <a:path w="5568" h="3359">
                      <a:moveTo>
                        <a:pt x="5433" y="0"/>
                      </a:moveTo>
                      <a:lnTo>
                        <a:pt x="0" y="3106"/>
                      </a:lnTo>
                      <a:lnTo>
                        <a:pt x="67" y="3359"/>
                      </a:lnTo>
                      <a:lnTo>
                        <a:pt x="5568" y="253"/>
                      </a:lnTo>
                      <a:lnTo>
                        <a:pt x="543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76" name="Freeform 23"/>
                <p:cNvSpPr>
                  <a:spLocks/>
                </p:cNvSpPr>
                <p:nvPr/>
              </p:nvSpPr>
              <p:spPr bwMode="auto">
                <a:xfrm>
                  <a:off x="1114425" y="4083050"/>
                  <a:ext cx="492125" cy="295275"/>
                </a:xfrm>
                <a:custGeom>
                  <a:avLst/>
                  <a:gdLst/>
                  <a:ahLst/>
                  <a:cxnLst>
                    <a:cxn ang="0">
                      <a:pos x="5451" y="3343"/>
                    </a:cxn>
                    <a:cxn ang="0">
                      <a:pos x="0" y="236"/>
                    </a:cxn>
                    <a:cxn ang="0">
                      <a:pos x="85" y="0"/>
                    </a:cxn>
                    <a:cxn ang="0">
                      <a:pos x="5568" y="3090"/>
                    </a:cxn>
                    <a:cxn ang="0">
                      <a:pos x="5451" y="3343"/>
                    </a:cxn>
                  </a:cxnLst>
                  <a:rect l="0" t="0" r="r" b="b"/>
                  <a:pathLst>
                    <a:path w="5568" h="3343">
                      <a:moveTo>
                        <a:pt x="5451" y="3343"/>
                      </a:moveTo>
                      <a:lnTo>
                        <a:pt x="0" y="236"/>
                      </a:lnTo>
                      <a:lnTo>
                        <a:pt x="85" y="0"/>
                      </a:lnTo>
                      <a:lnTo>
                        <a:pt x="5568" y="3090"/>
                      </a:lnTo>
                      <a:lnTo>
                        <a:pt x="5451" y="33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77" name="Freeform 24"/>
                <p:cNvSpPr>
                  <a:spLocks/>
                </p:cNvSpPr>
                <p:nvPr/>
              </p:nvSpPr>
              <p:spPr bwMode="auto">
                <a:xfrm>
                  <a:off x="1058863" y="4375150"/>
                  <a:ext cx="582613" cy="233363"/>
                </a:xfrm>
                <a:custGeom>
                  <a:avLst/>
                  <a:gdLst/>
                  <a:ahLst/>
                  <a:cxnLst>
                    <a:cxn ang="0">
                      <a:pos x="6614" y="2650"/>
                    </a:cxn>
                    <a:cxn ang="0">
                      <a:pos x="33" y="338"/>
                    </a:cxn>
                    <a:cxn ang="0">
                      <a:pos x="0" y="0"/>
                    </a:cxn>
                    <a:cxn ang="0">
                      <a:pos x="6614" y="2296"/>
                    </a:cxn>
                    <a:cxn ang="0">
                      <a:pos x="6614" y="2650"/>
                    </a:cxn>
                  </a:cxnLst>
                  <a:rect l="0" t="0" r="r" b="b"/>
                  <a:pathLst>
                    <a:path w="6614" h="2650">
                      <a:moveTo>
                        <a:pt x="6614" y="2650"/>
                      </a:moveTo>
                      <a:lnTo>
                        <a:pt x="33" y="338"/>
                      </a:lnTo>
                      <a:lnTo>
                        <a:pt x="0" y="0"/>
                      </a:lnTo>
                      <a:lnTo>
                        <a:pt x="6614" y="2296"/>
                      </a:lnTo>
                      <a:lnTo>
                        <a:pt x="6614" y="26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78" name="Freeform 25"/>
                <p:cNvSpPr>
                  <a:spLocks/>
                </p:cNvSpPr>
                <p:nvPr/>
              </p:nvSpPr>
              <p:spPr bwMode="auto">
                <a:xfrm>
                  <a:off x="1017588" y="4375150"/>
                  <a:ext cx="584200" cy="233363"/>
                </a:xfrm>
                <a:custGeom>
                  <a:avLst/>
                  <a:gdLst/>
                  <a:ahLst/>
                  <a:cxnLst>
                    <a:cxn ang="0">
                      <a:pos x="6614" y="0"/>
                    </a:cxn>
                    <a:cxn ang="0">
                      <a:pos x="33" y="2312"/>
                    </a:cxn>
                    <a:cxn ang="0">
                      <a:pos x="0" y="2650"/>
                    </a:cxn>
                    <a:cxn ang="0">
                      <a:pos x="6614" y="354"/>
                    </a:cxn>
                    <a:cxn ang="0">
                      <a:pos x="6614" y="0"/>
                    </a:cxn>
                  </a:cxnLst>
                  <a:rect l="0" t="0" r="r" b="b"/>
                  <a:pathLst>
                    <a:path w="6614" h="2650">
                      <a:moveTo>
                        <a:pt x="6614" y="0"/>
                      </a:moveTo>
                      <a:lnTo>
                        <a:pt x="33" y="2312"/>
                      </a:lnTo>
                      <a:lnTo>
                        <a:pt x="0" y="2650"/>
                      </a:lnTo>
                      <a:lnTo>
                        <a:pt x="6614" y="354"/>
                      </a:lnTo>
                      <a:lnTo>
                        <a:pt x="66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79" name="Rectangle 26"/>
                <p:cNvSpPr>
                  <a:spLocks noChangeArrowheads="1"/>
                </p:cNvSpPr>
                <p:nvPr/>
              </p:nvSpPr>
              <p:spPr bwMode="auto">
                <a:xfrm>
                  <a:off x="1060450" y="4365625"/>
                  <a:ext cx="5397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80" name="Rectangle 27"/>
                <p:cNvSpPr>
                  <a:spLocks noChangeArrowheads="1"/>
                </p:cNvSpPr>
                <p:nvPr/>
              </p:nvSpPr>
              <p:spPr bwMode="auto">
                <a:xfrm>
                  <a:off x="1019175" y="4592638"/>
                  <a:ext cx="620713"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81" name="Freeform 28"/>
                <p:cNvSpPr>
                  <a:spLocks noEditPoints="1"/>
                </p:cNvSpPr>
                <p:nvPr/>
              </p:nvSpPr>
              <p:spPr bwMode="auto">
                <a:xfrm>
                  <a:off x="765175" y="3792538"/>
                  <a:ext cx="1117600" cy="300038"/>
                </a:xfrm>
                <a:custGeom>
                  <a:avLst/>
                  <a:gdLst/>
                  <a:ahLst/>
                  <a:cxnLst>
                    <a:cxn ang="0">
                      <a:pos x="8234" y="0"/>
                    </a:cxn>
                    <a:cxn ang="0">
                      <a:pos x="4606" y="0"/>
                    </a:cxn>
                    <a:cxn ang="0">
                      <a:pos x="0" y="3411"/>
                    </a:cxn>
                    <a:cxn ang="0">
                      <a:pos x="12672" y="3411"/>
                    </a:cxn>
                    <a:cxn ang="0">
                      <a:pos x="8234" y="0"/>
                    </a:cxn>
                    <a:cxn ang="0">
                      <a:pos x="4640" y="338"/>
                    </a:cxn>
                    <a:cxn ang="0">
                      <a:pos x="8200" y="338"/>
                    </a:cxn>
                    <a:cxn ang="0">
                      <a:pos x="11761" y="3073"/>
                    </a:cxn>
                    <a:cxn ang="0">
                      <a:pos x="928" y="3073"/>
                    </a:cxn>
                    <a:cxn ang="0">
                      <a:pos x="4640" y="338"/>
                    </a:cxn>
                  </a:cxnLst>
                  <a:rect l="0" t="0" r="r" b="b"/>
                  <a:pathLst>
                    <a:path w="12672" h="3411">
                      <a:moveTo>
                        <a:pt x="8234" y="0"/>
                      </a:moveTo>
                      <a:lnTo>
                        <a:pt x="4606" y="0"/>
                      </a:lnTo>
                      <a:lnTo>
                        <a:pt x="0" y="3411"/>
                      </a:lnTo>
                      <a:lnTo>
                        <a:pt x="12672" y="3411"/>
                      </a:lnTo>
                      <a:lnTo>
                        <a:pt x="8234" y="0"/>
                      </a:lnTo>
                      <a:close/>
                      <a:moveTo>
                        <a:pt x="4640" y="338"/>
                      </a:moveTo>
                      <a:lnTo>
                        <a:pt x="8200" y="338"/>
                      </a:lnTo>
                      <a:lnTo>
                        <a:pt x="11761" y="3073"/>
                      </a:lnTo>
                      <a:lnTo>
                        <a:pt x="928" y="3073"/>
                      </a:lnTo>
                      <a:lnTo>
                        <a:pt x="4640" y="3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82" name="Freeform 29"/>
                <p:cNvSpPr>
                  <a:spLocks noEditPoints="1"/>
                </p:cNvSpPr>
                <p:nvPr/>
              </p:nvSpPr>
              <p:spPr bwMode="auto">
                <a:xfrm>
                  <a:off x="966788" y="3387725"/>
                  <a:ext cx="714375" cy="195263"/>
                </a:xfrm>
                <a:custGeom>
                  <a:avLst/>
                  <a:gdLst/>
                  <a:ahLst/>
                  <a:cxnLst>
                    <a:cxn ang="0">
                      <a:pos x="5011" y="0"/>
                    </a:cxn>
                    <a:cxn ang="0">
                      <a:pos x="3239" y="0"/>
                    </a:cxn>
                    <a:cxn ang="0">
                      <a:pos x="0" y="2211"/>
                    </a:cxn>
                    <a:cxn ang="0">
                      <a:pos x="8082" y="2211"/>
                    </a:cxn>
                    <a:cxn ang="0">
                      <a:pos x="5011" y="0"/>
                    </a:cxn>
                    <a:cxn ang="0">
                      <a:pos x="3188" y="253"/>
                    </a:cxn>
                    <a:cxn ang="0">
                      <a:pos x="5062" y="253"/>
                    </a:cxn>
                    <a:cxn ang="0">
                      <a:pos x="7356" y="1958"/>
                    </a:cxn>
                    <a:cxn ang="0">
                      <a:pos x="726" y="1958"/>
                    </a:cxn>
                    <a:cxn ang="0">
                      <a:pos x="3188" y="253"/>
                    </a:cxn>
                  </a:cxnLst>
                  <a:rect l="0" t="0" r="r" b="b"/>
                  <a:pathLst>
                    <a:path w="8082" h="2211">
                      <a:moveTo>
                        <a:pt x="5011" y="0"/>
                      </a:moveTo>
                      <a:lnTo>
                        <a:pt x="3239" y="0"/>
                      </a:lnTo>
                      <a:lnTo>
                        <a:pt x="0" y="2211"/>
                      </a:lnTo>
                      <a:lnTo>
                        <a:pt x="8082" y="2211"/>
                      </a:lnTo>
                      <a:lnTo>
                        <a:pt x="5011" y="0"/>
                      </a:lnTo>
                      <a:close/>
                      <a:moveTo>
                        <a:pt x="3188" y="253"/>
                      </a:moveTo>
                      <a:lnTo>
                        <a:pt x="5062" y="253"/>
                      </a:lnTo>
                      <a:lnTo>
                        <a:pt x="7356" y="1958"/>
                      </a:lnTo>
                      <a:lnTo>
                        <a:pt x="726" y="1958"/>
                      </a:lnTo>
                      <a:lnTo>
                        <a:pt x="3188" y="2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grpSp>
      <p:grpSp>
        <p:nvGrpSpPr>
          <p:cNvPr id="24" name="组合 782"/>
          <p:cNvGrpSpPr/>
          <p:nvPr/>
        </p:nvGrpSpPr>
        <p:grpSpPr>
          <a:xfrm>
            <a:off x="1324158" y="4610624"/>
            <a:ext cx="841398" cy="1121864"/>
            <a:chOff x="-1321459" y="915566"/>
            <a:chExt cx="1027043" cy="1027043"/>
          </a:xfrm>
        </p:grpSpPr>
        <p:sp>
          <p:nvSpPr>
            <p:cNvPr id="784" name="椭圆 783"/>
            <p:cNvSpPr/>
            <p:nvPr/>
          </p:nvSpPr>
          <p:spPr bwMode="auto">
            <a:xfrm>
              <a:off x="-1321459" y="915566"/>
              <a:ext cx="1027043" cy="1027043"/>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grpSp>
          <p:nvGrpSpPr>
            <p:cNvPr id="25" name="组合 784"/>
            <p:cNvGrpSpPr>
              <a:grpSpLocks noChangeAspect="1"/>
            </p:cNvGrpSpPr>
            <p:nvPr/>
          </p:nvGrpSpPr>
          <p:grpSpPr>
            <a:xfrm>
              <a:off x="-1221586" y="1165483"/>
              <a:ext cx="827297" cy="527209"/>
              <a:chOff x="-1512760" y="1421012"/>
              <a:chExt cx="860367" cy="548283"/>
            </a:xfrm>
            <a:solidFill>
              <a:schemeClr val="bg1">
                <a:lumMod val="95000"/>
              </a:schemeClr>
            </a:solidFill>
          </p:grpSpPr>
          <p:sp>
            <p:nvSpPr>
              <p:cNvPr id="786" name="Freeform 12"/>
              <p:cNvSpPr>
                <a:spLocks/>
              </p:cNvSpPr>
              <p:nvPr/>
            </p:nvSpPr>
            <p:spPr bwMode="auto">
              <a:xfrm>
                <a:off x="-1512760" y="1513598"/>
                <a:ext cx="425450" cy="179388"/>
              </a:xfrm>
              <a:custGeom>
                <a:avLst/>
                <a:gdLst/>
                <a:ahLst/>
                <a:cxnLst>
                  <a:cxn ang="0">
                    <a:pos x="3890" y="0"/>
                  </a:cxn>
                  <a:cxn ang="0">
                    <a:pos x="5834" y="1638"/>
                  </a:cxn>
                  <a:cxn ang="0">
                    <a:pos x="7779" y="3275"/>
                  </a:cxn>
                  <a:cxn ang="0">
                    <a:pos x="3890" y="3275"/>
                  </a:cxn>
                  <a:cxn ang="0">
                    <a:pos x="0" y="3275"/>
                  </a:cxn>
                  <a:cxn ang="0">
                    <a:pos x="1945" y="1638"/>
                  </a:cxn>
                  <a:cxn ang="0">
                    <a:pos x="3890" y="0"/>
                  </a:cxn>
                </a:cxnLst>
                <a:rect l="0" t="0" r="r" b="b"/>
                <a:pathLst>
                  <a:path w="7779" h="3275">
                    <a:moveTo>
                      <a:pt x="3890" y="0"/>
                    </a:moveTo>
                    <a:lnTo>
                      <a:pt x="5834" y="1638"/>
                    </a:lnTo>
                    <a:lnTo>
                      <a:pt x="7779" y="3275"/>
                    </a:lnTo>
                    <a:lnTo>
                      <a:pt x="3890" y="3275"/>
                    </a:lnTo>
                    <a:lnTo>
                      <a:pt x="0" y="3275"/>
                    </a:lnTo>
                    <a:lnTo>
                      <a:pt x="1945" y="1638"/>
                    </a:lnTo>
                    <a:lnTo>
                      <a:pt x="389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87" name="Freeform 13"/>
              <p:cNvSpPr>
                <a:spLocks noEditPoints="1"/>
              </p:cNvSpPr>
              <p:nvPr/>
            </p:nvSpPr>
            <p:spPr bwMode="auto">
              <a:xfrm>
                <a:off x="-1512760" y="1715210"/>
                <a:ext cx="427038" cy="246063"/>
              </a:xfrm>
              <a:custGeom>
                <a:avLst/>
                <a:gdLst/>
                <a:ahLst/>
                <a:cxnLst>
                  <a:cxn ang="0">
                    <a:pos x="7792" y="0"/>
                  </a:cxn>
                  <a:cxn ang="0">
                    <a:pos x="0" y="0"/>
                  </a:cxn>
                  <a:cxn ang="0">
                    <a:pos x="0" y="4498"/>
                  </a:cxn>
                  <a:cxn ang="0">
                    <a:pos x="7792" y="4498"/>
                  </a:cxn>
                  <a:cxn ang="0">
                    <a:pos x="7792" y="0"/>
                  </a:cxn>
                  <a:cxn ang="0">
                    <a:pos x="687" y="578"/>
                  </a:cxn>
                  <a:cxn ang="0">
                    <a:pos x="2079" y="578"/>
                  </a:cxn>
                  <a:cxn ang="0">
                    <a:pos x="2079" y="1971"/>
                  </a:cxn>
                  <a:cxn ang="0">
                    <a:pos x="687" y="1971"/>
                  </a:cxn>
                  <a:cxn ang="0">
                    <a:pos x="687" y="578"/>
                  </a:cxn>
                  <a:cxn ang="0">
                    <a:pos x="687" y="2473"/>
                  </a:cxn>
                  <a:cxn ang="0">
                    <a:pos x="2079" y="2473"/>
                  </a:cxn>
                  <a:cxn ang="0">
                    <a:pos x="2079" y="3866"/>
                  </a:cxn>
                  <a:cxn ang="0">
                    <a:pos x="687" y="3866"/>
                  </a:cxn>
                  <a:cxn ang="0">
                    <a:pos x="687" y="2473"/>
                  </a:cxn>
                  <a:cxn ang="0">
                    <a:pos x="2361" y="2473"/>
                  </a:cxn>
                  <a:cxn ang="0">
                    <a:pos x="3755" y="2473"/>
                  </a:cxn>
                  <a:cxn ang="0">
                    <a:pos x="3755" y="3866"/>
                  </a:cxn>
                  <a:cxn ang="0">
                    <a:pos x="2361" y="3866"/>
                  </a:cxn>
                  <a:cxn ang="0">
                    <a:pos x="2361" y="2473"/>
                  </a:cxn>
                  <a:cxn ang="0">
                    <a:pos x="4037" y="2473"/>
                  </a:cxn>
                  <a:cxn ang="0">
                    <a:pos x="5429" y="2473"/>
                  </a:cxn>
                  <a:cxn ang="0">
                    <a:pos x="5429" y="3866"/>
                  </a:cxn>
                  <a:cxn ang="0">
                    <a:pos x="4037" y="3866"/>
                  </a:cxn>
                  <a:cxn ang="0">
                    <a:pos x="4037" y="2473"/>
                  </a:cxn>
                  <a:cxn ang="0">
                    <a:pos x="2361" y="578"/>
                  </a:cxn>
                  <a:cxn ang="0">
                    <a:pos x="3755" y="578"/>
                  </a:cxn>
                  <a:cxn ang="0">
                    <a:pos x="3755" y="1971"/>
                  </a:cxn>
                  <a:cxn ang="0">
                    <a:pos x="2361" y="1971"/>
                  </a:cxn>
                  <a:cxn ang="0">
                    <a:pos x="2361" y="578"/>
                  </a:cxn>
                  <a:cxn ang="0">
                    <a:pos x="4037" y="578"/>
                  </a:cxn>
                  <a:cxn ang="0">
                    <a:pos x="5429" y="578"/>
                  </a:cxn>
                  <a:cxn ang="0">
                    <a:pos x="5429" y="1971"/>
                  </a:cxn>
                  <a:cxn ang="0">
                    <a:pos x="4037" y="1971"/>
                  </a:cxn>
                  <a:cxn ang="0">
                    <a:pos x="4037" y="578"/>
                  </a:cxn>
                  <a:cxn ang="0">
                    <a:pos x="5713" y="578"/>
                  </a:cxn>
                  <a:cxn ang="0">
                    <a:pos x="7105" y="578"/>
                  </a:cxn>
                  <a:cxn ang="0">
                    <a:pos x="7105" y="1971"/>
                  </a:cxn>
                  <a:cxn ang="0">
                    <a:pos x="5713" y="1971"/>
                  </a:cxn>
                  <a:cxn ang="0">
                    <a:pos x="5713" y="578"/>
                  </a:cxn>
                  <a:cxn ang="0">
                    <a:pos x="5713" y="2473"/>
                  </a:cxn>
                  <a:cxn ang="0">
                    <a:pos x="7105" y="2473"/>
                  </a:cxn>
                  <a:cxn ang="0">
                    <a:pos x="7105" y="3866"/>
                  </a:cxn>
                  <a:cxn ang="0">
                    <a:pos x="5713" y="3866"/>
                  </a:cxn>
                  <a:cxn ang="0">
                    <a:pos x="5713" y="2473"/>
                  </a:cxn>
                </a:cxnLst>
                <a:rect l="0" t="0" r="r" b="b"/>
                <a:pathLst>
                  <a:path w="7792" h="4498">
                    <a:moveTo>
                      <a:pt x="7792" y="0"/>
                    </a:moveTo>
                    <a:lnTo>
                      <a:pt x="0" y="0"/>
                    </a:lnTo>
                    <a:lnTo>
                      <a:pt x="0" y="4498"/>
                    </a:lnTo>
                    <a:lnTo>
                      <a:pt x="7792" y="4498"/>
                    </a:lnTo>
                    <a:lnTo>
                      <a:pt x="7792" y="0"/>
                    </a:lnTo>
                    <a:close/>
                    <a:moveTo>
                      <a:pt x="687" y="578"/>
                    </a:moveTo>
                    <a:lnTo>
                      <a:pt x="2079" y="578"/>
                    </a:lnTo>
                    <a:lnTo>
                      <a:pt x="2079" y="1971"/>
                    </a:lnTo>
                    <a:lnTo>
                      <a:pt x="687" y="1971"/>
                    </a:lnTo>
                    <a:lnTo>
                      <a:pt x="687" y="578"/>
                    </a:lnTo>
                    <a:close/>
                    <a:moveTo>
                      <a:pt x="687" y="2473"/>
                    </a:moveTo>
                    <a:lnTo>
                      <a:pt x="2079" y="2473"/>
                    </a:lnTo>
                    <a:lnTo>
                      <a:pt x="2079" y="3866"/>
                    </a:lnTo>
                    <a:lnTo>
                      <a:pt x="687" y="3866"/>
                    </a:lnTo>
                    <a:lnTo>
                      <a:pt x="687" y="2473"/>
                    </a:lnTo>
                    <a:close/>
                    <a:moveTo>
                      <a:pt x="2361" y="2473"/>
                    </a:moveTo>
                    <a:lnTo>
                      <a:pt x="3755" y="2473"/>
                    </a:lnTo>
                    <a:lnTo>
                      <a:pt x="3755" y="3866"/>
                    </a:lnTo>
                    <a:lnTo>
                      <a:pt x="2361" y="3866"/>
                    </a:lnTo>
                    <a:lnTo>
                      <a:pt x="2361" y="2473"/>
                    </a:lnTo>
                    <a:close/>
                    <a:moveTo>
                      <a:pt x="4037" y="2473"/>
                    </a:moveTo>
                    <a:lnTo>
                      <a:pt x="5429" y="2473"/>
                    </a:lnTo>
                    <a:lnTo>
                      <a:pt x="5429" y="3866"/>
                    </a:lnTo>
                    <a:lnTo>
                      <a:pt x="4037" y="3866"/>
                    </a:lnTo>
                    <a:lnTo>
                      <a:pt x="4037" y="2473"/>
                    </a:lnTo>
                    <a:close/>
                    <a:moveTo>
                      <a:pt x="2361" y="578"/>
                    </a:moveTo>
                    <a:lnTo>
                      <a:pt x="3755" y="578"/>
                    </a:lnTo>
                    <a:lnTo>
                      <a:pt x="3755" y="1971"/>
                    </a:lnTo>
                    <a:lnTo>
                      <a:pt x="2361" y="1971"/>
                    </a:lnTo>
                    <a:lnTo>
                      <a:pt x="2361" y="578"/>
                    </a:lnTo>
                    <a:close/>
                    <a:moveTo>
                      <a:pt x="4037" y="578"/>
                    </a:moveTo>
                    <a:lnTo>
                      <a:pt x="5429" y="578"/>
                    </a:lnTo>
                    <a:lnTo>
                      <a:pt x="5429" y="1971"/>
                    </a:lnTo>
                    <a:lnTo>
                      <a:pt x="4037" y="1971"/>
                    </a:lnTo>
                    <a:lnTo>
                      <a:pt x="4037" y="578"/>
                    </a:lnTo>
                    <a:close/>
                    <a:moveTo>
                      <a:pt x="5713" y="578"/>
                    </a:moveTo>
                    <a:lnTo>
                      <a:pt x="7105" y="578"/>
                    </a:lnTo>
                    <a:lnTo>
                      <a:pt x="7105" y="1971"/>
                    </a:lnTo>
                    <a:lnTo>
                      <a:pt x="5713" y="1971"/>
                    </a:lnTo>
                    <a:lnTo>
                      <a:pt x="5713" y="578"/>
                    </a:lnTo>
                    <a:close/>
                    <a:moveTo>
                      <a:pt x="5713" y="2473"/>
                    </a:moveTo>
                    <a:lnTo>
                      <a:pt x="7105" y="2473"/>
                    </a:lnTo>
                    <a:lnTo>
                      <a:pt x="7105" y="3866"/>
                    </a:lnTo>
                    <a:lnTo>
                      <a:pt x="5713" y="3866"/>
                    </a:lnTo>
                    <a:lnTo>
                      <a:pt x="5713" y="24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nvGrpSpPr>
              <p:cNvPr id="26" name="组合 92"/>
              <p:cNvGrpSpPr/>
              <p:nvPr/>
            </p:nvGrpSpPr>
            <p:grpSpPr>
              <a:xfrm>
                <a:off x="-1077962" y="1421012"/>
                <a:ext cx="425569" cy="548283"/>
                <a:chOff x="765175" y="3238500"/>
                <a:chExt cx="1117600" cy="1439863"/>
              </a:xfrm>
              <a:grpFill/>
            </p:grpSpPr>
            <p:sp>
              <p:nvSpPr>
                <p:cNvPr id="789" name="Rectangle 6"/>
                <p:cNvSpPr>
                  <a:spLocks noChangeArrowheads="1"/>
                </p:cNvSpPr>
                <p:nvPr/>
              </p:nvSpPr>
              <p:spPr bwMode="auto">
                <a:xfrm>
                  <a:off x="1220788" y="3559175"/>
                  <a:ext cx="2190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90" name="Rectangle 7"/>
                <p:cNvSpPr>
                  <a:spLocks noChangeArrowheads="1"/>
                </p:cNvSpPr>
                <p:nvPr/>
              </p:nvSpPr>
              <p:spPr bwMode="auto">
                <a:xfrm>
                  <a:off x="1252538" y="3387725"/>
                  <a:ext cx="157163"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91" name="Freeform 8"/>
                <p:cNvSpPr>
                  <a:spLocks/>
                </p:cNvSpPr>
                <p:nvPr/>
              </p:nvSpPr>
              <p:spPr bwMode="auto">
                <a:xfrm>
                  <a:off x="1374775" y="3387725"/>
                  <a:ext cx="292100" cy="1290638"/>
                </a:xfrm>
                <a:custGeom>
                  <a:avLst/>
                  <a:gdLst/>
                  <a:ahLst/>
                  <a:cxnLst>
                    <a:cxn ang="0">
                      <a:pos x="3308" y="14586"/>
                    </a:cxn>
                    <a:cxn ang="0">
                      <a:pos x="2936" y="14637"/>
                    </a:cxn>
                    <a:cxn ang="0">
                      <a:pos x="0" y="0"/>
                    </a:cxn>
                    <a:cxn ang="0">
                      <a:pos x="405" y="83"/>
                    </a:cxn>
                    <a:cxn ang="0">
                      <a:pos x="3308" y="14586"/>
                    </a:cxn>
                  </a:cxnLst>
                  <a:rect l="0" t="0" r="r" b="b"/>
                  <a:pathLst>
                    <a:path w="3308" h="14637">
                      <a:moveTo>
                        <a:pt x="3308" y="14586"/>
                      </a:moveTo>
                      <a:lnTo>
                        <a:pt x="2936" y="14637"/>
                      </a:lnTo>
                      <a:lnTo>
                        <a:pt x="0" y="0"/>
                      </a:lnTo>
                      <a:lnTo>
                        <a:pt x="405" y="83"/>
                      </a:lnTo>
                      <a:lnTo>
                        <a:pt x="3308" y="145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92" name="Freeform 9"/>
                <p:cNvSpPr>
                  <a:spLocks/>
                </p:cNvSpPr>
                <p:nvPr/>
              </p:nvSpPr>
              <p:spPr bwMode="auto">
                <a:xfrm>
                  <a:off x="996950" y="3390900"/>
                  <a:ext cx="290513" cy="1287463"/>
                </a:xfrm>
                <a:custGeom>
                  <a:avLst/>
                  <a:gdLst/>
                  <a:ahLst/>
                  <a:cxnLst>
                    <a:cxn ang="0">
                      <a:pos x="3291" y="0"/>
                    </a:cxn>
                    <a:cxn ang="0">
                      <a:pos x="2886" y="50"/>
                    </a:cxn>
                    <a:cxn ang="0">
                      <a:pos x="0" y="14553"/>
                    </a:cxn>
                    <a:cxn ang="0">
                      <a:pos x="371" y="14604"/>
                    </a:cxn>
                    <a:cxn ang="0">
                      <a:pos x="3291" y="0"/>
                    </a:cxn>
                  </a:cxnLst>
                  <a:rect l="0" t="0" r="r" b="b"/>
                  <a:pathLst>
                    <a:path w="3291" h="14604">
                      <a:moveTo>
                        <a:pt x="3291" y="0"/>
                      </a:moveTo>
                      <a:lnTo>
                        <a:pt x="2886" y="50"/>
                      </a:lnTo>
                      <a:lnTo>
                        <a:pt x="0" y="14553"/>
                      </a:lnTo>
                      <a:lnTo>
                        <a:pt x="371" y="14604"/>
                      </a:lnTo>
                      <a:lnTo>
                        <a:pt x="32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93" name="Rectangle 10"/>
                <p:cNvSpPr>
                  <a:spLocks noChangeArrowheads="1"/>
                </p:cNvSpPr>
                <p:nvPr/>
              </p:nvSpPr>
              <p:spPr bwMode="auto">
                <a:xfrm>
                  <a:off x="1169988" y="3792538"/>
                  <a:ext cx="3206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94" name="Rectangle 11"/>
                <p:cNvSpPr>
                  <a:spLocks noChangeArrowheads="1"/>
                </p:cNvSpPr>
                <p:nvPr/>
              </p:nvSpPr>
              <p:spPr bwMode="auto">
                <a:xfrm>
                  <a:off x="1117600" y="4075113"/>
                  <a:ext cx="4254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95" name="Freeform 12"/>
                <p:cNvSpPr>
                  <a:spLocks/>
                </p:cNvSpPr>
                <p:nvPr/>
              </p:nvSpPr>
              <p:spPr bwMode="auto">
                <a:xfrm>
                  <a:off x="1219200" y="3568700"/>
                  <a:ext cx="271463" cy="246063"/>
                </a:xfrm>
                <a:custGeom>
                  <a:avLst/>
                  <a:gdLst/>
                  <a:ahLst/>
                  <a:cxnLst>
                    <a:cxn ang="0">
                      <a:pos x="2970" y="2785"/>
                    </a:cxn>
                    <a:cxn ang="0">
                      <a:pos x="0" y="169"/>
                    </a:cxn>
                    <a:cxn ang="0">
                      <a:pos x="117" y="0"/>
                    </a:cxn>
                    <a:cxn ang="0">
                      <a:pos x="3087" y="2617"/>
                    </a:cxn>
                    <a:cxn ang="0">
                      <a:pos x="2970" y="2785"/>
                    </a:cxn>
                  </a:cxnLst>
                  <a:rect l="0" t="0" r="r" b="b"/>
                  <a:pathLst>
                    <a:path w="3087" h="2785">
                      <a:moveTo>
                        <a:pt x="2970" y="2785"/>
                      </a:moveTo>
                      <a:lnTo>
                        <a:pt x="0" y="169"/>
                      </a:lnTo>
                      <a:lnTo>
                        <a:pt x="117" y="0"/>
                      </a:lnTo>
                      <a:lnTo>
                        <a:pt x="3087" y="2617"/>
                      </a:lnTo>
                      <a:lnTo>
                        <a:pt x="2970" y="27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96" name="Freeform 13"/>
                <p:cNvSpPr>
                  <a:spLocks/>
                </p:cNvSpPr>
                <p:nvPr/>
              </p:nvSpPr>
              <p:spPr bwMode="auto">
                <a:xfrm>
                  <a:off x="1169988" y="3568700"/>
                  <a:ext cx="273050" cy="246063"/>
                </a:xfrm>
                <a:custGeom>
                  <a:avLst/>
                  <a:gdLst/>
                  <a:ahLst/>
                  <a:cxnLst>
                    <a:cxn ang="0">
                      <a:pos x="2971" y="0"/>
                    </a:cxn>
                    <a:cxn ang="0">
                      <a:pos x="0" y="2617"/>
                    </a:cxn>
                    <a:cxn ang="0">
                      <a:pos x="118" y="2785"/>
                    </a:cxn>
                    <a:cxn ang="0">
                      <a:pos x="3088" y="169"/>
                    </a:cxn>
                    <a:cxn ang="0">
                      <a:pos x="2971" y="0"/>
                    </a:cxn>
                  </a:cxnLst>
                  <a:rect l="0" t="0" r="r" b="b"/>
                  <a:pathLst>
                    <a:path w="3088" h="2785">
                      <a:moveTo>
                        <a:pt x="2971" y="0"/>
                      </a:moveTo>
                      <a:lnTo>
                        <a:pt x="0" y="2617"/>
                      </a:lnTo>
                      <a:lnTo>
                        <a:pt x="118" y="2785"/>
                      </a:lnTo>
                      <a:lnTo>
                        <a:pt x="3088" y="169"/>
                      </a:lnTo>
                      <a:lnTo>
                        <a:pt x="297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97" name="Freeform 14"/>
                <p:cNvSpPr>
                  <a:spLocks/>
                </p:cNvSpPr>
                <p:nvPr/>
              </p:nvSpPr>
              <p:spPr bwMode="auto">
                <a:xfrm>
                  <a:off x="1252538" y="3397250"/>
                  <a:ext cx="188913" cy="168275"/>
                </a:xfrm>
                <a:custGeom>
                  <a:avLst/>
                  <a:gdLst/>
                  <a:ahLst/>
                  <a:cxnLst>
                    <a:cxn ang="0">
                      <a:pos x="2042" y="1908"/>
                    </a:cxn>
                    <a:cxn ang="0">
                      <a:pos x="0" y="169"/>
                    </a:cxn>
                    <a:cxn ang="0">
                      <a:pos x="101" y="0"/>
                    </a:cxn>
                    <a:cxn ang="0">
                      <a:pos x="2143" y="1722"/>
                    </a:cxn>
                    <a:cxn ang="0">
                      <a:pos x="2042" y="1908"/>
                    </a:cxn>
                  </a:cxnLst>
                  <a:rect l="0" t="0" r="r" b="b"/>
                  <a:pathLst>
                    <a:path w="2143" h="1908">
                      <a:moveTo>
                        <a:pt x="2042" y="1908"/>
                      </a:moveTo>
                      <a:lnTo>
                        <a:pt x="0" y="169"/>
                      </a:lnTo>
                      <a:lnTo>
                        <a:pt x="101" y="0"/>
                      </a:lnTo>
                      <a:lnTo>
                        <a:pt x="2143" y="1722"/>
                      </a:lnTo>
                      <a:lnTo>
                        <a:pt x="2042" y="19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98" name="Freeform 15"/>
                <p:cNvSpPr>
                  <a:spLocks/>
                </p:cNvSpPr>
                <p:nvPr/>
              </p:nvSpPr>
              <p:spPr bwMode="auto">
                <a:xfrm>
                  <a:off x="1223963" y="3397250"/>
                  <a:ext cx="188913" cy="168275"/>
                </a:xfrm>
                <a:custGeom>
                  <a:avLst/>
                  <a:gdLst/>
                  <a:ahLst/>
                  <a:cxnLst>
                    <a:cxn ang="0">
                      <a:pos x="2025" y="0"/>
                    </a:cxn>
                    <a:cxn ang="0">
                      <a:pos x="0" y="1722"/>
                    </a:cxn>
                    <a:cxn ang="0">
                      <a:pos x="101" y="1908"/>
                    </a:cxn>
                    <a:cxn ang="0">
                      <a:pos x="2142" y="169"/>
                    </a:cxn>
                    <a:cxn ang="0">
                      <a:pos x="2025" y="0"/>
                    </a:cxn>
                  </a:cxnLst>
                  <a:rect l="0" t="0" r="r" b="b"/>
                  <a:pathLst>
                    <a:path w="2142" h="1908">
                      <a:moveTo>
                        <a:pt x="2025" y="0"/>
                      </a:moveTo>
                      <a:lnTo>
                        <a:pt x="0" y="1722"/>
                      </a:lnTo>
                      <a:lnTo>
                        <a:pt x="101" y="1908"/>
                      </a:lnTo>
                      <a:lnTo>
                        <a:pt x="2142" y="169"/>
                      </a:lnTo>
                      <a:lnTo>
                        <a:pt x="20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799" name="Freeform 16"/>
                <p:cNvSpPr>
                  <a:spLocks/>
                </p:cNvSpPr>
                <p:nvPr/>
              </p:nvSpPr>
              <p:spPr bwMode="auto">
                <a:xfrm>
                  <a:off x="1117600" y="3808413"/>
                  <a:ext cx="382588" cy="276225"/>
                </a:xfrm>
                <a:custGeom>
                  <a:avLst/>
                  <a:gdLst/>
                  <a:ahLst/>
                  <a:cxnLst>
                    <a:cxn ang="0">
                      <a:pos x="4168" y="0"/>
                    </a:cxn>
                    <a:cxn ang="0">
                      <a:pos x="0" y="2955"/>
                    </a:cxn>
                    <a:cxn ang="0">
                      <a:pos x="169" y="3123"/>
                    </a:cxn>
                    <a:cxn ang="0">
                      <a:pos x="4337" y="169"/>
                    </a:cxn>
                    <a:cxn ang="0">
                      <a:pos x="4168" y="0"/>
                    </a:cxn>
                  </a:cxnLst>
                  <a:rect l="0" t="0" r="r" b="b"/>
                  <a:pathLst>
                    <a:path w="4337" h="3123">
                      <a:moveTo>
                        <a:pt x="4168" y="0"/>
                      </a:moveTo>
                      <a:lnTo>
                        <a:pt x="0" y="2955"/>
                      </a:lnTo>
                      <a:lnTo>
                        <a:pt x="169" y="3123"/>
                      </a:lnTo>
                      <a:lnTo>
                        <a:pt x="4337" y="169"/>
                      </a:lnTo>
                      <a:lnTo>
                        <a:pt x="41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800" name="Freeform 17"/>
                <p:cNvSpPr>
                  <a:spLocks/>
                </p:cNvSpPr>
                <p:nvPr/>
              </p:nvSpPr>
              <p:spPr bwMode="auto">
                <a:xfrm>
                  <a:off x="1163638" y="3808413"/>
                  <a:ext cx="382588" cy="276225"/>
                </a:xfrm>
                <a:custGeom>
                  <a:avLst/>
                  <a:gdLst/>
                  <a:ahLst/>
                  <a:cxnLst>
                    <a:cxn ang="0">
                      <a:pos x="4168" y="3123"/>
                    </a:cxn>
                    <a:cxn ang="0">
                      <a:pos x="0" y="169"/>
                    </a:cxn>
                    <a:cxn ang="0">
                      <a:pos x="169" y="0"/>
                    </a:cxn>
                    <a:cxn ang="0">
                      <a:pos x="4337" y="2955"/>
                    </a:cxn>
                    <a:cxn ang="0">
                      <a:pos x="4168" y="3123"/>
                    </a:cxn>
                  </a:cxnLst>
                  <a:rect l="0" t="0" r="r" b="b"/>
                  <a:pathLst>
                    <a:path w="4337" h="3123">
                      <a:moveTo>
                        <a:pt x="4168" y="3123"/>
                      </a:moveTo>
                      <a:lnTo>
                        <a:pt x="0" y="169"/>
                      </a:lnTo>
                      <a:lnTo>
                        <a:pt x="169" y="0"/>
                      </a:lnTo>
                      <a:lnTo>
                        <a:pt x="4337" y="2955"/>
                      </a:lnTo>
                      <a:lnTo>
                        <a:pt x="4168" y="3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801" name="Freeform 18"/>
                <p:cNvSpPr>
                  <a:spLocks/>
                </p:cNvSpPr>
                <p:nvPr/>
              </p:nvSpPr>
              <p:spPr bwMode="auto">
                <a:xfrm>
                  <a:off x="1039813" y="3241675"/>
                  <a:ext cx="214313" cy="153988"/>
                </a:xfrm>
                <a:custGeom>
                  <a:avLst/>
                  <a:gdLst/>
                  <a:ahLst/>
                  <a:cxnLst>
                    <a:cxn ang="0">
                      <a:pos x="2345" y="1756"/>
                    </a:cxn>
                    <a:cxn ang="0">
                      <a:pos x="0" y="101"/>
                    </a:cxn>
                    <a:cxn ang="0">
                      <a:pos x="101" y="0"/>
                    </a:cxn>
                    <a:cxn ang="0">
                      <a:pos x="2430" y="1655"/>
                    </a:cxn>
                    <a:cxn ang="0">
                      <a:pos x="2345" y="1756"/>
                    </a:cxn>
                  </a:cxnLst>
                  <a:rect l="0" t="0" r="r" b="b"/>
                  <a:pathLst>
                    <a:path w="2430" h="1756">
                      <a:moveTo>
                        <a:pt x="2345" y="1756"/>
                      </a:moveTo>
                      <a:lnTo>
                        <a:pt x="0" y="101"/>
                      </a:lnTo>
                      <a:lnTo>
                        <a:pt x="101" y="0"/>
                      </a:lnTo>
                      <a:lnTo>
                        <a:pt x="2430" y="1655"/>
                      </a:lnTo>
                      <a:lnTo>
                        <a:pt x="2345"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802" name="Freeform 19"/>
                <p:cNvSpPr>
                  <a:spLocks/>
                </p:cNvSpPr>
                <p:nvPr/>
              </p:nvSpPr>
              <p:spPr bwMode="auto">
                <a:xfrm>
                  <a:off x="1039813" y="3238500"/>
                  <a:ext cx="295275" cy="95250"/>
                </a:xfrm>
                <a:custGeom>
                  <a:avLst/>
                  <a:gdLst/>
                  <a:ahLst/>
                  <a:cxnLst>
                    <a:cxn ang="0">
                      <a:pos x="3289" y="1081"/>
                    </a:cxn>
                    <a:cxn ang="0">
                      <a:pos x="0" y="135"/>
                    </a:cxn>
                    <a:cxn ang="0">
                      <a:pos x="67" y="0"/>
                    </a:cxn>
                    <a:cxn ang="0">
                      <a:pos x="3340" y="946"/>
                    </a:cxn>
                    <a:cxn ang="0">
                      <a:pos x="3289" y="1081"/>
                    </a:cxn>
                  </a:cxnLst>
                  <a:rect l="0" t="0" r="r" b="b"/>
                  <a:pathLst>
                    <a:path w="3340" h="1081">
                      <a:moveTo>
                        <a:pt x="3289" y="1081"/>
                      </a:moveTo>
                      <a:lnTo>
                        <a:pt x="0" y="135"/>
                      </a:lnTo>
                      <a:lnTo>
                        <a:pt x="67" y="0"/>
                      </a:lnTo>
                      <a:lnTo>
                        <a:pt x="3340" y="946"/>
                      </a:lnTo>
                      <a:lnTo>
                        <a:pt x="3289"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803" name="Freeform 20"/>
                <p:cNvSpPr>
                  <a:spLocks/>
                </p:cNvSpPr>
                <p:nvPr/>
              </p:nvSpPr>
              <p:spPr bwMode="auto">
                <a:xfrm>
                  <a:off x="1323975" y="3238500"/>
                  <a:ext cx="295275" cy="95250"/>
                </a:xfrm>
                <a:custGeom>
                  <a:avLst/>
                  <a:gdLst/>
                  <a:ahLst/>
                  <a:cxnLst>
                    <a:cxn ang="0">
                      <a:pos x="51" y="1081"/>
                    </a:cxn>
                    <a:cxn ang="0">
                      <a:pos x="3341" y="135"/>
                    </a:cxn>
                    <a:cxn ang="0">
                      <a:pos x="3291" y="0"/>
                    </a:cxn>
                    <a:cxn ang="0">
                      <a:pos x="0" y="946"/>
                    </a:cxn>
                    <a:cxn ang="0">
                      <a:pos x="51" y="1081"/>
                    </a:cxn>
                  </a:cxnLst>
                  <a:rect l="0" t="0" r="r" b="b"/>
                  <a:pathLst>
                    <a:path w="3341" h="1081">
                      <a:moveTo>
                        <a:pt x="51" y="1081"/>
                      </a:moveTo>
                      <a:lnTo>
                        <a:pt x="3341" y="135"/>
                      </a:lnTo>
                      <a:lnTo>
                        <a:pt x="3291" y="0"/>
                      </a:lnTo>
                      <a:lnTo>
                        <a:pt x="0" y="946"/>
                      </a:lnTo>
                      <a:lnTo>
                        <a:pt x="51"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804" name="Freeform 21"/>
                <p:cNvSpPr>
                  <a:spLocks/>
                </p:cNvSpPr>
                <p:nvPr/>
              </p:nvSpPr>
              <p:spPr bwMode="auto">
                <a:xfrm>
                  <a:off x="1404938" y="3241675"/>
                  <a:ext cx="214313" cy="153988"/>
                </a:xfrm>
                <a:custGeom>
                  <a:avLst/>
                  <a:gdLst/>
                  <a:ahLst/>
                  <a:cxnLst>
                    <a:cxn ang="0">
                      <a:pos x="83" y="1756"/>
                    </a:cxn>
                    <a:cxn ang="0">
                      <a:pos x="2429" y="101"/>
                    </a:cxn>
                    <a:cxn ang="0">
                      <a:pos x="2328" y="0"/>
                    </a:cxn>
                    <a:cxn ang="0">
                      <a:pos x="0" y="1655"/>
                    </a:cxn>
                    <a:cxn ang="0">
                      <a:pos x="83" y="1756"/>
                    </a:cxn>
                  </a:cxnLst>
                  <a:rect l="0" t="0" r="r" b="b"/>
                  <a:pathLst>
                    <a:path w="2429" h="1756">
                      <a:moveTo>
                        <a:pt x="83" y="1756"/>
                      </a:moveTo>
                      <a:lnTo>
                        <a:pt x="2429" y="101"/>
                      </a:lnTo>
                      <a:lnTo>
                        <a:pt x="2328" y="0"/>
                      </a:lnTo>
                      <a:lnTo>
                        <a:pt x="0" y="1655"/>
                      </a:lnTo>
                      <a:lnTo>
                        <a:pt x="83"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805" name="Freeform 22"/>
                <p:cNvSpPr>
                  <a:spLocks/>
                </p:cNvSpPr>
                <p:nvPr/>
              </p:nvSpPr>
              <p:spPr bwMode="auto">
                <a:xfrm>
                  <a:off x="1060450" y="4083050"/>
                  <a:ext cx="490538" cy="295275"/>
                </a:xfrm>
                <a:custGeom>
                  <a:avLst/>
                  <a:gdLst/>
                  <a:ahLst/>
                  <a:cxnLst>
                    <a:cxn ang="0">
                      <a:pos x="5433" y="0"/>
                    </a:cxn>
                    <a:cxn ang="0">
                      <a:pos x="0" y="3106"/>
                    </a:cxn>
                    <a:cxn ang="0">
                      <a:pos x="67" y="3359"/>
                    </a:cxn>
                    <a:cxn ang="0">
                      <a:pos x="5568" y="253"/>
                    </a:cxn>
                    <a:cxn ang="0">
                      <a:pos x="5433" y="0"/>
                    </a:cxn>
                  </a:cxnLst>
                  <a:rect l="0" t="0" r="r" b="b"/>
                  <a:pathLst>
                    <a:path w="5568" h="3359">
                      <a:moveTo>
                        <a:pt x="5433" y="0"/>
                      </a:moveTo>
                      <a:lnTo>
                        <a:pt x="0" y="3106"/>
                      </a:lnTo>
                      <a:lnTo>
                        <a:pt x="67" y="3359"/>
                      </a:lnTo>
                      <a:lnTo>
                        <a:pt x="5568" y="253"/>
                      </a:lnTo>
                      <a:lnTo>
                        <a:pt x="543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806" name="Freeform 23"/>
                <p:cNvSpPr>
                  <a:spLocks/>
                </p:cNvSpPr>
                <p:nvPr/>
              </p:nvSpPr>
              <p:spPr bwMode="auto">
                <a:xfrm>
                  <a:off x="1114425" y="4083050"/>
                  <a:ext cx="492125" cy="295275"/>
                </a:xfrm>
                <a:custGeom>
                  <a:avLst/>
                  <a:gdLst/>
                  <a:ahLst/>
                  <a:cxnLst>
                    <a:cxn ang="0">
                      <a:pos x="5451" y="3343"/>
                    </a:cxn>
                    <a:cxn ang="0">
                      <a:pos x="0" y="236"/>
                    </a:cxn>
                    <a:cxn ang="0">
                      <a:pos x="85" y="0"/>
                    </a:cxn>
                    <a:cxn ang="0">
                      <a:pos x="5568" y="3090"/>
                    </a:cxn>
                    <a:cxn ang="0">
                      <a:pos x="5451" y="3343"/>
                    </a:cxn>
                  </a:cxnLst>
                  <a:rect l="0" t="0" r="r" b="b"/>
                  <a:pathLst>
                    <a:path w="5568" h="3343">
                      <a:moveTo>
                        <a:pt x="5451" y="3343"/>
                      </a:moveTo>
                      <a:lnTo>
                        <a:pt x="0" y="236"/>
                      </a:lnTo>
                      <a:lnTo>
                        <a:pt x="85" y="0"/>
                      </a:lnTo>
                      <a:lnTo>
                        <a:pt x="5568" y="3090"/>
                      </a:lnTo>
                      <a:lnTo>
                        <a:pt x="5451" y="33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807" name="Freeform 24"/>
                <p:cNvSpPr>
                  <a:spLocks/>
                </p:cNvSpPr>
                <p:nvPr/>
              </p:nvSpPr>
              <p:spPr bwMode="auto">
                <a:xfrm>
                  <a:off x="1058863" y="4375150"/>
                  <a:ext cx="582613" cy="233363"/>
                </a:xfrm>
                <a:custGeom>
                  <a:avLst/>
                  <a:gdLst/>
                  <a:ahLst/>
                  <a:cxnLst>
                    <a:cxn ang="0">
                      <a:pos x="6614" y="2650"/>
                    </a:cxn>
                    <a:cxn ang="0">
                      <a:pos x="33" y="338"/>
                    </a:cxn>
                    <a:cxn ang="0">
                      <a:pos x="0" y="0"/>
                    </a:cxn>
                    <a:cxn ang="0">
                      <a:pos x="6614" y="2296"/>
                    </a:cxn>
                    <a:cxn ang="0">
                      <a:pos x="6614" y="2650"/>
                    </a:cxn>
                  </a:cxnLst>
                  <a:rect l="0" t="0" r="r" b="b"/>
                  <a:pathLst>
                    <a:path w="6614" h="2650">
                      <a:moveTo>
                        <a:pt x="6614" y="2650"/>
                      </a:moveTo>
                      <a:lnTo>
                        <a:pt x="33" y="338"/>
                      </a:lnTo>
                      <a:lnTo>
                        <a:pt x="0" y="0"/>
                      </a:lnTo>
                      <a:lnTo>
                        <a:pt x="6614" y="2296"/>
                      </a:lnTo>
                      <a:lnTo>
                        <a:pt x="6614" y="26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808" name="Freeform 25"/>
                <p:cNvSpPr>
                  <a:spLocks/>
                </p:cNvSpPr>
                <p:nvPr/>
              </p:nvSpPr>
              <p:spPr bwMode="auto">
                <a:xfrm>
                  <a:off x="1017588" y="4375150"/>
                  <a:ext cx="584200" cy="233363"/>
                </a:xfrm>
                <a:custGeom>
                  <a:avLst/>
                  <a:gdLst/>
                  <a:ahLst/>
                  <a:cxnLst>
                    <a:cxn ang="0">
                      <a:pos x="6614" y="0"/>
                    </a:cxn>
                    <a:cxn ang="0">
                      <a:pos x="33" y="2312"/>
                    </a:cxn>
                    <a:cxn ang="0">
                      <a:pos x="0" y="2650"/>
                    </a:cxn>
                    <a:cxn ang="0">
                      <a:pos x="6614" y="354"/>
                    </a:cxn>
                    <a:cxn ang="0">
                      <a:pos x="6614" y="0"/>
                    </a:cxn>
                  </a:cxnLst>
                  <a:rect l="0" t="0" r="r" b="b"/>
                  <a:pathLst>
                    <a:path w="6614" h="2650">
                      <a:moveTo>
                        <a:pt x="6614" y="0"/>
                      </a:moveTo>
                      <a:lnTo>
                        <a:pt x="33" y="2312"/>
                      </a:lnTo>
                      <a:lnTo>
                        <a:pt x="0" y="2650"/>
                      </a:lnTo>
                      <a:lnTo>
                        <a:pt x="6614" y="354"/>
                      </a:lnTo>
                      <a:lnTo>
                        <a:pt x="66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809" name="Rectangle 26"/>
                <p:cNvSpPr>
                  <a:spLocks noChangeArrowheads="1"/>
                </p:cNvSpPr>
                <p:nvPr/>
              </p:nvSpPr>
              <p:spPr bwMode="auto">
                <a:xfrm>
                  <a:off x="1060450" y="4365625"/>
                  <a:ext cx="5397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810" name="Rectangle 27"/>
                <p:cNvSpPr>
                  <a:spLocks noChangeArrowheads="1"/>
                </p:cNvSpPr>
                <p:nvPr/>
              </p:nvSpPr>
              <p:spPr bwMode="auto">
                <a:xfrm>
                  <a:off x="1019175" y="4592638"/>
                  <a:ext cx="620713"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811" name="Freeform 28"/>
                <p:cNvSpPr>
                  <a:spLocks noEditPoints="1"/>
                </p:cNvSpPr>
                <p:nvPr/>
              </p:nvSpPr>
              <p:spPr bwMode="auto">
                <a:xfrm>
                  <a:off x="765175" y="3792538"/>
                  <a:ext cx="1117600" cy="300038"/>
                </a:xfrm>
                <a:custGeom>
                  <a:avLst/>
                  <a:gdLst/>
                  <a:ahLst/>
                  <a:cxnLst>
                    <a:cxn ang="0">
                      <a:pos x="8234" y="0"/>
                    </a:cxn>
                    <a:cxn ang="0">
                      <a:pos x="4606" y="0"/>
                    </a:cxn>
                    <a:cxn ang="0">
                      <a:pos x="0" y="3411"/>
                    </a:cxn>
                    <a:cxn ang="0">
                      <a:pos x="12672" y="3411"/>
                    </a:cxn>
                    <a:cxn ang="0">
                      <a:pos x="8234" y="0"/>
                    </a:cxn>
                    <a:cxn ang="0">
                      <a:pos x="4640" y="338"/>
                    </a:cxn>
                    <a:cxn ang="0">
                      <a:pos x="8200" y="338"/>
                    </a:cxn>
                    <a:cxn ang="0">
                      <a:pos x="11761" y="3073"/>
                    </a:cxn>
                    <a:cxn ang="0">
                      <a:pos x="928" y="3073"/>
                    </a:cxn>
                    <a:cxn ang="0">
                      <a:pos x="4640" y="338"/>
                    </a:cxn>
                  </a:cxnLst>
                  <a:rect l="0" t="0" r="r" b="b"/>
                  <a:pathLst>
                    <a:path w="12672" h="3411">
                      <a:moveTo>
                        <a:pt x="8234" y="0"/>
                      </a:moveTo>
                      <a:lnTo>
                        <a:pt x="4606" y="0"/>
                      </a:lnTo>
                      <a:lnTo>
                        <a:pt x="0" y="3411"/>
                      </a:lnTo>
                      <a:lnTo>
                        <a:pt x="12672" y="3411"/>
                      </a:lnTo>
                      <a:lnTo>
                        <a:pt x="8234" y="0"/>
                      </a:lnTo>
                      <a:close/>
                      <a:moveTo>
                        <a:pt x="4640" y="338"/>
                      </a:moveTo>
                      <a:lnTo>
                        <a:pt x="8200" y="338"/>
                      </a:lnTo>
                      <a:lnTo>
                        <a:pt x="11761" y="3073"/>
                      </a:lnTo>
                      <a:lnTo>
                        <a:pt x="928" y="3073"/>
                      </a:lnTo>
                      <a:lnTo>
                        <a:pt x="4640" y="3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812" name="Freeform 29"/>
                <p:cNvSpPr>
                  <a:spLocks noEditPoints="1"/>
                </p:cNvSpPr>
                <p:nvPr/>
              </p:nvSpPr>
              <p:spPr bwMode="auto">
                <a:xfrm>
                  <a:off x="966788" y="3387725"/>
                  <a:ext cx="714375" cy="195263"/>
                </a:xfrm>
                <a:custGeom>
                  <a:avLst/>
                  <a:gdLst/>
                  <a:ahLst/>
                  <a:cxnLst>
                    <a:cxn ang="0">
                      <a:pos x="5011" y="0"/>
                    </a:cxn>
                    <a:cxn ang="0">
                      <a:pos x="3239" y="0"/>
                    </a:cxn>
                    <a:cxn ang="0">
                      <a:pos x="0" y="2211"/>
                    </a:cxn>
                    <a:cxn ang="0">
                      <a:pos x="8082" y="2211"/>
                    </a:cxn>
                    <a:cxn ang="0">
                      <a:pos x="5011" y="0"/>
                    </a:cxn>
                    <a:cxn ang="0">
                      <a:pos x="3188" y="253"/>
                    </a:cxn>
                    <a:cxn ang="0">
                      <a:pos x="5062" y="253"/>
                    </a:cxn>
                    <a:cxn ang="0">
                      <a:pos x="7356" y="1958"/>
                    </a:cxn>
                    <a:cxn ang="0">
                      <a:pos x="726" y="1958"/>
                    </a:cxn>
                    <a:cxn ang="0">
                      <a:pos x="3188" y="253"/>
                    </a:cxn>
                  </a:cxnLst>
                  <a:rect l="0" t="0" r="r" b="b"/>
                  <a:pathLst>
                    <a:path w="8082" h="2211">
                      <a:moveTo>
                        <a:pt x="5011" y="0"/>
                      </a:moveTo>
                      <a:lnTo>
                        <a:pt x="3239" y="0"/>
                      </a:lnTo>
                      <a:lnTo>
                        <a:pt x="0" y="2211"/>
                      </a:lnTo>
                      <a:lnTo>
                        <a:pt x="8082" y="2211"/>
                      </a:lnTo>
                      <a:lnTo>
                        <a:pt x="5011" y="0"/>
                      </a:lnTo>
                      <a:close/>
                      <a:moveTo>
                        <a:pt x="3188" y="253"/>
                      </a:moveTo>
                      <a:lnTo>
                        <a:pt x="5062" y="253"/>
                      </a:lnTo>
                      <a:lnTo>
                        <a:pt x="7356" y="1958"/>
                      </a:lnTo>
                      <a:lnTo>
                        <a:pt x="726" y="1958"/>
                      </a:lnTo>
                      <a:lnTo>
                        <a:pt x="3188" y="2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grpSp>
      <p:grpSp>
        <p:nvGrpSpPr>
          <p:cNvPr id="27" name="组合 7"/>
          <p:cNvGrpSpPr/>
          <p:nvPr/>
        </p:nvGrpSpPr>
        <p:grpSpPr>
          <a:xfrm>
            <a:off x="2776282" y="4017469"/>
            <a:ext cx="1379719" cy="648141"/>
            <a:chOff x="2795331" y="3114707"/>
            <a:chExt cx="1379719" cy="486106"/>
          </a:xfrm>
        </p:grpSpPr>
        <p:sp>
          <p:nvSpPr>
            <p:cNvPr id="953" name="Freeform 16"/>
            <p:cNvSpPr>
              <a:spLocks/>
            </p:cNvSpPr>
            <p:nvPr/>
          </p:nvSpPr>
          <p:spPr bwMode="auto">
            <a:xfrm rot="5035426" flipV="1">
              <a:off x="3447663" y="3047095"/>
              <a:ext cx="148519" cy="549347"/>
            </a:xfrm>
            <a:custGeom>
              <a:avLst/>
              <a:gdLst/>
              <a:ahLst/>
              <a:cxnLst>
                <a:cxn ang="0">
                  <a:pos x="404" y="771"/>
                </a:cxn>
                <a:cxn ang="0">
                  <a:pos x="87" y="0"/>
                </a:cxn>
                <a:cxn ang="0">
                  <a:pos x="224" y="574"/>
                </a:cxn>
                <a:cxn ang="0">
                  <a:pos x="0" y="466"/>
                </a:cxn>
                <a:cxn ang="0">
                  <a:pos x="301" y="1294"/>
                </a:cxn>
                <a:cxn ang="0">
                  <a:pos x="155" y="686"/>
                </a:cxn>
                <a:cxn ang="0">
                  <a:pos x="404" y="771"/>
                </a:cxn>
              </a:cxnLst>
              <a:rect l="0" t="0" r="r" b="b"/>
              <a:pathLst>
                <a:path w="404" h="1294">
                  <a:moveTo>
                    <a:pt x="404" y="771"/>
                  </a:moveTo>
                  <a:lnTo>
                    <a:pt x="87" y="0"/>
                  </a:lnTo>
                  <a:lnTo>
                    <a:pt x="224" y="574"/>
                  </a:lnTo>
                  <a:lnTo>
                    <a:pt x="0" y="466"/>
                  </a:lnTo>
                  <a:lnTo>
                    <a:pt x="301" y="1294"/>
                  </a:lnTo>
                  <a:lnTo>
                    <a:pt x="155" y="686"/>
                  </a:lnTo>
                  <a:lnTo>
                    <a:pt x="404" y="771"/>
                  </a:lnTo>
                  <a:close/>
                </a:path>
              </a:pathLst>
            </a:custGeom>
            <a:solidFill>
              <a:srgbClr val="FF9900"/>
            </a:solidFill>
            <a:ln w="9525">
              <a:noFill/>
              <a:round/>
              <a:headEnd/>
              <a:tailEnd/>
            </a:ln>
            <a:effectLst/>
          </p:spPr>
          <p:txBody>
            <a:bodyPr wrap="none" anchor="ctr"/>
            <a:lstStyle/>
            <a:p>
              <a:endParaRPr lang="zh-CN" altLang="en-US">
                <a:solidFill>
                  <a:srgbClr val="000000"/>
                </a:solidFill>
                <a:latin typeface="Arial" pitchFamily="34" charset="0"/>
                <a:ea typeface="微软雅黑" pitchFamily="34" charset="-122"/>
                <a:cs typeface="Arial" pitchFamily="34" charset="0"/>
              </a:endParaRPr>
            </a:p>
          </p:txBody>
        </p:sp>
        <p:grpSp>
          <p:nvGrpSpPr>
            <p:cNvPr id="28" name="组合 953"/>
            <p:cNvGrpSpPr/>
            <p:nvPr/>
          </p:nvGrpSpPr>
          <p:grpSpPr>
            <a:xfrm>
              <a:off x="3743117" y="3193212"/>
              <a:ext cx="431933" cy="393307"/>
              <a:chOff x="3666197" y="1619004"/>
              <a:chExt cx="529184" cy="481861"/>
            </a:xfrm>
          </p:grpSpPr>
          <p:sp>
            <p:nvSpPr>
              <p:cNvPr id="963" name="Freeform 31"/>
              <p:cNvSpPr>
                <a:spLocks noEditPoints="1"/>
              </p:cNvSpPr>
              <p:nvPr/>
            </p:nvSpPr>
            <p:spPr bwMode="auto">
              <a:xfrm flipH="1">
                <a:off x="3791159" y="1619004"/>
                <a:ext cx="279260" cy="316515"/>
              </a:xfrm>
              <a:custGeom>
                <a:avLst/>
                <a:gdLst/>
                <a:ahLst/>
                <a:cxnLst>
                  <a:cxn ang="0">
                    <a:pos x="639" y="1012"/>
                  </a:cxn>
                  <a:cxn ang="0">
                    <a:pos x="647" y="1012"/>
                  </a:cxn>
                  <a:cxn ang="0">
                    <a:pos x="656" y="1002"/>
                  </a:cxn>
                  <a:cxn ang="0">
                    <a:pos x="658" y="103"/>
                  </a:cxn>
                  <a:cxn ang="0">
                    <a:pos x="658" y="93"/>
                  </a:cxn>
                  <a:cxn ang="0">
                    <a:pos x="653" y="72"/>
                  </a:cxn>
                  <a:cxn ang="0">
                    <a:pos x="641" y="45"/>
                  </a:cxn>
                  <a:cxn ang="0">
                    <a:pos x="612" y="18"/>
                  </a:cxn>
                  <a:cxn ang="0">
                    <a:pos x="585" y="5"/>
                  </a:cxn>
                  <a:cxn ang="0">
                    <a:pos x="565" y="0"/>
                  </a:cxn>
                  <a:cxn ang="0">
                    <a:pos x="103" y="0"/>
                  </a:cxn>
                  <a:cxn ang="0">
                    <a:pos x="93" y="0"/>
                  </a:cxn>
                  <a:cxn ang="0">
                    <a:pos x="72" y="5"/>
                  </a:cxn>
                  <a:cxn ang="0">
                    <a:pos x="45" y="18"/>
                  </a:cxn>
                  <a:cxn ang="0">
                    <a:pos x="17" y="45"/>
                  </a:cxn>
                  <a:cxn ang="0">
                    <a:pos x="3" y="72"/>
                  </a:cxn>
                  <a:cxn ang="0">
                    <a:pos x="0" y="93"/>
                  </a:cxn>
                  <a:cxn ang="0">
                    <a:pos x="0" y="995"/>
                  </a:cxn>
                  <a:cxn ang="0">
                    <a:pos x="1" y="1002"/>
                  </a:cxn>
                  <a:cxn ang="0">
                    <a:pos x="10" y="1012"/>
                  </a:cxn>
                  <a:cxn ang="0">
                    <a:pos x="17" y="1012"/>
                  </a:cxn>
                  <a:cxn ang="0">
                    <a:pos x="361" y="926"/>
                  </a:cxn>
                  <a:cxn ang="0">
                    <a:pos x="356" y="939"/>
                  </a:cxn>
                  <a:cxn ang="0">
                    <a:pos x="342" y="945"/>
                  </a:cxn>
                  <a:cxn ang="0">
                    <a:pos x="314" y="945"/>
                  </a:cxn>
                  <a:cxn ang="0">
                    <a:pos x="302" y="939"/>
                  </a:cxn>
                  <a:cxn ang="0">
                    <a:pos x="297" y="926"/>
                  </a:cxn>
                  <a:cxn ang="0">
                    <a:pos x="297" y="911"/>
                  </a:cxn>
                  <a:cxn ang="0">
                    <a:pos x="302" y="897"/>
                  </a:cxn>
                  <a:cxn ang="0">
                    <a:pos x="314" y="892"/>
                  </a:cxn>
                  <a:cxn ang="0">
                    <a:pos x="342" y="892"/>
                  </a:cxn>
                  <a:cxn ang="0">
                    <a:pos x="356" y="897"/>
                  </a:cxn>
                  <a:cxn ang="0">
                    <a:pos x="361" y="911"/>
                  </a:cxn>
                  <a:cxn ang="0">
                    <a:pos x="114" y="126"/>
                  </a:cxn>
                  <a:cxn ang="0">
                    <a:pos x="116" y="120"/>
                  </a:cxn>
                  <a:cxn ang="0">
                    <a:pos x="126" y="109"/>
                  </a:cxn>
                  <a:cxn ang="0">
                    <a:pos x="524" y="108"/>
                  </a:cxn>
                  <a:cxn ang="0">
                    <a:pos x="531" y="109"/>
                  </a:cxn>
                  <a:cxn ang="0">
                    <a:pos x="541" y="120"/>
                  </a:cxn>
                  <a:cxn ang="0">
                    <a:pos x="543" y="821"/>
                  </a:cxn>
                  <a:cxn ang="0">
                    <a:pos x="541" y="828"/>
                  </a:cxn>
                  <a:cxn ang="0">
                    <a:pos x="531" y="838"/>
                  </a:cxn>
                  <a:cxn ang="0">
                    <a:pos x="133" y="840"/>
                  </a:cxn>
                  <a:cxn ang="0">
                    <a:pos x="126" y="838"/>
                  </a:cxn>
                  <a:cxn ang="0">
                    <a:pos x="116" y="828"/>
                  </a:cxn>
                  <a:cxn ang="0">
                    <a:pos x="114" y="126"/>
                  </a:cxn>
                </a:cxnLst>
                <a:rect l="0" t="0" r="r" b="b"/>
                <a:pathLst>
                  <a:path w="658" h="1012">
                    <a:moveTo>
                      <a:pt x="17" y="1012"/>
                    </a:moveTo>
                    <a:lnTo>
                      <a:pt x="639" y="1012"/>
                    </a:lnTo>
                    <a:lnTo>
                      <a:pt x="639" y="1012"/>
                    </a:lnTo>
                    <a:lnTo>
                      <a:pt x="647" y="1012"/>
                    </a:lnTo>
                    <a:lnTo>
                      <a:pt x="653" y="1007"/>
                    </a:lnTo>
                    <a:lnTo>
                      <a:pt x="656" y="1002"/>
                    </a:lnTo>
                    <a:lnTo>
                      <a:pt x="658" y="995"/>
                    </a:lnTo>
                    <a:lnTo>
                      <a:pt x="658" y="103"/>
                    </a:lnTo>
                    <a:lnTo>
                      <a:pt x="658" y="103"/>
                    </a:lnTo>
                    <a:lnTo>
                      <a:pt x="658" y="93"/>
                    </a:lnTo>
                    <a:lnTo>
                      <a:pt x="656" y="82"/>
                    </a:lnTo>
                    <a:lnTo>
                      <a:pt x="653" y="72"/>
                    </a:lnTo>
                    <a:lnTo>
                      <a:pt x="649" y="64"/>
                    </a:lnTo>
                    <a:lnTo>
                      <a:pt x="641" y="45"/>
                    </a:lnTo>
                    <a:lnTo>
                      <a:pt x="627" y="30"/>
                    </a:lnTo>
                    <a:lnTo>
                      <a:pt x="612" y="18"/>
                    </a:lnTo>
                    <a:lnTo>
                      <a:pt x="595" y="8"/>
                    </a:lnTo>
                    <a:lnTo>
                      <a:pt x="585" y="5"/>
                    </a:lnTo>
                    <a:lnTo>
                      <a:pt x="575" y="1"/>
                    </a:lnTo>
                    <a:lnTo>
                      <a:pt x="565" y="0"/>
                    </a:lnTo>
                    <a:lnTo>
                      <a:pt x="555" y="0"/>
                    </a:lnTo>
                    <a:lnTo>
                      <a:pt x="103" y="0"/>
                    </a:lnTo>
                    <a:lnTo>
                      <a:pt x="103" y="0"/>
                    </a:lnTo>
                    <a:lnTo>
                      <a:pt x="93" y="0"/>
                    </a:lnTo>
                    <a:lnTo>
                      <a:pt x="82" y="1"/>
                    </a:lnTo>
                    <a:lnTo>
                      <a:pt x="72" y="5"/>
                    </a:lnTo>
                    <a:lnTo>
                      <a:pt x="62" y="8"/>
                    </a:lnTo>
                    <a:lnTo>
                      <a:pt x="45" y="18"/>
                    </a:lnTo>
                    <a:lnTo>
                      <a:pt x="30" y="30"/>
                    </a:lnTo>
                    <a:lnTo>
                      <a:pt x="17" y="45"/>
                    </a:lnTo>
                    <a:lnTo>
                      <a:pt x="7" y="64"/>
                    </a:lnTo>
                    <a:lnTo>
                      <a:pt x="3" y="72"/>
                    </a:lnTo>
                    <a:lnTo>
                      <a:pt x="1" y="82"/>
                    </a:lnTo>
                    <a:lnTo>
                      <a:pt x="0" y="93"/>
                    </a:lnTo>
                    <a:lnTo>
                      <a:pt x="0" y="103"/>
                    </a:lnTo>
                    <a:lnTo>
                      <a:pt x="0" y="995"/>
                    </a:lnTo>
                    <a:lnTo>
                      <a:pt x="0" y="995"/>
                    </a:lnTo>
                    <a:lnTo>
                      <a:pt x="1" y="1002"/>
                    </a:lnTo>
                    <a:lnTo>
                      <a:pt x="5" y="1007"/>
                    </a:lnTo>
                    <a:lnTo>
                      <a:pt x="10" y="1012"/>
                    </a:lnTo>
                    <a:lnTo>
                      <a:pt x="17" y="1012"/>
                    </a:lnTo>
                    <a:lnTo>
                      <a:pt x="17" y="1012"/>
                    </a:lnTo>
                    <a:close/>
                    <a:moveTo>
                      <a:pt x="361" y="926"/>
                    </a:moveTo>
                    <a:lnTo>
                      <a:pt x="361" y="926"/>
                    </a:lnTo>
                    <a:lnTo>
                      <a:pt x="359" y="933"/>
                    </a:lnTo>
                    <a:lnTo>
                      <a:pt x="356" y="939"/>
                    </a:lnTo>
                    <a:lnTo>
                      <a:pt x="351" y="943"/>
                    </a:lnTo>
                    <a:lnTo>
                      <a:pt x="342" y="945"/>
                    </a:lnTo>
                    <a:lnTo>
                      <a:pt x="314" y="945"/>
                    </a:lnTo>
                    <a:lnTo>
                      <a:pt x="314" y="945"/>
                    </a:lnTo>
                    <a:lnTo>
                      <a:pt x="307" y="943"/>
                    </a:lnTo>
                    <a:lnTo>
                      <a:pt x="302" y="939"/>
                    </a:lnTo>
                    <a:lnTo>
                      <a:pt x="297" y="933"/>
                    </a:lnTo>
                    <a:lnTo>
                      <a:pt x="297" y="926"/>
                    </a:lnTo>
                    <a:lnTo>
                      <a:pt x="297" y="911"/>
                    </a:lnTo>
                    <a:lnTo>
                      <a:pt x="297" y="911"/>
                    </a:lnTo>
                    <a:lnTo>
                      <a:pt x="297" y="904"/>
                    </a:lnTo>
                    <a:lnTo>
                      <a:pt x="302" y="897"/>
                    </a:lnTo>
                    <a:lnTo>
                      <a:pt x="307" y="894"/>
                    </a:lnTo>
                    <a:lnTo>
                      <a:pt x="314" y="892"/>
                    </a:lnTo>
                    <a:lnTo>
                      <a:pt x="342" y="892"/>
                    </a:lnTo>
                    <a:lnTo>
                      <a:pt x="342" y="892"/>
                    </a:lnTo>
                    <a:lnTo>
                      <a:pt x="351" y="894"/>
                    </a:lnTo>
                    <a:lnTo>
                      <a:pt x="356" y="897"/>
                    </a:lnTo>
                    <a:lnTo>
                      <a:pt x="359" y="904"/>
                    </a:lnTo>
                    <a:lnTo>
                      <a:pt x="361" y="911"/>
                    </a:lnTo>
                    <a:lnTo>
                      <a:pt x="361" y="926"/>
                    </a:lnTo>
                    <a:close/>
                    <a:moveTo>
                      <a:pt x="114" y="126"/>
                    </a:moveTo>
                    <a:lnTo>
                      <a:pt x="114" y="126"/>
                    </a:lnTo>
                    <a:lnTo>
                      <a:pt x="116" y="120"/>
                    </a:lnTo>
                    <a:lnTo>
                      <a:pt x="120" y="113"/>
                    </a:lnTo>
                    <a:lnTo>
                      <a:pt x="126" y="109"/>
                    </a:lnTo>
                    <a:lnTo>
                      <a:pt x="133" y="108"/>
                    </a:lnTo>
                    <a:lnTo>
                      <a:pt x="524" y="108"/>
                    </a:lnTo>
                    <a:lnTo>
                      <a:pt x="524" y="108"/>
                    </a:lnTo>
                    <a:lnTo>
                      <a:pt x="531" y="109"/>
                    </a:lnTo>
                    <a:lnTo>
                      <a:pt x="538" y="113"/>
                    </a:lnTo>
                    <a:lnTo>
                      <a:pt x="541" y="120"/>
                    </a:lnTo>
                    <a:lnTo>
                      <a:pt x="543" y="126"/>
                    </a:lnTo>
                    <a:lnTo>
                      <a:pt x="543" y="821"/>
                    </a:lnTo>
                    <a:lnTo>
                      <a:pt x="543" y="821"/>
                    </a:lnTo>
                    <a:lnTo>
                      <a:pt x="541" y="828"/>
                    </a:lnTo>
                    <a:lnTo>
                      <a:pt x="538" y="835"/>
                    </a:lnTo>
                    <a:lnTo>
                      <a:pt x="531" y="838"/>
                    </a:lnTo>
                    <a:lnTo>
                      <a:pt x="524" y="840"/>
                    </a:lnTo>
                    <a:lnTo>
                      <a:pt x="133" y="840"/>
                    </a:lnTo>
                    <a:lnTo>
                      <a:pt x="133" y="840"/>
                    </a:lnTo>
                    <a:lnTo>
                      <a:pt x="126" y="838"/>
                    </a:lnTo>
                    <a:lnTo>
                      <a:pt x="120" y="835"/>
                    </a:lnTo>
                    <a:lnTo>
                      <a:pt x="116" y="828"/>
                    </a:lnTo>
                    <a:lnTo>
                      <a:pt x="114" y="821"/>
                    </a:lnTo>
                    <a:lnTo>
                      <a:pt x="114" y="126"/>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964" name="矩形 963"/>
              <p:cNvSpPr/>
              <p:nvPr/>
            </p:nvSpPr>
            <p:spPr>
              <a:xfrm>
                <a:off x="3666197" y="1888762"/>
                <a:ext cx="529184" cy="212103"/>
              </a:xfrm>
              <a:prstGeom prst="rect">
                <a:avLst/>
              </a:prstGeom>
              <a:noFill/>
            </p:spPr>
            <p:txBody>
              <a:bodyPr wrap="square">
                <a:spAutoFit/>
              </a:bodyPr>
              <a:lstStyle/>
              <a:p>
                <a:pPr algn="ctr" defTabSz="671513">
                  <a:spcBef>
                    <a:spcPct val="50000"/>
                  </a:spcBef>
                </a:pPr>
                <a:r>
                  <a:rPr lang="en-US" altLang="zh-CN" sz="900" b="1" dirty="0">
                    <a:solidFill>
                      <a:srgbClr val="FF9900"/>
                    </a:solidFill>
                    <a:latin typeface="Arial" pitchFamily="34" charset="0"/>
                    <a:ea typeface="微软雅黑" pitchFamily="34" charset="-122"/>
                    <a:cs typeface="Arial" pitchFamily="34" charset="0"/>
                  </a:rPr>
                  <a:t>CPE</a:t>
                </a:r>
                <a:endParaRPr lang="zh-CN" altLang="en-US" sz="900" b="1" dirty="0">
                  <a:solidFill>
                    <a:srgbClr val="FF9900"/>
                  </a:solidFill>
                  <a:latin typeface="Arial" pitchFamily="34" charset="0"/>
                  <a:ea typeface="微软雅黑" pitchFamily="34" charset="-122"/>
                  <a:cs typeface="Arial" pitchFamily="34" charset="0"/>
                </a:endParaRPr>
              </a:p>
            </p:txBody>
          </p:sp>
        </p:grpSp>
        <p:grpSp>
          <p:nvGrpSpPr>
            <p:cNvPr id="29" name="组合 4"/>
            <p:cNvGrpSpPr/>
            <p:nvPr/>
          </p:nvGrpSpPr>
          <p:grpSpPr>
            <a:xfrm>
              <a:off x="2795331" y="3114707"/>
              <a:ext cx="648636" cy="486106"/>
              <a:chOff x="2865181" y="3114707"/>
              <a:chExt cx="648636" cy="486106"/>
            </a:xfrm>
          </p:grpSpPr>
          <p:sp>
            <p:nvSpPr>
              <p:cNvPr id="956" name="Text Box 10"/>
              <p:cNvSpPr txBox="1">
                <a:spLocks noChangeArrowheads="1"/>
              </p:cNvSpPr>
              <p:nvPr/>
            </p:nvSpPr>
            <p:spPr bwMode="auto">
              <a:xfrm>
                <a:off x="2865181" y="3446114"/>
                <a:ext cx="648636" cy="154699"/>
              </a:xfrm>
              <a:prstGeom prst="rect">
                <a:avLst/>
              </a:prstGeom>
              <a:noFill/>
              <a:ln w="9525" algn="ctr">
                <a:noFill/>
                <a:miter lim="800000"/>
                <a:headEnd/>
                <a:tailEnd/>
              </a:ln>
              <a:effectLst/>
            </p:spPr>
            <p:txBody>
              <a:bodyPr wrap="square" lIns="67118" tIns="33555" rIns="67118" bIns="33555">
                <a:spAutoFit/>
              </a:bodyPr>
              <a:lstStyle/>
              <a:p>
                <a:pPr algn="ctr" defTabSz="671513">
                  <a:spcBef>
                    <a:spcPct val="50000"/>
                  </a:spcBef>
                </a:pPr>
                <a:r>
                  <a:rPr lang="en-US" altLang="zh-CN" sz="900" b="1" i="1" dirty="0" smtClean="0">
                    <a:solidFill>
                      <a:srgbClr val="000000">
                        <a:lumMod val="50000"/>
                        <a:lumOff val="50000"/>
                      </a:srgbClr>
                    </a:solidFill>
                    <a:latin typeface="Arial" pitchFamily="34" charset="0"/>
                    <a:ea typeface="微软雅黑" pitchFamily="34" charset="-122"/>
                    <a:cs typeface="Arial" pitchFamily="34" charset="0"/>
                  </a:rPr>
                  <a:t>eNodeB</a:t>
                </a:r>
                <a:endParaRPr lang="en-US" altLang="zh-CN" sz="900" b="1" i="1" dirty="0">
                  <a:solidFill>
                    <a:srgbClr val="000000">
                      <a:lumMod val="50000"/>
                      <a:lumOff val="50000"/>
                    </a:srgbClr>
                  </a:solidFill>
                  <a:latin typeface="Arial" pitchFamily="34" charset="0"/>
                  <a:ea typeface="微软雅黑" pitchFamily="34" charset="-122"/>
                  <a:cs typeface="Arial" pitchFamily="34" charset="0"/>
                </a:endParaRPr>
              </a:p>
            </p:txBody>
          </p:sp>
          <p:grpSp>
            <p:nvGrpSpPr>
              <p:cNvPr id="30" name="组合 255"/>
              <p:cNvGrpSpPr/>
              <p:nvPr/>
            </p:nvGrpSpPr>
            <p:grpSpPr>
              <a:xfrm>
                <a:off x="3065961" y="3114707"/>
                <a:ext cx="247076" cy="357830"/>
                <a:chOff x="15730538" y="3268663"/>
                <a:chExt cx="765175" cy="1123950"/>
              </a:xfrm>
              <a:solidFill>
                <a:schemeClr val="tx1">
                  <a:lumMod val="50000"/>
                  <a:lumOff val="50000"/>
                </a:schemeClr>
              </a:solidFill>
            </p:grpSpPr>
            <p:sp>
              <p:nvSpPr>
                <p:cNvPr id="958" name="Freeform 57"/>
                <p:cNvSpPr>
                  <a:spLocks/>
                </p:cNvSpPr>
                <p:nvPr/>
              </p:nvSpPr>
              <p:spPr bwMode="auto">
                <a:xfrm>
                  <a:off x="15786100" y="3268663"/>
                  <a:ext cx="252413" cy="261938"/>
                </a:xfrm>
                <a:custGeom>
                  <a:avLst/>
                  <a:gdLst/>
                  <a:ahLst/>
                  <a:cxnLst>
                    <a:cxn ang="0">
                      <a:pos x="74" y="105"/>
                    </a:cxn>
                    <a:cxn ang="0">
                      <a:pos x="42" y="152"/>
                    </a:cxn>
                    <a:cxn ang="0">
                      <a:pos x="19" y="202"/>
                    </a:cxn>
                    <a:cxn ang="0">
                      <a:pos x="4" y="256"/>
                    </a:cxn>
                    <a:cxn ang="0">
                      <a:pos x="0" y="312"/>
                    </a:cxn>
                    <a:cxn ang="0">
                      <a:pos x="2" y="319"/>
                    </a:cxn>
                    <a:cxn ang="0">
                      <a:pos x="10" y="327"/>
                    </a:cxn>
                    <a:cxn ang="0">
                      <a:pos x="57" y="327"/>
                    </a:cxn>
                    <a:cxn ang="0">
                      <a:pos x="64" y="326"/>
                    </a:cxn>
                    <a:cxn ang="0">
                      <a:pos x="69" y="322"/>
                    </a:cxn>
                    <a:cxn ang="0">
                      <a:pos x="73" y="312"/>
                    </a:cxn>
                    <a:cxn ang="0">
                      <a:pos x="74" y="290"/>
                    </a:cxn>
                    <a:cxn ang="0">
                      <a:pos x="81" y="248"/>
                    </a:cxn>
                    <a:cxn ang="0">
                      <a:pos x="95" y="208"/>
                    </a:cxn>
                    <a:cxn ang="0">
                      <a:pos x="117" y="170"/>
                    </a:cxn>
                    <a:cxn ang="0">
                      <a:pos x="130" y="154"/>
                    </a:cxn>
                    <a:cxn ang="0">
                      <a:pos x="140" y="143"/>
                    </a:cxn>
                    <a:cxn ang="0">
                      <a:pos x="174" y="113"/>
                    </a:cxn>
                    <a:cxn ang="0">
                      <a:pos x="214" y="91"/>
                    </a:cxn>
                    <a:cxn ang="0">
                      <a:pos x="258" y="78"/>
                    </a:cxn>
                    <a:cxn ang="0">
                      <a:pos x="304" y="73"/>
                    </a:cxn>
                    <a:cxn ang="0">
                      <a:pos x="311" y="73"/>
                    </a:cxn>
                    <a:cxn ang="0">
                      <a:pos x="316" y="68"/>
                    </a:cxn>
                    <a:cxn ang="0">
                      <a:pos x="319" y="57"/>
                    </a:cxn>
                    <a:cxn ang="0">
                      <a:pos x="319" y="17"/>
                    </a:cxn>
                    <a:cxn ang="0">
                      <a:pos x="314" y="5"/>
                    </a:cxn>
                    <a:cxn ang="0">
                      <a:pos x="309" y="2"/>
                    </a:cxn>
                    <a:cxn ang="0">
                      <a:pos x="304" y="0"/>
                    </a:cxn>
                    <a:cxn ang="0">
                      <a:pos x="243" y="7"/>
                    </a:cxn>
                    <a:cxn ang="0">
                      <a:pos x="186" y="25"/>
                    </a:cxn>
                    <a:cxn ang="0">
                      <a:pos x="133" y="54"/>
                    </a:cxn>
                    <a:cxn ang="0">
                      <a:pos x="88" y="91"/>
                    </a:cxn>
                    <a:cxn ang="0">
                      <a:pos x="74" y="105"/>
                    </a:cxn>
                  </a:cxnLst>
                  <a:rect l="0" t="0" r="r" b="b"/>
                  <a:pathLst>
                    <a:path w="319" h="329">
                      <a:moveTo>
                        <a:pt x="74" y="105"/>
                      </a:moveTo>
                      <a:lnTo>
                        <a:pt x="74" y="105"/>
                      </a:lnTo>
                      <a:lnTo>
                        <a:pt x="57" y="128"/>
                      </a:lnTo>
                      <a:lnTo>
                        <a:pt x="42" y="152"/>
                      </a:lnTo>
                      <a:lnTo>
                        <a:pt x="29" y="175"/>
                      </a:lnTo>
                      <a:lnTo>
                        <a:pt x="19" y="202"/>
                      </a:lnTo>
                      <a:lnTo>
                        <a:pt x="10" y="229"/>
                      </a:lnTo>
                      <a:lnTo>
                        <a:pt x="4" y="256"/>
                      </a:lnTo>
                      <a:lnTo>
                        <a:pt x="2" y="285"/>
                      </a:lnTo>
                      <a:lnTo>
                        <a:pt x="0" y="312"/>
                      </a:lnTo>
                      <a:lnTo>
                        <a:pt x="0" y="312"/>
                      </a:lnTo>
                      <a:lnTo>
                        <a:pt x="2" y="319"/>
                      </a:lnTo>
                      <a:lnTo>
                        <a:pt x="5" y="324"/>
                      </a:lnTo>
                      <a:lnTo>
                        <a:pt x="10" y="327"/>
                      </a:lnTo>
                      <a:lnTo>
                        <a:pt x="17" y="329"/>
                      </a:lnTo>
                      <a:lnTo>
                        <a:pt x="57" y="327"/>
                      </a:lnTo>
                      <a:lnTo>
                        <a:pt x="57" y="327"/>
                      </a:lnTo>
                      <a:lnTo>
                        <a:pt x="64" y="326"/>
                      </a:lnTo>
                      <a:lnTo>
                        <a:pt x="69" y="322"/>
                      </a:lnTo>
                      <a:lnTo>
                        <a:pt x="69" y="322"/>
                      </a:lnTo>
                      <a:lnTo>
                        <a:pt x="73" y="317"/>
                      </a:lnTo>
                      <a:lnTo>
                        <a:pt x="73" y="312"/>
                      </a:lnTo>
                      <a:lnTo>
                        <a:pt x="73" y="312"/>
                      </a:lnTo>
                      <a:lnTo>
                        <a:pt x="74" y="290"/>
                      </a:lnTo>
                      <a:lnTo>
                        <a:pt x="76" y="268"/>
                      </a:lnTo>
                      <a:lnTo>
                        <a:pt x="81" y="248"/>
                      </a:lnTo>
                      <a:lnTo>
                        <a:pt x="86" y="226"/>
                      </a:lnTo>
                      <a:lnTo>
                        <a:pt x="95" y="208"/>
                      </a:lnTo>
                      <a:lnTo>
                        <a:pt x="105" y="189"/>
                      </a:lnTo>
                      <a:lnTo>
                        <a:pt x="117" y="170"/>
                      </a:lnTo>
                      <a:lnTo>
                        <a:pt x="130" y="154"/>
                      </a:lnTo>
                      <a:lnTo>
                        <a:pt x="130" y="154"/>
                      </a:lnTo>
                      <a:lnTo>
                        <a:pt x="140" y="143"/>
                      </a:lnTo>
                      <a:lnTo>
                        <a:pt x="140" y="143"/>
                      </a:lnTo>
                      <a:lnTo>
                        <a:pt x="157" y="127"/>
                      </a:lnTo>
                      <a:lnTo>
                        <a:pt x="174" y="113"/>
                      </a:lnTo>
                      <a:lnTo>
                        <a:pt x="194" y="101"/>
                      </a:lnTo>
                      <a:lnTo>
                        <a:pt x="214" y="91"/>
                      </a:lnTo>
                      <a:lnTo>
                        <a:pt x="236" y="84"/>
                      </a:lnTo>
                      <a:lnTo>
                        <a:pt x="258" y="78"/>
                      </a:lnTo>
                      <a:lnTo>
                        <a:pt x="280" y="74"/>
                      </a:lnTo>
                      <a:lnTo>
                        <a:pt x="304" y="73"/>
                      </a:lnTo>
                      <a:lnTo>
                        <a:pt x="304" y="73"/>
                      </a:lnTo>
                      <a:lnTo>
                        <a:pt x="311" y="73"/>
                      </a:lnTo>
                      <a:lnTo>
                        <a:pt x="316" y="68"/>
                      </a:lnTo>
                      <a:lnTo>
                        <a:pt x="316" y="68"/>
                      </a:lnTo>
                      <a:lnTo>
                        <a:pt x="317" y="62"/>
                      </a:lnTo>
                      <a:lnTo>
                        <a:pt x="319" y="57"/>
                      </a:lnTo>
                      <a:lnTo>
                        <a:pt x="319" y="17"/>
                      </a:lnTo>
                      <a:lnTo>
                        <a:pt x="319" y="17"/>
                      </a:lnTo>
                      <a:lnTo>
                        <a:pt x="317" y="10"/>
                      </a:lnTo>
                      <a:lnTo>
                        <a:pt x="314" y="5"/>
                      </a:lnTo>
                      <a:lnTo>
                        <a:pt x="314" y="5"/>
                      </a:lnTo>
                      <a:lnTo>
                        <a:pt x="309" y="2"/>
                      </a:lnTo>
                      <a:lnTo>
                        <a:pt x="304" y="0"/>
                      </a:lnTo>
                      <a:lnTo>
                        <a:pt x="304" y="0"/>
                      </a:lnTo>
                      <a:lnTo>
                        <a:pt x="273" y="2"/>
                      </a:lnTo>
                      <a:lnTo>
                        <a:pt x="243" y="7"/>
                      </a:lnTo>
                      <a:lnTo>
                        <a:pt x="214" y="15"/>
                      </a:lnTo>
                      <a:lnTo>
                        <a:pt x="186" y="25"/>
                      </a:lnTo>
                      <a:lnTo>
                        <a:pt x="159" y="37"/>
                      </a:lnTo>
                      <a:lnTo>
                        <a:pt x="133" y="54"/>
                      </a:lnTo>
                      <a:lnTo>
                        <a:pt x="110" y="71"/>
                      </a:lnTo>
                      <a:lnTo>
                        <a:pt x="88" y="91"/>
                      </a:lnTo>
                      <a:lnTo>
                        <a:pt x="88" y="91"/>
                      </a:lnTo>
                      <a:lnTo>
                        <a:pt x="74" y="105"/>
                      </a:lnTo>
                      <a:lnTo>
                        <a:pt x="74"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959" name="Freeform 58"/>
                <p:cNvSpPr>
                  <a:spLocks/>
                </p:cNvSpPr>
                <p:nvPr/>
              </p:nvSpPr>
              <p:spPr bwMode="auto">
                <a:xfrm>
                  <a:off x="15886113" y="3368675"/>
                  <a:ext cx="144463" cy="150813"/>
                </a:xfrm>
                <a:custGeom>
                  <a:avLst/>
                  <a:gdLst/>
                  <a:ahLst/>
                  <a:cxnLst>
                    <a:cxn ang="0">
                      <a:pos x="47" y="50"/>
                    </a:cxn>
                    <a:cxn ang="0">
                      <a:pos x="47" y="50"/>
                    </a:cxn>
                    <a:cxn ang="0">
                      <a:pos x="40" y="57"/>
                    </a:cxn>
                    <a:cxn ang="0">
                      <a:pos x="40" y="57"/>
                    </a:cxn>
                    <a:cxn ang="0">
                      <a:pos x="30" y="69"/>
                    </a:cxn>
                    <a:cxn ang="0">
                      <a:pos x="22" y="82"/>
                    </a:cxn>
                    <a:cxn ang="0">
                      <a:pos x="15" y="96"/>
                    </a:cxn>
                    <a:cxn ang="0">
                      <a:pos x="8" y="111"/>
                    </a:cxn>
                    <a:cxn ang="0">
                      <a:pos x="5" y="126"/>
                    </a:cxn>
                    <a:cxn ang="0">
                      <a:pos x="1" y="141"/>
                    </a:cxn>
                    <a:cxn ang="0">
                      <a:pos x="0" y="156"/>
                    </a:cxn>
                    <a:cxn ang="0">
                      <a:pos x="0" y="173"/>
                    </a:cxn>
                    <a:cxn ang="0">
                      <a:pos x="0" y="173"/>
                    </a:cxn>
                    <a:cxn ang="0">
                      <a:pos x="0" y="178"/>
                    </a:cxn>
                    <a:cxn ang="0">
                      <a:pos x="3" y="183"/>
                    </a:cxn>
                    <a:cxn ang="0">
                      <a:pos x="8" y="187"/>
                    </a:cxn>
                    <a:cxn ang="0">
                      <a:pos x="15" y="189"/>
                    </a:cxn>
                    <a:cxn ang="0">
                      <a:pos x="57" y="187"/>
                    </a:cxn>
                    <a:cxn ang="0">
                      <a:pos x="57" y="187"/>
                    </a:cxn>
                    <a:cxn ang="0">
                      <a:pos x="62" y="185"/>
                    </a:cxn>
                    <a:cxn ang="0">
                      <a:pos x="67" y="182"/>
                    </a:cxn>
                    <a:cxn ang="0">
                      <a:pos x="67" y="182"/>
                    </a:cxn>
                    <a:cxn ang="0">
                      <a:pos x="71" y="177"/>
                    </a:cxn>
                    <a:cxn ang="0">
                      <a:pos x="72" y="170"/>
                    </a:cxn>
                    <a:cxn ang="0">
                      <a:pos x="72" y="170"/>
                    </a:cxn>
                    <a:cxn ang="0">
                      <a:pos x="72" y="153"/>
                    </a:cxn>
                    <a:cxn ang="0">
                      <a:pos x="77" y="136"/>
                    </a:cxn>
                    <a:cxn ang="0">
                      <a:pos x="86" y="119"/>
                    </a:cxn>
                    <a:cxn ang="0">
                      <a:pos x="96" y="104"/>
                    </a:cxn>
                    <a:cxn ang="0">
                      <a:pos x="96" y="104"/>
                    </a:cxn>
                    <a:cxn ang="0">
                      <a:pos x="99" y="101"/>
                    </a:cxn>
                    <a:cxn ang="0">
                      <a:pos x="99" y="101"/>
                    </a:cxn>
                    <a:cxn ang="0">
                      <a:pos x="113" y="89"/>
                    </a:cxn>
                    <a:cxn ang="0">
                      <a:pos x="130" y="81"/>
                    </a:cxn>
                    <a:cxn ang="0">
                      <a:pos x="146" y="74"/>
                    </a:cxn>
                    <a:cxn ang="0">
                      <a:pos x="165" y="72"/>
                    </a:cxn>
                    <a:cxn ang="0">
                      <a:pos x="165" y="72"/>
                    </a:cxn>
                    <a:cxn ang="0">
                      <a:pos x="172" y="70"/>
                    </a:cxn>
                    <a:cxn ang="0">
                      <a:pos x="177" y="67"/>
                    </a:cxn>
                    <a:cxn ang="0">
                      <a:pos x="177" y="67"/>
                    </a:cxn>
                    <a:cxn ang="0">
                      <a:pos x="180" y="62"/>
                    </a:cxn>
                    <a:cxn ang="0">
                      <a:pos x="182" y="55"/>
                    </a:cxn>
                    <a:cxn ang="0">
                      <a:pos x="182" y="15"/>
                    </a:cxn>
                    <a:cxn ang="0">
                      <a:pos x="182" y="15"/>
                    </a:cxn>
                    <a:cxn ang="0">
                      <a:pos x="180" y="8"/>
                    </a:cxn>
                    <a:cxn ang="0">
                      <a:pos x="177" y="3"/>
                    </a:cxn>
                    <a:cxn ang="0">
                      <a:pos x="177" y="3"/>
                    </a:cxn>
                    <a:cxn ang="0">
                      <a:pos x="172" y="0"/>
                    </a:cxn>
                    <a:cxn ang="0">
                      <a:pos x="165" y="0"/>
                    </a:cxn>
                    <a:cxn ang="0">
                      <a:pos x="165" y="0"/>
                    </a:cxn>
                    <a:cxn ang="0">
                      <a:pos x="148" y="0"/>
                    </a:cxn>
                    <a:cxn ang="0">
                      <a:pos x="133" y="3"/>
                    </a:cxn>
                    <a:cxn ang="0">
                      <a:pos x="116" y="6"/>
                    </a:cxn>
                    <a:cxn ang="0">
                      <a:pos x="101" y="13"/>
                    </a:cxn>
                    <a:cxn ang="0">
                      <a:pos x="87" y="20"/>
                    </a:cxn>
                    <a:cxn ang="0">
                      <a:pos x="72" y="28"/>
                    </a:cxn>
                    <a:cxn ang="0">
                      <a:pos x="59" y="38"/>
                    </a:cxn>
                    <a:cxn ang="0">
                      <a:pos x="47" y="50"/>
                    </a:cxn>
                    <a:cxn ang="0">
                      <a:pos x="47" y="50"/>
                    </a:cxn>
                  </a:cxnLst>
                  <a:rect l="0" t="0" r="r" b="b"/>
                  <a:pathLst>
                    <a:path w="182" h="189">
                      <a:moveTo>
                        <a:pt x="47" y="50"/>
                      </a:moveTo>
                      <a:lnTo>
                        <a:pt x="47" y="50"/>
                      </a:lnTo>
                      <a:lnTo>
                        <a:pt x="40" y="57"/>
                      </a:lnTo>
                      <a:lnTo>
                        <a:pt x="40" y="57"/>
                      </a:lnTo>
                      <a:lnTo>
                        <a:pt x="30" y="69"/>
                      </a:lnTo>
                      <a:lnTo>
                        <a:pt x="22" y="82"/>
                      </a:lnTo>
                      <a:lnTo>
                        <a:pt x="15" y="96"/>
                      </a:lnTo>
                      <a:lnTo>
                        <a:pt x="8" y="111"/>
                      </a:lnTo>
                      <a:lnTo>
                        <a:pt x="5" y="126"/>
                      </a:lnTo>
                      <a:lnTo>
                        <a:pt x="1" y="141"/>
                      </a:lnTo>
                      <a:lnTo>
                        <a:pt x="0" y="156"/>
                      </a:lnTo>
                      <a:lnTo>
                        <a:pt x="0" y="173"/>
                      </a:lnTo>
                      <a:lnTo>
                        <a:pt x="0" y="173"/>
                      </a:lnTo>
                      <a:lnTo>
                        <a:pt x="0" y="178"/>
                      </a:lnTo>
                      <a:lnTo>
                        <a:pt x="3" y="183"/>
                      </a:lnTo>
                      <a:lnTo>
                        <a:pt x="8" y="187"/>
                      </a:lnTo>
                      <a:lnTo>
                        <a:pt x="15" y="189"/>
                      </a:lnTo>
                      <a:lnTo>
                        <a:pt x="57" y="187"/>
                      </a:lnTo>
                      <a:lnTo>
                        <a:pt x="57" y="187"/>
                      </a:lnTo>
                      <a:lnTo>
                        <a:pt x="62" y="185"/>
                      </a:lnTo>
                      <a:lnTo>
                        <a:pt x="67" y="182"/>
                      </a:lnTo>
                      <a:lnTo>
                        <a:pt x="67" y="182"/>
                      </a:lnTo>
                      <a:lnTo>
                        <a:pt x="71" y="177"/>
                      </a:lnTo>
                      <a:lnTo>
                        <a:pt x="72" y="170"/>
                      </a:lnTo>
                      <a:lnTo>
                        <a:pt x="72" y="170"/>
                      </a:lnTo>
                      <a:lnTo>
                        <a:pt x="72" y="153"/>
                      </a:lnTo>
                      <a:lnTo>
                        <a:pt x="77" y="136"/>
                      </a:lnTo>
                      <a:lnTo>
                        <a:pt x="86" y="119"/>
                      </a:lnTo>
                      <a:lnTo>
                        <a:pt x="96" y="104"/>
                      </a:lnTo>
                      <a:lnTo>
                        <a:pt x="96" y="104"/>
                      </a:lnTo>
                      <a:lnTo>
                        <a:pt x="99" y="101"/>
                      </a:lnTo>
                      <a:lnTo>
                        <a:pt x="99" y="101"/>
                      </a:lnTo>
                      <a:lnTo>
                        <a:pt x="113" y="89"/>
                      </a:lnTo>
                      <a:lnTo>
                        <a:pt x="130" y="81"/>
                      </a:lnTo>
                      <a:lnTo>
                        <a:pt x="146" y="74"/>
                      </a:lnTo>
                      <a:lnTo>
                        <a:pt x="165" y="72"/>
                      </a:lnTo>
                      <a:lnTo>
                        <a:pt x="165" y="72"/>
                      </a:lnTo>
                      <a:lnTo>
                        <a:pt x="172" y="70"/>
                      </a:lnTo>
                      <a:lnTo>
                        <a:pt x="177" y="67"/>
                      </a:lnTo>
                      <a:lnTo>
                        <a:pt x="177" y="67"/>
                      </a:lnTo>
                      <a:lnTo>
                        <a:pt x="180" y="62"/>
                      </a:lnTo>
                      <a:lnTo>
                        <a:pt x="182" y="55"/>
                      </a:lnTo>
                      <a:lnTo>
                        <a:pt x="182" y="15"/>
                      </a:lnTo>
                      <a:lnTo>
                        <a:pt x="182" y="15"/>
                      </a:lnTo>
                      <a:lnTo>
                        <a:pt x="180" y="8"/>
                      </a:lnTo>
                      <a:lnTo>
                        <a:pt x="177" y="3"/>
                      </a:lnTo>
                      <a:lnTo>
                        <a:pt x="177" y="3"/>
                      </a:lnTo>
                      <a:lnTo>
                        <a:pt x="172" y="0"/>
                      </a:lnTo>
                      <a:lnTo>
                        <a:pt x="165" y="0"/>
                      </a:lnTo>
                      <a:lnTo>
                        <a:pt x="165" y="0"/>
                      </a:lnTo>
                      <a:lnTo>
                        <a:pt x="148" y="0"/>
                      </a:lnTo>
                      <a:lnTo>
                        <a:pt x="133" y="3"/>
                      </a:lnTo>
                      <a:lnTo>
                        <a:pt x="116" y="6"/>
                      </a:lnTo>
                      <a:lnTo>
                        <a:pt x="101" y="13"/>
                      </a:lnTo>
                      <a:lnTo>
                        <a:pt x="87" y="20"/>
                      </a:lnTo>
                      <a:lnTo>
                        <a:pt x="72" y="28"/>
                      </a:lnTo>
                      <a:lnTo>
                        <a:pt x="59" y="38"/>
                      </a:lnTo>
                      <a:lnTo>
                        <a:pt x="47" y="50"/>
                      </a:lnTo>
                      <a:lnTo>
                        <a:pt x="47"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960" name="Freeform 59"/>
                <p:cNvSpPr>
                  <a:spLocks/>
                </p:cNvSpPr>
                <p:nvPr/>
              </p:nvSpPr>
              <p:spPr bwMode="auto">
                <a:xfrm>
                  <a:off x="16213138" y="3268663"/>
                  <a:ext cx="252413" cy="261938"/>
                </a:xfrm>
                <a:custGeom>
                  <a:avLst/>
                  <a:gdLst/>
                  <a:ahLst/>
                  <a:cxnLst>
                    <a:cxn ang="0">
                      <a:pos x="302" y="329"/>
                    </a:cxn>
                    <a:cxn ang="0">
                      <a:pos x="309" y="327"/>
                    </a:cxn>
                    <a:cxn ang="0">
                      <a:pos x="317" y="319"/>
                    </a:cxn>
                    <a:cxn ang="0">
                      <a:pos x="319" y="312"/>
                    </a:cxn>
                    <a:cxn ang="0">
                      <a:pos x="314" y="256"/>
                    </a:cxn>
                    <a:cxn ang="0">
                      <a:pos x="300" y="202"/>
                    </a:cxn>
                    <a:cxn ang="0">
                      <a:pos x="277" y="152"/>
                    </a:cxn>
                    <a:cxn ang="0">
                      <a:pos x="243" y="105"/>
                    </a:cxn>
                    <a:cxn ang="0">
                      <a:pos x="231" y="91"/>
                    </a:cxn>
                    <a:cxn ang="0">
                      <a:pos x="209" y="71"/>
                    </a:cxn>
                    <a:cxn ang="0">
                      <a:pos x="159" y="37"/>
                    </a:cxn>
                    <a:cxn ang="0">
                      <a:pos x="105" y="15"/>
                    </a:cxn>
                    <a:cxn ang="0">
                      <a:pos x="46" y="2"/>
                    </a:cxn>
                    <a:cxn ang="0">
                      <a:pos x="15" y="0"/>
                    </a:cxn>
                    <a:cxn ang="0">
                      <a:pos x="4" y="5"/>
                    </a:cxn>
                    <a:cxn ang="0">
                      <a:pos x="0" y="10"/>
                    </a:cxn>
                    <a:cxn ang="0">
                      <a:pos x="0" y="57"/>
                    </a:cxn>
                    <a:cxn ang="0">
                      <a:pos x="0" y="62"/>
                    </a:cxn>
                    <a:cxn ang="0">
                      <a:pos x="4" y="68"/>
                    </a:cxn>
                    <a:cxn ang="0">
                      <a:pos x="15" y="73"/>
                    </a:cxn>
                    <a:cxn ang="0">
                      <a:pos x="39" y="74"/>
                    </a:cxn>
                    <a:cxn ang="0">
                      <a:pos x="83" y="84"/>
                    </a:cxn>
                    <a:cxn ang="0">
                      <a:pos x="125" y="101"/>
                    </a:cxn>
                    <a:cxn ang="0">
                      <a:pos x="162" y="127"/>
                    </a:cxn>
                    <a:cxn ang="0">
                      <a:pos x="179" y="143"/>
                    </a:cxn>
                    <a:cxn ang="0">
                      <a:pos x="189" y="154"/>
                    </a:cxn>
                    <a:cxn ang="0">
                      <a:pos x="214" y="189"/>
                    </a:cxn>
                    <a:cxn ang="0">
                      <a:pos x="231" y="226"/>
                    </a:cxn>
                    <a:cxn ang="0">
                      <a:pos x="243" y="268"/>
                    </a:cxn>
                    <a:cxn ang="0">
                      <a:pos x="245" y="312"/>
                    </a:cxn>
                    <a:cxn ang="0">
                      <a:pos x="247" y="317"/>
                    </a:cxn>
                    <a:cxn ang="0">
                      <a:pos x="250" y="322"/>
                    </a:cxn>
                    <a:cxn ang="0">
                      <a:pos x="262" y="327"/>
                    </a:cxn>
                  </a:cxnLst>
                  <a:rect l="0" t="0" r="r" b="b"/>
                  <a:pathLst>
                    <a:path w="319" h="329">
                      <a:moveTo>
                        <a:pt x="262" y="327"/>
                      </a:moveTo>
                      <a:lnTo>
                        <a:pt x="302" y="329"/>
                      </a:lnTo>
                      <a:lnTo>
                        <a:pt x="302" y="329"/>
                      </a:lnTo>
                      <a:lnTo>
                        <a:pt x="309" y="327"/>
                      </a:lnTo>
                      <a:lnTo>
                        <a:pt x="314" y="324"/>
                      </a:lnTo>
                      <a:lnTo>
                        <a:pt x="317" y="319"/>
                      </a:lnTo>
                      <a:lnTo>
                        <a:pt x="319" y="312"/>
                      </a:lnTo>
                      <a:lnTo>
                        <a:pt x="319" y="312"/>
                      </a:lnTo>
                      <a:lnTo>
                        <a:pt x="317" y="285"/>
                      </a:lnTo>
                      <a:lnTo>
                        <a:pt x="314" y="256"/>
                      </a:lnTo>
                      <a:lnTo>
                        <a:pt x="309" y="229"/>
                      </a:lnTo>
                      <a:lnTo>
                        <a:pt x="300" y="202"/>
                      </a:lnTo>
                      <a:lnTo>
                        <a:pt x="290" y="175"/>
                      </a:lnTo>
                      <a:lnTo>
                        <a:pt x="277" y="152"/>
                      </a:lnTo>
                      <a:lnTo>
                        <a:pt x="262" y="128"/>
                      </a:lnTo>
                      <a:lnTo>
                        <a:pt x="243" y="105"/>
                      </a:lnTo>
                      <a:lnTo>
                        <a:pt x="243" y="105"/>
                      </a:lnTo>
                      <a:lnTo>
                        <a:pt x="231" y="91"/>
                      </a:lnTo>
                      <a:lnTo>
                        <a:pt x="231" y="91"/>
                      </a:lnTo>
                      <a:lnTo>
                        <a:pt x="209" y="71"/>
                      </a:lnTo>
                      <a:lnTo>
                        <a:pt x="186" y="54"/>
                      </a:lnTo>
                      <a:lnTo>
                        <a:pt x="159" y="37"/>
                      </a:lnTo>
                      <a:lnTo>
                        <a:pt x="133" y="25"/>
                      </a:lnTo>
                      <a:lnTo>
                        <a:pt x="105" y="15"/>
                      </a:lnTo>
                      <a:lnTo>
                        <a:pt x="76" y="7"/>
                      </a:lnTo>
                      <a:lnTo>
                        <a:pt x="46" y="2"/>
                      </a:lnTo>
                      <a:lnTo>
                        <a:pt x="15" y="0"/>
                      </a:lnTo>
                      <a:lnTo>
                        <a:pt x="15" y="0"/>
                      </a:lnTo>
                      <a:lnTo>
                        <a:pt x="10" y="2"/>
                      </a:lnTo>
                      <a:lnTo>
                        <a:pt x="4" y="5"/>
                      </a:lnTo>
                      <a:lnTo>
                        <a:pt x="4" y="5"/>
                      </a:lnTo>
                      <a:lnTo>
                        <a:pt x="0" y="10"/>
                      </a:lnTo>
                      <a:lnTo>
                        <a:pt x="0" y="17"/>
                      </a:lnTo>
                      <a:lnTo>
                        <a:pt x="0" y="57"/>
                      </a:lnTo>
                      <a:lnTo>
                        <a:pt x="0" y="57"/>
                      </a:lnTo>
                      <a:lnTo>
                        <a:pt x="0" y="62"/>
                      </a:lnTo>
                      <a:lnTo>
                        <a:pt x="4" y="68"/>
                      </a:lnTo>
                      <a:lnTo>
                        <a:pt x="4" y="68"/>
                      </a:lnTo>
                      <a:lnTo>
                        <a:pt x="9" y="73"/>
                      </a:lnTo>
                      <a:lnTo>
                        <a:pt x="15" y="73"/>
                      </a:lnTo>
                      <a:lnTo>
                        <a:pt x="15" y="73"/>
                      </a:lnTo>
                      <a:lnTo>
                        <a:pt x="39" y="74"/>
                      </a:lnTo>
                      <a:lnTo>
                        <a:pt x="61" y="78"/>
                      </a:lnTo>
                      <a:lnTo>
                        <a:pt x="83" y="84"/>
                      </a:lnTo>
                      <a:lnTo>
                        <a:pt x="105" y="91"/>
                      </a:lnTo>
                      <a:lnTo>
                        <a:pt x="125" y="101"/>
                      </a:lnTo>
                      <a:lnTo>
                        <a:pt x="144" y="113"/>
                      </a:lnTo>
                      <a:lnTo>
                        <a:pt x="162" y="127"/>
                      </a:lnTo>
                      <a:lnTo>
                        <a:pt x="179" y="143"/>
                      </a:lnTo>
                      <a:lnTo>
                        <a:pt x="179" y="143"/>
                      </a:lnTo>
                      <a:lnTo>
                        <a:pt x="189" y="154"/>
                      </a:lnTo>
                      <a:lnTo>
                        <a:pt x="189" y="154"/>
                      </a:lnTo>
                      <a:lnTo>
                        <a:pt x="203" y="170"/>
                      </a:lnTo>
                      <a:lnTo>
                        <a:pt x="214" y="189"/>
                      </a:lnTo>
                      <a:lnTo>
                        <a:pt x="225" y="208"/>
                      </a:lnTo>
                      <a:lnTo>
                        <a:pt x="231" y="226"/>
                      </a:lnTo>
                      <a:lnTo>
                        <a:pt x="238" y="248"/>
                      </a:lnTo>
                      <a:lnTo>
                        <a:pt x="243" y="268"/>
                      </a:lnTo>
                      <a:lnTo>
                        <a:pt x="245" y="290"/>
                      </a:lnTo>
                      <a:lnTo>
                        <a:pt x="245" y="312"/>
                      </a:lnTo>
                      <a:lnTo>
                        <a:pt x="245" y="312"/>
                      </a:lnTo>
                      <a:lnTo>
                        <a:pt x="247" y="317"/>
                      </a:lnTo>
                      <a:lnTo>
                        <a:pt x="250" y="322"/>
                      </a:lnTo>
                      <a:lnTo>
                        <a:pt x="250" y="322"/>
                      </a:lnTo>
                      <a:lnTo>
                        <a:pt x="255" y="326"/>
                      </a:lnTo>
                      <a:lnTo>
                        <a:pt x="262" y="327"/>
                      </a:lnTo>
                      <a:lnTo>
                        <a:pt x="262" y="3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961" name="Freeform 60"/>
                <p:cNvSpPr>
                  <a:spLocks/>
                </p:cNvSpPr>
                <p:nvPr/>
              </p:nvSpPr>
              <p:spPr bwMode="auto">
                <a:xfrm>
                  <a:off x="16221075" y="3368675"/>
                  <a:ext cx="144463" cy="150813"/>
                </a:xfrm>
                <a:custGeom>
                  <a:avLst/>
                  <a:gdLst/>
                  <a:ahLst/>
                  <a:cxnLst>
                    <a:cxn ang="0">
                      <a:pos x="135" y="50"/>
                    </a:cxn>
                    <a:cxn ang="0">
                      <a:pos x="135" y="50"/>
                    </a:cxn>
                    <a:cxn ang="0">
                      <a:pos x="122" y="38"/>
                    </a:cxn>
                    <a:cxn ang="0">
                      <a:pos x="110" y="28"/>
                    </a:cxn>
                    <a:cxn ang="0">
                      <a:pos x="95" y="20"/>
                    </a:cxn>
                    <a:cxn ang="0">
                      <a:pos x="81" y="13"/>
                    </a:cxn>
                    <a:cxn ang="0">
                      <a:pos x="64" y="6"/>
                    </a:cxn>
                    <a:cxn ang="0">
                      <a:pos x="49" y="3"/>
                    </a:cxn>
                    <a:cxn ang="0">
                      <a:pos x="32" y="0"/>
                    </a:cxn>
                    <a:cxn ang="0">
                      <a:pos x="16" y="0"/>
                    </a:cxn>
                    <a:cxn ang="0">
                      <a:pos x="16" y="0"/>
                    </a:cxn>
                    <a:cxn ang="0">
                      <a:pos x="10" y="0"/>
                    </a:cxn>
                    <a:cxn ang="0">
                      <a:pos x="5" y="3"/>
                    </a:cxn>
                    <a:cxn ang="0">
                      <a:pos x="5" y="3"/>
                    </a:cxn>
                    <a:cxn ang="0">
                      <a:pos x="2" y="8"/>
                    </a:cxn>
                    <a:cxn ang="0">
                      <a:pos x="0" y="15"/>
                    </a:cxn>
                    <a:cxn ang="0">
                      <a:pos x="0" y="55"/>
                    </a:cxn>
                    <a:cxn ang="0">
                      <a:pos x="0" y="55"/>
                    </a:cxn>
                    <a:cxn ang="0">
                      <a:pos x="2" y="62"/>
                    </a:cxn>
                    <a:cxn ang="0">
                      <a:pos x="5" y="67"/>
                    </a:cxn>
                    <a:cxn ang="0">
                      <a:pos x="5" y="67"/>
                    </a:cxn>
                    <a:cxn ang="0">
                      <a:pos x="10" y="70"/>
                    </a:cxn>
                    <a:cxn ang="0">
                      <a:pos x="16" y="72"/>
                    </a:cxn>
                    <a:cxn ang="0">
                      <a:pos x="16" y="72"/>
                    </a:cxn>
                    <a:cxn ang="0">
                      <a:pos x="34" y="74"/>
                    </a:cxn>
                    <a:cxn ang="0">
                      <a:pos x="53" y="81"/>
                    </a:cxn>
                    <a:cxn ang="0">
                      <a:pos x="68" y="89"/>
                    </a:cxn>
                    <a:cxn ang="0">
                      <a:pos x="83" y="101"/>
                    </a:cxn>
                    <a:cxn ang="0">
                      <a:pos x="83" y="101"/>
                    </a:cxn>
                    <a:cxn ang="0">
                      <a:pos x="86" y="104"/>
                    </a:cxn>
                    <a:cxn ang="0">
                      <a:pos x="86" y="104"/>
                    </a:cxn>
                    <a:cxn ang="0">
                      <a:pos x="97" y="119"/>
                    </a:cxn>
                    <a:cxn ang="0">
                      <a:pos x="105" y="136"/>
                    </a:cxn>
                    <a:cxn ang="0">
                      <a:pos x="108" y="153"/>
                    </a:cxn>
                    <a:cxn ang="0">
                      <a:pos x="110" y="170"/>
                    </a:cxn>
                    <a:cxn ang="0">
                      <a:pos x="110" y="170"/>
                    </a:cxn>
                    <a:cxn ang="0">
                      <a:pos x="112" y="177"/>
                    </a:cxn>
                    <a:cxn ang="0">
                      <a:pos x="113" y="182"/>
                    </a:cxn>
                    <a:cxn ang="0">
                      <a:pos x="113" y="182"/>
                    </a:cxn>
                    <a:cxn ang="0">
                      <a:pos x="118" y="185"/>
                    </a:cxn>
                    <a:cxn ang="0">
                      <a:pos x="125" y="187"/>
                    </a:cxn>
                    <a:cxn ang="0">
                      <a:pos x="167" y="189"/>
                    </a:cxn>
                    <a:cxn ang="0">
                      <a:pos x="167" y="189"/>
                    </a:cxn>
                    <a:cxn ang="0">
                      <a:pos x="172" y="187"/>
                    </a:cxn>
                    <a:cxn ang="0">
                      <a:pos x="177" y="183"/>
                    </a:cxn>
                    <a:cxn ang="0">
                      <a:pos x="181" y="178"/>
                    </a:cxn>
                    <a:cxn ang="0">
                      <a:pos x="183" y="173"/>
                    </a:cxn>
                    <a:cxn ang="0">
                      <a:pos x="183" y="173"/>
                    </a:cxn>
                    <a:cxn ang="0">
                      <a:pos x="183" y="156"/>
                    </a:cxn>
                    <a:cxn ang="0">
                      <a:pos x="181" y="141"/>
                    </a:cxn>
                    <a:cxn ang="0">
                      <a:pos x="177" y="126"/>
                    </a:cxn>
                    <a:cxn ang="0">
                      <a:pos x="172" y="111"/>
                    </a:cxn>
                    <a:cxn ang="0">
                      <a:pos x="167" y="96"/>
                    </a:cxn>
                    <a:cxn ang="0">
                      <a:pos x="161" y="82"/>
                    </a:cxn>
                    <a:cxn ang="0">
                      <a:pos x="152" y="69"/>
                    </a:cxn>
                    <a:cxn ang="0">
                      <a:pos x="142" y="57"/>
                    </a:cxn>
                    <a:cxn ang="0">
                      <a:pos x="142" y="57"/>
                    </a:cxn>
                    <a:cxn ang="0">
                      <a:pos x="135" y="50"/>
                    </a:cxn>
                    <a:cxn ang="0">
                      <a:pos x="135" y="50"/>
                    </a:cxn>
                  </a:cxnLst>
                  <a:rect l="0" t="0" r="r" b="b"/>
                  <a:pathLst>
                    <a:path w="183" h="189">
                      <a:moveTo>
                        <a:pt x="135" y="50"/>
                      </a:moveTo>
                      <a:lnTo>
                        <a:pt x="135" y="50"/>
                      </a:lnTo>
                      <a:lnTo>
                        <a:pt x="122" y="38"/>
                      </a:lnTo>
                      <a:lnTo>
                        <a:pt x="110" y="28"/>
                      </a:lnTo>
                      <a:lnTo>
                        <a:pt x="95" y="20"/>
                      </a:lnTo>
                      <a:lnTo>
                        <a:pt x="81" y="13"/>
                      </a:lnTo>
                      <a:lnTo>
                        <a:pt x="64" y="6"/>
                      </a:lnTo>
                      <a:lnTo>
                        <a:pt x="49" y="3"/>
                      </a:lnTo>
                      <a:lnTo>
                        <a:pt x="32" y="0"/>
                      </a:lnTo>
                      <a:lnTo>
                        <a:pt x="16" y="0"/>
                      </a:lnTo>
                      <a:lnTo>
                        <a:pt x="16" y="0"/>
                      </a:lnTo>
                      <a:lnTo>
                        <a:pt x="10" y="0"/>
                      </a:lnTo>
                      <a:lnTo>
                        <a:pt x="5" y="3"/>
                      </a:lnTo>
                      <a:lnTo>
                        <a:pt x="5" y="3"/>
                      </a:lnTo>
                      <a:lnTo>
                        <a:pt x="2" y="8"/>
                      </a:lnTo>
                      <a:lnTo>
                        <a:pt x="0" y="15"/>
                      </a:lnTo>
                      <a:lnTo>
                        <a:pt x="0" y="55"/>
                      </a:lnTo>
                      <a:lnTo>
                        <a:pt x="0" y="55"/>
                      </a:lnTo>
                      <a:lnTo>
                        <a:pt x="2" y="62"/>
                      </a:lnTo>
                      <a:lnTo>
                        <a:pt x="5" y="67"/>
                      </a:lnTo>
                      <a:lnTo>
                        <a:pt x="5" y="67"/>
                      </a:lnTo>
                      <a:lnTo>
                        <a:pt x="10" y="70"/>
                      </a:lnTo>
                      <a:lnTo>
                        <a:pt x="16" y="72"/>
                      </a:lnTo>
                      <a:lnTo>
                        <a:pt x="16" y="72"/>
                      </a:lnTo>
                      <a:lnTo>
                        <a:pt x="34" y="74"/>
                      </a:lnTo>
                      <a:lnTo>
                        <a:pt x="53" y="81"/>
                      </a:lnTo>
                      <a:lnTo>
                        <a:pt x="68" y="89"/>
                      </a:lnTo>
                      <a:lnTo>
                        <a:pt x="83" y="101"/>
                      </a:lnTo>
                      <a:lnTo>
                        <a:pt x="83" y="101"/>
                      </a:lnTo>
                      <a:lnTo>
                        <a:pt x="86" y="104"/>
                      </a:lnTo>
                      <a:lnTo>
                        <a:pt x="86" y="104"/>
                      </a:lnTo>
                      <a:lnTo>
                        <a:pt x="97" y="119"/>
                      </a:lnTo>
                      <a:lnTo>
                        <a:pt x="105" y="136"/>
                      </a:lnTo>
                      <a:lnTo>
                        <a:pt x="108" y="153"/>
                      </a:lnTo>
                      <a:lnTo>
                        <a:pt x="110" y="170"/>
                      </a:lnTo>
                      <a:lnTo>
                        <a:pt x="110" y="170"/>
                      </a:lnTo>
                      <a:lnTo>
                        <a:pt x="112" y="177"/>
                      </a:lnTo>
                      <a:lnTo>
                        <a:pt x="113" y="182"/>
                      </a:lnTo>
                      <a:lnTo>
                        <a:pt x="113" y="182"/>
                      </a:lnTo>
                      <a:lnTo>
                        <a:pt x="118" y="185"/>
                      </a:lnTo>
                      <a:lnTo>
                        <a:pt x="125" y="187"/>
                      </a:lnTo>
                      <a:lnTo>
                        <a:pt x="167" y="189"/>
                      </a:lnTo>
                      <a:lnTo>
                        <a:pt x="167" y="189"/>
                      </a:lnTo>
                      <a:lnTo>
                        <a:pt x="172" y="187"/>
                      </a:lnTo>
                      <a:lnTo>
                        <a:pt x="177" y="183"/>
                      </a:lnTo>
                      <a:lnTo>
                        <a:pt x="181" y="178"/>
                      </a:lnTo>
                      <a:lnTo>
                        <a:pt x="183" y="173"/>
                      </a:lnTo>
                      <a:lnTo>
                        <a:pt x="183" y="173"/>
                      </a:lnTo>
                      <a:lnTo>
                        <a:pt x="183" y="156"/>
                      </a:lnTo>
                      <a:lnTo>
                        <a:pt x="181" y="141"/>
                      </a:lnTo>
                      <a:lnTo>
                        <a:pt x="177" y="126"/>
                      </a:lnTo>
                      <a:lnTo>
                        <a:pt x="172" y="111"/>
                      </a:lnTo>
                      <a:lnTo>
                        <a:pt x="167" y="96"/>
                      </a:lnTo>
                      <a:lnTo>
                        <a:pt x="161" y="82"/>
                      </a:lnTo>
                      <a:lnTo>
                        <a:pt x="152" y="69"/>
                      </a:lnTo>
                      <a:lnTo>
                        <a:pt x="142" y="57"/>
                      </a:lnTo>
                      <a:lnTo>
                        <a:pt x="142" y="57"/>
                      </a:lnTo>
                      <a:lnTo>
                        <a:pt x="135" y="50"/>
                      </a:lnTo>
                      <a:lnTo>
                        <a:pt x="135"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962" name="Freeform 61"/>
                <p:cNvSpPr>
                  <a:spLocks noEditPoints="1"/>
                </p:cNvSpPr>
                <p:nvPr/>
              </p:nvSpPr>
              <p:spPr bwMode="auto">
                <a:xfrm>
                  <a:off x="15730538" y="3460749"/>
                  <a:ext cx="765175" cy="931864"/>
                </a:xfrm>
                <a:custGeom>
                  <a:avLst/>
                  <a:gdLst/>
                  <a:ahLst/>
                  <a:cxnLst>
                    <a:cxn ang="0">
                      <a:pos x="157" y="1174"/>
                    </a:cxn>
                    <a:cxn ang="0">
                      <a:pos x="963" y="1174"/>
                    </a:cxn>
                    <a:cxn ang="0">
                      <a:pos x="842" y="1026"/>
                    </a:cxn>
                    <a:cxn ang="0">
                      <a:pos x="579" y="248"/>
                    </a:cxn>
                    <a:cxn ang="0">
                      <a:pos x="590" y="238"/>
                    </a:cxn>
                    <a:cxn ang="0">
                      <a:pos x="611" y="215"/>
                    </a:cxn>
                    <a:cxn ang="0">
                      <a:pos x="626" y="186"/>
                    </a:cxn>
                    <a:cxn ang="0">
                      <a:pos x="634" y="154"/>
                    </a:cxn>
                    <a:cxn ang="0">
                      <a:pos x="634" y="137"/>
                    </a:cxn>
                    <a:cxn ang="0">
                      <a:pos x="633" y="110"/>
                    </a:cxn>
                    <a:cxn ang="0">
                      <a:pos x="624" y="85"/>
                    </a:cxn>
                    <a:cxn ang="0">
                      <a:pos x="611" y="61"/>
                    </a:cxn>
                    <a:cxn ang="0">
                      <a:pos x="594" y="41"/>
                    </a:cxn>
                    <a:cxn ang="0">
                      <a:pos x="573" y="24"/>
                    </a:cxn>
                    <a:cxn ang="0">
                      <a:pos x="552" y="10"/>
                    </a:cxn>
                    <a:cxn ang="0">
                      <a:pos x="525" y="4"/>
                    </a:cxn>
                    <a:cxn ang="0">
                      <a:pos x="498" y="0"/>
                    </a:cxn>
                    <a:cxn ang="0">
                      <a:pos x="484" y="0"/>
                    </a:cxn>
                    <a:cxn ang="0">
                      <a:pos x="457" y="7"/>
                    </a:cxn>
                    <a:cxn ang="0">
                      <a:pos x="432" y="17"/>
                    </a:cxn>
                    <a:cxn ang="0">
                      <a:pos x="410" y="31"/>
                    </a:cxn>
                    <a:cxn ang="0">
                      <a:pos x="391" y="49"/>
                    </a:cxn>
                    <a:cxn ang="0">
                      <a:pos x="376" y="71"/>
                    </a:cxn>
                    <a:cxn ang="0">
                      <a:pos x="366" y="96"/>
                    </a:cxn>
                    <a:cxn ang="0">
                      <a:pos x="361" y="123"/>
                    </a:cxn>
                    <a:cxn ang="0">
                      <a:pos x="359" y="137"/>
                    </a:cxn>
                    <a:cxn ang="0">
                      <a:pos x="364" y="169"/>
                    </a:cxn>
                    <a:cxn ang="0">
                      <a:pos x="374" y="198"/>
                    </a:cxn>
                    <a:cxn ang="0">
                      <a:pos x="391" y="223"/>
                    </a:cxn>
                    <a:cxn ang="0">
                      <a:pos x="412" y="245"/>
                    </a:cxn>
                    <a:cxn ang="0">
                      <a:pos x="121" y="1026"/>
                    </a:cxn>
                    <a:cxn ang="0">
                      <a:pos x="0" y="1174"/>
                    </a:cxn>
                    <a:cxn ang="0">
                      <a:pos x="415" y="977"/>
                    </a:cxn>
                    <a:cxn ang="0">
                      <a:pos x="698" y="1026"/>
                    </a:cxn>
                    <a:cxn ang="0">
                      <a:pos x="442" y="478"/>
                    </a:cxn>
                    <a:cxn ang="0">
                      <a:pos x="410" y="597"/>
                    </a:cxn>
                    <a:cxn ang="0">
                      <a:pos x="467" y="387"/>
                    </a:cxn>
                    <a:cxn ang="0">
                      <a:pos x="533" y="429"/>
                    </a:cxn>
                    <a:cxn ang="0">
                      <a:pos x="582" y="604"/>
                    </a:cxn>
                    <a:cxn ang="0">
                      <a:pos x="450" y="678"/>
                    </a:cxn>
                    <a:cxn ang="0">
                      <a:pos x="369" y="743"/>
                    </a:cxn>
                    <a:cxn ang="0">
                      <a:pos x="324" y="910"/>
                    </a:cxn>
                  </a:cxnLst>
                  <a:rect l="0" t="0" r="r" b="b"/>
                  <a:pathLst>
                    <a:path w="963" h="1174">
                      <a:moveTo>
                        <a:pt x="0" y="1174"/>
                      </a:moveTo>
                      <a:lnTo>
                        <a:pt x="157" y="1174"/>
                      </a:lnTo>
                      <a:lnTo>
                        <a:pt x="833" y="1174"/>
                      </a:lnTo>
                      <a:lnTo>
                        <a:pt x="963" y="1174"/>
                      </a:lnTo>
                      <a:lnTo>
                        <a:pt x="918" y="1120"/>
                      </a:lnTo>
                      <a:lnTo>
                        <a:pt x="842" y="1026"/>
                      </a:lnTo>
                      <a:lnTo>
                        <a:pt x="793" y="1026"/>
                      </a:lnTo>
                      <a:lnTo>
                        <a:pt x="579" y="248"/>
                      </a:lnTo>
                      <a:lnTo>
                        <a:pt x="579" y="248"/>
                      </a:lnTo>
                      <a:lnTo>
                        <a:pt x="590" y="238"/>
                      </a:lnTo>
                      <a:lnTo>
                        <a:pt x="602" y="226"/>
                      </a:lnTo>
                      <a:lnTo>
                        <a:pt x="611" y="215"/>
                      </a:lnTo>
                      <a:lnTo>
                        <a:pt x="619" y="201"/>
                      </a:lnTo>
                      <a:lnTo>
                        <a:pt x="626" y="186"/>
                      </a:lnTo>
                      <a:lnTo>
                        <a:pt x="631" y="171"/>
                      </a:lnTo>
                      <a:lnTo>
                        <a:pt x="634" y="154"/>
                      </a:lnTo>
                      <a:lnTo>
                        <a:pt x="634" y="137"/>
                      </a:lnTo>
                      <a:lnTo>
                        <a:pt x="634" y="137"/>
                      </a:lnTo>
                      <a:lnTo>
                        <a:pt x="634" y="123"/>
                      </a:lnTo>
                      <a:lnTo>
                        <a:pt x="633" y="110"/>
                      </a:lnTo>
                      <a:lnTo>
                        <a:pt x="629" y="96"/>
                      </a:lnTo>
                      <a:lnTo>
                        <a:pt x="624" y="85"/>
                      </a:lnTo>
                      <a:lnTo>
                        <a:pt x="617" y="71"/>
                      </a:lnTo>
                      <a:lnTo>
                        <a:pt x="611" y="61"/>
                      </a:lnTo>
                      <a:lnTo>
                        <a:pt x="604" y="49"/>
                      </a:lnTo>
                      <a:lnTo>
                        <a:pt x="594" y="41"/>
                      </a:lnTo>
                      <a:lnTo>
                        <a:pt x="585" y="31"/>
                      </a:lnTo>
                      <a:lnTo>
                        <a:pt x="573" y="24"/>
                      </a:lnTo>
                      <a:lnTo>
                        <a:pt x="563" y="17"/>
                      </a:lnTo>
                      <a:lnTo>
                        <a:pt x="552" y="10"/>
                      </a:lnTo>
                      <a:lnTo>
                        <a:pt x="538" y="7"/>
                      </a:lnTo>
                      <a:lnTo>
                        <a:pt x="525" y="4"/>
                      </a:lnTo>
                      <a:lnTo>
                        <a:pt x="511" y="0"/>
                      </a:lnTo>
                      <a:lnTo>
                        <a:pt x="498" y="0"/>
                      </a:lnTo>
                      <a:lnTo>
                        <a:pt x="498" y="0"/>
                      </a:lnTo>
                      <a:lnTo>
                        <a:pt x="484" y="0"/>
                      </a:lnTo>
                      <a:lnTo>
                        <a:pt x="469" y="4"/>
                      </a:lnTo>
                      <a:lnTo>
                        <a:pt x="457" y="7"/>
                      </a:lnTo>
                      <a:lnTo>
                        <a:pt x="444" y="10"/>
                      </a:lnTo>
                      <a:lnTo>
                        <a:pt x="432" y="17"/>
                      </a:lnTo>
                      <a:lnTo>
                        <a:pt x="420" y="24"/>
                      </a:lnTo>
                      <a:lnTo>
                        <a:pt x="410" y="31"/>
                      </a:lnTo>
                      <a:lnTo>
                        <a:pt x="400" y="41"/>
                      </a:lnTo>
                      <a:lnTo>
                        <a:pt x="391" y="49"/>
                      </a:lnTo>
                      <a:lnTo>
                        <a:pt x="383" y="61"/>
                      </a:lnTo>
                      <a:lnTo>
                        <a:pt x="376" y="71"/>
                      </a:lnTo>
                      <a:lnTo>
                        <a:pt x="371" y="85"/>
                      </a:lnTo>
                      <a:lnTo>
                        <a:pt x="366" y="96"/>
                      </a:lnTo>
                      <a:lnTo>
                        <a:pt x="363" y="110"/>
                      </a:lnTo>
                      <a:lnTo>
                        <a:pt x="361" y="123"/>
                      </a:lnTo>
                      <a:lnTo>
                        <a:pt x="359" y="137"/>
                      </a:lnTo>
                      <a:lnTo>
                        <a:pt x="359" y="137"/>
                      </a:lnTo>
                      <a:lnTo>
                        <a:pt x="361" y="154"/>
                      </a:lnTo>
                      <a:lnTo>
                        <a:pt x="364" y="169"/>
                      </a:lnTo>
                      <a:lnTo>
                        <a:pt x="368" y="184"/>
                      </a:lnTo>
                      <a:lnTo>
                        <a:pt x="374" y="198"/>
                      </a:lnTo>
                      <a:lnTo>
                        <a:pt x="381" y="211"/>
                      </a:lnTo>
                      <a:lnTo>
                        <a:pt x="391" y="223"/>
                      </a:lnTo>
                      <a:lnTo>
                        <a:pt x="400" y="235"/>
                      </a:lnTo>
                      <a:lnTo>
                        <a:pt x="412" y="245"/>
                      </a:lnTo>
                      <a:lnTo>
                        <a:pt x="197" y="1026"/>
                      </a:lnTo>
                      <a:lnTo>
                        <a:pt x="121" y="1026"/>
                      </a:lnTo>
                      <a:lnTo>
                        <a:pt x="46" y="1120"/>
                      </a:lnTo>
                      <a:lnTo>
                        <a:pt x="0" y="1174"/>
                      </a:lnTo>
                      <a:close/>
                      <a:moveTo>
                        <a:pt x="577" y="1026"/>
                      </a:moveTo>
                      <a:lnTo>
                        <a:pt x="415" y="977"/>
                      </a:lnTo>
                      <a:lnTo>
                        <a:pt x="663" y="898"/>
                      </a:lnTo>
                      <a:lnTo>
                        <a:pt x="698" y="1026"/>
                      </a:lnTo>
                      <a:lnTo>
                        <a:pt x="577" y="1026"/>
                      </a:lnTo>
                      <a:close/>
                      <a:moveTo>
                        <a:pt x="442" y="478"/>
                      </a:moveTo>
                      <a:lnTo>
                        <a:pt x="526" y="532"/>
                      </a:lnTo>
                      <a:lnTo>
                        <a:pt x="410" y="597"/>
                      </a:lnTo>
                      <a:lnTo>
                        <a:pt x="442" y="478"/>
                      </a:lnTo>
                      <a:close/>
                      <a:moveTo>
                        <a:pt x="467" y="387"/>
                      </a:moveTo>
                      <a:lnTo>
                        <a:pt x="494" y="287"/>
                      </a:lnTo>
                      <a:lnTo>
                        <a:pt x="533" y="429"/>
                      </a:lnTo>
                      <a:lnTo>
                        <a:pt x="467" y="387"/>
                      </a:lnTo>
                      <a:close/>
                      <a:moveTo>
                        <a:pt x="582" y="604"/>
                      </a:moveTo>
                      <a:lnTo>
                        <a:pt x="622" y="753"/>
                      </a:lnTo>
                      <a:lnTo>
                        <a:pt x="450" y="678"/>
                      </a:lnTo>
                      <a:lnTo>
                        <a:pt x="582" y="604"/>
                      </a:lnTo>
                      <a:close/>
                      <a:moveTo>
                        <a:pt x="369" y="743"/>
                      </a:moveTo>
                      <a:lnTo>
                        <a:pt x="573" y="830"/>
                      </a:lnTo>
                      <a:lnTo>
                        <a:pt x="324" y="910"/>
                      </a:lnTo>
                      <a:lnTo>
                        <a:pt x="369" y="7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grpSp>
      <p:sp>
        <p:nvSpPr>
          <p:cNvPr id="988" name="矩形 987"/>
          <p:cNvSpPr/>
          <p:nvPr/>
        </p:nvSpPr>
        <p:spPr>
          <a:xfrm>
            <a:off x="4985687" y="4176528"/>
            <a:ext cx="1993603" cy="461665"/>
          </a:xfrm>
          <a:prstGeom prst="rect">
            <a:avLst/>
          </a:prstGeom>
        </p:spPr>
        <p:txBody>
          <a:bodyPr wrap="square">
            <a:spAutoFit/>
          </a:bodyPr>
          <a:lstStyle/>
          <a:p>
            <a:r>
              <a:rPr lang="zh-CN" altLang="en-US" sz="1200" b="1" dirty="0" smtClean="0">
                <a:solidFill>
                  <a:srgbClr val="C00000"/>
                </a:solidFill>
                <a:latin typeface="Arial" pitchFamily="34" charset="0"/>
                <a:ea typeface="微软雅黑" pitchFamily="34" charset="-122"/>
                <a:cs typeface="Arial" pitchFamily="34" charset="0"/>
              </a:rPr>
              <a:t>③</a:t>
            </a:r>
            <a:r>
              <a:rPr lang="en-US" altLang="zh-CN" sz="1200" b="1" kern="0" dirty="0" smtClean="0">
                <a:solidFill>
                  <a:srgbClr val="C00000"/>
                </a:solidFill>
                <a:latin typeface="Arial" pitchFamily="34" charset="0"/>
                <a:ea typeface="微软雅黑" pitchFamily="34" charset="-122"/>
                <a:cs typeface="Arial" pitchFamily="34" charset="0"/>
              </a:rPr>
              <a:t> 10 M wireless bandwidth</a:t>
            </a:r>
            <a:endParaRPr lang="zh-CN" altLang="en-US" sz="1200" b="1" dirty="0">
              <a:solidFill>
                <a:srgbClr val="C00000"/>
              </a:solidFill>
              <a:latin typeface="Arial" pitchFamily="34" charset="0"/>
              <a:ea typeface="微软雅黑" pitchFamily="34" charset="-122"/>
              <a:cs typeface="Arial" pitchFamily="34" charset="0"/>
            </a:endParaRPr>
          </a:p>
        </p:txBody>
      </p:sp>
      <p:sp>
        <p:nvSpPr>
          <p:cNvPr id="990" name="矩形 989"/>
          <p:cNvSpPr/>
          <p:nvPr/>
        </p:nvSpPr>
        <p:spPr>
          <a:xfrm>
            <a:off x="4609496" y="2906525"/>
            <a:ext cx="2179925" cy="276999"/>
          </a:xfrm>
          <a:prstGeom prst="rect">
            <a:avLst/>
          </a:prstGeom>
        </p:spPr>
        <p:txBody>
          <a:bodyPr wrap="square">
            <a:spAutoFit/>
          </a:bodyPr>
          <a:lstStyle/>
          <a:p>
            <a:r>
              <a:rPr lang="en-US" altLang="zh-CN" sz="1200" b="1" dirty="0" smtClean="0">
                <a:solidFill>
                  <a:srgbClr val="C00000"/>
                </a:solidFill>
                <a:latin typeface="Arial" pitchFamily="34" charset="0"/>
                <a:ea typeface="微软雅黑" pitchFamily="34" charset="-122"/>
                <a:cs typeface="Arial" pitchFamily="34" charset="0"/>
              </a:rPr>
              <a:t>② Access delay &lt;100 ms</a:t>
            </a:r>
            <a:endParaRPr lang="zh-CN" altLang="en-US" sz="1200" b="1" dirty="0">
              <a:solidFill>
                <a:srgbClr val="C00000"/>
              </a:solidFill>
              <a:latin typeface="Arial" pitchFamily="34" charset="0"/>
              <a:ea typeface="微软雅黑" pitchFamily="34" charset="-122"/>
              <a:cs typeface="Arial" pitchFamily="34" charset="0"/>
            </a:endParaRPr>
          </a:p>
        </p:txBody>
      </p:sp>
      <p:sp>
        <p:nvSpPr>
          <p:cNvPr id="991" name="Text Box 100"/>
          <p:cNvSpPr txBox="1">
            <a:spLocks noChangeArrowheads="1"/>
          </p:cNvSpPr>
          <p:nvPr/>
        </p:nvSpPr>
        <p:spPr bwMode="auto">
          <a:xfrm>
            <a:off x="4485343" y="1923533"/>
            <a:ext cx="2539410" cy="369332"/>
          </a:xfrm>
          <a:prstGeom prst="rect">
            <a:avLst/>
          </a:prstGeom>
          <a:noFill/>
          <a:ln w="9525">
            <a:noFill/>
            <a:miter lim="800000"/>
            <a:headEnd/>
            <a:tailEnd/>
          </a:ln>
          <a:effectLst/>
        </p:spPr>
        <p:txBody>
          <a:bodyPr wrap="square" lIns="0" tIns="0" rIns="0" bIns="0">
            <a:spAutoFit/>
          </a:bodyPr>
          <a:lstStyle/>
          <a:p>
            <a:r>
              <a:rPr lang="zh-CN" altLang="en-US" sz="1200" b="1" dirty="0" smtClean="0">
                <a:solidFill>
                  <a:srgbClr val="C00000"/>
                </a:solidFill>
                <a:latin typeface="Arial" pitchFamily="34" charset="0"/>
                <a:ea typeface="微软雅黑" pitchFamily="34" charset="-122"/>
                <a:cs typeface="Arial" pitchFamily="34" charset="0"/>
              </a:rPr>
              <a:t>①</a:t>
            </a:r>
            <a:r>
              <a:rPr lang="en-US" altLang="zh-CN" sz="1200" b="1" dirty="0" smtClean="0">
                <a:solidFill>
                  <a:srgbClr val="C00000"/>
                </a:solidFill>
                <a:latin typeface="Arial" pitchFamily="34" charset="0"/>
                <a:ea typeface="微软雅黑" pitchFamily="34" charset="-122"/>
                <a:cs typeface="Arial" pitchFamily="34" charset="0"/>
              </a:rPr>
              <a:t> Wireless</a:t>
            </a:r>
            <a:r>
              <a:rPr lang="en-US" altLang="zh-CN" sz="1200" b="1" dirty="0">
                <a:solidFill>
                  <a:srgbClr val="C00000"/>
                </a:solidFill>
                <a:latin typeface="Arial" pitchFamily="34" charset="0"/>
                <a:ea typeface="微软雅黑" pitchFamily="34" charset="-122"/>
                <a:cs typeface="Arial" pitchFamily="34" charset="0"/>
              </a:rPr>
              <a:t> </a:t>
            </a:r>
            <a:r>
              <a:rPr lang="en-US" altLang="zh-CN" sz="1200" b="1" dirty="0" smtClean="0">
                <a:solidFill>
                  <a:srgbClr val="C00000"/>
                </a:solidFill>
                <a:latin typeface="Arial" pitchFamily="34" charset="0"/>
                <a:ea typeface="微软雅黑" pitchFamily="34" charset="-122"/>
                <a:cs typeface="Arial" pitchFamily="34" charset="0"/>
              </a:rPr>
              <a:t>and fiber-optics </a:t>
            </a:r>
          </a:p>
          <a:p>
            <a:r>
              <a:rPr lang="en-US" altLang="zh-CN" sz="1200" b="1" dirty="0" smtClean="0">
                <a:solidFill>
                  <a:srgbClr val="C00000"/>
                </a:solidFill>
                <a:latin typeface="Arial" pitchFamily="34" charset="0"/>
                <a:ea typeface="微软雅黑" pitchFamily="34" charset="-122"/>
                <a:cs typeface="Arial" pitchFamily="34" charset="0"/>
              </a:rPr>
              <a:t>    provide 100% coverage</a:t>
            </a:r>
            <a:endParaRPr lang="zh-CN" altLang="en-US" sz="1200" b="1" dirty="0">
              <a:solidFill>
                <a:srgbClr val="C00000"/>
              </a:solidFill>
              <a:latin typeface="Arial" pitchFamily="34" charset="0"/>
              <a:ea typeface="微软雅黑" pitchFamily="34" charset="-122"/>
              <a:cs typeface="Arial" pitchFamily="34" charset="0"/>
            </a:endParaRPr>
          </a:p>
        </p:txBody>
      </p:sp>
      <p:sp>
        <p:nvSpPr>
          <p:cNvPr id="996" name="Text Box 100"/>
          <p:cNvSpPr txBox="1">
            <a:spLocks noChangeArrowheads="1"/>
          </p:cNvSpPr>
          <p:nvPr/>
        </p:nvSpPr>
        <p:spPr bwMode="auto">
          <a:xfrm>
            <a:off x="4510066" y="5203409"/>
            <a:ext cx="2166960" cy="369332"/>
          </a:xfrm>
          <a:prstGeom prst="rect">
            <a:avLst/>
          </a:prstGeom>
          <a:noFill/>
          <a:ln w="9525">
            <a:noFill/>
            <a:miter lim="800000"/>
            <a:headEnd/>
            <a:tailEnd/>
          </a:ln>
          <a:effectLst/>
        </p:spPr>
        <p:txBody>
          <a:bodyPr wrap="square" lIns="0" tIns="0" rIns="0" bIns="0">
            <a:spAutoFit/>
          </a:bodyPr>
          <a:lstStyle/>
          <a:p>
            <a:r>
              <a:rPr lang="en-US" altLang="zh-CN" sz="1200" b="1" kern="0" dirty="0" smtClean="0">
                <a:solidFill>
                  <a:srgbClr val="C00000"/>
                </a:solidFill>
                <a:latin typeface="Arial" pitchFamily="34" charset="0"/>
                <a:ea typeface="微软雅黑" pitchFamily="34" charset="-122"/>
                <a:cs typeface="Arial" pitchFamily="34" charset="0"/>
              </a:rPr>
              <a:t>④ Improved efficiency and safety with video surveillance</a:t>
            </a:r>
            <a:endParaRPr lang="zh-CN" altLang="en-US" sz="1200" b="1" kern="0" dirty="0">
              <a:solidFill>
                <a:srgbClr val="C00000"/>
              </a:solidFill>
              <a:latin typeface="Arial" pitchFamily="34" charset="0"/>
              <a:ea typeface="微软雅黑" pitchFamily="34" charset="-122"/>
              <a:cs typeface="Arial" pitchFamily="34" charset="0"/>
            </a:endParaRPr>
          </a:p>
        </p:txBody>
      </p:sp>
      <p:grpSp>
        <p:nvGrpSpPr>
          <p:cNvPr id="31" name="组合 372"/>
          <p:cNvGrpSpPr/>
          <p:nvPr/>
        </p:nvGrpSpPr>
        <p:grpSpPr>
          <a:xfrm>
            <a:off x="542925" y="3281927"/>
            <a:ext cx="841398" cy="1121864"/>
            <a:chOff x="-584078" y="2423660"/>
            <a:chExt cx="841398" cy="841398"/>
          </a:xfrm>
        </p:grpSpPr>
        <p:sp>
          <p:nvSpPr>
            <p:cNvPr id="374" name="椭圆 373"/>
            <p:cNvSpPr/>
            <p:nvPr/>
          </p:nvSpPr>
          <p:spPr bwMode="auto">
            <a:xfrm>
              <a:off x="-584078" y="2423660"/>
              <a:ext cx="841398" cy="841398"/>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sp>
          <p:nvSpPr>
            <p:cNvPr id="375" name="Freeform 35"/>
            <p:cNvSpPr>
              <a:spLocks noEditPoints="1"/>
            </p:cNvSpPr>
            <p:nvPr/>
          </p:nvSpPr>
          <p:spPr bwMode="auto">
            <a:xfrm>
              <a:off x="-488261" y="2524965"/>
              <a:ext cx="624786" cy="530654"/>
            </a:xfrm>
            <a:custGeom>
              <a:avLst/>
              <a:gdLst/>
              <a:ahLst/>
              <a:cxnLst>
                <a:cxn ang="0">
                  <a:pos x="14413" y="6228"/>
                </a:cxn>
                <a:cxn ang="0">
                  <a:pos x="9353" y="6994"/>
                </a:cxn>
                <a:cxn ang="0">
                  <a:pos x="8638" y="12659"/>
                </a:cxn>
                <a:cxn ang="0">
                  <a:pos x="7871" y="1685"/>
                </a:cxn>
                <a:cxn ang="0">
                  <a:pos x="7360" y="0"/>
                </a:cxn>
                <a:cxn ang="0">
                  <a:pos x="3680" y="1685"/>
                </a:cxn>
                <a:cxn ang="0">
                  <a:pos x="1534" y="12659"/>
                </a:cxn>
                <a:cxn ang="0">
                  <a:pos x="0" y="13986"/>
                </a:cxn>
                <a:cxn ang="0">
                  <a:pos x="15946" y="12659"/>
                </a:cxn>
                <a:cxn ang="0">
                  <a:pos x="15334" y="6994"/>
                </a:cxn>
                <a:cxn ang="0">
                  <a:pos x="5827" y="6125"/>
                </a:cxn>
                <a:cxn ang="0">
                  <a:pos x="7002" y="8371"/>
                </a:cxn>
                <a:cxn ang="0">
                  <a:pos x="5827" y="6125"/>
                </a:cxn>
                <a:cxn ang="0">
                  <a:pos x="3731" y="9137"/>
                </a:cxn>
                <a:cxn ang="0">
                  <a:pos x="2555" y="11382"/>
                </a:cxn>
                <a:cxn ang="0">
                  <a:pos x="2555" y="3318"/>
                </a:cxn>
                <a:cxn ang="0">
                  <a:pos x="3731" y="5564"/>
                </a:cxn>
                <a:cxn ang="0">
                  <a:pos x="2555" y="3318"/>
                </a:cxn>
                <a:cxn ang="0">
                  <a:pos x="10393" y="8065"/>
                </a:cxn>
                <a:cxn ang="0">
                  <a:pos x="9525" y="9494"/>
                </a:cxn>
                <a:cxn ang="0">
                  <a:pos x="13818" y="10464"/>
                </a:cxn>
                <a:cxn ang="0">
                  <a:pos x="14687" y="11893"/>
                </a:cxn>
                <a:cxn ang="0">
                  <a:pos x="13818" y="10464"/>
                </a:cxn>
                <a:cxn ang="0">
                  <a:pos x="13256" y="10464"/>
                </a:cxn>
                <a:cxn ang="0">
                  <a:pos x="12387" y="11893"/>
                </a:cxn>
                <a:cxn ang="0">
                  <a:pos x="10955" y="10464"/>
                </a:cxn>
                <a:cxn ang="0">
                  <a:pos x="11825" y="11893"/>
                </a:cxn>
                <a:cxn ang="0">
                  <a:pos x="10955" y="10464"/>
                </a:cxn>
                <a:cxn ang="0">
                  <a:pos x="10393" y="10464"/>
                </a:cxn>
                <a:cxn ang="0">
                  <a:pos x="9525" y="11893"/>
                </a:cxn>
                <a:cxn ang="0">
                  <a:pos x="13818" y="8065"/>
                </a:cxn>
                <a:cxn ang="0">
                  <a:pos x="14687" y="9494"/>
                </a:cxn>
                <a:cxn ang="0">
                  <a:pos x="13818" y="8065"/>
                </a:cxn>
                <a:cxn ang="0">
                  <a:pos x="13256" y="8065"/>
                </a:cxn>
                <a:cxn ang="0">
                  <a:pos x="12387" y="9494"/>
                </a:cxn>
                <a:cxn ang="0">
                  <a:pos x="10955" y="8065"/>
                </a:cxn>
                <a:cxn ang="0">
                  <a:pos x="11825" y="9494"/>
                </a:cxn>
                <a:cxn ang="0">
                  <a:pos x="10955" y="8065"/>
                </a:cxn>
              </a:cxnLst>
              <a:rect l="0" t="0" r="r" b="b"/>
              <a:pathLst>
                <a:path w="16560" h="13986">
                  <a:moveTo>
                    <a:pt x="14413" y="6994"/>
                  </a:moveTo>
                  <a:lnTo>
                    <a:pt x="14413" y="6228"/>
                  </a:lnTo>
                  <a:lnTo>
                    <a:pt x="9353" y="6228"/>
                  </a:lnTo>
                  <a:lnTo>
                    <a:pt x="9353" y="6994"/>
                  </a:lnTo>
                  <a:lnTo>
                    <a:pt x="8638" y="6994"/>
                  </a:lnTo>
                  <a:lnTo>
                    <a:pt x="8638" y="12659"/>
                  </a:lnTo>
                  <a:lnTo>
                    <a:pt x="7871" y="12659"/>
                  </a:lnTo>
                  <a:lnTo>
                    <a:pt x="7871" y="1685"/>
                  </a:lnTo>
                  <a:lnTo>
                    <a:pt x="7360" y="1685"/>
                  </a:lnTo>
                  <a:lnTo>
                    <a:pt x="7360" y="0"/>
                  </a:lnTo>
                  <a:lnTo>
                    <a:pt x="3680" y="1021"/>
                  </a:lnTo>
                  <a:lnTo>
                    <a:pt x="3680" y="1685"/>
                  </a:lnTo>
                  <a:lnTo>
                    <a:pt x="1534" y="1685"/>
                  </a:lnTo>
                  <a:lnTo>
                    <a:pt x="1534" y="12659"/>
                  </a:lnTo>
                  <a:lnTo>
                    <a:pt x="767" y="12659"/>
                  </a:lnTo>
                  <a:lnTo>
                    <a:pt x="0" y="13986"/>
                  </a:lnTo>
                  <a:lnTo>
                    <a:pt x="16560" y="13986"/>
                  </a:lnTo>
                  <a:lnTo>
                    <a:pt x="15946" y="12659"/>
                  </a:lnTo>
                  <a:lnTo>
                    <a:pt x="15334" y="12659"/>
                  </a:lnTo>
                  <a:lnTo>
                    <a:pt x="15334" y="6994"/>
                  </a:lnTo>
                  <a:lnTo>
                    <a:pt x="14413" y="6994"/>
                  </a:lnTo>
                  <a:close/>
                  <a:moveTo>
                    <a:pt x="5827" y="6125"/>
                  </a:moveTo>
                  <a:lnTo>
                    <a:pt x="7002" y="6125"/>
                  </a:lnTo>
                  <a:lnTo>
                    <a:pt x="7002" y="8371"/>
                  </a:lnTo>
                  <a:lnTo>
                    <a:pt x="5827" y="8371"/>
                  </a:lnTo>
                  <a:lnTo>
                    <a:pt x="5827" y="6125"/>
                  </a:lnTo>
                  <a:close/>
                  <a:moveTo>
                    <a:pt x="2555" y="9137"/>
                  </a:moveTo>
                  <a:lnTo>
                    <a:pt x="3731" y="9137"/>
                  </a:lnTo>
                  <a:lnTo>
                    <a:pt x="3731" y="11382"/>
                  </a:lnTo>
                  <a:lnTo>
                    <a:pt x="2555" y="11382"/>
                  </a:lnTo>
                  <a:lnTo>
                    <a:pt x="2555" y="9137"/>
                  </a:lnTo>
                  <a:close/>
                  <a:moveTo>
                    <a:pt x="2555" y="3318"/>
                  </a:moveTo>
                  <a:lnTo>
                    <a:pt x="3731" y="3318"/>
                  </a:lnTo>
                  <a:lnTo>
                    <a:pt x="3731" y="5564"/>
                  </a:lnTo>
                  <a:lnTo>
                    <a:pt x="2555" y="5564"/>
                  </a:lnTo>
                  <a:lnTo>
                    <a:pt x="2555" y="3318"/>
                  </a:lnTo>
                  <a:close/>
                  <a:moveTo>
                    <a:pt x="9525" y="8065"/>
                  </a:moveTo>
                  <a:lnTo>
                    <a:pt x="10393" y="8065"/>
                  </a:lnTo>
                  <a:lnTo>
                    <a:pt x="10393" y="9494"/>
                  </a:lnTo>
                  <a:lnTo>
                    <a:pt x="9525" y="9494"/>
                  </a:lnTo>
                  <a:lnTo>
                    <a:pt x="9525" y="8065"/>
                  </a:lnTo>
                  <a:close/>
                  <a:moveTo>
                    <a:pt x="13818" y="10464"/>
                  </a:moveTo>
                  <a:lnTo>
                    <a:pt x="14687" y="10464"/>
                  </a:lnTo>
                  <a:lnTo>
                    <a:pt x="14687" y="11893"/>
                  </a:lnTo>
                  <a:lnTo>
                    <a:pt x="13818" y="11893"/>
                  </a:lnTo>
                  <a:lnTo>
                    <a:pt x="13818" y="10464"/>
                  </a:lnTo>
                  <a:close/>
                  <a:moveTo>
                    <a:pt x="12387" y="10464"/>
                  </a:moveTo>
                  <a:lnTo>
                    <a:pt x="13256" y="10464"/>
                  </a:lnTo>
                  <a:lnTo>
                    <a:pt x="13256" y="11893"/>
                  </a:lnTo>
                  <a:lnTo>
                    <a:pt x="12387" y="11893"/>
                  </a:lnTo>
                  <a:lnTo>
                    <a:pt x="12387" y="10464"/>
                  </a:lnTo>
                  <a:close/>
                  <a:moveTo>
                    <a:pt x="10955" y="10464"/>
                  </a:moveTo>
                  <a:lnTo>
                    <a:pt x="11825" y="10464"/>
                  </a:lnTo>
                  <a:lnTo>
                    <a:pt x="11825" y="11893"/>
                  </a:lnTo>
                  <a:lnTo>
                    <a:pt x="10955" y="11893"/>
                  </a:lnTo>
                  <a:lnTo>
                    <a:pt x="10955" y="10464"/>
                  </a:lnTo>
                  <a:close/>
                  <a:moveTo>
                    <a:pt x="9525" y="10464"/>
                  </a:moveTo>
                  <a:lnTo>
                    <a:pt x="10393" y="10464"/>
                  </a:lnTo>
                  <a:lnTo>
                    <a:pt x="10393" y="11893"/>
                  </a:lnTo>
                  <a:lnTo>
                    <a:pt x="9525" y="11893"/>
                  </a:lnTo>
                  <a:lnTo>
                    <a:pt x="9525" y="10464"/>
                  </a:lnTo>
                  <a:close/>
                  <a:moveTo>
                    <a:pt x="13818" y="8065"/>
                  </a:moveTo>
                  <a:lnTo>
                    <a:pt x="14687" y="8065"/>
                  </a:lnTo>
                  <a:lnTo>
                    <a:pt x="14687" y="9494"/>
                  </a:lnTo>
                  <a:lnTo>
                    <a:pt x="13818" y="9494"/>
                  </a:lnTo>
                  <a:lnTo>
                    <a:pt x="13818" y="8065"/>
                  </a:lnTo>
                  <a:close/>
                  <a:moveTo>
                    <a:pt x="12387" y="8065"/>
                  </a:moveTo>
                  <a:lnTo>
                    <a:pt x="13256" y="8065"/>
                  </a:lnTo>
                  <a:lnTo>
                    <a:pt x="13256" y="9494"/>
                  </a:lnTo>
                  <a:lnTo>
                    <a:pt x="12387" y="9494"/>
                  </a:lnTo>
                  <a:lnTo>
                    <a:pt x="12387" y="8065"/>
                  </a:lnTo>
                  <a:close/>
                  <a:moveTo>
                    <a:pt x="10955" y="8065"/>
                  </a:moveTo>
                  <a:lnTo>
                    <a:pt x="11825" y="8065"/>
                  </a:lnTo>
                  <a:lnTo>
                    <a:pt x="11825" y="9494"/>
                  </a:lnTo>
                  <a:lnTo>
                    <a:pt x="10955" y="9494"/>
                  </a:lnTo>
                  <a:lnTo>
                    <a:pt x="10955" y="8065"/>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76" name="矩形 375"/>
            <p:cNvSpPr/>
            <p:nvPr/>
          </p:nvSpPr>
          <p:spPr bwMode="auto">
            <a:xfrm>
              <a:off x="-20187" y="2979332"/>
              <a:ext cx="156712" cy="9305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grpSp>
          <p:nvGrpSpPr>
            <p:cNvPr id="736" name="组合 376"/>
            <p:cNvGrpSpPr/>
            <p:nvPr/>
          </p:nvGrpSpPr>
          <p:grpSpPr>
            <a:xfrm>
              <a:off x="-129026" y="2919527"/>
              <a:ext cx="247199" cy="193148"/>
              <a:chOff x="-145135" y="3364803"/>
              <a:chExt cx="263285" cy="205716"/>
            </a:xfrm>
          </p:grpSpPr>
          <p:sp>
            <p:nvSpPr>
              <p:cNvPr id="378" name="矩形 377"/>
              <p:cNvSpPr/>
              <p:nvPr/>
            </p:nvSpPr>
            <p:spPr bwMode="auto">
              <a:xfrm>
                <a:off x="-145135" y="3364803"/>
                <a:ext cx="263285" cy="205716"/>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grpSp>
            <p:nvGrpSpPr>
              <p:cNvPr id="737" name="组合 367"/>
              <p:cNvGrpSpPr/>
              <p:nvPr/>
            </p:nvGrpSpPr>
            <p:grpSpPr>
              <a:xfrm>
                <a:off x="-118149" y="3387319"/>
                <a:ext cx="236298" cy="181768"/>
                <a:chOff x="-1444626" y="2612827"/>
                <a:chExt cx="1444626" cy="1111251"/>
              </a:xfrm>
              <a:solidFill>
                <a:schemeClr val="bg1">
                  <a:lumMod val="95000"/>
                </a:schemeClr>
              </a:solidFill>
            </p:grpSpPr>
            <p:sp>
              <p:nvSpPr>
                <p:cNvPr id="380" name="Freeform 5"/>
                <p:cNvSpPr>
                  <a:spLocks noEditPoints="1"/>
                </p:cNvSpPr>
                <p:nvPr/>
              </p:nvSpPr>
              <p:spPr bwMode="auto">
                <a:xfrm>
                  <a:off x="-1444626" y="2725540"/>
                  <a:ext cx="1087438" cy="998538"/>
                </a:xfrm>
                <a:custGeom>
                  <a:avLst/>
                  <a:gdLst/>
                  <a:ahLst/>
                  <a:cxnLst>
                    <a:cxn ang="0">
                      <a:pos x="11410" y="2"/>
                    </a:cxn>
                    <a:cxn ang="0">
                      <a:pos x="11555" y="20"/>
                    </a:cxn>
                    <a:cxn ang="0">
                      <a:pos x="11692" y="59"/>
                    </a:cxn>
                    <a:cxn ang="0">
                      <a:pos x="11821" y="117"/>
                    </a:cxn>
                    <a:cxn ang="0">
                      <a:pos x="11939" y="193"/>
                    </a:cxn>
                    <a:cxn ang="0">
                      <a:pos x="12044" y="284"/>
                    </a:cxn>
                    <a:cxn ang="0">
                      <a:pos x="12136" y="390"/>
                    </a:cxn>
                    <a:cxn ang="0">
                      <a:pos x="12211" y="508"/>
                    </a:cxn>
                    <a:cxn ang="0">
                      <a:pos x="12270" y="637"/>
                    </a:cxn>
                    <a:cxn ang="0">
                      <a:pos x="12309" y="774"/>
                    </a:cxn>
                    <a:cxn ang="0">
                      <a:pos x="12327" y="919"/>
                    </a:cxn>
                    <a:cxn ang="0">
                      <a:pos x="12327" y="8512"/>
                    </a:cxn>
                    <a:cxn ang="0">
                      <a:pos x="12309" y="8656"/>
                    </a:cxn>
                    <a:cxn ang="0">
                      <a:pos x="12270" y="8795"/>
                    </a:cxn>
                    <a:cxn ang="0">
                      <a:pos x="12211" y="8923"/>
                    </a:cxn>
                    <a:cxn ang="0">
                      <a:pos x="12136" y="9040"/>
                    </a:cxn>
                    <a:cxn ang="0">
                      <a:pos x="12044" y="9146"/>
                    </a:cxn>
                    <a:cxn ang="0">
                      <a:pos x="11939" y="9237"/>
                    </a:cxn>
                    <a:cxn ang="0">
                      <a:pos x="11821" y="9313"/>
                    </a:cxn>
                    <a:cxn ang="0">
                      <a:pos x="11692" y="9371"/>
                    </a:cxn>
                    <a:cxn ang="0">
                      <a:pos x="11555" y="9411"/>
                    </a:cxn>
                    <a:cxn ang="0">
                      <a:pos x="11410" y="9430"/>
                    </a:cxn>
                    <a:cxn ang="0">
                      <a:pos x="8133" y="9818"/>
                    </a:cxn>
                    <a:cxn ang="0">
                      <a:pos x="968" y="9431"/>
                    </a:cxn>
                    <a:cxn ang="0">
                      <a:pos x="821" y="9420"/>
                    </a:cxn>
                    <a:cxn ang="0">
                      <a:pos x="681" y="9387"/>
                    </a:cxn>
                    <a:cxn ang="0">
                      <a:pos x="550" y="9335"/>
                    </a:cxn>
                    <a:cxn ang="0">
                      <a:pos x="428" y="9265"/>
                    </a:cxn>
                    <a:cxn ang="0">
                      <a:pos x="318" y="9179"/>
                    </a:cxn>
                    <a:cxn ang="0">
                      <a:pos x="222" y="9077"/>
                    </a:cxn>
                    <a:cxn ang="0">
                      <a:pos x="140" y="8964"/>
                    </a:cxn>
                    <a:cxn ang="0">
                      <a:pos x="77" y="8838"/>
                    </a:cxn>
                    <a:cxn ang="0">
                      <a:pos x="31" y="8703"/>
                    </a:cxn>
                    <a:cxn ang="0">
                      <a:pos x="5" y="8561"/>
                    </a:cxn>
                    <a:cxn ang="0">
                      <a:pos x="0" y="969"/>
                    </a:cxn>
                    <a:cxn ang="0">
                      <a:pos x="11" y="822"/>
                    </a:cxn>
                    <a:cxn ang="0">
                      <a:pos x="44" y="682"/>
                    </a:cxn>
                    <a:cxn ang="0">
                      <a:pos x="96" y="550"/>
                    </a:cxn>
                    <a:cxn ang="0">
                      <a:pos x="166" y="428"/>
                    </a:cxn>
                    <a:cxn ang="0">
                      <a:pos x="252" y="318"/>
                    </a:cxn>
                    <a:cxn ang="0">
                      <a:pos x="353" y="222"/>
                    </a:cxn>
                    <a:cxn ang="0">
                      <a:pos x="467" y="141"/>
                    </a:cxn>
                    <a:cxn ang="0">
                      <a:pos x="592" y="76"/>
                    </a:cxn>
                    <a:cxn ang="0">
                      <a:pos x="727" y="30"/>
                    </a:cxn>
                    <a:cxn ang="0">
                      <a:pos x="869" y="5"/>
                    </a:cxn>
                    <a:cxn ang="0">
                      <a:pos x="2888" y="10546"/>
                    </a:cxn>
                    <a:cxn ang="0">
                      <a:pos x="9033" y="10200"/>
                    </a:cxn>
                    <a:cxn ang="0">
                      <a:pos x="2888" y="11322"/>
                    </a:cxn>
                    <a:cxn ang="0">
                      <a:pos x="11211" y="969"/>
                    </a:cxn>
                    <a:cxn ang="0">
                      <a:pos x="1117" y="969"/>
                    </a:cxn>
                  </a:cxnLst>
                  <a:rect l="0" t="0" r="r" b="b"/>
                  <a:pathLst>
                    <a:path w="12329" h="11322">
                      <a:moveTo>
                        <a:pt x="968" y="0"/>
                      </a:moveTo>
                      <a:lnTo>
                        <a:pt x="11361" y="0"/>
                      </a:lnTo>
                      <a:lnTo>
                        <a:pt x="11410" y="2"/>
                      </a:lnTo>
                      <a:lnTo>
                        <a:pt x="11459" y="5"/>
                      </a:lnTo>
                      <a:lnTo>
                        <a:pt x="11507" y="11"/>
                      </a:lnTo>
                      <a:lnTo>
                        <a:pt x="11555" y="20"/>
                      </a:lnTo>
                      <a:lnTo>
                        <a:pt x="11601" y="30"/>
                      </a:lnTo>
                      <a:lnTo>
                        <a:pt x="11647" y="44"/>
                      </a:lnTo>
                      <a:lnTo>
                        <a:pt x="11692" y="59"/>
                      </a:lnTo>
                      <a:lnTo>
                        <a:pt x="11736" y="76"/>
                      </a:lnTo>
                      <a:lnTo>
                        <a:pt x="11779" y="96"/>
                      </a:lnTo>
                      <a:lnTo>
                        <a:pt x="11821" y="117"/>
                      </a:lnTo>
                      <a:lnTo>
                        <a:pt x="11861" y="141"/>
                      </a:lnTo>
                      <a:lnTo>
                        <a:pt x="11901" y="167"/>
                      </a:lnTo>
                      <a:lnTo>
                        <a:pt x="11939" y="193"/>
                      </a:lnTo>
                      <a:lnTo>
                        <a:pt x="11975" y="222"/>
                      </a:lnTo>
                      <a:lnTo>
                        <a:pt x="12011" y="253"/>
                      </a:lnTo>
                      <a:lnTo>
                        <a:pt x="12044" y="284"/>
                      </a:lnTo>
                      <a:lnTo>
                        <a:pt x="12076" y="318"/>
                      </a:lnTo>
                      <a:lnTo>
                        <a:pt x="12107" y="354"/>
                      </a:lnTo>
                      <a:lnTo>
                        <a:pt x="12136" y="390"/>
                      </a:lnTo>
                      <a:lnTo>
                        <a:pt x="12162" y="428"/>
                      </a:lnTo>
                      <a:lnTo>
                        <a:pt x="12188" y="468"/>
                      </a:lnTo>
                      <a:lnTo>
                        <a:pt x="12211" y="508"/>
                      </a:lnTo>
                      <a:lnTo>
                        <a:pt x="12233" y="550"/>
                      </a:lnTo>
                      <a:lnTo>
                        <a:pt x="12252" y="593"/>
                      </a:lnTo>
                      <a:lnTo>
                        <a:pt x="12270" y="637"/>
                      </a:lnTo>
                      <a:lnTo>
                        <a:pt x="12285" y="682"/>
                      </a:lnTo>
                      <a:lnTo>
                        <a:pt x="12298" y="728"/>
                      </a:lnTo>
                      <a:lnTo>
                        <a:pt x="12309" y="774"/>
                      </a:lnTo>
                      <a:lnTo>
                        <a:pt x="12318" y="822"/>
                      </a:lnTo>
                      <a:lnTo>
                        <a:pt x="12324" y="870"/>
                      </a:lnTo>
                      <a:lnTo>
                        <a:pt x="12327" y="919"/>
                      </a:lnTo>
                      <a:lnTo>
                        <a:pt x="12329" y="969"/>
                      </a:lnTo>
                      <a:lnTo>
                        <a:pt x="12329" y="8462"/>
                      </a:lnTo>
                      <a:lnTo>
                        <a:pt x="12327" y="8512"/>
                      </a:lnTo>
                      <a:lnTo>
                        <a:pt x="12324" y="8561"/>
                      </a:lnTo>
                      <a:lnTo>
                        <a:pt x="12318" y="8609"/>
                      </a:lnTo>
                      <a:lnTo>
                        <a:pt x="12309" y="8656"/>
                      </a:lnTo>
                      <a:lnTo>
                        <a:pt x="12298" y="8703"/>
                      </a:lnTo>
                      <a:lnTo>
                        <a:pt x="12285" y="8750"/>
                      </a:lnTo>
                      <a:lnTo>
                        <a:pt x="12270" y="8795"/>
                      </a:lnTo>
                      <a:lnTo>
                        <a:pt x="12252" y="8838"/>
                      </a:lnTo>
                      <a:lnTo>
                        <a:pt x="12233" y="8881"/>
                      </a:lnTo>
                      <a:lnTo>
                        <a:pt x="12211" y="8923"/>
                      </a:lnTo>
                      <a:lnTo>
                        <a:pt x="12188" y="8964"/>
                      </a:lnTo>
                      <a:lnTo>
                        <a:pt x="12162" y="9003"/>
                      </a:lnTo>
                      <a:lnTo>
                        <a:pt x="12136" y="9040"/>
                      </a:lnTo>
                      <a:lnTo>
                        <a:pt x="12107" y="9077"/>
                      </a:lnTo>
                      <a:lnTo>
                        <a:pt x="12076" y="9112"/>
                      </a:lnTo>
                      <a:lnTo>
                        <a:pt x="12044" y="9146"/>
                      </a:lnTo>
                      <a:lnTo>
                        <a:pt x="12011" y="9179"/>
                      </a:lnTo>
                      <a:lnTo>
                        <a:pt x="11975" y="9209"/>
                      </a:lnTo>
                      <a:lnTo>
                        <a:pt x="11939" y="9237"/>
                      </a:lnTo>
                      <a:lnTo>
                        <a:pt x="11901" y="9265"/>
                      </a:lnTo>
                      <a:lnTo>
                        <a:pt x="11861" y="9290"/>
                      </a:lnTo>
                      <a:lnTo>
                        <a:pt x="11821" y="9313"/>
                      </a:lnTo>
                      <a:lnTo>
                        <a:pt x="11779" y="9335"/>
                      </a:lnTo>
                      <a:lnTo>
                        <a:pt x="11736" y="9354"/>
                      </a:lnTo>
                      <a:lnTo>
                        <a:pt x="11692" y="9371"/>
                      </a:lnTo>
                      <a:lnTo>
                        <a:pt x="11647" y="9387"/>
                      </a:lnTo>
                      <a:lnTo>
                        <a:pt x="11601" y="9400"/>
                      </a:lnTo>
                      <a:lnTo>
                        <a:pt x="11555" y="9411"/>
                      </a:lnTo>
                      <a:lnTo>
                        <a:pt x="11507" y="9420"/>
                      </a:lnTo>
                      <a:lnTo>
                        <a:pt x="11459" y="9426"/>
                      </a:lnTo>
                      <a:lnTo>
                        <a:pt x="11410" y="9430"/>
                      </a:lnTo>
                      <a:lnTo>
                        <a:pt x="11361" y="9431"/>
                      </a:lnTo>
                      <a:lnTo>
                        <a:pt x="8133" y="9431"/>
                      </a:lnTo>
                      <a:lnTo>
                        <a:pt x="8133" y="9818"/>
                      </a:lnTo>
                      <a:lnTo>
                        <a:pt x="4195" y="9818"/>
                      </a:lnTo>
                      <a:lnTo>
                        <a:pt x="4195" y="9431"/>
                      </a:lnTo>
                      <a:lnTo>
                        <a:pt x="968" y="9431"/>
                      </a:lnTo>
                      <a:lnTo>
                        <a:pt x="918" y="9430"/>
                      </a:lnTo>
                      <a:lnTo>
                        <a:pt x="869" y="9426"/>
                      </a:lnTo>
                      <a:lnTo>
                        <a:pt x="821" y="9420"/>
                      </a:lnTo>
                      <a:lnTo>
                        <a:pt x="774" y="9411"/>
                      </a:lnTo>
                      <a:lnTo>
                        <a:pt x="727" y="9400"/>
                      </a:lnTo>
                      <a:lnTo>
                        <a:pt x="681" y="9387"/>
                      </a:lnTo>
                      <a:lnTo>
                        <a:pt x="636" y="9371"/>
                      </a:lnTo>
                      <a:lnTo>
                        <a:pt x="592" y="9354"/>
                      </a:lnTo>
                      <a:lnTo>
                        <a:pt x="550" y="9335"/>
                      </a:lnTo>
                      <a:lnTo>
                        <a:pt x="508" y="9313"/>
                      </a:lnTo>
                      <a:lnTo>
                        <a:pt x="467" y="9290"/>
                      </a:lnTo>
                      <a:lnTo>
                        <a:pt x="428" y="9265"/>
                      </a:lnTo>
                      <a:lnTo>
                        <a:pt x="390" y="9237"/>
                      </a:lnTo>
                      <a:lnTo>
                        <a:pt x="353" y="9209"/>
                      </a:lnTo>
                      <a:lnTo>
                        <a:pt x="318" y="9179"/>
                      </a:lnTo>
                      <a:lnTo>
                        <a:pt x="285" y="9146"/>
                      </a:lnTo>
                      <a:lnTo>
                        <a:pt x="252" y="9112"/>
                      </a:lnTo>
                      <a:lnTo>
                        <a:pt x="222" y="9077"/>
                      </a:lnTo>
                      <a:lnTo>
                        <a:pt x="192" y="9040"/>
                      </a:lnTo>
                      <a:lnTo>
                        <a:pt x="166" y="9003"/>
                      </a:lnTo>
                      <a:lnTo>
                        <a:pt x="140" y="8964"/>
                      </a:lnTo>
                      <a:lnTo>
                        <a:pt x="117" y="8923"/>
                      </a:lnTo>
                      <a:lnTo>
                        <a:pt x="96" y="8881"/>
                      </a:lnTo>
                      <a:lnTo>
                        <a:pt x="77" y="8838"/>
                      </a:lnTo>
                      <a:lnTo>
                        <a:pt x="59" y="8795"/>
                      </a:lnTo>
                      <a:lnTo>
                        <a:pt x="44" y="8750"/>
                      </a:lnTo>
                      <a:lnTo>
                        <a:pt x="31" y="8703"/>
                      </a:lnTo>
                      <a:lnTo>
                        <a:pt x="19" y="8656"/>
                      </a:lnTo>
                      <a:lnTo>
                        <a:pt x="11" y="8609"/>
                      </a:lnTo>
                      <a:lnTo>
                        <a:pt x="5" y="8561"/>
                      </a:lnTo>
                      <a:lnTo>
                        <a:pt x="1" y="8512"/>
                      </a:lnTo>
                      <a:lnTo>
                        <a:pt x="0" y="8462"/>
                      </a:lnTo>
                      <a:lnTo>
                        <a:pt x="0" y="969"/>
                      </a:lnTo>
                      <a:lnTo>
                        <a:pt x="1" y="919"/>
                      </a:lnTo>
                      <a:lnTo>
                        <a:pt x="5" y="870"/>
                      </a:lnTo>
                      <a:lnTo>
                        <a:pt x="11" y="822"/>
                      </a:lnTo>
                      <a:lnTo>
                        <a:pt x="19" y="774"/>
                      </a:lnTo>
                      <a:lnTo>
                        <a:pt x="31" y="728"/>
                      </a:lnTo>
                      <a:lnTo>
                        <a:pt x="44" y="682"/>
                      </a:lnTo>
                      <a:lnTo>
                        <a:pt x="59" y="637"/>
                      </a:lnTo>
                      <a:lnTo>
                        <a:pt x="77" y="593"/>
                      </a:lnTo>
                      <a:lnTo>
                        <a:pt x="96" y="550"/>
                      </a:lnTo>
                      <a:lnTo>
                        <a:pt x="117" y="508"/>
                      </a:lnTo>
                      <a:lnTo>
                        <a:pt x="140" y="468"/>
                      </a:lnTo>
                      <a:lnTo>
                        <a:pt x="166" y="428"/>
                      </a:lnTo>
                      <a:lnTo>
                        <a:pt x="192" y="390"/>
                      </a:lnTo>
                      <a:lnTo>
                        <a:pt x="222" y="354"/>
                      </a:lnTo>
                      <a:lnTo>
                        <a:pt x="252" y="318"/>
                      </a:lnTo>
                      <a:lnTo>
                        <a:pt x="285" y="284"/>
                      </a:lnTo>
                      <a:lnTo>
                        <a:pt x="318" y="253"/>
                      </a:lnTo>
                      <a:lnTo>
                        <a:pt x="353" y="222"/>
                      </a:lnTo>
                      <a:lnTo>
                        <a:pt x="390" y="193"/>
                      </a:lnTo>
                      <a:lnTo>
                        <a:pt x="428" y="167"/>
                      </a:lnTo>
                      <a:lnTo>
                        <a:pt x="467" y="141"/>
                      </a:lnTo>
                      <a:lnTo>
                        <a:pt x="508" y="117"/>
                      </a:lnTo>
                      <a:lnTo>
                        <a:pt x="550" y="96"/>
                      </a:lnTo>
                      <a:lnTo>
                        <a:pt x="592" y="76"/>
                      </a:lnTo>
                      <a:lnTo>
                        <a:pt x="636" y="59"/>
                      </a:lnTo>
                      <a:lnTo>
                        <a:pt x="681" y="44"/>
                      </a:lnTo>
                      <a:lnTo>
                        <a:pt x="727" y="30"/>
                      </a:lnTo>
                      <a:lnTo>
                        <a:pt x="774" y="20"/>
                      </a:lnTo>
                      <a:lnTo>
                        <a:pt x="821" y="11"/>
                      </a:lnTo>
                      <a:lnTo>
                        <a:pt x="869" y="5"/>
                      </a:lnTo>
                      <a:lnTo>
                        <a:pt x="918" y="2"/>
                      </a:lnTo>
                      <a:lnTo>
                        <a:pt x="968" y="0"/>
                      </a:lnTo>
                      <a:close/>
                      <a:moveTo>
                        <a:pt x="2888" y="10546"/>
                      </a:moveTo>
                      <a:lnTo>
                        <a:pt x="2888" y="10546"/>
                      </a:lnTo>
                      <a:lnTo>
                        <a:pt x="3295" y="10200"/>
                      </a:lnTo>
                      <a:lnTo>
                        <a:pt x="9033" y="10200"/>
                      </a:lnTo>
                      <a:lnTo>
                        <a:pt x="9441" y="10546"/>
                      </a:lnTo>
                      <a:lnTo>
                        <a:pt x="9441" y="11322"/>
                      </a:lnTo>
                      <a:lnTo>
                        <a:pt x="2888" y="11322"/>
                      </a:lnTo>
                      <a:lnTo>
                        <a:pt x="2888" y="10546"/>
                      </a:lnTo>
                      <a:close/>
                      <a:moveTo>
                        <a:pt x="1117" y="969"/>
                      </a:moveTo>
                      <a:lnTo>
                        <a:pt x="11211" y="969"/>
                      </a:lnTo>
                      <a:lnTo>
                        <a:pt x="11211" y="8462"/>
                      </a:lnTo>
                      <a:lnTo>
                        <a:pt x="1117" y="8462"/>
                      </a:lnTo>
                      <a:lnTo>
                        <a:pt x="1117" y="9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u="sng">
                    <a:solidFill>
                      <a:srgbClr val="000000"/>
                    </a:solidFill>
                    <a:latin typeface="Arial" pitchFamily="34" charset="0"/>
                    <a:ea typeface="微软雅黑" pitchFamily="34" charset="-122"/>
                    <a:cs typeface="Arial" pitchFamily="34" charset="0"/>
                  </a:endParaRPr>
                </a:p>
              </p:txBody>
            </p:sp>
            <p:sp>
              <p:nvSpPr>
                <p:cNvPr id="381" name="Freeform 6"/>
                <p:cNvSpPr>
                  <a:spLocks noEditPoints="1"/>
                </p:cNvSpPr>
                <p:nvPr/>
              </p:nvSpPr>
              <p:spPr bwMode="auto">
                <a:xfrm>
                  <a:off x="-598488" y="2612827"/>
                  <a:ext cx="598488" cy="1103313"/>
                </a:xfrm>
                <a:custGeom>
                  <a:avLst/>
                  <a:gdLst/>
                  <a:ahLst/>
                  <a:cxnLst>
                    <a:cxn ang="0">
                      <a:pos x="6426" y="15"/>
                    </a:cxn>
                    <a:cxn ang="0">
                      <a:pos x="6572" y="81"/>
                    </a:cxn>
                    <a:cxn ang="0">
                      <a:pos x="6686" y="190"/>
                    </a:cxn>
                    <a:cxn ang="0">
                      <a:pos x="6759" y="332"/>
                    </a:cxn>
                    <a:cxn ang="0">
                      <a:pos x="6780" y="12044"/>
                    </a:cxn>
                    <a:cxn ang="0">
                      <a:pos x="6751" y="12206"/>
                    </a:cxn>
                    <a:cxn ang="0">
                      <a:pos x="6671" y="12344"/>
                    </a:cxn>
                    <a:cxn ang="0">
                      <a:pos x="6553" y="12447"/>
                    </a:cxn>
                    <a:cxn ang="0">
                      <a:pos x="6403" y="12506"/>
                    </a:cxn>
                    <a:cxn ang="0">
                      <a:pos x="424" y="12513"/>
                    </a:cxn>
                    <a:cxn ang="0">
                      <a:pos x="268" y="12469"/>
                    </a:cxn>
                    <a:cxn ang="0">
                      <a:pos x="139" y="12377"/>
                    </a:cxn>
                    <a:cxn ang="0">
                      <a:pos x="47" y="12248"/>
                    </a:cxn>
                    <a:cxn ang="0">
                      <a:pos x="3" y="12092"/>
                    </a:cxn>
                    <a:cxn ang="0">
                      <a:pos x="1971" y="10952"/>
                    </a:cxn>
                    <a:cxn ang="0">
                      <a:pos x="2201" y="10885"/>
                    </a:cxn>
                    <a:cxn ang="0">
                      <a:pos x="2412" y="10778"/>
                    </a:cxn>
                    <a:cxn ang="0">
                      <a:pos x="2782" y="10424"/>
                    </a:cxn>
                    <a:cxn ang="0">
                      <a:pos x="2899" y="10222"/>
                    </a:cxn>
                    <a:cxn ang="0">
                      <a:pos x="2963" y="10051"/>
                    </a:cxn>
                    <a:cxn ang="0">
                      <a:pos x="3003" y="9870"/>
                    </a:cxn>
                    <a:cxn ang="0">
                      <a:pos x="3018" y="9679"/>
                    </a:cxn>
                    <a:cxn ang="0">
                      <a:pos x="6497" y="1691"/>
                    </a:cxn>
                    <a:cxn ang="0">
                      <a:pos x="2719" y="1479"/>
                    </a:cxn>
                    <a:cxn ang="0">
                      <a:pos x="2505" y="1273"/>
                    </a:cxn>
                    <a:cxn ang="0">
                      <a:pos x="2248" y="1121"/>
                    </a:cxn>
                    <a:cxn ang="0">
                      <a:pos x="1957" y="1032"/>
                    </a:cxn>
                    <a:cxn ang="0">
                      <a:pos x="0" y="471"/>
                    </a:cxn>
                    <a:cxn ang="0">
                      <a:pos x="28" y="310"/>
                    </a:cxn>
                    <a:cxn ang="0">
                      <a:pos x="108" y="172"/>
                    </a:cxn>
                    <a:cxn ang="0">
                      <a:pos x="227" y="69"/>
                    </a:cxn>
                    <a:cxn ang="0">
                      <a:pos x="376" y="9"/>
                    </a:cxn>
                    <a:cxn ang="0">
                      <a:pos x="5844" y="5014"/>
                    </a:cxn>
                    <a:cxn ang="0">
                      <a:pos x="5995" y="5056"/>
                    </a:cxn>
                    <a:cxn ang="0">
                      <a:pos x="6119" y="5145"/>
                    </a:cxn>
                    <a:cxn ang="0">
                      <a:pos x="6208" y="5269"/>
                    </a:cxn>
                    <a:cxn ang="0">
                      <a:pos x="6250" y="5419"/>
                    </a:cxn>
                    <a:cxn ang="0">
                      <a:pos x="6238" y="5579"/>
                    </a:cxn>
                    <a:cxn ang="0">
                      <a:pos x="6175" y="5720"/>
                    </a:cxn>
                    <a:cxn ang="0">
                      <a:pos x="6070" y="5830"/>
                    </a:cxn>
                    <a:cxn ang="0">
                      <a:pos x="5933" y="5900"/>
                    </a:cxn>
                    <a:cxn ang="0">
                      <a:pos x="5775" y="5919"/>
                    </a:cxn>
                    <a:cxn ang="0">
                      <a:pos x="5621" y="5885"/>
                    </a:cxn>
                    <a:cxn ang="0">
                      <a:pos x="5493" y="5803"/>
                    </a:cxn>
                    <a:cxn ang="0">
                      <a:pos x="5399" y="5682"/>
                    </a:cxn>
                    <a:cxn ang="0">
                      <a:pos x="5349" y="5535"/>
                    </a:cxn>
                    <a:cxn ang="0">
                      <a:pos x="5353" y="5374"/>
                    </a:cxn>
                    <a:cxn ang="0">
                      <a:pos x="5409" y="5231"/>
                    </a:cxn>
                    <a:cxn ang="0">
                      <a:pos x="5510" y="5115"/>
                    </a:cxn>
                    <a:cxn ang="0">
                      <a:pos x="5643" y="5039"/>
                    </a:cxn>
                    <a:cxn ang="0">
                      <a:pos x="5798" y="5011"/>
                    </a:cxn>
                    <a:cxn ang="0">
                      <a:pos x="4028" y="9504"/>
                    </a:cxn>
                    <a:cxn ang="0">
                      <a:pos x="3533" y="11795"/>
                    </a:cxn>
                    <a:cxn ang="0">
                      <a:pos x="3006" y="2139"/>
                    </a:cxn>
                    <a:cxn ang="0">
                      <a:pos x="3018" y="3648"/>
                    </a:cxn>
                  </a:cxnLst>
                  <a:rect l="0" t="0" r="r" b="b"/>
                  <a:pathLst>
                    <a:path w="6780" h="12516">
                      <a:moveTo>
                        <a:pt x="472" y="0"/>
                      </a:moveTo>
                      <a:lnTo>
                        <a:pt x="6309" y="0"/>
                      </a:lnTo>
                      <a:lnTo>
                        <a:pt x="6333" y="1"/>
                      </a:lnTo>
                      <a:lnTo>
                        <a:pt x="6357" y="2"/>
                      </a:lnTo>
                      <a:lnTo>
                        <a:pt x="6381" y="5"/>
                      </a:lnTo>
                      <a:lnTo>
                        <a:pt x="6403" y="9"/>
                      </a:lnTo>
                      <a:lnTo>
                        <a:pt x="6426" y="15"/>
                      </a:lnTo>
                      <a:lnTo>
                        <a:pt x="6448" y="22"/>
                      </a:lnTo>
                      <a:lnTo>
                        <a:pt x="6470" y="29"/>
                      </a:lnTo>
                      <a:lnTo>
                        <a:pt x="6491" y="37"/>
                      </a:lnTo>
                      <a:lnTo>
                        <a:pt x="6513" y="47"/>
                      </a:lnTo>
                      <a:lnTo>
                        <a:pt x="6533" y="57"/>
                      </a:lnTo>
                      <a:lnTo>
                        <a:pt x="6553" y="69"/>
                      </a:lnTo>
                      <a:lnTo>
                        <a:pt x="6572" y="81"/>
                      </a:lnTo>
                      <a:lnTo>
                        <a:pt x="6591" y="94"/>
                      </a:lnTo>
                      <a:lnTo>
                        <a:pt x="6608" y="109"/>
                      </a:lnTo>
                      <a:lnTo>
                        <a:pt x="6625" y="123"/>
                      </a:lnTo>
                      <a:lnTo>
                        <a:pt x="6642" y="138"/>
                      </a:lnTo>
                      <a:lnTo>
                        <a:pt x="6657" y="155"/>
                      </a:lnTo>
                      <a:lnTo>
                        <a:pt x="6671" y="172"/>
                      </a:lnTo>
                      <a:lnTo>
                        <a:pt x="6686" y="190"/>
                      </a:lnTo>
                      <a:lnTo>
                        <a:pt x="6699" y="208"/>
                      </a:lnTo>
                      <a:lnTo>
                        <a:pt x="6711" y="227"/>
                      </a:lnTo>
                      <a:lnTo>
                        <a:pt x="6723" y="247"/>
                      </a:lnTo>
                      <a:lnTo>
                        <a:pt x="6733" y="267"/>
                      </a:lnTo>
                      <a:lnTo>
                        <a:pt x="6743" y="289"/>
                      </a:lnTo>
                      <a:lnTo>
                        <a:pt x="6751" y="310"/>
                      </a:lnTo>
                      <a:lnTo>
                        <a:pt x="6759" y="332"/>
                      </a:lnTo>
                      <a:lnTo>
                        <a:pt x="6765" y="354"/>
                      </a:lnTo>
                      <a:lnTo>
                        <a:pt x="6771" y="377"/>
                      </a:lnTo>
                      <a:lnTo>
                        <a:pt x="6775" y="400"/>
                      </a:lnTo>
                      <a:lnTo>
                        <a:pt x="6778" y="423"/>
                      </a:lnTo>
                      <a:lnTo>
                        <a:pt x="6779" y="448"/>
                      </a:lnTo>
                      <a:lnTo>
                        <a:pt x="6780" y="471"/>
                      </a:lnTo>
                      <a:lnTo>
                        <a:pt x="6780" y="12044"/>
                      </a:lnTo>
                      <a:lnTo>
                        <a:pt x="6779" y="12068"/>
                      </a:lnTo>
                      <a:lnTo>
                        <a:pt x="6778" y="12092"/>
                      </a:lnTo>
                      <a:lnTo>
                        <a:pt x="6775" y="12115"/>
                      </a:lnTo>
                      <a:lnTo>
                        <a:pt x="6771" y="12139"/>
                      </a:lnTo>
                      <a:lnTo>
                        <a:pt x="6765" y="12162"/>
                      </a:lnTo>
                      <a:lnTo>
                        <a:pt x="6759" y="12184"/>
                      </a:lnTo>
                      <a:lnTo>
                        <a:pt x="6751" y="12206"/>
                      </a:lnTo>
                      <a:lnTo>
                        <a:pt x="6743" y="12227"/>
                      </a:lnTo>
                      <a:lnTo>
                        <a:pt x="6733" y="12248"/>
                      </a:lnTo>
                      <a:lnTo>
                        <a:pt x="6723" y="12268"/>
                      </a:lnTo>
                      <a:lnTo>
                        <a:pt x="6711" y="12289"/>
                      </a:lnTo>
                      <a:lnTo>
                        <a:pt x="6699" y="12307"/>
                      </a:lnTo>
                      <a:lnTo>
                        <a:pt x="6686" y="12325"/>
                      </a:lnTo>
                      <a:lnTo>
                        <a:pt x="6671" y="12344"/>
                      </a:lnTo>
                      <a:lnTo>
                        <a:pt x="6657" y="12360"/>
                      </a:lnTo>
                      <a:lnTo>
                        <a:pt x="6642" y="12377"/>
                      </a:lnTo>
                      <a:lnTo>
                        <a:pt x="6625" y="12393"/>
                      </a:lnTo>
                      <a:lnTo>
                        <a:pt x="6608" y="12407"/>
                      </a:lnTo>
                      <a:lnTo>
                        <a:pt x="6591" y="12422"/>
                      </a:lnTo>
                      <a:lnTo>
                        <a:pt x="6572" y="12435"/>
                      </a:lnTo>
                      <a:lnTo>
                        <a:pt x="6553" y="12447"/>
                      </a:lnTo>
                      <a:lnTo>
                        <a:pt x="6533" y="12459"/>
                      </a:lnTo>
                      <a:lnTo>
                        <a:pt x="6513" y="12469"/>
                      </a:lnTo>
                      <a:lnTo>
                        <a:pt x="6491" y="12478"/>
                      </a:lnTo>
                      <a:lnTo>
                        <a:pt x="6470" y="12487"/>
                      </a:lnTo>
                      <a:lnTo>
                        <a:pt x="6448" y="12494"/>
                      </a:lnTo>
                      <a:lnTo>
                        <a:pt x="6426" y="12501"/>
                      </a:lnTo>
                      <a:lnTo>
                        <a:pt x="6403" y="12506"/>
                      </a:lnTo>
                      <a:lnTo>
                        <a:pt x="6381" y="12510"/>
                      </a:lnTo>
                      <a:lnTo>
                        <a:pt x="6357" y="12513"/>
                      </a:lnTo>
                      <a:lnTo>
                        <a:pt x="6333" y="12515"/>
                      </a:lnTo>
                      <a:lnTo>
                        <a:pt x="6309" y="12516"/>
                      </a:lnTo>
                      <a:lnTo>
                        <a:pt x="472" y="12516"/>
                      </a:lnTo>
                      <a:lnTo>
                        <a:pt x="447" y="12515"/>
                      </a:lnTo>
                      <a:lnTo>
                        <a:pt x="424" y="12513"/>
                      </a:lnTo>
                      <a:lnTo>
                        <a:pt x="400" y="12510"/>
                      </a:lnTo>
                      <a:lnTo>
                        <a:pt x="376" y="12506"/>
                      </a:lnTo>
                      <a:lnTo>
                        <a:pt x="354" y="12501"/>
                      </a:lnTo>
                      <a:lnTo>
                        <a:pt x="331" y="12494"/>
                      </a:lnTo>
                      <a:lnTo>
                        <a:pt x="310" y="12487"/>
                      </a:lnTo>
                      <a:lnTo>
                        <a:pt x="288" y="12478"/>
                      </a:lnTo>
                      <a:lnTo>
                        <a:pt x="268" y="12469"/>
                      </a:lnTo>
                      <a:lnTo>
                        <a:pt x="247" y="12459"/>
                      </a:lnTo>
                      <a:lnTo>
                        <a:pt x="227" y="12447"/>
                      </a:lnTo>
                      <a:lnTo>
                        <a:pt x="209" y="12435"/>
                      </a:lnTo>
                      <a:lnTo>
                        <a:pt x="190" y="12422"/>
                      </a:lnTo>
                      <a:lnTo>
                        <a:pt x="172" y="12407"/>
                      </a:lnTo>
                      <a:lnTo>
                        <a:pt x="155" y="12393"/>
                      </a:lnTo>
                      <a:lnTo>
                        <a:pt x="139" y="12377"/>
                      </a:lnTo>
                      <a:lnTo>
                        <a:pt x="123" y="12360"/>
                      </a:lnTo>
                      <a:lnTo>
                        <a:pt x="108" y="12344"/>
                      </a:lnTo>
                      <a:lnTo>
                        <a:pt x="94" y="12325"/>
                      </a:lnTo>
                      <a:lnTo>
                        <a:pt x="81" y="12307"/>
                      </a:lnTo>
                      <a:lnTo>
                        <a:pt x="68" y="12289"/>
                      </a:lnTo>
                      <a:lnTo>
                        <a:pt x="57" y="12268"/>
                      </a:lnTo>
                      <a:lnTo>
                        <a:pt x="47" y="12248"/>
                      </a:lnTo>
                      <a:lnTo>
                        <a:pt x="38" y="12227"/>
                      </a:lnTo>
                      <a:lnTo>
                        <a:pt x="28" y="12206"/>
                      </a:lnTo>
                      <a:lnTo>
                        <a:pt x="21" y="12184"/>
                      </a:lnTo>
                      <a:lnTo>
                        <a:pt x="15" y="12162"/>
                      </a:lnTo>
                      <a:lnTo>
                        <a:pt x="10" y="12139"/>
                      </a:lnTo>
                      <a:lnTo>
                        <a:pt x="6" y="12115"/>
                      </a:lnTo>
                      <a:lnTo>
                        <a:pt x="3" y="12092"/>
                      </a:lnTo>
                      <a:lnTo>
                        <a:pt x="1" y="12068"/>
                      </a:lnTo>
                      <a:lnTo>
                        <a:pt x="0" y="12044"/>
                      </a:lnTo>
                      <a:lnTo>
                        <a:pt x="0" y="10974"/>
                      </a:lnTo>
                      <a:lnTo>
                        <a:pt x="1687" y="10974"/>
                      </a:lnTo>
                      <a:lnTo>
                        <a:pt x="1687" y="11795"/>
                      </a:lnTo>
                      <a:lnTo>
                        <a:pt x="1971" y="11795"/>
                      </a:lnTo>
                      <a:lnTo>
                        <a:pt x="1971" y="10952"/>
                      </a:lnTo>
                      <a:lnTo>
                        <a:pt x="2005" y="10945"/>
                      </a:lnTo>
                      <a:lnTo>
                        <a:pt x="2039" y="10937"/>
                      </a:lnTo>
                      <a:lnTo>
                        <a:pt x="2072" y="10928"/>
                      </a:lnTo>
                      <a:lnTo>
                        <a:pt x="2105" y="10919"/>
                      </a:lnTo>
                      <a:lnTo>
                        <a:pt x="2137" y="10909"/>
                      </a:lnTo>
                      <a:lnTo>
                        <a:pt x="2169" y="10897"/>
                      </a:lnTo>
                      <a:lnTo>
                        <a:pt x="2201" y="10885"/>
                      </a:lnTo>
                      <a:lnTo>
                        <a:pt x="2233" y="10872"/>
                      </a:lnTo>
                      <a:lnTo>
                        <a:pt x="2263" y="10858"/>
                      </a:lnTo>
                      <a:lnTo>
                        <a:pt x="2294" y="10844"/>
                      </a:lnTo>
                      <a:lnTo>
                        <a:pt x="2324" y="10829"/>
                      </a:lnTo>
                      <a:lnTo>
                        <a:pt x="2353" y="10812"/>
                      </a:lnTo>
                      <a:lnTo>
                        <a:pt x="2383" y="10796"/>
                      </a:lnTo>
                      <a:lnTo>
                        <a:pt x="2412" y="10778"/>
                      </a:lnTo>
                      <a:lnTo>
                        <a:pt x="2439" y="10760"/>
                      </a:lnTo>
                      <a:lnTo>
                        <a:pt x="2467" y="10741"/>
                      </a:lnTo>
                      <a:lnTo>
                        <a:pt x="2467" y="11795"/>
                      </a:lnTo>
                      <a:lnTo>
                        <a:pt x="2753" y="11795"/>
                      </a:lnTo>
                      <a:lnTo>
                        <a:pt x="2753" y="10466"/>
                      </a:lnTo>
                      <a:lnTo>
                        <a:pt x="2768" y="10446"/>
                      </a:lnTo>
                      <a:lnTo>
                        <a:pt x="2782" y="10424"/>
                      </a:lnTo>
                      <a:lnTo>
                        <a:pt x="2797" y="10403"/>
                      </a:lnTo>
                      <a:lnTo>
                        <a:pt x="2811" y="10381"/>
                      </a:lnTo>
                      <a:lnTo>
                        <a:pt x="2839" y="10337"/>
                      </a:lnTo>
                      <a:lnTo>
                        <a:pt x="2864" y="10292"/>
                      </a:lnTo>
                      <a:lnTo>
                        <a:pt x="2875" y="10269"/>
                      </a:lnTo>
                      <a:lnTo>
                        <a:pt x="2888" y="10246"/>
                      </a:lnTo>
                      <a:lnTo>
                        <a:pt x="2899" y="10222"/>
                      </a:lnTo>
                      <a:lnTo>
                        <a:pt x="2909" y="10199"/>
                      </a:lnTo>
                      <a:lnTo>
                        <a:pt x="2919" y="10175"/>
                      </a:lnTo>
                      <a:lnTo>
                        <a:pt x="2930" y="10150"/>
                      </a:lnTo>
                      <a:lnTo>
                        <a:pt x="2939" y="10126"/>
                      </a:lnTo>
                      <a:lnTo>
                        <a:pt x="2947" y="10101"/>
                      </a:lnTo>
                      <a:lnTo>
                        <a:pt x="2955" y="10077"/>
                      </a:lnTo>
                      <a:lnTo>
                        <a:pt x="2963" y="10051"/>
                      </a:lnTo>
                      <a:lnTo>
                        <a:pt x="2971" y="10025"/>
                      </a:lnTo>
                      <a:lnTo>
                        <a:pt x="2978" y="10000"/>
                      </a:lnTo>
                      <a:lnTo>
                        <a:pt x="2984" y="9974"/>
                      </a:lnTo>
                      <a:lnTo>
                        <a:pt x="2989" y="9949"/>
                      </a:lnTo>
                      <a:lnTo>
                        <a:pt x="2995" y="9922"/>
                      </a:lnTo>
                      <a:lnTo>
                        <a:pt x="2999" y="9896"/>
                      </a:lnTo>
                      <a:lnTo>
                        <a:pt x="3003" y="9870"/>
                      </a:lnTo>
                      <a:lnTo>
                        <a:pt x="3007" y="9843"/>
                      </a:lnTo>
                      <a:lnTo>
                        <a:pt x="3011" y="9817"/>
                      </a:lnTo>
                      <a:lnTo>
                        <a:pt x="3013" y="9789"/>
                      </a:lnTo>
                      <a:lnTo>
                        <a:pt x="3015" y="9762"/>
                      </a:lnTo>
                      <a:lnTo>
                        <a:pt x="3017" y="9735"/>
                      </a:lnTo>
                      <a:lnTo>
                        <a:pt x="3018" y="9707"/>
                      </a:lnTo>
                      <a:lnTo>
                        <a:pt x="3018" y="9679"/>
                      </a:lnTo>
                      <a:lnTo>
                        <a:pt x="3018" y="3934"/>
                      </a:lnTo>
                      <a:lnTo>
                        <a:pt x="6497" y="3934"/>
                      </a:lnTo>
                      <a:lnTo>
                        <a:pt x="6497" y="3771"/>
                      </a:lnTo>
                      <a:lnTo>
                        <a:pt x="6497" y="3771"/>
                      </a:lnTo>
                      <a:lnTo>
                        <a:pt x="6497" y="1977"/>
                      </a:lnTo>
                      <a:lnTo>
                        <a:pt x="6497" y="1746"/>
                      </a:lnTo>
                      <a:lnTo>
                        <a:pt x="6497" y="1691"/>
                      </a:lnTo>
                      <a:lnTo>
                        <a:pt x="2862" y="1691"/>
                      </a:lnTo>
                      <a:lnTo>
                        <a:pt x="2842" y="1655"/>
                      </a:lnTo>
                      <a:lnTo>
                        <a:pt x="2819" y="1618"/>
                      </a:lnTo>
                      <a:lnTo>
                        <a:pt x="2796" y="1582"/>
                      </a:lnTo>
                      <a:lnTo>
                        <a:pt x="2771" y="1547"/>
                      </a:lnTo>
                      <a:lnTo>
                        <a:pt x="2745" y="1512"/>
                      </a:lnTo>
                      <a:lnTo>
                        <a:pt x="2719" y="1479"/>
                      </a:lnTo>
                      <a:lnTo>
                        <a:pt x="2691" y="1447"/>
                      </a:lnTo>
                      <a:lnTo>
                        <a:pt x="2662" y="1416"/>
                      </a:lnTo>
                      <a:lnTo>
                        <a:pt x="2633" y="1385"/>
                      </a:lnTo>
                      <a:lnTo>
                        <a:pt x="2602" y="1355"/>
                      </a:lnTo>
                      <a:lnTo>
                        <a:pt x="2570" y="1327"/>
                      </a:lnTo>
                      <a:lnTo>
                        <a:pt x="2538" y="1299"/>
                      </a:lnTo>
                      <a:lnTo>
                        <a:pt x="2505" y="1273"/>
                      </a:lnTo>
                      <a:lnTo>
                        <a:pt x="2470" y="1248"/>
                      </a:lnTo>
                      <a:lnTo>
                        <a:pt x="2435" y="1223"/>
                      </a:lnTo>
                      <a:lnTo>
                        <a:pt x="2399" y="1201"/>
                      </a:lnTo>
                      <a:lnTo>
                        <a:pt x="2363" y="1179"/>
                      </a:lnTo>
                      <a:lnTo>
                        <a:pt x="2325" y="1159"/>
                      </a:lnTo>
                      <a:lnTo>
                        <a:pt x="2287" y="1139"/>
                      </a:lnTo>
                      <a:lnTo>
                        <a:pt x="2248" y="1121"/>
                      </a:lnTo>
                      <a:lnTo>
                        <a:pt x="2208" y="1104"/>
                      </a:lnTo>
                      <a:lnTo>
                        <a:pt x="2168" y="1089"/>
                      </a:lnTo>
                      <a:lnTo>
                        <a:pt x="2127" y="1075"/>
                      </a:lnTo>
                      <a:lnTo>
                        <a:pt x="2085" y="1061"/>
                      </a:lnTo>
                      <a:lnTo>
                        <a:pt x="2043" y="1050"/>
                      </a:lnTo>
                      <a:lnTo>
                        <a:pt x="2000" y="1041"/>
                      </a:lnTo>
                      <a:lnTo>
                        <a:pt x="1957" y="1032"/>
                      </a:lnTo>
                      <a:lnTo>
                        <a:pt x="1914" y="1025"/>
                      </a:lnTo>
                      <a:lnTo>
                        <a:pt x="1870" y="1019"/>
                      </a:lnTo>
                      <a:lnTo>
                        <a:pt x="1825" y="1015"/>
                      </a:lnTo>
                      <a:lnTo>
                        <a:pt x="1780" y="1013"/>
                      </a:lnTo>
                      <a:lnTo>
                        <a:pt x="1735" y="1012"/>
                      </a:lnTo>
                      <a:lnTo>
                        <a:pt x="0" y="1012"/>
                      </a:lnTo>
                      <a:lnTo>
                        <a:pt x="0" y="471"/>
                      </a:lnTo>
                      <a:lnTo>
                        <a:pt x="1" y="448"/>
                      </a:lnTo>
                      <a:lnTo>
                        <a:pt x="3" y="423"/>
                      </a:lnTo>
                      <a:lnTo>
                        <a:pt x="6" y="400"/>
                      </a:lnTo>
                      <a:lnTo>
                        <a:pt x="10" y="377"/>
                      </a:lnTo>
                      <a:lnTo>
                        <a:pt x="15" y="354"/>
                      </a:lnTo>
                      <a:lnTo>
                        <a:pt x="21" y="332"/>
                      </a:lnTo>
                      <a:lnTo>
                        <a:pt x="28" y="310"/>
                      </a:lnTo>
                      <a:lnTo>
                        <a:pt x="38" y="289"/>
                      </a:lnTo>
                      <a:lnTo>
                        <a:pt x="47" y="267"/>
                      </a:lnTo>
                      <a:lnTo>
                        <a:pt x="57" y="247"/>
                      </a:lnTo>
                      <a:lnTo>
                        <a:pt x="68" y="227"/>
                      </a:lnTo>
                      <a:lnTo>
                        <a:pt x="81" y="208"/>
                      </a:lnTo>
                      <a:lnTo>
                        <a:pt x="94" y="190"/>
                      </a:lnTo>
                      <a:lnTo>
                        <a:pt x="108" y="172"/>
                      </a:lnTo>
                      <a:lnTo>
                        <a:pt x="123" y="155"/>
                      </a:lnTo>
                      <a:lnTo>
                        <a:pt x="139" y="138"/>
                      </a:lnTo>
                      <a:lnTo>
                        <a:pt x="155" y="123"/>
                      </a:lnTo>
                      <a:lnTo>
                        <a:pt x="172" y="109"/>
                      </a:lnTo>
                      <a:lnTo>
                        <a:pt x="190" y="94"/>
                      </a:lnTo>
                      <a:lnTo>
                        <a:pt x="209" y="81"/>
                      </a:lnTo>
                      <a:lnTo>
                        <a:pt x="227" y="69"/>
                      </a:lnTo>
                      <a:lnTo>
                        <a:pt x="247" y="57"/>
                      </a:lnTo>
                      <a:lnTo>
                        <a:pt x="268" y="47"/>
                      </a:lnTo>
                      <a:lnTo>
                        <a:pt x="288" y="37"/>
                      </a:lnTo>
                      <a:lnTo>
                        <a:pt x="310" y="29"/>
                      </a:lnTo>
                      <a:lnTo>
                        <a:pt x="331" y="22"/>
                      </a:lnTo>
                      <a:lnTo>
                        <a:pt x="354" y="15"/>
                      </a:lnTo>
                      <a:lnTo>
                        <a:pt x="376" y="9"/>
                      </a:lnTo>
                      <a:lnTo>
                        <a:pt x="400" y="5"/>
                      </a:lnTo>
                      <a:lnTo>
                        <a:pt x="424" y="2"/>
                      </a:lnTo>
                      <a:lnTo>
                        <a:pt x="447" y="1"/>
                      </a:lnTo>
                      <a:lnTo>
                        <a:pt x="472" y="0"/>
                      </a:lnTo>
                      <a:close/>
                      <a:moveTo>
                        <a:pt x="5798" y="5011"/>
                      </a:moveTo>
                      <a:lnTo>
                        <a:pt x="5822" y="5012"/>
                      </a:lnTo>
                      <a:lnTo>
                        <a:pt x="5844" y="5014"/>
                      </a:lnTo>
                      <a:lnTo>
                        <a:pt x="5867" y="5017"/>
                      </a:lnTo>
                      <a:lnTo>
                        <a:pt x="5889" y="5021"/>
                      </a:lnTo>
                      <a:lnTo>
                        <a:pt x="5912" y="5026"/>
                      </a:lnTo>
                      <a:lnTo>
                        <a:pt x="5933" y="5032"/>
                      </a:lnTo>
                      <a:lnTo>
                        <a:pt x="5954" y="5039"/>
                      </a:lnTo>
                      <a:lnTo>
                        <a:pt x="5974" y="5047"/>
                      </a:lnTo>
                      <a:lnTo>
                        <a:pt x="5995" y="5056"/>
                      </a:lnTo>
                      <a:lnTo>
                        <a:pt x="6014" y="5066"/>
                      </a:lnTo>
                      <a:lnTo>
                        <a:pt x="6034" y="5077"/>
                      </a:lnTo>
                      <a:lnTo>
                        <a:pt x="6052" y="5090"/>
                      </a:lnTo>
                      <a:lnTo>
                        <a:pt x="6070" y="5102"/>
                      </a:lnTo>
                      <a:lnTo>
                        <a:pt x="6087" y="5115"/>
                      </a:lnTo>
                      <a:lnTo>
                        <a:pt x="6103" y="5130"/>
                      </a:lnTo>
                      <a:lnTo>
                        <a:pt x="6119" y="5145"/>
                      </a:lnTo>
                      <a:lnTo>
                        <a:pt x="6134" y="5160"/>
                      </a:lnTo>
                      <a:lnTo>
                        <a:pt x="6148" y="5177"/>
                      </a:lnTo>
                      <a:lnTo>
                        <a:pt x="6162" y="5194"/>
                      </a:lnTo>
                      <a:lnTo>
                        <a:pt x="6175" y="5211"/>
                      </a:lnTo>
                      <a:lnTo>
                        <a:pt x="6186" y="5231"/>
                      </a:lnTo>
                      <a:lnTo>
                        <a:pt x="6197" y="5249"/>
                      </a:lnTo>
                      <a:lnTo>
                        <a:pt x="6208" y="5269"/>
                      </a:lnTo>
                      <a:lnTo>
                        <a:pt x="6217" y="5289"/>
                      </a:lnTo>
                      <a:lnTo>
                        <a:pt x="6225" y="5310"/>
                      </a:lnTo>
                      <a:lnTo>
                        <a:pt x="6232" y="5331"/>
                      </a:lnTo>
                      <a:lnTo>
                        <a:pt x="6238" y="5353"/>
                      </a:lnTo>
                      <a:lnTo>
                        <a:pt x="6244" y="5374"/>
                      </a:lnTo>
                      <a:lnTo>
                        <a:pt x="6247" y="5397"/>
                      </a:lnTo>
                      <a:lnTo>
                        <a:pt x="6250" y="5419"/>
                      </a:lnTo>
                      <a:lnTo>
                        <a:pt x="6252" y="5443"/>
                      </a:lnTo>
                      <a:lnTo>
                        <a:pt x="6253" y="5466"/>
                      </a:lnTo>
                      <a:lnTo>
                        <a:pt x="6252" y="5489"/>
                      </a:lnTo>
                      <a:lnTo>
                        <a:pt x="6250" y="5513"/>
                      </a:lnTo>
                      <a:lnTo>
                        <a:pt x="6247" y="5535"/>
                      </a:lnTo>
                      <a:lnTo>
                        <a:pt x="6244" y="5557"/>
                      </a:lnTo>
                      <a:lnTo>
                        <a:pt x="6238" y="5579"/>
                      </a:lnTo>
                      <a:lnTo>
                        <a:pt x="6232" y="5601"/>
                      </a:lnTo>
                      <a:lnTo>
                        <a:pt x="6225" y="5622"/>
                      </a:lnTo>
                      <a:lnTo>
                        <a:pt x="6217" y="5643"/>
                      </a:lnTo>
                      <a:lnTo>
                        <a:pt x="6208" y="5662"/>
                      </a:lnTo>
                      <a:lnTo>
                        <a:pt x="6197" y="5682"/>
                      </a:lnTo>
                      <a:lnTo>
                        <a:pt x="6186" y="5701"/>
                      </a:lnTo>
                      <a:lnTo>
                        <a:pt x="6175" y="5720"/>
                      </a:lnTo>
                      <a:lnTo>
                        <a:pt x="6162" y="5738"/>
                      </a:lnTo>
                      <a:lnTo>
                        <a:pt x="6148" y="5754"/>
                      </a:lnTo>
                      <a:lnTo>
                        <a:pt x="6134" y="5771"/>
                      </a:lnTo>
                      <a:lnTo>
                        <a:pt x="6119" y="5787"/>
                      </a:lnTo>
                      <a:lnTo>
                        <a:pt x="6103" y="5803"/>
                      </a:lnTo>
                      <a:lnTo>
                        <a:pt x="6087" y="5817"/>
                      </a:lnTo>
                      <a:lnTo>
                        <a:pt x="6070" y="5830"/>
                      </a:lnTo>
                      <a:lnTo>
                        <a:pt x="6052" y="5843"/>
                      </a:lnTo>
                      <a:lnTo>
                        <a:pt x="6034" y="5855"/>
                      </a:lnTo>
                      <a:lnTo>
                        <a:pt x="6014" y="5865"/>
                      </a:lnTo>
                      <a:lnTo>
                        <a:pt x="5995" y="5875"/>
                      </a:lnTo>
                      <a:lnTo>
                        <a:pt x="5974" y="5885"/>
                      </a:lnTo>
                      <a:lnTo>
                        <a:pt x="5954" y="5893"/>
                      </a:lnTo>
                      <a:lnTo>
                        <a:pt x="5933" y="5900"/>
                      </a:lnTo>
                      <a:lnTo>
                        <a:pt x="5912" y="5906"/>
                      </a:lnTo>
                      <a:lnTo>
                        <a:pt x="5889" y="5911"/>
                      </a:lnTo>
                      <a:lnTo>
                        <a:pt x="5867" y="5915"/>
                      </a:lnTo>
                      <a:lnTo>
                        <a:pt x="5844" y="5918"/>
                      </a:lnTo>
                      <a:lnTo>
                        <a:pt x="5822" y="5919"/>
                      </a:lnTo>
                      <a:lnTo>
                        <a:pt x="5798" y="5920"/>
                      </a:lnTo>
                      <a:lnTo>
                        <a:pt x="5775" y="5919"/>
                      </a:lnTo>
                      <a:lnTo>
                        <a:pt x="5752" y="5918"/>
                      </a:lnTo>
                      <a:lnTo>
                        <a:pt x="5729" y="5915"/>
                      </a:lnTo>
                      <a:lnTo>
                        <a:pt x="5707" y="5911"/>
                      </a:lnTo>
                      <a:lnTo>
                        <a:pt x="5685" y="5906"/>
                      </a:lnTo>
                      <a:lnTo>
                        <a:pt x="5663" y="5900"/>
                      </a:lnTo>
                      <a:lnTo>
                        <a:pt x="5643" y="5893"/>
                      </a:lnTo>
                      <a:lnTo>
                        <a:pt x="5621" y="5885"/>
                      </a:lnTo>
                      <a:lnTo>
                        <a:pt x="5602" y="5875"/>
                      </a:lnTo>
                      <a:lnTo>
                        <a:pt x="5582" y="5865"/>
                      </a:lnTo>
                      <a:lnTo>
                        <a:pt x="5563" y="5855"/>
                      </a:lnTo>
                      <a:lnTo>
                        <a:pt x="5544" y="5843"/>
                      </a:lnTo>
                      <a:lnTo>
                        <a:pt x="5527" y="5830"/>
                      </a:lnTo>
                      <a:lnTo>
                        <a:pt x="5510" y="5817"/>
                      </a:lnTo>
                      <a:lnTo>
                        <a:pt x="5493" y="5803"/>
                      </a:lnTo>
                      <a:lnTo>
                        <a:pt x="5477" y="5787"/>
                      </a:lnTo>
                      <a:lnTo>
                        <a:pt x="5462" y="5771"/>
                      </a:lnTo>
                      <a:lnTo>
                        <a:pt x="5448" y="5754"/>
                      </a:lnTo>
                      <a:lnTo>
                        <a:pt x="5434" y="5738"/>
                      </a:lnTo>
                      <a:lnTo>
                        <a:pt x="5421" y="5720"/>
                      </a:lnTo>
                      <a:lnTo>
                        <a:pt x="5409" y="5701"/>
                      </a:lnTo>
                      <a:lnTo>
                        <a:pt x="5399" y="5682"/>
                      </a:lnTo>
                      <a:lnTo>
                        <a:pt x="5389" y="5662"/>
                      </a:lnTo>
                      <a:lnTo>
                        <a:pt x="5380" y="5643"/>
                      </a:lnTo>
                      <a:lnTo>
                        <a:pt x="5371" y="5622"/>
                      </a:lnTo>
                      <a:lnTo>
                        <a:pt x="5364" y="5601"/>
                      </a:lnTo>
                      <a:lnTo>
                        <a:pt x="5358" y="5579"/>
                      </a:lnTo>
                      <a:lnTo>
                        <a:pt x="5353" y="5557"/>
                      </a:lnTo>
                      <a:lnTo>
                        <a:pt x="5349" y="5535"/>
                      </a:lnTo>
                      <a:lnTo>
                        <a:pt x="5346" y="5513"/>
                      </a:lnTo>
                      <a:lnTo>
                        <a:pt x="5345" y="5489"/>
                      </a:lnTo>
                      <a:lnTo>
                        <a:pt x="5344" y="5466"/>
                      </a:lnTo>
                      <a:lnTo>
                        <a:pt x="5345" y="5443"/>
                      </a:lnTo>
                      <a:lnTo>
                        <a:pt x="5346" y="5419"/>
                      </a:lnTo>
                      <a:lnTo>
                        <a:pt x="5349" y="5397"/>
                      </a:lnTo>
                      <a:lnTo>
                        <a:pt x="5353" y="5374"/>
                      </a:lnTo>
                      <a:lnTo>
                        <a:pt x="5358" y="5353"/>
                      </a:lnTo>
                      <a:lnTo>
                        <a:pt x="5364" y="5331"/>
                      </a:lnTo>
                      <a:lnTo>
                        <a:pt x="5371" y="5310"/>
                      </a:lnTo>
                      <a:lnTo>
                        <a:pt x="5380" y="5289"/>
                      </a:lnTo>
                      <a:lnTo>
                        <a:pt x="5389" y="5269"/>
                      </a:lnTo>
                      <a:lnTo>
                        <a:pt x="5399" y="5249"/>
                      </a:lnTo>
                      <a:lnTo>
                        <a:pt x="5409" y="5231"/>
                      </a:lnTo>
                      <a:lnTo>
                        <a:pt x="5421" y="5211"/>
                      </a:lnTo>
                      <a:lnTo>
                        <a:pt x="5434" y="5194"/>
                      </a:lnTo>
                      <a:lnTo>
                        <a:pt x="5448" y="5177"/>
                      </a:lnTo>
                      <a:lnTo>
                        <a:pt x="5462" y="5160"/>
                      </a:lnTo>
                      <a:lnTo>
                        <a:pt x="5477" y="5145"/>
                      </a:lnTo>
                      <a:lnTo>
                        <a:pt x="5493" y="5130"/>
                      </a:lnTo>
                      <a:lnTo>
                        <a:pt x="5510" y="5115"/>
                      </a:lnTo>
                      <a:lnTo>
                        <a:pt x="5527" y="5102"/>
                      </a:lnTo>
                      <a:lnTo>
                        <a:pt x="5544" y="5090"/>
                      </a:lnTo>
                      <a:lnTo>
                        <a:pt x="5563" y="5077"/>
                      </a:lnTo>
                      <a:lnTo>
                        <a:pt x="5582" y="5066"/>
                      </a:lnTo>
                      <a:lnTo>
                        <a:pt x="5602" y="5056"/>
                      </a:lnTo>
                      <a:lnTo>
                        <a:pt x="5621" y="5047"/>
                      </a:lnTo>
                      <a:lnTo>
                        <a:pt x="5643" y="5039"/>
                      </a:lnTo>
                      <a:lnTo>
                        <a:pt x="5663" y="5032"/>
                      </a:lnTo>
                      <a:lnTo>
                        <a:pt x="5685" y="5026"/>
                      </a:lnTo>
                      <a:lnTo>
                        <a:pt x="5707" y="5021"/>
                      </a:lnTo>
                      <a:lnTo>
                        <a:pt x="5729" y="5017"/>
                      </a:lnTo>
                      <a:lnTo>
                        <a:pt x="5752" y="5014"/>
                      </a:lnTo>
                      <a:lnTo>
                        <a:pt x="5775" y="5012"/>
                      </a:lnTo>
                      <a:lnTo>
                        <a:pt x="5798" y="5011"/>
                      </a:lnTo>
                      <a:close/>
                      <a:moveTo>
                        <a:pt x="4808" y="11795"/>
                      </a:moveTo>
                      <a:lnTo>
                        <a:pt x="4808" y="9504"/>
                      </a:lnTo>
                      <a:lnTo>
                        <a:pt x="5094" y="9504"/>
                      </a:lnTo>
                      <a:lnTo>
                        <a:pt x="5094" y="11795"/>
                      </a:lnTo>
                      <a:lnTo>
                        <a:pt x="4808" y="11795"/>
                      </a:lnTo>
                      <a:close/>
                      <a:moveTo>
                        <a:pt x="4028" y="11795"/>
                      </a:moveTo>
                      <a:lnTo>
                        <a:pt x="4028" y="9504"/>
                      </a:lnTo>
                      <a:lnTo>
                        <a:pt x="4313" y="9504"/>
                      </a:lnTo>
                      <a:lnTo>
                        <a:pt x="4313" y="11795"/>
                      </a:lnTo>
                      <a:lnTo>
                        <a:pt x="4028" y="11795"/>
                      </a:lnTo>
                      <a:close/>
                      <a:moveTo>
                        <a:pt x="3247" y="11795"/>
                      </a:moveTo>
                      <a:lnTo>
                        <a:pt x="3247" y="9504"/>
                      </a:lnTo>
                      <a:lnTo>
                        <a:pt x="3533" y="9504"/>
                      </a:lnTo>
                      <a:lnTo>
                        <a:pt x="3533" y="11795"/>
                      </a:lnTo>
                      <a:lnTo>
                        <a:pt x="3247" y="11795"/>
                      </a:lnTo>
                      <a:close/>
                      <a:moveTo>
                        <a:pt x="3018" y="3648"/>
                      </a:moveTo>
                      <a:lnTo>
                        <a:pt x="3018" y="2307"/>
                      </a:lnTo>
                      <a:lnTo>
                        <a:pt x="3017" y="2265"/>
                      </a:lnTo>
                      <a:lnTo>
                        <a:pt x="3015" y="2222"/>
                      </a:lnTo>
                      <a:lnTo>
                        <a:pt x="3012" y="2181"/>
                      </a:lnTo>
                      <a:lnTo>
                        <a:pt x="3006" y="2139"/>
                      </a:lnTo>
                      <a:lnTo>
                        <a:pt x="3000" y="2098"/>
                      </a:lnTo>
                      <a:lnTo>
                        <a:pt x="2993" y="2057"/>
                      </a:lnTo>
                      <a:lnTo>
                        <a:pt x="2985" y="2017"/>
                      </a:lnTo>
                      <a:lnTo>
                        <a:pt x="2975" y="1977"/>
                      </a:lnTo>
                      <a:lnTo>
                        <a:pt x="6212" y="1977"/>
                      </a:lnTo>
                      <a:lnTo>
                        <a:pt x="6212" y="3648"/>
                      </a:lnTo>
                      <a:lnTo>
                        <a:pt x="3018" y="36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u="sng">
                    <a:solidFill>
                      <a:srgbClr val="000000"/>
                    </a:solidFill>
                    <a:latin typeface="Arial" pitchFamily="34" charset="0"/>
                    <a:ea typeface="微软雅黑" pitchFamily="34" charset="-122"/>
                    <a:cs typeface="Arial" pitchFamily="34" charset="0"/>
                  </a:endParaRPr>
                </a:p>
              </p:txBody>
            </p:sp>
          </p:grpSp>
        </p:grpSp>
      </p:grpSp>
      <p:grpSp>
        <p:nvGrpSpPr>
          <p:cNvPr id="738" name="组合 5"/>
          <p:cNvGrpSpPr/>
          <p:nvPr/>
        </p:nvGrpSpPr>
        <p:grpSpPr>
          <a:xfrm>
            <a:off x="4560918" y="4041735"/>
            <a:ext cx="468000" cy="624000"/>
            <a:chOff x="5399153" y="3142431"/>
            <a:chExt cx="468000" cy="468000"/>
          </a:xfrm>
        </p:grpSpPr>
        <p:sp>
          <p:nvSpPr>
            <p:cNvPr id="371" name="椭圆 370"/>
            <p:cNvSpPr/>
            <p:nvPr/>
          </p:nvSpPr>
          <p:spPr bwMode="auto">
            <a:xfrm>
              <a:off x="5399153" y="3142431"/>
              <a:ext cx="468000" cy="468000"/>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grpSp>
          <p:nvGrpSpPr>
            <p:cNvPr id="739" name="组合 274"/>
            <p:cNvGrpSpPr/>
            <p:nvPr/>
          </p:nvGrpSpPr>
          <p:grpSpPr>
            <a:xfrm>
              <a:off x="5488638" y="3227134"/>
              <a:ext cx="289030" cy="298594"/>
              <a:chOff x="15559088" y="1663700"/>
              <a:chExt cx="1103313" cy="1139825"/>
            </a:xfrm>
            <a:solidFill>
              <a:schemeClr val="bg1">
                <a:lumMod val="95000"/>
              </a:schemeClr>
            </a:solidFill>
          </p:grpSpPr>
          <p:sp>
            <p:nvSpPr>
              <p:cNvPr id="391" name="Freeform 37"/>
              <p:cNvSpPr>
                <a:spLocks/>
              </p:cNvSpPr>
              <p:nvPr/>
            </p:nvSpPr>
            <p:spPr bwMode="auto">
              <a:xfrm>
                <a:off x="16416338" y="1663700"/>
                <a:ext cx="246063" cy="268288"/>
              </a:xfrm>
              <a:custGeom>
                <a:avLst/>
                <a:gdLst/>
                <a:ahLst/>
                <a:cxnLst>
                  <a:cxn ang="0">
                    <a:pos x="241" y="331"/>
                  </a:cxn>
                  <a:cxn ang="0">
                    <a:pos x="251" y="336"/>
                  </a:cxn>
                  <a:cxn ang="0">
                    <a:pos x="293" y="339"/>
                  </a:cxn>
                  <a:cxn ang="0">
                    <a:pos x="303" y="336"/>
                  </a:cxn>
                  <a:cxn ang="0">
                    <a:pos x="308" y="331"/>
                  </a:cxn>
                  <a:cxn ang="0">
                    <a:pos x="310" y="324"/>
                  </a:cxn>
                  <a:cxn ang="0">
                    <a:pos x="307" y="263"/>
                  </a:cxn>
                  <a:cxn ang="0">
                    <a:pos x="293" y="206"/>
                  </a:cxn>
                  <a:cxn ang="0">
                    <a:pos x="268" y="152"/>
                  </a:cxn>
                  <a:cxn ang="0">
                    <a:pos x="232" y="103"/>
                  </a:cxn>
                  <a:cxn ang="0">
                    <a:pos x="221" y="90"/>
                  </a:cxn>
                  <a:cxn ang="0">
                    <a:pos x="199" y="71"/>
                  </a:cxn>
                  <a:cxn ang="0">
                    <a:pos x="153" y="39"/>
                  </a:cxn>
                  <a:cxn ang="0">
                    <a:pos x="103" y="17"/>
                  </a:cxn>
                  <a:cxn ang="0">
                    <a:pos x="47" y="4"/>
                  </a:cxn>
                  <a:cxn ang="0">
                    <a:pos x="18" y="0"/>
                  </a:cxn>
                  <a:cxn ang="0">
                    <a:pos x="6" y="5"/>
                  </a:cxn>
                  <a:cxn ang="0">
                    <a:pos x="1" y="15"/>
                  </a:cxn>
                  <a:cxn ang="0">
                    <a:pos x="0" y="58"/>
                  </a:cxn>
                  <a:cxn ang="0">
                    <a:pos x="5" y="69"/>
                  </a:cxn>
                  <a:cxn ang="0">
                    <a:pos x="10" y="73"/>
                  </a:cxn>
                  <a:cxn ang="0">
                    <a:pos x="15" y="73"/>
                  </a:cxn>
                  <a:cxn ang="0">
                    <a:pos x="59" y="80"/>
                  </a:cxn>
                  <a:cxn ang="0">
                    <a:pos x="99" y="93"/>
                  </a:cxn>
                  <a:cxn ang="0">
                    <a:pos x="136" y="113"/>
                  </a:cxn>
                  <a:cxn ang="0">
                    <a:pos x="168" y="142"/>
                  </a:cxn>
                  <a:cxn ang="0">
                    <a:pos x="178" y="152"/>
                  </a:cxn>
                  <a:cxn ang="0">
                    <a:pos x="194" y="169"/>
                  </a:cxn>
                  <a:cxn ang="0">
                    <a:pos x="216" y="208"/>
                  </a:cxn>
                  <a:cxn ang="0">
                    <a:pos x="231" y="252"/>
                  </a:cxn>
                  <a:cxn ang="0">
                    <a:pos x="237" y="297"/>
                  </a:cxn>
                  <a:cxn ang="0">
                    <a:pos x="236" y="319"/>
                  </a:cxn>
                  <a:cxn ang="0">
                    <a:pos x="241" y="331"/>
                  </a:cxn>
                </a:cxnLst>
                <a:rect l="0" t="0" r="r" b="b"/>
                <a:pathLst>
                  <a:path w="310" h="339">
                    <a:moveTo>
                      <a:pt x="241" y="331"/>
                    </a:moveTo>
                    <a:lnTo>
                      <a:pt x="241" y="331"/>
                    </a:lnTo>
                    <a:lnTo>
                      <a:pt x="246" y="334"/>
                    </a:lnTo>
                    <a:lnTo>
                      <a:pt x="251" y="336"/>
                    </a:lnTo>
                    <a:lnTo>
                      <a:pt x="293" y="339"/>
                    </a:lnTo>
                    <a:lnTo>
                      <a:pt x="293" y="339"/>
                    </a:lnTo>
                    <a:lnTo>
                      <a:pt x="298" y="338"/>
                    </a:lnTo>
                    <a:lnTo>
                      <a:pt x="303" y="336"/>
                    </a:lnTo>
                    <a:lnTo>
                      <a:pt x="303" y="336"/>
                    </a:lnTo>
                    <a:lnTo>
                      <a:pt x="308" y="331"/>
                    </a:lnTo>
                    <a:lnTo>
                      <a:pt x="310" y="324"/>
                    </a:lnTo>
                    <a:lnTo>
                      <a:pt x="310" y="324"/>
                    </a:lnTo>
                    <a:lnTo>
                      <a:pt x="310" y="294"/>
                    </a:lnTo>
                    <a:lnTo>
                      <a:pt x="307" y="263"/>
                    </a:lnTo>
                    <a:lnTo>
                      <a:pt x="302" y="235"/>
                    </a:lnTo>
                    <a:lnTo>
                      <a:pt x="293" y="206"/>
                    </a:lnTo>
                    <a:lnTo>
                      <a:pt x="281" y="179"/>
                    </a:lnTo>
                    <a:lnTo>
                      <a:pt x="268" y="152"/>
                    </a:lnTo>
                    <a:lnTo>
                      <a:pt x="253" y="127"/>
                    </a:lnTo>
                    <a:lnTo>
                      <a:pt x="232" y="103"/>
                    </a:lnTo>
                    <a:lnTo>
                      <a:pt x="232" y="103"/>
                    </a:lnTo>
                    <a:lnTo>
                      <a:pt x="221" y="90"/>
                    </a:lnTo>
                    <a:lnTo>
                      <a:pt x="221" y="90"/>
                    </a:lnTo>
                    <a:lnTo>
                      <a:pt x="199" y="71"/>
                    </a:lnTo>
                    <a:lnTo>
                      <a:pt x="177" y="54"/>
                    </a:lnTo>
                    <a:lnTo>
                      <a:pt x="153" y="39"/>
                    </a:lnTo>
                    <a:lnTo>
                      <a:pt x="128" y="27"/>
                    </a:lnTo>
                    <a:lnTo>
                      <a:pt x="103" y="17"/>
                    </a:lnTo>
                    <a:lnTo>
                      <a:pt x="76" y="9"/>
                    </a:lnTo>
                    <a:lnTo>
                      <a:pt x="47" y="4"/>
                    </a:lnTo>
                    <a:lnTo>
                      <a:pt x="18" y="0"/>
                    </a:lnTo>
                    <a:lnTo>
                      <a:pt x="18" y="0"/>
                    </a:lnTo>
                    <a:lnTo>
                      <a:pt x="13" y="2"/>
                    </a:lnTo>
                    <a:lnTo>
                      <a:pt x="6" y="5"/>
                    </a:lnTo>
                    <a:lnTo>
                      <a:pt x="3" y="10"/>
                    </a:lnTo>
                    <a:lnTo>
                      <a:pt x="1" y="15"/>
                    </a:lnTo>
                    <a:lnTo>
                      <a:pt x="0" y="58"/>
                    </a:lnTo>
                    <a:lnTo>
                      <a:pt x="0" y="58"/>
                    </a:lnTo>
                    <a:lnTo>
                      <a:pt x="1" y="63"/>
                    </a:lnTo>
                    <a:lnTo>
                      <a:pt x="5" y="69"/>
                    </a:lnTo>
                    <a:lnTo>
                      <a:pt x="5" y="69"/>
                    </a:lnTo>
                    <a:lnTo>
                      <a:pt x="10" y="73"/>
                    </a:lnTo>
                    <a:lnTo>
                      <a:pt x="15" y="73"/>
                    </a:lnTo>
                    <a:lnTo>
                      <a:pt x="15" y="73"/>
                    </a:lnTo>
                    <a:lnTo>
                      <a:pt x="37" y="76"/>
                    </a:lnTo>
                    <a:lnTo>
                      <a:pt x="59" y="80"/>
                    </a:lnTo>
                    <a:lnTo>
                      <a:pt x="79" y="85"/>
                    </a:lnTo>
                    <a:lnTo>
                      <a:pt x="99" y="93"/>
                    </a:lnTo>
                    <a:lnTo>
                      <a:pt x="118" y="103"/>
                    </a:lnTo>
                    <a:lnTo>
                      <a:pt x="136" y="113"/>
                    </a:lnTo>
                    <a:lnTo>
                      <a:pt x="153" y="127"/>
                    </a:lnTo>
                    <a:lnTo>
                      <a:pt x="168" y="142"/>
                    </a:lnTo>
                    <a:lnTo>
                      <a:pt x="168" y="142"/>
                    </a:lnTo>
                    <a:lnTo>
                      <a:pt x="178" y="152"/>
                    </a:lnTo>
                    <a:lnTo>
                      <a:pt x="178" y="152"/>
                    </a:lnTo>
                    <a:lnTo>
                      <a:pt x="194" y="169"/>
                    </a:lnTo>
                    <a:lnTo>
                      <a:pt x="205" y="189"/>
                    </a:lnTo>
                    <a:lnTo>
                      <a:pt x="216" y="208"/>
                    </a:lnTo>
                    <a:lnTo>
                      <a:pt x="224" y="230"/>
                    </a:lnTo>
                    <a:lnTo>
                      <a:pt x="231" y="252"/>
                    </a:lnTo>
                    <a:lnTo>
                      <a:pt x="234" y="274"/>
                    </a:lnTo>
                    <a:lnTo>
                      <a:pt x="237" y="297"/>
                    </a:lnTo>
                    <a:lnTo>
                      <a:pt x="236" y="319"/>
                    </a:lnTo>
                    <a:lnTo>
                      <a:pt x="236" y="319"/>
                    </a:lnTo>
                    <a:lnTo>
                      <a:pt x="237" y="326"/>
                    </a:lnTo>
                    <a:lnTo>
                      <a:pt x="241" y="331"/>
                    </a:lnTo>
                    <a:lnTo>
                      <a:pt x="241" y="3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92" name="Freeform 38"/>
              <p:cNvSpPr>
                <a:spLocks/>
              </p:cNvSpPr>
              <p:nvPr/>
            </p:nvSpPr>
            <p:spPr bwMode="auto">
              <a:xfrm>
                <a:off x="16419513" y="1763713"/>
                <a:ext cx="144463" cy="152400"/>
              </a:xfrm>
              <a:custGeom>
                <a:avLst/>
                <a:gdLst/>
                <a:ahLst/>
                <a:cxnLst>
                  <a:cxn ang="0">
                    <a:pos x="131" y="49"/>
                  </a:cxn>
                  <a:cxn ang="0">
                    <a:pos x="131" y="49"/>
                  </a:cxn>
                  <a:cxn ang="0">
                    <a:pos x="119" y="39"/>
                  </a:cxn>
                  <a:cxn ang="0">
                    <a:pos x="106" y="29"/>
                  </a:cxn>
                  <a:cxn ang="0">
                    <a:pos x="92" y="22"/>
                  </a:cxn>
                  <a:cxn ang="0">
                    <a:pos x="79" y="13"/>
                  </a:cxn>
                  <a:cxn ang="0">
                    <a:pos x="64" y="8"/>
                  </a:cxn>
                  <a:cxn ang="0">
                    <a:pos x="49" y="5"/>
                  </a:cxn>
                  <a:cxn ang="0">
                    <a:pos x="33" y="2"/>
                  </a:cxn>
                  <a:cxn ang="0">
                    <a:pos x="18" y="0"/>
                  </a:cxn>
                  <a:cxn ang="0">
                    <a:pos x="18" y="0"/>
                  </a:cxn>
                  <a:cxn ang="0">
                    <a:pos x="11" y="2"/>
                  </a:cxn>
                  <a:cxn ang="0">
                    <a:pos x="6" y="5"/>
                  </a:cxn>
                  <a:cxn ang="0">
                    <a:pos x="3" y="8"/>
                  </a:cxn>
                  <a:cxn ang="0">
                    <a:pos x="1" y="15"/>
                  </a:cxn>
                  <a:cxn ang="0">
                    <a:pos x="0" y="57"/>
                  </a:cxn>
                  <a:cxn ang="0">
                    <a:pos x="0" y="57"/>
                  </a:cxn>
                  <a:cxn ang="0">
                    <a:pos x="1" y="62"/>
                  </a:cxn>
                  <a:cxn ang="0">
                    <a:pos x="5" y="67"/>
                  </a:cxn>
                  <a:cxn ang="0">
                    <a:pos x="5" y="67"/>
                  </a:cxn>
                  <a:cxn ang="0">
                    <a:pos x="10" y="71"/>
                  </a:cxn>
                  <a:cxn ang="0">
                    <a:pos x="15" y="72"/>
                  </a:cxn>
                  <a:cxn ang="0">
                    <a:pos x="15" y="72"/>
                  </a:cxn>
                  <a:cxn ang="0">
                    <a:pos x="33" y="76"/>
                  </a:cxn>
                  <a:cxn ang="0">
                    <a:pos x="50" y="81"/>
                  </a:cxn>
                  <a:cxn ang="0">
                    <a:pos x="65" y="89"/>
                  </a:cxn>
                  <a:cxn ang="0">
                    <a:pos x="79" y="101"/>
                  </a:cxn>
                  <a:cxn ang="0">
                    <a:pos x="79" y="101"/>
                  </a:cxn>
                  <a:cxn ang="0">
                    <a:pos x="82" y="104"/>
                  </a:cxn>
                  <a:cxn ang="0">
                    <a:pos x="82" y="104"/>
                  </a:cxn>
                  <a:cxn ang="0">
                    <a:pos x="94" y="120"/>
                  </a:cxn>
                  <a:cxn ang="0">
                    <a:pos x="101" y="136"/>
                  </a:cxn>
                  <a:cxn ang="0">
                    <a:pos x="106" y="155"/>
                  </a:cxn>
                  <a:cxn ang="0">
                    <a:pos x="108" y="174"/>
                  </a:cxn>
                  <a:cxn ang="0">
                    <a:pos x="108" y="174"/>
                  </a:cxn>
                  <a:cxn ang="0">
                    <a:pos x="108" y="180"/>
                  </a:cxn>
                  <a:cxn ang="0">
                    <a:pos x="111" y="185"/>
                  </a:cxn>
                  <a:cxn ang="0">
                    <a:pos x="111" y="185"/>
                  </a:cxn>
                  <a:cxn ang="0">
                    <a:pos x="116" y="189"/>
                  </a:cxn>
                  <a:cxn ang="0">
                    <a:pos x="121" y="190"/>
                  </a:cxn>
                  <a:cxn ang="0">
                    <a:pos x="163" y="192"/>
                  </a:cxn>
                  <a:cxn ang="0">
                    <a:pos x="163" y="192"/>
                  </a:cxn>
                  <a:cxn ang="0">
                    <a:pos x="170" y="192"/>
                  </a:cxn>
                  <a:cxn ang="0">
                    <a:pos x="175" y="189"/>
                  </a:cxn>
                  <a:cxn ang="0">
                    <a:pos x="175" y="189"/>
                  </a:cxn>
                  <a:cxn ang="0">
                    <a:pos x="178" y="184"/>
                  </a:cxn>
                  <a:cxn ang="0">
                    <a:pos x="180" y="179"/>
                  </a:cxn>
                  <a:cxn ang="0">
                    <a:pos x="180" y="179"/>
                  </a:cxn>
                  <a:cxn ang="0">
                    <a:pos x="180" y="162"/>
                  </a:cxn>
                  <a:cxn ang="0">
                    <a:pos x="178" y="145"/>
                  </a:cxn>
                  <a:cxn ang="0">
                    <a:pos x="175" y="130"/>
                  </a:cxn>
                  <a:cxn ang="0">
                    <a:pos x="170" y="113"/>
                  </a:cxn>
                  <a:cxn ang="0">
                    <a:pos x="165" y="98"/>
                  </a:cxn>
                  <a:cxn ang="0">
                    <a:pos x="157" y="84"/>
                  </a:cxn>
                  <a:cxn ang="0">
                    <a:pos x="148" y="69"/>
                  </a:cxn>
                  <a:cxn ang="0">
                    <a:pos x="138" y="57"/>
                  </a:cxn>
                  <a:cxn ang="0">
                    <a:pos x="138" y="57"/>
                  </a:cxn>
                  <a:cxn ang="0">
                    <a:pos x="131" y="49"/>
                  </a:cxn>
                  <a:cxn ang="0">
                    <a:pos x="131" y="49"/>
                  </a:cxn>
                </a:cxnLst>
                <a:rect l="0" t="0" r="r" b="b"/>
                <a:pathLst>
                  <a:path w="180" h="192">
                    <a:moveTo>
                      <a:pt x="131" y="49"/>
                    </a:moveTo>
                    <a:lnTo>
                      <a:pt x="131" y="49"/>
                    </a:lnTo>
                    <a:lnTo>
                      <a:pt x="119" y="39"/>
                    </a:lnTo>
                    <a:lnTo>
                      <a:pt x="106" y="29"/>
                    </a:lnTo>
                    <a:lnTo>
                      <a:pt x="92" y="22"/>
                    </a:lnTo>
                    <a:lnTo>
                      <a:pt x="79" y="13"/>
                    </a:lnTo>
                    <a:lnTo>
                      <a:pt x="64" y="8"/>
                    </a:lnTo>
                    <a:lnTo>
                      <a:pt x="49" y="5"/>
                    </a:lnTo>
                    <a:lnTo>
                      <a:pt x="33" y="2"/>
                    </a:lnTo>
                    <a:lnTo>
                      <a:pt x="18" y="0"/>
                    </a:lnTo>
                    <a:lnTo>
                      <a:pt x="18" y="0"/>
                    </a:lnTo>
                    <a:lnTo>
                      <a:pt x="11" y="2"/>
                    </a:lnTo>
                    <a:lnTo>
                      <a:pt x="6" y="5"/>
                    </a:lnTo>
                    <a:lnTo>
                      <a:pt x="3" y="8"/>
                    </a:lnTo>
                    <a:lnTo>
                      <a:pt x="1" y="15"/>
                    </a:lnTo>
                    <a:lnTo>
                      <a:pt x="0" y="57"/>
                    </a:lnTo>
                    <a:lnTo>
                      <a:pt x="0" y="57"/>
                    </a:lnTo>
                    <a:lnTo>
                      <a:pt x="1" y="62"/>
                    </a:lnTo>
                    <a:lnTo>
                      <a:pt x="5" y="67"/>
                    </a:lnTo>
                    <a:lnTo>
                      <a:pt x="5" y="67"/>
                    </a:lnTo>
                    <a:lnTo>
                      <a:pt x="10" y="71"/>
                    </a:lnTo>
                    <a:lnTo>
                      <a:pt x="15" y="72"/>
                    </a:lnTo>
                    <a:lnTo>
                      <a:pt x="15" y="72"/>
                    </a:lnTo>
                    <a:lnTo>
                      <a:pt x="33" y="76"/>
                    </a:lnTo>
                    <a:lnTo>
                      <a:pt x="50" y="81"/>
                    </a:lnTo>
                    <a:lnTo>
                      <a:pt x="65" y="89"/>
                    </a:lnTo>
                    <a:lnTo>
                      <a:pt x="79" y="101"/>
                    </a:lnTo>
                    <a:lnTo>
                      <a:pt x="79" y="101"/>
                    </a:lnTo>
                    <a:lnTo>
                      <a:pt x="82" y="104"/>
                    </a:lnTo>
                    <a:lnTo>
                      <a:pt x="82" y="104"/>
                    </a:lnTo>
                    <a:lnTo>
                      <a:pt x="94" y="120"/>
                    </a:lnTo>
                    <a:lnTo>
                      <a:pt x="101" y="136"/>
                    </a:lnTo>
                    <a:lnTo>
                      <a:pt x="106" y="155"/>
                    </a:lnTo>
                    <a:lnTo>
                      <a:pt x="108" y="174"/>
                    </a:lnTo>
                    <a:lnTo>
                      <a:pt x="108" y="174"/>
                    </a:lnTo>
                    <a:lnTo>
                      <a:pt x="108" y="180"/>
                    </a:lnTo>
                    <a:lnTo>
                      <a:pt x="111" y="185"/>
                    </a:lnTo>
                    <a:lnTo>
                      <a:pt x="111" y="185"/>
                    </a:lnTo>
                    <a:lnTo>
                      <a:pt x="116" y="189"/>
                    </a:lnTo>
                    <a:lnTo>
                      <a:pt x="121" y="190"/>
                    </a:lnTo>
                    <a:lnTo>
                      <a:pt x="163" y="192"/>
                    </a:lnTo>
                    <a:lnTo>
                      <a:pt x="163" y="192"/>
                    </a:lnTo>
                    <a:lnTo>
                      <a:pt x="170" y="192"/>
                    </a:lnTo>
                    <a:lnTo>
                      <a:pt x="175" y="189"/>
                    </a:lnTo>
                    <a:lnTo>
                      <a:pt x="175" y="189"/>
                    </a:lnTo>
                    <a:lnTo>
                      <a:pt x="178" y="184"/>
                    </a:lnTo>
                    <a:lnTo>
                      <a:pt x="180" y="179"/>
                    </a:lnTo>
                    <a:lnTo>
                      <a:pt x="180" y="179"/>
                    </a:lnTo>
                    <a:lnTo>
                      <a:pt x="180" y="162"/>
                    </a:lnTo>
                    <a:lnTo>
                      <a:pt x="178" y="145"/>
                    </a:lnTo>
                    <a:lnTo>
                      <a:pt x="175" y="130"/>
                    </a:lnTo>
                    <a:lnTo>
                      <a:pt x="170" y="113"/>
                    </a:lnTo>
                    <a:lnTo>
                      <a:pt x="165" y="98"/>
                    </a:lnTo>
                    <a:lnTo>
                      <a:pt x="157" y="84"/>
                    </a:lnTo>
                    <a:lnTo>
                      <a:pt x="148" y="69"/>
                    </a:lnTo>
                    <a:lnTo>
                      <a:pt x="138" y="57"/>
                    </a:lnTo>
                    <a:lnTo>
                      <a:pt x="138" y="57"/>
                    </a:lnTo>
                    <a:lnTo>
                      <a:pt x="131" y="49"/>
                    </a:lnTo>
                    <a:lnTo>
                      <a:pt x="131"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93" name="Freeform 39"/>
              <p:cNvSpPr>
                <a:spLocks noEditPoints="1"/>
              </p:cNvSpPr>
              <p:nvPr/>
            </p:nvSpPr>
            <p:spPr bwMode="auto">
              <a:xfrm>
                <a:off x="15559088" y="1797050"/>
                <a:ext cx="1054100" cy="1006475"/>
              </a:xfrm>
              <a:custGeom>
                <a:avLst/>
                <a:gdLst/>
                <a:ahLst/>
                <a:cxnLst>
                  <a:cxn ang="0">
                    <a:pos x="46" y="1113"/>
                  </a:cxn>
                  <a:cxn ang="0">
                    <a:pos x="204" y="1144"/>
                  </a:cxn>
                  <a:cxn ang="0">
                    <a:pos x="246" y="1223"/>
                  </a:cxn>
                  <a:cxn ang="0">
                    <a:pos x="326" y="1265"/>
                  </a:cxn>
                  <a:cxn ang="0">
                    <a:pos x="403" y="1262"/>
                  </a:cxn>
                  <a:cxn ang="0">
                    <a:pos x="476" y="1211"/>
                  </a:cxn>
                  <a:cxn ang="0">
                    <a:pos x="511" y="1129"/>
                  </a:cxn>
                  <a:cxn ang="0">
                    <a:pos x="865" y="1159"/>
                  </a:cxn>
                  <a:cxn ang="0">
                    <a:pos x="914" y="1233"/>
                  </a:cxn>
                  <a:cxn ang="0">
                    <a:pos x="997" y="1267"/>
                  </a:cxn>
                  <a:cxn ang="0">
                    <a:pos x="1075" y="1255"/>
                  </a:cxn>
                  <a:cxn ang="0">
                    <a:pos x="1142" y="1199"/>
                  </a:cxn>
                  <a:cxn ang="0">
                    <a:pos x="1169" y="1113"/>
                  </a:cxn>
                  <a:cxn ang="0">
                    <a:pos x="1235" y="1086"/>
                  </a:cxn>
                  <a:cxn ang="0">
                    <a:pos x="1317" y="1078"/>
                  </a:cxn>
                  <a:cxn ang="0">
                    <a:pos x="1328" y="1016"/>
                  </a:cxn>
                  <a:cxn ang="0">
                    <a:pos x="1307" y="987"/>
                  </a:cxn>
                  <a:cxn ang="0">
                    <a:pos x="1284" y="951"/>
                  </a:cxn>
                  <a:cxn ang="0">
                    <a:pos x="1247" y="677"/>
                  </a:cxn>
                  <a:cxn ang="0">
                    <a:pos x="1218" y="579"/>
                  </a:cxn>
                  <a:cxn ang="0">
                    <a:pos x="796" y="498"/>
                  </a:cxn>
                  <a:cxn ang="0">
                    <a:pos x="843" y="477"/>
                  </a:cxn>
                  <a:cxn ang="0">
                    <a:pos x="973" y="508"/>
                  </a:cxn>
                  <a:cxn ang="0">
                    <a:pos x="1103" y="477"/>
                  </a:cxn>
                  <a:cxn ang="0">
                    <a:pos x="1169" y="429"/>
                  </a:cxn>
                  <a:cxn ang="0">
                    <a:pos x="771" y="0"/>
                  </a:cxn>
                  <a:cxn ang="0">
                    <a:pos x="715" y="64"/>
                  </a:cxn>
                  <a:cxn ang="0">
                    <a:pos x="676" y="199"/>
                  </a:cxn>
                  <a:cxn ang="0">
                    <a:pos x="705" y="337"/>
                  </a:cxn>
                  <a:cxn ang="0">
                    <a:pos x="621" y="570"/>
                  </a:cxn>
                  <a:cxn ang="0">
                    <a:pos x="316" y="597"/>
                  </a:cxn>
                  <a:cxn ang="0">
                    <a:pos x="57" y="891"/>
                  </a:cxn>
                  <a:cxn ang="0">
                    <a:pos x="15" y="1000"/>
                  </a:cxn>
                  <a:cxn ang="0">
                    <a:pos x="1102" y="1113"/>
                  </a:cxn>
                  <a:cxn ang="0">
                    <a:pos x="1063" y="1186"/>
                  </a:cxn>
                  <a:cxn ang="0">
                    <a:pos x="978" y="1194"/>
                  </a:cxn>
                  <a:cxn ang="0">
                    <a:pos x="924" y="1113"/>
                  </a:cxn>
                  <a:cxn ang="0">
                    <a:pos x="940" y="1063"/>
                  </a:cxn>
                  <a:cxn ang="0">
                    <a:pos x="1014" y="1024"/>
                  </a:cxn>
                  <a:cxn ang="0">
                    <a:pos x="1095" y="1078"/>
                  </a:cxn>
                  <a:cxn ang="0">
                    <a:pos x="445" y="1113"/>
                  </a:cxn>
                  <a:cxn ang="0">
                    <a:pos x="407" y="1186"/>
                  </a:cxn>
                  <a:cxn ang="0">
                    <a:pos x="322" y="1194"/>
                  </a:cxn>
                  <a:cxn ang="0">
                    <a:pos x="268" y="1113"/>
                  </a:cxn>
                  <a:cxn ang="0">
                    <a:pos x="283" y="1063"/>
                  </a:cxn>
                  <a:cxn ang="0">
                    <a:pos x="356" y="1024"/>
                  </a:cxn>
                  <a:cxn ang="0">
                    <a:pos x="439" y="1078"/>
                  </a:cxn>
                  <a:cxn ang="0">
                    <a:pos x="272" y="790"/>
                  </a:cxn>
                  <a:cxn ang="0">
                    <a:pos x="375" y="629"/>
                  </a:cxn>
                  <a:cxn ang="0">
                    <a:pos x="577" y="641"/>
                  </a:cxn>
                  <a:cxn ang="0">
                    <a:pos x="508" y="776"/>
                  </a:cxn>
                  <a:cxn ang="0">
                    <a:pos x="346" y="790"/>
                  </a:cxn>
                  <a:cxn ang="0">
                    <a:pos x="278" y="800"/>
                  </a:cxn>
                </a:cxnLst>
                <a:rect l="0" t="0" r="r" b="b"/>
                <a:pathLst>
                  <a:path w="1328" h="1269">
                    <a:moveTo>
                      <a:pt x="22" y="1095"/>
                    </a:moveTo>
                    <a:lnTo>
                      <a:pt x="22" y="1095"/>
                    </a:lnTo>
                    <a:lnTo>
                      <a:pt x="25" y="1102"/>
                    </a:lnTo>
                    <a:lnTo>
                      <a:pt x="30" y="1107"/>
                    </a:lnTo>
                    <a:lnTo>
                      <a:pt x="39" y="1112"/>
                    </a:lnTo>
                    <a:lnTo>
                      <a:pt x="46" y="1113"/>
                    </a:lnTo>
                    <a:lnTo>
                      <a:pt x="81" y="1113"/>
                    </a:lnTo>
                    <a:lnTo>
                      <a:pt x="177" y="1113"/>
                    </a:lnTo>
                    <a:lnTo>
                      <a:pt x="201" y="1113"/>
                    </a:lnTo>
                    <a:lnTo>
                      <a:pt x="201" y="1113"/>
                    </a:lnTo>
                    <a:lnTo>
                      <a:pt x="202" y="1129"/>
                    </a:lnTo>
                    <a:lnTo>
                      <a:pt x="204" y="1144"/>
                    </a:lnTo>
                    <a:lnTo>
                      <a:pt x="208" y="1159"/>
                    </a:lnTo>
                    <a:lnTo>
                      <a:pt x="213" y="1172"/>
                    </a:lnTo>
                    <a:lnTo>
                      <a:pt x="219" y="1186"/>
                    </a:lnTo>
                    <a:lnTo>
                      <a:pt x="228" y="1199"/>
                    </a:lnTo>
                    <a:lnTo>
                      <a:pt x="236" y="1211"/>
                    </a:lnTo>
                    <a:lnTo>
                      <a:pt x="246" y="1223"/>
                    </a:lnTo>
                    <a:lnTo>
                      <a:pt x="258" y="1233"/>
                    </a:lnTo>
                    <a:lnTo>
                      <a:pt x="270" y="1242"/>
                    </a:lnTo>
                    <a:lnTo>
                      <a:pt x="282" y="1250"/>
                    </a:lnTo>
                    <a:lnTo>
                      <a:pt x="295" y="1255"/>
                    </a:lnTo>
                    <a:lnTo>
                      <a:pt x="310" y="1262"/>
                    </a:lnTo>
                    <a:lnTo>
                      <a:pt x="326" y="1265"/>
                    </a:lnTo>
                    <a:lnTo>
                      <a:pt x="341" y="1267"/>
                    </a:lnTo>
                    <a:lnTo>
                      <a:pt x="356" y="1269"/>
                    </a:lnTo>
                    <a:lnTo>
                      <a:pt x="356" y="1269"/>
                    </a:lnTo>
                    <a:lnTo>
                      <a:pt x="373" y="1267"/>
                    </a:lnTo>
                    <a:lnTo>
                      <a:pt x="388" y="1265"/>
                    </a:lnTo>
                    <a:lnTo>
                      <a:pt x="403" y="1262"/>
                    </a:lnTo>
                    <a:lnTo>
                      <a:pt x="417" y="1255"/>
                    </a:lnTo>
                    <a:lnTo>
                      <a:pt x="430" y="1250"/>
                    </a:lnTo>
                    <a:lnTo>
                      <a:pt x="444" y="1242"/>
                    </a:lnTo>
                    <a:lnTo>
                      <a:pt x="456" y="1233"/>
                    </a:lnTo>
                    <a:lnTo>
                      <a:pt x="466" y="1223"/>
                    </a:lnTo>
                    <a:lnTo>
                      <a:pt x="476" y="1211"/>
                    </a:lnTo>
                    <a:lnTo>
                      <a:pt x="486" y="1199"/>
                    </a:lnTo>
                    <a:lnTo>
                      <a:pt x="493" y="1186"/>
                    </a:lnTo>
                    <a:lnTo>
                      <a:pt x="499" y="1172"/>
                    </a:lnTo>
                    <a:lnTo>
                      <a:pt x="504" y="1159"/>
                    </a:lnTo>
                    <a:lnTo>
                      <a:pt x="509" y="1144"/>
                    </a:lnTo>
                    <a:lnTo>
                      <a:pt x="511" y="1129"/>
                    </a:lnTo>
                    <a:lnTo>
                      <a:pt x="511" y="1113"/>
                    </a:lnTo>
                    <a:lnTo>
                      <a:pt x="859" y="1113"/>
                    </a:lnTo>
                    <a:lnTo>
                      <a:pt x="859" y="1113"/>
                    </a:lnTo>
                    <a:lnTo>
                      <a:pt x="859" y="1129"/>
                    </a:lnTo>
                    <a:lnTo>
                      <a:pt x="862" y="1144"/>
                    </a:lnTo>
                    <a:lnTo>
                      <a:pt x="865" y="1159"/>
                    </a:lnTo>
                    <a:lnTo>
                      <a:pt x="870" y="1172"/>
                    </a:lnTo>
                    <a:lnTo>
                      <a:pt x="877" y="1186"/>
                    </a:lnTo>
                    <a:lnTo>
                      <a:pt x="884" y="1199"/>
                    </a:lnTo>
                    <a:lnTo>
                      <a:pt x="894" y="1211"/>
                    </a:lnTo>
                    <a:lnTo>
                      <a:pt x="904" y="1223"/>
                    </a:lnTo>
                    <a:lnTo>
                      <a:pt x="914" y="1233"/>
                    </a:lnTo>
                    <a:lnTo>
                      <a:pt x="926" y="1242"/>
                    </a:lnTo>
                    <a:lnTo>
                      <a:pt x="940" y="1250"/>
                    </a:lnTo>
                    <a:lnTo>
                      <a:pt x="953" y="1255"/>
                    </a:lnTo>
                    <a:lnTo>
                      <a:pt x="967" y="1262"/>
                    </a:lnTo>
                    <a:lnTo>
                      <a:pt x="982" y="1265"/>
                    </a:lnTo>
                    <a:lnTo>
                      <a:pt x="997" y="1267"/>
                    </a:lnTo>
                    <a:lnTo>
                      <a:pt x="1014" y="1269"/>
                    </a:lnTo>
                    <a:lnTo>
                      <a:pt x="1014" y="1269"/>
                    </a:lnTo>
                    <a:lnTo>
                      <a:pt x="1029" y="1267"/>
                    </a:lnTo>
                    <a:lnTo>
                      <a:pt x="1044" y="1265"/>
                    </a:lnTo>
                    <a:lnTo>
                      <a:pt x="1059" y="1262"/>
                    </a:lnTo>
                    <a:lnTo>
                      <a:pt x="1075" y="1255"/>
                    </a:lnTo>
                    <a:lnTo>
                      <a:pt x="1088" y="1250"/>
                    </a:lnTo>
                    <a:lnTo>
                      <a:pt x="1100" y="1242"/>
                    </a:lnTo>
                    <a:lnTo>
                      <a:pt x="1112" y="1233"/>
                    </a:lnTo>
                    <a:lnTo>
                      <a:pt x="1123" y="1223"/>
                    </a:lnTo>
                    <a:lnTo>
                      <a:pt x="1134" y="1211"/>
                    </a:lnTo>
                    <a:lnTo>
                      <a:pt x="1142" y="1199"/>
                    </a:lnTo>
                    <a:lnTo>
                      <a:pt x="1150" y="1186"/>
                    </a:lnTo>
                    <a:lnTo>
                      <a:pt x="1157" y="1172"/>
                    </a:lnTo>
                    <a:lnTo>
                      <a:pt x="1162" y="1159"/>
                    </a:lnTo>
                    <a:lnTo>
                      <a:pt x="1166" y="1144"/>
                    </a:lnTo>
                    <a:lnTo>
                      <a:pt x="1167" y="1129"/>
                    </a:lnTo>
                    <a:lnTo>
                      <a:pt x="1169" y="1113"/>
                    </a:lnTo>
                    <a:lnTo>
                      <a:pt x="1194" y="1113"/>
                    </a:lnTo>
                    <a:lnTo>
                      <a:pt x="1194" y="1113"/>
                    </a:lnTo>
                    <a:lnTo>
                      <a:pt x="1206" y="1112"/>
                    </a:lnTo>
                    <a:lnTo>
                      <a:pt x="1218" y="1105"/>
                    </a:lnTo>
                    <a:lnTo>
                      <a:pt x="1228" y="1098"/>
                    </a:lnTo>
                    <a:lnTo>
                      <a:pt x="1235" y="1086"/>
                    </a:lnTo>
                    <a:lnTo>
                      <a:pt x="1296" y="1086"/>
                    </a:lnTo>
                    <a:lnTo>
                      <a:pt x="1296" y="1086"/>
                    </a:lnTo>
                    <a:lnTo>
                      <a:pt x="1302" y="1086"/>
                    </a:lnTo>
                    <a:lnTo>
                      <a:pt x="1307" y="1085"/>
                    </a:lnTo>
                    <a:lnTo>
                      <a:pt x="1314" y="1081"/>
                    </a:lnTo>
                    <a:lnTo>
                      <a:pt x="1317" y="1078"/>
                    </a:lnTo>
                    <a:lnTo>
                      <a:pt x="1323" y="1073"/>
                    </a:lnTo>
                    <a:lnTo>
                      <a:pt x="1324" y="1068"/>
                    </a:lnTo>
                    <a:lnTo>
                      <a:pt x="1328" y="1063"/>
                    </a:lnTo>
                    <a:lnTo>
                      <a:pt x="1328" y="1056"/>
                    </a:lnTo>
                    <a:lnTo>
                      <a:pt x="1328" y="1016"/>
                    </a:lnTo>
                    <a:lnTo>
                      <a:pt x="1328" y="1016"/>
                    </a:lnTo>
                    <a:lnTo>
                      <a:pt x="1328" y="1009"/>
                    </a:lnTo>
                    <a:lnTo>
                      <a:pt x="1324" y="1004"/>
                    </a:lnTo>
                    <a:lnTo>
                      <a:pt x="1323" y="999"/>
                    </a:lnTo>
                    <a:lnTo>
                      <a:pt x="1317" y="994"/>
                    </a:lnTo>
                    <a:lnTo>
                      <a:pt x="1314" y="990"/>
                    </a:lnTo>
                    <a:lnTo>
                      <a:pt x="1307" y="987"/>
                    </a:lnTo>
                    <a:lnTo>
                      <a:pt x="1302" y="985"/>
                    </a:lnTo>
                    <a:lnTo>
                      <a:pt x="1296" y="984"/>
                    </a:lnTo>
                    <a:lnTo>
                      <a:pt x="1277" y="984"/>
                    </a:lnTo>
                    <a:lnTo>
                      <a:pt x="1277" y="984"/>
                    </a:lnTo>
                    <a:lnTo>
                      <a:pt x="1282" y="962"/>
                    </a:lnTo>
                    <a:lnTo>
                      <a:pt x="1284" y="951"/>
                    </a:lnTo>
                    <a:lnTo>
                      <a:pt x="1284" y="940"/>
                    </a:lnTo>
                    <a:lnTo>
                      <a:pt x="1284" y="940"/>
                    </a:lnTo>
                    <a:lnTo>
                      <a:pt x="1280" y="904"/>
                    </a:lnTo>
                    <a:lnTo>
                      <a:pt x="1275" y="864"/>
                    </a:lnTo>
                    <a:lnTo>
                      <a:pt x="1262" y="769"/>
                    </a:lnTo>
                    <a:lnTo>
                      <a:pt x="1247" y="677"/>
                    </a:lnTo>
                    <a:lnTo>
                      <a:pt x="1231" y="601"/>
                    </a:lnTo>
                    <a:lnTo>
                      <a:pt x="1231" y="601"/>
                    </a:lnTo>
                    <a:lnTo>
                      <a:pt x="1230" y="594"/>
                    </a:lnTo>
                    <a:lnTo>
                      <a:pt x="1226" y="589"/>
                    </a:lnTo>
                    <a:lnTo>
                      <a:pt x="1223" y="584"/>
                    </a:lnTo>
                    <a:lnTo>
                      <a:pt x="1218" y="579"/>
                    </a:lnTo>
                    <a:lnTo>
                      <a:pt x="1213" y="575"/>
                    </a:lnTo>
                    <a:lnTo>
                      <a:pt x="1206" y="572"/>
                    </a:lnTo>
                    <a:lnTo>
                      <a:pt x="1201" y="570"/>
                    </a:lnTo>
                    <a:lnTo>
                      <a:pt x="1194" y="570"/>
                    </a:lnTo>
                    <a:lnTo>
                      <a:pt x="796" y="570"/>
                    </a:lnTo>
                    <a:lnTo>
                      <a:pt x="796" y="498"/>
                    </a:lnTo>
                    <a:lnTo>
                      <a:pt x="796" y="498"/>
                    </a:lnTo>
                    <a:lnTo>
                      <a:pt x="796" y="494"/>
                    </a:lnTo>
                    <a:lnTo>
                      <a:pt x="798" y="493"/>
                    </a:lnTo>
                    <a:lnTo>
                      <a:pt x="823" y="467"/>
                    </a:lnTo>
                    <a:lnTo>
                      <a:pt x="823" y="467"/>
                    </a:lnTo>
                    <a:lnTo>
                      <a:pt x="843" y="477"/>
                    </a:lnTo>
                    <a:lnTo>
                      <a:pt x="864" y="488"/>
                    </a:lnTo>
                    <a:lnTo>
                      <a:pt x="886" y="494"/>
                    </a:lnTo>
                    <a:lnTo>
                      <a:pt x="908" y="501"/>
                    </a:lnTo>
                    <a:lnTo>
                      <a:pt x="930" y="504"/>
                    </a:lnTo>
                    <a:lnTo>
                      <a:pt x="951" y="508"/>
                    </a:lnTo>
                    <a:lnTo>
                      <a:pt x="973" y="508"/>
                    </a:lnTo>
                    <a:lnTo>
                      <a:pt x="995" y="508"/>
                    </a:lnTo>
                    <a:lnTo>
                      <a:pt x="1017" y="504"/>
                    </a:lnTo>
                    <a:lnTo>
                      <a:pt x="1041" y="501"/>
                    </a:lnTo>
                    <a:lnTo>
                      <a:pt x="1061" y="494"/>
                    </a:lnTo>
                    <a:lnTo>
                      <a:pt x="1083" y="488"/>
                    </a:lnTo>
                    <a:lnTo>
                      <a:pt x="1103" y="477"/>
                    </a:lnTo>
                    <a:lnTo>
                      <a:pt x="1125" y="467"/>
                    </a:lnTo>
                    <a:lnTo>
                      <a:pt x="1144" y="454"/>
                    </a:lnTo>
                    <a:lnTo>
                      <a:pt x="1162" y="440"/>
                    </a:lnTo>
                    <a:lnTo>
                      <a:pt x="1162" y="440"/>
                    </a:lnTo>
                    <a:lnTo>
                      <a:pt x="1167" y="435"/>
                    </a:lnTo>
                    <a:lnTo>
                      <a:pt x="1169" y="429"/>
                    </a:lnTo>
                    <a:lnTo>
                      <a:pt x="1167" y="420"/>
                    </a:lnTo>
                    <a:lnTo>
                      <a:pt x="1164" y="415"/>
                    </a:lnTo>
                    <a:lnTo>
                      <a:pt x="783" y="7"/>
                    </a:lnTo>
                    <a:lnTo>
                      <a:pt x="783" y="7"/>
                    </a:lnTo>
                    <a:lnTo>
                      <a:pt x="778" y="2"/>
                    </a:lnTo>
                    <a:lnTo>
                      <a:pt x="771" y="0"/>
                    </a:lnTo>
                    <a:lnTo>
                      <a:pt x="764" y="2"/>
                    </a:lnTo>
                    <a:lnTo>
                      <a:pt x="757" y="5"/>
                    </a:lnTo>
                    <a:lnTo>
                      <a:pt x="757" y="5"/>
                    </a:lnTo>
                    <a:lnTo>
                      <a:pt x="742" y="24"/>
                    </a:lnTo>
                    <a:lnTo>
                      <a:pt x="727" y="44"/>
                    </a:lnTo>
                    <a:lnTo>
                      <a:pt x="715" y="64"/>
                    </a:lnTo>
                    <a:lnTo>
                      <a:pt x="703" y="86"/>
                    </a:lnTo>
                    <a:lnTo>
                      <a:pt x="695" y="108"/>
                    </a:lnTo>
                    <a:lnTo>
                      <a:pt x="687" y="130"/>
                    </a:lnTo>
                    <a:lnTo>
                      <a:pt x="682" y="154"/>
                    </a:lnTo>
                    <a:lnTo>
                      <a:pt x="678" y="175"/>
                    </a:lnTo>
                    <a:lnTo>
                      <a:pt x="676" y="199"/>
                    </a:lnTo>
                    <a:lnTo>
                      <a:pt x="676" y="223"/>
                    </a:lnTo>
                    <a:lnTo>
                      <a:pt x="678" y="246"/>
                    </a:lnTo>
                    <a:lnTo>
                      <a:pt x="682" y="270"/>
                    </a:lnTo>
                    <a:lnTo>
                      <a:pt x="688" y="292"/>
                    </a:lnTo>
                    <a:lnTo>
                      <a:pt x="695" y="315"/>
                    </a:lnTo>
                    <a:lnTo>
                      <a:pt x="705" y="337"/>
                    </a:lnTo>
                    <a:lnTo>
                      <a:pt x="715" y="358"/>
                    </a:lnTo>
                    <a:lnTo>
                      <a:pt x="626" y="449"/>
                    </a:lnTo>
                    <a:lnTo>
                      <a:pt x="626" y="449"/>
                    </a:lnTo>
                    <a:lnTo>
                      <a:pt x="623" y="454"/>
                    </a:lnTo>
                    <a:lnTo>
                      <a:pt x="621" y="459"/>
                    </a:lnTo>
                    <a:lnTo>
                      <a:pt x="621" y="570"/>
                    </a:lnTo>
                    <a:lnTo>
                      <a:pt x="364" y="570"/>
                    </a:lnTo>
                    <a:lnTo>
                      <a:pt x="364" y="570"/>
                    </a:lnTo>
                    <a:lnTo>
                      <a:pt x="349" y="572"/>
                    </a:lnTo>
                    <a:lnTo>
                      <a:pt x="337" y="577"/>
                    </a:lnTo>
                    <a:lnTo>
                      <a:pt x="326" y="585"/>
                    </a:lnTo>
                    <a:lnTo>
                      <a:pt x="316" y="597"/>
                    </a:lnTo>
                    <a:lnTo>
                      <a:pt x="172" y="832"/>
                    </a:lnTo>
                    <a:lnTo>
                      <a:pt x="78" y="872"/>
                    </a:lnTo>
                    <a:lnTo>
                      <a:pt x="78" y="872"/>
                    </a:lnTo>
                    <a:lnTo>
                      <a:pt x="71" y="876"/>
                    </a:lnTo>
                    <a:lnTo>
                      <a:pt x="66" y="879"/>
                    </a:lnTo>
                    <a:lnTo>
                      <a:pt x="57" y="891"/>
                    </a:lnTo>
                    <a:lnTo>
                      <a:pt x="51" y="903"/>
                    </a:lnTo>
                    <a:lnTo>
                      <a:pt x="49" y="909"/>
                    </a:lnTo>
                    <a:lnTo>
                      <a:pt x="49" y="916"/>
                    </a:lnTo>
                    <a:lnTo>
                      <a:pt x="49" y="1000"/>
                    </a:lnTo>
                    <a:lnTo>
                      <a:pt x="15" y="1000"/>
                    </a:lnTo>
                    <a:lnTo>
                      <a:pt x="15" y="1000"/>
                    </a:lnTo>
                    <a:lnTo>
                      <a:pt x="9" y="1002"/>
                    </a:lnTo>
                    <a:lnTo>
                      <a:pt x="3" y="1007"/>
                    </a:lnTo>
                    <a:lnTo>
                      <a:pt x="0" y="1012"/>
                    </a:lnTo>
                    <a:lnTo>
                      <a:pt x="0" y="1019"/>
                    </a:lnTo>
                    <a:lnTo>
                      <a:pt x="22" y="1095"/>
                    </a:lnTo>
                    <a:close/>
                    <a:moveTo>
                      <a:pt x="1102" y="1113"/>
                    </a:moveTo>
                    <a:lnTo>
                      <a:pt x="1102" y="1113"/>
                    </a:lnTo>
                    <a:lnTo>
                      <a:pt x="1100" y="1130"/>
                    </a:lnTo>
                    <a:lnTo>
                      <a:pt x="1095" y="1147"/>
                    </a:lnTo>
                    <a:lnTo>
                      <a:pt x="1086" y="1162"/>
                    </a:lnTo>
                    <a:lnTo>
                      <a:pt x="1076" y="1176"/>
                    </a:lnTo>
                    <a:lnTo>
                      <a:pt x="1063" y="1186"/>
                    </a:lnTo>
                    <a:lnTo>
                      <a:pt x="1048" y="1194"/>
                    </a:lnTo>
                    <a:lnTo>
                      <a:pt x="1031" y="1199"/>
                    </a:lnTo>
                    <a:lnTo>
                      <a:pt x="1014" y="1201"/>
                    </a:lnTo>
                    <a:lnTo>
                      <a:pt x="1014" y="1201"/>
                    </a:lnTo>
                    <a:lnTo>
                      <a:pt x="995" y="1199"/>
                    </a:lnTo>
                    <a:lnTo>
                      <a:pt x="978" y="1194"/>
                    </a:lnTo>
                    <a:lnTo>
                      <a:pt x="963" y="1186"/>
                    </a:lnTo>
                    <a:lnTo>
                      <a:pt x="951" y="1176"/>
                    </a:lnTo>
                    <a:lnTo>
                      <a:pt x="940" y="1162"/>
                    </a:lnTo>
                    <a:lnTo>
                      <a:pt x="931" y="1147"/>
                    </a:lnTo>
                    <a:lnTo>
                      <a:pt x="926" y="1130"/>
                    </a:lnTo>
                    <a:lnTo>
                      <a:pt x="924" y="1113"/>
                    </a:lnTo>
                    <a:lnTo>
                      <a:pt x="924" y="1113"/>
                    </a:lnTo>
                    <a:lnTo>
                      <a:pt x="924" y="1113"/>
                    </a:lnTo>
                    <a:lnTo>
                      <a:pt x="924" y="1113"/>
                    </a:lnTo>
                    <a:lnTo>
                      <a:pt x="926" y="1095"/>
                    </a:lnTo>
                    <a:lnTo>
                      <a:pt x="931" y="1078"/>
                    </a:lnTo>
                    <a:lnTo>
                      <a:pt x="940" y="1063"/>
                    </a:lnTo>
                    <a:lnTo>
                      <a:pt x="951" y="1049"/>
                    </a:lnTo>
                    <a:lnTo>
                      <a:pt x="963" y="1039"/>
                    </a:lnTo>
                    <a:lnTo>
                      <a:pt x="978" y="1031"/>
                    </a:lnTo>
                    <a:lnTo>
                      <a:pt x="995" y="1026"/>
                    </a:lnTo>
                    <a:lnTo>
                      <a:pt x="1014" y="1024"/>
                    </a:lnTo>
                    <a:lnTo>
                      <a:pt x="1014" y="1024"/>
                    </a:lnTo>
                    <a:lnTo>
                      <a:pt x="1031" y="1026"/>
                    </a:lnTo>
                    <a:lnTo>
                      <a:pt x="1048" y="1031"/>
                    </a:lnTo>
                    <a:lnTo>
                      <a:pt x="1063" y="1039"/>
                    </a:lnTo>
                    <a:lnTo>
                      <a:pt x="1076" y="1049"/>
                    </a:lnTo>
                    <a:lnTo>
                      <a:pt x="1086" y="1063"/>
                    </a:lnTo>
                    <a:lnTo>
                      <a:pt x="1095" y="1078"/>
                    </a:lnTo>
                    <a:lnTo>
                      <a:pt x="1100" y="1095"/>
                    </a:lnTo>
                    <a:lnTo>
                      <a:pt x="1102" y="1113"/>
                    </a:lnTo>
                    <a:lnTo>
                      <a:pt x="1102" y="1113"/>
                    </a:lnTo>
                    <a:lnTo>
                      <a:pt x="1102" y="1113"/>
                    </a:lnTo>
                    <a:lnTo>
                      <a:pt x="1102" y="1113"/>
                    </a:lnTo>
                    <a:close/>
                    <a:moveTo>
                      <a:pt x="445" y="1113"/>
                    </a:moveTo>
                    <a:lnTo>
                      <a:pt x="445" y="1113"/>
                    </a:lnTo>
                    <a:lnTo>
                      <a:pt x="444" y="1130"/>
                    </a:lnTo>
                    <a:lnTo>
                      <a:pt x="439" y="1147"/>
                    </a:lnTo>
                    <a:lnTo>
                      <a:pt x="430" y="1162"/>
                    </a:lnTo>
                    <a:lnTo>
                      <a:pt x="418" y="1176"/>
                    </a:lnTo>
                    <a:lnTo>
                      <a:pt x="407" y="1186"/>
                    </a:lnTo>
                    <a:lnTo>
                      <a:pt x="391" y="1194"/>
                    </a:lnTo>
                    <a:lnTo>
                      <a:pt x="375" y="1199"/>
                    </a:lnTo>
                    <a:lnTo>
                      <a:pt x="356" y="1201"/>
                    </a:lnTo>
                    <a:lnTo>
                      <a:pt x="356" y="1201"/>
                    </a:lnTo>
                    <a:lnTo>
                      <a:pt x="339" y="1199"/>
                    </a:lnTo>
                    <a:lnTo>
                      <a:pt x="322" y="1194"/>
                    </a:lnTo>
                    <a:lnTo>
                      <a:pt x="307" y="1186"/>
                    </a:lnTo>
                    <a:lnTo>
                      <a:pt x="294" y="1176"/>
                    </a:lnTo>
                    <a:lnTo>
                      <a:pt x="283" y="1162"/>
                    </a:lnTo>
                    <a:lnTo>
                      <a:pt x="275" y="1147"/>
                    </a:lnTo>
                    <a:lnTo>
                      <a:pt x="270" y="1130"/>
                    </a:lnTo>
                    <a:lnTo>
                      <a:pt x="268" y="1113"/>
                    </a:lnTo>
                    <a:lnTo>
                      <a:pt x="268" y="1113"/>
                    </a:lnTo>
                    <a:lnTo>
                      <a:pt x="268" y="1113"/>
                    </a:lnTo>
                    <a:lnTo>
                      <a:pt x="268" y="1113"/>
                    </a:lnTo>
                    <a:lnTo>
                      <a:pt x="270" y="1095"/>
                    </a:lnTo>
                    <a:lnTo>
                      <a:pt x="275" y="1078"/>
                    </a:lnTo>
                    <a:lnTo>
                      <a:pt x="283" y="1063"/>
                    </a:lnTo>
                    <a:lnTo>
                      <a:pt x="294" y="1049"/>
                    </a:lnTo>
                    <a:lnTo>
                      <a:pt x="307" y="1039"/>
                    </a:lnTo>
                    <a:lnTo>
                      <a:pt x="322" y="1031"/>
                    </a:lnTo>
                    <a:lnTo>
                      <a:pt x="339" y="1026"/>
                    </a:lnTo>
                    <a:lnTo>
                      <a:pt x="356" y="1024"/>
                    </a:lnTo>
                    <a:lnTo>
                      <a:pt x="356" y="1024"/>
                    </a:lnTo>
                    <a:lnTo>
                      <a:pt x="375" y="1026"/>
                    </a:lnTo>
                    <a:lnTo>
                      <a:pt x="391" y="1031"/>
                    </a:lnTo>
                    <a:lnTo>
                      <a:pt x="407" y="1039"/>
                    </a:lnTo>
                    <a:lnTo>
                      <a:pt x="418" y="1049"/>
                    </a:lnTo>
                    <a:lnTo>
                      <a:pt x="430" y="1063"/>
                    </a:lnTo>
                    <a:lnTo>
                      <a:pt x="439" y="1078"/>
                    </a:lnTo>
                    <a:lnTo>
                      <a:pt x="444" y="1095"/>
                    </a:lnTo>
                    <a:lnTo>
                      <a:pt x="445" y="1113"/>
                    </a:lnTo>
                    <a:lnTo>
                      <a:pt x="445" y="1113"/>
                    </a:lnTo>
                    <a:lnTo>
                      <a:pt x="445" y="1113"/>
                    </a:lnTo>
                    <a:lnTo>
                      <a:pt x="445" y="1113"/>
                    </a:lnTo>
                    <a:close/>
                    <a:moveTo>
                      <a:pt x="272" y="790"/>
                    </a:moveTo>
                    <a:lnTo>
                      <a:pt x="356" y="639"/>
                    </a:lnTo>
                    <a:lnTo>
                      <a:pt x="356" y="639"/>
                    </a:lnTo>
                    <a:lnTo>
                      <a:pt x="359" y="636"/>
                    </a:lnTo>
                    <a:lnTo>
                      <a:pt x="364" y="633"/>
                    </a:lnTo>
                    <a:lnTo>
                      <a:pt x="369" y="631"/>
                    </a:lnTo>
                    <a:lnTo>
                      <a:pt x="375" y="629"/>
                    </a:lnTo>
                    <a:lnTo>
                      <a:pt x="569" y="629"/>
                    </a:lnTo>
                    <a:lnTo>
                      <a:pt x="569" y="629"/>
                    </a:lnTo>
                    <a:lnTo>
                      <a:pt x="572" y="631"/>
                    </a:lnTo>
                    <a:lnTo>
                      <a:pt x="575" y="633"/>
                    </a:lnTo>
                    <a:lnTo>
                      <a:pt x="577" y="636"/>
                    </a:lnTo>
                    <a:lnTo>
                      <a:pt x="577" y="641"/>
                    </a:lnTo>
                    <a:lnTo>
                      <a:pt x="525" y="764"/>
                    </a:lnTo>
                    <a:lnTo>
                      <a:pt x="525" y="764"/>
                    </a:lnTo>
                    <a:lnTo>
                      <a:pt x="521" y="769"/>
                    </a:lnTo>
                    <a:lnTo>
                      <a:pt x="518" y="773"/>
                    </a:lnTo>
                    <a:lnTo>
                      <a:pt x="513" y="774"/>
                    </a:lnTo>
                    <a:lnTo>
                      <a:pt x="508" y="776"/>
                    </a:lnTo>
                    <a:lnTo>
                      <a:pt x="364" y="776"/>
                    </a:lnTo>
                    <a:lnTo>
                      <a:pt x="364" y="776"/>
                    </a:lnTo>
                    <a:lnTo>
                      <a:pt x="359" y="776"/>
                    </a:lnTo>
                    <a:lnTo>
                      <a:pt x="354" y="779"/>
                    </a:lnTo>
                    <a:lnTo>
                      <a:pt x="346" y="790"/>
                    </a:lnTo>
                    <a:lnTo>
                      <a:pt x="346" y="790"/>
                    </a:lnTo>
                    <a:lnTo>
                      <a:pt x="341" y="795"/>
                    </a:lnTo>
                    <a:lnTo>
                      <a:pt x="336" y="796"/>
                    </a:lnTo>
                    <a:lnTo>
                      <a:pt x="331" y="798"/>
                    </a:lnTo>
                    <a:lnTo>
                      <a:pt x="326" y="800"/>
                    </a:lnTo>
                    <a:lnTo>
                      <a:pt x="278" y="800"/>
                    </a:lnTo>
                    <a:lnTo>
                      <a:pt x="278" y="800"/>
                    </a:lnTo>
                    <a:lnTo>
                      <a:pt x="275" y="798"/>
                    </a:lnTo>
                    <a:lnTo>
                      <a:pt x="272" y="796"/>
                    </a:lnTo>
                    <a:lnTo>
                      <a:pt x="272" y="793"/>
                    </a:lnTo>
                    <a:lnTo>
                      <a:pt x="272" y="790"/>
                    </a:lnTo>
                    <a:lnTo>
                      <a:pt x="272" y="7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94" name="Freeform 40"/>
              <p:cNvSpPr>
                <a:spLocks/>
              </p:cNvSpPr>
              <p:nvPr/>
            </p:nvSpPr>
            <p:spPr bwMode="auto">
              <a:xfrm>
                <a:off x="15816263" y="2655888"/>
                <a:ext cx="50800" cy="49213"/>
              </a:xfrm>
              <a:custGeom>
                <a:avLst/>
                <a:gdLst/>
                <a:ahLst/>
                <a:cxnLst>
                  <a:cxn ang="0">
                    <a:pos x="32" y="0"/>
                  </a:cxn>
                  <a:cxn ang="0">
                    <a:pos x="32" y="0"/>
                  </a:cxn>
                  <a:cxn ang="0">
                    <a:pos x="27" y="0"/>
                  </a:cxn>
                  <a:cxn ang="0">
                    <a:pos x="20" y="2"/>
                  </a:cxn>
                  <a:cxn ang="0">
                    <a:pos x="15" y="5"/>
                  </a:cxn>
                  <a:cxn ang="0">
                    <a:pos x="10" y="9"/>
                  </a:cxn>
                  <a:cxn ang="0">
                    <a:pos x="7" y="14"/>
                  </a:cxn>
                  <a:cxn ang="0">
                    <a:pos x="3" y="19"/>
                  </a:cxn>
                  <a:cxn ang="0">
                    <a:pos x="2" y="26"/>
                  </a:cxn>
                  <a:cxn ang="0">
                    <a:pos x="0" y="32"/>
                  </a:cxn>
                  <a:cxn ang="0">
                    <a:pos x="0" y="32"/>
                  </a:cxn>
                  <a:cxn ang="0">
                    <a:pos x="0" y="32"/>
                  </a:cxn>
                  <a:cxn ang="0">
                    <a:pos x="0" y="32"/>
                  </a:cxn>
                  <a:cxn ang="0">
                    <a:pos x="2" y="38"/>
                  </a:cxn>
                  <a:cxn ang="0">
                    <a:pos x="3" y="44"/>
                  </a:cxn>
                  <a:cxn ang="0">
                    <a:pos x="7" y="49"/>
                  </a:cxn>
                  <a:cxn ang="0">
                    <a:pos x="10" y="54"/>
                  </a:cxn>
                  <a:cxn ang="0">
                    <a:pos x="15" y="58"/>
                  </a:cxn>
                  <a:cxn ang="0">
                    <a:pos x="20" y="61"/>
                  </a:cxn>
                  <a:cxn ang="0">
                    <a:pos x="27" y="63"/>
                  </a:cxn>
                  <a:cxn ang="0">
                    <a:pos x="32" y="63"/>
                  </a:cxn>
                  <a:cxn ang="0">
                    <a:pos x="32" y="63"/>
                  </a:cxn>
                  <a:cxn ang="0">
                    <a:pos x="39" y="63"/>
                  </a:cxn>
                  <a:cxn ang="0">
                    <a:pos x="45" y="61"/>
                  </a:cxn>
                  <a:cxn ang="0">
                    <a:pos x="51" y="58"/>
                  </a:cxn>
                  <a:cxn ang="0">
                    <a:pos x="56" y="54"/>
                  </a:cxn>
                  <a:cxn ang="0">
                    <a:pos x="59" y="49"/>
                  </a:cxn>
                  <a:cxn ang="0">
                    <a:pos x="62" y="44"/>
                  </a:cxn>
                  <a:cxn ang="0">
                    <a:pos x="64" y="38"/>
                  </a:cxn>
                  <a:cxn ang="0">
                    <a:pos x="64" y="32"/>
                  </a:cxn>
                  <a:cxn ang="0">
                    <a:pos x="64" y="32"/>
                  </a:cxn>
                  <a:cxn ang="0">
                    <a:pos x="64" y="32"/>
                  </a:cxn>
                  <a:cxn ang="0">
                    <a:pos x="64" y="32"/>
                  </a:cxn>
                  <a:cxn ang="0">
                    <a:pos x="64" y="26"/>
                  </a:cxn>
                  <a:cxn ang="0">
                    <a:pos x="62" y="19"/>
                  </a:cxn>
                  <a:cxn ang="0">
                    <a:pos x="59" y="14"/>
                  </a:cxn>
                  <a:cxn ang="0">
                    <a:pos x="56" y="9"/>
                  </a:cxn>
                  <a:cxn ang="0">
                    <a:pos x="51" y="5"/>
                  </a:cxn>
                  <a:cxn ang="0">
                    <a:pos x="45" y="2"/>
                  </a:cxn>
                  <a:cxn ang="0">
                    <a:pos x="39" y="0"/>
                  </a:cxn>
                  <a:cxn ang="0">
                    <a:pos x="32" y="0"/>
                  </a:cxn>
                  <a:cxn ang="0">
                    <a:pos x="32" y="0"/>
                  </a:cxn>
                </a:cxnLst>
                <a:rect l="0" t="0" r="r" b="b"/>
                <a:pathLst>
                  <a:path w="64" h="63">
                    <a:moveTo>
                      <a:pt x="32" y="0"/>
                    </a:moveTo>
                    <a:lnTo>
                      <a:pt x="32" y="0"/>
                    </a:lnTo>
                    <a:lnTo>
                      <a:pt x="27" y="0"/>
                    </a:lnTo>
                    <a:lnTo>
                      <a:pt x="20" y="2"/>
                    </a:lnTo>
                    <a:lnTo>
                      <a:pt x="15" y="5"/>
                    </a:lnTo>
                    <a:lnTo>
                      <a:pt x="10" y="9"/>
                    </a:lnTo>
                    <a:lnTo>
                      <a:pt x="7" y="14"/>
                    </a:lnTo>
                    <a:lnTo>
                      <a:pt x="3" y="19"/>
                    </a:lnTo>
                    <a:lnTo>
                      <a:pt x="2" y="26"/>
                    </a:lnTo>
                    <a:lnTo>
                      <a:pt x="0" y="32"/>
                    </a:lnTo>
                    <a:lnTo>
                      <a:pt x="0" y="32"/>
                    </a:lnTo>
                    <a:lnTo>
                      <a:pt x="0" y="32"/>
                    </a:lnTo>
                    <a:lnTo>
                      <a:pt x="0" y="32"/>
                    </a:lnTo>
                    <a:lnTo>
                      <a:pt x="2" y="38"/>
                    </a:lnTo>
                    <a:lnTo>
                      <a:pt x="3" y="44"/>
                    </a:lnTo>
                    <a:lnTo>
                      <a:pt x="7" y="49"/>
                    </a:lnTo>
                    <a:lnTo>
                      <a:pt x="10" y="54"/>
                    </a:lnTo>
                    <a:lnTo>
                      <a:pt x="15" y="58"/>
                    </a:lnTo>
                    <a:lnTo>
                      <a:pt x="20" y="61"/>
                    </a:lnTo>
                    <a:lnTo>
                      <a:pt x="27" y="63"/>
                    </a:lnTo>
                    <a:lnTo>
                      <a:pt x="32" y="63"/>
                    </a:lnTo>
                    <a:lnTo>
                      <a:pt x="32" y="63"/>
                    </a:lnTo>
                    <a:lnTo>
                      <a:pt x="39" y="63"/>
                    </a:lnTo>
                    <a:lnTo>
                      <a:pt x="45" y="61"/>
                    </a:lnTo>
                    <a:lnTo>
                      <a:pt x="51" y="58"/>
                    </a:lnTo>
                    <a:lnTo>
                      <a:pt x="56" y="54"/>
                    </a:lnTo>
                    <a:lnTo>
                      <a:pt x="59" y="49"/>
                    </a:lnTo>
                    <a:lnTo>
                      <a:pt x="62" y="44"/>
                    </a:lnTo>
                    <a:lnTo>
                      <a:pt x="64" y="38"/>
                    </a:lnTo>
                    <a:lnTo>
                      <a:pt x="64" y="32"/>
                    </a:lnTo>
                    <a:lnTo>
                      <a:pt x="64" y="32"/>
                    </a:lnTo>
                    <a:lnTo>
                      <a:pt x="64" y="32"/>
                    </a:lnTo>
                    <a:lnTo>
                      <a:pt x="64" y="32"/>
                    </a:lnTo>
                    <a:lnTo>
                      <a:pt x="64" y="26"/>
                    </a:lnTo>
                    <a:lnTo>
                      <a:pt x="62" y="19"/>
                    </a:lnTo>
                    <a:lnTo>
                      <a:pt x="59" y="14"/>
                    </a:lnTo>
                    <a:lnTo>
                      <a:pt x="56" y="9"/>
                    </a:lnTo>
                    <a:lnTo>
                      <a:pt x="51" y="5"/>
                    </a:lnTo>
                    <a:lnTo>
                      <a:pt x="45" y="2"/>
                    </a:lnTo>
                    <a:lnTo>
                      <a:pt x="39" y="0"/>
                    </a:lnTo>
                    <a:lnTo>
                      <a:pt x="32" y="0"/>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95" name="Freeform 41"/>
              <p:cNvSpPr>
                <a:spLocks/>
              </p:cNvSpPr>
              <p:nvPr/>
            </p:nvSpPr>
            <p:spPr bwMode="auto">
              <a:xfrm>
                <a:off x="16338550" y="2655888"/>
                <a:ext cx="50800" cy="49213"/>
              </a:xfrm>
              <a:custGeom>
                <a:avLst/>
                <a:gdLst/>
                <a:ahLst/>
                <a:cxnLst>
                  <a:cxn ang="0">
                    <a:pos x="32" y="0"/>
                  </a:cxn>
                  <a:cxn ang="0">
                    <a:pos x="32" y="0"/>
                  </a:cxn>
                  <a:cxn ang="0">
                    <a:pos x="25" y="0"/>
                  </a:cxn>
                  <a:cxn ang="0">
                    <a:pos x="18" y="2"/>
                  </a:cxn>
                  <a:cxn ang="0">
                    <a:pos x="13" y="5"/>
                  </a:cxn>
                  <a:cxn ang="0">
                    <a:pos x="8" y="9"/>
                  </a:cxn>
                  <a:cxn ang="0">
                    <a:pos x="5" y="14"/>
                  </a:cxn>
                  <a:cxn ang="0">
                    <a:pos x="1" y="19"/>
                  </a:cxn>
                  <a:cxn ang="0">
                    <a:pos x="0" y="26"/>
                  </a:cxn>
                  <a:cxn ang="0">
                    <a:pos x="0" y="32"/>
                  </a:cxn>
                  <a:cxn ang="0">
                    <a:pos x="0" y="32"/>
                  </a:cxn>
                  <a:cxn ang="0">
                    <a:pos x="0" y="32"/>
                  </a:cxn>
                  <a:cxn ang="0">
                    <a:pos x="0" y="32"/>
                  </a:cxn>
                  <a:cxn ang="0">
                    <a:pos x="0" y="38"/>
                  </a:cxn>
                  <a:cxn ang="0">
                    <a:pos x="1" y="44"/>
                  </a:cxn>
                  <a:cxn ang="0">
                    <a:pos x="5" y="49"/>
                  </a:cxn>
                  <a:cxn ang="0">
                    <a:pos x="8" y="54"/>
                  </a:cxn>
                  <a:cxn ang="0">
                    <a:pos x="13" y="58"/>
                  </a:cxn>
                  <a:cxn ang="0">
                    <a:pos x="18" y="61"/>
                  </a:cxn>
                  <a:cxn ang="0">
                    <a:pos x="25" y="63"/>
                  </a:cxn>
                  <a:cxn ang="0">
                    <a:pos x="32" y="63"/>
                  </a:cxn>
                  <a:cxn ang="0">
                    <a:pos x="32" y="63"/>
                  </a:cxn>
                  <a:cxn ang="0">
                    <a:pos x="39" y="63"/>
                  </a:cxn>
                  <a:cxn ang="0">
                    <a:pos x="44" y="61"/>
                  </a:cxn>
                  <a:cxn ang="0">
                    <a:pos x="49" y="58"/>
                  </a:cxn>
                  <a:cxn ang="0">
                    <a:pos x="54" y="54"/>
                  </a:cxn>
                  <a:cxn ang="0">
                    <a:pos x="57" y="49"/>
                  </a:cxn>
                  <a:cxn ang="0">
                    <a:pos x="61" y="44"/>
                  </a:cxn>
                  <a:cxn ang="0">
                    <a:pos x="62" y="38"/>
                  </a:cxn>
                  <a:cxn ang="0">
                    <a:pos x="64" y="32"/>
                  </a:cxn>
                  <a:cxn ang="0">
                    <a:pos x="64" y="32"/>
                  </a:cxn>
                  <a:cxn ang="0">
                    <a:pos x="64" y="32"/>
                  </a:cxn>
                  <a:cxn ang="0">
                    <a:pos x="64" y="32"/>
                  </a:cxn>
                  <a:cxn ang="0">
                    <a:pos x="62" y="26"/>
                  </a:cxn>
                  <a:cxn ang="0">
                    <a:pos x="61" y="19"/>
                  </a:cxn>
                  <a:cxn ang="0">
                    <a:pos x="57" y="14"/>
                  </a:cxn>
                  <a:cxn ang="0">
                    <a:pos x="54" y="9"/>
                  </a:cxn>
                  <a:cxn ang="0">
                    <a:pos x="49" y="5"/>
                  </a:cxn>
                  <a:cxn ang="0">
                    <a:pos x="44" y="2"/>
                  </a:cxn>
                  <a:cxn ang="0">
                    <a:pos x="39" y="0"/>
                  </a:cxn>
                  <a:cxn ang="0">
                    <a:pos x="32" y="0"/>
                  </a:cxn>
                  <a:cxn ang="0">
                    <a:pos x="32" y="0"/>
                  </a:cxn>
                </a:cxnLst>
                <a:rect l="0" t="0" r="r" b="b"/>
                <a:pathLst>
                  <a:path w="64" h="63">
                    <a:moveTo>
                      <a:pt x="32" y="0"/>
                    </a:moveTo>
                    <a:lnTo>
                      <a:pt x="32" y="0"/>
                    </a:lnTo>
                    <a:lnTo>
                      <a:pt x="25" y="0"/>
                    </a:lnTo>
                    <a:lnTo>
                      <a:pt x="18" y="2"/>
                    </a:lnTo>
                    <a:lnTo>
                      <a:pt x="13" y="5"/>
                    </a:lnTo>
                    <a:lnTo>
                      <a:pt x="8" y="9"/>
                    </a:lnTo>
                    <a:lnTo>
                      <a:pt x="5" y="14"/>
                    </a:lnTo>
                    <a:lnTo>
                      <a:pt x="1" y="19"/>
                    </a:lnTo>
                    <a:lnTo>
                      <a:pt x="0" y="26"/>
                    </a:lnTo>
                    <a:lnTo>
                      <a:pt x="0" y="32"/>
                    </a:lnTo>
                    <a:lnTo>
                      <a:pt x="0" y="32"/>
                    </a:lnTo>
                    <a:lnTo>
                      <a:pt x="0" y="32"/>
                    </a:lnTo>
                    <a:lnTo>
                      <a:pt x="0" y="32"/>
                    </a:lnTo>
                    <a:lnTo>
                      <a:pt x="0" y="38"/>
                    </a:lnTo>
                    <a:lnTo>
                      <a:pt x="1" y="44"/>
                    </a:lnTo>
                    <a:lnTo>
                      <a:pt x="5" y="49"/>
                    </a:lnTo>
                    <a:lnTo>
                      <a:pt x="8" y="54"/>
                    </a:lnTo>
                    <a:lnTo>
                      <a:pt x="13" y="58"/>
                    </a:lnTo>
                    <a:lnTo>
                      <a:pt x="18" y="61"/>
                    </a:lnTo>
                    <a:lnTo>
                      <a:pt x="25" y="63"/>
                    </a:lnTo>
                    <a:lnTo>
                      <a:pt x="32" y="63"/>
                    </a:lnTo>
                    <a:lnTo>
                      <a:pt x="32" y="63"/>
                    </a:lnTo>
                    <a:lnTo>
                      <a:pt x="39" y="63"/>
                    </a:lnTo>
                    <a:lnTo>
                      <a:pt x="44" y="61"/>
                    </a:lnTo>
                    <a:lnTo>
                      <a:pt x="49" y="58"/>
                    </a:lnTo>
                    <a:lnTo>
                      <a:pt x="54" y="54"/>
                    </a:lnTo>
                    <a:lnTo>
                      <a:pt x="57" y="49"/>
                    </a:lnTo>
                    <a:lnTo>
                      <a:pt x="61" y="44"/>
                    </a:lnTo>
                    <a:lnTo>
                      <a:pt x="62" y="38"/>
                    </a:lnTo>
                    <a:lnTo>
                      <a:pt x="64" y="32"/>
                    </a:lnTo>
                    <a:lnTo>
                      <a:pt x="64" y="32"/>
                    </a:lnTo>
                    <a:lnTo>
                      <a:pt x="64" y="32"/>
                    </a:lnTo>
                    <a:lnTo>
                      <a:pt x="64" y="32"/>
                    </a:lnTo>
                    <a:lnTo>
                      <a:pt x="62" y="26"/>
                    </a:lnTo>
                    <a:lnTo>
                      <a:pt x="61" y="19"/>
                    </a:lnTo>
                    <a:lnTo>
                      <a:pt x="57" y="14"/>
                    </a:lnTo>
                    <a:lnTo>
                      <a:pt x="54" y="9"/>
                    </a:lnTo>
                    <a:lnTo>
                      <a:pt x="49" y="5"/>
                    </a:lnTo>
                    <a:lnTo>
                      <a:pt x="44" y="2"/>
                    </a:lnTo>
                    <a:lnTo>
                      <a:pt x="39" y="0"/>
                    </a:lnTo>
                    <a:lnTo>
                      <a:pt x="32" y="0"/>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96" name="Freeform 42"/>
              <p:cNvSpPr>
                <a:spLocks/>
              </p:cNvSpPr>
              <p:nvPr/>
            </p:nvSpPr>
            <p:spPr bwMode="auto">
              <a:xfrm>
                <a:off x="16327438" y="1865313"/>
                <a:ext cx="109538" cy="109538"/>
              </a:xfrm>
              <a:custGeom>
                <a:avLst/>
                <a:gdLst/>
                <a:ahLst/>
                <a:cxnLst>
                  <a:cxn ang="0">
                    <a:pos x="80" y="0"/>
                  </a:cxn>
                  <a:cxn ang="0">
                    <a:pos x="80" y="0"/>
                  </a:cxn>
                  <a:cxn ang="0">
                    <a:pos x="71" y="0"/>
                  </a:cxn>
                  <a:cxn ang="0">
                    <a:pos x="61" y="2"/>
                  </a:cxn>
                  <a:cxn ang="0">
                    <a:pos x="53" y="7"/>
                  </a:cxn>
                  <a:cxn ang="0">
                    <a:pos x="44" y="12"/>
                  </a:cxn>
                  <a:cxn ang="0">
                    <a:pos x="0" y="51"/>
                  </a:cxn>
                  <a:cxn ang="0">
                    <a:pos x="80" y="138"/>
                  </a:cxn>
                  <a:cxn ang="0">
                    <a:pos x="123" y="100"/>
                  </a:cxn>
                  <a:cxn ang="0">
                    <a:pos x="123" y="100"/>
                  </a:cxn>
                  <a:cxn ang="0">
                    <a:pos x="130" y="93"/>
                  </a:cxn>
                  <a:cxn ang="0">
                    <a:pos x="135" y="84"/>
                  </a:cxn>
                  <a:cxn ang="0">
                    <a:pos x="139" y="76"/>
                  </a:cxn>
                  <a:cxn ang="0">
                    <a:pos x="139" y="66"/>
                  </a:cxn>
                  <a:cxn ang="0">
                    <a:pos x="139" y="56"/>
                  </a:cxn>
                  <a:cxn ang="0">
                    <a:pos x="137" y="47"/>
                  </a:cxn>
                  <a:cxn ang="0">
                    <a:pos x="134" y="39"/>
                  </a:cxn>
                  <a:cxn ang="0">
                    <a:pos x="127" y="30"/>
                  </a:cxn>
                  <a:cxn ang="0">
                    <a:pos x="115" y="15"/>
                  </a:cxn>
                  <a:cxn ang="0">
                    <a:pos x="115" y="15"/>
                  </a:cxn>
                  <a:cxn ang="0">
                    <a:pos x="107" y="8"/>
                  </a:cxn>
                  <a:cxn ang="0">
                    <a:pos x="98" y="3"/>
                  </a:cxn>
                  <a:cxn ang="0">
                    <a:pos x="90" y="0"/>
                  </a:cxn>
                  <a:cxn ang="0">
                    <a:pos x="80" y="0"/>
                  </a:cxn>
                  <a:cxn ang="0">
                    <a:pos x="80" y="0"/>
                  </a:cxn>
                </a:cxnLst>
                <a:rect l="0" t="0" r="r" b="b"/>
                <a:pathLst>
                  <a:path w="139" h="138">
                    <a:moveTo>
                      <a:pt x="80" y="0"/>
                    </a:moveTo>
                    <a:lnTo>
                      <a:pt x="80" y="0"/>
                    </a:lnTo>
                    <a:lnTo>
                      <a:pt x="71" y="0"/>
                    </a:lnTo>
                    <a:lnTo>
                      <a:pt x="61" y="2"/>
                    </a:lnTo>
                    <a:lnTo>
                      <a:pt x="53" y="7"/>
                    </a:lnTo>
                    <a:lnTo>
                      <a:pt x="44" y="12"/>
                    </a:lnTo>
                    <a:lnTo>
                      <a:pt x="0" y="51"/>
                    </a:lnTo>
                    <a:lnTo>
                      <a:pt x="80" y="138"/>
                    </a:lnTo>
                    <a:lnTo>
                      <a:pt x="123" y="100"/>
                    </a:lnTo>
                    <a:lnTo>
                      <a:pt x="123" y="100"/>
                    </a:lnTo>
                    <a:lnTo>
                      <a:pt x="130" y="93"/>
                    </a:lnTo>
                    <a:lnTo>
                      <a:pt x="135" y="84"/>
                    </a:lnTo>
                    <a:lnTo>
                      <a:pt x="139" y="76"/>
                    </a:lnTo>
                    <a:lnTo>
                      <a:pt x="139" y="66"/>
                    </a:lnTo>
                    <a:lnTo>
                      <a:pt x="139" y="56"/>
                    </a:lnTo>
                    <a:lnTo>
                      <a:pt x="137" y="47"/>
                    </a:lnTo>
                    <a:lnTo>
                      <a:pt x="134" y="39"/>
                    </a:lnTo>
                    <a:lnTo>
                      <a:pt x="127" y="30"/>
                    </a:lnTo>
                    <a:lnTo>
                      <a:pt x="115" y="15"/>
                    </a:lnTo>
                    <a:lnTo>
                      <a:pt x="115" y="15"/>
                    </a:lnTo>
                    <a:lnTo>
                      <a:pt x="107" y="8"/>
                    </a:lnTo>
                    <a:lnTo>
                      <a:pt x="98" y="3"/>
                    </a:lnTo>
                    <a:lnTo>
                      <a:pt x="90" y="0"/>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grpSp>
        <p:nvGrpSpPr>
          <p:cNvPr id="740" name="组合 409"/>
          <p:cNvGrpSpPr/>
          <p:nvPr/>
        </p:nvGrpSpPr>
        <p:grpSpPr>
          <a:xfrm>
            <a:off x="2733248" y="2871531"/>
            <a:ext cx="1379719" cy="648141"/>
            <a:chOff x="2795331" y="3114707"/>
            <a:chExt cx="1379719" cy="486106"/>
          </a:xfrm>
        </p:grpSpPr>
        <p:sp>
          <p:nvSpPr>
            <p:cNvPr id="411" name="Freeform 16"/>
            <p:cNvSpPr>
              <a:spLocks/>
            </p:cNvSpPr>
            <p:nvPr/>
          </p:nvSpPr>
          <p:spPr bwMode="auto">
            <a:xfrm rot="5035426" flipV="1">
              <a:off x="3447663" y="3047095"/>
              <a:ext cx="148519" cy="549347"/>
            </a:xfrm>
            <a:custGeom>
              <a:avLst/>
              <a:gdLst/>
              <a:ahLst/>
              <a:cxnLst>
                <a:cxn ang="0">
                  <a:pos x="404" y="771"/>
                </a:cxn>
                <a:cxn ang="0">
                  <a:pos x="87" y="0"/>
                </a:cxn>
                <a:cxn ang="0">
                  <a:pos x="224" y="574"/>
                </a:cxn>
                <a:cxn ang="0">
                  <a:pos x="0" y="466"/>
                </a:cxn>
                <a:cxn ang="0">
                  <a:pos x="301" y="1294"/>
                </a:cxn>
                <a:cxn ang="0">
                  <a:pos x="155" y="686"/>
                </a:cxn>
                <a:cxn ang="0">
                  <a:pos x="404" y="771"/>
                </a:cxn>
              </a:cxnLst>
              <a:rect l="0" t="0" r="r" b="b"/>
              <a:pathLst>
                <a:path w="404" h="1294">
                  <a:moveTo>
                    <a:pt x="404" y="771"/>
                  </a:moveTo>
                  <a:lnTo>
                    <a:pt x="87" y="0"/>
                  </a:lnTo>
                  <a:lnTo>
                    <a:pt x="224" y="574"/>
                  </a:lnTo>
                  <a:lnTo>
                    <a:pt x="0" y="466"/>
                  </a:lnTo>
                  <a:lnTo>
                    <a:pt x="301" y="1294"/>
                  </a:lnTo>
                  <a:lnTo>
                    <a:pt x="155" y="686"/>
                  </a:lnTo>
                  <a:lnTo>
                    <a:pt x="404" y="771"/>
                  </a:lnTo>
                  <a:close/>
                </a:path>
              </a:pathLst>
            </a:custGeom>
            <a:solidFill>
              <a:srgbClr val="FF9900"/>
            </a:solidFill>
            <a:ln w="9525">
              <a:noFill/>
              <a:round/>
              <a:headEnd/>
              <a:tailEnd/>
            </a:ln>
            <a:effectLst/>
          </p:spPr>
          <p:txBody>
            <a:bodyPr wrap="none" anchor="ctr"/>
            <a:lstStyle/>
            <a:p>
              <a:endParaRPr lang="zh-CN" altLang="en-US">
                <a:solidFill>
                  <a:srgbClr val="000000"/>
                </a:solidFill>
                <a:latin typeface="Arial" pitchFamily="34" charset="0"/>
                <a:ea typeface="微软雅黑" pitchFamily="34" charset="-122"/>
                <a:cs typeface="Arial" pitchFamily="34" charset="0"/>
              </a:endParaRPr>
            </a:p>
          </p:txBody>
        </p:sp>
        <p:grpSp>
          <p:nvGrpSpPr>
            <p:cNvPr id="741" name="组合 411"/>
            <p:cNvGrpSpPr/>
            <p:nvPr/>
          </p:nvGrpSpPr>
          <p:grpSpPr>
            <a:xfrm>
              <a:off x="3743117" y="3193212"/>
              <a:ext cx="431933" cy="393307"/>
              <a:chOff x="3666197" y="1619004"/>
              <a:chExt cx="529184" cy="481861"/>
            </a:xfrm>
          </p:grpSpPr>
          <p:sp>
            <p:nvSpPr>
              <p:cNvPr id="421" name="Freeform 31"/>
              <p:cNvSpPr>
                <a:spLocks noEditPoints="1"/>
              </p:cNvSpPr>
              <p:nvPr/>
            </p:nvSpPr>
            <p:spPr bwMode="auto">
              <a:xfrm flipH="1">
                <a:off x="3791159" y="1619004"/>
                <a:ext cx="279260" cy="316515"/>
              </a:xfrm>
              <a:custGeom>
                <a:avLst/>
                <a:gdLst/>
                <a:ahLst/>
                <a:cxnLst>
                  <a:cxn ang="0">
                    <a:pos x="639" y="1012"/>
                  </a:cxn>
                  <a:cxn ang="0">
                    <a:pos x="647" y="1012"/>
                  </a:cxn>
                  <a:cxn ang="0">
                    <a:pos x="656" y="1002"/>
                  </a:cxn>
                  <a:cxn ang="0">
                    <a:pos x="658" y="103"/>
                  </a:cxn>
                  <a:cxn ang="0">
                    <a:pos x="658" y="93"/>
                  </a:cxn>
                  <a:cxn ang="0">
                    <a:pos x="653" y="72"/>
                  </a:cxn>
                  <a:cxn ang="0">
                    <a:pos x="641" y="45"/>
                  </a:cxn>
                  <a:cxn ang="0">
                    <a:pos x="612" y="18"/>
                  </a:cxn>
                  <a:cxn ang="0">
                    <a:pos x="585" y="5"/>
                  </a:cxn>
                  <a:cxn ang="0">
                    <a:pos x="565" y="0"/>
                  </a:cxn>
                  <a:cxn ang="0">
                    <a:pos x="103" y="0"/>
                  </a:cxn>
                  <a:cxn ang="0">
                    <a:pos x="93" y="0"/>
                  </a:cxn>
                  <a:cxn ang="0">
                    <a:pos x="72" y="5"/>
                  </a:cxn>
                  <a:cxn ang="0">
                    <a:pos x="45" y="18"/>
                  </a:cxn>
                  <a:cxn ang="0">
                    <a:pos x="17" y="45"/>
                  </a:cxn>
                  <a:cxn ang="0">
                    <a:pos x="3" y="72"/>
                  </a:cxn>
                  <a:cxn ang="0">
                    <a:pos x="0" y="93"/>
                  </a:cxn>
                  <a:cxn ang="0">
                    <a:pos x="0" y="995"/>
                  </a:cxn>
                  <a:cxn ang="0">
                    <a:pos x="1" y="1002"/>
                  </a:cxn>
                  <a:cxn ang="0">
                    <a:pos x="10" y="1012"/>
                  </a:cxn>
                  <a:cxn ang="0">
                    <a:pos x="17" y="1012"/>
                  </a:cxn>
                  <a:cxn ang="0">
                    <a:pos x="361" y="926"/>
                  </a:cxn>
                  <a:cxn ang="0">
                    <a:pos x="356" y="939"/>
                  </a:cxn>
                  <a:cxn ang="0">
                    <a:pos x="342" y="945"/>
                  </a:cxn>
                  <a:cxn ang="0">
                    <a:pos x="314" y="945"/>
                  </a:cxn>
                  <a:cxn ang="0">
                    <a:pos x="302" y="939"/>
                  </a:cxn>
                  <a:cxn ang="0">
                    <a:pos x="297" y="926"/>
                  </a:cxn>
                  <a:cxn ang="0">
                    <a:pos x="297" y="911"/>
                  </a:cxn>
                  <a:cxn ang="0">
                    <a:pos x="302" y="897"/>
                  </a:cxn>
                  <a:cxn ang="0">
                    <a:pos x="314" y="892"/>
                  </a:cxn>
                  <a:cxn ang="0">
                    <a:pos x="342" y="892"/>
                  </a:cxn>
                  <a:cxn ang="0">
                    <a:pos x="356" y="897"/>
                  </a:cxn>
                  <a:cxn ang="0">
                    <a:pos x="361" y="911"/>
                  </a:cxn>
                  <a:cxn ang="0">
                    <a:pos x="114" y="126"/>
                  </a:cxn>
                  <a:cxn ang="0">
                    <a:pos x="116" y="120"/>
                  </a:cxn>
                  <a:cxn ang="0">
                    <a:pos x="126" y="109"/>
                  </a:cxn>
                  <a:cxn ang="0">
                    <a:pos x="524" y="108"/>
                  </a:cxn>
                  <a:cxn ang="0">
                    <a:pos x="531" y="109"/>
                  </a:cxn>
                  <a:cxn ang="0">
                    <a:pos x="541" y="120"/>
                  </a:cxn>
                  <a:cxn ang="0">
                    <a:pos x="543" y="821"/>
                  </a:cxn>
                  <a:cxn ang="0">
                    <a:pos x="541" y="828"/>
                  </a:cxn>
                  <a:cxn ang="0">
                    <a:pos x="531" y="838"/>
                  </a:cxn>
                  <a:cxn ang="0">
                    <a:pos x="133" y="840"/>
                  </a:cxn>
                  <a:cxn ang="0">
                    <a:pos x="126" y="838"/>
                  </a:cxn>
                  <a:cxn ang="0">
                    <a:pos x="116" y="828"/>
                  </a:cxn>
                  <a:cxn ang="0">
                    <a:pos x="114" y="126"/>
                  </a:cxn>
                </a:cxnLst>
                <a:rect l="0" t="0" r="r" b="b"/>
                <a:pathLst>
                  <a:path w="658" h="1012">
                    <a:moveTo>
                      <a:pt x="17" y="1012"/>
                    </a:moveTo>
                    <a:lnTo>
                      <a:pt x="639" y="1012"/>
                    </a:lnTo>
                    <a:lnTo>
                      <a:pt x="639" y="1012"/>
                    </a:lnTo>
                    <a:lnTo>
                      <a:pt x="647" y="1012"/>
                    </a:lnTo>
                    <a:lnTo>
                      <a:pt x="653" y="1007"/>
                    </a:lnTo>
                    <a:lnTo>
                      <a:pt x="656" y="1002"/>
                    </a:lnTo>
                    <a:lnTo>
                      <a:pt x="658" y="995"/>
                    </a:lnTo>
                    <a:lnTo>
                      <a:pt x="658" y="103"/>
                    </a:lnTo>
                    <a:lnTo>
                      <a:pt x="658" y="103"/>
                    </a:lnTo>
                    <a:lnTo>
                      <a:pt x="658" y="93"/>
                    </a:lnTo>
                    <a:lnTo>
                      <a:pt x="656" y="82"/>
                    </a:lnTo>
                    <a:lnTo>
                      <a:pt x="653" y="72"/>
                    </a:lnTo>
                    <a:lnTo>
                      <a:pt x="649" y="64"/>
                    </a:lnTo>
                    <a:lnTo>
                      <a:pt x="641" y="45"/>
                    </a:lnTo>
                    <a:lnTo>
                      <a:pt x="627" y="30"/>
                    </a:lnTo>
                    <a:lnTo>
                      <a:pt x="612" y="18"/>
                    </a:lnTo>
                    <a:lnTo>
                      <a:pt x="595" y="8"/>
                    </a:lnTo>
                    <a:lnTo>
                      <a:pt x="585" y="5"/>
                    </a:lnTo>
                    <a:lnTo>
                      <a:pt x="575" y="1"/>
                    </a:lnTo>
                    <a:lnTo>
                      <a:pt x="565" y="0"/>
                    </a:lnTo>
                    <a:lnTo>
                      <a:pt x="555" y="0"/>
                    </a:lnTo>
                    <a:lnTo>
                      <a:pt x="103" y="0"/>
                    </a:lnTo>
                    <a:lnTo>
                      <a:pt x="103" y="0"/>
                    </a:lnTo>
                    <a:lnTo>
                      <a:pt x="93" y="0"/>
                    </a:lnTo>
                    <a:lnTo>
                      <a:pt x="82" y="1"/>
                    </a:lnTo>
                    <a:lnTo>
                      <a:pt x="72" y="5"/>
                    </a:lnTo>
                    <a:lnTo>
                      <a:pt x="62" y="8"/>
                    </a:lnTo>
                    <a:lnTo>
                      <a:pt x="45" y="18"/>
                    </a:lnTo>
                    <a:lnTo>
                      <a:pt x="30" y="30"/>
                    </a:lnTo>
                    <a:lnTo>
                      <a:pt x="17" y="45"/>
                    </a:lnTo>
                    <a:lnTo>
                      <a:pt x="7" y="64"/>
                    </a:lnTo>
                    <a:lnTo>
                      <a:pt x="3" y="72"/>
                    </a:lnTo>
                    <a:lnTo>
                      <a:pt x="1" y="82"/>
                    </a:lnTo>
                    <a:lnTo>
                      <a:pt x="0" y="93"/>
                    </a:lnTo>
                    <a:lnTo>
                      <a:pt x="0" y="103"/>
                    </a:lnTo>
                    <a:lnTo>
                      <a:pt x="0" y="995"/>
                    </a:lnTo>
                    <a:lnTo>
                      <a:pt x="0" y="995"/>
                    </a:lnTo>
                    <a:lnTo>
                      <a:pt x="1" y="1002"/>
                    </a:lnTo>
                    <a:lnTo>
                      <a:pt x="5" y="1007"/>
                    </a:lnTo>
                    <a:lnTo>
                      <a:pt x="10" y="1012"/>
                    </a:lnTo>
                    <a:lnTo>
                      <a:pt x="17" y="1012"/>
                    </a:lnTo>
                    <a:lnTo>
                      <a:pt x="17" y="1012"/>
                    </a:lnTo>
                    <a:close/>
                    <a:moveTo>
                      <a:pt x="361" y="926"/>
                    </a:moveTo>
                    <a:lnTo>
                      <a:pt x="361" y="926"/>
                    </a:lnTo>
                    <a:lnTo>
                      <a:pt x="359" y="933"/>
                    </a:lnTo>
                    <a:lnTo>
                      <a:pt x="356" y="939"/>
                    </a:lnTo>
                    <a:lnTo>
                      <a:pt x="351" y="943"/>
                    </a:lnTo>
                    <a:lnTo>
                      <a:pt x="342" y="945"/>
                    </a:lnTo>
                    <a:lnTo>
                      <a:pt x="314" y="945"/>
                    </a:lnTo>
                    <a:lnTo>
                      <a:pt x="314" y="945"/>
                    </a:lnTo>
                    <a:lnTo>
                      <a:pt x="307" y="943"/>
                    </a:lnTo>
                    <a:lnTo>
                      <a:pt x="302" y="939"/>
                    </a:lnTo>
                    <a:lnTo>
                      <a:pt x="297" y="933"/>
                    </a:lnTo>
                    <a:lnTo>
                      <a:pt x="297" y="926"/>
                    </a:lnTo>
                    <a:lnTo>
                      <a:pt x="297" y="911"/>
                    </a:lnTo>
                    <a:lnTo>
                      <a:pt x="297" y="911"/>
                    </a:lnTo>
                    <a:lnTo>
                      <a:pt x="297" y="904"/>
                    </a:lnTo>
                    <a:lnTo>
                      <a:pt x="302" y="897"/>
                    </a:lnTo>
                    <a:lnTo>
                      <a:pt x="307" y="894"/>
                    </a:lnTo>
                    <a:lnTo>
                      <a:pt x="314" y="892"/>
                    </a:lnTo>
                    <a:lnTo>
                      <a:pt x="342" y="892"/>
                    </a:lnTo>
                    <a:lnTo>
                      <a:pt x="342" y="892"/>
                    </a:lnTo>
                    <a:lnTo>
                      <a:pt x="351" y="894"/>
                    </a:lnTo>
                    <a:lnTo>
                      <a:pt x="356" y="897"/>
                    </a:lnTo>
                    <a:lnTo>
                      <a:pt x="359" y="904"/>
                    </a:lnTo>
                    <a:lnTo>
                      <a:pt x="361" y="911"/>
                    </a:lnTo>
                    <a:lnTo>
                      <a:pt x="361" y="926"/>
                    </a:lnTo>
                    <a:close/>
                    <a:moveTo>
                      <a:pt x="114" y="126"/>
                    </a:moveTo>
                    <a:lnTo>
                      <a:pt x="114" y="126"/>
                    </a:lnTo>
                    <a:lnTo>
                      <a:pt x="116" y="120"/>
                    </a:lnTo>
                    <a:lnTo>
                      <a:pt x="120" y="113"/>
                    </a:lnTo>
                    <a:lnTo>
                      <a:pt x="126" y="109"/>
                    </a:lnTo>
                    <a:lnTo>
                      <a:pt x="133" y="108"/>
                    </a:lnTo>
                    <a:lnTo>
                      <a:pt x="524" y="108"/>
                    </a:lnTo>
                    <a:lnTo>
                      <a:pt x="524" y="108"/>
                    </a:lnTo>
                    <a:lnTo>
                      <a:pt x="531" y="109"/>
                    </a:lnTo>
                    <a:lnTo>
                      <a:pt x="538" y="113"/>
                    </a:lnTo>
                    <a:lnTo>
                      <a:pt x="541" y="120"/>
                    </a:lnTo>
                    <a:lnTo>
                      <a:pt x="543" y="126"/>
                    </a:lnTo>
                    <a:lnTo>
                      <a:pt x="543" y="821"/>
                    </a:lnTo>
                    <a:lnTo>
                      <a:pt x="543" y="821"/>
                    </a:lnTo>
                    <a:lnTo>
                      <a:pt x="541" y="828"/>
                    </a:lnTo>
                    <a:lnTo>
                      <a:pt x="538" y="835"/>
                    </a:lnTo>
                    <a:lnTo>
                      <a:pt x="531" y="838"/>
                    </a:lnTo>
                    <a:lnTo>
                      <a:pt x="524" y="840"/>
                    </a:lnTo>
                    <a:lnTo>
                      <a:pt x="133" y="840"/>
                    </a:lnTo>
                    <a:lnTo>
                      <a:pt x="133" y="840"/>
                    </a:lnTo>
                    <a:lnTo>
                      <a:pt x="126" y="838"/>
                    </a:lnTo>
                    <a:lnTo>
                      <a:pt x="120" y="835"/>
                    </a:lnTo>
                    <a:lnTo>
                      <a:pt x="116" y="828"/>
                    </a:lnTo>
                    <a:lnTo>
                      <a:pt x="114" y="821"/>
                    </a:lnTo>
                    <a:lnTo>
                      <a:pt x="114" y="126"/>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22" name="矩形 421"/>
              <p:cNvSpPr/>
              <p:nvPr/>
            </p:nvSpPr>
            <p:spPr>
              <a:xfrm>
                <a:off x="3666197" y="1888762"/>
                <a:ext cx="529184" cy="212103"/>
              </a:xfrm>
              <a:prstGeom prst="rect">
                <a:avLst/>
              </a:prstGeom>
              <a:noFill/>
            </p:spPr>
            <p:txBody>
              <a:bodyPr wrap="square">
                <a:spAutoFit/>
              </a:bodyPr>
              <a:lstStyle/>
              <a:p>
                <a:pPr algn="ctr" defTabSz="671513">
                  <a:spcBef>
                    <a:spcPct val="50000"/>
                  </a:spcBef>
                </a:pPr>
                <a:r>
                  <a:rPr lang="en-US" altLang="zh-CN" sz="900" b="1" dirty="0">
                    <a:solidFill>
                      <a:srgbClr val="FF9900"/>
                    </a:solidFill>
                    <a:latin typeface="Arial" pitchFamily="34" charset="0"/>
                    <a:ea typeface="微软雅黑" pitchFamily="34" charset="-122"/>
                    <a:cs typeface="Arial" pitchFamily="34" charset="0"/>
                  </a:rPr>
                  <a:t>CPE</a:t>
                </a:r>
                <a:endParaRPr lang="zh-CN" altLang="en-US" sz="900" b="1" dirty="0">
                  <a:solidFill>
                    <a:srgbClr val="FF9900"/>
                  </a:solidFill>
                  <a:latin typeface="Arial" pitchFamily="34" charset="0"/>
                  <a:ea typeface="微软雅黑" pitchFamily="34" charset="-122"/>
                  <a:cs typeface="Arial" pitchFamily="34" charset="0"/>
                </a:endParaRPr>
              </a:p>
            </p:txBody>
          </p:sp>
        </p:grpSp>
        <p:grpSp>
          <p:nvGrpSpPr>
            <p:cNvPr id="742" name="组合 412"/>
            <p:cNvGrpSpPr/>
            <p:nvPr/>
          </p:nvGrpSpPr>
          <p:grpSpPr>
            <a:xfrm>
              <a:off x="2795331" y="3114707"/>
              <a:ext cx="648636" cy="486106"/>
              <a:chOff x="2865181" y="3114707"/>
              <a:chExt cx="648636" cy="486106"/>
            </a:xfrm>
          </p:grpSpPr>
          <p:sp>
            <p:nvSpPr>
              <p:cNvPr id="414" name="Text Box 10"/>
              <p:cNvSpPr txBox="1">
                <a:spLocks noChangeArrowheads="1"/>
              </p:cNvSpPr>
              <p:nvPr/>
            </p:nvSpPr>
            <p:spPr bwMode="auto">
              <a:xfrm>
                <a:off x="2865181" y="3446114"/>
                <a:ext cx="648636" cy="154699"/>
              </a:xfrm>
              <a:prstGeom prst="rect">
                <a:avLst/>
              </a:prstGeom>
              <a:noFill/>
              <a:ln w="9525" algn="ctr">
                <a:noFill/>
                <a:miter lim="800000"/>
                <a:headEnd/>
                <a:tailEnd/>
              </a:ln>
              <a:effectLst/>
            </p:spPr>
            <p:txBody>
              <a:bodyPr wrap="square" lIns="67118" tIns="33555" rIns="67118" bIns="33555">
                <a:spAutoFit/>
              </a:bodyPr>
              <a:lstStyle/>
              <a:p>
                <a:pPr algn="ctr" defTabSz="671513">
                  <a:spcBef>
                    <a:spcPct val="50000"/>
                  </a:spcBef>
                </a:pPr>
                <a:r>
                  <a:rPr lang="en-US" altLang="zh-CN" sz="900" b="1" i="1" dirty="0" smtClean="0">
                    <a:solidFill>
                      <a:srgbClr val="000000">
                        <a:lumMod val="50000"/>
                        <a:lumOff val="50000"/>
                      </a:srgbClr>
                    </a:solidFill>
                    <a:latin typeface="Arial" pitchFamily="34" charset="0"/>
                    <a:ea typeface="微软雅黑" pitchFamily="34" charset="-122"/>
                    <a:cs typeface="Arial" pitchFamily="34" charset="0"/>
                  </a:rPr>
                  <a:t>eNodeB</a:t>
                </a:r>
                <a:endParaRPr lang="en-US" altLang="zh-CN" sz="900" b="1" i="1" dirty="0">
                  <a:solidFill>
                    <a:srgbClr val="000000">
                      <a:lumMod val="50000"/>
                      <a:lumOff val="50000"/>
                    </a:srgbClr>
                  </a:solidFill>
                  <a:latin typeface="Arial" pitchFamily="34" charset="0"/>
                  <a:ea typeface="微软雅黑" pitchFamily="34" charset="-122"/>
                  <a:cs typeface="Arial" pitchFamily="34" charset="0"/>
                </a:endParaRPr>
              </a:p>
            </p:txBody>
          </p:sp>
          <p:grpSp>
            <p:nvGrpSpPr>
              <p:cNvPr id="743" name="组合 255"/>
              <p:cNvGrpSpPr/>
              <p:nvPr/>
            </p:nvGrpSpPr>
            <p:grpSpPr>
              <a:xfrm>
                <a:off x="3065961" y="3114707"/>
                <a:ext cx="247076" cy="357830"/>
                <a:chOff x="15730538" y="3268663"/>
                <a:chExt cx="765175" cy="1123950"/>
              </a:xfrm>
              <a:solidFill>
                <a:schemeClr val="tx1">
                  <a:lumMod val="50000"/>
                  <a:lumOff val="50000"/>
                </a:schemeClr>
              </a:solidFill>
            </p:grpSpPr>
            <p:sp>
              <p:nvSpPr>
                <p:cNvPr id="416" name="Freeform 57"/>
                <p:cNvSpPr>
                  <a:spLocks/>
                </p:cNvSpPr>
                <p:nvPr/>
              </p:nvSpPr>
              <p:spPr bwMode="auto">
                <a:xfrm>
                  <a:off x="15786100" y="3268663"/>
                  <a:ext cx="252413" cy="261938"/>
                </a:xfrm>
                <a:custGeom>
                  <a:avLst/>
                  <a:gdLst/>
                  <a:ahLst/>
                  <a:cxnLst>
                    <a:cxn ang="0">
                      <a:pos x="74" y="105"/>
                    </a:cxn>
                    <a:cxn ang="0">
                      <a:pos x="42" y="152"/>
                    </a:cxn>
                    <a:cxn ang="0">
                      <a:pos x="19" y="202"/>
                    </a:cxn>
                    <a:cxn ang="0">
                      <a:pos x="4" y="256"/>
                    </a:cxn>
                    <a:cxn ang="0">
                      <a:pos x="0" y="312"/>
                    </a:cxn>
                    <a:cxn ang="0">
                      <a:pos x="2" y="319"/>
                    </a:cxn>
                    <a:cxn ang="0">
                      <a:pos x="10" y="327"/>
                    </a:cxn>
                    <a:cxn ang="0">
                      <a:pos x="57" y="327"/>
                    </a:cxn>
                    <a:cxn ang="0">
                      <a:pos x="64" y="326"/>
                    </a:cxn>
                    <a:cxn ang="0">
                      <a:pos x="69" y="322"/>
                    </a:cxn>
                    <a:cxn ang="0">
                      <a:pos x="73" y="312"/>
                    </a:cxn>
                    <a:cxn ang="0">
                      <a:pos x="74" y="290"/>
                    </a:cxn>
                    <a:cxn ang="0">
                      <a:pos x="81" y="248"/>
                    </a:cxn>
                    <a:cxn ang="0">
                      <a:pos x="95" y="208"/>
                    </a:cxn>
                    <a:cxn ang="0">
                      <a:pos x="117" y="170"/>
                    </a:cxn>
                    <a:cxn ang="0">
                      <a:pos x="130" y="154"/>
                    </a:cxn>
                    <a:cxn ang="0">
                      <a:pos x="140" y="143"/>
                    </a:cxn>
                    <a:cxn ang="0">
                      <a:pos x="174" y="113"/>
                    </a:cxn>
                    <a:cxn ang="0">
                      <a:pos x="214" y="91"/>
                    </a:cxn>
                    <a:cxn ang="0">
                      <a:pos x="258" y="78"/>
                    </a:cxn>
                    <a:cxn ang="0">
                      <a:pos x="304" y="73"/>
                    </a:cxn>
                    <a:cxn ang="0">
                      <a:pos x="311" y="73"/>
                    </a:cxn>
                    <a:cxn ang="0">
                      <a:pos x="316" y="68"/>
                    </a:cxn>
                    <a:cxn ang="0">
                      <a:pos x="319" y="57"/>
                    </a:cxn>
                    <a:cxn ang="0">
                      <a:pos x="319" y="17"/>
                    </a:cxn>
                    <a:cxn ang="0">
                      <a:pos x="314" y="5"/>
                    </a:cxn>
                    <a:cxn ang="0">
                      <a:pos x="309" y="2"/>
                    </a:cxn>
                    <a:cxn ang="0">
                      <a:pos x="304" y="0"/>
                    </a:cxn>
                    <a:cxn ang="0">
                      <a:pos x="243" y="7"/>
                    </a:cxn>
                    <a:cxn ang="0">
                      <a:pos x="186" y="25"/>
                    </a:cxn>
                    <a:cxn ang="0">
                      <a:pos x="133" y="54"/>
                    </a:cxn>
                    <a:cxn ang="0">
                      <a:pos x="88" y="91"/>
                    </a:cxn>
                    <a:cxn ang="0">
                      <a:pos x="74" y="105"/>
                    </a:cxn>
                  </a:cxnLst>
                  <a:rect l="0" t="0" r="r" b="b"/>
                  <a:pathLst>
                    <a:path w="319" h="329">
                      <a:moveTo>
                        <a:pt x="74" y="105"/>
                      </a:moveTo>
                      <a:lnTo>
                        <a:pt x="74" y="105"/>
                      </a:lnTo>
                      <a:lnTo>
                        <a:pt x="57" y="128"/>
                      </a:lnTo>
                      <a:lnTo>
                        <a:pt x="42" y="152"/>
                      </a:lnTo>
                      <a:lnTo>
                        <a:pt x="29" y="175"/>
                      </a:lnTo>
                      <a:lnTo>
                        <a:pt x="19" y="202"/>
                      </a:lnTo>
                      <a:lnTo>
                        <a:pt x="10" y="229"/>
                      </a:lnTo>
                      <a:lnTo>
                        <a:pt x="4" y="256"/>
                      </a:lnTo>
                      <a:lnTo>
                        <a:pt x="2" y="285"/>
                      </a:lnTo>
                      <a:lnTo>
                        <a:pt x="0" y="312"/>
                      </a:lnTo>
                      <a:lnTo>
                        <a:pt x="0" y="312"/>
                      </a:lnTo>
                      <a:lnTo>
                        <a:pt x="2" y="319"/>
                      </a:lnTo>
                      <a:lnTo>
                        <a:pt x="5" y="324"/>
                      </a:lnTo>
                      <a:lnTo>
                        <a:pt x="10" y="327"/>
                      </a:lnTo>
                      <a:lnTo>
                        <a:pt x="17" y="329"/>
                      </a:lnTo>
                      <a:lnTo>
                        <a:pt x="57" y="327"/>
                      </a:lnTo>
                      <a:lnTo>
                        <a:pt x="57" y="327"/>
                      </a:lnTo>
                      <a:lnTo>
                        <a:pt x="64" y="326"/>
                      </a:lnTo>
                      <a:lnTo>
                        <a:pt x="69" y="322"/>
                      </a:lnTo>
                      <a:lnTo>
                        <a:pt x="69" y="322"/>
                      </a:lnTo>
                      <a:lnTo>
                        <a:pt x="73" y="317"/>
                      </a:lnTo>
                      <a:lnTo>
                        <a:pt x="73" y="312"/>
                      </a:lnTo>
                      <a:lnTo>
                        <a:pt x="73" y="312"/>
                      </a:lnTo>
                      <a:lnTo>
                        <a:pt x="74" y="290"/>
                      </a:lnTo>
                      <a:lnTo>
                        <a:pt x="76" y="268"/>
                      </a:lnTo>
                      <a:lnTo>
                        <a:pt x="81" y="248"/>
                      </a:lnTo>
                      <a:lnTo>
                        <a:pt x="86" y="226"/>
                      </a:lnTo>
                      <a:lnTo>
                        <a:pt x="95" y="208"/>
                      </a:lnTo>
                      <a:lnTo>
                        <a:pt x="105" y="189"/>
                      </a:lnTo>
                      <a:lnTo>
                        <a:pt x="117" y="170"/>
                      </a:lnTo>
                      <a:lnTo>
                        <a:pt x="130" y="154"/>
                      </a:lnTo>
                      <a:lnTo>
                        <a:pt x="130" y="154"/>
                      </a:lnTo>
                      <a:lnTo>
                        <a:pt x="140" y="143"/>
                      </a:lnTo>
                      <a:lnTo>
                        <a:pt x="140" y="143"/>
                      </a:lnTo>
                      <a:lnTo>
                        <a:pt x="157" y="127"/>
                      </a:lnTo>
                      <a:lnTo>
                        <a:pt x="174" y="113"/>
                      </a:lnTo>
                      <a:lnTo>
                        <a:pt x="194" y="101"/>
                      </a:lnTo>
                      <a:lnTo>
                        <a:pt x="214" y="91"/>
                      </a:lnTo>
                      <a:lnTo>
                        <a:pt x="236" y="84"/>
                      </a:lnTo>
                      <a:lnTo>
                        <a:pt x="258" y="78"/>
                      </a:lnTo>
                      <a:lnTo>
                        <a:pt x="280" y="74"/>
                      </a:lnTo>
                      <a:lnTo>
                        <a:pt x="304" y="73"/>
                      </a:lnTo>
                      <a:lnTo>
                        <a:pt x="304" y="73"/>
                      </a:lnTo>
                      <a:lnTo>
                        <a:pt x="311" y="73"/>
                      </a:lnTo>
                      <a:lnTo>
                        <a:pt x="316" y="68"/>
                      </a:lnTo>
                      <a:lnTo>
                        <a:pt x="316" y="68"/>
                      </a:lnTo>
                      <a:lnTo>
                        <a:pt x="317" y="62"/>
                      </a:lnTo>
                      <a:lnTo>
                        <a:pt x="319" y="57"/>
                      </a:lnTo>
                      <a:lnTo>
                        <a:pt x="319" y="17"/>
                      </a:lnTo>
                      <a:lnTo>
                        <a:pt x="319" y="17"/>
                      </a:lnTo>
                      <a:lnTo>
                        <a:pt x="317" y="10"/>
                      </a:lnTo>
                      <a:lnTo>
                        <a:pt x="314" y="5"/>
                      </a:lnTo>
                      <a:lnTo>
                        <a:pt x="314" y="5"/>
                      </a:lnTo>
                      <a:lnTo>
                        <a:pt x="309" y="2"/>
                      </a:lnTo>
                      <a:lnTo>
                        <a:pt x="304" y="0"/>
                      </a:lnTo>
                      <a:lnTo>
                        <a:pt x="304" y="0"/>
                      </a:lnTo>
                      <a:lnTo>
                        <a:pt x="273" y="2"/>
                      </a:lnTo>
                      <a:lnTo>
                        <a:pt x="243" y="7"/>
                      </a:lnTo>
                      <a:lnTo>
                        <a:pt x="214" y="15"/>
                      </a:lnTo>
                      <a:lnTo>
                        <a:pt x="186" y="25"/>
                      </a:lnTo>
                      <a:lnTo>
                        <a:pt x="159" y="37"/>
                      </a:lnTo>
                      <a:lnTo>
                        <a:pt x="133" y="54"/>
                      </a:lnTo>
                      <a:lnTo>
                        <a:pt x="110" y="71"/>
                      </a:lnTo>
                      <a:lnTo>
                        <a:pt x="88" y="91"/>
                      </a:lnTo>
                      <a:lnTo>
                        <a:pt x="88" y="91"/>
                      </a:lnTo>
                      <a:lnTo>
                        <a:pt x="74" y="105"/>
                      </a:lnTo>
                      <a:lnTo>
                        <a:pt x="74"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17" name="Freeform 58"/>
                <p:cNvSpPr>
                  <a:spLocks/>
                </p:cNvSpPr>
                <p:nvPr/>
              </p:nvSpPr>
              <p:spPr bwMode="auto">
                <a:xfrm>
                  <a:off x="15886113" y="3368675"/>
                  <a:ext cx="144463" cy="150813"/>
                </a:xfrm>
                <a:custGeom>
                  <a:avLst/>
                  <a:gdLst/>
                  <a:ahLst/>
                  <a:cxnLst>
                    <a:cxn ang="0">
                      <a:pos x="47" y="50"/>
                    </a:cxn>
                    <a:cxn ang="0">
                      <a:pos x="47" y="50"/>
                    </a:cxn>
                    <a:cxn ang="0">
                      <a:pos x="40" y="57"/>
                    </a:cxn>
                    <a:cxn ang="0">
                      <a:pos x="40" y="57"/>
                    </a:cxn>
                    <a:cxn ang="0">
                      <a:pos x="30" y="69"/>
                    </a:cxn>
                    <a:cxn ang="0">
                      <a:pos x="22" y="82"/>
                    </a:cxn>
                    <a:cxn ang="0">
                      <a:pos x="15" y="96"/>
                    </a:cxn>
                    <a:cxn ang="0">
                      <a:pos x="8" y="111"/>
                    </a:cxn>
                    <a:cxn ang="0">
                      <a:pos x="5" y="126"/>
                    </a:cxn>
                    <a:cxn ang="0">
                      <a:pos x="1" y="141"/>
                    </a:cxn>
                    <a:cxn ang="0">
                      <a:pos x="0" y="156"/>
                    </a:cxn>
                    <a:cxn ang="0">
                      <a:pos x="0" y="173"/>
                    </a:cxn>
                    <a:cxn ang="0">
                      <a:pos x="0" y="173"/>
                    </a:cxn>
                    <a:cxn ang="0">
                      <a:pos x="0" y="178"/>
                    </a:cxn>
                    <a:cxn ang="0">
                      <a:pos x="3" y="183"/>
                    </a:cxn>
                    <a:cxn ang="0">
                      <a:pos x="8" y="187"/>
                    </a:cxn>
                    <a:cxn ang="0">
                      <a:pos x="15" y="189"/>
                    </a:cxn>
                    <a:cxn ang="0">
                      <a:pos x="57" y="187"/>
                    </a:cxn>
                    <a:cxn ang="0">
                      <a:pos x="57" y="187"/>
                    </a:cxn>
                    <a:cxn ang="0">
                      <a:pos x="62" y="185"/>
                    </a:cxn>
                    <a:cxn ang="0">
                      <a:pos x="67" y="182"/>
                    </a:cxn>
                    <a:cxn ang="0">
                      <a:pos x="67" y="182"/>
                    </a:cxn>
                    <a:cxn ang="0">
                      <a:pos x="71" y="177"/>
                    </a:cxn>
                    <a:cxn ang="0">
                      <a:pos x="72" y="170"/>
                    </a:cxn>
                    <a:cxn ang="0">
                      <a:pos x="72" y="170"/>
                    </a:cxn>
                    <a:cxn ang="0">
                      <a:pos x="72" y="153"/>
                    </a:cxn>
                    <a:cxn ang="0">
                      <a:pos x="77" y="136"/>
                    </a:cxn>
                    <a:cxn ang="0">
                      <a:pos x="86" y="119"/>
                    </a:cxn>
                    <a:cxn ang="0">
                      <a:pos x="96" y="104"/>
                    </a:cxn>
                    <a:cxn ang="0">
                      <a:pos x="96" y="104"/>
                    </a:cxn>
                    <a:cxn ang="0">
                      <a:pos x="99" y="101"/>
                    </a:cxn>
                    <a:cxn ang="0">
                      <a:pos x="99" y="101"/>
                    </a:cxn>
                    <a:cxn ang="0">
                      <a:pos x="113" y="89"/>
                    </a:cxn>
                    <a:cxn ang="0">
                      <a:pos x="130" y="81"/>
                    </a:cxn>
                    <a:cxn ang="0">
                      <a:pos x="146" y="74"/>
                    </a:cxn>
                    <a:cxn ang="0">
                      <a:pos x="165" y="72"/>
                    </a:cxn>
                    <a:cxn ang="0">
                      <a:pos x="165" y="72"/>
                    </a:cxn>
                    <a:cxn ang="0">
                      <a:pos x="172" y="70"/>
                    </a:cxn>
                    <a:cxn ang="0">
                      <a:pos x="177" y="67"/>
                    </a:cxn>
                    <a:cxn ang="0">
                      <a:pos x="177" y="67"/>
                    </a:cxn>
                    <a:cxn ang="0">
                      <a:pos x="180" y="62"/>
                    </a:cxn>
                    <a:cxn ang="0">
                      <a:pos x="182" y="55"/>
                    </a:cxn>
                    <a:cxn ang="0">
                      <a:pos x="182" y="15"/>
                    </a:cxn>
                    <a:cxn ang="0">
                      <a:pos x="182" y="15"/>
                    </a:cxn>
                    <a:cxn ang="0">
                      <a:pos x="180" y="8"/>
                    </a:cxn>
                    <a:cxn ang="0">
                      <a:pos x="177" y="3"/>
                    </a:cxn>
                    <a:cxn ang="0">
                      <a:pos x="177" y="3"/>
                    </a:cxn>
                    <a:cxn ang="0">
                      <a:pos x="172" y="0"/>
                    </a:cxn>
                    <a:cxn ang="0">
                      <a:pos x="165" y="0"/>
                    </a:cxn>
                    <a:cxn ang="0">
                      <a:pos x="165" y="0"/>
                    </a:cxn>
                    <a:cxn ang="0">
                      <a:pos x="148" y="0"/>
                    </a:cxn>
                    <a:cxn ang="0">
                      <a:pos x="133" y="3"/>
                    </a:cxn>
                    <a:cxn ang="0">
                      <a:pos x="116" y="6"/>
                    </a:cxn>
                    <a:cxn ang="0">
                      <a:pos x="101" y="13"/>
                    </a:cxn>
                    <a:cxn ang="0">
                      <a:pos x="87" y="20"/>
                    </a:cxn>
                    <a:cxn ang="0">
                      <a:pos x="72" y="28"/>
                    </a:cxn>
                    <a:cxn ang="0">
                      <a:pos x="59" y="38"/>
                    </a:cxn>
                    <a:cxn ang="0">
                      <a:pos x="47" y="50"/>
                    </a:cxn>
                    <a:cxn ang="0">
                      <a:pos x="47" y="50"/>
                    </a:cxn>
                  </a:cxnLst>
                  <a:rect l="0" t="0" r="r" b="b"/>
                  <a:pathLst>
                    <a:path w="182" h="189">
                      <a:moveTo>
                        <a:pt x="47" y="50"/>
                      </a:moveTo>
                      <a:lnTo>
                        <a:pt x="47" y="50"/>
                      </a:lnTo>
                      <a:lnTo>
                        <a:pt x="40" y="57"/>
                      </a:lnTo>
                      <a:lnTo>
                        <a:pt x="40" y="57"/>
                      </a:lnTo>
                      <a:lnTo>
                        <a:pt x="30" y="69"/>
                      </a:lnTo>
                      <a:lnTo>
                        <a:pt x="22" y="82"/>
                      </a:lnTo>
                      <a:lnTo>
                        <a:pt x="15" y="96"/>
                      </a:lnTo>
                      <a:lnTo>
                        <a:pt x="8" y="111"/>
                      </a:lnTo>
                      <a:lnTo>
                        <a:pt x="5" y="126"/>
                      </a:lnTo>
                      <a:lnTo>
                        <a:pt x="1" y="141"/>
                      </a:lnTo>
                      <a:lnTo>
                        <a:pt x="0" y="156"/>
                      </a:lnTo>
                      <a:lnTo>
                        <a:pt x="0" y="173"/>
                      </a:lnTo>
                      <a:lnTo>
                        <a:pt x="0" y="173"/>
                      </a:lnTo>
                      <a:lnTo>
                        <a:pt x="0" y="178"/>
                      </a:lnTo>
                      <a:lnTo>
                        <a:pt x="3" y="183"/>
                      </a:lnTo>
                      <a:lnTo>
                        <a:pt x="8" y="187"/>
                      </a:lnTo>
                      <a:lnTo>
                        <a:pt x="15" y="189"/>
                      </a:lnTo>
                      <a:lnTo>
                        <a:pt x="57" y="187"/>
                      </a:lnTo>
                      <a:lnTo>
                        <a:pt x="57" y="187"/>
                      </a:lnTo>
                      <a:lnTo>
                        <a:pt x="62" y="185"/>
                      </a:lnTo>
                      <a:lnTo>
                        <a:pt x="67" y="182"/>
                      </a:lnTo>
                      <a:lnTo>
                        <a:pt x="67" y="182"/>
                      </a:lnTo>
                      <a:lnTo>
                        <a:pt x="71" y="177"/>
                      </a:lnTo>
                      <a:lnTo>
                        <a:pt x="72" y="170"/>
                      </a:lnTo>
                      <a:lnTo>
                        <a:pt x="72" y="170"/>
                      </a:lnTo>
                      <a:lnTo>
                        <a:pt x="72" y="153"/>
                      </a:lnTo>
                      <a:lnTo>
                        <a:pt x="77" y="136"/>
                      </a:lnTo>
                      <a:lnTo>
                        <a:pt x="86" y="119"/>
                      </a:lnTo>
                      <a:lnTo>
                        <a:pt x="96" y="104"/>
                      </a:lnTo>
                      <a:lnTo>
                        <a:pt x="96" y="104"/>
                      </a:lnTo>
                      <a:lnTo>
                        <a:pt x="99" y="101"/>
                      </a:lnTo>
                      <a:lnTo>
                        <a:pt x="99" y="101"/>
                      </a:lnTo>
                      <a:lnTo>
                        <a:pt x="113" y="89"/>
                      </a:lnTo>
                      <a:lnTo>
                        <a:pt x="130" y="81"/>
                      </a:lnTo>
                      <a:lnTo>
                        <a:pt x="146" y="74"/>
                      </a:lnTo>
                      <a:lnTo>
                        <a:pt x="165" y="72"/>
                      </a:lnTo>
                      <a:lnTo>
                        <a:pt x="165" y="72"/>
                      </a:lnTo>
                      <a:lnTo>
                        <a:pt x="172" y="70"/>
                      </a:lnTo>
                      <a:lnTo>
                        <a:pt x="177" y="67"/>
                      </a:lnTo>
                      <a:lnTo>
                        <a:pt x="177" y="67"/>
                      </a:lnTo>
                      <a:lnTo>
                        <a:pt x="180" y="62"/>
                      </a:lnTo>
                      <a:lnTo>
                        <a:pt x="182" y="55"/>
                      </a:lnTo>
                      <a:lnTo>
                        <a:pt x="182" y="15"/>
                      </a:lnTo>
                      <a:lnTo>
                        <a:pt x="182" y="15"/>
                      </a:lnTo>
                      <a:lnTo>
                        <a:pt x="180" y="8"/>
                      </a:lnTo>
                      <a:lnTo>
                        <a:pt x="177" y="3"/>
                      </a:lnTo>
                      <a:lnTo>
                        <a:pt x="177" y="3"/>
                      </a:lnTo>
                      <a:lnTo>
                        <a:pt x="172" y="0"/>
                      </a:lnTo>
                      <a:lnTo>
                        <a:pt x="165" y="0"/>
                      </a:lnTo>
                      <a:lnTo>
                        <a:pt x="165" y="0"/>
                      </a:lnTo>
                      <a:lnTo>
                        <a:pt x="148" y="0"/>
                      </a:lnTo>
                      <a:lnTo>
                        <a:pt x="133" y="3"/>
                      </a:lnTo>
                      <a:lnTo>
                        <a:pt x="116" y="6"/>
                      </a:lnTo>
                      <a:lnTo>
                        <a:pt x="101" y="13"/>
                      </a:lnTo>
                      <a:lnTo>
                        <a:pt x="87" y="20"/>
                      </a:lnTo>
                      <a:lnTo>
                        <a:pt x="72" y="28"/>
                      </a:lnTo>
                      <a:lnTo>
                        <a:pt x="59" y="38"/>
                      </a:lnTo>
                      <a:lnTo>
                        <a:pt x="47" y="50"/>
                      </a:lnTo>
                      <a:lnTo>
                        <a:pt x="47"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18" name="Freeform 59"/>
                <p:cNvSpPr>
                  <a:spLocks/>
                </p:cNvSpPr>
                <p:nvPr/>
              </p:nvSpPr>
              <p:spPr bwMode="auto">
                <a:xfrm>
                  <a:off x="16213138" y="3268663"/>
                  <a:ext cx="252413" cy="261938"/>
                </a:xfrm>
                <a:custGeom>
                  <a:avLst/>
                  <a:gdLst/>
                  <a:ahLst/>
                  <a:cxnLst>
                    <a:cxn ang="0">
                      <a:pos x="302" y="329"/>
                    </a:cxn>
                    <a:cxn ang="0">
                      <a:pos x="309" y="327"/>
                    </a:cxn>
                    <a:cxn ang="0">
                      <a:pos x="317" y="319"/>
                    </a:cxn>
                    <a:cxn ang="0">
                      <a:pos x="319" y="312"/>
                    </a:cxn>
                    <a:cxn ang="0">
                      <a:pos x="314" y="256"/>
                    </a:cxn>
                    <a:cxn ang="0">
                      <a:pos x="300" y="202"/>
                    </a:cxn>
                    <a:cxn ang="0">
                      <a:pos x="277" y="152"/>
                    </a:cxn>
                    <a:cxn ang="0">
                      <a:pos x="243" y="105"/>
                    </a:cxn>
                    <a:cxn ang="0">
                      <a:pos x="231" y="91"/>
                    </a:cxn>
                    <a:cxn ang="0">
                      <a:pos x="209" y="71"/>
                    </a:cxn>
                    <a:cxn ang="0">
                      <a:pos x="159" y="37"/>
                    </a:cxn>
                    <a:cxn ang="0">
                      <a:pos x="105" y="15"/>
                    </a:cxn>
                    <a:cxn ang="0">
                      <a:pos x="46" y="2"/>
                    </a:cxn>
                    <a:cxn ang="0">
                      <a:pos x="15" y="0"/>
                    </a:cxn>
                    <a:cxn ang="0">
                      <a:pos x="4" y="5"/>
                    </a:cxn>
                    <a:cxn ang="0">
                      <a:pos x="0" y="10"/>
                    </a:cxn>
                    <a:cxn ang="0">
                      <a:pos x="0" y="57"/>
                    </a:cxn>
                    <a:cxn ang="0">
                      <a:pos x="0" y="62"/>
                    </a:cxn>
                    <a:cxn ang="0">
                      <a:pos x="4" y="68"/>
                    </a:cxn>
                    <a:cxn ang="0">
                      <a:pos x="15" y="73"/>
                    </a:cxn>
                    <a:cxn ang="0">
                      <a:pos x="39" y="74"/>
                    </a:cxn>
                    <a:cxn ang="0">
                      <a:pos x="83" y="84"/>
                    </a:cxn>
                    <a:cxn ang="0">
                      <a:pos x="125" y="101"/>
                    </a:cxn>
                    <a:cxn ang="0">
                      <a:pos x="162" y="127"/>
                    </a:cxn>
                    <a:cxn ang="0">
                      <a:pos x="179" y="143"/>
                    </a:cxn>
                    <a:cxn ang="0">
                      <a:pos x="189" y="154"/>
                    </a:cxn>
                    <a:cxn ang="0">
                      <a:pos x="214" y="189"/>
                    </a:cxn>
                    <a:cxn ang="0">
                      <a:pos x="231" y="226"/>
                    </a:cxn>
                    <a:cxn ang="0">
                      <a:pos x="243" y="268"/>
                    </a:cxn>
                    <a:cxn ang="0">
                      <a:pos x="245" y="312"/>
                    </a:cxn>
                    <a:cxn ang="0">
                      <a:pos x="247" y="317"/>
                    </a:cxn>
                    <a:cxn ang="0">
                      <a:pos x="250" y="322"/>
                    </a:cxn>
                    <a:cxn ang="0">
                      <a:pos x="262" y="327"/>
                    </a:cxn>
                  </a:cxnLst>
                  <a:rect l="0" t="0" r="r" b="b"/>
                  <a:pathLst>
                    <a:path w="319" h="329">
                      <a:moveTo>
                        <a:pt x="262" y="327"/>
                      </a:moveTo>
                      <a:lnTo>
                        <a:pt x="302" y="329"/>
                      </a:lnTo>
                      <a:lnTo>
                        <a:pt x="302" y="329"/>
                      </a:lnTo>
                      <a:lnTo>
                        <a:pt x="309" y="327"/>
                      </a:lnTo>
                      <a:lnTo>
                        <a:pt x="314" y="324"/>
                      </a:lnTo>
                      <a:lnTo>
                        <a:pt x="317" y="319"/>
                      </a:lnTo>
                      <a:lnTo>
                        <a:pt x="319" y="312"/>
                      </a:lnTo>
                      <a:lnTo>
                        <a:pt x="319" y="312"/>
                      </a:lnTo>
                      <a:lnTo>
                        <a:pt x="317" y="285"/>
                      </a:lnTo>
                      <a:lnTo>
                        <a:pt x="314" y="256"/>
                      </a:lnTo>
                      <a:lnTo>
                        <a:pt x="309" y="229"/>
                      </a:lnTo>
                      <a:lnTo>
                        <a:pt x="300" y="202"/>
                      </a:lnTo>
                      <a:lnTo>
                        <a:pt x="290" y="175"/>
                      </a:lnTo>
                      <a:lnTo>
                        <a:pt x="277" y="152"/>
                      </a:lnTo>
                      <a:lnTo>
                        <a:pt x="262" y="128"/>
                      </a:lnTo>
                      <a:lnTo>
                        <a:pt x="243" y="105"/>
                      </a:lnTo>
                      <a:lnTo>
                        <a:pt x="243" y="105"/>
                      </a:lnTo>
                      <a:lnTo>
                        <a:pt x="231" y="91"/>
                      </a:lnTo>
                      <a:lnTo>
                        <a:pt x="231" y="91"/>
                      </a:lnTo>
                      <a:lnTo>
                        <a:pt x="209" y="71"/>
                      </a:lnTo>
                      <a:lnTo>
                        <a:pt x="186" y="54"/>
                      </a:lnTo>
                      <a:lnTo>
                        <a:pt x="159" y="37"/>
                      </a:lnTo>
                      <a:lnTo>
                        <a:pt x="133" y="25"/>
                      </a:lnTo>
                      <a:lnTo>
                        <a:pt x="105" y="15"/>
                      </a:lnTo>
                      <a:lnTo>
                        <a:pt x="76" y="7"/>
                      </a:lnTo>
                      <a:lnTo>
                        <a:pt x="46" y="2"/>
                      </a:lnTo>
                      <a:lnTo>
                        <a:pt x="15" y="0"/>
                      </a:lnTo>
                      <a:lnTo>
                        <a:pt x="15" y="0"/>
                      </a:lnTo>
                      <a:lnTo>
                        <a:pt x="10" y="2"/>
                      </a:lnTo>
                      <a:lnTo>
                        <a:pt x="4" y="5"/>
                      </a:lnTo>
                      <a:lnTo>
                        <a:pt x="4" y="5"/>
                      </a:lnTo>
                      <a:lnTo>
                        <a:pt x="0" y="10"/>
                      </a:lnTo>
                      <a:lnTo>
                        <a:pt x="0" y="17"/>
                      </a:lnTo>
                      <a:lnTo>
                        <a:pt x="0" y="57"/>
                      </a:lnTo>
                      <a:lnTo>
                        <a:pt x="0" y="57"/>
                      </a:lnTo>
                      <a:lnTo>
                        <a:pt x="0" y="62"/>
                      </a:lnTo>
                      <a:lnTo>
                        <a:pt x="4" y="68"/>
                      </a:lnTo>
                      <a:lnTo>
                        <a:pt x="4" y="68"/>
                      </a:lnTo>
                      <a:lnTo>
                        <a:pt x="9" y="73"/>
                      </a:lnTo>
                      <a:lnTo>
                        <a:pt x="15" y="73"/>
                      </a:lnTo>
                      <a:lnTo>
                        <a:pt x="15" y="73"/>
                      </a:lnTo>
                      <a:lnTo>
                        <a:pt x="39" y="74"/>
                      </a:lnTo>
                      <a:lnTo>
                        <a:pt x="61" y="78"/>
                      </a:lnTo>
                      <a:lnTo>
                        <a:pt x="83" y="84"/>
                      </a:lnTo>
                      <a:lnTo>
                        <a:pt x="105" y="91"/>
                      </a:lnTo>
                      <a:lnTo>
                        <a:pt x="125" y="101"/>
                      </a:lnTo>
                      <a:lnTo>
                        <a:pt x="144" y="113"/>
                      </a:lnTo>
                      <a:lnTo>
                        <a:pt x="162" y="127"/>
                      </a:lnTo>
                      <a:lnTo>
                        <a:pt x="179" y="143"/>
                      </a:lnTo>
                      <a:lnTo>
                        <a:pt x="179" y="143"/>
                      </a:lnTo>
                      <a:lnTo>
                        <a:pt x="189" y="154"/>
                      </a:lnTo>
                      <a:lnTo>
                        <a:pt x="189" y="154"/>
                      </a:lnTo>
                      <a:lnTo>
                        <a:pt x="203" y="170"/>
                      </a:lnTo>
                      <a:lnTo>
                        <a:pt x="214" y="189"/>
                      </a:lnTo>
                      <a:lnTo>
                        <a:pt x="225" y="208"/>
                      </a:lnTo>
                      <a:lnTo>
                        <a:pt x="231" y="226"/>
                      </a:lnTo>
                      <a:lnTo>
                        <a:pt x="238" y="248"/>
                      </a:lnTo>
                      <a:lnTo>
                        <a:pt x="243" y="268"/>
                      </a:lnTo>
                      <a:lnTo>
                        <a:pt x="245" y="290"/>
                      </a:lnTo>
                      <a:lnTo>
                        <a:pt x="245" y="312"/>
                      </a:lnTo>
                      <a:lnTo>
                        <a:pt x="245" y="312"/>
                      </a:lnTo>
                      <a:lnTo>
                        <a:pt x="247" y="317"/>
                      </a:lnTo>
                      <a:lnTo>
                        <a:pt x="250" y="322"/>
                      </a:lnTo>
                      <a:lnTo>
                        <a:pt x="250" y="322"/>
                      </a:lnTo>
                      <a:lnTo>
                        <a:pt x="255" y="326"/>
                      </a:lnTo>
                      <a:lnTo>
                        <a:pt x="262" y="327"/>
                      </a:lnTo>
                      <a:lnTo>
                        <a:pt x="262" y="3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19" name="Freeform 60"/>
                <p:cNvSpPr>
                  <a:spLocks/>
                </p:cNvSpPr>
                <p:nvPr/>
              </p:nvSpPr>
              <p:spPr bwMode="auto">
                <a:xfrm>
                  <a:off x="16221075" y="3368675"/>
                  <a:ext cx="144463" cy="150813"/>
                </a:xfrm>
                <a:custGeom>
                  <a:avLst/>
                  <a:gdLst/>
                  <a:ahLst/>
                  <a:cxnLst>
                    <a:cxn ang="0">
                      <a:pos x="135" y="50"/>
                    </a:cxn>
                    <a:cxn ang="0">
                      <a:pos x="135" y="50"/>
                    </a:cxn>
                    <a:cxn ang="0">
                      <a:pos x="122" y="38"/>
                    </a:cxn>
                    <a:cxn ang="0">
                      <a:pos x="110" y="28"/>
                    </a:cxn>
                    <a:cxn ang="0">
                      <a:pos x="95" y="20"/>
                    </a:cxn>
                    <a:cxn ang="0">
                      <a:pos x="81" y="13"/>
                    </a:cxn>
                    <a:cxn ang="0">
                      <a:pos x="64" y="6"/>
                    </a:cxn>
                    <a:cxn ang="0">
                      <a:pos x="49" y="3"/>
                    </a:cxn>
                    <a:cxn ang="0">
                      <a:pos x="32" y="0"/>
                    </a:cxn>
                    <a:cxn ang="0">
                      <a:pos x="16" y="0"/>
                    </a:cxn>
                    <a:cxn ang="0">
                      <a:pos x="16" y="0"/>
                    </a:cxn>
                    <a:cxn ang="0">
                      <a:pos x="10" y="0"/>
                    </a:cxn>
                    <a:cxn ang="0">
                      <a:pos x="5" y="3"/>
                    </a:cxn>
                    <a:cxn ang="0">
                      <a:pos x="5" y="3"/>
                    </a:cxn>
                    <a:cxn ang="0">
                      <a:pos x="2" y="8"/>
                    </a:cxn>
                    <a:cxn ang="0">
                      <a:pos x="0" y="15"/>
                    </a:cxn>
                    <a:cxn ang="0">
                      <a:pos x="0" y="55"/>
                    </a:cxn>
                    <a:cxn ang="0">
                      <a:pos x="0" y="55"/>
                    </a:cxn>
                    <a:cxn ang="0">
                      <a:pos x="2" y="62"/>
                    </a:cxn>
                    <a:cxn ang="0">
                      <a:pos x="5" y="67"/>
                    </a:cxn>
                    <a:cxn ang="0">
                      <a:pos x="5" y="67"/>
                    </a:cxn>
                    <a:cxn ang="0">
                      <a:pos x="10" y="70"/>
                    </a:cxn>
                    <a:cxn ang="0">
                      <a:pos x="16" y="72"/>
                    </a:cxn>
                    <a:cxn ang="0">
                      <a:pos x="16" y="72"/>
                    </a:cxn>
                    <a:cxn ang="0">
                      <a:pos x="34" y="74"/>
                    </a:cxn>
                    <a:cxn ang="0">
                      <a:pos x="53" y="81"/>
                    </a:cxn>
                    <a:cxn ang="0">
                      <a:pos x="68" y="89"/>
                    </a:cxn>
                    <a:cxn ang="0">
                      <a:pos x="83" y="101"/>
                    </a:cxn>
                    <a:cxn ang="0">
                      <a:pos x="83" y="101"/>
                    </a:cxn>
                    <a:cxn ang="0">
                      <a:pos x="86" y="104"/>
                    </a:cxn>
                    <a:cxn ang="0">
                      <a:pos x="86" y="104"/>
                    </a:cxn>
                    <a:cxn ang="0">
                      <a:pos x="97" y="119"/>
                    </a:cxn>
                    <a:cxn ang="0">
                      <a:pos x="105" y="136"/>
                    </a:cxn>
                    <a:cxn ang="0">
                      <a:pos x="108" y="153"/>
                    </a:cxn>
                    <a:cxn ang="0">
                      <a:pos x="110" y="170"/>
                    </a:cxn>
                    <a:cxn ang="0">
                      <a:pos x="110" y="170"/>
                    </a:cxn>
                    <a:cxn ang="0">
                      <a:pos x="112" y="177"/>
                    </a:cxn>
                    <a:cxn ang="0">
                      <a:pos x="113" y="182"/>
                    </a:cxn>
                    <a:cxn ang="0">
                      <a:pos x="113" y="182"/>
                    </a:cxn>
                    <a:cxn ang="0">
                      <a:pos x="118" y="185"/>
                    </a:cxn>
                    <a:cxn ang="0">
                      <a:pos x="125" y="187"/>
                    </a:cxn>
                    <a:cxn ang="0">
                      <a:pos x="167" y="189"/>
                    </a:cxn>
                    <a:cxn ang="0">
                      <a:pos x="167" y="189"/>
                    </a:cxn>
                    <a:cxn ang="0">
                      <a:pos x="172" y="187"/>
                    </a:cxn>
                    <a:cxn ang="0">
                      <a:pos x="177" y="183"/>
                    </a:cxn>
                    <a:cxn ang="0">
                      <a:pos x="181" y="178"/>
                    </a:cxn>
                    <a:cxn ang="0">
                      <a:pos x="183" y="173"/>
                    </a:cxn>
                    <a:cxn ang="0">
                      <a:pos x="183" y="173"/>
                    </a:cxn>
                    <a:cxn ang="0">
                      <a:pos x="183" y="156"/>
                    </a:cxn>
                    <a:cxn ang="0">
                      <a:pos x="181" y="141"/>
                    </a:cxn>
                    <a:cxn ang="0">
                      <a:pos x="177" y="126"/>
                    </a:cxn>
                    <a:cxn ang="0">
                      <a:pos x="172" y="111"/>
                    </a:cxn>
                    <a:cxn ang="0">
                      <a:pos x="167" y="96"/>
                    </a:cxn>
                    <a:cxn ang="0">
                      <a:pos x="161" y="82"/>
                    </a:cxn>
                    <a:cxn ang="0">
                      <a:pos x="152" y="69"/>
                    </a:cxn>
                    <a:cxn ang="0">
                      <a:pos x="142" y="57"/>
                    </a:cxn>
                    <a:cxn ang="0">
                      <a:pos x="142" y="57"/>
                    </a:cxn>
                    <a:cxn ang="0">
                      <a:pos x="135" y="50"/>
                    </a:cxn>
                    <a:cxn ang="0">
                      <a:pos x="135" y="50"/>
                    </a:cxn>
                  </a:cxnLst>
                  <a:rect l="0" t="0" r="r" b="b"/>
                  <a:pathLst>
                    <a:path w="183" h="189">
                      <a:moveTo>
                        <a:pt x="135" y="50"/>
                      </a:moveTo>
                      <a:lnTo>
                        <a:pt x="135" y="50"/>
                      </a:lnTo>
                      <a:lnTo>
                        <a:pt x="122" y="38"/>
                      </a:lnTo>
                      <a:lnTo>
                        <a:pt x="110" y="28"/>
                      </a:lnTo>
                      <a:lnTo>
                        <a:pt x="95" y="20"/>
                      </a:lnTo>
                      <a:lnTo>
                        <a:pt x="81" y="13"/>
                      </a:lnTo>
                      <a:lnTo>
                        <a:pt x="64" y="6"/>
                      </a:lnTo>
                      <a:lnTo>
                        <a:pt x="49" y="3"/>
                      </a:lnTo>
                      <a:lnTo>
                        <a:pt x="32" y="0"/>
                      </a:lnTo>
                      <a:lnTo>
                        <a:pt x="16" y="0"/>
                      </a:lnTo>
                      <a:lnTo>
                        <a:pt x="16" y="0"/>
                      </a:lnTo>
                      <a:lnTo>
                        <a:pt x="10" y="0"/>
                      </a:lnTo>
                      <a:lnTo>
                        <a:pt x="5" y="3"/>
                      </a:lnTo>
                      <a:lnTo>
                        <a:pt x="5" y="3"/>
                      </a:lnTo>
                      <a:lnTo>
                        <a:pt x="2" y="8"/>
                      </a:lnTo>
                      <a:lnTo>
                        <a:pt x="0" y="15"/>
                      </a:lnTo>
                      <a:lnTo>
                        <a:pt x="0" y="55"/>
                      </a:lnTo>
                      <a:lnTo>
                        <a:pt x="0" y="55"/>
                      </a:lnTo>
                      <a:lnTo>
                        <a:pt x="2" y="62"/>
                      </a:lnTo>
                      <a:lnTo>
                        <a:pt x="5" y="67"/>
                      </a:lnTo>
                      <a:lnTo>
                        <a:pt x="5" y="67"/>
                      </a:lnTo>
                      <a:lnTo>
                        <a:pt x="10" y="70"/>
                      </a:lnTo>
                      <a:lnTo>
                        <a:pt x="16" y="72"/>
                      </a:lnTo>
                      <a:lnTo>
                        <a:pt x="16" y="72"/>
                      </a:lnTo>
                      <a:lnTo>
                        <a:pt x="34" y="74"/>
                      </a:lnTo>
                      <a:lnTo>
                        <a:pt x="53" y="81"/>
                      </a:lnTo>
                      <a:lnTo>
                        <a:pt x="68" y="89"/>
                      </a:lnTo>
                      <a:lnTo>
                        <a:pt x="83" y="101"/>
                      </a:lnTo>
                      <a:lnTo>
                        <a:pt x="83" y="101"/>
                      </a:lnTo>
                      <a:lnTo>
                        <a:pt x="86" y="104"/>
                      </a:lnTo>
                      <a:lnTo>
                        <a:pt x="86" y="104"/>
                      </a:lnTo>
                      <a:lnTo>
                        <a:pt x="97" y="119"/>
                      </a:lnTo>
                      <a:lnTo>
                        <a:pt x="105" y="136"/>
                      </a:lnTo>
                      <a:lnTo>
                        <a:pt x="108" y="153"/>
                      </a:lnTo>
                      <a:lnTo>
                        <a:pt x="110" y="170"/>
                      </a:lnTo>
                      <a:lnTo>
                        <a:pt x="110" y="170"/>
                      </a:lnTo>
                      <a:lnTo>
                        <a:pt x="112" y="177"/>
                      </a:lnTo>
                      <a:lnTo>
                        <a:pt x="113" y="182"/>
                      </a:lnTo>
                      <a:lnTo>
                        <a:pt x="113" y="182"/>
                      </a:lnTo>
                      <a:lnTo>
                        <a:pt x="118" y="185"/>
                      </a:lnTo>
                      <a:lnTo>
                        <a:pt x="125" y="187"/>
                      </a:lnTo>
                      <a:lnTo>
                        <a:pt x="167" y="189"/>
                      </a:lnTo>
                      <a:lnTo>
                        <a:pt x="167" y="189"/>
                      </a:lnTo>
                      <a:lnTo>
                        <a:pt x="172" y="187"/>
                      </a:lnTo>
                      <a:lnTo>
                        <a:pt x="177" y="183"/>
                      </a:lnTo>
                      <a:lnTo>
                        <a:pt x="181" y="178"/>
                      </a:lnTo>
                      <a:lnTo>
                        <a:pt x="183" y="173"/>
                      </a:lnTo>
                      <a:lnTo>
                        <a:pt x="183" y="173"/>
                      </a:lnTo>
                      <a:lnTo>
                        <a:pt x="183" y="156"/>
                      </a:lnTo>
                      <a:lnTo>
                        <a:pt x="181" y="141"/>
                      </a:lnTo>
                      <a:lnTo>
                        <a:pt x="177" y="126"/>
                      </a:lnTo>
                      <a:lnTo>
                        <a:pt x="172" y="111"/>
                      </a:lnTo>
                      <a:lnTo>
                        <a:pt x="167" y="96"/>
                      </a:lnTo>
                      <a:lnTo>
                        <a:pt x="161" y="82"/>
                      </a:lnTo>
                      <a:lnTo>
                        <a:pt x="152" y="69"/>
                      </a:lnTo>
                      <a:lnTo>
                        <a:pt x="142" y="57"/>
                      </a:lnTo>
                      <a:lnTo>
                        <a:pt x="142" y="57"/>
                      </a:lnTo>
                      <a:lnTo>
                        <a:pt x="135" y="50"/>
                      </a:lnTo>
                      <a:lnTo>
                        <a:pt x="135"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20" name="Freeform 61"/>
                <p:cNvSpPr>
                  <a:spLocks noEditPoints="1"/>
                </p:cNvSpPr>
                <p:nvPr/>
              </p:nvSpPr>
              <p:spPr bwMode="auto">
                <a:xfrm>
                  <a:off x="15730538" y="3460749"/>
                  <a:ext cx="765175" cy="931864"/>
                </a:xfrm>
                <a:custGeom>
                  <a:avLst/>
                  <a:gdLst/>
                  <a:ahLst/>
                  <a:cxnLst>
                    <a:cxn ang="0">
                      <a:pos x="157" y="1174"/>
                    </a:cxn>
                    <a:cxn ang="0">
                      <a:pos x="963" y="1174"/>
                    </a:cxn>
                    <a:cxn ang="0">
                      <a:pos x="842" y="1026"/>
                    </a:cxn>
                    <a:cxn ang="0">
                      <a:pos x="579" y="248"/>
                    </a:cxn>
                    <a:cxn ang="0">
                      <a:pos x="590" y="238"/>
                    </a:cxn>
                    <a:cxn ang="0">
                      <a:pos x="611" y="215"/>
                    </a:cxn>
                    <a:cxn ang="0">
                      <a:pos x="626" y="186"/>
                    </a:cxn>
                    <a:cxn ang="0">
                      <a:pos x="634" y="154"/>
                    </a:cxn>
                    <a:cxn ang="0">
                      <a:pos x="634" y="137"/>
                    </a:cxn>
                    <a:cxn ang="0">
                      <a:pos x="633" y="110"/>
                    </a:cxn>
                    <a:cxn ang="0">
                      <a:pos x="624" y="85"/>
                    </a:cxn>
                    <a:cxn ang="0">
                      <a:pos x="611" y="61"/>
                    </a:cxn>
                    <a:cxn ang="0">
                      <a:pos x="594" y="41"/>
                    </a:cxn>
                    <a:cxn ang="0">
                      <a:pos x="573" y="24"/>
                    </a:cxn>
                    <a:cxn ang="0">
                      <a:pos x="552" y="10"/>
                    </a:cxn>
                    <a:cxn ang="0">
                      <a:pos x="525" y="4"/>
                    </a:cxn>
                    <a:cxn ang="0">
                      <a:pos x="498" y="0"/>
                    </a:cxn>
                    <a:cxn ang="0">
                      <a:pos x="484" y="0"/>
                    </a:cxn>
                    <a:cxn ang="0">
                      <a:pos x="457" y="7"/>
                    </a:cxn>
                    <a:cxn ang="0">
                      <a:pos x="432" y="17"/>
                    </a:cxn>
                    <a:cxn ang="0">
                      <a:pos x="410" y="31"/>
                    </a:cxn>
                    <a:cxn ang="0">
                      <a:pos x="391" y="49"/>
                    </a:cxn>
                    <a:cxn ang="0">
                      <a:pos x="376" y="71"/>
                    </a:cxn>
                    <a:cxn ang="0">
                      <a:pos x="366" y="96"/>
                    </a:cxn>
                    <a:cxn ang="0">
                      <a:pos x="361" y="123"/>
                    </a:cxn>
                    <a:cxn ang="0">
                      <a:pos x="359" y="137"/>
                    </a:cxn>
                    <a:cxn ang="0">
                      <a:pos x="364" y="169"/>
                    </a:cxn>
                    <a:cxn ang="0">
                      <a:pos x="374" y="198"/>
                    </a:cxn>
                    <a:cxn ang="0">
                      <a:pos x="391" y="223"/>
                    </a:cxn>
                    <a:cxn ang="0">
                      <a:pos x="412" y="245"/>
                    </a:cxn>
                    <a:cxn ang="0">
                      <a:pos x="121" y="1026"/>
                    </a:cxn>
                    <a:cxn ang="0">
                      <a:pos x="0" y="1174"/>
                    </a:cxn>
                    <a:cxn ang="0">
                      <a:pos x="415" y="977"/>
                    </a:cxn>
                    <a:cxn ang="0">
                      <a:pos x="698" y="1026"/>
                    </a:cxn>
                    <a:cxn ang="0">
                      <a:pos x="442" y="478"/>
                    </a:cxn>
                    <a:cxn ang="0">
                      <a:pos x="410" y="597"/>
                    </a:cxn>
                    <a:cxn ang="0">
                      <a:pos x="467" y="387"/>
                    </a:cxn>
                    <a:cxn ang="0">
                      <a:pos x="533" y="429"/>
                    </a:cxn>
                    <a:cxn ang="0">
                      <a:pos x="582" y="604"/>
                    </a:cxn>
                    <a:cxn ang="0">
                      <a:pos x="450" y="678"/>
                    </a:cxn>
                    <a:cxn ang="0">
                      <a:pos x="369" y="743"/>
                    </a:cxn>
                    <a:cxn ang="0">
                      <a:pos x="324" y="910"/>
                    </a:cxn>
                  </a:cxnLst>
                  <a:rect l="0" t="0" r="r" b="b"/>
                  <a:pathLst>
                    <a:path w="963" h="1174">
                      <a:moveTo>
                        <a:pt x="0" y="1174"/>
                      </a:moveTo>
                      <a:lnTo>
                        <a:pt x="157" y="1174"/>
                      </a:lnTo>
                      <a:lnTo>
                        <a:pt x="833" y="1174"/>
                      </a:lnTo>
                      <a:lnTo>
                        <a:pt x="963" y="1174"/>
                      </a:lnTo>
                      <a:lnTo>
                        <a:pt x="918" y="1120"/>
                      </a:lnTo>
                      <a:lnTo>
                        <a:pt x="842" y="1026"/>
                      </a:lnTo>
                      <a:lnTo>
                        <a:pt x="793" y="1026"/>
                      </a:lnTo>
                      <a:lnTo>
                        <a:pt x="579" y="248"/>
                      </a:lnTo>
                      <a:lnTo>
                        <a:pt x="579" y="248"/>
                      </a:lnTo>
                      <a:lnTo>
                        <a:pt x="590" y="238"/>
                      </a:lnTo>
                      <a:lnTo>
                        <a:pt x="602" y="226"/>
                      </a:lnTo>
                      <a:lnTo>
                        <a:pt x="611" y="215"/>
                      </a:lnTo>
                      <a:lnTo>
                        <a:pt x="619" y="201"/>
                      </a:lnTo>
                      <a:lnTo>
                        <a:pt x="626" y="186"/>
                      </a:lnTo>
                      <a:lnTo>
                        <a:pt x="631" y="171"/>
                      </a:lnTo>
                      <a:lnTo>
                        <a:pt x="634" y="154"/>
                      </a:lnTo>
                      <a:lnTo>
                        <a:pt x="634" y="137"/>
                      </a:lnTo>
                      <a:lnTo>
                        <a:pt x="634" y="137"/>
                      </a:lnTo>
                      <a:lnTo>
                        <a:pt x="634" y="123"/>
                      </a:lnTo>
                      <a:lnTo>
                        <a:pt x="633" y="110"/>
                      </a:lnTo>
                      <a:lnTo>
                        <a:pt x="629" y="96"/>
                      </a:lnTo>
                      <a:lnTo>
                        <a:pt x="624" y="85"/>
                      </a:lnTo>
                      <a:lnTo>
                        <a:pt x="617" y="71"/>
                      </a:lnTo>
                      <a:lnTo>
                        <a:pt x="611" y="61"/>
                      </a:lnTo>
                      <a:lnTo>
                        <a:pt x="604" y="49"/>
                      </a:lnTo>
                      <a:lnTo>
                        <a:pt x="594" y="41"/>
                      </a:lnTo>
                      <a:lnTo>
                        <a:pt x="585" y="31"/>
                      </a:lnTo>
                      <a:lnTo>
                        <a:pt x="573" y="24"/>
                      </a:lnTo>
                      <a:lnTo>
                        <a:pt x="563" y="17"/>
                      </a:lnTo>
                      <a:lnTo>
                        <a:pt x="552" y="10"/>
                      </a:lnTo>
                      <a:lnTo>
                        <a:pt x="538" y="7"/>
                      </a:lnTo>
                      <a:lnTo>
                        <a:pt x="525" y="4"/>
                      </a:lnTo>
                      <a:lnTo>
                        <a:pt x="511" y="0"/>
                      </a:lnTo>
                      <a:lnTo>
                        <a:pt x="498" y="0"/>
                      </a:lnTo>
                      <a:lnTo>
                        <a:pt x="498" y="0"/>
                      </a:lnTo>
                      <a:lnTo>
                        <a:pt x="484" y="0"/>
                      </a:lnTo>
                      <a:lnTo>
                        <a:pt x="469" y="4"/>
                      </a:lnTo>
                      <a:lnTo>
                        <a:pt x="457" y="7"/>
                      </a:lnTo>
                      <a:lnTo>
                        <a:pt x="444" y="10"/>
                      </a:lnTo>
                      <a:lnTo>
                        <a:pt x="432" y="17"/>
                      </a:lnTo>
                      <a:lnTo>
                        <a:pt x="420" y="24"/>
                      </a:lnTo>
                      <a:lnTo>
                        <a:pt x="410" y="31"/>
                      </a:lnTo>
                      <a:lnTo>
                        <a:pt x="400" y="41"/>
                      </a:lnTo>
                      <a:lnTo>
                        <a:pt x="391" y="49"/>
                      </a:lnTo>
                      <a:lnTo>
                        <a:pt x="383" y="61"/>
                      </a:lnTo>
                      <a:lnTo>
                        <a:pt x="376" y="71"/>
                      </a:lnTo>
                      <a:lnTo>
                        <a:pt x="371" y="85"/>
                      </a:lnTo>
                      <a:lnTo>
                        <a:pt x="366" y="96"/>
                      </a:lnTo>
                      <a:lnTo>
                        <a:pt x="363" y="110"/>
                      </a:lnTo>
                      <a:lnTo>
                        <a:pt x="361" y="123"/>
                      </a:lnTo>
                      <a:lnTo>
                        <a:pt x="359" y="137"/>
                      </a:lnTo>
                      <a:lnTo>
                        <a:pt x="359" y="137"/>
                      </a:lnTo>
                      <a:lnTo>
                        <a:pt x="361" y="154"/>
                      </a:lnTo>
                      <a:lnTo>
                        <a:pt x="364" y="169"/>
                      </a:lnTo>
                      <a:lnTo>
                        <a:pt x="368" y="184"/>
                      </a:lnTo>
                      <a:lnTo>
                        <a:pt x="374" y="198"/>
                      </a:lnTo>
                      <a:lnTo>
                        <a:pt x="381" y="211"/>
                      </a:lnTo>
                      <a:lnTo>
                        <a:pt x="391" y="223"/>
                      </a:lnTo>
                      <a:lnTo>
                        <a:pt x="400" y="235"/>
                      </a:lnTo>
                      <a:lnTo>
                        <a:pt x="412" y="245"/>
                      </a:lnTo>
                      <a:lnTo>
                        <a:pt x="197" y="1026"/>
                      </a:lnTo>
                      <a:lnTo>
                        <a:pt x="121" y="1026"/>
                      </a:lnTo>
                      <a:lnTo>
                        <a:pt x="46" y="1120"/>
                      </a:lnTo>
                      <a:lnTo>
                        <a:pt x="0" y="1174"/>
                      </a:lnTo>
                      <a:close/>
                      <a:moveTo>
                        <a:pt x="577" y="1026"/>
                      </a:moveTo>
                      <a:lnTo>
                        <a:pt x="415" y="977"/>
                      </a:lnTo>
                      <a:lnTo>
                        <a:pt x="663" y="898"/>
                      </a:lnTo>
                      <a:lnTo>
                        <a:pt x="698" y="1026"/>
                      </a:lnTo>
                      <a:lnTo>
                        <a:pt x="577" y="1026"/>
                      </a:lnTo>
                      <a:close/>
                      <a:moveTo>
                        <a:pt x="442" y="478"/>
                      </a:moveTo>
                      <a:lnTo>
                        <a:pt x="526" y="532"/>
                      </a:lnTo>
                      <a:lnTo>
                        <a:pt x="410" y="597"/>
                      </a:lnTo>
                      <a:lnTo>
                        <a:pt x="442" y="478"/>
                      </a:lnTo>
                      <a:close/>
                      <a:moveTo>
                        <a:pt x="467" y="387"/>
                      </a:moveTo>
                      <a:lnTo>
                        <a:pt x="494" y="287"/>
                      </a:lnTo>
                      <a:lnTo>
                        <a:pt x="533" y="429"/>
                      </a:lnTo>
                      <a:lnTo>
                        <a:pt x="467" y="387"/>
                      </a:lnTo>
                      <a:close/>
                      <a:moveTo>
                        <a:pt x="582" y="604"/>
                      </a:moveTo>
                      <a:lnTo>
                        <a:pt x="622" y="753"/>
                      </a:lnTo>
                      <a:lnTo>
                        <a:pt x="450" y="678"/>
                      </a:lnTo>
                      <a:lnTo>
                        <a:pt x="582" y="604"/>
                      </a:lnTo>
                      <a:close/>
                      <a:moveTo>
                        <a:pt x="369" y="743"/>
                      </a:moveTo>
                      <a:lnTo>
                        <a:pt x="573" y="830"/>
                      </a:lnTo>
                      <a:lnTo>
                        <a:pt x="324" y="910"/>
                      </a:lnTo>
                      <a:lnTo>
                        <a:pt x="369" y="7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grpSp>
      <p:grpSp>
        <p:nvGrpSpPr>
          <p:cNvPr id="744" name="组合 427"/>
          <p:cNvGrpSpPr>
            <a:grpSpLocks noChangeAspect="1"/>
          </p:cNvGrpSpPr>
          <p:nvPr/>
        </p:nvGrpSpPr>
        <p:grpSpPr>
          <a:xfrm>
            <a:off x="3684487" y="1771223"/>
            <a:ext cx="468000" cy="624000"/>
            <a:chOff x="-1196942" y="2461445"/>
            <a:chExt cx="841398" cy="841398"/>
          </a:xfrm>
        </p:grpSpPr>
        <p:grpSp>
          <p:nvGrpSpPr>
            <p:cNvPr id="745" name="组合 428"/>
            <p:cNvGrpSpPr/>
            <p:nvPr/>
          </p:nvGrpSpPr>
          <p:grpSpPr>
            <a:xfrm>
              <a:off x="-1196942" y="2461445"/>
              <a:ext cx="841398" cy="841398"/>
              <a:chOff x="-1196942" y="2461445"/>
              <a:chExt cx="841398" cy="841398"/>
            </a:xfrm>
          </p:grpSpPr>
          <p:sp>
            <p:nvSpPr>
              <p:cNvPr id="434" name="椭圆 433"/>
              <p:cNvSpPr/>
              <p:nvPr/>
            </p:nvSpPr>
            <p:spPr bwMode="auto">
              <a:xfrm>
                <a:off x="-1196942" y="2461445"/>
                <a:ext cx="841398" cy="841398"/>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sp>
            <p:nvSpPr>
              <p:cNvPr id="435" name="矩形 434"/>
              <p:cNvSpPr/>
              <p:nvPr/>
            </p:nvSpPr>
            <p:spPr bwMode="auto">
              <a:xfrm rot="2982806">
                <a:off x="-785243" y="2472950"/>
                <a:ext cx="18000" cy="818388"/>
              </a:xfrm>
              <a:prstGeom prst="rect">
                <a:avLst/>
              </a:prstGeom>
              <a:solidFill>
                <a:schemeClr val="bg1">
                  <a:lumMod val="95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grpSp>
        <p:grpSp>
          <p:nvGrpSpPr>
            <p:cNvPr id="746" name="组合 276"/>
            <p:cNvGrpSpPr/>
            <p:nvPr/>
          </p:nvGrpSpPr>
          <p:grpSpPr>
            <a:xfrm flipH="1">
              <a:off x="-816080" y="2782481"/>
              <a:ext cx="320855" cy="362660"/>
              <a:chOff x="17094200" y="2054225"/>
              <a:chExt cx="974725" cy="1101725"/>
            </a:xfrm>
            <a:solidFill>
              <a:schemeClr val="bg1">
                <a:lumMod val="95000"/>
              </a:schemeClr>
            </a:solidFill>
          </p:grpSpPr>
          <p:sp>
            <p:nvSpPr>
              <p:cNvPr id="432" name="Freeform 17"/>
              <p:cNvSpPr>
                <a:spLocks/>
              </p:cNvSpPr>
              <p:nvPr/>
            </p:nvSpPr>
            <p:spPr bwMode="auto">
              <a:xfrm>
                <a:off x="17164050" y="2054225"/>
                <a:ext cx="203200" cy="666750"/>
              </a:xfrm>
              <a:custGeom>
                <a:avLst/>
                <a:gdLst/>
                <a:ahLst/>
                <a:cxnLst>
                  <a:cxn ang="0">
                    <a:pos x="128" y="420"/>
                  </a:cxn>
                  <a:cxn ang="0">
                    <a:pos x="128" y="398"/>
                  </a:cxn>
                  <a:cxn ang="0">
                    <a:pos x="98" y="398"/>
                  </a:cxn>
                  <a:cxn ang="0">
                    <a:pos x="86" y="0"/>
                  </a:cxn>
                  <a:cxn ang="0">
                    <a:pos x="44" y="0"/>
                  </a:cxn>
                  <a:cxn ang="0">
                    <a:pos x="32" y="398"/>
                  </a:cxn>
                  <a:cxn ang="0">
                    <a:pos x="0" y="398"/>
                  </a:cxn>
                  <a:cxn ang="0">
                    <a:pos x="0" y="420"/>
                  </a:cxn>
                  <a:cxn ang="0">
                    <a:pos x="128" y="420"/>
                  </a:cxn>
                </a:cxnLst>
                <a:rect l="0" t="0" r="r" b="b"/>
                <a:pathLst>
                  <a:path w="128" h="420">
                    <a:moveTo>
                      <a:pt x="128" y="420"/>
                    </a:moveTo>
                    <a:lnTo>
                      <a:pt x="128" y="398"/>
                    </a:lnTo>
                    <a:lnTo>
                      <a:pt x="98" y="398"/>
                    </a:lnTo>
                    <a:lnTo>
                      <a:pt x="86" y="0"/>
                    </a:lnTo>
                    <a:lnTo>
                      <a:pt x="44" y="0"/>
                    </a:lnTo>
                    <a:lnTo>
                      <a:pt x="32" y="398"/>
                    </a:lnTo>
                    <a:lnTo>
                      <a:pt x="0" y="398"/>
                    </a:lnTo>
                    <a:lnTo>
                      <a:pt x="0" y="420"/>
                    </a:lnTo>
                    <a:lnTo>
                      <a:pt x="128"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33" name="Freeform 18"/>
              <p:cNvSpPr>
                <a:spLocks noEditPoints="1"/>
              </p:cNvSpPr>
              <p:nvPr/>
            </p:nvSpPr>
            <p:spPr bwMode="auto">
              <a:xfrm>
                <a:off x="17094200" y="2546350"/>
                <a:ext cx="974725" cy="609600"/>
              </a:xfrm>
              <a:custGeom>
                <a:avLst/>
                <a:gdLst/>
                <a:ahLst/>
                <a:cxnLst>
                  <a:cxn ang="0">
                    <a:pos x="482" y="0"/>
                  </a:cxn>
                  <a:cxn ang="0">
                    <a:pos x="350" y="0"/>
                  </a:cxn>
                  <a:cxn ang="0">
                    <a:pos x="212" y="122"/>
                  </a:cxn>
                  <a:cxn ang="0">
                    <a:pos x="212" y="122"/>
                  </a:cxn>
                  <a:cxn ang="0">
                    <a:pos x="0" y="384"/>
                  </a:cxn>
                  <a:cxn ang="0">
                    <a:pos x="614" y="0"/>
                  </a:cxn>
                  <a:cxn ang="0">
                    <a:pos x="140" y="346"/>
                  </a:cxn>
                  <a:cxn ang="0">
                    <a:pos x="26" y="310"/>
                  </a:cxn>
                  <a:cxn ang="0">
                    <a:pos x="140" y="346"/>
                  </a:cxn>
                  <a:cxn ang="0">
                    <a:pos x="26" y="282"/>
                  </a:cxn>
                  <a:cxn ang="0">
                    <a:pos x="140" y="246"/>
                  </a:cxn>
                  <a:cxn ang="0">
                    <a:pos x="140" y="218"/>
                  </a:cxn>
                  <a:cxn ang="0">
                    <a:pos x="26" y="182"/>
                  </a:cxn>
                  <a:cxn ang="0">
                    <a:pos x="140" y="218"/>
                  </a:cxn>
                  <a:cxn ang="0">
                    <a:pos x="164" y="346"/>
                  </a:cxn>
                  <a:cxn ang="0">
                    <a:pos x="284" y="310"/>
                  </a:cxn>
                  <a:cxn ang="0">
                    <a:pos x="284" y="282"/>
                  </a:cxn>
                  <a:cxn ang="0">
                    <a:pos x="164" y="246"/>
                  </a:cxn>
                  <a:cxn ang="0">
                    <a:pos x="284" y="282"/>
                  </a:cxn>
                  <a:cxn ang="0">
                    <a:pos x="164" y="218"/>
                  </a:cxn>
                  <a:cxn ang="0">
                    <a:pos x="284" y="182"/>
                  </a:cxn>
                  <a:cxn ang="0">
                    <a:pos x="436" y="346"/>
                  </a:cxn>
                  <a:cxn ang="0">
                    <a:pos x="308" y="310"/>
                  </a:cxn>
                  <a:cxn ang="0">
                    <a:pos x="436" y="346"/>
                  </a:cxn>
                  <a:cxn ang="0">
                    <a:pos x="308" y="282"/>
                  </a:cxn>
                  <a:cxn ang="0">
                    <a:pos x="436" y="246"/>
                  </a:cxn>
                  <a:cxn ang="0">
                    <a:pos x="436" y="218"/>
                  </a:cxn>
                  <a:cxn ang="0">
                    <a:pos x="308" y="182"/>
                  </a:cxn>
                  <a:cxn ang="0">
                    <a:pos x="436" y="218"/>
                  </a:cxn>
                  <a:cxn ang="0">
                    <a:pos x="460" y="346"/>
                  </a:cxn>
                  <a:cxn ang="0">
                    <a:pos x="574" y="310"/>
                  </a:cxn>
                  <a:cxn ang="0">
                    <a:pos x="574" y="282"/>
                  </a:cxn>
                  <a:cxn ang="0">
                    <a:pos x="460" y="246"/>
                  </a:cxn>
                  <a:cxn ang="0">
                    <a:pos x="574" y="282"/>
                  </a:cxn>
                  <a:cxn ang="0">
                    <a:pos x="460" y="218"/>
                  </a:cxn>
                  <a:cxn ang="0">
                    <a:pos x="574" y="182"/>
                  </a:cxn>
                </a:cxnLst>
                <a:rect l="0" t="0" r="r" b="b"/>
                <a:pathLst>
                  <a:path w="614" h="384">
                    <a:moveTo>
                      <a:pt x="482" y="116"/>
                    </a:moveTo>
                    <a:lnTo>
                      <a:pt x="482" y="0"/>
                    </a:lnTo>
                    <a:lnTo>
                      <a:pt x="350" y="116"/>
                    </a:lnTo>
                    <a:lnTo>
                      <a:pt x="350" y="0"/>
                    </a:lnTo>
                    <a:lnTo>
                      <a:pt x="212" y="122"/>
                    </a:lnTo>
                    <a:lnTo>
                      <a:pt x="212" y="122"/>
                    </a:lnTo>
                    <a:lnTo>
                      <a:pt x="212" y="122"/>
                    </a:lnTo>
                    <a:lnTo>
                      <a:pt x="212" y="122"/>
                    </a:lnTo>
                    <a:lnTo>
                      <a:pt x="0" y="122"/>
                    </a:lnTo>
                    <a:lnTo>
                      <a:pt x="0" y="384"/>
                    </a:lnTo>
                    <a:lnTo>
                      <a:pt x="614" y="384"/>
                    </a:lnTo>
                    <a:lnTo>
                      <a:pt x="614" y="0"/>
                    </a:lnTo>
                    <a:lnTo>
                      <a:pt x="482" y="116"/>
                    </a:lnTo>
                    <a:close/>
                    <a:moveTo>
                      <a:pt x="140" y="346"/>
                    </a:moveTo>
                    <a:lnTo>
                      <a:pt x="26" y="346"/>
                    </a:lnTo>
                    <a:lnTo>
                      <a:pt x="26" y="310"/>
                    </a:lnTo>
                    <a:lnTo>
                      <a:pt x="140" y="310"/>
                    </a:lnTo>
                    <a:lnTo>
                      <a:pt x="140" y="346"/>
                    </a:lnTo>
                    <a:close/>
                    <a:moveTo>
                      <a:pt x="140" y="282"/>
                    </a:moveTo>
                    <a:lnTo>
                      <a:pt x="26" y="282"/>
                    </a:lnTo>
                    <a:lnTo>
                      <a:pt x="26" y="246"/>
                    </a:lnTo>
                    <a:lnTo>
                      <a:pt x="140" y="246"/>
                    </a:lnTo>
                    <a:lnTo>
                      <a:pt x="140" y="282"/>
                    </a:lnTo>
                    <a:close/>
                    <a:moveTo>
                      <a:pt x="140" y="218"/>
                    </a:moveTo>
                    <a:lnTo>
                      <a:pt x="26" y="218"/>
                    </a:lnTo>
                    <a:lnTo>
                      <a:pt x="26" y="182"/>
                    </a:lnTo>
                    <a:lnTo>
                      <a:pt x="140" y="182"/>
                    </a:lnTo>
                    <a:lnTo>
                      <a:pt x="140" y="218"/>
                    </a:lnTo>
                    <a:close/>
                    <a:moveTo>
                      <a:pt x="284" y="346"/>
                    </a:moveTo>
                    <a:lnTo>
                      <a:pt x="164" y="346"/>
                    </a:lnTo>
                    <a:lnTo>
                      <a:pt x="164" y="310"/>
                    </a:lnTo>
                    <a:lnTo>
                      <a:pt x="284" y="310"/>
                    </a:lnTo>
                    <a:lnTo>
                      <a:pt x="284" y="346"/>
                    </a:lnTo>
                    <a:close/>
                    <a:moveTo>
                      <a:pt x="284" y="282"/>
                    </a:moveTo>
                    <a:lnTo>
                      <a:pt x="164" y="282"/>
                    </a:lnTo>
                    <a:lnTo>
                      <a:pt x="164" y="246"/>
                    </a:lnTo>
                    <a:lnTo>
                      <a:pt x="284" y="246"/>
                    </a:lnTo>
                    <a:lnTo>
                      <a:pt x="284" y="282"/>
                    </a:lnTo>
                    <a:close/>
                    <a:moveTo>
                      <a:pt x="284" y="218"/>
                    </a:moveTo>
                    <a:lnTo>
                      <a:pt x="164" y="218"/>
                    </a:lnTo>
                    <a:lnTo>
                      <a:pt x="164" y="182"/>
                    </a:lnTo>
                    <a:lnTo>
                      <a:pt x="284" y="182"/>
                    </a:lnTo>
                    <a:lnTo>
                      <a:pt x="284" y="218"/>
                    </a:lnTo>
                    <a:close/>
                    <a:moveTo>
                      <a:pt x="436" y="346"/>
                    </a:moveTo>
                    <a:lnTo>
                      <a:pt x="308" y="346"/>
                    </a:lnTo>
                    <a:lnTo>
                      <a:pt x="308" y="310"/>
                    </a:lnTo>
                    <a:lnTo>
                      <a:pt x="436" y="310"/>
                    </a:lnTo>
                    <a:lnTo>
                      <a:pt x="436" y="346"/>
                    </a:lnTo>
                    <a:close/>
                    <a:moveTo>
                      <a:pt x="436" y="282"/>
                    </a:moveTo>
                    <a:lnTo>
                      <a:pt x="308" y="282"/>
                    </a:lnTo>
                    <a:lnTo>
                      <a:pt x="308" y="246"/>
                    </a:lnTo>
                    <a:lnTo>
                      <a:pt x="436" y="246"/>
                    </a:lnTo>
                    <a:lnTo>
                      <a:pt x="436" y="282"/>
                    </a:lnTo>
                    <a:close/>
                    <a:moveTo>
                      <a:pt x="436" y="218"/>
                    </a:moveTo>
                    <a:lnTo>
                      <a:pt x="308" y="218"/>
                    </a:lnTo>
                    <a:lnTo>
                      <a:pt x="308" y="182"/>
                    </a:lnTo>
                    <a:lnTo>
                      <a:pt x="436" y="182"/>
                    </a:lnTo>
                    <a:lnTo>
                      <a:pt x="436" y="218"/>
                    </a:lnTo>
                    <a:close/>
                    <a:moveTo>
                      <a:pt x="574" y="346"/>
                    </a:moveTo>
                    <a:lnTo>
                      <a:pt x="460" y="346"/>
                    </a:lnTo>
                    <a:lnTo>
                      <a:pt x="460" y="310"/>
                    </a:lnTo>
                    <a:lnTo>
                      <a:pt x="574" y="310"/>
                    </a:lnTo>
                    <a:lnTo>
                      <a:pt x="574" y="346"/>
                    </a:lnTo>
                    <a:close/>
                    <a:moveTo>
                      <a:pt x="574" y="282"/>
                    </a:moveTo>
                    <a:lnTo>
                      <a:pt x="460" y="282"/>
                    </a:lnTo>
                    <a:lnTo>
                      <a:pt x="460" y="246"/>
                    </a:lnTo>
                    <a:lnTo>
                      <a:pt x="574" y="246"/>
                    </a:lnTo>
                    <a:lnTo>
                      <a:pt x="574" y="282"/>
                    </a:lnTo>
                    <a:close/>
                    <a:moveTo>
                      <a:pt x="574" y="218"/>
                    </a:moveTo>
                    <a:lnTo>
                      <a:pt x="460" y="218"/>
                    </a:lnTo>
                    <a:lnTo>
                      <a:pt x="460" y="182"/>
                    </a:lnTo>
                    <a:lnTo>
                      <a:pt x="574" y="182"/>
                    </a:lnTo>
                    <a:lnTo>
                      <a:pt x="574" y="2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sp>
          <p:nvSpPr>
            <p:cNvPr id="431" name="Freeform 55"/>
            <p:cNvSpPr>
              <a:spLocks noEditPoints="1"/>
            </p:cNvSpPr>
            <p:nvPr/>
          </p:nvSpPr>
          <p:spPr bwMode="auto">
            <a:xfrm>
              <a:off x="-1091844" y="2561933"/>
              <a:ext cx="297393" cy="290173"/>
            </a:xfrm>
            <a:custGeom>
              <a:avLst/>
              <a:gdLst/>
              <a:ahLst/>
              <a:cxnLst>
                <a:cxn ang="0">
                  <a:pos x="6407" y="5358"/>
                </a:cxn>
                <a:cxn ang="0">
                  <a:pos x="5637" y="1786"/>
                </a:cxn>
                <a:cxn ang="0">
                  <a:pos x="3180" y="3331"/>
                </a:cxn>
                <a:cxn ang="0">
                  <a:pos x="4914" y="3331"/>
                </a:cxn>
                <a:cxn ang="0">
                  <a:pos x="0" y="16027"/>
                </a:cxn>
                <a:cxn ang="0">
                  <a:pos x="4228" y="13934"/>
                </a:cxn>
                <a:cxn ang="0">
                  <a:pos x="1461" y="13934"/>
                </a:cxn>
                <a:cxn ang="0">
                  <a:pos x="4228" y="12950"/>
                </a:cxn>
                <a:cxn ang="0">
                  <a:pos x="1461" y="10177"/>
                </a:cxn>
                <a:cxn ang="0">
                  <a:pos x="1461" y="11072"/>
                </a:cxn>
                <a:cxn ang="0">
                  <a:pos x="4228" y="8299"/>
                </a:cxn>
                <a:cxn ang="0">
                  <a:pos x="1461" y="8299"/>
                </a:cxn>
                <a:cxn ang="0">
                  <a:pos x="4228" y="7316"/>
                </a:cxn>
                <a:cxn ang="0">
                  <a:pos x="1461" y="4543"/>
                </a:cxn>
                <a:cxn ang="0">
                  <a:pos x="1461" y="5438"/>
                </a:cxn>
                <a:cxn ang="0">
                  <a:pos x="8768" y="16075"/>
                </a:cxn>
                <a:cxn ang="0">
                  <a:pos x="11899" y="7530"/>
                </a:cxn>
                <a:cxn ang="0">
                  <a:pos x="10068" y="5890"/>
                </a:cxn>
                <a:cxn ang="0">
                  <a:pos x="8093" y="5890"/>
                </a:cxn>
                <a:cxn ang="0">
                  <a:pos x="6070" y="7530"/>
                </a:cxn>
                <a:cxn ang="0">
                  <a:pos x="7574" y="8121"/>
                </a:cxn>
                <a:cxn ang="0">
                  <a:pos x="6771" y="8121"/>
                </a:cxn>
                <a:cxn ang="0">
                  <a:pos x="8823" y="9418"/>
                </a:cxn>
                <a:cxn ang="0">
                  <a:pos x="9270" y="8121"/>
                </a:cxn>
                <a:cxn ang="0">
                  <a:pos x="9270" y="9418"/>
                </a:cxn>
                <a:cxn ang="0">
                  <a:pos x="11322" y="8121"/>
                </a:cxn>
                <a:cxn ang="0">
                  <a:pos x="10519" y="8121"/>
                </a:cxn>
                <a:cxn ang="0">
                  <a:pos x="7574" y="11027"/>
                </a:cxn>
                <a:cxn ang="0">
                  <a:pos x="6771" y="11340"/>
                </a:cxn>
                <a:cxn ang="0">
                  <a:pos x="6771" y="12637"/>
                </a:cxn>
                <a:cxn ang="0">
                  <a:pos x="7574" y="12950"/>
                </a:cxn>
                <a:cxn ang="0">
                  <a:pos x="6771" y="12950"/>
                </a:cxn>
                <a:cxn ang="0">
                  <a:pos x="9586" y="11827"/>
                </a:cxn>
                <a:cxn ang="0">
                  <a:pos x="10924" y="14601"/>
                </a:cxn>
                <a:cxn ang="0">
                  <a:pos x="10924" y="15495"/>
                </a:cxn>
                <a:cxn ang="0">
                  <a:pos x="11499" y="13417"/>
                </a:cxn>
                <a:cxn ang="0">
                  <a:pos x="10924" y="13417"/>
                </a:cxn>
                <a:cxn ang="0">
                  <a:pos x="10603" y="15495"/>
                </a:cxn>
                <a:cxn ang="0">
                  <a:pos x="10028" y="13417"/>
                </a:cxn>
                <a:cxn ang="0">
                  <a:pos x="10028" y="14312"/>
                </a:cxn>
                <a:cxn ang="0">
                  <a:pos x="11499" y="12234"/>
                </a:cxn>
                <a:cxn ang="0">
                  <a:pos x="10924" y="12234"/>
                </a:cxn>
                <a:cxn ang="0">
                  <a:pos x="10603" y="13129"/>
                </a:cxn>
                <a:cxn ang="0">
                  <a:pos x="16475" y="16027"/>
                </a:cxn>
                <a:cxn ang="0">
                  <a:pos x="12910" y="11054"/>
                </a:cxn>
                <a:cxn ang="0">
                  <a:pos x="16475" y="16027"/>
                </a:cxn>
                <a:cxn ang="0">
                  <a:pos x="15829" y="10580"/>
                </a:cxn>
                <a:cxn ang="0">
                  <a:pos x="13376" y="8479"/>
                </a:cxn>
                <a:cxn ang="0">
                  <a:pos x="13376" y="9149"/>
                </a:cxn>
                <a:cxn ang="0">
                  <a:pos x="15829" y="7047"/>
                </a:cxn>
                <a:cxn ang="0">
                  <a:pos x="13376" y="7047"/>
                </a:cxn>
                <a:cxn ang="0">
                  <a:pos x="15829" y="6287"/>
                </a:cxn>
                <a:cxn ang="0">
                  <a:pos x="13376" y="4185"/>
                </a:cxn>
                <a:cxn ang="0">
                  <a:pos x="13376" y="4856"/>
                </a:cxn>
                <a:cxn ang="0">
                  <a:pos x="15829" y="2755"/>
                </a:cxn>
                <a:cxn ang="0">
                  <a:pos x="13376" y="2755"/>
                </a:cxn>
                <a:cxn ang="0">
                  <a:pos x="12466" y="1591"/>
                </a:cxn>
                <a:cxn ang="0">
                  <a:pos x="10117" y="0"/>
                </a:cxn>
                <a:cxn ang="0">
                  <a:pos x="9249" y="3814"/>
                </a:cxn>
                <a:cxn ang="0">
                  <a:pos x="10743" y="3814"/>
                </a:cxn>
                <a:cxn ang="0">
                  <a:pos x="11705" y="6179"/>
                </a:cxn>
              </a:cxnLst>
              <a:rect l="0" t="0" r="r" b="b"/>
              <a:pathLst>
                <a:path w="16475" h="16075">
                  <a:moveTo>
                    <a:pt x="5637" y="6854"/>
                  </a:moveTo>
                  <a:lnTo>
                    <a:pt x="6407" y="6854"/>
                  </a:lnTo>
                  <a:lnTo>
                    <a:pt x="6407" y="5358"/>
                  </a:lnTo>
                  <a:lnTo>
                    <a:pt x="7371" y="5358"/>
                  </a:lnTo>
                  <a:lnTo>
                    <a:pt x="7371" y="1786"/>
                  </a:lnTo>
                  <a:lnTo>
                    <a:pt x="5637" y="1786"/>
                  </a:lnTo>
                  <a:lnTo>
                    <a:pt x="5637" y="6854"/>
                  </a:lnTo>
                  <a:close/>
                  <a:moveTo>
                    <a:pt x="0" y="3331"/>
                  </a:moveTo>
                  <a:lnTo>
                    <a:pt x="3180" y="3331"/>
                  </a:lnTo>
                  <a:lnTo>
                    <a:pt x="3180" y="1207"/>
                  </a:lnTo>
                  <a:lnTo>
                    <a:pt x="4914" y="1207"/>
                  </a:lnTo>
                  <a:lnTo>
                    <a:pt x="4914" y="3331"/>
                  </a:lnTo>
                  <a:lnTo>
                    <a:pt x="4914" y="3765"/>
                  </a:lnTo>
                  <a:lnTo>
                    <a:pt x="4914" y="16027"/>
                  </a:lnTo>
                  <a:lnTo>
                    <a:pt x="0" y="16027"/>
                  </a:lnTo>
                  <a:lnTo>
                    <a:pt x="0" y="3331"/>
                  </a:lnTo>
                  <a:close/>
                  <a:moveTo>
                    <a:pt x="1461" y="13934"/>
                  </a:moveTo>
                  <a:lnTo>
                    <a:pt x="4228" y="13934"/>
                  </a:lnTo>
                  <a:lnTo>
                    <a:pt x="4228" y="14829"/>
                  </a:lnTo>
                  <a:lnTo>
                    <a:pt x="1461" y="14829"/>
                  </a:lnTo>
                  <a:lnTo>
                    <a:pt x="1461" y="13934"/>
                  </a:lnTo>
                  <a:close/>
                  <a:moveTo>
                    <a:pt x="1461" y="12056"/>
                  </a:moveTo>
                  <a:lnTo>
                    <a:pt x="4228" y="12056"/>
                  </a:lnTo>
                  <a:lnTo>
                    <a:pt x="4228" y="12950"/>
                  </a:lnTo>
                  <a:lnTo>
                    <a:pt x="1461" y="12950"/>
                  </a:lnTo>
                  <a:lnTo>
                    <a:pt x="1461" y="12056"/>
                  </a:lnTo>
                  <a:close/>
                  <a:moveTo>
                    <a:pt x="1461" y="10177"/>
                  </a:moveTo>
                  <a:lnTo>
                    <a:pt x="4228" y="10177"/>
                  </a:lnTo>
                  <a:lnTo>
                    <a:pt x="4228" y="11072"/>
                  </a:lnTo>
                  <a:lnTo>
                    <a:pt x="1461" y="11072"/>
                  </a:lnTo>
                  <a:lnTo>
                    <a:pt x="1461" y="10177"/>
                  </a:lnTo>
                  <a:close/>
                  <a:moveTo>
                    <a:pt x="1461" y="8299"/>
                  </a:moveTo>
                  <a:lnTo>
                    <a:pt x="4228" y="8299"/>
                  </a:lnTo>
                  <a:lnTo>
                    <a:pt x="4228" y="9194"/>
                  </a:lnTo>
                  <a:lnTo>
                    <a:pt x="1461" y="9194"/>
                  </a:lnTo>
                  <a:lnTo>
                    <a:pt x="1461" y="8299"/>
                  </a:lnTo>
                  <a:close/>
                  <a:moveTo>
                    <a:pt x="1461" y="6421"/>
                  </a:moveTo>
                  <a:lnTo>
                    <a:pt x="4228" y="6421"/>
                  </a:lnTo>
                  <a:lnTo>
                    <a:pt x="4228" y="7316"/>
                  </a:lnTo>
                  <a:lnTo>
                    <a:pt x="1461" y="7316"/>
                  </a:lnTo>
                  <a:lnTo>
                    <a:pt x="1461" y="6421"/>
                  </a:lnTo>
                  <a:close/>
                  <a:moveTo>
                    <a:pt x="1461" y="4543"/>
                  </a:moveTo>
                  <a:lnTo>
                    <a:pt x="4228" y="4543"/>
                  </a:lnTo>
                  <a:lnTo>
                    <a:pt x="4228" y="5438"/>
                  </a:lnTo>
                  <a:lnTo>
                    <a:pt x="1461" y="5438"/>
                  </a:lnTo>
                  <a:lnTo>
                    <a:pt x="1461" y="4543"/>
                  </a:lnTo>
                  <a:close/>
                  <a:moveTo>
                    <a:pt x="6070" y="16075"/>
                  </a:moveTo>
                  <a:lnTo>
                    <a:pt x="8768" y="16075"/>
                  </a:lnTo>
                  <a:lnTo>
                    <a:pt x="8768" y="11054"/>
                  </a:lnTo>
                  <a:lnTo>
                    <a:pt x="11899" y="11054"/>
                  </a:lnTo>
                  <a:lnTo>
                    <a:pt x="11899" y="7530"/>
                  </a:lnTo>
                  <a:lnTo>
                    <a:pt x="11225" y="7530"/>
                  </a:lnTo>
                  <a:lnTo>
                    <a:pt x="11225" y="5890"/>
                  </a:lnTo>
                  <a:lnTo>
                    <a:pt x="10068" y="5890"/>
                  </a:lnTo>
                  <a:lnTo>
                    <a:pt x="10068" y="4248"/>
                  </a:lnTo>
                  <a:lnTo>
                    <a:pt x="8093" y="4248"/>
                  </a:lnTo>
                  <a:lnTo>
                    <a:pt x="8093" y="5890"/>
                  </a:lnTo>
                  <a:lnTo>
                    <a:pt x="6937" y="5890"/>
                  </a:lnTo>
                  <a:lnTo>
                    <a:pt x="6937" y="7530"/>
                  </a:lnTo>
                  <a:lnTo>
                    <a:pt x="6070" y="7530"/>
                  </a:lnTo>
                  <a:lnTo>
                    <a:pt x="6070" y="16075"/>
                  </a:lnTo>
                  <a:close/>
                  <a:moveTo>
                    <a:pt x="6771" y="8121"/>
                  </a:moveTo>
                  <a:lnTo>
                    <a:pt x="7574" y="8121"/>
                  </a:lnTo>
                  <a:lnTo>
                    <a:pt x="7574" y="9418"/>
                  </a:lnTo>
                  <a:lnTo>
                    <a:pt x="6771" y="9418"/>
                  </a:lnTo>
                  <a:lnTo>
                    <a:pt x="6771" y="8121"/>
                  </a:lnTo>
                  <a:close/>
                  <a:moveTo>
                    <a:pt x="8020" y="8121"/>
                  </a:moveTo>
                  <a:lnTo>
                    <a:pt x="8823" y="8121"/>
                  </a:lnTo>
                  <a:lnTo>
                    <a:pt x="8823" y="9418"/>
                  </a:lnTo>
                  <a:lnTo>
                    <a:pt x="8020" y="9418"/>
                  </a:lnTo>
                  <a:lnTo>
                    <a:pt x="8020" y="8121"/>
                  </a:lnTo>
                  <a:close/>
                  <a:moveTo>
                    <a:pt x="9270" y="8121"/>
                  </a:moveTo>
                  <a:lnTo>
                    <a:pt x="10073" y="8121"/>
                  </a:lnTo>
                  <a:lnTo>
                    <a:pt x="10073" y="9418"/>
                  </a:lnTo>
                  <a:lnTo>
                    <a:pt x="9270" y="9418"/>
                  </a:lnTo>
                  <a:lnTo>
                    <a:pt x="9270" y="8121"/>
                  </a:lnTo>
                  <a:close/>
                  <a:moveTo>
                    <a:pt x="10519" y="8121"/>
                  </a:moveTo>
                  <a:lnTo>
                    <a:pt x="11322" y="8121"/>
                  </a:lnTo>
                  <a:lnTo>
                    <a:pt x="11322" y="9418"/>
                  </a:lnTo>
                  <a:lnTo>
                    <a:pt x="10519" y="9418"/>
                  </a:lnTo>
                  <a:lnTo>
                    <a:pt x="10519" y="8121"/>
                  </a:lnTo>
                  <a:close/>
                  <a:moveTo>
                    <a:pt x="6771" y="9730"/>
                  </a:moveTo>
                  <a:lnTo>
                    <a:pt x="7574" y="9730"/>
                  </a:lnTo>
                  <a:lnTo>
                    <a:pt x="7574" y="11027"/>
                  </a:lnTo>
                  <a:lnTo>
                    <a:pt x="6771" y="11027"/>
                  </a:lnTo>
                  <a:lnTo>
                    <a:pt x="6771" y="9730"/>
                  </a:lnTo>
                  <a:close/>
                  <a:moveTo>
                    <a:pt x="6771" y="11340"/>
                  </a:moveTo>
                  <a:lnTo>
                    <a:pt x="7574" y="11340"/>
                  </a:lnTo>
                  <a:lnTo>
                    <a:pt x="7574" y="12637"/>
                  </a:lnTo>
                  <a:lnTo>
                    <a:pt x="6771" y="12637"/>
                  </a:lnTo>
                  <a:lnTo>
                    <a:pt x="6771" y="11340"/>
                  </a:lnTo>
                  <a:close/>
                  <a:moveTo>
                    <a:pt x="6771" y="12950"/>
                  </a:moveTo>
                  <a:lnTo>
                    <a:pt x="7574" y="12950"/>
                  </a:lnTo>
                  <a:lnTo>
                    <a:pt x="7574" y="14247"/>
                  </a:lnTo>
                  <a:lnTo>
                    <a:pt x="6771" y="14247"/>
                  </a:lnTo>
                  <a:lnTo>
                    <a:pt x="6771" y="12950"/>
                  </a:lnTo>
                  <a:close/>
                  <a:moveTo>
                    <a:pt x="13151" y="16075"/>
                  </a:moveTo>
                  <a:lnTo>
                    <a:pt x="9586" y="16075"/>
                  </a:lnTo>
                  <a:lnTo>
                    <a:pt x="9586" y="11827"/>
                  </a:lnTo>
                  <a:lnTo>
                    <a:pt x="13151" y="11827"/>
                  </a:lnTo>
                  <a:lnTo>
                    <a:pt x="13151" y="16075"/>
                  </a:lnTo>
                  <a:close/>
                  <a:moveTo>
                    <a:pt x="10924" y="14601"/>
                  </a:moveTo>
                  <a:lnTo>
                    <a:pt x="11499" y="14601"/>
                  </a:lnTo>
                  <a:lnTo>
                    <a:pt x="11499" y="15495"/>
                  </a:lnTo>
                  <a:lnTo>
                    <a:pt x="10924" y="15495"/>
                  </a:lnTo>
                  <a:lnTo>
                    <a:pt x="10924" y="14601"/>
                  </a:lnTo>
                  <a:close/>
                  <a:moveTo>
                    <a:pt x="10924" y="13417"/>
                  </a:moveTo>
                  <a:lnTo>
                    <a:pt x="11499" y="13417"/>
                  </a:lnTo>
                  <a:lnTo>
                    <a:pt x="11499" y="14312"/>
                  </a:lnTo>
                  <a:lnTo>
                    <a:pt x="10924" y="14312"/>
                  </a:lnTo>
                  <a:lnTo>
                    <a:pt x="10924" y="13417"/>
                  </a:lnTo>
                  <a:close/>
                  <a:moveTo>
                    <a:pt x="10028" y="14601"/>
                  </a:moveTo>
                  <a:lnTo>
                    <a:pt x="10603" y="14601"/>
                  </a:lnTo>
                  <a:lnTo>
                    <a:pt x="10603" y="15495"/>
                  </a:lnTo>
                  <a:lnTo>
                    <a:pt x="10028" y="15495"/>
                  </a:lnTo>
                  <a:lnTo>
                    <a:pt x="10028" y="14601"/>
                  </a:lnTo>
                  <a:close/>
                  <a:moveTo>
                    <a:pt x="10028" y="13417"/>
                  </a:moveTo>
                  <a:lnTo>
                    <a:pt x="10603" y="13417"/>
                  </a:lnTo>
                  <a:lnTo>
                    <a:pt x="10603" y="14312"/>
                  </a:lnTo>
                  <a:lnTo>
                    <a:pt x="10028" y="14312"/>
                  </a:lnTo>
                  <a:lnTo>
                    <a:pt x="10028" y="13417"/>
                  </a:lnTo>
                  <a:close/>
                  <a:moveTo>
                    <a:pt x="10924" y="12234"/>
                  </a:moveTo>
                  <a:lnTo>
                    <a:pt x="11499" y="12234"/>
                  </a:lnTo>
                  <a:lnTo>
                    <a:pt x="11499" y="13129"/>
                  </a:lnTo>
                  <a:lnTo>
                    <a:pt x="10924" y="13129"/>
                  </a:lnTo>
                  <a:lnTo>
                    <a:pt x="10924" y="12234"/>
                  </a:lnTo>
                  <a:close/>
                  <a:moveTo>
                    <a:pt x="10028" y="12234"/>
                  </a:moveTo>
                  <a:lnTo>
                    <a:pt x="10603" y="12234"/>
                  </a:lnTo>
                  <a:lnTo>
                    <a:pt x="10603" y="13129"/>
                  </a:lnTo>
                  <a:lnTo>
                    <a:pt x="10028" y="13129"/>
                  </a:lnTo>
                  <a:lnTo>
                    <a:pt x="10028" y="12234"/>
                  </a:lnTo>
                  <a:close/>
                  <a:moveTo>
                    <a:pt x="16475" y="16027"/>
                  </a:moveTo>
                  <a:lnTo>
                    <a:pt x="13874" y="16027"/>
                  </a:lnTo>
                  <a:lnTo>
                    <a:pt x="13874" y="11054"/>
                  </a:lnTo>
                  <a:lnTo>
                    <a:pt x="12910" y="11054"/>
                  </a:lnTo>
                  <a:lnTo>
                    <a:pt x="12910" y="2028"/>
                  </a:lnTo>
                  <a:lnTo>
                    <a:pt x="16475" y="627"/>
                  </a:lnTo>
                  <a:lnTo>
                    <a:pt x="16475" y="16027"/>
                  </a:lnTo>
                  <a:close/>
                  <a:moveTo>
                    <a:pt x="13376" y="9909"/>
                  </a:moveTo>
                  <a:lnTo>
                    <a:pt x="15829" y="9909"/>
                  </a:lnTo>
                  <a:lnTo>
                    <a:pt x="15829" y="10580"/>
                  </a:lnTo>
                  <a:lnTo>
                    <a:pt x="13376" y="10580"/>
                  </a:lnTo>
                  <a:lnTo>
                    <a:pt x="13376" y="9909"/>
                  </a:lnTo>
                  <a:close/>
                  <a:moveTo>
                    <a:pt x="13376" y="8479"/>
                  </a:moveTo>
                  <a:lnTo>
                    <a:pt x="15829" y="8479"/>
                  </a:lnTo>
                  <a:lnTo>
                    <a:pt x="15829" y="9149"/>
                  </a:lnTo>
                  <a:lnTo>
                    <a:pt x="13376" y="9149"/>
                  </a:lnTo>
                  <a:lnTo>
                    <a:pt x="13376" y="8479"/>
                  </a:lnTo>
                  <a:close/>
                  <a:moveTo>
                    <a:pt x="13376" y="7047"/>
                  </a:moveTo>
                  <a:lnTo>
                    <a:pt x="15829" y="7047"/>
                  </a:lnTo>
                  <a:lnTo>
                    <a:pt x="15829" y="7718"/>
                  </a:lnTo>
                  <a:lnTo>
                    <a:pt x="13376" y="7718"/>
                  </a:lnTo>
                  <a:lnTo>
                    <a:pt x="13376" y="7047"/>
                  </a:lnTo>
                  <a:close/>
                  <a:moveTo>
                    <a:pt x="13376" y="5616"/>
                  </a:moveTo>
                  <a:lnTo>
                    <a:pt x="15829" y="5616"/>
                  </a:lnTo>
                  <a:lnTo>
                    <a:pt x="15829" y="6287"/>
                  </a:lnTo>
                  <a:lnTo>
                    <a:pt x="13376" y="6287"/>
                  </a:lnTo>
                  <a:lnTo>
                    <a:pt x="13376" y="5616"/>
                  </a:lnTo>
                  <a:close/>
                  <a:moveTo>
                    <a:pt x="13376" y="4185"/>
                  </a:moveTo>
                  <a:lnTo>
                    <a:pt x="15829" y="4185"/>
                  </a:lnTo>
                  <a:lnTo>
                    <a:pt x="15829" y="4856"/>
                  </a:lnTo>
                  <a:lnTo>
                    <a:pt x="13376" y="4856"/>
                  </a:lnTo>
                  <a:lnTo>
                    <a:pt x="13376" y="4185"/>
                  </a:lnTo>
                  <a:close/>
                  <a:moveTo>
                    <a:pt x="13376" y="2755"/>
                  </a:moveTo>
                  <a:lnTo>
                    <a:pt x="15829" y="2755"/>
                  </a:lnTo>
                  <a:lnTo>
                    <a:pt x="15829" y="3426"/>
                  </a:lnTo>
                  <a:lnTo>
                    <a:pt x="13376" y="3426"/>
                  </a:lnTo>
                  <a:lnTo>
                    <a:pt x="13376" y="2755"/>
                  </a:lnTo>
                  <a:close/>
                  <a:moveTo>
                    <a:pt x="11705" y="6179"/>
                  </a:moveTo>
                  <a:lnTo>
                    <a:pt x="12466" y="6179"/>
                  </a:lnTo>
                  <a:lnTo>
                    <a:pt x="12466" y="1591"/>
                  </a:lnTo>
                  <a:lnTo>
                    <a:pt x="13921" y="897"/>
                  </a:lnTo>
                  <a:lnTo>
                    <a:pt x="13921" y="0"/>
                  </a:lnTo>
                  <a:lnTo>
                    <a:pt x="10117" y="0"/>
                  </a:lnTo>
                  <a:lnTo>
                    <a:pt x="10117" y="2559"/>
                  </a:lnTo>
                  <a:lnTo>
                    <a:pt x="9249" y="2559"/>
                  </a:lnTo>
                  <a:lnTo>
                    <a:pt x="9249" y="3814"/>
                  </a:lnTo>
                  <a:lnTo>
                    <a:pt x="10117" y="3814"/>
                  </a:lnTo>
                  <a:lnTo>
                    <a:pt x="10694" y="3814"/>
                  </a:lnTo>
                  <a:lnTo>
                    <a:pt x="10743" y="3814"/>
                  </a:lnTo>
                  <a:lnTo>
                    <a:pt x="10743" y="5310"/>
                  </a:lnTo>
                  <a:lnTo>
                    <a:pt x="11705" y="5310"/>
                  </a:lnTo>
                  <a:lnTo>
                    <a:pt x="11705" y="6179"/>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nvGrpSpPr>
          <p:cNvPr id="747" name="组合 436"/>
          <p:cNvGrpSpPr/>
          <p:nvPr/>
        </p:nvGrpSpPr>
        <p:grpSpPr>
          <a:xfrm>
            <a:off x="2161983" y="2059282"/>
            <a:ext cx="1613057" cy="648141"/>
            <a:chOff x="2561993" y="3114707"/>
            <a:chExt cx="1613057" cy="486106"/>
          </a:xfrm>
        </p:grpSpPr>
        <p:sp>
          <p:nvSpPr>
            <p:cNvPr id="438" name="Freeform 16"/>
            <p:cNvSpPr>
              <a:spLocks/>
            </p:cNvSpPr>
            <p:nvPr/>
          </p:nvSpPr>
          <p:spPr bwMode="auto">
            <a:xfrm rot="5035426" flipV="1">
              <a:off x="3373852" y="3047095"/>
              <a:ext cx="148519" cy="549347"/>
            </a:xfrm>
            <a:custGeom>
              <a:avLst/>
              <a:gdLst/>
              <a:ahLst/>
              <a:cxnLst>
                <a:cxn ang="0">
                  <a:pos x="404" y="771"/>
                </a:cxn>
                <a:cxn ang="0">
                  <a:pos x="87" y="0"/>
                </a:cxn>
                <a:cxn ang="0">
                  <a:pos x="224" y="574"/>
                </a:cxn>
                <a:cxn ang="0">
                  <a:pos x="0" y="466"/>
                </a:cxn>
                <a:cxn ang="0">
                  <a:pos x="301" y="1294"/>
                </a:cxn>
                <a:cxn ang="0">
                  <a:pos x="155" y="686"/>
                </a:cxn>
                <a:cxn ang="0">
                  <a:pos x="404" y="771"/>
                </a:cxn>
              </a:cxnLst>
              <a:rect l="0" t="0" r="r" b="b"/>
              <a:pathLst>
                <a:path w="404" h="1294">
                  <a:moveTo>
                    <a:pt x="404" y="771"/>
                  </a:moveTo>
                  <a:lnTo>
                    <a:pt x="87" y="0"/>
                  </a:lnTo>
                  <a:lnTo>
                    <a:pt x="224" y="574"/>
                  </a:lnTo>
                  <a:lnTo>
                    <a:pt x="0" y="466"/>
                  </a:lnTo>
                  <a:lnTo>
                    <a:pt x="301" y="1294"/>
                  </a:lnTo>
                  <a:lnTo>
                    <a:pt x="155" y="686"/>
                  </a:lnTo>
                  <a:lnTo>
                    <a:pt x="404" y="771"/>
                  </a:lnTo>
                  <a:close/>
                </a:path>
              </a:pathLst>
            </a:custGeom>
            <a:solidFill>
              <a:srgbClr val="FF9900"/>
            </a:solidFill>
            <a:ln w="9525">
              <a:noFill/>
              <a:round/>
              <a:headEnd/>
              <a:tailEnd/>
            </a:ln>
            <a:effectLst/>
          </p:spPr>
          <p:txBody>
            <a:bodyPr wrap="none" anchor="ctr"/>
            <a:lstStyle/>
            <a:p>
              <a:endParaRPr lang="zh-CN" altLang="en-US">
                <a:solidFill>
                  <a:srgbClr val="000000"/>
                </a:solidFill>
                <a:latin typeface="Arial" pitchFamily="34" charset="0"/>
                <a:ea typeface="微软雅黑" pitchFamily="34" charset="-122"/>
                <a:cs typeface="Arial" pitchFamily="34" charset="0"/>
              </a:endParaRPr>
            </a:p>
          </p:txBody>
        </p:sp>
        <p:grpSp>
          <p:nvGrpSpPr>
            <p:cNvPr id="748" name="组合 448"/>
            <p:cNvGrpSpPr/>
            <p:nvPr/>
          </p:nvGrpSpPr>
          <p:grpSpPr>
            <a:xfrm>
              <a:off x="3743117" y="3193212"/>
              <a:ext cx="431933" cy="393307"/>
              <a:chOff x="3666197" y="1619004"/>
              <a:chExt cx="529184" cy="481861"/>
            </a:xfrm>
          </p:grpSpPr>
          <p:sp>
            <p:nvSpPr>
              <p:cNvPr id="458" name="Freeform 31"/>
              <p:cNvSpPr>
                <a:spLocks noEditPoints="1"/>
              </p:cNvSpPr>
              <p:nvPr/>
            </p:nvSpPr>
            <p:spPr bwMode="auto">
              <a:xfrm flipH="1">
                <a:off x="3791159" y="1619004"/>
                <a:ext cx="279260" cy="316515"/>
              </a:xfrm>
              <a:custGeom>
                <a:avLst/>
                <a:gdLst/>
                <a:ahLst/>
                <a:cxnLst>
                  <a:cxn ang="0">
                    <a:pos x="639" y="1012"/>
                  </a:cxn>
                  <a:cxn ang="0">
                    <a:pos x="647" y="1012"/>
                  </a:cxn>
                  <a:cxn ang="0">
                    <a:pos x="656" y="1002"/>
                  </a:cxn>
                  <a:cxn ang="0">
                    <a:pos x="658" y="103"/>
                  </a:cxn>
                  <a:cxn ang="0">
                    <a:pos x="658" y="93"/>
                  </a:cxn>
                  <a:cxn ang="0">
                    <a:pos x="653" y="72"/>
                  </a:cxn>
                  <a:cxn ang="0">
                    <a:pos x="641" y="45"/>
                  </a:cxn>
                  <a:cxn ang="0">
                    <a:pos x="612" y="18"/>
                  </a:cxn>
                  <a:cxn ang="0">
                    <a:pos x="585" y="5"/>
                  </a:cxn>
                  <a:cxn ang="0">
                    <a:pos x="565" y="0"/>
                  </a:cxn>
                  <a:cxn ang="0">
                    <a:pos x="103" y="0"/>
                  </a:cxn>
                  <a:cxn ang="0">
                    <a:pos x="93" y="0"/>
                  </a:cxn>
                  <a:cxn ang="0">
                    <a:pos x="72" y="5"/>
                  </a:cxn>
                  <a:cxn ang="0">
                    <a:pos x="45" y="18"/>
                  </a:cxn>
                  <a:cxn ang="0">
                    <a:pos x="17" y="45"/>
                  </a:cxn>
                  <a:cxn ang="0">
                    <a:pos x="3" y="72"/>
                  </a:cxn>
                  <a:cxn ang="0">
                    <a:pos x="0" y="93"/>
                  </a:cxn>
                  <a:cxn ang="0">
                    <a:pos x="0" y="995"/>
                  </a:cxn>
                  <a:cxn ang="0">
                    <a:pos x="1" y="1002"/>
                  </a:cxn>
                  <a:cxn ang="0">
                    <a:pos x="10" y="1012"/>
                  </a:cxn>
                  <a:cxn ang="0">
                    <a:pos x="17" y="1012"/>
                  </a:cxn>
                  <a:cxn ang="0">
                    <a:pos x="361" y="926"/>
                  </a:cxn>
                  <a:cxn ang="0">
                    <a:pos x="356" y="939"/>
                  </a:cxn>
                  <a:cxn ang="0">
                    <a:pos x="342" y="945"/>
                  </a:cxn>
                  <a:cxn ang="0">
                    <a:pos x="314" y="945"/>
                  </a:cxn>
                  <a:cxn ang="0">
                    <a:pos x="302" y="939"/>
                  </a:cxn>
                  <a:cxn ang="0">
                    <a:pos x="297" y="926"/>
                  </a:cxn>
                  <a:cxn ang="0">
                    <a:pos x="297" y="911"/>
                  </a:cxn>
                  <a:cxn ang="0">
                    <a:pos x="302" y="897"/>
                  </a:cxn>
                  <a:cxn ang="0">
                    <a:pos x="314" y="892"/>
                  </a:cxn>
                  <a:cxn ang="0">
                    <a:pos x="342" y="892"/>
                  </a:cxn>
                  <a:cxn ang="0">
                    <a:pos x="356" y="897"/>
                  </a:cxn>
                  <a:cxn ang="0">
                    <a:pos x="361" y="911"/>
                  </a:cxn>
                  <a:cxn ang="0">
                    <a:pos x="114" y="126"/>
                  </a:cxn>
                  <a:cxn ang="0">
                    <a:pos x="116" y="120"/>
                  </a:cxn>
                  <a:cxn ang="0">
                    <a:pos x="126" y="109"/>
                  </a:cxn>
                  <a:cxn ang="0">
                    <a:pos x="524" y="108"/>
                  </a:cxn>
                  <a:cxn ang="0">
                    <a:pos x="531" y="109"/>
                  </a:cxn>
                  <a:cxn ang="0">
                    <a:pos x="541" y="120"/>
                  </a:cxn>
                  <a:cxn ang="0">
                    <a:pos x="543" y="821"/>
                  </a:cxn>
                  <a:cxn ang="0">
                    <a:pos x="541" y="828"/>
                  </a:cxn>
                  <a:cxn ang="0">
                    <a:pos x="531" y="838"/>
                  </a:cxn>
                  <a:cxn ang="0">
                    <a:pos x="133" y="840"/>
                  </a:cxn>
                  <a:cxn ang="0">
                    <a:pos x="126" y="838"/>
                  </a:cxn>
                  <a:cxn ang="0">
                    <a:pos x="116" y="828"/>
                  </a:cxn>
                  <a:cxn ang="0">
                    <a:pos x="114" y="126"/>
                  </a:cxn>
                </a:cxnLst>
                <a:rect l="0" t="0" r="r" b="b"/>
                <a:pathLst>
                  <a:path w="658" h="1012">
                    <a:moveTo>
                      <a:pt x="17" y="1012"/>
                    </a:moveTo>
                    <a:lnTo>
                      <a:pt x="639" y="1012"/>
                    </a:lnTo>
                    <a:lnTo>
                      <a:pt x="639" y="1012"/>
                    </a:lnTo>
                    <a:lnTo>
                      <a:pt x="647" y="1012"/>
                    </a:lnTo>
                    <a:lnTo>
                      <a:pt x="653" y="1007"/>
                    </a:lnTo>
                    <a:lnTo>
                      <a:pt x="656" y="1002"/>
                    </a:lnTo>
                    <a:lnTo>
                      <a:pt x="658" y="995"/>
                    </a:lnTo>
                    <a:lnTo>
                      <a:pt x="658" y="103"/>
                    </a:lnTo>
                    <a:lnTo>
                      <a:pt x="658" y="103"/>
                    </a:lnTo>
                    <a:lnTo>
                      <a:pt x="658" y="93"/>
                    </a:lnTo>
                    <a:lnTo>
                      <a:pt x="656" y="82"/>
                    </a:lnTo>
                    <a:lnTo>
                      <a:pt x="653" y="72"/>
                    </a:lnTo>
                    <a:lnTo>
                      <a:pt x="649" y="64"/>
                    </a:lnTo>
                    <a:lnTo>
                      <a:pt x="641" y="45"/>
                    </a:lnTo>
                    <a:lnTo>
                      <a:pt x="627" y="30"/>
                    </a:lnTo>
                    <a:lnTo>
                      <a:pt x="612" y="18"/>
                    </a:lnTo>
                    <a:lnTo>
                      <a:pt x="595" y="8"/>
                    </a:lnTo>
                    <a:lnTo>
                      <a:pt x="585" y="5"/>
                    </a:lnTo>
                    <a:lnTo>
                      <a:pt x="575" y="1"/>
                    </a:lnTo>
                    <a:lnTo>
                      <a:pt x="565" y="0"/>
                    </a:lnTo>
                    <a:lnTo>
                      <a:pt x="555" y="0"/>
                    </a:lnTo>
                    <a:lnTo>
                      <a:pt x="103" y="0"/>
                    </a:lnTo>
                    <a:lnTo>
                      <a:pt x="103" y="0"/>
                    </a:lnTo>
                    <a:lnTo>
                      <a:pt x="93" y="0"/>
                    </a:lnTo>
                    <a:lnTo>
                      <a:pt x="82" y="1"/>
                    </a:lnTo>
                    <a:lnTo>
                      <a:pt x="72" y="5"/>
                    </a:lnTo>
                    <a:lnTo>
                      <a:pt x="62" y="8"/>
                    </a:lnTo>
                    <a:lnTo>
                      <a:pt x="45" y="18"/>
                    </a:lnTo>
                    <a:lnTo>
                      <a:pt x="30" y="30"/>
                    </a:lnTo>
                    <a:lnTo>
                      <a:pt x="17" y="45"/>
                    </a:lnTo>
                    <a:lnTo>
                      <a:pt x="7" y="64"/>
                    </a:lnTo>
                    <a:lnTo>
                      <a:pt x="3" y="72"/>
                    </a:lnTo>
                    <a:lnTo>
                      <a:pt x="1" y="82"/>
                    </a:lnTo>
                    <a:lnTo>
                      <a:pt x="0" y="93"/>
                    </a:lnTo>
                    <a:lnTo>
                      <a:pt x="0" y="103"/>
                    </a:lnTo>
                    <a:lnTo>
                      <a:pt x="0" y="995"/>
                    </a:lnTo>
                    <a:lnTo>
                      <a:pt x="0" y="995"/>
                    </a:lnTo>
                    <a:lnTo>
                      <a:pt x="1" y="1002"/>
                    </a:lnTo>
                    <a:lnTo>
                      <a:pt x="5" y="1007"/>
                    </a:lnTo>
                    <a:lnTo>
                      <a:pt x="10" y="1012"/>
                    </a:lnTo>
                    <a:lnTo>
                      <a:pt x="17" y="1012"/>
                    </a:lnTo>
                    <a:lnTo>
                      <a:pt x="17" y="1012"/>
                    </a:lnTo>
                    <a:close/>
                    <a:moveTo>
                      <a:pt x="361" y="926"/>
                    </a:moveTo>
                    <a:lnTo>
                      <a:pt x="361" y="926"/>
                    </a:lnTo>
                    <a:lnTo>
                      <a:pt x="359" y="933"/>
                    </a:lnTo>
                    <a:lnTo>
                      <a:pt x="356" y="939"/>
                    </a:lnTo>
                    <a:lnTo>
                      <a:pt x="351" y="943"/>
                    </a:lnTo>
                    <a:lnTo>
                      <a:pt x="342" y="945"/>
                    </a:lnTo>
                    <a:lnTo>
                      <a:pt x="314" y="945"/>
                    </a:lnTo>
                    <a:lnTo>
                      <a:pt x="314" y="945"/>
                    </a:lnTo>
                    <a:lnTo>
                      <a:pt x="307" y="943"/>
                    </a:lnTo>
                    <a:lnTo>
                      <a:pt x="302" y="939"/>
                    </a:lnTo>
                    <a:lnTo>
                      <a:pt x="297" y="933"/>
                    </a:lnTo>
                    <a:lnTo>
                      <a:pt x="297" y="926"/>
                    </a:lnTo>
                    <a:lnTo>
                      <a:pt x="297" y="911"/>
                    </a:lnTo>
                    <a:lnTo>
                      <a:pt x="297" y="911"/>
                    </a:lnTo>
                    <a:lnTo>
                      <a:pt x="297" y="904"/>
                    </a:lnTo>
                    <a:lnTo>
                      <a:pt x="302" y="897"/>
                    </a:lnTo>
                    <a:lnTo>
                      <a:pt x="307" y="894"/>
                    </a:lnTo>
                    <a:lnTo>
                      <a:pt x="314" y="892"/>
                    </a:lnTo>
                    <a:lnTo>
                      <a:pt x="342" y="892"/>
                    </a:lnTo>
                    <a:lnTo>
                      <a:pt x="342" y="892"/>
                    </a:lnTo>
                    <a:lnTo>
                      <a:pt x="351" y="894"/>
                    </a:lnTo>
                    <a:lnTo>
                      <a:pt x="356" y="897"/>
                    </a:lnTo>
                    <a:lnTo>
                      <a:pt x="359" y="904"/>
                    </a:lnTo>
                    <a:lnTo>
                      <a:pt x="361" y="911"/>
                    </a:lnTo>
                    <a:lnTo>
                      <a:pt x="361" y="926"/>
                    </a:lnTo>
                    <a:close/>
                    <a:moveTo>
                      <a:pt x="114" y="126"/>
                    </a:moveTo>
                    <a:lnTo>
                      <a:pt x="114" y="126"/>
                    </a:lnTo>
                    <a:lnTo>
                      <a:pt x="116" y="120"/>
                    </a:lnTo>
                    <a:lnTo>
                      <a:pt x="120" y="113"/>
                    </a:lnTo>
                    <a:lnTo>
                      <a:pt x="126" y="109"/>
                    </a:lnTo>
                    <a:lnTo>
                      <a:pt x="133" y="108"/>
                    </a:lnTo>
                    <a:lnTo>
                      <a:pt x="524" y="108"/>
                    </a:lnTo>
                    <a:lnTo>
                      <a:pt x="524" y="108"/>
                    </a:lnTo>
                    <a:lnTo>
                      <a:pt x="531" y="109"/>
                    </a:lnTo>
                    <a:lnTo>
                      <a:pt x="538" y="113"/>
                    </a:lnTo>
                    <a:lnTo>
                      <a:pt x="541" y="120"/>
                    </a:lnTo>
                    <a:lnTo>
                      <a:pt x="543" y="126"/>
                    </a:lnTo>
                    <a:lnTo>
                      <a:pt x="543" y="821"/>
                    </a:lnTo>
                    <a:lnTo>
                      <a:pt x="543" y="821"/>
                    </a:lnTo>
                    <a:lnTo>
                      <a:pt x="541" y="828"/>
                    </a:lnTo>
                    <a:lnTo>
                      <a:pt x="538" y="835"/>
                    </a:lnTo>
                    <a:lnTo>
                      <a:pt x="531" y="838"/>
                    </a:lnTo>
                    <a:lnTo>
                      <a:pt x="524" y="840"/>
                    </a:lnTo>
                    <a:lnTo>
                      <a:pt x="133" y="840"/>
                    </a:lnTo>
                    <a:lnTo>
                      <a:pt x="133" y="840"/>
                    </a:lnTo>
                    <a:lnTo>
                      <a:pt x="126" y="838"/>
                    </a:lnTo>
                    <a:lnTo>
                      <a:pt x="120" y="835"/>
                    </a:lnTo>
                    <a:lnTo>
                      <a:pt x="116" y="828"/>
                    </a:lnTo>
                    <a:lnTo>
                      <a:pt x="114" y="821"/>
                    </a:lnTo>
                    <a:lnTo>
                      <a:pt x="114" y="126"/>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59" name="矩形 458"/>
              <p:cNvSpPr/>
              <p:nvPr/>
            </p:nvSpPr>
            <p:spPr>
              <a:xfrm>
                <a:off x="3666197" y="1888762"/>
                <a:ext cx="529184" cy="212103"/>
              </a:xfrm>
              <a:prstGeom prst="rect">
                <a:avLst/>
              </a:prstGeom>
              <a:noFill/>
            </p:spPr>
            <p:txBody>
              <a:bodyPr wrap="square">
                <a:spAutoFit/>
              </a:bodyPr>
              <a:lstStyle/>
              <a:p>
                <a:pPr algn="ctr" defTabSz="671513">
                  <a:spcBef>
                    <a:spcPct val="50000"/>
                  </a:spcBef>
                </a:pPr>
                <a:r>
                  <a:rPr lang="en-US" altLang="zh-CN" sz="900" b="1" dirty="0">
                    <a:solidFill>
                      <a:srgbClr val="FF9900"/>
                    </a:solidFill>
                    <a:latin typeface="Arial" pitchFamily="34" charset="0"/>
                    <a:ea typeface="微软雅黑" pitchFamily="34" charset="-122"/>
                    <a:cs typeface="Arial" pitchFamily="34" charset="0"/>
                  </a:rPr>
                  <a:t>CPE</a:t>
                </a:r>
                <a:endParaRPr lang="zh-CN" altLang="en-US" sz="900" b="1" dirty="0">
                  <a:solidFill>
                    <a:srgbClr val="FF9900"/>
                  </a:solidFill>
                  <a:latin typeface="Arial" pitchFamily="34" charset="0"/>
                  <a:ea typeface="微软雅黑" pitchFamily="34" charset="-122"/>
                  <a:cs typeface="Arial" pitchFamily="34" charset="0"/>
                </a:endParaRPr>
              </a:p>
            </p:txBody>
          </p:sp>
        </p:grpSp>
        <p:grpSp>
          <p:nvGrpSpPr>
            <p:cNvPr id="749" name="组合 449"/>
            <p:cNvGrpSpPr/>
            <p:nvPr/>
          </p:nvGrpSpPr>
          <p:grpSpPr>
            <a:xfrm>
              <a:off x="2561993" y="3114707"/>
              <a:ext cx="648636" cy="486106"/>
              <a:chOff x="2631843" y="3114707"/>
              <a:chExt cx="648636" cy="486106"/>
            </a:xfrm>
          </p:grpSpPr>
          <p:sp>
            <p:nvSpPr>
              <p:cNvPr id="451" name="Text Box 10"/>
              <p:cNvSpPr txBox="1">
                <a:spLocks noChangeArrowheads="1"/>
              </p:cNvSpPr>
              <p:nvPr/>
            </p:nvSpPr>
            <p:spPr bwMode="auto">
              <a:xfrm>
                <a:off x="2631843" y="3446114"/>
                <a:ext cx="648636" cy="154699"/>
              </a:xfrm>
              <a:prstGeom prst="rect">
                <a:avLst/>
              </a:prstGeom>
              <a:noFill/>
              <a:ln w="9525" algn="ctr">
                <a:noFill/>
                <a:miter lim="800000"/>
                <a:headEnd/>
                <a:tailEnd/>
              </a:ln>
              <a:effectLst/>
            </p:spPr>
            <p:txBody>
              <a:bodyPr wrap="square" lIns="67118" tIns="33555" rIns="67118" bIns="33555">
                <a:spAutoFit/>
              </a:bodyPr>
              <a:lstStyle/>
              <a:p>
                <a:pPr algn="ctr" defTabSz="671513">
                  <a:spcBef>
                    <a:spcPct val="50000"/>
                  </a:spcBef>
                </a:pPr>
                <a:r>
                  <a:rPr lang="en-US" altLang="zh-CN" sz="900" b="1" i="1" dirty="0" smtClean="0">
                    <a:solidFill>
                      <a:srgbClr val="000000">
                        <a:lumMod val="50000"/>
                        <a:lumOff val="50000"/>
                      </a:srgbClr>
                    </a:solidFill>
                    <a:latin typeface="Arial" pitchFamily="34" charset="0"/>
                    <a:ea typeface="微软雅黑" pitchFamily="34" charset="-122"/>
                    <a:cs typeface="Arial" pitchFamily="34" charset="0"/>
                  </a:rPr>
                  <a:t>eNodeB</a:t>
                </a:r>
                <a:endParaRPr lang="en-US" altLang="zh-CN" sz="900" b="1" i="1" dirty="0">
                  <a:solidFill>
                    <a:srgbClr val="000000">
                      <a:lumMod val="50000"/>
                      <a:lumOff val="50000"/>
                    </a:srgbClr>
                  </a:solidFill>
                  <a:latin typeface="Arial" pitchFamily="34" charset="0"/>
                  <a:ea typeface="微软雅黑" pitchFamily="34" charset="-122"/>
                  <a:cs typeface="Arial" pitchFamily="34" charset="0"/>
                </a:endParaRPr>
              </a:p>
            </p:txBody>
          </p:sp>
          <p:grpSp>
            <p:nvGrpSpPr>
              <p:cNvPr id="750" name="组合 255"/>
              <p:cNvGrpSpPr/>
              <p:nvPr/>
            </p:nvGrpSpPr>
            <p:grpSpPr>
              <a:xfrm>
                <a:off x="2832623" y="3114707"/>
                <a:ext cx="247076" cy="357830"/>
                <a:chOff x="15007886" y="3268663"/>
                <a:chExt cx="765175" cy="1123950"/>
              </a:xfrm>
              <a:solidFill>
                <a:schemeClr val="tx1">
                  <a:lumMod val="50000"/>
                  <a:lumOff val="50000"/>
                </a:schemeClr>
              </a:solidFill>
            </p:grpSpPr>
            <p:sp>
              <p:nvSpPr>
                <p:cNvPr id="453" name="Freeform 57"/>
                <p:cNvSpPr>
                  <a:spLocks/>
                </p:cNvSpPr>
                <p:nvPr/>
              </p:nvSpPr>
              <p:spPr bwMode="auto">
                <a:xfrm>
                  <a:off x="15063448" y="3268663"/>
                  <a:ext cx="252411" cy="261939"/>
                </a:xfrm>
                <a:custGeom>
                  <a:avLst/>
                  <a:gdLst/>
                  <a:ahLst/>
                  <a:cxnLst>
                    <a:cxn ang="0">
                      <a:pos x="74" y="105"/>
                    </a:cxn>
                    <a:cxn ang="0">
                      <a:pos x="42" y="152"/>
                    </a:cxn>
                    <a:cxn ang="0">
                      <a:pos x="19" y="202"/>
                    </a:cxn>
                    <a:cxn ang="0">
                      <a:pos x="4" y="256"/>
                    </a:cxn>
                    <a:cxn ang="0">
                      <a:pos x="0" y="312"/>
                    </a:cxn>
                    <a:cxn ang="0">
                      <a:pos x="2" y="319"/>
                    </a:cxn>
                    <a:cxn ang="0">
                      <a:pos x="10" y="327"/>
                    </a:cxn>
                    <a:cxn ang="0">
                      <a:pos x="57" y="327"/>
                    </a:cxn>
                    <a:cxn ang="0">
                      <a:pos x="64" y="326"/>
                    </a:cxn>
                    <a:cxn ang="0">
                      <a:pos x="69" y="322"/>
                    </a:cxn>
                    <a:cxn ang="0">
                      <a:pos x="73" y="312"/>
                    </a:cxn>
                    <a:cxn ang="0">
                      <a:pos x="74" y="290"/>
                    </a:cxn>
                    <a:cxn ang="0">
                      <a:pos x="81" y="248"/>
                    </a:cxn>
                    <a:cxn ang="0">
                      <a:pos x="95" y="208"/>
                    </a:cxn>
                    <a:cxn ang="0">
                      <a:pos x="117" y="170"/>
                    </a:cxn>
                    <a:cxn ang="0">
                      <a:pos x="130" y="154"/>
                    </a:cxn>
                    <a:cxn ang="0">
                      <a:pos x="140" y="143"/>
                    </a:cxn>
                    <a:cxn ang="0">
                      <a:pos x="174" y="113"/>
                    </a:cxn>
                    <a:cxn ang="0">
                      <a:pos x="214" y="91"/>
                    </a:cxn>
                    <a:cxn ang="0">
                      <a:pos x="258" y="78"/>
                    </a:cxn>
                    <a:cxn ang="0">
                      <a:pos x="304" y="73"/>
                    </a:cxn>
                    <a:cxn ang="0">
                      <a:pos x="311" y="73"/>
                    </a:cxn>
                    <a:cxn ang="0">
                      <a:pos x="316" y="68"/>
                    </a:cxn>
                    <a:cxn ang="0">
                      <a:pos x="319" y="57"/>
                    </a:cxn>
                    <a:cxn ang="0">
                      <a:pos x="319" y="17"/>
                    </a:cxn>
                    <a:cxn ang="0">
                      <a:pos x="314" y="5"/>
                    </a:cxn>
                    <a:cxn ang="0">
                      <a:pos x="309" y="2"/>
                    </a:cxn>
                    <a:cxn ang="0">
                      <a:pos x="304" y="0"/>
                    </a:cxn>
                    <a:cxn ang="0">
                      <a:pos x="243" y="7"/>
                    </a:cxn>
                    <a:cxn ang="0">
                      <a:pos x="186" y="25"/>
                    </a:cxn>
                    <a:cxn ang="0">
                      <a:pos x="133" y="54"/>
                    </a:cxn>
                    <a:cxn ang="0">
                      <a:pos x="88" y="91"/>
                    </a:cxn>
                    <a:cxn ang="0">
                      <a:pos x="74" y="105"/>
                    </a:cxn>
                  </a:cxnLst>
                  <a:rect l="0" t="0" r="r" b="b"/>
                  <a:pathLst>
                    <a:path w="319" h="329">
                      <a:moveTo>
                        <a:pt x="74" y="105"/>
                      </a:moveTo>
                      <a:lnTo>
                        <a:pt x="74" y="105"/>
                      </a:lnTo>
                      <a:lnTo>
                        <a:pt x="57" y="128"/>
                      </a:lnTo>
                      <a:lnTo>
                        <a:pt x="42" y="152"/>
                      </a:lnTo>
                      <a:lnTo>
                        <a:pt x="29" y="175"/>
                      </a:lnTo>
                      <a:lnTo>
                        <a:pt x="19" y="202"/>
                      </a:lnTo>
                      <a:lnTo>
                        <a:pt x="10" y="229"/>
                      </a:lnTo>
                      <a:lnTo>
                        <a:pt x="4" y="256"/>
                      </a:lnTo>
                      <a:lnTo>
                        <a:pt x="2" y="285"/>
                      </a:lnTo>
                      <a:lnTo>
                        <a:pt x="0" y="312"/>
                      </a:lnTo>
                      <a:lnTo>
                        <a:pt x="0" y="312"/>
                      </a:lnTo>
                      <a:lnTo>
                        <a:pt x="2" y="319"/>
                      </a:lnTo>
                      <a:lnTo>
                        <a:pt x="5" y="324"/>
                      </a:lnTo>
                      <a:lnTo>
                        <a:pt x="10" y="327"/>
                      </a:lnTo>
                      <a:lnTo>
                        <a:pt x="17" y="329"/>
                      </a:lnTo>
                      <a:lnTo>
                        <a:pt x="57" y="327"/>
                      </a:lnTo>
                      <a:lnTo>
                        <a:pt x="57" y="327"/>
                      </a:lnTo>
                      <a:lnTo>
                        <a:pt x="64" y="326"/>
                      </a:lnTo>
                      <a:lnTo>
                        <a:pt x="69" y="322"/>
                      </a:lnTo>
                      <a:lnTo>
                        <a:pt x="69" y="322"/>
                      </a:lnTo>
                      <a:lnTo>
                        <a:pt x="73" y="317"/>
                      </a:lnTo>
                      <a:lnTo>
                        <a:pt x="73" y="312"/>
                      </a:lnTo>
                      <a:lnTo>
                        <a:pt x="73" y="312"/>
                      </a:lnTo>
                      <a:lnTo>
                        <a:pt x="74" y="290"/>
                      </a:lnTo>
                      <a:lnTo>
                        <a:pt x="76" y="268"/>
                      </a:lnTo>
                      <a:lnTo>
                        <a:pt x="81" y="248"/>
                      </a:lnTo>
                      <a:lnTo>
                        <a:pt x="86" y="226"/>
                      </a:lnTo>
                      <a:lnTo>
                        <a:pt x="95" y="208"/>
                      </a:lnTo>
                      <a:lnTo>
                        <a:pt x="105" y="189"/>
                      </a:lnTo>
                      <a:lnTo>
                        <a:pt x="117" y="170"/>
                      </a:lnTo>
                      <a:lnTo>
                        <a:pt x="130" y="154"/>
                      </a:lnTo>
                      <a:lnTo>
                        <a:pt x="130" y="154"/>
                      </a:lnTo>
                      <a:lnTo>
                        <a:pt x="140" y="143"/>
                      </a:lnTo>
                      <a:lnTo>
                        <a:pt x="140" y="143"/>
                      </a:lnTo>
                      <a:lnTo>
                        <a:pt x="157" y="127"/>
                      </a:lnTo>
                      <a:lnTo>
                        <a:pt x="174" y="113"/>
                      </a:lnTo>
                      <a:lnTo>
                        <a:pt x="194" y="101"/>
                      </a:lnTo>
                      <a:lnTo>
                        <a:pt x="214" y="91"/>
                      </a:lnTo>
                      <a:lnTo>
                        <a:pt x="236" y="84"/>
                      </a:lnTo>
                      <a:lnTo>
                        <a:pt x="258" y="78"/>
                      </a:lnTo>
                      <a:lnTo>
                        <a:pt x="280" y="74"/>
                      </a:lnTo>
                      <a:lnTo>
                        <a:pt x="304" y="73"/>
                      </a:lnTo>
                      <a:lnTo>
                        <a:pt x="304" y="73"/>
                      </a:lnTo>
                      <a:lnTo>
                        <a:pt x="311" y="73"/>
                      </a:lnTo>
                      <a:lnTo>
                        <a:pt x="316" y="68"/>
                      </a:lnTo>
                      <a:lnTo>
                        <a:pt x="316" y="68"/>
                      </a:lnTo>
                      <a:lnTo>
                        <a:pt x="317" y="62"/>
                      </a:lnTo>
                      <a:lnTo>
                        <a:pt x="319" y="57"/>
                      </a:lnTo>
                      <a:lnTo>
                        <a:pt x="319" y="17"/>
                      </a:lnTo>
                      <a:lnTo>
                        <a:pt x="319" y="17"/>
                      </a:lnTo>
                      <a:lnTo>
                        <a:pt x="317" y="10"/>
                      </a:lnTo>
                      <a:lnTo>
                        <a:pt x="314" y="5"/>
                      </a:lnTo>
                      <a:lnTo>
                        <a:pt x="314" y="5"/>
                      </a:lnTo>
                      <a:lnTo>
                        <a:pt x="309" y="2"/>
                      </a:lnTo>
                      <a:lnTo>
                        <a:pt x="304" y="0"/>
                      </a:lnTo>
                      <a:lnTo>
                        <a:pt x="304" y="0"/>
                      </a:lnTo>
                      <a:lnTo>
                        <a:pt x="273" y="2"/>
                      </a:lnTo>
                      <a:lnTo>
                        <a:pt x="243" y="7"/>
                      </a:lnTo>
                      <a:lnTo>
                        <a:pt x="214" y="15"/>
                      </a:lnTo>
                      <a:lnTo>
                        <a:pt x="186" y="25"/>
                      </a:lnTo>
                      <a:lnTo>
                        <a:pt x="159" y="37"/>
                      </a:lnTo>
                      <a:lnTo>
                        <a:pt x="133" y="54"/>
                      </a:lnTo>
                      <a:lnTo>
                        <a:pt x="110" y="71"/>
                      </a:lnTo>
                      <a:lnTo>
                        <a:pt x="88" y="91"/>
                      </a:lnTo>
                      <a:lnTo>
                        <a:pt x="88" y="91"/>
                      </a:lnTo>
                      <a:lnTo>
                        <a:pt x="74" y="105"/>
                      </a:lnTo>
                      <a:lnTo>
                        <a:pt x="74"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54" name="Freeform 58"/>
                <p:cNvSpPr>
                  <a:spLocks/>
                </p:cNvSpPr>
                <p:nvPr/>
              </p:nvSpPr>
              <p:spPr bwMode="auto">
                <a:xfrm>
                  <a:off x="15163460" y="3368676"/>
                  <a:ext cx="144462" cy="150813"/>
                </a:xfrm>
                <a:custGeom>
                  <a:avLst/>
                  <a:gdLst/>
                  <a:ahLst/>
                  <a:cxnLst>
                    <a:cxn ang="0">
                      <a:pos x="47" y="50"/>
                    </a:cxn>
                    <a:cxn ang="0">
                      <a:pos x="47" y="50"/>
                    </a:cxn>
                    <a:cxn ang="0">
                      <a:pos x="40" y="57"/>
                    </a:cxn>
                    <a:cxn ang="0">
                      <a:pos x="40" y="57"/>
                    </a:cxn>
                    <a:cxn ang="0">
                      <a:pos x="30" y="69"/>
                    </a:cxn>
                    <a:cxn ang="0">
                      <a:pos x="22" y="82"/>
                    </a:cxn>
                    <a:cxn ang="0">
                      <a:pos x="15" y="96"/>
                    </a:cxn>
                    <a:cxn ang="0">
                      <a:pos x="8" y="111"/>
                    </a:cxn>
                    <a:cxn ang="0">
                      <a:pos x="5" y="126"/>
                    </a:cxn>
                    <a:cxn ang="0">
                      <a:pos x="1" y="141"/>
                    </a:cxn>
                    <a:cxn ang="0">
                      <a:pos x="0" y="156"/>
                    </a:cxn>
                    <a:cxn ang="0">
                      <a:pos x="0" y="173"/>
                    </a:cxn>
                    <a:cxn ang="0">
                      <a:pos x="0" y="173"/>
                    </a:cxn>
                    <a:cxn ang="0">
                      <a:pos x="0" y="178"/>
                    </a:cxn>
                    <a:cxn ang="0">
                      <a:pos x="3" y="183"/>
                    </a:cxn>
                    <a:cxn ang="0">
                      <a:pos x="8" y="187"/>
                    </a:cxn>
                    <a:cxn ang="0">
                      <a:pos x="15" y="189"/>
                    </a:cxn>
                    <a:cxn ang="0">
                      <a:pos x="57" y="187"/>
                    </a:cxn>
                    <a:cxn ang="0">
                      <a:pos x="57" y="187"/>
                    </a:cxn>
                    <a:cxn ang="0">
                      <a:pos x="62" y="185"/>
                    </a:cxn>
                    <a:cxn ang="0">
                      <a:pos x="67" y="182"/>
                    </a:cxn>
                    <a:cxn ang="0">
                      <a:pos x="67" y="182"/>
                    </a:cxn>
                    <a:cxn ang="0">
                      <a:pos x="71" y="177"/>
                    </a:cxn>
                    <a:cxn ang="0">
                      <a:pos x="72" y="170"/>
                    </a:cxn>
                    <a:cxn ang="0">
                      <a:pos x="72" y="170"/>
                    </a:cxn>
                    <a:cxn ang="0">
                      <a:pos x="72" y="153"/>
                    </a:cxn>
                    <a:cxn ang="0">
                      <a:pos x="77" y="136"/>
                    </a:cxn>
                    <a:cxn ang="0">
                      <a:pos x="86" y="119"/>
                    </a:cxn>
                    <a:cxn ang="0">
                      <a:pos x="96" y="104"/>
                    </a:cxn>
                    <a:cxn ang="0">
                      <a:pos x="96" y="104"/>
                    </a:cxn>
                    <a:cxn ang="0">
                      <a:pos x="99" y="101"/>
                    </a:cxn>
                    <a:cxn ang="0">
                      <a:pos x="99" y="101"/>
                    </a:cxn>
                    <a:cxn ang="0">
                      <a:pos x="113" y="89"/>
                    </a:cxn>
                    <a:cxn ang="0">
                      <a:pos x="130" y="81"/>
                    </a:cxn>
                    <a:cxn ang="0">
                      <a:pos x="146" y="74"/>
                    </a:cxn>
                    <a:cxn ang="0">
                      <a:pos x="165" y="72"/>
                    </a:cxn>
                    <a:cxn ang="0">
                      <a:pos x="165" y="72"/>
                    </a:cxn>
                    <a:cxn ang="0">
                      <a:pos x="172" y="70"/>
                    </a:cxn>
                    <a:cxn ang="0">
                      <a:pos x="177" y="67"/>
                    </a:cxn>
                    <a:cxn ang="0">
                      <a:pos x="177" y="67"/>
                    </a:cxn>
                    <a:cxn ang="0">
                      <a:pos x="180" y="62"/>
                    </a:cxn>
                    <a:cxn ang="0">
                      <a:pos x="182" y="55"/>
                    </a:cxn>
                    <a:cxn ang="0">
                      <a:pos x="182" y="15"/>
                    </a:cxn>
                    <a:cxn ang="0">
                      <a:pos x="182" y="15"/>
                    </a:cxn>
                    <a:cxn ang="0">
                      <a:pos x="180" y="8"/>
                    </a:cxn>
                    <a:cxn ang="0">
                      <a:pos x="177" y="3"/>
                    </a:cxn>
                    <a:cxn ang="0">
                      <a:pos x="177" y="3"/>
                    </a:cxn>
                    <a:cxn ang="0">
                      <a:pos x="172" y="0"/>
                    </a:cxn>
                    <a:cxn ang="0">
                      <a:pos x="165" y="0"/>
                    </a:cxn>
                    <a:cxn ang="0">
                      <a:pos x="165" y="0"/>
                    </a:cxn>
                    <a:cxn ang="0">
                      <a:pos x="148" y="0"/>
                    </a:cxn>
                    <a:cxn ang="0">
                      <a:pos x="133" y="3"/>
                    </a:cxn>
                    <a:cxn ang="0">
                      <a:pos x="116" y="6"/>
                    </a:cxn>
                    <a:cxn ang="0">
                      <a:pos x="101" y="13"/>
                    </a:cxn>
                    <a:cxn ang="0">
                      <a:pos x="87" y="20"/>
                    </a:cxn>
                    <a:cxn ang="0">
                      <a:pos x="72" y="28"/>
                    </a:cxn>
                    <a:cxn ang="0">
                      <a:pos x="59" y="38"/>
                    </a:cxn>
                    <a:cxn ang="0">
                      <a:pos x="47" y="50"/>
                    </a:cxn>
                    <a:cxn ang="0">
                      <a:pos x="47" y="50"/>
                    </a:cxn>
                  </a:cxnLst>
                  <a:rect l="0" t="0" r="r" b="b"/>
                  <a:pathLst>
                    <a:path w="182" h="189">
                      <a:moveTo>
                        <a:pt x="47" y="50"/>
                      </a:moveTo>
                      <a:lnTo>
                        <a:pt x="47" y="50"/>
                      </a:lnTo>
                      <a:lnTo>
                        <a:pt x="40" y="57"/>
                      </a:lnTo>
                      <a:lnTo>
                        <a:pt x="40" y="57"/>
                      </a:lnTo>
                      <a:lnTo>
                        <a:pt x="30" y="69"/>
                      </a:lnTo>
                      <a:lnTo>
                        <a:pt x="22" y="82"/>
                      </a:lnTo>
                      <a:lnTo>
                        <a:pt x="15" y="96"/>
                      </a:lnTo>
                      <a:lnTo>
                        <a:pt x="8" y="111"/>
                      </a:lnTo>
                      <a:lnTo>
                        <a:pt x="5" y="126"/>
                      </a:lnTo>
                      <a:lnTo>
                        <a:pt x="1" y="141"/>
                      </a:lnTo>
                      <a:lnTo>
                        <a:pt x="0" y="156"/>
                      </a:lnTo>
                      <a:lnTo>
                        <a:pt x="0" y="173"/>
                      </a:lnTo>
                      <a:lnTo>
                        <a:pt x="0" y="173"/>
                      </a:lnTo>
                      <a:lnTo>
                        <a:pt x="0" y="178"/>
                      </a:lnTo>
                      <a:lnTo>
                        <a:pt x="3" y="183"/>
                      </a:lnTo>
                      <a:lnTo>
                        <a:pt x="8" y="187"/>
                      </a:lnTo>
                      <a:lnTo>
                        <a:pt x="15" y="189"/>
                      </a:lnTo>
                      <a:lnTo>
                        <a:pt x="57" y="187"/>
                      </a:lnTo>
                      <a:lnTo>
                        <a:pt x="57" y="187"/>
                      </a:lnTo>
                      <a:lnTo>
                        <a:pt x="62" y="185"/>
                      </a:lnTo>
                      <a:lnTo>
                        <a:pt x="67" y="182"/>
                      </a:lnTo>
                      <a:lnTo>
                        <a:pt x="67" y="182"/>
                      </a:lnTo>
                      <a:lnTo>
                        <a:pt x="71" y="177"/>
                      </a:lnTo>
                      <a:lnTo>
                        <a:pt x="72" y="170"/>
                      </a:lnTo>
                      <a:lnTo>
                        <a:pt x="72" y="170"/>
                      </a:lnTo>
                      <a:lnTo>
                        <a:pt x="72" y="153"/>
                      </a:lnTo>
                      <a:lnTo>
                        <a:pt x="77" y="136"/>
                      </a:lnTo>
                      <a:lnTo>
                        <a:pt x="86" y="119"/>
                      </a:lnTo>
                      <a:lnTo>
                        <a:pt x="96" y="104"/>
                      </a:lnTo>
                      <a:lnTo>
                        <a:pt x="96" y="104"/>
                      </a:lnTo>
                      <a:lnTo>
                        <a:pt x="99" y="101"/>
                      </a:lnTo>
                      <a:lnTo>
                        <a:pt x="99" y="101"/>
                      </a:lnTo>
                      <a:lnTo>
                        <a:pt x="113" y="89"/>
                      </a:lnTo>
                      <a:lnTo>
                        <a:pt x="130" y="81"/>
                      </a:lnTo>
                      <a:lnTo>
                        <a:pt x="146" y="74"/>
                      </a:lnTo>
                      <a:lnTo>
                        <a:pt x="165" y="72"/>
                      </a:lnTo>
                      <a:lnTo>
                        <a:pt x="165" y="72"/>
                      </a:lnTo>
                      <a:lnTo>
                        <a:pt x="172" y="70"/>
                      </a:lnTo>
                      <a:lnTo>
                        <a:pt x="177" y="67"/>
                      </a:lnTo>
                      <a:lnTo>
                        <a:pt x="177" y="67"/>
                      </a:lnTo>
                      <a:lnTo>
                        <a:pt x="180" y="62"/>
                      </a:lnTo>
                      <a:lnTo>
                        <a:pt x="182" y="55"/>
                      </a:lnTo>
                      <a:lnTo>
                        <a:pt x="182" y="15"/>
                      </a:lnTo>
                      <a:lnTo>
                        <a:pt x="182" y="15"/>
                      </a:lnTo>
                      <a:lnTo>
                        <a:pt x="180" y="8"/>
                      </a:lnTo>
                      <a:lnTo>
                        <a:pt x="177" y="3"/>
                      </a:lnTo>
                      <a:lnTo>
                        <a:pt x="177" y="3"/>
                      </a:lnTo>
                      <a:lnTo>
                        <a:pt x="172" y="0"/>
                      </a:lnTo>
                      <a:lnTo>
                        <a:pt x="165" y="0"/>
                      </a:lnTo>
                      <a:lnTo>
                        <a:pt x="165" y="0"/>
                      </a:lnTo>
                      <a:lnTo>
                        <a:pt x="148" y="0"/>
                      </a:lnTo>
                      <a:lnTo>
                        <a:pt x="133" y="3"/>
                      </a:lnTo>
                      <a:lnTo>
                        <a:pt x="116" y="6"/>
                      </a:lnTo>
                      <a:lnTo>
                        <a:pt x="101" y="13"/>
                      </a:lnTo>
                      <a:lnTo>
                        <a:pt x="87" y="20"/>
                      </a:lnTo>
                      <a:lnTo>
                        <a:pt x="72" y="28"/>
                      </a:lnTo>
                      <a:lnTo>
                        <a:pt x="59" y="38"/>
                      </a:lnTo>
                      <a:lnTo>
                        <a:pt x="47" y="50"/>
                      </a:lnTo>
                      <a:lnTo>
                        <a:pt x="47"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55" name="Freeform 59"/>
                <p:cNvSpPr>
                  <a:spLocks/>
                </p:cNvSpPr>
                <p:nvPr/>
              </p:nvSpPr>
              <p:spPr bwMode="auto">
                <a:xfrm>
                  <a:off x="15490485" y="3268663"/>
                  <a:ext cx="252411" cy="261939"/>
                </a:xfrm>
                <a:custGeom>
                  <a:avLst/>
                  <a:gdLst/>
                  <a:ahLst/>
                  <a:cxnLst>
                    <a:cxn ang="0">
                      <a:pos x="302" y="329"/>
                    </a:cxn>
                    <a:cxn ang="0">
                      <a:pos x="309" y="327"/>
                    </a:cxn>
                    <a:cxn ang="0">
                      <a:pos x="317" y="319"/>
                    </a:cxn>
                    <a:cxn ang="0">
                      <a:pos x="319" y="312"/>
                    </a:cxn>
                    <a:cxn ang="0">
                      <a:pos x="314" y="256"/>
                    </a:cxn>
                    <a:cxn ang="0">
                      <a:pos x="300" y="202"/>
                    </a:cxn>
                    <a:cxn ang="0">
                      <a:pos x="277" y="152"/>
                    </a:cxn>
                    <a:cxn ang="0">
                      <a:pos x="243" y="105"/>
                    </a:cxn>
                    <a:cxn ang="0">
                      <a:pos x="231" y="91"/>
                    </a:cxn>
                    <a:cxn ang="0">
                      <a:pos x="209" y="71"/>
                    </a:cxn>
                    <a:cxn ang="0">
                      <a:pos x="159" y="37"/>
                    </a:cxn>
                    <a:cxn ang="0">
                      <a:pos x="105" y="15"/>
                    </a:cxn>
                    <a:cxn ang="0">
                      <a:pos x="46" y="2"/>
                    </a:cxn>
                    <a:cxn ang="0">
                      <a:pos x="15" y="0"/>
                    </a:cxn>
                    <a:cxn ang="0">
                      <a:pos x="4" y="5"/>
                    </a:cxn>
                    <a:cxn ang="0">
                      <a:pos x="0" y="10"/>
                    </a:cxn>
                    <a:cxn ang="0">
                      <a:pos x="0" y="57"/>
                    </a:cxn>
                    <a:cxn ang="0">
                      <a:pos x="0" y="62"/>
                    </a:cxn>
                    <a:cxn ang="0">
                      <a:pos x="4" y="68"/>
                    </a:cxn>
                    <a:cxn ang="0">
                      <a:pos x="15" y="73"/>
                    </a:cxn>
                    <a:cxn ang="0">
                      <a:pos x="39" y="74"/>
                    </a:cxn>
                    <a:cxn ang="0">
                      <a:pos x="83" y="84"/>
                    </a:cxn>
                    <a:cxn ang="0">
                      <a:pos x="125" y="101"/>
                    </a:cxn>
                    <a:cxn ang="0">
                      <a:pos x="162" y="127"/>
                    </a:cxn>
                    <a:cxn ang="0">
                      <a:pos x="179" y="143"/>
                    </a:cxn>
                    <a:cxn ang="0">
                      <a:pos x="189" y="154"/>
                    </a:cxn>
                    <a:cxn ang="0">
                      <a:pos x="214" y="189"/>
                    </a:cxn>
                    <a:cxn ang="0">
                      <a:pos x="231" y="226"/>
                    </a:cxn>
                    <a:cxn ang="0">
                      <a:pos x="243" y="268"/>
                    </a:cxn>
                    <a:cxn ang="0">
                      <a:pos x="245" y="312"/>
                    </a:cxn>
                    <a:cxn ang="0">
                      <a:pos x="247" y="317"/>
                    </a:cxn>
                    <a:cxn ang="0">
                      <a:pos x="250" y="322"/>
                    </a:cxn>
                    <a:cxn ang="0">
                      <a:pos x="262" y="327"/>
                    </a:cxn>
                  </a:cxnLst>
                  <a:rect l="0" t="0" r="r" b="b"/>
                  <a:pathLst>
                    <a:path w="319" h="329">
                      <a:moveTo>
                        <a:pt x="262" y="327"/>
                      </a:moveTo>
                      <a:lnTo>
                        <a:pt x="302" y="329"/>
                      </a:lnTo>
                      <a:lnTo>
                        <a:pt x="302" y="329"/>
                      </a:lnTo>
                      <a:lnTo>
                        <a:pt x="309" y="327"/>
                      </a:lnTo>
                      <a:lnTo>
                        <a:pt x="314" y="324"/>
                      </a:lnTo>
                      <a:lnTo>
                        <a:pt x="317" y="319"/>
                      </a:lnTo>
                      <a:lnTo>
                        <a:pt x="319" y="312"/>
                      </a:lnTo>
                      <a:lnTo>
                        <a:pt x="319" y="312"/>
                      </a:lnTo>
                      <a:lnTo>
                        <a:pt x="317" y="285"/>
                      </a:lnTo>
                      <a:lnTo>
                        <a:pt x="314" y="256"/>
                      </a:lnTo>
                      <a:lnTo>
                        <a:pt x="309" y="229"/>
                      </a:lnTo>
                      <a:lnTo>
                        <a:pt x="300" y="202"/>
                      </a:lnTo>
                      <a:lnTo>
                        <a:pt x="290" y="175"/>
                      </a:lnTo>
                      <a:lnTo>
                        <a:pt x="277" y="152"/>
                      </a:lnTo>
                      <a:lnTo>
                        <a:pt x="262" y="128"/>
                      </a:lnTo>
                      <a:lnTo>
                        <a:pt x="243" y="105"/>
                      </a:lnTo>
                      <a:lnTo>
                        <a:pt x="243" y="105"/>
                      </a:lnTo>
                      <a:lnTo>
                        <a:pt x="231" y="91"/>
                      </a:lnTo>
                      <a:lnTo>
                        <a:pt x="231" y="91"/>
                      </a:lnTo>
                      <a:lnTo>
                        <a:pt x="209" y="71"/>
                      </a:lnTo>
                      <a:lnTo>
                        <a:pt x="186" y="54"/>
                      </a:lnTo>
                      <a:lnTo>
                        <a:pt x="159" y="37"/>
                      </a:lnTo>
                      <a:lnTo>
                        <a:pt x="133" y="25"/>
                      </a:lnTo>
                      <a:lnTo>
                        <a:pt x="105" y="15"/>
                      </a:lnTo>
                      <a:lnTo>
                        <a:pt x="76" y="7"/>
                      </a:lnTo>
                      <a:lnTo>
                        <a:pt x="46" y="2"/>
                      </a:lnTo>
                      <a:lnTo>
                        <a:pt x="15" y="0"/>
                      </a:lnTo>
                      <a:lnTo>
                        <a:pt x="15" y="0"/>
                      </a:lnTo>
                      <a:lnTo>
                        <a:pt x="10" y="2"/>
                      </a:lnTo>
                      <a:lnTo>
                        <a:pt x="4" y="5"/>
                      </a:lnTo>
                      <a:lnTo>
                        <a:pt x="4" y="5"/>
                      </a:lnTo>
                      <a:lnTo>
                        <a:pt x="0" y="10"/>
                      </a:lnTo>
                      <a:lnTo>
                        <a:pt x="0" y="17"/>
                      </a:lnTo>
                      <a:lnTo>
                        <a:pt x="0" y="57"/>
                      </a:lnTo>
                      <a:lnTo>
                        <a:pt x="0" y="57"/>
                      </a:lnTo>
                      <a:lnTo>
                        <a:pt x="0" y="62"/>
                      </a:lnTo>
                      <a:lnTo>
                        <a:pt x="4" y="68"/>
                      </a:lnTo>
                      <a:lnTo>
                        <a:pt x="4" y="68"/>
                      </a:lnTo>
                      <a:lnTo>
                        <a:pt x="9" y="73"/>
                      </a:lnTo>
                      <a:lnTo>
                        <a:pt x="15" y="73"/>
                      </a:lnTo>
                      <a:lnTo>
                        <a:pt x="15" y="73"/>
                      </a:lnTo>
                      <a:lnTo>
                        <a:pt x="39" y="74"/>
                      </a:lnTo>
                      <a:lnTo>
                        <a:pt x="61" y="78"/>
                      </a:lnTo>
                      <a:lnTo>
                        <a:pt x="83" y="84"/>
                      </a:lnTo>
                      <a:lnTo>
                        <a:pt x="105" y="91"/>
                      </a:lnTo>
                      <a:lnTo>
                        <a:pt x="125" y="101"/>
                      </a:lnTo>
                      <a:lnTo>
                        <a:pt x="144" y="113"/>
                      </a:lnTo>
                      <a:lnTo>
                        <a:pt x="162" y="127"/>
                      </a:lnTo>
                      <a:lnTo>
                        <a:pt x="179" y="143"/>
                      </a:lnTo>
                      <a:lnTo>
                        <a:pt x="179" y="143"/>
                      </a:lnTo>
                      <a:lnTo>
                        <a:pt x="189" y="154"/>
                      </a:lnTo>
                      <a:lnTo>
                        <a:pt x="189" y="154"/>
                      </a:lnTo>
                      <a:lnTo>
                        <a:pt x="203" y="170"/>
                      </a:lnTo>
                      <a:lnTo>
                        <a:pt x="214" y="189"/>
                      </a:lnTo>
                      <a:lnTo>
                        <a:pt x="225" y="208"/>
                      </a:lnTo>
                      <a:lnTo>
                        <a:pt x="231" y="226"/>
                      </a:lnTo>
                      <a:lnTo>
                        <a:pt x="238" y="248"/>
                      </a:lnTo>
                      <a:lnTo>
                        <a:pt x="243" y="268"/>
                      </a:lnTo>
                      <a:lnTo>
                        <a:pt x="245" y="290"/>
                      </a:lnTo>
                      <a:lnTo>
                        <a:pt x="245" y="312"/>
                      </a:lnTo>
                      <a:lnTo>
                        <a:pt x="245" y="312"/>
                      </a:lnTo>
                      <a:lnTo>
                        <a:pt x="247" y="317"/>
                      </a:lnTo>
                      <a:lnTo>
                        <a:pt x="250" y="322"/>
                      </a:lnTo>
                      <a:lnTo>
                        <a:pt x="250" y="322"/>
                      </a:lnTo>
                      <a:lnTo>
                        <a:pt x="255" y="326"/>
                      </a:lnTo>
                      <a:lnTo>
                        <a:pt x="262" y="327"/>
                      </a:lnTo>
                      <a:lnTo>
                        <a:pt x="262" y="3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56" name="Freeform 60"/>
                <p:cNvSpPr>
                  <a:spLocks/>
                </p:cNvSpPr>
                <p:nvPr/>
              </p:nvSpPr>
              <p:spPr bwMode="auto">
                <a:xfrm>
                  <a:off x="15498423" y="3368676"/>
                  <a:ext cx="144462" cy="150813"/>
                </a:xfrm>
                <a:custGeom>
                  <a:avLst/>
                  <a:gdLst/>
                  <a:ahLst/>
                  <a:cxnLst>
                    <a:cxn ang="0">
                      <a:pos x="135" y="50"/>
                    </a:cxn>
                    <a:cxn ang="0">
                      <a:pos x="135" y="50"/>
                    </a:cxn>
                    <a:cxn ang="0">
                      <a:pos x="122" y="38"/>
                    </a:cxn>
                    <a:cxn ang="0">
                      <a:pos x="110" y="28"/>
                    </a:cxn>
                    <a:cxn ang="0">
                      <a:pos x="95" y="20"/>
                    </a:cxn>
                    <a:cxn ang="0">
                      <a:pos x="81" y="13"/>
                    </a:cxn>
                    <a:cxn ang="0">
                      <a:pos x="64" y="6"/>
                    </a:cxn>
                    <a:cxn ang="0">
                      <a:pos x="49" y="3"/>
                    </a:cxn>
                    <a:cxn ang="0">
                      <a:pos x="32" y="0"/>
                    </a:cxn>
                    <a:cxn ang="0">
                      <a:pos x="16" y="0"/>
                    </a:cxn>
                    <a:cxn ang="0">
                      <a:pos x="16" y="0"/>
                    </a:cxn>
                    <a:cxn ang="0">
                      <a:pos x="10" y="0"/>
                    </a:cxn>
                    <a:cxn ang="0">
                      <a:pos x="5" y="3"/>
                    </a:cxn>
                    <a:cxn ang="0">
                      <a:pos x="5" y="3"/>
                    </a:cxn>
                    <a:cxn ang="0">
                      <a:pos x="2" y="8"/>
                    </a:cxn>
                    <a:cxn ang="0">
                      <a:pos x="0" y="15"/>
                    </a:cxn>
                    <a:cxn ang="0">
                      <a:pos x="0" y="55"/>
                    </a:cxn>
                    <a:cxn ang="0">
                      <a:pos x="0" y="55"/>
                    </a:cxn>
                    <a:cxn ang="0">
                      <a:pos x="2" y="62"/>
                    </a:cxn>
                    <a:cxn ang="0">
                      <a:pos x="5" y="67"/>
                    </a:cxn>
                    <a:cxn ang="0">
                      <a:pos x="5" y="67"/>
                    </a:cxn>
                    <a:cxn ang="0">
                      <a:pos x="10" y="70"/>
                    </a:cxn>
                    <a:cxn ang="0">
                      <a:pos x="16" y="72"/>
                    </a:cxn>
                    <a:cxn ang="0">
                      <a:pos x="16" y="72"/>
                    </a:cxn>
                    <a:cxn ang="0">
                      <a:pos x="34" y="74"/>
                    </a:cxn>
                    <a:cxn ang="0">
                      <a:pos x="53" y="81"/>
                    </a:cxn>
                    <a:cxn ang="0">
                      <a:pos x="68" y="89"/>
                    </a:cxn>
                    <a:cxn ang="0">
                      <a:pos x="83" y="101"/>
                    </a:cxn>
                    <a:cxn ang="0">
                      <a:pos x="83" y="101"/>
                    </a:cxn>
                    <a:cxn ang="0">
                      <a:pos x="86" y="104"/>
                    </a:cxn>
                    <a:cxn ang="0">
                      <a:pos x="86" y="104"/>
                    </a:cxn>
                    <a:cxn ang="0">
                      <a:pos x="97" y="119"/>
                    </a:cxn>
                    <a:cxn ang="0">
                      <a:pos x="105" y="136"/>
                    </a:cxn>
                    <a:cxn ang="0">
                      <a:pos x="108" y="153"/>
                    </a:cxn>
                    <a:cxn ang="0">
                      <a:pos x="110" y="170"/>
                    </a:cxn>
                    <a:cxn ang="0">
                      <a:pos x="110" y="170"/>
                    </a:cxn>
                    <a:cxn ang="0">
                      <a:pos x="112" y="177"/>
                    </a:cxn>
                    <a:cxn ang="0">
                      <a:pos x="113" y="182"/>
                    </a:cxn>
                    <a:cxn ang="0">
                      <a:pos x="113" y="182"/>
                    </a:cxn>
                    <a:cxn ang="0">
                      <a:pos x="118" y="185"/>
                    </a:cxn>
                    <a:cxn ang="0">
                      <a:pos x="125" y="187"/>
                    </a:cxn>
                    <a:cxn ang="0">
                      <a:pos x="167" y="189"/>
                    </a:cxn>
                    <a:cxn ang="0">
                      <a:pos x="167" y="189"/>
                    </a:cxn>
                    <a:cxn ang="0">
                      <a:pos x="172" y="187"/>
                    </a:cxn>
                    <a:cxn ang="0">
                      <a:pos x="177" y="183"/>
                    </a:cxn>
                    <a:cxn ang="0">
                      <a:pos x="181" y="178"/>
                    </a:cxn>
                    <a:cxn ang="0">
                      <a:pos x="183" y="173"/>
                    </a:cxn>
                    <a:cxn ang="0">
                      <a:pos x="183" y="173"/>
                    </a:cxn>
                    <a:cxn ang="0">
                      <a:pos x="183" y="156"/>
                    </a:cxn>
                    <a:cxn ang="0">
                      <a:pos x="181" y="141"/>
                    </a:cxn>
                    <a:cxn ang="0">
                      <a:pos x="177" y="126"/>
                    </a:cxn>
                    <a:cxn ang="0">
                      <a:pos x="172" y="111"/>
                    </a:cxn>
                    <a:cxn ang="0">
                      <a:pos x="167" y="96"/>
                    </a:cxn>
                    <a:cxn ang="0">
                      <a:pos x="161" y="82"/>
                    </a:cxn>
                    <a:cxn ang="0">
                      <a:pos x="152" y="69"/>
                    </a:cxn>
                    <a:cxn ang="0">
                      <a:pos x="142" y="57"/>
                    </a:cxn>
                    <a:cxn ang="0">
                      <a:pos x="142" y="57"/>
                    </a:cxn>
                    <a:cxn ang="0">
                      <a:pos x="135" y="50"/>
                    </a:cxn>
                    <a:cxn ang="0">
                      <a:pos x="135" y="50"/>
                    </a:cxn>
                  </a:cxnLst>
                  <a:rect l="0" t="0" r="r" b="b"/>
                  <a:pathLst>
                    <a:path w="183" h="189">
                      <a:moveTo>
                        <a:pt x="135" y="50"/>
                      </a:moveTo>
                      <a:lnTo>
                        <a:pt x="135" y="50"/>
                      </a:lnTo>
                      <a:lnTo>
                        <a:pt x="122" y="38"/>
                      </a:lnTo>
                      <a:lnTo>
                        <a:pt x="110" y="28"/>
                      </a:lnTo>
                      <a:lnTo>
                        <a:pt x="95" y="20"/>
                      </a:lnTo>
                      <a:lnTo>
                        <a:pt x="81" y="13"/>
                      </a:lnTo>
                      <a:lnTo>
                        <a:pt x="64" y="6"/>
                      </a:lnTo>
                      <a:lnTo>
                        <a:pt x="49" y="3"/>
                      </a:lnTo>
                      <a:lnTo>
                        <a:pt x="32" y="0"/>
                      </a:lnTo>
                      <a:lnTo>
                        <a:pt x="16" y="0"/>
                      </a:lnTo>
                      <a:lnTo>
                        <a:pt x="16" y="0"/>
                      </a:lnTo>
                      <a:lnTo>
                        <a:pt x="10" y="0"/>
                      </a:lnTo>
                      <a:lnTo>
                        <a:pt x="5" y="3"/>
                      </a:lnTo>
                      <a:lnTo>
                        <a:pt x="5" y="3"/>
                      </a:lnTo>
                      <a:lnTo>
                        <a:pt x="2" y="8"/>
                      </a:lnTo>
                      <a:lnTo>
                        <a:pt x="0" y="15"/>
                      </a:lnTo>
                      <a:lnTo>
                        <a:pt x="0" y="55"/>
                      </a:lnTo>
                      <a:lnTo>
                        <a:pt x="0" y="55"/>
                      </a:lnTo>
                      <a:lnTo>
                        <a:pt x="2" y="62"/>
                      </a:lnTo>
                      <a:lnTo>
                        <a:pt x="5" y="67"/>
                      </a:lnTo>
                      <a:lnTo>
                        <a:pt x="5" y="67"/>
                      </a:lnTo>
                      <a:lnTo>
                        <a:pt x="10" y="70"/>
                      </a:lnTo>
                      <a:lnTo>
                        <a:pt x="16" y="72"/>
                      </a:lnTo>
                      <a:lnTo>
                        <a:pt x="16" y="72"/>
                      </a:lnTo>
                      <a:lnTo>
                        <a:pt x="34" y="74"/>
                      </a:lnTo>
                      <a:lnTo>
                        <a:pt x="53" y="81"/>
                      </a:lnTo>
                      <a:lnTo>
                        <a:pt x="68" y="89"/>
                      </a:lnTo>
                      <a:lnTo>
                        <a:pt x="83" y="101"/>
                      </a:lnTo>
                      <a:lnTo>
                        <a:pt x="83" y="101"/>
                      </a:lnTo>
                      <a:lnTo>
                        <a:pt x="86" y="104"/>
                      </a:lnTo>
                      <a:lnTo>
                        <a:pt x="86" y="104"/>
                      </a:lnTo>
                      <a:lnTo>
                        <a:pt x="97" y="119"/>
                      </a:lnTo>
                      <a:lnTo>
                        <a:pt x="105" y="136"/>
                      </a:lnTo>
                      <a:lnTo>
                        <a:pt x="108" y="153"/>
                      </a:lnTo>
                      <a:lnTo>
                        <a:pt x="110" y="170"/>
                      </a:lnTo>
                      <a:lnTo>
                        <a:pt x="110" y="170"/>
                      </a:lnTo>
                      <a:lnTo>
                        <a:pt x="112" y="177"/>
                      </a:lnTo>
                      <a:lnTo>
                        <a:pt x="113" y="182"/>
                      </a:lnTo>
                      <a:lnTo>
                        <a:pt x="113" y="182"/>
                      </a:lnTo>
                      <a:lnTo>
                        <a:pt x="118" y="185"/>
                      </a:lnTo>
                      <a:lnTo>
                        <a:pt x="125" y="187"/>
                      </a:lnTo>
                      <a:lnTo>
                        <a:pt x="167" y="189"/>
                      </a:lnTo>
                      <a:lnTo>
                        <a:pt x="167" y="189"/>
                      </a:lnTo>
                      <a:lnTo>
                        <a:pt x="172" y="187"/>
                      </a:lnTo>
                      <a:lnTo>
                        <a:pt x="177" y="183"/>
                      </a:lnTo>
                      <a:lnTo>
                        <a:pt x="181" y="178"/>
                      </a:lnTo>
                      <a:lnTo>
                        <a:pt x="183" y="173"/>
                      </a:lnTo>
                      <a:lnTo>
                        <a:pt x="183" y="173"/>
                      </a:lnTo>
                      <a:lnTo>
                        <a:pt x="183" y="156"/>
                      </a:lnTo>
                      <a:lnTo>
                        <a:pt x="181" y="141"/>
                      </a:lnTo>
                      <a:lnTo>
                        <a:pt x="177" y="126"/>
                      </a:lnTo>
                      <a:lnTo>
                        <a:pt x="172" y="111"/>
                      </a:lnTo>
                      <a:lnTo>
                        <a:pt x="167" y="96"/>
                      </a:lnTo>
                      <a:lnTo>
                        <a:pt x="161" y="82"/>
                      </a:lnTo>
                      <a:lnTo>
                        <a:pt x="152" y="69"/>
                      </a:lnTo>
                      <a:lnTo>
                        <a:pt x="142" y="57"/>
                      </a:lnTo>
                      <a:lnTo>
                        <a:pt x="142" y="57"/>
                      </a:lnTo>
                      <a:lnTo>
                        <a:pt x="135" y="50"/>
                      </a:lnTo>
                      <a:lnTo>
                        <a:pt x="135"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57" name="Freeform 61"/>
                <p:cNvSpPr>
                  <a:spLocks noEditPoints="1"/>
                </p:cNvSpPr>
                <p:nvPr/>
              </p:nvSpPr>
              <p:spPr bwMode="auto">
                <a:xfrm>
                  <a:off x="15007886" y="3460749"/>
                  <a:ext cx="765175" cy="931864"/>
                </a:xfrm>
                <a:custGeom>
                  <a:avLst/>
                  <a:gdLst/>
                  <a:ahLst/>
                  <a:cxnLst>
                    <a:cxn ang="0">
                      <a:pos x="157" y="1174"/>
                    </a:cxn>
                    <a:cxn ang="0">
                      <a:pos x="963" y="1174"/>
                    </a:cxn>
                    <a:cxn ang="0">
                      <a:pos x="842" y="1026"/>
                    </a:cxn>
                    <a:cxn ang="0">
                      <a:pos x="579" y="248"/>
                    </a:cxn>
                    <a:cxn ang="0">
                      <a:pos x="590" y="238"/>
                    </a:cxn>
                    <a:cxn ang="0">
                      <a:pos x="611" y="215"/>
                    </a:cxn>
                    <a:cxn ang="0">
                      <a:pos x="626" y="186"/>
                    </a:cxn>
                    <a:cxn ang="0">
                      <a:pos x="634" y="154"/>
                    </a:cxn>
                    <a:cxn ang="0">
                      <a:pos x="634" y="137"/>
                    </a:cxn>
                    <a:cxn ang="0">
                      <a:pos x="633" y="110"/>
                    </a:cxn>
                    <a:cxn ang="0">
                      <a:pos x="624" y="85"/>
                    </a:cxn>
                    <a:cxn ang="0">
                      <a:pos x="611" y="61"/>
                    </a:cxn>
                    <a:cxn ang="0">
                      <a:pos x="594" y="41"/>
                    </a:cxn>
                    <a:cxn ang="0">
                      <a:pos x="573" y="24"/>
                    </a:cxn>
                    <a:cxn ang="0">
                      <a:pos x="552" y="10"/>
                    </a:cxn>
                    <a:cxn ang="0">
                      <a:pos x="525" y="4"/>
                    </a:cxn>
                    <a:cxn ang="0">
                      <a:pos x="498" y="0"/>
                    </a:cxn>
                    <a:cxn ang="0">
                      <a:pos x="484" y="0"/>
                    </a:cxn>
                    <a:cxn ang="0">
                      <a:pos x="457" y="7"/>
                    </a:cxn>
                    <a:cxn ang="0">
                      <a:pos x="432" y="17"/>
                    </a:cxn>
                    <a:cxn ang="0">
                      <a:pos x="410" y="31"/>
                    </a:cxn>
                    <a:cxn ang="0">
                      <a:pos x="391" y="49"/>
                    </a:cxn>
                    <a:cxn ang="0">
                      <a:pos x="376" y="71"/>
                    </a:cxn>
                    <a:cxn ang="0">
                      <a:pos x="366" y="96"/>
                    </a:cxn>
                    <a:cxn ang="0">
                      <a:pos x="361" y="123"/>
                    </a:cxn>
                    <a:cxn ang="0">
                      <a:pos x="359" y="137"/>
                    </a:cxn>
                    <a:cxn ang="0">
                      <a:pos x="364" y="169"/>
                    </a:cxn>
                    <a:cxn ang="0">
                      <a:pos x="374" y="198"/>
                    </a:cxn>
                    <a:cxn ang="0">
                      <a:pos x="391" y="223"/>
                    </a:cxn>
                    <a:cxn ang="0">
                      <a:pos x="412" y="245"/>
                    </a:cxn>
                    <a:cxn ang="0">
                      <a:pos x="121" y="1026"/>
                    </a:cxn>
                    <a:cxn ang="0">
                      <a:pos x="0" y="1174"/>
                    </a:cxn>
                    <a:cxn ang="0">
                      <a:pos x="415" y="977"/>
                    </a:cxn>
                    <a:cxn ang="0">
                      <a:pos x="698" y="1026"/>
                    </a:cxn>
                    <a:cxn ang="0">
                      <a:pos x="442" y="478"/>
                    </a:cxn>
                    <a:cxn ang="0">
                      <a:pos x="410" y="597"/>
                    </a:cxn>
                    <a:cxn ang="0">
                      <a:pos x="467" y="387"/>
                    </a:cxn>
                    <a:cxn ang="0">
                      <a:pos x="533" y="429"/>
                    </a:cxn>
                    <a:cxn ang="0">
                      <a:pos x="582" y="604"/>
                    </a:cxn>
                    <a:cxn ang="0">
                      <a:pos x="450" y="678"/>
                    </a:cxn>
                    <a:cxn ang="0">
                      <a:pos x="369" y="743"/>
                    </a:cxn>
                    <a:cxn ang="0">
                      <a:pos x="324" y="910"/>
                    </a:cxn>
                  </a:cxnLst>
                  <a:rect l="0" t="0" r="r" b="b"/>
                  <a:pathLst>
                    <a:path w="963" h="1174">
                      <a:moveTo>
                        <a:pt x="0" y="1174"/>
                      </a:moveTo>
                      <a:lnTo>
                        <a:pt x="157" y="1174"/>
                      </a:lnTo>
                      <a:lnTo>
                        <a:pt x="833" y="1174"/>
                      </a:lnTo>
                      <a:lnTo>
                        <a:pt x="963" y="1174"/>
                      </a:lnTo>
                      <a:lnTo>
                        <a:pt x="918" y="1120"/>
                      </a:lnTo>
                      <a:lnTo>
                        <a:pt x="842" y="1026"/>
                      </a:lnTo>
                      <a:lnTo>
                        <a:pt x="793" y="1026"/>
                      </a:lnTo>
                      <a:lnTo>
                        <a:pt x="579" y="248"/>
                      </a:lnTo>
                      <a:lnTo>
                        <a:pt x="579" y="248"/>
                      </a:lnTo>
                      <a:lnTo>
                        <a:pt x="590" y="238"/>
                      </a:lnTo>
                      <a:lnTo>
                        <a:pt x="602" y="226"/>
                      </a:lnTo>
                      <a:lnTo>
                        <a:pt x="611" y="215"/>
                      </a:lnTo>
                      <a:lnTo>
                        <a:pt x="619" y="201"/>
                      </a:lnTo>
                      <a:lnTo>
                        <a:pt x="626" y="186"/>
                      </a:lnTo>
                      <a:lnTo>
                        <a:pt x="631" y="171"/>
                      </a:lnTo>
                      <a:lnTo>
                        <a:pt x="634" y="154"/>
                      </a:lnTo>
                      <a:lnTo>
                        <a:pt x="634" y="137"/>
                      </a:lnTo>
                      <a:lnTo>
                        <a:pt x="634" y="137"/>
                      </a:lnTo>
                      <a:lnTo>
                        <a:pt x="634" y="123"/>
                      </a:lnTo>
                      <a:lnTo>
                        <a:pt x="633" y="110"/>
                      </a:lnTo>
                      <a:lnTo>
                        <a:pt x="629" y="96"/>
                      </a:lnTo>
                      <a:lnTo>
                        <a:pt x="624" y="85"/>
                      </a:lnTo>
                      <a:lnTo>
                        <a:pt x="617" y="71"/>
                      </a:lnTo>
                      <a:lnTo>
                        <a:pt x="611" y="61"/>
                      </a:lnTo>
                      <a:lnTo>
                        <a:pt x="604" y="49"/>
                      </a:lnTo>
                      <a:lnTo>
                        <a:pt x="594" y="41"/>
                      </a:lnTo>
                      <a:lnTo>
                        <a:pt x="585" y="31"/>
                      </a:lnTo>
                      <a:lnTo>
                        <a:pt x="573" y="24"/>
                      </a:lnTo>
                      <a:lnTo>
                        <a:pt x="563" y="17"/>
                      </a:lnTo>
                      <a:lnTo>
                        <a:pt x="552" y="10"/>
                      </a:lnTo>
                      <a:lnTo>
                        <a:pt x="538" y="7"/>
                      </a:lnTo>
                      <a:lnTo>
                        <a:pt x="525" y="4"/>
                      </a:lnTo>
                      <a:lnTo>
                        <a:pt x="511" y="0"/>
                      </a:lnTo>
                      <a:lnTo>
                        <a:pt x="498" y="0"/>
                      </a:lnTo>
                      <a:lnTo>
                        <a:pt x="498" y="0"/>
                      </a:lnTo>
                      <a:lnTo>
                        <a:pt x="484" y="0"/>
                      </a:lnTo>
                      <a:lnTo>
                        <a:pt x="469" y="4"/>
                      </a:lnTo>
                      <a:lnTo>
                        <a:pt x="457" y="7"/>
                      </a:lnTo>
                      <a:lnTo>
                        <a:pt x="444" y="10"/>
                      </a:lnTo>
                      <a:lnTo>
                        <a:pt x="432" y="17"/>
                      </a:lnTo>
                      <a:lnTo>
                        <a:pt x="420" y="24"/>
                      </a:lnTo>
                      <a:lnTo>
                        <a:pt x="410" y="31"/>
                      </a:lnTo>
                      <a:lnTo>
                        <a:pt x="400" y="41"/>
                      </a:lnTo>
                      <a:lnTo>
                        <a:pt x="391" y="49"/>
                      </a:lnTo>
                      <a:lnTo>
                        <a:pt x="383" y="61"/>
                      </a:lnTo>
                      <a:lnTo>
                        <a:pt x="376" y="71"/>
                      </a:lnTo>
                      <a:lnTo>
                        <a:pt x="371" y="85"/>
                      </a:lnTo>
                      <a:lnTo>
                        <a:pt x="366" y="96"/>
                      </a:lnTo>
                      <a:lnTo>
                        <a:pt x="363" y="110"/>
                      </a:lnTo>
                      <a:lnTo>
                        <a:pt x="361" y="123"/>
                      </a:lnTo>
                      <a:lnTo>
                        <a:pt x="359" y="137"/>
                      </a:lnTo>
                      <a:lnTo>
                        <a:pt x="359" y="137"/>
                      </a:lnTo>
                      <a:lnTo>
                        <a:pt x="361" y="154"/>
                      </a:lnTo>
                      <a:lnTo>
                        <a:pt x="364" y="169"/>
                      </a:lnTo>
                      <a:lnTo>
                        <a:pt x="368" y="184"/>
                      </a:lnTo>
                      <a:lnTo>
                        <a:pt x="374" y="198"/>
                      </a:lnTo>
                      <a:lnTo>
                        <a:pt x="381" y="211"/>
                      </a:lnTo>
                      <a:lnTo>
                        <a:pt x="391" y="223"/>
                      </a:lnTo>
                      <a:lnTo>
                        <a:pt x="400" y="235"/>
                      </a:lnTo>
                      <a:lnTo>
                        <a:pt x="412" y="245"/>
                      </a:lnTo>
                      <a:lnTo>
                        <a:pt x="197" y="1026"/>
                      </a:lnTo>
                      <a:lnTo>
                        <a:pt x="121" y="1026"/>
                      </a:lnTo>
                      <a:lnTo>
                        <a:pt x="46" y="1120"/>
                      </a:lnTo>
                      <a:lnTo>
                        <a:pt x="0" y="1174"/>
                      </a:lnTo>
                      <a:close/>
                      <a:moveTo>
                        <a:pt x="577" y="1026"/>
                      </a:moveTo>
                      <a:lnTo>
                        <a:pt x="415" y="977"/>
                      </a:lnTo>
                      <a:lnTo>
                        <a:pt x="663" y="898"/>
                      </a:lnTo>
                      <a:lnTo>
                        <a:pt x="698" y="1026"/>
                      </a:lnTo>
                      <a:lnTo>
                        <a:pt x="577" y="1026"/>
                      </a:lnTo>
                      <a:close/>
                      <a:moveTo>
                        <a:pt x="442" y="478"/>
                      </a:moveTo>
                      <a:lnTo>
                        <a:pt x="526" y="532"/>
                      </a:lnTo>
                      <a:lnTo>
                        <a:pt x="410" y="597"/>
                      </a:lnTo>
                      <a:lnTo>
                        <a:pt x="442" y="478"/>
                      </a:lnTo>
                      <a:close/>
                      <a:moveTo>
                        <a:pt x="467" y="387"/>
                      </a:moveTo>
                      <a:lnTo>
                        <a:pt x="494" y="287"/>
                      </a:lnTo>
                      <a:lnTo>
                        <a:pt x="533" y="429"/>
                      </a:lnTo>
                      <a:lnTo>
                        <a:pt x="467" y="387"/>
                      </a:lnTo>
                      <a:close/>
                      <a:moveTo>
                        <a:pt x="582" y="604"/>
                      </a:moveTo>
                      <a:lnTo>
                        <a:pt x="622" y="753"/>
                      </a:lnTo>
                      <a:lnTo>
                        <a:pt x="450" y="678"/>
                      </a:lnTo>
                      <a:lnTo>
                        <a:pt x="582" y="604"/>
                      </a:lnTo>
                      <a:close/>
                      <a:moveTo>
                        <a:pt x="369" y="743"/>
                      </a:moveTo>
                      <a:lnTo>
                        <a:pt x="573" y="830"/>
                      </a:lnTo>
                      <a:lnTo>
                        <a:pt x="324" y="910"/>
                      </a:lnTo>
                      <a:lnTo>
                        <a:pt x="369" y="7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grpSp>
      <p:sp>
        <p:nvSpPr>
          <p:cNvPr id="476" name="Text Box 100"/>
          <p:cNvSpPr txBox="1">
            <a:spLocks noChangeArrowheads="1"/>
          </p:cNvSpPr>
          <p:nvPr/>
        </p:nvSpPr>
        <p:spPr bwMode="auto">
          <a:xfrm>
            <a:off x="4073089" y="3504824"/>
            <a:ext cx="660276" cy="138499"/>
          </a:xfrm>
          <a:prstGeom prst="rect">
            <a:avLst/>
          </a:prstGeom>
          <a:noFill/>
          <a:ln w="9525">
            <a:noFill/>
            <a:miter lim="800000"/>
            <a:headEnd/>
            <a:tailEnd/>
          </a:ln>
          <a:effectLst/>
        </p:spPr>
        <p:txBody>
          <a:bodyPr wrap="square" lIns="0" tIns="0" rIns="0" bIns="0" anchor="ctr">
            <a:spAutoFit/>
          </a:bodyPr>
          <a:lstStyle/>
          <a:p>
            <a:pPr algn="ctr">
              <a:spcBef>
                <a:spcPct val="50000"/>
              </a:spcBef>
            </a:pP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DA terminal</a:t>
            </a:r>
            <a:endParaRPr lang="zh-CN" altLang="en-US" sz="900" dirty="0">
              <a:solidFill>
                <a:schemeClr val="tx1">
                  <a:lumMod val="75000"/>
                  <a:lumOff val="25000"/>
                </a:schemeClr>
              </a:solidFill>
              <a:latin typeface="Arial" pitchFamily="34" charset="0"/>
              <a:ea typeface="微软雅黑" pitchFamily="34" charset="-122"/>
              <a:cs typeface="Arial" pitchFamily="34" charset="0"/>
            </a:endParaRPr>
          </a:p>
        </p:txBody>
      </p:sp>
      <p:sp>
        <p:nvSpPr>
          <p:cNvPr id="388" name="Text Box 100"/>
          <p:cNvSpPr txBox="1">
            <a:spLocks noChangeArrowheads="1"/>
          </p:cNvSpPr>
          <p:nvPr/>
        </p:nvSpPr>
        <p:spPr bwMode="auto">
          <a:xfrm>
            <a:off x="1306603" y="5758571"/>
            <a:ext cx="824672" cy="138499"/>
          </a:xfrm>
          <a:prstGeom prst="rect">
            <a:avLst/>
          </a:prstGeom>
          <a:noFill/>
          <a:ln w="9525">
            <a:noFill/>
            <a:miter lim="800000"/>
            <a:headEnd/>
            <a:tailEnd/>
          </a:ln>
          <a:effectLst/>
        </p:spPr>
        <p:txBody>
          <a:bodyPr wrap="square" lIns="0" tIns="0" rIns="0" bIns="0" anchor="ctr">
            <a:spAutoFit/>
          </a:bodyPr>
          <a:lstStyle/>
          <a:p>
            <a:pPr algn="ctr">
              <a:spcBef>
                <a:spcPct val="50000"/>
              </a:spcBef>
            </a:pP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Substation</a:t>
            </a:r>
            <a:endParaRPr lang="zh-CN" altLang="en-US" sz="900" dirty="0">
              <a:solidFill>
                <a:schemeClr val="tx1">
                  <a:lumMod val="75000"/>
                  <a:lumOff val="25000"/>
                </a:schemeClr>
              </a:solidFill>
              <a:latin typeface="Arial" pitchFamily="34" charset="0"/>
              <a:ea typeface="微软雅黑" pitchFamily="34" charset="-122"/>
              <a:cs typeface="Arial" pitchFamily="34" charset="0"/>
            </a:endParaRPr>
          </a:p>
        </p:txBody>
      </p:sp>
      <p:sp>
        <p:nvSpPr>
          <p:cNvPr id="367" name="Text Box 100"/>
          <p:cNvSpPr txBox="1">
            <a:spLocks noChangeArrowheads="1"/>
          </p:cNvSpPr>
          <p:nvPr/>
        </p:nvSpPr>
        <p:spPr bwMode="auto">
          <a:xfrm>
            <a:off x="4509543" y="4760257"/>
            <a:ext cx="901896" cy="276999"/>
          </a:xfrm>
          <a:prstGeom prst="rect">
            <a:avLst/>
          </a:prstGeom>
          <a:noFill/>
          <a:ln w="9525">
            <a:noFill/>
            <a:miter lim="800000"/>
            <a:headEnd/>
            <a:tailEnd/>
          </a:ln>
          <a:effectLst/>
        </p:spPr>
        <p:txBody>
          <a:bodyPr wrap="square" lIns="0" tIns="0" rIns="0" bIns="0" anchor="ctr">
            <a:spAutoFit/>
          </a:bodyPr>
          <a:lstStyle/>
          <a:p>
            <a:pPr algn="ctr">
              <a:spcBef>
                <a:spcPts val="0"/>
              </a:spcBef>
            </a:pP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Emergency command</a:t>
            </a:r>
            <a:endParaRPr lang="zh-CN" altLang="en-US" sz="900" dirty="0" smtClean="0">
              <a:solidFill>
                <a:schemeClr val="tx1">
                  <a:lumMod val="75000"/>
                  <a:lumOff val="25000"/>
                </a:schemeClr>
              </a:solidFill>
              <a:latin typeface="Arial" pitchFamily="34" charset="0"/>
              <a:ea typeface="微软雅黑" pitchFamily="34" charset="-122"/>
              <a:cs typeface="Arial" pitchFamily="34" charset="0"/>
            </a:endParaRPr>
          </a:p>
        </p:txBody>
      </p:sp>
      <p:sp>
        <p:nvSpPr>
          <p:cNvPr id="238" name="标题 1"/>
          <p:cNvSpPr txBox="1">
            <a:spLocks/>
          </p:cNvSpPr>
          <p:nvPr/>
        </p:nvSpPr>
        <p:spPr>
          <a:xfrm>
            <a:off x="403225" y="597635"/>
            <a:ext cx="7632700" cy="830997"/>
          </a:xfrm>
          <a:prstGeom prst="rect">
            <a:avLst/>
          </a:prstGeom>
        </p:spPr>
        <p:txBody>
          <a:bodyPr>
            <a:spAutoFit/>
          </a:bodyPr>
          <a:lstStyle/>
          <a:p>
            <a:pPr lvl="0" eaLnBrk="0" hangingPunct="0"/>
            <a:r>
              <a:rPr lang="fr-FR" altLang="zh-CN" sz="2400" b="1" kern="0" dirty="0" smtClean="0">
                <a:solidFill>
                  <a:srgbClr val="C00000"/>
                </a:solidFill>
                <a:latin typeface="Arial" pitchFamily="34" charset="0"/>
                <a:ea typeface="微软雅黑" pitchFamily="34" charset="-122"/>
                <a:cs typeface="Arial" pitchFamily="34" charset="0"/>
              </a:rPr>
              <a:t>Distribution Automation Solution: </a:t>
            </a:r>
            <a:r>
              <a:rPr lang="en-US" altLang="zh-CN" sz="2400" b="1" kern="0" dirty="0" smtClean="0">
                <a:solidFill>
                  <a:srgbClr val="C00000"/>
                </a:solidFill>
                <a:latin typeface="Arial" pitchFamily="34" charset="0"/>
                <a:ea typeface="微软雅黑" pitchFamily="34" charset="-122"/>
                <a:cs typeface="Arial" pitchFamily="34" charset="0"/>
              </a:rPr>
              <a:t>First c</a:t>
            </a:r>
            <a:r>
              <a:rPr lang="en-US" altLang="zh-CN" sz="2400" b="1" kern="0" dirty="0" err="1" smtClean="0">
                <a:solidFill>
                  <a:srgbClr val="C00000"/>
                </a:solidFill>
                <a:latin typeface="Arial" pitchFamily="34" charset="0"/>
                <a:ea typeface="微软雅黑" pitchFamily="34" charset="-122"/>
                <a:cs typeface="Arial" pitchFamily="34" charset="0"/>
              </a:rPr>
              <a:t>ampus</a:t>
            </a:r>
            <a:r>
              <a:rPr lang="en-US" altLang="zh-CN" sz="2400" b="1" kern="0" dirty="0" smtClean="0">
                <a:solidFill>
                  <a:srgbClr val="C00000"/>
                </a:solidFill>
                <a:latin typeface="Arial" pitchFamily="34" charset="0"/>
                <a:ea typeface="微软雅黑" pitchFamily="34" charset="-122"/>
                <a:cs typeface="Arial" pitchFamily="34" charset="0"/>
              </a:rPr>
              <a:t> LTE distribution </a:t>
            </a:r>
            <a:r>
              <a:rPr lang="en-US" altLang="zh-CN" sz="2400" b="1" kern="0" dirty="0">
                <a:solidFill>
                  <a:srgbClr val="C00000"/>
                </a:solidFill>
                <a:latin typeface="Arial" pitchFamily="34" charset="0"/>
                <a:ea typeface="微软雅黑" pitchFamily="34" charset="-122"/>
                <a:cs typeface="Arial" pitchFamily="34" charset="0"/>
              </a:rPr>
              <a:t>n</a:t>
            </a:r>
            <a:r>
              <a:rPr lang="en-US" altLang="zh-CN" sz="2400" b="1" kern="0" dirty="0" err="1" smtClean="0">
                <a:solidFill>
                  <a:srgbClr val="C00000"/>
                </a:solidFill>
                <a:latin typeface="Arial" pitchFamily="34" charset="0"/>
                <a:ea typeface="微软雅黑" pitchFamily="34" charset="-122"/>
                <a:cs typeface="Arial" pitchFamily="34" charset="0"/>
              </a:rPr>
              <a:t>etwork</a:t>
            </a:r>
            <a:endParaRPr lang="zh-CN" altLang="en-US" sz="2400" b="1" kern="0" dirty="0" smtClean="0">
              <a:solidFill>
                <a:srgbClr val="C00000"/>
              </a:solidFill>
              <a:latin typeface="Arial" pitchFamily="34" charset="0"/>
              <a:ea typeface="微软雅黑" pitchFamily="34" charset="-122"/>
              <a:cs typeface="Arial" pitchFamily="34" charset="0"/>
            </a:endParaRPr>
          </a:p>
        </p:txBody>
      </p:sp>
    </p:spTree>
    <p:extLst>
      <p:ext uri="{BB962C8B-B14F-4D97-AF65-F5344CB8AC3E}">
        <p14:creationId xmlns="" xmlns:p14="http://schemas.microsoft.com/office/powerpoint/2010/main" val="3073182047"/>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8"/>
          <p:cNvGrpSpPr/>
          <p:nvPr/>
        </p:nvGrpSpPr>
        <p:grpSpPr>
          <a:xfrm>
            <a:off x="2283594" y="1756971"/>
            <a:ext cx="4454743" cy="4201447"/>
            <a:chOff x="2283593" y="1317728"/>
            <a:chExt cx="4454743" cy="3151085"/>
          </a:xfrm>
        </p:grpSpPr>
        <p:sp>
          <p:nvSpPr>
            <p:cNvPr id="250" name="Freeform 45"/>
            <p:cNvSpPr>
              <a:spLocks/>
            </p:cNvSpPr>
            <p:nvPr/>
          </p:nvSpPr>
          <p:spPr bwMode="auto">
            <a:xfrm>
              <a:off x="4393847" y="2062850"/>
              <a:ext cx="998941" cy="569745"/>
            </a:xfrm>
            <a:custGeom>
              <a:avLst/>
              <a:gdLst/>
              <a:ahLst/>
              <a:cxnLst>
                <a:cxn ang="0">
                  <a:pos x="120" y="754"/>
                </a:cxn>
                <a:cxn ang="0">
                  <a:pos x="805" y="754"/>
                </a:cxn>
                <a:cxn ang="0">
                  <a:pos x="1176" y="753"/>
                </a:cxn>
                <a:cxn ang="0">
                  <a:pos x="1225" y="737"/>
                </a:cxn>
                <a:cxn ang="0">
                  <a:pos x="1267" y="707"/>
                </a:cxn>
                <a:cxn ang="0">
                  <a:pos x="1297" y="667"/>
                </a:cxn>
                <a:cxn ang="0">
                  <a:pos x="1318" y="616"/>
                </a:cxn>
                <a:cxn ang="0">
                  <a:pos x="1323" y="560"/>
                </a:cxn>
                <a:cxn ang="0">
                  <a:pos x="1318" y="525"/>
                </a:cxn>
                <a:cxn ang="0">
                  <a:pos x="1299" y="474"/>
                </a:cxn>
                <a:cxn ang="0">
                  <a:pos x="1269" y="434"/>
                </a:cxn>
                <a:cxn ang="0">
                  <a:pos x="1230" y="402"/>
                </a:cxn>
                <a:cxn ang="0">
                  <a:pos x="1183" y="385"/>
                </a:cxn>
                <a:cxn ang="0">
                  <a:pos x="1149" y="381"/>
                </a:cxn>
                <a:cxn ang="0">
                  <a:pos x="1144" y="375"/>
                </a:cxn>
                <a:cxn ang="0">
                  <a:pos x="1113" y="435"/>
                </a:cxn>
                <a:cxn ang="0">
                  <a:pos x="1073" y="484"/>
                </a:cxn>
                <a:cxn ang="0">
                  <a:pos x="1103" y="397"/>
                </a:cxn>
                <a:cxn ang="0">
                  <a:pos x="1112" y="306"/>
                </a:cxn>
                <a:cxn ang="0">
                  <a:pos x="1105" y="248"/>
                </a:cxn>
                <a:cxn ang="0">
                  <a:pos x="1076" y="167"/>
                </a:cxn>
                <a:cxn ang="0">
                  <a:pos x="1027" y="98"/>
                </a:cxn>
                <a:cxn ang="0">
                  <a:pos x="984" y="59"/>
                </a:cxn>
                <a:cxn ang="0">
                  <a:pos x="896" y="15"/>
                </a:cxn>
                <a:cxn ang="0">
                  <a:pos x="840" y="4"/>
                </a:cxn>
                <a:cxn ang="0">
                  <a:pos x="769" y="2"/>
                </a:cxn>
                <a:cxn ang="0">
                  <a:pos x="724" y="10"/>
                </a:cxn>
                <a:cxn ang="0">
                  <a:pos x="678" y="25"/>
                </a:cxn>
                <a:cxn ang="0">
                  <a:pos x="607" y="73"/>
                </a:cxn>
                <a:cxn ang="0">
                  <a:pos x="550" y="137"/>
                </a:cxn>
                <a:cxn ang="0">
                  <a:pos x="521" y="187"/>
                </a:cxn>
                <a:cxn ang="0">
                  <a:pos x="503" y="243"/>
                </a:cxn>
                <a:cxn ang="0">
                  <a:pos x="489" y="248"/>
                </a:cxn>
                <a:cxn ang="0">
                  <a:pos x="452" y="213"/>
                </a:cxn>
                <a:cxn ang="0">
                  <a:pos x="424" y="194"/>
                </a:cxn>
                <a:cxn ang="0">
                  <a:pos x="376" y="177"/>
                </a:cxn>
                <a:cxn ang="0">
                  <a:pos x="326" y="171"/>
                </a:cxn>
                <a:cxn ang="0">
                  <a:pos x="292" y="174"/>
                </a:cxn>
                <a:cxn ang="0">
                  <a:pos x="241" y="186"/>
                </a:cxn>
                <a:cxn ang="0">
                  <a:pos x="192" y="211"/>
                </a:cxn>
                <a:cxn ang="0">
                  <a:pos x="159" y="236"/>
                </a:cxn>
                <a:cxn ang="0">
                  <a:pos x="118" y="284"/>
                </a:cxn>
                <a:cxn ang="0">
                  <a:pos x="91" y="336"/>
                </a:cxn>
                <a:cxn ang="0">
                  <a:pos x="81" y="380"/>
                </a:cxn>
                <a:cxn ang="0">
                  <a:pos x="84" y="446"/>
                </a:cxn>
                <a:cxn ang="0">
                  <a:pos x="110" y="510"/>
                </a:cxn>
                <a:cxn ang="0">
                  <a:pos x="86" y="513"/>
                </a:cxn>
                <a:cxn ang="0">
                  <a:pos x="56" y="527"/>
                </a:cxn>
                <a:cxn ang="0">
                  <a:pos x="31" y="548"/>
                </a:cxn>
                <a:cxn ang="0">
                  <a:pos x="12" y="577"/>
                </a:cxn>
                <a:cxn ang="0">
                  <a:pos x="2" y="613"/>
                </a:cxn>
                <a:cxn ang="0">
                  <a:pos x="0" y="638"/>
                </a:cxn>
                <a:cxn ang="0">
                  <a:pos x="7" y="673"/>
                </a:cxn>
                <a:cxn ang="0">
                  <a:pos x="22" y="704"/>
                </a:cxn>
                <a:cxn ang="0">
                  <a:pos x="44" y="729"/>
                </a:cxn>
                <a:cxn ang="0">
                  <a:pos x="73" y="746"/>
                </a:cxn>
                <a:cxn ang="0">
                  <a:pos x="105" y="754"/>
                </a:cxn>
              </a:cxnLst>
              <a:rect l="0" t="0" r="r" b="b"/>
              <a:pathLst>
                <a:path w="1323" h="756">
                  <a:moveTo>
                    <a:pt x="115" y="756"/>
                  </a:moveTo>
                  <a:lnTo>
                    <a:pt x="115" y="756"/>
                  </a:lnTo>
                  <a:lnTo>
                    <a:pt x="120" y="754"/>
                  </a:lnTo>
                  <a:lnTo>
                    <a:pt x="618" y="754"/>
                  </a:lnTo>
                  <a:lnTo>
                    <a:pt x="639" y="754"/>
                  </a:lnTo>
                  <a:lnTo>
                    <a:pt x="805" y="754"/>
                  </a:lnTo>
                  <a:lnTo>
                    <a:pt x="1159" y="754"/>
                  </a:lnTo>
                  <a:lnTo>
                    <a:pt x="1159" y="754"/>
                  </a:lnTo>
                  <a:lnTo>
                    <a:pt x="1176" y="753"/>
                  </a:lnTo>
                  <a:lnTo>
                    <a:pt x="1193" y="749"/>
                  </a:lnTo>
                  <a:lnTo>
                    <a:pt x="1210" y="744"/>
                  </a:lnTo>
                  <a:lnTo>
                    <a:pt x="1225" y="737"/>
                  </a:lnTo>
                  <a:lnTo>
                    <a:pt x="1240" y="729"/>
                  </a:lnTo>
                  <a:lnTo>
                    <a:pt x="1253" y="719"/>
                  </a:lnTo>
                  <a:lnTo>
                    <a:pt x="1267" y="707"/>
                  </a:lnTo>
                  <a:lnTo>
                    <a:pt x="1279" y="695"/>
                  </a:lnTo>
                  <a:lnTo>
                    <a:pt x="1289" y="682"/>
                  </a:lnTo>
                  <a:lnTo>
                    <a:pt x="1297" y="667"/>
                  </a:lnTo>
                  <a:lnTo>
                    <a:pt x="1306" y="651"/>
                  </a:lnTo>
                  <a:lnTo>
                    <a:pt x="1312" y="634"/>
                  </a:lnTo>
                  <a:lnTo>
                    <a:pt x="1318" y="616"/>
                  </a:lnTo>
                  <a:lnTo>
                    <a:pt x="1321" y="599"/>
                  </a:lnTo>
                  <a:lnTo>
                    <a:pt x="1323" y="580"/>
                  </a:lnTo>
                  <a:lnTo>
                    <a:pt x="1323" y="560"/>
                  </a:lnTo>
                  <a:lnTo>
                    <a:pt x="1323" y="560"/>
                  </a:lnTo>
                  <a:lnTo>
                    <a:pt x="1321" y="542"/>
                  </a:lnTo>
                  <a:lnTo>
                    <a:pt x="1318" y="525"/>
                  </a:lnTo>
                  <a:lnTo>
                    <a:pt x="1312" y="506"/>
                  </a:lnTo>
                  <a:lnTo>
                    <a:pt x="1307" y="489"/>
                  </a:lnTo>
                  <a:lnTo>
                    <a:pt x="1299" y="474"/>
                  </a:lnTo>
                  <a:lnTo>
                    <a:pt x="1291" y="459"/>
                  </a:lnTo>
                  <a:lnTo>
                    <a:pt x="1280" y="446"/>
                  </a:lnTo>
                  <a:lnTo>
                    <a:pt x="1269" y="434"/>
                  </a:lnTo>
                  <a:lnTo>
                    <a:pt x="1257" y="422"/>
                  </a:lnTo>
                  <a:lnTo>
                    <a:pt x="1243" y="412"/>
                  </a:lnTo>
                  <a:lnTo>
                    <a:pt x="1230" y="402"/>
                  </a:lnTo>
                  <a:lnTo>
                    <a:pt x="1215" y="395"/>
                  </a:lnTo>
                  <a:lnTo>
                    <a:pt x="1199" y="390"/>
                  </a:lnTo>
                  <a:lnTo>
                    <a:pt x="1183" y="385"/>
                  </a:lnTo>
                  <a:lnTo>
                    <a:pt x="1166" y="381"/>
                  </a:lnTo>
                  <a:lnTo>
                    <a:pt x="1149" y="381"/>
                  </a:lnTo>
                  <a:lnTo>
                    <a:pt x="1149" y="381"/>
                  </a:lnTo>
                  <a:lnTo>
                    <a:pt x="1142" y="381"/>
                  </a:lnTo>
                  <a:lnTo>
                    <a:pt x="1142" y="381"/>
                  </a:lnTo>
                  <a:lnTo>
                    <a:pt x="1144" y="375"/>
                  </a:lnTo>
                  <a:lnTo>
                    <a:pt x="1144" y="375"/>
                  </a:lnTo>
                  <a:lnTo>
                    <a:pt x="1130" y="407"/>
                  </a:lnTo>
                  <a:lnTo>
                    <a:pt x="1113" y="435"/>
                  </a:lnTo>
                  <a:lnTo>
                    <a:pt x="1095" y="461"/>
                  </a:lnTo>
                  <a:lnTo>
                    <a:pt x="1073" y="484"/>
                  </a:lnTo>
                  <a:lnTo>
                    <a:pt x="1073" y="484"/>
                  </a:lnTo>
                  <a:lnTo>
                    <a:pt x="1085" y="456"/>
                  </a:lnTo>
                  <a:lnTo>
                    <a:pt x="1097" y="425"/>
                  </a:lnTo>
                  <a:lnTo>
                    <a:pt x="1103" y="397"/>
                  </a:lnTo>
                  <a:lnTo>
                    <a:pt x="1108" y="366"/>
                  </a:lnTo>
                  <a:lnTo>
                    <a:pt x="1112" y="336"/>
                  </a:lnTo>
                  <a:lnTo>
                    <a:pt x="1112" y="306"/>
                  </a:lnTo>
                  <a:lnTo>
                    <a:pt x="1110" y="277"/>
                  </a:lnTo>
                  <a:lnTo>
                    <a:pt x="1105" y="248"/>
                  </a:lnTo>
                  <a:lnTo>
                    <a:pt x="1105" y="248"/>
                  </a:lnTo>
                  <a:lnTo>
                    <a:pt x="1097" y="219"/>
                  </a:lnTo>
                  <a:lnTo>
                    <a:pt x="1088" y="192"/>
                  </a:lnTo>
                  <a:lnTo>
                    <a:pt x="1076" y="167"/>
                  </a:lnTo>
                  <a:lnTo>
                    <a:pt x="1061" y="142"/>
                  </a:lnTo>
                  <a:lnTo>
                    <a:pt x="1046" y="118"/>
                  </a:lnTo>
                  <a:lnTo>
                    <a:pt x="1027" y="98"/>
                  </a:lnTo>
                  <a:lnTo>
                    <a:pt x="1007" y="78"/>
                  </a:lnTo>
                  <a:lnTo>
                    <a:pt x="984" y="59"/>
                  </a:lnTo>
                  <a:lnTo>
                    <a:pt x="984" y="59"/>
                  </a:lnTo>
                  <a:lnTo>
                    <a:pt x="957" y="42"/>
                  </a:lnTo>
                  <a:lnTo>
                    <a:pt x="926" y="27"/>
                  </a:lnTo>
                  <a:lnTo>
                    <a:pt x="896" y="15"/>
                  </a:lnTo>
                  <a:lnTo>
                    <a:pt x="862" y="7"/>
                  </a:lnTo>
                  <a:lnTo>
                    <a:pt x="862" y="7"/>
                  </a:lnTo>
                  <a:lnTo>
                    <a:pt x="840" y="4"/>
                  </a:lnTo>
                  <a:lnTo>
                    <a:pt x="817" y="2"/>
                  </a:lnTo>
                  <a:lnTo>
                    <a:pt x="793" y="0"/>
                  </a:lnTo>
                  <a:lnTo>
                    <a:pt x="769" y="2"/>
                  </a:lnTo>
                  <a:lnTo>
                    <a:pt x="769" y="2"/>
                  </a:lnTo>
                  <a:lnTo>
                    <a:pt x="746" y="5"/>
                  </a:lnTo>
                  <a:lnTo>
                    <a:pt x="724" y="10"/>
                  </a:lnTo>
                  <a:lnTo>
                    <a:pt x="700" y="17"/>
                  </a:lnTo>
                  <a:lnTo>
                    <a:pt x="678" y="25"/>
                  </a:lnTo>
                  <a:lnTo>
                    <a:pt x="678" y="25"/>
                  </a:lnTo>
                  <a:lnTo>
                    <a:pt x="653" y="39"/>
                  </a:lnTo>
                  <a:lnTo>
                    <a:pt x="629" y="56"/>
                  </a:lnTo>
                  <a:lnTo>
                    <a:pt x="607" y="73"/>
                  </a:lnTo>
                  <a:lnTo>
                    <a:pt x="585" y="93"/>
                  </a:lnTo>
                  <a:lnTo>
                    <a:pt x="567" y="113"/>
                  </a:lnTo>
                  <a:lnTo>
                    <a:pt x="550" y="137"/>
                  </a:lnTo>
                  <a:lnTo>
                    <a:pt x="535" y="162"/>
                  </a:lnTo>
                  <a:lnTo>
                    <a:pt x="521" y="187"/>
                  </a:lnTo>
                  <a:lnTo>
                    <a:pt x="521" y="187"/>
                  </a:lnTo>
                  <a:lnTo>
                    <a:pt x="515" y="206"/>
                  </a:lnTo>
                  <a:lnTo>
                    <a:pt x="508" y="225"/>
                  </a:lnTo>
                  <a:lnTo>
                    <a:pt x="503" y="243"/>
                  </a:lnTo>
                  <a:lnTo>
                    <a:pt x="499" y="262"/>
                  </a:lnTo>
                  <a:lnTo>
                    <a:pt x="499" y="262"/>
                  </a:lnTo>
                  <a:lnTo>
                    <a:pt x="489" y="248"/>
                  </a:lnTo>
                  <a:lnTo>
                    <a:pt x="478" y="235"/>
                  </a:lnTo>
                  <a:lnTo>
                    <a:pt x="466" y="223"/>
                  </a:lnTo>
                  <a:lnTo>
                    <a:pt x="452" y="213"/>
                  </a:lnTo>
                  <a:lnTo>
                    <a:pt x="452" y="213"/>
                  </a:lnTo>
                  <a:lnTo>
                    <a:pt x="439" y="203"/>
                  </a:lnTo>
                  <a:lnTo>
                    <a:pt x="424" y="194"/>
                  </a:lnTo>
                  <a:lnTo>
                    <a:pt x="408" y="187"/>
                  </a:lnTo>
                  <a:lnTo>
                    <a:pt x="393" y="182"/>
                  </a:lnTo>
                  <a:lnTo>
                    <a:pt x="376" y="177"/>
                  </a:lnTo>
                  <a:lnTo>
                    <a:pt x="359" y="174"/>
                  </a:lnTo>
                  <a:lnTo>
                    <a:pt x="343" y="172"/>
                  </a:lnTo>
                  <a:lnTo>
                    <a:pt x="326" y="171"/>
                  </a:lnTo>
                  <a:lnTo>
                    <a:pt x="326" y="171"/>
                  </a:lnTo>
                  <a:lnTo>
                    <a:pt x="309" y="172"/>
                  </a:lnTo>
                  <a:lnTo>
                    <a:pt x="292" y="174"/>
                  </a:lnTo>
                  <a:lnTo>
                    <a:pt x="275" y="177"/>
                  </a:lnTo>
                  <a:lnTo>
                    <a:pt x="258" y="181"/>
                  </a:lnTo>
                  <a:lnTo>
                    <a:pt x="241" y="186"/>
                  </a:lnTo>
                  <a:lnTo>
                    <a:pt x="224" y="192"/>
                  </a:lnTo>
                  <a:lnTo>
                    <a:pt x="209" y="201"/>
                  </a:lnTo>
                  <a:lnTo>
                    <a:pt x="192" y="211"/>
                  </a:lnTo>
                  <a:lnTo>
                    <a:pt x="192" y="211"/>
                  </a:lnTo>
                  <a:lnTo>
                    <a:pt x="176" y="223"/>
                  </a:lnTo>
                  <a:lnTo>
                    <a:pt x="159" y="236"/>
                  </a:lnTo>
                  <a:lnTo>
                    <a:pt x="144" y="252"/>
                  </a:lnTo>
                  <a:lnTo>
                    <a:pt x="130" y="267"/>
                  </a:lnTo>
                  <a:lnTo>
                    <a:pt x="118" y="284"/>
                  </a:lnTo>
                  <a:lnTo>
                    <a:pt x="108" y="300"/>
                  </a:lnTo>
                  <a:lnTo>
                    <a:pt x="100" y="317"/>
                  </a:lnTo>
                  <a:lnTo>
                    <a:pt x="91" y="336"/>
                  </a:lnTo>
                  <a:lnTo>
                    <a:pt x="91" y="336"/>
                  </a:lnTo>
                  <a:lnTo>
                    <a:pt x="86" y="358"/>
                  </a:lnTo>
                  <a:lnTo>
                    <a:pt x="81" y="380"/>
                  </a:lnTo>
                  <a:lnTo>
                    <a:pt x="79" y="402"/>
                  </a:lnTo>
                  <a:lnTo>
                    <a:pt x="81" y="424"/>
                  </a:lnTo>
                  <a:lnTo>
                    <a:pt x="84" y="446"/>
                  </a:lnTo>
                  <a:lnTo>
                    <a:pt x="90" y="467"/>
                  </a:lnTo>
                  <a:lnTo>
                    <a:pt x="98" y="489"/>
                  </a:lnTo>
                  <a:lnTo>
                    <a:pt x="110" y="510"/>
                  </a:lnTo>
                  <a:lnTo>
                    <a:pt x="110" y="510"/>
                  </a:lnTo>
                  <a:lnTo>
                    <a:pt x="98" y="510"/>
                  </a:lnTo>
                  <a:lnTo>
                    <a:pt x="86" y="513"/>
                  </a:lnTo>
                  <a:lnTo>
                    <a:pt x="76" y="516"/>
                  </a:lnTo>
                  <a:lnTo>
                    <a:pt x="66" y="520"/>
                  </a:lnTo>
                  <a:lnTo>
                    <a:pt x="56" y="527"/>
                  </a:lnTo>
                  <a:lnTo>
                    <a:pt x="46" y="533"/>
                  </a:lnTo>
                  <a:lnTo>
                    <a:pt x="37" y="540"/>
                  </a:lnTo>
                  <a:lnTo>
                    <a:pt x="31" y="548"/>
                  </a:lnTo>
                  <a:lnTo>
                    <a:pt x="24" y="557"/>
                  </a:lnTo>
                  <a:lnTo>
                    <a:pt x="17" y="567"/>
                  </a:lnTo>
                  <a:lnTo>
                    <a:pt x="12" y="577"/>
                  </a:lnTo>
                  <a:lnTo>
                    <a:pt x="7" y="589"/>
                  </a:lnTo>
                  <a:lnTo>
                    <a:pt x="4" y="601"/>
                  </a:lnTo>
                  <a:lnTo>
                    <a:pt x="2" y="613"/>
                  </a:lnTo>
                  <a:lnTo>
                    <a:pt x="0" y="624"/>
                  </a:lnTo>
                  <a:lnTo>
                    <a:pt x="0" y="638"/>
                  </a:lnTo>
                  <a:lnTo>
                    <a:pt x="0" y="638"/>
                  </a:lnTo>
                  <a:lnTo>
                    <a:pt x="2" y="650"/>
                  </a:lnTo>
                  <a:lnTo>
                    <a:pt x="4" y="661"/>
                  </a:lnTo>
                  <a:lnTo>
                    <a:pt x="7" y="673"/>
                  </a:lnTo>
                  <a:lnTo>
                    <a:pt x="12" y="683"/>
                  </a:lnTo>
                  <a:lnTo>
                    <a:pt x="17" y="694"/>
                  </a:lnTo>
                  <a:lnTo>
                    <a:pt x="22" y="704"/>
                  </a:lnTo>
                  <a:lnTo>
                    <a:pt x="29" y="712"/>
                  </a:lnTo>
                  <a:lnTo>
                    <a:pt x="36" y="721"/>
                  </a:lnTo>
                  <a:lnTo>
                    <a:pt x="44" y="729"/>
                  </a:lnTo>
                  <a:lnTo>
                    <a:pt x="52" y="736"/>
                  </a:lnTo>
                  <a:lnTo>
                    <a:pt x="63" y="741"/>
                  </a:lnTo>
                  <a:lnTo>
                    <a:pt x="73" y="746"/>
                  </a:lnTo>
                  <a:lnTo>
                    <a:pt x="83" y="749"/>
                  </a:lnTo>
                  <a:lnTo>
                    <a:pt x="93" y="753"/>
                  </a:lnTo>
                  <a:lnTo>
                    <a:pt x="105" y="754"/>
                  </a:lnTo>
                  <a:lnTo>
                    <a:pt x="115" y="756"/>
                  </a:lnTo>
                  <a:lnTo>
                    <a:pt x="115" y="756"/>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251" name="Freeform 45"/>
            <p:cNvSpPr>
              <a:spLocks/>
            </p:cNvSpPr>
            <p:nvPr/>
          </p:nvSpPr>
          <p:spPr bwMode="auto">
            <a:xfrm>
              <a:off x="3245872" y="1456136"/>
              <a:ext cx="998941" cy="569745"/>
            </a:xfrm>
            <a:custGeom>
              <a:avLst/>
              <a:gdLst/>
              <a:ahLst/>
              <a:cxnLst>
                <a:cxn ang="0">
                  <a:pos x="120" y="754"/>
                </a:cxn>
                <a:cxn ang="0">
                  <a:pos x="805" y="754"/>
                </a:cxn>
                <a:cxn ang="0">
                  <a:pos x="1176" y="753"/>
                </a:cxn>
                <a:cxn ang="0">
                  <a:pos x="1225" y="737"/>
                </a:cxn>
                <a:cxn ang="0">
                  <a:pos x="1267" y="707"/>
                </a:cxn>
                <a:cxn ang="0">
                  <a:pos x="1297" y="667"/>
                </a:cxn>
                <a:cxn ang="0">
                  <a:pos x="1318" y="616"/>
                </a:cxn>
                <a:cxn ang="0">
                  <a:pos x="1323" y="560"/>
                </a:cxn>
                <a:cxn ang="0">
                  <a:pos x="1318" y="525"/>
                </a:cxn>
                <a:cxn ang="0">
                  <a:pos x="1299" y="474"/>
                </a:cxn>
                <a:cxn ang="0">
                  <a:pos x="1269" y="434"/>
                </a:cxn>
                <a:cxn ang="0">
                  <a:pos x="1230" y="402"/>
                </a:cxn>
                <a:cxn ang="0">
                  <a:pos x="1183" y="385"/>
                </a:cxn>
                <a:cxn ang="0">
                  <a:pos x="1149" y="381"/>
                </a:cxn>
                <a:cxn ang="0">
                  <a:pos x="1144" y="375"/>
                </a:cxn>
                <a:cxn ang="0">
                  <a:pos x="1113" y="435"/>
                </a:cxn>
                <a:cxn ang="0">
                  <a:pos x="1073" y="484"/>
                </a:cxn>
                <a:cxn ang="0">
                  <a:pos x="1103" y="397"/>
                </a:cxn>
                <a:cxn ang="0">
                  <a:pos x="1112" y="306"/>
                </a:cxn>
                <a:cxn ang="0">
                  <a:pos x="1105" y="248"/>
                </a:cxn>
                <a:cxn ang="0">
                  <a:pos x="1076" y="167"/>
                </a:cxn>
                <a:cxn ang="0">
                  <a:pos x="1027" y="98"/>
                </a:cxn>
                <a:cxn ang="0">
                  <a:pos x="984" y="59"/>
                </a:cxn>
                <a:cxn ang="0">
                  <a:pos x="896" y="15"/>
                </a:cxn>
                <a:cxn ang="0">
                  <a:pos x="840" y="4"/>
                </a:cxn>
                <a:cxn ang="0">
                  <a:pos x="769" y="2"/>
                </a:cxn>
                <a:cxn ang="0">
                  <a:pos x="724" y="10"/>
                </a:cxn>
                <a:cxn ang="0">
                  <a:pos x="678" y="25"/>
                </a:cxn>
                <a:cxn ang="0">
                  <a:pos x="607" y="73"/>
                </a:cxn>
                <a:cxn ang="0">
                  <a:pos x="550" y="137"/>
                </a:cxn>
                <a:cxn ang="0">
                  <a:pos x="521" y="187"/>
                </a:cxn>
                <a:cxn ang="0">
                  <a:pos x="503" y="243"/>
                </a:cxn>
                <a:cxn ang="0">
                  <a:pos x="489" y="248"/>
                </a:cxn>
                <a:cxn ang="0">
                  <a:pos x="452" y="213"/>
                </a:cxn>
                <a:cxn ang="0">
                  <a:pos x="424" y="194"/>
                </a:cxn>
                <a:cxn ang="0">
                  <a:pos x="376" y="177"/>
                </a:cxn>
                <a:cxn ang="0">
                  <a:pos x="326" y="171"/>
                </a:cxn>
                <a:cxn ang="0">
                  <a:pos x="292" y="174"/>
                </a:cxn>
                <a:cxn ang="0">
                  <a:pos x="241" y="186"/>
                </a:cxn>
                <a:cxn ang="0">
                  <a:pos x="192" y="211"/>
                </a:cxn>
                <a:cxn ang="0">
                  <a:pos x="159" y="236"/>
                </a:cxn>
                <a:cxn ang="0">
                  <a:pos x="118" y="284"/>
                </a:cxn>
                <a:cxn ang="0">
                  <a:pos x="91" y="336"/>
                </a:cxn>
                <a:cxn ang="0">
                  <a:pos x="81" y="380"/>
                </a:cxn>
                <a:cxn ang="0">
                  <a:pos x="84" y="446"/>
                </a:cxn>
                <a:cxn ang="0">
                  <a:pos x="110" y="510"/>
                </a:cxn>
                <a:cxn ang="0">
                  <a:pos x="86" y="513"/>
                </a:cxn>
                <a:cxn ang="0">
                  <a:pos x="56" y="527"/>
                </a:cxn>
                <a:cxn ang="0">
                  <a:pos x="31" y="548"/>
                </a:cxn>
                <a:cxn ang="0">
                  <a:pos x="12" y="577"/>
                </a:cxn>
                <a:cxn ang="0">
                  <a:pos x="2" y="613"/>
                </a:cxn>
                <a:cxn ang="0">
                  <a:pos x="0" y="638"/>
                </a:cxn>
                <a:cxn ang="0">
                  <a:pos x="7" y="673"/>
                </a:cxn>
                <a:cxn ang="0">
                  <a:pos x="22" y="704"/>
                </a:cxn>
                <a:cxn ang="0">
                  <a:pos x="44" y="729"/>
                </a:cxn>
                <a:cxn ang="0">
                  <a:pos x="73" y="746"/>
                </a:cxn>
                <a:cxn ang="0">
                  <a:pos x="105" y="754"/>
                </a:cxn>
              </a:cxnLst>
              <a:rect l="0" t="0" r="r" b="b"/>
              <a:pathLst>
                <a:path w="1323" h="756">
                  <a:moveTo>
                    <a:pt x="115" y="756"/>
                  </a:moveTo>
                  <a:lnTo>
                    <a:pt x="115" y="756"/>
                  </a:lnTo>
                  <a:lnTo>
                    <a:pt x="120" y="754"/>
                  </a:lnTo>
                  <a:lnTo>
                    <a:pt x="618" y="754"/>
                  </a:lnTo>
                  <a:lnTo>
                    <a:pt x="639" y="754"/>
                  </a:lnTo>
                  <a:lnTo>
                    <a:pt x="805" y="754"/>
                  </a:lnTo>
                  <a:lnTo>
                    <a:pt x="1159" y="754"/>
                  </a:lnTo>
                  <a:lnTo>
                    <a:pt x="1159" y="754"/>
                  </a:lnTo>
                  <a:lnTo>
                    <a:pt x="1176" y="753"/>
                  </a:lnTo>
                  <a:lnTo>
                    <a:pt x="1193" y="749"/>
                  </a:lnTo>
                  <a:lnTo>
                    <a:pt x="1210" y="744"/>
                  </a:lnTo>
                  <a:lnTo>
                    <a:pt x="1225" y="737"/>
                  </a:lnTo>
                  <a:lnTo>
                    <a:pt x="1240" y="729"/>
                  </a:lnTo>
                  <a:lnTo>
                    <a:pt x="1253" y="719"/>
                  </a:lnTo>
                  <a:lnTo>
                    <a:pt x="1267" y="707"/>
                  </a:lnTo>
                  <a:lnTo>
                    <a:pt x="1279" y="695"/>
                  </a:lnTo>
                  <a:lnTo>
                    <a:pt x="1289" y="682"/>
                  </a:lnTo>
                  <a:lnTo>
                    <a:pt x="1297" y="667"/>
                  </a:lnTo>
                  <a:lnTo>
                    <a:pt x="1306" y="651"/>
                  </a:lnTo>
                  <a:lnTo>
                    <a:pt x="1312" y="634"/>
                  </a:lnTo>
                  <a:lnTo>
                    <a:pt x="1318" y="616"/>
                  </a:lnTo>
                  <a:lnTo>
                    <a:pt x="1321" y="599"/>
                  </a:lnTo>
                  <a:lnTo>
                    <a:pt x="1323" y="580"/>
                  </a:lnTo>
                  <a:lnTo>
                    <a:pt x="1323" y="560"/>
                  </a:lnTo>
                  <a:lnTo>
                    <a:pt x="1323" y="560"/>
                  </a:lnTo>
                  <a:lnTo>
                    <a:pt x="1321" y="542"/>
                  </a:lnTo>
                  <a:lnTo>
                    <a:pt x="1318" y="525"/>
                  </a:lnTo>
                  <a:lnTo>
                    <a:pt x="1312" y="506"/>
                  </a:lnTo>
                  <a:lnTo>
                    <a:pt x="1307" y="489"/>
                  </a:lnTo>
                  <a:lnTo>
                    <a:pt x="1299" y="474"/>
                  </a:lnTo>
                  <a:lnTo>
                    <a:pt x="1291" y="459"/>
                  </a:lnTo>
                  <a:lnTo>
                    <a:pt x="1280" y="446"/>
                  </a:lnTo>
                  <a:lnTo>
                    <a:pt x="1269" y="434"/>
                  </a:lnTo>
                  <a:lnTo>
                    <a:pt x="1257" y="422"/>
                  </a:lnTo>
                  <a:lnTo>
                    <a:pt x="1243" y="412"/>
                  </a:lnTo>
                  <a:lnTo>
                    <a:pt x="1230" y="402"/>
                  </a:lnTo>
                  <a:lnTo>
                    <a:pt x="1215" y="395"/>
                  </a:lnTo>
                  <a:lnTo>
                    <a:pt x="1199" y="390"/>
                  </a:lnTo>
                  <a:lnTo>
                    <a:pt x="1183" y="385"/>
                  </a:lnTo>
                  <a:lnTo>
                    <a:pt x="1166" y="381"/>
                  </a:lnTo>
                  <a:lnTo>
                    <a:pt x="1149" y="381"/>
                  </a:lnTo>
                  <a:lnTo>
                    <a:pt x="1149" y="381"/>
                  </a:lnTo>
                  <a:lnTo>
                    <a:pt x="1142" y="381"/>
                  </a:lnTo>
                  <a:lnTo>
                    <a:pt x="1142" y="381"/>
                  </a:lnTo>
                  <a:lnTo>
                    <a:pt x="1144" y="375"/>
                  </a:lnTo>
                  <a:lnTo>
                    <a:pt x="1144" y="375"/>
                  </a:lnTo>
                  <a:lnTo>
                    <a:pt x="1130" y="407"/>
                  </a:lnTo>
                  <a:lnTo>
                    <a:pt x="1113" y="435"/>
                  </a:lnTo>
                  <a:lnTo>
                    <a:pt x="1095" y="461"/>
                  </a:lnTo>
                  <a:lnTo>
                    <a:pt x="1073" y="484"/>
                  </a:lnTo>
                  <a:lnTo>
                    <a:pt x="1073" y="484"/>
                  </a:lnTo>
                  <a:lnTo>
                    <a:pt x="1085" y="456"/>
                  </a:lnTo>
                  <a:lnTo>
                    <a:pt x="1097" y="425"/>
                  </a:lnTo>
                  <a:lnTo>
                    <a:pt x="1103" y="397"/>
                  </a:lnTo>
                  <a:lnTo>
                    <a:pt x="1108" y="366"/>
                  </a:lnTo>
                  <a:lnTo>
                    <a:pt x="1112" y="336"/>
                  </a:lnTo>
                  <a:lnTo>
                    <a:pt x="1112" y="306"/>
                  </a:lnTo>
                  <a:lnTo>
                    <a:pt x="1110" y="277"/>
                  </a:lnTo>
                  <a:lnTo>
                    <a:pt x="1105" y="248"/>
                  </a:lnTo>
                  <a:lnTo>
                    <a:pt x="1105" y="248"/>
                  </a:lnTo>
                  <a:lnTo>
                    <a:pt x="1097" y="219"/>
                  </a:lnTo>
                  <a:lnTo>
                    <a:pt x="1088" y="192"/>
                  </a:lnTo>
                  <a:lnTo>
                    <a:pt x="1076" y="167"/>
                  </a:lnTo>
                  <a:lnTo>
                    <a:pt x="1061" y="142"/>
                  </a:lnTo>
                  <a:lnTo>
                    <a:pt x="1046" y="118"/>
                  </a:lnTo>
                  <a:lnTo>
                    <a:pt x="1027" y="98"/>
                  </a:lnTo>
                  <a:lnTo>
                    <a:pt x="1007" y="78"/>
                  </a:lnTo>
                  <a:lnTo>
                    <a:pt x="984" y="59"/>
                  </a:lnTo>
                  <a:lnTo>
                    <a:pt x="984" y="59"/>
                  </a:lnTo>
                  <a:lnTo>
                    <a:pt x="957" y="42"/>
                  </a:lnTo>
                  <a:lnTo>
                    <a:pt x="926" y="27"/>
                  </a:lnTo>
                  <a:lnTo>
                    <a:pt x="896" y="15"/>
                  </a:lnTo>
                  <a:lnTo>
                    <a:pt x="862" y="7"/>
                  </a:lnTo>
                  <a:lnTo>
                    <a:pt x="862" y="7"/>
                  </a:lnTo>
                  <a:lnTo>
                    <a:pt x="840" y="4"/>
                  </a:lnTo>
                  <a:lnTo>
                    <a:pt x="817" y="2"/>
                  </a:lnTo>
                  <a:lnTo>
                    <a:pt x="793" y="0"/>
                  </a:lnTo>
                  <a:lnTo>
                    <a:pt x="769" y="2"/>
                  </a:lnTo>
                  <a:lnTo>
                    <a:pt x="769" y="2"/>
                  </a:lnTo>
                  <a:lnTo>
                    <a:pt x="746" y="5"/>
                  </a:lnTo>
                  <a:lnTo>
                    <a:pt x="724" y="10"/>
                  </a:lnTo>
                  <a:lnTo>
                    <a:pt x="700" y="17"/>
                  </a:lnTo>
                  <a:lnTo>
                    <a:pt x="678" y="25"/>
                  </a:lnTo>
                  <a:lnTo>
                    <a:pt x="678" y="25"/>
                  </a:lnTo>
                  <a:lnTo>
                    <a:pt x="653" y="39"/>
                  </a:lnTo>
                  <a:lnTo>
                    <a:pt x="629" y="56"/>
                  </a:lnTo>
                  <a:lnTo>
                    <a:pt x="607" y="73"/>
                  </a:lnTo>
                  <a:lnTo>
                    <a:pt x="585" y="93"/>
                  </a:lnTo>
                  <a:lnTo>
                    <a:pt x="567" y="113"/>
                  </a:lnTo>
                  <a:lnTo>
                    <a:pt x="550" y="137"/>
                  </a:lnTo>
                  <a:lnTo>
                    <a:pt x="535" y="162"/>
                  </a:lnTo>
                  <a:lnTo>
                    <a:pt x="521" y="187"/>
                  </a:lnTo>
                  <a:lnTo>
                    <a:pt x="521" y="187"/>
                  </a:lnTo>
                  <a:lnTo>
                    <a:pt x="515" y="206"/>
                  </a:lnTo>
                  <a:lnTo>
                    <a:pt x="508" y="225"/>
                  </a:lnTo>
                  <a:lnTo>
                    <a:pt x="503" y="243"/>
                  </a:lnTo>
                  <a:lnTo>
                    <a:pt x="499" y="262"/>
                  </a:lnTo>
                  <a:lnTo>
                    <a:pt x="499" y="262"/>
                  </a:lnTo>
                  <a:lnTo>
                    <a:pt x="489" y="248"/>
                  </a:lnTo>
                  <a:lnTo>
                    <a:pt x="478" y="235"/>
                  </a:lnTo>
                  <a:lnTo>
                    <a:pt x="466" y="223"/>
                  </a:lnTo>
                  <a:lnTo>
                    <a:pt x="452" y="213"/>
                  </a:lnTo>
                  <a:lnTo>
                    <a:pt x="452" y="213"/>
                  </a:lnTo>
                  <a:lnTo>
                    <a:pt x="439" y="203"/>
                  </a:lnTo>
                  <a:lnTo>
                    <a:pt x="424" y="194"/>
                  </a:lnTo>
                  <a:lnTo>
                    <a:pt x="408" y="187"/>
                  </a:lnTo>
                  <a:lnTo>
                    <a:pt x="393" y="182"/>
                  </a:lnTo>
                  <a:lnTo>
                    <a:pt x="376" y="177"/>
                  </a:lnTo>
                  <a:lnTo>
                    <a:pt x="359" y="174"/>
                  </a:lnTo>
                  <a:lnTo>
                    <a:pt x="343" y="172"/>
                  </a:lnTo>
                  <a:lnTo>
                    <a:pt x="326" y="171"/>
                  </a:lnTo>
                  <a:lnTo>
                    <a:pt x="326" y="171"/>
                  </a:lnTo>
                  <a:lnTo>
                    <a:pt x="309" y="172"/>
                  </a:lnTo>
                  <a:lnTo>
                    <a:pt x="292" y="174"/>
                  </a:lnTo>
                  <a:lnTo>
                    <a:pt x="275" y="177"/>
                  </a:lnTo>
                  <a:lnTo>
                    <a:pt x="258" y="181"/>
                  </a:lnTo>
                  <a:lnTo>
                    <a:pt x="241" y="186"/>
                  </a:lnTo>
                  <a:lnTo>
                    <a:pt x="224" y="192"/>
                  </a:lnTo>
                  <a:lnTo>
                    <a:pt x="209" y="201"/>
                  </a:lnTo>
                  <a:lnTo>
                    <a:pt x="192" y="211"/>
                  </a:lnTo>
                  <a:lnTo>
                    <a:pt x="192" y="211"/>
                  </a:lnTo>
                  <a:lnTo>
                    <a:pt x="176" y="223"/>
                  </a:lnTo>
                  <a:lnTo>
                    <a:pt x="159" y="236"/>
                  </a:lnTo>
                  <a:lnTo>
                    <a:pt x="144" y="252"/>
                  </a:lnTo>
                  <a:lnTo>
                    <a:pt x="130" y="267"/>
                  </a:lnTo>
                  <a:lnTo>
                    <a:pt x="118" y="284"/>
                  </a:lnTo>
                  <a:lnTo>
                    <a:pt x="108" y="300"/>
                  </a:lnTo>
                  <a:lnTo>
                    <a:pt x="100" y="317"/>
                  </a:lnTo>
                  <a:lnTo>
                    <a:pt x="91" y="336"/>
                  </a:lnTo>
                  <a:lnTo>
                    <a:pt x="91" y="336"/>
                  </a:lnTo>
                  <a:lnTo>
                    <a:pt x="86" y="358"/>
                  </a:lnTo>
                  <a:lnTo>
                    <a:pt x="81" y="380"/>
                  </a:lnTo>
                  <a:lnTo>
                    <a:pt x="79" y="402"/>
                  </a:lnTo>
                  <a:lnTo>
                    <a:pt x="81" y="424"/>
                  </a:lnTo>
                  <a:lnTo>
                    <a:pt x="84" y="446"/>
                  </a:lnTo>
                  <a:lnTo>
                    <a:pt x="90" y="467"/>
                  </a:lnTo>
                  <a:lnTo>
                    <a:pt x="98" y="489"/>
                  </a:lnTo>
                  <a:lnTo>
                    <a:pt x="110" y="510"/>
                  </a:lnTo>
                  <a:lnTo>
                    <a:pt x="110" y="510"/>
                  </a:lnTo>
                  <a:lnTo>
                    <a:pt x="98" y="510"/>
                  </a:lnTo>
                  <a:lnTo>
                    <a:pt x="86" y="513"/>
                  </a:lnTo>
                  <a:lnTo>
                    <a:pt x="76" y="516"/>
                  </a:lnTo>
                  <a:lnTo>
                    <a:pt x="66" y="520"/>
                  </a:lnTo>
                  <a:lnTo>
                    <a:pt x="56" y="527"/>
                  </a:lnTo>
                  <a:lnTo>
                    <a:pt x="46" y="533"/>
                  </a:lnTo>
                  <a:lnTo>
                    <a:pt x="37" y="540"/>
                  </a:lnTo>
                  <a:lnTo>
                    <a:pt x="31" y="548"/>
                  </a:lnTo>
                  <a:lnTo>
                    <a:pt x="24" y="557"/>
                  </a:lnTo>
                  <a:lnTo>
                    <a:pt x="17" y="567"/>
                  </a:lnTo>
                  <a:lnTo>
                    <a:pt x="12" y="577"/>
                  </a:lnTo>
                  <a:lnTo>
                    <a:pt x="7" y="589"/>
                  </a:lnTo>
                  <a:lnTo>
                    <a:pt x="4" y="601"/>
                  </a:lnTo>
                  <a:lnTo>
                    <a:pt x="2" y="613"/>
                  </a:lnTo>
                  <a:lnTo>
                    <a:pt x="0" y="624"/>
                  </a:lnTo>
                  <a:lnTo>
                    <a:pt x="0" y="638"/>
                  </a:lnTo>
                  <a:lnTo>
                    <a:pt x="0" y="638"/>
                  </a:lnTo>
                  <a:lnTo>
                    <a:pt x="2" y="650"/>
                  </a:lnTo>
                  <a:lnTo>
                    <a:pt x="4" y="661"/>
                  </a:lnTo>
                  <a:lnTo>
                    <a:pt x="7" y="673"/>
                  </a:lnTo>
                  <a:lnTo>
                    <a:pt x="12" y="683"/>
                  </a:lnTo>
                  <a:lnTo>
                    <a:pt x="17" y="694"/>
                  </a:lnTo>
                  <a:lnTo>
                    <a:pt x="22" y="704"/>
                  </a:lnTo>
                  <a:lnTo>
                    <a:pt x="29" y="712"/>
                  </a:lnTo>
                  <a:lnTo>
                    <a:pt x="36" y="721"/>
                  </a:lnTo>
                  <a:lnTo>
                    <a:pt x="44" y="729"/>
                  </a:lnTo>
                  <a:lnTo>
                    <a:pt x="52" y="736"/>
                  </a:lnTo>
                  <a:lnTo>
                    <a:pt x="63" y="741"/>
                  </a:lnTo>
                  <a:lnTo>
                    <a:pt x="73" y="746"/>
                  </a:lnTo>
                  <a:lnTo>
                    <a:pt x="83" y="749"/>
                  </a:lnTo>
                  <a:lnTo>
                    <a:pt x="93" y="753"/>
                  </a:lnTo>
                  <a:lnTo>
                    <a:pt x="105" y="754"/>
                  </a:lnTo>
                  <a:lnTo>
                    <a:pt x="115" y="756"/>
                  </a:lnTo>
                  <a:lnTo>
                    <a:pt x="115" y="756"/>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252" name="Freeform 45"/>
            <p:cNvSpPr>
              <a:spLocks/>
            </p:cNvSpPr>
            <p:nvPr/>
          </p:nvSpPr>
          <p:spPr bwMode="auto">
            <a:xfrm>
              <a:off x="3245872" y="2167766"/>
              <a:ext cx="998941" cy="569745"/>
            </a:xfrm>
            <a:custGeom>
              <a:avLst/>
              <a:gdLst/>
              <a:ahLst/>
              <a:cxnLst>
                <a:cxn ang="0">
                  <a:pos x="120" y="754"/>
                </a:cxn>
                <a:cxn ang="0">
                  <a:pos x="805" y="754"/>
                </a:cxn>
                <a:cxn ang="0">
                  <a:pos x="1176" y="753"/>
                </a:cxn>
                <a:cxn ang="0">
                  <a:pos x="1225" y="737"/>
                </a:cxn>
                <a:cxn ang="0">
                  <a:pos x="1267" y="707"/>
                </a:cxn>
                <a:cxn ang="0">
                  <a:pos x="1297" y="667"/>
                </a:cxn>
                <a:cxn ang="0">
                  <a:pos x="1318" y="616"/>
                </a:cxn>
                <a:cxn ang="0">
                  <a:pos x="1323" y="560"/>
                </a:cxn>
                <a:cxn ang="0">
                  <a:pos x="1318" y="525"/>
                </a:cxn>
                <a:cxn ang="0">
                  <a:pos x="1299" y="474"/>
                </a:cxn>
                <a:cxn ang="0">
                  <a:pos x="1269" y="434"/>
                </a:cxn>
                <a:cxn ang="0">
                  <a:pos x="1230" y="402"/>
                </a:cxn>
                <a:cxn ang="0">
                  <a:pos x="1183" y="385"/>
                </a:cxn>
                <a:cxn ang="0">
                  <a:pos x="1149" y="381"/>
                </a:cxn>
                <a:cxn ang="0">
                  <a:pos x="1144" y="375"/>
                </a:cxn>
                <a:cxn ang="0">
                  <a:pos x="1113" y="435"/>
                </a:cxn>
                <a:cxn ang="0">
                  <a:pos x="1073" y="484"/>
                </a:cxn>
                <a:cxn ang="0">
                  <a:pos x="1103" y="397"/>
                </a:cxn>
                <a:cxn ang="0">
                  <a:pos x="1112" y="306"/>
                </a:cxn>
                <a:cxn ang="0">
                  <a:pos x="1105" y="248"/>
                </a:cxn>
                <a:cxn ang="0">
                  <a:pos x="1076" y="167"/>
                </a:cxn>
                <a:cxn ang="0">
                  <a:pos x="1027" y="98"/>
                </a:cxn>
                <a:cxn ang="0">
                  <a:pos x="984" y="59"/>
                </a:cxn>
                <a:cxn ang="0">
                  <a:pos x="896" y="15"/>
                </a:cxn>
                <a:cxn ang="0">
                  <a:pos x="840" y="4"/>
                </a:cxn>
                <a:cxn ang="0">
                  <a:pos x="769" y="2"/>
                </a:cxn>
                <a:cxn ang="0">
                  <a:pos x="724" y="10"/>
                </a:cxn>
                <a:cxn ang="0">
                  <a:pos x="678" y="25"/>
                </a:cxn>
                <a:cxn ang="0">
                  <a:pos x="607" y="73"/>
                </a:cxn>
                <a:cxn ang="0">
                  <a:pos x="550" y="137"/>
                </a:cxn>
                <a:cxn ang="0">
                  <a:pos x="521" y="187"/>
                </a:cxn>
                <a:cxn ang="0">
                  <a:pos x="503" y="243"/>
                </a:cxn>
                <a:cxn ang="0">
                  <a:pos x="489" y="248"/>
                </a:cxn>
                <a:cxn ang="0">
                  <a:pos x="452" y="213"/>
                </a:cxn>
                <a:cxn ang="0">
                  <a:pos x="424" y="194"/>
                </a:cxn>
                <a:cxn ang="0">
                  <a:pos x="376" y="177"/>
                </a:cxn>
                <a:cxn ang="0">
                  <a:pos x="326" y="171"/>
                </a:cxn>
                <a:cxn ang="0">
                  <a:pos x="292" y="174"/>
                </a:cxn>
                <a:cxn ang="0">
                  <a:pos x="241" y="186"/>
                </a:cxn>
                <a:cxn ang="0">
                  <a:pos x="192" y="211"/>
                </a:cxn>
                <a:cxn ang="0">
                  <a:pos x="159" y="236"/>
                </a:cxn>
                <a:cxn ang="0">
                  <a:pos x="118" y="284"/>
                </a:cxn>
                <a:cxn ang="0">
                  <a:pos x="91" y="336"/>
                </a:cxn>
                <a:cxn ang="0">
                  <a:pos x="81" y="380"/>
                </a:cxn>
                <a:cxn ang="0">
                  <a:pos x="84" y="446"/>
                </a:cxn>
                <a:cxn ang="0">
                  <a:pos x="110" y="510"/>
                </a:cxn>
                <a:cxn ang="0">
                  <a:pos x="86" y="513"/>
                </a:cxn>
                <a:cxn ang="0">
                  <a:pos x="56" y="527"/>
                </a:cxn>
                <a:cxn ang="0">
                  <a:pos x="31" y="548"/>
                </a:cxn>
                <a:cxn ang="0">
                  <a:pos x="12" y="577"/>
                </a:cxn>
                <a:cxn ang="0">
                  <a:pos x="2" y="613"/>
                </a:cxn>
                <a:cxn ang="0">
                  <a:pos x="0" y="638"/>
                </a:cxn>
                <a:cxn ang="0">
                  <a:pos x="7" y="673"/>
                </a:cxn>
                <a:cxn ang="0">
                  <a:pos x="22" y="704"/>
                </a:cxn>
                <a:cxn ang="0">
                  <a:pos x="44" y="729"/>
                </a:cxn>
                <a:cxn ang="0">
                  <a:pos x="73" y="746"/>
                </a:cxn>
                <a:cxn ang="0">
                  <a:pos x="105" y="754"/>
                </a:cxn>
              </a:cxnLst>
              <a:rect l="0" t="0" r="r" b="b"/>
              <a:pathLst>
                <a:path w="1323" h="756">
                  <a:moveTo>
                    <a:pt x="115" y="756"/>
                  </a:moveTo>
                  <a:lnTo>
                    <a:pt x="115" y="756"/>
                  </a:lnTo>
                  <a:lnTo>
                    <a:pt x="120" y="754"/>
                  </a:lnTo>
                  <a:lnTo>
                    <a:pt x="618" y="754"/>
                  </a:lnTo>
                  <a:lnTo>
                    <a:pt x="639" y="754"/>
                  </a:lnTo>
                  <a:lnTo>
                    <a:pt x="805" y="754"/>
                  </a:lnTo>
                  <a:lnTo>
                    <a:pt x="1159" y="754"/>
                  </a:lnTo>
                  <a:lnTo>
                    <a:pt x="1159" y="754"/>
                  </a:lnTo>
                  <a:lnTo>
                    <a:pt x="1176" y="753"/>
                  </a:lnTo>
                  <a:lnTo>
                    <a:pt x="1193" y="749"/>
                  </a:lnTo>
                  <a:lnTo>
                    <a:pt x="1210" y="744"/>
                  </a:lnTo>
                  <a:lnTo>
                    <a:pt x="1225" y="737"/>
                  </a:lnTo>
                  <a:lnTo>
                    <a:pt x="1240" y="729"/>
                  </a:lnTo>
                  <a:lnTo>
                    <a:pt x="1253" y="719"/>
                  </a:lnTo>
                  <a:lnTo>
                    <a:pt x="1267" y="707"/>
                  </a:lnTo>
                  <a:lnTo>
                    <a:pt x="1279" y="695"/>
                  </a:lnTo>
                  <a:lnTo>
                    <a:pt x="1289" y="682"/>
                  </a:lnTo>
                  <a:lnTo>
                    <a:pt x="1297" y="667"/>
                  </a:lnTo>
                  <a:lnTo>
                    <a:pt x="1306" y="651"/>
                  </a:lnTo>
                  <a:lnTo>
                    <a:pt x="1312" y="634"/>
                  </a:lnTo>
                  <a:lnTo>
                    <a:pt x="1318" y="616"/>
                  </a:lnTo>
                  <a:lnTo>
                    <a:pt x="1321" y="599"/>
                  </a:lnTo>
                  <a:lnTo>
                    <a:pt x="1323" y="580"/>
                  </a:lnTo>
                  <a:lnTo>
                    <a:pt x="1323" y="560"/>
                  </a:lnTo>
                  <a:lnTo>
                    <a:pt x="1323" y="560"/>
                  </a:lnTo>
                  <a:lnTo>
                    <a:pt x="1321" y="542"/>
                  </a:lnTo>
                  <a:lnTo>
                    <a:pt x="1318" y="525"/>
                  </a:lnTo>
                  <a:lnTo>
                    <a:pt x="1312" y="506"/>
                  </a:lnTo>
                  <a:lnTo>
                    <a:pt x="1307" y="489"/>
                  </a:lnTo>
                  <a:lnTo>
                    <a:pt x="1299" y="474"/>
                  </a:lnTo>
                  <a:lnTo>
                    <a:pt x="1291" y="459"/>
                  </a:lnTo>
                  <a:lnTo>
                    <a:pt x="1280" y="446"/>
                  </a:lnTo>
                  <a:lnTo>
                    <a:pt x="1269" y="434"/>
                  </a:lnTo>
                  <a:lnTo>
                    <a:pt x="1257" y="422"/>
                  </a:lnTo>
                  <a:lnTo>
                    <a:pt x="1243" y="412"/>
                  </a:lnTo>
                  <a:lnTo>
                    <a:pt x="1230" y="402"/>
                  </a:lnTo>
                  <a:lnTo>
                    <a:pt x="1215" y="395"/>
                  </a:lnTo>
                  <a:lnTo>
                    <a:pt x="1199" y="390"/>
                  </a:lnTo>
                  <a:lnTo>
                    <a:pt x="1183" y="385"/>
                  </a:lnTo>
                  <a:lnTo>
                    <a:pt x="1166" y="381"/>
                  </a:lnTo>
                  <a:lnTo>
                    <a:pt x="1149" y="381"/>
                  </a:lnTo>
                  <a:lnTo>
                    <a:pt x="1149" y="381"/>
                  </a:lnTo>
                  <a:lnTo>
                    <a:pt x="1142" y="381"/>
                  </a:lnTo>
                  <a:lnTo>
                    <a:pt x="1142" y="381"/>
                  </a:lnTo>
                  <a:lnTo>
                    <a:pt x="1144" y="375"/>
                  </a:lnTo>
                  <a:lnTo>
                    <a:pt x="1144" y="375"/>
                  </a:lnTo>
                  <a:lnTo>
                    <a:pt x="1130" y="407"/>
                  </a:lnTo>
                  <a:lnTo>
                    <a:pt x="1113" y="435"/>
                  </a:lnTo>
                  <a:lnTo>
                    <a:pt x="1095" y="461"/>
                  </a:lnTo>
                  <a:lnTo>
                    <a:pt x="1073" y="484"/>
                  </a:lnTo>
                  <a:lnTo>
                    <a:pt x="1073" y="484"/>
                  </a:lnTo>
                  <a:lnTo>
                    <a:pt x="1085" y="456"/>
                  </a:lnTo>
                  <a:lnTo>
                    <a:pt x="1097" y="425"/>
                  </a:lnTo>
                  <a:lnTo>
                    <a:pt x="1103" y="397"/>
                  </a:lnTo>
                  <a:lnTo>
                    <a:pt x="1108" y="366"/>
                  </a:lnTo>
                  <a:lnTo>
                    <a:pt x="1112" y="336"/>
                  </a:lnTo>
                  <a:lnTo>
                    <a:pt x="1112" y="306"/>
                  </a:lnTo>
                  <a:lnTo>
                    <a:pt x="1110" y="277"/>
                  </a:lnTo>
                  <a:lnTo>
                    <a:pt x="1105" y="248"/>
                  </a:lnTo>
                  <a:lnTo>
                    <a:pt x="1105" y="248"/>
                  </a:lnTo>
                  <a:lnTo>
                    <a:pt x="1097" y="219"/>
                  </a:lnTo>
                  <a:lnTo>
                    <a:pt x="1088" y="192"/>
                  </a:lnTo>
                  <a:lnTo>
                    <a:pt x="1076" y="167"/>
                  </a:lnTo>
                  <a:lnTo>
                    <a:pt x="1061" y="142"/>
                  </a:lnTo>
                  <a:lnTo>
                    <a:pt x="1046" y="118"/>
                  </a:lnTo>
                  <a:lnTo>
                    <a:pt x="1027" y="98"/>
                  </a:lnTo>
                  <a:lnTo>
                    <a:pt x="1007" y="78"/>
                  </a:lnTo>
                  <a:lnTo>
                    <a:pt x="984" y="59"/>
                  </a:lnTo>
                  <a:lnTo>
                    <a:pt x="984" y="59"/>
                  </a:lnTo>
                  <a:lnTo>
                    <a:pt x="957" y="42"/>
                  </a:lnTo>
                  <a:lnTo>
                    <a:pt x="926" y="27"/>
                  </a:lnTo>
                  <a:lnTo>
                    <a:pt x="896" y="15"/>
                  </a:lnTo>
                  <a:lnTo>
                    <a:pt x="862" y="7"/>
                  </a:lnTo>
                  <a:lnTo>
                    <a:pt x="862" y="7"/>
                  </a:lnTo>
                  <a:lnTo>
                    <a:pt x="840" y="4"/>
                  </a:lnTo>
                  <a:lnTo>
                    <a:pt x="817" y="2"/>
                  </a:lnTo>
                  <a:lnTo>
                    <a:pt x="793" y="0"/>
                  </a:lnTo>
                  <a:lnTo>
                    <a:pt x="769" y="2"/>
                  </a:lnTo>
                  <a:lnTo>
                    <a:pt x="769" y="2"/>
                  </a:lnTo>
                  <a:lnTo>
                    <a:pt x="746" y="5"/>
                  </a:lnTo>
                  <a:lnTo>
                    <a:pt x="724" y="10"/>
                  </a:lnTo>
                  <a:lnTo>
                    <a:pt x="700" y="17"/>
                  </a:lnTo>
                  <a:lnTo>
                    <a:pt x="678" y="25"/>
                  </a:lnTo>
                  <a:lnTo>
                    <a:pt x="678" y="25"/>
                  </a:lnTo>
                  <a:lnTo>
                    <a:pt x="653" y="39"/>
                  </a:lnTo>
                  <a:lnTo>
                    <a:pt x="629" y="56"/>
                  </a:lnTo>
                  <a:lnTo>
                    <a:pt x="607" y="73"/>
                  </a:lnTo>
                  <a:lnTo>
                    <a:pt x="585" y="93"/>
                  </a:lnTo>
                  <a:lnTo>
                    <a:pt x="567" y="113"/>
                  </a:lnTo>
                  <a:lnTo>
                    <a:pt x="550" y="137"/>
                  </a:lnTo>
                  <a:lnTo>
                    <a:pt x="535" y="162"/>
                  </a:lnTo>
                  <a:lnTo>
                    <a:pt x="521" y="187"/>
                  </a:lnTo>
                  <a:lnTo>
                    <a:pt x="521" y="187"/>
                  </a:lnTo>
                  <a:lnTo>
                    <a:pt x="515" y="206"/>
                  </a:lnTo>
                  <a:lnTo>
                    <a:pt x="508" y="225"/>
                  </a:lnTo>
                  <a:lnTo>
                    <a:pt x="503" y="243"/>
                  </a:lnTo>
                  <a:lnTo>
                    <a:pt x="499" y="262"/>
                  </a:lnTo>
                  <a:lnTo>
                    <a:pt x="499" y="262"/>
                  </a:lnTo>
                  <a:lnTo>
                    <a:pt x="489" y="248"/>
                  </a:lnTo>
                  <a:lnTo>
                    <a:pt x="478" y="235"/>
                  </a:lnTo>
                  <a:lnTo>
                    <a:pt x="466" y="223"/>
                  </a:lnTo>
                  <a:lnTo>
                    <a:pt x="452" y="213"/>
                  </a:lnTo>
                  <a:lnTo>
                    <a:pt x="452" y="213"/>
                  </a:lnTo>
                  <a:lnTo>
                    <a:pt x="439" y="203"/>
                  </a:lnTo>
                  <a:lnTo>
                    <a:pt x="424" y="194"/>
                  </a:lnTo>
                  <a:lnTo>
                    <a:pt x="408" y="187"/>
                  </a:lnTo>
                  <a:lnTo>
                    <a:pt x="393" y="182"/>
                  </a:lnTo>
                  <a:lnTo>
                    <a:pt x="376" y="177"/>
                  </a:lnTo>
                  <a:lnTo>
                    <a:pt x="359" y="174"/>
                  </a:lnTo>
                  <a:lnTo>
                    <a:pt x="343" y="172"/>
                  </a:lnTo>
                  <a:lnTo>
                    <a:pt x="326" y="171"/>
                  </a:lnTo>
                  <a:lnTo>
                    <a:pt x="326" y="171"/>
                  </a:lnTo>
                  <a:lnTo>
                    <a:pt x="309" y="172"/>
                  </a:lnTo>
                  <a:lnTo>
                    <a:pt x="292" y="174"/>
                  </a:lnTo>
                  <a:lnTo>
                    <a:pt x="275" y="177"/>
                  </a:lnTo>
                  <a:lnTo>
                    <a:pt x="258" y="181"/>
                  </a:lnTo>
                  <a:lnTo>
                    <a:pt x="241" y="186"/>
                  </a:lnTo>
                  <a:lnTo>
                    <a:pt x="224" y="192"/>
                  </a:lnTo>
                  <a:lnTo>
                    <a:pt x="209" y="201"/>
                  </a:lnTo>
                  <a:lnTo>
                    <a:pt x="192" y="211"/>
                  </a:lnTo>
                  <a:lnTo>
                    <a:pt x="192" y="211"/>
                  </a:lnTo>
                  <a:lnTo>
                    <a:pt x="176" y="223"/>
                  </a:lnTo>
                  <a:lnTo>
                    <a:pt x="159" y="236"/>
                  </a:lnTo>
                  <a:lnTo>
                    <a:pt x="144" y="252"/>
                  </a:lnTo>
                  <a:lnTo>
                    <a:pt x="130" y="267"/>
                  </a:lnTo>
                  <a:lnTo>
                    <a:pt x="118" y="284"/>
                  </a:lnTo>
                  <a:lnTo>
                    <a:pt x="108" y="300"/>
                  </a:lnTo>
                  <a:lnTo>
                    <a:pt x="100" y="317"/>
                  </a:lnTo>
                  <a:lnTo>
                    <a:pt x="91" y="336"/>
                  </a:lnTo>
                  <a:lnTo>
                    <a:pt x="91" y="336"/>
                  </a:lnTo>
                  <a:lnTo>
                    <a:pt x="86" y="358"/>
                  </a:lnTo>
                  <a:lnTo>
                    <a:pt x="81" y="380"/>
                  </a:lnTo>
                  <a:lnTo>
                    <a:pt x="79" y="402"/>
                  </a:lnTo>
                  <a:lnTo>
                    <a:pt x="81" y="424"/>
                  </a:lnTo>
                  <a:lnTo>
                    <a:pt x="84" y="446"/>
                  </a:lnTo>
                  <a:lnTo>
                    <a:pt x="90" y="467"/>
                  </a:lnTo>
                  <a:lnTo>
                    <a:pt x="98" y="489"/>
                  </a:lnTo>
                  <a:lnTo>
                    <a:pt x="110" y="510"/>
                  </a:lnTo>
                  <a:lnTo>
                    <a:pt x="110" y="510"/>
                  </a:lnTo>
                  <a:lnTo>
                    <a:pt x="98" y="510"/>
                  </a:lnTo>
                  <a:lnTo>
                    <a:pt x="86" y="513"/>
                  </a:lnTo>
                  <a:lnTo>
                    <a:pt x="76" y="516"/>
                  </a:lnTo>
                  <a:lnTo>
                    <a:pt x="66" y="520"/>
                  </a:lnTo>
                  <a:lnTo>
                    <a:pt x="56" y="527"/>
                  </a:lnTo>
                  <a:lnTo>
                    <a:pt x="46" y="533"/>
                  </a:lnTo>
                  <a:lnTo>
                    <a:pt x="37" y="540"/>
                  </a:lnTo>
                  <a:lnTo>
                    <a:pt x="31" y="548"/>
                  </a:lnTo>
                  <a:lnTo>
                    <a:pt x="24" y="557"/>
                  </a:lnTo>
                  <a:lnTo>
                    <a:pt x="17" y="567"/>
                  </a:lnTo>
                  <a:lnTo>
                    <a:pt x="12" y="577"/>
                  </a:lnTo>
                  <a:lnTo>
                    <a:pt x="7" y="589"/>
                  </a:lnTo>
                  <a:lnTo>
                    <a:pt x="4" y="601"/>
                  </a:lnTo>
                  <a:lnTo>
                    <a:pt x="2" y="613"/>
                  </a:lnTo>
                  <a:lnTo>
                    <a:pt x="0" y="624"/>
                  </a:lnTo>
                  <a:lnTo>
                    <a:pt x="0" y="638"/>
                  </a:lnTo>
                  <a:lnTo>
                    <a:pt x="0" y="638"/>
                  </a:lnTo>
                  <a:lnTo>
                    <a:pt x="2" y="650"/>
                  </a:lnTo>
                  <a:lnTo>
                    <a:pt x="4" y="661"/>
                  </a:lnTo>
                  <a:lnTo>
                    <a:pt x="7" y="673"/>
                  </a:lnTo>
                  <a:lnTo>
                    <a:pt x="12" y="683"/>
                  </a:lnTo>
                  <a:lnTo>
                    <a:pt x="17" y="694"/>
                  </a:lnTo>
                  <a:lnTo>
                    <a:pt x="22" y="704"/>
                  </a:lnTo>
                  <a:lnTo>
                    <a:pt x="29" y="712"/>
                  </a:lnTo>
                  <a:lnTo>
                    <a:pt x="36" y="721"/>
                  </a:lnTo>
                  <a:lnTo>
                    <a:pt x="44" y="729"/>
                  </a:lnTo>
                  <a:lnTo>
                    <a:pt x="52" y="736"/>
                  </a:lnTo>
                  <a:lnTo>
                    <a:pt x="63" y="741"/>
                  </a:lnTo>
                  <a:lnTo>
                    <a:pt x="73" y="746"/>
                  </a:lnTo>
                  <a:lnTo>
                    <a:pt x="83" y="749"/>
                  </a:lnTo>
                  <a:lnTo>
                    <a:pt x="93" y="753"/>
                  </a:lnTo>
                  <a:lnTo>
                    <a:pt x="105" y="754"/>
                  </a:lnTo>
                  <a:lnTo>
                    <a:pt x="115" y="756"/>
                  </a:lnTo>
                  <a:lnTo>
                    <a:pt x="115" y="756"/>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253" name="Freeform 45"/>
            <p:cNvSpPr>
              <a:spLocks/>
            </p:cNvSpPr>
            <p:nvPr/>
          </p:nvSpPr>
          <p:spPr bwMode="auto">
            <a:xfrm>
              <a:off x="3272785" y="2944294"/>
              <a:ext cx="998941" cy="569745"/>
            </a:xfrm>
            <a:custGeom>
              <a:avLst/>
              <a:gdLst/>
              <a:ahLst/>
              <a:cxnLst>
                <a:cxn ang="0">
                  <a:pos x="120" y="754"/>
                </a:cxn>
                <a:cxn ang="0">
                  <a:pos x="805" y="754"/>
                </a:cxn>
                <a:cxn ang="0">
                  <a:pos x="1176" y="753"/>
                </a:cxn>
                <a:cxn ang="0">
                  <a:pos x="1225" y="737"/>
                </a:cxn>
                <a:cxn ang="0">
                  <a:pos x="1267" y="707"/>
                </a:cxn>
                <a:cxn ang="0">
                  <a:pos x="1297" y="667"/>
                </a:cxn>
                <a:cxn ang="0">
                  <a:pos x="1318" y="616"/>
                </a:cxn>
                <a:cxn ang="0">
                  <a:pos x="1323" y="560"/>
                </a:cxn>
                <a:cxn ang="0">
                  <a:pos x="1318" y="525"/>
                </a:cxn>
                <a:cxn ang="0">
                  <a:pos x="1299" y="474"/>
                </a:cxn>
                <a:cxn ang="0">
                  <a:pos x="1269" y="434"/>
                </a:cxn>
                <a:cxn ang="0">
                  <a:pos x="1230" y="402"/>
                </a:cxn>
                <a:cxn ang="0">
                  <a:pos x="1183" y="385"/>
                </a:cxn>
                <a:cxn ang="0">
                  <a:pos x="1149" y="381"/>
                </a:cxn>
                <a:cxn ang="0">
                  <a:pos x="1144" y="375"/>
                </a:cxn>
                <a:cxn ang="0">
                  <a:pos x="1113" y="435"/>
                </a:cxn>
                <a:cxn ang="0">
                  <a:pos x="1073" y="484"/>
                </a:cxn>
                <a:cxn ang="0">
                  <a:pos x="1103" y="397"/>
                </a:cxn>
                <a:cxn ang="0">
                  <a:pos x="1112" y="306"/>
                </a:cxn>
                <a:cxn ang="0">
                  <a:pos x="1105" y="248"/>
                </a:cxn>
                <a:cxn ang="0">
                  <a:pos x="1076" y="167"/>
                </a:cxn>
                <a:cxn ang="0">
                  <a:pos x="1027" y="98"/>
                </a:cxn>
                <a:cxn ang="0">
                  <a:pos x="984" y="59"/>
                </a:cxn>
                <a:cxn ang="0">
                  <a:pos x="896" y="15"/>
                </a:cxn>
                <a:cxn ang="0">
                  <a:pos x="840" y="4"/>
                </a:cxn>
                <a:cxn ang="0">
                  <a:pos x="769" y="2"/>
                </a:cxn>
                <a:cxn ang="0">
                  <a:pos x="724" y="10"/>
                </a:cxn>
                <a:cxn ang="0">
                  <a:pos x="678" y="25"/>
                </a:cxn>
                <a:cxn ang="0">
                  <a:pos x="607" y="73"/>
                </a:cxn>
                <a:cxn ang="0">
                  <a:pos x="550" y="137"/>
                </a:cxn>
                <a:cxn ang="0">
                  <a:pos x="521" y="187"/>
                </a:cxn>
                <a:cxn ang="0">
                  <a:pos x="503" y="243"/>
                </a:cxn>
                <a:cxn ang="0">
                  <a:pos x="489" y="248"/>
                </a:cxn>
                <a:cxn ang="0">
                  <a:pos x="452" y="213"/>
                </a:cxn>
                <a:cxn ang="0">
                  <a:pos x="424" y="194"/>
                </a:cxn>
                <a:cxn ang="0">
                  <a:pos x="376" y="177"/>
                </a:cxn>
                <a:cxn ang="0">
                  <a:pos x="326" y="171"/>
                </a:cxn>
                <a:cxn ang="0">
                  <a:pos x="292" y="174"/>
                </a:cxn>
                <a:cxn ang="0">
                  <a:pos x="241" y="186"/>
                </a:cxn>
                <a:cxn ang="0">
                  <a:pos x="192" y="211"/>
                </a:cxn>
                <a:cxn ang="0">
                  <a:pos x="159" y="236"/>
                </a:cxn>
                <a:cxn ang="0">
                  <a:pos x="118" y="284"/>
                </a:cxn>
                <a:cxn ang="0">
                  <a:pos x="91" y="336"/>
                </a:cxn>
                <a:cxn ang="0">
                  <a:pos x="81" y="380"/>
                </a:cxn>
                <a:cxn ang="0">
                  <a:pos x="84" y="446"/>
                </a:cxn>
                <a:cxn ang="0">
                  <a:pos x="110" y="510"/>
                </a:cxn>
                <a:cxn ang="0">
                  <a:pos x="86" y="513"/>
                </a:cxn>
                <a:cxn ang="0">
                  <a:pos x="56" y="527"/>
                </a:cxn>
                <a:cxn ang="0">
                  <a:pos x="31" y="548"/>
                </a:cxn>
                <a:cxn ang="0">
                  <a:pos x="12" y="577"/>
                </a:cxn>
                <a:cxn ang="0">
                  <a:pos x="2" y="613"/>
                </a:cxn>
                <a:cxn ang="0">
                  <a:pos x="0" y="638"/>
                </a:cxn>
                <a:cxn ang="0">
                  <a:pos x="7" y="673"/>
                </a:cxn>
                <a:cxn ang="0">
                  <a:pos x="22" y="704"/>
                </a:cxn>
                <a:cxn ang="0">
                  <a:pos x="44" y="729"/>
                </a:cxn>
                <a:cxn ang="0">
                  <a:pos x="73" y="746"/>
                </a:cxn>
                <a:cxn ang="0">
                  <a:pos x="105" y="754"/>
                </a:cxn>
              </a:cxnLst>
              <a:rect l="0" t="0" r="r" b="b"/>
              <a:pathLst>
                <a:path w="1323" h="756">
                  <a:moveTo>
                    <a:pt x="115" y="756"/>
                  </a:moveTo>
                  <a:lnTo>
                    <a:pt x="115" y="756"/>
                  </a:lnTo>
                  <a:lnTo>
                    <a:pt x="120" y="754"/>
                  </a:lnTo>
                  <a:lnTo>
                    <a:pt x="618" y="754"/>
                  </a:lnTo>
                  <a:lnTo>
                    <a:pt x="639" y="754"/>
                  </a:lnTo>
                  <a:lnTo>
                    <a:pt x="805" y="754"/>
                  </a:lnTo>
                  <a:lnTo>
                    <a:pt x="1159" y="754"/>
                  </a:lnTo>
                  <a:lnTo>
                    <a:pt x="1159" y="754"/>
                  </a:lnTo>
                  <a:lnTo>
                    <a:pt x="1176" y="753"/>
                  </a:lnTo>
                  <a:lnTo>
                    <a:pt x="1193" y="749"/>
                  </a:lnTo>
                  <a:lnTo>
                    <a:pt x="1210" y="744"/>
                  </a:lnTo>
                  <a:lnTo>
                    <a:pt x="1225" y="737"/>
                  </a:lnTo>
                  <a:lnTo>
                    <a:pt x="1240" y="729"/>
                  </a:lnTo>
                  <a:lnTo>
                    <a:pt x="1253" y="719"/>
                  </a:lnTo>
                  <a:lnTo>
                    <a:pt x="1267" y="707"/>
                  </a:lnTo>
                  <a:lnTo>
                    <a:pt x="1279" y="695"/>
                  </a:lnTo>
                  <a:lnTo>
                    <a:pt x="1289" y="682"/>
                  </a:lnTo>
                  <a:lnTo>
                    <a:pt x="1297" y="667"/>
                  </a:lnTo>
                  <a:lnTo>
                    <a:pt x="1306" y="651"/>
                  </a:lnTo>
                  <a:lnTo>
                    <a:pt x="1312" y="634"/>
                  </a:lnTo>
                  <a:lnTo>
                    <a:pt x="1318" y="616"/>
                  </a:lnTo>
                  <a:lnTo>
                    <a:pt x="1321" y="599"/>
                  </a:lnTo>
                  <a:lnTo>
                    <a:pt x="1323" y="580"/>
                  </a:lnTo>
                  <a:lnTo>
                    <a:pt x="1323" y="560"/>
                  </a:lnTo>
                  <a:lnTo>
                    <a:pt x="1323" y="560"/>
                  </a:lnTo>
                  <a:lnTo>
                    <a:pt x="1321" y="542"/>
                  </a:lnTo>
                  <a:lnTo>
                    <a:pt x="1318" y="525"/>
                  </a:lnTo>
                  <a:lnTo>
                    <a:pt x="1312" y="506"/>
                  </a:lnTo>
                  <a:lnTo>
                    <a:pt x="1307" y="489"/>
                  </a:lnTo>
                  <a:lnTo>
                    <a:pt x="1299" y="474"/>
                  </a:lnTo>
                  <a:lnTo>
                    <a:pt x="1291" y="459"/>
                  </a:lnTo>
                  <a:lnTo>
                    <a:pt x="1280" y="446"/>
                  </a:lnTo>
                  <a:lnTo>
                    <a:pt x="1269" y="434"/>
                  </a:lnTo>
                  <a:lnTo>
                    <a:pt x="1257" y="422"/>
                  </a:lnTo>
                  <a:lnTo>
                    <a:pt x="1243" y="412"/>
                  </a:lnTo>
                  <a:lnTo>
                    <a:pt x="1230" y="402"/>
                  </a:lnTo>
                  <a:lnTo>
                    <a:pt x="1215" y="395"/>
                  </a:lnTo>
                  <a:lnTo>
                    <a:pt x="1199" y="390"/>
                  </a:lnTo>
                  <a:lnTo>
                    <a:pt x="1183" y="385"/>
                  </a:lnTo>
                  <a:lnTo>
                    <a:pt x="1166" y="381"/>
                  </a:lnTo>
                  <a:lnTo>
                    <a:pt x="1149" y="381"/>
                  </a:lnTo>
                  <a:lnTo>
                    <a:pt x="1149" y="381"/>
                  </a:lnTo>
                  <a:lnTo>
                    <a:pt x="1142" y="381"/>
                  </a:lnTo>
                  <a:lnTo>
                    <a:pt x="1142" y="381"/>
                  </a:lnTo>
                  <a:lnTo>
                    <a:pt x="1144" y="375"/>
                  </a:lnTo>
                  <a:lnTo>
                    <a:pt x="1144" y="375"/>
                  </a:lnTo>
                  <a:lnTo>
                    <a:pt x="1130" y="407"/>
                  </a:lnTo>
                  <a:lnTo>
                    <a:pt x="1113" y="435"/>
                  </a:lnTo>
                  <a:lnTo>
                    <a:pt x="1095" y="461"/>
                  </a:lnTo>
                  <a:lnTo>
                    <a:pt x="1073" y="484"/>
                  </a:lnTo>
                  <a:lnTo>
                    <a:pt x="1073" y="484"/>
                  </a:lnTo>
                  <a:lnTo>
                    <a:pt x="1085" y="456"/>
                  </a:lnTo>
                  <a:lnTo>
                    <a:pt x="1097" y="425"/>
                  </a:lnTo>
                  <a:lnTo>
                    <a:pt x="1103" y="397"/>
                  </a:lnTo>
                  <a:lnTo>
                    <a:pt x="1108" y="366"/>
                  </a:lnTo>
                  <a:lnTo>
                    <a:pt x="1112" y="336"/>
                  </a:lnTo>
                  <a:lnTo>
                    <a:pt x="1112" y="306"/>
                  </a:lnTo>
                  <a:lnTo>
                    <a:pt x="1110" y="277"/>
                  </a:lnTo>
                  <a:lnTo>
                    <a:pt x="1105" y="248"/>
                  </a:lnTo>
                  <a:lnTo>
                    <a:pt x="1105" y="248"/>
                  </a:lnTo>
                  <a:lnTo>
                    <a:pt x="1097" y="219"/>
                  </a:lnTo>
                  <a:lnTo>
                    <a:pt x="1088" y="192"/>
                  </a:lnTo>
                  <a:lnTo>
                    <a:pt x="1076" y="167"/>
                  </a:lnTo>
                  <a:lnTo>
                    <a:pt x="1061" y="142"/>
                  </a:lnTo>
                  <a:lnTo>
                    <a:pt x="1046" y="118"/>
                  </a:lnTo>
                  <a:lnTo>
                    <a:pt x="1027" y="98"/>
                  </a:lnTo>
                  <a:lnTo>
                    <a:pt x="1007" y="78"/>
                  </a:lnTo>
                  <a:lnTo>
                    <a:pt x="984" y="59"/>
                  </a:lnTo>
                  <a:lnTo>
                    <a:pt x="984" y="59"/>
                  </a:lnTo>
                  <a:lnTo>
                    <a:pt x="957" y="42"/>
                  </a:lnTo>
                  <a:lnTo>
                    <a:pt x="926" y="27"/>
                  </a:lnTo>
                  <a:lnTo>
                    <a:pt x="896" y="15"/>
                  </a:lnTo>
                  <a:lnTo>
                    <a:pt x="862" y="7"/>
                  </a:lnTo>
                  <a:lnTo>
                    <a:pt x="862" y="7"/>
                  </a:lnTo>
                  <a:lnTo>
                    <a:pt x="840" y="4"/>
                  </a:lnTo>
                  <a:lnTo>
                    <a:pt x="817" y="2"/>
                  </a:lnTo>
                  <a:lnTo>
                    <a:pt x="793" y="0"/>
                  </a:lnTo>
                  <a:lnTo>
                    <a:pt x="769" y="2"/>
                  </a:lnTo>
                  <a:lnTo>
                    <a:pt x="769" y="2"/>
                  </a:lnTo>
                  <a:lnTo>
                    <a:pt x="746" y="5"/>
                  </a:lnTo>
                  <a:lnTo>
                    <a:pt x="724" y="10"/>
                  </a:lnTo>
                  <a:lnTo>
                    <a:pt x="700" y="17"/>
                  </a:lnTo>
                  <a:lnTo>
                    <a:pt x="678" y="25"/>
                  </a:lnTo>
                  <a:lnTo>
                    <a:pt x="678" y="25"/>
                  </a:lnTo>
                  <a:lnTo>
                    <a:pt x="653" y="39"/>
                  </a:lnTo>
                  <a:lnTo>
                    <a:pt x="629" y="56"/>
                  </a:lnTo>
                  <a:lnTo>
                    <a:pt x="607" y="73"/>
                  </a:lnTo>
                  <a:lnTo>
                    <a:pt x="585" y="93"/>
                  </a:lnTo>
                  <a:lnTo>
                    <a:pt x="567" y="113"/>
                  </a:lnTo>
                  <a:lnTo>
                    <a:pt x="550" y="137"/>
                  </a:lnTo>
                  <a:lnTo>
                    <a:pt x="535" y="162"/>
                  </a:lnTo>
                  <a:lnTo>
                    <a:pt x="521" y="187"/>
                  </a:lnTo>
                  <a:lnTo>
                    <a:pt x="521" y="187"/>
                  </a:lnTo>
                  <a:lnTo>
                    <a:pt x="515" y="206"/>
                  </a:lnTo>
                  <a:lnTo>
                    <a:pt x="508" y="225"/>
                  </a:lnTo>
                  <a:lnTo>
                    <a:pt x="503" y="243"/>
                  </a:lnTo>
                  <a:lnTo>
                    <a:pt x="499" y="262"/>
                  </a:lnTo>
                  <a:lnTo>
                    <a:pt x="499" y="262"/>
                  </a:lnTo>
                  <a:lnTo>
                    <a:pt x="489" y="248"/>
                  </a:lnTo>
                  <a:lnTo>
                    <a:pt x="478" y="235"/>
                  </a:lnTo>
                  <a:lnTo>
                    <a:pt x="466" y="223"/>
                  </a:lnTo>
                  <a:lnTo>
                    <a:pt x="452" y="213"/>
                  </a:lnTo>
                  <a:lnTo>
                    <a:pt x="452" y="213"/>
                  </a:lnTo>
                  <a:lnTo>
                    <a:pt x="439" y="203"/>
                  </a:lnTo>
                  <a:lnTo>
                    <a:pt x="424" y="194"/>
                  </a:lnTo>
                  <a:lnTo>
                    <a:pt x="408" y="187"/>
                  </a:lnTo>
                  <a:lnTo>
                    <a:pt x="393" y="182"/>
                  </a:lnTo>
                  <a:lnTo>
                    <a:pt x="376" y="177"/>
                  </a:lnTo>
                  <a:lnTo>
                    <a:pt x="359" y="174"/>
                  </a:lnTo>
                  <a:lnTo>
                    <a:pt x="343" y="172"/>
                  </a:lnTo>
                  <a:lnTo>
                    <a:pt x="326" y="171"/>
                  </a:lnTo>
                  <a:lnTo>
                    <a:pt x="326" y="171"/>
                  </a:lnTo>
                  <a:lnTo>
                    <a:pt x="309" y="172"/>
                  </a:lnTo>
                  <a:lnTo>
                    <a:pt x="292" y="174"/>
                  </a:lnTo>
                  <a:lnTo>
                    <a:pt x="275" y="177"/>
                  </a:lnTo>
                  <a:lnTo>
                    <a:pt x="258" y="181"/>
                  </a:lnTo>
                  <a:lnTo>
                    <a:pt x="241" y="186"/>
                  </a:lnTo>
                  <a:lnTo>
                    <a:pt x="224" y="192"/>
                  </a:lnTo>
                  <a:lnTo>
                    <a:pt x="209" y="201"/>
                  </a:lnTo>
                  <a:lnTo>
                    <a:pt x="192" y="211"/>
                  </a:lnTo>
                  <a:lnTo>
                    <a:pt x="192" y="211"/>
                  </a:lnTo>
                  <a:lnTo>
                    <a:pt x="176" y="223"/>
                  </a:lnTo>
                  <a:lnTo>
                    <a:pt x="159" y="236"/>
                  </a:lnTo>
                  <a:lnTo>
                    <a:pt x="144" y="252"/>
                  </a:lnTo>
                  <a:lnTo>
                    <a:pt x="130" y="267"/>
                  </a:lnTo>
                  <a:lnTo>
                    <a:pt x="118" y="284"/>
                  </a:lnTo>
                  <a:lnTo>
                    <a:pt x="108" y="300"/>
                  </a:lnTo>
                  <a:lnTo>
                    <a:pt x="100" y="317"/>
                  </a:lnTo>
                  <a:lnTo>
                    <a:pt x="91" y="336"/>
                  </a:lnTo>
                  <a:lnTo>
                    <a:pt x="91" y="336"/>
                  </a:lnTo>
                  <a:lnTo>
                    <a:pt x="86" y="358"/>
                  </a:lnTo>
                  <a:lnTo>
                    <a:pt x="81" y="380"/>
                  </a:lnTo>
                  <a:lnTo>
                    <a:pt x="79" y="402"/>
                  </a:lnTo>
                  <a:lnTo>
                    <a:pt x="81" y="424"/>
                  </a:lnTo>
                  <a:lnTo>
                    <a:pt x="84" y="446"/>
                  </a:lnTo>
                  <a:lnTo>
                    <a:pt x="90" y="467"/>
                  </a:lnTo>
                  <a:lnTo>
                    <a:pt x="98" y="489"/>
                  </a:lnTo>
                  <a:lnTo>
                    <a:pt x="110" y="510"/>
                  </a:lnTo>
                  <a:lnTo>
                    <a:pt x="110" y="510"/>
                  </a:lnTo>
                  <a:lnTo>
                    <a:pt x="98" y="510"/>
                  </a:lnTo>
                  <a:lnTo>
                    <a:pt x="86" y="513"/>
                  </a:lnTo>
                  <a:lnTo>
                    <a:pt x="76" y="516"/>
                  </a:lnTo>
                  <a:lnTo>
                    <a:pt x="66" y="520"/>
                  </a:lnTo>
                  <a:lnTo>
                    <a:pt x="56" y="527"/>
                  </a:lnTo>
                  <a:lnTo>
                    <a:pt x="46" y="533"/>
                  </a:lnTo>
                  <a:lnTo>
                    <a:pt x="37" y="540"/>
                  </a:lnTo>
                  <a:lnTo>
                    <a:pt x="31" y="548"/>
                  </a:lnTo>
                  <a:lnTo>
                    <a:pt x="24" y="557"/>
                  </a:lnTo>
                  <a:lnTo>
                    <a:pt x="17" y="567"/>
                  </a:lnTo>
                  <a:lnTo>
                    <a:pt x="12" y="577"/>
                  </a:lnTo>
                  <a:lnTo>
                    <a:pt x="7" y="589"/>
                  </a:lnTo>
                  <a:lnTo>
                    <a:pt x="4" y="601"/>
                  </a:lnTo>
                  <a:lnTo>
                    <a:pt x="2" y="613"/>
                  </a:lnTo>
                  <a:lnTo>
                    <a:pt x="0" y="624"/>
                  </a:lnTo>
                  <a:lnTo>
                    <a:pt x="0" y="638"/>
                  </a:lnTo>
                  <a:lnTo>
                    <a:pt x="0" y="638"/>
                  </a:lnTo>
                  <a:lnTo>
                    <a:pt x="2" y="650"/>
                  </a:lnTo>
                  <a:lnTo>
                    <a:pt x="4" y="661"/>
                  </a:lnTo>
                  <a:lnTo>
                    <a:pt x="7" y="673"/>
                  </a:lnTo>
                  <a:lnTo>
                    <a:pt x="12" y="683"/>
                  </a:lnTo>
                  <a:lnTo>
                    <a:pt x="17" y="694"/>
                  </a:lnTo>
                  <a:lnTo>
                    <a:pt x="22" y="704"/>
                  </a:lnTo>
                  <a:lnTo>
                    <a:pt x="29" y="712"/>
                  </a:lnTo>
                  <a:lnTo>
                    <a:pt x="36" y="721"/>
                  </a:lnTo>
                  <a:lnTo>
                    <a:pt x="44" y="729"/>
                  </a:lnTo>
                  <a:lnTo>
                    <a:pt x="52" y="736"/>
                  </a:lnTo>
                  <a:lnTo>
                    <a:pt x="63" y="741"/>
                  </a:lnTo>
                  <a:lnTo>
                    <a:pt x="73" y="746"/>
                  </a:lnTo>
                  <a:lnTo>
                    <a:pt x="83" y="749"/>
                  </a:lnTo>
                  <a:lnTo>
                    <a:pt x="93" y="753"/>
                  </a:lnTo>
                  <a:lnTo>
                    <a:pt x="105" y="754"/>
                  </a:lnTo>
                  <a:lnTo>
                    <a:pt x="115" y="756"/>
                  </a:lnTo>
                  <a:lnTo>
                    <a:pt x="115" y="756"/>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cxnSp>
          <p:nvCxnSpPr>
            <p:cNvPr id="254" name="直接连接符 253"/>
            <p:cNvCxnSpPr/>
            <p:nvPr/>
          </p:nvCxnSpPr>
          <p:spPr bwMode="auto">
            <a:xfrm>
              <a:off x="2778646" y="4208653"/>
              <a:ext cx="588129" cy="0"/>
            </a:xfrm>
            <a:prstGeom prst="line">
              <a:avLst/>
            </a:prstGeom>
            <a:noFill/>
            <a:ln w="19050">
              <a:solidFill>
                <a:schemeClr val="tx1">
                  <a:lumMod val="85000"/>
                  <a:lumOff val="1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5" name="直接连接符 254"/>
            <p:cNvCxnSpPr/>
            <p:nvPr/>
          </p:nvCxnSpPr>
          <p:spPr bwMode="auto">
            <a:xfrm>
              <a:off x="2283593" y="4208284"/>
              <a:ext cx="504000" cy="0"/>
            </a:xfrm>
            <a:prstGeom prst="line">
              <a:avLst/>
            </a:prstGeom>
            <a:noFill/>
            <a:ln w="19050">
              <a:solidFill>
                <a:schemeClr val="tx1">
                  <a:lumMod val="85000"/>
                  <a:lumOff val="1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7" name="直接连接符 256"/>
            <p:cNvCxnSpPr/>
            <p:nvPr/>
          </p:nvCxnSpPr>
          <p:spPr bwMode="auto">
            <a:xfrm>
              <a:off x="2354657" y="2882122"/>
              <a:ext cx="432000" cy="0"/>
            </a:xfrm>
            <a:prstGeom prst="line">
              <a:avLst/>
            </a:prstGeom>
            <a:noFill/>
            <a:ln w="19050">
              <a:solidFill>
                <a:schemeClr val="tx1">
                  <a:lumMod val="85000"/>
                  <a:lumOff val="1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8" name="直接连接符 257"/>
            <p:cNvCxnSpPr/>
            <p:nvPr/>
          </p:nvCxnSpPr>
          <p:spPr bwMode="auto">
            <a:xfrm flipV="1">
              <a:off x="2781750" y="2882786"/>
              <a:ext cx="0" cy="1318489"/>
            </a:xfrm>
            <a:prstGeom prst="line">
              <a:avLst/>
            </a:prstGeom>
            <a:noFill/>
            <a:ln w="19050">
              <a:solidFill>
                <a:schemeClr val="tx1">
                  <a:lumMod val="85000"/>
                  <a:lumOff val="1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59" name="Freeform 542"/>
            <p:cNvSpPr>
              <a:spLocks/>
            </p:cNvSpPr>
            <p:nvPr/>
          </p:nvSpPr>
          <p:spPr bwMode="auto">
            <a:xfrm>
              <a:off x="2987686" y="3943461"/>
              <a:ext cx="147787" cy="248551"/>
            </a:xfrm>
            <a:custGeom>
              <a:avLst/>
              <a:gdLst/>
              <a:ahLst/>
              <a:cxnLst>
                <a:cxn ang="0">
                  <a:pos x="22" y="148"/>
                </a:cxn>
                <a:cxn ang="0">
                  <a:pos x="88" y="52"/>
                </a:cxn>
                <a:cxn ang="0">
                  <a:pos x="50" y="52"/>
                </a:cxn>
                <a:cxn ang="0">
                  <a:pos x="66" y="0"/>
                </a:cxn>
                <a:cxn ang="0">
                  <a:pos x="22" y="0"/>
                </a:cxn>
                <a:cxn ang="0">
                  <a:pos x="0" y="76"/>
                </a:cxn>
                <a:cxn ang="0">
                  <a:pos x="40" y="76"/>
                </a:cxn>
                <a:cxn ang="0">
                  <a:pos x="22" y="148"/>
                </a:cxn>
              </a:cxnLst>
              <a:rect l="0" t="0" r="r" b="b"/>
              <a:pathLst>
                <a:path w="88" h="148">
                  <a:moveTo>
                    <a:pt x="22" y="148"/>
                  </a:moveTo>
                  <a:lnTo>
                    <a:pt x="88" y="52"/>
                  </a:lnTo>
                  <a:lnTo>
                    <a:pt x="50" y="52"/>
                  </a:lnTo>
                  <a:lnTo>
                    <a:pt x="66" y="0"/>
                  </a:lnTo>
                  <a:lnTo>
                    <a:pt x="22" y="0"/>
                  </a:lnTo>
                  <a:lnTo>
                    <a:pt x="0" y="76"/>
                  </a:lnTo>
                  <a:lnTo>
                    <a:pt x="40" y="76"/>
                  </a:lnTo>
                  <a:lnTo>
                    <a:pt x="22" y="148"/>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262" name="Freeform 45"/>
            <p:cNvSpPr>
              <a:spLocks/>
            </p:cNvSpPr>
            <p:nvPr/>
          </p:nvSpPr>
          <p:spPr bwMode="auto">
            <a:xfrm>
              <a:off x="3245872" y="3750439"/>
              <a:ext cx="998941" cy="569745"/>
            </a:xfrm>
            <a:custGeom>
              <a:avLst/>
              <a:gdLst/>
              <a:ahLst/>
              <a:cxnLst>
                <a:cxn ang="0">
                  <a:pos x="120" y="754"/>
                </a:cxn>
                <a:cxn ang="0">
                  <a:pos x="805" y="754"/>
                </a:cxn>
                <a:cxn ang="0">
                  <a:pos x="1176" y="753"/>
                </a:cxn>
                <a:cxn ang="0">
                  <a:pos x="1225" y="737"/>
                </a:cxn>
                <a:cxn ang="0">
                  <a:pos x="1267" y="707"/>
                </a:cxn>
                <a:cxn ang="0">
                  <a:pos x="1297" y="667"/>
                </a:cxn>
                <a:cxn ang="0">
                  <a:pos x="1318" y="616"/>
                </a:cxn>
                <a:cxn ang="0">
                  <a:pos x="1323" y="560"/>
                </a:cxn>
                <a:cxn ang="0">
                  <a:pos x="1318" y="525"/>
                </a:cxn>
                <a:cxn ang="0">
                  <a:pos x="1299" y="474"/>
                </a:cxn>
                <a:cxn ang="0">
                  <a:pos x="1269" y="434"/>
                </a:cxn>
                <a:cxn ang="0">
                  <a:pos x="1230" y="402"/>
                </a:cxn>
                <a:cxn ang="0">
                  <a:pos x="1183" y="385"/>
                </a:cxn>
                <a:cxn ang="0">
                  <a:pos x="1149" y="381"/>
                </a:cxn>
                <a:cxn ang="0">
                  <a:pos x="1144" y="375"/>
                </a:cxn>
                <a:cxn ang="0">
                  <a:pos x="1113" y="435"/>
                </a:cxn>
                <a:cxn ang="0">
                  <a:pos x="1073" y="484"/>
                </a:cxn>
                <a:cxn ang="0">
                  <a:pos x="1103" y="397"/>
                </a:cxn>
                <a:cxn ang="0">
                  <a:pos x="1112" y="306"/>
                </a:cxn>
                <a:cxn ang="0">
                  <a:pos x="1105" y="248"/>
                </a:cxn>
                <a:cxn ang="0">
                  <a:pos x="1076" y="167"/>
                </a:cxn>
                <a:cxn ang="0">
                  <a:pos x="1027" y="98"/>
                </a:cxn>
                <a:cxn ang="0">
                  <a:pos x="984" y="59"/>
                </a:cxn>
                <a:cxn ang="0">
                  <a:pos x="896" y="15"/>
                </a:cxn>
                <a:cxn ang="0">
                  <a:pos x="840" y="4"/>
                </a:cxn>
                <a:cxn ang="0">
                  <a:pos x="769" y="2"/>
                </a:cxn>
                <a:cxn ang="0">
                  <a:pos x="724" y="10"/>
                </a:cxn>
                <a:cxn ang="0">
                  <a:pos x="678" y="25"/>
                </a:cxn>
                <a:cxn ang="0">
                  <a:pos x="607" y="73"/>
                </a:cxn>
                <a:cxn ang="0">
                  <a:pos x="550" y="137"/>
                </a:cxn>
                <a:cxn ang="0">
                  <a:pos x="521" y="187"/>
                </a:cxn>
                <a:cxn ang="0">
                  <a:pos x="503" y="243"/>
                </a:cxn>
                <a:cxn ang="0">
                  <a:pos x="489" y="248"/>
                </a:cxn>
                <a:cxn ang="0">
                  <a:pos x="452" y="213"/>
                </a:cxn>
                <a:cxn ang="0">
                  <a:pos x="424" y="194"/>
                </a:cxn>
                <a:cxn ang="0">
                  <a:pos x="376" y="177"/>
                </a:cxn>
                <a:cxn ang="0">
                  <a:pos x="326" y="171"/>
                </a:cxn>
                <a:cxn ang="0">
                  <a:pos x="292" y="174"/>
                </a:cxn>
                <a:cxn ang="0">
                  <a:pos x="241" y="186"/>
                </a:cxn>
                <a:cxn ang="0">
                  <a:pos x="192" y="211"/>
                </a:cxn>
                <a:cxn ang="0">
                  <a:pos x="159" y="236"/>
                </a:cxn>
                <a:cxn ang="0">
                  <a:pos x="118" y="284"/>
                </a:cxn>
                <a:cxn ang="0">
                  <a:pos x="91" y="336"/>
                </a:cxn>
                <a:cxn ang="0">
                  <a:pos x="81" y="380"/>
                </a:cxn>
                <a:cxn ang="0">
                  <a:pos x="84" y="446"/>
                </a:cxn>
                <a:cxn ang="0">
                  <a:pos x="110" y="510"/>
                </a:cxn>
                <a:cxn ang="0">
                  <a:pos x="86" y="513"/>
                </a:cxn>
                <a:cxn ang="0">
                  <a:pos x="56" y="527"/>
                </a:cxn>
                <a:cxn ang="0">
                  <a:pos x="31" y="548"/>
                </a:cxn>
                <a:cxn ang="0">
                  <a:pos x="12" y="577"/>
                </a:cxn>
                <a:cxn ang="0">
                  <a:pos x="2" y="613"/>
                </a:cxn>
                <a:cxn ang="0">
                  <a:pos x="0" y="638"/>
                </a:cxn>
                <a:cxn ang="0">
                  <a:pos x="7" y="673"/>
                </a:cxn>
                <a:cxn ang="0">
                  <a:pos x="22" y="704"/>
                </a:cxn>
                <a:cxn ang="0">
                  <a:pos x="44" y="729"/>
                </a:cxn>
                <a:cxn ang="0">
                  <a:pos x="73" y="746"/>
                </a:cxn>
                <a:cxn ang="0">
                  <a:pos x="105" y="754"/>
                </a:cxn>
              </a:cxnLst>
              <a:rect l="0" t="0" r="r" b="b"/>
              <a:pathLst>
                <a:path w="1323" h="756">
                  <a:moveTo>
                    <a:pt x="115" y="756"/>
                  </a:moveTo>
                  <a:lnTo>
                    <a:pt x="115" y="756"/>
                  </a:lnTo>
                  <a:lnTo>
                    <a:pt x="120" y="754"/>
                  </a:lnTo>
                  <a:lnTo>
                    <a:pt x="618" y="754"/>
                  </a:lnTo>
                  <a:lnTo>
                    <a:pt x="639" y="754"/>
                  </a:lnTo>
                  <a:lnTo>
                    <a:pt x="805" y="754"/>
                  </a:lnTo>
                  <a:lnTo>
                    <a:pt x="1159" y="754"/>
                  </a:lnTo>
                  <a:lnTo>
                    <a:pt x="1159" y="754"/>
                  </a:lnTo>
                  <a:lnTo>
                    <a:pt x="1176" y="753"/>
                  </a:lnTo>
                  <a:lnTo>
                    <a:pt x="1193" y="749"/>
                  </a:lnTo>
                  <a:lnTo>
                    <a:pt x="1210" y="744"/>
                  </a:lnTo>
                  <a:lnTo>
                    <a:pt x="1225" y="737"/>
                  </a:lnTo>
                  <a:lnTo>
                    <a:pt x="1240" y="729"/>
                  </a:lnTo>
                  <a:lnTo>
                    <a:pt x="1253" y="719"/>
                  </a:lnTo>
                  <a:lnTo>
                    <a:pt x="1267" y="707"/>
                  </a:lnTo>
                  <a:lnTo>
                    <a:pt x="1279" y="695"/>
                  </a:lnTo>
                  <a:lnTo>
                    <a:pt x="1289" y="682"/>
                  </a:lnTo>
                  <a:lnTo>
                    <a:pt x="1297" y="667"/>
                  </a:lnTo>
                  <a:lnTo>
                    <a:pt x="1306" y="651"/>
                  </a:lnTo>
                  <a:lnTo>
                    <a:pt x="1312" y="634"/>
                  </a:lnTo>
                  <a:lnTo>
                    <a:pt x="1318" y="616"/>
                  </a:lnTo>
                  <a:lnTo>
                    <a:pt x="1321" y="599"/>
                  </a:lnTo>
                  <a:lnTo>
                    <a:pt x="1323" y="580"/>
                  </a:lnTo>
                  <a:lnTo>
                    <a:pt x="1323" y="560"/>
                  </a:lnTo>
                  <a:lnTo>
                    <a:pt x="1323" y="560"/>
                  </a:lnTo>
                  <a:lnTo>
                    <a:pt x="1321" y="542"/>
                  </a:lnTo>
                  <a:lnTo>
                    <a:pt x="1318" y="525"/>
                  </a:lnTo>
                  <a:lnTo>
                    <a:pt x="1312" y="506"/>
                  </a:lnTo>
                  <a:lnTo>
                    <a:pt x="1307" y="489"/>
                  </a:lnTo>
                  <a:lnTo>
                    <a:pt x="1299" y="474"/>
                  </a:lnTo>
                  <a:lnTo>
                    <a:pt x="1291" y="459"/>
                  </a:lnTo>
                  <a:lnTo>
                    <a:pt x="1280" y="446"/>
                  </a:lnTo>
                  <a:lnTo>
                    <a:pt x="1269" y="434"/>
                  </a:lnTo>
                  <a:lnTo>
                    <a:pt x="1257" y="422"/>
                  </a:lnTo>
                  <a:lnTo>
                    <a:pt x="1243" y="412"/>
                  </a:lnTo>
                  <a:lnTo>
                    <a:pt x="1230" y="402"/>
                  </a:lnTo>
                  <a:lnTo>
                    <a:pt x="1215" y="395"/>
                  </a:lnTo>
                  <a:lnTo>
                    <a:pt x="1199" y="390"/>
                  </a:lnTo>
                  <a:lnTo>
                    <a:pt x="1183" y="385"/>
                  </a:lnTo>
                  <a:lnTo>
                    <a:pt x="1166" y="381"/>
                  </a:lnTo>
                  <a:lnTo>
                    <a:pt x="1149" y="381"/>
                  </a:lnTo>
                  <a:lnTo>
                    <a:pt x="1149" y="381"/>
                  </a:lnTo>
                  <a:lnTo>
                    <a:pt x="1142" y="381"/>
                  </a:lnTo>
                  <a:lnTo>
                    <a:pt x="1142" y="381"/>
                  </a:lnTo>
                  <a:lnTo>
                    <a:pt x="1144" y="375"/>
                  </a:lnTo>
                  <a:lnTo>
                    <a:pt x="1144" y="375"/>
                  </a:lnTo>
                  <a:lnTo>
                    <a:pt x="1130" y="407"/>
                  </a:lnTo>
                  <a:lnTo>
                    <a:pt x="1113" y="435"/>
                  </a:lnTo>
                  <a:lnTo>
                    <a:pt x="1095" y="461"/>
                  </a:lnTo>
                  <a:lnTo>
                    <a:pt x="1073" y="484"/>
                  </a:lnTo>
                  <a:lnTo>
                    <a:pt x="1073" y="484"/>
                  </a:lnTo>
                  <a:lnTo>
                    <a:pt x="1085" y="456"/>
                  </a:lnTo>
                  <a:lnTo>
                    <a:pt x="1097" y="425"/>
                  </a:lnTo>
                  <a:lnTo>
                    <a:pt x="1103" y="397"/>
                  </a:lnTo>
                  <a:lnTo>
                    <a:pt x="1108" y="366"/>
                  </a:lnTo>
                  <a:lnTo>
                    <a:pt x="1112" y="336"/>
                  </a:lnTo>
                  <a:lnTo>
                    <a:pt x="1112" y="306"/>
                  </a:lnTo>
                  <a:lnTo>
                    <a:pt x="1110" y="277"/>
                  </a:lnTo>
                  <a:lnTo>
                    <a:pt x="1105" y="248"/>
                  </a:lnTo>
                  <a:lnTo>
                    <a:pt x="1105" y="248"/>
                  </a:lnTo>
                  <a:lnTo>
                    <a:pt x="1097" y="219"/>
                  </a:lnTo>
                  <a:lnTo>
                    <a:pt x="1088" y="192"/>
                  </a:lnTo>
                  <a:lnTo>
                    <a:pt x="1076" y="167"/>
                  </a:lnTo>
                  <a:lnTo>
                    <a:pt x="1061" y="142"/>
                  </a:lnTo>
                  <a:lnTo>
                    <a:pt x="1046" y="118"/>
                  </a:lnTo>
                  <a:lnTo>
                    <a:pt x="1027" y="98"/>
                  </a:lnTo>
                  <a:lnTo>
                    <a:pt x="1007" y="78"/>
                  </a:lnTo>
                  <a:lnTo>
                    <a:pt x="984" y="59"/>
                  </a:lnTo>
                  <a:lnTo>
                    <a:pt x="984" y="59"/>
                  </a:lnTo>
                  <a:lnTo>
                    <a:pt x="957" y="42"/>
                  </a:lnTo>
                  <a:lnTo>
                    <a:pt x="926" y="27"/>
                  </a:lnTo>
                  <a:lnTo>
                    <a:pt x="896" y="15"/>
                  </a:lnTo>
                  <a:lnTo>
                    <a:pt x="862" y="7"/>
                  </a:lnTo>
                  <a:lnTo>
                    <a:pt x="862" y="7"/>
                  </a:lnTo>
                  <a:lnTo>
                    <a:pt x="840" y="4"/>
                  </a:lnTo>
                  <a:lnTo>
                    <a:pt x="817" y="2"/>
                  </a:lnTo>
                  <a:lnTo>
                    <a:pt x="793" y="0"/>
                  </a:lnTo>
                  <a:lnTo>
                    <a:pt x="769" y="2"/>
                  </a:lnTo>
                  <a:lnTo>
                    <a:pt x="769" y="2"/>
                  </a:lnTo>
                  <a:lnTo>
                    <a:pt x="746" y="5"/>
                  </a:lnTo>
                  <a:lnTo>
                    <a:pt x="724" y="10"/>
                  </a:lnTo>
                  <a:lnTo>
                    <a:pt x="700" y="17"/>
                  </a:lnTo>
                  <a:lnTo>
                    <a:pt x="678" y="25"/>
                  </a:lnTo>
                  <a:lnTo>
                    <a:pt x="678" y="25"/>
                  </a:lnTo>
                  <a:lnTo>
                    <a:pt x="653" y="39"/>
                  </a:lnTo>
                  <a:lnTo>
                    <a:pt x="629" y="56"/>
                  </a:lnTo>
                  <a:lnTo>
                    <a:pt x="607" y="73"/>
                  </a:lnTo>
                  <a:lnTo>
                    <a:pt x="585" y="93"/>
                  </a:lnTo>
                  <a:lnTo>
                    <a:pt x="567" y="113"/>
                  </a:lnTo>
                  <a:lnTo>
                    <a:pt x="550" y="137"/>
                  </a:lnTo>
                  <a:lnTo>
                    <a:pt x="535" y="162"/>
                  </a:lnTo>
                  <a:lnTo>
                    <a:pt x="521" y="187"/>
                  </a:lnTo>
                  <a:lnTo>
                    <a:pt x="521" y="187"/>
                  </a:lnTo>
                  <a:lnTo>
                    <a:pt x="515" y="206"/>
                  </a:lnTo>
                  <a:lnTo>
                    <a:pt x="508" y="225"/>
                  </a:lnTo>
                  <a:lnTo>
                    <a:pt x="503" y="243"/>
                  </a:lnTo>
                  <a:lnTo>
                    <a:pt x="499" y="262"/>
                  </a:lnTo>
                  <a:lnTo>
                    <a:pt x="499" y="262"/>
                  </a:lnTo>
                  <a:lnTo>
                    <a:pt x="489" y="248"/>
                  </a:lnTo>
                  <a:lnTo>
                    <a:pt x="478" y="235"/>
                  </a:lnTo>
                  <a:lnTo>
                    <a:pt x="466" y="223"/>
                  </a:lnTo>
                  <a:lnTo>
                    <a:pt x="452" y="213"/>
                  </a:lnTo>
                  <a:lnTo>
                    <a:pt x="452" y="213"/>
                  </a:lnTo>
                  <a:lnTo>
                    <a:pt x="439" y="203"/>
                  </a:lnTo>
                  <a:lnTo>
                    <a:pt x="424" y="194"/>
                  </a:lnTo>
                  <a:lnTo>
                    <a:pt x="408" y="187"/>
                  </a:lnTo>
                  <a:lnTo>
                    <a:pt x="393" y="182"/>
                  </a:lnTo>
                  <a:lnTo>
                    <a:pt x="376" y="177"/>
                  </a:lnTo>
                  <a:lnTo>
                    <a:pt x="359" y="174"/>
                  </a:lnTo>
                  <a:lnTo>
                    <a:pt x="343" y="172"/>
                  </a:lnTo>
                  <a:lnTo>
                    <a:pt x="326" y="171"/>
                  </a:lnTo>
                  <a:lnTo>
                    <a:pt x="326" y="171"/>
                  </a:lnTo>
                  <a:lnTo>
                    <a:pt x="309" y="172"/>
                  </a:lnTo>
                  <a:lnTo>
                    <a:pt x="292" y="174"/>
                  </a:lnTo>
                  <a:lnTo>
                    <a:pt x="275" y="177"/>
                  </a:lnTo>
                  <a:lnTo>
                    <a:pt x="258" y="181"/>
                  </a:lnTo>
                  <a:lnTo>
                    <a:pt x="241" y="186"/>
                  </a:lnTo>
                  <a:lnTo>
                    <a:pt x="224" y="192"/>
                  </a:lnTo>
                  <a:lnTo>
                    <a:pt x="209" y="201"/>
                  </a:lnTo>
                  <a:lnTo>
                    <a:pt x="192" y="211"/>
                  </a:lnTo>
                  <a:lnTo>
                    <a:pt x="192" y="211"/>
                  </a:lnTo>
                  <a:lnTo>
                    <a:pt x="176" y="223"/>
                  </a:lnTo>
                  <a:lnTo>
                    <a:pt x="159" y="236"/>
                  </a:lnTo>
                  <a:lnTo>
                    <a:pt x="144" y="252"/>
                  </a:lnTo>
                  <a:lnTo>
                    <a:pt x="130" y="267"/>
                  </a:lnTo>
                  <a:lnTo>
                    <a:pt x="118" y="284"/>
                  </a:lnTo>
                  <a:lnTo>
                    <a:pt x="108" y="300"/>
                  </a:lnTo>
                  <a:lnTo>
                    <a:pt x="100" y="317"/>
                  </a:lnTo>
                  <a:lnTo>
                    <a:pt x="91" y="336"/>
                  </a:lnTo>
                  <a:lnTo>
                    <a:pt x="91" y="336"/>
                  </a:lnTo>
                  <a:lnTo>
                    <a:pt x="86" y="358"/>
                  </a:lnTo>
                  <a:lnTo>
                    <a:pt x="81" y="380"/>
                  </a:lnTo>
                  <a:lnTo>
                    <a:pt x="79" y="402"/>
                  </a:lnTo>
                  <a:lnTo>
                    <a:pt x="81" y="424"/>
                  </a:lnTo>
                  <a:lnTo>
                    <a:pt x="84" y="446"/>
                  </a:lnTo>
                  <a:lnTo>
                    <a:pt x="90" y="467"/>
                  </a:lnTo>
                  <a:lnTo>
                    <a:pt x="98" y="489"/>
                  </a:lnTo>
                  <a:lnTo>
                    <a:pt x="110" y="510"/>
                  </a:lnTo>
                  <a:lnTo>
                    <a:pt x="110" y="510"/>
                  </a:lnTo>
                  <a:lnTo>
                    <a:pt x="98" y="510"/>
                  </a:lnTo>
                  <a:lnTo>
                    <a:pt x="86" y="513"/>
                  </a:lnTo>
                  <a:lnTo>
                    <a:pt x="76" y="516"/>
                  </a:lnTo>
                  <a:lnTo>
                    <a:pt x="66" y="520"/>
                  </a:lnTo>
                  <a:lnTo>
                    <a:pt x="56" y="527"/>
                  </a:lnTo>
                  <a:lnTo>
                    <a:pt x="46" y="533"/>
                  </a:lnTo>
                  <a:lnTo>
                    <a:pt x="37" y="540"/>
                  </a:lnTo>
                  <a:lnTo>
                    <a:pt x="31" y="548"/>
                  </a:lnTo>
                  <a:lnTo>
                    <a:pt x="24" y="557"/>
                  </a:lnTo>
                  <a:lnTo>
                    <a:pt x="17" y="567"/>
                  </a:lnTo>
                  <a:lnTo>
                    <a:pt x="12" y="577"/>
                  </a:lnTo>
                  <a:lnTo>
                    <a:pt x="7" y="589"/>
                  </a:lnTo>
                  <a:lnTo>
                    <a:pt x="4" y="601"/>
                  </a:lnTo>
                  <a:lnTo>
                    <a:pt x="2" y="613"/>
                  </a:lnTo>
                  <a:lnTo>
                    <a:pt x="0" y="624"/>
                  </a:lnTo>
                  <a:lnTo>
                    <a:pt x="0" y="638"/>
                  </a:lnTo>
                  <a:lnTo>
                    <a:pt x="0" y="638"/>
                  </a:lnTo>
                  <a:lnTo>
                    <a:pt x="2" y="650"/>
                  </a:lnTo>
                  <a:lnTo>
                    <a:pt x="4" y="661"/>
                  </a:lnTo>
                  <a:lnTo>
                    <a:pt x="7" y="673"/>
                  </a:lnTo>
                  <a:lnTo>
                    <a:pt x="12" y="683"/>
                  </a:lnTo>
                  <a:lnTo>
                    <a:pt x="17" y="694"/>
                  </a:lnTo>
                  <a:lnTo>
                    <a:pt x="22" y="704"/>
                  </a:lnTo>
                  <a:lnTo>
                    <a:pt x="29" y="712"/>
                  </a:lnTo>
                  <a:lnTo>
                    <a:pt x="36" y="721"/>
                  </a:lnTo>
                  <a:lnTo>
                    <a:pt x="44" y="729"/>
                  </a:lnTo>
                  <a:lnTo>
                    <a:pt x="52" y="736"/>
                  </a:lnTo>
                  <a:lnTo>
                    <a:pt x="63" y="741"/>
                  </a:lnTo>
                  <a:lnTo>
                    <a:pt x="73" y="746"/>
                  </a:lnTo>
                  <a:lnTo>
                    <a:pt x="83" y="749"/>
                  </a:lnTo>
                  <a:lnTo>
                    <a:pt x="93" y="753"/>
                  </a:lnTo>
                  <a:lnTo>
                    <a:pt x="105" y="754"/>
                  </a:lnTo>
                  <a:lnTo>
                    <a:pt x="115" y="756"/>
                  </a:lnTo>
                  <a:lnTo>
                    <a:pt x="115" y="756"/>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263" name="Freeform 14"/>
            <p:cNvSpPr>
              <a:spLocks noEditPoints="1"/>
            </p:cNvSpPr>
            <p:nvPr/>
          </p:nvSpPr>
          <p:spPr bwMode="auto">
            <a:xfrm>
              <a:off x="5676836" y="2034753"/>
              <a:ext cx="884255" cy="645161"/>
            </a:xfrm>
            <a:custGeom>
              <a:avLst/>
              <a:gdLst/>
              <a:ahLst/>
              <a:cxnLst>
                <a:cxn ang="0">
                  <a:pos x="398" y="176"/>
                </a:cxn>
                <a:cxn ang="0">
                  <a:pos x="174" y="400"/>
                </a:cxn>
                <a:cxn ang="0">
                  <a:pos x="154" y="176"/>
                </a:cxn>
                <a:cxn ang="0">
                  <a:pos x="422" y="200"/>
                </a:cxn>
                <a:cxn ang="0">
                  <a:pos x="442" y="424"/>
                </a:cxn>
                <a:cxn ang="0">
                  <a:pos x="210" y="442"/>
                </a:cxn>
                <a:cxn ang="0">
                  <a:pos x="386" y="418"/>
                </a:cxn>
                <a:cxn ang="0">
                  <a:pos x="416" y="380"/>
                </a:cxn>
                <a:cxn ang="0">
                  <a:pos x="352" y="18"/>
                </a:cxn>
                <a:cxn ang="0">
                  <a:pos x="446" y="110"/>
                </a:cxn>
                <a:cxn ang="0">
                  <a:pos x="524" y="134"/>
                </a:cxn>
                <a:cxn ang="0">
                  <a:pos x="580" y="208"/>
                </a:cxn>
                <a:cxn ang="0">
                  <a:pos x="572" y="310"/>
                </a:cxn>
                <a:cxn ang="0">
                  <a:pos x="502" y="264"/>
                </a:cxn>
                <a:cxn ang="0">
                  <a:pos x="472" y="226"/>
                </a:cxn>
                <a:cxn ang="0">
                  <a:pos x="454" y="198"/>
                </a:cxn>
                <a:cxn ang="0">
                  <a:pos x="416" y="176"/>
                </a:cxn>
                <a:cxn ang="0">
                  <a:pos x="392" y="140"/>
                </a:cxn>
                <a:cxn ang="0">
                  <a:pos x="152" y="144"/>
                </a:cxn>
                <a:cxn ang="0">
                  <a:pos x="136" y="380"/>
                </a:cxn>
                <a:cxn ang="0">
                  <a:pos x="50" y="370"/>
                </a:cxn>
                <a:cxn ang="0">
                  <a:pos x="0" y="274"/>
                </a:cxn>
                <a:cxn ang="0">
                  <a:pos x="76" y="164"/>
                </a:cxn>
                <a:cxn ang="0">
                  <a:pos x="124" y="82"/>
                </a:cxn>
                <a:cxn ang="0">
                  <a:pos x="210" y="12"/>
                </a:cxn>
                <a:cxn ang="0">
                  <a:pos x="464" y="244"/>
                </a:cxn>
                <a:cxn ang="0">
                  <a:pos x="484" y="468"/>
                </a:cxn>
                <a:cxn ang="0">
                  <a:pos x="252" y="486"/>
                </a:cxn>
                <a:cxn ang="0">
                  <a:pos x="428" y="462"/>
                </a:cxn>
                <a:cxn ang="0">
                  <a:pos x="460" y="424"/>
                </a:cxn>
                <a:cxn ang="0">
                  <a:pos x="182" y="306"/>
                </a:cxn>
                <a:cxn ang="0">
                  <a:pos x="200" y="244"/>
                </a:cxn>
                <a:cxn ang="0">
                  <a:pos x="250" y="256"/>
                </a:cxn>
                <a:cxn ang="0">
                  <a:pos x="272" y="248"/>
                </a:cxn>
                <a:cxn ang="0">
                  <a:pos x="278" y="300"/>
                </a:cxn>
                <a:cxn ang="0">
                  <a:pos x="250" y="300"/>
                </a:cxn>
                <a:cxn ang="0">
                  <a:pos x="250" y="284"/>
                </a:cxn>
                <a:cxn ang="0">
                  <a:pos x="268" y="292"/>
                </a:cxn>
                <a:cxn ang="0">
                  <a:pos x="268" y="264"/>
                </a:cxn>
                <a:cxn ang="0">
                  <a:pos x="250" y="268"/>
                </a:cxn>
                <a:cxn ang="0">
                  <a:pos x="304" y="252"/>
                </a:cxn>
                <a:cxn ang="0">
                  <a:pos x="330" y="254"/>
                </a:cxn>
                <a:cxn ang="0">
                  <a:pos x="330" y="300"/>
                </a:cxn>
                <a:cxn ang="0">
                  <a:pos x="302" y="328"/>
                </a:cxn>
                <a:cxn ang="0">
                  <a:pos x="306" y="290"/>
                </a:cxn>
                <a:cxn ang="0">
                  <a:pos x="320" y="292"/>
                </a:cxn>
                <a:cxn ang="0">
                  <a:pos x="318" y="260"/>
                </a:cxn>
                <a:cxn ang="0">
                  <a:pos x="302" y="276"/>
                </a:cxn>
                <a:cxn ang="0">
                  <a:pos x="358" y="296"/>
                </a:cxn>
                <a:cxn ang="0">
                  <a:pos x="370" y="290"/>
                </a:cxn>
                <a:cxn ang="0">
                  <a:pos x="346" y="278"/>
                </a:cxn>
                <a:cxn ang="0">
                  <a:pos x="352" y="248"/>
                </a:cxn>
                <a:cxn ang="0">
                  <a:pos x="382" y="262"/>
                </a:cxn>
                <a:cxn ang="0">
                  <a:pos x="354" y="260"/>
                </a:cxn>
                <a:cxn ang="0">
                  <a:pos x="374" y="274"/>
                </a:cxn>
                <a:cxn ang="0">
                  <a:pos x="378" y="302"/>
                </a:cxn>
                <a:cxn ang="0">
                  <a:pos x="346" y="304"/>
                </a:cxn>
              </a:cxnLst>
              <a:rect l="0" t="0" r="r" b="b"/>
              <a:pathLst>
                <a:path w="586" h="488">
                  <a:moveTo>
                    <a:pt x="174" y="154"/>
                  </a:moveTo>
                  <a:lnTo>
                    <a:pt x="378" y="154"/>
                  </a:lnTo>
                  <a:lnTo>
                    <a:pt x="378" y="154"/>
                  </a:lnTo>
                  <a:lnTo>
                    <a:pt x="386" y="156"/>
                  </a:lnTo>
                  <a:lnTo>
                    <a:pt x="392" y="160"/>
                  </a:lnTo>
                  <a:lnTo>
                    <a:pt x="396" y="168"/>
                  </a:lnTo>
                  <a:lnTo>
                    <a:pt x="398" y="176"/>
                  </a:lnTo>
                  <a:lnTo>
                    <a:pt x="398" y="380"/>
                  </a:lnTo>
                  <a:lnTo>
                    <a:pt x="398" y="380"/>
                  </a:lnTo>
                  <a:lnTo>
                    <a:pt x="396" y="388"/>
                  </a:lnTo>
                  <a:lnTo>
                    <a:pt x="392" y="394"/>
                  </a:lnTo>
                  <a:lnTo>
                    <a:pt x="386" y="398"/>
                  </a:lnTo>
                  <a:lnTo>
                    <a:pt x="378" y="400"/>
                  </a:lnTo>
                  <a:lnTo>
                    <a:pt x="174" y="400"/>
                  </a:lnTo>
                  <a:lnTo>
                    <a:pt x="174" y="400"/>
                  </a:lnTo>
                  <a:lnTo>
                    <a:pt x="166" y="398"/>
                  </a:lnTo>
                  <a:lnTo>
                    <a:pt x="160" y="394"/>
                  </a:lnTo>
                  <a:lnTo>
                    <a:pt x="156" y="388"/>
                  </a:lnTo>
                  <a:lnTo>
                    <a:pt x="154" y="380"/>
                  </a:lnTo>
                  <a:lnTo>
                    <a:pt x="154" y="176"/>
                  </a:lnTo>
                  <a:lnTo>
                    <a:pt x="154" y="176"/>
                  </a:lnTo>
                  <a:lnTo>
                    <a:pt x="156" y="168"/>
                  </a:lnTo>
                  <a:lnTo>
                    <a:pt x="160" y="160"/>
                  </a:lnTo>
                  <a:lnTo>
                    <a:pt x="166" y="156"/>
                  </a:lnTo>
                  <a:lnTo>
                    <a:pt x="174" y="154"/>
                  </a:lnTo>
                  <a:lnTo>
                    <a:pt x="174" y="154"/>
                  </a:lnTo>
                  <a:close/>
                  <a:moveTo>
                    <a:pt x="416" y="200"/>
                  </a:moveTo>
                  <a:lnTo>
                    <a:pt x="422" y="200"/>
                  </a:lnTo>
                  <a:lnTo>
                    <a:pt x="422" y="200"/>
                  </a:lnTo>
                  <a:lnTo>
                    <a:pt x="430" y="200"/>
                  </a:lnTo>
                  <a:lnTo>
                    <a:pt x="436" y="206"/>
                  </a:lnTo>
                  <a:lnTo>
                    <a:pt x="440" y="212"/>
                  </a:lnTo>
                  <a:lnTo>
                    <a:pt x="442" y="220"/>
                  </a:lnTo>
                  <a:lnTo>
                    <a:pt x="442" y="424"/>
                  </a:lnTo>
                  <a:lnTo>
                    <a:pt x="442" y="424"/>
                  </a:lnTo>
                  <a:lnTo>
                    <a:pt x="440" y="432"/>
                  </a:lnTo>
                  <a:lnTo>
                    <a:pt x="436" y="438"/>
                  </a:lnTo>
                  <a:lnTo>
                    <a:pt x="430" y="442"/>
                  </a:lnTo>
                  <a:lnTo>
                    <a:pt x="422" y="444"/>
                  </a:lnTo>
                  <a:lnTo>
                    <a:pt x="218" y="444"/>
                  </a:lnTo>
                  <a:lnTo>
                    <a:pt x="218" y="444"/>
                  </a:lnTo>
                  <a:lnTo>
                    <a:pt x="210" y="442"/>
                  </a:lnTo>
                  <a:lnTo>
                    <a:pt x="202" y="438"/>
                  </a:lnTo>
                  <a:lnTo>
                    <a:pt x="198" y="432"/>
                  </a:lnTo>
                  <a:lnTo>
                    <a:pt x="196" y="424"/>
                  </a:lnTo>
                  <a:lnTo>
                    <a:pt x="196" y="418"/>
                  </a:lnTo>
                  <a:lnTo>
                    <a:pt x="378" y="418"/>
                  </a:lnTo>
                  <a:lnTo>
                    <a:pt x="378" y="418"/>
                  </a:lnTo>
                  <a:lnTo>
                    <a:pt x="386" y="418"/>
                  </a:lnTo>
                  <a:lnTo>
                    <a:pt x="392" y="414"/>
                  </a:lnTo>
                  <a:lnTo>
                    <a:pt x="400" y="412"/>
                  </a:lnTo>
                  <a:lnTo>
                    <a:pt x="406" y="406"/>
                  </a:lnTo>
                  <a:lnTo>
                    <a:pt x="410" y="400"/>
                  </a:lnTo>
                  <a:lnTo>
                    <a:pt x="414" y="394"/>
                  </a:lnTo>
                  <a:lnTo>
                    <a:pt x="416" y="388"/>
                  </a:lnTo>
                  <a:lnTo>
                    <a:pt x="416" y="380"/>
                  </a:lnTo>
                  <a:lnTo>
                    <a:pt x="416" y="200"/>
                  </a:lnTo>
                  <a:lnTo>
                    <a:pt x="416" y="200"/>
                  </a:lnTo>
                  <a:close/>
                  <a:moveTo>
                    <a:pt x="274" y="0"/>
                  </a:moveTo>
                  <a:lnTo>
                    <a:pt x="274" y="0"/>
                  </a:lnTo>
                  <a:lnTo>
                    <a:pt x="302" y="2"/>
                  </a:lnTo>
                  <a:lnTo>
                    <a:pt x="328" y="8"/>
                  </a:lnTo>
                  <a:lnTo>
                    <a:pt x="352" y="18"/>
                  </a:lnTo>
                  <a:lnTo>
                    <a:pt x="376" y="30"/>
                  </a:lnTo>
                  <a:lnTo>
                    <a:pt x="396" y="46"/>
                  </a:lnTo>
                  <a:lnTo>
                    <a:pt x="414" y="66"/>
                  </a:lnTo>
                  <a:lnTo>
                    <a:pt x="428" y="88"/>
                  </a:lnTo>
                  <a:lnTo>
                    <a:pt x="440" y="110"/>
                  </a:lnTo>
                  <a:lnTo>
                    <a:pt x="440" y="110"/>
                  </a:lnTo>
                  <a:lnTo>
                    <a:pt x="446" y="110"/>
                  </a:lnTo>
                  <a:lnTo>
                    <a:pt x="446" y="110"/>
                  </a:lnTo>
                  <a:lnTo>
                    <a:pt x="462" y="112"/>
                  </a:lnTo>
                  <a:lnTo>
                    <a:pt x="474" y="114"/>
                  </a:lnTo>
                  <a:lnTo>
                    <a:pt x="488" y="116"/>
                  </a:lnTo>
                  <a:lnTo>
                    <a:pt x="502" y="122"/>
                  </a:lnTo>
                  <a:lnTo>
                    <a:pt x="514" y="128"/>
                  </a:lnTo>
                  <a:lnTo>
                    <a:pt x="524" y="134"/>
                  </a:lnTo>
                  <a:lnTo>
                    <a:pt x="536" y="142"/>
                  </a:lnTo>
                  <a:lnTo>
                    <a:pt x="546" y="152"/>
                  </a:lnTo>
                  <a:lnTo>
                    <a:pt x="554" y="162"/>
                  </a:lnTo>
                  <a:lnTo>
                    <a:pt x="562" y="172"/>
                  </a:lnTo>
                  <a:lnTo>
                    <a:pt x="570" y="184"/>
                  </a:lnTo>
                  <a:lnTo>
                    <a:pt x="576" y="196"/>
                  </a:lnTo>
                  <a:lnTo>
                    <a:pt x="580" y="208"/>
                  </a:lnTo>
                  <a:lnTo>
                    <a:pt x="584" y="222"/>
                  </a:lnTo>
                  <a:lnTo>
                    <a:pt x="586" y="236"/>
                  </a:lnTo>
                  <a:lnTo>
                    <a:pt x="586" y="250"/>
                  </a:lnTo>
                  <a:lnTo>
                    <a:pt x="586" y="250"/>
                  </a:lnTo>
                  <a:lnTo>
                    <a:pt x="584" y="272"/>
                  </a:lnTo>
                  <a:lnTo>
                    <a:pt x="580" y="292"/>
                  </a:lnTo>
                  <a:lnTo>
                    <a:pt x="572" y="310"/>
                  </a:lnTo>
                  <a:lnTo>
                    <a:pt x="562" y="328"/>
                  </a:lnTo>
                  <a:lnTo>
                    <a:pt x="550" y="342"/>
                  </a:lnTo>
                  <a:lnTo>
                    <a:pt x="536" y="356"/>
                  </a:lnTo>
                  <a:lnTo>
                    <a:pt x="520" y="368"/>
                  </a:lnTo>
                  <a:lnTo>
                    <a:pt x="502" y="378"/>
                  </a:lnTo>
                  <a:lnTo>
                    <a:pt x="502" y="264"/>
                  </a:lnTo>
                  <a:lnTo>
                    <a:pt x="502" y="264"/>
                  </a:lnTo>
                  <a:lnTo>
                    <a:pt x="502" y="256"/>
                  </a:lnTo>
                  <a:lnTo>
                    <a:pt x="500" y="250"/>
                  </a:lnTo>
                  <a:lnTo>
                    <a:pt x="496" y="242"/>
                  </a:lnTo>
                  <a:lnTo>
                    <a:pt x="492" y="236"/>
                  </a:lnTo>
                  <a:lnTo>
                    <a:pt x="486" y="232"/>
                  </a:lnTo>
                  <a:lnTo>
                    <a:pt x="480" y="228"/>
                  </a:lnTo>
                  <a:lnTo>
                    <a:pt x="472" y="226"/>
                  </a:lnTo>
                  <a:lnTo>
                    <a:pt x="464" y="226"/>
                  </a:lnTo>
                  <a:lnTo>
                    <a:pt x="460" y="226"/>
                  </a:lnTo>
                  <a:lnTo>
                    <a:pt x="460" y="220"/>
                  </a:lnTo>
                  <a:lnTo>
                    <a:pt x="460" y="220"/>
                  </a:lnTo>
                  <a:lnTo>
                    <a:pt x="458" y="212"/>
                  </a:lnTo>
                  <a:lnTo>
                    <a:pt x="456" y="204"/>
                  </a:lnTo>
                  <a:lnTo>
                    <a:pt x="454" y="198"/>
                  </a:lnTo>
                  <a:lnTo>
                    <a:pt x="448" y="192"/>
                  </a:lnTo>
                  <a:lnTo>
                    <a:pt x="442" y="188"/>
                  </a:lnTo>
                  <a:lnTo>
                    <a:pt x="436" y="184"/>
                  </a:lnTo>
                  <a:lnTo>
                    <a:pt x="428" y="182"/>
                  </a:lnTo>
                  <a:lnTo>
                    <a:pt x="422" y="182"/>
                  </a:lnTo>
                  <a:lnTo>
                    <a:pt x="416" y="182"/>
                  </a:lnTo>
                  <a:lnTo>
                    <a:pt x="416" y="176"/>
                  </a:lnTo>
                  <a:lnTo>
                    <a:pt x="416" y="176"/>
                  </a:lnTo>
                  <a:lnTo>
                    <a:pt x="416" y="168"/>
                  </a:lnTo>
                  <a:lnTo>
                    <a:pt x="414" y="160"/>
                  </a:lnTo>
                  <a:lnTo>
                    <a:pt x="410" y="154"/>
                  </a:lnTo>
                  <a:lnTo>
                    <a:pt x="406" y="148"/>
                  </a:lnTo>
                  <a:lnTo>
                    <a:pt x="400" y="144"/>
                  </a:lnTo>
                  <a:lnTo>
                    <a:pt x="392" y="140"/>
                  </a:lnTo>
                  <a:lnTo>
                    <a:pt x="386" y="138"/>
                  </a:lnTo>
                  <a:lnTo>
                    <a:pt x="378" y="136"/>
                  </a:lnTo>
                  <a:lnTo>
                    <a:pt x="174" y="136"/>
                  </a:lnTo>
                  <a:lnTo>
                    <a:pt x="174" y="136"/>
                  </a:lnTo>
                  <a:lnTo>
                    <a:pt x="166" y="138"/>
                  </a:lnTo>
                  <a:lnTo>
                    <a:pt x="158" y="140"/>
                  </a:lnTo>
                  <a:lnTo>
                    <a:pt x="152" y="144"/>
                  </a:lnTo>
                  <a:lnTo>
                    <a:pt x="146" y="148"/>
                  </a:lnTo>
                  <a:lnTo>
                    <a:pt x="142" y="154"/>
                  </a:lnTo>
                  <a:lnTo>
                    <a:pt x="138" y="160"/>
                  </a:lnTo>
                  <a:lnTo>
                    <a:pt x="136" y="168"/>
                  </a:lnTo>
                  <a:lnTo>
                    <a:pt x="136" y="176"/>
                  </a:lnTo>
                  <a:lnTo>
                    <a:pt x="136" y="380"/>
                  </a:lnTo>
                  <a:lnTo>
                    <a:pt x="136" y="380"/>
                  </a:lnTo>
                  <a:lnTo>
                    <a:pt x="136" y="390"/>
                  </a:lnTo>
                  <a:lnTo>
                    <a:pt x="116" y="390"/>
                  </a:lnTo>
                  <a:lnTo>
                    <a:pt x="116" y="390"/>
                  </a:lnTo>
                  <a:lnTo>
                    <a:pt x="104" y="388"/>
                  </a:lnTo>
                  <a:lnTo>
                    <a:pt x="92" y="388"/>
                  </a:lnTo>
                  <a:lnTo>
                    <a:pt x="70" y="380"/>
                  </a:lnTo>
                  <a:lnTo>
                    <a:pt x="50" y="370"/>
                  </a:lnTo>
                  <a:lnTo>
                    <a:pt x="34" y="356"/>
                  </a:lnTo>
                  <a:lnTo>
                    <a:pt x="20" y="338"/>
                  </a:lnTo>
                  <a:lnTo>
                    <a:pt x="8" y="318"/>
                  </a:lnTo>
                  <a:lnTo>
                    <a:pt x="2" y="296"/>
                  </a:lnTo>
                  <a:lnTo>
                    <a:pt x="0" y="286"/>
                  </a:lnTo>
                  <a:lnTo>
                    <a:pt x="0" y="274"/>
                  </a:lnTo>
                  <a:lnTo>
                    <a:pt x="0" y="274"/>
                  </a:lnTo>
                  <a:lnTo>
                    <a:pt x="2" y="252"/>
                  </a:lnTo>
                  <a:lnTo>
                    <a:pt x="6" y="232"/>
                  </a:lnTo>
                  <a:lnTo>
                    <a:pt x="16" y="214"/>
                  </a:lnTo>
                  <a:lnTo>
                    <a:pt x="28" y="198"/>
                  </a:lnTo>
                  <a:lnTo>
                    <a:pt x="42" y="184"/>
                  </a:lnTo>
                  <a:lnTo>
                    <a:pt x="58" y="172"/>
                  </a:lnTo>
                  <a:lnTo>
                    <a:pt x="76" y="164"/>
                  </a:lnTo>
                  <a:lnTo>
                    <a:pt x="96" y="158"/>
                  </a:lnTo>
                  <a:lnTo>
                    <a:pt x="96" y="158"/>
                  </a:lnTo>
                  <a:lnTo>
                    <a:pt x="100" y="142"/>
                  </a:lnTo>
                  <a:lnTo>
                    <a:pt x="104" y="126"/>
                  </a:lnTo>
                  <a:lnTo>
                    <a:pt x="108" y="110"/>
                  </a:lnTo>
                  <a:lnTo>
                    <a:pt x="116" y="96"/>
                  </a:lnTo>
                  <a:lnTo>
                    <a:pt x="124" y="82"/>
                  </a:lnTo>
                  <a:lnTo>
                    <a:pt x="132" y="68"/>
                  </a:lnTo>
                  <a:lnTo>
                    <a:pt x="144" y="56"/>
                  </a:lnTo>
                  <a:lnTo>
                    <a:pt x="154" y="46"/>
                  </a:lnTo>
                  <a:lnTo>
                    <a:pt x="166" y="36"/>
                  </a:lnTo>
                  <a:lnTo>
                    <a:pt x="180" y="26"/>
                  </a:lnTo>
                  <a:lnTo>
                    <a:pt x="194" y="18"/>
                  </a:lnTo>
                  <a:lnTo>
                    <a:pt x="210" y="12"/>
                  </a:lnTo>
                  <a:lnTo>
                    <a:pt x="224" y="6"/>
                  </a:lnTo>
                  <a:lnTo>
                    <a:pt x="240" y="2"/>
                  </a:lnTo>
                  <a:lnTo>
                    <a:pt x="258" y="0"/>
                  </a:lnTo>
                  <a:lnTo>
                    <a:pt x="274" y="0"/>
                  </a:lnTo>
                  <a:lnTo>
                    <a:pt x="274" y="0"/>
                  </a:lnTo>
                  <a:close/>
                  <a:moveTo>
                    <a:pt x="460" y="244"/>
                  </a:moveTo>
                  <a:lnTo>
                    <a:pt x="464" y="244"/>
                  </a:lnTo>
                  <a:lnTo>
                    <a:pt x="464" y="244"/>
                  </a:lnTo>
                  <a:lnTo>
                    <a:pt x="472" y="246"/>
                  </a:lnTo>
                  <a:lnTo>
                    <a:pt x="478" y="250"/>
                  </a:lnTo>
                  <a:lnTo>
                    <a:pt x="484" y="256"/>
                  </a:lnTo>
                  <a:lnTo>
                    <a:pt x="484" y="264"/>
                  </a:lnTo>
                  <a:lnTo>
                    <a:pt x="484" y="468"/>
                  </a:lnTo>
                  <a:lnTo>
                    <a:pt x="484" y="468"/>
                  </a:lnTo>
                  <a:lnTo>
                    <a:pt x="484" y="476"/>
                  </a:lnTo>
                  <a:lnTo>
                    <a:pt x="478" y="482"/>
                  </a:lnTo>
                  <a:lnTo>
                    <a:pt x="472" y="486"/>
                  </a:lnTo>
                  <a:lnTo>
                    <a:pt x="464" y="488"/>
                  </a:lnTo>
                  <a:lnTo>
                    <a:pt x="260" y="488"/>
                  </a:lnTo>
                  <a:lnTo>
                    <a:pt x="260" y="488"/>
                  </a:lnTo>
                  <a:lnTo>
                    <a:pt x="252" y="486"/>
                  </a:lnTo>
                  <a:lnTo>
                    <a:pt x="246" y="482"/>
                  </a:lnTo>
                  <a:lnTo>
                    <a:pt x="242" y="476"/>
                  </a:lnTo>
                  <a:lnTo>
                    <a:pt x="240" y="468"/>
                  </a:lnTo>
                  <a:lnTo>
                    <a:pt x="240" y="462"/>
                  </a:lnTo>
                  <a:lnTo>
                    <a:pt x="422" y="462"/>
                  </a:lnTo>
                  <a:lnTo>
                    <a:pt x="422" y="462"/>
                  </a:lnTo>
                  <a:lnTo>
                    <a:pt x="428" y="462"/>
                  </a:lnTo>
                  <a:lnTo>
                    <a:pt x="436" y="460"/>
                  </a:lnTo>
                  <a:lnTo>
                    <a:pt x="442" y="456"/>
                  </a:lnTo>
                  <a:lnTo>
                    <a:pt x="448" y="450"/>
                  </a:lnTo>
                  <a:lnTo>
                    <a:pt x="454" y="446"/>
                  </a:lnTo>
                  <a:lnTo>
                    <a:pt x="456" y="438"/>
                  </a:lnTo>
                  <a:lnTo>
                    <a:pt x="458" y="432"/>
                  </a:lnTo>
                  <a:lnTo>
                    <a:pt x="460" y="424"/>
                  </a:lnTo>
                  <a:lnTo>
                    <a:pt x="460" y="244"/>
                  </a:lnTo>
                  <a:lnTo>
                    <a:pt x="460" y="244"/>
                  </a:lnTo>
                  <a:close/>
                  <a:moveTo>
                    <a:pt x="234" y="306"/>
                  </a:moveTo>
                  <a:lnTo>
                    <a:pt x="220" y="306"/>
                  </a:lnTo>
                  <a:lnTo>
                    <a:pt x="214" y="288"/>
                  </a:lnTo>
                  <a:lnTo>
                    <a:pt x="188" y="288"/>
                  </a:lnTo>
                  <a:lnTo>
                    <a:pt x="182" y="306"/>
                  </a:lnTo>
                  <a:lnTo>
                    <a:pt x="168" y="306"/>
                  </a:lnTo>
                  <a:lnTo>
                    <a:pt x="194" y="226"/>
                  </a:lnTo>
                  <a:lnTo>
                    <a:pt x="208" y="226"/>
                  </a:lnTo>
                  <a:lnTo>
                    <a:pt x="234" y="306"/>
                  </a:lnTo>
                  <a:lnTo>
                    <a:pt x="234" y="306"/>
                  </a:lnTo>
                  <a:close/>
                  <a:moveTo>
                    <a:pt x="210" y="274"/>
                  </a:moveTo>
                  <a:lnTo>
                    <a:pt x="200" y="244"/>
                  </a:lnTo>
                  <a:lnTo>
                    <a:pt x="192" y="274"/>
                  </a:lnTo>
                  <a:lnTo>
                    <a:pt x="210" y="274"/>
                  </a:lnTo>
                  <a:lnTo>
                    <a:pt x="210" y="274"/>
                  </a:lnTo>
                  <a:close/>
                  <a:moveTo>
                    <a:pt x="238" y="248"/>
                  </a:moveTo>
                  <a:lnTo>
                    <a:pt x="250" y="248"/>
                  </a:lnTo>
                  <a:lnTo>
                    <a:pt x="250" y="256"/>
                  </a:lnTo>
                  <a:lnTo>
                    <a:pt x="250" y="256"/>
                  </a:lnTo>
                  <a:lnTo>
                    <a:pt x="252" y="252"/>
                  </a:lnTo>
                  <a:lnTo>
                    <a:pt x="256" y="250"/>
                  </a:lnTo>
                  <a:lnTo>
                    <a:pt x="256" y="250"/>
                  </a:lnTo>
                  <a:lnTo>
                    <a:pt x="260" y="248"/>
                  </a:lnTo>
                  <a:lnTo>
                    <a:pt x="264" y="248"/>
                  </a:lnTo>
                  <a:lnTo>
                    <a:pt x="264" y="248"/>
                  </a:lnTo>
                  <a:lnTo>
                    <a:pt x="272" y="248"/>
                  </a:lnTo>
                  <a:lnTo>
                    <a:pt x="278" y="254"/>
                  </a:lnTo>
                  <a:lnTo>
                    <a:pt x="278" y="254"/>
                  </a:lnTo>
                  <a:lnTo>
                    <a:pt x="282" y="264"/>
                  </a:lnTo>
                  <a:lnTo>
                    <a:pt x="284" y="276"/>
                  </a:lnTo>
                  <a:lnTo>
                    <a:pt x="284" y="276"/>
                  </a:lnTo>
                  <a:lnTo>
                    <a:pt x="282" y="290"/>
                  </a:lnTo>
                  <a:lnTo>
                    <a:pt x="278" y="300"/>
                  </a:lnTo>
                  <a:lnTo>
                    <a:pt x="278" y="300"/>
                  </a:lnTo>
                  <a:lnTo>
                    <a:pt x="272" y="306"/>
                  </a:lnTo>
                  <a:lnTo>
                    <a:pt x="264" y="308"/>
                  </a:lnTo>
                  <a:lnTo>
                    <a:pt x="264" y="308"/>
                  </a:lnTo>
                  <a:lnTo>
                    <a:pt x="256" y="306"/>
                  </a:lnTo>
                  <a:lnTo>
                    <a:pt x="256" y="306"/>
                  </a:lnTo>
                  <a:lnTo>
                    <a:pt x="250" y="300"/>
                  </a:lnTo>
                  <a:lnTo>
                    <a:pt x="250" y="328"/>
                  </a:lnTo>
                  <a:lnTo>
                    <a:pt x="238" y="328"/>
                  </a:lnTo>
                  <a:lnTo>
                    <a:pt x="238" y="248"/>
                  </a:lnTo>
                  <a:lnTo>
                    <a:pt x="238" y="248"/>
                  </a:lnTo>
                  <a:close/>
                  <a:moveTo>
                    <a:pt x="250" y="276"/>
                  </a:moveTo>
                  <a:lnTo>
                    <a:pt x="250" y="276"/>
                  </a:lnTo>
                  <a:lnTo>
                    <a:pt x="250" y="284"/>
                  </a:lnTo>
                  <a:lnTo>
                    <a:pt x="254" y="290"/>
                  </a:lnTo>
                  <a:lnTo>
                    <a:pt x="254" y="290"/>
                  </a:lnTo>
                  <a:lnTo>
                    <a:pt x="256" y="294"/>
                  </a:lnTo>
                  <a:lnTo>
                    <a:pt x="260" y="296"/>
                  </a:lnTo>
                  <a:lnTo>
                    <a:pt x="260" y="296"/>
                  </a:lnTo>
                  <a:lnTo>
                    <a:pt x="264" y="294"/>
                  </a:lnTo>
                  <a:lnTo>
                    <a:pt x="268" y="292"/>
                  </a:lnTo>
                  <a:lnTo>
                    <a:pt x="268" y="292"/>
                  </a:lnTo>
                  <a:lnTo>
                    <a:pt x="270" y="286"/>
                  </a:lnTo>
                  <a:lnTo>
                    <a:pt x="272" y="278"/>
                  </a:lnTo>
                  <a:lnTo>
                    <a:pt x="272" y="278"/>
                  </a:lnTo>
                  <a:lnTo>
                    <a:pt x="270" y="270"/>
                  </a:lnTo>
                  <a:lnTo>
                    <a:pt x="268" y="264"/>
                  </a:lnTo>
                  <a:lnTo>
                    <a:pt x="268" y="264"/>
                  </a:lnTo>
                  <a:lnTo>
                    <a:pt x="264" y="260"/>
                  </a:lnTo>
                  <a:lnTo>
                    <a:pt x="260" y="260"/>
                  </a:lnTo>
                  <a:lnTo>
                    <a:pt x="260" y="260"/>
                  </a:lnTo>
                  <a:lnTo>
                    <a:pt x="256" y="260"/>
                  </a:lnTo>
                  <a:lnTo>
                    <a:pt x="254" y="264"/>
                  </a:lnTo>
                  <a:lnTo>
                    <a:pt x="254" y="264"/>
                  </a:lnTo>
                  <a:lnTo>
                    <a:pt x="250" y="268"/>
                  </a:lnTo>
                  <a:lnTo>
                    <a:pt x="250" y="276"/>
                  </a:lnTo>
                  <a:lnTo>
                    <a:pt x="250" y="276"/>
                  </a:lnTo>
                  <a:close/>
                  <a:moveTo>
                    <a:pt x="290" y="248"/>
                  </a:moveTo>
                  <a:lnTo>
                    <a:pt x="302" y="248"/>
                  </a:lnTo>
                  <a:lnTo>
                    <a:pt x="302" y="256"/>
                  </a:lnTo>
                  <a:lnTo>
                    <a:pt x="302" y="256"/>
                  </a:lnTo>
                  <a:lnTo>
                    <a:pt x="304" y="252"/>
                  </a:lnTo>
                  <a:lnTo>
                    <a:pt x="308" y="250"/>
                  </a:lnTo>
                  <a:lnTo>
                    <a:pt x="308" y="250"/>
                  </a:lnTo>
                  <a:lnTo>
                    <a:pt x="312" y="248"/>
                  </a:lnTo>
                  <a:lnTo>
                    <a:pt x="316" y="248"/>
                  </a:lnTo>
                  <a:lnTo>
                    <a:pt x="316" y="248"/>
                  </a:lnTo>
                  <a:lnTo>
                    <a:pt x="324" y="248"/>
                  </a:lnTo>
                  <a:lnTo>
                    <a:pt x="330" y="254"/>
                  </a:lnTo>
                  <a:lnTo>
                    <a:pt x="330" y="254"/>
                  </a:lnTo>
                  <a:lnTo>
                    <a:pt x="336" y="264"/>
                  </a:lnTo>
                  <a:lnTo>
                    <a:pt x="336" y="276"/>
                  </a:lnTo>
                  <a:lnTo>
                    <a:pt x="336" y="276"/>
                  </a:lnTo>
                  <a:lnTo>
                    <a:pt x="336" y="290"/>
                  </a:lnTo>
                  <a:lnTo>
                    <a:pt x="330" y="300"/>
                  </a:lnTo>
                  <a:lnTo>
                    <a:pt x="330" y="300"/>
                  </a:lnTo>
                  <a:lnTo>
                    <a:pt x="324" y="306"/>
                  </a:lnTo>
                  <a:lnTo>
                    <a:pt x="316" y="308"/>
                  </a:lnTo>
                  <a:lnTo>
                    <a:pt x="316" y="308"/>
                  </a:lnTo>
                  <a:lnTo>
                    <a:pt x="310" y="306"/>
                  </a:lnTo>
                  <a:lnTo>
                    <a:pt x="310" y="306"/>
                  </a:lnTo>
                  <a:lnTo>
                    <a:pt x="302" y="300"/>
                  </a:lnTo>
                  <a:lnTo>
                    <a:pt x="302" y="328"/>
                  </a:lnTo>
                  <a:lnTo>
                    <a:pt x="290" y="328"/>
                  </a:lnTo>
                  <a:lnTo>
                    <a:pt x="290" y="248"/>
                  </a:lnTo>
                  <a:lnTo>
                    <a:pt x="290" y="248"/>
                  </a:lnTo>
                  <a:close/>
                  <a:moveTo>
                    <a:pt x="302" y="276"/>
                  </a:moveTo>
                  <a:lnTo>
                    <a:pt x="302" y="276"/>
                  </a:lnTo>
                  <a:lnTo>
                    <a:pt x="304" y="284"/>
                  </a:lnTo>
                  <a:lnTo>
                    <a:pt x="306" y="290"/>
                  </a:lnTo>
                  <a:lnTo>
                    <a:pt x="306" y="290"/>
                  </a:lnTo>
                  <a:lnTo>
                    <a:pt x="310" y="294"/>
                  </a:lnTo>
                  <a:lnTo>
                    <a:pt x="314" y="296"/>
                  </a:lnTo>
                  <a:lnTo>
                    <a:pt x="314" y="296"/>
                  </a:lnTo>
                  <a:lnTo>
                    <a:pt x="318" y="294"/>
                  </a:lnTo>
                  <a:lnTo>
                    <a:pt x="320" y="292"/>
                  </a:lnTo>
                  <a:lnTo>
                    <a:pt x="320" y="292"/>
                  </a:lnTo>
                  <a:lnTo>
                    <a:pt x="324" y="286"/>
                  </a:lnTo>
                  <a:lnTo>
                    <a:pt x="324" y="278"/>
                  </a:lnTo>
                  <a:lnTo>
                    <a:pt x="324" y="278"/>
                  </a:lnTo>
                  <a:lnTo>
                    <a:pt x="324" y="270"/>
                  </a:lnTo>
                  <a:lnTo>
                    <a:pt x="320" y="264"/>
                  </a:lnTo>
                  <a:lnTo>
                    <a:pt x="320" y="264"/>
                  </a:lnTo>
                  <a:lnTo>
                    <a:pt x="318" y="260"/>
                  </a:lnTo>
                  <a:lnTo>
                    <a:pt x="314" y="260"/>
                  </a:lnTo>
                  <a:lnTo>
                    <a:pt x="314" y="260"/>
                  </a:lnTo>
                  <a:lnTo>
                    <a:pt x="310" y="260"/>
                  </a:lnTo>
                  <a:lnTo>
                    <a:pt x="306" y="264"/>
                  </a:lnTo>
                  <a:lnTo>
                    <a:pt x="306" y="264"/>
                  </a:lnTo>
                  <a:lnTo>
                    <a:pt x="304" y="268"/>
                  </a:lnTo>
                  <a:lnTo>
                    <a:pt x="302" y="276"/>
                  </a:lnTo>
                  <a:lnTo>
                    <a:pt x="302" y="276"/>
                  </a:lnTo>
                  <a:close/>
                  <a:moveTo>
                    <a:pt x="338" y="290"/>
                  </a:moveTo>
                  <a:lnTo>
                    <a:pt x="352" y="288"/>
                  </a:lnTo>
                  <a:lnTo>
                    <a:pt x="352" y="288"/>
                  </a:lnTo>
                  <a:lnTo>
                    <a:pt x="352" y="292"/>
                  </a:lnTo>
                  <a:lnTo>
                    <a:pt x="354" y="294"/>
                  </a:lnTo>
                  <a:lnTo>
                    <a:pt x="358" y="296"/>
                  </a:lnTo>
                  <a:lnTo>
                    <a:pt x="362" y="296"/>
                  </a:lnTo>
                  <a:lnTo>
                    <a:pt x="362" y="296"/>
                  </a:lnTo>
                  <a:lnTo>
                    <a:pt x="368" y="294"/>
                  </a:lnTo>
                  <a:lnTo>
                    <a:pt x="368" y="294"/>
                  </a:lnTo>
                  <a:lnTo>
                    <a:pt x="370" y="292"/>
                  </a:lnTo>
                  <a:lnTo>
                    <a:pt x="370" y="290"/>
                  </a:lnTo>
                  <a:lnTo>
                    <a:pt x="370" y="290"/>
                  </a:lnTo>
                  <a:lnTo>
                    <a:pt x="370" y="288"/>
                  </a:lnTo>
                  <a:lnTo>
                    <a:pt x="370" y="288"/>
                  </a:lnTo>
                  <a:lnTo>
                    <a:pt x="366" y="286"/>
                  </a:lnTo>
                  <a:lnTo>
                    <a:pt x="366" y="286"/>
                  </a:lnTo>
                  <a:lnTo>
                    <a:pt x="352" y="282"/>
                  </a:lnTo>
                  <a:lnTo>
                    <a:pt x="346" y="278"/>
                  </a:lnTo>
                  <a:lnTo>
                    <a:pt x="346" y="278"/>
                  </a:lnTo>
                  <a:lnTo>
                    <a:pt x="342" y="272"/>
                  </a:lnTo>
                  <a:lnTo>
                    <a:pt x="340" y="264"/>
                  </a:lnTo>
                  <a:lnTo>
                    <a:pt x="340" y="264"/>
                  </a:lnTo>
                  <a:lnTo>
                    <a:pt x="342" y="258"/>
                  </a:lnTo>
                  <a:lnTo>
                    <a:pt x="346" y="252"/>
                  </a:lnTo>
                  <a:lnTo>
                    <a:pt x="346" y="252"/>
                  </a:lnTo>
                  <a:lnTo>
                    <a:pt x="352" y="248"/>
                  </a:lnTo>
                  <a:lnTo>
                    <a:pt x="360" y="248"/>
                  </a:lnTo>
                  <a:lnTo>
                    <a:pt x="360" y="248"/>
                  </a:lnTo>
                  <a:lnTo>
                    <a:pt x="368" y="248"/>
                  </a:lnTo>
                  <a:lnTo>
                    <a:pt x="374" y="250"/>
                  </a:lnTo>
                  <a:lnTo>
                    <a:pt x="374" y="250"/>
                  </a:lnTo>
                  <a:lnTo>
                    <a:pt x="380" y="256"/>
                  </a:lnTo>
                  <a:lnTo>
                    <a:pt x="382" y="262"/>
                  </a:lnTo>
                  <a:lnTo>
                    <a:pt x="370" y="266"/>
                  </a:lnTo>
                  <a:lnTo>
                    <a:pt x="370" y="266"/>
                  </a:lnTo>
                  <a:lnTo>
                    <a:pt x="366" y="260"/>
                  </a:lnTo>
                  <a:lnTo>
                    <a:pt x="360" y="258"/>
                  </a:lnTo>
                  <a:lnTo>
                    <a:pt x="360" y="258"/>
                  </a:lnTo>
                  <a:lnTo>
                    <a:pt x="354" y="260"/>
                  </a:lnTo>
                  <a:lnTo>
                    <a:pt x="354" y="260"/>
                  </a:lnTo>
                  <a:lnTo>
                    <a:pt x="352" y="262"/>
                  </a:lnTo>
                  <a:lnTo>
                    <a:pt x="352" y="262"/>
                  </a:lnTo>
                  <a:lnTo>
                    <a:pt x="354" y="266"/>
                  </a:lnTo>
                  <a:lnTo>
                    <a:pt x="354" y="266"/>
                  </a:lnTo>
                  <a:lnTo>
                    <a:pt x="366" y="270"/>
                  </a:lnTo>
                  <a:lnTo>
                    <a:pt x="366" y="270"/>
                  </a:lnTo>
                  <a:lnTo>
                    <a:pt x="374" y="274"/>
                  </a:lnTo>
                  <a:lnTo>
                    <a:pt x="380" y="278"/>
                  </a:lnTo>
                  <a:lnTo>
                    <a:pt x="380" y="278"/>
                  </a:lnTo>
                  <a:lnTo>
                    <a:pt x="382" y="282"/>
                  </a:lnTo>
                  <a:lnTo>
                    <a:pt x="384" y="288"/>
                  </a:lnTo>
                  <a:lnTo>
                    <a:pt x="384" y="288"/>
                  </a:lnTo>
                  <a:lnTo>
                    <a:pt x="382" y="296"/>
                  </a:lnTo>
                  <a:lnTo>
                    <a:pt x="378" y="302"/>
                  </a:lnTo>
                  <a:lnTo>
                    <a:pt x="378" y="302"/>
                  </a:lnTo>
                  <a:lnTo>
                    <a:pt x="370" y="306"/>
                  </a:lnTo>
                  <a:lnTo>
                    <a:pt x="362" y="308"/>
                  </a:lnTo>
                  <a:lnTo>
                    <a:pt x="362" y="308"/>
                  </a:lnTo>
                  <a:lnTo>
                    <a:pt x="354" y="306"/>
                  </a:lnTo>
                  <a:lnTo>
                    <a:pt x="346" y="304"/>
                  </a:lnTo>
                  <a:lnTo>
                    <a:pt x="346" y="304"/>
                  </a:lnTo>
                  <a:lnTo>
                    <a:pt x="342" y="298"/>
                  </a:lnTo>
                  <a:lnTo>
                    <a:pt x="338" y="290"/>
                  </a:lnTo>
                  <a:lnTo>
                    <a:pt x="338" y="29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264" name="矩形 263"/>
            <p:cNvSpPr/>
            <p:nvPr/>
          </p:nvSpPr>
          <p:spPr>
            <a:xfrm>
              <a:off x="5797053" y="2759051"/>
              <a:ext cx="941283" cy="484748"/>
            </a:xfrm>
            <a:prstGeom prst="rect">
              <a:avLst/>
            </a:prstGeom>
          </p:spPr>
          <p:txBody>
            <a:bodyPr wrap="none">
              <a:spAutoFit/>
            </a:bodyPr>
            <a:lstStyle/>
            <a:p>
              <a:pPr marL="177800" indent="-177800">
                <a:buClr>
                  <a:srgbClr val="C00000"/>
                </a:buClr>
                <a:buFont typeface="Wingdings" pitchFamily="2" charset="2"/>
                <a:buChar char="ü"/>
              </a:pP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Billing</a:t>
              </a:r>
            </a:p>
            <a:p>
              <a:pPr marL="177800" indent="-177800">
                <a:buClr>
                  <a:srgbClr val="C00000"/>
                </a:buClr>
                <a:buFont typeface="Wingdings" pitchFamily="2" charset="2"/>
                <a:buChar char="ü"/>
              </a:pPr>
              <a:r>
                <a:rPr lang="en-US" altLang="zh-CN" sz="900" dirty="0" smtClean="0">
                  <a:solidFill>
                    <a:srgbClr val="008000"/>
                  </a:solidFill>
                  <a:latin typeface="Arial" pitchFamily="34" charset="0"/>
                  <a:ea typeface="微软雅黑" pitchFamily="34" charset="-122"/>
                  <a:cs typeface="Arial" pitchFamily="34" charset="0"/>
                </a:rPr>
                <a:t>Pre-pay</a:t>
              </a:r>
            </a:p>
            <a:p>
              <a:pPr marL="177800" indent="-177800">
                <a:buClr>
                  <a:srgbClr val="C00000"/>
                </a:buClr>
                <a:buFont typeface="Wingdings" pitchFamily="2" charset="2"/>
                <a:buChar char="ü"/>
              </a:pP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SCADA</a:t>
              </a:r>
            </a:p>
            <a:p>
              <a:pPr marL="177800" indent="-177800">
                <a:buClr>
                  <a:srgbClr val="C00000"/>
                </a:buClr>
                <a:buFont typeface="Wingdings" pitchFamily="2" charset="2"/>
                <a:buChar char="ü"/>
              </a:pP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Call Center</a:t>
              </a:r>
            </a:p>
          </p:txBody>
        </p:sp>
        <p:grpSp>
          <p:nvGrpSpPr>
            <p:cNvPr id="3" name="组合 460"/>
            <p:cNvGrpSpPr/>
            <p:nvPr/>
          </p:nvGrpSpPr>
          <p:grpSpPr>
            <a:xfrm>
              <a:off x="3389921" y="3057859"/>
              <a:ext cx="753840" cy="362524"/>
              <a:chOff x="5148064" y="3501008"/>
              <a:chExt cx="1835950" cy="549169"/>
            </a:xfrm>
          </p:grpSpPr>
          <p:sp>
            <p:nvSpPr>
              <p:cNvPr id="331" name="Oval 8"/>
              <p:cNvSpPr>
                <a:spLocks noChangeArrowheads="1"/>
              </p:cNvSpPr>
              <p:nvPr/>
            </p:nvSpPr>
            <p:spPr bwMode="auto">
              <a:xfrm>
                <a:off x="5378098" y="3647642"/>
                <a:ext cx="1307744" cy="296280"/>
              </a:xfrm>
              <a:prstGeom prst="ellipse">
                <a:avLst/>
              </a:prstGeom>
              <a:noFill/>
              <a:ln w="22225" algn="ctr">
                <a:solidFill>
                  <a:schemeClr val="tx1">
                    <a:lumMod val="50000"/>
                    <a:lumOff val="50000"/>
                  </a:schemeClr>
                </a:solidFill>
                <a:round/>
                <a:headEnd/>
                <a:tailEnd/>
              </a:ln>
            </p:spPr>
            <p:txBody>
              <a:bodyPr wrap="none" lIns="91090" tIns="45540" rIns="91090" bIns="45540" anchor="ctr" anchorCtr="1"/>
              <a:lstStyle/>
              <a:p>
                <a:pPr algn="ctr" defTabSz="877888" eaLnBrk="0" hangingPunct="0"/>
                <a:endParaRPr lang="zh-CN" altLang="en-US" sz="700" b="1">
                  <a:solidFill>
                    <a:srgbClr val="000000"/>
                  </a:solidFill>
                  <a:latin typeface="Arial" pitchFamily="34" charset="0"/>
                  <a:ea typeface="微软雅黑" pitchFamily="34" charset="-122"/>
                  <a:cs typeface="Arial" pitchFamily="34" charset="0"/>
                </a:endParaRPr>
              </a:p>
            </p:txBody>
          </p:sp>
          <p:sp>
            <p:nvSpPr>
              <p:cNvPr id="332" name="Oval 15"/>
              <p:cNvSpPr>
                <a:spLocks noChangeArrowheads="1"/>
              </p:cNvSpPr>
              <p:nvPr/>
            </p:nvSpPr>
            <p:spPr bwMode="auto">
              <a:xfrm>
                <a:off x="5148064" y="3573016"/>
                <a:ext cx="1728192" cy="440940"/>
              </a:xfrm>
              <a:prstGeom prst="ellipse">
                <a:avLst/>
              </a:prstGeom>
              <a:noFill/>
              <a:ln w="19050" algn="ctr">
                <a:solidFill>
                  <a:srgbClr val="FF9900"/>
                </a:solidFill>
                <a:round/>
                <a:headEnd/>
                <a:tailEnd/>
              </a:ln>
            </p:spPr>
            <p:txBody>
              <a:bodyPr wrap="none" lIns="91090" tIns="45540" rIns="91090" bIns="45540" anchor="ctr" anchorCtr="1"/>
              <a:lstStyle/>
              <a:p>
                <a:pPr algn="ctr" defTabSz="877888" eaLnBrk="0" hangingPunct="0"/>
                <a:endParaRPr lang="en-US" altLang="zh-CN" sz="700" dirty="0">
                  <a:solidFill>
                    <a:srgbClr val="000000"/>
                  </a:solidFill>
                  <a:latin typeface="Arial" pitchFamily="34" charset="0"/>
                  <a:ea typeface="微软雅黑" pitchFamily="34" charset="-122"/>
                  <a:cs typeface="Arial" pitchFamily="34" charset="0"/>
                </a:endParaRPr>
              </a:p>
            </p:txBody>
          </p:sp>
          <p:pic>
            <p:nvPicPr>
              <p:cNvPr id="333" name="Picture 17" descr="23"/>
              <p:cNvPicPr>
                <a:picLocks noChangeAspect="1" noChangeArrowheads="1"/>
              </p:cNvPicPr>
              <p:nvPr/>
            </p:nvPicPr>
            <p:blipFill>
              <a:blip r:embed="rId3" cstate="email"/>
              <a:srcRect/>
              <a:stretch>
                <a:fillRect/>
              </a:stretch>
            </p:blipFill>
            <p:spPr bwMode="auto">
              <a:xfrm>
                <a:off x="5292080" y="3861048"/>
                <a:ext cx="266285" cy="189129"/>
              </a:xfrm>
              <a:prstGeom prst="rect">
                <a:avLst/>
              </a:prstGeom>
              <a:noFill/>
              <a:ln w="9525">
                <a:noFill/>
                <a:miter lim="800000"/>
                <a:headEnd/>
                <a:tailEnd/>
              </a:ln>
            </p:spPr>
          </p:pic>
          <p:pic>
            <p:nvPicPr>
              <p:cNvPr id="334" name="Picture 18" descr="23"/>
              <p:cNvPicPr>
                <a:picLocks noChangeAspect="1" noChangeArrowheads="1"/>
              </p:cNvPicPr>
              <p:nvPr/>
            </p:nvPicPr>
            <p:blipFill>
              <a:blip r:embed="rId3" cstate="email"/>
              <a:srcRect/>
              <a:stretch>
                <a:fillRect/>
              </a:stretch>
            </p:blipFill>
            <p:spPr bwMode="auto">
              <a:xfrm>
                <a:off x="5292080" y="3573016"/>
                <a:ext cx="264830" cy="189129"/>
              </a:xfrm>
              <a:prstGeom prst="rect">
                <a:avLst/>
              </a:prstGeom>
              <a:noFill/>
              <a:ln w="9525">
                <a:noFill/>
                <a:miter lim="800000"/>
                <a:headEnd/>
                <a:tailEnd/>
              </a:ln>
            </p:spPr>
          </p:pic>
          <p:pic>
            <p:nvPicPr>
              <p:cNvPr id="335" name="Picture 41" descr="23"/>
              <p:cNvPicPr>
                <a:picLocks noChangeAspect="1" noChangeArrowheads="1"/>
              </p:cNvPicPr>
              <p:nvPr/>
            </p:nvPicPr>
            <p:blipFill>
              <a:blip r:embed="rId4" cstate="email"/>
              <a:srcRect/>
              <a:stretch>
                <a:fillRect/>
              </a:stretch>
            </p:blipFill>
            <p:spPr bwMode="auto">
              <a:xfrm>
                <a:off x="6588224" y="3573016"/>
                <a:ext cx="395790" cy="311251"/>
              </a:xfrm>
              <a:prstGeom prst="rect">
                <a:avLst/>
              </a:prstGeom>
              <a:noFill/>
              <a:ln w="9525">
                <a:noFill/>
                <a:miter lim="800000"/>
                <a:headEnd/>
                <a:tailEnd/>
              </a:ln>
            </p:spPr>
          </p:pic>
          <p:pic>
            <p:nvPicPr>
              <p:cNvPr id="336" name="Picture 113" descr="23"/>
              <p:cNvPicPr>
                <a:picLocks noChangeAspect="1" noChangeArrowheads="1"/>
              </p:cNvPicPr>
              <p:nvPr/>
            </p:nvPicPr>
            <p:blipFill>
              <a:blip r:embed="rId3" cstate="email"/>
              <a:srcRect/>
              <a:stretch>
                <a:fillRect/>
              </a:stretch>
            </p:blipFill>
            <p:spPr bwMode="auto">
              <a:xfrm>
                <a:off x="6012160" y="3861048"/>
                <a:ext cx="266285" cy="189129"/>
              </a:xfrm>
              <a:prstGeom prst="rect">
                <a:avLst/>
              </a:prstGeom>
              <a:noFill/>
              <a:ln w="9525">
                <a:noFill/>
                <a:miter lim="800000"/>
                <a:headEnd/>
                <a:tailEnd/>
              </a:ln>
            </p:spPr>
          </p:pic>
          <p:pic>
            <p:nvPicPr>
              <p:cNvPr id="337" name="Picture 114" descr="23"/>
              <p:cNvPicPr>
                <a:picLocks noChangeAspect="1" noChangeArrowheads="1"/>
              </p:cNvPicPr>
              <p:nvPr/>
            </p:nvPicPr>
            <p:blipFill>
              <a:blip r:embed="rId3" cstate="email"/>
              <a:srcRect/>
              <a:stretch>
                <a:fillRect/>
              </a:stretch>
            </p:blipFill>
            <p:spPr bwMode="auto">
              <a:xfrm>
                <a:off x="6012160" y="3501008"/>
                <a:ext cx="266285" cy="189129"/>
              </a:xfrm>
              <a:prstGeom prst="rect">
                <a:avLst/>
              </a:prstGeom>
              <a:noFill/>
              <a:ln w="9525">
                <a:noFill/>
                <a:miter lim="800000"/>
                <a:headEnd/>
                <a:tailEnd/>
              </a:ln>
            </p:spPr>
          </p:pic>
        </p:grpSp>
        <p:sp>
          <p:nvSpPr>
            <p:cNvPr id="267" name="Text Box 123"/>
            <p:cNvSpPr txBox="1">
              <a:spLocks noChangeArrowheads="1"/>
            </p:cNvSpPr>
            <p:nvPr/>
          </p:nvSpPr>
          <p:spPr bwMode="auto">
            <a:xfrm>
              <a:off x="3076787" y="3519312"/>
              <a:ext cx="1352543" cy="115416"/>
            </a:xfrm>
            <a:prstGeom prst="rect">
              <a:avLst/>
            </a:prstGeom>
            <a:noFill/>
            <a:ln w="19050" algn="ctr">
              <a:noFill/>
              <a:miter lim="800000"/>
              <a:headEnd/>
              <a:tailEnd/>
            </a:ln>
            <a:effectLst/>
          </p:spPr>
          <p:txBody>
            <a:bodyPr wrap="square" lIns="0" tIns="0" rIns="0" bIns="0">
              <a:spAutoFit/>
            </a:bodyPr>
            <a:lstStyle/>
            <a:p>
              <a:pPr marL="0" lvl="1" algn="ctr" defTabSz="784225">
                <a:spcBef>
                  <a:spcPct val="50000"/>
                </a:spcBef>
                <a:buClr>
                  <a:srgbClr val="0000CC"/>
                </a:buClr>
                <a:buSzPct val="75000"/>
              </a:pPr>
              <a:r>
                <a:rPr kumimoji="1" lang="en-US" altLang="zh-CN" sz="1000" dirty="0">
                  <a:solidFill>
                    <a:schemeClr val="tx1">
                      <a:lumMod val="75000"/>
                      <a:lumOff val="25000"/>
                    </a:schemeClr>
                  </a:solidFill>
                  <a:latin typeface="Arial" pitchFamily="34" charset="0"/>
                  <a:ea typeface="微软雅黑" pitchFamily="34" charset="-122"/>
                  <a:cs typeface="Arial" pitchFamily="34" charset="0"/>
                </a:rPr>
                <a:t>xPON/Ethernet</a:t>
              </a:r>
            </a:p>
          </p:txBody>
        </p:sp>
        <p:sp>
          <p:nvSpPr>
            <p:cNvPr id="269" name="Text Box 123"/>
            <p:cNvSpPr txBox="1">
              <a:spLocks noChangeArrowheads="1"/>
            </p:cNvSpPr>
            <p:nvPr/>
          </p:nvSpPr>
          <p:spPr bwMode="auto">
            <a:xfrm>
              <a:off x="3061580" y="2729231"/>
              <a:ext cx="1352543" cy="115416"/>
            </a:xfrm>
            <a:prstGeom prst="rect">
              <a:avLst/>
            </a:prstGeom>
            <a:noFill/>
            <a:ln w="19050" algn="ctr">
              <a:noFill/>
              <a:miter lim="800000"/>
              <a:headEnd/>
              <a:tailEnd/>
            </a:ln>
            <a:effectLst/>
          </p:spPr>
          <p:txBody>
            <a:bodyPr wrap="square" lIns="0" tIns="0" rIns="0" bIns="0">
              <a:spAutoFit/>
            </a:bodyPr>
            <a:lstStyle/>
            <a:p>
              <a:pPr marL="0" lvl="1" algn="ctr" defTabSz="784225">
                <a:spcBef>
                  <a:spcPct val="50000"/>
                </a:spcBef>
                <a:buClr>
                  <a:srgbClr val="0000CC"/>
                </a:buClr>
                <a:buSzPct val="75000"/>
                <a:buFont typeface="Wingdings" pitchFamily="2" charset="2"/>
                <a:buNone/>
              </a:pPr>
              <a:r>
                <a:rPr kumimoji="1" lang="en-US" altLang="zh-CN" sz="1000" dirty="0" smtClean="0">
                  <a:solidFill>
                    <a:schemeClr val="tx1">
                      <a:lumMod val="75000"/>
                      <a:lumOff val="25000"/>
                    </a:schemeClr>
                  </a:solidFill>
                  <a:latin typeface="Arial" pitchFamily="34" charset="0"/>
                  <a:ea typeface="微软雅黑" pitchFamily="34" charset="-122"/>
                  <a:cs typeface="Arial" pitchFamily="34" charset="0"/>
                </a:rPr>
                <a:t>LTE</a:t>
              </a:r>
            </a:p>
          </p:txBody>
        </p:sp>
        <p:grpSp>
          <p:nvGrpSpPr>
            <p:cNvPr id="5" name="组合 269"/>
            <p:cNvGrpSpPr/>
            <p:nvPr/>
          </p:nvGrpSpPr>
          <p:grpSpPr>
            <a:xfrm>
              <a:off x="3432022" y="2081309"/>
              <a:ext cx="611658" cy="574934"/>
              <a:chOff x="3762222" y="1920209"/>
              <a:chExt cx="611658" cy="574934"/>
            </a:xfrm>
          </p:grpSpPr>
          <p:sp>
            <p:nvSpPr>
              <p:cNvPr id="324" name="Text Box 10"/>
              <p:cNvSpPr txBox="1">
                <a:spLocks noChangeArrowheads="1"/>
              </p:cNvSpPr>
              <p:nvPr/>
            </p:nvSpPr>
            <p:spPr bwMode="auto">
              <a:xfrm>
                <a:off x="3762222" y="2340444"/>
                <a:ext cx="611658" cy="154699"/>
              </a:xfrm>
              <a:prstGeom prst="rect">
                <a:avLst/>
              </a:prstGeom>
              <a:noFill/>
              <a:ln w="9525" algn="ctr">
                <a:noFill/>
                <a:miter lim="800000"/>
                <a:headEnd/>
                <a:tailEnd/>
              </a:ln>
              <a:effectLst/>
            </p:spPr>
            <p:txBody>
              <a:bodyPr wrap="square" lIns="67118" tIns="33555" rIns="67118" bIns="33555">
                <a:spAutoFit/>
              </a:bodyPr>
              <a:lstStyle/>
              <a:p>
                <a:pPr algn="ctr" defTabSz="671513">
                  <a:spcBef>
                    <a:spcPct val="50000"/>
                  </a:spcBef>
                </a:pPr>
                <a:r>
                  <a:rPr lang="en-US" altLang="zh-CN" sz="900" b="1" i="1" dirty="0" smtClean="0">
                    <a:solidFill>
                      <a:srgbClr val="000000">
                        <a:lumMod val="50000"/>
                        <a:lumOff val="50000"/>
                      </a:srgbClr>
                    </a:solidFill>
                    <a:latin typeface="Arial" pitchFamily="34" charset="0"/>
                    <a:ea typeface="微软雅黑" pitchFamily="34" charset="-122"/>
                    <a:cs typeface="Arial" pitchFamily="34" charset="0"/>
                  </a:rPr>
                  <a:t>eNodeB</a:t>
                </a:r>
                <a:endParaRPr lang="en-US" altLang="zh-CN" sz="900" b="1" i="1" dirty="0">
                  <a:solidFill>
                    <a:srgbClr val="000000">
                      <a:lumMod val="50000"/>
                      <a:lumOff val="50000"/>
                    </a:srgbClr>
                  </a:solidFill>
                  <a:latin typeface="Arial" pitchFamily="34" charset="0"/>
                  <a:ea typeface="微软雅黑" pitchFamily="34" charset="-122"/>
                  <a:cs typeface="Arial" pitchFamily="34" charset="0"/>
                </a:endParaRPr>
              </a:p>
            </p:txBody>
          </p:sp>
          <p:grpSp>
            <p:nvGrpSpPr>
              <p:cNvPr id="6" name="组合 255"/>
              <p:cNvGrpSpPr/>
              <p:nvPr/>
            </p:nvGrpSpPr>
            <p:grpSpPr>
              <a:xfrm>
                <a:off x="3921825" y="1920209"/>
                <a:ext cx="292452" cy="423545"/>
                <a:chOff x="15730538" y="3268663"/>
                <a:chExt cx="765175" cy="1123950"/>
              </a:xfrm>
              <a:solidFill>
                <a:schemeClr val="tx1">
                  <a:lumMod val="50000"/>
                  <a:lumOff val="50000"/>
                </a:schemeClr>
              </a:solidFill>
            </p:grpSpPr>
            <p:sp>
              <p:nvSpPr>
                <p:cNvPr id="326" name="Freeform 57"/>
                <p:cNvSpPr>
                  <a:spLocks/>
                </p:cNvSpPr>
                <p:nvPr/>
              </p:nvSpPr>
              <p:spPr bwMode="auto">
                <a:xfrm>
                  <a:off x="15786100" y="3268663"/>
                  <a:ext cx="252413" cy="261938"/>
                </a:xfrm>
                <a:custGeom>
                  <a:avLst/>
                  <a:gdLst/>
                  <a:ahLst/>
                  <a:cxnLst>
                    <a:cxn ang="0">
                      <a:pos x="74" y="105"/>
                    </a:cxn>
                    <a:cxn ang="0">
                      <a:pos x="42" y="152"/>
                    </a:cxn>
                    <a:cxn ang="0">
                      <a:pos x="19" y="202"/>
                    </a:cxn>
                    <a:cxn ang="0">
                      <a:pos x="4" y="256"/>
                    </a:cxn>
                    <a:cxn ang="0">
                      <a:pos x="0" y="312"/>
                    </a:cxn>
                    <a:cxn ang="0">
                      <a:pos x="2" y="319"/>
                    </a:cxn>
                    <a:cxn ang="0">
                      <a:pos x="10" y="327"/>
                    </a:cxn>
                    <a:cxn ang="0">
                      <a:pos x="57" y="327"/>
                    </a:cxn>
                    <a:cxn ang="0">
                      <a:pos x="64" y="326"/>
                    </a:cxn>
                    <a:cxn ang="0">
                      <a:pos x="69" y="322"/>
                    </a:cxn>
                    <a:cxn ang="0">
                      <a:pos x="73" y="312"/>
                    </a:cxn>
                    <a:cxn ang="0">
                      <a:pos x="74" y="290"/>
                    </a:cxn>
                    <a:cxn ang="0">
                      <a:pos x="81" y="248"/>
                    </a:cxn>
                    <a:cxn ang="0">
                      <a:pos x="95" y="208"/>
                    </a:cxn>
                    <a:cxn ang="0">
                      <a:pos x="117" y="170"/>
                    </a:cxn>
                    <a:cxn ang="0">
                      <a:pos x="130" y="154"/>
                    </a:cxn>
                    <a:cxn ang="0">
                      <a:pos x="140" y="143"/>
                    </a:cxn>
                    <a:cxn ang="0">
                      <a:pos x="174" y="113"/>
                    </a:cxn>
                    <a:cxn ang="0">
                      <a:pos x="214" y="91"/>
                    </a:cxn>
                    <a:cxn ang="0">
                      <a:pos x="258" y="78"/>
                    </a:cxn>
                    <a:cxn ang="0">
                      <a:pos x="304" y="73"/>
                    </a:cxn>
                    <a:cxn ang="0">
                      <a:pos x="311" y="73"/>
                    </a:cxn>
                    <a:cxn ang="0">
                      <a:pos x="316" y="68"/>
                    </a:cxn>
                    <a:cxn ang="0">
                      <a:pos x="319" y="57"/>
                    </a:cxn>
                    <a:cxn ang="0">
                      <a:pos x="319" y="17"/>
                    </a:cxn>
                    <a:cxn ang="0">
                      <a:pos x="314" y="5"/>
                    </a:cxn>
                    <a:cxn ang="0">
                      <a:pos x="309" y="2"/>
                    </a:cxn>
                    <a:cxn ang="0">
                      <a:pos x="304" y="0"/>
                    </a:cxn>
                    <a:cxn ang="0">
                      <a:pos x="243" y="7"/>
                    </a:cxn>
                    <a:cxn ang="0">
                      <a:pos x="186" y="25"/>
                    </a:cxn>
                    <a:cxn ang="0">
                      <a:pos x="133" y="54"/>
                    </a:cxn>
                    <a:cxn ang="0">
                      <a:pos x="88" y="91"/>
                    </a:cxn>
                    <a:cxn ang="0">
                      <a:pos x="74" y="105"/>
                    </a:cxn>
                  </a:cxnLst>
                  <a:rect l="0" t="0" r="r" b="b"/>
                  <a:pathLst>
                    <a:path w="319" h="329">
                      <a:moveTo>
                        <a:pt x="74" y="105"/>
                      </a:moveTo>
                      <a:lnTo>
                        <a:pt x="74" y="105"/>
                      </a:lnTo>
                      <a:lnTo>
                        <a:pt x="57" y="128"/>
                      </a:lnTo>
                      <a:lnTo>
                        <a:pt x="42" y="152"/>
                      </a:lnTo>
                      <a:lnTo>
                        <a:pt x="29" y="175"/>
                      </a:lnTo>
                      <a:lnTo>
                        <a:pt x="19" y="202"/>
                      </a:lnTo>
                      <a:lnTo>
                        <a:pt x="10" y="229"/>
                      </a:lnTo>
                      <a:lnTo>
                        <a:pt x="4" y="256"/>
                      </a:lnTo>
                      <a:lnTo>
                        <a:pt x="2" y="285"/>
                      </a:lnTo>
                      <a:lnTo>
                        <a:pt x="0" y="312"/>
                      </a:lnTo>
                      <a:lnTo>
                        <a:pt x="0" y="312"/>
                      </a:lnTo>
                      <a:lnTo>
                        <a:pt x="2" y="319"/>
                      </a:lnTo>
                      <a:lnTo>
                        <a:pt x="5" y="324"/>
                      </a:lnTo>
                      <a:lnTo>
                        <a:pt x="10" y="327"/>
                      </a:lnTo>
                      <a:lnTo>
                        <a:pt x="17" y="329"/>
                      </a:lnTo>
                      <a:lnTo>
                        <a:pt x="57" y="327"/>
                      </a:lnTo>
                      <a:lnTo>
                        <a:pt x="57" y="327"/>
                      </a:lnTo>
                      <a:lnTo>
                        <a:pt x="64" y="326"/>
                      </a:lnTo>
                      <a:lnTo>
                        <a:pt x="69" y="322"/>
                      </a:lnTo>
                      <a:lnTo>
                        <a:pt x="69" y="322"/>
                      </a:lnTo>
                      <a:lnTo>
                        <a:pt x="73" y="317"/>
                      </a:lnTo>
                      <a:lnTo>
                        <a:pt x="73" y="312"/>
                      </a:lnTo>
                      <a:lnTo>
                        <a:pt x="73" y="312"/>
                      </a:lnTo>
                      <a:lnTo>
                        <a:pt x="74" y="290"/>
                      </a:lnTo>
                      <a:lnTo>
                        <a:pt x="76" y="268"/>
                      </a:lnTo>
                      <a:lnTo>
                        <a:pt x="81" y="248"/>
                      </a:lnTo>
                      <a:lnTo>
                        <a:pt x="86" y="226"/>
                      </a:lnTo>
                      <a:lnTo>
                        <a:pt x="95" y="208"/>
                      </a:lnTo>
                      <a:lnTo>
                        <a:pt x="105" y="189"/>
                      </a:lnTo>
                      <a:lnTo>
                        <a:pt x="117" y="170"/>
                      </a:lnTo>
                      <a:lnTo>
                        <a:pt x="130" y="154"/>
                      </a:lnTo>
                      <a:lnTo>
                        <a:pt x="130" y="154"/>
                      </a:lnTo>
                      <a:lnTo>
                        <a:pt x="140" y="143"/>
                      </a:lnTo>
                      <a:lnTo>
                        <a:pt x="140" y="143"/>
                      </a:lnTo>
                      <a:lnTo>
                        <a:pt x="157" y="127"/>
                      </a:lnTo>
                      <a:lnTo>
                        <a:pt x="174" y="113"/>
                      </a:lnTo>
                      <a:lnTo>
                        <a:pt x="194" y="101"/>
                      </a:lnTo>
                      <a:lnTo>
                        <a:pt x="214" y="91"/>
                      </a:lnTo>
                      <a:lnTo>
                        <a:pt x="236" y="84"/>
                      </a:lnTo>
                      <a:lnTo>
                        <a:pt x="258" y="78"/>
                      </a:lnTo>
                      <a:lnTo>
                        <a:pt x="280" y="74"/>
                      </a:lnTo>
                      <a:lnTo>
                        <a:pt x="304" y="73"/>
                      </a:lnTo>
                      <a:lnTo>
                        <a:pt x="304" y="73"/>
                      </a:lnTo>
                      <a:lnTo>
                        <a:pt x="311" y="73"/>
                      </a:lnTo>
                      <a:lnTo>
                        <a:pt x="316" y="68"/>
                      </a:lnTo>
                      <a:lnTo>
                        <a:pt x="316" y="68"/>
                      </a:lnTo>
                      <a:lnTo>
                        <a:pt x="317" y="62"/>
                      </a:lnTo>
                      <a:lnTo>
                        <a:pt x="319" y="57"/>
                      </a:lnTo>
                      <a:lnTo>
                        <a:pt x="319" y="17"/>
                      </a:lnTo>
                      <a:lnTo>
                        <a:pt x="319" y="17"/>
                      </a:lnTo>
                      <a:lnTo>
                        <a:pt x="317" y="10"/>
                      </a:lnTo>
                      <a:lnTo>
                        <a:pt x="314" y="5"/>
                      </a:lnTo>
                      <a:lnTo>
                        <a:pt x="314" y="5"/>
                      </a:lnTo>
                      <a:lnTo>
                        <a:pt x="309" y="2"/>
                      </a:lnTo>
                      <a:lnTo>
                        <a:pt x="304" y="0"/>
                      </a:lnTo>
                      <a:lnTo>
                        <a:pt x="304" y="0"/>
                      </a:lnTo>
                      <a:lnTo>
                        <a:pt x="273" y="2"/>
                      </a:lnTo>
                      <a:lnTo>
                        <a:pt x="243" y="7"/>
                      </a:lnTo>
                      <a:lnTo>
                        <a:pt x="214" y="15"/>
                      </a:lnTo>
                      <a:lnTo>
                        <a:pt x="186" y="25"/>
                      </a:lnTo>
                      <a:lnTo>
                        <a:pt x="159" y="37"/>
                      </a:lnTo>
                      <a:lnTo>
                        <a:pt x="133" y="54"/>
                      </a:lnTo>
                      <a:lnTo>
                        <a:pt x="110" y="71"/>
                      </a:lnTo>
                      <a:lnTo>
                        <a:pt x="88" y="91"/>
                      </a:lnTo>
                      <a:lnTo>
                        <a:pt x="88" y="91"/>
                      </a:lnTo>
                      <a:lnTo>
                        <a:pt x="74" y="105"/>
                      </a:lnTo>
                      <a:lnTo>
                        <a:pt x="74"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27" name="Freeform 58"/>
                <p:cNvSpPr>
                  <a:spLocks/>
                </p:cNvSpPr>
                <p:nvPr/>
              </p:nvSpPr>
              <p:spPr bwMode="auto">
                <a:xfrm>
                  <a:off x="15886113" y="3368675"/>
                  <a:ext cx="144463" cy="150813"/>
                </a:xfrm>
                <a:custGeom>
                  <a:avLst/>
                  <a:gdLst/>
                  <a:ahLst/>
                  <a:cxnLst>
                    <a:cxn ang="0">
                      <a:pos x="47" y="50"/>
                    </a:cxn>
                    <a:cxn ang="0">
                      <a:pos x="47" y="50"/>
                    </a:cxn>
                    <a:cxn ang="0">
                      <a:pos x="40" y="57"/>
                    </a:cxn>
                    <a:cxn ang="0">
                      <a:pos x="40" y="57"/>
                    </a:cxn>
                    <a:cxn ang="0">
                      <a:pos x="30" y="69"/>
                    </a:cxn>
                    <a:cxn ang="0">
                      <a:pos x="22" y="82"/>
                    </a:cxn>
                    <a:cxn ang="0">
                      <a:pos x="15" y="96"/>
                    </a:cxn>
                    <a:cxn ang="0">
                      <a:pos x="8" y="111"/>
                    </a:cxn>
                    <a:cxn ang="0">
                      <a:pos x="5" y="126"/>
                    </a:cxn>
                    <a:cxn ang="0">
                      <a:pos x="1" y="141"/>
                    </a:cxn>
                    <a:cxn ang="0">
                      <a:pos x="0" y="156"/>
                    </a:cxn>
                    <a:cxn ang="0">
                      <a:pos x="0" y="173"/>
                    </a:cxn>
                    <a:cxn ang="0">
                      <a:pos x="0" y="173"/>
                    </a:cxn>
                    <a:cxn ang="0">
                      <a:pos x="0" y="178"/>
                    </a:cxn>
                    <a:cxn ang="0">
                      <a:pos x="3" y="183"/>
                    </a:cxn>
                    <a:cxn ang="0">
                      <a:pos x="8" y="187"/>
                    </a:cxn>
                    <a:cxn ang="0">
                      <a:pos x="15" y="189"/>
                    </a:cxn>
                    <a:cxn ang="0">
                      <a:pos x="57" y="187"/>
                    </a:cxn>
                    <a:cxn ang="0">
                      <a:pos x="57" y="187"/>
                    </a:cxn>
                    <a:cxn ang="0">
                      <a:pos x="62" y="185"/>
                    </a:cxn>
                    <a:cxn ang="0">
                      <a:pos x="67" y="182"/>
                    </a:cxn>
                    <a:cxn ang="0">
                      <a:pos x="67" y="182"/>
                    </a:cxn>
                    <a:cxn ang="0">
                      <a:pos x="71" y="177"/>
                    </a:cxn>
                    <a:cxn ang="0">
                      <a:pos x="72" y="170"/>
                    </a:cxn>
                    <a:cxn ang="0">
                      <a:pos x="72" y="170"/>
                    </a:cxn>
                    <a:cxn ang="0">
                      <a:pos x="72" y="153"/>
                    </a:cxn>
                    <a:cxn ang="0">
                      <a:pos x="77" y="136"/>
                    </a:cxn>
                    <a:cxn ang="0">
                      <a:pos x="86" y="119"/>
                    </a:cxn>
                    <a:cxn ang="0">
                      <a:pos x="96" y="104"/>
                    </a:cxn>
                    <a:cxn ang="0">
                      <a:pos x="96" y="104"/>
                    </a:cxn>
                    <a:cxn ang="0">
                      <a:pos x="99" y="101"/>
                    </a:cxn>
                    <a:cxn ang="0">
                      <a:pos x="99" y="101"/>
                    </a:cxn>
                    <a:cxn ang="0">
                      <a:pos x="113" y="89"/>
                    </a:cxn>
                    <a:cxn ang="0">
                      <a:pos x="130" y="81"/>
                    </a:cxn>
                    <a:cxn ang="0">
                      <a:pos x="146" y="74"/>
                    </a:cxn>
                    <a:cxn ang="0">
                      <a:pos x="165" y="72"/>
                    </a:cxn>
                    <a:cxn ang="0">
                      <a:pos x="165" y="72"/>
                    </a:cxn>
                    <a:cxn ang="0">
                      <a:pos x="172" y="70"/>
                    </a:cxn>
                    <a:cxn ang="0">
                      <a:pos x="177" y="67"/>
                    </a:cxn>
                    <a:cxn ang="0">
                      <a:pos x="177" y="67"/>
                    </a:cxn>
                    <a:cxn ang="0">
                      <a:pos x="180" y="62"/>
                    </a:cxn>
                    <a:cxn ang="0">
                      <a:pos x="182" y="55"/>
                    </a:cxn>
                    <a:cxn ang="0">
                      <a:pos x="182" y="15"/>
                    </a:cxn>
                    <a:cxn ang="0">
                      <a:pos x="182" y="15"/>
                    </a:cxn>
                    <a:cxn ang="0">
                      <a:pos x="180" y="8"/>
                    </a:cxn>
                    <a:cxn ang="0">
                      <a:pos x="177" y="3"/>
                    </a:cxn>
                    <a:cxn ang="0">
                      <a:pos x="177" y="3"/>
                    </a:cxn>
                    <a:cxn ang="0">
                      <a:pos x="172" y="0"/>
                    </a:cxn>
                    <a:cxn ang="0">
                      <a:pos x="165" y="0"/>
                    </a:cxn>
                    <a:cxn ang="0">
                      <a:pos x="165" y="0"/>
                    </a:cxn>
                    <a:cxn ang="0">
                      <a:pos x="148" y="0"/>
                    </a:cxn>
                    <a:cxn ang="0">
                      <a:pos x="133" y="3"/>
                    </a:cxn>
                    <a:cxn ang="0">
                      <a:pos x="116" y="6"/>
                    </a:cxn>
                    <a:cxn ang="0">
                      <a:pos x="101" y="13"/>
                    </a:cxn>
                    <a:cxn ang="0">
                      <a:pos x="87" y="20"/>
                    </a:cxn>
                    <a:cxn ang="0">
                      <a:pos x="72" y="28"/>
                    </a:cxn>
                    <a:cxn ang="0">
                      <a:pos x="59" y="38"/>
                    </a:cxn>
                    <a:cxn ang="0">
                      <a:pos x="47" y="50"/>
                    </a:cxn>
                    <a:cxn ang="0">
                      <a:pos x="47" y="50"/>
                    </a:cxn>
                  </a:cxnLst>
                  <a:rect l="0" t="0" r="r" b="b"/>
                  <a:pathLst>
                    <a:path w="182" h="189">
                      <a:moveTo>
                        <a:pt x="47" y="50"/>
                      </a:moveTo>
                      <a:lnTo>
                        <a:pt x="47" y="50"/>
                      </a:lnTo>
                      <a:lnTo>
                        <a:pt x="40" y="57"/>
                      </a:lnTo>
                      <a:lnTo>
                        <a:pt x="40" y="57"/>
                      </a:lnTo>
                      <a:lnTo>
                        <a:pt x="30" y="69"/>
                      </a:lnTo>
                      <a:lnTo>
                        <a:pt x="22" y="82"/>
                      </a:lnTo>
                      <a:lnTo>
                        <a:pt x="15" y="96"/>
                      </a:lnTo>
                      <a:lnTo>
                        <a:pt x="8" y="111"/>
                      </a:lnTo>
                      <a:lnTo>
                        <a:pt x="5" y="126"/>
                      </a:lnTo>
                      <a:lnTo>
                        <a:pt x="1" y="141"/>
                      </a:lnTo>
                      <a:lnTo>
                        <a:pt x="0" y="156"/>
                      </a:lnTo>
                      <a:lnTo>
                        <a:pt x="0" y="173"/>
                      </a:lnTo>
                      <a:lnTo>
                        <a:pt x="0" y="173"/>
                      </a:lnTo>
                      <a:lnTo>
                        <a:pt x="0" y="178"/>
                      </a:lnTo>
                      <a:lnTo>
                        <a:pt x="3" y="183"/>
                      </a:lnTo>
                      <a:lnTo>
                        <a:pt x="8" y="187"/>
                      </a:lnTo>
                      <a:lnTo>
                        <a:pt x="15" y="189"/>
                      </a:lnTo>
                      <a:lnTo>
                        <a:pt x="57" y="187"/>
                      </a:lnTo>
                      <a:lnTo>
                        <a:pt x="57" y="187"/>
                      </a:lnTo>
                      <a:lnTo>
                        <a:pt x="62" y="185"/>
                      </a:lnTo>
                      <a:lnTo>
                        <a:pt x="67" y="182"/>
                      </a:lnTo>
                      <a:lnTo>
                        <a:pt x="67" y="182"/>
                      </a:lnTo>
                      <a:lnTo>
                        <a:pt x="71" y="177"/>
                      </a:lnTo>
                      <a:lnTo>
                        <a:pt x="72" y="170"/>
                      </a:lnTo>
                      <a:lnTo>
                        <a:pt x="72" y="170"/>
                      </a:lnTo>
                      <a:lnTo>
                        <a:pt x="72" y="153"/>
                      </a:lnTo>
                      <a:lnTo>
                        <a:pt x="77" y="136"/>
                      </a:lnTo>
                      <a:lnTo>
                        <a:pt x="86" y="119"/>
                      </a:lnTo>
                      <a:lnTo>
                        <a:pt x="96" y="104"/>
                      </a:lnTo>
                      <a:lnTo>
                        <a:pt x="96" y="104"/>
                      </a:lnTo>
                      <a:lnTo>
                        <a:pt x="99" y="101"/>
                      </a:lnTo>
                      <a:lnTo>
                        <a:pt x="99" y="101"/>
                      </a:lnTo>
                      <a:lnTo>
                        <a:pt x="113" y="89"/>
                      </a:lnTo>
                      <a:lnTo>
                        <a:pt x="130" y="81"/>
                      </a:lnTo>
                      <a:lnTo>
                        <a:pt x="146" y="74"/>
                      </a:lnTo>
                      <a:lnTo>
                        <a:pt x="165" y="72"/>
                      </a:lnTo>
                      <a:lnTo>
                        <a:pt x="165" y="72"/>
                      </a:lnTo>
                      <a:lnTo>
                        <a:pt x="172" y="70"/>
                      </a:lnTo>
                      <a:lnTo>
                        <a:pt x="177" y="67"/>
                      </a:lnTo>
                      <a:lnTo>
                        <a:pt x="177" y="67"/>
                      </a:lnTo>
                      <a:lnTo>
                        <a:pt x="180" y="62"/>
                      </a:lnTo>
                      <a:lnTo>
                        <a:pt x="182" y="55"/>
                      </a:lnTo>
                      <a:lnTo>
                        <a:pt x="182" y="15"/>
                      </a:lnTo>
                      <a:lnTo>
                        <a:pt x="182" y="15"/>
                      </a:lnTo>
                      <a:lnTo>
                        <a:pt x="180" y="8"/>
                      </a:lnTo>
                      <a:lnTo>
                        <a:pt x="177" y="3"/>
                      </a:lnTo>
                      <a:lnTo>
                        <a:pt x="177" y="3"/>
                      </a:lnTo>
                      <a:lnTo>
                        <a:pt x="172" y="0"/>
                      </a:lnTo>
                      <a:lnTo>
                        <a:pt x="165" y="0"/>
                      </a:lnTo>
                      <a:lnTo>
                        <a:pt x="165" y="0"/>
                      </a:lnTo>
                      <a:lnTo>
                        <a:pt x="148" y="0"/>
                      </a:lnTo>
                      <a:lnTo>
                        <a:pt x="133" y="3"/>
                      </a:lnTo>
                      <a:lnTo>
                        <a:pt x="116" y="6"/>
                      </a:lnTo>
                      <a:lnTo>
                        <a:pt x="101" y="13"/>
                      </a:lnTo>
                      <a:lnTo>
                        <a:pt x="87" y="20"/>
                      </a:lnTo>
                      <a:lnTo>
                        <a:pt x="72" y="28"/>
                      </a:lnTo>
                      <a:lnTo>
                        <a:pt x="59" y="38"/>
                      </a:lnTo>
                      <a:lnTo>
                        <a:pt x="47" y="50"/>
                      </a:lnTo>
                      <a:lnTo>
                        <a:pt x="47"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28" name="Freeform 59"/>
                <p:cNvSpPr>
                  <a:spLocks/>
                </p:cNvSpPr>
                <p:nvPr/>
              </p:nvSpPr>
              <p:spPr bwMode="auto">
                <a:xfrm>
                  <a:off x="16213138" y="3268663"/>
                  <a:ext cx="252413" cy="261938"/>
                </a:xfrm>
                <a:custGeom>
                  <a:avLst/>
                  <a:gdLst/>
                  <a:ahLst/>
                  <a:cxnLst>
                    <a:cxn ang="0">
                      <a:pos x="302" y="329"/>
                    </a:cxn>
                    <a:cxn ang="0">
                      <a:pos x="309" y="327"/>
                    </a:cxn>
                    <a:cxn ang="0">
                      <a:pos x="317" y="319"/>
                    </a:cxn>
                    <a:cxn ang="0">
                      <a:pos x="319" y="312"/>
                    </a:cxn>
                    <a:cxn ang="0">
                      <a:pos x="314" y="256"/>
                    </a:cxn>
                    <a:cxn ang="0">
                      <a:pos x="300" y="202"/>
                    </a:cxn>
                    <a:cxn ang="0">
                      <a:pos x="277" y="152"/>
                    </a:cxn>
                    <a:cxn ang="0">
                      <a:pos x="243" y="105"/>
                    </a:cxn>
                    <a:cxn ang="0">
                      <a:pos x="231" y="91"/>
                    </a:cxn>
                    <a:cxn ang="0">
                      <a:pos x="209" y="71"/>
                    </a:cxn>
                    <a:cxn ang="0">
                      <a:pos x="159" y="37"/>
                    </a:cxn>
                    <a:cxn ang="0">
                      <a:pos x="105" y="15"/>
                    </a:cxn>
                    <a:cxn ang="0">
                      <a:pos x="46" y="2"/>
                    </a:cxn>
                    <a:cxn ang="0">
                      <a:pos x="15" y="0"/>
                    </a:cxn>
                    <a:cxn ang="0">
                      <a:pos x="4" y="5"/>
                    </a:cxn>
                    <a:cxn ang="0">
                      <a:pos x="0" y="10"/>
                    </a:cxn>
                    <a:cxn ang="0">
                      <a:pos x="0" y="57"/>
                    </a:cxn>
                    <a:cxn ang="0">
                      <a:pos x="0" y="62"/>
                    </a:cxn>
                    <a:cxn ang="0">
                      <a:pos x="4" y="68"/>
                    </a:cxn>
                    <a:cxn ang="0">
                      <a:pos x="15" y="73"/>
                    </a:cxn>
                    <a:cxn ang="0">
                      <a:pos x="39" y="74"/>
                    </a:cxn>
                    <a:cxn ang="0">
                      <a:pos x="83" y="84"/>
                    </a:cxn>
                    <a:cxn ang="0">
                      <a:pos x="125" y="101"/>
                    </a:cxn>
                    <a:cxn ang="0">
                      <a:pos x="162" y="127"/>
                    </a:cxn>
                    <a:cxn ang="0">
                      <a:pos x="179" y="143"/>
                    </a:cxn>
                    <a:cxn ang="0">
                      <a:pos x="189" y="154"/>
                    </a:cxn>
                    <a:cxn ang="0">
                      <a:pos x="214" y="189"/>
                    </a:cxn>
                    <a:cxn ang="0">
                      <a:pos x="231" y="226"/>
                    </a:cxn>
                    <a:cxn ang="0">
                      <a:pos x="243" y="268"/>
                    </a:cxn>
                    <a:cxn ang="0">
                      <a:pos x="245" y="312"/>
                    </a:cxn>
                    <a:cxn ang="0">
                      <a:pos x="247" y="317"/>
                    </a:cxn>
                    <a:cxn ang="0">
                      <a:pos x="250" y="322"/>
                    </a:cxn>
                    <a:cxn ang="0">
                      <a:pos x="262" y="327"/>
                    </a:cxn>
                  </a:cxnLst>
                  <a:rect l="0" t="0" r="r" b="b"/>
                  <a:pathLst>
                    <a:path w="319" h="329">
                      <a:moveTo>
                        <a:pt x="262" y="327"/>
                      </a:moveTo>
                      <a:lnTo>
                        <a:pt x="302" y="329"/>
                      </a:lnTo>
                      <a:lnTo>
                        <a:pt x="302" y="329"/>
                      </a:lnTo>
                      <a:lnTo>
                        <a:pt x="309" y="327"/>
                      </a:lnTo>
                      <a:lnTo>
                        <a:pt x="314" y="324"/>
                      </a:lnTo>
                      <a:lnTo>
                        <a:pt x="317" y="319"/>
                      </a:lnTo>
                      <a:lnTo>
                        <a:pt x="319" y="312"/>
                      </a:lnTo>
                      <a:lnTo>
                        <a:pt x="319" y="312"/>
                      </a:lnTo>
                      <a:lnTo>
                        <a:pt x="317" y="285"/>
                      </a:lnTo>
                      <a:lnTo>
                        <a:pt x="314" y="256"/>
                      </a:lnTo>
                      <a:lnTo>
                        <a:pt x="309" y="229"/>
                      </a:lnTo>
                      <a:lnTo>
                        <a:pt x="300" y="202"/>
                      </a:lnTo>
                      <a:lnTo>
                        <a:pt x="290" y="175"/>
                      </a:lnTo>
                      <a:lnTo>
                        <a:pt x="277" y="152"/>
                      </a:lnTo>
                      <a:lnTo>
                        <a:pt x="262" y="128"/>
                      </a:lnTo>
                      <a:lnTo>
                        <a:pt x="243" y="105"/>
                      </a:lnTo>
                      <a:lnTo>
                        <a:pt x="243" y="105"/>
                      </a:lnTo>
                      <a:lnTo>
                        <a:pt x="231" y="91"/>
                      </a:lnTo>
                      <a:lnTo>
                        <a:pt x="231" y="91"/>
                      </a:lnTo>
                      <a:lnTo>
                        <a:pt x="209" y="71"/>
                      </a:lnTo>
                      <a:lnTo>
                        <a:pt x="186" y="54"/>
                      </a:lnTo>
                      <a:lnTo>
                        <a:pt x="159" y="37"/>
                      </a:lnTo>
                      <a:lnTo>
                        <a:pt x="133" y="25"/>
                      </a:lnTo>
                      <a:lnTo>
                        <a:pt x="105" y="15"/>
                      </a:lnTo>
                      <a:lnTo>
                        <a:pt x="76" y="7"/>
                      </a:lnTo>
                      <a:lnTo>
                        <a:pt x="46" y="2"/>
                      </a:lnTo>
                      <a:lnTo>
                        <a:pt x="15" y="0"/>
                      </a:lnTo>
                      <a:lnTo>
                        <a:pt x="15" y="0"/>
                      </a:lnTo>
                      <a:lnTo>
                        <a:pt x="10" y="2"/>
                      </a:lnTo>
                      <a:lnTo>
                        <a:pt x="4" y="5"/>
                      </a:lnTo>
                      <a:lnTo>
                        <a:pt x="4" y="5"/>
                      </a:lnTo>
                      <a:lnTo>
                        <a:pt x="0" y="10"/>
                      </a:lnTo>
                      <a:lnTo>
                        <a:pt x="0" y="17"/>
                      </a:lnTo>
                      <a:lnTo>
                        <a:pt x="0" y="57"/>
                      </a:lnTo>
                      <a:lnTo>
                        <a:pt x="0" y="57"/>
                      </a:lnTo>
                      <a:lnTo>
                        <a:pt x="0" y="62"/>
                      </a:lnTo>
                      <a:lnTo>
                        <a:pt x="4" y="68"/>
                      </a:lnTo>
                      <a:lnTo>
                        <a:pt x="4" y="68"/>
                      </a:lnTo>
                      <a:lnTo>
                        <a:pt x="9" y="73"/>
                      </a:lnTo>
                      <a:lnTo>
                        <a:pt x="15" y="73"/>
                      </a:lnTo>
                      <a:lnTo>
                        <a:pt x="15" y="73"/>
                      </a:lnTo>
                      <a:lnTo>
                        <a:pt x="39" y="74"/>
                      </a:lnTo>
                      <a:lnTo>
                        <a:pt x="61" y="78"/>
                      </a:lnTo>
                      <a:lnTo>
                        <a:pt x="83" y="84"/>
                      </a:lnTo>
                      <a:lnTo>
                        <a:pt x="105" y="91"/>
                      </a:lnTo>
                      <a:lnTo>
                        <a:pt x="125" y="101"/>
                      </a:lnTo>
                      <a:lnTo>
                        <a:pt x="144" y="113"/>
                      </a:lnTo>
                      <a:lnTo>
                        <a:pt x="162" y="127"/>
                      </a:lnTo>
                      <a:lnTo>
                        <a:pt x="179" y="143"/>
                      </a:lnTo>
                      <a:lnTo>
                        <a:pt x="179" y="143"/>
                      </a:lnTo>
                      <a:lnTo>
                        <a:pt x="189" y="154"/>
                      </a:lnTo>
                      <a:lnTo>
                        <a:pt x="189" y="154"/>
                      </a:lnTo>
                      <a:lnTo>
                        <a:pt x="203" y="170"/>
                      </a:lnTo>
                      <a:lnTo>
                        <a:pt x="214" y="189"/>
                      </a:lnTo>
                      <a:lnTo>
                        <a:pt x="225" y="208"/>
                      </a:lnTo>
                      <a:lnTo>
                        <a:pt x="231" y="226"/>
                      </a:lnTo>
                      <a:lnTo>
                        <a:pt x="238" y="248"/>
                      </a:lnTo>
                      <a:lnTo>
                        <a:pt x="243" y="268"/>
                      </a:lnTo>
                      <a:lnTo>
                        <a:pt x="245" y="290"/>
                      </a:lnTo>
                      <a:lnTo>
                        <a:pt x="245" y="312"/>
                      </a:lnTo>
                      <a:lnTo>
                        <a:pt x="245" y="312"/>
                      </a:lnTo>
                      <a:lnTo>
                        <a:pt x="247" y="317"/>
                      </a:lnTo>
                      <a:lnTo>
                        <a:pt x="250" y="322"/>
                      </a:lnTo>
                      <a:lnTo>
                        <a:pt x="250" y="322"/>
                      </a:lnTo>
                      <a:lnTo>
                        <a:pt x="255" y="326"/>
                      </a:lnTo>
                      <a:lnTo>
                        <a:pt x="262" y="327"/>
                      </a:lnTo>
                      <a:lnTo>
                        <a:pt x="262" y="3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29" name="Freeform 60"/>
                <p:cNvSpPr>
                  <a:spLocks/>
                </p:cNvSpPr>
                <p:nvPr/>
              </p:nvSpPr>
              <p:spPr bwMode="auto">
                <a:xfrm>
                  <a:off x="16221075" y="3368675"/>
                  <a:ext cx="144463" cy="150813"/>
                </a:xfrm>
                <a:custGeom>
                  <a:avLst/>
                  <a:gdLst/>
                  <a:ahLst/>
                  <a:cxnLst>
                    <a:cxn ang="0">
                      <a:pos x="135" y="50"/>
                    </a:cxn>
                    <a:cxn ang="0">
                      <a:pos x="135" y="50"/>
                    </a:cxn>
                    <a:cxn ang="0">
                      <a:pos x="122" y="38"/>
                    </a:cxn>
                    <a:cxn ang="0">
                      <a:pos x="110" y="28"/>
                    </a:cxn>
                    <a:cxn ang="0">
                      <a:pos x="95" y="20"/>
                    </a:cxn>
                    <a:cxn ang="0">
                      <a:pos x="81" y="13"/>
                    </a:cxn>
                    <a:cxn ang="0">
                      <a:pos x="64" y="6"/>
                    </a:cxn>
                    <a:cxn ang="0">
                      <a:pos x="49" y="3"/>
                    </a:cxn>
                    <a:cxn ang="0">
                      <a:pos x="32" y="0"/>
                    </a:cxn>
                    <a:cxn ang="0">
                      <a:pos x="16" y="0"/>
                    </a:cxn>
                    <a:cxn ang="0">
                      <a:pos x="16" y="0"/>
                    </a:cxn>
                    <a:cxn ang="0">
                      <a:pos x="10" y="0"/>
                    </a:cxn>
                    <a:cxn ang="0">
                      <a:pos x="5" y="3"/>
                    </a:cxn>
                    <a:cxn ang="0">
                      <a:pos x="5" y="3"/>
                    </a:cxn>
                    <a:cxn ang="0">
                      <a:pos x="2" y="8"/>
                    </a:cxn>
                    <a:cxn ang="0">
                      <a:pos x="0" y="15"/>
                    </a:cxn>
                    <a:cxn ang="0">
                      <a:pos x="0" y="55"/>
                    </a:cxn>
                    <a:cxn ang="0">
                      <a:pos x="0" y="55"/>
                    </a:cxn>
                    <a:cxn ang="0">
                      <a:pos x="2" y="62"/>
                    </a:cxn>
                    <a:cxn ang="0">
                      <a:pos x="5" y="67"/>
                    </a:cxn>
                    <a:cxn ang="0">
                      <a:pos x="5" y="67"/>
                    </a:cxn>
                    <a:cxn ang="0">
                      <a:pos x="10" y="70"/>
                    </a:cxn>
                    <a:cxn ang="0">
                      <a:pos x="16" y="72"/>
                    </a:cxn>
                    <a:cxn ang="0">
                      <a:pos x="16" y="72"/>
                    </a:cxn>
                    <a:cxn ang="0">
                      <a:pos x="34" y="74"/>
                    </a:cxn>
                    <a:cxn ang="0">
                      <a:pos x="53" y="81"/>
                    </a:cxn>
                    <a:cxn ang="0">
                      <a:pos x="68" y="89"/>
                    </a:cxn>
                    <a:cxn ang="0">
                      <a:pos x="83" y="101"/>
                    </a:cxn>
                    <a:cxn ang="0">
                      <a:pos x="83" y="101"/>
                    </a:cxn>
                    <a:cxn ang="0">
                      <a:pos x="86" y="104"/>
                    </a:cxn>
                    <a:cxn ang="0">
                      <a:pos x="86" y="104"/>
                    </a:cxn>
                    <a:cxn ang="0">
                      <a:pos x="97" y="119"/>
                    </a:cxn>
                    <a:cxn ang="0">
                      <a:pos x="105" y="136"/>
                    </a:cxn>
                    <a:cxn ang="0">
                      <a:pos x="108" y="153"/>
                    </a:cxn>
                    <a:cxn ang="0">
                      <a:pos x="110" y="170"/>
                    </a:cxn>
                    <a:cxn ang="0">
                      <a:pos x="110" y="170"/>
                    </a:cxn>
                    <a:cxn ang="0">
                      <a:pos x="112" y="177"/>
                    </a:cxn>
                    <a:cxn ang="0">
                      <a:pos x="113" y="182"/>
                    </a:cxn>
                    <a:cxn ang="0">
                      <a:pos x="113" y="182"/>
                    </a:cxn>
                    <a:cxn ang="0">
                      <a:pos x="118" y="185"/>
                    </a:cxn>
                    <a:cxn ang="0">
                      <a:pos x="125" y="187"/>
                    </a:cxn>
                    <a:cxn ang="0">
                      <a:pos x="167" y="189"/>
                    </a:cxn>
                    <a:cxn ang="0">
                      <a:pos x="167" y="189"/>
                    </a:cxn>
                    <a:cxn ang="0">
                      <a:pos x="172" y="187"/>
                    </a:cxn>
                    <a:cxn ang="0">
                      <a:pos x="177" y="183"/>
                    </a:cxn>
                    <a:cxn ang="0">
                      <a:pos x="181" y="178"/>
                    </a:cxn>
                    <a:cxn ang="0">
                      <a:pos x="183" y="173"/>
                    </a:cxn>
                    <a:cxn ang="0">
                      <a:pos x="183" y="173"/>
                    </a:cxn>
                    <a:cxn ang="0">
                      <a:pos x="183" y="156"/>
                    </a:cxn>
                    <a:cxn ang="0">
                      <a:pos x="181" y="141"/>
                    </a:cxn>
                    <a:cxn ang="0">
                      <a:pos x="177" y="126"/>
                    </a:cxn>
                    <a:cxn ang="0">
                      <a:pos x="172" y="111"/>
                    </a:cxn>
                    <a:cxn ang="0">
                      <a:pos x="167" y="96"/>
                    </a:cxn>
                    <a:cxn ang="0">
                      <a:pos x="161" y="82"/>
                    </a:cxn>
                    <a:cxn ang="0">
                      <a:pos x="152" y="69"/>
                    </a:cxn>
                    <a:cxn ang="0">
                      <a:pos x="142" y="57"/>
                    </a:cxn>
                    <a:cxn ang="0">
                      <a:pos x="142" y="57"/>
                    </a:cxn>
                    <a:cxn ang="0">
                      <a:pos x="135" y="50"/>
                    </a:cxn>
                    <a:cxn ang="0">
                      <a:pos x="135" y="50"/>
                    </a:cxn>
                  </a:cxnLst>
                  <a:rect l="0" t="0" r="r" b="b"/>
                  <a:pathLst>
                    <a:path w="183" h="189">
                      <a:moveTo>
                        <a:pt x="135" y="50"/>
                      </a:moveTo>
                      <a:lnTo>
                        <a:pt x="135" y="50"/>
                      </a:lnTo>
                      <a:lnTo>
                        <a:pt x="122" y="38"/>
                      </a:lnTo>
                      <a:lnTo>
                        <a:pt x="110" y="28"/>
                      </a:lnTo>
                      <a:lnTo>
                        <a:pt x="95" y="20"/>
                      </a:lnTo>
                      <a:lnTo>
                        <a:pt x="81" y="13"/>
                      </a:lnTo>
                      <a:lnTo>
                        <a:pt x="64" y="6"/>
                      </a:lnTo>
                      <a:lnTo>
                        <a:pt x="49" y="3"/>
                      </a:lnTo>
                      <a:lnTo>
                        <a:pt x="32" y="0"/>
                      </a:lnTo>
                      <a:lnTo>
                        <a:pt x="16" y="0"/>
                      </a:lnTo>
                      <a:lnTo>
                        <a:pt x="16" y="0"/>
                      </a:lnTo>
                      <a:lnTo>
                        <a:pt x="10" y="0"/>
                      </a:lnTo>
                      <a:lnTo>
                        <a:pt x="5" y="3"/>
                      </a:lnTo>
                      <a:lnTo>
                        <a:pt x="5" y="3"/>
                      </a:lnTo>
                      <a:lnTo>
                        <a:pt x="2" y="8"/>
                      </a:lnTo>
                      <a:lnTo>
                        <a:pt x="0" y="15"/>
                      </a:lnTo>
                      <a:lnTo>
                        <a:pt x="0" y="55"/>
                      </a:lnTo>
                      <a:lnTo>
                        <a:pt x="0" y="55"/>
                      </a:lnTo>
                      <a:lnTo>
                        <a:pt x="2" y="62"/>
                      </a:lnTo>
                      <a:lnTo>
                        <a:pt x="5" y="67"/>
                      </a:lnTo>
                      <a:lnTo>
                        <a:pt x="5" y="67"/>
                      </a:lnTo>
                      <a:lnTo>
                        <a:pt x="10" y="70"/>
                      </a:lnTo>
                      <a:lnTo>
                        <a:pt x="16" y="72"/>
                      </a:lnTo>
                      <a:lnTo>
                        <a:pt x="16" y="72"/>
                      </a:lnTo>
                      <a:lnTo>
                        <a:pt x="34" y="74"/>
                      </a:lnTo>
                      <a:lnTo>
                        <a:pt x="53" y="81"/>
                      </a:lnTo>
                      <a:lnTo>
                        <a:pt x="68" y="89"/>
                      </a:lnTo>
                      <a:lnTo>
                        <a:pt x="83" y="101"/>
                      </a:lnTo>
                      <a:lnTo>
                        <a:pt x="83" y="101"/>
                      </a:lnTo>
                      <a:lnTo>
                        <a:pt x="86" y="104"/>
                      </a:lnTo>
                      <a:lnTo>
                        <a:pt x="86" y="104"/>
                      </a:lnTo>
                      <a:lnTo>
                        <a:pt x="97" y="119"/>
                      </a:lnTo>
                      <a:lnTo>
                        <a:pt x="105" y="136"/>
                      </a:lnTo>
                      <a:lnTo>
                        <a:pt x="108" y="153"/>
                      </a:lnTo>
                      <a:lnTo>
                        <a:pt x="110" y="170"/>
                      </a:lnTo>
                      <a:lnTo>
                        <a:pt x="110" y="170"/>
                      </a:lnTo>
                      <a:lnTo>
                        <a:pt x="112" y="177"/>
                      </a:lnTo>
                      <a:lnTo>
                        <a:pt x="113" y="182"/>
                      </a:lnTo>
                      <a:lnTo>
                        <a:pt x="113" y="182"/>
                      </a:lnTo>
                      <a:lnTo>
                        <a:pt x="118" y="185"/>
                      </a:lnTo>
                      <a:lnTo>
                        <a:pt x="125" y="187"/>
                      </a:lnTo>
                      <a:lnTo>
                        <a:pt x="167" y="189"/>
                      </a:lnTo>
                      <a:lnTo>
                        <a:pt x="167" y="189"/>
                      </a:lnTo>
                      <a:lnTo>
                        <a:pt x="172" y="187"/>
                      </a:lnTo>
                      <a:lnTo>
                        <a:pt x="177" y="183"/>
                      </a:lnTo>
                      <a:lnTo>
                        <a:pt x="181" y="178"/>
                      </a:lnTo>
                      <a:lnTo>
                        <a:pt x="183" y="173"/>
                      </a:lnTo>
                      <a:lnTo>
                        <a:pt x="183" y="173"/>
                      </a:lnTo>
                      <a:lnTo>
                        <a:pt x="183" y="156"/>
                      </a:lnTo>
                      <a:lnTo>
                        <a:pt x="181" y="141"/>
                      </a:lnTo>
                      <a:lnTo>
                        <a:pt x="177" y="126"/>
                      </a:lnTo>
                      <a:lnTo>
                        <a:pt x="172" y="111"/>
                      </a:lnTo>
                      <a:lnTo>
                        <a:pt x="167" y="96"/>
                      </a:lnTo>
                      <a:lnTo>
                        <a:pt x="161" y="82"/>
                      </a:lnTo>
                      <a:lnTo>
                        <a:pt x="152" y="69"/>
                      </a:lnTo>
                      <a:lnTo>
                        <a:pt x="142" y="57"/>
                      </a:lnTo>
                      <a:lnTo>
                        <a:pt x="142" y="57"/>
                      </a:lnTo>
                      <a:lnTo>
                        <a:pt x="135" y="50"/>
                      </a:lnTo>
                      <a:lnTo>
                        <a:pt x="135"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30" name="Freeform 61"/>
                <p:cNvSpPr>
                  <a:spLocks noEditPoints="1"/>
                </p:cNvSpPr>
                <p:nvPr/>
              </p:nvSpPr>
              <p:spPr bwMode="auto">
                <a:xfrm>
                  <a:off x="15730538" y="3460750"/>
                  <a:ext cx="765175" cy="931863"/>
                </a:xfrm>
                <a:custGeom>
                  <a:avLst/>
                  <a:gdLst/>
                  <a:ahLst/>
                  <a:cxnLst>
                    <a:cxn ang="0">
                      <a:pos x="157" y="1174"/>
                    </a:cxn>
                    <a:cxn ang="0">
                      <a:pos x="963" y="1174"/>
                    </a:cxn>
                    <a:cxn ang="0">
                      <a:pos x="842" y="1026"/>
                    </a:cxn>
                    <a:cxn ang="0">
                      <a:pos x="579" y="248"/>
                    </a:cxn>
                    <a:cxn ang="0">
                      <a:pos x="590" y="238"/>
                    </a:cxn>
                    <a:cxn ang="0">
                      <a:pos x="611" y="215"/>
                    </a:cxn>
                    <a:cxn ang="0">
                      <a:pos x="626" y="186"/>
                    </a:cxn>
                    <a:cxn ang="0">
                      <a:pos x="634" y="154"/>
                    </a:cxn>
                    <a:cxn ang="0">
                      <a:pos x="634" y="137"/>
                    </a:cxn>
                    <a:cxn ang="0">
                      <a:pos x="633" y="110"/>
                    </a:cxn>
                    <a:cxn ang="0">
                      <a:pos x="624" y="85"/>
                    </a:cxn>
                    <a:cxn ang="0">
                      <a:pos x="611" y="61"/>
                    </a:cxn>
                    <a:cxn ang="0">
                      <a:pos x="594" y="41"/>
                    </a:cxn>
                    <a:cxn ang="0">
                      <a:pos x="573" y="24"/>
                    </a:cxn>
                    <a:cxn ang="0">
                      <a:pos x="552" y="10"/>
                    </a:cxn>
                    <a:cxn ang="0">
                      <a:pos x="525" y="4"/>
                    </a:cxn>
                    <a:cxn ang="0">
                      <a:pos x="498" y="0"/>
                    </a:cxn>
                    <a:cxn ang="0">
                      <a:pos x="484" y="0"/>
                    </a:cxn>
                    <a:cxn ang="0">
                      <a:pos x="457" y="7"/>
                    </a:cxn>
                    <a:cxn ang="0">
                      <a:pos x="432" y="17"/>
                    </a:cxn>
                    <a:cxn ang="0">
                      <a:pos x="410" y="31"/>
                    </a:cxn>
                    <a:cxn ang="0">
                      <a:pos x="391" y="49"/>
                    </a:cxn>
                    <a:cxn ang="0">
                      <a:pos x="376" y="71"/>
                    </a:cxn>
                    <a:cxn ang="0">
                      <a:pos x="366" y="96"/>
                    </a:cxn>
                    <a:cxn ang="0">
                      <a:pos x="361" y="123"/>
                    </a:cxn>
                    <a:cxn ang="0">
                      <a:pos x="359" y="137"/>
                    </a:cxn>
                    <a:cxn ang="0">
                      <a:pos x="364" y="169"/>
                    </a:cxn>
                    <a:cxn ang="0">
                      <a:pos x="374" y="198"/>
                    </a:cxn>
                    <a:cxn ang="0">
                      <a:pos x="391" y="223"/>
                    </a:cxn>
                    <a:cxn ang="0">
                      <a:pos x="412" y="245"/>
                    </a:cxn>
                    <a:cxn ang="0">
                      <a:pos x="121" y="1026"/>
                    </a:cxn>
                    <a:cxn ang="0">
                      <a:pos x="0" y="1174"/>
                    </a:cxn>
                    <a:cxn ang="0">
                      <a:pos x="415" y="977"/>
                    </a:cxn>
                    <a:cxn ang="0">
                      <a:pos x="698" y="1026"/>
                    </a:cxn>
                    <a:cxn ang="0">
                      <a:pos x="442" y="478"/>
                    </a:cxn>
                    <a:cxn ang="0">
                      <a:pos x="410" y="597"/>
                    </a:cxn>
                    <a:cxn ang="0">
                      <a:pos x="467" y="387"/>
                    </a:cxn>
                    <a:cxn ang="0">
                      <a:pos x="533" y="429"/>
                    </a:cxn>
                    <a:cxn ang="0">
                      <a:pos x="582" y="604"/>
                    </a:cxn>
                    <a:cxn ang="0">
                      <a:pos x="450" y="678"/>
                    </a:cxn>
                    <a:cxn ang="0">
                      <a:pos x="369" y="743"/>
                    </a:cxn>
                    <a:cxn ang="0">
                      <a:pos x="324" y="910"/>
                    </a:cxn>
                  </a:cxnLst>
                  <a:rect l="0" t="0" r="r" b="b"/>
                  <a:pathLst>
                    <a:path w="963" h="1174">
                      <a:moveTo>
                        <a:pt x="0" y="1174"/>
                      </a:moveTo>
                      <a:lnTo>
                        <a:pt x="157" y="1174"/>
                      </a:lnTo>
                      <a:lnTo>
                        <a:pt x="833" y="1174"/>
                      </a:lnTo>
                      <a:lnTo>
                        <a:pt x="963" y="1174"/>
                      </a:lnTo>
                      <a:lnTo>
                        <a:pt x="918" y="1120"/>
                      </a:lnTo>
                      <a:lnTo>
                        <a:pt x="842" y="1026"/>
                      </a:lnTo>
                      <a:lnTo>
                        <a:pt x="793" y="1026"/>
                      </a:lnTo>
                      <a:lnTo>
                        <a:pt x="579" y="248"/>
                      </a:lnTo>
                      <a:lnTo>
                        <a:pt x="579" y="248"/>
                      </a:lnTo>
                      <a:lnTo>
                        <a:pt x="590" y="238"/>
                      </a:lnTo>
                      <a:lnTo>
                        <a:pt x="602" y="226"/>
                      </a:lnTo>
                      <a:lnTo>
                        <a:pt x="611" y="215"/>
                      </a:lnTo>
                      <a:lnTo>
                        <a:pt x="619" y="201"/>
                      </a:lnTo>
                      <a:lnTo>
                        <a:pt x="626" y="186"/>
                      </a:lnTo>
                      <a:lnTo>
                        <a:pt x="631" y="171"/>
                      </a:lnTo>
                      <a:lnTo>
                        <a:pt x="634" y="154"/>
                      </a:lnTo>
                      <a:lnTo>
                        <a:pt x="634" y="137"/>
                      </a:lnTo>
                      <a:lnTo>
                        <a:pt x="634" y="137"/>
                      </a:lnTo>
                      <a:lnTo>
                        <a:pt x="634" y="123"/>
                      </a:lnTo>
                      <a:lnTo>
                        <a:pt x="633" y="110"/>
                      </a:lnTo>
                      <a:lnTo>
                        <a:pt x="629" y="96"/>
                      </a:lnTo>
                      <a:lnTo>
                        <a:pt x="624" y="85"/>
                      </a:lnTo>
                      <a:lnTo>
                        <a:pt x="617" y="71"/>
                      </a:lnTo>
                      <a:lnTo>
                        <a:pt x="611" y="61"/>
                      </a:lnTo>
                      <a:lnTo>
                        <a:pt x="604" y="49"/>
                      </a:lnTo>
                      <a:lnTo>
                        <a:pt x="594" y="41"/>
                      </a:lnTo>
                      <a:lnTo>
                        <a:pt x="585" y="31"/>
                      </a:lnTo>
                      <a:lnTo>
                        <a:pt x="573" y="24"/>
                      </a:lnTo>
                      <a:lnTo>
                        <a:pt x="563" y="17"/>
                      </a:lnTo>
                      <a:lnTo>
                        <a:pt x="552" y="10"/>
                      </a:lnTo>
                      <a:lnTo>
                        <a:pt x="538" y="7"/>
                      </a:lnTo>
                      <a:lnTo>
                        <a:pt x="525" y="4"/>
                      </a:lnTo>
                      <a:lnTo>
                        <a:pt x="511" y="0"/>
                      </a:lnTo>
                      <a:lnTo>
                        <a:pt x="498" y="0"/>
                      </a:lnTo>
                      <a:lnTo>
                        <a:pt x="498" y="0"/>
                      </a:lnTo>
                      <a:lnTo>
                        <a:pt x="484" y="0"/>
                      </a:lnTo>
                      <a:lnTo>
                        <a:pt x="469" y="4"/>
                      </a:lnTo>
                      <a:lnTo>
                        <a:pt x="457" y="7"/>
                      </a:lnTo>
                      <a:lnTo>
                        <a:pt x="444" y="10"/>
                      </a:lnTo>
                      <a:lnTo>
                        <a:pt x="432" y="17"/>
                      </a:lnTo>
                      <a:lnTo>
                        <a:pt x="420" y="24"/>
                      </a:lnTo>
                      <a:lnTo>
                        <a:pt x="410" y="31"/>
                      </a:lnTo>
                      <a:lnTo>
                        <a:pt x="400" y="41"/>
                      </a:lnTo>
                      <a:lnTo>
                        <a:pt x="391" y="49"/>
                      </a:lnTo>
                      <a:lnTo>
                        <a:pt x="383" y="61"/>
                      </a:lnTo>
                      <a:lnTo>
                        <a:pt x="376" y="71"/>
                      </a:lnTo>
                      <a:lnTo>
                        <a:pt x="371" y="85"/>
                      </a:lnTo>
                      <a:lnTo>
                        <a:pt x="366" y="96"/>
                      </a:lnTo>
                      <a:lnTo>
                        <a:pt x="363" y="110"/>
                      </a:lnTo>
                      <a:lnTo>
                        <a:pt x="361" y="123"/>
                      </a:lnTo>
                      <a:lnTo>
                        <a:pt x="359" y="137"/>
                      </a:lnTo>
                      <a:lnTo>
                        <a:pt x="359" y="137"/>
                      </a:lnTo>
                      <a:lnTo>
                        <a:pt x="361" y="154"/>
                      </a:lnTo>
                      <a:lnTo>
                        <a:pt x="364" y="169"/>
                      </a:lnTo>
                      <a:lnTo>
                        <a:pt x="368" y="184"/>
                      </a:lnTo>
                      <a:lnTo>
                        <a:pt x="374" y="198"/>
                      </a:lnTo>
                      <a:lnTo>
                        <a:pt x="381" y="211"/>
                      </a:lnTo>
                      <a:lnTo>
                        <a:pt x="391" y="223"/>
                      </a:lnTo>
                      <a:lnTo>
                        <a:pt x="400" y="235"/>
                      </a:lnTo>
                      <a:lnTo>
                        <a:pt x="412" y="245"/>
                      </a:lnTo>
                      <a:lnTo>
                        <a:pt x="197" y="1026"/>
                      </a:lnTo>
                      <a:lnTo>
                        <a:pt x="121" y="1026"/>
                      </a:lnTo>
                      <a:lnTo>
                        <a:pt x="46" y="1120"/>
                      </a:lnTo>
                      <a:lnTo>
                        <a:pt x="0" y="1174"/>
                      </a:lnTo>
                      <a:close/>
                      <a:moveTo>
                        <a:pt x="577" y="1026"/>
                      </a:moveTo>
                      <a:lnTo>
                        <a:pt x="415" y="977"/>
                      </a:lnTo>
                      <a:lnTo>
                        <a:pt x="663" y="898"/>
                      </a:lnTo>
                      <a:lnTo>
                        <a:pt x="698" y="1026"/>
                      </a:lnTo>
                      <a:lnTo>
                        <a:pt x="577" y="1026"/>
                      </a:lnTo>
                      <a:close/>
                      <a:moveTo>
                        <a:pt x="442" y="478"/>
                      </a:moveTo>
                      <a:lnTo>
                        <a:pt x="526" y="532"/>
                      </a:lnTo>
                      <a:lnTo>
                        <a:pt x="410" y="597"/>
                      </a:lnTo>
                      <a:lnTo>
                        <a:pt x="442" y="478"/>
                      </a:lnTo>
                      <a:close/>
                      <a:moveTo>
                        <a:pt x="467" y="387"/>
                      </a:moveTo>
                      <a:lnTo>
                        <a:pt x="494" y="287"/>
                      </a:lnTo>
                      <a:lnTo>
                        <a:pt x="533" y="429"/>
                      </a:lnTo>
                      <a:lnTo>
                        <a:pt x="467" y="387"/>
                      </a:lnTo>
                      <a:close/>
                      <a:moveTo>
                        <a:pt x="582" y="604"/>
                      </a:moveTo>
                      <a:lnTo>
                        <a:pt x="622" y="753"/>
                      </a:lnTo>
                      <a:lnTo>
                        <a:pt x="450" y="678"/>
                      </a:lnTo>
                      <a:lnTo>
                        <a:pt x="582" y="604"/>
                      </a:lnTo>
                      <a:close/>
                      <a:moveTo>
                        <a:pt x="369" y="743"/>
                      </a:moveTo>
                      <a:lnTo>
                        <a:pt x="573" y="830"/>
                      </a:lnTo>
                      <a:lnTo>
                        <a:pt x="324" y="910"/>
                      </a:lnTo>
                      <a:lnTo>
                        <a:pt x="369" y="7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sp>
          <p:nvSpPr>
            <p:cNvPr id="271" name="Text Box 123"/>
            <p:cNvSpPr txBox="1">
              <a:spLocks noChangeArrowheads="1"/>
            </p:cNvSpPr>
            <p:nvPr/>
          </p:nvSpPr>
          <p:spPr bwMode="auto">
            <a:xfrm>
              <a:off x="3444817" y="1693249"/>
              <a:ext cx="604638" cy="115416"/>
            </a:xfrm>
            <a:prstGeom prst="rect">
              <a:avLst/>
            </a:prstGeom>
            <a:noFill/>
            <a:ln w="19050" algn="ctr">
              <a:noFill/>
              <a:miter lim="800000"/>
              <a:headEnd/>
              <a:tailEnd/>
            </a:ln>
            <a:effectLst/>
          </p:spPr>
          <p:txBody>
            <a:bodyPr wrap="square" lIns="0" tIns="0" rIns="0" bIns="0">
              <a:spAutoFit/>
            </a:bodyPr>
            <a:lstStyle/>
            <a:p>
              <a:pPr marL="0" lvl="1" algn="ctr" defTabSz="784225">
                <a:spcBef>
                  <a:spcPct val="50000"/>
                </a:spcBef>
                <a:buClr>
                  <a:srgbClr val="0000CC"/>
                </a:buClr>
                <a:buSzPct val="75000"/>
              </a:pPr>
              <a:r>
                <a:rPr kumimoji="1" lang="en-US" altLang="zh-CN" sz="1000" dirty="0" smtClean="0">
                  <a:solidFill>
                    <a:schemeClr val="tx1">
                      <a:lumMod val="75000"/>
                      <a:lumOff val="25000"/>
                    </a:schemeClr>
                  </a:solidFill>
                  <a:latin typeface="Arial" pitchFamily="34" charset="0"/>
                  <a:ea typeface="微软雅黑" pitchFamily="34" charset="-122"/>
                  <a:cs typeface="Arial" pitchFamily="34" charset="0"/>
                </a:rPr>
                <a:t>GPRS</a:t>
              </a:r>
              <a:endParaRPr kumimoji="1" lang="en-US" altLang="zh-CN" sz="1000" dirty="0">
                <a:solidFill>
                  <a:schemeClr val="tx1">
                    <a:lumMod val="75000"/>
                    <a:lumOff val="25000"/>
                  </a:schemeClr>
                </a:solidFill>
                <a:latin typeface="Arial" pitchFamily="34" charset="0"/>
                <a:ea typeface="微软雅黑" pitchFamily="34" charset="-122"/>
                <a:cs typeface="Arial" pitchFamily="34" charset="0"/>
              </a:endParaRPr>
            </a:p>
          </p:txBody>
        </p:sp>
        <p:sp>
          <p:nvSpPr>
            <p:cNvPr id="272" name="Freeform 16"/>
            <p:cNvSpPr>
              <a:spLocks noEditPoints="1"/>
            </p:cNvSpPr>
            <p:nvPr/>
          </p:nvSpPr>
          <p:spPr bwMode="auto">
            <a:xfrm rot="5400000" flipH="1" flipV="1">
              <a:off x="3016758" y="1705826"/>
              <a:ext cx="284775" cy="177660"/>
            </a:xfrm>
            <a:custGeom>
              <a:avLst/>
              <a:gdLst/>
              <a:ahLst/>
              <a:cxnLst>
                <a:cxn ang="0">
                  <a:pos x="16025" y="3351"/>
                </a:cxn>
                <a:cxn ang="0">
                  <a:pos x="14975" y="4351"/>
                </a:cxn>
                <a:cxn ang="0">
                  <a:pos x="14184" y="3632"/>
                </a:cxn>
                <a:cxn ang="0">
                  <a:pos x="12564" y="2563"/>
                </a:cxn>
                <a:cxn ang="0">
                  <a:pos x="10805" y="1850"/>
                </a:cxn>
                <a:cxn ang="0">
                  <a:pos x="8960" y="1494"/>
                </a:cxn>
                <a:cxn ang="0">
                  <a:pos x="7087" y="1494"/>
                </a:cxn>
                <a:cxn ang="0">
                  <a:pos x="5243" y="1851"/>
                </a:cxn>
                <a:cxn ang="0">
                  <a:pos x="3483" y="2564"/>
                </a:cxn>
                <a:cxn ang="0">
                  <a:pos x="1864" y="3634"/>
                </a:cxn>
                <a:cxn ang="0">
                  <a:pos x="1075" y="4353"/>
                </a:cxn>
                <a:cxn ang="0">
                  <a:pos x="24" y="3353"/>
                </a:cxn>
                <a:cxn ang="0">
                  <a:pos x="516" y="2880"/>
                </a:cxn>
                <a:cxn ang="0">
                  <a:pos x="2325" y="1549"/>
                </a:cxn>
                <a:cxn ang="0">
                  <a:pos x="4312" y="627"/>
                </a:cxn>
                <a:cxn ang="0">
                  <a:pos x="6413" y="115"/>
                </a:cxn>
                <a:cxn ang="0">
                  <a:pos x="8562" y="13"/>
                </a:cxn>
                <a:cxn ang="0">
                  <a:pos x="10694" y="319"/>
                </a:cxn>
                <a:cxn ang="0">
                  <a:pos x="12747" y="1036"/>
                </a:cxn>
                <a:cxn ang="0">
                  <a:pos x="14654" y="2160"/>
                </a:cxn>
                <a:cxn ang="0">
                  <a:pos x="14055" y="5373"/>
                </a:cxn>
                <a:cxn ang="0">
                  <a:pos x="12871" y="6404"/>
                </a:cxn>
                <a:cxn ang="0">
                  <a:pos x="12058" y="5702"/>
                </a:cxn>
                <a:cxn ang="0">
                  <a:pos x="10898" y="5017"/>
                </a:cxn>
                <a:cxn ang="0">
                  <a:pos x="9649" y="4582"/>
                </a:cxn>
                <a:cxn ang="0">
                  <a:pos x="8352" y="4395"/>
                </a:cxn>
                <a:cxn ang="0">
                  <a:pos x="7044" y="4457"/>
                </a:cxn>
                <a:cxn ang="0">
                  <a:pos x="5767" y="4769"/>
                </a:cxn>
                <a:cxn ang="0">
                  <a:pos x="4558" y="5329"/>
                </a:cxn>
                <a:cxn ang="0">
                  <a:pos x="3457" y="6139"/>
                </a:cxn>
                <a:cxn ang="0">
                  <a:pos x="3129" y="6456"/>
                </a:cxn>
                <a:cxn ang="0">
                  <a:pos x="2045" y="5322"/>
                </a:cxn>
                <a:cxn ang="0">
                  <a:pos x="2731" y="4697"/>
                </a:cxn>
                <a:cxn ang="0">
                  <a:pos x="4122" y="3779"/>
                </a:cxn>
                <a:cxn ang="0">
                  <a:pos x="5635" y="3166"/>
                </a:cxn>
                <a:cxn ang="0">
                  <a:pos x="7219" y="2859"/>
                </a:cxn>
                <a:cxn ang="0">
                  <a:pos x="8829" y="2859"/>
                </a:cxn>
                <a:cxn ang="0">
                  <a:pos x="10413" y="3165"/>
                </a:cxn>
                <a:cxn ang="0">
                  <a:pos x="11926" y="3777"/>
                </a:cxn>
                <a:cxn ang="0">
                  <a:pos x="13318" y="4696"/>
                </a:cxn>
                <a:cxn ang="0">
                  <a:pos x="14005" y="5321"/>
                </a:cxn>
                <a:cxn ang="0">
                  <a:pos x="10854" y="8576"/>
                </a:cxn>
                <a:cxn ang="0">
                  <a:pos x="10754" y="8472"/>
                </a:cxn>
                <a:cxn ang="0">
                  <a:pos x="10150" y="7980"/>
                </a:cxn>
                <a:cxn ang="0">
                  <a:pos x="9479" y="7627"/>
                </a:cxn>
                <a:cxn ang="0">
                  <a:pos x="8762" y="7416"/>
                </a:cxn>
                <a:cxn ang="0">
                  <a:pos x="8025" y="7345"/>
                </a:cxn>
                <a:cxn ang="0">
                  <a:pos x="7287" y="7416"/>
                </a:cxn>
                <a:cxn ang="0">
                  <a:pos x="6571" y="7627"/>
                </a:cxn>
                <a:cxn ang="0">
                  <a:pos x="5900" y="7980"/>
                </a:cxn>
                <a:cxn ang="0">
                  <a:pos x="5297" y="8473"/>
                </a:cxn>
                <a:cxn ang="0">
                  <a:pos x="5198" y="8576"/>
                </a:cxn>
                <a:cxn ang="0">
                  <a:pos x="4197" y="7425"/>
                </a:cxn>
                <a:cxn ang="0">
                  <a:pos x="4843" y="6865"/>
                </a:cxn>
                <a:cxn ang="0">
                  <a:pos x="5758" y="6325"/>
                </a:cxn>
                <a:cxn ang="0">
                  <a:pos x="6743" y="5981"/>
                </a:cxn>
                <a:cxn ang="0">
                  <a:pos x="7766" y="5833"/>
                </a:cxn>
                <a:cxn ang="0">
                  <a:pos x="8797" y="5882"/>
                </a:cxn>
                <a:cxn ang="0">
                  <a:pos x="9806" y="6127"/>
                </a:cxn>
                <a:cxn ang="0">
                  <a:pos x="10760" y="6570"/>
                </a:cxn>
                <a:cxn ang="0">
                  <a:pos x="11627" y="7208"/>
                </a:cxn>
                <a:cxn ang="0">
                  <a:pos x="11903" y="7475"/>
                </a:cxn>
              </a:cxnLst>
              <a:rect l="0" t="0" r="r" b="b"/>
              <a:pathLst>
                <a:path w="16050" h="8576">
                  <a:moveTo>
                    <a:pt x="15950" y="3273"/>
                  </a:moveTo>
                  <a:lnTo>
                    <a:pt x="15975" y="3299"/>
                  </a:lnTo>
                  <a:lnTo>
                    <a:pt x="16000" y="3324"/>
                  </a:lnTo>
                  <a:lnTo>
                    <a:pt x="16025" y="3351"/>
                  </a:lnTo>
                  <a:lnTo>
                    <a:pt x="16050" y="3377"/>
                  </a:lnTo>
                  <a:lnTo>
                    <a:pt x="15025" y="4402"/>
                  </a:lnTo>
                  <a:lnTo>
                    <a:pt x="15000" y="4377"/>
                  </a:lnTo>
                  <a:lnTo>
                    <a:pt x="14975" y="4351"/>
                  </a:lnTo>
                  <a:lnTo>
                    <a:pt x="14950" y="4325"/>
                  </a:lnTo>
                  <a:lnTo>
                    <a:pt x="14923" y="4300"/>
                  </a:lnTo>
                  <a:lnTo>
                    <a:pt x="14560" y="3955"/>
                  </a:lnTo>
                  <a:lnTo>
                    <a:pt x="14184" y="3632"/>
                  </a:lnTo>
                  <a:lnTo>
                    <a:pt x="13796" y="3330"/>
                  </a:lnTo>
                  <a:lnTo>
                    <a:pt x="13396" y="3053"/>
                  </a:lnTo>
                  <a:lnTo>
                    <a:pt x="12984" y="2797"/>
                  </a:lnTo>
                  <a:lnTo>
                    <a:pt x="12564" y="2563"/>
                  </a:lnTo>
                  <a:lnTo>
                    <a:pt x="12136" y="2351"/>
                  </a:lnTo>
                  <a:lnTo>
                    <a:pt x="11698" y="2161"/>
                  </a:lnTo>
                  <a:lnTo>
                    <a:pt x="11254" y="1995"/>
                  </a:lnTo>
                  <a:lnTo>
                    <a:pt x="10805" y="1850"/>
                  </a:lnTo>
                  <a:lnTo>
                    <a:pt x="10349" y="1728"/>
                  </a:lnTo>
                  <a:lnTo>
                    <a:pt x="9889" y="1628"/>
                  </a:lnTo>
                  <a:lnTo>
                    <a:pt x="9426" y="1549"/>
                  </a:lnTo>
                  <a:lnTo>
                    <a:pt x="8960" y="1494"/>
                  </a:lnTo>
                  <a:lnTo>
                    <a:pt x="8492" y="1461"/>
                  </a:lnTo>
                  <a:lnTo>
                    <a:pt x="8024" y="1450"/>
                  </a:lnTo>
                  <a:lnTo>
                    <a:pt x="7556" y="1461"/>
                  </a:lnTo>
                  <a:lnTo>
                    <a:pt x="7087" y="1494"/>
                  </a:lnTo>
                  <a:lnTo>
                    <a:pt x="6622" y="1550"/>
                  </a:lnTo>
                  <a:lnTo>
                    <a:pt x="6158" y="1629"/>
                  </a:lnTo>
                  <a:lnTo>
                    <a:pt x="5699" y="1729"/>
                  </a:lnTo>
                  <a:lnTo>
                    <a:pt x="5243" y="1851"/>
                  </a:lnTo>
                  <a:lnTo>
                    <a:pt x="4793" y="1996"/>
                  </a:lnTo>
                  <a:lnTo>
                    <a:pt x="4350" y="2163"/>
                  </a:lnTo>
                  <a:lnTo>
                    <a:pt x="3912" y="2352"/>
                  </a:lnTo>
                  <a:lnTo>
                    <a:pt x="3483" y="2564"/>
                  </a:lnTo>
                  <a:lnTo>
                    <a:pt x="3064" y="2799"/>
                  </a:lnTo>
                  <a:lnTo>
                    <a:pt x="2652" y="3055"/>
                  </a:lnTo>
                  <a:lnTo>
                    <a:pt x="2253" y="3332"/>
                  </a:lnTo>
                  <a:lnTo>
                    <a:pt x="1864" y="3634"/>
                  </a:lnTo>
                  <a:lnTo>
                    <a:pt x="1488" y="3957"/>
                  </a:lnTo>
                  <a:lnTo>
                    <a:pt x="1125" y="4302"/>
                  </a:lnTo>
                  <a:lnTo>
                    <a:pt x="1099" y="4327"/>
                  </a:lnTo>
                  <a:lnTo>
                    <a:pt x="1075" y="4353"/>
                  </a:lnTo>
                  <a:lnTo>
                    <a:pt x="1050" y="4378"/>
                  </a:lnTo>
                  <a:lnTo>
                    <a:pt x="1025" y="4404"/>
                  </a:lnTo>
                  <a:lnTo>
                    <a:pt x="0" y="3378"/>
                  </a:lnTo>
                  <a:lnTo>
                    <a:pt x="24" y="3353"/>
                  </a:lnTo>
                  <a:lnTo>
                    <a:pt x="49" y="3326"/>
                  </a:lnTo>
                  <a:lnTo>
                    <a:pt x="74" y="3301"/>
                  </a:lnTo>
                  <a:lnTo>
                    <a:pt x="99" y="3276"/>
                  </a:lnTo>
                  <a:lnTo>
                    <a:pt x="516" y="2880"/>
                  </a:lnTo>
                  <a:lnTo>
                    <a:pt x="948" y="2509"/>
                  </a:lnTo>
                  <a:lnTo>
                    <a:pt x="1394" y="2162"/>
                  </a:lnTo>
                  <a:lnTo>
                    <a:pt x="1854" y="1843"/>
                  </a:lnTo>
                  <a:lnTo>
                    <a:pt x="2325" y="1549"/>
                  </a:lnTo>
                  <a:lnTo>
                    <a:pt x="2808" y="1280"/>
                  </a:lnTo>
                  <a:lnTo>
                    <a:pt x="3301" y="1037"/>
                  </a:lnTo>
                  <a:lnTo>
                    <a:pt x="3803" y="820"/>
                  </a:lnTo>
                  <a:lnTo>
                    <a:pt x="4312" y="627"/>
                  </a:lnTo>
                  <a:lnTo>
                    <a:pt x="4830" y="461"/>
                  </a:lnTo>
                  <a:lnTo>
                    <a:pt x="5353" y="320"/>
                  </a:lnTo>
                  <a:lnTo>
                    <a:pt x="5881" y="205"/>
                  </a:lnTo>
                  <a:lnTo>
                    <a:pt x="6413" y="115"/>
                  </a:lnTo>
                  <a:lnTo>
                    <a:pt x="6949" y="51"/>
                  </a:lnTo>
                  <a:lnTo>
                    <a:pt x="7485" y="13"/>
                  </a:lnTo>
                  <a:lnTo>
                    <a:pt x="8024" y="0"/>
                  </a:lnTo>
                  <a:lnTo>
                    <a:pt x="8562" y="13"/>
                  </a:lnTo>
                  <a:lnTo>
                    <a:pt x="9099" y="51"/>
                  </a:lnTo>
                  <a:lnTo>
                    <a:pt x="9634" y="115"/>
                  </a:lnTo>
                  <a:lnTo>
                    <a:pt x="10167" y="205"/>
                  </a:lnTo>
                  <a:lnTo>
                    <a:pt x="10694" y="319"/>
                  </a:lnTo>
                  <a:lnTo>
                    <a:pt x="11218" y="460"/>
                  </a:lnTo>
                  <a:lnTo>
                    <a:pt x="11735" y="626"/>
                  </a:lnTo>
                  <a:lnTo>
                    <a:pt x="12245" y="818"/>
                  </a:lnTo>
                  <a:lnTo>
                    <a:pt x="12747" y="1036"/>
                  </a:lnTo>
                  <a:lnTo>
                    <a:pt x="13239" y="1278"/>
                  </a:lnTo>
                  <a:lnTo>
                    <a:pt x="13722" y="1547"/>
                  </a:lnTo>
                  <a:lnTo>
                    <a:pt x="14194" y="1841"/>
                  </a:lnTo>
                  <a:lnTo>
                    <a:pt x="14654" y="2160"/>
                  </a:lnTo>
                  <a:lnTo>
                    <a:pt x="15100" y="2506"/>
                  </a:lnTo>
                  <a:lnTo>
                    <a:pt x="15532" y="2877"/>
                  </a:lnTo>
                  <a:lnTo>
                    <a:pt x="15950" y="3273"/>
                  </a:lnTo>
                  <a:close/>
                  <a:moveTo>
                    <a:pt x="14055" y="5373"/>
                  </a:moveTo>
                  <a:lnTo>
                    <a:pt x="12946" y="6481"/>
                  </a:lnTo>
                  <a:lnTo>
                    <a:pt x="12921" y="6456"/>
                  </a:lnTo>
                  <a:lnTo>
                    <a:pt x="12897" y="6430"/>
                  </a:lnTo>
                  <a:lnTo>
                    <a:pt x="12871" y="6404"/>
                  </a:lnTo>
                  <a:lnTo>
                    <a:pt x="12846" y="6379"/>
                  </a:lnTo>
                  <a:lnTo>
                    <a:pt x="12592" y="6137"/>
                  </a:lnTo>
                  <a:lnTo>
                    <a:pt x="12329" y="5912"/>
                  </a:lnTo>
                  <a:lnTo>
                    <a:pt x="12058" y="5702"/>
                  </a:lnTo>
                  <a:lnTo>
                    <a:pt x="11778" y="5507"/>
                  </a:lnTo>
                  <a:lnTo>
                    <a:pt x="11491" y="5328"/>
                  </a:lnTo>
                  <a:lnTo>
                    <a:pt x="11198" y="5165"/>
                  </a:lnTo>
                  <a:lnTo>
                    <a:pt x="10898" y="5017"/>
                  </a:lnTo>
                  <a:lnTo>
                    <a:pt x="10592" y="4885"/>
                  </a:lnTo>
                  <a:lnTo>
                    <a:pt x="10282" y="4768"/>
                  </a:lnTo>
                  <a:lnTo>
                    <a:pt x="9967" y="4667"/>
                  </a:lnTo>
                  <a:lnTo>
                    <a:pt x="9649" y="4582"/>
                  </a:lnTo>
                  <a:lnTo>
                    <a:pt x="9328" y="4512"/>
                  </a:lnTo>
                  <a:lnTo>
                    <a:pt x="9004" y="4457"/>
                  </a:lnTo>
                  <a:lnTo>
                    <a:pt x="8679" y="4418"/>
                  </a:lnTo>
                  <a:lnTo>
                    <a:pt x="8352" y="4395"/>
                  </a:lnTo>
                  <a:lnTo>
                    <a:pt x="8024" y="4387"/>
                  </a:lnTo>
                  <a:lnTo>
                    <a:pt x="7697" y="4395"/>
                  </a:lnTo>
                  <a:lnTo>
                    <a:pt x="7370" y="4418"/>
                  </a:lnTo>
                  <a:lnTo>
                    <a:pt x="7044" y="4457"/>
                  </a:lnTo>
                  <a:lnTo>
                    <a:pt x="6721" y="4512"/>
                  </a:lnTo>
                  <a:lnTo>
                    <a:pt x="6399" y="4582"/>
                  </a:lnTo>
                  <a:lnTo>
                    <a:pt x="6081" y="4668"/>
                  </a:lnTo>
                  <a:lnTo>
                    <a:pt x="5767" y="4769"/>
                  </a:lnTo>
                  <a:lnTo>
                    <a:pt x="5457" y="4886"/>
                  </a:lnTo>
                  <a:lnTo>
                    <a:pt x="5151" y="5018"/>
                  </a:lnTo>
                  <a:lnTo>
                    <a:pt x="4851" y="5166"/>
                  </a:lnTo>
                  <a:lnTo>
                    <a:pt x="4558" y="5329"/>
                  </a:lnTo>
                  <a:lnTo>
                    <a:pt x="4271" y="5509"/>
                  </a:lnTo>
                  <a:lnTo>
                    <a:pt x="3991" y="5703"/>
                  </a:lnTo>
                  <a:lnTo>
                    <a:pt x="3720" y="5913"/>
                  </a:lnTo>
                  <a:lnTo>
                    <a:pt x="3457" y="6139"/>
                  </a:lnTo>
                  <a:lnTo>
                    <a:pt x="3203" y="6380"/>
                  </a:lnTo>
                  <a:lnTo>
                    <a:pt x="3178" y="6406"/>
                  </a:lnTo>
                  <a:lnTo>
                    <a:pt x="3154" y="6431"/>
                  </a:lnTo>
                  <a:lnTo>
                    <a:pt x="3129" y="6456"/>
                  </a:lnTo>
                  <a:lnTo>
                    <a:pt x="3104" y="6482"/>
                  </a:lnTo>
                  <a:lnTo>
                    <a:pt x="1996" y="5374"/>
                  </a:lnTo>
                  <a:lnTo>
                    <a:pt x="2020" y="5348"/>
                  </a:lnTo>
                  <a:lnTo>
                    <a:pt x="2045" y="5322"/>
                  </a:lnTo>
                  <a:lnTo>
                    <a:pt x="2069" y="5297"/>
                  </a:lnTo>
                  <a:lnTo>
                    <a:pt x="2095" y="5272"/>
                  </a:lnTo>
                  <a:lnTo>
                    <a:pt x="2406" y="4975"/>
                  </a:lnTo>
                  <a:lnTo>
                    <a:pt x="2731" y="4697"/>
                  </a:lnTo>
                  <a:lnTo>
                    <a:pt x="3065" y="4439"/>
                  </a:lnTo>
                  <a:lnTo>
                    <a:pt x="3408" y="4199"/>
                  </a:lnTo>
                  <a:lnTo>
                    <a:pt x="3761" y="3980"/>
                  </a:lnTo>
                  <a:lnTo>
                    <a:pt x="4122" y="3779"/>
                  </a:lnTo>
                  <a:lnTo>
                    <a:pt x="4491" y="3596"/>
                  </a:lnTo>
                  <a:lnTo>
                    <a:pt x="4866" y="3434"/>
                  </a:lnTo>
                  <a:lnTo>
                    <a:pt x="5247" y="3290"/>
                  </a:lnTo>
                  <a:lnTo>
                    <a:pt x="5635" y="3166"/>
                  </a:lnTo>
                  <a:lnTo>
                    <a:pt x="6026" y="3061"/>
                  </a:lnTo>
                  <a:lnTo>
                    <a:pt x="6421" y="2974"/>
                  </a:lnTo>
                  <a:lnTo>
                    <a:pt x="6819" y="2907"/>
                  </a:lnTo>
                  <a:lnTo>
                    <a:pt x="7219" y="2859"/>
                  </a:lnTo>
                  <a:lnTo>
                    <a:pt x="7622" y="2831"/>
                  </a:lnTo>
                  <a:lnTo>
                    <a:pt x="8024" y="2821"/>
                  </a:lnTo>
                  <a:lnTo>
                    <a:pt x="8427" y="2831"/>
                  </a:lnTo>
                  <a:lnTo>
                    <a:pt x="8829" y="2859"/>
                  </a:lnTo>
                  <a:lnTo>
                    <a:pt x="9229" y="2907"/>
                  </a:lnTo>
                  <a:lnTo>
                    <a:pt x="9627" y="2973"/>
                  </a:lnTo>
                  <a:lnTo>
                    <a:pt x="10022" y="3060"/>
                  </a:lnTo>
                  <a:lnTo>
                    <a:pt x="10413" y="3165"/>
                  </a:lnTo>
                  <a:lnTo>
                    <a:pt x="10801" y="3289"/>
                  </a:lnTo>
                  <a:lnTo>
                    <a:pt x="11182" y="3433"/>
                  </a:lnTo>
                  <a:lnTo>
                    <a:pt x="11558" y="3595"/>
                  </a:lnTo>
                  <a:lnTo>
                    <a:pt x="11926" y="3777"/>
                  </a:lnTo>
                  <a:lnTo>
                    <a:pt x="12287" y="3978"/>
                  </a:lnTo>
                  <a:lnTo>
                    <a:pt x="12640" y="4198"/>
                  </a:lnTo>
                  <a:lnTo>
                    <a:pt x="12984" y="4437"/>
                  </a:lnTo>
                  <a:lnTo>
                    <a:pt x="13318" y="4696"/>
                  </a:lnTo>
                  <a:lnTo>
                    <a:pt x="13641" y="4973"/>
                  </a:lnTo>
                  <a:lnTo>
                    <a:pt x="13954" y="5270"/>
                  </a:lnTo>
                  <a:lnTo>
                    <a:pt x="13980" y="5295"/>
                  </a:lnTo>
                  <a:lnTo>
                    <a:pt x="14005" y="5321"/>
                  </a:lnTo>
                  <a:lnTo>
                    <a:pt x="14030" y="5347"/>
                  </a:lnTo>
                  <a:lnTo>
                    <a:pt x="14055" y="5373"/>
                  </a:lnTo>
                  <a:close/>
                  <a:moveTo>
                    <a:pt x="11928" y="7501"/>
                  </a:moveTo>
                  <a:lnTo>
                    <a:pt x="10854" y="8576"/>
                  </a:lnTo>
                  <a:lnTo>
                    <a:pt x="10829" y="8549"/>
                  </a:lnTo>
                  <a:lnTo>
                    <a:pt x="10805" y="8523"/>
                  </a:lnTo>
                  <a:lnTo>
                    <a:pt x="10780" y="8498"/>
                  </a:lnTo>
                  <a:lnTo>
                    <a:pt x="10754" y="8472"/>
                  </a:lnTo>
                  <a:lnTo>
                    <a:pt x="10610" y="8336"/>
                  </a:lnTo>
                  <a:lnTo>
                    <a:pt x="10462" y="8208"/>
                  </a:lnTo>
                  <a:lnTo>
                    <a:pt x="10307" y="8089"/>
                  </a:lnTo>
                  <a:lnTo>
                    <a:pt x="10150" y="7980"/>
                  </a:lnTo>
                  <a:lnTo>
                    <a:pt x="9987" y="7878"/>
                  </a:lnTo>
                  <a:lnTo>
                    <a:pt x="9821" y="7785"/>
                  </a:lnTo>
                  <a:lnTo>
                    <a:pt x="9651" y="7702"/>
                  </a:lnTo>
                  <a:lnTo>
                    <a:pt x="9479" y="7627"/>
                  </a:lnTo>
                  <a:lnTo>
                    <a:pt x="9303" y="7561"/>
                  </a:lnTo>
                  <a:lnTo>
                    <a:pt x="9124" y="7504"/>
                  </a:lnTo>
                  <a:lnTo>
                    <a:pt x="8945" y="7456"/>
                  </a:lnTo>
                  <a:lnTo>
                    <a:pt x="8762" y="7416"/>
                  </a:lnTo>
                  <a:lnTo>
                    <a:pt x="8580" y="7384"/>
                  </a:lnTo>
                  <a:lnTo>
                    <a:pt x="8395" y="7362"/>
                  </a:lnTo>
                  <a:lnTo>
                    <a:pt x="8210" y="7349"/>
                  </a:lnTo>
                  <a:lnTo>
                    <a:pt x="8025" y="7345"/>
                  </a:lnTo>
                  <a:lnTo>
                    <a:pt x="7839" y="7349"/>
                  </a:lnTo>
                  <a:lnTo>
                    <a:pt x="7655" y="7363"/>
                  </a:lnTo>
                  <a:lnTo>
                    <a:pt x="7470" y="7385"/>
                  </a:lnTo>
                  <a:lnTo>
                    <a:pt x="7287" y="7416"/>
                  </a:lnTo>
                  <a:lnTo>
                    <a:pt x="7105" y="7456"/>
                  </a:lnTo>
                  <a:lnTo>
                    <a:pt x="6926" y="7504"/>
                  </a:lnTo>
                  <a:lnTo>
                    <a:pt x="6747" y="7561"/>
                  </a:lnTo>
                  <a:lnTo>
                    <a:pt x="6571" y="7627"/>
                  </a:lnTo>
                  <a:lnTo>
                    <a:pt x="6399" y="7703"/>
                  </a:lnTo>
                  <a:lnTo>
                    <a:pt x="6229" y="7786"/>
                  </a:lnTo>
                  <a:lnTo>
                    <a:pt x="6063" y="7878"/>
                  </a:lnTo>
                  <a:lnTo>
                    <a:pt x="5900" y="7980"/>
                  </a:lnTo>
                  <a:lnTo>
                    <a:pt x="5742" y="8090"/>
                  </a:lnTo>
                  <a:lnTo>
                    <a:pt x="5588" y="8209"/>
                  </a:lnTo>
                  <a:lnTo>
                    <a:pt x="5440" y="8337"/>
                  </a:lnTo>
                  <a:lnTo>
                    <a:pt x="5297" y="8473"/>
                  </a:lnTo>
                  <a:lnTo>
                    <a:pt x="5271" y="8498"/>
                  </a:lnTo>
                  <a:lnTo>
                    <a:pt x="5246" y="8524"/>
                  </a:lnTo>
                  <a:lnTo>
                    <a:pt x="5222" y="8550"/>
                  </a:lnTo>
                  <a:lnTo>
                    <a:pt x="5198" y="8576"/>
                  </a:lnTo>
                  <a:lnTo>
                    <a:pt x="4123" y="7501"/>
                  </a:lnTo>
                  <a:lnTo>
                    <a:pt x="4147" y="7476"/>
                  </a:lnTo>
                  <a:lnTo>
                    <a:pt x="4172" y="7450"/>
                  </a:lnTo>
                  <a:lnTo>
                    <a:pt x="4197" y="7425"/>
                  </a:lnTo>
                  <a:lnTo>
                    <a:pt x="4222" y="7399"/>
                  </a:lnTo>
                  <a:lnTo>
                    <a:pt x="4422" y="7209"/>
                  </a:lnTo>
                  <a:lnTo>
                    <a:pt x="4629" y="7030"/>
                  </a:lnTo>
                  <a:lnTo>
                    <a:pt x="4843" y="6865"/>
                  </a:lnTo>
                  <a:lnTo>
                    <a:pt x="5064" y="6711"/>
                  </a:lnTo>
                  <a:lnTo>
                    <a:pt x="5290" y="6571"/>
                  </a:lnTo>
                  <a:lnTo>
                    <a:pt x="5522" y="6441"/>
                  </a:lnTo>
                  <a:lnTo>
                    <a:pt x="5758" y="6325"/>
                  </a:lnTo>
                  <a:lnTo>
                    <a:pt x="6000" y="6220"/>
                  </a:lnTo>
                  <a:lnTo>
                    <a:pt x="6243" y="6128"/>
                  </a:lnTo>
                  <a:lnTo>
                    <a:pt x="6492" y="6048"/>
                  </a:lnTo>
                  <a:lnTo>
                    <a:pt x="6743" y="5981"/>
                  </a:lnTo>
                  <a:lnTo>
                    <a:pt x="6997" y="5925"/>
                  </a:lnTo>
                  <a:lnTo>
                    <a:pt x="7252" y="5882"/>
                  </a:lnTo>
                  <a:lnTo>
                    <a:pt x="7508" y="5851"/>
                  </a:lnTo>
                  <a:lnTo>
                    <a:pt x="7766" y="5833"/>
                  </a:lnTo>
                  <a:lnTo>
                    <a:pt x="8025" y="5827"/>
                  </a:lnTo>
                  <a:lnTo>
                    <a:pt x="8283" y="5833"/>
                  </a:lnTo>
                  <a:lnTo>
                    <a:pt x="8541" y="5851"/>
                  </a:lnTo>
                  <a:lnTo>
                    <a:pt x="8797" y="5882"/>
                  </a:lnTo>
                  <a:lnTo>
                    <a:pt x="9053" y="5925"/>
                  </a:lnTo>
                  <a:lnTo>
                    <a:pt x="9306" y="5981"/>
                  </a:lnTo>
                  <a:lnTo>
                    <a:pt x="9557" y="6048"/>
                  </a:lnTo>
                  <a:lnTo>
                    <a:pt x="9806" y="6127"/>
                  </a:lnTo>
                  <a:lnTo>
                    <a:pt x="10050" y="6219"/>
                  </a:lnTo>
                  <a:lnTo>
                    <a:pt x="10291" y="6324"/>
                  </a:lnTo>
                  <a:lnTo>
                    <a:pt x="10528" y="6440"/>
                  </a:lnTo>
                  <a:lnTo>
                    <a:pt x="10760" y="6570"/>
                  </a:lnTo>
                  <a:lnTo>
                    <a:pt x="10985" y="6710"/>
                  </a:lnTo>
                  <a:lnTo>
                    <a:pt x="11206" y="6864"/>
                  </a:lnTo>
                  <a:lnTo>
                    <a:pt x="11421" y="7029"/>
                  </a:lnTo>
                  <a:lnTo>
                    <a:pt x="11627" y="7208"/>
                  </a:lnTo>
                  <a:lnTo>
                    <a:pt x="11828" y="7398"/>
                  </a:lnTo>
                  <a:lnTo>
                    <a:pt x="11853" y="7424"/>
                  </a:lnTo>
                  <a:lnTo>
                    <a:pt x="11878" y="7449"/>
                  </a:lnTo>
                  <a:lnTo>
                    <a:pt x="11903" y="7475"/>
                  </a:lnTo>
                  <a:lnTo>
                    <a:pt x="11928" y="7501"/>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rgbClr val="000000">
                    <a:lumMod val="85000"/>
                    <a:lumOff val="15000"/>
                  </a:srgbClr>
                </a:solidFill>
                <a:latin typeface="Arial" pitchFamily="34" charset="0"/>
                <a:ea typeface="微软雅黑" pitchFamily="34" charset="-122"/>
                <a:cs typeface="Arial" pitchFamily="34" charset="0"/>
              </a:endParaRPr>
            </a:p>
          </p:txBody>
        </p:sp>
        <p:sp>
          <p:nvSpPr>
            <p:cNvPr id="273" name="TextBox 272"/>
            <p:cNvSpPr txBox="1"/>
            <p:nvPr/>
          </p:nvSpPr>
          <p:spPr bwMode="auto">
            <a:xfrm>
              <a:off x="4124711" y="2620614"/>
              <a:ext cx="1488625" cy="300082"/>
            </a:xfrm>
            <a:prstGeom prst="rect">
              <a:avLst/>
            </a:prstGeom>
            <a:noFill/>
            <a:ln w="9525">
              <a:noFill/>
              <a:miter lim="800000"/>
              <a:headEnd/>
              <a:tailEnd/>
            </a:ln>
          </p:spPr>
          <p:txBody>
            <a:bodyPr wrap="square" rtlCol="0">
              <a:spAutoFit/>
            </a:bodyPr>
            <a:lstStyle/>
            <a:p>
              <a:pPr marL="0" lvl="1" algn="ctr" defTabSz="784225">
                <a:spcBef>
                  <a:spcPct val="50000"/>
                </a:spcBef>
                <a:buClr>
                  <a:srgbClr val="0000CC"/>
                </a:buClr>
                <a:buSzPct val="75000"/>
              </a:pPr>
              <a:r>
                <a:rPr kumimoji="1" lang="en-US" altLang="zh-CN" sz="1000" dirty="0">
                  <a:solidFill>
                    <a:schemeClr val="tx1">
                      <a:lumMod val="75000"/>
                      <a:lumOff val="25000"/>
                    </a:schemeClr>
                  </a:solidFill>
                  <a:latin typeface="Arial" pitchFamily="34" charset="0"/>
                  <a:ea typeface="微软雅黑" pitchFamily="34" charset="-122"/>
                  <a:cs typeface="Arial" pitchFamily="34" charset="0"/>
                </a:rPr>
                <a:t>Data Collection Platform</a:t>
              </a:r>
              <a:endParaRPr kumimoji="1" lang="zh-CN" altLang="en-US" sz="1000" dirty="0">
                <a:solidFill>
                  <a:schemeClr val="tx1">
                    <a:lumMod val="75000"/>
                    <a:lumOff val="25000"/>
                  </a:schemeClr>
                </a:solidFill>
                <a:latin typeface="Arial" pitchFamily="34" charset="0"/>
                <a:ea typeface="微软雅黑" pitchFamily="34" charset="-122"/>
                <a:cs typeface="Arial" pitchFamily="34" charset="0"/>
              </a:endParaRPr>
            </a:p>
          </p:txBody>
        </p:sp>
        <p:grpSp>
          <p:nvGrpSpPr>
            <p:cNvPr id="7" name="组合 113"/>
            <p:cNvGrpSpPr/>
            <p:nvPr/>
          </p:nvGrpSpPr>
          <p:grpSpPr>
            <a:xfrm>
              <a:off x="5287967" y="2346995"/>
              <a:ext cx="417524" cy="95057"/>
              <a:chOff x="6899498" y="1033987"/>
              <a:chExt cx="627950" cy="142964"/>
            </a:xfrm>
          </p:grpSpPr>
          <p:cxnSp>
            <p:nvCxnSpPr>
              <p:cNvPr id="321" name="直接连接符 320"/>
              <p:cNvCxnSpPr/>
              <p:nvPr/>
            </p:nvCxnSpPr>
            <p:spPr bwMode="auto">
              <a:xfrm rot="10800000">
                <a:off x="6988954" y="1103745"/>
                <a:ext cx="483095" cy="0"/>
              </a:xfrm>
              <a:prstGeom prst="line">
                <a:avLst/>
              </a:prstGeom>
              <a:noFill/>
              <a:ln w="19050">
                <a:solidFill>
                  <a:schemeClr val="bg1">
                    <a:lumMod val="50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22" name="流程图: 联系 321"/>
              <p:cNvSpPr/>
              <p:nvPr/>
            </p:nvSpPr>
            <p:spPr bwMode="auto">
              <a:xfrm>
                <a:off x="7384484" y="1033987"/>
                <a:ext cx="142964" cy="142964"/>
              </a:xfrm>
              <a:prstGeom prst="flowChartConnector">
                <a:avLst/>
              </a:prstGeom>
              <a:solidFill>
                <a:srgbClr val="FF9900"/>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n w="19050">
                    <a:solidFill>
                      <a:srgbClr val="000000"/>
                    </a:solidFill>
                  </a:ln>
                  <a:solidFill>
                    <a:srgbClr val="000000"/>
                  </a:solidFill>
                  <a:latin typeface="Arial" pitchFamily="34" charset="0"/>
                  <a:ea typeface="微软雅黑" pitchFamily="34" charset="-122"/>
                  <a:cs typeface="Arial" pitchFamily="34" charset="0"/>
                </a:endParaRPr>
              </a:p>
            </p:txBody>
          </p:sp>
          <p:sp>
            <p:nvSpPr>
              <p:cNvPr id="323" name="流程图: 联系 322"/>
              <p:cNvSpPr/>
              <p:nvPr/>
            </p:nvSpPr>
            <p:spPr bwMode="auto">
              <a:xfrm>
                <a:off x="6899498" y="1033987"/>
                <a:ext cx="142964" cy="142964"/>
              </a:xfrm>
              <a:prstGeom prst="flowChartConnector">
                <a:avLst/>
              </a:prstGeom>
              <a:solidFill>
                <a:srgbClr val="FF9900"/>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n w="19050">
                    <a:solidFill>
                      <a:srgbClr val="000000"/>
                    </a:solidFill>
                  </a:ln>
                  <a:solidFill>
                    <a:srgbClr val="000000"/>
                  </a:solidFill>
                  <a:latin typeface="Arial" pitchFamily="34" charset="0"/>
                  <a:ea typeface="微软雅黑" pitchFamily="34" charset="-122"/>
                  <a:cs typeface="Arial" pitchFamily="34" charset="0"/>
                </a:endParaRPr>
              </a:p>
            </p:txBody>
          </p:sp>
        </p:grpSp>
        <p:sp>
          <p:nvSpPr>
            <p:cNvPr id="275" name="Line 1342"/>
            <p:cNvSpPr>
              <a:spLocks noChangeShapeType="1"/>
            </p:cNvSpPr>
            <p:nvPr/>
          </p:nvSpPr>
          <p:spPr bwMode="auto">
            <a:xfrm flipV="1">
              <a:off x="4298950" y="1317728"/>
              <a:ext cx="8818" cy="3151085"/>
            </a:xfrm>
            <a:prstGeom prst="line">
              <a:avLst/>
            </a:prstGeom>
            <a:noFill/>
            <a:ln w="9525">
              <a:solidFill>
                <a:schemeClr val="accent3">
                  <a:lumMod val="50000"/>
                </a:schemeClr>
              </a:solidFill>
              <a:prstDash val="dash"/>
              <a:round/>
              <a:headEnd/>
              <a:tailEnd/>
            </a:ln>
          </p:spPr>
          <p:txBody>
            <a:bodyPr wrap="square" lIns="91425" tIns="45712" rIns="91425" bIns="45712">
              <a:spAutoFit/>
            </a:bodyPr>
            <a:lstStyle/>
            <a:p>
              <a:endParaRPr lang="zh-CN" altLang="en-US" sz="1200">
                <a:solidFill>
                  <a:srgbClr val="000000"/>
                </a:solidFill>
                <a:latin typeface="Arial" pitchFamily="34" charset="0"/>
                <a:ea typeface="微软雅黑" pitchFamily="34" charset="-122"/>
                <a:cs typeface="Arial" pitchFamily="34" charset="0"/>
              </a:endParaRPr>
            </a:p>
          </p:txBody>
        </p:sp>
        <p:grpSp>
          <p:nvGrpSpPr>
            <p:cNvPr id="8" name="组合 275"/>
            <p:cNvGrpSpPr/>
            <p:nvPr/>
          </p:nvGrpSpPr>
          <p:grpSpPr>
            <a:xfrm>
              <a:off x="3522934" y="3683554"/>
              <a:ext cx="448404" cy="747273"/>
              <a:chOff x="3853134" y="3645454"/>
              <a:chExt cx="448404" cy="747273"/>
            </a:xfrm>
          </p:grpSpPr>
          <p:sp>
            <p:nvSpPr>
              <p:cNvPr id="287" name="Text Box 123"/>
              <p:cNvSpPr txBox="1">
                <a:spLocks noChangeArrowheads="1"/>
              </p:cNvSpPr>
              <p:nvPr/>
            </p:nvSpPr>
            <p:spPr bwMode="auto">
              <a:xfrm>
                <a:off x="3906242" y="4277311"/>
                <a:ext cx="369118" cy="115416"/>
              </a:xfrm>
              <a:prstGeom prst="rect">
                <a:avLst/>
              </a:prstGeom>
              <a:noFill/>
              <a:ln w="19050" algn="ctr">
                <a:noFill/>
                <a:miter lim="800000"/>
                <a:headEnd/>
                <a:tailEnd/>
              </a:ln>
              <a:effectLst/>
            </p:spPr>
            <p:txBody>
              <a:bodyPr wrap="square" lIns="0" tIns="0" rIns="0" bIns="0">
                <a:spAutoFit/>
              </a:bodyPr>
              <a:lstStyle/>
              <a:p>
                <a:pPr marL="0" lvl="1" algn="ctr" defTabSz="784225">
                  <a:spcBef>
                    <a:spcPct val="50000"/>
                  </a:spcBef>
                  <a:buClr>
                    <a:srgbClr val="0000CC"/>
                  </a:buClr>
                  <a:buSzPct val="75000"/>
                </a:pPr>
                <a:r>
                  <a:rPr kumimoji="1" lang="en-US" altLang="zh-CN" sz="1000" dirty="0">
                    <a:solidFill>
                      <a:schemeClr val="tx1">
                        <a:lumMod val="75000"/>
                        <a:lumOff val="25000"/>
                      </a:schemeClr>
                    </a:solidFill>
                    <a:latin typeface="Arial" pitchFamily="34" charset="0"/>
                    <a:ea typeface="微软雅黑" pitchFamily="34" charset="-122"/>
                    <a:cs typeface="Arial" pitchFamily="34" charset="0"/>
                  </a:rPr>
                  <a:t>PLC</a:t>
                </a:r>
              </a:p>
            </p:txBody>
          </p:sp>
          <p:grpSp>
            <p:nvGrpSpPr>
              <p:cNvPr id="9" name="组合 92"/>
              <p:cNvGrpSpPr/>
              <p:nvPr/>
            </p:nvGrpSpPr>
            <p:grpSpPr>
              <a:xfrm>
                <a:off x="3853134" y="3645454"/>
                <a:ext cx="448404" cy="577705"/>
                <a:chOff x="765175" y="3238500"/>
                <a:chExt cx="1117600" cy="1439863"/>
              </a:xfrm>
              <a:solidFill>
                <a:schemeClr val="tx1">
                  <a:lumMod val="50000"/>
                  <a:lumOff val="50000"/>
                </a:schemeClr>
              </a:solidFill>
            </p:grpSpPr>
            <p:sp>
              <p:nvSpPr>
                <p:cNvPr id="289" name="Rectangle 6"/>
                <p:cNvSpPr>
                  <a:spLocks noChangeArrowheads="1"/>
                </p:cNvSpPr>
                <p:nvPr/>
              </p:nvSpPr>
              <p:spPr bwMode="auto">
                <a:xfrm>
                  <a:off x="1220788" y="3559175"/>
                  <a:ext cx="2190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294" name="Rectangle 7"/>
                <p:cNvSpPr>
                  <a:spLocks noChangeArrowheads="1"/>
                </p:cNvSpPr>
                <p:nvPr/>
              </p:nvSpPr>
              <p:spPr bwMode="auto">
                <a:xfrm>
                  <a:off x="1252538" y="3387725"/>
                  <a:ext cx="157163"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295" name="Freeform 8"/>
                <p:cNvSpPr>
                  <a:spLocks/>
                </p:cNvSpPr>
                <p:nvPr/>
              </p:nvSpPr>
              <p:spPr bwMode="auto">
                <a:xfrm>
                  <a:off x="1374775" y="3387725"/>
                  <a:ext cx="292100" cy="1290638"/>
                </a:xfrm>
                <a:custGeom>
                  <a:avLst/>
                  <a:gdLst/>
                  <a:ahLst/>
                  <a:cxnLst>
                    <a:cxn ang="0">
                      <a:pos x="3308" y="14586"/>
                    </a:cxn>
                    <a:cxn ang="0">
                      <a:pos x="2936" y="14637"/>
                    </a:cxn>
                    <a:cxn ang="0">
                      <a:pos x="0" y="0"/>
                    </a:cxn>
                    <a:cxn ang="0">
                      <a:pos x="405" y="83"/>
                    </a:cxn>
                    <a:cxn ang="0">
                      <a:pos x="3308" y="14586"/>
                    </a:cxn>
                  </a:cxnLst>
                  <a:rect l="0" t="0" r="r" b="b"/>
                  <a:pathLst>
                    <a:path w="3308" h="14637">
                      <a:moveTo>
                        <a:pt x="3308" y="14586"/>
                      </a:moveTo>
                      <a:lnTo>
                        <a:pt x="2936" y="14637"/>
                      </a:lnTo>
                      <a:lnTo>
                        <a:pt x="0" y="0"/>
                      </a:lnTo>
                      <a:lnTo>
                        <a:pt x="405" y="83"/>
                      </a:lnTo>
                      <a:lnTo>
                        <a:pt x="3308" y="145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296" name="Freeform 9"/>
                <p:cNvSpPr>
                  <a:spLocks/>
                </p:cNvSpPr>
                <p:nvPr/>
              </p:nvSpPr>
              <p:spPr bwMode="auto">
                <a:xfrm>
                  <a:off x="996950" y="3390900"/>
                  <a:ext cx="290513" cy="1287463"/>
                </a:xfrm>
                <a:custGeom>
                  <a:avLst/>
                  <a:gdLst/>
                  <a:ahLst/>
                  <a:cxnLst>
                    <a:cxn ang="0">
                      <a:pos x="3291" y="0"/>
                    </a:cxn>
                    <a:cxn ang="0">
                      <a:pos x="2886" y="50"/>
                    </a:cxn>
                    <a:cxn ang="0">
                      <a:pos x="0" y="14553"/>
                    </a:cxn>
                    <a:cxn ang="0">
                      <a:pos x="371" y="14604"/>
                    </a:cxn>
                    <a:cxn ang="0">
                      <a:pos x="3291" y="0"/>
                    </a:cxn>
                  </a:cxnLst>
                  <a:rect l="0" t="0" r="r" b="b"/>
                  <a:pathLst>
                    <a:path w="3291" h="14604">
                      <a:moveTo>
                        <a:pt x="3291" y="0"/>
                      </a:moveTo>
                      <a:lnTo>
                        <a:pt x="2886" y="50"/>
                      </a:lnTo>
                      <a:lnTo>
                        <a:pt x="0" y="14553"/>
                      </a:lnTo>
                      <a:lnTo>
                        <a:pt x="371" y="14604"/>
                      </a:lnTo>
                      <a:lnTo>
                        <a:pt x="32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297" name="Rectangle 10"/>
                <p:cNvSpPr>
                  <a:spLocks noChangeArrowheads="1"/>
                </p:cNvSpPr>
                <p:nvPr/>
              </p:nvSpPr>
              <p:spPr bwMode="auto">
                <a:xfrm>
                  <a:off x="1169988" y="3792538"/>
                  <a:ext cx="3206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298" name="Rectangle 11"/>
                <p:cNvSpPr>
                  <a:spLocks noChangeArrowheads="1"/>
                </p:cNvSpPr>
                <p:nvPr/>
              </p:nvSpPr>
              <p:spPr bwMode="auto">
                <a:xfrm>
                  <a:off x="1117600" y="4075113"/>
                  <a:ext cx="4254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299" name="Freeform 12"/>
                <p:cNvSpPr>
                  <a:spLocks/>
                </p:cNvSpPr>
                <p:nvPr/>
              </p:nvSpPr>
              <p:spPr bwMode="auto">
                <a:xfrm>
                  <a:off x="1219200" y="3568700"/>
                  <a:ext cx="271463" cy="246063"/>
                </a:xfrm>
                <a:custGeom>
                  <a:avLst/>
                  <a:gdLst/>
                  <a:ahLst/>
                  <a:cxnLst>
                    <a:cxn ang="0">
                      <a:pos x="2970" y="2785"/>
                    </a:cxn>
                    <a:cxn ang="0">
                      <a:pos x="0" y="169"/>
                    </a:cxn>
                    <a:cxn ang="0">
                      <a:pos x="117" y="0"/>
                    </a:cxn>
                    <a:cxn ang="0">
                      <a:pos x="3087" y="2617"/>
                    </a:cxn>
                    <a:cxn ang="0">
                      <a:pos x="2970" y="2785"/>
                    </a:cxn>
                  </a:cxnLst>
                  <a:rect l="0" t="0" r="r" b="b"/>
                  <a:pathLst>
                    <a:path w="3087" h="2785">
                      <a:moveTo>
                        <a:pt x="2970" y="2785"/>
                      </a:moveTo>
                      <a:lnTo>
                        <a:pt x="0" y="169"/>
                      </a:lnTo>
                      <a:lnTo>
                        <a:pt x="117" y="0"/>
                      </a:lnTo>
                      <a:lnTo>
                        <a:pt x="3087" y="2617"/>
                      </a:lnTo>
                      <a:lnTo>
                        <a:pt x="2970" y="27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00" name="Freeform 13"/>
                <p:cNvSpPr>
                  <a:spLocks/>
                </p:cNvSpPr>
                <p:nvPr/>
              </p:nvSpPr>
              <p:spPr bwMode="auto">
                <a:xfrm>
                  <a:off x="1169988" y="3568700"/>
                  <a:ext cx="273050" cy="246063"/>
                </a:xfrm>
                <a:custGeom>
                  <a:avLst/>
                  <a:gdLst/>
                  <a:ahLst/>
                  <a:cxnLst>
                    <a:cxn ang="0">
                      <a:pos x="2971" y="0"/>
                    </a:cxn>
                    <a:cxn ang="0">
                      <a:pos x="0" y="2617"/>
                    </a:cxn>
                    <a:cxn ang="0">
                      <a:pos x="118" y="2785"/>
                    </a:cxn>
                    <a:cxn ang="0">
                      <a:pos x="3088" y="169"/>
                    </a:cxn>
                    <a:cxn ang="0">
                      <a:pos x="2971" y="0"/>
                    </a:cxn>
                  </a:cxnLst>
                  <a:rect l="0" t="0" r="r" b="b"/>
                  <a:pathLst>
                    <a:path w="3088" h="2785">
                      <a:moveTo>
                        <a:pt x="2971" y="0"/>
                      </a:moveTo>
                      <a:lnTo>
                        <a:pt x="0" y="2617"/>
                      </a:lnTo>
                      <a:lnTo>
                        <a:pt x="118" y="2785"/>
                      </a:lnTo>
                      <a:lnTo>
                        <a:pt x="3088" y="169"/>
                      </a:lnTo>
                      <a:lnTo>
                        <a:pt x="297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01" name="Freeform 14"/>
                <p:cNvSpPr>
                  <a:spLocks/>
                </p:cNvSpPr>
                <p:nvPr/>
              </p:nvSpPr>
              <p:spPr bwMode="auto">
                <a:xfrm>
                  <a:off x="1252538" y="3397250"/>
                  <a:ext cx="188913" cy="168275"/>
                </a:xfrm>
                <a:custGeom>
                  <a:avLst/>
                  <a:gdLst/>
                  <a:ahLst/>
                  <a:cxnLst>
                    <a:cxn ang="0">
                      <a:pos x="2042" y="1908"/>
                    </a:cxn>
                    <a:cxn ang="0">
                      <a:pos x="0" y="169"/>
                    </a:cxn>
                    <a:cxn ang="0">
                      <a:pos x="101" y="0"/>
                    </a:cxn>
                    <a:cxn ang="0">
                      <a:pos x="2143" y="1722"/>
                    </a:cxn>
                    <a:cxn ang="0">
                      <a:pos x="2042" y="1908"/>
                    </a:cxn>
                  </a:cxnLst>
                  <a:rect l="0" t="0" r="r" b="b"/>
                  <a:pathLst>
                    <a:path w="2143" h="1908">
                      <a:moveTo>
                        <a:pt x="2042" y="1908"/>
                      </a:moveTo>
                      <a:lnTo>
                        <a:pt x="0" y="169"/>
                      </a:lnTo>
                      <a:lnTo>
                        <a:pt x="101" y="0"/>
                      </a:lnTo>
                      <a:lnTo>
                        <a:pt x="2143" y="1722"/>
                      </a:lnTo>
                      <a:lnTo>
                        <a:pt x="2042" y="19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02" name="Freeform 15"/>
                <p:cNvSpPr>
                  <a:spLocks/>
                </p:cNvSpPr>
                <p:nvPr/>
              </p:nvSpPr>
              <p:spPr bwMode="auto">
                <a:xfrm>
                  <a:off x="1223963" y="3397250"/>
                  <a:ext cx="188913" cy="168275"/>
                </a:xfrm>
                <a:custGeom>
                  <a:avLst/>
                  <a:gdLst/>
                  <a:ahLst/>
                  <a:cxnLst>
                    <a:cxn ang="0">
                      <a:pos x="2025" y="0"/>
                    </a:cxn>
                    <a:cxn ang="0">
                      <a:pos x="0" y="1722"/>
                    </a:cxn>
                    <a:cxn ang="0">
                      <a:pos x="101" y="1908"/>
                    </a:cxn>
                    <a:cxn ang="0">
                      <a:pos x="2142" y="169"/>
                    </a:cxn>
                    <a:cxn ang="0">
                      <a:pos x="2025" y="0"/>
                    </a:cxn>
                  </a:cxnLst>
                  <a:rect l="0" t="0" r="r" b="b"/>
                  <a:pathLst>
                    <a:path w="2142" h="1908">
                      <a:moveTo>
                        <a:pt x="2025" y="0"/>
                      </a:moveTo>
                      <a:lnTo>
                        <a:pt x="0" y="1722"/>
                      </a:lnTo>
                      <a:lnTo>
                        <a:pt x="101" y="1908"/>
                      </a:lnTo>
                      <a:lnTo>
                        <a:pt x="2142" y="169"/>
                      </a:lnTo>
                      <a:lnTo>
                        <a:pt x="20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03" name="Freeform 16"/>
                <p:cNvSpPr>
                  <a:spLocks/>
                </p:cNvSpPr>
                <p:nvPr/>
              </p:nvSpPr>
              <p:spPr bwMode="auto">
                <a:xfrm>
                  <a:off x="1117600" y="3808413"/>
                  <a:ext cx="382588" cy="276225"/>
                </a:xfrm>
                <a:custGeom>
                  <a:avLst/>
                  <a:gdLst/>
                  <a:ahLst/>
                  <a:cxnLst>
                    <a:cxn ang="0">
                      <a:pos x="4168" y="0"/>
                    </a:cxn>
                    <a:cxn ang="0">
                      <a:pos x="0" y="2955"/>
                    </a:cxn>
                    <a:cxn ang="0">
                      <a:pos x="169" y="3123"/>
                    </a:cxn>
                    <a:cxn ang="0">
                      <a:pos x="4337" y="169"/>
                    </a:cxn>
                    <a:cxn ang="0">
                      <a:pos x="4168" y="0"/>
                    </a:cxn>
                  </a:cxnLst>
                  <a:rect l="0" t="0" r="r" b="b"/>
                  <a:pathLst>
                    <a:path w="4337" h="3123">
                      <a:moveTo>
                        <a:pt x="4168" y="0"/>
                      </a:moveTo>
                      <a:lnTo>
                        <a:pt x="0" y="2955"/>
                      </a:lnTo>
                      <a:lnTo>
                        <a:pt x="169" y="3123"/>
                      </a:lnTo>
                      <a:lnTo>
                        <a:pt x="4337" y="169"/>
                      </a:lnTo>
                      <a:lnTo>
                        <a:pt x="41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04" name="Freeform 17"/>
                <p:cNvSpPr>
                  <a:spLocks/>
                </p:cNvSpPr>
                <p:nvPr/>
              </p:nvSpPr>
              <p:spPr bwMode="auto">
                <a:xfrm>
                  <a:off x="1163638" y="3808413"/>
                  <a:ext cx="382588" cy="276225"/>
                </a:xfrm>
                <a:custGeom>
                  <a:avLst/>
                  <a:gdLst/>
                  <a:ahLst/>
                  <a:cxnLst>
                    <a:cxn ang="0">
                      <a:pos x="4168" y="3123"/>
                    </a:cxn>
                    <a:cxn ang="0">
                      <a:pos x="0" y="169"/>
                    </a:cxn>
                    <a:cxn ang="0">
                      <a:pos x="169" y="0"/>
                    </a:cxn>
                    <a:cxn ang="0">
                      <a:pos x="4337" y="2955"/>
                    </a:cxn>
                    <a:cxn ang="0">
                      <a:pos x="4168" y="3123"/>
                    </a:cxn>
                  </a:cxnLst>
                  <a:rect l="0" t="0" r="r" b="b"/>
                  <a:pathLst>
                    <a:path w="4337" h="3123">
                      <a:moveTo>
                        <a:pt x="4168" y="3123"/>
                      </a:moveTo>
                      <a:lnTo>
                        <a:pt x="0" y="169"/>
                      </a:lnTo>
                      <a:lnTo>
                        <a:pt x="169" y="0"/>
                      </a:lnTo>
                      <a:lnTo>
                        <a:pt x="4337" y="2955"/>
                      </a:lnTo>
                      <a:lnTo>
                        <a:pt x="4168" y="3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05" name="Freeform 18"/>
                <p:cNvSpPr>
                  <a:spLocks/>
                </p:cNvSpPr>
                <p:nvPr/>
              </p:nvSpPr>
              <p:spPr bwMode="auto">
                <a:xfrm>
                  <a:off x="1039813" y="3241675"/>
                  <a:ext cx="214313" cy="153988"/>
                </a:xfrm>
                <a:custGeom>
                  <a:avLst/>
                  <a:gdLst/>
                  <a:ahLst/>
                  <a:cxnLst>
                    <a:cxn ang="0">
                      <a:pos x="2345" y="1756"/>
                    </a:cxn>
                    <a:cxn ang="0">
                      <a:pos x="0" y="101"/>
                    </a:cxn>
                    <a:cxn ang="0">
                      <a:pos x="101" y="0"/>
                    </a:cxn>
                    <a:cxn ang="0">
                      <a:pos x="2430" y="1655"/>
                    </a:cxn>
                    <a:cxn ang="0">
                      <a:pos x="2345" y="1756"/>
                    </a:cxn>
                  </a:cxnLst>
                  <a:rect l="0" t="0" r="r" b="b"/>
                  <a:pathLst>
                    <a:path w="2430" h="1756">
                      <a:moveTo>
                        <a:pt x="2345" y="1756"/>
                      </a:moveTo>
                      <a:lnTo>
                        <a:pt x="0" y="101"/>
                      </a:lnTo>
                      <a:lnTo>
                        <a:pt x="101" y="0"/>
                      </a:lnTo>
                      <a:lnTo>
                        <a:pt x="2430" y="1655"/>
                      </a:lnTo>
                      <a:lnTo>
                        <a:pt x="2345"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06" name="Freeform 19"/>
                <p:cNvSpPr>
                  <a:spLocks/>
                </p:cNvSpPr>
                <p:nvPr/>
              </p:nvSpPr>
              <p:spPr bwMode="auto">
                <a:xfrm>
                  <a:off x="1039813" y="3238500"/>
                  <a:ext cx="295275" cy="95250"/>
                </a:xfrm>
                <a:custGeom>
                  <a:avLst/>
                  <a:gdLst/>
                  <a:ahLst/>
                  <a:cxnLst>
                    <a:cxn ang="0">
                      <a:pos x="3289" y="1081"/>
                    </a:cxn>
                    <a:cxn ang="0">
                      <a:pos x="0" y="135"/>
                    </a:cxn>
                    <a:cxn ang="0">
                      <a:pos x="67" y="0"/>
                    </a:cxn>
                    <a:cxn ang="0">
                      <a:pos x="3340" y="946"/>
                    </a:cxn>
                    <a:cxn ang="0">
                      <a:pos x="3289" y="1081"/>
                    </a:cxn>
                  </a:cxnLst>
                  <a:rect l="0" t="0" r="r" b="b"/>
                  <a:pathLst>
                    <a:path w="3340" h="1081">
                      <a:moveTo>
                        <a:pt x="3289" y="1081"/>
                      </a:moveTo>
                      <a:lnTo>
                        <a:pt x="0" y="135"/>
                      </a:lnTo>
                      <a:lnTo>
                        <a:pt x="67" y="0"/>
                      </a:lnTo>
                      <a:lnTo>
                        <a:pt x="3340" y="946"/>
                      </a:lnTo>
                      <a:lnTo>
                        <a:pt x="3289"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07" name="Freeform 20"/>
                <p:cNvSpPr>
                  <a:spLocks/>
                </p:cNvSpPr>
                <p:nvPr/>
              </p:nvSpPr>
              <p:spPr bwMode="auto">
                <a:xfrm>
                  <a:off x="1323975" y="3238500"/>
                  <a:ext cx="295275" cy="95250"/>
                </a:xfrm>
                <a:custGeom>
                  <a:avLst/>
                  <a:gdLst/>
                  <a:ahLst/>
                  <a:cxnLst>
                    <a:cxn ang="0">
                      <a:pos x="51" y="1081"/>
                    </a:cxn>
                    <a:cxn ang="0">
                      <a:pos x="3341" y="135"/>
                    </a:cxn>
                    <a:cxn ang="0">
                      <a:pos x="3291" y="0"/>
                    </a:cxn>
                    <a:cxn ang="0">
                      <a:pos x="0" y="946"/>
                    </a:cxn>
                    <a:cxn ang="0">
                      <a:pos x="51" y="1081"/>
                    </a:cxn>
                  </a:cxnLst>
                  <a:rect l="0" t="0" r="r" b="b"/>
                  <a:pathLst>
                    <a:path w="3341" h="1081">
                      <a:moveTo>
                        <a:pt x="51" y="1081"/>
                      </a:moveTo>
                      <a:lnTo>
                        <a:pt x="3341" y="135"/>
                      </a:lnTo>
                      <a:lnTo>
                        <a:pt x="3291" y="0"/>
                      </a:lnTo>
                      <a:lnTo>
                        <a:pt x="0" y="946"/>
                      </a:lnTo>
                      <a:lnTo>
                        <a:pt x="51"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10" name="Freeform 21"/>
                <p:cNvSpPr>
                  <a:spLocks/>
                </p:cNvSpPr>
                <p:nvPr/>
              </p:nvSpPr>
              <p:spPr bwMode="auto">
                <a:xfrm>
                  <a:off x="1404938" y="3241675"/>
                  <a:ext cx="214313" cy="153988"/>
                </a:xfrm>
                <a:custGeom>
                  <a:avLst/>
                  <a:gdLst/>
                  <a:ahLst/>
                  <a:cxnLst>
                    <a:cxn ang="0">
                      <a:pos x="83" y="1756"/>
                    </a:cxn>
                    <a:cxn ang="0">
                      <a:pos x="2429" y="101"/>
                    </a:cxn>
                    <a:cxn ang="0">
                      <a:pos x="2328" y="0"/>
                    </a:cxn>
                    <a:cxn ang="0">
                      <a:pos x="0" y="1655"/>
                    </a:cxn>
                    <a:cxn ang="0">
                      <a:pos x="83" y="1756"/>
                    </a:cxn>
                  </a:cxnLst>
                  <a:rect l="0" t="0" r="r" b="b"/>
                  <a:pathLst>
                    <a:path w="2429" h="1756">
                      <a:moveTo>
                        <a:pt x="83" y="1756"/>
                      </a:moveTo>
                      <a:lnTo>
                        <a:pt x="2429" y="101"/>
                      </a:lnTo>
                      <a:lnTo>
                        <a:pt x="2328" y="0"/>
                      </a:lnTo>
                      <a:lnTo>
                        <a:pt x="0" y="1655"/>
                      </a:lnTo>
                      <a:lnTo>
                        <a:pt x="83"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13" name="Freeform 22"/>
                <p:cNvSpPr>
                  <a:spLocks/>
                </p:cNvSpPr>
                <p:nvPr/>
              </p:nvSpPr>
              <p:spPr bwMode="auto">
                <a:xfrm>
                  <a:off x="1060450" y="4083050"/>
                  <a:ext cx="490538" cy="295275"/>
                </a:xfrm>
                <a:custGeom>
                  <a:avLst/>
                  <a:gdLst/>
                  <a:ahLst/>
                  <a:cxnLst>
                    <a:cxn ang="0">
                      <a:pos x="5433" y="0"/>
                    </a:cxn>
                    <a:cxn ang="0">
                      <a:pos x="0" y="3106"/>
                    </a:cxn>
                    <a:cxn ang="0">
                      <a:pos x="67" y="3359"/>
                    </a:cxn>
                    <a:cxn ang="0">
                      <a:pos x="5568" y="253"/>
                    </a:cxn>
                    <a:cxn ang="0">
                      <a:pos x="5433" y="0"/>
                    </a:cxn>
                  </a:cxnLst>
                  <a:rect l="0" t="0" r="r" b="b"/>
                  <a:pathLst>
                    <a:path w="5568" h="3359">
                      <a:moveTo>
                        <a:pt x="5433" y="0"/>
                      </a:moveTo>
                      <a:lnTo>
                        <a:pt x="0" y="3106"/>
                      </a:lnTo>
                      <a:lnTo>
                        <a:pt x="67" y="3359"/>
                      </a:lnTo>
                      <a:lnTo>
                        <a:pt x="5568" y="253"/>
                      </a:lnTo>
                      <a:lnTo>
                        <a:pt x="543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14" name="Freeform 23"/>
                <p:cNvSpPr>
                  <a:spLocks/>
                </p:cNvSpPr>
                <p:nvPr/>
              </p:nvSpPr>
              <p:spPr bwMode="auto">
                <a:xfrm>
                  <a:off x="1114425" y="4083050"/>
                  <a:ext cx="492125" cy="295275"/>
                </a:xfrm>
                <a:custGeom>
                  <a:avLst/>
                  <a:gdLst/>
                  <a:ahLst/>
                  <a:cxnLst>
                    <a:cxn ang="0">
                      <a:pos x="5451" y="3343"/>
                    </a:cxn>
                    <a:cxn ang="0">
                      <a:pos x="0" y="236"/>
                    </a:cxn>
                    <a:cxn ang="0">
                      <a:pos x="85" y="0"/>
                    </a:cxn>
                    <a:cxn ang="0">
                      <a:pos x="5568" y="3090"/>
                    </a:cxn>
                    <a:cxn ang="0">
                      <a:pos x="5451" y="3343"/>
                    </a:cxn>
                  </a:cxnLst>
                  <a:rect l="0" t="0" r="r" b="b"/>
                  <a:pathLst>
                    <a:path w="5568" h="3343">
                      <a:moveTo>
                        <a:pt x="5451" y="3343"/>
                      </a:moveTo>
                      <a:lnTo>
                        <a:pt x="0" y="236"/>
                      </a:lnTo>
                      <a:lnTo>
                        <a:pt x="85" y="0"/>
                      </a:lnTo>
                      <a:lnTo>
                        <a:pt x="5568" y="3090"/>
                      </a:lnTo>
                      <a:lnTo>
                        <a:pt x="5451" y="33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15" name="Freeform 24"/>
                <p:cNvSpPr>
                  <a:spLocks/>
                </p:cNvSpPr>
                <p:nvPr/>
              </p:nvSpPr>
              <p:spPr bwMode="auto">
                <a:xfrm>
                  <a:off x="1058863" y="4375150"/>
                  <a:ext cx="582613" cy="233363"/>
                </a:xfrm>
                <a:custGeom>
                  <a:avLst/>
                  <a:gdLst/>
                  <a:ahLst/>
                  <a:cxnLst>
                    <a:cxn ang="0">
                      <a:pos x="6614" y="2650"/>
                    </a:cxn>
                    <a:cxn ang="0">
                      <a:pos x="33" y="338"/>
                    </a:cxn>
                    <a:cxn ang="0">
                      <a:pos x="0" y="0"/>
                    </a:cxn>
                    <a:cxn ang="0">
                      <a:pos x="6614" y="2296"/>
                    </a:cxn>
                    <a:cxn ang="0">
                      <a:pos x="6614" y="2650"/>
                    </a:cxn>
                  </a:cxnLst>
                  <a:rect l="0" t="0" r="r" b="b"/>
                  <a:pathLst>
                    <a:path w="6614" h="2650">
                      <a:moveTo>
                        <a:pt x="6614" y="2650"/>
                      </a:moveTo>
                      <a:lnTo>
                        <a:pt x="33" y="338"/>
                      </a:lnTo>
                      <a:lnTo>
                        <a:pt x="0" y="0"/>
                      </a:lnTo>
                      <a:lnTo>
                        <a:pt x="6614" y="2296"/>
                      </a:lnTo>
                      <a:lnTo>
                        <a:pt x="6614" y="26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16" name="Freeform 25"/>
                <p:cNvSpPr>
                  <a:spLocks/>
                </p:cNvSpPr>
                <p:nvPr/>
              </p:nvSpPr>
              <p:spPr bwMode="auto">
                <a:xfrm>
                  <a:off x="1017588" y="4375150"/>
                  <a:ext cx="584200" cy="233363"/>
                </a:xfrm>
                <a:custGeom>
                  <a:avLst/>
                  <a:gdLst/>
                  <a:ahLst/>
                  <a:cxnLst>
                    <a:cxn ang="0">
                      <a:pos x="6614" y="0"/>
                    </a:cxn>
                    <a:cxn ang="0">
                      <a:pos x="33" y="2312"/>
                    </a:cxn>
                    <a:cxn ang="0">
                      <a:pos x="0" y="2650"/>
                    </a:cxn>
                    <a:cxn ang="0">
                      <a:pos x="6614" y="354"/>
                    </a:cxn>
                    <a:cxn ang="0">
                      <a:pos x="6614" y="0"/>
                    </a:cxn>
                  </a:cxnLst>
                  <a:rect l="0" t="0" r="r" b="b"/>
                  <a:pathLst>
                    <a:path w="6614" h="2650">
                      <a:moveTo>
                        <a:pt x="6614" y="0"/>
                      </a:moveTo>
                      <a:lnTo>
                        <a:pt x="33" y="2312"/>
                      </a:lnTo>
                      <a:lnTo>
                        <a:pt x="0" y="2650"/>
                      </a:lnTo>
                      <a:lnTo>
                        <a:pt x="6614" y="354"/>
                      </a:lnTo>
                      <a:lnTo>
                        <a:pt x="66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17" name="Rectangle 26"/>
                <p:cNvSpPr>
                  <a:spLocks noChangeArrowheads="1"/>
                </p:cNvSpPr>
                <p:nvPr/>
              </p:nvSpPr>
              <p:spPr bwMode="auto">
                <a:xfrm>
                  <a:off x="1060450" y="4365625"/>
                  <a:ext cx="5397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18" name="Rectangle 27"/>
                <p:cNvSpPr>
                  <a:spLocks noChangeArrowheads="1"/>
                </p:cNvSpPr>
                <p:nvPr/>
              </p:nvSpPr>
              <p:spPr bwMode="auto">
                <a:xfrm>
                  <a:off x="1019175" y="4592638"/>
                  <a:ext cx="620713"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19" name="Freeform 28"/>
                <p:cNvSpPr>
                  <a:spLocks noEditPoints="1"/>
                </p:cNvSpPr>
                <p:nvPr/>
              </p:nvSpPr>
              <p:spPr bwMode="auto">
                <a:xfrm>
                  <a:off x="765175" y="3792538"/>
                  <a:ext cx="1117600" cy="300038"/>
                </a:xfrm>
                <a:custGeom>
                  <a:avLst/>
                  <a:gdLst/>
                  <a:ahLst/>
                  <a:cxnLst>
                    <a:cxn ang="0">
                      <a:pos x="8234" y="0"/>
                    </a:cxn>
                    <a:cxn ang="0">
                      <a:pos x="4606" y="0"/>
                    </a:cxn>
                    <a:cxn ang="0">
                      <a:pos x="0" y="3411"/>
                    </a:cxn>
                    <a:cxn ang="0">
                      <a:pos x="12672" y="3411"/>
                    </a:cxn>
                    <a:cxn ang="0">
                      <a:pos x="8234" y="0"/>
                    </a:cxn>
                    <a:cxn ang="0">
                      <a:pos x="4640" y="338"/>
                    </a:cxn>
                    <a:cxn ang="0">
                      <a:pos x="8200" y="338"/>
                    </a:cxn>
                    <a:cxn ang="0">
                      <a:pos x="11761" y="3073"/>
                    </a:cxn>
                    <a:cxn ang="0">
                      <a:pos x="928" y="3073"/>
                    </a:cxn>
                    <a:cxn ang="0">
                      <a:pos x="4640" y="338"/>
                    </a:cxn>
                  </a:cxnLst>
                  <a:rect l="0" t="0" r="r" b="b"/>
                  <a:pathLst>
                    <a:path w="12672" h="3411">
                      <a:moveTo>
                        <a:pt x="8234" y="0"/>
                      </a:moveTo>
                      <a:lnTo>
                        <a:pt x="4606" y="0"/>
                      </a:lnTo>
                      <a:lnTo>
                        <a:pt x="0" y="3411"/>
                      </a:lnTo>
                      <a:lnTo>
                        <a:pt x="12672" y="3411"/>
                      </a:lnTo>
                      <a:lnTo>
                        <a:pt x="8234" y="0"/>
                      </a:lnTo>
                      <a:close/>
                      <a:moveTo>
                        <a:pt x="4640" y="338"/>
                      </a:moveTo>
                      <a:lnTo>
                        <a:pt x="8200" y="338"/>
                      </a:lnTo>
                      <a:lnTo>
                        <a:pt x="11761" y="3073"/>
                      </a:lnTo>
                      <a:lnTo>
                        <a:pt x="928" y="3073"/>
                      </a:lnTo>
                      <a:lnTo>
                        <a:pt x="4640" y="3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20" name="Freeform 29"/>
                <p:cNvSpPr>
                  <a:spLocks noEditPoints="1"/>
                </p:cNvSpPr>
                <p:nvPr/>
              </p:nvSpPr>
              <p:spPr bwMode="auto">
                <a:xfrm>
                  <a:off x="966788" y="3387725"/>
                  <a:ext cx="714375" cy="195263"/>
                </a:xfrm>
                <a:custGeom>
                  <a:avLst/>
                  <a:gdLst/>
                  <a:ahLst/>
                  <a:cxnLst>
                    <a:cxn ang="0">
                      <a:pos x="5011" y="0"/>
                    </a:cxn>
                    <a:cxn ang="0">
                      <a:pos x="3239" y="0"/>
                    </a:cxn>
                    <a:cxn ang="0">
                      <a:pos x="0" y="2211"/>
                    </a:cxn>
                    <a:cxn ang="0">
                      <a:pos x="8082" y="2211"/>
                    </a:cxn>
                    <a:cxn ang="0">
                      <a:pos x="5011" y="0"/>
                    </a:cxn>
                    <a:cxn ang="0">
                      <a:pos x="3188" y="253"/>
                    </a:cxn>
                    <a:cxn ang="0">
                      <a:pos x="5062" y="253"/>
                    </a:cxn>
                    <a:cxn ang="0">
                      <a:pos x="7356" y="1958"/>
                    </a:cxn>
                    <a:cxn ang="0">
                      <a:pos x="726" y="1958"/>
                    </a:cxn>
                    <a:cxn ang="0">
                      <a:pos x="3188" y="253"/>
                    </a:cxn>
                  </a:cxnLst>
                  <a:rect l="0" t="0" r="r" b="b"/>
                  <a:pathLst>
                    <a:path w="8082" h="2211">
                      <a:moveTo>
                        <a:pt x="5011" y="0"/>
                      </a:moveTo>
                      <a:lnTo>
                        <a:pt x="3239" y="0"/>
                      </a:lnTo>
                      <a:lnTo>
                        <a:pt x="0" y="2211"/>
                      </a:lnTo>
                      <a:lnTo>
                        <a:pt x="8082" y="2211"/>
                      </a:lnTo>
                      <a:lnTo>
                        <a:pt x="5011" y="0"/>
                      </a:lnTo>
                      <a:close/>
                      <a:moveTo>
                        <a:pt x="3188" y="253"/>
                      </a:moveTo>
                      <a:lnTo>
                        <a:pt x="5062" y="253"/>
                      </a:lnTo>
                      <a:lnTo>
                        <a:pt x="7356" y="1958"/>
                      </a:lnTo>
                      <a:lnTo>
                        <a:pt x="726" y="1958"/>
                      </a:lnTo>
                      <a:lnTo>
                        <a:pt x="3188" y="2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sp>
          <p:nvSpPr>
            <p:cNvPr id="277" name="Text Box 276"/>
            <p:cNvSpPr txBox="1">
              <a:spLocks noChangeArrowheads="1"/>
            </p:cNvSpPr>
            <p:nvPr/>
          </p:nvSpPr>
          <p:spPr bwMode="auto">
            <a:xfrm>
              <a:off x="5054637" y="2133075"/>
              <a:ext cx="889917" cy="172956"/>
            </a:xfrm>
            <a:prstGeom prst="rect">
              <a:avLst/>
            </a:prstGeom>
            <a:noFill/>
            <a:ln w="9525" algn="ctr">
              <a:noFill/>
              <a:miter lim="800000"/>
              <a:headEnd/>
              <a:tailEnd/>
            </a:ln>
            <a:effectLst/>
          </p:spPr>
          <p:txBody>
            <a:bodyPr wrap="square" lIns="91228" tIns="45609" rIns="91228" bIns="45609">
              <a:spAutoFit/>
            </a:bodyPr>
            <a:lstStyle/>
            <a:p>
              <a:pPr algn="ctr" defTabSz="784225" eaLnBrk="0" hangingPunct="0">
                <a:spcBef>
                  <a:spcPct val="50000"/>
                </a:spcBef>
                <a:buClr>
                  <a:srgbClr val="0000CC"/>
                </a:buClr>
                <a:buSzPct val="75000"/>
              </a:pPr>
              <a:r>
                <a:rPr kumimoji="1" lang="en-US" altLang="zh-CN" sz="900" dirty="0" smtClean="0">
                  <a:solidFill>
                    <a:schemeClr val="tx1">
                      <a:lumMod val="75000"/>
                      <a:lumOff val="25000"/>
                    </a:schemeClr>
                  </a:solidFill>
                  <a:latin typeface="Arial" pitchFamily="34" charset="0"/>
                  <a:ea typeface="微软雅黑" pitchFamily="34" charset="-122"/>
                  <a:cs typeface="Arial" pitchFamily="34" charset="0"/>
                </a:rPr>
                <a:t>Interfaces</a:t>
              </a:r>
              <a:endParaRPr kumimoji="1" lang="en-US" altLang="zh-CN" sz="900" dirty="0">
                <a:solidFill>
                  <a:schemeClr val="tx1">
                    <a:lumMod val="75000"/>
                    <a:lumOff val="25000"/>
                  </a:schemeClr>
                </a:solidFill>
                <a:latin typeface="Arial" pitchFamily="34" charset="0"/>
                <a:ea typeface="微软雅黑" pitchFamily="34" charset="-122"/>
                <a:cs typeface="Arial" pitchFamily="34" charset="0"/>
              </a:endParaRPr>
            </a:p>
          </p:txBody>
        </p:sp>
        <p:pic>
          <p:nvPicPr>
            <p:cNvPr id="280" name="Picture 2"/>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saturation sat="0"/>
                      </a14:imgEffect>
                    </a14:imgLayer>
                  </a14:imgProps>
                </a:ext>
              </a:extLst>
            </a:blip>
            <a:srcRect/>
            <a:stretch>
              <a:fillRect/>
            </a:stretch>
          </p:blipFill>
          <p:spPr bwMode="auto">
            <a:xfrm>
              <a:off x="4575606" y="2224959"/>
              <a:ext cx="602462" cy="294756"/>
            </a:xfrm>
            <a:prstGeom prst="rect">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
          <p:nvSpPr>
            <p:cNvPr id="282" name="Line 1342"/>
            <p:cNvSpPr>
              <a:spLocks noChangeShapeType="1"/>
            </p:cNvSpPr>
            <p:nvPr/>
          </p:nvSpPr>
          <p:spPr bwMode="auto">
            <a:xfrm flipV="1">
              <a:off x="5499596" y="1317728"/>
              <a:ext cx="8818" cy="3151085"/>
            </a:xfrm>
            <a:prstGeom prst="line">
              <a:avLst/>
            </a:prstGeom>
            <a:noFill/>
            <a:ln w="9525">
              <a:solidFill>
                <a:schemeClr val="accent3">
                  <a:lumMod val="50000"/>
                </a:schemeClr>
              </a:solidFill>
              <a:prstDash val="dash"/>
              <a:round/>
              <a:headEnd/>
              <a:tailEnd/>
            </a:ln>
          </p:spPr>
          <p:txBody>
            <a:bodyPr wrap="square" lIns="91425" tIns="45712" rIns="91425" bIns="45712">
              <a:spAutoFit/>
            </a:bodyPr>
            <a:lstStyle/>
            <a:p>
              <a:endParaRPr lang="zh-CN" altLang="en-US" sz="1200">
                <a:solidFill>
                  <a:srgbClr val="000000"/>
                </a:solidFill>
                <a:latin typeface="Arial" pitchFamily="34" charset="0"/>
                <a:ea typeface="微软雅黑" pitchFamily="34" charset="-122"/>
                <a:cs typeface="Arial" pitchFamily="34" charset="0"/>
              </a:endParaRPr>
            </a:p>
          </p:txBody>
        </p:sp>
      </p:grpSp>
      <p:sp>
        <p:nvSpPr>
          <p:cNvPr id="705" name="Line 1342"/>
          <p:cNvSpPr>
            <a:spLocks noChangeShapeType="1"/>
          </p:cNvSpPr>
          <p:nvPr/>
        </p:nvSpPr>
        <p:spPr bwMode="auto">
          <a:xfrm flipV="1">
            <a:off x="2604924" y="1756971"/>
            <a:ext cx="8818" cy="4201447"/>
          </a:xfrm>
          <a:prstGeom prst="line">
            <a:avLst/>
          </a:prstGeom>
          <a:noFill/>
          <a:ln w="9525">
            <a:solidFill>
              <a:schemeClr val="accent3">
                <a:lumMod val="50000"/>
              </a:schemeClr>
            </a:solidFill>
            <a:prstDash val="dash"/>
            <a:round/>
            <a:headEnd/>
            <a:tailEnd/>
          </a:ln>
        </p:spPr>
        <p:txBody>
          <a:bodyPr wrap="square" lIns="91425" tIns="45712" rIns="91425" bIns="45712">
            <a:spAutoFit/>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4" name="标题 3"/>
          <p:cNvSpPr>
            <a:spLocks noGrp="1"/>
          </p:cNvSpPr>
          <p:nvPr>
            <p:ph type="title"/>
          </p:nvPr>
        </p:nvSpPr>
        <p:spPr>
          <a:xfrm>
            <a:off x="403224" y="674580"/>
            <a:ext cx="8588375" cy="461665"/>
          </a:xfrm>
        </p:spPr>
        <p:txBody>
          <a:bodyPr wrap="square">
            <a:spAutoFit/>
          </a:bodyPr>
          <a:lstStyle/>
          <a:p>
            <a:pPr lvl="0"/>
            <a:r>
              <a:rPr lang="en-US" altLang="zh-CN" dirty="0" smtClean="0"/>
              <a:t>AMI Solution:</a:t>
            </a:r>
            <a:r>
              <a:rPr lang="en-US" altLang="zh-CN" dirty="0" smtClean="0">
                <a:solidFill>
                  <a:srgbClr val="C00000"/>
                </a:solidFill>
                <a:cs typeface="Arial" pitchFamily="34" charset="0"/>
              </a:rPr>
              <a:t> </a:t>
            </a:r>
            <a:r>
              <a:rPr lang="en-US" altLang="zh-CN" dirty="0" smtClean="0"/>
              <a:t>Reduces </a:t>
            </a:r>
            <a:r>
              <a:rPr lang="en-US" altLang="zh-CN" dirty="0"/>
              <a:t>L</a:t>
            </a:r>
            <a:r>
              <a:rPr lang="en-US" altLang="zh-CN" dirty="0" smtClean="0"/>
              <a:t>ine </a:t>
            </a:r>
            <a:r>
              <a:rPr lang="en-US" altLang="zh-CN" dirty="0"/>
              <a:t>L</a:t>
            </a:r>
            <a:r>
              <a:rPr lang="en-US" altLang="zh-CN" dirty="0" smtClean="0"/>
              <a:t>oss, Improves </a:t>
            </a:r>
            <a:r>
              <a:rPr lang="en-US" altLang="zh-CN" dirty="0"/>
              <a:t>E</a:t>
            </a:r>
            <a:r>
              <a:rPr lang="en-US" altLang="zh-CN" dirty="0" smtClean="0"/>
              <a:t>fficiency </a:t>
            </a:r>
            <a:endParaRPr lang="zh-CN" altLang="en-US" dirty="0"/>
          </a:p>
        </p:txBody>
      </p:sp>
      <p:sp>
        <p:nvSpPr>
          <p:cNvPr id="813" name="矩形 812"/>
          <p:cNvSpPr/>
          <p:nvPr/>
        </p:nvSpPr>
        <p:spPr>
          <a:xfrm>
            <a:off x="4391341" y="4925072"/>
            <a:ext cx="2487076" cy="461665"/>
          </a:xfrm>
          <a:prstGeom prst="rect">
            <a:avLst/>
          </a:prstGeom>
        </p:spPr>
        <p:txBody>
          <a:bodyPr wrap="square">
            <a:spAutoFit/>
          </a:bodyPr>
          <a:lstStyle/>
          <a:p>
            <a:pPr defTabSz="588012" eaLnBrk="0" hangingPunct="0">
              <a:buSzPct val="60000"/>
            </a:pPr>
            <a:r>
              <a:rPr lang="zh-CN" altLang="en-US" sz="1200" b="1" dirty="0" smtClean="0">
                <a:solidFill>
                  <a:srgbClr val="C00000"/>
                </a:solidFill>
                <a:latin typeface="Arial" pitchFamily="34" charset="0"/>
                <a:ea typeface="微软雅黑" pitchFamily="34" charset="-122"/>
                <a:cs typeface="Arial" pitchFamily="34" charset="0"/>
              </a:rPr>
              <a:t>④</a:t>
            </a:r>
            <a:r>
              <a:rPr lang="en-US" altLang="zh-CN" sz="1200" b="1" dirty="0" smtClean="0">
                <a:solidFill>
                  <a:srgbClr val="C00000"/>
                </a:solidFill>
                <a:latin typeface="Arial" pitchFamily="34" charset="0"/>
                <a:ea typeface="微软雅黑" pitchFamily="34" charset="-122"/>
                <a:cs typeface="Arial" pitchFamily="34" charset="0"/>
              </a:rPr>
              <a:t>Seamless integration with SCADA supports pre-pay</a:t>
            </a:r>
            <a:endParaRPr lang="zh-CN" altLang="en-US" sz="1200" b="1" dirty="0">
              <a:solidFill>
                <a:srgbClr val="C00000"/>
              </a:solidFill>
              <a:latin typeface="Arial" pitchFamily="34" charset="0"/>
              <a:ea typeface="微软雅黑" pitchFamily="34" charset="-122"/>
              <a:cs typeface="Arial" pitchFamily="34" charset="0"/>
            </a:endParaRPr>
          </a:p>
        </p:txBody>
      </p:sp>
      <p:sp>
        <p:nvSpPr>
          <p:cNvPr id="814" name="矩形 813"/>
          <p:cNvSpPr/>
          <p:nvPr/>
        </p:nvSpPr>
        <p:spPr>
          <a:xfrm>
            <a:off x="4418247" y="1909050"/>
            <a:ext cx="2632292" cy="461665"/>
          </a:xfrm>
          <a:prstGeom prst="rect">
            <a:avLst/>
          </a:prstGeom>
        </p:spPr>
        <p:txBody>
          <a:bodyPr wrap="square">
            <a:spAutoFit/>
          </a:bodyPr>
          <a:lstStyle/>
          <a:p>
            <a:r>
              <a:rPr lang="zh-CN" altLang="en-US" sz="1200" b="1" dirty="0" smtClean="0">
                <a:solidFill>
                  <a:srgbClr val="C00000"/>
                </a:solidFill>
                <a:latin typeface="Arial" pitchFamily="34" charset="0"/>
                <a:ea typeface="微软雅黑" pitchFamily="34" charset="-122"/>
                <a:cs typeface="Arial" pitchFamily="34" charset="0"/>
              </a:rPr>
              <a:t>③</a:t>
            </a:r>
            <a:r>
              <a:rPr lang="en-US" altLang="zh-CN" sz="1200" dirty="0" smtClean="0">
                <a:solidFill>
                  <a:srgbClr val="000000">
                    <a:lumMod val="75000"/>
                    <a:lumOff val="25000"/>
                  </a:srgbClr>
                </a:solidFill>
                <a:latin typeface="Arial" pitchFamily="34" charset="0"/>
                <a:ea typeface="微软雅黑" pitchFamily="34" charset="-122"/>
                <a:cs typeface="Arial" pitchFamily="34" charset="0"/>
              </a:rPr>
              <a:t> </a:t>
            </a:r>
            <a:r>
              <a:rPr lang="en-US" altLang="zh-CN" sz="1200" b="1" dirty="0" smtClean="0">
                <a:solidFill>
                  <a:srgbClr val="C00000"/>
                </a:solidFill>
                <a:latin typeface="Arial" pitchFamily="34" charset="0"/>
                <a:ea typeface="微软雅黑" pitchFamily="34" charset="-122"/>
                <a:cs typeface="Arial" pitchFamily="34" charset="0"/>
              </a:rPr>
              <a:t>Intelligent alarm &amp; line loss </a:t>
            </a:r>
          </a:p>
          <a:p>
            <a:r>
              <a:rPr lang="en-US" altLang="zh-CN" sz="1200" b="1" dirty="0" smtClean="0">
                <a:solidFill>
                  <a:srgbClr val="C00000"/>
                </a:solidFill>
                <a:latin typeface="Arial" pitchFamily="34" charset="0"/>
                <a:ea typeface="微软雅黑" pitchFamily="34" charset="-122"/>
                <a:cs typeface="Arial" pitchFamily="34" charset="0"/>
              </a:rPr>
              <a:t>abnormality analysis</a:t>
            </a:r>
            <a:endParaRPr lang="zh-CN" altLang="en-US" sz="1200" b="1" dirty="0">
              <a:solidFill>
                <a:srgbClr val="C00000"/>
              </a:solidFill>
              <a:latin typeface="Arial" pitchFamily="34" charset="0"/>
              <a:ea typeface="微软雅黑" pitchFamily="34" charset="-122"/>
              <a:cs typeface="Arial" pitchFamily="34" charset="0"/>
            </a:endParaRPr>
          </a:p>
        </p:txBody>
      </p:sp>
      <p:sp>
        <p:nvSpPr>
          <p:cNvPr id="821" name="矩形 820"/>
          <p:cNvSpPr/>
          <p:nvPr/>
        </p:nvSpPr>
        <p:spPr>
          <a:xfrm>
            <a:off x="451168" y="1348029"/>
            <a:ext cx="3314009" cy="276999"/>
          </a:xfrm>
          <a:prstGeom prst="rect">
            <a:avLst/>
          </a:prstGeom>
        </p:spPr>
        <p:txBody>
          <a:bodyPr wrap="square">
            <a:spAutoFit/>
          </a:bodyPr>
          <a:lstStyle/>
          <a:p>
            <a:r>
              <a:rPr lang="zh-CN" altLang="en-US" sz="1200" b="1" dirty="0" smtClean="0">
                <a:solidFill>
                  <a:srgbClr val="C00000"/>
                </a:solidFill>
                <a:latin typeface="Arial" pitchFamily="34" charset="0"/>
                <a:ea typeface="微软雅黑" pitchFamily="34" charset="-122"/>
                <a:cs typeface="Arial" pitchFamily="34" charset="0"/>
              </a:rPr>
              <a:t>①</a:t>
            </a:r>
            <a:r>
              <a:rPr lang="en-US" altLang="zh-CN" sz="1200" b="1" dirty="0" smtClean="0">
                <a:solidFill>
                  <a:srgbClr val="C00000"/>
                </a:solidFill>
                <a:latin typeface="Arial" pitchFamily="34" charset="0"/>
                <a:ea typeface="微软雅黑" pitchFamily="34" charset="-122"/>
                <a:cs typeface="Arial" pitchFamily="34" charset="0"/>
              </a:rPr>
              <a:t> DLMS Complied Remote Collection</a:t>
            </a:r>
            <a:endParaRPr lang="zh-CN" altLang="en-US" sz="1200" b="1" dirty="0">
              <a:solidFill>
                <a:srgbClr val="C00000"/>
              </a:solidFill>
              <a:latin typeface="Arial" pitchFamily="34" charset="0"/>
              <a:ea typeface="微软雅黑" pitchFamily="34" charset="-122"/>
              <a:cs typeface="Arial" pitchFamily="34" charset="0"/>
            </a:endParaRPr>
          </a:p>
        </p:txBody>
      </p:sp>
      <p:sp>
        <p:nvSpPr>
          <p:cNvPr id="822" name="矩形 821"/>
          <p:cNvSpPr/>
          <p:nvPr/>
        </p:nvSpPr>
        <p:spPr>
          <a:xfrm>
            <a:off x="450446" y="1652946"/>
            <a:ext cx="4802039" cy="276999"/>
          </a:xfrm>
          <a:prstGeom prst="rect">
            <a:avLst/>
          </a:prstGeom>
        </p:spPr>
        <p:txBody>
          <a:bodyPr wrap="square">
            <a:spAutoFit/>
          </a:bodyPr>
          <a:lstStyle/>
          <a:p>
            <a:pPr defTabSz="588012" eaLnBrk="0" hangingPunct="0">
              <a:buSzPct val="60000"/>
            </a:pPr>
            <a:r>
              <a:rPr lang="zh-CN" altLang="en-US" sz="1200" b="1" dirty="0" smtClean="0">
                <a:solidFill>
                  <a:srgbClr val="C00000"/>
                </a:solidFill>
                <a:latin typeface="Arial" pitchFamily="34" charset="0"/>
                <a:ea typeface="微软雅黑" pitchFamily="34" charset="-122"/>
                <a:cs typeface="Arial" pitchFamily="34" charset="0"/>
              </a:rPr>
              <a:t>②</a:t>
            </a:r>
            <a:r>
              <a:rPr lang="en-US" altLang="zh-CN" sz="1200" b="1" dirty="0" smtClean="0">
                <a:solidFill>
                  <a:srgbClr val="C00000"/>
                </a:solidFill>
                <a:latin typeface="Arial" pitchFamily="34" charset="0"/>
                <a:ea typeface="微软雅黑" pitchFamily="34" charset="-122"/>
                <a:cs typeface="Arial" pitchFamily="34" charset="0"/>
              </a:rPr>
              <a:t>Single Remote Collection Success Rate up from 70% to 99%</a:t>
            </a:r>
            <a:endParaRPr lang="en-US" altLang="zh-CN" sz="1200" b="1" dirty="0">
              <a:solidFill>
                <a:srgbClr val="C00000"/>
              </a:solidFill>
              <a:latin typeface="Arial" pitchFamily="34" charset="0"/>
              <a:ea typeface="微软雅黑" pitchFamily="34" charset="-122"/>
              <a:cs typeface="Arial" pitchFamily="34" charset="0"/>
            </a:endParaRPr>
          </a:p>
        </p:txBody>
      </p:sp>
      <p:grpSp>
        <p:nvGrpSpPr>
          <p:cNvPr id="10" name="组合 337"/>
          <p:cNvGrpSpPr/>
          <p:nvPr/>
        </p:nvGrpSpPr>
        <p:grpSpPr>
          <a:xfrm>
            <a:off x="132332" y="2142998"/>
            <a:ext cx="2444235" cy="3820454"/>
            <a:chOff x="132331" y="1607248"/>
            <a:chExt cx="2444235" cy="2865341"/>
          </a:xfrm>
        </p:grpSpPr>
        <p:grpSp>
          <p:nvGrpSpPr>
            <p:cNvPr id="11" name="组合 338"/>
            <p:cNvGrpSpPr/>
            <p:nvPr/>
          </p:nvGrpSpPr>
          <p:grpSpPr>
            <a:xfrm>
              <a:off x="272771" y="1607248"/>
              <a:ext cx="1244060" cy="861480"/>
              <a:chOff x="272771" y="2894711"/>
              <a:chExt cx="1244060" cy="861480"/>
            </a:xfrm>
          </p:grpSpPr>
          <p:grpSp>
            <p:nvGrpSpPr>
              <p:cNvPr id="12" name="组合 431"/>
              <p:cNvGrpSpPr/>
              <p:nvPr/>
            </p:nvGrpSpPr>
            <p:grpSpPr>
              <a:xfrm>
                <a:off x="540803" y="2894711"/>
                <a:ext cx="582749" cy="582749"/>
                <a:chOff x="-711594" y="2139702"/>
                <a:chExt cx="582749" cy="582749"/>
              </a:xfrm>
            </p:grpSpPr>
            <p:sp>
              <p:nvSpPr>
                <p:cNvPr id="434" name="椭圆 433"/>
                <p:cNvSpPr/>
                <p:nvPr/>
              </p:nvSpPr>
              <p:spPr bwMode="auto">
                <a:xfrm>
                  <a:off x="-711594" y="2139702"/>
                  <a:ext cx="582749" cy="58274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grpSp>
              <p:nvGrpSpPr>
                <p:cNvPr id="13" name="组合 339"/>
                <p:cNvGrpSpPr/>
                <p:nvPr/>
              </p:nvGrpSpPr>
              <p:grpSpPr>
                <a:xfrm>
                  <a:off x="-614946" y="2243243"/>
                  <a:ext cx="389453" cy="375667"/>
                  <a:chOff x="12877800" y="1685925"/>
                  <a:chExt cx="358775" cy="346075"/>
                </a:xfrm>
                <a:solidFill>
                  <a:schemeClr val="bg1">
                    <a:lumMod val="95000"/>
                  </a:schemeClr>
                </a:solidFill>
              </p:grpSpPr>
              <p:sp>
                <p:nvSpPr>
                  <p:cNvPr id="436" name="Freeform 100"/>
                  <p:cNvSpPr>
                    <a:spLocks/>
                  </p:cNvSpPr>
                  <p:nvPr/>
                </p:nvSpPr>
                <p:spPr bwMode="auto">
                  <a:xfrm>
                    <a:off x="12934950" y="1762125"/>
                    <a:ext cx="244475" cy="269875"/>
                  </a:xfrm>
                  <a:custGeom>
                    <a:avLst/>
                    <a:gdLst/>
                    <a:ahLst/>
                    <a:cxnLst>
                      <a:cxn ang="0">
                        <a:pos x="0" y="70"/>
                      </a:cxn>
                      <a:cxn ang="0">
                        <a:pos x="0" y="162"/>
                      </a:cxn>
                      <a:cxn ang="0">
                        <a:pos x="0" y="162"/>
                      </a:cxn>
                      <a:cxn ang="0">
                        <a:pos x="0" y="166"/>
                      </a:cxn>
                      <a:cxn ang="0">
                        <a:pos x="4" y="168"/>
                      </a:cxn>
                      <a:cxn ang="0">
                        <a:pos x="4" y="168"/>
                      </a:cxn>
                      <a:cxn ang="0">
                        <a:pos x="10" y="170"/>
                      </a:cxn>
                      <a:cxn ang="0">
                        <a:pos x="50" y="170"/>
                      </a:cxn>
                      <a:cxn ang="0">
                        <a:pos x="50" y="170"/>
                      </a:cxn>
                      <a:cxn ang="0">
                        <a:pos x="54" y="168"/>
                      </a:cxn>
                      <a:cxn ang="0">
                        <a:pos x="54" y="168"/>
                      </a:cxn>
                      <a:cxn ang="0">
                        <a:pos x="56" y="164"/>
                      </a:cxn>
                      <a:cxn ang="0">
                        <a:pos x="56" y="120"/>
                      </a:cxn>
                      <a:cxn ang="0">
                        <a:pos x="98" y="120"/>
                      </a:cxn>
                      <a:cxn ang="0">
                        <a:pos x="98" y="164"/>
                      </a:cxn>
                      <a:cxn ang="0">
                        <a:pos x="98" y="164"/>
                      </a:cxn>
                      <a:cxn ang="0">
                        <a:pos x="98" y="168"/>
                      </a:cxn>
                      <a:cxn ang="0">
                        <a:pos x="98" y="168"/>
                      </a:cxn>
                      <a:cxn ang="0">
                        <a:pos x="102" y="170"/>
                      </a:cxn>
                      <a:cxn ang="0">
                        <a:pos x="144" y="170"/>
                      </a:cxn>
                      <a:cxn ang="0">
                        <a:pos x="144" y="170"/>
                      </a:cxn>
                      <a:cxn ang="0">
                        <a:pos x="150" y="168"/>
                      </a:cxn>
                      <a:cxn ang="0">
                        <a:pos x="150" y="168"/>
                      </a:cxn>
                      <a:cxn ang="0">
                        <a:pos x="152" y="166"/>
                      </a:cxn>
                      <a:cxn ang="0">
                        <a:pos x="154" y="162"/>
                      </a:cxn>
                      <a:cxn ang="0">
                        <a:pos x="154" y="70"/>
                      </a:cxn>
                      <a:cxn ang="0">
                        <a:pos x="76" y="0"/>
                      </a:cxn>
                      <a:cxn ang="0">
                        <a:pos x="0" y="70"/>
                      </a:cxn>
                    </a:cxnLst>
                    <a:rect l="0" t="0" r="r" b="b"/>
                    <a:pathLst>
                      <a:path w="154" h="170">
                        <a:moveTo>
                          <a:pt x="0" y="70"/>
                        </a:moveTo>
                        <a:lnTo>
                          <a:pt x="0" y="162"/>
                        </a:lnTo>
                        <a:lnTo>
                          <a:pt x="0" y="162"/>
                        </a:lnTo>
                        <a:lnTo>
                          <a:pt x="0" y="166"/>
                        </a:lnTo>
                        <a:lnTo>
                          <a:pt x="4" y="168"/>
                        </a:lnTo>
                        <a:lnTo>
                          <a:pt x="4" y="168"/>
                        </a:lnTo>
                        <a:lnTo>
                          <a:pt x="10" y="170"/>
                        </a:lnTo>
                        <a:lnTo>
                          <a:pt x="50" y="170"/>
                        </a:lnTo>
                        <a:lnTo>
                          <a:pt x="50" y="170"/>
                        </a:lnTo>
                        <a:lnTo>
                          <a:pt x="54" y="168"/>
                        </a:lnTo>
                        <a:lnTo>
                          <a:pt x="54" y="168"/>
                        </a:lnTo>
                        <a:lnTo>
                          <a:pt x="56" y="164"/>
                        </a:lnTo>
                        <a:lnTo>
                          <a:pt x="56" y="120"/>
                        </a:lnTo>
                        <a:lnTo>
                          <a:pt x="98" y="120"/>
                        </a:lnTo>
                        <a:lnTo>
                          <a:pt x="98" y="164"/>
                        </a:lnTo>
                        <a:lnTo>
                          <a:pt x="98" y="164"/>
                        </a:lnTo>
                        <a:lnTo>
                          <a:pt x="98" y="168"/>
                        </a:lnTo>
                        <a:lnTo>
                          <a:pt x="98" y="168"/>
                        </a:lnTo>
                        <a:lnTo>
                          <a:pt x="102" y="170"/>
                        </a:lnTo>
                        <a:lnTo>
                          <a:pt x="144" y="170"/>
                        </a:lnTo>
                        <a:lnTo>
                          <a:pt x="144" y="170"/>
                        </a:lnTo>
                        <a:lnTo>
                          <a:pt x="150" y="168"/>
                        </a:lnTo>
                        <a:lnTo>
                          <a:pt x="150" y="168"/>
                        </a:lnTo>
                        <a:lnTo>
                          <a:pt x="152" y="166"/>
                        </a:lnTo>
                        <a:lnTo>
                          <a:pt x="154" y="162"/>
                        </a:lnTo>
                        <a:lnTo>
                          <a:pt x="154" y="70"/>
                        </a:lnTo>
                        <a:lnTo>
                          <a:pt x="76" y="0"/>
                        </a:lnTo>
                        <a:lnTo>
                          <a:pt x="0" y="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437" name="Freeform 101"/>
                  <p:cNvSpPr>
                    <a:spLocks/>
                  </p:cNvSpPr>
                  <p:nvPr/>
                </p:nvSpPr>
                <p:spPr bwMode="auto">
                  <a:xfrm>
                    <a:off x="12877800" y="1685925"/>
                    <a:ext cx="358775" cy="187325"/>
                  </a:xfrm>
                  <a:custGeom>
                    <a:avLst/>
                    <a:gdLst/>
                    <a:ahLst/>
                    <a:cxnLst>
                      <a:cxn ang="0">
                        <a:pos x="220" y="94"/>
                      </a:cxn>
                      <a:cxn ang="0">
                        <a:pos x="184" y="60"/>
                      </a:cxn>
                      <a:cxn ang="0">
                        <a:pos x="184" y="10"/>
                      </a:cxn>
                      <a:cxn ang="0">
                        <a:pos x="184" y="10"/>
                      </a:cxn>
                      <a:cxn ang="0">
                        <a:pos x="182" y="6"/>
                      </a:cxn>
                      <a:cxn ang="0">
                        <a:pos x="178" y="4"/>
                      </a:cxn>
                      <a:cxn ang="0">
                        <a:pos x="164" y="4"/>
                      </a:cxn>
                      <a:cxn ang="0">
                        <a:pos x="164" y="4"/>
                      </a:cxn>
                      <a:cxn ang="0">
                        <a:pos x="160" y="6"/>
                      </a:cxn>
                      <a:cxn ang="0">
                        <a:pos x="160" y="10"/>
                      </a:cxn>
                      <a:cxn ang="0">
                        <a:pos x="160" y="38"/>
                      </a:cxn>
                      <a:cxn ang="0">
                        <a:pos x="122" y="4"/>
                      </a:cxn>
                      <a:cxn ang="0">
                        <a:pos x="122" y="4"/>
                      </a:cxn>
                      <a:cxn ang="0">
                        <a:pos x="118" y="2"/>
                      </a:cxn>
                      <a:cxn ang="0">
                        <a:pos x="112" y="0"/>
                      </a:cxn>
                      <a:cxn ang="0">
                        <a:pos x="108" y="2"/>
                      </a:cxn>
                      <a:cxn ang="0">
                        <a:pos x="102" y="4"/>
                      </a:cxn>
                      <a:cxn ang="0">
                        <a:pos x="6" y="94"/>
                      </a:cxn>
                      <a:cxn ang="0">
                        <a:pos x="6" y="94"/>
                      </a:cxn>
                      <a:cxn ang="0">
                        <a:pos x="2" y="98"/>
                      </a:cxn>
                      <a:cxn ang="0">
                        <a:pos x="0" y="104"/>
                      </a:cxn>
                      <a:cxn ang="0">
                        <a:pos x="2" y="110"/>
                      </a:cxn>
                      <a:cxn ang="0">
                        <a:pos x="4" y="114"/>
                      </a:cxn>
                      <a:cxn ang="0">
                        <a:pos x="4" y="114"/>
                      </a:cxn>
                      <a:cxn ang="0">
                        <a:pos x="4" y="114"/>
                      </a:cxn>
                      <a:cxn ang="0">
                        <a:pos x="10" y="118"/>
                      </a:cxn>
                      <a:cxn ang="0">
                        <a:pos x="14" y="118"/>
                      </a:cxn>
                      <a:cxn ang="0">
                        <a:pos x="14" y="118"/>
                      </a:cxn>
                      <a:cxn ang="0">
                        <a:pos x="20" y="118"/>
                      </a:cxn>
                      <a:cxn ang="0">
                        <a:pos x="24" y="116"/>
                      </a:cxn>
                      <a:cxn ang="0">
                        <a:pos x="112" y="34"/>
                      </a:cxn>
                      <a:cxn ang="0">
                        <a:pos x="200" y="116"/>
                      </a:cxn>
                      <a:cxn ang="0">
                        <a:pos x="200" y="116"/>
                      </a:cxn>
                      <a:cxn ang="0">
                        <a:pos x="206" y="118"/>
                      </a:cxn>
                      <a:cxn ang="0">
                        <a:pos x="212" y="118"/>
                      </a:cxn>
                      <a:cxn ang="0">
                        <a:pos x="216" y="118"/>
                      </a:cxn>
                      <a:cxn ang="0">
                        <a:pos x="222" y="114"/>
                      </a:cxn>
                      <a:cxn ang="0">
                        <a:pos x="222" y="114"/>
                      </a:cxn>
                      <a:cxn ang="0">
                        <a:pos x="224" y="110"/>
                      </a:cxn>
                      <a:cxn ang="0">
                        <a:pos x="226" y="104"/>
                      </a:cxn>
                      <a:cxn ang="0">
                        <a:pos x="224" y="98"/>
                      </a:cxn>
                      <a:cxn ang="0">
                        <a:pos x="220" y="94"/>
                      </a:cxn>
                      <a:cxn ang="0">
                        <a:pos x="220" y="94"/>
                      </a:cxn>
                    </a:cxnLst>
                    <a:rect l="0" t="0" r="r" b="b"/>
                    <a:pathLst>
                      <a:path w="226" h="118">
                        <a:moveTo>
                          <a:pt x="220" y="94"/>
                        </a:moveTo>
                        <a:lnTo>
                          <a:pt x="184" y="60"/>
                        </a:lnTo>
                        <a:lnTo>
                          <a:pt x="184" y="10"/>
                        </a:lnTo>
                        <a:lnTo>
                          <a:pt x="184" y="10"/>
                        </a:lnTo>
                        <a:lnTo>
                          <a:pt x="182" y="6"/>
                        </a:lnTo>
                        <a:lnTo>
                          <a:pt x="178" y="4"/>
                        </a:lnTo>
                        <a:lnTo>
                          <a:pt x="164" y="4"/>
                        </a:lnTo>
                        <a:lnTo>
                          <a:pt x="164" y="4"/>
                        </a:lnTo>
                        <a:lnTo>
                          <a:pt x="160" y="6"/>
                        </a:lnTo>
                        <a:lnTo>
                          <a:pt x="160" y="10"/>
                        </a:lnTo>
                        <a:lnTo>
                          <a:pt x="160" y="38"/>
                        </a:lnTo>
                        <a:lnTo>
                          <a:pt x="122" y="4"/>
                        </a:lnTo>
                        <a:lnTo>
                          <a:pt x="122" y="4"/>
                        </a:lnTo>
                        <a:lnTo>
                          <a:pt x="118" y="2"/>
                        </a:lnTo>
                        <a:lnTo>
                          <a:pt x="112" y="0"/>
                        </a:lnTo>
                        <a:lnTo>
                          <a:pt x="108" y="2"/>
                        </a:lnTo>
                        <a:lnTo>
                          <a:pt x="102" y="4"/>
                        </a:lnTo>
                        <a:lnTo>
                          <a:pt x="6" y="94"/>
                        </a:lnTo>
                        <a:lnTo>
                          <a:pt x="6" y="94"/>
                        </a:lnTo>
                        <a:lnTo>
                          <a:pt x="2" y="98"/>
                        </a:lnTo>
                        <a:lnTo>
                          <a:pt x="0" y="104"/>
                        </a:lnTo>
                        <a:lnTo>
                          <a:pt x="2" y="110"/>
                        </a:lnTo>
                        <a:lnTo>
                          <a:pt x="4" y="114"/>
                        </a:lnTo>
                        <a:lnTo>
                          <a:pt x="4" y="114"/>
                        </a:lnTo>
                        <a:lnTo>
                          <a:pt x="4" y="114"/>
                        </a:lnTo>
                        <a:lnTo>
                          <a:pt x="10" y="118"/>
                        </a:lnTo>
                        <a:lnTo>
                          <a:pt x="14" y="118"/>
                        </a:lnTo>
                        <a:lnTo>
                          <a:pt x="14" y="118"/>
                        </a:lnTo>
                        <a:lnTo>
                          <a:pt x="20" y="118"/>
                        </a:lnTo>
                        <a:lnTo>
                          <a:pt x="24" y="116"/>
                        </a:lnTo>
                        <a:lnTo>
                          <a:pt x="112" y="34"/>
                        </a:lnTo>
                        <a:lnTo>
                          <a:pt x="200" y="116"/>
                        </a:lnTo>
                        <a:lnTo>
                          <a:pt x="200" y="116"/>
                        </a:lnTo>
                        <a:lnTo>
                          <a:pt x="206" y="118"/>
                        </a:lnTo>
                        <a:lnTo>
                          <a:pt x="212" y="118"/>
                        </a:lnTo>
                        <a:lnTo>
                          <a:pt x="216" y="118"/>
                        </a:lnTo>
                        <a:lnTo>
                          <a:pt x="222" y="114"/>
                        </a:lnTo>
                        <a:lnTo>
                          <a:pt x="222" y="114"/>
                        </a:lnTo>
                        <a:lnTo>
                          <a:pt x="224" y="110"/>
                        </a:lnTo>
                        <a:lnTo>
                          <a:pt x="226" y="104"/>
                        </a:lnTo>
                        <a:lnTo>
                          <a:pt x="224" y="98"/>
                        </a:lnTo>
                        <a:lnTo>
                          <a:pt x="220" y="94"/>
                        </a:lnTo>
                        <a:lnTo>
                          <a:pt x="220" y="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grpSp>
          <p:sp>
            <p:nvSpPr>
              <p:cNvPr id="433" name="TextBox 432"/>
              <p:cNvSpPr txBox="1"/>
              <p:nvPr/>
            </p:nvSpPr>
            <p:spPr bwMode="auto">
              <a:xfrm>
                <a:off x="272771" y="3479192"/>
                <a:ext cx="1244060" cy="276999"/>
              </a:xfrm>
              <a:prstGeom prst="rect">
                <a:avLst/>
              </a:prstGeom>
              <a:noFill/>
              <a:ln w="9525">
                <a:noFill/>
                <a:miter lim="800000"/>
                <a:headEnd/>
                <a:tailEnd/>
              </a:ln>
            </p:spPr>
            <p:txBody>
              <a:bodyPr wrap="square" rtlCol="0">
                <a:spAutoFit/>
              </a:bodyPr>
              <a:lstStyle/>
              <a:p>
                <a:pPr algn="ctr"/>
                <a:r>
                  <a:rPr lang="en-US" altLang="zh-CN" sz="900" dirty="0" smtClean="0">
                    <a:solidFill>
                      <a:schemeClr val="tx1">
                        <a:lumMod val="75000"/>
                        <a:lumOff val="25000"/>
                      </a:schemeClr>
                    </a:solidFill>
                    <a:latin typeface="Arial" pitchFamily="34" charset="0"/>
                    <a:cs typeface="Arial" pitchFamily="34" charset="0"/>
                  </a:rPr>
                  <a:t>Residential consumers</a:t>
                </a:r>
                <a:endParaRPr lang="zh-CN" altLang="en-US" sz="900" dirty="0">
                  <a:solidFill>
                    <a:schemeClr val="tx1">
                      <a:lumMod val="75000"/>
                      <a:lumOff val="25000"/>
                    </a:schemeClr>
                  </a:solidFill>
                  <a:latin typeface="Arial" pitchFamily="34" charset="0"/>
                  <a:ea typeface="微软雅黑" pitchFamily="34" charset="-122"/>
                  <a:cs typeface="Arial" pitchFamily="34" charset="0"/>
                </a:endParaRPr>
              </a:p>
            </p:txBody>
          </p:sp>
        </p:grpSp>
        <p:sp>
          <p:nvSpPr>
            <p:cNvPr id="340" name="矩形 339"/>
            <p:cNvSpPr/>
            <p:nvPr/>
          </p:nvSpPr>
          <p:spPr>
            <a:xfrm>
              <a:off x="981111" y="2058898"/>
              <a:ext cx="1431802" cy="150041"/>
            </a:xfrm>
            <a:prstGeom prst="rect">
              <a:avLst/>
            </a:prstGeom>
          </p:spPr>
          <p:txBody>
            <a:bodyPr wrap="none">
              <a:spAutoFit/>
            </a:bodyPr>
            <a:lstStyle/>
            <a:p>
              <a:pPr algn="ctr"/>
              <a:r>
                <a:rPr lang="en-US" altLang="zh-CN" sz="700" dirty="0" smtClean="0">
                  <a:solidFill>
                    <a:schemeClr val="tx1">
                      <a:lumMod val="75000"/>
                      <a:lumOff val="25000"/>
                    </a:schemeClr>
                  </a:solidFill>
                  <a:latin typeface="Arial" pitchFamily="34" charset="0"/>
                  <a:ea typeface="微软雅黑" pitchFamily="34" charset="-122"/>
                  <a:cs typeface="Arial" pitchFamily="34" charset="0"/>
                </a:rPr>
                <a:t>GPRS</a:t>
              </a:r>
              <a:r>
                <a:rPr lang="zh-CN" altLang="en-US" sz="700" dirty="0" smtClean="0">
                  <a:solidFill>
                    <a:schemeClr val="tx1">
                      <a:lumMod val="75000"/>
                      <a:lumOff val="25000"/>
                    </a:schemeClr>
                  </a:solidFill>
                  <a:latin typeface="Arial" pitchFamily="34" charset="0"/>
                  <a:ea typeface="微软雅黑" pitchFamily="34" charset="-122"/>
                  <a:cs typeface="Arial" pitchFamily="34" charset="0"/>
                </a:rPr>
                <a:t> </a:t>
              </a:r>
              <a:r>
                <a:rPr lang="en-US" altLang="zh-CN" sz="700" dirty="0" smtClean="0">
                  <a:solidFill>
                    <a:schemeClr val="tx1">
                      <a:lumMod val="75000"/>
                      <a:lumOff val="25000"/>
                    </a:schemeClr>
                  </a:solidFill>
                  <a:latin typeface="Arial" pitchFamily="34" charset="0"/>
                  <a:ea typeface="微软雅黑" pitchFamily="34" charset="-122"/>
                  <a:cs typeface="Arial" pitchFamily="34" charset="0"/>
                </a:rPr>
                <a:t>Direct Connection Meter</a:t>
              </a:r>
            </a:p>
          </p:txBody>
        </p:sp>
        <p:sp>
          <p:nvSpPr>
            <p:cNvPr id="341" name="矩形 340"/>
            <p:cNvSpPr/>
            <p:nvPr/>
          </p:nvSpPr>
          <p:spPr>
            <a:xfrm>
              <a:off x="1028359" y="3050643"/>
              <a:ext cx="1354463" cy="161583"/>
            </a:xfrm>
            <a:prstGeom prst="rect">
              <a:avLst/>
            </a:prstGeom>
          </p:spPr>
          <p:txBody>
            <a:bodyPr wrap="square">
              <a:spAutoFit/>
            </a:bodyPr>
            <a:lstStyle/>
            <a:p>
              <a:r>
                <a:rPr lang="en-US" altLang="zh-CN" sz="800" dirty="0" smtClean="0">
                  <a:solidFill>
                    <a:schemeClr val="tx1">
                      <a:lumMod val="75000"/>
                      <a:lumOff val="25000"/>
                    </a:schemeClr>
                  </a:solidFill>
                  <a:latin typeface="Arial" pitchFamily="34" charset="0"/>
                  <a:ea typeface="微软雅黑" pitchFamily="34" charset="-122"/>
                  <a:cs typeface="Arial" pitchFamily="34" charset="0"/>
                </a:rPr>
                <a:t>High Accuracy Meter</a:t>
              </a:r>
            </a:p>
          </p:txBody>
        </p:sp>
        <p:sp>
          <p:nvSpPr>
            <p:cNvPr id="342" name="矩形 341"/>
            <p:cNvSpPr/>
            <p:nvPr/>
          </p:nvSpPr>
          <p:spPr>
            <a:xfrm>
              <a:off x="1140025" y="4311006"/>
              <a:ext cx="912429" cy="161583"/>
            </a:xfrm>
            <a:prstGeom prst="rect">
              <a:avLst/>
            </a:prstGeom>
          </p:spPr>
          <p:txBody>
            <a:bodyPr wrap="none">
              <a:spAutoFit/>
            </a:bodyPr>
            <a:lstStyle/>
            <a:p>
              <a:pPr algn="ctr"/>
              <a:r>
                <a:rPr lang="en-US" altLang="zh-CN" sz="800" dirty="0" smtClean="0">
                  <a:solidFill>
                    <a:schemeClr val="tx1">
                      <a:lumMod val="75000"/>
                      <a:lumOff val="25000"/>
                    </a:schemeClr>
                  </a:solidFill>
                  <a:latin typeface="Arial" pitchFamily="34" charset="0"/>
                  <a:ea typeface="微软雅黑" pitchFamily="34" charset="-122"/>
                  <a:cs typeface="Arial" pitchFamily="34" charset="0"/>
                </a:rPr>
                <a:t>In-home display</a:t>
              </a:r>
            </a:p>
          </p:txBody>
        </p:sp>
        <p:sp>
          <p:nvSpPr>
            <p:cNvPr id="343" name="矩形 342"/>
            <p:cNvSpPr/>
            <p:nvPr/>
          </p:nvSpPr>
          <p:spPr>
            <a:xfrm>
              <a:off x="468986" y="4311006"/>
              <a:ext cx="750526" cy="161583"/>
            </a:xfrm>
            <a:prstGeom prst="rect">
              <a:avLst/>
            </a:prstGeom>
          </p:spPr>
          <p:txBody>
            <a:bodyPr wrap="none">
              <a:spAutoFit/>
            </a:bodyPr>
            <a:lstStyle/>
            <a:p>
              <a:pPr algn="ctr"/>
              <a:r>
                <a:rPr lang="en-US" altLang="zh-CN" sz="800" dirty="0" smtClean="0">
                  <a:solidFill>
                    <a:schemeClr val="tx1">
                      <a:lumMod val="75000"/>
                      <a:lumOff val="25000"/>
                    </a:schemeClr>
                  </a:solidFill>
                  <a:latin typeface="Arial" pitchFamily="34" charset="0"/>
                  <a:ea typeface="微软雅黑" pitchFamily="34" charset="-122"/>
                  <a:cs typeface="Arial" pitchFamily="34" charset="0"/>
                </a:rPr>
                <a:t>Water meter</a:t>
              </a:r>
            </a:p>
          </p:txBody>
        </p:sp>
        <p:cxnSp>
          <p:nvCxnSpPr>
            <p:cNvPr id="344" name="直接连接符 343"/>
            <p:cNvCxnSpPr/>
            <p:nvPr/>
          </p:nvCxnSpPr>
          <p:spPr bwMode="auto">
            <a:xfrm>
              <a:off x="1642565" y="2882122"/>
              <a:ext cx="504000" cy="0"/>
            </a:xfrm>
            <a:prstGeom prst="line">
              <a:avLst/>
            </a:prstGeom>
            <a:noFill/>
            <a:ln w="19050">
              <a:solidFill>
                <a:schemeClr val="tx1">
                  <a:lumMod val="85000"/>
                  <a:lumOff val="1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45" name="直接连接符 344"/>
            <p:cNvCxnSpPr/>
            <p:nvPr/>
          </p:nvCxnSpPr>
          <p:spPr bwMode="auto">
            <a:xfrm>
              <a:off x="1665349" y="3604332"/>
              <a:ext cx="595712" cy="0"/>
            </a:xfrm>
            <a:prstGeom prst="line">
              <a:avLst/>
            </a:prstGeom>
            <a:noFill/>
            <a:ln w="19050">
              <a:solidFill>
                <a:schemeClr val="tx1">
                  <a:lumMod val="85000"/>
                  <a:lumOff val="1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46" name="直接连接符 345"/>
            <p:cNvCxnSpPr/>
            <p:nvPr/>
          </p:nvCxnSpPr>
          <p:spPr bwMode="auto">
            <a:xfrm flipV="1">
              <a:off x="2254198" y="3604332"/>
              <a:ext cx="0" cy="560358"/>
            </a:xfrm>
            <a:prstGeom prst="line">
              <a:avLst/>
            </a:prstGeom>
            <a:noFill/>
            <a:ln w="19050">
              <a:solidFill>
                <a:schemeClr val="tx1">
                  <a:lumMod val="85000"/>
                  <a:lumOff val="1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47" name="TextBox 346"/>
            <p:cNvSpPr txBox="1"/>
            <p:nvPr/>
          </p:nvSpPr>
          <p:spPr bwMode="auto">
            <a:xfrm>
              <a:off x="1920017" y="3154764"/>
              <a:ext cx="655817" cy="184666"/>
            </a:xfrm>
            <a:prstGeom prst="rect">
              <a:avLst/>
            </a:prstGeom>
            <a:noFill/>
            <a:ln w="9525">
              <a:noFill/>
              <a:miter lim="800000"/>
              <a:headEnd/>
              <a:tailEnd/>
            </a:ln>
          </p:spPr>
          <p:txBody>
            <a:bodyPr wrap="square" rtlCol="0">
              <a:spAutoFit/>
            </a:bodyPr>
            <a:lstStyle/>
            <a:p>
              <a:pPr marL="0" lvl="1" algn="ctr" defTabSz="784225">
                <a:buClr>
                  <a:srgbClr val="0000CC"/>
                </a:buClr>
                <a:buSzPct val="75000"/>
              </a:pPr>
              <a:r>
                <a:rPr lang="en-US" altLang="zh-CN" sz="1000" dirty="0" smtClean="0">
                  <a:solidFill>
                    <a:schemeClr val="tx1">
                      <a:lumMod val="75000"/>
                      <a:lumOff val="25000"/>
                    </a:schemeClr>
                  </a:solidFill>
                  <a:latin typeface="Arial" pitchFamily="34" charset="0"/>
                  <a:ea typeface="微软雅黑" pitchFamily="34" charset="-122"/>
                  <a:cs typeface="Arial" pitchFamily="34" charset="0"/>
                </a:rPr>
                <a:t>DCU</a:t>
              </a:r>
              <a:endParaRPr lang="zh-CN" altLang="en-US" sz="1000" dirty="0">
                <a:solidFill>
                  <a:schemeClr val="tx1">
                    <a:lumMod val="75000"/>
                    <a:lumOff val="25000"/>
                  </a:schemeClr>
                </a:solidFill>
                <a:latin typeface="Arial" pitchFamily="34" charset="0"/>
                <a:ea typeface="微软雅黑" pitchFamily="34" charset="-122"/>
                <a:cs typeface="Arial" pitchFamily="34" charset="0"/>
              </a:endParaRPr>
            </a:p>
          </p:txBody>
        </p:sp>
        <p:sp>
          <p:nvSpPr>
            <p:cNvPr id="348" name="Freeform 16"/>
            <p:cNvSpPr>
              <a:spLocks noEditPoints="1"/>
            </p:cNvSpPr>
            <p:nvPr/>
          </p:nvSpPr>
          <p:spPr bwMode="auto">
            <a:xfrm rot="16200000" flipV="1">
              <a:off x="1664563" y="1783412"/>
              <a:ext cx="284775" cy="177660"/>
            </a:xfrm>
            <a:custGeom>
              <a:avLst/>
              <a:gdLst/>
              <a:ahLst/>
              <a:cxnLst>
                <a:cxn ang="0">
                  <a:pos x="16025" y="3351"/>
                </a:cxn>
                <a:cxn ang="0">
                  <a:pos x="14975" y="4351"/>
                </a:cxn>
                <a:cxn ang="0">
                  <a:pos x="14184" y="3632"/>
                </a:cxn>
                <a:cxn ang="0">
                  <a:pos x="12564" y="2563"/>
                </a:cxn>
                <a:cxn ang="0">
                  <a:pos x="10805" y="1850"/>
                </a:cxn>
                <a:cxn ang="0">
                  <a:pos x="8960" y="1494"/>
                </a:cxn>
                <a:cxn ang="0">
                  <a:pos x="7087" y="1494"/>
                </a:cxn>
                <a:cxn ang="0">
                  <a:pos x="5243" y="1851"/>
                </a:cxn>
                <a:cxn ang="0">
                  <a:pos x="3483" y="2564"/>
                </a:cxn>
                <a:cxn ang="0">
                  <a:pos x="1864" y="3634"/>
                </a:cxn>
                <a:cxn ang="0">
                  <a:pos x="1075" y="4353"/>
                </a:cxn>
                <a:cxn ang="0">
                  <a:pos x="24" y="3353"/>
                </a:cxn>
                <a:cxn ang="0">
                  <a:pos x="516" y="2880"/>
                </a:cxn>
                <a:cxn ang="0">
                  <a:pos x="2325" y="1549"/>
                </a:cxn>
                <a:cxn ang="0">
                  <a:pos x="4312" y="627"/>
                </a:cxn>
                <a:cxn ang="0">
                  <a:pos x="6413" y="115"/>
                </a:cxn>
                <a:cxn ang="0">
                  <a:pos x="8562" y="13"/>
                </a:cxn>
                <a:cxn ang="0">
                  <a:pos x="10694" y="319"/>
                </a:cxn>
                <a:cxn ang="0">
                  <a:pos x="12747" y="1036"/>
                </a:cxn>
                <a:cxn ang="0">
                  <a:pos x="14654" y="2160"/>
                </a:cxn>
                <a:cxn ang="0">
                  <a:pos x="14055" y="5373"/>
                </a:cxn>
                <a:cxn ang="0">
                  <a:pos x="12871" y="6404"/>
                </a:cxn>
                <a:cxn ang="0">
                  <a:pos x="12058" y="5702"/>
                </a:cxn>
                <a:cxn ang="0">
                  <a:pos x="10898" y="5017"/>
                </a:cxn>
                <a:cxn ang="0">
                  <a:pos x="9649" y="4582"/>
                </a:cxn>
                <a:cxn ang="0">
                  <a:pos x="8352" y="4395"/>
                </a:cxn>
                <a:cxn ang="0">
                  <a:pos x="7044" y="4457"/>
                </a:cxn>
                <a:cxn ang="0">
                  <a:pos x="5767" y="4769"/>
                </a:cxn>
                <a:cxn ang="0">
                  <a:pos x="4558" y="5329"/>
                </a:cxn>
                <a:cxn ang="0">
                  <a:pos x="3457" y="6139"/>
                </a:cxn>
                <a:cxn ang="0">
                  <a:pos x="3129" y="6456"/>
                </a:cxn>
                <a:cxn ang="0">
                  <a:pos x="2045" y="5322"/>
                </a:cxn>
                <a:cxn ang="0">
                  <a:pos x="2731" y="4697"/>
                </a:cxn>
                <a:cxn ang="0">
                  <a:pos x="4122" y="3779"/>
                </a:cxn>
                <a:cxn ang="0">
                  <a:pos x="5635" y="3166"/>
                </a:cxn>
                <a:cxn ang="0">
                  <a:pos x="7219" y="2859"/>
                </a:cxn>
                <a:cxn ang="0">
                  <a:pos x="8829" y="2859"/>
                </a:cxn>
                <a:cxn ang="0">
                  <a:pos x="10413" y="3165"/>
                </a:cxn>
                <a:cxn ang="0">
                  <a:pos x="11926" y="3777"/>
                </a:cxn>
                <a:cxn ang="0">
                  <a:pos x="13318" y="4696"/>
                </a:cxn>
                <a:cxn ang="0">
                  <a:pos x="14005" y="5321"/>
                </a:cxn>
                <a:cxn ang="0">
                  <a:pos x="10854" y="8576"/>
                </a:cxn>
                <a:cxn ang="0">
                  <a:pos x="10754" y="8472"/>
                </a:cxn>
                <a:cxn ang="0">
                  <a:pos x="10150" y="7980"/>
                </a:cxn>
                <a:cxn ang="0">
                  <a:pos x="9479" y="7627"/>
                </a:cxn>
                <a:cxn ang="0">
                  <a:pos x="8762" y="7416"/>
                </a:cxn>
                <a:cxn ang="0">
                  <a:pos x="8025" y="7345"/>
                </a:cxn>
                <a:cxn ang="0">
                  <a:pos x="7287" y="7416"/>
                </a:cxn>
                <a:cxn ang="0">
                  <a:pos x="6571" y="7627"/>
                </a:cxn>
                <a:cxn ang="0">
                  <a:pos x="5900" y="7980"/>
                </a:cxn>
                <a:cxn ang="0">
                  <a:pos x="5297" y="8473"/>
                </a:cxn>
                <a:cxn ang="0">
                  <a:pos x="5198" y="8576"/>
                </a:cxn>
                <a:cxn ang="0">
                  <a:pos x="4197" y="7425"/>
                </a:cxn>
                <a:cxn ang="0">
                  <a:pos x="4843" y="6865"/>
                </a:cxn>
                <a:cxn ang="0">
                  <a:pos x="5758" y="6325"/>
                </a:cxn>
                <a:cxn ang="0">
                  <a:pos x="6743" y="5981"/>
                </a:cxn>
                <a:cxn ang="0">
                  <a:pos x="7766" y="5833"/>
                </a:cxn>
                <a:cxn ang="0">
                  <a:pos x="8797" y="5882"/>
                </a:cxn>
                <a:cxn ang="0">
                  <a:pos x="9806" y="6127"/>
                </a:cxn>
                <a:cxn ang="0">
                  <a:pos x="10760" y="6570"/>
                </a:cxn>
                <a:cxn ang="0">
                  <a:pos x="11627" y="7208"/>
                </a:cxn>
                <a:cxn ang="0">
                  <a:pos x="11903" y="7475"/>
                </a:cxn>
              </a:cxnLst>
              <a:rect l="0" t="0" r="r" b="b"/>
              <a:pathLst>
                <a:path w="16050" h="8576">
                  <a:moveTo>
                    <a:pt x="15950" y="3273"/>
                  </a:moveTo>
                  <a:lnTo>
                    <a:pt x="15975" y="3299"/>
                  </a:lnTo>
                  <a:lnTo>
                    <a:pt x="16000" y="3324"/>
                  </a:lnTo>
                  <a:lnTo>
                    <a:pt x="16025" y="3351"/>
                  </a:lnTo>
                  <a:lnTo>
                    <a:pt x="16050" y="3377"/>
                  </a:lnTo>
                  <a:lnTo>
                    <a:pt x="15025" y="4402"/>
                  </a:lnTo>
                  <a:lnTo>
                    <a:pt x="15000" y="4377"/>
                  </a:lnTo>
                  <a:lnTo>
                    <a:pt x="14975" y="4351"/>
                  </a:lnTo>
                  <a:lnTo>
                    <a:pt x="14950" y="4325"/>
                  </a:lnTo>
                  <a:lnTo>
                    <a:pt x="14923" y="4300"/>
                  </a:lnTo>
                  <a:lnTo>
                    <a:pt x="14560" y="3955"/>
                  </a:lnTo>
                  <a:lnTo>
                    <a:pt x="14184" y="3632"/>
                  </a:lnTo>
                  <a:lnTo>
                    <a:pt x="13796" y="3330"/>
                  </a:lnTo>
                  <a:lnTo>
                    <a:pt x="13396" y="3053"/>
                  </a:lnTo>
                  <a:lnTo>
                    <a:pt x="12984" y="2797"/>
                  </a:lnTo>
                  <a:lnTo>
                    <a:pt x="12564" y="2563"/>
                  </a:lnTo>
                  <a:lnTo>
                    <a:pt x="12136" y="2351"/>
                  </a:lnTo>
                  <a:lnTo>
                    <a:pt x="11698" y="2161"/>
                  </a:lnTo>
                  <a:lnTo>
                    <a:pt x="11254" y="1995"/>
                  </a:lnTo>
                  <a:lnTo>
                    <a:pt x="10805" y="1850"/>
                  </a:lnTo>
                  <a:lnTo>
                    <a:pt x="10349" y="1728"/>
                  </a:lnTo>
                  <a:lnTo>
                    <a:pt x="9889" y="1628"/>
                  </a:lnTo>
                  <a:lnTo>
                    <a:pt x="9426" y="1549"/>
                  </a:lnTo>
                  <a:lnTo>
                    <a:pt x="8960" y="1494"/>
                  </a:lnTo>
                  <a:lnTo>
                    <a:pt x="8492" y="1461"/>
                  </a:lnTo>
                  <a:lnTo>
                    <a:pt x="8024" y="1450"/>
                  </a:lnTo>
                  <a:lnTo>
                    <a:pt x="7556" y="1461"/>
                  </a:lnTo>
                  <a:lnTo>
                    <a:pt x="7087" y="1494"/>
                  </a:lnTo>
                  <a:lnTo>
                    <a:pt x="6622" y="1550"/>
                  </a:lnTo>
                  <a:lnTo>
                    <a:pt x="6158" y="1629"/>
                  </a:lnTo>
                  <a:lnTo>
                    <a:pt x="5699" y="1729"/>
                  </a:lnTo>
                  <a:lnTo>
                    <a:pt x="5243" y="1851"/>
                  </a:lnTo>
                  <a:lnTo>
                    <a:pt x="4793" y="1996"/>
                  </a:lnTo>
                  <a:lnTo>
                    <a:pt x="4350" y="2163"/>
                  </a:lnTo>
                  <a:lnTo>
                    <a:pt x="3912" y="2352"/>
                  </a:lnTo>
                  <a:lnTo>
                    <a:pt x="3483" y="2564"/>
                  </a:lnTo>
                  <a:lnTo>
                    <a:pt x="3064" y="2799"/>
                  </a:lnTo>
                  <a:lnTo>
                    <a:pt x="2652" y="3055"/>
                  </a:lnTo>
                  <a:lnTo>
                    <a:pt x="2253" y="3332"/>
                  </a:lnTo>
                  <a:lnTo>
                    <a:pt x="1864" y="3634"/>
                  </a:lnTo>
                  <a:lnTo>
                    <a:pt x="1488" y="3957"/>
                  </a:lnTo>
                  <a:lnTo>
                    <a:pt x="1125" y="4302"/>
                  </a:lnTo>
                  <a:lnTo>
                    <a:pt x="1099" y="4327"/>
                  </a:lnTo>
                  <a:lnTo>
                    <a:pt x="1075" y="4353"/>
                  </a:lnTo>
                  <a:lnTo>
                    <a:pt x="1050" y="4378"/>
                  </a:lnTo>
                  <a:lnTo>
                    <a:pt x="1025" y="4404"/>
                  </a:lnTo>
                  <a:lnTo>
                    <a:pt x="0" y="3378"/>
                  </a:lnTo>
                  <a:lnTo>
                    <a:pt x="24" y="3353"/>
                  </a:lnTo>
                  <a:lnTo>
                    <a:pt x="49" y="3326"/>
                  </a:lnTo>
                  <a:lnTo>
                    <a:pt x="74" y="3301"/>
                  </a:lnTo>
                  <a:lnTo>
                    <a:pt x="99" y="3276"/>
                  </a:lnTo>
                  <a:lnTo>
                    <a:pt x="516" y="2880"/>
                  </a:lnTo>
                  <a:lnTo>
                    <a:pt x="948" y="2509"/>
                  </a:lnTo>
                  <a:lnTo>
                    <a:pt x="1394" y="2162"/>
                  </a:lnTo>
                  <a:lnTo>
                    <a:pt x="1854" y="1843"/>
                  </a:lnTo>
                  <a:lnTo>
                    <a:pt x="2325" y="1549"/>
                  </a:lnTo>
                  <a:lnTo>
                    <a:pt x="2808" y="1280"/>
                  </a:lnTo>
                  <a:lnTo>
                    <a:pt x="3301" y="1037"/>
                  </a:lnTo>
                  <a:lnTo>
                    <a:pt x="3803" y="820"/>
                  </a:lnTo>
                  <a:lnTo>
                    <a:pt x="4312" y="627"/>
                  </a:lnTo>
                  <a:lnTo>
                    <a:pt x="4830" y="461"/>
                  </a:lnTo>
                  <a:lnTo>
                    <a:pt x="5353" y="320"/>
                  </a:lnTo>
                  <a:lnTo>
                    <a:pt x="5881" y="205"/>
                  </a:lnTo>
                  <a:lnTo>
                    <a:pt x="6413" y="115"/>
                  </a:lnTo>
                  <a:lnTo>
                    <a:pt x="6949" y="51"/>
                  </a:lnTo>
                  <a:lnTo>
                    <a:pt x="7485" y="13"/>
                  </a:lnTo>
                  <a:lnTo>
                    <a:pt x="8024" y="0"/>
                  </a:lnTo>
                  <a:lnTo>
                    <a:pt x="8562" y="13"/>
                  </a:lnTo>
                  <a:lnTo>
                    <a:pt x="9099" y="51"/>
                  </a:lnTo>
                  <a:lnTo>
                    <a:pt x="9634" y="115"/>
                  </a:lnTo>
                  <a:lnTo>
                    <a:pt x="10167" y="205"/>
                  </a:lnTo>
                  <a:lnTo>
                    <a:pt x="10694" y="319"/>
                  </a:lnTo>
                  <a:lnTo>
                    <a:pt x="11218" y="460"/>
                  </a:lnTo>
                  <a:lnTo>
                    <a:pt x="11735" y="626"/>
                  </a:lnTo>
                  <a:lnTo>
                    <a:pt x="12245" y="818"/>
                  </a:lnTo>
                  <a:lnTo>
                    <a:pt x="12747" y="1036"/>
                  </a:lnTo>
                  <a:lnTo>
                    <a:pt x="13239" y="1278"/>
                  </a:lnTo>
                  <a:lnTo>
                    <a:pt x="13722" y="1547"/>
                  </a:lnTo>
                  <a:lnTo>
                    <a:pt x="14194" y="1841"/>
                  </a:lnTo>
                  <a:lnTo>
                    <a:pt x="14654" y="2160"/>
                  </a:lnTo>
                  <a:lnTo>
                    <a:pt x="15100" y="2506"/>
                  </a:lnTo>
                  <a:lnTo>
                    <a:pt x="15532" y="2877"/>
                  </a:lnTo>
                  <a:lnTo>
                    <a:pt x="15950" y="3273"/>
                  </a:lnTo>
                  <a:close/>
                  <a:moveTo>
                    <a:pt x="14055" y="5373"/>
                  </a:moveTo>
                  <a:lnTo>
                    <a:pt x="12946" y="6481"/>
                  </a:lnTo>
                  <a:lnTo>
                    <a:pt x="12921" y="6456"/>
                  </a:lnTo>
                  <a:lnTo>
                    <a:pt x="12897" y="6430"/>
                  </a:lnTo>
                  <a:lnTo>
                    <a:pt x="12871" y="6404"/>
                  </a:lnTo>
                  <a:lnTo>
                    <a:pt x="12846" y="6379"/>
                  </a:lnTo>
                  <a:lnTo>
                    <a:pt x="12592" y="6137"/>
                  </a:lnTo>
                  <a:lnTo>
                    <a:pt x="12329" y="5912"/>
                  </a:lnTo>
                  <a:lnTo>
                    <a:pt x="12058" y="5702"/>
                  </a:lnTo>
                  <a:lnTo>
                    <a:pt x="11778" y="5507"/>
                  </a:lnTo>
                  <a:lnTo>
                    <a:pt x="11491" y="5328"/>
                  </a:lnTo>
                  <a:lnTo>
                    <a:pt x="11198" y="5165"/>
                  </a:lnTo>
                  <a:lnTo>
                    <a:pt x="10898" y="5017"/>
                  </a:lnTo>
                  <a:lnTo>
                    <a:pt x="10592" y="4885"/>
                  </a:lnTo>
                  <a:lnTo>
                    <a:pt x="10282" y="4768"/>
                  </a:lnTo>
                  <a:lnTo>
                    <a:pt x="9967" y="4667"/>
                  </a:lnTo>
                  <a:lnTo>
                    <a:pt x="9649" y="4582"/>
                  </a:lnTo>
                  <a:lnTo>
                    <a:pt x="9328" y="4512"/>
                  </a:lnTo>
                  <a:lnTo>
                    <a:pt x="9004" y="4457"/>
                  </a:lnTo>
                  <a:lnTo>
                    <a:pt x="8679" y="4418"/>
                  </a:lnTo>
                  <a:lnTo>
                    <a:pt x="8352" y="4395"/>
                  </a:lnTo>
                  <a:lnTo>
                    <a:pt x="8024" y="4387"/>
                  </a:lnTo>
                  <a:lnTo>
                    <a:pt x="7697" y="4395"/>
                  </a:lnTo>
                  <a:lnTo>
                    <a:pt x="7370" y="4418"/>
                  </a:lnTo>
                  <a:lnTo>
                    <a:pt x="7044" y="4457"/>
                  </a:lnTo>
                  <a:lnTo>
                    <a:pt x="6721" y="4512"/>
                  </a:lnTo>
                  <a:lnTo>
                    <a:pt x="6399" y="4582"/>
                  </a:lnTo>
                  <a:lnTo>
                    <a:pt x="6081" y="4668"/>
                  </a:lnTo>
                  <a:lnTo>
                    <a:pt x="5767" y="4769"/>
                  </a:lnTo>
                  <a:lnTo>
                    <a:pt x="5457" y="4886"/>
                  </a:lnTo>
                  <a:lnTo>
                    <a:pt x="5151" y="5018"/>
                  </a:lnTo>
                  <a:lnTo>
                    <a:pt x="4851" y="5166"/>
                  </a:lnTo>
                  <a:lnTo>
                    <a:pt x="4558" y="5329"/>
                  </a:lnTo>
                  <a:lnTo>
                    <a:pt x="4271" y="5509"/>
                  </a:lnTo>
                  <a:lnTo>
                    <a:pt x="3991" y="5703"/>
                  </a:lnTo>
                  <a:lnTo>
                    <a:pt x="3720" y="5913"/>
                  </a:lnTo>
                  <a:lnTo>
                    <a:pt x="3457" y="6139"/>
                  </a:lnTo>
                  <a:lnTo>
                    <a:pt x="3203" y="6380"/>
                  </a:lnTo>
                  <a:lnTo>
                    <a:pt x="3178" y="6406"/>
                  </a:lnTo>
                  <a:lnTo>
                    <a:pt x="3154" y="6431"/>
                  </a:lnTo>
                  <a:lnTo>
                    <a:pt x="3129" y="6456"/>
                  </a:lnTo>
                  <a:lnTo>
                    <a:pt x="3104" y="6482"/>
                  </a:lnTo>
                  <a:lnTo>
                    <a:pt x="1996" y="5374"/>
                  </a:lnTo>
                  <a:lnTo>
                    <a:pt x="2020" y="5348"/>
                  </a:lnTo>
                  <a:lnTo>
                    <a:pt x="2045" y="5322"/>
                  </a:lnTo>
                  <a:lnTo>
                    <a:pt x="2069" y="5297"/>
                  </a:lnTo>
                  <a:lnTo>
                    <a:pt x="2095" y="5272"/>
                  </a:lnTo>
                  <a:lnTo>
                    <a:pt x="2406" y="4975"/>
                  </a:lnTo>
                  <a:lnTo>
                    <a:pt x="2731" y="4697"/>
                  </a:lnTo>
                  <a:lnTo>
                    <a:pt x="3065" y="4439"/>
                  </a:lnTo>
                  <a:lnTo>
                    <a:pt x="3408" y="4199"/>
                  </a:lnTo>
                  <a:lnTo>
                    <a:pt x="3761" y="3980"/>
                  </a:lnTo>
                  <a:lnTo>
                    <a:pt x="4122" y="3779"/>
                  </a:lnTo>
                  <a:lnTo>
                    <a:pt x="4491" y="3596"/>
                  </a:lnTo>
                  <a:lnTo>
                    <a:pt x="4866" y="3434"/>
                  </a:lnTo>
                  <a:lnTo>
                    <a:pt x="5247" y="3290"/>
                  </a:lnTo>
                  <a:lnTo>
                    <a:pt x="5635" y="3166"/>
                  </a:lnTo>
                  <a:lnTo>
                    <a:pt x="6026" y="3061"/>
                  </a:lnTo>
                  <a:lnTo>
                    <a:pt x="6421" y="2974"/>
                  </a:lnTo>
                  <a:lnTo>
                    <a:pt x="6819" y="2907"/>
                  </a:lnTo>
                  <a:lnTo>
                    <a:pt x="7219" y="2859"/>
                  </a:lnTo>
                  <a:lnTo>
                    <a:pt x="7622" y="2831"/>
                  </a:lnTo>
                  <a:lnTo>
                    <a:pt x="8024" y="2821"/>
                  </a:lnTo>
                  <a:lnTo>
                    <a:pt x="8427" y="2831"/>
                  </a:lnTo>
                  <a:lnTo>
                    <a:pt x="8829" y="2859"/>
                  </a:lnTo>
                  <a:lnTo>
                    <a:pt x="9229" y="2907"/>
                  </a:lnTo>
                  <a:lnTo>
                    <a:pt x="9627" y="2973"/>
                  </a:lnTo>
                  <a:lnTo>
                    <a:pt x="10022" y="3060"/>
                  </a:lnTo>
                  <a:lnTo>
                    <a:pt x="10413" y="3165"/>
                  </a:lnTo>
                  <a:lnTo>
                    <a:pt x="10801" y="3289"/>
                  </a:lnTo>
                  <a:lnTo>
                    <a:pt x="11182" y="3433"/>
                  </a:lnTo>
                  <a:lnTo>
                    <a:pt x="11558" y="3595"/>
                  </a:lnTo>
                  <a:lnTo>
                    <a:pt x="11926" y="3777"/>
                  </a:lnTo>
                  <a:lnTo>
                    <a:pt x="12287" y="3978"/>
                  </a:lnTo>
                  <a:lnTo>
                    <a:pt x="12640" y="4198"/>
                  </a:lnTo>
                  <a:lnTo>
                    <a:pt x="12984" y="4437"/>
                  </a:lnTo>
                  <a:lnTo>
                    <a:pt x="13318" y="4696"/>
                  </a:lnTo>
                  <a:lnTo>
                    <a:pt x="13641" y="4973"/>
                  </a:lnTo>
                  <a:lnTo>
                    <a:pt x="13954" y="5270"/>
                  </a:lnTo>
                  <a:lnTo>
                    <a:pt x="13980" y="5295"/>
                  </a:lnTo>
                  <a:lnTo>
                    <a:pt x="14005" y="5321"/>
                  </a:lnTo>
                  <a:lnTo>
                    <a:pt x="14030" y="5347"/>
                  </a:lnTo>
                  <a:lnTo>
                    <a:pt x="14055" y="5373"/>
                  </a:lnTo>
                  <a:close/>
                  <a:moveTo>
                    <a:pt x="11928" y="7501"/>
                  </a:moveTo>
                  <a:lnTo>
                    <a:pt x="10854" y="8576"/>
                  </a:lnTo>
                  <a:lnTo>
                    <a:pt x="10829" y="8549"/>
                  </a:lnTo>
                  <a:lnTo>
                    <a:pt x="10805" y="8523"/>
                  </a:lnTo>
                  <a:lnTo>
                    <a:pt x="10780" y="8498"/>
                  </a:lnTo>
                  <a:lnTo>
                    <a:pt x="10754" y="8472"/>
                  </a:lnTo>
                  <a:lnTo>
                    <a:pt x="10610" y="8336"/>
                  </a:lnTo>
                  <a:lnTo>
                    <a:pt x="10462" y="8208"/>
                  </a:lnTo>
                  <a:lnTo>
                    <a:pt x="10307" y="8089"/>
                  </a:lnTo>
                  <a:lnTo>
                    <a:pt x="10150" y="7980"/>
                  </a:lnTo>
                  <a:lnTo>
                    <a:pt x="9987" y="7878"/>
                  </a:lnTo>
                  <a:lnTo>
                    <a:pt x="9821" y="7785"/>
                  </a:lnTo>
                  <a:lnTo>
                    <a:pt x="9651" y="7702"/>
                  </a:lnTo>
                  <a:lnTo>
                    <a:pt x="9479" y="7627"/>
                  </a:lnTo>
                  <a:lnTo>
                    <a:pt x="9303" y="7561"/>
                  </a:lnTo>
                  <a:lnTo>
                    <a:pt x="9124" y="7504"/>
                  </a:lnTo>
                  <a:lnTo>
                    <a:pt x="8945" y="7456"/>
                  </a:lnTo>
                  <a:lnTo>
                    <a:pt x="8762" y="7416"/>
                  </a:lnTo>
                  <a:lnTo>
                    <a:pt x="8580" y="7384"/>
                  </a:lnTo>
                  <a:lnTo>
                    <a:pt x="8395" y="7362"/>
                  </a:lnTo>
                  <a:lnTo>
                    <a:pt x="8210" y="7349"/>
                  </a:lnTo>
                  <a:lnTo>
                    <a:pt x="8025" y="7345"/>
                  </a:lnTo>
                  <a:lnTo>
                    <a:pt x="7839" y="7349"/>
                  </a:lnTo>
                  <a:lnTo>
                    <a:pt x="7655" y="7363"/>
                  </a:lnTo>
                  <a:lnTo>
                    <a:pt x="7470" y="7385"/>
                  </a:lnTo>
                  <a:lnTo>
                    <a:pt x="7287" y="7416"/>
                  </a:lnTo>
                  <a:lnTo>
                    <a:pt x="7105" y="7456"/>
                  </a:lnTo>
                  <a:lnTo>
                    <a:pt x="6926" y="7504"/>
                  </a:lnTo>
                  <a:lnTo>
                    <a:pt x="6747" y="7561"/>
                  </a:lnTo>
                  <a:lnTo>
                    <a:pt x="6571" y="7627"/>
                  </a:lnTo>
                  <a:lnTo>
                    <a:pt x="6399" y="7703"/>
                  </a:lnTo>
                  <a:lnTo>
                    <a:pt x="6229" y="7786"/>
                  </a:lnTo>
                  <a:lnTo>
                    <a:pt x="6063" y="7878"/>
                  </a:lnTo>
                  <a:lnTo>
                    <a:pt x="5900" y="7980"/>
                  </a:lnTo>
                  <a:lnTo>
                    <a:pt x="5742" y="8090"/>
                  </a:lnTo>
                  <a:lnTo>
                    <a:pt x="5588" y="8209"/>
                  </a:lnTo>
                  <a:lnTo>
                    <a:pt x="5440" y="8337"/>
                  </a:lnTo>
                  <a:lnTo>
                    <a:pt x="5297" y="8473"/>
                  </a:lnTo>
                  <a:lnTo>
                    <a:pt x="5271" y="8498"/>
                  </a:lnTo>
                  <a:lnTo>
                    <a:pt x="5246" y="8524"/>
                  </a:lnTo>
                  <a:lnTo>
                    <a:pt x="5222" y="8550"/>
                  </a:lnTo>
                  <a:lnTo>
                    <a:pt x="5198" y="8576"/>
                  </a:lnTo>
                  <a:lnTo>
                    <a:pt x="4123" y="7501"/>
                  </a:lnTo>
                  <a:lnTo>
                    <a:pt x="4147" y="7476"/>
                  </a:lnTo>
                  <a:lnTo>
                    <a:pt x="4172" y="7450"/>
                  </a:lnTo>
                  <a:lnTo>
                    <a:pt x="4197" y="7425"/>
                  </a:lnTo>
                  <a:lnTo>
                    <a:pt x="4222" y="7399"/>
                  </a:lnTo>
                  <a:lnTo>
                    <a:pt x="4422" y="7209"/>
                  </a:lnTo>
                  <a:lnTo>
                    <a:pt x="4629" y="7030"/>
                  </a:lnTo>
                  <a:lnTo>
                    <a:pt x="4843" y="6865"/>
                  </a:lnTo>
                  <a:lnTo>
                    <a:pt x="5064" y="6711"/>
                  </a:lnTo>
                  <a:lnTo>
                    <a:pt x="5290" y="6571"/>
                  </a:lnTo>
                  <a:lnTo>
                    <a:pt x="5522" y="6441"/>
                  </a:lnTo>
                  <a:lnTo>
                    <a:pt x="5758" y="6325"/>
                  </a:lnTo>
                  <a:lnTo>
                    <a:pt x="6000" y="6220"/>
                  </a:lnTo>
                  <a:lnTo>
                    <a:pt x="6243" y="6128"/>
                  </a:lnTo>
                  <a:lnTo>
                    <a:pt x="6492" y="6048"/>
                  </a:lnTo>
                  <a:lnTo>
                    <a:pt x="6743" y="5981"/>
                  </a:lnTo>
                  <a:lnTo>
                    <a:pt x="6997" y="5925"/>
                  </a:lnTo>
                  <a:lnTo>
                    <a:pt x="7252" y="5882"/>
                  </a:lnTo>
                  <a:lnTo>
                    <a:pt x="7508" y="5851"/>
                  </a:lnTo>
                  <a:lnTo>
                    <a:pt x="7766" y="5833"/>
                  </a:lnTo>
                  <a:lnTo>
                    <a:pt x="8025" y="5827"/>
                  </a:lnTo>
                  <a:lnTo>
                    <a:pt x="8283" y="5833"/>
                  </a:lnTo>
                  <a:lnTo>
                    <a:pt x="8541" y="5851"/>
                  </a:lnTo>
                  <a:lnTo>
                    <a:pt x="8797" y="5882"/>
                  </a:lnTo>
                  <a:lnTo>
                    <a:pt x="9053" y="5925"/>
                  </a:lnTo>
                  <a:lnTo>
                    <a:pt x="9306" y="5981"/>
                  </a:lnTo>
                  <a:lnTo>
                    <a:pt x="9557" y="6048"/>
                  </a:lnTo>
                  <a:lnTo>
                    <a:pt x="9806" y="6127"/>
                  </a:lnTo>
                  <a:lnTo>
                    <a:pt x="10050" y="6219"/>
                  </a:lnTo>
                  <a:lnTo>
                    <a:pt x="10291" y="6324"/>
                  </a:lnTo>
                  <a:lnTo>
                    <a:pt x="10528" y="6440"/>
                  </a:lnTo>
                  <a:lnTo>
                    <a:pt x="10760" y="6570"/>
                  </a:lnTo>
                  <a:lnTo>
                    <a:pt x="10985" y="6710"/>
                  </a:lnTo>
                  <a:lnTo>
                    <a:pt x="11206" y="6864"/>
                  </a:lnTo>
                  <a:lnTo>
                    <a:pt x="11421" y="7029"/>
                  </a:lnTo>
                  <a:lnTo>
                    <a:pt x="11627" y="7208"/>
                  </a:lnTo>
                  <a:lnTo>
                    <a:pt x="11828" y="7398"/>
                  </a:lnTo>
                  <a:lnTo>
                    <a:pt x="11853" y="7424"/>
                  </a:lnTo>
                  <a:lnTo>
                    <a:pt x="11878" y="7449"/>
                  </a:lnTo>
                  <a:lnTo>
                    <a:pt x="11903" y="7475"/>
                  </a:lnTo>
                  <a:lnTo>
                    <a:pt x="11928" y="7501"/>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tx1">
                    <a:lumMod val="75000"/>
                    <a:lumOff val="25000"/>
                  </a:schemeClr>
                </a:solidFill>
                <a:latin typeface="Arial" pitchFamily="34" charset="0"/>
                <a:ea typeface="微软雅黑" pitchFamily="34" charset="-122"/>
                <a:cs typeface="Arial" pitchFamily="34" charset="0"/>
              </a:endParaRPr>
            </a:p>
          </p:txBody>
        </p:sp>
        <p:sp>
          <p:nvSpPr>
            <p:cNvPr id="349" name="矩形 348"/>
            <p:cNvSpPr/>
            <p:nvPr/>
          </p:nvSpPr>
          <p:spPr>
            <a:xfrm>
              <a:off x="870767" y="3788646"/>
              <a:ext cx="1446230" cy="161583"/>
            </a:xfrm>
            <a:prstGeom prst="rect">
              <a:avLst/>
            </a:prstGeom>
          </p:spPr>
          <p:txBody>
            <a:bodyPr wrap="none">
              <a:spAutoFit/>
            </a:bodyPr>
            <a:lstStyle/>
            <a:p>
              <a:pPr algn="ctr"/>
              <a:r>
                <a:rPr lang="en-US" altLang="zh-CN" sz="800" dirty="0" smtClean="0">
                  <a:solidFill>
                    <a:schemeClr val="tx1">
                      <a:lumMod val="75000"/>
                      <a:lumOff val="25000"/>
                    </a:schemeClr>
                  </a:solidFill>
                  <a:latin typeface="Arial" pitchFamily="34" charset="0"/>
                  <a:ea typeface="微软雅黑" pitchFamily="34" charset="-122"/>
                  <a:cs typeface="Arial" pitchFamily="34" charset="0"/>
                </a:rPr>
                <a:t>Single / Three-Phase Meter</a:t>
              </a:r>
              <a:endParaRPr lang="zh-CN" altLang="en-US" sz="800" dirty="0">
                <a:solidFill>
                  <a:schemeClr val="tx1">
                    <a:lumMod val="75000"/>
                    <a:lumOff val="25000"/>
                  </a:schemeClr>
                </a:solidFill>
                <a:latin typeface="Arial" pitchFamily="34" charset="0"/>
                <a:ea typeface="微软雅黑" pitchFamily="34" charset="-122"/>
                <a:cs typeface="Arial" pitchFamily="34" charset="0"/>
              </a:endParaRPr>
            </a:p>
          </p:txBody>
        </p:sp>
        <p:sp>
          <p:nvSpPr>
            <p:cNvPr id="350" name="Freeform 16"/>
            <p:cNvSpPr>
              <a:spLocks noEditPoints="1"/>
            </p:cNvSpPr>
            <p:nvPr/>
          </p:nvSpPr>
          <p:spPr bwMode="auto">
            <a:xfrm rot="5400000" flipH="1" flipV="1">
              <a:off x="2345348" y="1783413"/>
              <a:ext cx="284775" cy="177660"/>
            </a:xfrm>
            <a:custGeom>
              <a:avLst/>
              <a:gdLst/>
              <a:ahLst/>
              <a:cxnLst>
                <a:cxn ang="0">
                  <a:pos x="16025" y="3351"/>
                </a:cxn>
                <a:cxn ang="0">
                  <a:pos x="14975" y="4351"/>
                </a:cxn>
                <a:cxn ang="0">
                  <a:pos x="14184" y="3632"/>
                </a:cxn>
                <a:cxn ang="0">
                  <a:pos x="12564" y="2563"/>
                </a:cxn>
                <a:cxn ang="0">
                  <a:pos x="10805" y="1850"/>
                </a:cxn>
                <a:cxn ang="0">
                  <a:pos x="8960" y="1494"/>
                </a:cxn>
                <a:cxn ang="0">
                  <a:pos x="7087" y="1494"/>
                </a:cxn>
                <a:cxn ang="0">
                  <a:pos x="5243" y="1851"/>
                </a:cxn>
                <a:cxn ang="0">
                  <a:pos x="3483" y="2564"/>
                </a:cxn>
                <a:cxn ang="0">
                  <a:pos x="1864" y="3634"/>
                </a:cxn>
                <a:cxn ang="0">
                  <a:pos x="1075" y="4353"/>
                </a:cxn>
                <a:cxn ang="0">
                  <a:pos x="24" y="3353"/>
                </a:cxn>
                <a:cxn ang="0">
                  <a:pos x="516" y="2880"/>
                </a:cxn>
                <a:cxn ang="0">
                  <a:pos x="2325" y="1549"/>
                </a:cxn>
                <a:cxn ang="0">
                  <a:pos x="4312" y="627"/>
                </a:cxn>
                <a:cxn ang="0">
                  <a:pos x="6413" y="115"/>
                </a:cxn>
                <a:cxn ang="0">
                  <a:pos x="8562" y="13"/>
                </a:cxn>
                <a:cxn ang="0">
                  <a:pos x="10694" y="319"/>
                </a:cxn>
                <a:cxn ang="0">
                  <a:pos x="12747" y="1036"/>
                </a:cxn>
                <a:cxn ang="0">
                  <a:pos x="14654" y="2160"/>
                </a:cxn>
                <a:cxn ang="0">
                  <a:pos x="14055" y="5373"/>
                </a:cxn>
                <a:cxn ang="0">
                  <a:pos x="12871" y="6404"/>
                </a:cxn>
                <a:cxn ang="0">
                  <a:pos x="12058" y="5702"/>
                </a:cxn>
                <a:cxn ang="0">
                  <a:pos x="10898" y="5017"/>
                </a:cxn>
                <a:cxn ang="0">
                  <a:pos x="9649" y="4582"/>
                </a:cxn>
                <a:cxn ang="0">
                  <a:pos x="8352" y="4395"/>
                </a:cxn>
                <a:cxn ang="0">
                  <a:pos x="7044" y="4457"/>
                </a:cxn>
                <a:cxn ang="0">
                  <a:pos x="5767" y="4769"/>
                </a:cxn>
                <a:cxn ang="0">
                  <a:pos x="4558" y="5329"/>
                </a:cxn>
                <a:cxn ang="0">
                  <a:pos x="3457" y="6139"/>
                </a:cxn>
                <a:cxn ang="0">
                  <a:pos x="3129" y="6456"/>
                </a:cxn>
                <a:cxn ang="0">
                  <a:pos x="2045" y="5322"/>
                </a:cxn>
                <a:cxn ang="0">
                  <a:pos x="2731" y="4697"/>
                </a:cxn>
                <a:cxn ang="0">
                  <a:pos x="4122" y="3779"/>
                </a:cxn>
                <a:cxn ang="0">
                  <a:pos x="5635" y="3166"/>
                </a:cxn>
                <a:cxn ang="0">
                  <a:pos x="7219" y="2859"/>
                </a:cxn>
                <a:cxn ang="0">
                  <a:pos x="8829" y="2859"/>
                </a:cxn>
                <a:cxn ang="0">
                  <a:pos x="10413" y="3165"/>
                </a:cxn>
                <a:cxn ang="0">
                  <a:pos x="11926" y="3777"/>
                </a:cxn>
                <a:cxn ang="0">
                  <a:pos x="13318" y="4696"/>
                </a:cxn>
                <a:cxn ang="0">
                  <a:pos x="14005" y="5321"/>
                </a:cxn>
                <a:cxn ang="0">
                  <a:pos x="10854" y="8576"/>
                </a:cxn>
                <a:cxn ang="0">
                  <a:pos x="10754" y="8472"/>
                </a:cxn>
                <a:cxn ang="0">
                  <a:pos x="10150" y="7980"/>
                </a:cxn>
                <a:cxn ang="0">
                  <a:pos x="9479" y="7627"/>
                </a:cxn>
                <a:cxn ang="0">
                  <a:pos x="8762" y="7416"/>
                </a:cxn>
                <a:cxn ang="0">
                  <a:pos x="8025" y="7345"/>
                </a:cxn>
                <a:cxn ang="0">
                  <a:pos x="7287" y="7416"/>
                </a:cxn>
                <a:cxn ang="0">
                  <a:pos x="6571" y="7627"/>
                </a:cxn>
                <a:cxn ang="0">
                  <a:pos x="5900" y="7980"/>
                </a:cxn>
                <a:cxn ang="0">
                  <a:pos x="5297" y="8473"/>
                </a:cxn>
                <a:cxn ang="0">
                  <a:pos x="5198" y="8576"/>
                </a:cxn>
                <a:cxn ang="0">
                  <a:pos x="4197" y="7425"/>
                </a:cxn>
                <a:cxn ang="0">
                  <a:pos x="4843" y="6865"/>
                </a:cxn>
                <a:cxn ang="0">
                  <a:pos x="5758" y="6325"/>
                </a:cxn>
                <a:cxn ang="0">
                  <a:pos x="6743" y="5981"/>
                </a:cxn>
                <a:cxn ang="0">
                  <a:pos x="7766" y="5833"/>
                </a:cxn>
                <a:cxn ang="0">
                  <a:pos x="8797" y="5882"/>
                </a:cxn>
                <a:cxn ang="0">
                  <a:pos x="9806" y="6127"/>
                </a:cxn>
                <a:cxn ang="0">
                  <a:pos x="10760" y="6570"/>
                </a:cxn>
                <a:cxn ang="0">
                  <a:pos x="11627" y="7208"/>
                </a:cxn>
                <a:cxn ang="0">
                  <a:pos x="11903" y="7475"/>
                </a:cxn>
              </a:cxnLst>
              <a:rect l="0" t="0" r="r" b="b"/>
              <a:pathLst>
                <a:path w="16050" h="8576">
                  <a:moveTo>
                    <a:pt x="15950" y="3273"/>
                  </a:moveTo>
                  <a:lnTo>
                    <a:pt x="15975" y="3299"/>
                  </a:lnTo>
                  <a:lnTo>
                    <a:pt x="16000" y="3324"/>
                  </a:lnTo>
                  <a:lnTo>
                    <a:pt x="16025" y="3351"/>
                  </a:lnTo>
                  <a:lnTo>
                    <a:pt x="16050" y="3377"/>
                  </a:lnTo>
                  <a:lnTo>
                    <a:pt x="15025" y="4402"/>
                  </a:lnTo>
                  <a:lnTo>
                    <a:pt x="15000" y="4377"/>
                  </a:lnTo>
                  <a:lnTo>
                    <a:pt x="14975" y="4351"/>
                  </a:lnTo>
                  <a:lnTo>
                    <a:pt x="14950" y="4325"/>
                  </a:lnTo>
                  <a:lnTo>
                    <a:pt x="14923" y="4300"/>
                  </a:lnTo>
                  <a:lnTo>
                    <a:pt x="14560" y="3955"/>
                  </a:lnTo>
                  <a:lnTo>
                    <a:pt x="14184" y="3632"/>
                  </a:lnTo>
                  <a:lnTo>
                    <a:pt x="13796" y="3330"/>
                  </a:lnTo>
                  <a:lnTo>
                    <a:pt x="13396" y="3053"/>
                  </a:lnTo>
                  <a:lnTo>
                    <a:pt x="12984" y="2797"/>
                  </a:lnTo>
                  <a:lnTo>
                    <a:pt x="12564" y="2563"/>
                  </a:lnTo>
                  <a:lnTo>
                    <a:pt x="12136" y="2351"/>
                  </a:lnTo>
                  <a:lnTo>
                    <a:pt x="11698" y="2161"/>
                  </a:lnTo>
                  <a:lnTo>
                    <a:pt x="11254" y="1995"/>
                  </a:lnTo>
                  <a:lnTo>
                    <a:pt x="10805" y="1850"/>
                  </a:lnTo>
                  <a:lnTo>
                    <a:pt x="10349" y="1728"/>
                  </a:lnTo>
                  <a:lnTo>
                    <a:pt x="9889" y="1628"/>
                  </a:lnTo>
                  <a:lnTo>
                    <a:pt x="9426" y="1549"/>
                  </a:lnTo>
                  <a:lnTo>
                    <a:pt x="8960" y="1494"/>
                  </a:lnTo>
                  <a:lnTo>
                    <a:pt x="8492" y="1461"/>
                  </a:lnTo>
                  <a:lnTo>
                    <a:pt x="8024" y="1450"/>
                  </a:lnTo>
                  <a:lnTo>
                    <a:pt x="7556" y="1461"/>
                  </a:lnTo>
                  <a:lnTo>
                    <a:pt x="7087" y="1494"/>
                  </a:lnTo>
                  <a:lnTo>
                    <a:pt x="6622" y="1550"/>
                  </a:lnTo>
                  <a:lnTo>
                    <a:pt x="6158" y="1629"/>
                  </a:lnTo>
                  <a:lnTo>
                    <a:pt x="5699" y="1729"/>
                  </a:lnTo>
                  <a:lnTo>
                    <a:pt x="5243" y="1851"/>
                  </a:lnTo>
                  <a:lnTo>
                    <a:pt x="4793" y="1996"/>
                  </a:lnTo>
                  <a:lnTo>
                    <a:pt x="4350" y="2163"/>
                  </a:lnTo>
                  <a:lnTo>
                    <a:pt x="3912" y="2352"/>
                  </a:lnTo>
                  <a:lnTo>
                    <a:pt x="3483" y="2564"/>
                  </a:lnTo>
                  <a:lnTo>
                    <a:pt x="3064" y="2799"/>
                  </a:lnTo>
                  <a:lnTo>
                    <a:pt x="2652" y="3055"/>
                  </a:lnTo>
                  <a:lnTo>
                    <a:pt x="2253" y="3332"/>
                  </a:lnTo>
                  <a:lnTo>
                    <a:pt x="1864" y="3634"/>
                  </a:lnTo>
                  <a:lnTo>
                    <a:pt x="1488" y="3957"/>
                  </a:lnTo>
                  <a:lnTo>
                    <a:pt x="1125" y="4302"/>
                  </a:lnTo>
                  <a:lnTo>
                    <a:pt x="1099" y="4327"/>
                  </a:lnTo>
                  <a:lnTo>
                    <a:pt x="1075" y="4353"/>
                  </a:lnTo>
                  <a:lnTo>
                    <a:pt x="1050" y="4378"/>
                  </a:lnTo>
                  <a:lnTo>
                    <a:pt x="1025" y="4404"/>
                  </a:lnTo>
                  <a:lnTo>
                    <a:pt x="0" y="3378"/>
                  </a:lnTo>
                  <a:lnTo>
                    <a:pt x="24" y="3353"/>
                  </a:lnTo>
                  <a:lnTo>
                    <a:pt x="49" y="3326"/>
                  </a:lnTo>
                  <a:lnTo>
                    <a:pt x="74" y="3301"/>
                  </a:lnTo>
                  <a:lnTo>
                    <a:pt x="99" y="3276"/>
                  </a:lnTo>
                  <a:lnTo>
                    <a:pt x="516" y="2880"/>
                  </a:lnTo>
                  <a:lnTo>
                    <a:pt x="948" y="2509"/>
                  </a:lnTo>
                  <a:lnTo>
                    <a:pt x="1394" y="2162"/>
                  </a:lnTo>
                  <a:lnTo>
                    <a:pt x="1854" y="1843"/>
                  </a:lnTo>
                  <a:lnTo>
                    <a:pt x="2325" y="1549"/>
                  </a:lnTo>
                  <a:lnTo>
                    <a:pt x="2808" y="1280"/>
                  </a:lnTo>
                  <a:lnTo>
                    <a:pt x="3301" y="1037"/>
                  </a:lnTo>
                  <a:lnTo>
                    <a:pt x="3803" y="820"/>
                  </a:lnTo>
                  <a:lnTo>
                    <a:pt x="4312" y="627"/>
                  </a:lnTo>
                  <a:lnTo>
                    <a:pt x="4830" y="461"/>
                  </a:lnTo>
                  <a:lnTo>
                    <a:pt x="5353" y="320"/>
                  </a:lnTo>
                  <a:lnTo>
                    <a:pt x="5881" y="205"/>
                  </a:lnTo>
                  <a:lnTo>
                    <a:pt x="6413" y="115"/>
                  </a:lnTo>
                  <a:lnTo>
                    <a:pt x="6949" y="51"/>
                  </a:lnTo>
                  <a:lnTo>
                    <a:pt x="7485" y="13"/>
                  </a:lnTo>
                  <a:lnTo>
                    <a:pt x="8024" y="0"/>
                  </a:lnTo>
                  <a:lnTo>
                    <a:pt x="8562" y="13"/>
                  </a:lnTo>
                  <a:lnTo>
                    <a:pt x="9099" y="51"/>
                  </a:lnTo>
                  <a:lnTo>
                    <a:pt x="9634" y="115"/>
                  </a:lnTo>
                  <a:lnTo>
                    <a:pt x="10167" y="205"/>
                  </a:lnTo>
                  <a:lnTo>
                    <a:pt x="10694" y="319"/>
                  </a:lnTo>
                  <a:lnTo>
                    <a:pt x="11218" y="460"/>
                  </a:lnTo>
                  <a:lnTo>
                    <a:pt x="11735" y="626"/>
                  </a:lnTo>
                  <a:lnTo>
                    <a:pt x="12245" y="818"/>
                  </a:lnTo>
                  <a:lnTo>
                    <a:pt x="12747" y="1036"/>
                  </a:lnTo>
                  <a:lnTo>
                    <a:pt x="13239" y="1278"/>
                  </a:lnTo>
                  <a:lnTo>
                    <a:pt x="13722" y="1547"/>
                  </a:lnTo>
                  <a:lnTo>
                    <a:pt x="14194" y="1841"/>
                  </a:lnTo>
                  <a:lnTo>
                    <a:pt x="14654" y="2160"/>
                  </a:lnTo>
                  <a:lnTo>
                    <a:pt x="15100" y="2506"/>
                  </a:lnTo>
                  <a:lnTo>
                    <a:pt x="15532" y="2877"/>
                  </a:lnTo>
                  <a:lnTo>
                    <a:pt x="15950" y="3273"/>
                  </a:lnTo>
                  <a:close/>
                  <a:moveTo>
                    <a:pt x="14055" y="5373"/>
                  </a:moveTo>
                  <a:lnTo>
                    <a:pt x="12946" y="6481"/>
                  </a:lnTo>
                  <a:lnTo>
                    <a:pt x="12921" y="6456"/>
                  </a:lnTo>
                  <a:lnTo>
                    <a:pt x="12897" y="6430"/>
                  </a:lnTo>
                  <a:lnTo>
                    <a:pt x="12871" y="6404"/>
                  </a:lnTo>
                  <a:lnTo>
                    <a:pt x="12846" y="6379"/>
                  </a:lnTo>
                  <a:lnTo>
                    <a:pt x="12592" y="6137"/>
                  </a:lnTo>
                  <a:lnTo>
                    <a:pt x="12329" y="5912"/>
                  </a:lnTo>
                  <a:lnTo>
                    <a:pt x="12058" y="5702"/>
                  </a:lnTo>
                  <a:lnTo>
                    <a:pt x="11778" y="5507"/>
                  </a:lnTo>
                  <a:lnTo>
                    <a:pt x="11491" y="5328"/>
                  </a:lnTo>
                  <a:lnTo>
                    <a:pt x="11198" y="5165"/>
                  </a:lnTo>
                  <a:lnTo>
                    <a:pt x="10898" y="5017"/>
                  </a:lnTo>
                  <a:lnTo>
                    <a:pt x="10592" y="4885"/>
                  </a:lnTo>
                  <a:lnTo>
                    <a:pt x="10282" y="4768"/>
                  </a:lnTo>
                  <a:lnTo>
                    <a:pt x="9967" y="4667"/>
                  </a:lnTo>
                  <a:lnTo>
                    <a:pt x="9649" y="4582"/>
                  </a:lnTo>
                  <a:lnTo>
                    <a:pt x="9328" y="4512"/>
                  </a:lnTo>
                  <a:lnTo>
                    <a:pt x="9004" y="4457"/>
                  </a:lnTo>
                  <a:lnTo>
                    <a:pt x="8679" y="4418"/>
                  </a:lnTo>
                  <a:lnTo>
                    <a:pt x="8352" y="4395"/>
                  </a:lnTo>
                  <a:lnTo>
                    <a:pt x="8024" y="4387"/>
                  </a:lnTo>
                  <a:lnTo>
                    <a:pt x="7697" y="4395"/>
                  </a:lnTo>
                  <a:lnTo>
                    <a:pt x="7370" y="4418"/>
                  </a:lnTo>
                  <a:lnTo>
                    <a:pt x="7044" y="4457"/>
                  </a:lnTo>
                  <a:lnTo>
                    <a:pt x="6721" y="4512"/>
                  </a:lnTo>
                  <a:lnTo>
                    <a:pt x="6399" y="4582"/>
                  </a:lnTo>
                  <a:lnTo>
                    <a:pt x="6081" y="4668"/>
                  </a:lnTo>
                  <a:lnTo>
                    <a:pt x="5767" y="4769"/>
                  </a:lnTo>
                  <a:lnTo>
                    <a:pt x="5457" y="4886"/>
                  </a:lnTo>
                  <a:lnTo>
                    <a:pt x="5151" y="5018"/>
                  </a:lnTo>
                  <a:lnTo>
                    <a:pt x="4851" y="5166"/>
                  </a:lnTo>
                  <a:lnTo>
                    <a:pt x="4558" y="5329"/>
                  </a:lnTo>
                  <a:lnTo>
                    <a:pt x="4271" y="5509"/>
                  </a:lnTo>
                  <a:lnTo>
                    <a:pt x="3991" y="5703"/>
                  </a:lnTo>
                  <a:lnTo>
                    <a:pt x="3720" y="5913"/>
                  </a:lnTo>
                  <a:lnTo>
                    <a:pt x="3457" y="6139"/>
                  </a:lnTo>
                  <a:lnTo>
                    <a:pt x="3203" y="6380"/>
                  </a:lnTo>
                  <a:lnTo>
                    <a:pt x="3178" y="6406"/>
                  </a:lnTo>
                  <a:lnTo>
                    <a:pt x="3154" y="6431"/>
                  </a:lnTo>
                  <a:lnTo>
                    <a:pt x="3129" y="6456"/>
                  </a:lnTo>
                  <a:lnTo>
                    <a:pt x="3104" y="6482"/>
                  </a:lnTo>
                  <a:lnTo>
                    <a:pt x="1996" y="5374"/>
                  </a:lnTo>
                  <a:lnTo>
                    <a:pt x="2020" y="5348"/>
                  </a:lnTo>
                  <a:lnTo>
                    <a:pt x="2045" y="5322"/>
                  </a:lnTo>
                  <a:lnTo>
                    <a:pt x="2069" y="5297"/>
                  </a:lnTo>
                  <a:lnTo>
                    <a:pt x="2095" y="5272"/>
                  </a:lnTo>
                  <a:lnTo>
                    <a:pt x="2406" y="4975"/>
                  </a:lnTo>
                  <a:lnTo>
                    <a:pt x="2731" y="4697"/>
                  </a:lnTo>
                  <a:lnTo>
                    <a:pt x="3065" y="4439"/>
                  </a:lnTo>
                  <a:lnTo>
                    <a:pt x="3408" y="4199"/>
                  </a:lnTo>
                  <a:lnTo>
                    <a:pt x="3761" y="3980"/>
                  </a:lnTo>
                  <a:lnTo>
                    <a:pt x="4122" y="3779"/>
                  </a:lnTo>
                  <a:lnTo>
                    <a:pt x="4491" y="3596"/>
                  </a:lnTo>
                  <a:lnTo>
                    <a:pt x="4866" y="3434"/>
                  </a:lnTo>
                  <a:lnTo>
                    <a:pt x="5247" y="3290"/>
                  </a:lnTo>
                  <a:lnTo>
                    <a:pt x="5635" y="3166"/>
                  </a:lnTo>
                  <a:lnTo>
                    <a:pt x="6026" y="3061"/>
                  </a:lnTo>
                  <a:lnTo>
                    <a:pt x="6421" y="2974"/>
                  </a:lnTo>
                  <a:lnTo>
                    <a:pt x="6819" y="2907"/>
                  </a:lnTo>
                  <a:lnTo>
                    <a:pt x="7219" y="2859"/>
                  </a:lnTo>
                  <a:lnTo>
                    <a:pt x="7622" y="2831"/>
                  </a:lnTo>
                  <a:lnTo>
                    <a:pt x="8024" y="2821"/>
                  </a:lnTo>
                  <a:lnTo>
                    <a:pt x="8427" y="2831"/>
                  </a:lnTo>
                  <a:lnTo>
                    <a:pt x="8829" y="2859"/>
                  </a:lnTo>
                  <a:lnTo>
                    <a:pt x="9229" y="2907"/>
                  </a:lnTo>
                  <a:lnTo>
                    <a:pt x="9627" y="2973"/>
                  </a:lnTo>
                  <a:lnTo>
                    <a:pt x="10022" y="3060"/>
                  </a:lnTo>
                  <a:lnTo>
                    <a:pt x="10413" y="3165"/>
                  </a:lnTo>
                  <a:lnTo>
                    <a:pt x="10801" y="3289"/>
                  </a:lnTo>
                  <a:lnTo>
                    <a:pt x="11182" y="3433"/>
                  </a:lnTo>
                  <a:lnTo>
                    <a:pt x="11558" y="3595"/>
                  </a:lnTo>
                  <a:lnTo>
                    <a:pt x="11926" y="3777"/>
                  </a:lnTo>
                  <a:lnTo>
                    <a:pt x="12287" y="3978"/>
                  </a:lnTo>
                  <a:lnTo>
                    <a:pt x="12640" y="4198"/>
                  </a:lnTo>
                  <a:lnTo>
                    <a:pt x="12984" y="4437"/>
                  </a:lnTo>
                  <a:lnTo>
                    <a:pt x="13318" y="4696"/>
                  </a:lnTo>
                  <a:lnTo>
                    <a:pt x="13641" y="4973"/>
                  </a:lnTo>
                  <a:lnTo>
                    <a:pt x="13954" y="5270"/>
                  </a:lnTo>
                  <a:lnTo>
                    <a:pt x="13980" y="5295"/>
                  </a:lnTo>
                  <a:lnTo>
                    <a:pt x="14005" y="5321"/>
                  </a:lnTo>
                  <a:lnTo>
                    <a:pt x="14030" y="5347"/>
                  </a:lnTo>
                  <a:lnTo>
                    <a:pt x="14055" y="5373"/>
                  </a:lnTo>
                  <a:close/>
                  <a:moveTo>
                    <a:pt x="11928" y="7501"/>
                  </a:moveTo>
                  <a:lnTo>
                    <a:pt x="10854" y="8576"/>
                  </a:lnTo>
                  <a:lnTo>
                    <a:pt x="10829" y="8549"/>
                  </a:lnTo>
                  <a:lnTo>
                    <a:pt x="10805" y="8523"/>
                  </a:lnTo>
                  <a:lnTo>
                    <a:pt x="10780" y="8498"/>
                  </a:lnTo>
                  <a:lnTo>
                    <a:pt x="10754" y="8472"/>
                  </a:lnTo>
                  <a:lnTo>
                    <a:pt x="10610" y="8336"/>
                  </a:lnTo>
                  <a:lnTo>
                    <a:pt x="10462" y="8208"/>
                  </a:lnTo>
                  <a:lnTo>
                    <a:pt x="10307" y="8089"/>
                  </a:lnTo>
                  <a:lnTo>
                    <a:pt x="10150" y="7980"/>
                  </a:lnTo>
                  <a:lnTo>
                    <a:pt x="9987" y="7878"/>
                  </a:lnTo>
                  <a:lnTo>
                    <a:pt x="9821" y="7785"/>
                  </a:lnTo>
                  <a:lnTo>
                    <a:pt x="9651" y="7702"/>
                  </a:lnTo>
                  <a:lnTo>
                    <a:pt x="9479" y="7627"/>
                  </a:lnTo>
                  <a:lnTo>
                    <a:pt x="9303" y="7561"/>
                  </a:lnTo>
                  <a:lnTo>
                    <a:pt x="9124" y="7504"/>
                  </a:lnTo>
                  <a:lnTo>
                    <a:pt x="8945" y="7456"/>
                  </a:lnTo>
                  <a:lnTo>
                    <a:pt x="8762" y="7416"/>
                  </a:lnTo>
                  <a:lnTo>
                    <a:pt x="8580" y="7384"/>
                  </a:lnTo>
                  <a:lnTo>
                    <a:pt x="8395" y="7362"/>
                  </a:lnTo>
                  <a:lnTo>
                    <a:pt x="8210" y="7349"/>
                  </a:lnTo>
                  <a:lnTo>
                    <a:pt x="8025" y="7345"/>
                  </a:lnTo>
                  <a:lnTo>
                    <a:pt x="7839" y="7349"/>
                  </a:lnTo>
                  <a:lnTo>
                    <a:pt x="7655" y="7363"/>
                  </a:lnTo>
                  <a:lnTo>
                    <a:pt x="7470" y="7385"/>
                  </a:lnTo>
                  <a:lnTo>
                    <a:pt x="7287" y="7416"/>
                  </a:lnTo>
                  <a:lnTo>
                    <a:pt x="7105" y="7456"/>
                  </a:lnTo>
                  <a:lnTo>
                    <a:pt x="6926" y="7504"/>
                  </a:lnTo>
                  <a:lnTo>
                    <a:pt x="6747" y="7561"/>
                  </a:lnTo>
                  <a:lnTo>
                    <a:pt x="6571" y="7627"/>
                  </a:lnTo>
                  <a:lnTo>
                    <a:pt x="6399" y="7703"/>
                  </a:lnTo>
                  <a:lnTo>
                    <a:pt x="6229" y="7786"/>
                  </a:lnTo>
                  <a:lnTo>
                    <a:pt x="6063" y="7878"/>
                  </a:lnTo>
                  <a:lnTo>
                    <a:pt x="5900" y="7980"/>
                  </a:lnTo>
                  <a:lnTo>
                    <a:pt x="5742" y="8090"/>
                  </a:lnTo>
                  <a:lnTo>
                    <a:pt x="5588" y="8209"/>
                  </a:lnTo>
                  <a:lnTo>
                    <a:pt x="5440" y="8337"/>
                  </a:lnTo>
                  <a:lnTo>
                    <a:pt x="5297" y="8473"/>
                  </a:lnTo>
                  <a:lnTo>
                    <a:pt x="5271" y="8498"/>
                  </a:lnTo>
                  <a:lnTo>
                    <a:pt x="5246" y="8524"/>
                  </a:lnTo>
                  <a:lnTo>
                    <a:pt x="5222" y="8550"/>
                  </a:lnTo>
                  <a:lnTo>
                    <a:pt x="5198" y="8576"/>
                  </a:lnTo>
                  <a:lnTo>
                    <a:pt x="4123" y="7501"/>
                  </a:lnTo>
                  <a:lnTo>
                    <a:pt x="4147" y="7476"/>
                  </a:lnTo>
                  <a:lnTo>
                    <a:pt x="4172" y="7450"/>
                  </a:lnTo>
                  <a:lnTo>
                    <a:pt x="4197" y="7425"/>
                  </a:lnTo>
                  <a:lnTo>
                    <a:pt x="4222" y="7399"/>
                  </a:lnTo>
                  <a:lnTo>
                    <a:pt x="4422" y="7209"/>
                  </a:lnTo>
                  <a:lnTo>
                    <a:pt x="4629" y="7030"/>
                  </a:lnTo>
                  <a:lnTo>
                    <a:pt x="4843" y="6865"/>
                  </a:lnTo>
                  <a:lnTo>
                    <a:pt x="5064" y="6711"/>
                  </a:lnTo>
                  <a:lnTo>
                    <a:pt x="5290" y="6571"/>
                  </a:lnTo>
                  <a:lnTo>
                    <a:pt x="5522" y="6441"/>
                  </a:lnTo>
                  <a:lnTo>
                    <a:pt x="5758" y="6325"/>
                  </a:lnTo>
                  <a:lnTo>
                    <a:pt x="6000" y="6220"/>
                  </a:lnTo>
                  <a:lnTo>
                    <a:pt x="6243" y="6128"/>
                  </a:lnTo>
                  <a:lnTo>
                    <a:pt x="6492" y="6048"/>
                  </a:lnTo>
                  <a:lnTo>
                    <a:pt x="6743" y="5981"/>
                  </a:lnTo>
                  <a:lnTo>
                    <a:pt x="6997" y="5925"/>
                  </a:lnTo>
                  <a:lnTo>
                    <a:pt x="7252" y="5882"/>
                  </a:lnTo>
                  <a:lnTo>
                    <a:pt x="7508" y="5851"/>
                  </a:lnTo>
                  <a:lnTo>
                    <a:pt x="7766" y="5833"/>
                  </a:lnTo>
                  <a:lnTo>
                    <a:pt x="8025" y="5827"/>
                  </a:lnTo>
                  <a:lnTo>
                    <a:pt x="8283" y="5833"/>
                  </a:lnTo>
                  <a:lnTo>
                    <a:pt x="8541" y="5851"/>
                  </a:lnTo>
                  <a:lnTo>
                    <a:pt x="8797" y="5882"/>
                  </a:lnTo>
                  <a:lnTo>
                    <a:pt x="9053" y="5925"/>
                  </a:lnTo>
                  <a:lnTo>
                    <a:pt x="9306" y="5981"/>
                  </a:lnTo>
                  <a:lnTo>
                    <a:pt x="9557" y="6048"/>
                  </a:lnTo>
                  <a:lnTo>
                    <a:pt x="9806" y="6127"/>
                  </a:lnTo>
                  <a:lnTo>
                    <a:pt x="10050" y="6219"/>
                  </a:lnTo>
                  <a:lnTo>
                    <a:pt x="10291" y="6324"/>
                  </a:lnTo>
                  <a:lnTo>
                    <a:pt x="10528" y="6440"/>
                  </a:lnTo>
                  <a:lnTo>
                    <a:pt x="10760" y="6570"/>
                  </a:lnTo>
                  <a:lnTo>
                    <a:pt x="10985" y="6710"/>
                  </a:lnTo>
                  <a:lnTo>
                    <a:pt x="11206" y="6864"/>
                  </a:lnTo>
                  <a:lnTo>
                    <a:pt x="11421" y="7029"/>
                  </a:lnTo>
                  <a:lnTo>
                    <a:pt x="11627" y="7208"/>
                  </a:lnTo>
                  <a:lnTo>
                    <a:pt x="11828" y="7398"/>
                  </a:lnTo>
                  <a:lnTo>
                    <a:pt x="11853" y="7424"/>
                  </a:lnTo>
                  <a:lnTo>
                    <a:pt x="11878" y="7449"/>
                  </a:lnTo>
                  <a:lnTo>
                    <a:pt x="11903" y="7475"/>
                  </a:lnTo>
                  <a:lnTo>
                    <a:pt x="11928" y="7501"/>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tx1">
                    <a:lumMod val="75000"/>
                    <a:lumOff val="25000"/>
                  </a:schemeClr>
                </a:solidFill>
                <a:latin typeface="Arial" pitchFamily="34" charset="0"/>
                <a:ea typeface="微软雅黑" pitchFamily="34" charset="-122"/>
                <a:cs typeface="Arial" pitchFamily="34" charset="0"/>
              </a:endParaRPr>
            </a:p>
          </p:txBody>
        </p:sp>
        <p:sp>
          <p:nvSpPr>
            <p:cNvPr id="351" name="Freeform 16"/>
            <p:cNvSpPr>
              <a:spLocks noEditPoints="1"/>
            </p:cNvSpPr>
            <p:nvPr/>
          </p:nvSpPr>
          <p:spPr bwMode="auto">
            <a:xfrm rot="14420955" flipH="1" flipV="1">
              <a:off x="2332356" y="2711625"/>
              <a:ext cx="284775" cy="177660"/>
            </a:xfrm>
            <a:custGeom>
              <a:avLst/>
              <a:gdLst/>
              <a:ahLst/>
              <a:cxnLst>
                <a:cxn ang="0">
                  <a:pos x="16025" y="3351"/>
                </a:cxn>
                <a:cxn ang="0">
                  <a:pos x="14975" y="4351"/>
                </a:cxn>
                <a:cxn ang="0">
                  <a:pos x="14184" y="3632"/>
                </a:cxn>
                <a:cxn ang="0">
                  <a:pos x="12564" y="2563"/>
                </a:cxn>
                <a:cxn ang="0">
                  <a:pos x="10805" y="1850"/>
                </a:cxn>
                <a:cxn ang="0">
                  <a:pos x="8960" y="1494"/>
                </a:cxn>
                <a:cxn ang="0">
                  <a:pos x="7087" y="1494"/>
                </a:cxn>
                <a:cxn ang="0">
                  <a:pos x="5243" y="1851"/>
                </a:cxn>
                <a:cxn ang="0">
                  <a:pos x="3483" y="2564"/>
                </a:cxn>
                <a:cxn ang="0">
                  <a:pos x="1864" y="3634"/>
                </a:cxn>
                <a:cxn ang="0">
                  <a:pos x="1075" y="4353"/>
                </a:cxn>
                <a:cxn ang="0">
                  <a:pos x="24" y="3353"/>
                </a:cxn>
                <a:cxn ang="0">
                  <a:pos x="516" y="2880"/>
                </a:cxn>
                <a:cxn ang="0">
                  <a:pos x="2325" y="1549"/>
                </a:cxn>
                <a:cxn ang="0">
                  <a:pos x="4312" y="627"/>
                </a:cxn>
                <a:cxn ang="0">
                  <a:pos x="6413" y="115"/>
                </a:cxn>
                <a:cxn ang="0">
                  <a:pos x="8562" y="13"/>
                </a:cxn>
                <a:cxn ang="0">
                  <a:pos x="10694" y="319"/>
                </a:cxn>
                <a:cxn ang="0">
                  <a:pos x="12747" y="1036"/>
                </a:cxn>
                <a:cxn ang="0">
                  <a:pos x="14654" y="2160"/>
                </a:cxn>
                <a:cxn ang="0">
                  <a:pos x="14055" y="5373"/>
                </a:cxn>
                <a:cxn ang="0">
                  <a:pos x="12871" y="6404"/>
                </a:cxn>
                <a:cxn ang="0">
                  <a:pos x="12058" y="5702"/>
                </a:cxn>
                <a:cxn ang="0">
                  <a:pos x="10898" y="5017"/>
                </a:cxn>
                <a:cxn ang="0">
                  <a:pos x="9649" y="4582"/>
                </a:cxn>
                <a:cxn ang="0">
                  <a:pos x="8352" y="4395"/>
                </a:cxn>
                <a:cxn ang="0">
                  <a:pos x="7044" y="4457"/>
                </a:cxn>
                <a:cxn ang="0">
                  <a:pos x="5767" y="4769"/>
                </a:cxn>
                <a:cxn ang="0">
                  <a:pos x="4558" y="5329"/>
                </a:cxn>
                <a:cxn ang="0">
                  <a:pos x="3457" y="6139"/>
                </a:cxn>
                <a:cxn ang="0">
                  <a:pos x="3129" y="6456"/>
                </a:cxn>
                <a:cxn ang="0">
                  <a:pos x="2045" y="5322"/>
                </a:cxn>
                <a:cxn ang="0">
                  <a:pos x="2731" y="4697"/>
                </a:cxn>
                <a:cxn ang="0">
                  <a:pos x="4122" y="3779"/>
                </a:cxn>
                <a:cxn ang="0">
                  <a:pos x="5635" y="3166"/>
                </a:cxn>
                <a:cxn ang="0">
                  <a:pos x="7219" y="2859"/>
                </a:cxn>
                <a:cxn ang="0">
                  <a:pos x="8829" y="2859"/>
                </a:cxn>
                <a:cxn ang="0">
                  <a:pos x="10413" y="3165"/>
                </a:cxn>
                <a:cxn ang="0">
                  <a:pos x="11926" y="3777"/>
                </a:cxn>
                <a:cxn ang="0">
                  <a:pos x="13318" y="4696"/>
                </a:cxn>
                <a:cxn ang="0">
                  <a:pos x="14005" y="5321"/>
                </a:cxn>
                <a:cxn ang="0">
                  <a:pos x="10854" y="8576"/>
                </a:cxn>
                <a:cxn ang="0">
                  <a:pos x="10754" y="8472"/>
                </a:cxn>
                <a:cxn ang="0">
                  <a:pos x="10150" y="7980"/>
                </a:cxn>
                <a:cxn ang="0">
                  <a:pos x="9479" y="7627"/>
                </a:cxn>
                <a:cxn ang="0">
                  <a:pos x="8762" y="7416"/>
                </a:cxn>
                <a:cxn ang="0">
                  <a:pos x="8025" y="7345"/>
                </a:cxn>
                <a:cxn ang="0">
                  <a:pos x="7287" y="7416"/>
                </a:cxn>
                <a:cxn ang="0">
                  <a:pos x="6571" y="7627"/>
                </a:cxn>
                <a:cxn ang="0">
                  <a:pos x="5900" y="7980"/>
                </a:cxn>
                <a:cxn ang="0">
                  <a:pos x="5297" y="8473"/>
                </a:cxn>
                <a:cxn ang="0">
                  <a:pos x="5198" y="8576"/>
                </a:cxn>
                <a:cxn ang="0">
                  <a:pos x="4197" y="7425"/>
                </a:cxn>
                <a:cxn ang="0">
                  <a:pos x="4843" y="6865"/>
                </a:cxn>
                <a:cxn ang="0">
                  <a:pos x="5758" y="6325"/>
                </a:cxn>
                <a:cxn ang="0">
                  <a:pos x="6743" y="5981"/>
                </a:cxn>
                <a:cxn ang="0">
                  <a:pos x="7766" y="5833"/>
                </a:cxn>
                <a:cxn ang="0">
                  <a:pos x="8797" y="5882"/>
                </a:cxn>
                <a:cxn ang="0">
                  <a:pos x="9806" y="6127"/>
                </a:cxn>
                <a:cxn ang="0">
                  <a:pos x="10760" y="6570"/>
                </a:cxn>
                <a:cxn ang="0">
                  <a:pos x="11627" y="7208"/>
                </a:cxn>
                <a:cxn ang="0">
                  <a:pos x="11903" y="7475"/>
                </a:cxn>
              </a:cxnLst>
              <a:rect l="0" t="0" r="r" b="b"/>
              <a:pathLst>
                <a:path w="16050" h="8576">
                  <a:moveTo>
                    <a:pt x="15950" y="3273"/>
                  </a:moveTo>
                  <a:lnTo>
                    <a:pt x="15975" y="3299"/>
                  </a:lnTo>
                  <a:lnTo>
                    <a:pt x="16000" y="3324"/>
                  </a:lnTo>
                  <a:lnTo>
                    <a:pt x="16025" y="3351"/>
                  </a:lnTo>
                  <a:lnTo>
                    <a:pt x="16050" y="3377"/>
                  </a:lnTo>
                  <a:lnTo>
                    <a:pt x="15025" y="4402"/>
                  </a:lnTo>
                  <a:lnTo>
                    <a:pt x="15000" y="4377"/>
                  </a:lnTo>
                  <a:lnTo>
                    <a:pt x="14975" y="4351"/>
                  </a:lnTo>
                  <a:lnTo>
                    <a:pt x="14950" y="4325"/>
                  </a:lnTo>
                  <a:lnTo>
                    <a:pt x="14923" y="4300"/>
                  </a:lnTo>
                  <a:lnTo>
                    <a:pt x="14560" y="3955"/>
                  </a:lnTo>
                  <a:lnTo>
                    <a:pt x="14184" y="3632"/>
                  </a:lnTo>
                  <a:lnTo>
                    <a:pt x="13796" y="3330"/>
                  </a:lnTo>
                  <a:lnTo>
                    <a:pt x="13396" y="3053"/>
                  </a:lnTo>
                  <a:lnTo>
                    <a:pt x="12984" y="2797"/>
                  </a:lnTo>
                  <a:lnTo>
                    <a:pt x="12564" y="2563"/>
                  </a:lnTo>
                  <a:lnTo>
                    <a:pt x="12136" y="2351"/>
                  </a:lnTo>
                  <a:lnTo>
                    <a:pt x="11698" y="2161"/>
                  </a:lnTo>
                  <a:lnTo>
                    <a:pt x="11254" y="1995"/>
                  </a:lnTo>
                  <a:lnTo>
                    <a:pt x="10805" y="1850"/>
                  </a:lnTo>
                  <a:lnTo>
                    <a:pt x="10349" y="1728"/>
                  </a:lnTo>
                  <a:lnTo>
                    <a:pt x="9889" y="1628"/>
                  </a:lnTo>
                  <a:lnTo>
                    <a:pt x="9426" y="1549"/>
                  </a:lnTo>
                  <a:lnTo>
                    <a:pt x="8960" y="1494"/>
                  </a:lnTo>
                  <a:lnTo>
                    <a:pt x="8492" y="1461"/>
                  </a:lnTo>
                  <a:lnTo>
                    <a:pt x="8024" y="1450"/>
                  </a:lnTo>
                  <a:lnTo>
                    <a:pt x="7556" y="1461"/>
                  </a:lnTo>
                  <a:lnTo>
                    <a:pt x="7087" y="1494"/>
                  </a:lnTo>
                  <a:lnTo>
                    <a:pt x="6622" y="1550"/>
                  </a:lnTo>
                  <a:lnTo>
                    <a:pt x="6158" y="1629"/>
                  </a:lnTo>
                  <a:lnTo>
                    <a:pt x="5699" y="1729"/>
                  </a:lnTo>
                  <a:lnTo>
                    <a:pt x="5243" y="1851"/>
                  </a:lnTo>
                  <a:lnTo>
                    <a:pt x="4793" y="1996"/>
                  </a:lnTo>
                  <a:lnTo>
                    <a:pt x="4350" y="2163"/>
                  </a:lnTo>
                  <a:lnTo>
                    <a:pt x="3912" y="2352"/>
                  </a:lnTo>
                  <a:lnTo>
                    <a:pt x="3483" y="2564"/>
                  </a:lnTo>
                  <a:lnTo>
                    <a:pt x="3064" y="2799"/>
                  </a:lnTo>
                  <a:lnTo>
                    <a:pt x="2652" y="3055"/>
                  </a:lnTo>
                  <a:lnTo>
                    <a:pt x="2253" y="3332"/>
                  </a:lnTo>
                  <a:lnTo>
                    <a:pt x="1864" y="3634"/>
                  </a:lnTo>
                  <a:lnTo>
                    <a:pt x="1488" y="3957"/>
                  </a:lnTo>
                  <a:lnTo>
                    <a:pt x="1125" y="4302"/>
                  </a:lnTo>
                  <a:lnTo>
                    <a:pt x="1099" y="4327"/>
                  </a:lnTo>
                  <a:lnTo>
                    <a:pt x="1075" y="4353"/>
                  </a:lnTo>
                  <a:lnTo>
                    <a:pt x="1050" y="4378"/>
                  </a:lnTo>
                  <a:lnTo>
                    <a:pt x="1025" y="4404"/>
                  </a:lnTo>
                  <a:lnTo>
                    <a:pt x="0" y="3378"/>
                  </a:lnTo>
                  <a:lnTo>
                    <a:pt x="24" y="3353"/>
                  </a:lnTo>
                  <a:lnTo>
                    <a:pt x="49" y="3326"/>
                  </a:lnTo>
                  <a:lnTo>
                    <a:pt x="74" y="3301"/>
                  </a:lnTo>
                  <a:lnTo>
                    <a:pt x="99" y="3276"/>
                  </a:lnTo>
                  <a:lnTo>
                    <a:pt x="516" y="2880"/>
                  </a:lnTo>
                  <a:lnTo>
                    <a:pt x="948" y="2509"/>
                  </a:lnTo>
                  <a:lnTo>
                    <a:pt x="1394" y="2162"/>
                  </a:lnTo>
                  <a:lnTo>
                    <a:pt x="1854" y="1843"/>
                  </a:lnTo>
                  <a:lnTo>
                    <a:pt x="2325" y="1549"/>
                  </a:lnTo>
                  <a:lnTo>
                    <a:pt x="2808" y="1280"/>
                  </a:lnTo>
                  <a:lnTo>
                    <a:pt x="3301" y="1037"/>
                  </a:lnTo>
                  <a:lnTo>
                    <a:pt x="3803" y="820"/>
                  </a:lnTo>
                  <a:lnTo>
                    <a:pt x="4312" y="627"/>
                  </a:lnTo>
                  <a:lnTo>
                    <a:pt x="4830" y="461"/>
                  </a:lnTo>
                  <a:lnTo>
                    <a:pt x="5353" y="320"/>
                  </a:lnTo>
                  <a:lnTo>
                    <a:pt x="5881" y="205"/>
                  </a:lnTo>
                  <a:lnTo>
                    <a:pt x="6413" y="115"/>
                  </a:lnTo>
                  <a:lnTo>
                    <a:pt x="6949" y="51"/>
                  </a:lnTo>
                  <a:lnTo>
                    <a:pt x="7485" y="13"/>
                  </a:lnTo>
                  <a:lnTo>
                    <a:pt x="8024" y="0"/>
                  </a:lnTo>
                  <a:lnTo>
                    <a:pt x="8562" y="13"/>
                  </a:lnTo>
                  <a:lnTo>
                    <a:pt x="9099" y="51"/>
                  </a:lnTo>
                  <a:lnTo>
                    <a:pt x="9634" y="115"/>
                  </a:lnTo>
                  <a:lnTo>
                    <a:pt x="10167" y="205"/>
                  </a:lnTo>
                  <a:lnTo>
                    <a:pt x="10694" y="319"/>
                  </a:lnTo>
                  <a:lnTo>
                    <a:pt x="11218" y="460"/>
                  </a:lnTo>
                  <a:lnTo>
                    <a:pt x="11735" y="626"/>
                  </a:lnTo>
                  <a:lnTo>
                    <a:pt x="12245" y="818"/>
                  </a:lnTo>
                  <a:lnTo>
                    <a:pt x="12747" y="1036"/>
                  </a:lnTo>
                  <a:lnTo>
                    <a:pt x="13239" y="1278"/>
                  </a:lnTo>
                  <a:lnTo>
                    <a:pt x="13722" y="1547"/>
                  </a:lnTo>
                  <a:lnTo>
                    <a:pt x="14194" y="1841"/>
                  </a:lnTo>
                  <a:lnTo>
                    <a:pt x="14654" y="2160"/>
                  </a:lnTo>
                  <a:lnTo>
                    <a:pt x="15100" y="2506"/>
                  </a:lnTo>
                  <a:lnTo>
                    <a:pt x="15532" y="2877"/>
                  </a:lnTo>
                  <a:lnTo>
                    <a:pt x="15950" y="3273"/>
                  </a:lnTo>
                  <a:close/>
                  <a:moveTo>
                    <a:pt x="14055" y="5373"/>
                  </a:moveTo>
                  <a:lnTo>
                    <a:pt x="12946" y="6481"/>
                  </a:lnTo>
                  <a:lnTo>
                    <a:pt x="12921" y="6456"/>
                  </a:lnTo>
                  <a:lnTo>
                    <a:pt x="12897" y="6430"/>
                  </a:lnTo>
                  <a:lnTo>
                    <a:pt x="12871" y="6404"/>
                  </a:lnTo>
                  <a:lnTo>
                    <a:pt x="12846" y="6379"/>
                  </a:lnTo>
                  <a:lnTo>
                    <a:pt x="12592" y="6137"/>
                  </a:lnTo>
                  <a:lnTo>
                    <a:pt x="12329" y="5912"/>
                  </a:lnTo>
                  <a:lnTo>
                    <a:pt x="12058" y="5702"/>
                  </a:lnTo>
                  <a:lnTo>
                    <a:pt x="11778" y="5507"/>
                  </a:lnTo>
                  <a:lnTo>
                    <a:pt x="11491" y="5328"/>
                  </a:lnTo>
                  <a:lnTo>
                    <a:pt x="11198" y="5165"/>
                  </a:lnTo>
                  <a:lnTo>
                    <a:pt x="10898" y="5017"/>
                  </a:lnTo>
                  <a:lnTo>
                    <a:pt x="10592" y="4885"/>
                  </a:lnTo>
                  <a:lnTo>
                    <a:pt x="10282" y="4768"/>
                  </a:lnTo>
                  <a:lnTo>
                    <a:pt x="9967" y="4667"/>
                  </a:lnTo>
                  <a:lnTo>
                    <a:pt x="9649" y="4582"/>
                  </a:lnTo>
                  <a:lnTo>
                    <a:pt x="9328" y="4512"/>
                  </a:lnTo>
                  <a:lnTo>
                    <a:pt x="9004" y="4457"/>
                  </a:lnTo>
                  <a:lnTo>
                    <a:pt x="8679" y="4418"/>
                  </a:lnTo>
                  <a:lnTo>
                    <a:pt x="8352" y="4395"/>
                  </a:lnTo>
                  <a:lnTo>
                    <a:pt x="8024" y="4387"/>
                  </a:lnTo>
                  <a:lnTo>
                    <a:pt x="7697" y="4395"/>
                  </a:lnTo>
                  <a:lnTo>
                    <a:pt x="7370" y="4418"/>
                  </a:lnTo>
                  <a:lnTo>
                    <a:pt x="7044" y="4457"/>
                  </a:lnTo>
                  <a:lnTo>
                    <a:pt x="6721" y="4512"/>
                  </a:lnTo>
                  <a:lnTo>
                    <a:pt x="6399" y="4582"/>
                  </a:lnTo>
                  <a:lnTo>
                    <a:pt x="6081" y="4668"/>
                  </a:lnTo>
                  <a:lnTo>
                    <a:pt x="5767" y="4769"/>
                  </a:lnTo>
                  <a:lnTo>
                    <a:pt x="5457" y="4886"/>
                  </a:lnTo>
                  <a:lnTo>
                    <a:pt x="5151" y="5018"/>
                  </a:lnTo>
                  <a:lnTo>
                    <a:pt x="4851" y="5166"/>
                  </a:lnTo>
                  <a:lnTo>
                    <a:pt x="4558" y="5329"/>
                  </a:lnTo>
                  <a:lnTo>
                    <a:pt x="4271" y="5509"/>
                  </a:lnTo>
                  <a:lnTo>
                    <a:pt x="3991" y="5703"/>
                  </a:lnTo>
                  <a:lnTo>
                    <a:pt x="3720" y="5913"/>
                  </a:lnTo>
                  <a:lnTo>
                    <a:pt x="3457" y="6139"/>
                  </a:lnTo>
                  <a:lnTo>
                    <a:pt x="3203" y="6380"/>
                  </a:lnTo>
                  <a:lnTo>
                    <a:pt x="3178" y="6406"/>
                  </a:lnTo>
                  <a:lnTo>
                    <a:pt x="3154" y="6431"/>
                  </a:lnTo>
                  <a:lnTo>
                    <a:pt x="3129" y="6456"/>
                  </a:lnTo>
                  <a:lnTo>
                    <a:pt x="3104" y="6482"/>
                  </a:lnTo>
                  <a:lnTo>
                    <a:pt x="1996" y="5374"/>
                  </a:lnTo>
                  <a:lnTo>
                    <a:pt x="2020" y="5348"/>
                  </a:lnTo>
                  <a:lnTo>
                    <a:pt x="2045" y="5322"/>
                  </a:lnTo>
                  <a:lnTo>
                    <a:pt x="2069" y="5297"/>
                  </a:lnTo>
                  <a:lnTo>
                    <a:pt x="2095" y="5272"/>
                  </a:lnTo>
                  <a:lnTo>
                    <a:pt x="2406" y="4975"/>
                  </a:lnTo>
                  <a:lnTo>
                    <a:pt x="2731" y="4697"/>
                  </a:lnTo>
                  <a:lnTo>
                    <a:pt x="3065" y="4439"/>
                  </a:lnTo>
                  <a:lnTo>
                    <a:pt x="3408" y="4199"/>
                  </a:lnTo>
                  <a:lnTo>
                    <a:pt x="3761" y="3980"/>
                  </a:lnTo>
                  <a:lnTo>
                    <a:pt x="4122" y="3779"/>
                  </a:lnTo>
                  <a:lnTo>
                    <a:pt x="4491" y="3596"/>
                  </a:lnTo>
                  <a:lnTo>
                    <a:pt x="4866" y="3434"/>
                  </a:lnTo>
                  <a:lnTo>
                    <a:pt x="5247" y="3290"/>
                  </a:lnTo>
                  <a:lnTo>
                    <a:pt x="5635" y="3166"/>
                  </a:lnTo>
                  <a:lnTo>
                    <a:pt x="6026" y="3061"/>
                  </a:lnTo>
                  <a:lnTo>
                    <a:pt x="6421" y="2974"/>
                  </a:lnTo>
                  <a:lnTo>
                    <a:pt x="6819" y="2907"/>
                  </a:lnTo>
                  <a:lnTo>
                    <a:pt x="7219" y="2859"/>
                  </a:lnTo>
                  <a:lnTo>
                    <a:pt x="7622" y="2831"/>
                  </a:lnTo>
                  <a:lnTo>
                    <a:pt x="8024" y="2821"/>
                  </a:lnTo>
                  <a:lnTo>
                    <a:pt x="8427" y="2831"/>
                  </a:lnTo>
                  <a:lnTo>
                    <a:pt x="8829" y="2859"/>
                  </a:lnTo>
                  <a:lnTo>
                    <a:pt x="9229" y="2907"/>
                  </a:lnTo>
                  <a:lnTo>
                    <a:pt x="9627" y="2973"/>
                  </a:lnTo>
                  <a:lnTo>
                    <a:pt x="10022" y="3060"/>
                  </a:lnTo>
                  <a:lnTo>
                    <a:pt x="10413" y="3165"/>
                  </a:lnTo>
                  <a:lnTo>
                    <a:pt x="10801" y="3289"/>
                  </a:lnTo>
                  <a:lnTo>
                    <a:pt x="11182" y="3433"/>
                  </a:lnTo>
                  <a:lnTo>
                    <a:pt x="11558" y="3595"/>
                  </a:lnTo>
                  <a:lnTo>
                    <a:pt x="11926" y="3777"/>
                  </a:lnTo>
                  <a:lnTo>
                    <a:pt x="12287" y="3978"/>
                  </a:lnTo>
                  <a:lnTo>
                    <a:pt x="12640" y="4198"/>
                  </a:lnTo>
                  <a:lnTo>
                    <a:pt x="12984" y="4437"/>
                  </a:lnTo>
                  <a:lnTo>
                    <a:pt x="13318" y="4696"/>
                  </a:lnTo>
                  <a:lnTo>
                    <a:pt x="13641" y="4973"/>
                  </a:lnTo>
                  <a:lnTo>
                    <a:pt x="13954" y="5270"/>
                  </a:lnTo>
                  <a:lnTo>
                    <a:pt x="13980" y="5295"/>
                  </a:lnTo>
                  <a:lnTo>
                    <a:pt x="14005" y="5321"/>
                  </a:lnTo>
                  <a:lnTo>
                    <a:pt x="14030" y="5347"/>
                  </a:lnTo>
                  <a:lnTo>
                    <a:pt x="14055" y="5373"/>
                  </a:lnTo>
                  <a:close/>
                  <a:moveTo>
                    <a:pt x="11928" y="7501"/>
                  </a:moveTo>
                  <a:lnTo>
                    <a:pt x="10854" y="8576"/>
                  </a:lnTo>
                  <a:lnTo>
                    <a:pt x="10829" y="8549"/>
                  </a:lnTo>
                  <a:lnTo>
                    <a:pt x="10805" y="8523"/>
                  </a:lnTo>
                  <a:lnTo>
                    <a:pt x="10780" y="8498"/>
                  </a:lnTo>
                  <a:lnTo>
                    <a:pt x="10754" y="8472"/>
                  </a:lnTo>
                  <a:lnTo>
                    <a:pt x="10610" y="8336"/>
                  </a:lnTo>
                  <a:lnTo>
                    <a:pt x="10462" y="8208"/>
                  </a:lnTo>
                  <a:lnTo>
                    <a:pt x="10307" y="8089"/>
                  </a:lnTo>
                  <a:lnTo>
                    <a:pt x="10150" y="7980"/>
                  </a:lnTo>
                  <a:lnTo>
                    <a:pt x="9987" y="7878"/>
                  </a:lnTo>
                  <a:lnTo>
                    <a:pt x="9821" y="7785"/>
                  </a:lnTo>
                  <a:lnTo>
                    <a:pt x="9651" y="7702"/>
                  </a:lnTo>
                  <a:lnTo>
                    <a:pt x="9479" y="7627"/>
                  </a:lnTo>
                  <a:lnTo>
                    <a:pt x="9303" y="7561"/>
                  </a:lnTo>
                  <a:lnTo>
                    <a:pt x="9124" y="7504"/>
                  </a:lnTo>
                  <a:lnTo>
                    <a:pt x="8945" y="7456"/>
                  </a:lnTo>
                  <a:lnTo>
                    <a:pt x="8762" y="7416"/>
                  </a:lnTo>
                  <a:lnTo>
                    <a:pt x="8580" y="7384"/>
                  </a:lnTo>
                  <a:lnTo>
                    <a:pt x="8395" y="7362"/>
                  </a:lnTo>
                  <a:lnTo>
                    <a:pt x="8210" y="7349"/>
                  </a:lnTo>
                  <a:lnTo>
                    <a:pt x="8025" y="7345"/>
                  </a:lnTo>
                  <a:lnTo>
                    <a:pt x="7839" y="7349"/>
                  </a:lnTo>
                  <a:lnTo>
                    <a:pt x="7655" y="7363"/>
                  </a:lnTo>
                  <a:lnTo>
                    <a:pt x="7470" y="7385"/>
                  </a:lnTo>
                  <a:lnTo>
                    <a:pt x="7287" y="7416"/>
                  </a:lnTo>
                  <a:lnTo>
                    <a:pt x="7105" y="7456"/>
                  </a:lnTo>
                  <a:lnTo>
                    <a:pt x="6926" y="7504"/>
                  </a:lnTo>
                  <a:lnTo>
                    <a:pt x="6747" y="7561"/>
                  </a:lnTo>
                  <a:lnTo>
                    <a:pt x="6571" y="7627"/>
                  </a:lnTo>
                  <a:lnTo>
                    <a:pt x="6399" y="7703"/>
                  </a:lnTo>
                  <a:lnTo>
                    <a:pt x="6229" y="7786"/>
                  </a:lnTo>
                  <a:lnTo>
                    <a:pt x="6063" y="7878"/>
                  </a:lnTo>
                  <a:lnTo>
                    <a:pt x="5900" y="7980"/>
                  </a:lnTo>
                  <a:lnTo>
                    <a:pt x="5742" y="8090"/>
                  </a:lnTo>
                  <a:lnTo>
                    <a:pt x="5588" y="8209"/>
                  </a:lnTo>
                  <a:lnTo>
                    <a:pt x="5440" y="8337"/>
                  </a:lnTo>
                  <a:lnTo>
                    <a:pt x="5297" y="8473"/>
                  </a:lnTo>
                  <a:lnTo>
                    <a:pt x="5271" y="8498"/>
                  </a:lnTo>
                  <a:lnTo>
                    <a:pt x="5246" y="8524"/>
                  </a:lnTo>
                  <a:lnTo>
                    <a:pt x="5222" y="8550"/>
                  </a:lnTo>
                  <a:lnTo>
                    <a:pt x="5198" y="8576"/>
                  </a:lnTo>
                  <a:lnTo>
                    <a:pt x="4123" y="7501"/>
                  </a:lnTo>
                  <a:lnTo>
                    <a:pt x="4147" y="7476"/>
                  </a:lnTo>
                  <a:lnTo>
                    <a:pt x="4172" y="7450"/>
                  </a:lnTo>
                  <a:lnTo>
                    <a:pt x="4197" y="7425"/>
                  </a:lnTo>
                  <a:lnTo>
                    <a:pt x="4222" y="7399"/>
                  </a:lnTo>
                  <a:lnTo>
                    <a:pt x="4422" y="7209"/>
                  </a:lnTo>
                  <a:lnTo>
                    <a:pt x="4629" y="7030"/>
                  </a:lnTo>
                  <a:lnTo>
                    <a:pt x="4843" y="6865"/>
                  </a:lnTo>
                  <a:lnTo>
                    <a:pt x="5064" y="6711"/>
                  </a:lnTo>
                  <a:lnTo>
                    <a:pt x="5290" y="6571"/>
                  </a:lnTo>
                  <a:lnTo>
                    <a:pt x="5522" y="6441"/>
                  </a:lnTo>
                  <a:lnTo>
                    <a:pt x="5758" y="6325"/>
                  </a:lnTo>
                  <a:lnTo>
                    <a:pt x="6000" y="6220"/>
                  </a:lnTo>
                  <a:lnTo>
                    <a:pt x="6243" y="6128"/>
                  </a:lnTo>
                  <a:lnTo>
                    <a:pt x="6492" y="6048"/>
                  </a:lnTo>
                  <a:lnTo>
                    <a:pt x="6743" y="5981"/>
                  </a:lnTo>
                  <a:lnTo>
                    <a:pt x="6997" y="5925"/>
                  </a:lnTo>
                  <a:lnTo>
                    <a:pt x="7252" y="5882"/>
                  </a:lnTo>
                  <a:lnTo>
                    <a:pt x="7508" y="5851"/>
                  </a:lnTo>
                  <a:lnTo>
                    <a:pt x="7766" y="5833"/>
                  </a:lnTo>
                  <a:lnTo>
                    <a:pt x="8025" y="5827"/>
                  </a:lnTo>
                  <a:lnTo>
                    <a:pt x="8283" y="5833"/>
                  </a:lnTo>
                  <a:lnTo>
                    <a:pt x="8541" y="5851"/>
                  </a:lnTo>
                  <a:lnTo>
                    <a:pt x="8797" y="5882"/>
                  </a:lnTo>
                  <a:lnTo>
                    <a:pt x="9053" y="5925"/>
                  </a:lnTo>
                  <a:lnTo>
                    <a:pt x="9306" y="5981"/>
                  </a:lnTo>
                  <a:lnTo>
                    <a:pt x="9557" y="6048"/>
                  </a:lnTo>
                  <a:lnTo>
                    <a:pt x="9806" y="6127"/>
                  </a:lnTo>
                  <a:lnTo>
                    <a:pt x="10050" y="6219"/>
                  </a:lnTo>
                  <a:lnTo>
                    <a:pt x="10291" y="6324"/>
                  </a:lnTo>
                  <a:lnTo>
                    <a:pt x="10528" y="6440"/>
                  </a:lnTo>
                  <a:lnTo>
                    <a:pt x="10760" y="6570"/>
                  </a:lnTo>
                  <a:lnTo>
                    <a:pt x="10985" y="6710"/>
                  </a:lnTo>
                  <a:lnTo>
                    <a:pt x="11206" y="6864"/>
                  </a:lnTo>
                  <a:lnTo>
                    <a:pt x="11421" y="7029"/>
                  </a:lnTo>
                  <a:lnTo>
                    <a:pt x="11627" y="7208"/>
                  </a:lnTo>
                  <a:lnTo>
                    <a:pt x="11828" y="7398"/>
                  </a:lnTo>
                  <a:lnTo>
                    <a:pt x="11853" y="7424"/>
                  </a:lnTo>
                  <a:lnTo>
                    <a:pt x="11878" y="7449"/>
                  </a:lnTo>
                  <a:lnTo>
                    <a:pt x="11903" y="7475"/>
                  </a:lnTo>
                  <a:lnTo>
                    <a:pt x="11928" y="7501"/>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tx1">
                    <a:lumMod val="75000"/>
                    <a:lumOff val="25000"/>
                  </a:schemeClr>
                </a:solidFill>
                <a:latin typeface="Arial" pitchFamily="34" charset="0"/>
                <a:ea typeface="微软雅黑" pitchFamily="34" charset="-122"/>
                <a:cs typeface="Arial" pitchFamily="34" charset="0"/>
              </a:endParaRPr>
            </a:p>
          </p:txBody>
        </p:sp>
        <p:grpSp>
          <p:nvGrpSpPr>
            <p:cNvPr id="14" name="组合 141"/>
            <p:cNvGrpSpPr/>
            <p:nvPr/>
          </p:nvGrpSpPr>
          <p:grpSpPr>
            <a:xfrm>
              <a:off x="1447345" y="1727087"/>
              <a:ext cx="201244" cy="331876"/>
              <a:chOff x="13474700" y="4149725"/>
              <a:chExt cx="180975" cy="298450"/>
            </a:xfrm>
            <a:solidFill>
              <a:schemeClr val="tx1">
                <a:lumMod val="50000"/>
                <a:lumOff val="50000"/>
              </a:schemeClr>
            </a:solidFill>
          </p:grpSpPr>
          <p:sp>
            <p:nvSpPr>
              <p:cNvPr id="428" name="Freeform 142"/>
              <p:cNvSpPr>
                <a:spLocks/>
              </p:cNvSpPr>
              <p:nvPr/>
            </p:nvSpPr>
            <p:spPr bwMode="auto">
              <a:xfrm>
                <a:off x="13569950" y="4194175"/>
                <a:ext cx="9525" cy="25400"/>
              </a:xfrm>
              <a:custGeom>
                <a:avLst/>
                <a:gdLst/>
                <a:ahLst/>
                <a:cxnLst>
                  <a:cxn ang="0">
                    <a:pos x="2" y="2"/>
                  </a:cxn>
                  <a:cxn ang="0">
                    <a:pos x="2" y="2"/>
                  </a:cxn>
                  <a:cxn ang="0">
                    <a:pos x="0" y="4"/>
                  </a:cxn>
                  <a:cxn ang="0">
                    <a:pos x="0" y="2"/>
                  </a:cxn>
                  <a:cxn ang="0">
                    <a:pos x="4" y="0"/>
                  </a:cxn>
                  <a:cxn ang="0">
                    <a:pos x="6" y="0"/>
                  </a:cxn>
                  <a:cxn ang="0">
                    <a:pos x="6" y="16"/>
                  </a:cxn>
                  <a:cxn ang="0">
                    <a:pos x="2" y="16"/>
                  </a:cxn>
                  <a:cxn ang="0">
                    <a:pos x="2" y="2"/>
                  </a:cxn>
                </a:cxnLst>
                <a:rect l="0" t="0" r="r" b="b"/>
                <a:pathLst>
                  <a:path w="6" h="16">
                    <a:moveTo>
                      <a:pt x="2" y="2"/>
                    </a:moveTo>
                    <a:lnTo>
                      <a:pt x="2" y="2"/>
                    </a:lnTo>
                    <a:lnTo>
                      <a:pt x="0" y="4"/>
                    </a:lnTo>
                    <a:lnTo>
                      <a:pt x="0" y="2"/>
                    </a:lnTo>
                    <a:lnTo>
                      <a:pt x="4" y="0"/>
                    </a:lnTo>
                    <a:lnTo>
                      <a:pt x="6" y="0"/>
                    </a:lnTo>
                    <a:lnTo>
                      <a:pt x="6" y="16"/>
                    </a:lnTo>
                    <a:lnTo>
                      <a:pt x="2" y="16"/>
                    </a:lnTo>
                    <a:lnTo>
                      <a:pt x="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429" name="Freeform 143"/>
              <p:cNvSpPr>
                <a:spLocks noEditPoints="1"/>
              </p:cNvSpPr>
              <p:nvPr/>
            </p:nvSpPr>
            <p:spPr bwMode="auto">
              <a:xfrm>
                <a:off x="13589000" y="4194175"/>
                <a:ext cx="19050" cy="25400"/>
              </a:xfrm>
              <a:custGeom>
                <a:avLst/>
                <a:gdLst/>
                <a:ahLst/>
                <a:cxnLst>
                  <a:cxn ang="0">
                    <a:pos x="12" y="8"/>
                  </a:cxn>
                  <a:cxn ang="0">
                    <a:pos x="12" y="8"/>
                  </a:cxn>
                  <a:cxn ang="0">
                    <a:pos x="10" y="14"/>
                  </a:cxn>
                  <a:cxn ang="0">
                    <a:pos x="8" y="14"/>
                  </a:cxn>
                  <a:cxn ang="0">
                    <a:pos x="6" y="16"/>
                  </a:cxn>
                  <a:cxn ang="0">
                    <a:pos x="6" y="16"/>
                  </a:cxn>
                  <a:cxn ang="0">
                    <a:pos x="2" y="14"/>
                  </a:cxn>
                  <a:cxn ang="0">
                    <a:pos x="0" y="12"/>
                  </a:cxn>
                  <a:cxn ang="0">
                    <a:pos x="0" y="8"/>
                  </a:cxn>
                  <a:cxn ang="0">
                    <a:pos x="0" y="8"/>
                  </a:cxn>
                  <a:cxn ang="0">
                    <a:pos x="0" y="2"/>
                  </a:cxn>
                  <a:cxn ang="0">
                    <a:pos x="2" y="0"/>
                  </a:cxn>
                  <a:cxn ang="0">
                    <a:pos x="6" y="0"/>
                  </a:cxn>
                  <a:cxn ang="0">
                    <a:pos x="6" y="0"/>
                  </a:cxn>
                  <a:cxn ang="0">
                    <a:pos x="8" y="0"/>
                  </a:cxn>
                  <a:cxn ang="0">
                    <a:pos x="10" y="2"/>
                  </a:cxn>
                  <a:cxn ang="0">
                    <a:pos x="12" y="8"/>
                  </a:cxn>
                  <a:cxn ang="0">
                    <a:pos x="12" y="8"/>
                  </a:cxn>
                  <a:cxn ang="0">
                    <a:pos x="4" y="8"/>
                  </a:cxn>
                  <a:cxn ang="0">
                    <a:pos x="4" y="8"/>
                  </a:cxn>
                  <a:cxn ang="0">
                    <a:pos x="4" y="12"/>
                  </a:cxn>
                  <a:cxn ang="0">
                    <a:pos x="6" y="12"/>
                  </a:cxn>
                  <a:cxn ang="0">
                    <a:pos x="6" y="12"/>
                  </a:cxn>
                  <a:cxn ang="0">
                    <a:pos x="6" y="12"/>
                  </a:cxn>
                  <a:cxn ang="0">
                    <a:pos x="8" y="8"/>
                  </a:cxn>
                  <a:cxn ang="0">
                    <a:pos x="8" y="8"/>
                  </a:cxn>
                  <a:cxn ang="0">
                    <a:pos x="6" y="4"/>
                  </a:cxn>
                  <a:cxn ang="0">
                    <a:pos x="6" y="2"/>
                  </a:cxn>
                  <a:cxn ang="0">
                    <a:pos x="6" y="2"/>
                  </a:cxn>
                  <a:cxn ang="0">
                    <a:pos x="4" y="4"/>
                  </a:cxn>
                  <a:cxn ang="0">
                    <a:pos x="4" y="8"/>
                  </a:cxn>
                  <a:cxn ang="0">
                    <a:pos x="4" y="8"/>
                  </a:cxn>
                </a:cxnLst>
                <a:rect l="0" t="0" r="r" b="b"/>
                <a:pathLst>
                  <a:path w="12" h="16">
                    <a:moveTo>
                      <a:pt x="12" y="8"/>
                    </a:moveTo>
                    <a:lnTo>
                      <a:pt x="12" y="8"/>
                    </a:lnTo>
                    <a:lnTo>
                      <a:pt x="10" y="14"/>
                    </a:lnTo>
                    <a:lnTo>
                      <a:pt x="8" y="14"/>
                    </a:lnTo>
                    <a:lnTo>
                      <a:pt x="6" y="16"/>
                    </a:lnTo>
                    <a:lnTo>
                      <a:pt x="6" y="16"/>
                    </a:lnTo>
                    <a:lnTo>
                      <a:pt x="2" y="14"/>
                    </a:lnTo>
                    <a:lnTo>
                      <a:pt x="0" y="12"/>
                    </a:lnTo>
                    <a:lnTo>
                      <a:pt x="0" y="8"/>
                    </a:lnTo>
                    <a:lnTo>
                      <a:pt x="0" y="8"/>
                    </a:lnTo>
                    <a:lnTo>
                      <a:pt x="0" y="2"/>
                    </a:lnTo>
                    <a:lnTo>
                      <a:pt x="2" y="0"/>
                    </a:lnTo>
                    <a:lnTo>
                      <a:pt x="6" y="0"/>
                    </a:lnTo>
                    <a:lnTo>
                      <a:pt x="6" y="0"/>
                    </a:lnTo>
                    <a:lnTo>
                      <a:pt x="8" y="0"/>
                    </a:lnTo>
                    <a:lnTo>
                      <a:pt x="10" y="2"/>
                    </a:lnTo>
                    <a:lnTo>
                      <a:pt x="12" y="8"/>
                    </a:lnTo>
                    <a:lnTo>
                      <a:pt x="12" y="8"/>
                    </a:lnTo>
                    <a:close/>
                    <a:moveTo>
                      <a:pt x="4" y="8"/>
                    </a:moveTo>
                    <a:lnTo>
                      <a:pt x="4" y="8"/>
                    </a:lnTo>
                    <a:lnTo>
                      <a:pt x="4" y="12"/>
                    </a:lnTo>
                    <a:lnTo>
                      <a:pt x="6" y="12"/>
                    </a:lnTo>
                    <a:lnTo>
                      <a:pt x="6" y="12"/>
                    </a:lnTo>
                    <a:lnTo>
                      <a:pt x="6" y="12"/>
                    </a:lnTo>
                    <a:lnTo>
                      <a:pt x="8" y="8"/>
                    </a:lnTo>
                    <a:lnTo>
                      <a:pt x="8" y="8"/>
                    </a:lnTo>
                    <a:lnTo>
                      <a:pt x="6" y="4"/>
                    </a:lnTo>
                    <a:lnTo>
                      <a:pt x="6" y="2"/>
                    </a:lnTo>
                    <a:lnTo>
                      <a:pt x="6" y="2"/>
                    </a:lnTo>
                    <a:lnTo>
                      <a:pt x="4" y="4"/>
                    </a:lnTo>
                    <a:lnTo>
                      <a:pt x="4" y="8"/>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430" name="Freeform 144"/>
              <p:cNvSpPr>
                <a:spLocks noEditPoints="1"/>
              </p:cNvSpPr>
              <p:nvPr/>
            </p:nvSpPr>
            <p:spPr bwMode="auto">
              <a:xfrm>
                <a:off x="13608050" y="4194175"/>
                <a:ext cx="19050" cy="25400"/>
              </a:xfrm>
              <a:custGeom>
                <a:avLst/>
                <a:gdLst/>
                <a:ahLst/>
                <a:cxnLst>
                  <a:cxn ang="0">
                    <a:pos x="12" y="8"/>
                  </a:cxn>
                  <a:cxn ang="0">
                    <a:pos x="12" y="8"/>
                  </a:cxn>
                  <a:cxn ang="0">
                    <a:pos x="10" y="14"/>
                  </a:cxn>
                  <a:cxn ang="0">
                    <a:pos x="10" y="14"/>
                  </a:cxn>
                  <a:cxn ang="0">
                    <a:pos x="6" y="16"/>
                  </a:cxn>
                  <a:cxn ang="0">
                    <a:pos x="6" y="16"/>
                  </a:cxn>
                  <a:cxn ang="0">
                    <a:pos x="4" y="14"/>
                  </a:cxn>
                  <a:cxn ang="0">
                    <a:pos x="2" y="12"/>
                  </a:cxn>
                  <a:cxn ang="0">
                    <a:pos x="0" y="8"/>
                  </a:cxn>
                  <a:cxn ang="0">
                    <a:pos x="0" y="8"/>
                  </a:cxn>
                  <a:cxn ang="0">
                    <a:pos x="2" y="2"/>
                  </a:cxn>
                  <a:cxn ang="0">
                    <a:pos x="4" y="0"/>
                  </a:cxn>
                  <a:cxn ang="0">
                    <a:pos x="6" y="0"/>
                  </a:cxn>
                  <a:cxn ang="0">
                    <a:pos x="6" y="0"/>
                  </a:cxn>
                  <a:cxn ang="0">
                    <a:pos x="10" y="0"/>
                  </a:cxn>
                  <a:cxn ang="0">
                    <a:pos x="12" y="2"/>
                  </a:cxn>
                  <a:cxn ang="0">
                    <a:pos x="12" y="8"/>
                  </a:cxn>
                  <a:cxn ang="0">
                    <a:pos x="12" y="8"/>
                  </a:cxn>
                  <a:cxn ang="0">
                    <a:pos x="4" y="8"/>
                  </a:cxn>
                  <a:cxn ang="0">
                    <a:pos x="4" y="8"/>
                  </a:cxn>
                  <a:cxn ang="0">
                    <a:pos x="4" y="12"/>
                  </a:cxn>
                  <a:cxn ang="0">
                    <a:pos x="6" y="12"/>
                  </a:cxn>
                  <a:cxn ang="0">
                    <a:pos x="6" y="12"/>
                  </a:cxn>
                  <a:cxn ang="0">
                    <a:pos x="8" y="12"/>
                  </a:cxn>
                  <a:cxn ang="0">
                    <a:pos x="8" y="8"/>
                  </a:cxn>
                  <a:cxn ang="0">
                    <a:pos x="8" y="8"/>
                  </a:cxn>
                  <a:cxn ang="0">
                    <a:pos x="8" y="4"/>
                  </a:cxn>
                  <a:cxn ang="0">
                    <a:pos x="6" y="2"/>
                  </a:cxn>
                  <a:cxn ang="0">
                    <a:pos x="6" y="2"/>
                  </a:cxn>
                  <a:cxn ang="0">
                    <a:pos x="4" y="4"/>
                  </a:cxn>
                  <a:cxn ang="0">
                    <a:pos x="4" y="8"/>
                  </a:cxn>
                  <a:cxn ang="0">
                    <a:pos x="4" y="8"/>
                  </a:cxn>
                </a:cxnLst>
                <a:rect l="0" t="0" r="r" b="b"/>
                <a:pathLst>
                  <a:path w="12" h="16">
                    <a:moveTo>
                      <a:pt x="12" y="8"/>
                    </a:moveTo>
                    <a:lnTo>
                      <a:pt x="12" y="8"/>
                    </a:lnTo>
                    <a:lnTo>
                      <a:pt x="10" y="14"/>
                    </a:lnTo>
                    <a:lnTo>
                      <a:pt x="10" y="14"/>
                    </a:lnTo>
                    <a:lnTo>
                      <a:pt x="6" y="16"/>
                    </a:lnTo>
                    <a:lnTo>
                      <a:pt x="6" y="16"/>
                    </a:lnTo>
                    <a:lnTo>
                      <a:pt x="4" y="14"/>
                    </a:lnTo>
                    <a:lnTo>
                      <a:pt x="2" y="12"/>
                    </a:lnTo>
                    <a:lnTo>
                      <a:pt x="0" y="8"/>
                    </a:lnTo>
                    <a:lnTo>
                      <a:pt x="0" y="8"/>
                    </a:lnTo>
                    <a:lnTo>
                      <a:pt x="2" y="2"/>
                    </a:lnTo>
                    <a:lnTo>
                      <a:pt x="4" y="0"/>
                    </a:lnTo>
                    <a:lnTo>
                      <a:pt x="6" y="0"/>
                    </a:lnTo>
                    <a:lnTo>
                      <a:pt x="6" y="0"/>
                    </a:lnTo>
                    <a:lnTo>
                      <a:pt x="10" y="0"/>
                    </a:lnTo>
                    <a:lnTo>
                      <a:pt x="12" y="2"/>
                    </a:lnTo>
                    <a:lnTo>
                      <a:pt x="12" y="8"/>
                    </a:lnTo>
                    <a:lnTo>
                      <a:pt x="12" y="8"/>
                    </a:lnTo>
                    <a:close/>
                    <a:moveTo>
                      <a:pt x="4" y="8"/>
                    </a:moveTo>
                    <a:lnTo>
                      <a:pt x="4" y="8"/>
                    </a:lnTo>
                    <a:lnTo>
                      <a:pt x="4" y="12"/>
                    </a:lnTo>
                    <a:lnTo>
                      <a:pt x="6" y="12"/>
                    </a:lnTo>
                    <a:lnTo>
                      <a:pt x="6" y="12"/>
                    </a:lnTo>
                    <a:lnTo>
                      <a:pt x="8" y="12"/>
                    </a:lnTo>
                    <a:lnTo>
                      <a:pt x="8" y="8"/>
                    </a:lnTo>
                    <a:lnTo>
                      <a:pt x="8" y="8"/>
                    </a:lnTo>
                    <a:lnTo>
                      <a:pt x="8" y="4"/>
                    </a:lnTo>
                    <a:lnTo>
                      <a:pt x="6" y="2"/>
                    </a:lnTo>
                    <a:lnTo>
                      <a:pt x="6" y="2"/>
                    </a:lnTo>
                    <a:lnTo>
                      <a:pt x="4" y="4"/>
                    </a:lnTo>
                    <a:lnTo>
                      <a:pt x="4" y="8"/>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431" name="Freeform 145"/>
              <p:cNvSpPr>
                <a:spLocks noEditPoints="1"/>
              </p:cNvSpPr>
              <p:nvPr/>
            </p:nvSpPr>
            <p:spPr bwMode="auto">
              <a:xfrm>
                <a:off x="13474700" y="4149725"/>
                <a:ext cx="180975" cy="298450"/>
              </a:xfrm>
              <a:custGeom>
                <a:avLst/>
                <a:gdLst/>
                <a:ahLst/>
                <a:cxnLst>
                  <a:cxn ang="0">
                    <a:pos x="6" y="4"/>
                  </a:cxn>
                  <a:cxn ang="0">
                    <a:pos x="2" y="176"/>
                  </a:cxn>
                  <a:cxn ang="0">
                    <a:pos x="94" y="188"/>
                  </a:cxn>
                  <a:cxn ang="0">
                    <a:pos x="114" y="18"/>
                  </a:cxn>
                  <a:cxn ang="0">
                    <a:pos x="94" y="0"/>
                  </a:cxn>
                  <a:cxn ang="0">
                    <a:pos x="22" y="162"/>
                  </a:cxn>
                  <a:cxn ang="0">
                    <a:pos x="22" y="146"/>
                  </a:cxn>
                  <a:cxn ang="0">
                    <a:pos x="38" y="146"/>
                  </a:cxn>
                  <a:cxn ang="0">
                    <a:pos x="38" y="162"/>
                  </a:cxn>
                  <a:cxn ang="0">
                    <a:pos x="30" y="136"/>
                  </a:cxn>
                  <a:cxn ang="0">
                    <a:pos x="18" y="126"/>
                  </a:cxn>
                  <a:cxn ang="0">
                    <a:pos x="30" y="114"/>
                  </a:cxn>
                  <a:cxn ang="0">
                    <a:pos x="40" y="126"/>
                  </a:cxn>
                  <a:cxn ang="0">
                    <a:pos x="30" y="136"/>
                  </a:cxn>
                  <a:cxn ang="0">
                    <a:pos x="20" y="104"/>
                  </a:cxn>
                  <a:cxn ang="0">
                    <a:pos x="24" y="88"/>
                  </a:cxn>
                  <a:cxn ang="0">
                    <a:pos x="40" y="94"/>
                  </a:cxn>
                  <a:cxn ang="0">
                    <a:pos x="34" y="110"/>
                  </a:cxn>
                  <a:cxn ang="0">
                    <a:pos x="20" y="68"/>
                  </a:cxn>
                  <a:cxn ang="0">
                    <a:pos x="52" y="64"/>
                  </a:cxn>
                  <a:cxn ang="0">
                    <a:pos x="48" y="78"/>
                  </a:cxn>
                  <a:cxn ang="0">
                    <a:pos x="20" y="74"/>
                  </a:cxn>
                  <a:cxn ang="0">
                    <a:pos x="46" y="158"/>
                  </a:cxn>
                  <a:cxn ang="0">
                    <a:pos x="52" y="144"/>
                  </a:cxn>
                  <a:cxn ang="0">
                    <a:pos x="68" y="150"/>
                  </a:cxn>
                  <a:cxn ang="0">
                    <a:pos x="62" y="164"/>
                  </a:cxn>
                  <a:cxn ang="0">
                    <a:pos x="52" y="136"/>
                  </a:cxn>
                  <a:cxn ang="0">
                    <a:pos x="46" y="120"/>
                  </a:cxn>
                  <a:cxn ang="0">
                    <a:pos x="62" y="114"/>
                  </a:cxn>
                  <a:cxn ang="0">
                    <a:pos x="68" y="130"/>
                  </a:cxn>
                  <a:cxn ang="0">
                    <a:pos x="58" y="110"/>
                  </a:cxn>
                  <a:cxn ang="0">
                    <a:pos x="46" y="98"/>
                  </a:cxn>
                  <a:cxn ang="0">
                    <a:pos x="58" y="88"/>
                  </a:cxn>
                  <a:cxn ang="0">
                    <a:pos x="68" y="98"/>
                  </a:cxn>
                  <a:cxn ang="0">
                    <a:pos x="58" y="110"/>
                  </a:cxn>
                  <a:cxn ang="0">
                    <a:pos x="66" y="64"/>
                  </a:cxn>
                  <a:cxn ang="0">
                    <a:pos x="94" y="68"/>
                  </a:cxn>
                  <a:cxn ang="0">
                    <a:pos x="68" y="78"/>
                  </a:cxn>
                  <a:cxn ang="0">
                    <a:pos x="84" y="166"/>
                  </a:cxn>
                  <a:cxn ang="0">
                    <a:pos x="74" y="154"/>
                  </a:cxn>
                  <a:cxn ang="0">
                    <a:pos x="84" y="144"/>
                  </a:cxn>
                  <a:cxn ang="0">
                    <a:pos x="96" y="154"/>
                  </a:cxn>
                  <a:cxn ang="0">
                    <a:pos x="84" y="166"/>
                  </a:cxn>
                  <a:cxn ang="0">
                    <a:pos x="76" y="134"/>
                  </a:cxn>
                  <a:cxn ang="0">
                    <a:pos x="76" y="118"/>
                  </a:cxn>
                  <a:cxn ang="0">
                    <a:pos x="92" y="118"/>
                  </a:cxn>
                  <a:cxn ang="0">
                    <a:pos x="92" y="134"/>
                  </a:cxn>
                  <a:cxn ang="0">
                    <a:pos x="84" y="110"/>
                  </a:cxn>
                  <a:cxn ang="0">
                    <a:pos x="74" y="98"/>
                  </a:cxn>
                  <a:cxn ang="0">
                    <a:pos x="84" y="88"/>
                  </a:cxn>
                  <a:cxn ang="0">
                    <a:pos x="96" y="98"/>
                  </a:cxn>
                  <a:cxn ang="0">
                    <a:pos x="84" y="110"/>
                  </a:cxn>
                  <a:cxn ang="0">
                    <a:pos x="96" y="50"/>
                  </a:cxn>
                  <a:cxn ang="0">
                    <a:pos x="14" y="48"/>
                  </a:cxn>
                  <a:cxn ang="0">
                    <a:pos x="12" y="22"/>
                  </a:cxn>
                  <a:cxn ang="0">
                    <a:pos x="90" y="12"/>
                  </a:cxn>
                  <a:cxn ang="0">
                    <a:pos x="104" y="38"/>
                  </a:cxn>
                </a:cxnLst>
                <a:rect l="0" t="0" r="r" b="b"/>
                <a:pathLst>
                  <a:path w="114" h="188">
                    <a:moveTo>
                      <a:pt x="94" y="0"/>
                    </a:moveTo>
                    <a:lnTo>
                      <a:pt x="20" y="0"/>
                    </a:lnTo>
                    <a:lnTo>
                      <a:pt x="20" y="0"/>
                    </a:lnTo>
                    <a:lnTo>
                      <a:pt x="12" y="0"/>
                    </a:lnTo>
                    <a:lnTo>
                      <a:pt x="6" y="4"/>
                    </a:lnTo>
                    <a:lnTo>
                      <a:pt x="2" y="10"/>
                    </a:lnTo>
                    <a:lnTo>
                      <a:pt x="0" y="18"/>
                    </a:lnTo>
                    <a:lnTo>
                      <a:pt x="0" y="168"/>
                    </a:lnTo>
                    <a:lnTo>
                      <a:pt x="0" y="168"/>
                    </a:lnTo>
                    <a:lnTo>
                      <a:pt x="2" y="176"/>
                    </a:lnTo>
                    <a:lnTo>
                      <a:pt x="6" y="182"/>
                    </a:lnTo>
                    <a:lnTo>
                      <a:pt x="12" y="186"/>
                    </a:lnTo>
                    <a:lnTo>
                      <a:pt x="20" y="188"/>
                    </a:lnTo>
                    <a:lnTo>
                      <a:pt x="94" y="188"/>
                    </a:lnTo>
                    <a:lnTo>
                      <a:pt x="94" y="188"/>
                    </a:lnTo>
                    <a:lnTo>
                      <a:pt x="102" y="186"/>
                    </a:lnTo>
                    <a:lnTo>
                      <a:pt x="108" y="182"/>
                    </a:lnTo>
                    <a:lnTo>
                      <a:pt x="112" y="176"/>
                    </a:lnTo>
                    <a:lnTo>
                      <a:pt x="114" y="168"/>
                    </a:lnTo>
                    <a:lnTo>
                      <a:pt x="114" y="18"/>
                    </a:lnTo>
                    <a:lnTo>
                      <a:pt x="114" y="18"/>
                    </a:lnTo>
                    <a:lnTo>
                      <a:pt x="112" y="10"/>
                    </a:lnTo>
                    <a:lnTo>
                      <a:pt x="108" y="4"/>
                    </a:lnTo>
                    <a:lnTo>
                      <a:pt x="102" y="0"/>
                    </a:lnTo>
                    <a:lnTo>
                      <a:pt x="94" y="0"/>
                    </a:lnTo>
                    <a:lnTo>
                      <a:pt x="94" y="0"/>
                    </a:lnTo>
                    <a:close/>
                    <a:moveTo>
                      <a:pt x="30" y="166"/>
                    </a:moveTo>
                    <a:lnTo>
                      <a:pt x="30" y="166"/>
                    </a:lnTo>
                    <a:lnTo>
                      <a:pt x="24" y="164"/>
                    </a:lnTo>
                    <a:lnTo>
                      <a:pt x="22" y="162"/>
                    </a:lnTo>
                    <a:lnTo>
                      <a:pt x="20" y="158"/>
                    </a:lnTo>
                    <a:lnTo>
                      <a:pt x="18" y="154"/>
                    </a:lnTo>
                    <a:lnTo>
                      <a:pt x="18" y="154"/>
                    </a:lnTo>
                    <a:lnTo>
                      <a:pt x="20" y="150"/>
                    </a:lnTo>
                    <a:lnTo>
                      <a:pt x="22" y="146"/>
                    </a:lnTo>
                    <a:lnTo>
                      <a:pt x="24" y="144"/>
                    </a:lnTo>
                    <a:lnTo>
                      <a:pt x="30" y="144"/>
                    </a:lnTo>
                    <a:lnTo>
                      <a:pt x="30" y="144"/>
                    </a:lnTo>
                    <a:lnTo>
                      <a:pt x="34" y="144"/>
                    </a:lnTo>
                    <a:lnTo>
                      <a:pt x="38" y="146"/>
                    </a:lnTo>
                    <a:lnTo>
                      <a:pt x="40" y="150"/>
                    </a:lnTo>
                    <a:lnTo>
                      <a:pt x="40" y="154"/>
                    </a:lnTo>
                    <a:lnTo>
                      <a:pt x="40" y="154"/>
                    </a:lnTo>
                    <a:lnTo>
                      <a:pt x="40" y="158"/>
                    </a:lnTo>
                    <a:lnTo>
                      <a:pt x="38" y="162"/>
                    </a:lnTo>
                    <a:lnTo>
                      <a:pt x="34" y="164"/>
                    </a:lnTo>
                    <a:lnTo>
                      <a:pt x="30" y="166"/>
                    </a:lnTo>
                    <a:lnTo>
                      <a:pt x="30" y="166"/>
                    </a:lnTo>
                    <a:close/>
                    <a:moveTo>
                      <a:pt x="30" y="136"/>
                    </a:moveTo>
                    <a:lnTo>
                      <a:pt x="30" y="136"/>
                    </a:lnTo>
                    <a:lnTo>
                      <a:pt x="24" y="136"/>
                    </a:lnTo>
                    <a:lnTo>
                      <a:pt x="22" y="134"/>
                    </a:lnTo>
                    <a:lnTo>
                      <a:pt x="20" y="130"/>
                    </a:lnTo>
                    <a:lnTo>
                      <a:pt x="18" y="126"/>
                    </a:lnTo>
                    <a:lnTo>
                      <a:pt x="18" y="126"/>
                    </a:lnTo>
                    <a:lnTo>
                      <a:pt x="20" y="120"/>
                    </a:lnTo>
                    <a:lnTo>
                      <a:pt x="22" y="118"/>
                    </a:lnTo>
                    <a:lnTo>
                      <a:pt x="24" y="114"/>
                    </a:lnTo>
                    <a:lnTo>
                      <a:pt x="30" y="114"/>
                    </a:lnTo>
                    <a:lnTo>
                      <a:pt x="30" y="114"/>
                    </a:lnTo>
                    <a:lnTo>
                      <a:pt x="34" y="114"/>
                    </a:lnTo>
                    <a:lnTo>
                      <a:pt x="38" y="118"/>
                    </a:lnTo>
                    <a:lnTo>
                      <a:pt x="40" y="120"/>
                    </a:lnTo>
                    <a:lnTo>
                      <a:pt x="40" y="126"/>
                    </a:lnTo>
                    <a:lnTo>
                      <a:pt x="40" y="126"/>
                    </a:lnTo>
                    <a:lnTo>
                      <a:pt x="40" y="130"/>
                    </a:lnTo>
                    <a:lnTo>
                      <a:pt x="38" y="134"/>
                    </a:lnTo>
                    <a:lnTo>
                      <a:pt x="34" y="136"/>
                    </a:lnTo>
                    <a:lnTo>
                      <a:pt x="30" y="136"/>
                    </a:lnTo>
                    <a:lnTo>
                      <a:pt x="30" y="136"/>
                    </a:lnTo>
                    <a:close/>
                    <a:moveTo>
                      <a:pt x="30" y="110"/>
                    </a:moveTo>
                    <a:lnTo>
                      <a:pt x="30" y="110"/>
                    </a:lnTo>
                    <a:lnTo>
                      <a:pt x="24" y="110"/>
                    </a:lnTo>
                    <a:lnTo>
                      <a:pt x="22" y="106"/>
                    </a:lnTo>
                    <a:lnTo>
                      <a:pt x="20" y="104"/>
                    </a:lnTo>
                    <a:lnTo>
                      <a:pt x="18" y="98"/>
                    </a:lnTo>
                    <a:lnTo>
                      <a:pt x="18" y="98"/>
                    </a:lnTo>
                    <a:lnTo>
                      <a:pt x="20" y="94"/>
                    </a:lnTo>
                    <a:lnTo>
                      <a:pt x="22" y="92"/>
                    </a:lnTo>
                    <a:lnTo>
                      <a:pt x="24" y="88"/>
                    </a:lnTo>
                    <a:lnTo>
                      <a:pt x="30" y="88"/>
                    </a:lnTo>
                    <a:lnTo>
                      <a:pt x="30" y="88"/>
                    </a:lnTo>
                    <a:lnTo>
                      <a:pt x="34" y="88"/>
                    </a:lnTo>
                    <a:lnTo>
                      <a:pt x="38" y="92"/>
                    </a:lnTo>
                    <a:lnTo>
                      <a:pt x="40" y="94"/>
                    </a:lnTo>
                    <a:lnTo>
                      <a:pt x="40" y="98"/>
                    </a:lnTo>
                    <a:lnTo>
                      <a:pt x="40" y="98"/>
                    </a:lnTo>
                    <a:lnTo>
                      <a:pt x="40" y="104"/>
                    </a:lnTo>
                    <a:lnTo>
                      <a:pt x="38" y="106"/>
                    </a:lnTo>
                    <a:lnTo>
                      <a:pt x="34" y="110"/>
                    </a:lnTo>
                    <a:lnTo>
                      <a:pt x="30" y="110"/>
                    </a:lnTo>
                    <a:lnTo>
                      <a:pt x="30" y="110"/>
                    </a:lnTo>
                    <a:close/>
                    <a:moveTo>
                      <a:pt x="20" y="74"/>
                    </a:moveTo>
                    <a:lnTo>
                      <a:pt x="20" y="68"/>
                    </a:lnTo>
                    <a:lnTo>
                      <a:pt x="20" y="68"/>
                    </a:lnTo>
                    <a:lnTo>
                      <a:pt x="22" y="64"/>
                    </a:lnTo>
                    <a:lnTo>
                      <a:pt x="24" y="62"/>
                    </a:lnTo>
                    <a:lnTo>
                      <a:pt x="48" y="62"/>
                    </a:lnTo>
                    <a:lnTo>
                      <a:pt x="48" y="62"/>
                    </a:lnTo>
                    <a:lnTo>
                      <a:pt x="52" y="64"/>
                    </a:lnTo>
                    <a:lnTo>
                      <a:pt x="52" y="68"/>
                    </a:lnTo>
                    <a:lnTo>
                      <a:pt x="52" y="74"/>
                    </a:lnTo>
                    <a:lnTo>
                      <a:pt x="52" y="74"/>
                    </a:lnTo>
                    <a:lnTo>
                      <a:pt x="52" y="76"/>
                    </a:lnTo>
                    <a:lnTo>
                      <a:pt x="48" y="78"/>
                    </a:lnTo>
                    <a:lnTo>
                      <a:pt x="24" y="78"/>
                    </a:lnTo>
                    <a:lnTo>
                      <a:pt x="24" y="78"/>
                    </a:lnTo>
                    <a:lnTo>
                      <a:pt x="22" y="76"/>
                    </a:lnTo>
                    <a:lnTo>
                      <a:pt x="20" y="74"/>
                    </a:lnTo>
                    <a:lnTo>
                      <a:pt x="20" y="74"/>
                    </a:lnTo>
                    <a:close/>
                    <a:moveTo>
                      <a:pt x="58" y="166"/>
                    </a:moveTo>
                    <a:lnTo>
                      <a:pt x="58" y="166"/>
                    </a:lnTo>
                    <a:lnTo>
                      <a:pt x="52" y="164"/>
                    </a:lnTo>
                    <a:lnTo>
                      <a:pt x="50" y="162"/>
                    </a:lnTo>
                    <a:lnTo>
                      <a:pt x="46" y="158"/>
                    </a:lnTo>
                    <a:lnTo>
                      <a:pt x="46" y="154"/>
                    </a:lnTo>
                    <a:lnTo>
                      <a:pt x="46" y="154"/>
                    </a:lnTo>
                    <a:lnTo>
                      <a:pt x="46" y="150"/>
                    </a:lnTo>
                    <a:lnTo>
                      <a:pt x="50" y="146"/>
                    </a:lnTo>
                    <a:lnTo>
                      <a:pt x="52" y="144"/>
                    </a:lnTo>
                    <a:lnTo>
                      <a:pt x="58" y="144"/>
                    </a:lnTo>
                    <a:lnTo>
                      <a:pt x="58" y="144"/>
                    </a:lnTo>
                    <a:lnTo>
                      <a:pt x="62" y="144"/>
                    </a:lnTo>
                    <a:lnTo>
                      <a:pt x="64" y="146"/>
                    </a:lnTo>
                    <a:lnTo>
                      <a:pt x="68" y="150"/>
                    </a:lnTo>
                    <a:lnTo>
                      <a:pt x="68" y="154"/>
                    </a:lnTo>
                    <a:lnTo>
                      <a:pt x="68" y="154"/>
                    </a:lnTo>
                    <a:lnTo>
                      <a:pt x="68" y="158"/>
                    </a:lnTo>
                    <a:lnTo>
                      <a:pt x="64" y="162"/>
                    </a:lnTo>
                    <a:lnTo>
                      <a:pt x="62" y="164"/>
                    </a:lnTo>
                    <a:lnTo>
                      <a:pt x="58" y="166"/>
                    </a:lnTo>
                    <a:lnTo>
                      <a:pt x="58" y="166"/>
                    </a:lnTo>
                    <a:close/>
                    <a:moveTo>
                      <a:pt x="58" y="136"/>
                    </a:moveTo>
                    <a:lnTo>
                      <a:pt x="58" y="136"/>
                    </a:lnTo>
                    <a:lnTo>
                      <a:pt x="52" y="136"/>
                    </a:lnTo>
                    <a:lnTo>
                      <a:pt x="50" y="134"/>
                    </a:lnTo>
                    <a:lnTo>
                      <a:pt x="46" y="130"/>
                    </a:lnTo>
                    <a:lnTo>
                      <a:pt x="46" y="126"/>
                    </a:lnTo>
                    <a:lnTo>
                      <a:pt x="46" y="126"/>
                    </a:lnTo>
                    <a:lnTo>
                      <a:pt x="46" y="120"/>
                    </a:lnTo>
                    <a:lnTo>
                      <a:pt x="50" y="118"/>
                    </a:lnTo>
                    <a:lnTo>
                      <a:pt x="52" y="114"/>
                    </a:lnTo>
                    <a:lnTo>
                      <a:pt x="58" y="114"/>
                    </a:lnTo>
                    <a:lnTo>
                      <a:pt x="58" y="114"/>
                    </a:lnTo>
                    <a:lnTo>
                      <a:pt x="62" y="114"/>
                    </a:lnTo>
                    <a:lnTo>
                      <a:pt x="64" y="118"/>
                    </a:lnTo>
                    <a:lnTo>
                      <a:pt x="68" y="120"/>
                    </a:lnTo>
                    <a:lnTo>
                      <a:pt x="68" y="126"/>
                    </a:lnTo>
                    <a:lnTo>
                      <a:pt x="68" y="126"/>
                    </a:lnTo>
                    <a:lnTo>
                      <a:pt x="68" y="130"/>
                    </a:lnTo>
                    <a:lnTo>
                      <a:pt x="64" y="134"/>
                    </a:lnTo>
                    <a:lnTo>
                      <a:pt x="62" y="136"/>
                    </a:lnTo>
                    <a:lnTo>
                      <a:pt x="58" y="136"/>
                    </a:lnTo>
                    <a:lnTo>
                      <a:pt x="58" y="136"/>
                    </a:lnTo>
                    <a:close/>
                    <a:moveTo>
                      <a:pt x="58" y="110"/>
                    </a:moveTo>
                    <a:lnTo>
                      <a:pt x="58" y="110"/>
                    </a:lnTo>
                    <a:lnTo>
                      <a:pt x="52" y="110"/>
                    </a:lnTo>
                    <a:lnTo>
                      <a:pt x="50" y="106"/>
                    </a:lnTo>
                    <a:lnTo>
                      <a:pt x="46" y="104"/>
                    </a:lnTo>
                    <a:lnTo>
                      <a:pt x="46" y="98"/>
                    </a:lnTo>
                    <a:lnTo>
                      <a:pt x="46" y="98"/>
                    </a:lnTo>
                    <a:lnTo>
                      <a:pt x="46" y="94"/>
                    </a:lnTo>
                    <a:lnTo>
                      <a:pt x="50" y="92"/>
                    </a:lnTo>
                    <a:lnTo>
                      <a:pt x="52" y="88"/>
                    </a:lnTo>
                    <a:lnTo>
                      <a:pt x="58" y="88"/>
                    </a:lnTo>
                    <a:lnTo>
                      <a:pt x="58" y="88"/>
                    </a:lnTo>
                    <a:lnTo>
                      <a:pt x="62" y="88"/>
                    </a:lnTo>
                    <a:lnTo>
                      <a:pt x="64" y="92"/>
                    </a:lnTo>
                    <a:lnTo>
                      <a:pt x="68" y="94"/>
                    </a:lnTo>
                    <a:lnTo>
                      <a:pt x="68" y="98"/>
                    </a:lnTo>
                    <a:lnTo>
                      <a:pt x="68" y="98"/>
                    </a:lnTo>
                    <a:lnTo>
                      <a:pt x="68" y="104"/>
                    </a:lnTo>
                    <a:lnTo>
                      <a:pt x="64" y="106"/>
                    </a:lnTo>
                    <a:lnTo>
                      <a:pt x="62" y="110"/>
                    </a:lnTo>
                    <a:lnTo>
                      <a:pt x="58" y="110"/>
                    </a:lnTo>
                    <a:lnTo>
                      <a:pt x="58" y="110"/>
                    </a:lnTo>
                    <a:close/>
                    <a:moveTo>
                      <a:pt x="64" y="74"/>
                    </a:moveTo>
                    <a:lnTo>
                      <a:pt x="64" y="68"/>
                    </a:lnTo>
                    <a:lnTo>
                      <a:pt x="64" y="68"/>
                    </a:lnTo>
                    <a:lnTo>
                      <a:pt x="66" y="64"/>
                    </a:lnTo>
                    <a:lnTo>
                      <a:pt x="68" y="62"/>
                    </a:lnTo>
                    <a:lnTo>
                      <a:pt x="90" y="62"/>
                    </a:lnTo>
                    <a:lnTo>
                      <a:pt x="90" y="62"/>
                    </a:lnTo>
                    <a:lnTo>
                      <a:pt x="94" y="64"/>
                    </a:lnTo>
                    <a:lnTo>
                      <a:pt x="94" y="68"/>
                    </a:lnTo>
                    <a:lnTo>
                      <a:pt x="94" y="74"/>
                    </a:lnTo>
                    <a:lnTo>
                      <a:pt x="94" y="74"/>
                    </a:lnTo>
                    <a:lnTo>
                      <a:pt x="94" y="76"/>
                    </a:lnTo>
                    <a:lnTo>
                      <a:pt x="90" y="78"/>
                    </a:lnTo>
                    <a:lnTo>
                      <a:pt x="68" y="78"/>
                    </a:lnTo>
                    <a:lnTo>
                      <a:pt x="68" y="78"/>
                    </a:lnTo>
                    <a:lnTo>
                      <a:pt x="66" y="76"/>
                    </a:lnTo>
                    <a:lnTo>
                      <a:pt x="64" y="74"/>
                    </a:lnTo>
                    <a:lnTo>
                      <a:pt x="64" y="74"/>
                    </a:lnTo>
                    <a:close/>
                    <a:moveTo>
                      <a:pt x="84" y="166"/>
                    </a:moveTo>
                    <a:lnTo>
                      <a:pt x="84" y="166"/>
                    </a:lnTo>
                    <a:lnTo>
                      <a:pt x="80" y="164"/>
                    </a:lnTo>
                    <a:lnTo>
                      <a:pt x="76" y="162"/>
                    </a:lnTo>
                    <a:lnTo>
                      <a:pt x="74" y="158"/>
                    </a:lnTo>
                    <a:lnTo>
                      <a:pt x="74" y="154"/>
                    </a:lnTo>
                    <a:lnTo>
                      <a:pt x="74" y="154"/>
                    </a:lnTo>
                    <a:lnTo>
                      <a:pt x="74" y="150"/>
                    </a:lnTo>
                    <a:lnTo>
                      <a:pt x="76" y="146"/>
                    </a:lnTo>
                    <a:lnTo>
                      <a:pt x="80" y="144"/>
                    </a:lnTo>
                    <a:lnTo>
                      <a:pt x="84" y="144"/>
                    </a:lnTo>
                    <a:lnTo>
                      <a:pt x="84" y="144"/>
                    </a:lnTo>
                    <a:lnTo>
                      <a:pt x="90" y="144"/>
                    </a:lnTo>
                    <a:lnTo>
                      <a:pt x="92" y="146"/>
                    </a:lnTo>
                    <a:lnTo>
                      <a:pt x="96" y="150"/>
                    </a:lnTo>
                    <a:lnTo>
                      <a:pt x="96" y="154"/>
                    </a:lnTo>
                    <a:lnTo>
                      <a:pt x="96" y="154"/>
                    </a:lnTo>
                    <a:lnTo>
                      <a:pt x="96" y="158"/>
                    </a:lnTo>
                    <a:lnTo>
                      <a:pt x="92" y="162"/>
                    </a:lnTo>
                    <a:lnTo>
                      <a:pt x="90" y="164"/>
                    </a:lnTo>
                    <a:lnTo>
                      <a:pt x="84" y="166"/>
                    </a:lnTo>
                    <a:lnTo>
                      <a:pt x="84" y="166"/>
                    </a:lnTo>
                    <a:close/>
                    <a:moveTo>
                      <a:pt x="84" y="136"/>
                    </a:moveTo>
                    <a:lnTo>
                      <a:pt x="84" y="136"/>
                    </a:lnTo>
                    <a:lnTo>
                      <a:pt x="80" y="136"/>
                    </a:lnTo>
                    <a:lnTo>
                      <a:pt x="76" y="134"/>
                    </a:lnTo>
                    <a:lnTo>
                      <a:pt x="74" y="130"/>
                    </a:lnTo>
                    <a:lnTo>
                      <a:pt x="74" y="126"/>
                    </a:lnTo>
                    <a:lnTo>
                      <a:pt x="74" y="126"/>
                    </a:lnTo>
                    <a:lnTo>
                      <a:pt x="74" y="120"/>
                    </a:lnTo>
                    <a:lnTo>
                      <a:pt x="76" y="118"/>
                    </a:lnTo>
                    <a:lnTo>
                      <a:pt x="80" y="114"/>
                    </a:lnTo>
                    <a:lnTo>
                      <a:pt x="84" y="114"/>
                    </a:lnTo>
                    <a:lnTo>
                      <a:pt x="84" y="114"/>
                    </a:lnTo>
                    <a:lnTo>
                      <a:pt x="90" y="114"/>
                    </a:lnTo>
                    <a:lnTo>
                      <a:pt x="92" y="118"/>
                    </a:lnTo>
                    <a:lnTo>
                      <a:pt x="96" y="120"/>
                    </a:lnTo>
                    <a:lnTo>
                      <a:pt x="96" y="126"/>
                    </a:lnTo>
                    <a:lnTo>
                      <a:pt x="96" y="126"/>
                    </a:lnTo>
                    <a:lnTo>
                      <a:pt x="96" y="130"/>
                    </a:lnTo>
                    <a:lnTo>
                      <a:pt x="92" y="134"/>
                    </a:lnTo>
                    <a:lnTo>
                      <a:pt x="90" y="136"/>
                    </a:lnTo>
                    <a:lnTo>
                      <a:pt x="84" y="136"/>
                    </a:lnTo>
                    <a:lnTo>
                      <a:pt x="84" y="136"/>
                    </a:lnTo>
                    <a:close/>
                    <a:moveTo>
                      <a:pt x="84" y="110"/>
                    </a:moveTo>
                    <a:lnTo>
                      <a:pt x="84" y="110"/>
                    </a:lnTo>
                    <a:lnTo>
                      <a:pt x="80" y="110"/>
                    </a:lnTo>
                    <a:lnTo>
                      <a:pt x="76" y="106"/>
                    </a:lnTo>
                    <a:lnTo>
                      <a:pt x="74" y="104"/>
                    </a:lnTo>
                    <a:lnTo>
                      <a:pt x="74" y="98"/>
                    </a:lnTo>
                    <a:lnTo>
                      <a:pt x="74" y="98"/>
                    </a:lnTo>
                    <a:lnTo>
                      <a:pt x="74" y="94"/>
                    </a:lnTo>
                    <a:lnTo>
                      <a:pt x="76" y="92"/>
                    </a:lnTo>
                    <a:lnTo>
                      <a:pt x="80" y="88"/>
                    </a:lnTo>
                    <a:lnTo>
                      <a:pt x="84" y="88"/>
                    </a:lnTo>
                    <a:lnTo>
                      <a:pt x="84" y="88"/>
                    </a:lnTo>
                    <a:lnTo>
                      <a:pt x="90" y="88"/>
                    </a:lnTo>
                    <a:lnTo>
                      <a:pt x="92" y="92"/>
                    </a:lnTo>
                    <a:lnTo>
                      <a:pt x="96" y="94"/>
                    </a:lnTo>
                    <a:lnTo>
                      <a:pt x="96" y="98"/>
                    </a:lnTo>
                    <a:lnTo>
                      <a:pt x="96" y="98"/>
                    </a:lnTo>
                    <a:lnTo>
                      <a:pt x="96" y="104"/>
                    </a:lnTo>
                    <a:lnTo>
                      <a:pt x="92" y="106"/>
                    </a:lnTo>
                    <a:lnTo>
                      <a:pt x="90" y="110"/>
                    </a:lnTo>
                    <a:lnTo>
                      <a:pt x="84" y="110"/>
                    </a:lnTo>
                    <a:lnTo>
                      <a:pt x="84" y="110"/>
                    </a:lnTo>
                    <a:close/>
                    <a:moveTo>
                      <a:pt x="104" y="38"/>
                    </a:moveTo>
                    <a:lnTo>
                      <a:pt x="104" y="38"/>
                    </a:lnTo>
                    <a:lnTo>
                      <a:pt x="102" y="42"/>
                    </a:lnTo>
                    <a:lnTo>
                      <a:pt x="100" y="48"/>
                    </a:lnTo>
                    <a:lnTo>
                      <a:pt x="96" y="50"/>
                    </a:lnTo>
                    <a:lnTo>
                      <a:pt x="90" y="52"/>
                    </a:lnTo>
                    <a:lnTo>
                      <a:pt x="24" y="52"/>
                    </a:lnTo>
                    <a:lnTo>
                      <a:pt x="24" y="52"/>
                    </a:lnTo>
                    <a:lnTo>
                      <a:pt x="18" y="50"/>
                    </a:lnTo>
                    <a:lnTo>
                      <a:pt x="14" y="48"/>
                    </a:lnTo>
                    <a:lnTo>
                      <a:pt x="12" y="42"/>
                    </a:lnTo>
                    <a:lnTo>
                      <a:pt x="10" y="38"/>
                    </a:lnTo>
                    <a:lnTo>
                      <a:pt x="10" y="26"/>
                    </a:lnTo>
                    <a:lnTo>
                      <a:pt x="10" y="26"/>
                    </a:lnTo>
                    <a:lnTo>
                      <a:pt x="12" y="22"/>
                    </a:lnTo>
                    <a:lnTo>
                      <a:pt x="14" y="16"/>
                    </a:lnTo>
                    <a:lnTo>
                      <a:pt x="18" y="14"/>
                    </a:lnTo>
                    <a:lnTo>
                      <a:pt x="24" y="12"/>
                    </a:lnTo>
                    <a:lnTo>
                      <a:pt x="90" y="12"/>
                    </a:lnTo>
                    <a:lnTo>
                      <a:pt x="90" y="12"/>
                    </a:lnTo>
                    <a:lnTo>
                      <a:pt x="96" y="14"/>
                    </a:lnTo>
                    <a:lnTo>
                      <a:pt x="100" y="16"/>
                    </a:lnTo>
                    <a:lnTo>
                      <a:pt x="102" y="22"/>
                    </a:lnTo>
                    <a:lnTo>
                      <a:pt x="104" y="26"/>
                    </a:lnTo>
                    <a:lnTo>
                      <a:pt x="10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grpSp>
          <p:nvGrpSpPr>
            <p:cNvPr id="15" name="组合 352"/>
            <p:cNvGrpSpPr/>
            <p:nvPr/>
          </p:nvGrpSpPr>
          <p:grpSpPr>
            <a:xfrm>
              <a:off x="1457602" y="3421315"/>
              <a:ext cx="219669" cy="334905"/>
              <a:chOff x="-2988844" y="1546802"/>
              <a:chExt cx="564585" cy="860761"/>
            </a:xfrm>
          </p:grpSpPr>
          <p:sp>
            <p:nvSpPr>
              <p:cNvPr id="426" name="Freeform 125"/>
              <p:cNvSpPr>
                <a:spLocks noEditPoints="1"/>
              </p:cNvSpPr>
              <p:nvPr/>
            </p:nvSpPr>
            <p:spPr bwMode="auto">
              <a:xfrm>
                <a:off x="-2930462" y="1625917"/>
                <a:ext cx="447821" cy="316628"/>
              </a:xfrm>
              <a:custGeom>
                <a:avLst/>
                <a:gdLst/>
                <a:ahLst/>
                <a:cxnLst>
                  <a:cxn ang="0">
                    <a:pos x="9798" y="138"/>
                  </a:cxn>
                  <a:cxn ang="0">
                    <a:pos x="12052" y="967"/>
                  </a:cxn>
                  <a:cxn ang="0">
                    <a:pos x="13938" y="2392"/>
                  </a:cxn>
                  <a:cxn ang="0">
                    <a:pos x="15318" y="4278"/>
                  </a:cxn>
                  <a:cxn ang="0">
                    <a:pos x="16146" y="6532"/>
                  </a:cxn>
                  <a:cxn ang="0">
                    <a:pos x="16284" y="8878"/>
                  </a:cxn>
                  <a:cxn ang="0">
                    <a:pos x="15778" y="11040"/>
                  </a:cxn>
                  <a:cxn ang="0">
                    <a:pos x="1196" y="11546"/>
                  </a:cxn>
                  <a:cxn ang="0">
                    <a:pos x="276" y="10350"/>
                  </a:cxn>
                  <a:cxn ang="0">
                    <a:pos x="0" y="8142"/>
                  </a:cxn>
                  <a:cxn ang="0">
                    <a:pos x="368" y="5750"/>
                  </a:cxn>
                  <a:cxn ang="0">
                    <a:pos x="1380" y="3588"/>
                  </a:cxn>
                  <a:cxn ang="0">
                    <a:pos x="2945" y="1840"/>
                  </a:cxn>
                  <a:cxn ang="0">
                    <a:pos x="4968" y="644"/>
                  </a:cxn>
                  <a:cxn ang="0">
                    <a:pos x="7314" y="46"/>
                  </a:cxn>
                  <a:cxn ang="0">
                    <a:pos x="13432" y="8786"/>
                  </a:cxn>
                  <a:cxn ang="0">
                    <a:pos x="14766" y="7084"/>
                  </a:cxn>
                  <a:cxn ang="0">
                    <a:pos x="14306" y="5612"/>
                  </a:cxn>
                  <a:cxn ang="0">
                    <a:pos x="13616" y="4278"/>
                  </a:cxn>
                  <a:cxn ang="0">
                    <a:pos x="11500" y="4048"/>
                  </a:cxn>
                  <a:cxn ang="0">
                    <a:pos x="11684" y="2484"/>
                  </a:cxn>
                  <a:cxn ang="0">
                    <a:pos x="10304" y="1840"/>
                  </a:cxn>
                  <a:cxn ang="0">
                    <a:pos x="8786" y="1518"/>
                  </a:cxn>
                  <a:cxn ang="0">
                    <a:pos x="7636" y="1518"/>
                  </a:cxn>
                  <a:cxn ang="0">
                    <a:pos x="6072" y="1794"/>
                  </a:cxn>
                  <a:cxn ang="0">
                    <a:pos x="4692" y="2438"/>
                  </a:cxn>
                  <a:cxn ang="0">
                    <a:pos x="4830" y="4002"/>
                  </a:cxn>
                  <a:cxn ang="0">
                    <a:pos x="2760" y="4232"/>
                  </a:cxn>
                  <a:cxn ang="0">
                    <a:pos x="2024" y="5520"/>
                  </a:cxn>
                  <a:cxn ang="0">
                    <a:pos x="1564" y="7038"/>
                  </a:cxn>
                  <a:cxn ang="0">
                    <a:pos x="2852" y="8694"/>
                  </a:cxn>
                  <a:cxn ang="0">
                    <a:pos x="1748" y="10028"/>
                  </a:cxn>
                  <a:cxn ang="0">
                    <a:pos x="14812" y="8786"/>
                  </a:cxn>
                  <a:cxn ang="0">
                    <a:pos x="7314" y="6900"/>
                  </a:cxn>
                  <a:cxn ang="0">
                    <a:pos x="6853" y="7406"/>
                  </a:cxn>
                  <a:cxn ang="0">
                    <a:pos x="6716" y="8096"/>
                  </a:cxn>
                  <a:cxn ang="0">
                    <a:pos x="6992" y="8970"/>
                  </a:cxn>
                  <a:cxn ang="0">
                    <a:pos x="7636" y="9522"/>
                  </a:cxn>
                  <a:cxn ang="0">
                    <a:pos x="8556" y="9614"/>
                  </a:cxn>
                  <a:cxn ang="0">
                    <a:pos x="9338" y="9200"/>
                  </a:cxn>
                  <a:cxn ang="0">
                    <a:pos x="9752" y="8418"/>
                  </a:cxn>
                  <a:cxn ang="0">
                    <a:pos x="9706" y="7590"/>
                  </a:cxn>
                </a:cxnLst>
                <a:rect l="0" t="0" r="r" b="b"/>
                <a:pathLst>
                  <a:path w="16330" h="11546">
                    <a:moveTo>
                      <a:pt x="8142" y="0"/>
                    </a:moveTo>
                    <a:lnTo>
                      <a:pt x="8970" y="46"/>
                    </a:lnTo>
                    <a:lnTo>
                      <a:pt x="9798" y="138"/>
                    </a:lnTo>
                    <a:lnTo>
                      <a:pt x="10580" y="368"/>
                    </a:lnTo>
                    <a:lnTo>
                      <a:pt x="11316" y="644"/>
                    </a:lnTo>
                    <a:lnTo>
                      <a:pt x="12052" y="967"/>
                    </a:lnTo>
                    <a:lnTo>
                      <a:pt x="12741" y="1380"/>
                    </a:lnTo>
                    <a:lnTo>
                      <a:pt x="13340" y="1840"/>
                    </a:lnTo>
                    <a:lnTo>
                      <a:pt x="13938" y="2392"/>
                    </a:lnTo>
                    <a:lnTo>
                      <a:pt x="14444" y="2944"/>
                    </a:lnTo>
                    <a:lnTo>
                      <a:pt x="14950" y="3588"/>
                    </a:lnTo>
                    <a:lnTo>
                      <a:pt x="15318" y="4278"/>
                    </a:lnTo>
                    <a:lnTo>
                      <a:pt x="15686" y="4968"/>
                    </a:lnTo>
                    <a:lnTo>
                      <a:pt x="15962" y="5750"/>
                    </a:lnTo>
                    <a:lnTo>
                      <a:pt x="16146" y="6532"/>
                    </a:lnTo>
                    <a:lnTo>
                      <a:pt x="16284" y="7314"/>
                    </a:lnTo>
                    <a:lnTo>
                      <a:pt x="16330" y="8142"/>
                    </a:lnTo>
                    <a:lnTo>
                      <a:pt x="16284" y="8878"/>
                    </a:lnTo>
                    <a:lnTo>
                      <a:pt x="16192" y="9614"/>
                    </a:lnTo>
                    <a:lnTo>
                      <a:pt x="16007" y="10350"/>
                    </a:lnTo>
                    <a:lnTo>
                      <a:pt x="15778" y="11040"/>
                    </a:lnTo>
                    <a:lnTo>
                      <a:pt x="15594" y="11546"/>
                    </a:lnTo>
                    <a:lnTo>
                      <a:pt x="15088" y="11546"/>
                    </a:lnTo>
                    <a:lnTo>
                      <a:pt x="1196" y="11546"/>
                    </a:lnTo>
                    <a:lnTo>
                      <a:pt x="690" y="11546"/>
                    </a:lnTo>
                    <a:lnTo>
                      <a:pt x="506" y="11040"/>
                    </a:lnTo>
                    <a:lnTo>
                      <a:pt x="276" y="10350"/>
                    </a:lnTo>
                    <a:lnTo>
                      <a:pt x="138" y="9614"/>
                    </a:lnTo>
                    <a:lnTo>
                      <a:pt x="0" y="8878"/>
                    </a:lnTo>
                    <a:lnTo>
                      <a:pt x="0" y="8142"/>
                    </a:lnTo>
                    <a:lnTo>
                      <a:pt x="0" y="7314"/>
                    </a:lnTo>
                    <a:lnTo>
                      <a:pt x="138" y="6532"/>
                    </a:lnTo>
                    <a:lnTo>
                      <a:pt x="368" y="5750"/>
                    </a:lnTo>
                    <a:lnTo>
                      <a:pt x="644" y="4968"/>
                    </a:lnTo>
                    <a:lnTo>
                      <a:pt x="966" y="4278"/>
                    </a:lnTo>
                    <a:lnTo>
                      <a:pt x="1380" y="3588"/>
                    </a:lnTo>
                    <a:lnTo>
                      <a:pt x="1840" y="2944"/>
                    </a:lnTo>
                    <a:lnTo>
                      <a:pt x="2392" y="2392"/>
                    </a:lnTo>
                    <a:lnTo>
                      <a:pt x="2945" y="1840"/>
                    </a:lnTo>
                    <a:lnTo>
                      <a:pt x="3589" y="1380"/>
                    </a:lnTo>
                    <a:lnTo>
                      <a:pt x="4278" y="967"/>
                    </a:lnTo>
                    <a:lnTo>
                      <a:pt x="4968" y="644"/>
                    </a:lnTo>
                    <a:lnTo>
                      <a:pt x="5704" y="368"/>
                    </a:lnTo>
                    <a:lnTo>
                      <a:pt x="6486" y="138"/>
                    </a:lnTo>
                    <a:lnTo>
                      <a:pt x="7314" y="46"/>
                    </a:lnTo>
                    <a:lnTo>
                      <a:pt x="8142" y="0"/>
                    </a:lnTo>
                    <a:close/>
                    <a:moveTo>
                      <a:pt x="14812" y="8786"/>
                    </a:moveTo>
                    <a:lnTo>
                      <a:pt x="13432" y="8786"/>
                    </a:lnTo>
                    <a:lnTo>
                      <a:pt x="13432" y="7636"/>
                    </a:lnTo>
                    <a:lnTo>
                      <a:pt x="14812" y="7636"/>
                    </a:lnTo>
                    <a:lnTo>
                      <a:pt x="14766" y="7084"/>
                    </a:lnTo>
                    <a:lnTo>
                      <a:pt x="14628" y="6578"/>
                    </a:lnTo>
                    <a:lnTo>
                      <a:pt x="14490" y="6072"/>
                    </a:lnTo>
                    <a:lnTo>
                      <a:pt x="14306" y="5612"/>
                    </a:lnTo>
                    <a:lnTo>
                      <a:pt x="14122" y="5152"/>
                    </a:lnTo>
                    <a:lnTo>
                      <a:pt x="13892" y="4692"/>
                    </a:lnTo>
                    <a:lnTo>
                      <a:pt x="13616" y="4278"/>
                    </a:lnTo>
                    <a:lnTo>
                      <a:pt x="13294" y="3910"/>
                    </a:lnTo>
                    <a:lnTo>
                      <a:pt x="12328" y="4830"/>
                    </a:lnTo>
                    <a:lnTo>
                      <a:pt x="11500" y="4048"/>
                    </a:lnTo>
                    <a:lnTo>
                      <a:pt x="12466" y="3082"/>
                    </a:lnTo>
                    <a:lnTo>
                      <a:pt x="12098" y="2760"/>
                    </a:lnTo>
                    <a:lnTo>
                      <a:pt x="11684" y="2484"/>
                    </a:lnTo>
                    <a:lnTo>
                      <a:pt x="11224" y="2208"/>
                    </a:lnTo>
                    <a:lnTo>
                      <a:pt x="10764" y="2024"/>
                    </a:lnTo>
                    <a:lnTo>
                      <a:pt x="10304" y="1840"/>
                    </a:lnTo>
                    <a:lnTo>
                      <a:pt x="9798" y="1702"/>
                    </a:lnTo>
                    <a:lnTo>
                      <a:pt x="9292" y="1564"/>
                    </a:lnTo>
                    <a:lnTo>
                      <a:pt x="8786" y="1518"/>
                    </a:lnTo>
                    <a:lnTo>
                      <a:pt x="8786" y="2852"/>
                    </a:lnTo>
                    <a:lnTo>
                      <a:pt x="7636" y="2852"/>
                    </a:lnTo>
                    <a:lnTo>
                      <a:pt x="7636" y="1518"/>
                    </a:lnTo>
                    <a:lnTo>
                      <a:pt x="7084" y="1564"/>
                    </a:lnTo>
                    <a:lnTo>
                      <a:pt x="6578" y="1656"/>
                    </a:lnTo>
                    <a:lnTo>
                      <a:pt x="6072" y="1794"/>
                    </a:lnTo>
                    <a:lnTo>
                      <a:pt x="5612" y="1978"/>
                    </a:lnTo>
                    <a:lnTo>
                      <a:pt x="5152" y="2208"/>
                    </a:lnTo>
                    <a:lnTo>
                      <a:pt x="4692" y="2438"/>
                    </a:lnTo>
                    <a:lnTo>
                      <a:pt x="4278" y="2714"/>
                    </a:lnTo>
                    <a:lnTo>
                      <a:pt x="3864" y="3036"/>
                    </a:lnTo>
                    <a:lnTo>
                      <a:pt x="4830" y="4002"/>
                    </a:lnTo>
                    <a:lnTo>
                      <a:pt x="4048" y="4784"/>
                    </a:lnTo>
                    <a:lnTo>
                      <a:pt x="3082" y="3818"/>
                    </a:lnTo>
                    <a:lnTo>
                      <a:pt x="2760" y="4232"/>
                    </a:lnTo>
                    <a:lnTo>
                      <a:pt x="2484" y="4646"/>
                    </a:lnTo>
                    <a:lnTo>
                      <a:pt x="2208" y="5060"/>
                    </a:lnTo>
                    <a:lnTo>
                      <a:pt x="2024" y="5520"/>
                    </a:lnTo>
                    <a:lnTo>
                      <a:pt x="1840" y="6026"/>
                    </a:lnTo>
                    <a:lnTo>
                      <a:pt x="1656" y="6532"/>
                    </a:lnTo>
                    <a:lnTo>
                      <a:pt x="1564" y="7038"/>
                    </a:lnTo>
                    <a:lnTo>
                      <a:pt x="1518" y="7544"/>
                    </a:lnTo>
                    <a:lnTo>
                      <a:pt x="2852" y="7544"/>
                    </a:lnTo>
                    <a:lnTo>
                      <a:pt x="2852" y="8694"/>
                    </a:lnTo>
                    <a:lnTo>
                      <a:pt x="1472" y="8694"/>
                    </a:lnTo>
                    <a:lnTo>
                      <a:pt x="1564" y="9384"/>
                    </a:lnTo>
                    <a:lnTo>
                      <a:pt x="1748" y="10028"/>
                    </a:lnTo>
                    <a:lnTo>
                      <a:pt x="14582" y="10028"/>
                    </a:lnTo>
                    <a:lnTo>
                      <a:pt x="14720" y="9384"/>
                    </a:lnTo>
                    <a:lnTo>
                      <a:pt x="14812" y="8786"/>
                    </a:lnTo>
                    <a:close/>
                    <a:moveTo>
                      <a:pt x="7728" y="6670"/>
                    </a:moveTo>
                    <a:lnTo>
                      <a:pt x="7498" y="6762"/>
                    </a:lnTo>
                    <a:lnTo>
                      <a:pt x="7314" y="6900"/>
                    </a:lnTo>
                    <a:lnTo>
                      <a:pt x="7130" y="7038"/>
                    </a:lnTo>
                    <a:lnTo>
                      <a:pt x="6992" y="7222"/>
                    </a:lnTo>
                    <a:lnTo>
                      <a:pt x="6853" y="7406"/>
                    </a:lnTo>
                    <a:lnTo>
                      <a:pt x="6808" y="7636"/>
                    </a:lnTo>
                    <a:lnTo>
                      <a:pt x="6716" y="7866"/>
                    </a:lnTo>
                    <a:lnTo>
                      <a:pt x="6716" y="8096"/>
                    </a:lnTo>
                    <a:lnTo>
                      <a:pt x="6762" y="8418"/>
                    </a:lnTo>
                    <a:lnTo>
                      <a:pt x="6853" y="8694"/>
                    </a:lnTo>
                    <a:lnTo>
                      <a:pt x="6992" y="8970"/>
                    </a:lnTo>
                    <a:lnTo>
                      <a:pt x="7176" y="9200"/>
                    </a:lnTo>
                    <a:lnTo>
                      <a:pt x="7406" y="9384"/>
                    </a:lnTo>
                    <a:lnTo>
                      <a:pt x="7636" y="9522"/>
                    </a:lnTo>
                    <a:lnTo>
                      <a:pt x="7958" y="9614"/>
                    </a:lnTo>
                    <a:lnTo>
                      <a:pt x="8234" y="9660"/>
                    </a:lnTo>
                    <a:lnTo>
                      <a:pt x="8556" y="9614"/>
                    </a:lnTo>
                    <a:lnTo>
                      <a:pt x="8832" y="9522"/>
                    </a:lnTo>
                    <a:lnTo>
                      <a:pt x="9108" y="9384"/>
                    </a:lnTo>
                    <a:lnTo>
                      <a:pt x="9338" y="9200"/>
                    </a:lnTo>
                    <a:lnTo>
                      <a:pt x="9522" y="8970"/>
                    </a:lnTo>
                    <a:lnTo>
                      <a:pt x="9660" y="8694"/>
                    </a:lnTo>
                    <a:lnTo>
                      <a:pt x="9752" y="8418"/>
                    </a:lnTo>
                    <a:lnTo>
                      <a:pt x="9798" y="8096"/>
                    </a:lnTo>
                    <a:lnTo>
                      <a:pt x="9752" y="7866"/>
                    </a:lnTo>
                    <a:lnTo>
                      <a:pt x="9706" y="7590"/>
                    </a:lnTo>
                    <a:lnTo>
                      <a:pt x="10902" y="2806"/>
                    </a:lnTo>
                    <a:lnTo>
                      <a:pt x="7728" y="667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427" name="Freeform 187"/>
              <p:cNvSpPr>
                <a:spLocks noEditPoints="1"/>
              </p:cNvSpPr>
              <p:nvPr/>
            </p:nvSpPr>
            <p:spPr bwMode="auto">
              <a:xfrm>
                <a:off x="-2988844" y="1546802"/>
                <a:ext cx="564585" cy="860761"/>
              </a:xfrm>
              <a:custGeom>
                <a:avLst/>
                <a:gdLst/>
                <a:ahLst/>
                <a:cxnLst>
                  <a:cxn ang="0">
                    <a:pos x="30" y="0"/>
                  </a:cxn>
                  <a:cxn ang="0">
                    <a:pos x="24" y="2"/>
                  </a:cxn>
                  <a:cxn ang="0">
                    <a:pos x="8" y="10"/>
                  </a:cxn>
                  <a:cxn ang="0">
                    <a:pos x="0" y="26"/>
                  </a:cxn>
                  <a:cxn ang="0">
                    <a:pos x="0" y="154"/>
                  </a:cxn>
                  <a:cxn ang="0">
                    <a:pos x="0" y="160"/>
                  </a:cxn>
                  <a:cxn ang="0">
                    <a:pos x="8" y="176"/>
                  </a:cxn>
                  <a:cxn ang="0">
                    <a:pos x="24" y="186"/>
                  </a:cxn>
                  <a:cxn ang="0">
                    <a:pos x="92" y="186"/>
                  </a:cxn>
                  <a:cxn ang="0">
                    <a:pos x="98" y="186"/>
                  </a:cxn>
                  <a:cxn ang="0">
                    <a:pos x="114" y="176"/>
                  </a:cxn>
                  <a:cxn ang="0">
                    <a:pos x="122" y="160"/>
                  </a:cxn>
                  <a:cxn ang="0">
                    <a:pos x="122" y="32"/>
                  </a:cxn>
                  <a:cxn ang="0">
                    <a:pos x="122" y="26"/>
                  </a:cxn>
                  <a:cxn ang="0">
                    <a:pos x="114" y="10"/>
                  </a:cxn>
                  <a:cxn ang="0">
                    <a:pos x="98" y="2"/>
                  </a:cxn>
                  <a:cxn ang="0">
                    <a:pos x="92" y="0"/>
                  </a:cxn>
                  <a:cxn ang="0">
                    <a:pos x="34" y="168"/>
                  </a:cxn>
                  <a:cxn ang="0">
                    <a:pos x="24" y="164"/>
                  </a:cxn>
                  <a:cxn ang="0">
                    <a:pos x="22" y="156"/>
                  </a:cxn>
                  <a:cxn ang="0">
                    <a:pos x="22" y="152"/>
                  </a:cxn>
                  <a:cxn ang="0">
                    <a:pos x="28" y="146"/>
                  </a:cxn>
                  <a:cxn ang="0">
                    <a:pos x="34" y="144"/>
                  </a:cxn>
                  <a:cxn ang="0">
                    <a:pos x="42" y="148"/>
                  </a:cxn>
                  <a:cxn ang="0">
                    <a:pos x="46" y="156"/>
                  </a:cxn>
                  <a:cxn ang="0">
                    <a:pos x="44" y="160"/>
                  </a:cxn>
                  <a:cxn ang="0">
                    <a:pos x="38" y="168"/>
                  </a:cxn>
                  <a:cxn ang="0">
                    <a:pos x="34" y="168"/>
                  </a:cxn>
                  <a:cxn ang="0">
                    <a:pos x="88" y="168"/>
                  </a:cxn>
                  <a:cxn ang="0">
                    <a:pos x="80" y="164"/>
                  </a:cxn>
                  <a:cxn ang="0">
                    <a:pos x="76" y="156"/>
                  </a:cxn>
                  <a:cxn ang="0">
                    <a:pos x="78" y="152"/>
                  </a:cxn>
                  <a:cxn ang="0">
                    <a:pos x="84" y="146"/>
                  </a:cxn>
                  <a:cxn ang="0">
                    <a:pos x="88" y="144"/>
                  </a:cxn>
                  <a:cxn ang="0">
                    <a:pos x="98" y="148"/>
                  </a:cxn>
                  <a:cxn ang="0">
                    <a:pos x="100" y="156"/>
                  </a:cxn>
                  <a:cxn ang="0">
                    <a:pos x="100" y="160"/>
                  </a:cxn>
                  <a:cxn ang="0">
                    <a:pos x="94" y="168"/>
                  </a:cxn>
                  <a:cxn ang="0">
                    <a:pos x="88" y="168"/>
                  </a:cxn>
                  <a:cxn ang="0">
                    <a:pos x="114" y="116"/>
                  </a:cxn>
                  <a:cxn ang="0">
                    <a:pos x="106" y="132"/>
                  </a:cxn>
                  <a:cxn ang="0">
                    <a:pos x="86" y="140"/>
                  </a:cxn>
                  <a:cxn ang="0">
                    <a:pos x="36" y="140"/>
                  </a:cxn>
                  <a:cxn ang="0">
                    <a:pos x="16" y="132"/>
                  </a:cxn>
                  <a:cxn ang="0">
                    <a:pos x="8" y="116"/>
                  </a:cxn>
                  <a:cxn ang="0">
                    <a:pos x="8" y="36"/>
                  </a:cxn>
                  <a:cxn ang="0">
                    <a:pos x="16" y="18"/>
                  </a:cxn>
                  <a:cxn ang="0">
                    <a:pos x="36" y="12"/>
                  </a:cxn>
                  <a:cxn ang="0">
                    <a:pos x="86" y="12"/>
                  </a:cxn>
                  <a:cxn ang="0">
                    <a:pos x="106" y="18"/>
                  </a:cxn>
                  <a:cxn ang="0">
                    <a:pos x="114" y="36"/>
                  </a:cxn>
                </a:cxnLst>
                <a:rect l="0" t="0" r="r" b="b"/>
                <a:pathLst>
                  <a:path w="122" h="186">
                    <a:moveTo>
                      <a:pt x="92" y="0"/>
                    </a:moveTo>
                    <a:lnTo>
                      <a:pt x="30" y="0"/>
                    </a:lnTo>
                    <a:lnTo>
                      <a:pt x="30" y="0"/>
                    </a:lnTo>
                    <a:lnTo>
                      <a:pt x="24" y="2"/>
                    </a:lnTo>
                    <a:lnTo>
                      <a:pt x="18" y="4"/>
                    </a:lnTo>
                    <a:lnTo>
                      <a:pt x="8" y="10"/>
                    </a:lnTo>
                    <a:lnTo>
                      <a:pt x="2" y="20"/>
                    </a:lnTo>
                    <a:lnTo>
                      <a:pt x="0" y="26"/>
                    </a:lnTo>
                    <a:lnTo>
                      <a:pt x="0" y="32"/>
                    </a:lnTo>
                    <a:lnTo>
                      <a:pt x="0" y="154"/>
                    </a:lnTo>
                    <a:lnTo>
                      <a:pt x="0" y="154"/>
                    </a:lnTo>
                    <a:lnTo>
                      <a:pt x="0" y="160"/>
                    </a:lnTo>
                    <a:lnTo>
                      <a:pt x="2" y="166"/>
                    </a:lnTo>
                    <a:lnTo>
                      <a:pt x="8" y="176"/>
                    </a:lnTo>
                    <a:lnTo>
                      <a:pt x="18" y="184"/>
                    </a:lnTo>
                    <a:lnTo>
                      <a:pt x="24" y="186"/>
                    </a:lnTo>
                    <a:lnTo>
                      <a:pt x="30" y="186"/>
                    </a:lnTo>
                    <a:lnTo>
                      <a:pt x="92" y="186"/>
                    </a:lnTo>
                    <a:lnTo>
                      <a:pt x="92" y="186"/>
                    </a:lnTo>
                    <a:lnTo>
                      <a:pt x="98" y="186"/>
                    </a:lnTo>
                    <a:lnTo>
                      <a:pt x="104" y="184"/>
                    </a:lnTo>
                    <a:lnTo>
                      <a:pt x="114" y="176"/>
                    </a:lnTo>
                    <a:lnTo>
                      <a:pt x="120" y="166"/>
                    </a:lnTo>
                    <a:lnTo>
                      <a:pt x="122" y="160"/>
                    </a:lnTo>
                    <a:lnTo>
                      <a:pt x="122" y="154"/>
                    </a:lnTo>
                    <a:lnTo>
                      <a:pt x="122" y="32"/>
                    </a:lnTo>
                    <a:lnTo>
                      <a:pt x="122" y="32"/>
                    </a:lnTo>
                    <a:lnTo>
                      <a:pt x="122" y="26"/>
                    </a:lnTo>
                    <a:lnTo>
                      <a:pt x="120" y="20"/>
                    </a:lnTo>
                    <a:lnTo>
                      <a:pt x="114" y="10"/>
                    </a:lnTo>
                    <a:lnTo>
                      <a:pt x="104" y="4"/>
                    </a:lnTo>
                    <a:lnTo>
                      <a:pt x="98" y="2"/>
                    </a:lnTo>
                    <a:lnTo>
                      <a:pt x="92" y="0"/>
                    </a:lnTo>
                    <a:lnTo>
                      <a:pt x="92" y="0"/>
                    </a:lnTo>
                    <a:close/>
                    <a:moveTo>
                      <a:pt x="34" y="168"/>
                    </a:moveTo>
                    <a:lnTo>
                      <a:pt x="34" y="168"/>
                    </a:lnTo>
                    <a:lnTo>
                      <a:pt x="28" y="168"/>
                    </a:lnTo>
                    <a:lnTo>
                      <a:pt x="24" y="164"/>
                    </a:lnTo>
                    <a:lnTo>
                      <a:pt x="22" y="160"/>
                    </a:lnTo>
                    <a:lnTo>
                      <a:pt x="22" y="156"/>
                    </a:lnTo>
                    <a:lnTo>
                      <a:pt x="22" y="156"/>
                    </a:lnTo>
                    <a:lnTo>
                      <a:pt x="22" y="152"/>
                    </a:lnTo>
                    <a:lnTo>
                      <a:pt x="24" y="148"/>
                    </a:lnTo>
                    <a:lnTo>
                      <a:pt x="28" y="146"/>
                    </a:lnTo>
                    <a:lnTo>
                      <a:pt x="34" y="144"/>
                    </a:lnTo>
                    <a:lnTo>
                      <a:pt x="34" y="144"/>
                    </a:lnTo>
                    <a:lnTo>
                      <a:pt x="38" y="146"/>
                    </a:lnTo>
                    <a:lnTo>
                      <a:pt x="42" y="148"/>
                    </a:lnTo>
                    <a:lnTo>
                      <a:pt x="44" y="152"/>
                    </a:lnTo>
                    <a:lnTo>
                      <a:pt x="46" y="156"/>
                    </a:lnTo>
                    <a:lnTo>
                      <a:pt x="46" y="156"/>
                    </a:lnTo>
                    <a:lnTo>
                      <a:pt x="44" y="160"/>
                    </a:lnTo>
                    <a:lnTo>
                      <a:pt x="42" y="164"/>
                    </a:lnTo>
                    <a:lnTo>
                      <a:pt x="38" y="168"/>
                    </a:lnTo>
                    <a:lnTo>
                      <a:pt x="34" y="168"/>
                    </a:lnTo>
                    <a:lnTo>
                      <a:pt x="34" y="168"/>
                    </a:lnTo>
                    <a:close/>
                    <a:moveTo>
                      <a:pt x="88" y="168"/>
                    </a:moveTo>
                    <a:lnTo>
                      <a:pt x="88" y="168"/>
                    </a:lnTo>
                    <a:lnTo>
                      <a:pt x="84" y="168"/>
                    </a:lnTo>
                    <a:lnTo>
                      <a:pt x="80" y="164"/>
                    </a:lnTo>
                    <a:lnTo>
                      <a:pt x="78" y="160"/>
                    </a:lnTo>
                    <a:lnTo>
                      <a:pt x="76" y="156"/>
                    </a:lnTo>
                    <a:lnTo>
                      <a:pt x="76" y="156"/>
                    </a:lnTo>
                    <a:lnTo>
                      <a:pt x="78" y="152"/>
                    </a:lnTo>
                    <a:lnTo>
                      <a:pt x="80" y="148"/>
                    </a:lnTo>
                    <a:lnTo>
                      <a:pt x="84" y="146"/>
                    </a:lnTo>
                    <a:lnTo>
                      <a:pt x="88" y="144"/>
                    </a:lnTo>
                    <a:lnTo>
                      <a:pt x="88" y="144"/>
                    </a:lnTo>
                    <a:lnTo>
                      <a:pt x="94" y="146"/>
                    </a:lnTo>
                    <a:lnTo>
                      <a:pt x="98" y="148"/>
                    </a:lnTo>
                    <a:lnTo>
                      <a:pt x="100" y="152"/>
                    </a:lnTo>
                    <a:lnTo>
                      <a:pt x="100" y="156"/>
                    </a:lnTo>
                    <a:lnTo>
                      <a:pt x="100" y="156"/>
                    </a:lnTo>
                    <a:lnTo>
                      <a:pt x="100" y="160"/>
                    </a:lnTo>
                    <a:lnTo>
                      <a:pt x="98" y="164"/>
                    </a:lnTo>
                    <a:lnTo>
                      <a:pt x="94" y="168"/>
                    </a:lnTo>
                    <a:lnTo>
                      <a:pt x="88" y="168"/>
                    </a:lnTo>
                    <a:lnTo>
                      <a:pt x="88" y="168"/>
                    </a:lnTo>
                    <a:close/>
                    <a:moveTo>
                      <a:pt x="114" y="116"/>
                    </a:moveTo>
                    <a:lnTo>
                      <a:pt x="114" y="116"/>
                    </a:lnTo>
                    <a:lnTo>
                      <a:pt x="112" y="126"/>
                    </a:lnTo>
                    <a:lnTo>
                      <a:pt x="106" y="132"/>
                    </a:lnTo>
                    <a:lnTo>
                      <a:pt x="98" y="138"/>
                    </a:lnTo>
                    <a:lnTo>
                      <a:pt x="86" y="140"/>
                    </a:lnTo>
                    <a:lnTo>
                      <a:pt x="36" y="140"/>
                    </a:lnTo>
                    <a:lnTo>
                      <a:pt x="36" y="140"/>
                    </a:lnTo>
                    <a:lnTo>
                      <a:pt x="24" y="138"/>
                    </a:lnTo>
                    <a:lnTo>
                      <a:pt x="16" y="132"/>
                    </a:lnTo>
                    <a:lnTo>
                      <a:pt x="10" y="126"/>
                    </a:lnTo>
                    <a:lnTo>
                      <a:pt x="8" y="116"/>
                    </a:lnTo>
                    <a:lnTo>
                      <a:pt x="8" y="36"/>
                    </a:lnTo>
                    <a:lnTo>
                      <a:pt x="8" y="36"/>
                    </a:lnTo>
                    <a:lnTo>
                      <a:pt x="10" y="26"/>
                    </a:lnTo>
                    <a:lnTo>
                      <a:pt x="16" y="18"/>
                    </a:lnTo>
                    <a:lnTo>
                      <a:pt x="24" y="14"/>
                    </a:lnTo>
                    <a:lnTo>
                      <a:pt x="36" y="12"/>
                    </a:lnTo>
                    <a:lnTo>
                      <a:pt x="86" y="12"/>
                    </a:lnTo>
                    <a:lnTo>
                      <a:pt x="86" y="12"/>
                    </a:lnTo>
                    <a:lnTo>
                      <a:pt x="98" y="14"/>
                    </a:lnTo>
                    <a:lnTo>
                      <a:pt x="106" y="18"/>
                    </a:lnTo>
                    <a:lnTo>
                      <a:pt x="112" y="26"/>
                    </a:lnTo>
                    <a:lnTo>
                      <a:pt x="114" y="36"/>
                    </a:lnTo>
                    <a:lnTo>
                      <a:pt x="114" y="116"/>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grpSp>
          <p:nvGrpSpPr>
            <p:cNvPr id="16" name="组合 141"/>
            <p:cNvGrpSpPr/>
            <p:nvPr/>
          </p:nvGrpSpPr>
          <p:grpSpPr>
            <a:xfrm>
              <a:off x="1447345" y="2709395"/>
              <a:ext cx="201244" cy="331876"/>
              <a:chOff x="13474700" y="4149725"/>
              <a:chExt cx="180975" cy="298450"/>
            </a:xfrm>
            <a:solidFill>
              <a:schemeClr val="tx1">
                <a:lumMod val="50000"/>
                <a:lumOff val="50000"/>
              </a:schemeClr>
            </a:solidFill>
          </p:grpSpPr>
          <p:sp>
            <p:nvSpPr>
              <p:cNvPr id="422" name="Freeform 142"/>
              <p:cNvSpPr>
                <a:spLocks/>
              </p:cNvSpPr>
              <p:nvPr/>
            </p:nvSpPr>
            <p:spPr bwMode="auto">
              <a:xfrm>
                <a:off x="13569950" y="4194175"/>
                <a:ext cx="9525" cy="25400"/>
              </a:xfrm>
              <a:custGeom>
                <a:avLst/>
                <a:gdLst/>
                <a:ahLst/>
                <a:cxnLst>
                  <a:cxn ang="0">
                    <a:pos x="2" y="2"/>
                  </a:cxn>
                  <a:cxn ang="0">
                    <a:pos x="2" y="2"/>
                  </a:cxn>
                  <a:cxn ang="0">
                    <a:pos x="0" y="4"/>
                  </a:cxn>
                  <a:cxn ang="0">
                    <a:pos x="0" y="2"/>
                  </a:cxn>
                  <a:cxn ang="0">
                    <a:pos x="4" y="0"/>
                  </a:cxn>
                  <a:cxn ang="0">
                    <a:pos x="6" y="0"/>
                  </a:cxn>
                  <a:cxn ang="0">
                    <a:pos x="6" y="16"/>
                  </a:cxn>
                  <a:cxn ang="0">
                    <a:pos x="2" y="16"/>
                  </a:cxn>
                  <a:cxn ang="0">
                    <a:pos x="2" y="2"/>
                  </a:cxn>
                </a:cxnLst>
                <a:rect l="0" t="0" r="r" b="b"/>
                <a:pathLst>
                  <a:path w="6" h="16">
                    <a:moveTo>
                      <a:pt x="2" y="2"/>
                    </a:moveTo>
                    <a:lnTo>
                      <a:pt x="2" y="2"/>
                    </a:lnTo>
                    <a:lnTo>
                      <a:pt x="0" y="4"/>
                    </a:lnTo>
                    <a:lnTo>
                      <a:pt x="0" y="2"/>
                    </a:lnTo>
                    <a:lnTo>
                      <a:pt x="4" y="0"/>
                    </a:lnTo>
                    <a:lnTo>
                      <a:pt x="6" y="0"/>
                    </a:lnTo>
                    <a:lnTo>
                      <a:pt x="6" y="16"/>
                    </a:lnTo>
                    <a:lnTo>
                      <a:pt x="2" y="16"/>
                    </a:lnTo>
                    <a:lnTo>
                      <a:pt x="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423" name="Freeform 143"/>
              <p:cNvSpPr>
                <a:spLocks noEditPoints="1"/>
              </p:cNvSpPr>
              <p:nvPr/>
            </p:nvSpPr>
            <p:spPr bwMode="auto">
              <a:xfrm>
                <a:off x="13589000" y="4194175"/>
                <a:ext cx="19050" cy="25400"/>
              </a:xfrm>
              <a:custGeom>
                <a:avLst/>
                <a:gdLst/>
                <a:ahLst/>
                <a:cxnLst>
                  <a:cxn ang="0">
                    <a:pos x="12" y="8"/>
                  </a:cxn>
                  <a:cxn ang="0">
                    <a:pos x="12" y="8"/>
                  </a:cxn>
                  <a:cxn ang="0">
                    <a:pos x="10" y="14"/>
                  </a:cxn>
                  <a:cxn ang="0">
                    <a:pos x="8" y="14"/>
                  </a:cxn>
                  <a:cxn ang="0">
                    <a:pos x="6" y="16"/>
                  </a:cxn>
                  <a:cxn ang="0">
                    <a:pos x="6" y="16"/>
                  </a:cxn>
                  <a:cxn ang="0">
                    <a:pos x="2" y="14"/>
                  </a:cxn>
                  <a:cxn ang="0">
                    <a:pos x="0" y="12"/>
                  </a:cxn>
                  <a:cxn ang="0">
                    <a:pos x="0" y="8"/>
                  </a:cxn>
                  <a:cxn ang="0">
                    <a:pos x="0" y="8"/>
                  </a:cxn>
                  <a:cxn ang="0">
                    <a:pos x="0" y="2"/>
                  </a:cxn>
                  <a:cxn ang="0">
                    <a:pos x="2" y="0"/>
                  </a:cxn>
                  <a:cxn ang="0">
                    <a:pos x="6" y="0"/>
                  </a:cxn>
                  <a:cxn ang="0">
                    <a:pos x="6" y="0"/>
                  </a:cxn>
                  <a:cxn ang="0">
                    <a:pos x="8" y="0"/>
                  </a:cxn>
                  <a:cxn ang="0">
                    <a:pos x="10" y="2"/>
                  </a:cxn>
                  <a:cxn ang="0">
                    <a:pos x="12" y="8"/>
                  </a:cxn>
                  <a:cxn ang="0">
                    <a:pos x="12" y="8"/>
                  </a:cxn>
                  <a:cxn ang="0">
                    <a:pos x="4" y="8"/>
                  </a:cxn>
                  <a:cxn ang="0">
                    <a:pos x="4" y="8"/>
                  </a:cxn>
                  <a:cxn ang="0">
                    <a:pos x="4" y="12"/>
                  </a:cxn>
                  <a:cxn ang="0">
                    <a:pos x="6" y="12"/>
                  </a:cxn>
                  <a:cxn ang="0">
                    <a:pos x="6" y="12"/>
                  </a:cxn>
                  <a:cxn ang="0">
                    <a:pos x="6" y="12"/>
                  </a:cxn>
                  <a:cxn ang="0">
                    <a:pos x="8" y="8"/>
                  </a:cxn>
                  <a:cxn ang="0">
                    <a:pos x="8" y="8"/>
                  </a:cxn>
                  <a:cxn ang="0">
                    <a:pos x="6" y="4"/>
                  </a:cxn>
                  <a:cxn ang="0">
                    <a:pos x="6" y="2"/>
                  </a:cxn>
                  <a:cxn ang="0">
                    <a:pos x="6" y="2"/>
                  </a:cxn>
                  <a:cxn ang="0">
                    <a:pos x="4" y="4"/>
                  </a:cxn>
                  <a:cxn ang="0">
                    <a:pos x="4" y="8"/>
                  </a:cxn>
                  <a:cxn ang="0">
                    <a:pos x="4" y="8"/>
                  </a:cxn>
                </a:cxnLst>
                <a:rect l="0" t="0" r="r" b="b"/>
                <a:pathLst>
                  <a:path w="12" h="16">
                    <a:moveTo>
                      <a:pt x="12" y="8"/>
                    </a:moveTo>
                    <a:lnTo>
                      <a:pt x="12" y="8"/>
                    </a:lnTo>
                    <a:lnTo>
                      <a:pt x="10" y="14"/>
                    </a:lnTo>
                    <a:lnTo>
                      <a:pt x="8" y="14"/>
                    </a:lnTo>
                    <a:lnTo>
                      <a:pt x="6" y="16"/>
                    </a:lnTo>
                    <a:lnTo>
                      <a:pt x="6" y="16"/>
                    </a:lnTo>
                    <a:lnTo>
                      <a:pt x="2" y="14"/>
                    </a:lnTo>
                    <a:lnTo>
                      <a:pt x="0" y="12"/>
                    </a:lnTo>
                    <a:lnTo>
                      <a:pt x="0" y="8"/>
                    </a:lnTo>
                    <a:lnTo>
                      <a:pt x="0" y="8"/>
                    </a:lnTo>
                    <a:lnTo>
                      <a:pt x="0" y="2"/>
                    </a:lnTo>
                    <a:lnTo>
                      <a:pt x="2" y="0"/>
                    </a:lnTo>
                    <a:lnTo>
                      <a:pt x="6" y="0"/>
                    </a:lnTo>
                    <a:lnTo>
                      <a:pt x="6" y="0"/>
                    </a:lnTo>
                    <a:lnTo>
                      <a:pt x="8" y="0"/>
                    </a:lnTo>
                    <a:lnTo>
                      <a:pt x="10" y="2"/>
                    </a:lnTo>
                    <a:lnTo>
                      <a:pt x="12" y="8"/>
                    </a:lnTo>
                    <a:lnTo>
                      <a:pt x="12" y="8"/>
                    </a:lnTo>
                    <a:close/>
                    <a:moveTo>
                      <a:pt x="4" y="8"/>
                    </a:moveTo>
                    <a:lnTo>
                      <a:pt x="4" y="8"/>
                    </a:lnTo>
                    <a:lnTo>
                      <a:pt x="4" y="12"/>
                    </a:lnTo>
                    <a:lnTo>
                      <a:pt x="6" y="12"/>
                    </a:lnTo>
                    <a:lnTo>
                      <a:pt x="6" y="12"/>
                    </a:lnTo>
                    <a:lnTo>
                      <a:pt x="6" y="12"/>
                    </a:lnTo>
                    <a:lnTo>
                      <a:pt x="8" y="8"/>
                    </a:lnTo>
                    <a:lnTo>
                      <a:pt x="8" y="8"/>
                    </a:lnTo>
                    <a:lnTo>
                      <a:pt x="6" y="4"/>
                    </a:lnTo>
                    <a:lnTo>
                      <a:pt x="6" y="2"/>
                    </a:lnTo>
                    <a:lnTo>
                      <a:pt x="6" y="2"/>
                    </a:lnTo>
                    <a:lnTo>
                      <a:pt x="4" y="4"/>
                    </a:lnTo>
                    <a:lnTo>
                      <a:pt x="4" y="8"/>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424" name="Freeform 144"/>
              <p:cNvSpPr>
                <a:spLocks noEditPoints="1"/>
              </p:cNvSpPr>
              <p:nvPr/>
            </p:nvSpPr>
            <p:spPr bwMode="auto">
              <a:xfrm>
                <a:off x="13608050" y="4194175"/>
                <a:ext cx="19050" cy="25400"/>
              </a:xfrm>
              <a:custGeom>
                <a:avLst/>
                <a:gdLst/>
                <a:ahLst/>
                <a:cxnLst>
                  <a:cxn ang="0">
                    <a:pos x="12" y="8"/>
                  </a:cxn>
                  <a:cxn ang="0">
                    <a:pos x="12" y="8"/>
                  </a:cxn>
                  <a:cxn ang="0">
                    <a:pos x="10" y="14"/>
                  </a:cxn>
                  <a:cxn ang="0">
                    <a:pos x="10" y="14"/>
                  </a:cxn>
                  <a:cxn ang="0">
                    <a:pos x="6" y="16"/>
                  </a:cxn>
                  <a:cxn ang="0">
                    <a:pos x="6" y="16"/>
                  </a:cxn>
                  <a:cxn ang="0">
                    <a:pos x="4" y="14"/>
                  </a:cxn>
                  <a:cxn ang="0">
                    <a:pos x="2" y="12"/>
                  </a:cxn>
                  <a:cxn ang="0">
                    <a:pos x="0" y="8"/>
                  </a:cxn>
                  <a:cxn ang="0">
                    <a:pos x="0" y="8"/>
                  </a:cxn>
                  <a:cxn ang="0">
                    <a:pos x="2" y="2"/>
                  </a:cxn>
                  <a:cxn ang="0">
                    <a:pos x="4" y="0"/>
                  </a:cxn>
                  <a:cxn ang="0">
                    <a:pos x="6" y="0"/>
                  </a:cxn>
                  <a:cxn ang="0">
                    <a:pos x="6" y="0"/>
                  </a:cxn>
                  <a:cxn ang="0">
                    <a:pos x="10" y="0"/>
                  </a:cxn>
                  <a:cxn ang="0">
                    <a:pos x="12" y="2"/>
                  </a:cxn>
                  <a:cxn ang="0">
                    <a:pos x="12" y="8"/>
                  </a:cxn>
                  <a:cxn ang="0">
                    <a:pos x="12" y="8"/>
                  </a:cxn>
                  <a:cxn ang="0">
                    <a:pos x="4" y="8"/>
                  </a:cxn>
                  <a:cxn ang="0">
                    <a:pos x="4" y="8"/>
                  </a:cxn>
                  <a:cxn ang="0">
                    <a:pos x="4" y="12"/>
                  </a:cxn>
                  <a:cxn ang="0">
                    <a:pos x="6" y="12"/>
                  </a:cxn>
                  <a:cxn ang="0">
                    <a:pos x="6" y="12"/>
                  </a:cxn>
                  <a:cxn ang="0">
                    <a:pos x="8" y="12"/>
                  </a:cxn>
                  <a:cxn ang="0">
                    <a:pos x="8" y="8"/>
                  </a:cxn>
                  <a:cxn ang="0">
                    <a:pos x="8" y="8"/>
                  </a:cxn>
                  <a:cxn ang="0">
                    <a:pos x="8" y="4"/>
                  </a:cxn>
                  <a:cxn ang="0">
                    <a:pos x="6" y="2"/>
                  </a:cxn>
                  <a:cxn ang="0">
                    <a:pos x="6" y="2"/>
                  </a:cxn>
                  <a:cxn ang="0">
                    <a:pos x="4" y="4"/>
                  </a:cxn>
                  <a:cxn ang="0">
                    <a:pos x="4" y="8"/>
                  </a:cxn>
                  <a:cxn ang="0">
                    <a:pos x="4" y="8"/>
                  </a:cxn>
                </a:cxnLst>
                <a:rect l="0" t="0" r="r" b="b"/>
                <a:pathLst>
                  <a:path w="12" h="16">
                    <a:moveTo>
                      <a:pt x="12" y="8"/>
                    </a:moveTo>
                    <a:lnTo>
                      <a:pt x="12" y="8"/>
                    </a:lnTo>
                    <a:lnTo>
                      <a:pt x="10" y="14"/>
                    </a:lnTo>
                    <a:lnTo>
                      <a:pt x="10" y="14"/>
                    </a:lnTo>
                    <a:lnTo>
                      <a:pt x="6" y="16"/>
                    </a:lnTo>
                    <a:lnTo>
                      <a:pt x="6" y="16"/>
                    </a:lnTo>
                    <a:lnTo>
                      <a:pt x="4" y="14"/>
                    </a:lnTo>
                    <a:lnTo>
                      <a:pt x="2" y="12"/>
                    </a:lnTo>
                    <a:lnTo>
                      <a:pt x="0" y="8"/>
                    </a:lnTo>
                    <a:lnTo>
                      <a:pt x="0" y="8"/>
                    </a:lnTo>
                    <a:lnTo>
                      <a:pt x="2" y="2"/>
                    </a:lnTo>
                    <a:lnTo>
                      <a:pt x="4" y="0"/>
                    </a:lnTo>
                    <a:lnTo>
                      <a:pt x="6" y="0"/>
                    </a:lnTo>
                    <a:lnTo>
                      <a:pt x="6" y="0"/>
                    </a:lnTo>
                    <a:lnTo>
                      <a:pt x="10" y="0"/>
                    </a:lnTo>
                    <a:lnTo>
                      <a:pt x="12" y="2"/>
                    </a:lnTo>
                    <a:lnTo>
                      <a:pt x="12" y="8"/>
                    </a:lnTo>
                    <a:lnTo>
                      <a:pt x="12" y="8"/>
                    </a:lnTo>
                    <a:close/>
                    <a:moveTo>
                      <a:pt x="4" y="8"/>
                    </a:moveTo>
                    <a:lnTo>
                      <a:pt x="4" y="8"/>
                    </a:lnTo>
                    <a:lnTo>
                      <a:pt x="4" y="12"/>
                    </a:lnTo>
                    <a:lnTo>
                      <a:pt x="6" y="12"/>
                    </a:lnTo>
                    <a:lnTo>
                      <a:pt x="6" y="12"/>
                    </a:lnTo>
                    <a:lnTo>
                      <a:pt x="8" y="12"/>
                    </a:lnTo>
                    <a:lnTo>
                      <a:pt x="8" y="8"/>
                    </a:lnTo>
                    <a:lnTo>
                      <a:pt x="8" y="8"/>
                    </a:lnTo>
                    <a:lnTo>
                      <a:pt x="8" y="4"/>
                    </a:lnTo>
                    <a:lnTo>
                      <a:pt x="6" y="2"/>
                    </a:lnTo>
                    <a:lnTo>
                      <a:pt x="6" y="2"/>
                    </a:lnTo>
                    <a:lnTo>
                      <a:pt x="4" y="4"/>
                    </a:lnTo>
                    <a:lnTo>
                      <a:pt x="4" y="8"/>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425" name="Freeform 145"/>
              <p:cNvSpPr>
                <a:spLocks noEditPoints="1"/>
              </p:cNvSpPr>
              <p:nvPr/>
            </p:nvSpPr>
            <p:spPr bwMode="auto">
              <a:xfrm>
                <a:off x="13474700" y="4149725"/>
                <a:ext cx="180975" cy="298450"/>
              </a:xfrm>
              <a:custGeom>
                <a:avLst/>
                <a:gdLst/>
                <a:ahLst/>
                <a:cxnLst>
                  <a:cxn ang="0">
                    <a:pos x="6" y="4"/>
                  </a:cxn>
                  <a:cxn ang="0">
                    <a:pos x="2" y="176"/>
                  </a:cxn>
                  <a:cxn ang="0">
                    <a:pos x="94" y="188"/>
                  </a:cxn>
                  <a:cxn ang="0">
                    <a:pos x="114" y="18"/>
                  </a:cxn>
                  <a:cxn ang="0">
                    <a:pos x="94" y="0"/>
                  </a:cxn>
                  <a:cxn ang="0">
                    <a:pos x="22" y="162"/>
                  </a:cxn>
                  <a:cxn ang="0">
                    <a:pos x="22" y="146"/>
                  </a:cxn>
                  <a:cxn ang="0">
                    <a:pos x="38" y="146"/>
                  </a:cxn>
                  <a:cxn ang="0">
                    <a:pos x="38" y="162"/>
                  </a:cxn>
                  <a:cxn ang="0">
                    <a:pos x="30" y="136"/>
                  </a:cxn>
                  <a:cxn ang="0">
                    <a:pos x="18" y="126"/>
                  </a:cxn>
                  <a:cxn ang="0">
                    <a:pos x="30" y="114"/>
                  </a:cxn>
                  <a:cxn ang="0">
                    <a:pos x="40" y="126"/>
                  </a:cxn>
                  <a:cxn ang="0">
                    <a:pos x="30" y="136"/>
                  </a:cxn>
                  <a:cxn ang="0">
                    <a:pos x="20" y="104"/>
                  </a:cxn>
                  <a:cxn ang="0">
                    <a:pos x="24" y="88"/>
                  </a:cxn>
                  <a:cxn ang="0">
                    <a:pos x="40" y="94"/>
                  </a:cxn>
                  <a:cxn ang="0">
                    <a:pos x="34" y="110"/>
                  </a:cxn>
                  <a:cxn ang="0">
                    <a:pos x="20" y="68"/>
                  </a:cxn>
                  <a:cxn ang="0">
                    <a:pos x="52" y="64"/>
                  </a:cxn>
                  <a:cxn ang="0">
                    <a:pos x="48" y="78"/>
                  </a:cxn>
                  <a:cxn ang="0">
                    <a:pos x="20" y="74"/>
                  </a:cxn>
                  <a:cxn ang="0">
                    <a:pos x="46" y="158"/>
                  </a:cxn>
                  <a:cxn ang="0">
                    <a:pos x="52" y="144"/>
                  </a:cxn>
                  <a:cxn ang="0">
                    <a:pos x="68" y="150"/>
                  </a:cxn>
                  <a:cxn ang="0">
                    <a:pos x="62" y="164"/>
                  </a:cxn>
                  <a:cxn ang="0">
                    <a:pos x="52" y="136"/>
                  </a:cxn>
                  <a:cxn ang="0">
                    <a:pos x="46" y="120"/>
                  </a:cxn>
                  <a:cxn ang="0">
                    <a:pos x="62" y="114"/>
                  </a:cxn>
                  <a:cxn ang="0">
                    <a:pos x="68" y="130"/>
                  </a:cxn>
                  <a:cxn ang="0">
                    <a:pos x="58" y="110"/>
                  </a:cxn>
                  <a:cxn ang="0">
                    <a:pos x="46" y="98"/>
                  </a:cxn>
                  <a:cxn ang="0">
                    <a:pos x="58" y="88"/>
                  </a:cxn>
                  <a:cxn ang="0">
                    <a:pos x="68" y="98"/>
                  </a:cxn>
                  <a:cxn ang="0">
                    <a:pos x="58" y="110"/>
                  </a:cxn>
                  <a:cxn ang="0">
                    <a:pos x="66" y="64"/>
                  </a:cxn>
                  <a:cxn ang="0">
                    <a:pos x="94" y="68"/>
                  </a:cxn>
                  <a:cxn ang="0">
                    <a:pos x="68" y="78"/>
                  </a:cxn>
                  <a:cxn ang="0">
                    <a:pos x="84" y="166"/>
                  </a:cxn>
                  <a:cxn ang="0">
                    <a:pos x="74" y="154"/>
                  </a:cxn>
                  <a:cxn ang="0">
                    <a:pos x="84" y="144"/>
                  </a:cxn>
                  <a:cxn ang="0">
                    <a:pos x="96" y="154"/>
                  </a:cxn>
                  <a:cxn ang="0">
                    <a:pos x="84" y="166"/>
                  </a:cxn>
                  <a:cxn ang="0">
                    <a:pos x="76" y="134"/>
                  </a:cxn>
                  <a:cxn ang="0">
                    <a:pos x="76" y="118"/>
                  </a:cxn>
                  <a:cxn ang="0">
                    <a:pos x="92" y="118"/>
                  </a:cxn>
                  <a:cxn ang="0">
                    <a:pos x="92" y="134"/>
                  </a:cxn>
                  <a:cxn ang="0">
                    <a:pos x="84" y="110"/>
                  </a:cxn>
                  <a:cxn ang="0">
                    <a:pos x="74" y="98"/>
                  </a:cxn>
                  <a:cxn ang="0">
                    <a:pos x="84" y="88"/>
                  </a:cxn>
                  <a:cxn ang="0">
                    <a:pos x="96" y="98"/>
                  </a:cxn>
                  <a:cxn ang="0">
                    <a:pos x="84" y="110"/>
                  </a:cxn>
                  <a:cxn ang="0">
                    <a:pos x="96" y="50"/>
                  </a:cxn>
                  <a:cxn ang="0">
                    <a:pos x="14" y="48"/>
                  </a:cxn>
                  <a:cxn ang="0">
                    <a:pos x="12" y="22"/>
                  </a:cxn>
                  <a:cxn ang="0">
                    <a:pos x="90" y="12"/>
                  </a:cxn>
                  <a:cxn ang="0">
                    <a:pos x="104" y="38"/>
                  </a:cxn>
                </a:cxnLst>
                <a:rect l="0" t="0" r="r" b="b"/>
                <a:pathLst>
                  <a:path w="114" h="188">
                    <a:moveTo>
                      <a:pt x="94" y="0"/>
                    </a:moveTo>
                    <a:lnTo>
                      <a:pt x="20" y="0"/>
                    </a:lnTo>
                    <a:lnTo>
                      <a:pt x="20" y="0"/>
                    </a:lnTo>
                    <a:lnTo>
                      <a:pt x="12" y="0"/>
                    </a:lnTo>
                    <a:lnTo>
                      <a:pt x="6" y="4"/>
                    </a:lnTo>
                    <a:lnTo>
                      <a:pt x="2" y="10"/>
                    </a:lnTo>
                    <a:lnTo>
                      <a:pt x="0" y="18"/>
                    </a:lnTo>
                    <a:lnTo>
                      <a:pt x="0" y="168"/>
                    </a:lnTo>
                    <a:lnTo>
                      <a:pt x="0" y="168"/>
                    </a:lnTo>
                    <a:lnTo>
                      <a:pt x="2" y="176"/>
                    </a:lnTo>
                    <a:lnTo>
                      <a:pt x="6" y="182"/>
                    </a:lnTo>
                    <a:lnTo>
                      <a:pt x="12" y="186"/>
                    </a:lnTo>
                    <a:lnTo>
                      <a:pt x="20" y="188"/>
                    </a:lnTo>
                    <a:lnTo>
                      <a:pt x="94" y="188"/>
                    </a:lnTo>
                    <a:lnTo>
                      <a:pt x="94" y="188"/>
                    </a:lnTo>
                    <a:lnTo>
                      <a:pt x="102" y="186"/>
                    </a:lnTo>
                    <a:lnTo>
                      <a:pt x="108" y="182"/>
                    </a:lnTo>
                    <a:lnTo>
                      <a:pt x="112" y="176"/>
                    </a:lnTo>
                    <a:lnTo>
                      <a:pt x="114" y="168"/>
                    </a:lnTo>
                    <a:lnTo>
                      <a:pt x="114" y="18"/>
                    </a:lnTo>
                    <a:lnTo>
                      <a:pt x="114" y="18"/>
                    </a:lnTo>
                    <a:lnTo>
                      <a:pt x="112" y="10"/>
                    </a:lnTo>
                    <a:lnTo>
                      <a:pt x="108" y="4"/>
                    </a:lnTo>
                    <a:lnTo>
                      <a:pt x="102" y="0"/>
                    </a:lnTo>
                    <a:lnTo>
                      <a:pt x="94" y="0"/>
                    </a:lnTo>
                    <a:lnTo>
                      <a:pt x="94" y="0"/>
                    </a:lnTo>
                    <a:close/>
                    <a:moveTo>
                      <a:pt x="30" y="166"/>
                    </a:moveTo>
                    <a:lnTo>
                      <a:pt x="30" y="166"/>
                    </a:lnTo>
                    <a:lnTo>
                      <a:pt x="24" y="164"/>
                    </a:lnTo>
                    <a:lnTo>
                      <a:pt x="22" y="162"/>
                    </a:lnTo>
                    <a:lnTo>
                      <a:pt x="20" y="158"/>
                    </a:lnTo>
                    <a:lnTo>
                      <a:pt x="18" y="154"/>
                    </a:lnTo>
                    <a:lnTo>
                      <a:pt x="18" y="154"/>
                    </a:lnTo>
                    <a:lnTo>
                      <a:pt x="20" y="150"/>
                    </a:lnTo>
                    <a:lnTo>
                      <a:pt x="22" y="146"/>
                    </a:lnTo>
                    <a:lnTo>
                      <a:pt x="24" y="144"/>
                    </a:lnTo>
                    <a:lnTo>
                      <a:pt x="30" y="144"/>
                    </a:lnTo>
                    <a:lnTo>
                      <a:pt x="30" y="144"/>
                    </a:lnTo>
                    <a:lnTo>
                      <a:pt x="34" y="144"/>
                    </a:lnTo>
                    <a:lnTo>
                      <a:pt x="38" y="146"/>
                    </a:lnTo>
                    <a:lnTo>
                      <a:pt x="40" y="150"/>
                    </a:lnTo>
                    <a:lnTo>
                      <a:pt x="40" y="154"/>
                    </a:lnTo>
                    <a:lnTo>
                      <a:pt x="40" y="154"/>
                    </a:lnTo>
                    <a:lnTo>
                      <a:pt x="40" y="158"/>
                    </a:lnTo>
                    <a:lnTo>
                      <a:pt x="38" y="162"/>
                    </a:lnTo>
                    <a:lnTo>
                      <a:pt x="34" y="164"/>
                    </a:lnTo>
                    <a:lnTo>
                      <a:pt x="30" y="166"/>
                    </a:lnTo>
                    <a:lnTo>
                      <a:pt x="30" y="166"/>
                    </a:lnTo>
                    <a:close/>
                    <a:moveTo>
                      <a:pt x="30" y="136"/>
                    </a:moveTo>
                    <a:lnTo>
                      <a:pt x="30" y="136"/>
                    </a:lnTo>
                    <a:lnTo>
                      <a:pt x="24" y="136"/>
                    </a:lnTo>
                    <a:lnTo>
                      <a:pt x="22" y="134"/>
                    </a:lnTo>
                    <a:lnTo>
                      <a:pt x="20" y="130"/>
                    </a:lnTo>
                    <a:lnTo>
                      <a:pt x="18" y="126"/>
                    </a:lnTo>
                    <a:lnTo>
                      <a:pt x="18" y="126"/>
                    </a:lnTo>
                    <a:lnTo>
                      <a:pt x="20" y="120"/>
                    </a:lnTo>
                    <a:lnTo>
                      <a:pt x="22" y="118"/>
                    </a:lnTo>
                    <a:lnTo>
                      <a:pt x="24" y="114"/>
                    </a:lnTo>
                    <a:lnTo>
                      <a:pt x="30" y="114"/>
                    </a:lnTo>
                    <a:lnTo>
                      <a:pt x="30" y="114"/>
                    </a:lnTo>
                    <a:lnTo>
                      <a:pt x="34" y="114"/>
                    </a:lnTo>
                    <a:lnTo>
                      <a:pt x="38" y="118"/>
                    </a:lnTo>
                    <a:lnTo>
                      <a:pt x="40" y="120"/>
                    </a:lnTo>
                    <a:lnTo>
                      <a:pt x="40" y="126"/>
                    </a:lnTo>
                    <a:lnTo>
                      <a:pt x="40" y="126"/>
                    </a:lnTo>
                    <a:lnTo>
                      <a:pt x="40" y="130"/>
                    </a:lnTo>
                    <a:lnTo>
                      <a:pt x="38" y="134"/>
                    </a:lnTo>
                    <a:lnTo>
                      <a:pt x="34" y="136"/>
                    </a:lnTo>
                    <a:lnTo>
                      <a:pt x="30" y="136"/>
                    </a:lnTo>
                    <a:lnTo>
                      <a:pt x="30" y="136"/>
                    </a:lnTo>
                    <a:close/>
                    <a:moveTo>
                      <a:pt x="30" y="110"/>
                    </a:moveTo>
                    <a:lnTo>
                      <a:pt x="30" y="110"/>
                    </a:lnTo>
                    <a:lnTo>
                      <a:pt x="24" y="110"/>
                    </a:lnTo>
                    <a:lnTo>
                      <a:pt x="22" y="106"/>
                    </a:lnTo>
                    <a:lnTo>
                      <a:pt x="20" y="104"/>
                    </a:lnTo>
                    <a:lnTo>
                      <a:pt x="18" y="98"/>
                    </a:lnTo>
                    <a:lnTo>
                      <a:pt x="18" y="98"/>
                    </a:lnTo>
                    <a:lnTo>
                      <a:pt x="20" y="94"/>
                    </a:lnTo>
                    <a:lnTo>
                      <a:pt x="22" y="92"/>
                    </a:lnTo>
                    <a:lnTo>
                      <a:pt x="24" y="88"/>
                    </a:lnTo>
                    <a:lnTo>
                      <a:pt x="30" y="88"/>
                    </a:lnTo>
                    <a:lnTo>
                      <a:pt x="30" y="88"/>
                    </a:lnTo>
                    <a:lnTo>
                      <a:pt x="34" y="88"/>
                    </a:lnTo>
                    <a:lnTo>
                      <a:pt x="38" y="92"/>
                    </a:lnTo>
                    <a:lnTo>
                      <a:pt x="40" y="94"/>
                    </a:lnTo>
                    <a:lnTo>
                      <a:pt x="40" y="98"/>
                    </a:lnTo>
                    <a:lnTo>
                      <a:pt x="40" y="98"/>
                    </a:lnTo>
                    <a:lnTo>
                      <a:pt x="40" y="104"/>
                    </a:lnTo>
                    <a:lnTo>
                      <a:pt x="38" y="106"/>
                    </a:lnTo>
                    <a:lnTo>
                      <a:pt x="34" y="110"/>
                    </a:lnTo>
                    <a:lnTo>
                      <a:pt x="30" y="110"/>
                    </a:lnTo>
                    <a:lnTo>
                      <a:pt x="30" y="110"/>
                    </a:lnTo>
                    <a:close/>
                    <a:moveTo>
                      <a:pt x="20" y="74"/>
                    </a:moveTo>
                    <a:lnTo>
                      <a:pt x="20" y="68"/>
                    </a:lnTo>
                    <a:lnTo>
                      <a:pt x="20" y="68"/>
                    </a:lnTo>
                    <a:lnTo>
                      <a:pt x="22" y="64"/>
                    </a:lnTo>
                    <a:lnTo>
                      <a:pt x="24" y="62"/>
                    </a:lnTo>
                    <a:lnTo>
                      <a:pt x="48" y="62"/>
                    </a:lnTo>
                    <a:lnTo>
                      <a:pt x="48" y="62"/>
                    </a:lnTo>
                    <a:lnTo>
                      <a:pt x="52" y="64"/>
                    </a:lnTo>
                    <a:lnTo>
                      <a:pt x="52" y="68"/>
                    </a:lnTo>
                    <a:lnTo>
                      <a:pt x="52" y="74"/>
                    </a:lnTo>
                    <a:lnTo>
                      <a:pt x="52" y="74"/>
                    </a:lnTo>
                    <a:lnTo>
                      <a:pt x="52" y="76"/>
                    </a:lnTo>
                    <a:lnTo>
                      <a:pt x="48" y="78"/>
                    </a:lnTo>
                    <a:lnTo>
                      <a:pt x="24" y="78"/>
                    </a:lnTo>
                    <a:lnTo>
                      <a:pt x="24" y="78"/>
                    </a:lnTo>
                    <a:lnTo>
                      <a:pt x="22" y="76"/>
                    </a:lnTo>
                    <a:lnTo>
                      <a:pt x="20" y="74"/>
                    </a:lnTo>
                    <a:lnTo>
                      <a:pt x="20" y="74"/>
                    </a:lnTo>
                    <a:close/>
                    <a:moveTo>
                      <a:pt x="58" y="166"/>
                    </a:moveTo>
                    <a:lnTo>
                      <a:pt x="58" y="166"/>
                    </a:lnTo>
                    <a:lnTo>
                      <a:pt x="52" y="164"/>
                    </a:lnTo>
                    <a:lnTo>
                      <a:pt x="50" y="162"/>
                    </a:lnTo>
                    <a:lnTo>
                      <a:pt x="46" y="158"/>
                    </a:lnTo>
                    <a:lnTo>
                      <a:pt x="46" y="154"/>
                    </a:lnTo>
                    <a:lnTo>
                      <a:pt x="46" y="154"/>
                    </a:lnTo>
                    <a:lnTo>
                      <a:pt x="46" y="150"/>
                    </a:lnTo>
                    <a:lnTo>
                      <a:pt x="50" y="146"/>
                    </a:lnTo>
                    <a:lnTo>
                      <a:pt x="52" y="144"/>
                    </a:lnTo>
                    <a:lnTo>
                      <a:pt x="58" y="144"/>
                    </a:lnTo>
                    <a:lnTo>
                      <a:pt x="58" y="144"/>
                    </a:lnTo>
                    <a:lnTo>
                      <a:pt x="62" y="144"/>
                    </a:lnTo>
                    <a:lnTo>
                      <a:pt x="64" y="146"/>
                    </a:lnTo>
                    <a:lnTo>
                      <a:pt x="68" y="150"/>
                    </a:lnTo>
                    <a:lnTo>
                      <a:pt x="68" y="154"/>
                    </a:lnTo>
                    <a:lnTo>
                      <a:pt x="68" y="154"/>
                    </a:lnTo>
                    <a:lnTo>
                      <a:pt x="68" y="158"/>
                    </a:lnTo>
                    <a:lnTo>
                      <a:pt x="64" y="162"/>
                    </a:lnTo>
                    <a:lnTo>
                      <a:pt x="62" y="164"/>
                    </a:lnTo>
                    <a:lnTo>
                      <a:pt x="58" y="166"/>
                    </a:lnTo>
                    <a:lnTo>
                      <a:pt x="58" y="166"/>
                    </a:lnTo>
                    <a:close/>
                    <a:moveTo>
                      <a:pt x="58" y="136"/>
                    </a:moveTo>
                    <a:lnTo>
                      <a:pt x="58" y="136"/>
                    </a:lnTo>
                    <a:lnTo>
                      <a:pt x="52" y="136"/>
                    </a:lnTo>
                    <a:lnTo>
                      <a:pt x="50" y="134"/>
                    </a:lnTo>
                    <a:lnTo>
                      <a:pt x="46" y="130"/>
                    </a:lnTo>
                    <a:lnTo>
                      <a:pt x="46" y="126"/>
                    </a:lnTo>
                    <a:lnTo>
                      <a:pt x="46" y="126"/>
                    </a:lnTo>
                    <a:lnTo>
                      <a:pt x="46" y="120"/>
                    </a:lnTo>
                    <a:lnTo>
                      <a:pt x="50" y="118"/>
                    </a:lnTo>
                    <a:lnTo>
                      <a:pt x="52" y="114"/>
                    </a:lnTo>
                    <a:lnTo>
                      <a:pt x="58" y="114"/>
                    </a:lnTo>
                    <a:lnTo>
                      <a:pt x="58" y="114"/>
                    </a:lnTo>
                    <a:lnTo>
                      <a:pt x="62" y="114"/>
                    </a:lnTo>
                    <a:lnTo>
                      <a:pt x="64" y="118"/>
                    </a:lnTo>
                    <a:lnTo>
                      <a:pt x="68" y="120"/>
                    </a:lnTo>
                    <a:lnTo>
                      <a:pt x="68" y="126"/>
                    </a:lnTo>
                    <a:lnTo>
                      <a:pt x="68" y="126"/>
                    </a:lnTo>
                    <a:lnTo>
                      <a:pt x="68" y="130"/>
                    </a:lnTo>
                    <a:lnTo>
                      <a:pt x="64" y="134"/>
                    </a:lnTo>
                    <a:lnTo>
                      <a:pt x="62" y="136"/>
                    </a:lnTo>
                    <a:lnTo>
                      <a:pt x="58" y="136"/>
                    </a:lnTo>
                    <a:lnTo>
                      <a:pt x="58" y="136"/>
                    </a:lnTo>
                    <a:close/>
                    <a:moveTo>
                      <a:pt x="58" y="110"/>
                    </a:moveTo>
                    <a:lnTo>
                      <a:pt x="58" y="110"/>
                    </a:lnTo>
                    <a:lnTo>
                      <a:pt x="52" y="110"/>
                    </a:lnTo>
                    <a:lnTo>
                      <a:pt x="50" y="106"/>
                    </a:lnTo>
                    <a:lnTo>
                      <a:pt x="46" y="104"/>
                    </a:lnTo>
                    <a:lnTo>
                      <a:pt x="46" y="98"/>
                    </a:lnTo>
                    <a:lnTo>
                      <a:pt x="46" y="98"/>
                    </a:lnTo>
                    <a:lnTo>
                      <a:pt x="46" y="94"/>
                    </a:lnTo>
                    <a:lnTo>
                      <a:pt x="50" y="92"/>
                    </a:lnTo>
                    <a:lnTo>
                      <a:pt x="52" y="88"/>
                    </a:lnTo>
                    <a:lnTo>
                      <a:pt x="58" y="88"/>
                    </a:lnTo>
                    <a:lnTo>
                      <a:pt x="58" y="88"/>
                    </a:lnTo>
                    <a:lnTo>
                      <a:pt x="62" y="88"/>
                    </a:lnTo>
                    <a:lnTo>
                      <a:pt x="64" y="92"/>
                    </a:lnTo>
                    <a:lnTo>
                      <a:pt x="68" y="94"/>
                    </a:lnTo>
                    <a:lnTo>
                      <a:pt x="68" y="98"/>
                    </a:lnTo>
                    <a:lnTo>
                      <a:pt x="68" y="98"/>
                    </a:lnTo>
                    <a:lnTo>
                      <a:pt x="68" y="104"/>
                    </a:lnTo>
                    <a:lnTo>
                      <a:pt x="64" y="106"/>
                    </a:lnTo>
                    <a:lnTo>
                      <a:pt x="62" y="110"/>
                    </a:lnTo>
                    <a:lnTo>
                      <a:pt x="58" y="110"/>
                    </a:lnTo>
                    <a:lnTo>
                      <a:pt x="58" y="110"/>
                    </a:lnTo>
                    <a:close/>
                    <a:moveTo>
                      <a:pt x="64" y="74"/>
                    </a:moveTo>
                    <a:lnTo>
                      <a:pt x="64" y="68"/>
                    </a:lnTo>
                    <a:lnTo>
                      <a:pt x="64" y="68"/>
                    </a:lnTo>
                    <a:lnTo>
                      <a:pt x="66" y="64"/>
                    </a:lnTo>
                    <a:lnTo>
                      <a:pt x="68" y="62"/>
                    </a:lnTo>
                    <a:lnTo>
                      <a:pt x="90" y="62"/>
                    </a:lnTo>
                    <a:lnTo>
                      <a:pt x="90" y="62"/>
                    </a:lnTo>
                    <a:lnTo>
                      <a:pt x="94" y="64"/>
                    </a:lnTo>
                    <a:lnTo>
                      <a:pt x="94" y="68"/>
                    </a:lnTo>
                    <a:lnTo>
                      <a:pt x="94" y="74"/>
                    </a:lnTo>
                    <a:lnTo>
                      <a:pt x="94" y="74"/>
                    </a:lnTo>
                    <a:lnTo>
                      <a:pt x="94" y="76"/>
                    </a:lnTo>
                    <a:lnTo>
                      <a:pt x="90" y="78"/>
                    </a:lnTo>
                    <a:lnTo>
                      <a:pt x="68" y="78"/>
                    </a:lnTo>
                    <a:lnTo>
                      <a:pt x="68" y="78"/>
                    </a:lnTo>
                    <a:lnTo>
                      <a:pt x="66" y="76"/>
                    </a:lnTo>
                    <a:lnTo>
                      <a:pt x="64" y="74"/>
                    </a:lnTo>
                    <a:lnTo>
                      <a:pt x="64" y="74"/>
                    </a:lnTo>
                    <a:close/>
                    <a:moveTo>
                      <a:pt x="84" y="166"/>
                    </a:moveTo>
                    <a:lnTo>
                      <a:pt x="84" y="166"/>
                    </a:lnTo>
                    <a:lnTo>
                      <a:pt x="80" y="164"/>
                    </a:lnTo>
                    <a:lnTo>
                      <a:pt x="76" y="162"/>
                    </a:lnTo>
                    <a:lnTo>
                      <a:pt x="74" y="158"/>
                    </a:lnTo>
                    <a:lnTo>
                      <a:pt x="74" y="154"/>
                    </a:lnTo>
                    <a:lnTo>
                      <a:pt x="74" y="154"/>
                    </a:lnTo>
                    <a:lnTo>
                      <a:pt x="74" y="150"/>
                    </a:lnTo>
                    <a:lnTo>
                      <a:pt x="76" y="146"/>
                    </a:lnTo>
                    <a:lnTo>
                      <a:pt x="80" y="144"/>
                    </a:lnTo>
                    <a:lnTo>
                      <a:pt x="84" y="144"/>
                    </a:lnTo>
                    <a:lnTo>
                      <a:pt x="84" y="144"/>
                    </a:lnTo>
                    <a:lnTo>
                      <a:pt x="90" y="144"/>
                    </a:lnTo>
                    <a:lnTo>
                      <a:pt x="92" y="146"/>
                    </a:lnTo>
                    <a:lnTo>
                      <a:pt x="96" y="150"/>
                    </a:lnTo>
                    <a:lnTo>
                      <a:pt x="96" y="154"/>
                    </a:lnTo>
                    <a:lnTo>
                      <a:pt x="96" y="154"/>
                    </a:lnTo>
                    <a:lnTo>
                      <a:pt x="96" y="158"/>
                    </a:lnTo>
                    <a:lnTo>
                      <a:pt x="92" y="162"/>
                    </a:lnTo>
                    <a:lnTo>
                      <a:pt x="90" y="164"/>
                    </a:lnTo>
                    <a:lnTo>
                      <a:pt x="84" y="166"/>
                    </a:lnTo>
                    <a:lnTo>
                      <a:pt x="84" y="166"/>
                    </a:lnTo>
                    <a:close/>
                    <a:moveTo>
                      <a:pt x="84" y="136"/>
                    </a:moveTo>
                    <a:lnTo>
                      <a:pt x="84" y="136"/>
                    </a:lnTo>
                    <a:lnTo>
                      <a:pt x="80" y="136"/>
                    </a:lnTo>
                    <a:lnTo>
                      <a:pt x="76" y="134"/>
                    </a:lnTo>
                    <a:lnTo>
                      <a:pt x="74" y="130"/>
                    </a:lnTo>
                    <a:lnTo>
                      <a:pt x="74" y="126"/>
                    </a:lnTo>
                    <a:lnTo>
                      <a:pt x="74" y="126"/>
                    </a:lnTo>
                    <a:lnTo>
                      <a:pt x="74" y="120"/>
                    </a:lnTo>
                    <a:lnTo>
                      <a:pt x="76" y="118"/>
                    </a:lnTo>
                    <a:lnTo>
                      <a:pt x="80" y="114"/>
                    </a:lnTo>
                    <a:lnTo>
                      <a:pt x="84" y="114"/>
                    </a:lnTo>
                    <a:lnTo>
                      <a:pt x="84" y="114"/>
                    </a:lnTo>
                    <a:lnTo>
                      <a:pt x="90" y="114"/>
                    </a:lnTo>
                    <a:lnTo>
                      <a:pt x="92" y="118"/>
                    </a:lnTo>
                    <a:lnTo>
                      <a:pt x="96" y="120"/>
                    </a:lnTo>
                    <a:lnTo>
                      <a:pt x="96" y="126"/>
                    </a:lnTo>
                    <a:lnTo>
                      <a:pt x="96" y="126"/>
                    </a:lnTo>
                    <a:lnTo>
                      <a:pt x="96" y="130"/>
                    </a:lnTo>
                    <a:lnTo>
                      <a:pt x="92" y="134"/>
                    </a:lnTo>
                    <a:lnTo>
                      <a:pt x="90" y="136"/>
                    </a:lnTo>
                    <a:lnTo>
                      <a:pt x="84" y="136"/>
                    </a:lnTo>
                    <a:lnTo>
                      <a:pt x="84" y="136"/>
                    </a:lnTo>
                    <a:close/>
                    <a:moveTo>
                      <a:pt x="84" y="110"/>
                    </a:moveTo>
                    <a:lnTo>
                      <a:pt x="84" y="110"/>
                    </a:lnTo>
                    <a:lnTo>
                      <a:pt x="80" y="110"/>
                    </a:lnTo>
                    <a:lnTo>
                      <a:pt x="76" y="106"/>
                    </a:lnTo>
                    <a:lnTo>
                      <a:pt x="74" y="104"/>
                    </a:lnTo>
                    <a:lnTo>
                      <a:pt x="74" y="98"/>
                    </a:lnTo>
                    <a:lnTo>
                      <a:pt x="74" y="98"/>
                    </a:lnTo>
                    <a:lnTo>
                      <a:pt x="74" y="94"/>
                    </a:lnTo>
                    <a:lnTo>
                      <a:pt x="76" y="92"/>
                    </a:lnTo>
                    <a:lnTo>
                      <a:pt x="80" y="88"/>
                    </a:lnTo>
                    <a:lnTo>
                      <a:pt x="84" y="88"/>
                    </a:lnTo>
                    <a:lnTo>
                      <a:pt x="84" y="88"/>
                    </a:lnTo>
                    <a:lnTo>
                      <a:pt x="90" y="88"/>
                    </a:lnTo>
                    <a:lnTo>
                      <a:pt x="92" y="92"/>
                    </a:lnTo>
                    <a:lnTo>
                      <a:pt x="96" y="94"/>
                    </a:lnTo>
                    <a:lnTo>
                      <a:pt x="96" y="98"/>
                    </a:lnTo>
                    <a:lnTo>
                      <a:pt x="96" y="98"/>
                    </a:lnTo>
                    <a:lnTo>
                      <a:pt x="96" y="104"/>
                    </a:lnTo>
                    <a:lnTo>
                      <a:pt x="92" y="106"/>
                    </a:lnTo>
                    <a:lnTo>
                      <a:pt x="90" y="110"/>
                    </a:lnTo>
                    <a:lnTo>
                      <a:pt x="84" y="110"/>
                    </a:lnTo>
                    <a:lnTo>
                      <a:pt x="84" y="110"/>
                    </a:lnTo>
                    <a:close/>
                    <a:moveTo>
                      <a:pt x="104" y="38"/>
                    </a:moveTo>
                    <a:lnTo>
                      <a:pt x="104" y="38"/>
                    </a:lnTo>
                    <a:lnTo>
                      <a:pt x="102" y="42"/>
                    </a:lnTo>
                    <a:lnTo>
                      <a:pt x="100" y="48"/>
                    </a:lnTo>
                    <a:lnTo>
                      <a:pt x="96" y="50"/>
                    </a:lnTo>
                    <a:lnTo>
                      <a:pt x="90" y="52"/>
                    </a:lnTo>
                    <a:lnTo>
                      <a:pt x="24" y="52"/>
                    </a:lnTo>
                    <a:lnTo>
                      <a:pt x="24" y="52"/>
                    </a:lnTo>
                    <a:lnTo>
                      <a:pt x="18" y="50"/>
                    </a:lnTo>
                    <a:lnTo>
                      <a:pt x="14" y="48"/>
                    </a:lnTo>
                    <a:lnTo>
                      <a:pt x="12" y="42"/>
                    </a:lnTo>
                    <a:lnTo>
                      <a:pt x="10" y="38"/>
                    </a:lnTo>
                    <a:lnTo>
                      <a:pt x="10" y="26"/>
                    </a:lnTo>
                    <a:lnTo>
                      <a:pt x="10" y="26"/>
                    </a:lnTo>
                    <a:lnTo>
                      <a:pt x="12" y="22"/>
                    </a:lnTo>
                    <a:lnTo>
                      <a:pt x="14" y="16"/>
                    </a:lnTo>
                    <a:lnTo>
                      <a:pt x="18" y="14"/>
                    </a:lnTo>
                    <a:lnTo>
                      <a:pt x="24" y="12"/>
                    </a:lnTo>
                    <a:lnTo>
                      <a:pt x="90" y="12"/>
                    </a:lnTo>
                    <a:lnTo>
                      <a:pt x="90" y="12"/>
                    </a:lnTo>
                    <a:lnTo>
                      <a:pt x="96" y="14"/>
                    </a:lnTo>
                    <a:lnTo>
                      <a:pt x="100" y="16"/>
                    </a:lnTo>
                    <a:lnTo>
                      <a:pt x="102" y="22"/>
                    </a:lnTo>
                    <a:lnTo>
                      <a:pt x="104" y="26"/>
                    </a:lnTo>
                    <a:lnTo>
                      <a:pt x="10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grpSp>
          <p:nvGrpSpPr>
            <p:cNvPr id="17" name="组合 354"/>
            <p:cNvGrpSpPr/>
            <p:nvPr/>
          </p:nvGrpSpPr>
          <p:grpSpPr>
            <a:xfrm>
              <a:off x="2140809" y="1715489"/>
              <a:ext cx="217907" cy="335139"/>
              <a:chOff x="-3987800" y="2888894"/>
              <a:chExt cx="2914173" cy="4481976"/>
            </a:xfrm>
          </p:grpSpPr>
          <p:sp>
            <p:nvSpPr>
              <p:cNvPr id="412" name="Freeform 31"/>
              <p:cNvSpPr>
                <a:spLocks noEditPoints="1"/>
              </p:cNvSpPr>
              <p:nvPr/>
            </p:nvSpPr>
            <p:spPr bwMode="auto">
              <a:xfrm>
                <a:off x="-3987800" y="2888894"/>
                <a:ext cx="2914173" cy="4481976"/>
              </a:xfrm>
              <a:custGeom>
                <a:avLst/>
                <a:gdLst/>
                <a:ahLst/>
                <a:cxnLst>
                  <a:cxn ang="0">
                    <a:pos x="639" y="1012"/>
                  </a:cxn>
                  <a:cxn ang="0">
                    <a:pos x="647" y="1012"/>
                  </a:cxn>
                  <a:cxn ang="0">
                    <a:pos x="656" y="1002"/>
                  </a:cxn>
                  <a:cxn ang="0">
                    <a:pos x="658" y="103"/>
                  </a:cxn>
                  <a:cxn ang="0">
                    <a:pos x="658" y="93"/>
                  </a:cxn>
                  <a:cxn ang="0">
                    <a:pos x="653" y="72"/>
                  </a:cxn>
                  <a:cxn ang="0">
                    <a:pos x="641" y="45"/>
                  </a:cxn>
                  <a:cxn ang="0">
                    <a:pos x="612" y="18"/>
                  </a:cxn>
                  <a:cxn ang="0">
                    <a:pos x="585" y="5"/>
                  </a:cxn>
                  <a:cxn ang="0">
                    <a:pos x="565" y="0"/>
                  </a:cxn>
                  <a:cxn ang="0">
                    <a:pos x="103" y="0"/>
                  </a:cxn>
                  <a:cxn ang="0">
                    <a:pos x="93" y="0"/>
                  </a:cxn>
                  <a:cxn ang="0">
                    <a:pos x="72" y="5"/>
                  </a:cxn>
                  <a:cxn ang="0">
                    <a:pos x="45" y="18"/>
                  </a:cxn>
                  <a:cxn ang="0">
                    <a:pos x="17" y="45"/>
                  </a:cxn>
                  <a:cxn ang="0">
                    <a:pos x="3" y="72"/>
                  </a:cxn>
                  <a:cxn ang="0">
                    <a:pos x="0" y="93"/>
                  </a:cxn>
                  <a:cxn ang="0">
                    <a:pos x="0" y="995"/>
                  </a:cxn>
                  <a:cxn ang="0">
                    <a:pos x="1" y="1002"/>
                  </a:cxn>
                  <a:cxn ang="0">
                    <a:pos x="10" y="1012"/>
                  </a:cxn>
                  <a:cxn ang="0">
                    <a:pos x="17" y="1012"/>
                  </a:cxn>
                  <a:cxn ang="0">
                    <a:pos x="361" y="926"/>
                  </a:cxn>
                  <a:cxn ang="0">
                    <a:pos x="356" y="939"/>
                  </a:cxn>
                  <a:cxn ang="0">
                    <a:pos x="342" y="945"/>
                  </a:cxn>
                  <a:cxn ang="0">
                    <a:pos x="314" y="945"/>
                  </a:cxn>
                  <a:cxn ang="0">
                    <a:pos x="302" y="939"/>
                  </a:cxn>
                  <a:cxn ang="0">
                    <a:pos x="297" y="926"/>
                  </a:cxn>
                  <a:cxn ang="0">
                    <a:pos x="297" y="911"/>
                  </a:cxn>
                  <a:cxn ang="0">
                    <a:pos x="302" y="897"/>
                  </a:cxn>
                  <a:cxn ang="0">
                    <a:pos x="314" y="892"/>
                  </a:cxn>
                  <a:cxn ang="0">
                    <a:pos x="342" y="892"/>
                  </a:cxn>
                  <a:cxn ang="0">
                    <a:pos x="356" y="897"/>
                  </a:cxn>
                  <a:cxn ang="0">
                    <a:pos x="361" y="911"/>
                  </a:cxn>
                  <a:cxn ang="0">
                    <a:pos x="114" y="126"/>
                  </a:cxn>
                  <a:cxn ang="0">
                    <a:pos x="116" y="120"/>
                  </a:cxn>
                  <a:cxn ang="0">
                    <a:pos x="126" y="109"/>
                  </a:cxn>
                  <a:cxn ang="0">
                    <a:pos x="524" y="108"/>
                  </a:cxn>
                  <a:cxn ang="0">
                    <a:pos x="531" y="109"/>
                  </a:cxn>
                  <a:cxn ang="0">
                    <a:pos x="541" y="120"/>
                  </a:cxn>
                  <a:cxn ang="0">
                    <a:pos x="543" y="821"/>
                  </a:cxn>
                  <a:cxn ang="0">
                    <a:pos x="541" y="828"/>
                  </a:cxn>
                  <a:cxn ang="0">
                    <a:pos x="531" y="838"/>
                  </a:cxn>
                  <a:cxn ang="0">
                    <a:pos x="133" y="840"/>
                  </a:cxn>
                  <a:cxn ang="0">
                    <a:pos x="126" y="838"/>
                  </a:cxn>
                  <a:cxn ang="0">
                    <a:pos x="116" y="828"/>
                  </a:cxn>
                  <a:cxn ang="0">
                    <a:pos x="114" y="126"/>
                  </a:cxn>
                </a:cxnLst>
                <a:rect l="0" t="0" r="r" b="b"/>
                <a:pathLst>
                  <a:path w="658" h="1012">
                    <a:moveTo>
                      <a:pt x="17" y="1012"/>
                    </a:moveTo>
                    <a:lnTo>
                      <a:pt x="639" y="1012"/>
                    </a:lnTo>
                    <a:lnTo>
                      <a:pt x="639" y="1012"/>
                    </a:lnTo>
                    <a:lnTo>
                      <a:pt x="647" y="1012"/>
                    </a:lnTo>
                    <a:lnTo>
                      <a:pt x="653" y="1007"/>
                    </a:lnTo>
                    <a:lnTo>
                      <a:pt x="656" y="1002"/>
                    </a:lnTo>
                    <a:lnTo>
                      <a:pt x="658" y="995"/>
                    </a:lnTo>
                    <a:lnTo>
                      <a:pt x="658" y="103"/>
                    </a:lnTo>
                    <a:lnTo>
                      <a:pt x="658" y="103"/>
                    </a:lnTo>
                    <a:lnTo>
                      <a:pt x="658" y="93"/>
                    </a:lnTo>
                    <a:lnTo>
                      <a:pt x="656" y="82"/>
                    </a:lnTo>
                    <a:lnTo>
                      <a:pt x="653" y="72"/>
                    </a:lnTo>
                    <a:lnTo>
                      <a:pt x="649" y="64"/>
                    </a:lnTo>
                    <a:lnTo>
                      <a:pt x="641" y="45"/>
                    </a:lnTo>
                    <a:lnTo>
                      <a:pt x="627" y="30"/>
                    </a:lnTo>
                    <a:lnTo>
                      <a:pt x="612" y="18"/>
                    </a:lnTo>
                    <a:lnTo>
                      <a:pt x="595" y="8"/>
                    </a:lnTo>
                    <a:lnTo>
                      <a:pt x="585" y="5"/>
                    </a:lnTo>
                    <a:lnTo>
                      <a:pt x="575" y="1"/>
                    </a:lnTo>
                    <a:lnTo>
                      <a:pt x="565" y="0"/>
                    </a:lnTo>
                    <a:lnTo>
                      <a:pt x="555" y="0"/>
                    </a:lnTo>
                    <a:lnTo>
                      <a:pt x="103" y="0"/>
                    </a:lnTo>
                    <a:lnTo>
                      <a:pt x="103" y="0"/>
                    </a:lnTo>
                    <a:lnTo>
                      <a:pt x="93" y="0"/>
                    </a:lnTo>
                    <a:lnTo>
                      <a:pt x="82" y="1"/>
                    </a:lnTo>
                    <a:lnTo>
                      <a:pt x="72" y="5"/>
                    </a:lnTo>
                    <a:lnTo>
                      <a:pt x="62" y="8"/>
                    </a:lnTo>
                    <a:lnTo>
                      <a:pt x="45" y="18"/>
                    </a:lnTo>
                    <a:lnTo>
                      <a:pt x="30" y="30"/>
                    </a:lnTo>
                    <a:lnTo>
                      <a:pt x="17" y="45"/>
                    </a:lnTo>
                    <a:lnTo>
                      <a:pt x="7" y="64"/>
                    </a:lnTo>
                    <a:lnTo>
                      <a:pt x="3" y="72"/>
                    </a:lnTo>
                    <a:lnTo>
                      <a:pt x="1" y="82"/>
                    </a:lnTo>
                    <a:lnTo>
                      <a:pt x="0" y="93"/>
                    </a:lnTo>
                    <a:lnTo>
                      <a:pt x="0" y="103"/>
                    </a:lnTo>
                    <a:lnTo>
                      <a:pt x="0" y="995"/>
                    </a:lnTo>
                    <a:lnTo>
                      <a:pt x="0" y="995"/>
                    </a:lnTo>
                    <a:lnTo>
                      <a:pt x="1" y="1002"/>
                    </a:lnTo>
                    <a:lnTo>
                      <a:pt x="5" y="1007"/>
                    </a:lnTo>
                    <a:lnTo>
                      <a:pt x="10" y="1012"/>
                    </a:lnTo>
                    <a:lnTo>
                      <a:pt x="17" y="1012"/>
                    </a:lnTo>
                    <a:lnTo>
                      <a:pt x="17" y="1012"/>
                    </a:lnTo>
                    <a:close/>
                    <a:moveTo>
                      <a:pt x="361" y="926"/>
                    </a:moveTo>
                    <a:lnTo>
                      <a:pt x="361" y="926"/>
                    </a:lnTo>
                    <a:lnTo>
                      <a:pt x="359" y="933"/>
                    </a:lnTo>
                    <a:lnTo>
                      <a:pt x="356" y="939"/>
                    </a:lnTo>
                    <a:lnTo>
                      <a:pt x="351" y="943"/>
                    </a:lnTo>
                    <a:lnTo>
                      <a:pt x="342" y="945"/>
                    </a:lnTo>
                    <a:lnTo>
                      <a:pt x="314" y="945"/>
                    </a:lnTo>
                    <a:lnTo>
                      <a:pt x="314" y="945"/>
                    </a:lnTo>
                    <a:lnTo>
                      <a:pt x="307" y="943"/>
                    </a:lnTo>
                    <a:lnTo>
                      <a:pt x="302" y="939"/>
                    </a:lnTo>
                    <a:lnTo>
                      <a:pt x="297" y="933"/>
                    </a:lnTo>
                    <a:lnTo>
                      <a:pt x="297" y="926"/>
                    </a:lnTo>
                    <a:lnTo>
                      <a:pt x="297" y="911"/>
                    </a:lnTo>
                    <a:lnTo>
                      <a:pt x="297" y="911"/>
                    </a:lnTo>
                    <a:lnTo>
                      <a:pt x="297" y="904"/>
                    </a:lnTo>
                    <a:lnTo>
                      <a:pt x="302" y="897"/>
                    </a:lnTo>
                    <a:lnTo>
                      <a:pt x="307" y="894"/>
                    </a:lnTo>
                    <a:lnTo>
                      <a:pt x="314" y="892"/>
                    </a:lnTo>
                    <a:lnTo>
                      <a:pt x="342" y="892"/>
                    </a:lnTo>
                    <a:lnTo>
                      <a:pt x="342" y="892"/>
                    </a:lnTo>
                    <a:lnTo>
                      <a:pt x="351" y="894"/>
                    </a:lnTo>
                    <a:lnTo>
                      <a:pt x="356" y="897"/>
                    </a:lnTo>
                    <a:lnTo>
                      <a:pt x="359" y="904"/>
                    </a:lnTo>
                    <a:lnTo>
                      <a:pt x="361" y="911"/>
                    </a:lnTo>
                    <a:lnTo>
                      <a:pt x="361" y="926"/>
                    </a:lnTo>
                    <a:close/>
                    <a:moveTo>
                      <a:pt x="114" y="126"/>
                    </a:moveTo>
                    <a:lnTo>
                      <a:pt x="114" y="126"/>
                    </a:lnTo>
                    <a:lnTo>
                      <a:pt x="116" y="120"/>
                    </a:lnTo>
                    <a:lnTo>
                      <a:pt x="120" y="113"/>
                    </a:lnTo>
                    <a:lnTo>
                      <a:pt x="126" y="109"/>
                    </a:lnTo>
                    <a:lnTo>
                      <a:pt x="133" y="108"/>
                    </a:lnTo>
                    <a:lnTo>
                      <a:pt x="524" y="108"/>
                    </a:lnTo>
                    <a:lnTo>
                      <a:pt x="524" y="108"/>
                    </a:lnTo>
                    <a:lnTo>
                      <a:pt x="531" y="109"/>
                    </a:lnTo>
                    <a:lnTo>
                      <a:pt x="538" y="113"/>
                    </a:lnTo>
                    <a:lnTo>
                      <a:pt x="541" y="120"/>
                    </a:lnTo>
                    <a:lnTo>
                      <a:pt x="543" y="126"/>
                    </a:lnTo>
                    <a:lnTo>
                      <a:pt x="543" y="821"/>
                    </a:lnTo>
                    <a:lnTo>
                      <a:pt x="543" y="821"/>
                    </a:lnTo>
                    <a:lnTo>
                      <a:pt x="541" y="828"/>
                    </a:lnTo>
                    <a:lnTo>
                      <a:pt x="538" y="835"/>
                    </a:lnTo>
                    <a:lnTo>
                      <a:pt x="531" y="838"/>
                    </a:lnTo>
                    <a:lnTo>
                      <a:pt x="524" y="840"/>
                    </a:lnTo>
                    <a:lnTo>
                      <a:pt x="133" y="840"/>
                    </a:lnTo>
                    <a:lnTo>
                      <a:pt x="133" y="840"/>
                    </a:lnTo>
                    <a:lnTo>
                      <a:pt x="126" y="838"/>
                    </a:lnTo>
                    <a:lnTo>
                      <a:pt x="120" y="835"/>
                    </a:lnTo>
                    <a:lnTo>
                      <a:pt x="116" y="828"/>
                    </a:lnTo>
                    <a:lnTo>
                      <a:pt x="114" y="821"/>
                    </a:lnTo>
                    <a:lnTo>
                      <a:pt x="114" y="126"/>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nvGrpSpPr>
              <p:cNvPr id="18" name="组合 412"/>
              <p:cNvGrpSpPr/>
              <p:nvPr/>
            </p:nvGrpSpPr>
            <p:grpSpPr>
              <a:xfrm>
                <a:off x="-3335304" y="3533467"/>
                <a:ext cx="1609180" cy="2892733"/>
                <a:chOff x="-3390900" y="3482667"/>
                <a:chExt cx="1609180" cy="2892733"/>
              </a:xfrm>
            </p:grpSpPr>
            <p:sp>
              <p:nvSpPr>
                <p:cNvPr id="414" name="矩形 413"/>
                <p:cNvSpPr/>
                <p:nvPr/>
              </p:nvSpPr>
              <p:spPr bwMode="auto">
                <a:xfrm>
                  <a:off x="-339090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15" name="矩形 414"/>
                <p:cNvSpPr/>
                <p:nvPr/>
              </p:nvSpPr>
              <p:spPr bwMode="auto">
                <a:xfrm>
                  <a:off x="-317916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16" name="矩形 415"/>
                <p:cNvSpPr/>
                <p:nvPr/>
              </p:nvSpPr>
              <p:spPr bwMode="auto">
                <a:xfrm>
                  <a:off x="-296742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17" name="矩形 416"/>
                <p:cNvSpPr/>
                <p:nvPr/>
              </p:nvSpPr>
              <p:spPr bwMode="auto">
                <a:xfrm>
                  <a:off x="-275568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18" name="矩形 417"/>
                <p:cNvSpPr/>
                <p:nvPr/>
              </p:nvSpPr>
              <p:spPr bwMode="auto">
                <a:xfrm>
                  <a:off x="-254394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19" name="矩形 418"/>
                <p:cNvSpPr/>
                <p:nvPr/>
              </p:nvSpPr>
              <p:spPr bwMode="auto">
                <a:xfrm>
                  <a:off x="-233220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20" name="矩形 419"/>
                <p:cNvSpPr/>
                <p:nvPr/>
              </p:nvSpPr>
              <p:spPr bwMode="auto">
                <a:xfrm>
                  <a:off x="-212046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21" name="矩形 420"/>
                <p:cNvSpPr/>
                <p:nvPr/>
              </p:nvSpPr>
              <p:spPr bwMode="auto">
                <a:xfrm>
                  <a:off x="-190872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grpSp>
        </p:grpSp>
        <p:grpSp>
          <p:nvGrpSpPr>
            <p:cNvPr id="19" name="组合 355"/>
            <p:cNvGrpSpPr/>
            <p:nvPr/>
          </p:nvGrpSpPr>
          <p:grpSpPr>
            <a:xfrm>
              <a:off x="2140809" y="2707764"/>
              <a:ext cx="217907" cy="335139"/>
              <a:chOff x="-3987800" y="2888894"/>
              <a:chExt cx="2914173" cy="4481976"/>
            </a:xfrm>
          </p:grpSpPr>
          <p:sp>
            <p:nvSpPr>
              <p:cNvPr id="397" name="Freeform 31"/>
              <p:cNvSpPr>
                <a:spLocks noEditPoints="1"/>
              </p:cNvSpPr>
              <p:nvPr/>
            </p:nvSpPr>
            <p:spPr bwMode="auto">
              <a:xfrm>
                <a:off x="-3987800" y="2888894"/>
                <a:ext cx="2914173" cy="4481976"/>
              </a:xfrm>
              <a:custGeom>
                <a:avLst/>
                <a:gdLst/>
                <a:ahLst/>
                <a:cxnLst>
                  <a:cxn ang="0">
                    <a:pos x="639" y="1012"/>
                  </a:cxn>
                  <a:cxn ang="0">
                    <a:pos x="647" y="1012"/>
                  </a:cxn>
                  <a:cxn ang="0">
                    <a:pos x="656" y="1002"/>
                  </a:cxn>
                  <a:cxn ang="0">
                    <a:pos x="658" y="103"/>
                  </a:cxn>
                  <a:cxn ang="0">
                    <a:pos x="658" y="93"/>
                  </a:cxn>
                  <a:cxn ang="0">
                    <a:pos x="653" y="72"/>
                  </a:cxn>
                  <a:cxn ang="0">
                    <a:pos x="641" y="45"/>
                  </a:cxn>
                  <a:cxn ang="0">
                    <a:pos x="612" y="18"/>
                  </a:cxn>
                  <a:cxn ang="0">
                    <a:pos x="585" y="5"/>
                  </a:cxn>
                  <a:cxn ang="0">
                    <a:pos x="565" y="0"/>
                  </a:cxn>
                  <a:cxn ang="0">
                    <a:pos x="103" y="0"/>
                  </a:cxn>
                  <a:cxn ang="0">
                    <a:pos x="93" y="0"/>
                  </a:cxn>
                  <a:cxn ang="0">
                    <a:pos x="72" y="5"/>
                  </a:cxn>
                  <a:cxn ang="0">
                    <a:pos x="45" y="18"/>
                  </a:cxn>
                  <a:cxn ang="0">
                    <a:pos x="17" y="45"/>
                  </a:cxn>
                  <a:cxn ang="0">
                    <a:pos x="3" y="72"/>
                  </a:cxn>
                  <a:cxn ang="0">
                    <a:pos x="0" y="93"/>
                  </a:cxn>
                  <a:cxn ang="0">
                    <a:pos x="0" y="995"/>
                  </a:cxn>
                  <a:cxn ang="0">
                    <a:pos x="1" y="1002"/>
                  </a:cxn>
                  <a:cxn ang="0">
                    <a:pos x="10" y="1012"/>
                  </a:cxn>
                  <a:cxn ang="0">
                    <a:pos x="17" y="1012"/>
                  </a:cxn>
                  <a:cxn ang="0">
                    <a:pos x="361" y="926"/>
                  </a:cxn>
                  <a:cxn ang="0">
                    <a:pos x="356" y="939"/>
                  </a:cxn>
                  <a:cxn ang="0">
                    <a:pos x="342" y="945"/>
                  </a:cxn>
                  <a:cxn ang="0">
                    <a:pos x="314" y="945"/>
                  </a:cxn>
                  <a:cxn ang="0">
                    <a:pos x="302" y="939"/>
                  </a:cxn>
                  <a:cxn ang="0">
                    <a:pos x="297" y="926"/>
                  </a:cxn>
                  <a:cxn ang="0">
                    <a:pos x="297" y="911"/>
                  </a:cxn>
                  <a:cxn ang="0">
                    <a:pos x="302" y="897"/>
                  </a:cxn>
                  <a:cxn ang="0">
                    <a:pos x="314" y="892"/>
                  </a:cxn>
                  <a:cxn ang="0">
                    <a:pos x="342" y="892"/>
                  </a:cxn>
                  <a:cxn ang="0">
                    <a:pos x="356" y="897"/>
                  </a:cxn>
                  <a:cxn ang="0">
                    <a:pos x="361" y="911"/>
                  </a:cxn>
                  <a:cxn ang="0">
                    <a:pos x="114" y="126"/>
                  </a:cxn>
                  <a:cxn ang="0">
                    <a:pos x="116" y="120"/>
                  </a:cxn>
                  <a:cxn ang="0">
                    <a:pos x="126" y="109"/>
                  </a:cxn>
                  <a:cxn ang="0">
                    <a:pos x="524" y="108"/>
                  </a:cxn>
                  <a:cxn ang="0">
                    <a:pos x="531" y="109"/>
                  </a:cxn>
                  <a:cxn ang="0">
                    <a:pos x="541" y="120"/>
                  </a:cxn>
                  <a:cxn ang="0">
                    <a:pos x="543" y="821"/>
                  </a:cxn>
                  <a:cxn ang="0">
                    <a:pos x="541" y="828"/>
                  </a:cxn>
                  <a:cxn ang="0">
                    <a:pos x="531" y="838"/>
                  </a:cxn>
                  <a:cxn ang="0">
                    <a:pos x="133" y="840"/>
                  </a:cxn>
                  <a:cxn ang="0">
                    <a:pos x="126" y="838"/>
                  </a:cxn>
                  <a:cxn ang="0">
                    <a:pos x="116" y="828"/>
                  </a:cxn>
                  <a:cxn ang="0">
                    <a:pos x="114" y="126"/>
                  </a:cxn>
                </a:cxnLst>
                <a:rect l="0" t="0" r="r" b="b"/>
                <a:pathLst>
                  <a:path w="658" h="1012">
                    <a:moveTo>
                      <a:pt x="17" y="1012"/>
                    </a:moveTo>
                    <a:lnTo>
                      <a:pt x="639" y="1012"/>
                    </a:lnTo>
                    <a:lnTo>
                      <a:pt x="639" y="1012"/>
                    </a:lnTo>
                    <a:lnTo>
                      <a:pt x="647" y="1012"/>
                    </a:lnTo>
                    <a:lnTo>
                      <a:pt x="653" y="1007"/>
                    </a:lnTo>
                    <a:lnTo>
                      <a:pt x="656" y="1002"/>
                    </a:lnTo>
                    <a:lnTo>
                      <a:pt x="658" y="995"/>
                    </a:lnTo>
                    <a:lnTo>
                      <a:pt x="658" y="103"/>
                    </a:lnTo>
                    <a:lnTo>
                      <a:pt x="658" y="103"/>
                    </a:lnTo>
                    <a:lnTo>
                      <a:pt x="658" y="93"/>
                    </a:lnTo>
                    <a:lnTo>
                      <a:pt x="656" y="82"/>
                    </a:lnTo>
                    <a:lnTo>
                      <a:pt x="653" y="72"/>
                    </a:lnTo>
                    <a:lnTo>
                      <a:pt x="649" y="64"/>
                    </a:lnTo>
                    <a:lnTo>
                      <a:pt x="641" y="45"/>
                    </a:lnTo>
                    <a:lnTo>
                      <a:pt x="627" y="30"/>
                    </a:lnTo>
                    <a:lnTo>
                      <a:pt x="612" y="18"/>
                    </a:lnTo>
                    <a:lnTo>
                      <a:pt x="595" y="8"/>
                    </a:lnTo>
                    <a:lnTo>
                      <a:pt x="585" y="5"/>
                    </a:lnTo>
                    <a:lnTo>
                      <a:pt x="575" y="1"/>
                    </a:lnTo>
                    <a:lnTo>
                      <a:pt x="565" y="0"/>
                    </a:lnTo>
                    <a:lnTo>
                      <a:pt x="555" y="0"/>
                    </a:lnTo>
                    <a:lnTo>
                      <a:pt x="103" y="0"/>
                    </a:lnTo>
                    <a:lnTo>
                      <a:pt x="103" y="0"/>
                    </a:lnTo>
                    <a:lnTo>
                      <a:pt x="93" y="0"/>
                    </a:lnTo>
                    <a:lnTo>
                      <a:pt x="82" y="1"/>
                    </a:lnTo>
                    <a:lnTo>
                      <a:pt x="72" y="5"/>
                    </a:lnTo>
                    <a:lnTo>
                      <a:pt x="62" y="8"/>
                    </a:lnTo>
                    <a:lnTo>
                      <a:pt x="45" y="18"/>
                    </a:lnTo>
                    <a:lnTo>
                      <a:pt x="30" y="30"/>
                    </a:lnTo>
                    <a:lnTo>
                      <a:pt x="17" y="45"/>
                    </a:lnTo>
                    <a:lnTo>
                      <a:pt x="7" y="64"/>
                    </a:lnTo>
                    <a:lnTo>
                      <a:pt x="3" y="72"/>
                    </a:lnTo>
                    <a:lnTo>
                      <a:pt x="1" y="82"/>
                    </a:lnTo>
                    <a:lnTo>
                      <a:pt x="0" y="93"/>
                    </a:lnTo>
                    <a:lnTo>
                      <a:pt x="0" y="103"/>
                    </a:lnTo>
                    <a:lnTo>
                      <a:pt x="0" y="995"/>
                    </a:lnTo>
                    <a:lnTo>
                      <a:pt x="0" y="995"/>
                    </a:lnTo>
                    <a:lnTo>
                      <a:pt x="1" y="1002"/>
                    </a:lnTo>
                    <a:lnTo>
                      <a:pt x="5" y="1007"/>
                    </a:lnTo>
                    <a:lnTo>
                      <a:pt x="10" y="1012"/>
                    </a:lnTo>
                    <a:lnTo>
                      <a:pt x="17" y="1012"/>
                    </a:lnTo>
                    <a:lnTo>
                      <a:pt x="17" y="1012"/>
                    </a:lnTo>
                    <a:close/>
                    <a:moveTo>
                      <a:pt x="361" y="926"/>
                    </a:moveTo>
                    <a:lnTo>
                      <a:pt x="361" y="926"/>
                    </a:lnTo>
                    <a:lnTo>
                      <a:pt x="359" y="933"/>
                    </a:lnTo>
                    <a:lnTo>
                      <a:pt x="356" y="939"/>
                    </a:lnTo>
                    <a:lnTo>
                      <a:pt x="351" y="943"/>
                    </a:lnTo>
                    <a:lnTo>
                      <a:pt x="342" y="945"/>
                    </a:lnTo>
                    <a:lnTo>
                      <a:pt x="314" y="945"/>
                    </a:lnTo>
                    <a:lnTo>
                      <a:pt x="314" y="945"/>
                    </a:lnTo>
                    <a:lnTo>
                      <a:pt x="307" y="943"/>
                    </a:lnTo>
                    <a:lnTo>
                      <a:pt x="302" y="939"/>
                    </a:lnTo>
                    <a:lnTo>
                      <a:pt x="297" y="933"/>
                    </a:lnTo>
                    <a:lnTo>
                      <a:pt x="297" y="926"/>
                    </a:lnTo>
                    <a:lnTo>
                      <a:pt x="297" y="911"/>
                    </a:lnTo>
                    <a:lnTo>
                      <a:pt x="297" y="911"/>
                    </a:lnTo>
                    <a:lnTo>
                      <a:pt x="297" y="904"/>
                    </a:lnTo>
                    <a:lnTo>
                      <a:pt x="302" y="897"/>
                    </a:lnTo>
                    <a:lnTo>
                      <a:pt x="307" y="894"/>
                    </a:lnTo>
                    <a:lnTo>
                      <a:pt x="314" y="892"/>
                    </a:lnTo>
                    <a:lnTo>
                      <a:pt x="342" y="892"/>
                    </a:lnTo>
                    <a:lnTo>
                      <a:pt x="342" y="892"/>
                    </a:lnTo>
                    <a:lnTo>
                      <a:pt x="351" y="894"/>
                    </a:lnTo>
                    <a:lnTo>
                      <a:pt x="356" y="897"/>
                    </a:lnTo>
                    <a:lnTo>
                      <a:pt x="359" y="904"/>
                    </a:lnTo>
                    <a:lnTo>
                      <a:pt x="361" y="911"/>
                    </a:lnTo>
                    <a:lnTo>
                      <a:pt x="361" y="926"/>
                    </a:lnTo>
                    <a:close/>
                    <a:moveTo>
                      <a:pt x="114" y="126"/>
                    </a:moveTo>
                    <a:lnTo>
                      <a:pt x="114" y="126"/>
                    </a:lnTo>
                    <a:lnTo>
                      <a:pt x="116" y="120"/>
                    </a:lnTo>
                    <a:lnTo>
                      <a:pt x="120" y="113"/>
                    </a:lnTo>
                    <a:lnTo>
                      <a:pt x="126" y="109"/>
                    </a:lnTo>
                    <a:lnTo>
                      <a:pt x="133" y="108"/>
                    </a:lnTo>
                    <a:lnTo>
                      <a:pt x="524" y="108"/>
                    </a:lnTo>
                    <a:lnTo>
                      <a:pt x="524" y="108"/>
                    </a:lnTo>
                    <a:lnTo>
                      <a:pt x="531" y="109"/>
                    </a:lnTo>
                    <a:lnTo>
                      <a:pt x="538" y="113"/>
                    </a:lnTo>
                    <a:lnTo>
                      <a:pt x="541" y="120"/>
                    </a:lnTo>
                    <a:lnTo>
                      <a:pt x="543" y="126"/>
                    </a:lnTo>
                    <a:lnTo>
                      <a:pt x="543" y="821"/>
                    </a:lnTo>
                    <a:lnTo>
                      <a:pt x="543" y="821"/>
                    </a:lnTo>
                    <a:lnTo>
                      <a:pt x="541" y="828"/>
                    </a:lnTo>
                    <a:lnTo>
                      <a:pt x="538" y="835"/>
                    </a:lnTo>
                    <a:lnTo>
                      <a:pt x="531" y="838"/>
                    </a:lnTo>
                    <a:lnTo>
                      <a:pt x="524" y="840"/>
                    </a:lnTo>
                    <a:lnTo>
                      <a:pt x="133" y="840"/>
                    </a:lnTo>
                    <a:lnTo>
                      <a:pt x="133" y="840"/>
                    </a:lnTo>
                    <a:lnTo>
                      <a:pt x="126" y="838"/>
                    </a:lnTo>
                    <a:lnTo>
                      <a:pt x="120" y="835"/>
                    </a:lnTo>
                    <a:lnTo>
                      <a:pt x="116" y="828"/>
                    </a:lnTo>
                    <a:lnTo>
                      <a:pt x="114" y="821"/>
                    </a:lnTo>
                    <a:lnTo>
                      <a:pt x="114" y="126"/>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nvGrpSpPr>
              <p:cNvPr id="20" name="组合 397"/>
              <p:cNvGrpSpPr/>
              <p:nvPr/>
            </p:nvGrpSpPr>
            <p:grpSpPr>
              <a:xfrm>
                <a:off x="-3335304" y="3533467"/>
                <a:ext cx="1609180" cy="2892733"/>
                <a:chOff x="-3390900" y="3482667"/>
                <a:chExt cx="1609180" cy="2892733"/>
              </a:xfrm>
            </p:grpSpPr>
            <p:sp>
              <p:nvSpPr>
                <p:cNvPr id="401" name="矩形 400"/>
                <p:cNvSpPr/>
                <p:nvPr/>
              </p:nvSpPr>
              <p:spPr bwMode="auto">
                <a:xfrm>
                  <a:off x="-339090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02" name="矩形 401"/>
                <p:cNvSpPr/>
                <p:nvPr/>
              </p:nvSpPr>
              <p:spPr bwMode="auto">
                <a:xfrm>
                  <a:off x="-317916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06" name="矩形 405"/>
                <p:cNvSpPr/>
                <p:nvPr/>
              </p:nvSpPr>
              <p:spPr bwMode="auto">
                <a:xfrm>
                  <a:off x="-296742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07" name="矩形 406"/>
                <p:cNvSpPr/>
                <p:nvPr/>
              </p:nvSpPr>
              <p:spPr bwMode="auto">
                <a:xfrm>
                  <a:off x="-275568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08" name="矩形 407"/>
                <p:cNvSpPr/>
                <p:nvPr/>
              </p:nvSpPr>
              <p:spPr bwMode="auto">
                <a:xfrm>
                  <a:off x="-254394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09" name="矩形 408"/>
                <p:cNvSpPr/>
                <p:nvPr/>
              </p:nvSpPr>
              <p:spPr bwMode="auto">
                <a:xfrm>
                  <a:off x="-233220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10" name="矩形 409"/>
                <p:cNvSpPr/>
                <p:nvPr/>
              </p:nvSpPr>
              <p:spPr bwMode="auto">
                <a:xfrm>
                  <a:off x="-212046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sp>
              <p:nvSpPr>
                <p:cNvPr id="411" name="矩形 410"/>
                <p:cNvSpPr/>
                <p:nvPr/>
              </p:nvSpPr>
              <p:spPr bwMode="auto">
                <a:xfrm>
                  <a:off x="-1908720" y="3482667"/>
                  <a:ext cx="127000" cy="2892733"/>
                </a:xfrm>
                <a:prstGeom prst="rect">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grpSp>
        </p:grpSp>
        <p:sp>
          <p:nvSpPr>
            <p:cNvPr id="358" name="Freeform 50"/>
            <p:cNvSpPr>
              <a:spLocks noEditPoints="1"/>
            </p:cNvSpPr>
            <p:nvPr/>
          </p:nvSpPr>
          <p:spPr bwMode="auto">
            <a:xfrm>
              <a:off x="1498088" y="4135139"/>
              <a:ext cx="196305" cy="215936"/>
            </a:xfrm>
            <a:custGeom>
              <a:avLst/>
              <a:gdLst/>
              <a:ahLst/>
              <a:cxnLst>
                <a:cxn ang="0">
                  <a:pos x="212" y="8"/>
                </a:cxn>
                <a:cxn ang="0">
                  <a:pos x="194" y="0"/>
                </a:cxn>
                <a:cxn ang="0">
                  <a:pos x="21" y="0"/>
                </a:cxn>
                <a:cxn ang="0">
                  <a:pos x="4" y="8"/>
                </a:cxn>
                <a:cxn ang="0">
                  <a:pos x="0" y="13"/>
                </a:cxn>
                <a:cxn ang="0">
                  <a:pos x="0" y="160"/>
                </a:cxn>
                <a:cxn ang="0">
                  <a:pos x="0" y="168"/>
                </a:cxn>
                <a:cxn ang="0">
                  <a:pos x="4" y="177"/>
                </a:cxn>
                <a:cxn ang="0">
                  <a:pos x="21" y="186"/>
                </a:cxn>
                <a:cxn ang="0">
                  <a:pos x="194" y="186"/>
                </a:cxn>
                <a:cxn ang="0">
                  <a:pos x="212" y="177"/>
                </a:cxn>
                <a:cxn ang="0">
                  <a:pos x="220" y="168"/>
                </a:cxn>
                <a:cxn ang="0">
                  <a:pos x="220" y="26"/>
                </a:cxn>
                <a:cxn ang="0">
                  <a:pos x="220" y="13"/>
                </a:cxn>
                <a:cxn ang="0">
                  <a:pos x="212" y="8"/>
                </a:cxn>
                <a:cxn ang="0">
                  <a:pos x="207" y="160"/>
                </a:cxn>
                <a:cxn ang="0">
                  <a:pos x="203" y="168"/>
                </a:cxn>
                <a:cxn ang="0">
                  <a:pos x="21" y="173"/>
                </a:cxn>
                <a:cxn ang="0">
                  <a:pos x="13" y="168"/>
                </a:cxn>
                <a:cxn ang="0">
                  <a:pos x="13" y="160"/>
                </a:cxn>
                <a:cxn ang="0">
                  <a:pos x="13" y="26"/>
                </a:cxn>
                <a:cxn ang="0">
                  <a:pos x="13" y="17"/>
                </a:cxn>
                <a:cxn ang="0">
                  <a:pos x="194" y="13"/>
                </a:cxn>
                <a:cxn ang="0">
                  <a:pos x="203" y="17"/>
                </a:cxn>
                <a:cxn ang="0">
                  <a:pos x="207" y="26"/>
                </a:cxn>
                <a:cxn ang="0">
                  <a:pos x="212" y="186"/>
                </a:cxn>
                <a:cxn ang="0">
                  <a:pos x="8" y="186"/>
                </a:cxn>
                <a:cxn ang="0">
                  <a:pos x="4" y="190"/>
                </a:cxn>
                <a:cxn ang="0">
                  <a:pos x="0" y="238"/>
                </a:cxn>
                <a:cxn ang="0">
                  <a:pos x="4" y="242"/>
                </a:cxn>
                <a:cxn ang="0">
                  <a:pos x="8" y="242"/>
                </a:cxn>
                <a:cxn ang="0">
                  <a:pos x="212" y="242"/>
                </a:cxn>
                <a:cxn ang="0">
                  <a:pos x="216" y="242"/>
                </a:cxn>
                <a:cxn ang="0">
                  <a:pos x="220" y="194"/>
                </a:cxn>
                <a:cxn ang="0">
                  <a:pos x="216" y="190"/>
                </a:cxn>
                <a:cxn ang="0">
                  <a:pos x="212" y="186"/>
                </a:cxn>
                <a:cxn ang="0">
                  <a:pos x="207" y="229"/>
                </a:cxn>
                <a:cxn ang="0">
                  <a:pos x="13" y="199"/>
                </a:cxn>
                <a:cxn ang="0">
                  <a:pos x="207" y="229"/>
                </a:cxn>
                <a:cxn ang="0">
                  <a:pos x="121" y="225"/>
                </a:cxn>
                <a:cxn ang="0">
                  <a:pos x="125" y="225"/>
                </a:cxn>
                <a:cxn ang="0">
                  <a:pos x="125" y="220"/>
                </a:cxn>
                <a:cxn ang="0">
                  <a:pos x="125" y="212"/>
                </a:cxn>
                <a:cxn ang="0">
                  <a:pos x="125" y="207"/>
                </a:cxn>
                <a:cxn ang="0">
                  <a:pos x="26" y="207"/>
                </a:cxn>
                <a:cxn ang="0">
                  <a:pos x="21" y="207"/>
                </a:cxn>
                <a:cxn ang="0">
                  <a:pos x="17" y="212"/>
                </a:cxn>
                <a:cxn ang="0">
                  <a:pos x="17" y="220"/>
                </a:cxn>
                <a:cxn ang="0">
                  <a:pos x="21" y="225"/>
                </a:cxn>
                <a:cxn ang="0">
                  <a:pos x="26" y="225"/>
                </a:cxn>
              </a:cxnLst>
              <a:rect l="0" t="0" r="r" b="b"/>
              <a:pathLst>
                <a:path w="220" h="242">
                  <a:moveTo>
                    <a:pt x="212" y="8"/>
                  </a:moveTo>
                  <a:lnTo>
                    <a:pt x="212" y="8"/>
                  </a:lnTo>
                  <a:lnTo>
                    <a:pt x="207" y="0"/>
                  </a:lnTo>
                  <a:lnTo>
                    <a:pt x="194" y="0"/>
                  </a:lnTo>
                  <a:lnTo>
                    <a:pt x="21" y="0"/>
                  </a:lnTo>
                  <a:lnTo>
                    <a:pt x="21" y="0"/>
                  </a:lnTo>
                  <a:lnTo>
                    <a:pt x="13" y="0"/>
                  </a:lnTo>
                  <a:lnTo>
                    <a:pt x="4" y="8"/>
                  </a:lnTo>
                  <a:lnTo>
                    <a:pt x="4" y="8"/>
                  </a:lnTo>
                  <a:lnTo>
                    <a:pt x="0" y="13"/>
                  </a:lnTo>
                  <a:lnTo>
                    <a:pt x="0" y="26"/>
                  </a:lnTo>
                  <a:lnTo>
                    <a:pt x="0" y="160"/>
                  </a:lnTo>
                  <a:lnTo>
                    <a:pt x="0" y="160"/>
                  </a:lnTo>
                  <a:lnTo>
                    <a:pt x="0" y="168"/>
                  </a:lnTo>
                  <a:lnTo>
                    <a:pt x="4" y="177"/>
                  </a:lnTo>
                  <a:lnTo>
                    <a:pt x="4" y="177"/>
                  </a:lnTo>
                  <a:lnTo>
                    <a:pt x="13" y="181"/>
                  </a:lnTo>
                  <a:lnTo>
                    <a:pt x="21" y="186"/>
                  </a:lnTo>
                  <a:lnTo>
                    <a:pt x="194" y="186"/>
                  </a:lnTo>
                  <a:lnTo>
                    <a:pt x="194" y="186"/>
                  </a:lnTo>
                  <a:lnTo>
                    <a:pt x="207" y="181"/>
                  </a:lnTo>
                  <a:lnTo>
                    <a:pt x="212" y="177"/>
                  </a:lnTo>
                  <a:lnTo>
                    <a:pt x="212" y="177"/>
                  </a:lnTo>
                  <a:lnTo>
                    <a:pt x="220" y="168"/>
                  </a:lnTo>
                  <a:lnTo>
                    <a:pt x="220" y="160"/>
                  </a:lnTo>
                  <a:lnTo>
                    <a:pt x="220" y="26"/>
                  </a:lnTo>
                  <a:lnTo>
                    <a:pt x="220" y="26"/>
                  </a:lnTo>
                  <a:lnTo>
                    <a:pt x="220" y="13"/>
                  </a:lnTo>
                  <a:lnTo>
                    <a:pt x="212" y="8"/>
                  </a:lnTo>
                  <a:lnTo>
                    <a:pt x="212" y="8"/>
                  </a:lnTo>
                  <a:close/>
                  <a:moveTo>
                    <a:pt x="207" y="160"/>
                  </a:moveTo>
                  <a:lnTo>
                    <a:pt x="207" y="160"/>
                  </a:lnTo>
                  <a:lnTo>
                    <a:pt x="203" y="168"/>
                  </a:lnTo>
                  <a:lnTo>
                    <a:pt x="203" y="168"/>
                  </a:lnTo>
                  <a:lnTo>
                    <a:pt x="194" y="173"/>
                  </a:lnTo>
                  <a:lnTo>
                    <a:pt x="21" y="173"/>
                  </a:lnTo>
                  <a:lnTo>
                    <a:pt x="21" y="173"/>
                  </a:lnTo>
                  <a:lnTo>
                    <a:pt x="13" y="168"/>
                  </a:lnTo>
                  <a:lnTo>
                    <a:pt x="13" y="168"/>
                  </a:lnTo>
                  <a:lnTo>
                    <a:pt x="13" y="160"/>
                  </a:lnTo>
                  <a:lnTo>
                    <a:pt x="13" y="26"/>
                  </a:lnTo>
                  <a:lnTo>
                    <a:pt x="13" y="26"/>
                  </a:lnTo>
                  <a:lnTo>
                    <a:pt x="13" y="17"/>
                  </a:lnTo>
                  <a:lnTo>
                    <a:pt x="13" y="17"/>
                  </a:lnTo>
                  <a:lnTo>
                    <a:pt x="21" y="13"/>
                  </a:lnTo>
                  <a:lnTo>
                    <a:pt x="194" y="13"/>
                  </a:lnTo>
                  <a:lnTo>
                    <a:pt x="194" y="13"/>
                  </a:lnTo>
                  <a:lnTo>
                    <a:pt x="203" y="17"/>
                  </a:lnTo>
                  <a:lnTo>
                    <a:pt x="203" y="17"/>
                  </a:lnTo>
                  <a:lnTo>
                    <a:pt x="207" y="26"/>
                  </a:lnTo>
                  <a:lnTo>
                    <a:pt x="207" y="160"/>
                  </a:lnTo>
                  <a:close/>
                  <a:moveTo>
                    <a:pt x="212" y="186"/>
                  </a:moveTo>
                  <a:lnTo>
                    <a:pt x="8" y="186"/>
                  </a:lnTo>
                  <a:lnTo>
                    <a:pt x="8" y="186"/>
                  </a:lnTo>
                  <a:lnTo>
                    <a:pt x="4" y="190"/>
                  </a:lnTo>
                  <a:lnTo>
                    <a:pt x="4" y="190"/>
                  </a:lnTo>
                  <a:lnTo>
                    <a:pt x="0" y="194"/>
                  </a:lnTo>
                  <a:lnTo>
                    <a:pt x="0" y="238"/>
                  </a:lnTo>
                  <a:lnTo>
                    <a:pt x="0" y="238"/>
                  </a:lnTo>
                  <a:lnTo>
                    <a:pt x="4" y="242"/>
                  </a:lnTo>
                  <a:lnTo>
                    <a:pt x="4" y="242"/>
                  </a:lnTo>
                  <a:lnTo>
                    <a:pt x="8" y="242"/>
                  </a:lnTo>
                  <a:lnTo>
                    <a:pt x="212" y="242"/>
                  </a:lnTo>
                  <a:lnTo>
                    <a:pt x="212" y="242"/>
                  </a:lnTo>
                  <a:lnTo>
                    <a:pt x="216" y="242"/>
                  </a:lnTo>
                  <a:lnTo>
                    <a:pt x="216" y="242"/>
                  </a:lnTo>
                  <a:lnTo>
                    <a:pt x="220" y="238"/>
                  </a:lnTo>
                  <a:lnTo>
                    <a:pt x="220" y="194"/>
                  </a:lnTo>
                  <a:lnTo>
                    <a:pt x="220" y="194"/>
                  </a:lnTo>
                  <a:lnTo>
                    <a:pt x="216" y="190"/>
                  </a:lnTo>
                  <a:lnTo>
                    <a:pt x="216" y="190"/>
                  </a:lnTo>
                  <a:lnTo>
                    <a:pt x="212" y="186"/>
                  </a:lnTo>
                  <a:lnTo>
                    <a:pt x="212" y="186"/>
                  </a:lnTo>
                  <a:close/>
                  <a:moveTo>
                    <a:pt x="207" y="229"/>
                  </a:moveTo>
                  <a:lnTo>
                    <a:pt x="13" y="229"/>
                  </a:lnTo>
                  <a:lnTo>
                    <a:pt x="13" y="199"/>
                  </a:lnTo>
                  <a:lnTo>
                    <a:pt x="207" y="199"/>
                  </a:lnTo>
                  <a:lnTo>
                    <a:pt x="207" y="229"/>
                  </a:lnTo>
                  <a:close/>
                  <a:moveTo>
                    <a:pt x="26" y="225"/>
                  </a:moveTo>
                  <a:lnTo>
                    <a:pt x="121" y="225"/>
                  </a:lnTo>
                  <a:lnTo>
                    <a:pt x="121" y="225"/>
                  </a:lnTo>
                  <a:lnTo>
                    <a:pt x="125" y="225"/>
                  </a:lnTo>
                  <a:lnTo>
                    <a:pt x="125" y="225"/>
                  </a:lnTo>
                  <a:lnTo>
                    <a:pt x="125" y="220"/>
                  </a:lnTo>
                  <a:lnTo>
                    <a:pt x="125" y="212"/>
                  </a:lnTo>
                  <a:lnTo>
                    <a:pt x="125" y="212"/>
                  </a:lnTo>
                  <a:lnTo>
                    <a:pt x="125" y="207"/>
                  </a:lnTo>
                  <a:lnTo>
                    <a:pt x="125" y="207"/>
                  </a:lnTo>
                  <a:lnTo>
                    <a:pt x="121" y="207"/>
                  </a:lnTo>
                  <a:lnTo>
                    <a:pt x="26" y="207"/>
                  </a:lnTo>
                  <a:lnTo>
                    <a:pt x="26" y="207"/>
                  </a:lnTo>
                  <a:lnTo>
                    <a:pt x="21" y="207"/>
                  </a:lnTo>
                  <a:lnTo>
                    <a:pt x="21" y="207"/>
                  </a:lnTo>
                  <a:lnTo>
                    <a:pt x="17" y="212"/>
                  </a:lnTo>
                  <a:lnTo>
                    <a:pt x="17" y="220"/>
                  </a:lnTo>
                  <a:lnTo>
                    <a:pt x="17" y="220"/>
                  </a:lnTo>
                  <a:lnTo>
                    <a:pt x="21" y="225"/>
                  </a:lnTo>
                  <a:lnTo>
                    <a:pt x="21" y="225"/>
                  </a:lnTo>
                  <a:lnTo>
                    <a:pt x="26" y="225"/>
                  </a:lnTo>
                  <a:lnTo>
                    <a:pt x="26" y="22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nvGrpSpPr>
            <p:cNvPr id="21" name="组合 359"/>
            <p:cNvGrpSpPr/>
            <p:nvPr/>
          </p:nvGrpSpPr>
          <p:grpSpPr>
            <a:xfrm>
              <a:off x="748555" y="4127588"/>
              <a:ext cx="217223" cy="217223"/>
              <a:chOff x="-2628800" y="4797152"/>
              <a:chExt cx="674688" cy="674688"/>
            </a:xfrm>
          </p:grpSpPr>
          <p:sp>
            <p:nvSpPr>
              <p:cNvPr id="390" name="Freeform 121"/>
              <p:cNvSpPr>
                <a:spLocks noEditPoints="1"/>
              </p:cNvSpPr>
              <p:nvPr/>
            </p:nvSpPr>
            <p:spPr bwMode="auto">
              <a:xfrm>
                <a:off x="-2628800" y="4797152"/>
                <a:ext cx="674688" cy="674688"/>
              </a:xfrm>
              <a:custGeom>
                <a:avLst/>
                <a:gdLst/>
                <a:ahLst/>
                <a:cxnLst>
                  <a:cxn ang="0">
                    <a:pos x="9989" y="169"/>
                  </a:cxn>
                  <a:cxn ang="0">
                    <a:pos x="11916" y="822"/>
                  </a:cxn>
                  <a:cxn ang="0">
                    <a:pos x="13600" y="1903"/>
                  </a:cxn>
                  <a:cxn ang="0">
                    <a:pos x="14976" y="3346"/>
                  </a:cxn>
                  <a:cxn ang="0">
                    <a:pos x="15976" y="5084"/>
                  </a:cxn>
                  <a:cxn ang="0">
                    <a:pos x="16535" y="7053"/>
                  </a:cxn>
                  <a:cxn ang="0">
                    <a:pos x="16588" y="9164"/>
                  </a:cxn>
                  <a:cxn ang="0">
                    <a:pos x="16126" y="11170"/>
                  </a:cxn>
                  <a:cxn ang="0">
                    <a:pos x="15208" y="12960"/>
                  </a:cxn>
                  <a:cxn ang="0">
                    <a:pos x="13902" y="14468"/>
                  </a:cxn>
                  <a:cxn ang="0">
                    <a:pos x="12274" y="15626"/>
                  </a:cxn>
                  <a:cxn ang="0">
                    <a:pos x="10390" y="16370"/>
                  </a:cxn>
                  <a:cxn ang="0">
                    <a:pos x="8316" y="16632"/>
                  </a:cxn>
                  <a:cxn ang="0">
                    <a:pos x="6242" y="16370"/>
                  </a:cxn>
                  <a:cxn ang="0">
                    <a:pos x="4358" y="15626"/>
                  </a:cxn>
                  <a:cxn ang="0">
                    <a:pos x="2730" y="14468"/>
                  </a:cxn>
                  <a:cxn ang="0">
                    <a:pos x="1423" y="12960"/>
                  </a:cxn>
                  <a:cxn ang="0">
                    <a:pos x="506" y="11170"/>
                  </a:cxn>
                  <a:cxn ang="0">
                    <a:pos x="43" y="9164"/>
                  </a:cxn>
                  <a:cxn ang="0">
                    <a:pos x="96" y="7053"/>
                  </a:cxn>
                  <a:cxn ang="0">
                    <a:pos x="655" y="5084"/>
                  </a:cxn>
                  <a:cxn ang="0">
                    <a:pos x="1656" y="3346"/>
                  </a:cxn>
                  <a:cxn ang="0">
                    <a:pos x="3031" y="1903"/>
                  </a:cxn>
                  <a:cxn ang="0">
                    <a:pos x="4716" y="822"/>
                  </a:cxn>
                  <a:cxn ang="0">
                    <a:pos x="6643" y="169"/>
                  </a:cxn>
                  <a:cxn ang="0">
                    <a:pos x="8316" y="1825"/>
                  </a:cxn>
                  <a:cxn ang="0">
                    <a:pos x="9935" y="2031"/>
                  </a:cxn>
                  <a:cxn ang="0">
                    <a:pos x="11405" y="2611"/>
                  </a:cxn>
                  <a:cxn ang="0">
                    <a:pos x="12676" y="3516"/>
                  </a:cxn>
                  <a:cxn ang="0">
                    <a:pos x="13695" y="4691"/>
                  </a:cxn>
                  <a:cxn ang="0">
                    <a:pos x="14412" y="6088"/>
                  </a:cxn>
                  <a:cxn ang="0">
                    <a:pos x="14772" y="7654"/>
                  </a:cxn>
                  <a:cxn ang="0">
                    <a:pos x="14732" y="9302"/>
                  </a:cxn>
                  <a:cxn ang="0">
                    <a:pos x="14295" y="10838"/>
                  </a:cxn>
                  <a:cxn ang="0">
                    <a:pos x="13514" y="12195"/>
                  </a:cxn>
                  <a:cxn ang="0">
                    <a:pos x="12440" y="13321"/>
                  </a:cxn>
                  <a:cxn ang="0">
                    <a:pos x="11125" y="14165"/>
                  </a:cxn>
                  <a:cxn ang="0">
                    <a:pos x="9621" y="14675"/>
                  </a:cxn>
                  <a:cxn ang="0">
                    <a:pos x="7982" y="14798"/>
                  </a:cxn>
                  <a:cxn ang="0">
                    <a:pos x="6390" y="14515"/>
                  </a:cxn>
                  <a:cxn ang="0">
                    <a:pos x="4954" y="13865"/>
                  </a:cxn>
                  <a:cxn ang="0">
                    <a:pos x="3730" y="12902"/>
                  </a:cxn>
                  <a:cxn ang="0">
                    <a:pos x="2767" y="11678"/>
                  </a:cxn>
                  <a:cxn ang="0">
                    <a:pos x="2117" y="10242"/>
                  </a:cxn>
                  <a:cxn ang="0">
                    <a:pos x="1834" y="8650"/>
                  </a:cxn>
                  <a:cxn ang="0">
                    <a:pos x="1957" y="7011"/>
                  </a:cxn>
                  <a:cxn ang="0">
                    <a:pos x="2467" y="5507"/>
                  </a:cxn>
                  <a:cxn ang="0">
                    <a:pos x="3311" y="4192"/>
                  </a:cxn>
                  <a:cxn ang="0">
                    <a:pos x="4437" y="3119"/>
                  </a:cxn>
                  <a:cxn ang="0">
                    <a:pos x="5794" y="2337"/>
                  </a:cxn>
                  <a:cxn ang="0">
                    <a:pos x="7330" y="1900"/>
                  </a:cxn>
                </a:cxnLst>
                <a:rect l="0" t="0" r="r" b="b"/>
                <a:pathLst>
                  <a:path w="16632" h="16632">
                    <a:moveTo>
                      <a:pt x="8316" y="0"/>
                    </a:moveTo>
                    <a:lnTo>
                      <a:pt x="8742" y="11"/>
                    </a:lnTo>
                    <a:lnTo>
                      <a:pt x="9164" y="44"/>
                    </a:lnTo>
                    <a:lnTo>
                      <a:pt x="9579" y="97"/>
                    </a:lnTo>
                    <a:lnTo>
                      <a:pt x="9989" y="169"/>
                    </a:lnTo>
                    <a:lnTo>
                      <a:pt x="10390" y="263"/>
                    </a:lnTo>
                    <a:lnTo>
                      <a:pt x="10784" y="375"/>
                    </a:lnTo>
                    <a:lnTo>
                      <a:pt x="11169" y="506"/>
                    </a:lnTo>
                    <a:lnTo>
                      <a:pt x="11548" y="656"/>
                    </a:lnTo>
                    <a:lnTo>
                      <a:pt x="11916" y="822"/>
                    </a:lnTo>
                    <a:lnTo>
                      <a:pt x="12274" y="1006"/>
                    </a:lnTo>
                    <a:lnTo>
                      <a:pt x="12623" y="1207"/>
                    </a:lnTo>
                    <a:lnTo>
                      <a:pt x="12959" y="1424"/>
                    </a:lnTo>
                    <a:lnTo>
                      <a:pt x="13286" y="1656"/>
                    </a:lnTo>
                    <a:lnTo>
                      <a:pt x="13600" y="1903"/>
                    </a:lnTo>
                    <a:lnTo>
                      <a:pt x="13902" y="2165"/>
                    </a:lnTo>
                    <a:lnTo>
                      <a:pt x="14191" y="2441"/>
                    </a:lnTo>
                    <a:lnTo>
                      <a:pt x="14467" y="2730"/>
                    </a:lnTo>
                    <a:lnTo>
                      <a:pt x="14729" y="3032"/>
                    </a:lnTo>
                    <a:lnTo>
                      <a:pt x="14976" y="3346"/>
                    </a:lnTo>
                    <a:lnTo>
                      <a:pt x="15208" y="3673"/>
                    </a:lnTo>
                    <a:lnTo>
                      <a:pt x="15425" y="4009"/>
                    </a:lnTo>
                    <a:lnTo>
                      <a:pt x="15626" y="4358"/>
                    </a:lnTo>
                    <a:lnTo>
                      <a:pt x="15810" y="4716"/>
                    </a:lnTo>
                    <a:lnTo>
                      <a:pt x="15976" y="5084"/>
                    </a:lnTo>
                    <a:lnTo>
                      <a:pt x="16126" y="5463"/>
                    </a:lnTo>
                    <a:lnTo>
                      <a:pt x="16257" y="5848"/>
                    </a:lnTo>
                    <a:lnTo>
                      <a:pt x="16369" y="6242"/>
                    </a:lnTo>
                    <a:lnTo>
                      <a:pt x="16463" y="6643"/>
                    </a:lnTo>
                    <a:lnTo>
                      <a:pt x="16535" y="7053"/>
                    </a:lnTo>
                    <a:lnTo>
                      <a:pt x="16588" y="7468"/>
                    </a:lnTo>
                    <a:lnTo>
                      <a:pt x="16621" y="7890"/>
                    </a:lnTo>
                    <a:lnTo>
                      <a:pt x="16632" y="8316"/>
                    </a:lnTo>
                    <a:lnTo>
                      <a:pt x="16621" y="8743"/>
                    </a:lnTo>
                    <a:lnTo>
                      <a:pt x="16588" y="9164"/>
                    </a:lnTo>
                    <a:lnTo>
                      <a:pt x="16535" y="9580"/>
                    </a:lnTo>
                    <a:lnTo>
                      <a:pt x="16463" y="9989"/>
                    </a:lnTo>
                    <a:lnTo>
                      <a:pt x="16369" y="10390"/>
                    </a:lnTo>
                    <a:lnTo>
                      <a:pt x="16257" y="10784"/>
                    </a:lnTo>
                    <a:lnTo>
                      <a:pt x="16126" y="11170"/>
                    </a:lnTo>
                    <a:lnTo>
                      <a:pt x="15976" y="11548"/>
                    </a:lnTo>
                    <a:lnTo>
                      <a:pt x="15810" y="11916"/>
                    </a:lnTo>
                    <a:lnTo>
                      <a:pt x="15626" y="12274"/>
                    </a:lnTo>
                    <a:lnTo>
                      <a:pt x="15425" y="12623"/>
                    </a:lnTo>
                    <a:lnTo>
                      <a:pt x="15208" y="12960"/>
                    </a:lnTo>
                    <a:lnTo>
                      <a:pt x="14976" y="13287"/>
                    </a:lnTo>
                    <a:lnTo>
                      <a:pt x="14729" y="13601"/>
                    </a:lnTo>
                    <a:lnTo>
                      <a:pt x="14467" y="13902"/>
                    </a:lnTo>
                    <a:lnTo>
                      <a:pt x="14191" y="14191"/>
                    </a:lnTo>
                    <a:lnTo>
                      <a:pt x="13902" y="14468"/>
                    </a:lnTo>
                    <a:lnTo>
                      <a:pt x="13600" y="14729"/>
                    </a:lnTo>
                    <a:lnTo>
                      <a:pt x="13286" y="14976"/>
                    </a:lnTo>
                    <a:lnTo>
                      <a:pt x="12959" y="15209"/>
                    </a:lnTo>
                    <a:lnTo>
                      <a:pt x="12623" y="15425"/>
                    </a:lnTo>
                    <a:lnTo>
                      <a:pt x="12274" y="15626"/>
                    </a:lnTo>
                    <a:lnTo>
                      <a:pt x="11916" y="15810"/>
                    </a:lnTo>
                    <a:lnTo>
                      <a:pt x="11548" y="15977"/>
                    </a:lnTo>
                    <a:lnTo>
                      <a:pt x="11169" y="16126"/>
                    </a:lnTo>
                    <a:lnTo>
                      <a:pt x="10784" y="16257"/>
                    </a:lnTo>
                    <a:lnTo>
                      <a:pt x="10390" y="16370"/>
                    </a:lnTo>
                    <a:lnTo>
                      <a:pt x="9989" y="16463"/>
                    </a:lnTo>
                    <a:lnTo>
                      <a:pt x="9579" y="16536"/>
                    </a:lnTo>
                    <a:lnTo>
                      <a:pt x="9164" y="16589"/>
                    </a:lnTo>
                    <a:lnTo>
                      <a:pt x="8742" y="16622"/>
                    </a:lnTo>
                    <a:lnTo>
                      <a:pt x="8316" y="16632"/>
                    </a:lnTo>
                    <a:lnTo>
                      <a:pt x="7889" y="16622"/>
                    </a:lnTo>
                    <a:lnTo>
                      <a:pt x="7468" y="16589"/>
                    </a:lnTo>
                    <a:lnTo>
                      <a:pt x="7052" y="16536"/>
                    </a:lnTo>
                    <a:lnTo>
                      <a:pt x="6643" y="16463"/>
                    </a:lnTo>
                    <a:lnTo>
                      <a:pt x="6242" y="16370"/>
                    </a:lnTo>
                    <a:lnTo>
                      <a:pt x="5848" y="16257"/>
                    </a:lnTo>
                    <a:lnTo>
                      <a:pt x="5462" y="16126"/>
                    </a:lnTo>
                    <a:lnTo>
                      <a:pt x="5084" y="15977"/>
                    </a:lnTo>
                    <a:lnTo>
                      <a:pt x="4716" y="15810"/>
                    </a:lnTo>
                    <a:lnTo>
                      <a:pt x="4358" y="15626"/>
                    </a:lnTo>
                    <a:lnTo>
                      <a:pt x="4009" y="15425"/>
                    </a:lnTo>
                    <a:lnTo>
                      <a:pt x="3672" y="15209"/>
                    </a:lnTo>
                    <a:lnTo>
                      <a:pt x="3345" y="14976"/>
                    </a:lnTo>
                    <a:lnTo>
                      <a:pt x="3031" y="14729"/>
                    </a:lnTo>
                    <a:lnTo>
                      <a:pt x="2730" y="14468"/>
                    </a:lnTo>
                    <a:lnTo>
                      <a:pt x="2441" y="14191"/>
                    </a:lnTo>
                    <a:lnTo>
                      <a:pt x="2164" y="13902"/>
                    </a:lnTo>
                    <a:lnTo>
                      <a:pt x="1903" y="13601"/>
                    </a:lnTo>
                    <a:lnTo>
                      <a:pt x="1656" y="13287"/>
                    </a:lnTo>
                    <a:lnTo>
                      <a:pt x="1423" y="12960"/>
                    </a:lnTo>
                    <a:lnTo>
                      <a:pt x="1207" y="12623"/>
                    </a:lnTo>
                    <a:lnTo>
                      <a:pt x="1006" y="12274"/>
                    </a:lnTo>
                    <a:lnTo>
                      <a:pt x="822" y="11916"/>
                    </a:lnTo>
                    <a:lnTo>
                      <a:pt x="655" y="11548"/>
                    </a:lnTo>
                    <a:lnTo>
                      <a:pt x="506" y="11170"/>
                    </a:lnTo>
                    <a:lnTo>
                      <a:pt x="375" y="10784"/>
                    </a:lnTo>
                    <a:lnTo>
                      <a:pt x="262" y="10390"/>
                    </a:lnTo>
                    <a:lnTo>
                      <a:pt x="169" y="9989"/>
                    </a:lnTo>
                    <a:lnTo>
                      <a:pt x="96" y="9580"/>
                    </a:lnTo>
                    <a:lnTo>
                      <a:pt x="43" y="9164"/>
                    </a:lnTo>
                    <a:lnTo>
                      <a:pt x="10" y="8743"/>
                    </a:lnTo>
                    <a:lnTo>
                      <a:pt x="0" y="8316"/>
                    </a:lnTo>
                    <a:lnTo>
                      <a:pt x="10" y="7890"/>
                    </a:lnTo>
                    <a:lnTo>
                      <a:pt x="43" y="7468"/>
                    </a:lnTo>
                    <a:lnTo>
                      <a:pt x="96" y="7053"/>
                    </a:lnTo>
                    <a:lnTo>
                      <a:pt x="169" y="6643"/>
                    </a:lnTo>
                    <a:lnTo>
                      <a:pt x="262" y="6242"/>
                    </a:lnTo>
                    <a:lnTo>
                      <a:pt x="375" y="5848"/>
                    </a:lnTo>
                    <a:lnTo>
                      <a:pt x="506" y="5463"/>
                    </a:lnTo>
                    <a:lnTo>
                      <a:pt x="655" y="5084"/>
                    </a:lnTo>
                    <a:lnTo>
                      <a:pt x="822" y="4716"/>
                    </a:lnTo>
                    <a:lnTo>
                      <a:pt x="1006" y="4358"/>
                    </a:lnTo>
                    <a:lnTo>
                      <a:pt x="1207" y="4009"/>
                    </a:lnTo>
                    <a:lnTo>
                      <a:pt x="1423" y="3673"/>
                    </a:lnTo>
                    <a:lnTo>
                      <a:pt x="1656" y="3346"/>
                    </a:lnTo>
                    <a:lnTo>
                      <a:pt x="1903" y="3032"/>
                    </a:lnTo>
                    <a:lnTo>
                      <a:pt x="2164" y="2730"/>
                    </a:lnTo>
                    <a:lnTo>
                      <a:pt x="2441" y="2441"/>
                    </a:lnTo>
                    <a:lnTo>
                      <a:pt x="2730" y="2165"/>
                    </a:lnTo>
                    <a:lnTo>
                      <a:pt x="3031" y="1903"/>
                    </a:lnTo>
                    <a:lnTo>
                      <a:pt x="3345" y="1656"/>
                    </a:lnTo>
                    <a:lnTo>
                      <a:pt x="3672" y="1424"/>
                    </a:lnTo>
                    <a:lnTo>
                      <a:pt x="4009" y="1207"/>
                    </a:lnTo>
                    <a:lnTo>
                      <a:pt x="4358" y="1006"/>
                    </a:lnTo>
                    <a:lnTo>
                      <a:pt x="4716" y="822"/>
                    </a:lnTo>
                    <a:lnTo>
                      <a:pt x="5084" y="656"/>
                    </a:lnTo>
                    <a:lnTo>
                      <a:pt x="5462" y="506"/>
                    </a:lnTo>
                    <a:lnTo>
                      <a:pt x="5848" y="375"/>
                    </a:lnTo>
                    <a:lnTo>
                      <a:pt x="6242" y="263"/>
                    </a:lnTo>
                    <a:lnTo>
                      <a:pt x="6643" y="169"/>
                    </a:lnTo>
                    <a:lnTo>
                      <a:pt x="7052" y="97"/>
                    </a:lnTo>
                    <a:lnTo>
                      <a:pt x="7468" y="44"/>
                    </a:lnTo>
                    <a:lnTo>
                      <a:pt x="7889" y="11"/>
                    </a:lnTo>
                    <a:lnTo>
                      <a:pt x="8316" y="0"/>
                    </a:lnTo>
                    <a:close/>
                    <a:moveTo>
                      <a:pt x="8316" y="1825"/>
                    </a:moveTo>
                    <a:lnTo>
                      <a:pt x="8649" y="1834"/>
                    </a:lnTo>
                    <a:lnTo>
                      <a:pt x="8978" y="1860"/>
                    </a:lnTo>
                    <a:lnTo>
                      <a:pt x="9302" y="1900"/>
                    </a:lnTo>
                    <a:lnTo>
                      <a:pt x="9621" y="1957"/>
                    </a:lnTo>
                    <a:lnTo>
                      <a:pt x="9935" y="2031"/>
                    </a:lnTo>
                    <a:lnTo>
                      <a:pt x="10242" y="2119"/>
                    </a:lnTo>
                    <a:lnTo>
                      <a:pt x="10544" y="2220"/>
                    </a:lnTo>
                    <a:lnTo>
                      <a:pt x="10838" y="2337"/>
                    </a:lnTo>
                    <a:lnTo>
                      <a:pt x="11125" y="2468"/>
                    </a:lnTo>
                    <a:lnTo>
                      <a:pt x="11405" y="2611"/>
                    </a:lnTo>
                    <a:lnTo>
                      <a:pt x="11677" y="2768"/>
                    </a:lnTo>
                    <a:lnTo>
                      <a:pt x="11941" y="2937"/>
                    </a:lnTo>
                    <a:lnTo>
                      <a:pt x="12194" y="3119"/>
                    </a:lnTo>
                    <a:lnTo>
                      <a:pt x="12440" y="3311"/>
                    </a:lnTo>
                    <a:lnTo>
                      <a:pt x="12676" y="3516"/>
                    </a:lnTo>
                    <a:lnTo>
                      <a:pt x="12901" y="3731"/>
                    </a:lnTo>
                    <a:lnTo>
                      <a:pt x="13116" y="3956"/>
                    </a:lnTo>
                    <a:lnTo>
                      <a:pt x="13321" y="4192"/>
                    </a:lnTo>
                    <a:lnTo>
                      <a:pt x="13514" y="4438"/>
                    </a:lnTo>
                    <a:lnTo>
                      <a:pt x="13695" y="4691"/>
                    </a:lnTo>
                    <a:lnTo>
                      <a:pt x="13864" y="4955"/>
                    </a:lnTo>
                    <a:lnTo>
                      <a:pt x="14021" y="5227"/>
                    </a:lnTo>
                    <a:lnTo>
                      <a:pt x="14164" y="5507"/>
                    </a:lnTo>
                    <a:lnTo>
                      <a:pt x="14295" y="5794"/>
                    </a:lnTo>
                    <a:lnTo>
                      <a:pt x="14412" y="6088"/>
                    </a:lnTo>
                    <a:lnTo>
                      <a:pt x="14513" y="6390"/>
                    </a:lnTo>
                    <a:lnTo>
                      <a:pt x="14601" y="6697"/>
                    </a:lnTo>
                    <a:lnTo>
                      <a:pt x="14675" y="7011"/>
                    </a:lnTo>
                    <a:lnTo>
                      <a:pt x="14732" y="7330"/>
                    </a:lnTo>
                    <a:lnTo>
                      <a:pt x="14772" y="7654"/>
                    </a:lnTo>
                    <a:lnTo>
                      <a:pt x="14798" y="7983"/>
                    </a:lnTo>
                    <a:lnTo>
                      <a:pt x="14807" y="8316"/>
                    </a:lnTo>
                    <a:lnTo>
                      <a:pt x="14798" y="8650"/>
                    </a:lnTo>
                    <a:lnTo>
                      <a:pt x="14772" y="8978"/>
                    </a:lnTo>
                    <a:lnTo>
                      <a:pt x="14732" y="9302"/>
                    </a:lnTo>
                    <a:lnTo>
                      <a:pt x="14675" y="9622"/>
                    </a:lnTo>
                    <a:lnTo>
                      <a:pt x="14601" y="9935"/>
                    </a:lnTo>
                    <a:lnTo>
                      <a:pt x="14513" y="10242"/>
                    </a:lnTo>
                    <a:lnTo>
                      <a:pt x="14412" y="10544"/>
                    </a:lnTo>
                    <a:lnTo>
                      <a:pt x="14295" y="10838"/>
                    </a:lnTo>
                    <a:lnTo>
                      <a:pt x="14164" y="11126"/>
                    </a:lnTo>
                    <a:lnTo>
                      <a:pt x="14021" y="11405"/>
                    </a:lnTo>
                    <a:lnTo>
                      <a:pt x="13864" y="11678"/>
                    </a:lnTo>
                    <a:lnTo>
                      <a:pt x="13695" y="11941"/>
                    </a:lnTo>
                    <a:lnTo>
                      <a:pt x="13514" y="12195"/>
                    </a:lnTo>
                    <a:lnTo>
                      <a:pt x="13321" y="12441"/>
                    </a:lnTo>
                    <a:lnTo>
                      <a:pt x="13116" y="12677"/>
                    </a:lnTo>
                    <a:lnTo>
                      <a:pt x="12901" y="12902"/>
                    </a:lnTo>
                    <a:lnTo>
                      <a:pt x="12676" y="13117"/>
                    </a:lnTo>
                    <a:lnTo>
                      <a:pt x="12440" y="13321"/>
                    </a:lnTo>
                    <a:lnTo>
                      <a:pt x="12194" y="13515"/>
                    </a:lnTo>
                    <a:lnTo>
                      <a:pt x="11941" y="13695"/>
                    </a:lnTo>
                    <a:lnTo>
                      <a:pt x="11677" y="13865"/>
                    </a:lnTo>
                    <a:lnTo>
                      <a:pt x="11405" y="14022"/>
                    </a:lnTo>
                    <a:lnTo>
                      <a:pt x="11125" y="14165"/>
                    </a:lnTo>
                    <a:lnTo>
                      <a:pt x="10838" y="14295"/>
                    </a:lnTo>
                    <a:lnTo>
                      <a:pt x="10544" y="14412"/>
                    </a:lnTo>
                    <a:lnTo>
                      <a:pt x="10242" y="14515"/>
                    </a:lnTo>
                    <a:lnTo>
                      <a:pt x="9935" y="14602"/>
                    </a:lnTo>
                    <a:lnTo>
                      <a:pt x="9621" y="14675"/>
                    </a:lnTo>
                    <a:lnTo>
                      <a:pt x="9302" y="14732"/>
                    </a:lnTo>
                    <a:lnTo>
                      <a:pt x="8978" y="14773"/>
                    </a:lnTo>
                    <a:lnTo>
                      <a:pt x="8649" y="14798"/>
                    </a:lnTo>
                    <a:lnTo>
                      <a:pt x="8316" y="14807"/>
                    </a:lnTo>
                    <a:lnTo>
                      <a:pt x="7982" y="14798"/>
                    </a:lnTo>
                    <a:lnTo>
                      <a:pt x="7654" y="14773"/>
                    </a:lnTo>
                    <a:lnTo>
                      <a:pt x="7330" y="14732"/>
                    </a:lnTo>
                    <a:lnTo>
                      <a:pt x="7010" y="14675"/>
                    </a:lnTo>
                    <a:lnTo>
                      <a:pt x="6697" y="14602"/>
                    </a:lnTo>
                    <a:lnTo>
                      <a:pt x="6390" y="14515"/>
                    </a:lnTo>
                    <a:lnTo>
                      <a:pt x="6088" y="14412"/>
                    </a:lnTo>
                    <a:lnTo>
                      <a:pt x="5794" y="14295"/>
                    </a:lnTo>
                    <a:lnTo>
                      <a:pt x="5506" y="14165"/>
                    </a:lnTo>
                    <a:lnTo>
                      <a:pt x="5227" y="14022"/>
                    </a:lnTo>
                    <a:lnTo>
                      <a:pt x="4954" y="13865"/>
                    </a:lnTo>
                    <a:lnTo>
                      <a:pt x="4691" y="13695"/>
                    </a:lnTo>
                    <a:lnTo>
                      <a:pt x="4437" y="13515"/>
                    </a:lnTo>
                    <a:lnTo>
                      <a:pt x="4191" y="13321"/>
                    </a:lnTo>
                    <a:lnTo>
                      <a:pt x="3955" y="13117"/>
                    </a:lnTo>
                    <a:lnTo>
                      <a:pt x="3730" y="12902"/>
                    </a:lnTo>
                    <a:lnTo>
                      <a:pt x="3515" y="12677"/>
                    </a:lnTo>
                    <a:lnTo>
                      <a:pt x="3311" y="12441"/>
                    </a:lnTo>
                    <a:lnTo>
                      <a:pt x="3117" y="12195"/>
                    </a:lnTo>
                    <a:lnTo>
                      <a:pt x="2937" y="11941"/>
                    </a:lnTo>
                    <a:lnTo>
                      <a:pt x="2767" y="11678"/>
                    </a:lnTo>
                    <a:lnTo>
                      <a:pt x="2610" y="11405"/>
                    </a:lnTo>
                    <a:lnTo>
                      <a:pt x="2467" y="11126"/>
                    </a:lnTo>
                    <a:lnTo>
                      <a:pt x="2337" y="10838"/>
                    </a:lnTo>
                    <a:lnTo>
                      <a:pt x="2220" y="10544"/>
                    </a:lnTo>
                    <a:lnTo>
                      <a:pt x="2117" y="10242"/>
                    </a:lnTo>
                    <a:lnTo>
                      <a:pt x="2030" y="9935"/>
                    </a:lnTo>
                    <a:lnTo>
                      <a:pt x="1957" y="9622"/>
                    </a:lnTo>
                    <a:lnTo>
                      <a:pt x="1900" y="9302"/>
                    </a:lnTo>
                    <a:lnTo>
                      <a:pt x="1859" y="8978"/>
                    </a:lnTo>
                    <a:lnTo>
                      <a:pt x="1834" y="8650"/>
                    </a:lnTo>
                    <a:lnTo>
                      <a:pt x="1825" y="8316"/>
                    </a:lnTo>
                    <a:lnTo>
                      <a:pt x="1834" y="7983"/>
                    </a:lnTo>
                    <a:lnTo>
                      <a:pt x="1859" y="7654"/>
                    </a:lnTo>
                    <a:lnTo>
                      <a:pt x="1900" y="7330"/>
                    </a:lnTo>
                    <a:lnTo>
                      <a:pt x="1957" y="7011"/>
                    </a:lnTo>
                    <a:lnTo>
                      <a:pt x="2030" y="6697"/>
                    </a:lnTo>
                    <a:lnTo>
                      <a:pt x="2117" y="6390"/>
                    </a:lnTo>
                    <a:lnTo>
                      <a:pt x="2220" y="6088"/>
                    </a:lnTo>
                    <a:lnTo>
                      <a:pt x="2337" y="5794"/>
                    </a:lnTo>
                    <a:lnTo>
                      <a:pt x="2467" y="5507"/>
                    </a:lnTo>
                    <a:lnTo>
                      <a:pt x="2610" y="5227"/>
                    </a:lnTo>
                    <a:lnTo>
                      <a:pt x="2767" y="4955"/>
                    </a:lnTo>
                    <a:lnTo>
                      <a:pt x="2937" y="4691"/>
                    </a:lnTo>
                    <a:lnTo>
                      <a:pt x="3117" y="4438"/>
                    </a:lnTo>
                    <a:lnTo>
                      <a:pt x="3311" y="4192"/>
                    </a:lnTo>
                    <a:lnTo>
                      <a:pt x="3515" y="3956"/>
                    </a:lnTo>
                    <a:lnTo>
                      <a:pt x="3730" y="3731"/>
                    </a:lnTo>
                    <a:lnTo>
                      <a:pt x="3955" y="3516"/>
                    </a:lnTo>
                    <a:lnTo>
                      <a:pt x="4191" y="3311"/>
                    </a:lnTo>
                    <a:lnTo>
                      <a:pt x="4437" y="3119"/>
                    </a:lnTo>
                    <a:lnTo>
                      <a:pt x="4691" y="2937"/>
                    </a:lnTo>
                    <a:lnTo>
                      <a:pt x="4954" y="2768"/>
                    </a:lnTo>
                    <a:lnTo>
                      <a:pt x="5227" y="2611"/>
                    </a:lnTo>
                    <a:lnTo>
                      <a:pt x="5506" y="2468"/>
                    </a:lnTo>
                    <a:lnTo>
                      <a:pt x="5794" y="2337"/>
                    </a:lnTo>
                    <a:lnTo>
                      <a:pt x="6088" y="2220"/>
                    </a:lnTo>
                    <a:lnTo>
                      <a:pt x="6390" y="2119"/>
                    </a:lnTo>
                    <a:lnTo>
                      <a:pt x="6697" y="2031"/>
                    </a:lnTo>
                    <a:lnTo>
                      <a:pt x="7010" y="1957"/>
                    </a:lnTo>
                    <a:lnTo>
                      <a:pt x="7330" y="1900"/>
                    </a:lnTo>
                    <a:lnTo>
                      <a:pt x="7654" y="1860"/>
                    </a:lnTo>
                    <a:lnTo>
                      <a:pt x="7982" y="1834"/>
                    </a:lnTo>
                    <a:lnTo>
                      <a:pt x="8316" y="182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396" name="Freeform 125"/>
              <p:cNvSpPr>
                <a:spLocks noEditPoints="1"/>
              </p:cNvSpPr>
              <p:nvPr/>
            </p:nvSpPr>
            <p:spPr bwMode="auto">
              <a:xfrm>
                <a:off x="-2508600" y="4918908"/>
                <a:ext cx="434288" cy="307060"/>
              </a:xfrm>
              <a:custGeom>
                <a:avLst/>
                <a:gdLst/>
                <a:ahLst/>
                <a:cxnLst>
                  <a:cxn ang="0">
                    <a:pos x="9798" y="138"/>
                  </a:cxn>
                  <a:cxn ang="0">
                    <a:pos x="12052" y="967"/>
                  </a:cxn>
                  <a:cxn ang="0">
                    <a:pos x="13938" y="2392"/>
                  </a:cxn>
                  <a:cxn ang="0">
                    <a:pos x="15318" y="4278"/>
                  </a:cxn>
                  <a:cxn ang="0">
                    <a:pos x="16146" y="6532"/>
                  </a:cxn>
                  <a:cxn ang="0">
                    <a:pos x="16284" y="8878"/>
                  </a:cxn>
                  <a:cxn ang="0">
                    <a:pos x="15778" y="11040"/>
                  </a:cxn>
                  <a:cxn ang="0">
                    <a:pos x="1196" y="11546"/>
                  </a:cxn>
                  <a:cxn ang="0">
                    <a:pos x="276" y="10350"/>
                  </a:cxn>
                  <a:cxn ang="0">
                    <a:pos x="0" y="8142"/>
                  </a:cxn>
                  <a:cxn ang="0">
                    <a:pos x="368" y="5750"/>
                  </a:cxn>
                  <a:cxn ang="0">
                    <a:pos x="1380" y="3588"/>
                  </a:cxn>
                  <a:cxn ang="0">
                    <a:pos x="2945" y="1840"/>
                  </a:cxn>
                  <a:cxn ang="0">
                    <a:pos x="4968" y="644"/>
                  </a:cxn>
                  <a:cxn ang="0">
                    <a:pos x="7314" y="46"/>
                  </a:cxn>
                  <a:cxn ang="0">
                    <a:pos x="13432" y="8786"/>
                  </a:cxn>
                  <a:cxn ang="0">
                    <a:pos x="14766" y="7084"/>
                  </a:cxn>
                  <a:cxn ang="0">
                    <a:pos x="14306" y="5612"/>
                  </a:cxn>
                  <a:cxn ang="0">
                    <a:pos x="13616" y="4278"/>
                  </a:cxn>
                  <a:cxn ang="0">
                    <a:pos x="11500" y="4048"/>
                  </a:cxn>
                  <a:cxn ang="0">
                    <a:pos x="11684" y="2484"/>
                  </a:cxn>
                  <a:cxn ang="0">
                    <a:pos x="10304" y="1840"/>
                  </a:cxn>
                  <a:cxn ang="0">
                    <a:pos x="8786" y="1518"/>
                  </a:cxn>
                  <a:cxn ang="0">
                    <a:pos x="7636" y="1518"/>
                  </a:cxn>
                  <a:cxn ang="0">
                    <a:pos x="6072" y="1794"/>
                  </a:cxn>
                  <a:cxn ang="0">
                    <a:pos x="4692" y="2438"/>
                  </a:cxn>
                  <a:cxn ang="0">
                    <a:pos x="4830" y="4002"/>
                  </a:cxn>
                  <a:cxn ang="0">
                    <a:pos x="2760" y="4232"/>
                  </a:cxn>
                  <a:cxn ang="0">
                    <a:pos x="2024" y="5520"/>
                  </a:cxn>
                  <a:cxn ang="0">
                    <a:pos x="1564" y="7038"/>
                  </a:cxn>
                  <a:cxn ang="0">
                    <a:pos x="2852" y="8694"/>
                  </a:cxn>
                  <a:cxn ang="0">
                    <a:pos x="1748" y="10028"/>
                  </a:cxn>
                  <a:cxn ang="0">
                    <a:pos x="14812" y="8786"/>
                  </a:cxn>
                  <a:cxn ang="0">
                    <a:pos x="7314" y="6900"/>
                  </a:cxn>
                  <a:cxn ang="0">
                    <a:pos x="6853" y="7406"/>
                  </a:cxn>
                  <a:cxn ang="0">
                    <a:pos x="6716" y="8096"/>
                  </a:cxn>
                  <a:cxn ang="0">
                    <a:pos x="6992" y="8970"/>
                  </a:cxn>
                  <a:cxn ang="0">
                    <a:pos x="7636" y="9522"/>
                  </a:cxn>
                  <a:cxn ang="0">
                    <a:pos x="8556" y="9614"/>
                  </a:cxn>
                  <a:cxn ang="0">
                    <a:pos x="9338" y="9200"/>
                  </a:cxn>
                  <a:cxn ang="0">
                    <a:pos x="9752" y="8418"/>
                  </a:cxn>
                  <a:cxn ang="0">
                    <a:pos x="9706" y="7590"/>
                  </a:cxn>
                </a:cxnLst>
                <a:rect l="0" t="0" r="r" b="b"/>
                <a:pathLst>
                  <a:path w="16330" h="11546">
                    <a:moveTo>
                      <a:pt x="8142" y="0"/>
                    </a:moveTo>
                    <a:lnTo>
                      <a:pt x="8970" y="46"/>
                    </a:lnTo>
                    <a:lnTo>
                      <a:pt x="9798" y="138"/>
                    </a:lnTo>
                    <a:lnTo>
                      <a:pt x="10580" y="368"/>
                    </a:lnTo>
                    <a:lnTo>
                      <a:pt x="11316" y="644"/>
                    </a:lnTo>
                    <a:lnTo>
                      <a:pt x="12052" y="967"/>
                    </a:lnTo>
                    <a:lnTo>
                      <a:pt x="12741" y="1380"/>
                    </a:lnTo>
                    <a:lnTo>
                      <a:pt x="13340" y="1840"/>
                    </a:lnTo>
                    <a:lnTo>
                      <a:pt x="13938" y="2392"/>
                    </a:lnTo>
                    <a:lnTo>
                      <a:pt x="14444" y="2944"/>
                    </a:lnTo>
                    <a:lnTo>
                      <a:pt x="14950" y="3588"/>
                    </a:lnTo>
                    <a:lnTo>
                      <a:pt x="15318" y="4278"/>
                    </a:lnTo>
                    <a:lnTo>
                      <a:pt x="15686" y="4968"/>
                    </a:lnTo>
                    <a:lnTo>
                      <a:pt x="15962" y="5750"/>
                    </a:lnTo>
                    <a:lnTo>
                      <a:pt x="16146" y="6532"/>
                    </a:lnTo>
                    <a:lnTo>
                      <a:pt x="16284" y="7314"/>
                    </a:lnTo>
                    <a:lnTo>
                      <a:pt x="16330" y="8142"/>
                    </a:lnTo>
                    <a:lnTo>
                      <a:pt x="16284" y="8878"/>
                    </a:lnTo>
                    <a:lnTo>
                      <a:pt x="16192" y="9614"/>
                    </a:lnTo>
                    <a:lnTo>
                      <a:pt x="16007" y="10350"/>
                    </a:lnTo>
                    <a:lnTo>
                      <a:pt x="15778" y="11040"/>
                    </a:lnTo>
                    <a:lnTo>
                      <a:pt x="15594" y="11546"/>
                    </a:lnTo>
                    <a:lnTo>
                      <a:pt x="15088" y="11546"/>
                    </a:lnTo>
                    <a:lnTo>
                      <a:pt x="1196" y="11546"/>
                    </a:lnTo>
                    <a:lnTo>
                      <a:pt x="690" y="11546"/>
                    </a:lnTo>
                    <a:lnTo>
                      <a:pt x="506" y="11040"/>
                    </a:lnTo>
                    <a:lnTo>
                      <a:pt x="276" y="10350"/>
                    </a:lnTo>
                    <a:lnTo>
                      <a:pt x="138" y="9614"/>
                    </a:lnTo>
                    <a:lnTo>
                      <a:pt x="0" y="8878"/>
                    </a:lnTo>
                    <a:lnTo>
                      <a:pt x="0" y="8142"/>
                    </a:lnTo>
                    <a:lnTo>
                      <a:pt x="0" y="7314"/>
                    </a:lnTo>
                    <a:lnTo>
                      <a:pt x="138" y="6532"/>
                    </a:lnTo>
                    <a:lnTo>
                      <a:pt x="368" y="5750"/>
                    </a:lnTo>
                    <a:lnTo>
                      <a:pt x="644" y="4968"/>
                    </a:lnTo>
                    <a:lnTo>
                      <a:pt x="966" y="4278"/>
                    </a:lnTo>
                    <a:lnTo>
                      <a:pt x="1380" y="3588"/>
                    </a:lnTo>
                    <a:lnTo>
                      <a:pt x="1840" y="2944"/>
                    </a:lnTo>
                    <a:lnTo>
                      <a:pt x="2392" y="2392"/>
                    </a:lnTo>
                    <a:lnTo>
                      <a:pt x="2945" y="1840"/>
                    </a:lnTo>
                    <a:lnTo>
                      <a:pt x="3589" y="1380"/>
                    </a:lnTo>
                    <a:lnTo>
                      <a:pt x="4278" y="967"/>
                    </a:lnTo>
                    <a:lnTo>
                      <a:pt x="4968" y="644"/>
                    </a:lnTo>
                    <a:lnTo>
                      <a:pt x="5704" y="368"/>
                    </a:lnTo>
                    <a:lnTo>
                      <a:pt x="6486" y="138"/>
                    </a:lnTo>
                    <a:lnTo>
                      <a:pt x="7314" y="46"/>
                    </a:lnTo>
                    <a:lnTo>
                      <a:pt x="8142" y="0"/>
                    </a:lnTo>
                    <a:close/>
                    <a:moveTo>
                      <a:pt x="14812" y="8786"/>
                    </a:moveTo>
                    <a:lnTo>
                      <a:pt x="13432" y="8786"/>
                    </a:lnTo>
                    <a:lnTo>
                      <a:pt x="13432" y="7636"/>
                    </a:lnTo>
                    <a:lnTo>
                      <a:pt x="14812" y="7636"/>
                    </a:lnTo>
                    <a:lnTo>
                      <a:pt x="14766" y="7084"/>
                    </a:lnTo>
                    <a:lnTo>
                      <a:pt x="14628" y="6578"/>
                    </a:lnTo>
                    <a:lnTo>
                      <a:pt x="14490" y="6072"/>
                    </a:lnTo>
                    <a:lnTo>
                      <a:pt x="14306" y="5612"/>
                    </a:lnTo>
                    <a:lnTo>
                      <a:pt x="14122" y="5152"/>
                    </a:lnTo>
                    <a:lnTo>
                      <a:pt x="13892" y="4692"/>
                    </a:lnTo>
                    <a:lnTo>
                      <a:pt x="13616" y="4278"/>
                    </a:lnTo>
                    <a:lnTo>
                      <a:pt x="13294" y="3910"/>
                    </a:lnTo>
                    <a:lnTo>
                      <a:pt x="12328" y="4830"/>
                    </a:lnTo>
                    <a:lnTo>
                      <a:pt x="11500" y="4048"/>
                    </a:lnTo>
                    <a:lnTo>
                      <a:pt x="12466" y="3082"/>
                    </a:lnTo>
                    <a:lnTo>
                      <a:pt x="12098" y="2760"/>
                    </a:lnTo>
                    <a:lnTo>
                      <a:pt x="11684" y="2484"/>
                    </a:lnTo>
                    <a:lnTo>
                      <a:pt x="11224" y="2208"/>
                    </a:lnTo>
                    <a:lnTo>
                      <a:pt x="10764" y="2024"/>
                    </a:lnTo>
                    <a:lnTo>
                      <a:pt x="10304" y="1840"/>
                    </a:lnTo>
                    <a:lnTo>
                      <a:pt x="9798" y="1702"/>
                    </a:lnTo>
                    <a:lnTo>
                      <a:pt x="9292" y="1564"/>
                    </a:lnTo>
                    <a:lnTo>
                      <a:pt x="8786" y="1518"/>
                    </a:lnTo>
                    <a:lnTo>
                      <a:pt x="8786" y="2852"/>
                    </a:lnTo>
                    <a:lnTo>
                      <a:pt x="7636" y="2852"/>
                    </a:lnTo>
                    <a:lnTo>
                      <a:pt x="7636" y="1518"/>
                    </a:lnTo>
                    <a:lnTo>
                      <a:pt x="7084" y="1564"/>
                    </a:lnTo>
                    <a:lnTo>
                      <a:pt x="6578" y="1656"/>
                    </a:lnTo>
                    <a:lnTo>
                      <a:pt x="6072" y="1794"/>
                    </a:lnTo>
                    <a:lnTo>
                      <a:pt x="5612" y="1978"/>
                    </a:lnTo>
                    <a:lnTo>
                      <a:pt x="5152" y="2208"/>
                    </a:lnTo>
                    <a:lnTo>
                      <a:pt x="4692" y="2438"/>
                    </a:lnTo>
                    <a:lnTo>
                      <a:pt x="4278" y="2714"/>
                    </a:lnTo>
                    <a:lnTo>
                      <a:pt x="3864" y="3036"/>
                    </a:lnTo>
                    <a:lnTo>
                      <a:pt x="4830" y="4002"/>
                    </a:lnTo>
                    <a:lnTo>
                      <a:pt x="4048" y="4784"/>
                    </a:lnTo>
                    <a:lnTo>
                      <a:pt x="3082" y="3818"/>
                    </a:lnTo>
                    <a:lnTo>
                      <a:pt x="2760" y="4232"/>
                    </a:lnTo>
                    <a:lnTo>
                      <a:pt x="2484" y="4646"/>
                    </a:lnTo>
                    <a:lnTo>
                      <a:pt x="2208" y="5060"/>
                    </a:lnTo>
                    <a:lnTo>
                      <a:pt x="2024" y="5520"/>
                    </a:lnTo>
                    <a:lnTo>
                      <a:pt x="1840" y="6026"/>
                    </a:lnTo>
                    <a:lnTo>
                      <a:pt x="1656" y="6532"/>
                    </a:lnTo>
                    <a:lnTo>
                      <a:pt x="1564" y="7038"/>
                    </a:lnTo>
                    <a:lnTo>
                      <a:pt x="1518" y="7544"/>
                    </a:lnTo>
                    <a:lnTo>
                      <a:pt x="2852" y="7544"/>
                    </a:lnTo>
                    <a:lnTo>
                      <a:pt x="2852" y="8694"/>
                    </a:lnTo>
                    <a:lnTo>
                      <a:pt x="1472" y="8694"/>
                    </a:lnTo>
                    <a:lnTo>
                      <a:pt x="1564" y="9384"/>
                    </a:lnTo>
                    <a:lnTo>
                      <a:pt x="1748" y="10028"/>
                    </a:lnTo>
                    <a:lnTo>
                      <a:pt x="14582" y="10028"/>
                    </a:lnTo>
                    <a:lnTo>
                      <a:pt x="14720" y="9384"/>
                    </a:lnTo>
                    <a:lnTo>
                      <a:pt x="14812" y="8786"/>
                    </a:lnTo>
                    <a:close/>
                    <a:moveTo>
                      <a:pt x="7728" y="6670"/>
                    </a:moveTo>
                    <a:lnTo>
                      <a:pt x="7498" y="6762"/>
                    </a:lnTo>
                    <a:lnTo>
                      <a:pt x="7314" y="6900"/>
                    </a:lnTo>
                    <a:lnTo>
                      <a:pt x="7130" y="7038"/>
                    </a:lnTo>
                    <a:lnTo>
                      <a:pt x="6992" y="7222"/>
                    </a:lnTo>
                    <a:lnTo>
                      <a:pt x="6853" y="7406"/>
                    </a:lnTo>
                    <a:lnTo>
                      <a:pt x="6808" y="7636"/>
                    </a:lnTo>
                    <a:lnTo>
                      <a:pt x="6716" y="7866"/>
                    </a:lnTo>
                    <a:lnTo>
                      <a:pt x="6716" y="8096"/>
                    </a:lnTo>
                    <a:lnTo>
                      <a:pt x="6762" y="8418"/>
                    </a:lnTo>
                    <a:lnTo>
                      <a:pt x="6853" y="8694"/>
                    </a:lnTo>
                    <a:lnTo>
                      <a:pt x="6992" y="8970"/>
                    </a:lnTo>
                    <a:lnTo>
                      <a:pt x="7176" y="9200"/>
                    </a:lnTo>
                    <a:lnTo>
                      <a:pt x="7406" y="9384"/>
                    </a:lnTo>
                    <a:lnTo>
                      <a:pt x="7636" y="9522"/>
                    </a:lnTo>
                    <a:lnTo>
                      <a:pt x="7958" y="9614"/>
                    </a:lnTo>
                    <a:lnTo>
                      <a:pt x="8234" y="9660"/>
                    </a:lnTo>
                    <a:lnTo>
                      <a:pt x="8556" y="9614"/>
                    </a:lnTo>
                    <a:lnTo>
                      <a:pt x="8832" y="9522"/>
                    </a:lnTo>
                    <a:lnTo>
                      <a:pt x="9108" y="9384"/>
                    </a:lnTo>
                    <a:lnTo>
                      <a:pt x="9338" y="9200"/>
                    </a:lnTo>
                    <a:lnTo>
                      <a:pt x="9522" y="8970"/>
                    </a:lnTo>
                    <a:lnTo>
                      <a:pt x="9660" y="8694"/>
                    </a:lnTo>
                    <a:lnTo>
                      <a:pt x="9752" y="8418"/>
                    </a:lnTo>
                    <a:lnTo>
                      <a:pt x="9798" y="8096"/>
                    </a:lnTo>
                    <a:lnTo>
                      <a:pt x="9752" y="7866"/>
                    </a:lnTo>
                    <a:lnTo>
                      <a:pt x="9706" y="7590"/>
                    </a:lnTo>
                    <a:lnTo>
                      <a:pt x="10902" y="2806"/>
                    </a:lnTo>
                    <a:lnTo>
                      <a:pt x="7728" y="667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sp>
          <p:nvSpPr>
            <p:cNvPr id="361" name="Freeform 16"/>
            <p:cNvSpPr>
              <a:spLocks noEditPoints="1"/>
            </p:cNvSpPr>
            <p:nvPr/>
          </p:nvSpPr>
          <p:spPr bwMode="auto">
            <a:xfrm rot="9155129" flipH="1" flipV="1">
              <a:off x="1376427" y="4010666"/>
              <a:ext cx="191597" cy="119530"/>
            </a:xfrm>
            <a:custGeom>
              <a:avLst/>
              <a:gdLst/>
              <a:ahLst/>
              <a:cxnLst>
                <a:cxn ang="0">
                  <a:pos x="16025" y="3351"/>
                </a:cxn>
                <a:cxn ang="0">
                  <a:pos x="14975" y="4351"/>
                </a:cxn>
                <a:cxn ang="0">
                  <a:pos x="14184" y="3632"/>
                </a:cxn>
                <a:cxn ang="0">
                  <a:pos x="12564" y="2563"/>
                </a:cxn>
                <a:cxn ang="0">
                  <a:pos x="10805" y="1850"/>
                </a:cxn>
                <a:cxn ang="0">
                  <a:pos x="8960" y="1494"/>
                </a:cxn>
                <a:cxn ang="0">
                  <a:pos x="7087" y="1494"/>
                </a:cxn>
                <a:cxn ang="0">
                  <a:pos x="5243" y="1851"/>
                </a:cxn>
                <a:cxn ang="0">
                  <a:pos x="3483" y="2564"/>
                </a:cxn>
                <a:cxn ang="0">
                  <a:pos x="1864" y="3634"/>
                </a:cxn>
                <a:cxn ang="0">
                  <a:pos x="1075" y="4353"/>
                </a:cxn>
                <a:cxn ang="0">
                  <a:pos x="24" y="3353"/>
                </a:cxn>
                <a:cxn ang="0">
                  <a:pos x="516" y="2880"/>
                </a:cxn>
                <a:cxn ang="0">
                  <a:pos x="2325" y="1549"/>
                </a:cxn>
                <a:cxn ang="0">
                  <a:pos x="4312" y="627"/>
                </a:cxn>
                <a:cxn ang="0">
                  <a:pos x="6413" y="115"/>
                </a:cxn>
                <a:cxn ang="0">
                  <a:pos x="8562" y="13"/>
                </a:cxn>
                <a:cxn ang="0">
                  <a:pos x="10694" y="319"/>
                </a:cxn>
                <a:cxn ang="0">
                  <a:pos x="12747" y="1036"/>
                </a:cxn>
                <a:cxn ang="0">
                  <a:pos x="14654" y="2160"/>
                </a:cxn>
                <a:cxn ang="0">
                  <a:pos x="14055" y="5373"/>
                </a:cxn>
                <a:cxn ang="0">
                  <a:pos x="12871" y="6404"/>
                </a:cxn>
                <a:cxn ang="0">
                  <a:pos x="12058" y="5702"/>
                </a:cxn>
                <a:cxn ang="0">
                  <a:pos x="10898" y="5017"/>
                </a:cxn>
                <a:cxn ang="0">
                  <a:pos x="9649" y="4582"/>
                </a:cxn>
                <a:cxn ang="0">
                  <a:pos x="8352" y="4395"/>
                </a:cxn>
                <a:cxn ang="0">
                  <a:pos x="7044" y="4457"/>
                </a:cxn>
                <a:cxn ang="0">
                  <a:pos x="5767" y="4769"/>
                </a:cxn>
                <a:cxn ang="0">
                  <a:pos x="4558" y="5329"/>
                </a:cxn>
                <a:cxn ang="0">
                  <a:pos x="3457" y="6139"/>
                </a:cxn>
                <a:cxn ang="0">
                  <a:pos x="3129" y="6456"/>
                </a:cxn>
                <a:cxn ang="0">
                  <a:pos x="2045" y="5322"/>
                </a:cxn>
                <a:cxn ang="0">
                  <a:pos x="2731" y="4697"/>
                </a:cxn>
                <a:cxn ang="0">
                  <a:pos x="4122" y="3779"/>
                </a:cxn>
                <a:cxn ang="0">
                  <a:pos x="5635" y="3166"/>
                </a:cxn>
                <a:cxn ang="0">
                  <a:pos x="7219" y="2859"/>
                </a:cxn>
                <a:cxn ang="0">
                  <a:pos x="8829" y="2859"/>
                </a:cxn>
                <a:cxn ang="0">
                  <a:pos x="10413" y="3165"/>
                </a:cxn>
                <a:cxn ang="0">
                  <a:pos x="11926" y="3777"/>
                </a:cxn>
                <a:cxn ang="0">
                  <a:pos x="13318" y="4696"/>
                </a:cxn>
                <a:cxn ang="0">
                  <a:pos x="14005" y="5321"/>
                </a:cxn>
                <a:cxn ang="0">
                  <a:pos x="10854" y="8576"/>
                </a:cxn>
                <a:cxn ang="0">
                  <a:pos x="10754" y="8472"/>
                </a:cxn>
                <a:cxn ang="0">
                  <a:pos x="10150" y="7980"/>
                </a:cxn>
                <a:cxn ang="0">
                  <a:pos x="9479" y="7627"/>
                </a:cxn>
                <a:cxn ang="0">
                  <a:pos x="8762" y="7416"/>
                </a:cxn>
                <a:cxn ang="0">
                  <a:pos x="8025" y="7345"/>
                </a:cxn>
                <a:cxn ang="0">
                  <a:pos x="7287" y="7416"/>
                </a:cxn>
                <a:cxn ang="0">
                  <a:pos x="6571" y="7627"/>
                </a:cxn>
                <a:cxn ang="0">
                  <a:pos x="5900" y="7980"/>
                </a:cxn>
                <a:cxn ang="0">
                  <a:pos x="5297" y="8473"/>
                </a:cxn>
                <a:cxn ang="0">
                  <a:pos x="5198" y="8576"/>
                </a:cxn>
                <a:cxn ang="0">
                  <a:pos x="4197" y="7425"/>
                </a:cxn>
                <a:cxn ang="0">
                  <a:pos x="4843" y="6865"/>
                </a:cxn>
                <a:cxn ang="0">
                  <a:pos x="5758" y="6325"/>
                </a:cxn>
                <a:cxn ang="0">
                  <a:pos x="6743" y="5981"/>
                </a:cxn>
                <a:cxn ang="0">
                  <a:pos x="7766" y="5833"/>
                </a:cxn>
                <a:cxn ang="0">
                  <a:pos x="8797" y="5882"/>
                </a:cxn>
                <a:cxn ang="0">
                  <a:pos x="9806" y="6127"/>
                </a:cxn>
                <a:cxn ang="0">
                  <a:pos x="10760" y="6570"/>
                </a:cxn>
                <a:cxn ang="0">
                  <a:pos x="11627" y="7208"/>
                </a:cxn>
                <a:cxn ang="0">
                  <a:pos x="11903" y="7475"/>
                </a:cxn>
              </a:cxnLst>
              <a:rect l="0" t="0" r="r" b="b"/>
              <a:pathLst>
                <a:path w="16050" h="8576">
                  <a:moveTo>
                    <a:pt x="15950" y="3273"/>
                  </a:moveTo>
                  <a:lnTo>
                    <a:pt x="15975" y="3299"/>
                  </a:lnTo>
                  <a:lnTo>
                    <a:pt x="16000" y="3324"/>
                  </a:lnTo>
                  <a:lnTo>
                    <a:pt x="16025" y="3351"/>
                  </a:lnTo>
                  <a:lnTo>
                    <a:pt x="16050" y="3377"/>
                  </a:lnTo>
                  <a:lnTo>
                    <a:pt x="15025" y="4402"/>
                  </a:lnTo>
                  <a:lnTo>
                    <a:pt x="15000" y="4377"/>
                  </a:lnTo>
                  <a:lnTo>
                    <a:pt x="14975" y="4351"/>
                  </a:lnTo>
                  <a:lnTo>
                    <a:pt x="14950" y="4325"/>
                  </a:lnTo>
                  <a:lnTo>
                    <a:pt x="14923" y="4300"/>
                  </a:lnTo>
                  <a:lnTo>
                    <a:pt x="14560" y="3955"/>
                  </a:lnTo>
                  <a:lnTo>
                    <a:pt x="14184" y="3632"/>
                  </a:lnTo>
                  <a:lnTo>
                    <a:pt x="13796" y="3330"/>
                  </a:lnTo>
                  <a:lnTo>
                    <a:pt x="13396" y="3053"/>
                  </a:lnTo>
                  <a:lnTo>
                    <a:pt x="12984" y="2797"/>
                  </a:lnTo>
                  <a:lnTo>
                    <a:pt x="12564" y="2563"/>
                  </a:lnTo>
                  <a:lnTo>
                    <a:pt x="12136" y="2351"/>
                  </a:lnTo>
                  <a:lnTo>
                    <a:pt x="11698" y="2161"/>
                  </a:lnTo>
                  <a:lnTo>
                    <a:pt x="11254" y="1995"/>
                  </a:lnTo>
                  <a:lnTo>
                    <a:pt x="10805" y="1850"/>
                  </a:lnTo>
                  <a:lnTo>
                    <a:pt x="10349" y="1728"/>
                  </a:lnTo>
                  <a:lnTo>
                    <a:pt x="9889" y="1628"/>
                  </a:lnTo>
                  <a:lnTo>
                    <a:pt x="9426" y="1549"/>
                  </a:lnTo>
                  <a:lnTo>
                    <a:pt x="8960" y="1494"/>
                  </a:lnTo>
                  <a:lnTo>
                    <a:pt x="8492" y="1461"/>
                  </a:lnTo>
                  <a:lnTo>
                    <a:pt x="8024" y="1450"/>
                  </a:lnTo>
                  <a:lnTo>
                    <a:pt x="7556" y="1461"/>
                  </a:lnTo>
                  <a:lnTo>
                    <a:pt x="7087" y="1494"/>
                  </a:lnTo>
                  <a:lnTo>
                    <a:pt x="6622" y="1550"/>
                  </a:lnTo>
                  <a:lnTo>
                    <a:pt x="6158" y="1629"/>
                  </a:lnTo>
                  <a:lnTo>
                    <a:pt x="5699" y="1729"/>
                  </a:lnTo>
                  <a:lnTo>
                    <a:pt x="5243" y="1851"/>
                  </a:lnTo>
                  <a:lnTo>
                    <a:pt x="4793" y="1996"/>
                  </a:lnTo>
                  <a:lnTo>
                    <a:pt x="4350" y="2163"/>
                  </a:lnTo>
                  <a:lnTo>
                    <a:pt x="3912" y="2352"/>
                  </a:lnTo>
                  <a:lnTo>
                    <a:pt x="3483" y="2564"/>
                  </a:lnTo>
                  <a:lnTo>
                    <a:pt x="3064" y="2799"/>
                  </a:lnTo>
                  <a:lnTo>
                    <a:pt x="2652" y="3055"/>
                  </a:lnTo>
                  <a:lnTo>
                    <a:pt x="2253" y="3332"/>
                  </a:lnTo>
                  <a:lnTo>
                    <a:pt x="1864" y="3634"/>
                  </a:lnTo>
                  <a:lnTo>
                    <a:pt x="1488" y="3957"/>
                  </a:lnTo>
                  <a:lnTo>
                    <a:pt x="1125" y="4302"/>
                  </a:lnTo>
                  <a:lnTo>
                    <a:pt x="1099" y="4327"/>
                  </a:lnTo>
                  <a:lnTo>
                    <a:pt x="1075" y="4353"/>
                  </a:lnTo>
                  <a:lnTo>
                    <a:pt x="1050" y="4378"/>
                  </a:lnTo>
                  <a:lnTo>
                    <a:pt x="1025" y="4404"/>
                  </a:lnTo>
                  <a:lnTo>
                    <a:pt x="0" y="3378"/>
                  </a:lnTo>
                  <a:lnTo>
                    <a:pt x="24" y="3353"/>
                  </a:lnTo>
                  <a:lnTo>
                    <a:pt x="49" y="3326"/>
                  </a:lnTo>
                  <a:lnTo>
                    <a:pt x="74" y="3301"/>
                  </a:lnTo>
                  <a:lnTo>
                    <a:pt x="99" y="3276"/>
                  </a:lnTo>
                  <a:lnTo>
                    <a:pt x="516" y="2880"/>
                  </a:lnTo>
                  <a:lnTo>
                    <a:pt x="948" y="2509"/>
                  </a:lnTo>
                  <a:lnTo>
                    <a:pt x="1394" y="2162"/>
                  </a:lnTo>
                  <a:lnTo>
                    <a:pt x="1854" y="1843"/>
                  </a:lnTo>
                  <a:lnTo>
                    <a:pt x="2325" y="1549"/>
                  </a:lnTo>
                  <a:lnTo>
                    <a:pt x="2808" y="1280"/>
                  </a:lnTo>
                  <a:lnTo>
                    <a:pt x="3301" y="1037"/>
                  </a:lnTo>
                  <a:lnTo>
                    <a:pt x="3803" y="820"/>
                  </a:lnTo>
                  <a:lnTo>
                    <a:pt x="4312" y="627"/>
                  </a:lnTo>
                  <a:lnTo>
                    <a:pt x="4830" y="461"/>
                  </a:lnTo>
                  <a:lnTo>
                    <a:pt x="5353" y="320"/>
                  </a:lnTo>
                  <a:lnTo>
                    <a:pt x="5881" y="205"/>
                  </a:lnTo>
                  <a:lnTo>
                    <a:pt x="6413" y="115"/>
                  </a:lnTo>
                  <a:lnTo>
                    <a:pt x="6949" y="51"/>
                  </a:lnTo>
                  <a:lnTo>
                    <a:pt x="7485" y="13"/>
                  </a:lnTo>
                  <a:lnTo>
                    <a:pt x="8024" y="0"/>
                  </a:lnTo>
                  <a:lnTo>
                    <a:pt x="8562" y="13"/>
                  </a:lnTo>
                  <a:lnTo>
                    <a:pt x="9099" y="51"/>
                  </a:lnTo>
                  <a:lnTo>
                    <a:pt x="9634" y="115"/>
                  </a:lnTo>
                  <a:lnTo>
                    <a:pt x="10167" y="205"/>
                  </a:lnTo>
                  <a:lnTo>
                    <a:pt x="10694" y="319"/>
                  </a:lnTo>
                  <a:lnTo>
                    <a:pt x="11218" y="460"/>
                  </a:lnTo>
                  <a:lnTo>
                    <a:pt x="11735" y="626"/>
                  </a:lnTo>
                  <a:lnTo>
                    <a:pt x="12245" y="818"/>
                  </a:lnTo>
                  <a:lnTo>
                    <a:pt x="12747" y="1036"/>
                  </a:lnTo>
                  <a:lnTo>
                    <a:pt x="13239" y="1278"/>
                  </a:lnTo>
                  <a:lnTo>
                    <a:pt x="13722" y="1547"/>
                  </a:lnTo>
                  <a:lnTo>
                    <a:pt x="14194" y="1841"/>
                  </a:lnTo>
                  <a:lnTo>
                    <a:pt x="14654" y="2160"/>
                  </a:lnTo>
                  <a:lnTo>
                    <a:pt x="15100" y="2506"/>
                  </a:lnTo>
                  <a:lnTo>
                    <a:pt x="15532" y="2877"/>
                  </a:lnTo>
                  <a:lnTo>
                    <a:pt x="15950" y="3273"/>
                  </a:lnTo>
                  <a:close/>
                  <a:moveTo>
                    <a:pt x="14055" y="5373"/>
                  </a:moveTo>
                  <a:lnTo>
                    <a:pt x="12946" y="6481"/>
                  </a:lnTo>
                  <a:lnTo>
                    <a:pt x="12921" y="6456"/>
                  </a:lnTo>
                  <a:lnTo>
                    <a:pt x="12897" y="6430"/>
                  </a:lnTo>
                  <a:lnTo>
                    <a:pt x="12871" y="6404"/>
                  </a:lnTo>
                  <a:lnTo>
                    <a:pt x="12846" y="6379"/>
                  </a:lnTo>
                  <a:lnTo>
                    <a:pt x="12592" y="6137"/>
                  </a:lnTo>
                  <a:lnTo>
                    <a:pt x="12329" y="5912"/>
                  </a:lnTo>
                  <a:lnTo>
                    <a:pt x="12058" y="5702"/>
                  </a:lnTo>
                  <a:lnTo>
                    <a:pt x="11778" y="5507"/>
                  </a:lnTo>
                  <a:lnTo>
                    <a:pt x="11491" y="5328"/>
                  </a:lnTo>
                  <a:lnTo>
                    <a:pt x="11198" y="5165"/>
                  </a:lnTo>
                  <a:lnTo>
                    <a:pt x="10898" y="5017"/>
                  </a:lnTo>
                  <a:lnTo>
                    <a:pt x="10592" y="4885"/>
                  </a:lnTo>
                  <a:lnTo>
                    <a:pt x="10282" y="4768"/>
                  </a:lnTo>
                  <a:lnTo>
                    <a:pt x="9967" y="4667"/>
                  </a:lnTo>
                  <a:lnTo>
                    <a:pt x="9649" y="4582"/>
                  </a:lnTo>
                  <a:lnTo>
                    <a:pt x="9328" y="4512"/>
                  </a:lnTo>
                  <a:lnTo>
                    <a:pt x="9004" y="4457"/>
                  </a:lnTo>
                  <a:lnTo>
                    <a:pt x="8679" y="4418"/>
                  </a:lnTo>
                  <a:lnTo>
                    <a:pt x="8352" y="4395"/>
                  </a:lnTo>
                  <a:lnTo>
                    <a:pt x="8024" y="4387"/>
                  </a:lnTo>
                  <a:lnTo>
                    <a:pt x="7697" y="4395"/>
                  </a:lnTo>
                  <a:lnTo>
                    <a:pt x="7370" y="4418"/>
                  </a:lnTo>
                  <a:lnTo>
                    <a:pt x="7044" y="4457"/>
                  </a:lnTo>
                  <a:lnTo>
                    <a:pt x="6721" y="4512"/>
                  </a:lnTo>
                  <a:lnTo>
                    <a:pt x="6399" y="4582"/>
                  </a:lnTo>
                  <a:lnTo>
                    <a:pt x="6081" y="4668"/>
                  </a:lnTo>
                  <a:lnTo>
                    <a:pt x="5767" y="4769"/>
                  </a:lnTo>
                  <a:lnTo>
                    <a:pt x="5457" y="4886"/>
                  </a:lnTo>
                  <a:lnTo>
                    <a:pt x="5151" y="5018"/>
                  </a:lnTo>
                  <a:lnTo>
                    <a:pt x="4851" y="5166"/>
                  </a:lnTo>
                  <a:lnTo>
                    <a:pt x="4558" y="5329"/>
                  </a:lnTo>
                  <a:lnTo>
                    <a:pt x="4271" y="5509"/>
                  </a:lnTo>
                  <a:lnTo>
                    <a:pt x="3991" y="5703"/>
                  </a:lnTo>
                  <a:lnTo>
                    <a:pt x="3720" y="5913"/>
                  </a:lnTo>
                  <a:lnTo>
                    <a:pt x="3457" y="6139"/>
                  </a:lnTo>
                  <a:lnTo>
                    <a:pt x="3203" y="6380"/>
                  </a:lnTo>
                  <a:lnTo>
                    <a:pt x="3178" y="6406"/>
                  </a:lnTo>
                  <a:lnTo>
                    <a:pt x="3154" y="6431"/>
                  </a:lnTo>
                  <a:lnTo>
                    <a:pt x="3129" y="6456"/>
                  </a:lnTo>
                  <a:lnTo>
                    <a:pt x="3104" y="6482"/>
                  </a:lnTo>
                  <a:lnTo>
                    <a:pt x="1996" y="5374"/>
                  </a:lnTo>
                  <a:lnTo>
                    <a:pt x="2020" y="5348"/>
                  </a:lnTo>
                  <a:lnTo>
                    <a:pt x="2045" y="5322"/>
                  </a:lnTo>
                  <a:lnTo>
                    <a:pt x="2069" y="5297"/>
                  </a:lnTo>
                  <a:lnTo>
                    <a:pt x="2095" y="5272"/>
                  </a:lnTo>
                  <a:lnTo>
                    <a:pt x="2406" y="4975"/>
                  </a:lnTo>
                  <a:lnTo>
                    <a:pt x="2731" y="4697"/>
                  </a:lnTo>
                  <a:lnTo>
                    <a:pt x="3065" y="4439"/>
                  </a:lnTo>
                  <a:lnTo>
                    <a:pt x="3408" y="4199"/>
                  </a:lnTo>
                  <a:lnTo>
                    <a:pt x="3761" y="3980"/>
                  </a:lnTo>
                  <a:lnTo>
                    <a:pt x="4122" y="3779"/>
                  </a:lnTo>
                  <a:lnTo>
                    <a:pt x="4491" y="3596"/>
                  </a:lnTo>
                  <a:lnTo>
                    <a:pt x="4866" y="3434"/>
                  </a:lnTo>
                  <a:lnTo>
                    <a:pt x="5247" y="3290"/>
                  </a:lnTo>
                  <a:lnTo>
                    <a:pt x="5635" y="3166"/>
                  </a:lnTo>
                  <a:lnTo>
                    <a:pt x="6026" y="3061"/>
                  </a:lnTo>
                  <a:lnTo>
                    <a:pt x="6421" y="2974"/>
                  </a:lnTo>
                  <a:lnTo>
                    <a:pt x="6819" y="2907"/>
                  </a:lnTo>
                  <a:lnTo>
                    <a:pt x="7219" y="2859"/>
                  </a:lnTo>
                  <a:lnTo>
                    <a:pt x="7622" y="2831"/>
                  </a:lnTo>
                  <a:lnTo>
                    <a:pt x="8024" y="2821"/>
                  </a:lnTo>
                  <a:lnTo>
                    <a:pt x="8427" y="2831"/>
                  </a:lnTo>
                  <a:lnTo>
                    <a:pt x="8829" y="2859"/>
                  </a:lnTo>
                  <a:lnTo>
                    <a:pt x="9229" y="2907"/>
                  </a:lnTo>
                  <a:lnTo>
                    <a:pt x="9627" y="2973"/>
                  </a:lnTo>
                  <a:lnTo>
                    <a:pt x="10022" y="3060"/>
                  </a:lnTo>
                  <a:lnTo>
                    <a:pt x="10413" y="3165"/>
                  </a:lnTo>
                  <a:lnTo>
                    <a:pt x="10801" y="3289"/>
                  </a:lnTo>
                  <a:lnTo>
                    <a:pt x="11182" y="3433"/>
                  </a:lnTo>
                  <a:lnTo>
                    <a:pt x="11558" y="3595"/>
                  </a:lnTo>
                  <a:lnTo>
                    <a:pt x="11926" y="3777"/>
                  </a:lnTo>
                  <a:lnTo>
                    <a:pt x="12287" y="3978"/>
                  </a:lnTo>
                  <a:lnTo>
                    <a:pt x="12640" y="4198"/>
                  </a:lnTo>
                  <a:lnTo>
                    <a:pt x="12984" y="4437"/>
                  </a:lnTo>
                  <a:lnTo>
                    <a:pt x="13318" y="4696"/>
                  </a:lnTo>
                  <a:lnTo>
                    <a:pt x="13641" y="4973"/>
                  </a:lnTo>
                  <a:lnTo>
                    <a:pt x="13954" y="5270"/>
                  </a:lnTo>
                  <a:lnTo>
                    <a:pt x="13980" y="5295"/>
                  </a:lnTo>
                  <a:lnTo>
                    <a:pt x="14005" y="5321"/>
                  </a:lnTo>
                  <a:lnTo>
                    <a:pt x="14030" y="5347"/>
                  </a:lnTo>
                  <a:lnTo>
                    <a:pt x="14055" y="5373"/>
                  </a:lnTo>
                  <a:close/>
                  <a:moveTo>
                    <a:pt x="11928" y="7501"/>
                  </a:moveTo>
                  <a:lnTo>
                    <a:pt x="10854" y="8576"/>
                  </a:lnTo>
                  <a:lnTo>
                    <a:pt x="10829" y="8549"/>
                  </a:lnTo>
                  <a:lnTo>
                    <a:pt x="10805" y="8523"/>
                  </a:lnTo>
                  <a:lnTo>
                    <a:pt x="10780" y="8498"/>
                  </a:lnTo>
                  <a:lnTo>
                    <a:pt x="10754" y="8472"/>
                  </a:lnTo>
                  <a:lnTo>
                    <a:pt x="10610" y="8336"/>
                  </a:lnTo>
                  <a:lnTo>
                    <a:pt x="10462" y="8208"/>
                  </a:lnTo>
                  <a:lnTo>
                    <a:pt x="10307" y="8089"/>
                  </a:lnTo>
                  <a:lnTo>
                    <a:pt x="10150" y="7980"/>
                  </a:lnTo>
                  <a:lnTo>
                    <a:pt x="9987" y="7878"/>
                  </a:lnTo>
                  <a:lnTo>
                    <a:pt x="9821" y="7785"/>
                  </a:lnTo>
                  <a:lnTo>
                    <a:pt x="9651" y="7702"/>
                  </a:lnTo>
                  <a:lnTo>
                    <a:pt x="9479" y="7627"/>
                  </a:lnTo>
                  <a:lnTo>
                    <a:pt x="9303" y="7561"/>
                  </a:lnTo>
                  <a:lnTo>
                    <a:pt x="9124" y="7504"/>
                  </a:lnTo>
                  <a:lnTo>
                    <a:pt x="8945" y="7456"/>
                  </a:lnTo>
                  <a:lnTo>
                    <a:pt x="8762" y="7416"/>
                  </a:lnTo>
                  <a:lnTo>
                    <a:pt x="8580" y="7384"/>
                  </a:lnTo>
                  <a:lnTo>
                    <a:pt x="8395" y="7362"/>
                  </a:lnTo>
                  <a:lnTo>
                    <a:pt x="8210" y="7349"/>
                  </a:lnTo>
                  <a:lnTo>
                    <a:pt x="8025" y="7345"/>
                  </a:lnTo>
                  <a:lnTo>
                    <a:pt x="7839" y="7349"/>
                  </a:lnTo>
                  <a:lnTo>
                    <a:pt x="7655" y="7363"/>
                  </a:lnTo>
                  <a:lnTo>
                    <a:pt x="7470" y="7385"/>
                  </a:lnTo>
                  <a:lnTo>
                    <a:pt x="7287" y="7416"/>
                  </a:lnTo>
                  <a:lnTo>
                    <a:pt x="7105" y="7456"/>
                  </a:lnTo>
                  <a:lnTo>
                    <a:pt x="6926" y="7504"/>
                  </a:lnTo>
                  <a:lnTo>
                    <a:pt x="6747" y="7561"/>
                  </a:lnTo>
                  <a:lnTo>
                    <a:pt x="6571" y="7627"/>
                  </a:lnTo>
                  <a:lnTo>
                    <a:pt x="6399" y="7703"/>
                  </a:lnTo>
                  <a:lnTo>
                    <a:pt x="6229" y="7786"/>
                  </a:lnTo>
                  <a:lnTo>
                    <a:pt x="6063" y="7878"/>
                  </a:lnTo>
                  <a:lnTo>
                    <a:pt x="5900" y="7980"/>
                  </a:lnTo>
                  <a:lnTo>
                    <a:pt x="5742" y="8090"/>
                  </a:lnTo>
                  <a:lnTo>
                    <a:pt x="5588" y="8209"/>
                  </a:lnTo>
                  <a:lnTo>
                    <a:pt x="5440" y="8337"/>
                  </a:lnTo>
                  <a:lnTo>
                    <a:pt x="5297" y="8473"/>
                  </a:lnTo>
                  <a:lnTo>
                    <a:pt x="5271" y="8498"/>
                  </a:lnTo>
                  <a:lnTo>
                    <a:pt x="5246" y="8524"/>
                  </a:lnTo>
                  <a:lnTo>
                    <a:pt x="5222" y="8550"/>
                  </a:lnTo>
                  <a:lnTo>
                    <a:pt x="5198" y="8576"/>
                  </a:lnTo>
                  <a:lnTo>
                    <a:pt x="4123" y="7501"/>
                  </a:lnTo>
                  <a:lnTo>
                    <a:pt x="4147" y="7476"/>
                  </a:lnTo>
                  <a:lnTo>
                    <a:pt x="4172" y="7450"/>
                  </a:lnTo>
                  <a:lnTo>
                    <a:pt x="4197" y="7425"/>
                  </a:lnTo>
                  <a:lnTo>
                    <a:pt x="4222" y="7399"/>
                  </a:lnTo>
                  <a:lnTo>
                    <a:pt x="4422" y="7209"/>
                  </a:lnTo>
                  <a:lnTo>
                    <a:pt x="4629" y="7030"/>
                  </a:lnTo>
                  <a:lnTo>
                    <a:pt x="4843" y="6865"/>
                  </a:lnTo>
                  <a:lnTo>
                    <a:pt x="5064" y="6711"/>
                  </a:lnTo>
                  <a:lnTo>
                    <a:pt x="5290" y="6571"/>
                  </a:lnTo>
                  <a:lnTo>
                    <a:pt x="5522" y="6441"/>
                  </a:lnTo>
                  <a:lnTo>
                    <a:pt x="5758" y="6325"/>
                  </a:lnTo>
                  <a:lnTo>
                    <a:pt x="6000" y="6220"/>
                  </a:lnTo>
                  <a:lnTo>
                    <a:pt x="6243" y="6128"/>
                  </a:lnTo>
                  <a:lnTo>
                    <a:pt x="6492" y="6048"/>
                  </a:lnTo>
                  <a:lnTo>
                    <a:pt x="6743" y="5981"/>
                  </a:lnTo>
                  <a:lnTo>
                    <a:pt x="6997" y="5925"/>
                  </a:lnTo>
                  <a:lnTo>
                    <a:pt x="7252" y="5882"/>
                  </a:lnTo>
                  <a:lnTo>
                    <a:pt x="7508" y="5851"/>
                  </a:lnTo>
                  <a:lnTo>
                    <a:pt x="7766" y="5833"/>
                  </a:lnTo>
                  <a:lnTo>
                    <a:pt x="8025" y="5827"/>
                  </a:lnTo>
                  <a:lnTo>
                    <a:pt x="8283" y="5833"/>
                  </a:lnTo>
                  <a:lnTo>
                    <a:pt x="8541" y="5851"/>
                  </a:lnTo>
                  <a:lnTo>
                    <a:pt x="8797" y="5882"/>
                  </a:lnTo>
                  <a:lnTo>
                    <a:pt x="9053" y="5925"/>
                  </a:lnTo>
                  <a:lnTo>
                    <a:pt x="9306" y="5981"/>
                  </a:lnTo>
                  <a:lnTo>
                    <a:pt x="9557" y="6048"/>
                  </a:lnTo>
                  <a:lnTo>
                    <a:pt x="9806" y="6127"/>
                  </a:lnTo>
                  <a:lnTo>
                    <a:pt x="10050" y="6219"/>
                  </a:lnTo>
                  <a:lnTo>
                    <a:pt x="10291" y="6324"/>
                  </a:lnTo>
                  <a:lnTo>
                    <a:pt x="10528" y="6440"/>
                  </a:lnTo>
                  <a:lnTo>
                    <a:pt x="10760" y="6570"/>
                  </a:lnTo>
                  <a:lnTo>
                    <a:pt x="10985" y="6710"/>
                  </a:lnTo>
                  <a:lnTo>
                    <a:pt x="11206" y="6864"/>
                  </a:lnTo>
                  <a:lnTo>
                    <a:pt x="11421" y="7029"/>
                  </a:lnTo>
                  <a:lnTo>
                    <a:pt x="11627" y="7208"/>
                  </a:lnTo>
                  <a:lnTo>
                    <a:pt x="11828" y="7398"/>
                  </a:lnTo>
                  <a:lnTo>
                    <a:pt x="11853" y="7424"/>
                  </a:lnTo>
                  <a:lnTo>
                    <a:pt x="11878" y="7449"/>
                  </a:lnTo>
                  <a:lnTo>
                    <a:pt x="11903" y="7475"/>
                  </a:lnTo>
                  <a:lnTo>
                    <a:pt x="11928" y="7501"/>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tx1">
                    <a:lumMod val="75000"/>
                    <a:lumOff val="25000"/>
                  </a:schemeClr>
                </a:solidFill>
                <a:latin typeface="Arial" pitchFamily="34" charset="0"/>
                <a:ea typeface="微软雅黑" pitchFamily="34" charset="-122"/>
                <a:cs typeface="Arial" pitchFamily="34" charset="0"/>
              </a:endParaRPr>
            </a:p>
          </p:txBody>
        </p:sp>
        <p:sp>
          <p:nvSpPr>
            <p:cNvPr id="367" name="Freeform 16"/>
            <p:cNvSpPr>
              <a:spLocks noEditPoints="1"/>
            </p:cNvSpPr>
            <p:nvPr/>
          </p:nvSpPr>
          <p:spPr bwMode="auto">
            <a:xfrm rot="12444871" flipV="1">
              <a:off x="842309" y="4010666"/>
              <a:ext cx="191597" cy="119530"/>
            </a:xfrm>
            <a:custGeom>
              <a:avLst/>
              <a:gdLst/>
              <a:ahLst/>
              <a:cxnLst>
                <a:cxn ang="0">
                  <a:pos x="16025" y="3351"/>
                </a:cxn>
                <a:cxn ang="0">
                  <a:pos x="14975" y="4351"/>
                </a:cxn>
                <a:cxn ang="0">
                  <a:pos x="14184" y="3632"/>
                </a:cxn>
                <a:cxn ang="0">
                  <a:pos x="12564" y="2563"/>
                </a:cxn>
                <a:cxn ang="0">
                  <a:pos x="10805" y="1850"/>
                </a:cxn>
                <a:cxn ang="0">
                  <a:pos x="8960" y="1494"/>
                </a:cxn>
                <a:cxn ang="0">
                  <a:pos x="7087" y="1494"/>
                </a:cxn>
                <a:cxn ang="0">
                  <a:pos x="5243" y="1851"/>
                </a:cxn>
                <a:cxn ang="0">
                  <a:pos x="3483" y="2564"/>
                </a:cxn>
                <a:cxn ang="0">
                  <a:pos x="1864" y="3634"/>
                </a:cxn>
                <a:cxn ang="0">
                  <a:pos x="1075" y="4353"/>
                </a:cxn>
                <a:cxn ang="0">
                  <a:pos x="24" y="3353"/>
                </a:cxn>
                <a:cxn ang="0">
                  <a:pos x="516" y="2880"/>
                </a:cxn>
                <a:cxn ang="0">
                  <a:pos x="2325" y="1549"/>
                </a:cxn>
                <a:cxn ang="0">
                  <a:pos x="4312" y="627"/>
                </a:cxn>
                <a:cxn ang="0">
                  <a:pos x="6413" y="115"/>
                </a:cxn>
                <a:cxn ang="0">
                  <a:pos x="8562" y="13"/>
                </a:cxn>
                <a:cxn ang="0">
                  <a:pos x="10694" y="319"/>
                </a:cxn>
                <a:cxn ang="0">
                  <a:pos x="12747" y="1036"/>
                </a:cxn>
                <a:cxn ang="0">
                  <a:pos x="14654" y="2160"/>
                </a:cxn>
                <a:cxn ang="0">
                  <a:pos x="14055" y="5373"/>
                </a:cxn>
                <a:cxn ang="0">
                  <a:pos x="12871" y="6404"/>
                </a:cxn>
                <a:cxn ang="0">
                  <a:pos x="12058" y="5702"/>
                </a:cxn>
                <a:cxn ang="0">
                  <a:pos x="10898" y="5017"/>
                </a:cxn>
                <a:cxn ang="0">
                  <a:pos x="9649" y="4582"/>
                </a:cxn>
                <a:cxn ang="0">
                  <a:pos x="8352" y="4395"/>
                </a:cxn>
                <a:cxn ang="0">
                  <a:pos x="7044" y="4457"/>
                </a:cxn>
                <a:cxn ang="0">
                  <a:pos x="5767" y="4769"/>
                </a:cxn>
                <a:cxn ang="0">
                  <a:pos x="4558" y="5329"/>
                </a:cxn>
                <a:cxn ang="0">
                  <a:pos x="3457" y="6139"/>
                </a:cxn>
                <a:cxn ang="0">
                  <a:pos x="3129" y="6456"/>
                </a:cxn>
                <a:cxn ang="0">
                  <a:pos x="2045" y="5322"/>
                </a:cxn>
                <a:cxn ang="0">
                  <a:pos x="2731" y="4697"/>
                </a:cxn>
                <a:cxn ang="0">
                  <a:pos x="4122" y="3779"/>
                </a:cxn>
                <a:cxn ang="0">
                  <a:pos x="5635" y="3166"/>
                </a:cxn>
                <a:cxn ang="0">
                  <a:pos x="7219" y="2859"/>
                </a:cxn>
                <a:cxn ang="0">
                  <a:pos x="8829" y="2859"/>
                </a:cxn>
                <a:cxn ang="0">
                  <a:pos x="10413" y="3165"/>
                </a:cxn>
                <a:cxn ang="0">
                  <a:pos x="11926" y="3777"/>
                </a:cxn>
                <a:cxn ang="0">
                  <a:pos x="13318" y="4696"/>
                </a:cxn>
                <a:cxn ang="0">
                  <a:pos x="14005" y="5321"/>
                </a:cxn>
                <a:cxn ang="0">
                  <a:pos x="10854" y="8576"/>
                </a:cxn>
                <a:cxn ang="0">
                  <a:pos x="10754" y="8472"/>
                </a:cxn>
                <a:cxn ang="0">
                  <a:pos x="10150" y="7980"/>
                </a:cxn>
                <a:cxn ang="0">
                  <a:pos x="9479" y="7627"/>
                </a:cxn>
                <a:cxn ang="0">
                  <a:pos x="8762" y="7416"/>
                </a:cxn>
                <a:cxn ang="0">
                  <a:pos x="8025" y="7345"/>
                </a:cxn>
                <a:cxn ang="0">
                  <a:pos x="7287" y="7416"/>
                </a:cxn>
                <a:cxn ang="0">
                  <a:pos x="6571" y="7627"/>
                </a:cxn>
                <a:cxn ang="0">
                  <a:pos x="5900" y="7980"/>
                </a:cxn>
                <a:cxn ang="0">
                  <a:pos x="5297" y="8473"/>
                </a:cxn>
                <a:cxn ang="0">
                  <a:pos x="5198" y="8576"/>
                </a:cxn>
                <a:cxn ang="0">
                  <a:pos x="4197" y="7425"/>
                </a:cxn>
                <a:cxn ang="0">
                  <a:pos x="4843" y="6865"/>
                </a:cxn>
                <a:cxn ang="0">
                  <a:pos x="5758" y="6325"/>
                </a:cxn>
                <a:cxn ang="0">
                  <a:pos x="6743" y="5981"/>
                </a:cxn>
                <a:cxn ang="0">
                  <a:pos x="7766" y="5833"/>
                </a:cxn>
                <a:cxn ang="0">
                  <a:pos x="8797" y="5882"/>
                </a:cxn>
                <a:cxn ang="0">
                  <a:pos x="9806" y="6127"/>
                </a:cxn>
                <a:cxn ang="0">
                  <a:pos x="10760" y="6570"/>
                </a:cxn>
                <a:cxn ang="0">
                  <a:pos x="11627" y="7208"/>
                </a:cxn>
                <a:cxn ang="0">
                  <a:pos x="11903" y="7475"/>
                </a:cxn>
              </a:cxnLst>
              <a:rect l="0" t="0" r="r" b="b"/>
              <a:pathLst>
                <a:path w="16050" h="8576">
                  <a:moveTo>
                    <a:pt x="15950" y="3273"/>
                  </a:moveTo>
                  <a:lnTo>
                    <a:pt x="15975" y="3299"/>
                  </a:lnTo>
                  <a:lnTo>
                    <a:pt x="16000" y="3324"/>
                  </a:lnTo>
                  <a:lnTo>
                    <a:pt x="16025" y="3351"/>
                  </a:lnTo>
                  <a:lnTo>
                    <a:pt x="16050" y="3377"/>
                  </a:lnTo>
                  <a:lnTo>
                    <a:pt x="15025" y="4402"/>
                  </a:lnTo>
                  <a:lnTo>
                    <a:pt x="15000" y="4377"/>
                  </a:lnTo>
                  <a:lnTo>
                    <a:pt x="14975" y="4351"/>
                  </a:lnTo>
                  <a:lnTo>
                    <a:pt x="14950" y="4325"/>
                  </a:lnTo>
                  <a:lnTo>
                    <a:pt x="14923" y="4300"/>
                  </a:lnTo>
                  <a:lnTo>
                    <a:pt x="14560" y="3955"/>
                  </a:lnTo>
                  <a:lnTo>
                    <a:pt x="14184" y="3632"/>
                  </a:lnTo>
                  <a:lnTo>
                    <a:pt x="13796" y="3330"/>
                  </a:lnTo>
                  <a:lnTo>
                    <a:pt x="13396" y="3053"/>
                  </a:lnTo>
                  <a:lnTo>
                    <a:pt x="12984" y="2797"/>
                  </a:lnTo>
                  <a:lnTo>
                    <a:pt x="12564" y="2563"/>
                  </a:lnTo>
                  <a:lnTo>
                    <a:pt x="12136" y="2351"/>
                  </a:lnTo>
                  <a:lnTo>
                    <a:pt x="11698" y="2161"/>
                  </a:lnTo>
                  <a:lnTo>
                    <a:pt x="11254" y="1995"/>
                  </a:lnTo>
                  <a:lnTo>
                    <a:pt x="10805" y="1850"/>
                  </a:lnTo>
                  <a:lnTo>
                    <a:pt x="10349" y="1728"/>
                  </a:lnTo>
                  <a:lnTo>
                    <a:pt x="9889" y="1628"/>
                  </a:lnTo>
                  <a:lnTo>
                    <a:pt x="9426" y="1549"/>
                  </a:lnTo>
                  <a:lnTo>
                    <a:pt x="8960" y="1494"/>
                  </a:lnTo>
                  <a:lnTo>
                    <a:pt x="8492" y="1461"/>
                  </a:lnTo>
                  <a:lnTo>
                    <a:pt x="8024" y="1450"/>
                  </a:lnTo>
                  <a:lnTo>
                    <a:pt x="7556" y="1461"/>
                  </a:lnTo>
                  <a:lnTo>
                    <a:pt x="7087" y="1494"/>
                  </a:lnTo>
                  <a:lnTo>
                    <a:pt x="6622" y="1550"/>
                  </a:lnTo>
                  <a:lnTo>
                    <a:pt x="6158" y="1629"/>
                  </a:lnTo>
                  <a:lnTo>
                    <a:pt x="5699" y="1729"/>
                  </a:lnTo>
                  <a:lnTo>
                    <a:pt x="5243" y="1851"/>
                  </a:lnTo>
                  <a:lnTo>
                    <a:pt x="4793" y="1996"/>
                  </a:lnTo>
                  <a:lnTo>
                    <a:pt x="4350" y="2163"/>
                  </a:lnTo>
                  <a:lnTo>
                    <a:pt x="3912" y="2352"/>
                  </a:lnTo>
                  <a:lnTo>
                    <a:pt x="3483" y="2564"/>
                  </a:lnTo>
                  <a:lnTo>
                    <a:pt x="3064" y="2799"/>
                  </a:lnTo>
                  <a:lnTo>
                    <a:pt x="2652" y="3055"/>
                  </a:lnTo>
                  <a:lnTo>
                    <a:pt x="2253" y="3332"/>
                  </a:lnTo>
                  <a:lnTo>
                    <a:pt x="1864" y="3634"/>
                  </a:lnTo>
                  <a:lnTo>
                    <a:pt x="1488" y="3957"/>
                  </a:lnTo>
                  <a:lnTo>
                    <a:pt x="1125" y="4302"/>
                  </a:lnTo>
                  <a:lnTo>
                    <a:pt x="1099" y="4327"/>
                  </a:lnTo>
                  <a:lnTo>
                    <a:pt x="1075" y="4353"/>
                  </a:lnTo>
                  <a:lnTo>
                    <a:pt x="1050" y="4378"/>
                  </a:lnTo>
                  <a:lnTo>
                    <a:pt x="1025" y="4404"/>
                  </a:lnTo>
                  <a:lnTo>
                    <a:pt x="0" y="3378"/>
                  </a:lnTo>
                  <a:lnTo>
                    <a:pt x="24" y="3353"/>
                  </a:lnTo>
                  <a:lnTo>
                    <a:pt x="49" y="3326"/>
                  </a:lnTo>
                  <a:lnTo>
                    <a:pt x="74" y="3301"/>
                  </a:lnTo>
                  <a:lnTo>
                    <a:pt x="99" y="3276"/>
                  </a:lnTo>
                  <a:lnTo>
                    <a:pt x="516" y="2880"/>
                  </a:lnTo>
                  <a:lnTo>
                    <a:pt x="948" y="2509"/>
                  </a:lnTo>
                  <a:lnTo>
                    <a:pt x="1394" y="2162"/>
                  </a:lnTo>
                  <a:lnTo>
                    <a:pt x="1854" y="1843"/>
                  </a:lnTo>
                  <a:lnTo>
                    <a:pt x="2325" y="1549"/>
                  </a:lnTo>
                  <a:lnTo>
                    <a:pt x="2808" y="1280"/>
                  </a:lnTo>
                  <a:lnTo>
                    <a:pt x="3301" y="1037"/>
                  </a:lnTo>
                  <a:lnTo>
                    <a:pt x="3803" y="820"/>
                  </a:lnTo>
                  <a:lnTo>
                    <a:pt x="4312" y="627"/>
                  </a:lnTo>
                  <a:lnTo>
                    <a:pt x="4830" y="461"/>
                  </a:lnTo>
                  <a:lnTo>
                    <a:pt x="5353" y="320"/>
                  </a:lnTo>
                  <a:lnTo>
                    <a:pt x="5881" y="205"/>
                  </a:lnTo>
                  <a:lnTo>
                    <a:pt x="6413" y="115"/>
                  </a:lnTo>
                  <a:lnTo>
                    <a:pt x="6949" y="51"/>
                  </a:lnTo>
                  <a:lnTo>
                    <a:pt x="7485" y="13"/>
                  </a:lnTo>
                  <a:lnTo>
                    <a:pt x="8024" y="0"/>
                  </a:lnTo>
                  <a:lnTo>
                    <a:pt x="8562" y="13"/>
                  </a:lnTo>
                  <a:lnTo>
                    <a:pt x="9099" y="51"/>
                  </a:lnTo>
                  <a:lnTo>
                    <a:pt x="9634" y="115"/>
                  </a:lnTo>
                  <a:lnTo>
                    <a:pt x="10167" y="205"/>
                  </a:lnTo>
                  <a:lnTo>
                    <a:pt x="10694" y="319"/>
                  </a:lnTo>
                  <a:lnTo>
                    <a:pt x="11218" y="460"/>
                  </a:lnTo>
                  <a:lnTo>
                    <a:pt x="11735" y="626"/>
                  </a:lnTo>
                  <a:lnTo>
                    <a:pt x="12245" y="818"/>
                  </a:lnTo>
                  <a:lnTo>
                    <a:pt x="12747" y="1036"/>
                  </a:lnTo>
                  <a:lnTo>
                    <a:pt x="13239" y="1278"/>
                  </a:lnTo>
                  <a:lnTo>
                    <a:pt x="13722" y="1547"/>
                  </a:lnTo>
                  <a:lnTo>
                    <a:pt x="14194" y="1841"/>
                  </a:lnTo>
                  <a:lnTo>
                    <a:pt x="14654" y="2160"/>
                  </a:lnTo>
                  <a:lnTo>
                    <a:pt x="15100" y="2506"/>
                  </a:lnTo>
                  <a:lnTo>
                    <a:pt x="15532" y="2877"/>
                  </a:lnTo>
                  <a:lnTo>
                    <a:pt x="15950" y="3273"/>
                  </a:lnTo>
                  <a:close/>
                  <a:moveTo>
                    <a:pt x="14055" y="5373"/>
                  </a:moveTo>
                  <a:lnTo>
                    <a:pt x="12946" y="6481"/>
                  </a:lnTo>
                  <a:lnTo>
                    <a:pt x="12921" y="6456"/>
                  </a:lnTo>
                  <a:lnTo>
                    <a:pt x="12897" y="6430"/>
                  </a:lnTo>
                  <a:lnTo>
                    <a:pt x="12871" y="6404"/>
                  </a:lnTo>
                  <a:lnTo>
                    <a:pt x="12846" y="6379"/>
                  </a:lnTo>
                  <a:lnTo>
                    <a:pt x="12592" y="6137"/>
                  </a:lnTo>
                  <a:lnTo>
                    <a:pt x="12329" y="5912"/>
                  </a:lnTo>
                  <a:lnTo>
                    <a:pt x="12058" y="5702"/>
                  </a:lnTo>
                  <a:lnTo>
                    <a:pt x="11778" y="5507"/>
                  </a:lnTo>
                  <a:lnTo>
                    <a:pt x="11491" y="5328"/>
                  </a:lnTo>
                  <a:lnTo>
                    <a:pt x="11198" y="5165"/>
                  </a:lnTo>
                  <a:lnTo>
                    <a:pt x="10898" y="5017"/>
                  </a:lnTo>
                  <a:lnTo>
                    <a:pt x="10592" y="4885"/>
                  </a:lnTo>
                  <a:lnTo>
                    <a:pt x="10282" y="4768"/>
                  </a:lnTo>
                  <a:lnTo>
                    <a:pt x="9967" y="4667"/>
                  </a:lnTo>
                  <a:lnTo>
                    <a:pt x="9649" y="4582"/>
                  </a:lnTo>
                  <a:lnTo>
                    <a:pt x="9328" y="4512"/>
                  </a:lnTo>
                  <a:lnTo>
                    <a:pt x="9004" y="4457"/>
                  </a:lnTo>
                  <a:lnTo>
                    <a:pt x="8679" y="4418"/>
                  </a:lnTo>
                  <a:lnTo>
                    <a:pt x="8352" y="4395"/>
                  </a:lnTo>
                  <a:lnTo>
                    <a:pt x="8024" y="4387"/>
                  </a:lnTo>
                  <a:lnTo>
                    <a:pt x="7697" y="4395"/>
                  </a:lnTo>
                  <a:lnTo>
                    <a:pt x="7370" y="4418"/>
                  </a:lnTo>
                  <a:lnTo>
                    <a:pt x="7044" y="4457"/>
                  </a:lnTo>
                  <a:lnTo>
                    <a:pt x="6721" y="4512"/>
                  </a:lnTo>
                  <a:lnTo>
                    <a:pt x="6399" y="4582"/>
                  </a:lnTo>
                  <a:lnTo>
                    <a:pt x="6081" y="4668"/>
                  </a:lnTo>
                  <a:lnTo>
                    <a:pt x="5767" y="4769"/>
                  </a:lnTo>
                  <a:lnTo>
                    <a:pt x="5457" y="4886"/>
                  </a:lnTo>
                  <a:lnTo>
                    <a:pt x="5151" y="5018"/>
                  </a:lnTo>
                  <a:lnTo>
                    <a:pt x="4851" y="5166"/>
                  </a:lnTo>
                  <a:lnTo>
                    <a:pt x="4558" y="5329"/>
                  </a:lnTo>
                  <a:lnTo>
                    <a:pt x="4271" y="5509"/>
                  </a:lnTo>
                  <a:lnTo>
                    <a:pt x="3991" y="5703"/>
                  </a:lnTo>
                  <a:lnTo>
                    <a:pt x="3720" y="5913"/>
                  </a:lnTo>
                  <a:lnTo>
                    <a:pt x="3457" y="6139"/>
                  </a:lnTo>
                  <a:lnTo>
                    <a:pt x="3203" y="6380"/>
                  </a:lnTo>
                  <a:lnTo>
                    <a:pt x="3178" y="6406"/>
                  </a:lnTo>
                  <a:lnTo>
                    <a:pt x="3154" y="6431"/>
                  </a:lnTo>
                  <a:lnTo>
                    <a:pt x="3129" y="6456"/>
                  </a:lnTo>
                  <a:lnTo>
                    <a:pt x="3104" y="6482"/>
                  </a:lnTo>
                  <a:lnTo>
                    <a:pt x="1996" y="5374"/>
                  </a:lnTo>
                  <a:lnTo>
                    <a:pt x="2020" y="5348"/>
                  </a:lnTo>
                  <a:lnTo>
                    <a:pt x="2045" y="5322"/>
                  </a:lnTo>
                  <a:lnTo>
                    <a:pt x="2069" y="5297"/>
                  </a:lnTo>
                  <a:lnTo>
                    <a:pt x="2095" y="5272"/>
                  </a:lnTo>
                  <a:lnTo>
                    <a:pt x="2406" y="4975"/>
                  </a:lnTo>
                  <a:lnTo>
                    <a:pt x="2731" y="4697"/>
                  </a:lnTo>
                  <a:lnTo>
                    <a:pt x="3065" y="4439"/>
                  </a:lnTo>
                  <a:lnTo>
                    <a:pt x="3408" y="4199"/>
                  </a:lnTo>
                  <a:lnTo>
                    <a:pt x="3761" y="3980"/>
                  </a:lnTo>
                  <a:lnTo>
                    <a:pt x="4122" y="3779"/>
                  </a:lnTo>
                  <a:lnTo>
                    <a:pt x="4491" y="3596"/>
                  </a:lnTo>
                  <a:lnTo>
                    <a:pt x="4866" y="3434"/>
                  </a:lnTo>
                  <a:lnTo>
                    <a:pt x="5247" y="3290"/>
                  </a:lnTo>
                  <a:lnTo>
                    <a:pt x="5635" y="3166"/>
                  </a:lnTo>
                  <a:lnTo>
                    <a:pt x="6026" y="3061"/>
                  </a:lnTo>
                  <a:lnTo>
                    <a:pt x="6421" y="2974"/>
                  </a:lnTo>
                  <a:lnTo>
                    <a:pt x="6819" y="2907"/>
                  </a:lnTo>
                  <a:lnTo>
                    <a:pt x="7219" y="2859"/>
                  </a:lnTo>
                  <a:lnTo>
                    <a:pt x="7622" y="2831"/>
                  </a:lnTo>
                  <a:lnTo>
                    <a:pt x="8024" y="2821"/>
                  </a:lnTo>
                  <a:lnTo>
                    <a:pt x="8427" y="2831"/>
                  </a:lnTo>
                  <a:lnTo>
                    <a:pt x="8829" y="2859"/>
                  </a:lnTo>
                  <a:lnTo>
                    <a:pt x="9229" y="2907"/>
                  </a:lnTo>
                  <a:lnTo>
                    <a:pt x="9627" y="2973"/>
                  </a:lnTo>
                  <a:lnTo>
                    <a:pt x="10022" y="3060"/>
                  </a:lnTo>
                  <a:lnTo>
                    <a:pt x="10413" y="3165"/>
                  </a:lnTo>
                  <a:lnTo>
                    <a:pt x="10801" y="3289"/>
                  </a:lnTo>
                  <a:lnTo>
                    <a:pt x="11182" y="3433"/>
                  </a:lnTo>
                  <a:lnTo>
                    <a:pt x="11558" y="3595"/>
                  </a:lnTo>
                  <a:lnTo>
                    <a:pt x="11926" y="3777"/>
                  </a:lnTo>
                  <a:lnTo>
                    <a:pt x="12287" y="3978"/>
                  </a:lnTo>
                  <a:lnTo>
                    <a:pt x="12640" y="4198"/>
                  </a:lnTo>
                  <a:lnTo>
                    <a:pt x="12984" y="4437"/>
                  </a:lnTo>
                  <a:lnTo>
                    <a:pt x="13318" y="4696"/>
                  </a:lnTo>
                  <a:lnTo>
                    <a:pt x="13641" y="4973"/>
                  </a:lnTo>
                  <a:lnTo>
                    <a:pt x="13954" y="5270"/>
                  </a:lnTo>
                  <a:lnTo>
                    <a:pt x="13980" y="5295"/>
                  </a:lnTo>
                  <a:lnTo>
                    <a:pt x="14005" y="5321"/>
                  </a:lnTo>
                  <a:lnTo>
                    <a:pt x="14030" y="5347"/>
                  </a:lnTo>
                  <a:lnTo>
                    <a:pt x="14055" y="5373"/>
                  </a:lnTo>
                  <a:close/>
                  <a:moveTo>
                    <a:pt x="11928" y="7501"/>
                  </a:moveTo>
                  <a:lnTo>
                    <a:pt x="10854" y="8576"/>
                  </a:lnTo>
                  <a:lnTo>
                    <a:pt x="10829" y="8549"/>
                  </a:lnTo>
                  <a:lnTo>
                    <a:pt x="10805" y="8523"/>
                  </a:lnTo>
                  <a:lnTo>
                    <a:pt x="10780" y="8498"/>
                  </a:lnTo>
                  <a:lnTo>
                    <a:pt x="10754" y="8472"/>
                  </a:lnTo>
                  <a:lnTo>
                    <a:pt x="10610" y="8336"/>
                  </a:lnTo>
                  <a:lnTo>
                    <a:pt x="10462" y="8208"/>
                  </a:lnTo>
                  <a:lnTo>
                    <a:pt x="10307" y="8089"/>
                  </a:lnTo>
                  <a:lnTo>
                    <a:pt x="10150" y="7980"/>
                  </a:lnTo>
                  <a:lnTo>
                    <a:pt x="9987" y="7878"/>
                  </a:lnTo>
                  <a:lnTo>
                    <a:pt x="9821" y="7785"/>
                  </a:lnTo>
                  <a:lnTo>
                    <a:pt x="9651" y="7702"/>
                  </a:lnTo>
                  <a:lnTo>
                    <a:pt x="9479" y="7627"/>
                  </a:lnTo>
                  <a:lnTo>
                    <a:pt x="9303" y="7561"/>
                  </a:lnTo>
                  <a:lnTo>
                    <a:pt x="9124" y="7504"/>
                  </a:lnTo>
                  <a:lnTo>
                    <a:pt x="8945" y="7456"/>
                  </a:lnTo>
                  <a:lnTo>
                    <a:pt x="8762" y="7416"/>
                  </a:lnTo>
                  <a:lnTo>
                    <a:pt x="8580" y="7384"/>
                  </a:lnTo>
                  <a:lnTo>
                    <a:pt x="8395" y="7362"/>
                  </a:lnTo>
                  <a:lnTo>
                    <a:pt x="8210" y="7349"/>
                  </a:lnTo>
                  <a:lnTo>
                    <a:pt x="8025" y="7345"/>
                  </a:lnTo>
                  <a:lnTo>
                    <a:pt x="7839" y="7349"/>
                  </a:lnTo>
                  <a:lnTo>
                    <a:pt x="7655" y="7363"/>
                  </a:lnTo>
                  <a:lnTo>
                    <a:pt x="7470" y="7385"/>
                  </a:lnTo>
                  <a:lnTo>
                    <a:pt x="7287" y="7416"/>
                  </a:lnTo>
                  <a:lnTo>
                    <a:pt x="7105" y="7456"/>
                  </a:lnTo>
                  <a:lnTo>
                    <a:pt x="6926" y="7504"/>
                  </a:lnTo>
                  <a:lnTo>
                    <a:pt x="6747" y="7561"/>
                  </a:lnTo>
                  <a:lnTo>
                    <a:pt x="6571" y="7627"/>
                  </a:lnTo>
                  <a:lnTo>
                    <a:pt x="6399" y="7703"/>
                  </a:lnTo>
                  <a:lnTo>
                    <a:pt x="6229" y="7786"/>
                  </a:lnTo>
                  <a:lnTo>
                    <a:pt x="6063" y="7878"/>
                  </a:lnTo>
                  <a:lnTo>
                    <a:pt x="5900" y="7980"/>
                  </a:lnTo>
                  <a:lnTo>
                    <a:pt x="5742" y="8090"/>
                  </a:lnTo>
                  <a:lnTo>
                    <a:pt x="5588" y="8209"/>
                  </a:lnTo>
                  <a:lnTo>
                    <a:pt x="5440" y="8337"/>
                  </a:lnTo>
                  <a:lnTo>
                    <a:pt x="5297" y="8473"/>
                  </a:lnTo>
                  <a:lnTo>
                    <a:pt x="5271" y="8498"/>
                  </a:lnTo>
                  <a:lnTo>
                    <a:pt x="5246" y="8524"/>
                  </a:lnTo>
                  <a:lnTo>
                    <a:pt x="5222" y="8550"/>
                  </a:lnTo>
                  <a:lnTo>
                    <a:pt x="5198" y="8576"/>
                  </a:lnTo>
                  <a:lnTo>
                    <a:pt x="4123" y="7501"/>
                  </a:lnTo>
                  <a:lnTo>
                    <a:pt x="4147" y="7476"/>
                  </a:lnTo>
                  <a:lnTo>
                    <a:pt x="4172" y="7450"/>
                  </a:lnTo>
                  <a:lnTo>
                    <a:pt x="4197" y="7425"/>
                  </a:lnTo>
                  <a:lnTo>
                    <a:pt x="4222" y="7399"/>
                  </a:lnTo>
                  <a:lnTo>
                    <a:pt x="4422" y="7209"/>
                  </a:lnTo>
                  <a:lnTo>
                    <a:pt x="4629" y="7030"/>
                  </a:lnTo>
                  <a:lnTo>
                    <a:pt x="4843" y="6865"/>
                  </a:lnTo>
                  <a:lnTo>
                    <a:pt x="5064" y="6711"/>
                  </a:lnTo>
                  <a:lnTo>
                    <a:pt x="5290" y="6571"/>
                  </a:lnTo>
                  <a:lnTo>
                    <a:pt x="5522" y="6441"/>
                  </a:lnTo>
                  <a:lnTo>
                    <a:pt x="5758" y="6325"/>
                  </a:lnTo>
                  <a:lnTo>
                    <a:pt x="6000" y="6220"/>
                  </a:lnTo>
                  <a:lnTo>
                    <a:pt x="6243" y="6128"/>
                  </a:lnTo>
                  <a:lnTo>
                    <a:pt x="6492" y="6048"/>
                  </a:lnTo>
                  <a:lnTo>
                    <a:pt x="6743" y="5981"/>
                  </a:lnTo>
                  <a:lnTo>
                    <a:pt x="6997" y="5925"/>
                  </a:lnTo>
                  <a:lnTo>
                    <a:pt x="7252" y="5882"/>
                  </a:lnTo>
                  <a:lnTo>
                    <a:pt x="7508" y="5851"/>
                  </a:lnTo>
                  <a:lnTo>
                    <a:pt x="7766" y="5833"/>
                  </a:lnTo>
                  <a:lnTo>
                    <a:pt x="8025" y="5827"/>
                  </a:lnTo>
                  <a:lnTo>
                    <a:pt x="8283" y="5833"/>
                  </a:lnTo>
                  <a:lnTo>
                    <a:pt x="8541" y="5851"/>
                  </a:lnTo>
                  <a:lnTo>
                    <a:pt x="8797" y="5882"/>
                  </a:lnTo>
                  <a:lnTo>
                    <a:pt x="9053" y="5925"/>
                  </a:lnTo>
                  <a:lnTo>
                    <a:pt x="9306" y="5981"/>
                  </a:lnTo>
                  <a:lnTo>
                    <a:pt x="9557" y="6048"/>
                  </a:lnTo>
                  <a:lnTo>
                    <a:pt x="9806" y="6127"/>
                  </a:lnTo>
                  <a:lnTo>
                    <a:pt x="10050" y="6219"/>
                  </a:lnTo>
                  <a:lnTo>
                    <a:pt x="10291" y="6324"/>
                  </a:lnTo>
                  <a:lnTo>
                    <a:pt x="10528" y="6440"/>
                  </a:lnTo>
                  <a:lnTo>
                    <a:pt x="10760" y="6570"/>
                  </a:lnTo>
                  <a:lnTo>
                    <a:pt x="10985" y="6710"/>
                  </a:lnTo>
                  <a:lnTo>
                    <a:pt x="11206" y="6864"/>
                  </a:lnTo>
                  <a:lnTo>
                    <a:pt x="11421" y="7029"/>
                  </a:lnTo>
                  <a:lnTo>
                    <a:pt x="11627" y="7208"/>
                  </a:lnTo>
                  <a:lnTo>
                    <a:pt x="11828" y="7398"/>
                  </a:lnTo>
                  <a:lnTo>
                    <a:pt x="11853" y="7424"/>
                  </a:lnTo>
                  <a:lnTo>
                    <a:pt x="11878" y="7449"/>
                  </a:lnTo>
                  <a:lnTo>
                    <a:pt x="11903" y="7475"/>
                  </a:lnTo>
                  <a:lnTo>
                    <a:pt x="11928" y="7501"/>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sz="900">
                <a:solidFill>
                  <a:schemeClr val="tx1">
                    <a:lumMod val="75000"/>
                    <a:lumOff val="25000"/>
                  </a:schemeClr>
                </a:solidFill>
                <a:latin typeface="Arial" pitchFamily="34" charset="0"/>
                <a:ea typeface="微软雅黑" pitchFamily="34" charset="-122"/>
                <a:cs typeface="Arial" pitchFamily="34" charset="0"/>
              </a:endParaRPr>
            </a:p>
          </p:txBody>
        </p:sp>
        <p:grpSp>
          <p:nvGrpSpPr>
            <p:cNvPr id="22" name="组合 166"/>
            <p:cNvGrpSpPr/>
            <p:nvPr/>
          </p:nvGrpSpPr>
          <p:grpSpPr>
            <a:xfrm rot="13592519">
              <a:off x="2148383" y="4120361"/>
              <a:ext cx="200285" cy="217272"/>
              <a:chOff x="2852738" y="3049638"/>
              <a:chExt cx="195261" cy="319279"/>
            </a:xfrm>
          </p:grpSpPr>
          <p:sp>
            <p:nvSpPr>
              <p:cNvPr id="385" name="Freeform 541"/>
              <p:cNvSpPr>
                <a:spLocks noEditPoints="1"/>
              </p:cNvSpPr>
              <p:nvPr/>
            </p:nvSpPr>
            <p:spPr bwMode="auto">
              <a:xfrm>
                <a:off x="2852738" y="3049638"/>
                <a:ext cx="195261" cy="319279"/>
              </a:xfrm>
              <a:custGeom>
                <a:avLst/>
                <a:gdLst/>
                <a:ahLst/>
                <a:cxnLst>
                  <a:cxn ang="0">
                    <a:pos x="26" y="10"/>
                  </a:cxn>
                  <a:cxn ang="0">
                    <a:pos x="26" y="22"/>
                  </a:cxn>
                  <a:cxn ang="0">
                    <a:pos x="22" y="22"/>
                  </a:cxn>
                  <a:cxn ang="0">
                    <a:pos x="22" y="22"/>
                  </a:cxn>
                  <a:cxn ang="0">
                    <a:pos x="14" y="24"/>
                  </a:cxn>
                  <a:cxn ang="0">
                    <a:pos x="6" y="30"/>
                  </a:cxn>
                  <a:cxn ang="0">
                    <a:pos x="2" y="36"/>
                  </a:cxn>
                  <a:cxn ang="0">
                    <a:pos x="0" y="46"/>
                  </a:cxn>
                  <a:cxn ang="0">
                    <a:pos x="0" y="218"/>
                  </a:cxn>
                  <a:cxn ang="0">
                    <a:pos x="0" y="218"/>
                  </a:cxn>
                  <a:cxn ang="0">
                    <a:pos x="2" y="228"/>
                  </a:cxn>
                  <a:cxn ang="0">
                    <a:pos x="6" y="234"/>
                  </a:cxn>
                  <a:cxn ang="0">
                    <a:pos x="14" y="240"/>
                  </a:cxn>
                  <a:cxn ang="0">
                    <a:pos x="22" y="242"/>
                  </a:cxn>
                  <a:cxn ang="0">
                    <a:pos x="126" y="242"/>
                  </a:cxn>
                  <a:cxn ang="0">
                    <a:pos x="126" y="242"/>
                  </a:cxn>
                  <a:cxn ang="0">
                    <a:pos x="134" y="240"/>
                  </a:cxn>
                  <a:cxn ang="0">
                    <a:pos x="142" y="234"/>
                  </a:cxn>
                  <a:cxn ang="0">
                    <a:pos x="146" y="228"/>
                  </a:cxn>
                  <a:cxn ang="0">
                    <a:pos x="148" y="218"/>
                  </a:cxn>
                  <a:cxn ang="0">
                    <a:pos x="148" y="46"/>
                  </a:cxn>
                  <a:cxn ang="0">
                    <a:pos x="148" y="46"/>
                  </a:cxn>
                  <a:cxn ang="0">
                    <a:pos x="146" y="36"/>
                  </a:cxn>
                  <a:cxn ang="0">
                    <a:pos x="142" y="30"/>
                  </a:cxn>
                  <a:cxn ang="0">
                    <a:pos x="134" y="24"/>
                  </a:cxn>
                  <a:cxn ang="0">
                    <a:pos x="126" y="22"/>
                  </a:cxn>
                  <a:cxn ang="0">
                    <a:pos x="122" y="22"/>
                  </a:cxn>
                  <a:cxn ang="0">
                    <a:pos x="122" y="10"/>
                  </a:cxn>
                  <a:cxn ang="0">
                    <a:pos x="122" y="10"/>
                  </a:cxn>
                  <a:cxn ang="0">
                    <a:pos x="122" y="6"/>
                  </a:cxn>
                  <a:cxn ang="0">
                    <a:pos x="120" y="2"/>
                  </a:cxn>
                  <a:cxn ang="0">
                    <a:pos x="116" y="0"/>
                  </a:cxn>
                  <a:cxn ang="0">
                    <a:pos x="112" y="0"/>
                  </a:cxn>
                  <a:cxn ang="0">
                    <a:pos x="36" y="0"/>
                  </a:cxn>
                  <a:cxn ang="0">
                    <a:pos x="36" y="0"/>
                  </a:cxn>
                  <a:cxn ang="0">
                    <a:pos x="32" y="0"/>
                  </a:cxn>
                  <a:cxn ang="0">
                    <a:pos x="28" y="2"/>
                  </a:cxn>
                  <a:cxn ang="0">
                    <a:pos x="26" y="6"/>
                  </a:cxn>
                  <a:cxn ang="0">
                    <a:pos x="26" y="10"/>
                  </a:cxn>
                  <a:cxn ang="0">
                    <a:pos x="26" y="10"/>
                  </a:cxn>
                  <a:cxn ang="0">
                    <a:pos x="124" y="48"/>
                  </a:cxn>
                  <a:cxn ang="0">
                    <a:pos x="124" y="216"/>
                  </a:cxn>
                  <a:cxn ang="0">
                    <a:pos x="24" y="216"/>
                  </a:cxn>
                  <a:cxn ang="0">
                    <a:pos x="24" y="48"/>
                  </a:cxn>
                  <a:cxn ang="0">
                    <a:pos x="124" y="48"/>
                  </a:cxn>
                </a:cxnLst>
                <a:rect l="0" t="0" r="r" b="b"/>
                <a:pathLst>
                  <a:path w="148" h="242">
                    <a:moveTo>
                      <a:pt x="26" y="10"/>
                    </a:moveTo>
                    <a:lnTo>
                      <a:pt x="26" y="22"/>
                    </a:lnTo>
                    <a:lnTo>
                      <a:pt x="22" y="22"/>
                    </a:lnTo>
                    <a:lnTo>
                      <a:pt x="22" y="22"/>
                    </a:lnTo>
                    <a:lnTo>
                      <a:pt x="14" y="24"/>
                    </a:lnTo>
                    <a:lnTo>
                      <a:pt x="6" y="30"/>
                    </a:lnTo>
                    <a:lnTo>
                      <a:pt x="2" y="36"/>
                    </a:lnTo>
                    <a:lnTo>
                      <a:pt x="0" y="46"/>
                    </a:lnTo>
                    <a:lnTo>
                      <a:pt x="0" y="218"/>
                    </a:lnTo>
                    <a:lnTo>
                      <a:pt x="0" y="218"/>
                    </a:lnTo>
                    <a:lnTo>
                      <a:pt x="2" y="228"/>
                    </a:lnTo>
                    <a:lnTo>
                      <a:pt x="6" y="234"/>
                    </a:lnTo>
                    <a:lnTo>
                      <a:pt x="14" y="240"/>
                    </a:lnTo>
                    <a:lnTo>
                      <a:pt x="22" y="242"/>
                    </a:lnTo>
                    <a:lnTo>
                      <a:pt x="126" y="242"/>
                    </a:lnTo>
                    <a:lnTo>
                      <a:pt x="126" y="242"/>
                    </a:lnTo>
                    <a:lnTo>
                      <a:pt x="134" y="240"/>
                    </a:lnTo>
                    <a:lnTo>
                      <a:pt x="142" y="234"/>
                    </a:lnTo>
                    <a:lnTo>
                      <a:pt x="146" y="228"/>
                    </a:lnTo>
                    <a:lnTo>
                      <a:pt x="148" y="218"/>
                    </a:lnTo>
                    <a:lnTo>
                      <a:pt x="148" y="46"/>
                    </a:lnTo>
                    <a:lnTo>
                      <a:pt x="148" y="46"/>
                    </a:lnTo>
                    <a:lnTo>
                      <a:pt x="146" y="36"/>
                    </a:lnTo>
                    <a:lnTo>
                      <a:pt x="142" y="30"/>
                    </a:lnTo>
                    <a:lnTo>
                      <a:pt x="134" y="24"/>
                    </a:lnTo>
                    <a:lnTo>
                      <a:pt x="126" y="22"/>
                    </a:lnTo>
                    <a:lnTo>
                      <a:pt x="122" y="22"/>
                    </a:lnTo>
                    <a:lnTo>
                      <a:pt x="122" y="10"/>
                    </a:lnTo>
                    <a:lnTo>
                      <a:pt x="122" y="10"/>
                    </a:lnTo>
                    <a:lnTo>
                      <a:pt x="122" y="6"/>
                    </a:lnTo>
                    <a:lnTo>
                      <a:pt x="120" y="2"/>
                    </a:lnTo>
                    <a:lnTo>
                      <a:pt x="116" y="0"/>
                    </a:lnTo>
                    <a:lnTo>
                      <a:pt x="112" y="0"/>
                    </a:lnTo>
                    <a:lnTo>
                      <a:pt x="36" y="0"/>
                    </a:lnTo>
                    <a:lnTo>
                      <a:pt x="36" y="0"/>
                    </a:lnTo>
                    <a:lnTo>
                      <a:pt x="32" y="0"/>
                    </a:lnTo>
                    <a:lnTo>
                      <a:pt x="28" y="2"/>
                    </a:lnTo>
                    <a:lnTo>
                      <a:pt x="26" y="6"/>
                    </a:lnTo>
                    <a:lnTo>
                      <a:pt x="26" y="10"/>
                    </a:lnTo>
                    <a:lnTo>
                      <a:pt x="26" y="10"/>
                    </a:lnTo>
                    <a:close/>
                    <a:moveTo>
                      <a:pt x="124" y="48"/>
                    </a:moveTo>
                    <a:lnTo>
                      <a:pt x="124" y="216"/>
                    </a:lnTo>
                    <a:lnTo>
                      <a:pt x="24" y="216"/>
                    </a:lnTo>
                    <a:lnTo>
                      <a:pt x="24" y="48"/>
                    </a:lnTo>
                    <a:lnTo>
                      <a:pt x="124" y="4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386" name="矩形 385"/>
              <p:cNvSpPr/>
              <p:nvPr/>
            </p:nvSpPr>
            <p:spPr bwMode="auto">
              <a:xfrm>
                <a:off x="2880000" y="3112551"/>
                <a:ext cx="141552" cy="225435"/>
              </a:xfrm>
              <a:prstGeom prst="rect">
                <a:avLst/>
              </a:prstGeom>
              <a:solidFill>
                <a:schemeClr val="bg1">
                  <a:lumMod val="9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chemeClr val="tx1">
                      <a:lumMod val="75000"/>
                      <a:lumOff val="25000"/>
                    </a:schemeClr>
                  </a:solidFill>
                  <a:latin typeface="Arial" pitchFamily="34" charset="0"/>
                  <a:ea typeface="微软雅黑" pitchFamily="34" charset="-122"/>
                  <a:cs typeface="Arial" pitchFamily="34" charset="0"/>
                </a:endParaRPr>
              </a:p>
            </p:txBody>
          </p:sp>
        </p:grpSp>
        <p:sp>
          <p:nvSpPr>
            <p:cNvPr id="373" name="Freeform 542"/>
            <p:cNvSpPr>
              <a:spLocks/>
            </p:cNvSpPr>
            <p:nvPr/>
          </p:nvSpPr>
          <p:spPr bwMode="auto">
            <a:xfrm>
              <a:off x="1858544" y="2686544"/>
              <a:ext cx="147787" cy="248551"/>
            </a:xfrm>
            <a:custGeom>
              <a:avLst/>
              <a:gdLst/>
              <a:ahLst/>
              <a:cxnLst>
                <a:cxn ang="0">
                  <a:pos x="22" y="148"/>
                </a:cxn>
                <a:cxn ang="0">
                  <a:pos x="88" y="52"/>
                </a:cxn>
                <a:cxn ang="0">
                  <a:pos x="50" y="52"/>
                </a:cxn>
                <a:cxn ang="0">
                  <a:pos x="66" y="0"/>
                </a:cxn>
                <a:cxn ang="0">
                  <a:pos x="22" y="0"/>
                </a:cxn>
                <a:cxn ang="0">
                  <a:pos x="0" y="76"/>
                </a:cxn>
                <a:cxn ang="0">
                  <a:pos x="40" y="76"/>
                </a:cxn>
                <a:cxn ang="0">
                  <a:pos x="22" y="148"/>
                </a:cxn>
              </a:cxnLst>
              <a:rect l="0" t="0" r="r" b="b"/>
              <a:pathLst>
                <a:path w="88" h="148">
                  <a:moveTo>
                    <a:pt x="22" y="148"/>
                  </a:moveTo>
                  <a:lnTo>
                    <a:pt x="88" y="52"/>
                  </a:lnTo>
                  <a:lnTo>
                    <a:pt x="50" y="52"/>
                  </a:lnTo>
                  <a:lnTo>
                    <a:pt x="66" y="0"/>
                  </a:lnTo>
                  <a:lnTo>
                    <a:pt x="22" y="0"/>
                  </a:lnTo>
                  <a:lnTo>
                    <a:pt x="0" y="76"/>
                  </a:lnTo>
                  <a:lnTo>
                    <a:pt x="40" y="76"/>
                  </a:lnTo>
                  <a:lnTo>
                    <a:pt x="22" y="148"/>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375" name="Freeform 542"/>
            <p:cNvSpPr>
              <a:spLocks/>
            </p:cNvSpPr>
            <p:nvPr/>
          </p:nvSpPr>
          <p:spPr bwMode="auto">
            <a:xfrm>
              <a:off x="1858544" y="3344788"/>
              <a:ext cx="147787" cy="248551"/>
            </a:xfrm>
            <a:custGeom>
              <a:avLst/>
              <a:gdLst/>
              <a:ahLst/>
              <a:cxnLst>
                <a:cxn ang="0">
                  <a:pos x="22" y="148"/>
                </a:cxn>
                <a:cxn ang="0">
                  <a:pos x="88" y="52"/>
                </a:cxn>
                <a:cxn ang="0">
                  <a:pos x="50" y="52"/>
                </a:cxn>
                <a:cxn ang="0">
                  <a:pos x="66" y="0"/>
                </a:cxn>
                <a:cxn ang="0">
                  <a:pos x="22" y="0"/>
                </a:cxn>
                <a:cxn ang="0">
                  <a:pos x="0" y="76"/>
                </a:cxn>
                <a:cxn ang="0">
                  <a:pos x="40" y="76"/>
                </a:cxn>
                <a:cxn ang="0">
                  <a:pos x="22" y="148"/>
                </a:cxn>
              </a:cxnLst>
              <a:rect l="0" t="0" r="r" b="b"/>
              <a:pathLst>
                <a:path w="88" h="148">
                  <a:moveTo>
                    <a:pt x="22" y="148"/>
                  </a:moveTo>
                  <a:lnTo>
                    <a:pt x="88" y="52"/>
                  </a:lnTo>
                  <a:lnTo>
                    <a:pt x="50" y="52"/>
                  </a:lnTo>
                  <a:lnTo>
                    <a:pt x="66" y="0"/>
                  </a:lnTo>
                  <a:lnTo>
                    <a:pt x="22" y="0"/>
                  </a:lnTo>
                  <a:lnTo>
                    <a:pt x="0" y="76"/>
                  </a:lnTo>
                  <a:lnTo>
                    <a:pt x="40" y="76"/>
                  </a:lnTo>
                  <a:lnTo>
                    <a:pt x="22" y="148"/>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nvGrpSpPr>
            <p:cNvPr id="23" name="组合 375"/>
            <p:cNvGrpSpPr/>
            <p:nvPr/>
          </p:nvGrpSpPr>
          <p:grpSpPr>
            <a:xfrm>
              <a:off x="132331" y="2726991"/>
              <a:ext cx="1375330" cy="860135"/>
              <a:chOff x="132331" y="1600898"/>
              <a:chExt cx="1375330" cy="860135"/>
            </a:xfrm>
          </p:grpSpPr>
          <p:grpSp>
            <p:nvGrpSpPr>
              <p:cNvPr id="24" name="组合 376"/>
              <p:cNvGrpSpPr/>
              <p:nvPr/>
            </p:nvGrpSpPr>
            <p:grpSpPr>
              <a:xfrm>
                <a:off x="540803" y="1600898"/>
                <a:ext cx="582749" cy="582749"/>
                <a:chOff x="-814907" y="306498"/>
                <a:chExt cx="582749" cy="582749"/>
              </a:xfrm>
            </p:grpSpPr>
            <p:sp>
              <p:nvSpPr>
                <p:cNvPr id="380" name="椭圆 379"/>
                <p:cNvSpPr/>
                <p:nvPr/>
              </p:nvSpPr>
              <p:spPr bwMode="auto">
                <a:xfrm>
                  <a:off x="-814907" y="306498"/>
                  <a:ext cx="582749" cy="58274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grpSp>
              <p:nvGrpSpPr>
                <p:cNvPr id="25" name="组合 276"/>
                <p:cNvGrpSpPr/>
                <p:nvPr/>
              </p:nvGrpSpPr>
              <p:grpSpPr>
                <a:xfrm>
                  <a:off x="-700058" y="398347"/>
                  <a:ext cx="353051" cy="399051"/>
                  <a:chOff x="17094200" y="2036694"/>
                  <a:chExt cx="974725" cy="1101724"/>
                </a:xfrm>
                <a:solidFill>
                  <a:schemeClr val="bg1">
                    <a:lumMod val="95000"/>
                  </a:schemeClr>
                </a:solidFill>
              </p:grpSpPr>
              <p:sp>
                <p:nvSpPr>
                  <p:cNvPr id="383" name="Freeform 17"/>
                  <p:cNvSpPr>
                    <a:spLocks/>
                  </p:cNvSpPr>
                  <p:nvPr/>
                </p:nvSpPr>
                <p:spPr bwMode="auto">
                  <a:xfrm>
                    <a:off x="17164050" y="2036694"/>
                    <a:ext cx="203199" cy="666751"/>
                  </a:xfrm>
                  <a:custGeom>
                    <a:avLst/>
                    <a:gdLst/>
                    <a:ahLst/>
                    <a:cxnLst>
                      <a:cxn ang="0">
                        <a:pos x="128" y="420"/>
                      </a:cxn>
                      <a:cxn ang="0">
                        <a:pos x="128" y="398"/>
                      </a:cxn>
                      <a:cxn ang="0">
                        <a:pos x="98" y="398"/>
                      </a:cxn>
                      <a:cxn ang="0">
                        <a:pos x="86" y="0"/>
                      </a:cxn>
                      <a:cxn ang="0">
                        <a:pos x="44" y="0"/>
                      </a:cxn>
                      <a:cxn ang="0">
                        <a:pos x="32" y="398"/>
                      </a:cxn>
                      <a:cxn ang="0">
                        <a:pos x="0" y="398"/>
                      </a:cxn>
                      <a:cxn ang="0">
                        <a:pos x="0" y="420"/>
                      </a:cxn>
                      <a:cxn ang="0">
                        <a:pos x="128" y="420"/>
                      </a:cxn>
                    </a:cxnLst>
                    <a:rect l="0" t="0" r="r" b="b"/>
                    <a:pathLst>
                      <a:path w="128" h="420">
                        <a:moveTo>
                          <a:pt x="128" y="420"/>
                        </a:moveTo>
                        <a:lnTo>
                          <a:pt x="128" y="398"/>
                        </a:lnTo>
                        <a:lnTo>
                          <a:pt x="98" y="398"/>
                        </a:lnTo>
                        <a:lnTo>
                          <a:pt x="86" y="0"/>
                        </a:lnTo>
                        <a:lnTo>
                          <a:pt x="44" y="0"/>
                        </a:lnTo>
                        <a:lnTo>
                          <a:pt x="32" y="398"/>
                        </a:lnTo>
                        <a:lnTo>
                          <a:pt x="0" y="398"/>
                        </a:lnTo>
                        <a:lnTo>
                          <a:pt x="0" y="420"/>
                        </a:lnTo>
                        <a:lnTo>
                          <a:pt x="128" y="4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384" name="Freeform 18"/>
                  <p:cNvSpPr>
                    <a:spLocks noEditPoints="1"/>
                  </p:cNvSpPr>
                  <p:nvPr/>
                </p:nvSpPr>
                <p:spPr bwMode="auto">
                  <a:xfrm>
                    <a:off x="17094200" y="2528817"/>
                    <a:ext cx="974725" cy="609601"/>
                  </a:xfrm>
                  <a:custGeom>
                    <a:avLst/>
                    <a:gdLst/>
                    <a:ahLst/>
                    <a:cxnLst>
                      <a:cxn ang="0">
                        <a:pos x="482" y="0"/>
                      </a:cxn>
                      <a:cxn ang="0">
                        <a:pos x="350" y="0"/>
                      </a:cxn>
                      <a:cxn ang="0">
                        <a:pos x="212" y="122"/>
                      </a:cxn>
                      <a:cxn ang="0">
                        <a:pos x="212" y="122"/>
                      </a:cxn>
                      <a:cxn ang="0">
                        <a:pos x="0" y="384"/>
                      </a:cxn>
                      <a:cxn ang="0">
                        <a:pos x="614" y="0"/>
                      </a:cxn>
                      <a:cxn ang="0">
                        <a:pos x="140" y="346"/>
                      </a:cxn>
                      <a:cxn ang="0">
                        <a:pos x="26" y="310"/>
                      </a:cxn>
                      <a:cxn ang="0">
                        <a:pos x="140" y="346"/>
                      </a:cxn>
                      <a:cxn ang="0">
                        <a:pos x="26" y="282"/>
                      </a:cxn>
                      <a:cxn ang="0">
                        <a:pos x="140" y="246"/>
                      </a:cxn>
                      <a:cxn ang="0">
                        <a:pos x="140" y="218"/>
                      </a:cxn>
                      <a:cxn ang="0">
                        <a:pos x="26" y="182"/>
                      </a:cxn>
                      <a:cxn ang="0">
                        <a:pos x="140" y="218"/>
                      </a:cxn>
                      <a:cxn ang="0">
                        <a:pos x="164" y="346"/>
                      </a:cxn>
                      <a:cxn ang="0">
                        <a:pos x="284" y="310"/>
                      </a:cxn>
                      <a:cxn ang="0">
                        <a:pos x="284" y="282"/>
                      </a:cxn>
                      <a:cxn ang="0">
                        <a:pos x="164" y="246"/>
                      </a:cxn>
                      <a:cxn ang="0">
                        <a:pos x="284" y="282"/>
                      </a:cxn>
                      <a:cxn ang="0">
                        <a:pos x="164" y="218"/>
                      </a:cxn>
                      <a:cxn ang="0">
                        <a:pos x="284" y="182"/>
                      </a:cxn>
                      <a:cxn ang="0">
                        <a:pos x="436" y="346"/>
                      </a:cxn>
                      <a:cxn ang="0">
                        <a:pos x="308" y="310"/>
                      </a:cxn>
                      <a:cxn ang="0">
                        <a:pos x="436" y="346"/>
                      </a:cxn>
                      <a:cxn ang="0">
                        <a:pos x="308" y="282"/>
                      </a:cxn>
                      <a:cxn ang="0">
                        <a:pos x="436" y="246"/>
                      </a:cxn>
                      <a:cxn ang="0">
                        <a:pos x="436" y="218"/>
                      </a:cxn>
                      <a:cxn ang="0">
                        <a:pos x="308" y="182"/>
                      </a:cxn>
                      <a:cxn ang="0">
                        <a:pos x="436" y="218"/>
                      </a:cxn>
                      <a:cxn ang="0">
                        <a:pos x="460" y="346"/>
                      </a:cxn>
                      <a:cxn ang="0">
                        <a:pos x="574" y="310"/>
                      </a:cxn>
                      <a:cxn ang="0">
                        <a:pos x="574" y="282"/>
                      </a:cxn>
                      <a:cxn ang="0">
                        <a:pos x="460" y="246"/>
                      </a:cxn>
                      <a:cxn ang="0">
                        <a:pos x="574" y="282"/>
                      </a:cxn>
                      <a:cxn ang="0">
                        <a:pos x="460" y="218"/>
                      </a:cxn>
                      <a:cxn ang="0">
                        <a:pos x="574" y="182"/>
                      </a:cxn>
                    </a:cxnLst>
                    <a:rect l="0" t="0" r="r" b="b"/>
                    <a:pathLst>
                      <a:path w="614" h="384">
                        <a:moveTo>
                          <a:pt x="482" y="116"/>
                        </a:moveTo>
                        <a:lnTo>
                          <a:pt x="482" y="0"/>
                        </a:lnTo>
                        <a:lnTo>
                          <a:pt x="350" y="116"/>
                        </a:lnTo>
                        <a:lnTo>
                          <a:pt x="350" y="0"/>
                        </a:lnTo>
                        <a:lnTo>
                          <a:pt x="212" y="122"/>
                        </a:lnTo>
                        <a:lnTo>
                          <a:pt x="212" y="122"/>
                        </a:lnTo>
                        <a:lnTo>
                          <a:pt x="212" y="122"/>
                        </a:lnTo>
                        <a:lnTo>
                          <a:pt x="212" y="122"/>
                        </a:lnTo>
                        <a:lnTo>
                          <a:pt x="0" y="122"/>
                        </a:lnTo>
                        <a:lnTo>
                          <a:pt x="0" y="384"/>
                        </a:lnTo>
                        <a:lnTo>
                          <a:pt x="614" y="384"/>
                        </a:lnTo>
                        <a:lnTo>
                          <a:pt x="614" y="0"/>
                        </a:lnTo>
                        <a:lnTo>
                          <a:pt x="482" y="116"/>
                        </a:lnTo>
                        <a:close/>
                        <a:moveTo>
                          <a:pt x="140" y="346"/>
                        </a:moveTo>
                        <a:lnTo>
                          <a:pt x="26" y="346"/>
                        </a:lnTo>
                        <a:lnTo>
                          <a:pt x="26" y="310"/>
                        </a:lnTo>
                        <a:lnTo>
                          <a:pt x="140" y="310"/>
                        </a:lnTo>
                        <a:lnTo>
                          <a:pt x="140" y="346"/>
                        </a:lnTo>
                        <a:close/>
                        <a:moveTo>
                          <a:pt x="140" y="282"/>
                        </a:moveTo>
                        <a:lnTo>
                          <a:pt x="26" y="282"/>
                        </a:lnTo>
                        <a:lnTo>
                          <a:pt x="26" y="246"/>
                        </a:lnTo>
                        <a:lnTo>
                          <a:pt x="140" y="246"/>
                        </a:lnTo>
                        <a:lnTo>
                          <a:pt x="140" y="282"/>
                        </a:lnTo>
                        <a:close/>
                        <a:moveTo>
                          <a:pt x="140" y="218"/>
                        </a:moveTo>
                        <a:lnTo>
                          <a:pt x="26" y="218"/>
                        </a:lnTo>
                        <a:lnTo>
                          <a:pt x="26" y="182"/>
                        </a:lnTo>
                        <a:lnTo>
                          <a:pt x="140" y="182"/>
                        </a:lnTo>
                        <a:lnTo>
                          <a:pt x="140" y="218"/>
                        </a:lnTo>
                        <a:close/>
                        <a:moveTo>
                          <a:pt x="284" y="346"/>
                        </a:moveTo>
                        <a:lnTo>
                          <a:pt x="164" y="346"/>
                        </a:lnTo>
                        <a:lnTo>
                          <a:pt x="164" y="310"/>
                        </a:lnTo>
                        <a:lnTo>
                          <a:pt x="284" y="310"/>
                        </a:lnTo>
                        <a:lnTo>
                          <a:pt x="284" y="346"/>
                        </a:lnTo>
                        <a:close/>
                        <a:moveTo>
                          <a:pt x="284" y="282"/>
                        </a:moveTo>
                        <a:lnTo>
                          <a:pt x="164" y="282"/>
                        </a:lnTo>
                        <a:lnTo>
                          <a:pt x="164" y="246"/>
                        </a:lnTo>
                        <a:lnTo>
                          <a:pt x="284" y="246"/>
                        </a:lnTo>
                        <a:lnTo>
                          <a:pt x="284" y="282"/>
                        </a:lnTo>
                        <a:close/>
                        <a:moveTo>
                          <a:pt x="284" y="218"/>
                        </a:moveTo>
                        <a:lnTo>
                          <a:pt x="164" y="218"/>
                        </a:lnTo>
                        <a:lnTo>
                          <a:pt x="164" y="182"/>
                        </a:lnTo>
                        <a:lnTo>
                          <a:pt x="284" y="182"/>
                        </a:lnTo>
                        <a:lnTo>
                          <a:pt x="284" y="218"/>
                        </a:lnTo>
                        <a:close/>
                        <a:moveTo>
                          <a:pt x="436" y="346"/>
                        </a:moveTo>
                        <a:lnTo>
                          <a:pt x="308" y="346"/>
                        </a:lnTo>
                        <a:lnTo>
                          <a:pt x="308" y="310"/>
                        </a:lnTo>
                        <a:lnTo>
                          <a:pt x="436" y="310"/>
                        </a:lnTo>
                        <a:lnTo>
                          <a:pt x="436" y="346"/>
                        </a:lnTo>
                        <a:close/>
                        <a:moveTo>
                          <a:pt x="436" y="282"/>
                        </a:moveTo>
                        <a:lnTo>
                          <a:pt x="308" y="282"/>
                        </a:lnTo>
                        <a:lnTo>
                          <a:pt x="308" y="246"/>
                        </a:lnTo>
                        <a:lnTo>
                          <a:pt x="436" y="246"/>
                        </a:lnTo>
                        <a:lnTo>
                          <a:pt x="436" y="282"/>
                        </a:lnTo>
                        <a:close/>
                        <a:moveTo>
                          <a:pt x="436" y="218"/>
                        </a:moveTo>
                        <a:lnTo>
                          <a:pt x="308" y="218"/>
                        </a:lnTo>
                        <a:lnTo>
                          <a:pt x="308" y="182"/>
                        </a:lnTo>
                        <a:lnTo>
                          <a:pt x="436" y="182"/>
                        </a:lnTo>
                        <a:lnTo>
                          <a:pt x="436" y="218"/>
                        </a:lnTo>
                        <a:close/>
                        <a:moveTo>
                          <a:pt x="574" y="346"/>
                        </a:moveTo>
                        <a:lnTo>
                          <a:pt x="460" y="346"/>
                        </a:lnTo>
                        <a:lnTo>
                          <a:pt x="460" y="310"/>
                        </a:lnTo>
                        <a:lnTo>
                          <a:pt x="574" y="310"/>
                        </a:lnTo>
                        <a:lnTo>
                          <a:pt x="574" y="346"/>
                        </a:lnTo>
                        <a:close/>
                        <a:moveTo>
                          <a:pt x="574" y="282"/>
                        </a:moveTo>
                        <a:lnTo>
                          <a:pt x="460" y="282"/>
                        </a:lnTo>
                        <a:lnTo>
                          <a:pt x="460" y="246"/>
                        </a:lnTo>
                        <a:lnTo>
                          <a:pt x="574" y="246"/>
                        </a:lnTo>
                        <a:lnTo>
                          <a:pt x="574" y="282"/>
                        </a:lnTo>
                        <a:close/>
                        <a:moveTo>
                          <a:pt x="574" y="218"/>
                        </a:moveTo>
                        <a:lnTo>
                          <a:pt x="460" y="218"/>
                        </a:lnTo>
                        <a:lnTo>
                          <a:pt x="460" y="182"/>
                        </a:lnTo>
                        <a:lnTo>
                          <a:pt x="574" y="182"/>
                        </a:lnTo>
                        <a:lnTo>
                          <a:pt x="574" y="2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grpSp>
          <p:sp>
            <p:nvSpPr>
              <p:cNvPr id="378" name="TextBox 377"/>
              <p:cNvSpPr txBox="1"/>
              <p:nvPr/>
            </p:nvSpPr>
            <p:spPr bwMode="auto">
              <a:xfrm>
                <a:off x="132331" y="2184034"/>
                <a:ext cx="1375330" cy="276999"/>
              </a:xfrm>
              <a:prstGeom prst="rect">
                <a:avLst/>
              </a:prstGeom>
              <a:noFill/>
              <a:ln w="9525">
                <a:noFill/>
                <a:miter lim="800000"/>
                <a:headEnd/>
                <a:tailEnd/>
              </a:ln>
            </p:spPr>
            <p:txBody>
              <a:bodyPr wrap="square" rtlCol="0">
                <a:spAutoFit/>
              </a:bodyPr>
              <a:lstStyle/>
              <a:p>
                <a:pPr algn="ct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 </a:t>
                </a:r>
                <a:r>
                  <a:rPr lang="en-US" altLang="zh-CN" sz="900" dirty="0" smtClean="0">
                    <a:solidFill>
                      <a:schemeClr val="tx1">
                        <a:lumMod val="75000"/>
                        <a:lumOff val="25000"/>
                      </a:schemeClr>
                    </a:solidFill>
                    <a:latin typeface="Arial" pitchFamily="34" charset="0"/>
                    <a:cs typeface="Arial" pitchFamily="34" charset="0"/>
                  </a:rPr>
                  <a:t>Industrial and commercial consumers</a:t>
                </a:r>
                <a:endParaRPr lang="zh-CN" altLang="en-US" sz="900" dirty="0">
                  <a:solidFill>
                    <a:schemeClr val="tx1">
                      <a:lumMod val="75000"/>
                      <a:lumOff val="25000"/>
                    </a:schemeClr>
                  </a:solidFill>
                  <a:latin typeface="Arial" pitchFamily="34" charset="0"/>
                  <a:ea typeface="微软雅黑" pitchFamily="34" charset="-122"/>
                  <a:cs typeface="Arial" pitchFamily="34" charset="0"/>
                </a:endParaRPr>
              </a:p>
            </p:txBody>
          </p:sp>
        </p:grpSp>
      </p:grpSp>
      <p:grpSp>
        <p:nvGrpSpPr>
          <p:cNvPr id="26" name="组合 232"/>
          <p:cNvGrpSpPr/>
          <p:nvPr/>
        </p:nvGrpSpPr>
        <p:grpSpPr>
          <a:xfrm>
            <a:off x="6789420" y="1291168"/>
            <a:ext cx="1829395" cy="4671585"/>
            <a:chOff x="6789420" y="968375"/>
            <a:chExt cx="1829395" cy="3503689"/>
          </a:xfrm>
        </p:grpSpPr>
        <p:grpSp>
          <p:nvGrpSpPr>
            <p:cNvPr id="27" name="组合 112"/>
            <p:cNvGrpSpPr/>
            <p:nvPr/>
          </p:nvGrpSpPr>
          <p:grpSpPr>
            <a:xfrm>
              <a:off x="6789420" y="968375"/>
              <a:ext cx="1829395" cy="3503689"/>
              <a:chOff x="6363193" y="2641448"/>
              <a:chExt cx="2255622" cy="1458992"/>
            </a:xfrm>
          </p:grpSpPr>
          <p:sp>
            <p:nvSpPr>
              <p:cNvPr id="810" name="矩形 809"/>
              <p:cNvSpPr/>
              <p:nvPr/>
            </p:nvSpPr>
            <p:spPr bwMode="auto">
              <a:xfrm>
                <a:off x="6363193" y="2641450"/>
                <a:ext cx="2255622" cy="1458990"/>
              </a:xfrm>
              <a:prstGeom prst="rect">
                <a:avLst/>
              </a:prstGeom>
              <a:solidFill>
                <a:srgbClr val="F9F9F9"/>
              </a:solidFill>
              <a:ln w="12700" algn="ctr">
                <a:noFill/>
                <a:round/>
                <a:headEnd/>
                <a:tailEnd/>
              </a:ln>
              <a:effectLst>
                <a:outerShdw blurRad="63500" sx="101000" sy="101000" algn="ctr" rotWithShape="0">
                  <a:prstClr val="black">
                    <a:alpha val="20000"/>
                  </a:prstClr>
                </a:outerShdw>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wrap="none" lIns="68562" tIns="34281" rIns="68562" bIns="34281" anchor="ctr"/>
              <a:lstStyle/>
              <a:p>
                <a:pPr algn="ctr" eaLnBrk="0" hangingPunct="0">
                  <a:buClr>
                    <a:srgbClr val="990000"/>
                  </a:buClr>
                  <a:buSzPct val="60000"/>
                </a:pPr>
                <a:endParaRPr lang="zh-CN" altLang="en-US" sz="700">
                  <a:solidFill>
                    <a:srgbClr val="000000">
                      <a:lumMod val="85000"/>
                      <a:lumOff val="15000"/>
                    </a:srgbClr>
                  </a:solidFill>
                  <a:latin typeface="Arial" pitchFamily="34" charset="0"/>
                  <a:ea typeface="微软雅黑" pitchFamily="34" charset="-122"/>
                  <a:cs typeface="Arial" pitchFamily="34" charset="0"/>
                </a:endParaRPr>
              </a:p>
            </p:txBody>
          </p:sp>
          <p:sp>
            <p:nvSpPr>
              <p:cNvPr id="811" name="矩形 810"/>
              <p:cNvSpPr/>
              <p:nvPr/>
            </p:nvSpPr>
            <p:spPr bwMode="auto">
              <a:xfrm>
                <a:off x="6363193" y="2641448"/>
                <a:ext cx="2255622" cy="284524"/>
              </a:xfrm>
              <a:prstGeom prst="rect">
                <a:avLst/>
              </a:prstGeom>
              <a:solidFill>
                <a:srgbClr val="B90000"/>
              </a:solidFill>
              <a:ln>
                <a:headEnd/>
                <a:tailEnd/>
              </a:ln>
              <a:scene3d>
                <a:camera prst="orthographicFront">
                  <a:rot lat="0" lon="0" rev="0"/>
                </a:camera>
                <a:lightRig rig="threePt" dir="t">
                  <a:rot lat="0" lon="0" rev="1200000"/>
                </a:lightRig>
              </a:scene3d>
              <a:sp3d/>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r>
                  <a:rPr lang="en-US" altLang="zh-CN" sz="1200" b="1" dirty="0" smtClean="0">
                    <a:solidFill>
                      <a:srgbClr val="FFFFFF"/>
                    </a:solidFill>
                    <a:latin typeface="Arial" pitchFamily="34" charset="0"/>
                    <a:ea typeface="微软雅黑" pitchFamily="34" charset="-122"/>
                    <a:cs typeface="Arial" pitchFamily="34" charset="0"/>
                  </a:rPr>
                  <a:t>Benefits</a:t>
                </a:r>
                <a:endParaRPr lang="ko-KR" altLang="en-US" sz="1200" b="1" dirty="0">
                  <a:solidFill>
                    <a:srgbClr val="FFFFFF"/>
                  </a:solidFill>
                  <a:latin typeface="Arial" pitchFamily="34" charset="0"/>
                  <a:cs typeface="Arial" pitchFamily="34" charset="0"/>
                </a:endParaRPr>
              </a:p>
            </p:txBody>
          </p:sp>
        </p:grpSp>
        <p:sp>
          <p:nvSpPr>
            <p:cNvPr id="232" name="矩形 231"/>
            <p:cNvSpPr/>
            <p:nvPr/>
          </p:nvSpPr>
          <p:spPr bwMode="auto">
            <a:xfrm>
              <a:off x="6813734" y="1665350"/>
              <a:ext cx="1790872" cy="2098267"/>
            </a:xfrm>
            <a:prstGeom prst="rect">
              <a:avLst/>
            </a:prstGeom>
            <a:solidFill>
              <a:schemeClr val="bg1">
                <a:alpha val="7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171450" indent="-171450">
                <a:lnSpc>
                  <a:spcPct val="130000"/>
                </a:lnSpc>
                <a:spcBef>
                  <a:spcPts val="500"/>
                </a:spcBef>
                <a:spcAft>
                  <a:spcPts val="1000"/>
                </a:spcAft>
                <a:buClr>
                  <a:srgbClr val="C00000"/>
                </a:buClr>
                <a:buSzPct val="60000"/>
                <a:buFont typeface="Wingdings" pitchFamily="2" charset="2"/>
                <a:buChar char="l"/>
              </a:pPr>
              <a:r>
                <a:rPr lang="en-US" altLang="zh-CN" sz="1200" kern="0" dirty="0" smtClean="0">
                  <a:solidFill>
                    <a:schemeClr val="tx1">
                      <a:lumMod val="75000"/>
                      <a:lumOff val="25000"/>
                    </a:schemeClr>
                  </a:solidFill>
                  <a:latin typeface="Arial" pitchFamily="34" charset="0"/>
                  <a:ea typeface="微软雅黑" pitchFamily="34" charset="-122"/>
                  <a:cs typeface="Arial" pitchFamily="34" charset="0"/>
                </a:rPr>
                <a:t>Improves meter reading efficiency </a:t>
              </a:r>
            </a:p>
            <a:p>
              <a:pPr marL="171450" indent="-171450">
                <a:lnSpc>
                  <a:spcPct val="130000"/>
                </a:lnSpc>
                <a:spcBef>
                  <a:spcPts val="500"/>
                </a:spcBef>
                <a:spcAft>
                  <a:spcPts val="1000"/>
                </a:spcAft>
                <a:buClr>
                  <a:srgbClr val="C00000"/>
                </a:buClr>
                <a:buSzPct val="60000"/>
                <a:buFont typeface="Wingdings" pitchFamily="2" charset="2"/>
                <a:buChar char="l"/>
              </a:pPr>
              <a:r>
                <a:rPr lang="en-US" altLang="zh-CN" sz="1200" kern="0" dirty="0" smtClean="0">
                  <a:solidFill>
                    <a:schemeClr val="tx1">
                      <a:lumMod val="75000"/>
                      <a:lumOff val="25000"/>
                    </a:schemeClr>
                  </a:solidFill>
                  <a:latin typeface="Arial" pitchFamily="34" charset="0"/>
                  <a:ea typeface="微软雅黑" pitchFamily="34" charset="-122"/>
                  <a:cs typeface="Arial" pitchFamily="34" charset="0"/>
                </a:rPr>
                <a:t>Reduces line loss to </a:t>
              </a:r>
              <a:r>
                <a:rPr lang="en-US" altLang="zh-CN" sz="2000" b="1" kern="0" dirty="0" smtClean="0">
                  <a:solidFill>
                    <a:srgbClr val="C00000"/>
                  </a:solidFill>
                  <a:latin typeface="Arial" pitchFamily="34" charset="0"/>
                  <a:ea typeface="微软雅黑" pitchFamily="34" charset="-122"/>
                  <a:cs typeface="Arial" pitchFamily="34" charset="0"/>
                </a:rPr>
                <a:t>9</a:t>
              </a:r>
              <a:r>
                <a:rPr lang="en-US" altLang="zh-CN" sz="1200" kern="0" dirty="0" smtClean="0">
                  <a:solidFill>
                    <a:schemeClr val="tx1">
                      <a:lumMod val="75000"/>
                      <a:lumOff val="25000"/>
                    </a:schemeClr>
                  </a:solidFill>
                  <a:latin typeface="Arial" pitchFamily="34" charset="0"/>
                  <a:ea typeface="微软雅黑" pitchFamily="34" charset="-122"/>
                  <a:cs typeface="Arial" pitchFamily="34" charset="0"/>
                </a:rPr>
                <a:t>%</a:t>
              </a:r>
            </a:p>
            <a:p>
              <a:pPr marL="171450" indent="-171450">
                <a:lnSpc>
                  <a:spcPct val="130000"/>
                </a:lnSpc>
                <a:spcBef>
                  <a:spcPts val="500"/>
                </a:spcBef>
                <a:spcAft>
                  <a:spcPts val="1000"/>
                </a:spcAft>
                <a:buClr>
                  <a:srgbClr val="C00000"/>
                </a:buClr>
                <a:buSzPct val="60000"/>
                <a:buFont typeface="Wingdings" pitchFamily="2" charset="2"/>
                <a:buChar char="l"/>
              </a:pPr>
              <a:r>
                <a:rPr lang="en-US" altLang="zh-CN" sz="1200" kern="0" dirty="0" smtClean="0">
                  <a:solidFill>
                    <a:schemeClr val="tx1">
                      <a:lumMod val="75000"/>
                      <a:lumOff val="25000"/>
                    </a:schemeClr>
                  </a:solidFill>
                  <a:latin typeface="Arial" pitchFamily="34" charset="0"/>
                  <a:ea typeface="微软雅黑" pitchFamily="34" charset="-122"/>
                  <a:cs typeface="Arial" pitchFamily="34" charset="0"/>
                </a:rPr>
                <a:t>Unifies access for </a:t>
              </a:r>
              <a:r>
                <a:rPr lang="en-US" altLang="zh-CN" sz="1200" kern="0" dirty="0">
                  <a:solidFill>
                    <a:schemeClr val="tx1">
                      <a:lumMod val="75000"/>
                      <a:lumOff val="25000"/>
                    </a:schemeClr>
                  </a:solidFill>
                  <a:latin typeface="Arial" pitchFamily="34" charset="0"/>
                  <a:ea typeface="微软雅黑" pitchFamily="34" charset="-122"/>
                  <a:cs typeface="Arial" pitchFamily="34" charset="0"/>
                </a:rPr>
                <a:t>d</a:t>
              </a:r>
              <a:r>
                <a:rPr lang="en-US" altLang="zh-CN" sz="1200" kern="0" dirty="0" smtClean="0">
                  <a:solidFill>
                    <a:schemeClr val="tx1">
                      <a:lumMod val="75000"/>
                      <a:lumOff val="25000"/>
                    </a:schemeClr>
                  </a:solidFill>
                  <a:latin typeface="Arial" pitchFamily="34" charset="0"/>
                  <a:ea typeface="微软雅黑" pitchFamily="34" charset="-122"/>
                  <a:cs typeface="Arial" pitchFamily="34" charset="0"/>
                </a:rPr>
                <a:t>istribution &amp; consumption, improving utilities’ efficiency</a:t>
              </a:r>
            </a:p>
          </p:txBody>
        </p:sp>
      </p:grpSp>
    </p:spTree>
    <p:extLst>
      <p:ext uri="{BB962C8B-B14F-4D97-AF65-F5344CB8AC3E}">
        <p14:creationId xmlns="" xmlns:p14="http://schemas.microsoft.com/office/powerpoint/2010/main" val="1946716061"/>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Freeform 11"/>
          <p:cNvSpPr>
            <a:spLocks/>
          </p:cNvSpPr>
          <p:nvPr/>
        </p:nvSpPr>
        <p:spPr bwMode="auto">
          <a:xfrm>
            <a:off x="1995235" y="1417974"/>
            <a:ext cx="6385494" cy="4439629"/>
          </a:xfrm>
          <a:custGeom>
            <a:avLst/>
            <a:gdLst>
              <a:gd name="T0" fmla="*/ 1993 w 4032"/>
              <a:gd name="T1" fmla="*/ 168 h 2543"/>
              <a:gd name="T2" fmla="*/ 1667 w 4032"/>
              <a:gd name="T3" fmla="*/ 82 h 2543"/>
              <a:gd name="T4" fmla="*/ 1518 w 4032"/>
              <a:gd name="T5" fmla="*/ 149 h 2543"/>
              <a:gd name="T6" fmla="*/ 1427 w 4032"/>
              <a:gd name="T7" fmla="*/ 67 h 2543"/>
              <a:gd name="T8" fmla="*/ 1331 w 4032"/>
              <a:gd name="T9" fmla="*/ 10 h 2543"/>
              <a:gd name="T10" fmla="*/ 1259 w 4032"/>
              <a:gd name="T11" fmla="*/ 154 h 2543"/>
              <a:gd name="T12" fmla="*/ 1124 w 4032"/>
              <a:gd name="T13" fmla="*/ 221 h 2543"/>
              <a:gd name="T14" fmla="*/ 1019 w 4032"/>
              <a:gd name="T15" fmla="*/ 264 h 2543"/>
              <a:gd name="T16" fmla="*/ 975 w 4032"/>
              <a:gd name="T17" fmla="*/ 322 h 2543"/>
              <a:gd name="T18" fmla="*/ 846 w 4032"/>
              <a:gd name="T19" fmla="*/ 346 h 2543"/>
              <a:gd name="T20" fmla="*/ 759 w 4032"/>
              <a:gd name="T21" fmla="*/ 446 h 2543"/>
              <a:gd name="T22" fmla="*/ 668 w 4032"/>
              <a:gd name="T23" fmla="*/ 523 h 2543"/>
              <a:gd name="T24" fmla="*/ 625 w 4032"/>
              <a:gd name="T25" fmla="*/ 571 h 2543"/>
              <a:gd name="T26" fmla="*/ 505 w 4032"/>
              <a:gd name="T27" fmla="*/ 710 h 2543"/>
              <a:gd name="T28" fmla="*/ 375 w 4032"/>
              <a:gd name="T29" fmla="*/ 864 h 2543"/>
              <a:gd name="T30" fmla="*/ 337 w 4032"/>
              <a:gd name="T31" fmla="*/ 1133 h 2543"/>
              <a:gd name="T32" fmla="*/ 188 w 4032"/>
              <a:gd name="T33" fmla="*/ 1248 h 2543"/>
              <a:gd name="T34" fmla="*/ 44 w 4032"/>
              <a:gd name="T35" fmla="*/ 1526 h 2543"/>
              <a:gd name="T36" fmla="*/ 63 w 4032"/>
              <a:gd name="T37" fmla="*/ 1570 h 2543"/>
              <a:gd name="T38" fmla="*/ 150 w 4032"/>
              <a:gd name="T39" fmla="*/ 1594 h 2543"/>
              <a:gd name="T40" fmla="*/ 332 w 4032"/>
              <a:gd name="T41" fmla="*/ 1637 h 2543"/>
              <a:gd name="T42" fmla="*/ 447 w 4032"/>
              <a:gd name="T43" fmla="*/ 1718 h 2543"/>
              <a:gd name="T44" fmla="*/ 303 w 4032"/>
              <a:gd name="T45" fmla="*/ 1910 h 2543"/>
              <a:gd name="T46" fmla="*/ 227 w 4032"/>
              <a:gd name="T47" fmla="*/ 2040 h 2543"/>
              <a:gd name="T48" fmla="*/ 121 w 4032"/>
              <a:gd name="T49" fmla="*/ 2088 h 2543"/>
              <a:gd name="T50" fmla="*/ 39 w 4032"/>
              <a:gd name="T51" fmla="*/ 2218 h 2543"/>
              <a:gd name="T52" fmla="*/ 255 w 4032"/>
              <a:gd name="T53" fmla="*/ 2376 h 2543"/>
              <a:gd name="T54" fmla="*/ 414 w 4032"/>
              <a:gd name="T55" fmla="*/ 2510 h 2543"/>
              <a:gd name="T56" fmla="*/ 711 w 4032"/>
              <a:gd name="T57" fmla="*/ 2506 h 2543"/>
              <a:gd name="T58" fmla="*/ 975 w 4032"/>
              <a:gd name="T59" fmla="*/ 2366 h 2543"/>
              <a:gd name="T60" fmla="*/ 1148 w 4032"/>
              <a:gd name="T61" fmla="*/ 2237 h 2543"/>
              <a:gd name="T62" fmla="*/ 1499 w 4032"/>
              <a:gd name="T63" fmla="*/ 2438 h 2543"/>
              <a:gd name="T64" fmla="*/ 1940 w 4032"/>
              <a:gd name="T65" fmla="*/ 2405 h 2543"/>
              <a:gd name="T66" fmla="*/ 2147 w 4032"/>
              <a:gd name="T67" fmla="*/ 2290 h 2543"/>
              <a:gd name="T68" fmla="*/ 2180 w 4032"/>
              <a:gd name="T69" fmla="*/ 2213 h 2543"/>
              <a:gd name="T70" fmla="*/ 2319 w 4032"/>
              <a:gd name="T71" fmla="*/ 2016 h 2543"/>
              <a:gd name="T72" fmla="*/ 2511 w 4032"/>
              <a:gd name="T73" fmla="*/ 1920 h 2543"/>
              <a:gd name="T74" fmla="*/ 2598 w 4032"/>
              <a:gd name="T75" fmla="*/ 1651 h 2543"/>
              <a:gd name="T76" fmla="*/ 2723 w 4032"/>
              <a:gd name="T77" fmla="*/ 1526 h 2543"/>
              <a:gd name="T78" fmla="*/ 2795 w 4032"/>
              <a:gd name="T79" fmla="*/ 1344 h 2543"/>
              <a:gd name="T80" fmla="*/ 2867 w 4032"/>
              <a:gd name="T81" fmla="*/ 1152 h 2543"/>
              <a:gd name="T82" fmla="*/ 3020 w 4032"/>
              <a:gd name="T83" fmla="*/ 1133 h 2543"/>
              <a:gd name="T84" fmla="*/ 3068 w 4032"/>
              <a:gd name="T85" fmla="*/ 898 h 2543"/>
              <a:gd name="T86" fmla="*/ 3327 w 4032"/>
              <a:gd name="T87" fmla="*/ 821 h 2543"/>
              <a:gd name="T88" fmla="*/ 3447 w 4032"/>
              <a:gd name="T89" fmla="*/ 763 h 2543"/>
              <a:gd name="T90" fmla="*/ 3572 w 4032"/>
              <a:gd name="T91" fmla="*/ 710 h 2543"/>
              <a:gd name="T92" fmla="*/ 3759 w 4032"/>
              <a:gd name="T93" fmla="*/ 514 h 2543"/>
              <a:gd name="T94" fmla="*/ 3822 w 4032"/>
              <a:gd name="T95" fmla="*/ 538 h 2543"/>
              <a:gd name="T96" fmla="*/ 3894 w 4032"/>
              <a:gd name="T97" fmla="*/ 619 h 2543"/>
              <a:gd name="T98" fmla="*/ 3975 w 4032"/>
              <a:gd name="T99" fmla="*/ 384 h 2543"/>
              <a:gd name="T100" fmla="*/ 4023 w 4032"/>
              <a:gd name="T101" fmla="*/ 269 h 2543"/>
              <a:gd name="T102" fmla="*/ 3572 w 4032"/>
              <a:gd name="T103" fmla="*/ 202 h 2543"/>
              <a:gd name="T104" fmla="*/ 3404 w 4032"/>
              <a:gd name="T105" fmla="*/ 202 h 2543"/>
              <a:gd name="T106" fmla="*/ 3342 w 4032"/>
              <a:gd name="T107" fmla="*/ 149 h 2543"/>
              <a:gd name="T108" fmla="*/ 3299 w 4032"/>
              <a:gd name="T109" fmla="*/ 192 h 2543"/>
              <a:gd name="T110" fmla="*/ 3174 w 4032"/>
              <a:gd name="T111" fmla="*/ 158 h 2543"/>
              <a:gd name="T112" fmla="*/ 2924 w 4032"/>
              <a:gd name="T113" fmla="*/ 149 h 2543"/>
              <a:gd name="T114" fmla="*/ 2708 w 4032"/>
              <a:gd name="T115" fmla="*/ 230 h 2543"/>
              <a:gd name="T116" fmla="*/ 2564 w 4032"/>
              <a:gd name="T117" fmla="*/ 336 h 2543"/>
              <a:gd name="T118" fmla="*/ 2463 w 4032"/>
              <a:gd name="T119" fmla="*/ 542 h 2543"/>
              <a:gd name="T120" fmla="*/ 2017 w 4032"/>
              <a:gd name="T121" fmla="*/ 581 h 2543"/>
              <a:gd name="T122" fmla="*/ 2031 w 4032"/>
              <a:gd name="T123" fmla="*/ 437 h 2543"/>
              <a:gd name="T124" fmla="*/ 2070 w 4032"/>
              <a:gd name="T125" fmla="*/ 24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2" h="2543">
                <a:moveTo>
                  <a:pt x="2070" y="245"/>
                </a:moveTo>
                <a:cubicBezTo>
                  <a:pt x="2062" y="233"/>
                  <a:pt x="2048" y="194"/>
                  <a:pt x="2041" y="187"/>
                </a:cubicBezTo>
                <a:cubicBezTo>
                  <a:pt x="2034" y="180"/>
                  <a:pt x="2002" y="173"/>
                  <a:pt x="1993" y="168"/>
                </a:cubicBezTo>
                <a:cubicBezTo>
                  <a:pt x="1972" y="183"/>
                  <a:pt x="1961" y="182"/>
                  <a:pt x="1935" y="178"/>
                </a:cubicBezTo>
                <a:cubicBezTo>
                  <a:pt x="1927" y="130"/>
                  <a:pt x="1895" y="151"/>
                  <a:pt x="1854" y="144"/>
                </a:cubicBezTo>
                <a:cubicBezTo>
                  <a:pt x="1819" y="111"/>
                  <a:pt x="1714" y="87"/>
                  <a:pt x="1667" y="82"/>
                </a:cubicBezTo>
                <a:cubicBezTo>
                  <a:pt x="1643" y="84"/>
                  <a:pt x="1615" y="77"/>
                  <a:pt x="1595" y="91"/>
                </a:cubicBezTo>
                <a:cubicBezTo>
                  <a:pt x="1575" y="105"/>
                  <a:pt x="1585" y="104"/>
                  <a:pt x="1571" y="120"/>
                </a:cubicBezTo>
                <a:cubicBezTo>
                  <a:pt x="1557" y="137"/>
                  <a:pt x="1538" y="142"/>
                  <a:pt x="1518" y="149"/>
                </a:cubicBezTo>
                <a:cubicBezTo>
                  <a:pt x="1509" y="173"/>
                  <a:pt x="1520" y="203"/>
                  <a:pt x="1508" y="226"/>
                </a:cubicBezTo>
                <a:cubicBezTo>
                  <a:pt x="1500" y="241"/>
                  <a:pt x="1476" y="235"/>
                  <a:pt x="1460" y="240"/>
                </a:cubicBezTo>
                <a:cubicBezTo>
                  <a:pt x="1440" y="183"/>
                  <a:pt x="1450" y="123"/>
                  <a:pt x="1427" y="67"/>
                </a:cubicBezTo>
                <a:cubicBezTo>
                  <a:pt x="1406" y="17"/>
                  <a:pt x="1428" y="28"/>
                  <a:pt x="1393" y="19"/>
                </a:cubicBezTo>
                <a:cubicBezTo>
                  <a:pt x="1377" y="9"/>
                  <a:pt x="1362" y="6"/>
                  <a:pt x="1345" y="0"/>
                </a:cubicBezTo>
                <a:cubicBezTo>
                  <a:pt x="1340" y="3"/>
                  <a:pt x="1334" y="5"/>
                  <a:pt x="1331" y="10"/>
                </a:cubicBezTo>
                <a:cubicBezTo>
                  <a:pt x="1326" y="18"/>
                  <a:pt x="1321" y="38"/>
                  <a:pt x="1321" y="38"/>
                </a:cubicBezTo>
                <a:cubicBezTo>
                  <a:pt x="1316" y="71"/>
                  <a:pt x="1318" y="79"/>
                  <a:pt x="1292" y="96"/>
                </a:cubicBezTo>
                <a:cubicBezTo>
                  <a:pt x="1287" y="138"/>
                  <a:pt x="1293" y="142"/>
                  <a:pt x="1259" y="154"/>
                </a:cubicBezTo>
                <a:cubicBezTo>
                  <a:pt x="1217" y="213"/>
                  <a:pt x="1261" y="195"/>
                  <a:pt x="1148" y="202"/>
                </a:cubicBezTo>
                <a:cubicBezTo>
                  <a:pt x="1143" y="203"/>
                  <a:pt x="1138" y="203"/>
                  <a:pt x="1134" y="206"/>
                </a:cubicBezTo>
                <a:cubicBezTo>
                  <a:pt x="1129" y="210"/>
                  <a:pt x="1130" y="219"/>
                  <a:pt x="1124" y="221"/>
                </a:cubicBezTo>
                <a:cubicBezTo>
                  <a:pt x="1109" y="226"/>
                  <a:pt x="1092" y="224"/>
                  <a:pt x="1076" y="226"/>
                </a:cubicBezTo>
                <a:cubicBezTo>
                  <a:pt x="1064" y="232"/>
                  <a:pt x="1049" y="232"/>
                  <a:pt x="1038" y="240"/>
                </a:cubicBezTo>
                <a:cubicBezTo>
                  <a:pt x="1009" y="263"/>
                  <a:pt x="1063" y="247"/>
                  <a:pt x="1019" y="264"/>
                </a:cubicBezTo>
                <a:cubicBezTo>
                  <a:pt x="1007" y="269"/>
                  <a:pt x="993" y="270"/>
                  <a:pt x="980" y="274"/>
                </a:cubicBezTo>
                <a:cubicBezTo>
                  <a:pt x="977" y="279"/>
                  <a:pt x="972" y="282"/>
                  <a:pt x="971" y="288"/>
                </a:cubicBezTo>
                <a:cubicBezTo>
                  <a:pt x="970" y="299"/>
                  <a:pt x="980" y="312"/>
                  <a:pt x="975" y="322"/>
                </a:cubicBezTo>
                <a:cubicBezTo>
                  <a:pt x="972" y="328"/>
                  <a:pt x="962" y="319"/>
                  <a:pt x="956" y="317"/>
                </a:cubicBezTo>
                <a:cubicBezTo>
                  <a:pt x="936" y="309"/>
                  <a:pt x="924" y="302"/>
                  <a:pt x="903" y="298"/>
                </a:cubicBezTo>
                <a:cubicBezTo>
                  <a:pt x="882" y="312"/>
                  <a:pt x="867" y="331"/>
                  <a:pt x="846" y="346"/>
                </a:cubicBezTo>
                <a:cubicBezTo>
                  <a:pt x="834" y="379"/>
                  <a:pt x="845" y="394"/>
                  <a:pt x="807" y="403"/>
                </a:cubicBezTo>
                <a:cubicBezTo>
                  <a:pt x="767" y="432"/>
                  <a:pt x="814" y="394"/>
                  <a:pt x="788" y="427"/>
                </a:cubicBezTo>
                <a:cubicBezTo>
                  <a:pt x="784" y="432"/>
                  <a:pt x="764" y="443"/>
                  <a:pt x="759" y="446"/>
                </a:cubicBezTo>
                <a:cubicBezTo>
                  <a:pt x="749" y="452"/>
                  <a:pt x="731" y="466"/>
                  <a:pt x="731" y="466"/>
                </a:cubicBezTo>
                <a:cubicBezTo>
                  <a:pt x="724" y="511"/>
                  <a:pt x="722" y="502"/>
                  <a:pt x="678" y="509"/>
                </a:cubicBezTo>
                <a:cubicBezTo>
                  <a:pt x="675" y="514"/>
                  <a:pt x="662" y="523"/>
                  <a:pt x="668" y="523"/>
                </a:cubicBezTo>
                <a:cubicBezTo>
                  <a:pt x="676" y="523"/>
                  <a:pt x="683" y="516"/>
                  <a:pt x="687" y="509"/>
                </a:cubicBezTo>
                <a:cubicBezTo>
                  <a:pt x="689" y="505"/>
                  <a:pt x="678" y="512"/>
                  <a:pt x="673" y="514"/>
                </a:cubicBezTo>
                <a:cubicBezTo>
                  <a:pt x="659" y="534"/>
                  <a:pt x="642" y="554"/>
                  <a:pt x="625" y="571"/>
                </a:cubicBezTo>
                <a:cubicBezTo>
                  <a:pt x="609" y="619"/>
                  <a:pt x="614" y="615"/>
                  <a:pt x="567" y="634"/>
                </a:cubicBezTo>
                <a:cubicBezTo>
                  <a:pt x="550" y="651"/>
                  <a:pt x="551" y="676"/>
                  <a:pt x="534" y="691"/>
                </a:cubicBezTo>
                <a:cubicBezTo>
                  <a:pt x="525" y="699"/>
                  <a:pt x="515" y="704"/>
                  <a:pt x="505" y="710"/>
                </a:cubicBezTo>
                <a:cubicBezTo>
                  <a:pt x="491" y="719"/>
                  <a:pt x="476" y="730"/>
                  <a:pt x="462" y="739"/>
                </a:cubicBezTo>
                <a:cubicBezTo>
                  <a:pt x="457" y="742"/>
                  <a:pt x="447" y="749"/>
                  <a:pt x="447" y="749"/>
                </a:cubicBezTo>
                <a:cubicBezTo>
                  <a:pt x="422" y="786"/>
                  <a:pt x="401" y="828"/>
                  <a:pt x="375" y="864"/>
                </a:cubicBezTo>
                <a:cubicBezTo>
                  <a:pt x="371" y="878"/>
                  <a:pt x="361" y="907"/>
                  <a:pt x="361" y="907"/>
                </a:cubicBezTo>
                <a:cubicBezTo>
                  <a:pt x="356" y="955"/>
                  <a:pt x="354" y="1000"/>
                  <a:pt x="342" y="1046"/>
                </a:cubicBezTo>
                <a:cubicBezTo>
                  <a:pt x="340" y="1075"/>
                  <a:pt x="343" y="1105"/>
                  <a:pt x="337" y="1133"/>
                </a:cubicBezTo>
                <a:cubicBezTo>
                  <a:pt x="335" y="1144"/>
                  <a:pt x="318" y="1142"/>
                  <a:pt x="308" y="1147"/>
                </a:cubicBezTo>
                <a:cubicBezTo>
                  <a:pt x="280" y="1161"/>
                  <a:pt x="262" y="1183"/>
                  <a:pt x="236" y="1200"/>
                </a:cubicBezTo>
                <a:cubicBezTo>
                  <a:pt x="224" y="1218"/>
                  <a:pt x="206" y="1236"/>
                  <a:pt x="188" y="1248"/>
                </a:cubicBezTo>
                <a:cubicBezTo>
                  <a:pt x="178" y="1263"/>
                  <a:pt x="163" y="1274"/>
                  <a:pt x="155" y="1291"/>
                </a:cubicBezTo>
                <a:cubicBezTo>
                  <a:pt x="124" y="1355"/>
                  <a:pt x="131" y="1471"/>
                  <a:pt x="54" y="1498"/>
                </a:cubicBezTo>
                <a:cubicBezTo>
                  <a:pt x="51" y="1507"/>
                  <a:pt x="47" y="1517"/>
                  <a:pt x="44" y="1526"/>
                </a:cubicBezTo>
                <a:cubicBezTo>
                  <a:pt x="42" y="1531"/>
                  <a:pt x="39" y="1541"/>
                  <a:pt x="39" y="1541"/>
                </a:cubicBezTo>
                <a:cubicBezTo>
                  <a:pt x="41" y="1552"/>
                  <a:pt x="37" y="1565"/>
                  <a:pt x="44" y="1574"/>
                </a:cubicBezTo>
                <a:cubicBezTo>
                  <a:pt x="48" y="1579"/>
                  <a:pt x="57" y="1570"/>
                  <a:pt x="63" y="1570"/>
                </a:cubicBezTo>
                <a:cubicBezTo>
                  <a:pt x="86" y="1570"/>
                  <a:pt x="108" y="1573"/>
                  <a:pt x="131" y="1574"/>
                </a:cubicBezTo>
                <a:cubicBezTo>
                  <a:pt x="136" y="1576"/>
                  <a:pt x="142" y="1575"/>
                  <a:pt x="145" y="1579"/>
                </a:cubicBezTo>
                <a:cubicBezTo>
                  <a:pt x="149" y="1583"/>
                  <a:pt x="146" y="1591"/>
                  <a:pt x="150" y="1594"/>
                </a:cubicBezTo>
                <a:cubicBezTo>
                  <a:pt x="156" y="1598"/>
                  <a:pt x="187" y="1606"/>
                  <a:pt x="198" y="1613"/>
                </a:cubicBezTo>
                <a:cubicBezTo>
                  <a:pt x="215" y="1639"/>
                  <a:pt x="240" y="1643"/>
                  <a:pt x="265" y="1656"/>
                </a:cubicBezTo>
                <a:cubicBezTo>
                  <a:pt x="287" y="1650"/>
                  <a:pt x="310" y="1645"/>
                  <a:pt x="332" y="1637"/>
                </a:cubicBezTo>
                <a:cubicBezTo>
                  <a:pt x="357" y="1633"/>
                  <a:pt x="376" y="1608"/>
                  <a:pt x="414" y="1613"/>
                </a:cubicBezTo>
                <a:cubicBezTo>
                  <a:pt x="451" y="1614"/>
                  <a:pt x="548" y="1625"/>
                  <a:pt x="553" y="1642"/>
                </a:cubicBezTo>
                <a:cubicBezTo>
                  <a:pt x="570" y="1704"/>
                  <a:pt x="476" y="1717"/>
                  <a:pt x="447" y="1718"/>
                </a:cubicBezTo>
                <a:cubicBezTo>
                  <a:pt x="427" y="1751"/>
                  <a:pt x="419" y="1787"/>
                  <a:pt x="380" y="1800"/>
                </a:cubicBezTo>
                <a:cubicBezTo>
                  <a:pt x="352" y="1820"/>
                  <a:pt x="356" y="1849"/>
                  <a:pt x="332" y="1872"/>
                </a:cubicBezTo>
                <a:cubicBezTo>
                  <a:pt x="325" y="1891"/>
                  <a:pt x="321" y="1899"/>
                  <a:pt x="303" y="1910"/>
                </a:cubicBezTo>
                <a:cubicBezTo>
                  <a:pt x="298" y="1952"/>
                  <a:pt x="296" y="1942"/>
                  <a:pt x="270" y="1968"/>
                </a:cubicBezTo>
                <a:cubicBezTo>
                  <a:pt x="263" y="1999"/>
                  <a:pt x="260" y="1995"/>
                  <a:pt x="231" y="2002"/>
                </a:cubicBezTo>
                <a:cubicBezTo>
                  <a:pt x="230" y="2015"/>
                  <a:pt x="232" y="2028"/>
                  <a:pt x="227" y="2040"/>
                </a:cubicBezTo>
                <a:cubicBezTo>
                  <a:pt x="225" y="2045"/>
                  <a:pt x="188" y="2048"/>
                  <a:pt x="179" y="2050"/>
                </a:cubicBezTo>
                <a:cubicBezTo>
                  <a:pt x="168" y="2052"/>
                  <a:pt x="145" y="2059"/>
                  <a:pt x="145" y="2059"/>
                </a:cubicBezTo>
                <a:cubicBezTo>
                  <a:pt x="136" y="2068"/>
                  <a:pt x="131" y="2080"/>
                  <a:pt x="121" y="2088"/>
                </a:cubicBezTo>
                <a:cubicBezTo>
                  <a:pt x="113" y="2095"/>
                  <a:pt x="63" y="2087"/>
                  <a:pt x="54" y="2093"/>
                </a:cubicBezTo>
                <a:cubicBezTo>
                  <a:pt x="35" y="2106"/>
                  <a:pt x="19" y="2131"/>
                  <a:pt x="6" y="2150"/>
                </a:cubicBezTo>
                <a:cubicBezTo>
                  <a:pt x="0" y="2173"/>
                  <a:pt x="27" y="2190"/>
                  <a:pt x="39" y="2218"/>
                </a:cubicBezTo>
                <a:cubicBezTo>
                  <a:pt x="53" y="2250"/>
                  <a:pt x="133" y="2288"/>
                  <a:pt x="164" y="2299"/>
                </a:cubicBezTo>
                <a:cubicBezTo>
                  <a:pt x="184" y="2319"/>
                  <a:pt x="208" y="2328"/>
                  <a:pt x="227" y="2347"/>
                </a:cubicBezTo>
                <a:cubicBezTo>
                  <a:pt x="237" y="2357"/>
                  <a:pt x="255" y="2376"/>
                  <a:pt x="255" y="2376"/>
                </a:cubicBezTo>
                <a:cubicBezTo>
                  <a:pt x="271" y="2421"/>
                  <a:pt x="309" y="2439"/>
                  <a:pt x="347" y="2462"/>
                </a:cubicBezTo>
                <a:cubicBezTo>
                  <a:pt x="351" y="2468"/>
                  <a:pt x="361" y="2486"/>
                  <a:pt x="366" y="2491"/>
                </a:cubicBezTo>
                <a:cubicBezTo>
                  <a:pt x="382" y="2507"/>
                  <a:pt x="390" y="2501"/>
                  <a:pt x="414" y="2510"/>
                </a:cubicBezTo>
                <a:cubicBezTo>
                  <a:pt x="446" y="2522"/>
                  <a:pt x="470" y="2533"/>
                  <a:pt x="505" y="2539"/>
                </a:cubicBezTo>
                <a:cubicBezTo>
                  <a:pt x="564" y="2537"/>
                  <a:pt x="624" y="2543"/>
                  <a:pt x="683" y="2534"/>
                </a:cubicBezTo>
                <a:cubicBezTo>
                  <a:pt x="696" y="2532"/>
                  <a:pt x="699" y="2512"/>
                  <a:pt x="711" y="2506"/>
                </a:cubicBezTo>
                <a:cubicBezTo>
                  <a:pt x="735" y="2494"/>
                  <a:pt x="762" y="2488"/>
                  <a:pt x="788" y="2482"/>
                </a:cubicBezTo>
                <a:cubicBezTo>
                  <a:pt x="811" y="2459"/>
                  <a:pt x="823" y="2435"/>
                  <a:pt x="855" y="2424"/>
                </a:cubicBezTo>
                <a:cubicBezTo>
                  <a:pt x="871" y="2378"/>
                  <a:pt x="934" y="2375"/>
                  <a:pt x="975" y="2366"/>
                </a:cubicBezTo>
                <a:cubicBezTo>
                  <a:pt x="990" y="2352"/>
                  <a:pt x="999" y="2343"/>
                  <a:pt x="1019" y="2338"/>
                </a:cubicBezTo>
                <a:cubicBezTo>
                  <a:pt x="1028" y="2322"/>
                  <a:pt x="1030" y="2305"/>
                  <a:pt x="1038" y="2290"/>
                </a:cubicBezTo>
                <a:cubicBezTo>
                  <a:pt x="1059" y="2252"/>
                  <a:pt x="1113" y="2250"/>
                  <a:pt x="1148" y="2237"/>
                </a:cubicBezTo>
                <a:cubicBezTo>
                  <a:pt x="1237" y="2245"/>
                  <a:pt x="1260" y="2239"/>
                  <a:pt x="1307" y="2309"/>
                </a:cubicBezTo>
                <a:cubicBezTo>
                  <a:pt x="1316" y="2341"/>
                  <a:pt x="1338" y="2357"/>
                  <a:pt x="1369" y="2366"/>
                </a:cubicBezTo>
                <a:cubicBezTo>
                  <a:pt x="1397" y="2381"/>
                  <a:pt x="1453" y="2431"/>
                  <a:pt x="1499" y="2438"/>
                </a:cubicBezTo>
                <a:cubicBezTo>
                  <a:pt x="1524" y="2444"/>
                  <a:pt x="1494" y="2405"/>
                  <a:pt x="1518" y="2400"/>
                </a:cubicBezTo>
                <a:cubicBezTo>
                  <a:pt x="1542" y="2395"/>
                  <a:pt x="1573" y="2409"/>
                  <a:pt x="1643" y="2410"/>
                </a:cubicBezTo>
                <a:cubicBezTo>
                  <a:pt x="1742" y="2408"/>
                  <a:pt x="1841" y="2410"/>
                  <a:pt x="1940" y="2405"/>
                </a:cubicBezTo>
                <a:cubicBezTo>
                  <a:pt x="1963" y="2404"/>
                  <a:pt x="2033" y="2379"/>
                  <a:pt x="2065" y="2376"/>
                </a:cubicBezTo>
                <a:cubicBezTo>
                  <a:pt x="2099" y="2364"/>
                  <a:pt x="2108" y="2323"/>
                  <a:pt x="2132" y="2299"/>
                </a:cubicBezTo>
                <a:cubicBezTo>
                  <a:pt x="2136" y="2295"/>
                  <a:pt x="2143" y="2294"/>
                  <a:pt x="2147" y="2290"/>
                </a:cubicBezTo>
                <a:cubicBezTo>
                  <a:pt x="2152" y="2286"/>
                  <a:pt x="2156" y="2280"/>
                  <a:pt x="2161" y="2275"/>
                </a:cubicBezTo>
                <a:cubicBezTo>
                  <a:pt x="2164" y="2265"/>
                  <a:pt x="2168" y="2256"/>
                  <a:pt x="2171" y="2246"/>
                </a:cubicBezTo>
                <a:cubicBezTo>
                  <a:pt x="2174" y="2235"/>
                  <a:pt x="2180" y="2213"/>
                  <a:pt x="2180" y="2213"/>
                </a:cubicBezTo>
                <a:cubicBezTo>
                  <a:pt x="2187" y="2141"/>
                  <a:pt x="2180" y="2131"/>
                  <a:pt x="2228" y="2083"/>
                </a:cubicBezTo>
                <a:cubicBezTo>
                  <a:pt x="2240" y="2071"/>
                  <a:pt x="2244" y="2051"/>
                  <a:pt x="2257" y="2040"/>
                </a:cubicBezTo>
                <a:cubicBezTo>
                  <a:pt x="2272" y="2028"/>
                  <a:pt x="2302" y="2022"/>
                  <a:pt x="2319" y="2016"/>
                </a:cubicBezTo>
                <a:cubicBezTo>
                  <a:pt x="2329" y="2013"/>
                  <a:pt x="2348" y="2006"/>
                  <a:pt x="2348" y="2006"/>
                </a:cubicBezTo>
                <a:cubicBezTo>
                  <a:pt x="2401" y="2010"/>
                  <a:pt x="2424" y="2017"/>
                  <a:pt x="2473" y="2011"/>
                </a:cubicBezTo>
                <a:cubicBezTo>
                  <a:pt x="2499" y="1975"/>
                  <a:pt x="2474" y="1957"/>
                  <a:pt x="2511" y="1920"/>
                </a:cubicBezTo>
                <a:cubicBezTo>
                  <a:pt x="2525" y="1868"/>
                  <a:pt x="2537" y="1797"/>
                  <a:pt x="2569" y="1752"/>
                </a:cubicBezTo>
                <a:cubicBezTo>
                  <a:pt x="2571" y="1728"/>
                  <a:pt x="2570" y="1704"/>
                  <a:pt x="2574" y="1680"/>
                </a:cubicBezTo>
                <a:cubicBezTo>
                  <a:pt x="2576" y="1671"/>
                  <a:pt x="2593" y="1656"/>
                  <a:pt x="2598" y="1651"/>
                </a:cubicBezTo>
                <a:cubicBezTo>
                  <a:pt x="2620" y="1624"/>
                  <a:pt x="2615" y="1602"/>
                  <a:pt x="2655" y="1594"/>
                </a:cubicBezTo>
                <a:cubicBezTo>
                  <a:pt x="2669" y="1584"/>
                  <a:pt x="2684" y="1579"/>
                  <a:pt x="2699" y="1570"/>
                </a:cubicBezTo>
                <a:cubicBezTo>
                  <a:pt x="2703" y="1554"/>
                  <a:pt x="2723" y="1526"/>
                  <a:pt x="2723" y="1526"/>
                </a:cubicBezTo>
                <a:cubicBezTo>
                  <a:pt x="2728" y="1507"/>
                  <a:pt x="2743" y="1501"/>
                  <a:pt x="2751" y="1483"/>
                </a:cubicBezTo>
                <a:cubicBezTo>
                  <a:pt x="2770" y="1438"/>
                  <a:pt x="2779" y="1458"/>
                  <a:pt x="2799" y="1430"/>
                </a:cubicBezTo>
                <a:cubicBezTo>
                  <a:pt x="2808" y="1398"/>
                  <a:pt x="2788" y="1376"/>
                  <a:pt x="2795" y="1344"/>
                </a:cubicBezTo>
                <a:cubicBezTo>
                  <a:pt x="2796" y="1285"/>
                  <a:pt x="2797" y="1225"/>
                  <a:pt x="2799" y="1166"/>
                </a:cubicBezTo>
                <a:cubicBezTo>
                  <a:pt x="2801" y="1119"/>
                  <a:pt x="2793" y="1130"/>
                  <a:pt x="2819" y="1114"/>
                </a:cubicBezTo>
                <a:cubicBezTo>
                  <a:pt x="2841" y="1120"/>
                  <a:pt x="2850" y="1137"/>
                  <a:pt x="2867" y="1152"/>
                </a:cubicBezTo>
                <a:cubicBezTo>
                  <a:pt x="2881" y="1164"/>
                  <a:pt x="2898" y="1170"/>
                  <a:pt x="2915" y="1176"/>
                </a:cubicBezTo>
                <a:cubicBezTo>
                  <a:pt x="2937" y="1174"/>
                  <a:pt x="2960" y="1175"/>
                  <a:pt x="2982" y="1171"/>
                </a:cubicBezTo>
                <a:cubicBezTo>
                  <a:pt x="3000" y="1168"/>
                  <a:pt x="3010" y="1145"/>
                  <a:pt x="3020" y="1133"/>
                </a:cubicBezTo>
                <a:cubicBezTo>
                  <a:pt x="3053" y="1096"/>
                  <a:pt x="3090" y="1059"/>
                  <a:pt x="3131" y="1032"/>
                </a:cubicBezTo>
                <a:cubicBezTo>
                  <a:pt x="3126" y="1005"/>
                  <a:pt x="3122" y="983"/>
                  <a:pt x="3107" y="960"/>
                </a:cubicBezTo>
                <a:cubicBezTo>
                  <a:pt x="3102" y="920"/>
                  <a:pt x="3106" y="908"/>
                  <a:pt x="3068" y="898"/>
                </a:cubicBezTo>
                <a:cubicBezTo>
                  <a:pt x="3075" y="871"/>
                  <a:pt x="3081" y="871"/>
                  <a:pt x="3107" y="864"/>
                </a:cubicBezTo>
                <a:cubicBezTo>
                  <a:pt x="3139" y="841"/>
                  <a:pt x="3237" y="858"/>
                  <a:pt x="3275" y="845"/>
                </a:cubicBezTo>
                <a:cubicBezTo>
                  <a:pt x="3304" y="824"/>
                  <a:pt x="3327" y="821"/>
                  <a:pt x="3327" y="821"/>
                </a:cubicBezTo>
                <a:cubicBezTo>
                  <a:pt x="3360" y="810"/>
                  <a:pt x="3354" y="806"/>
                  <a:pt x="3380" y="787"/>
                </a:cubicBezTo>
                <a:cubicBezTo>
                  <a:pt x="3387" y="769"/>
                  <a:pt x="3392" y="760"/>
                  <a:pt x="3409" y="749"/>
                </a:cubicBezTo>
                <a:cubicBezTo>
                  <a:pt x="3417" y="751"/>
                  <a:pt x="3440" y="753"/>
                  <a:pt x="3447" y="763"/>
                </a:cubicBezTo>
                <a:cubicBezTo>
                  <a:pt x="3471" y="801"/>
                  <a:pt x="3441" y="786"/>
                  <a:pt x="3471" y="797"/>
                </a:cubicBezTo>
                <a:cubicBezTo>
                  <a:pt x="3499" y="792"/>
                  <a:pt x="3526" y="786"/>
                  <a:pt x="3553" y="778"/>
                </a:cubicBezTo>
                <a:cubicBezTo>
                  <a:pt x="3558" y="764"/>
                  <a:pt x="3563" y="721"/>
                  <a:pt x="3572" y="710"/>
                </a:cubicBezTo>
                <a:cubicBezTo>
                  <a:pt x="3586" y="694"/>
                  <a:pt x="3633" y="669"/>
                  <a:pt x="3654" y="662"/>
                </a:cubicBezTo>
                <a:cubicBezTo>
                  <a:pt x="3666" y="643"/>
                  <a:pt x="3670" y="623"/>
                  <a:pt x="3683" y="605"/>
                </a:cubicBezTo>
                <a:cubicBezTo>
                  <a:pt x="3693" y="567"/>
                  <a:pt x="3719" y="522"/>
                  <a:pt x="3759" y="514"/>
                </a:cubicBezTo>
                <a:cubicBezTo>
                  <a:pt x="3766" y="511"/>
                  <a:pt x="3772" y="507"/>
                  <a:pt x="3779" y="504"/>
                </a:cubicBezTo>
                <a:cubicBezTo>
                  <a:pt x="3788" y="500"/>
                  <a:pt x="3807" y="494"/>
                  <a:pt x="3807" y="494"/>
                </a:cubicBezTo>
                <a:cubicBezTo>
                  <a:pt x="3812" y="509"/>
                  <a:pt x="3817" y="523"/>
                  <a:pt x="3822" y="538"/>
                </a:cubicBezTo>
                <a:cubicBezTo>
                  <a:pt x="3824" y="543"/>
                  <a:pt x="3827" y="552"/>
                  <a:pt x="3827" y="552"/>
                </a:cubicBezTo>
                <a:cubicBezTo>
                  <a:pt x="3821" y="626"/>
                  <a:pt x="3807" y="618"/>
                  <a:pt x="3860" y="629"/>
                </a:cubicBezTo>
                <a:cubicBezTo>
                  <a:pt x="3860" y="629"/>
                  <a:pt x="3892" y="621"/>
                  <a:pt x="3894" y="619"/>
                </a:cubicBezTo>
                <a:cubicBezTo>
                  <a:pt x="3907" y="606"/>
                  <a:pt x="3922" y="569"/>
                  <a:pt x="3937" y="547"/>
                </a:cubicBezTo>
                <a:cubicBezTo>
                  <a:pt x="3940" y="457"/>
                  <a:pt x="3903" y="431"/>
                  <a:pt x="3966" y="398"/>
                </a:cubicBezTo>
                <a:cubicBezTo>
                  <a:pt x="3969" y="393"/>
                  <a:pt x="3971" y="388"/>
                  <a:pt x="3975" y="384"/>
                </a:cubicBezTo>
                <a:cubicBezTo>
                  <a:pt x="3979" y="380"/>
                  <a:pt x="3986" y="379"/>
                  <a:pt x="3990" y="374"/>
                </a:cubicBezTo>
                <a:cubicBezTo>
                  <a:pt x="4004" y="357"/>
                  <a:pt x="4006" y="334"/>
                  <a:pt x="4023" y="317"/>
                </a:cubicBezTo>
                <a:cubicBezTo>
                  <a:pt x="4032" y="291"/>
                  <a:pt x="4028" y="309"/>
                  <a:pt x="4023" y="269"/>
                </a:cubicBezTo>
                <a:cubicBezTo>
                  <a:pt x="4010" y="169"/>
                  <a:pt x="3897" y="214"/>
                  <a:pt x="3803" y="211"/>
                </a:cubicBezTo>
                <a:cubicBezTo>
                  <a:pt x="3774" y="201"/>
                  <a:pt x="3746" y="196"/>
                  <a:pt x="3716" y="192"/>
                </a:cubicBezTo>
                <a:cubicBezTo>
                  <a:pt x="3668" y="195"/>
                  <a:pt x="3619" y="190"/>
                  <a:pt x="3572" y="202"/>
                </a:cubicBezTo>
                <a:cubicBezTo>
                  <a:pt x="3571" y="202"/>
                  <a:pt x="3549" y="226"/>
                  <a:pt x="3534" y="230"/>
                </a:cubicBezTo>
                <a:cubicBezTo>
                  <a:pt x="3505" y="229"/>
                  <a:pt x="3476" y="229"/>
                  <a:pt x="3447" y="226"/>
                </a:cubicBezTo>
                <a:cubicBezTo>
                  <a:pt x="3427" y="224"/>
                  <a:pt x="3426" y="207"/>
                  <a:pt x="3404" y="202"/>
                </a:cubicBezTo>
                <a:cubicBezTo>
                  <a:pt x="3398" y="195"/>
                  <a:pt x="3392" y="187"/>
                  <a:pt x="3385" y="182"/>
                </a:cubicBezTo>
                <a:cubicBezTo>
                  <a:pt x="3381" y="179"/>
                  <a:pt x="3375" y="181"/>
                  <a:pt x="3371" y="178"/>
                </a:cubicBezTo>
                <a:cubicBezTo>
                  <a:pt x="3360" y="170"/>
                  <a:pt x="3355" y="153"/>
                  <a:pt x="3342" y="149"/>
                </a:cubicBezTo>
                <a:cubicBezTo>
                  <a:pt x="3332" y="146"/>
                  <a:pt x="3313" y="139"/>
                  <a:pt x="3313" y="139"/>
                </a:cubicBezTo>
                <a:cubicBezTo>
                  <a:pt x="3310" y="144"/>
                  <a:pt x="3305" y="148"/>
                  <a:pt x="3303" y="154"/>
                </a:cubicBezTo>
                <a:cubicBezTo>
                  <a:pt x="3300" y="166"/>
                  <a:pt x="3305" y="181"/>
                  <a:pt x="3299" y="192"/>
                </a:cubicBezTo>
                <a:cubicBezTo>
                  <a:pt x="3296" y="198"/>
                  <a:pt x="3286" y="196"/>
                  <a:pt x="3279" y="197"/>
                </a:cubicBezTo>
                <a:cubicBezTo>
                  <a:pt x="3252" y="200"/>
                  <a:pt x="3225" y="200"/>
                  <a:pt x="3198" y="202"/>
                </a:cubicBezTo>
                <a:cubicBezTo>
                  <a:pt x="3189" y="189"/>
                  <a:pt x="3185" y="169"/>
                  <a:pt x="3174" y="158"/>
                </a:cubicBezTo>
                <a:cubicBezTo>
                  <a:pt x="3156" y="140"/>
                  <a:pt x="3131" y="134"/>
                  <a:pt x="3107" y="130"/>
                </a:cubicBezTo>
                <a:cubicBezTo>
                  <a:pt x="3063" y="101"/>
                  <a:pt x="3088" y="113"/>
                  <a:pt x="2982" y="125"/>
                </a:cubicBezTo>
                <a:cubicBezTo>
                  <a:pt x="2964" y="127"/>
                  <a:pt x="2944" y="146"/>
                  <a:pt x="2924" y="149"/>
                </a:cubicBezTo>
                <a:cubicBezTo>
                  <a:pt x="2867" y="159"/>
                  <a:pt x="2905" y="154"/>
                  <a:pt x="2809" y="158"/>
                </a:cubicBezTo>
                <a:cubicBezTo>
                  <a:pt x="2772" y="168"/>
                  <a:pt x="2764" y="177"/>
                  <a:pt x="2742" y="211"/>
                </a:cubicBezTo>
                <a:cubicBezTo>
                  <a:pt x="2735" y="222"/>
                  <a:pt x="2718" y="222"/>
                  <a:pt x="2708" y="230"/>
                </a:cubicBezTo>
                <a:cubicBezTo>
                  <a:pt x="2698" y="239"/>
                  <a:pt x="2692" y="248"/>
                  <a:pt x="2684" y="259"/>
                </a:cubicBezTo>
                <a:cubicBezTo>
                  <a:pt x="2674" y="288"/>
                  <a:pt x="2658" y="289"/>
                  <a:pt x="2631" y="298"/>
                </a:cubicBezTo>
                <a:cubicBezTo>
                  <a:pt x="2614" y="315"/>
                  <a:pt x="2581" y="321"/>
                  <a:pt x="2564" y="336"/>
                </a:cubicBezTo>
                <a:cubicBezTo>
                  <a:pt x="2536" y="360"/>
                  <a:pt x="2546" y="379"/>
                  <a:pt x="2511" y="384"/>
                </a:cubicBezTo>
                <a:cubicBezTo>
                  <a:pt x="2504" y="408"/>
                  <a:pt x="2495" y="428"/>
                  <a:pt x="2487" y="451"/>
                </a:cubicBezTo>
                <a:cubicBezTo>
                  <a:pt x="2482" y="483"/>
                  <a:pt x="2500" y="532"/>
                  <a:pt x="2463" y="542"/>
                </a:cubicBezTo>
                <a:cubicBezTo>
                  <a:pt x="2433" y="563"/>
                  <a:pt x="2443" y="591"/>
                  <a:pt x="2415" y="600"/>
                </a:cubicBezTo>
                <a:cubicBezTo>
                  <a:pt x="2378" y="626"/>
                  <a:pt x="2325" y="612"/>
                  <a:pt x="2281" y="619"/>
                </a:cubicBezTo>
                <a:cubicBezTo>
                  <a:pt x="2167" y="615"/>
                  <a:pt x="2112" y="615"/>
                  <a:pt x="2017" y="581"/>
                </a:cubicBezTo>
                <a:cubicBezTo>
                  <a:pt x="2011" y="554"/>
                  <a:pt x="2001" y="553"/>
                  <a:pt x="1993" y="528"/>
                </a:cubicBezTo>
                <a:cubicBezTo>
                  <a:pt x="1990" y="518"/>
                  <a:pt x="1983" y="499"/>
                  <a:pt x="1983" y="499"/>
                </a:cubicBezTo>
                <a:cubicBezTo>
                  <a:pt x="1991" y="468"/>
                  <a:pt x="2009" y="459"/>
                  <a:pt x="2031" y="437"/>
                </a:cubicBezTo>
                <a:cubicBezTo>
                  <a:pt x="2038" y="417"/>
                  <a:pt x="2035" y="392"/>
                  <a:pt x="2046" y="374"/>
                </a:cubicBezTo>
                <a:cubicBezTo>
                  <a:pt x="2053" y="364"/>
                  <a:pt x="2063" y="356"/>
                  <a:pt x="2070" y="346"/>
                </a:cubicBezTo>
                <a:cubicBezTo>
                  <a:pt x="2081" y="313"/>
                  <a:pt x="2070" y="279"/>
                  <a:pt x="2070" y="245"/>
                </a:cubicBezTo>
                <a:close/>
              </a:path>
            </a:pathLst>
          </a:custGeom>
          <a:solidFill>
            <a:schemeClr val="bg1">
              <a:lumMod val="85000"/>
            </a:schemeClr>
          </a:solidFill>
          <a:ln w="9525" cap="flat" cmpd="sng">
            <a:noFill/>
            <a:prstDash val="solid"/>
            <a:round/>
            <a:headEnd type="none" w="med" len="med"/>
            <a:tailEnd type="none" w="med" len="med"/>
          </a:ln>
          <a:effectLst/>
          <a:extLst/>
        </p:spPr>
        <p:txBody>
          <a:bodyPr vert="horz" wrap="none" lIns="91440" tIns="45720" rIns="91440" bIns="45720" numCol="1" anchor="ctr" anchorCtr="0" compatLnSpc="1">
            <a:prstTxWarp prst="textNoShape">
              <a:avLst/>
            </a:prstTxWarp>
          </a:bodyPr>
          <a:lstStyle/>
          <a:p>
            <a:endParaRPr lang="en-US" dirty="0">
              <a:solidFill>
                <a:srgbClr val="000000"/>
              </a:solidFill>
              <a:latin typeface="Arial" pitchFamily="34" charset="0"/>
              <a:ea typeface="微软雅黑" pitchFamily="34" charset="-122"/>
              <a:cs typeface="Arial" pitchFamily="34" charset="0"/>
            </a:endParaRPr>
          </a:p>
        </p:txBody>
      </p:sp>
      <p:grpSp>
        <p:nvGrpSpPr>
          <p:cNvPr id="2" name="组合 565"/>
          <p:cNvGrpSpPr>
            <a:grpSpLocks noChangeAspect="1"/>
          </p:cNvGrpSpPr>
          <p:nvPr/>
        </p:nvGrpSpPr>
        <p:grpSpPr>
          <a:xfrm>
            <a:off x="5858237" y="2003509"/>
            <a:ext cx="788400" cy="1051200"/>
            <a:chOff x="-1321459" y="915566"/>
            <a:chExt cx="1027043" cy="1027043"/>
          </a:xfrm>
        </p:grpSpPr>
        <p:sp>
          <p:nvSpPr>
            <p:cNvPr id="567" name="椭圆 566"/>
            <p:cNvSpPr/>
            <p:nvPr/>
          </p:nvSpPr>
          <p:spPr bwMode="auto">
            <a:xfrm>
              <a:off x="-1321459" y="915566"/>
              <a:ext cx="1027043" cy="1027043"/>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200" smtClean="0">
                <a:solidFill>
                  <a:srgbClr val="000000"/>
                </a:solidFill>
                <a:latin typeface="Arial" pitchFamily="34" charset="0"/>
                <a:ea typeface="微软雅黑" pitchFamily="34" charset="-122"/>
                <a:cs typeface="Arial" pitchFamily="34" charset="0"/>
              </a:endParaRPr>
            </a:p>
          </p:txBody>
        </p:sp>
        <p:grpSp>
          <p:nvGrpSpPr>
            <p:cNvPr id="3" name="组合 567"/>
            <p:cNvGrpSpPr>
              <a:grpSpLocks noChangeAspect="1"/>
            </p:cNvGrpSpPr>
            <p:nvPr/>
          </p:nvGrpSpPr>
          <p:grpSpPr>
            <a:xfrm>
              <a:off x="-1221586" y="1165483"/>
              <a:ext cx="827297" cy="527209"/>
              <a:chOff x="-1512760" y="1421012"/>
              <a:chExt cx="860367" cy="548283"/>
            </a:xfrm>
            <a:solidFill>
              <a:schemeClr val="bg1">
                <a:lumMod val="95000"/>
              </a:schemeClr>
            </a:solidFill>
          </p:grpSpPr>
          <p:sp>
            <p:nvSpPr>
              <p:cNvPr id="569" name="Freeform 12"/>
              <p:cNvSpPr>
                <a:spLocks/>
              </p:cNvSpPr>
              <p:nvPr/>
            </p:nvSpPr>
            <p:spPr bwMode="auto">
              <a:xfrm>
                <a:off x="-1512760" y="1513598"/>
                <a:ext cx="425450" cy="179388"/>
              </a:xfrm>
              <a:custGeom>
                <a:avLst/>
                <a:gdLst/>
                <a:ahLst/>
                <a:cxnLst>
                  <a:cxn ang="0">
                    <a:pos x="3890" y="0"/>
                  </a:cxn>
                  <a:cxn ang="0">
                    <a:pos x="5834" y="1638"/>
                  </a:cxn>
                  <a:cxn ang="0">
                    <a:pos x="7779" y="3275"/>
                  </a:cxn>
                  <a:cxn ang="0">
                    <a:pos x="3890" y="3275"/>
                  </a:cxn>
                  <a:cxn ang="0">
                    <a:pos x="0" y="3275"/>
                  </a:cxn>
                  <a:cxn ang="0">
                    <a:pos x="1945" y="1638"/>
                  </a:cxn>
                  <a:cxn ang="0">
                    <a:pos x="3890" y="0"/>
                  </a:cxn>
                </a:cxnLst>
                <a:rect l="0" t="0" r="r" b="b"/>
                <a:pathLst>
                  <a:path w="7779" h="3275">
                    <a:moveTo>
                      <a:pt x="3890" y="0"/>
                    </a:moveTo>
                    <a:lnTo>
                      <a:pt x="5834" y="1638"/>
                    </a:lnTo>
                    <a:lnTo>
                      <a:pt x="7779" y="3275"/>
                    </a:lnTo>
                    <a:lnTo>
                      <a:pt x="3890" y="3275"/>
                    </a:lnTo>
                    <a:lnTo>
                      <a:pt x="0" y="3275"/>
                    </a:lnTo>
                    <a:lnTo>
                      <a:pt x="1945" y="1638"/>
                    </a:lnTo>
                    <a:lnTo>
                      <a:pt x="389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70" name="Freeform 13"/>
              <p:cNvSpPr>
                <a:spLocks noEditPoints="1"/>
              </p:cNvSpPr>
              <p:nvPr/>
            </p:nvSpPr>
            <p:spPr bwMode="auto">
              <a:xfrm>
                <a:off x="-1512760" y="1715210"/>
                <a:ext cx="427038" cy="246063"/>
              </a:xfrm>
              <a:custGeom>
                <a:avLst/>
                <a:gdLst/>
                <a:ahLst/>
                <a:cxnLst>
                  <a:cxn ang="0">
                    <a:pos x="7792" y="0"/>
                  </a:cxn>
                  <a:cxn ang="0">
                    <a:pos x="0" y="0"/>
                  </a:cxn>
                  <a:cxn ang="0">
                    <a:pos x="0" y="4498"/>
                  </a:cxn>
                  <a:cxn ang="0">
                    <a:pos x="7792" y="4498"/>
                  </a:cxn>
                  <a:cxn ang="0">
                    <a:pos x="7792" y="0"/>
                  </a:cxn>
                  <a:cxn ang="0">
                    <a:pos x="687" y="578"/>
                  </a:cxn>
                  <a:cxn ang="0">
                    <a:pos x="2079" y="578"/>
                  </a:cxn>
                  <a:cxn ang="0">
                    <a:pos x="2079" y="1971"/>
                  </a:cxn>
                  <a:cxn ang="0">
                    <a:pos x="687" y="1971"/>
                  </a:cxn>
                  <a:cxn ang="0">
                    <a:pos x="687" y="578"/>
                  </a:cxn>
                  <a:cxn ang="0">
                    <a:pos x="687" y="2473"/>
                  </a:cxn>
                  <a:cxn ang="0">
                    <a:pos x="2079" y="2473"/>
                  </a:cxn>
                  <a:cxn ang="0">
                    <a:pos x="2079" y="3866"/>
                  </a:cxn>
                  <a:cxn ang="0">
                    <a:pos x="687" y="3866"/>
                  </a:cxn>
                  <a:cxn ang="0">
                    <a:pos x="687" y="2473"/>
                  </a:cxn>
                  <a:cxn ang="0">
                    <a:pos x="2361" y="2473"/>
                  </a:cxn>
                  <a:cxn ang="0">
                    <a:pos x="3755" y="2473"/>
                  </a:cxn>
                  <a:cxn ang="0">
                    <a:pos x="3755" y="3866"/>
                  </a:cxn>
                  <a:cxn ang="0">
                    <a:pos x="2361" y="3866"/>
                  </a:cxn>
                  <a:cxn ang="0">
                    <a:pos x="2361" y="2473"/>
                  </a:cxn>
                  <a:cxn ang="0">
                    <a:pos x="4037" y="2473"/>
                  </a:cxn>
                  <a:cxn ang="0">
                    <a:pos x="5429" y="2473"/>
                  </a:cxn>
                  <a:cxn ang="0">
                    <a:pos x="5429" y="3866"/>
                  </a:cxn>
                  <a:cxn ang="0">
                    <a:pos x="4037" y="3866"/>
                  </a:cxn>
                  <a:cxn ang="0">
                    <a:pos x="4037" y="2473"/>
                  </a:cxn>
                  <a:cxn ang="0">
                    <a:pos x="2361" y="578"/>
                  </a:cxn>
                  <a:cxn ang="0">
                    <a:pos x="3755" y="578"/>
                  </a:cxn>
                  <a:cxn ang="0">
                    <a:pos x="3755" y="1971"/>
                  </a:cxn>
                  <a:cxn ang="0">
                    <a:pos x="2361" y="1971"/>
                  </a:cxn>
                  <a:cxn ang="0">
                    <a:pos x="2361" y="578"/>
                  </a:cxn>
                  <a:cxn ang="0">
                    <a:pos x="4037" y="578"/>
                  </a:cxn>
                  <a:cxn ang="0">
                    <a:pos x="5429" y="578"/>
                  </a:cxn>
                  <a:cxn ang="0">
                    <a:pos x="5429" y="1971"/>
                  </a:cxn>
                  <a:cxn ang="0">
                    <a:pos x="4037" y="1971"/>
                  </a:cxn>
                  <a:cxn ang="0">
                    <a:pos x="4037" y="578"/>
                  </a:cxn>
                  <a:cxn ang="0">
                    <a:pos x="5713" y="578"/>
                  </a:cxn>
                  <a:cxn ang="0">
                    <a:pos x="7105" y="578"/>
                  </a:cxn>
                  <a:cxn ang="0">
                    <a:pos x="7105" y="1971"/>
                  </a:cxn>
                  <a:cxn ang="0">
                    <a:pos x="5713" y="1971"/>
                  </a:cxn>
                  <a:cxn ang="0">
                    <a:pos x="5713" y="578"/>
                  </a:cxn>
                  <a:cxn ang="0">
                    <a:pos x="5713" y="2473"/>
                  </a:cxn>
                  <a:cxn ang="0">
                    <a:pos x="7105" y="2473"/>
                  </a:cxn>
                  <a:cxn ang="0">
                    <a:pos x="7105" y="3866"/>
                  </a:cxn>
                  <a:cxn ang="0">
                    <a:pos x="5713" y="3866"/>
                  </a:cxn>
                  <a:cxn ang="0">
                    <a:pos x="5713" y="2473"/>
                  </a:cxn>
                </a:cxnLst>
                <a:rect l="0" t="0" r="r" b="b"/>
                <a:pathLst>
                  <a:path w="7792" h="4498">
                    <a:moveTo>
                      <a:pt x="7792" y="0"/>
                    </a:moveTo>
                    <a:lnTo>
                      <a:pt x="0" y="0"/>
                    </a:lnTo>
                    <a:lnTo>
                      <a:pt x="0" y="4498"/>
                    </a:lnTo>
                    <a:lnTo>
                      <a:pt x="7792" y="4498"/>
                    </a:lnTo>
                    <a:lnTo>
                      <a:pt x="7792" y="0"/>
                    </a:lnTo>
                    <a:close/>
                    <a:moveTo>
                      <a:pt x="687" y="578"/>
                    </a:moveTo>
                    <a:lnTo>
                      <a:pt x="2079" y="578"/>
                    </a:lnTo>
                    <a:lnTo>
                      <a:pt x="2079" y="1971"/>
                    </a:lnTo>
                    <a:lnTo>
                      <a:pt x="687" y="1971"/>
                    </a:lnTo>
                    <a:lnTo>
                      <a:pt x="687" y="578"/>
                    </a:lnTo>
                    <a:close/>
                    <a:moveTo>
                      <a:pt x="687" y="2473"/>
                    </a:moveTo>
                    <a:lnTo>
                      <a:pt x="2079" y="2473"/>
                    </a:lnTo>
                    <a:lnTo>
                      <a:pt x="2079" y="3866"/>
                    </a:lnTo>
                    <a:lnTo>
                      <a:pt x="687" y="3866"/>
                    </a:lnTo>
                    <a:lnTo>
                      <a:pt x="687" y="2473"/>
                    </a:lnTo>
                    <a:close/>
                    <a:moveTo>
                      <a:pt x="2361" y="2473"/>
                    </a:moveTo>
                    <a:lnTo>
                      <a:pt x="3755" y="2473"/>
                    </a:lnTo>
                    <a:lnTo>
                      <a:pt x="3755" y="3866"/>
                    </a:lnTo>
                    <a:lnTo>
                      <a:pt x="2361" y="3866"/>
                    </a:lnTo>
                    <a:lnTo>
                      <a:pt x="2361" y="2473"/>
                    </a:lnTo>
                    <a:close/>
                    <a:moveTo>
                      <a:pt x="4037" y="2473"/>
                    </a:moveTo>
                    <a:lnTo>
                      <a:pt x="5429" y="2473"/>
                    </a:lnTo>
                    <a:lnTo>
                      <a:pt x="5429" y="3866"/>
                    </a:lnTo>
                    <a:lnTo>
                      <a:pt x="4037" y="3866"/>
                    </a:lnTo>
                    <a:lnTo>
                      <a:pt x="4037" y="2473"/>
                    </a:lnTo>
                    <a:close/>
                    <a:moveTo>
                      <a:pt x="2361" y="578"/>
                    </a:moveTo>
                    <a:lnTo>
                      <a:pt x="3755" y="578"/>
                    </a:lnTo>
                    <a:lnTo>
                      <a:pt x="3755" y="1971"/>
                    </a:lnTo>
                    <a:lnTo>
                      <a:pt x="2361" y="1971"/>
                    </a:lnTo>
                    <a:lnTo>
                      <a:pt x="2361" y="578"/>
                    </a:lnTo>
                    <a:close/>
                    <a:moveTo>
                      <a:pt x="4037" y="578"/>
                    </a:moveTo>
                    <a:lnTo>
                      <a:pt x="5429" y="578"/>
                    </a:lnTo>
                    <a:lnTo>
                      <a:pt x="5429" y="1971"/>
                    </a:lnTo>
                    <a:lnTo>
                      <a:pt x="4037" y="1971"/>
                    </a:lnTo>
                    <a:lnTo>
                      <a:pt x="4037" y="578"/>
                    </a:lnTo>
                    <a:close/>
                    <a:moveTo>
                      <a:pt x="5713" y="578"/>
                    </a:moveTo>
                    <a:lnTo>
                      <a:pt x="7105" y="578"/>
                    </a:lnTo>
                    <a:lnTo>
                      <a:pt x="7105" y="1971"/>
                    </a:lnTo>
                    <a:lnTo>
                      <a:pt x="5713" y="1971"/>
                    </a:lnTo>
                    <a:lnTo>
                      <a:pt x="5713" y="578"/>
                    </a:lnTo>
                    <a:close/>
                    <a:moveTo>
                      <a:pt x="5713" y="2473"/>
                    </a:moveTo>
                    <a:lnTo>
                      <a:pt x="7105" y="2473"/>
                    </a:lnTo>
                    <a:lnTo>
                      <a:pt x="7105" y="3866"/>
                    </a:lnTo>
                    <a:lnTo>
                      <a:pt x="5713" y="3866"/>
                    </a:lnTo>
                    <a:lnTo>
                      <a:pt x="5713" y="24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grpSp>
            <p:nvGrpSpPr>
              <p:cNvPr id="4" name="组合 92"/>
              <p:cNvGrpSpPr/>
              <p:nvPr/>
            </p:nvGrpSpPr>
            <p:grpSpPr>
              <a:xfrm>
                <a:off x="-1077962" y="1421012"/>
                <a:ext cx="425569" cy="548283"/>
                <a:chOff x="765175" y="3238500"/>
                <a:chExt cx="1117600" cy="1439863"/>
              </a:xfrm>
              <a:grpFill/>
            </p:grpSpPr>
            <p:sp>
              <p:nvSpPr>
                <p:cNvPr id="572" name="Rectangle 6"/>
                <p:cNvSpPr>
                  <a:spLocks noChangeArrowheads="1"/>
                </p:cNvSpPr>
                <p:nvPr/>
              </p:nvSpPr>
              <p:spPr bwMode="auto">
                <a:xfrm>
                  <a:off x="1220788" y="3559175"/>
                  <a:ext cx="2190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73" name="Rectangle 7"/>
                <p:cNvSpPr>
                  <a:spLocks noChangeArrowheads="1"/>
                </p:cNvSpPr>
                <p:nvPr/>
              </p:nvSpPr>
              <p:spPr bwMode="auto">
                <a:xfrm>
                  <a:off x="1252538" y="3387725"/>
                  <a:ext cx="157163"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74" name="Freeform 8"/>
                <p:cNvSpPr>
                  <a:spLocks/>
                </p:cNvSpPr>
                <p:nvPr/>
              </p:nvSpPr>
              <p:spPr bwMode="auto">
                <a:xfrm>
                  <a:off x="1374775" y="3387725"/>
                  <a:ext cx="292100" cy="1290638"/>
                </a:xfrm>
                <a:custGeom>
                  <a:avLst/>
                  <a:gdLst/>
                  <a:ahLst/>
                  <a:cxnLst>
                    <a:cxn ang="0">
                      <a:pos x="3308" y="14586"/>
                    </a:cxn>
                    <a:cxn ang="0">
                      <a:pos x="2936" y="14637"/>
                    </a:cxn>
                    <a:cxn ang="0">
                      <a:pos x="0" y="0"/>
                    </a:cxn>
                    <a:cxn ang="0">
                      <a:pos x="405" y="83"/>
                    </a:cxn>
                    <a:cxn ang="0">
                      <a:pos x="3308" y="14586"/>
                    </a:cxn>
                  </a:cxnLst>
                  <a:rect l="0" t="0" r="r" b="b"/>
                  <a:pathLst>
                    <a:path w="3308" h="14637">
                      <a:moveTo>
                        <a:pt x="3308" y="14586"/>
                      </a:moveTo>
                      <a:lnTo>
                        <a:pt x="2936" y="14637"/>
                      </a:lnTo>
                      <a:lnTo>
                        <a:pt x="0" y="0"/>
                      </a:lnTo>
                      <a:lnTo>
                        <a:pt x="405" y="83"/>
                      </a:lnTo>
                      <a:lnTo>
                        <a:pt x="3308" y="145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75" name="Freeform 9"/>
                <p:cNvSpPr>
                  <a:spLocks/>
                </p:cNvSpPr>
                <p:nvPr/>
              </p:nvSpPr>
              <p:spPr bwMode="auto">
                <a:xfrm>
                  <a:off x="996950" y="3390900"/>
                  <a:ext cx="290513" cy="1287463"/>
                </a:xfrm>
                <a:custGeom>
                  <a:avLst/>
                  <a:gdLst/>
                  <a:ahLst/>
                  <a:cxnLst>
                    <a:cxn ang="0">
                      <a:pos x="3291" y="0"/>
                    </a:cxn>
                    <a:cxn ang="0">
                      <a:pos x="2886" y="50"/>
                    </a:cxn>
                    <a:cxn ang="0">
                      <a:pos x="0" y="14553"/>
                    </a:cxn>
                    <a:cxn ang="0">
                      <a:pos x="371" y="14604"/>
                    </a:cxn>
                    <a:cxn ang="0">
                      <a:pos x="3291" y="0"/>
                    </a:cxn>
                  </a:cxnLst>
                  <a:rect l="0" t="0" r="r" b="b"/>
                  <a:pathLst>
                    <a:path w="3291" h="14604">
                      <a:moveTo>
                        <a:pt x="3291" y="0"/>
                      </a:moveTo>
                      <a:lnTo>
                        <a:pt x="2886" y="50"/>
                      </a:lnTo>
                      <a:lnTo>
                        <a:pt x="0" y="14553"/>
                      </a:lnTo>
                      <a:lnTo>
                        <a:pt x="371" y="14604"/>
                      </a:lnTo>
                      <a:lnTo>
                        <a:pt x="32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76" name="Rectangle 10"/>
                <p:cNvSpPr>
                  <a:spLocks noChangeArrowheads="1"/>
                </p:cNvSpPr>
                <p:nvPr/>
              </p:nvSpPr>
              <p:spPr bwMode="auto">
                <a:xfrm>
                  <a:off x="1169988" y="3792538"/>
                  <a:ext cx="3206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77" name="Rectangle 11"/>
                <p:cNvSpPr>
                  <a:spLocks noChangeArrowheads="1"/>
                </p:cNvSpPr>
                <p:nvPr/>
              </p:nvSpPr>
              <p:spPr bwMode="auto">
                <a:xfrm>
                  <a:off x="1117600" y="4075113"/>
                  <a:ext cx="4254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78" name="Freeform 12"/>
                <p:cNvSpPr>
                  <a:spLocks/>
                </p:cNvSpPr>
                <p:nvPr/>
              </p:nvSpPr>
              <p:spPr bwMode="auto">
                <a:xfrm>
                  <a:off x="1219200" y="3568700"/>
                  <a:ext cx="271463" cy="246063"/>
                </a:xfrm>
                <a:custGeom>
                  <a:avLst/>
                  <a:gdLst/>
                  <a:ahLst/>
                  <a:cxnLst>
                    <a:cxn ang="0">
                      <a:pos x="2970" y="2785"/>
                    </a:cxn>
                    <a:cxn ang="0">
                      <a:pos x="0" y="169"/>
                    </a:cxn>
                    <a:cxn ang="0">
                      <a:pos x="117" y="0"/>
                    </a:cxn>
                    <a:cxn ang="0">
                      <a:pos x="3087" y="2617"/>
                    </a:cxn>
                    <a:cxn ang="0">
                      <a:pos x="2970" y="2785"/>
                    </a:cxn>
                  </a:cxnLst>
                  <a:rect l="0" t="0" r="r" b="b"/>
                  <a:pathLst>
                    <a:path w="3087" h="2785">
                      <a:moveTo>
                        <a:pt x="2970" y="2785"/>
                      </a:moveTo>
                      <a:lnTo>
                        <a:pt x="0" y="169"/>
                      </a:lnTo>
                      <a:lnTo>
                        <a:pt x="117" y="0"/>
                      </a:lnTo>
                      <a:lnTo>
                        <a:pt x="3087" y="2617"/>
                      </a:lnTo>
                      <a:lnTo>
                        <a:pt x="2970" y="27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79" name="Freeform 13"/>
                <p:cNvSpPr>
                  <a:spLocks/>
                </p:cNvSpPr>
                <p:nvPr/>
              </p:nvSpPr>
              <p:spPr bwMode="auto">
                <a:xfrm>
                  <a:off x="1169988" y="3568700"/>
                  <a:ext cx="273050" cy="246063"/>
                </a:xfrm>
                <a:custGeom>
                  <a:avLst/>
                  <a:gdLst/>
                  <a:ahLst/>
                  <a:cxnLst>
                    <a:cxn ang="0">
                      <a:pos x="2971" y="0"/>
                    </a:cxn>
                    <a:cxn ang="0">
                      <a:pos x="0" y="2617"/>
                    </a:cxn>
                    <a:cxn ang="0">
                      <a:pos x="118" y="2785"/>
                    </a:cxn>
                    <a:cxn ang="0">
                      <a:pos x="3088" y="169"/>
                    </a:cxn>
                    <a:cxn ang="0">
                      <a:pos x="2971" y="0"/>
                    </a:cxn>
                  </a:cxnLst>
                  <a:rect l="0" t="0" r="r" b="b"/>
                  <a:pathLst>
                    <a:path w="3088" h="2785">
                      <a:moveTo>
                        <a:pt x="2971" y="0"/>
                      </a:moveTo>
                      <a:lnTo>
                        <a:pt x="0" y="2617"/>
                      </a:lnTo>
                      <a:lnTo>
                        <a:pt x="118" y="2785"/>
                      </a:lnTo>
                      <a:lnTo>
                        <a:pt x="3088" y="169"/>
                      </a:lnTo>
                      <a:lnTo>
                        <a:pt x="297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80" name="Freeform 14"/>
                <p:cNvSpPr>
                  <a:spLocks/>
                </p:cNvSpPr>
                <p:nvPr/>
              </p:nvSpPr>
              <p:spPr bwMode="auto">
                <a:xfrm>
                  <a:off x="1252538" y="3397250"/>
                  <a:ext cx="188913" cy="168275"/>
                </a:xfrm>
                <a:custGeom>
                  <a:avLst/>
                  <a:gdLst/>
                  <a:ahLst/>
                  <a:cxnLst>
                    <a:cxn ang="0">
                      <a:pos x="2042" y="1908"/>
                    </a:cxn>
                    <a:cxn ang="0">
                      <a:pos x="0" y="169"/>
                    </a:cxn>
                    <a:cxn ang="0">
                      <a:pos x="101" y="0"/>
                    </a:cxn>
                    <a:cxn ang="0">
                      <a:pos x="2143" y="1722"/>
                    </a:cxn>
                    <a:cxn ang="0">
                      <a:pos x="2042" y="1908"/>
                    </a:cxn>
                  </a:cxnLst>
                  <a:rect l="0" t="0" r="r" b="b"/>
                  <a:pathLst>
                    <a:path w="2143" h="1908">
                      <a:moveTo>
                        <a:pt x="2042" y="1908"/>
                      </a:moveTo>
                      <a:lnTo>
                        <a:pt x="0" y="169"/>
                      </a:lnTo>
                      <a:lnTo>
                        <a:pt x="101" y="0"/>
                      </a:lnTo>
                      <a:lnTo>
                        <a:pt x="2143" y="1722"/>
                      </a:lnTo>
                      <a:lnTo>
                        <a:pt x="2042" y="19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81" name="Freeform 15"/>
                <p:cNvSpPr>
                  <a:spLocks/>
                </p:cNvSpPr>
                <p:nvPr/>
              </p:nvSpPr>
              <p:spPr bwMode="auto">
                <a:xfrm>
                  <a:off x="1223963" y="3397250"/>
                  <a:ext cx="188913" cy="168275"/>
                </a:xfrm>
                <a:custGeom>
                  <a:avLst/>
                  <a:gdLst/>
                  <a:ahLst/>
                  <a:cxnLst>
                    <a:cxn ang="0">
                      <a:pos x="2025" y="0"/>
                    </a:cxn>
                    <a:cxn ang="0">
                      <a:pos x="0" y="1722"/>
                    </a:cxn>
                    <a:cxn ang="0">
                      <a:pos x="101" y="1908"/>
                    </a:cxn>
                    <a:cxn ang="0">
                      <a:pos x="2142" y="169"/>
                    </a:cxn>
                    <a:cxn ang="0">
                      <a:pos x="2025" y="0"/>
                    </a:cxn>
                  </a:cxnLst>
                  <a:rect l="0" t="0" r="r" b="b"/>
                  <a:pathLst>
                    <a:path w="2142" h="1908">
                      <a:moveTo>
                        <a:pt x="2025" y="0"/>
                      </a:moveTo>
                      <a:lnTo>
                        <a:pt x="0" y="1722"/>
                      </a:lnTo>
                      <a:lnTo>
                        <a:pt x="101" y="1908"/>
                      </a:lnTo>
                      <a:lnTo>
                        <a:pt x="2142" y="169"/>
                      </a:lnTo>
                      <a:lnTo>
                        <a:pt x="20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82" name="Freeform 16"/>
                <p:cNvSpPr>
                  <a:spLocks/>
                </p:cNvSpPr>
                <p:nvPr/>
              </p:nvSpPr>
              <p:spPr bwMode="auto">
                <a:xfrm>
                  <a:off x="1117600" y="3808413"/>
                  <a:ext cx="382588" cy="276225"/>
                </a:xfrm>
                <a:custGeom>
                  <a:avLst/>
                  <a:gdLst/>
                  <a:ahLst/>
                  <a:cxnLst>
                    <a:cxn ang="0">
                      <a:pos x="4168" y="0"/>
                    </a:cxn>
                    <a:cxn ang="0">
                      <a:pos x="0" y="2955"/>
                    </a:cxn>
                    <a:cxn ang="0">
                      <a:pos x="169" y="3123"/>
                    </a:cxn>
                    <a:cxn ang="0">
                      <a:pos x="4337" y="169"/>
                    </a:cxn>
                    <a:cxn ang="0">
                      <a:pos x="4168" y="0"/>
                    </a:cxn>
                  </a:cxnLst>
                  <a:rect l="0" t="0" r="r" b="b"/>
                  <a:pathLst>
                    <a:path w="4337" h="3123">
                      <a:moveTo>
                        <a:pt x="4168" y="0"/>
                      </a:moveTo>
                      <a:lnTo>
                        <a:pt x="0" y="2955"/>
                      </a:lnTo>
                      <a:lnTo>
                        <a:pt x="169" y="3123"/>
                      </a:lnTo>
                      <a:lnTo>
                        <a:pt x="4337" y="169"/>
                      </a:lnTo>
                      <a:lnTo>
                        <a:pt x="41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83" name="Freeform 17"/>
                <p:cNvSpPr>
                  <a:spLocks/>
                </p:cNvSpPr>
                <p:nvPr/>
              </p:nvSpPr>
              <p:spPr bwMode="auto">
                <a:xfrm>
                  <a:off x="1163638" y="3808413"/>
                  <a:ext cx="382588" cy="276225"/>
                </a:xfrm>
                <a:custGeom>
                  <a:avLst/>
                  <a:gdLst/>
                  <a:ahLst/>
                  <a:cxnLst>
                    <a:cxn ang="0">
                      <a:pos x="4168" y="3123"/>
                    </a:cxn>
                    <a:cxn ang="0">
                      <a:pos x="0" y="169"/>
                    </a:cxn>
                    <a:cxn ang="0">
                      <a:pos x="169" y="0"/>
                    </a:cxn>
                    <a:cxn ang="0">
                      <a:pos x="4337" y="2955"/>
                    </a:cxn>
                    <a:cxn ang="0">
                      <a:pos x="4168" y="3123"/>
                    </a:cxn>
                  </a:cxnLst>
                  <a:rect l="0" t="0" r="r" b="b"/>
                  <a:pathLst>
                    <a:path w="4337" h="3123">
                      <a:moveTo>
                        <a:pt x="4168" y="3123"/>
                      </a:moveTo>
                      <a:lnTo>
                        <a:pt x="0" y="169"/>
                      </a:lnTo>
                      <a:lnTo>
                        <a:pt x="169" y="0"/>
                      </a:lnTo>
                      <a:lnTo>
                        <a:pt x="4337" y="2955"/>
                      </a:lnTo>
                      <a:lnTo>
                        <a:pt x="4168" y="3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84" name="Freeform 18"/>
                <p:cNvSpPr>
                  <a:spLocks/>
                </p:cNvSpPr>
                <p:nvPr/>
              </p:nvSpPr>
              <p:spPr bwMode="auto">
                <a:xfrm>
                  <a:off x="1039813" y="3241675"/>
                  <a:ext cx="214313" cy="153988"/>
                </a:xfrm>
                <a:custGeom>
                  <a:avLst/>
                  <a:gdLst/>
                  <a:ahLst/>
                  <a:cxnLst>
                    <a:cxn ang="0">
                      <a:pos x="2345" y="1756"/>
                    </a:cxn>
                    <a:cxn ang="0">
                      <a:pos x="0" y="101"/>
                    </a:cxn>
                    <a:cxn ang="0">
                      <a:pos x="101" y="0"/>
                    </a:cxn>
                    <a:cxn ang="0">
                      <a:pos x="2430" y="1655"/>
                    </a:cxn>
                    <a:cxn ang="0">
                      <a:pos x="2345" y="1756"/>
                    </a:cxn>
                  </a:cxnLst>
                  <a:rect l="0" t="0" r="r" b="b"/>
                  <a:pathLst>
                    <a:path w="2430" h="1756">
                      <a:moveTo>
                        <a:pt x="2345" y="1756"/>
                      </a:moveTo>
                      <a:lnTo>
                        <a:pt x="0" y="101"/>
                      </a:lnTo>
                      <a:lnTo>
                        <a:pt x="101" y="0"/>
                      </a:lnTo>
                      <a:lnTo>
                        <a:pt x="2430" y="1655"/>
                      </a:lnTo>
                      <a:lnTo>
                        <a:pt x="2345"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85" name="Freeform 19"/>
                <p:cNvSpPr>
                  <a:spLocks/>
                </p:cNvSpPr>
                <p:nvPr/>
              </p:nvSpPr>
              <p:spPr bwMode="auto">
                <a:xfrm>
                  <a:off x="1039813" y="3238500"/>
                  <a:ext cx="295275" cy="95250"/>
                </a:xfrm>
                <a:custGeom>
                  <a:avLst/>
                  <a:gdLst/>
                  <a:ahLst/>
                  <a:cxnLst>
                    <a:cxn ang="0">
                      <a:pos x="3289" y="1081"/>
                    </a:cxn>
                    <a:cxn ang="0">
                      <a:pos x="0" y="135"/>
                    </a:cxn>
                    <a:cxn ang="0">
                      <a:pos x="67" y="0"/>
                    </a:cxn>
                    <a:cxn ang="0">
                      <a:pos x="3340" y="946"/>
                    </a:cxn>
                    <a:cxn ang="0">
                      <a:pos x="3289" y="1081"/>
                    </a:cxn>
                  </a:cxnLst>
                  <a:rect l="0" t="0" r="r" b="b"/>
                  <a:pathLst>
                    <a:path w="3340" h="1081">
                      <a:moveTo>
                        <a:pt x="3289" y="1081"/>
                      </a:moveTo>
                      <a:lnTo>
                        <a:pt x="0" y="135"/>
                      </a:lnTo>
                      <a:lnTo>
                        <a:pt x="67" y="0"/>
                      </a:lnTo>
                      <a:lnTo>
                        <a:pt x="3340" y="946"/>
                      </a:lnTo>
                      <a:lnTo>
                        <a:pt x="3289"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86" name="Freeform 20"/>
                <p:cNvSpPr>
                  <a:spLocks/>
                </p:cNvSpPr>
                <p:nvPr/>
              </p:nvSpPr>
              <p:spPr bwMode="auto">
                <a:xfrm>
                  <a:off x="1323975" y="3238500"/>
                  <a:ext cx="295275" cy="95250"/>
                </a:xfrm>
                <a:custGeom>
                  <a:avLst/>
                  <a:gdLst/>
                  <a:ahLst/>
                  <a:cxnLst>
                    <a:cxn ang="0">
                      <a:pos x="51" y="1081"/>
                    </a:cxn>
                    <a:cxn ang="0">
                      <a:pos x="3341" y="135"/>
                    </a:cxn>
                    <a:cxn ang="0">
                      <a:pos x="3291" y="0"/>
                    </a:cxn>
                    <a:cxn ang="0">
                      <a:pos x="0" y="946"/>
                    </a:cxn>
                    <a:cxn ang="0">
                      <a:pos x="51" y="1081"/>
                    </a:cxn>
                  </a:cxnLst>
                  <a:rect l="0" t="0" r="r" b="b"/>
                  <a:pathLst>
                    <a:path w="3341" h="1081">
                      <a:moveTo>
                        <a:pt x="51" y="1081"/>
                      </a:moveTo>
                      <a:lnTo>
                        <a:pt x="3341" y="135"/>
                      </a:lnTo>
                      <a:lnTo>
                        <a:pt x="3291" y="0"/>
                      </a:lnTo>
                      <a:lnTo>
                        <a:pt x="0" y="946"/>
                      </a:lnTo>
                      <a:lnTo>
                        <a:pt x="51"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87" name="Freeform 21"/>
                <p:cNvSpPr>
                  <a:spLocks/>
                </p:cNvSpPr>
                <p:nvPr/>
              </p:nvSpPr>
              <p:spPr bwMode="auto">
                <a:xfrm>
                  <a:off x="1404938" y="3241675"/>
                  <a:ext cx="214313" cy="153988"/>
                </a:xfrm>
                <a:custGeom>
                  <a:avLst/>
                  <a:gdLst/>
                  <a:ahLst/>
                  <a:cxnLst>
                    <a:cxn ang="0">
                      <a:pos x="83" y="1756"/>
                    </a:cxn>
                    <a:cxn ang="0">
                      <a:pos x="2429" y="101"/>
                    </a:cxn>
                    <a:cxn ang="0">
                      <a:pos x="2328" y="0"/>
                    </a:cxn>
                    <a:cxn ang="0">
                      <a:pos x="0" y="1655"/>
                    </a:cxn>
                    <a:cxn ang="0">
                      <a:pos x="83" y="1756"/>
                    </a:cxn>
                  </a:cxnLst>
                  <a:rect l="0" t="0" r="r" b="b"/>
                  <a:pathLst>
                    <a:path w="2429" h="1756">
                      <a:moveTo>
                        <a:pt x="83" y="1756"/>
                      </a:moveTo>
                      <a:lnTo>
                        <a:pt x="2429" y="101"/>
                      </a:lnTo>
                      <a:lnTo>
                        <a:pt x="2328" y="0"/>
                      </a:lnTo>
                      <a:lnTo>
                        <a:pt x="0" y="1655"/>
                      </a:lnTo>
                      <a:lnTo>
                        <a:pt x="83"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88" name="Freeform 22"/>
                <p:cNvSpPr>
                  <a:spLocks/>
                </p:cNvSpPr>
                <p:nvPr/>
              </p:nvSpPr>
              <p:spPr bwMode="auto">
                <a:xfrm>
                  <a:off x="1060450" y="4083050"/>
                  <a:ext cx="490538" cy="295275"/>
                </a:xfrm>
                <a:custGeom>
                  <a:avLst/>
                  <a:gdLst/>
                  <a:ahLst/>
                  <a:cxnLst>
                    <a:cxn ang="0">
                      <a:pos x="5433" y="0"/>
                    </a:cxn>
                    <a:cxn ang="0">
                      <a:pos x="0" y="3106"/>
                    </a:cxn>
                    <a:cxn ang="0">
                      <a:pos x="67" y="3359"/>
                    </a:cxn>
                    <a:cxn ang="0">
                      <a:pos x="5568" y="253"/>
                    </a:cxn>
                    <a:cxn ang="0">
                      <a:pos x="5433" y="0"/>
                    </a:cxn>
                  </a:cxnLst>
                  <a:rect l="0" t="0" r="r" b="b"/>
                  <a:pathLst>
                    <a:path w="5568" h="3359">
                      <a:moveTo>
                        <a:pt x="5433" y="0"/>
                      </a:moveTo>
                      <a:lnTo>
                        <a:pt x="0" y="3106"/>
                      </a:lnTo>
                      <a:lnTo>
                        <a:pt x="67" y="3359"/>
                      </a:lnTo>
                      <a:lnTo>
                        <a:pt x="5568" y="253"/>
                      </a:lnTo>
                      <a:lnTo>
                        <a:pt x="543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89" name="Freeform 23"/>
                <p:cNvSpPr>
                  <a:spLocks/>
                </p:cNvSpPr>
                <p:nvPr/>
              </p:nvSpPr>
              <p:spPr bwMode="auto">
                <a:xfrm>
                  <a:off x="1114425" y="4083050"/>
                  <a:ext cx="492125" cy="295275"/>
                </a:xfrm>
                <a:custGeom>
                  <a:avLst/>
                  <a:gdLst/>
                  <a:ahLst/>
                  <a:cxnLst>
                    <a:cxn ang="0">
                      <a:pos x="5451" y="3343"/>
                    </a:cxn>
                    <a:cxn ang="0">
                      <a:pos x="0" y="236"/>
                    </a:cxn>
                    <a:cxn ang="0">
                      <a:pos x="85" y="0"/>
                    </a:cxn>
                    <a:cxn ang="0">
                      <a:pos x="5568" y="3090"/>
                    </a:cxn>
                    <a:cxn ang="0">
                      <a:pos x="5451" y="3343"/>
                    </a:cxn>
                  </a:cxnLst>
                  <a:rect l="0" t="0" r="r" b="b"/>
                  <a:pathLst>
                    <a:path w="5568" h="3343">
                      <a:moveTo>
                        <a:pt x="5451" y="3343"/>
                      </a:moveTo>
                      <a:lnTo>
                        <a:pt x="0" y="236"/>
                      </a:lnTo>
                      <a:lnTo>
                        <a:pt x="85" y="0"/>
                      </a:lnTo>
                      <a:lnTo>
                        <a:pt x="5568" y="3090"/>
                      </a:lnTo>
                      <a:lnTo>
                        <a:pt x="5451" y="33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90" name="Freeform 24"/>
                <p:cNvSpPr>
                  <a:spLocks/>
                </p:cNvSpPr>
                <p:nvPr/>
              </p:nvSpPr>
              <p:spPr bwMode="auto">
                <a:xfrm>
                  <a:off x="1058863" y="4375150"/>
                  <a:ext cx="582613" cy="233363"/>
                </a:xfrm>
                <a:custGeom>
                  <a:avLst/>
                  <a:gdLst/>
                  <a:ahLst/>
                  <a:cxnLst>
                    <a:cxn ang="0">
                      <a:pos x="6614" y="2650"/>
                    </a:cxn>
                    <a:cxn ang="0">
                      <a:pos x="33" y="338"/>
                    </a:cxn>
                    <a:cxn ang="0">
                      <a:pos x="0" y="0"/>
                    </a:cxn>
                    <a:cxn ang="0">
                      <a:pos x="6614" y="2296"/>
                    </a:cxn>
                    <a:cxn ang="0">
                      <a:pos x="6614" y="2650"/>
                    </a:cxn>
                  </a:cxnLst>
                  <a:rect l="0" t="0" r="r" b="b"/>
                  <a:pathLst>
                    <a:path w="6614" h="2650">
                      <a:moveTo>
                        <a:pt x="6614" y="2650"/>
                      </a:moveTo>
                      <a:lnTo>
                        <a:pt x="33" y="338"/>
                      </a:lnTo>
                      <a:lnTo>
                        <a:pt x="0" y="0"/>
                      </a:lnTo>
                      <a:lnTo>
                        <a:pt x="6614" y="2296"/>
                      </a:lnTo>
                      <a:lnTo>
                        <a:pt x="6614" y="26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91" name="Freeform 25"/>
                <p:cNvSpPr>
                  <a:spLocks/>
                </p:cNvSpPr>
                <p:nvPr/>
              </p:nvSpPr>
              <p:spPr bwMode="auto">
                <a:xfrm>
                  <a:off x="1017588" y="4375150"/>
                  <a:ext cx="584200" cy="233363"/>
                </a:xfrm>
                <a:custGeom>
                  <a:avLst/>
                  <a:gdLst/>
                  <a:ahLst/>
                  <a:cxnLst>
                    <a:cxn ang="0">
                      <a:pos x="6614" y="0"/>
                    </a:cxn>
                    <a:cxn ang="0">
                      <a:pos x="33" y="2312"/>
                    </a:cxn>
                    <a:cxn ang="0">
                      <a:pos x="0" y="2650"/>
                    </a:cxn>
                    <a:cxn ang="0">
                      <a:pos x="6614" y="354"/>
                    </a:cxn>
                    <a:cxn ang="0">
                      <a:pos x="6614" y="0"/>
                    </a:cxn>
                  </a:cxnLst>
                  <a:rect l="0" t="0" r="r" b="b"/>
                  <a:pathLst>
                    <a:path w="6614" h="2650">
                      <a:moveTo>
                        <a:pt x="6614" y="0"/>
                      </a:moveTo>
                      <a:lnTo>
                        <a:pt x="33" y="2312"/>
                      </a:lnTo>
                      <a:lnTo>
                        <a:pt x="0" y="2650"/>
                      </a:lnTo>
                      <a:lnTo>
                        <a:pt x="6614" y="354"/>
                      </a:lnTo>
                      <a:lnTo>
                        <a:pt x="66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92" name="Rectangle 26"/>
                <p:cNvSpPr>
                  <a:spLocks noChangeArrowheads="1"/>
                </p:cNvSpPr>
                <p:nvPr/>
              </p:nvSpPr>
              <p:spPr bwMode="auto">
                <a:xfrm>
                  <a:off x="1060450" y="4365625"/>
                  <a:ext cx="5397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93" name="Rectangle 27"/>
                <p:cNvSpPr>
                  <a:spLocks noChangeArrowheads="1"/>
                </p:cNvSpPr>
                <p:nvPr/>
              </p:nvSpPr>
              <p:spPr bwMode="auto">
                <a:xfrm>
                  <a:off x="1019175" y="4592638"/>
                  <a:ext cx="620713"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94" name="Freeform 28"/>
                <p:cNvSpPr>
                  <a:spLocks noEditPoints="1"/>
                </p:cNvSpPr>
                <p:nvPr/>
              </p:nvSpPr>
              <p:spPr bwMode="auto">
                <a:xfrm>
                  <a:off x="765175" y="3792538"/>
                  <a:ext cx="1117600" cy="300038"/>
                </a:xfrm>
                <a:custGeom>
                  <a:avLst/>
                  <a:gdLst/>
                  <a:ahLst/>
                  <a:cxnLst>
                    <a:cxn ang="0">
                      <a:pos x="8234" y="0"/>
                    </a:cxn>
                    <a:cxn ang="0">
                      <a:pos x="4606" y="0"/>
                    </a:cxn>
                    <a:cxn ang="0">
                      <a:pos x="0" y="3411"/>
                    </a:cxn>
                    <a:cxn ang="0">
                      <a:pos x="12672" y="3411"/>
                    </a:cxn>
                    <a:cxn ang="0">
                      <a:pos x="8234" y="0"/>
                    </a:cxn>
                    <a:cxn ang="0">
                      <a:pos x="4640" y="338"/>
                    </a:cxn>
                    <a:cxn ang="0">
                      <a:pos x="8200" y="338"/>
                    </a:cxn>
                    <a:cxn ang="0">
                      <a:pos x="11761" y="3073"/>
                    </a:cxn>
                    <a:cxn ang="0">
                      <a:pos x="928" y="3073"/>
                    </a:cxn>
                    <a:cxn ang="0">
                      <a:pos x="4640" y="338"/>
                    </a:cxn>
                  </a:cxnLst>
                  <a:rect l="0" t="0" r="r" b="b"/>
                  <a:pathLst>
                    <a:path w="12672" h="3411">
                      <a:moveTo>
                        <a:pt x="8234" y="0"/>
                      </a:moveTo>
                      <a:lnTo>
                        <a:pt x="4606" y="0"/>
                      </a:lnTo>
                      <a:lnTo>
                        <a:pt x="0" y="3411"/>
                      </a:lnTo>
                      <a:lnTo>
                        <a:pt x="12672" y="3411"/>
                      </a:lnTo>
                      <a:lnTo>
                        <a:pt x="8234" y="0"/>
                      </a:lnTo>
                      <a:close/>
                      <a:moveTo>
                        <a:pt x="4640" y="338"/>
                      </a:moveTo>
                      <a:lnTo>
                        <a:pt x="8200" y="338"/>
                      </a:lnTo>
                      <a:lnTo>
                        <a:pt x="11761" y="3073"/>
                      </a:lnTo>
                      <a:lnTo>
                        <a:pt x="928" y="3073"/>
                      </a:lnTo>
                      <a:lnTo>
                        <a:pt x="4640" y="3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595" name="Freeform 29"/>
                <p:cNvSpPr>
                  <a:spLocks noEditPoints="1"/>
                </p:cNvSpPr>
                <p:nvPr/>
              </p:nvSpPr>
              <p:spPr bwMode="auto">
                <a:xfrm>
                  <a:off x="966788" y="3387725"/>
                  <a:ext cx="714375" cy="195263"/>
                </a:xfrm>
                <a:custGeom>
                  <a:avLst/>
                  <a:gdLst/>
                  <a:ahLst/>
                  <a:cxnLst>
                    <a:cxn ang="0">
                      <a:pos x="5011" y="0"/>
                    </a:cxn>
                    <a:cxn ang="0">
                      <a:pos x="3239" y="0"/>
                    </a:cxn>
                    <a:cxn ang="0">
                      <a:pos x="0" y="2211"/>
                    </a:cxn>
                    <a:cxn ang="0">
                      <a:pos x="8082" y="2211"/>
                    </a:cxn>
                    <a:cxn ang="0">
                      <a:pos x="5011" y="0"/>
                    </a:cxn>
                    <a:cxn ang="0">
                      <a:pos x="3188" y="253"/>
                    </a:cxn>
                    <a:cxn ang="0">
                      <a:pos x="5062" y="253"/>
                    </a:cxn>
                    <a:cxn ang="0">
                      <a:pos x="7356" y="1958"/>
                    </a:cxn>
                    <a:cxn ang="0">
                      <a:pos x="726" y="1958"/>
                    </a:cxn>
                    <a:cxn ang="0">
                      <a:pos x="3188" y="253"/>
                    </a:cxn>
                  </a:cxnLst>
                  <a:rect l="0" t="0" r="r" b="b"/>
                  <a:pathLst>
                    <a:path w="8082" h="2211">
                      <a:moveTo>
                        <a:pt x="5011" y="0"/>
                      </a:moveTo>
                      <a:lnTo>
                        <a:pt x="3239" y="0"/>
                      </a:lnTo>
                      <a:lnTo>
                        <a:pt x="0" y="2211"/>
                      </a:lnTo>
                      <a:lnTo>
                        <a:pt x="8082" y="2211"/>
                      </a:lnTo>
                      <a:lnTo>
                        <a:pt x="5011" y="0"/>
                      </a:lnTo>
                      <a:close/>
                      <a:moveTo>
                        <a:pt x="3188" y="253"/>
                      </a:moveTo>
                      <a:lnTo>
                        <a:pt x="5062" y="253"/>
                      </a:lnTo>
                      <a:lnTo>
                        <a:pt x="7356" y="1958"/>
                      </a:lnTo>
                      <a:lnTo>
                        <a:pt x="726" y="1958"/>
                      </a:lnTo>
                      <a:lnTo>
                        <a:pt x="3188" y="2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grpSp>
        </p:grpSp>
      </p:grpSp>
      <p:grpSp>
        <p:nvGrpSpPr>
          <p:cNvPr id="5" name="组合 595"/>
          <p:cNvGrpSpPr>
            <a:grpSpLocks noChangeAspect="1"/>
          </p:cNvGrpSpPr>
          <p:nvPr/>
        </p:nvGrpSpPr>
        <p:grpSpPr>
          <a:xfrm>
            <a:off x="5417357" y="4378163"/>
            <a:ext cx="788400" cy="1051200"/>
            <a:chOff x="-1321459" y="915566"/>
            <a:chExt cx="1027043" cy="1027043"/>
          </a:xfrm>
        </p:grpSpPr>
        <p:sp>
          <p:nvSpPr>
            <p:cNvPr id="597" name="椭圆 596"/>
            <p:cNvSpPr/>
            <p:nvPr/>
          </p:nvSpPr>
          <p:spPr bwMode="auto">
            <a:xfrm>
              <a:off x="-1321459" y="915566"/>
              <a:ext cx="1027043" cy="1027043"/>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200" smtClean="0">
                <a:solidFill>
                  <a:srgbClr val="000000"/>
                </a:solidFill>
                <a:latin typeface="Arial" pitchFamily="34" charset="0"/>
                <a:ea typeface="微软雅黑" pitchFamily="34" charset="-122"/>
                <a:cs typeface="Arial" pitchFamily="34" charset="0"/>
              </a:endParaRPr>
            </a:p>
          </p:txBody>
        </p:sp>
        <p:grpSp>
          <p:nvGrpSpPr>
            <p:cNvPr id="6" name="组合 597"/>
            <p:cNvGrpSpPr>
              <a:grpSpLocks noChangeAspect="1"/>
            </p:cNvGrpSpPr>
            <p:nvPr/>
          </p:nvGrpSpPr>
          <p:grpSpPr>
            <a:xfrm>
              <a:off x="-1221586" y="1165483"/>
              <a:ext cx="827297" cy="527209"/>
              <a:chOff x="-1512760" y="1421012"/>
              <a:chExt cx="860367" cy="548283"/>
            </a:xfrm>
            <a:solidFill>
              <a:schemeClr val="bg1">
                <a:lumMod val="95000"/>
              </a:schemeClr>
            </a:solidFill>
          </p:grpSpPr>
          <p:sp>
            <p:nvSpPr>
              <p:cNvPr id="599" name="Freeform 12"/>
              <p:cNvSpPr>
                <a:spLocks/>
              </p:cNvSpPr>
              <p:nvPr/>
            </p:nvSpPr>
            <p:spPr bwMode="auto">
              <a:xfrm>
                <a:off x="-1512760" y="1513598"/>
                <a:ext cx="425450" cy="179388"/>
              </a:xfrm>
              <a:custGeom>
                <a:avLst/>
                <a:gdLst/>
                <a:ahLst/>
                <a:cxnLst>
                  <a:cxn ang="0">
                    <a:pos x="3890" y="0"/>
                  </a:cxn>
                  <a:cxn ang="0">
                    <a:pos x="5834" y="1638"/>
                  </a:cxn>
                  <a:cxn ang="0">
                    <a:pos x="7779" y="3275"/>
                  </a:cxn>
                  <a:cxn ang="0">
                    <a:pos x="3890" y="3275"/>
                  </a:cxn>
                  <a:cxn ang="0">
                    <a:pos x="0" y="3275"/>
                  </a:cxn>
                  <a:cxn ang="0">
                    <a:pos x="1945" y="1638"/>
                  </a:cxn>
                  <a:cxn ang="0">
                    <a:pos x="3890" y="0"/>
                  </a:cxn>
                </a:cxnLst>
                <a:rect l="0" t="0" r="r" b="b"/>
                <a:pathLst>
                  <a:path w="7779" h="3275">
                    <a:moveTo>
                      <a:pt x="3890" y="0"/>
                    </a:moveTo>
                    <a:lnTo>
                      <a:pt x="5834" y="1638"/>
                    </a:lnTo>
                    <a:lnTo>
                      <a:pt x="7779" y="3275"/>
                    </a:lnTo>
                    <a:lnTo>
                      <a:pt x="3890" y="3275"/>
                    </a:lnTo>
                    <a:lnTo>
                      <a:pt x="0" y="3275"/>
                    </a:lnTo>
                    <a:lnTo>
                      <a:pt x="1945" y="1638"/>
                    </a:lnTo>
                    <a:lnTo>
                      <a:pt x="389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00" name="Freeform 13"/>
              <p:cNvSpPr>
                <a:spLocks noEditPoints="1"/>
              </p:cNvSpPr>
              <p:nvPr/>
            </p:nvSpPr>
            <p:spPr bwMode="auto">
              <a:xfrm>
                <a:off x="-1512760" y="1715210"/>
                <a:ext cx="427038" cy="246063"/>
              </a:xfrm>
              <a:custGeom>
                <a:avLst/>
                <a:gdLst/>
                <a:ahLst/>
                <a:cxnLst>
                  <a:cxn ang="0">
                    <a:pos x="7792" y="0"/>
                  </a:cxn>
                  <a:cxn ang="0">
                    <a:pos x="0" y="0"/>
                  </a:cxn>
                  <a:cxn ang="0">
                    <a:pos x="0" y="4498"/>
                  </a:cxn>
                  <a:cxn ang="0">
                    <a:pos x="7792" y="4498"/>
                  </a:cxn>
                  <a:cxn ang="0">
                    <a:pos x="7792" y="0"/>
                  </a:cxn>
                  <a:cxn ang="0">
                    <a:pos x="687" y="578"/>
                  </a:cxn>
                  <a:cxn ang="0">
                    <a:pos x="2079" y="578"/>
                  </a:cxn>
                  <a:cxn ang="0">
                    <a:pos x="2079" y="1971"/>
                  </a:cxn>
                  <a:cxn ang="0">
                    <a:pos x="687" y="1971"/>
                  </a:cxn>
                  <a:cxn ang="0">
                    <a:pos x="687" y="578"/>
                  </a:cxn>
                  <a:cxn ang="0">
                    <a:pos x="687" y="2473"/>
                  </a:cxn>
                  <a:cxn ang="0">
                    <a:pos x="2079" y="2473"/>
                  </a:cxn>
                  <a:cxn ang="0">
                    <a:pos x="2079" y="3866"/>
                  </a:cxn>
                  <a:cxn ang="0">
                    <a:pos x="687" y="3866"/>
                  </a:cxn>
                  <a:cxn ang="0">
                    <a:pos x="687" y="2473"/>
                  </a:cxn>
                  <a:cxn ang="0">
                    <a:pos x="2361" y="2473"/>
                  </a:cxn>
                  <a:cxn ang="0">
                    <a:pos x="3755" y="2473"/>
                  </a:cxn>
                  <a:cxn ang="0">
                    <a:pos x="3755" y="3866"/>
                  </a:cxn>
                  <a:cxn ang="0">
                    <a:pos x="2361" y="3866"/>
                  </a:cxn>
                  <a:cxn ang="0">
                    <a:pos x="2361" y="2473"/>
                  </a:cxn>
                  <a:cxn ang="0">
                    <a:pos x="4037" y="2473"/>
                  </a:cxn>
                  <a:cxn ang="0">
                    <a:pos x="5429" y="2473"/>
                  </a:cxn>
                  <a:cxn ang="0">
                    <a:pos x="5429" y="3866"/>
                  </a:cxn>
                  <a:cxn ang="0">
                    <a:pos x="4037" y="3866"/>
                  </a:cxn>
                  <a:cxn ang="0">
                    <a:pos x="4037" y="2473"/>
                  </a:cxn>
                  <a:cxn ang="0">
                    <a:pos x="2361" y="578"/>
                  </a:cxn>
                  <a:cxn ang="0">
                    <a:pos x="3755" y="578"/>
                  </a:cxn>
                  <a:cxn ang="0">
                    <a:pos x="3755" y="1971"/>
                  </a:cxn>
                  <a:cxn ang="0">
                    <a:pos x="2361" y="1971"/>
                  </a:cxn>
                  <a:cxn ang="0">
                    <a:pos x="2361" y="578"/>
                  </a:cxn>
                  <a:cxn ang="0">
                    <a:pos x="4037" y="578"/>
                  </a:cxn>
                  <a:cxn ang="0">
                    <a:pos x="5429" y="578"/>
                  </a:cxn>
                  <a:cxn ang="0">
                    <a:pos x="5429" y="1971"/>
                  </a:cxn>
                  <a:cxn ang="0">
                    <a:pos x="4037" y="1971"/>
                  </a:cxn>
                  <a:cxn ang="0">
                    <a:pos x="4037" y="578"/>
                  </a:cxn>
                  <a:cxn ang="0">
                    <a:pos x="5713" y="578"/>
                  </a:cxn>
                  <a:cxn ang="0">
                    <a:pos x="7105" y="578"/>
                  </a:cxn>
                  <a:cxn ang="0">
                    <a:pos x="7105" y="1971"/>
                  </a:cxn>
                  <a:cxn ang="0">
                    <a:pos x="5713" y="1971"/>
                  </a:cxn>
                  <a:cxn ang="0">
                    <a:pos x="5713" y="578"/>
                  </a:cxn>
                  <a:cxn ang="0">
                    <a:pos x="5713" y="2473"/>
                  </a:cxn>
                  <a:cxn ang="0">
                    <a:pos x="7105" y="2473"/>
                  </a:cxn>
                  <a:cxn ang="0">
                    <a:pos x="7105" y="3866"/>
                  </a:cxn>
                  <a:cxn ang="0">
                    <a:pos x="5713" y="3866"/>
                  </a:cxn>
                  <a:cxn ang="0">
                    <a:pos x="5713" y="2473"/>
                  </a:cxn>
                </a:cxnLst>
                <a:rect l="0" t="0" r="r" b="b"/>
                <a:pathLst>
                  <a:path w="7792" h="4498">
                    <a:moveTo>
                      <a:pt x="7792" y="0"/>
                    </a:moveTo>
                    <a:lnTo>
                      <a:pt x="0" y="0"/>
                    </a:lnTo>
                    <a:lnTo>
                      <a:pt x="0" y="4498"/>
                    </a:lnTo>
                    <a:lnTo>
                      <a:pt x="7792" y="4498"/>
                    </a:lnTo>
                    <a:lnTo>
                      <a:pt x="7792" y="0"/>
                    </a:lnTo>
                    <a:close/>
                    <a:moveTo>
                      <a:pt x="687" y="578"/>
                    </a:moveTo>
                    <a:lnTo>
                      <a:pt x="2079" y="578"/>
                    </a:lnTo>
                    <a:lnTo>
                      <a:pt x="2079" y="1971"/>
                    </a:lnTo>
                    <a:lnTo>
                      <a:pt x="687" y="1971"/>
                    </a:lnTo>
                    <a:lnTo>
                      <a:pt x="687" y="578"/>
                    </a:lnTo>
                    <a:close/>
                    <a:moveTo>
                      <a:pt x="687" y="2473"/>
                    </a:moveTo>
                    <a:lnTo>
                      <a:pt x="2079" y="2473"/>
                    </a:lnTo>
                    <a:lnTo>
                      <a:pt x="2079" y="3866"/>
                    </a:lnTo>
                    <a:lnTo>
                      <a:pt x="687" y="3866"/>
                    </a:lnTo>
                    <a:lnTo>
                      <a:pt x="687" y="2473"/>
                    </a:lnTo>
                    <a:close/>
                    <a:moveTo>
                      <a:pt x="2361" y="2473"/>
                    </a:moveTo>
                    <a:lnTo>
                      <a:pt x="3755" y="2473"/>
                    </a:lnTo>
                    <a:lnTo>
                      <a:pt x="3755" y="3866"/>
                    </a:lnTo>
                    <a:lnTo>
                      <a:pt x="2361" y="3866"/>
                    </a:lnTo>
                    <a:lnTo>
                      <a:pt x="2361" y="2473"/>
                    </a:lnTo>
                    <a:close/>
                    <a:moveTo>
                      <a:pt x="4037" y="2473"/>
                    </a:moveTo>
                    <a:lnTo>
                      <a:pt x="5429" y="2473"/>
                    </a:lnTo>
                    <a:lnTo>
                      <a:pt x="5429" y="3866"/>
                    </a:lnTo>
                    <a:lnTo>
                      <a:pt x="4037" y="3866"/>
                    </a:lnTo>
                    <a:lnTo>
                      <a:pt x="4037" y="2473"/>
                    </a:lnTo>
                    <a:close/>
                    <a:moveTo>
                      <a:pt x="2361" y="578"/>
                    </a:moveTo>
                    <a:lnTo>
                      <a:pt x="3755" y="578"/>
                    </a:lnTo>
                    <a:lnTo>
                      <a:pt x="3755" y="1971"/>
                    </a:lnTo>
                    <a:lnTo>
                      <a:pt x="2361" y="1971"/>
                    </a:lnTo>
                    <a:lnTo>
                      <a:pt x="2361" y="578"/>
                    </a:lnTo>
                    <a:close/>
                    <a:moveTo>
                      <a:pt x="4037" y="578"/>
                    </a:moveTo>
                    <a:lnTo>
                      <a:pt x="5429" y="578"/>
                    </a:lnTo>
                    <a:lnTo>
                      <a:pt x="5429" y="1971"/>
                    </a:lnTo>
                    <a:lnTo>
                      <a:pt x="4037" y="1971"/>
                    </a:lnTo>
                    <a:lnTo>
                      <a:pt x="4037" y="578"/>
                    </a:lnTo>
                    <a:close/>
                    <a:moveTo>
                      <a:pt x="5713" y="578"/>
                    </a:moveTo>
                    <a:lnTo>
                      <a:pt x="7105" y="578"/>
                    </a:lnTo>
                    <a:lnTo>
                      <a:pt x="7105" y="1971"/>
                    </a:lnTo>
                    <a:lnTo>
                      <a:pt x="5713" y="1971"/>
                    </a:lnTo>
                    <a:lnTo>
                      <a:pt x="5713" y="578"/>
                    </a:lnTo>
                    <a:close/>
                    <a:moveTo>
                      <a:pt x="5713" y="2473"/>
                    </a:moveTo>
                    <a:lnTo>
                      <a:pt x="7105" y="2473"/>
                    </a:lnTo>
                    <a:lnTo>
                      <a:pt x="7105" y="3866"/>
                    </a:lnTo>
                    <a:lnTo>
                      <a:pt x="5713" y="3866"/>
                    </a:lnTo>
                    <a:lnTo>
                      <a:pt x="5713" y="24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grpSp>
            <p:nvGrpSpPr>
              <p:cNvPr id="7" name="组合 92"/>
              <p:cNvGrpSpPr/>
              <p:nvPr/>
            </p:nvGrpSpPr>
            <p:grpSpPr>
              <a:xfrm>
                <a:off x="-1077962" y="1421012"/>
                <a:ext cx="425569" cy="548283"/>
                <a:chOff x="765175" y="3238500"/>
                <a:chExt cx="1117600" cy="1439863"/>
              </a:xfrm>
              <a:grpFill/>
            </p:grpSpPr>
            <p:sp>
              <p:nvSpPr>
                <p:cNvPr id="602" name="Rectangle 6"/>
                <p:cNvSpPr>
                  <a:spLocks noChangeArrowheads="1"/>
                </p:cNvSpPr>
                <p:nvPr/>
              </p:nvSpPr>
              <p:spPr bwMode="auto">
                <a:xfrm>
                  <a:off x="1220788" y="3559175"/>
                  <a:ext cx="2190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03" name="Rectangle 7"/>
                <p:cNvSpPr>
                  <a:spLocks noChangeArrowheads="1"/>
                </p:cNvSpPr>
                <p:nvPr/>
              </p:nvSpPr>
              <p:spPr bwMode="auto">
                <a:xfrm>
                  <a:off x="1252538" y="3387725"/>
                  <a:ext cx="157163"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04" name="Freeform 8"/>
                <p:cNvSpPr>
                  <a:spLocks/>
                </p:cNvSpPr>
                <p:nvPr/>
              </p:nvSpPr>
              <p:spPr bwMode="auto">
                <a:xfrm>
                  <a:off x="1374775" y="3387725"/>
                  <a:ext cx="292100" cy="1290638"/>
                </a:xfrm>
                <a:custGeom>
                  <a:avLst/>
                  <a:gdLst/>
                  <a:ahLst/>
                  <a:cxnLst>
                    <a:cxn ang="0">
                      <a:pos x="3308" y="14586"/>
                    </a:cxn>
                    <a:cxn ang="0">
                      <a:pos x="2936" y="14637"/>
                    </a:cxn>
                    <a:cxn ang="0">
                      <a:pos x="0" y="0"/>
                    </a:cxn>
                    <a:cxn ang="0">
                      <a:pos x="405" y="83"/>
                    </a:cxn>
                    <a:cxn ang="0">
                      <a:pos x="3308" y="14586"/>
                    </a:cxn>
                  </a:cxnLst>
                  <a:rect l="0" t="0" r="r" b="b"/>
                  <a:pathLst>
                    <a:path w="3308" h="14637">
                      <a:moveTo>
                        <a:pt x="3308" y="14586"/>
                      </a:moveTo>
                      <a:lnTo>
                        <a:pt x="2936" y="14637"/>
                      </a:lnTo>
                      <a:lnTo>
                        <a:pt x="0" y="0"/>
                      </a:lnTo>
                      <a:lnTo>
                        <a:pt x="405" y="83"/>
                      </a:lnTo>
                      <a:lnTo>
                        <a:pt x="3308" y="145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05" name="Freeform 9"/>
                <p:cNvSpPr>
                  <a:spLocks/>
                </p:cNvSpPr>
                <p:nvPr/>
              </p:nvSpPr>
              <p:spPr bwMode="auto">
                <a:xfrm>
                  <a:off x="996950" y="3390900"/>
                  <a:ext cx="290513" cy="1287463"/>
                </a:xfrm>
                <a:custGeom>
                  <a:avLst/>
                  <a:gdLst/>
                  <a:ahLst/>
                  <a:cxnLst>
                    <a:cxn ang="0">
                      <a:pos x="3291" y="0"/>
                    </a:cxn>
                    <a:cxn ang="0">
                      <a:pos x="2886" y="50"/>
                    </a:cxn>
                    <a:cxn ang="0">
                      <a:pos x="0" y="14553"/>
                    </a:cxn>
                    <a:cxn ang="0">
                      <a:pos x="371" y="14604"/>
                    </a:cxn>
                    <a:cxn ang="0">
                      <a:pos x="3291" y="0"/>
                    </a:cxn>
                  </a:cxnLst>
                  <a:rect l="0" t="0" r="r" b="b"/>
                  <a:pathLst>
                    <a:path w="3291" h="14604">
                      <a:moveTo>
                        <a:pt x="3291" y="0"/>
                      </a:moveTo>
                      <a:lnTo>
                        <a:pt x="2886" y="50"/>
                      </a:lnTo>
                      <a:lnTo>
                        <a:pt x="0" y="14553"/>
                      </a:lnTo>
                      <a:lnTo>
                        <a:pt x="371" y="14604"/>
                      </a:lnTo>
                      <a:lnTo>
                        <a:pt x="32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06" name="Rectangle 10"/>
                <p:cNvSpPr>
                  <a:spLocks noChangeArrowheads="1"/>
                </p:cNvSpPr>
                <p:nvPr/>
              </p:nvSpPr>
              <p:spPr bwMode="auto">
                <a:xfrm>
                  <a:off x="1169988" y="3792538"/>
                  <a:ext cx="3206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07" name="Rectangle 11"/>
                <p:cNvSpPr>
                  <a:spLocks noChangeArrowheads="1"/>
                </p:cNvSpPr>
                <p:nvPr/>
              </p:nvSpPr>
              <p:spPr bwMode="auto">
                <a:xfrm>
                  <a:off x="1117600" y="4075113"/>
                  <a:ext cx="4254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08" name="Freeform 12"/>
                <p:cNvSpPr>
                  <a:spLocks/>
                </p:cNvSpPr>
                <p:nvPr/>
              </p:nvSpPr>
              <p:spPr bwMode="auto">
                <a:xfrm>
                  <a:off x="1219200" y="3568700"/>
                  <a:ext cx="271463" cy="246063"/>
                </a:xfrm>
                <a:custGeom>
                  <a:avLst/>
                  <a:gdLst/>
                  <a:ahLst/>
                  <a:cxnLst>
                    <a:cxn ang="0">
                      <a:pos x="2970" y="2785"/>
                    </a:cxn>
                    <a:cxn ang="0">
                      <a:pos x="0" y="169"/>
                    </a:cxn>
                    <a:cxn ang="0">
                      <a:pos x="117" y="0"/>
                    </a:cxn>
                    <a:cxn ang="0">
                      <a:pos x="3087" y="2617"/>
                    </a:cxn>
                    <a:cxn ang="0">
                      <a:pos x="2970" y="2785"/>
                    </a:cxn>
                  </a:cxnLst>
                  <a:rect l="0" t="0" r="r" b="b"/>
                  <a:pathLst>
                    <a:path w="3087" h="2785">
                      <a:moveTo>
                        <a:pt x="2970" y="2785"/>
                      </a:moveTo>
                      <a:lnTo>
                        <a:pt x="0" y="169"/>
                      </a:lnTo>
                      <a:lnTo>
                        <a:pt x="117" y="0"/>
                      </a:lnTo>
                      <a:lnTo>
                        <a:pt x="3087" y="2617"/>
                      </a:lnTo>
                      <a:lnTo>
                        <a:pt x="2970" y="27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09" name="Freeform 13"/>
                <p:cNvSpPr>
                  <a:spLocks/>
                </p:cNvSpPr>
                <p:nvPr/>
              </p:nvSpPr>
              <p:spPr bwMode="auto">
                <a:xfrm>
                  <a:off x="1169988" y="3568700"/>
                  <a:ext cx="273050" cy="246063"/>
                </a:xfrm>
                <a:custGeom>
                  <a:avLst/>
                  <a:gdLst/>
                  <a:ahLst/>
                  <a:cxnLst>
                    <a:cxn ang="0">
                      <a:pos x="2971" y="0"/>
                    </a:cxn>
                    <a:cxn ang="0">
                      <a:pos x="0" y="2617"/>
                    </a:cxn>
                    <a:cxn ang="0">
                      <a:pos x="118" y="2785"/>
                    </a:cxn>
                    <a:cxn ang="0">
                      <a:pos x="3088" y="169"/>
                    </a:cxn>
                    <a:cxn ang="0">
                      <a:pos x="2971" y="0"/>
                    </a:cxn>
                  </a:cxnLst>
                  <a:rect l="0" t="0" r="r" b="b"/>
                  <a:pathLst>
                    <a:path w="3088" h="2785">
                      <a:moveTo>
                        <a:pt x="2971" y="0"/>
                      </a:moveTo>
                      <a:lnTo>
                        <a:pt x="0" y="2617"/>
                      </a:lnTo>
                      <a:lnTo>
                        <a:pt x="118" y="2785"/>
                      </a:lnTo>
                      <a:lnTo>
                        <a:pt x="3088" y="169"/>
                      </a:lnTo>
                      <a:lnTo>
                        <a:pt x="297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10" name="Freeform 14"/>
                <p:cNvSpPr>
                  <a:spLocks/>
                </p:cNvSpPr>
                <p:nvPr/>
              </p:nvSpPr>
              <p:spPr bwMode="auto">
                <a:xfrm>
                  <a:off x="1252538" y="3397250"/>
                  <a:ext cx="188913" cy="168275"/>
                </a:xfrm>
                <a:custGeom>
                  <a:avLst/>
                  <a:gdLst/>
                  <a:ahLst/>
                  <a:cxnLst>
                    <a:cxn ang="0">
                      <a:pos x="2042" y="1908"/>
                    </a:cxn>
                    <a:cxn ang="0">
                      <a:pos x="0" y="169"/>
                    </a:cxn>
                    <a:cxn ang="0">
                      <a:pos x="101" y="0"/>
                    </a:cxn>
                    <a:cxn ang="0">
                      <a:pos x="2143" y="1722"/>
                    </a:cxn>
                    <a:cxn ang="0">
                      <a:pos x="2042" y="1908"/>
                    </a:cxn>
                  </a:cxnLst>
                  <a:rect l="0" t="0" r="r" b="b"/>
                  <a:pathLst>
                    <a:path w="2143" h="1908">
                      <a:moveTo>
                        <a:pt x="2042" y="1908"/>
                      </a:moveTo>
                      <a:lnTo>
                        <a:pt x="0" y="169"/>
                      </a:lnTo>
                      <a:lnTo>
                        <a:pt x="101" y="0"/>
                      </a:lnTo>
                      <a:lnTo>
                        <a:pt x="2143" y="1722"/>
                      </a:lnTo>
                      <a:lnTo>
                        <a:pt x="2042" y="19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11" name="Freeform 15"/>
                <p:cNvSpPr>
                  <a:spLocks/>
                </p:cNvSpPr>
                <p:nvPr/>
              </p:nvSpPr>
              <p:spPr bwMode="auto">
                <a:xfrm>
                  <a:off x="1223963" y="3397250"/>
                  <a:ext cx="188913" cy="168275"/>
                </a:xfrm>
                <a:custGeom>
                  <a:avLst/>
                  <a:gdLst/>
                  <a:ahLst/>
                  <a:cxnLst>
                    <a:cxn ang="0">
                      <a:pos x="2025" y="0"/>
                    </a:cxn>
                    <a:cxn ang="0">
                      <a:pos x="0" y="1722"/>
                    </a:cxn>
                    <a:cxn ang="0">
                      <a:pos x="101" y="1908"/>
                    </a:cxn>
                    <a:cxn ang="0">
                      <a:pos x="2142" y="169"/>
                    </a:cxn>
                    <a:cxn ang="0">
                      <a:pos x="2025" y="0"/>
                    </a:cxn>
                  </a:cxnLst>
                  <a:rect l="0" t="0" r="r" b="b"/>
                  <a:pathLst>
                    <a:path w="2142" h="1908">
                      <a:moveTo>
                        <a:pt x="2025" y="0"/>
                      </a:moveTo>
                      <a:lnTo>
                        <a:pt x="0" y="1722"/>
                      </a:lnTo>
                      <a:lnTo>
                        <a:pt x="101" y="1908"/>
                      </a:lnTo>
                      <a:lnTo>
                        <a:pt x="2142" y="169"/>
                      </a:lnTo>
                      <a:lnTo>
                        <a:pt x="20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12" name="Freeform 16"/>
                <p:cNvSpPr>
                  <a:spLocks/>
                </p:cNvSpPr>
                <p:nvPr/>
              </p:nvSpPr>
              <p:spPr bwMode="auto">
                <a:xfrm>
                  <a:off x="1117600" y="3808413"/>
                  <a:ext cx="382588" cy="276225"/>
                </a:xfrm>
                <a:custGeom>
                  <a:avLst/>
                  <a:gdLst/>
                  <a:ahLst/>
                  <a:cxnLst>
                    <a:cxn ang="0">
                      <a:pos x="4168" y="0"/>
                    </a:cxn>
                    <a:cxn ang="0">
                      <a:pos x="0" y="2955"/>
                    </a:cxn>
                    <a:cxn ang="0">
                      <a:pos x="169" y="3123"/>
                    </a:cxn>
                    <a:cxn ang="0">
                      <a:pos x="4337" y="169"/>
                    </a:cxn>
                    <a:cxn ang="0">
                      <a:pos x="4168" y="0"/>
                    </a:cxn>
                  </a:cxnLst>
                  <a:rect l="0" t="0" r="r" b="b"/>
                  <a:pathLst>
                    <a:path w="4337" h="3123">
                      <a:moveTo>
                        <a:pt x="4168" y="0"/>
                      </a:moveTo>
                      <a:lnTo>
                        <a:pt x="0" y="2955"/>
                      </a:lnTo>
                      <a:lnTo>
                        <a:pt x="169" y="3123"/>
                      </a:lnTo>
                      <a:lnTo>
                        <a:pt x="4337" y="169"/>
                      </a:lnTo>
                      <a:lnTo>
                        <a:pt x="41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13" name="Freeform 17"/>
                <p:cNvSpPr>
                  <a:spLocks/>
                </p:cNvSpPr>
                <p:nvPr/>
              </p:nvSpPr>
              <p:spPr bwMode="auto">
                <a:xfrm>
                  <a:off x="1163638" y="3808413"/>
                  <a:ext cx="382588" cy="276225"/>
                </a:xfrm>
                <a:custGeom>
                  <a:avLst/>
                  <a:gdLst/>
                  <a:ahLst/>
                  <a:cxnLst>
                    <a:cxn ang="0">
                      <a:pos x="4168" y="3123"/>
                    </a:cxn>
                    <a:cxn ang="0">
                      <a:pos x="0" y="169"/>
                    </a:cxn>
                    <a:cxn ang="0">
                      <a:pos x="169" y="0"/>
                    </a:cxn>
                    <a:cxn ang="0">
                      <a:pos x="4337" y="2955"/>
                    </a:cxn>
                    <a:cxn ang="0">
                      <a:pos x="4168" y="3123"/>
                    </a:cxn>
                  </a:cxnLst>
                  <a:rect l="0" t="0" r="r" b="b"/>
                  <a:pathLst>
                    <a:path w="4337" h="3123">
                      <a:moveTo>
                        <a:pt x="4168" y="3123"/>
                      </a:moveTo>
                      <a:lnTo>
                        <a:pt x="0" y="169"/>
                      </a:lnTo>
                      <a:lnTo>
                        <a:pt x="169" y="0"/>
                      </a:lnTo>
                      <a:lnTo>
                        <a:pt x="4337" y="2955"/>
                      </a:lnTo>
                      <a:lnTo>
                        <a:pt x="4168" y="3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14" name="Freeform 18"/>
                <p:cNvSpPr>
                  <a:spLocks/>
                </p:cNvSpPr>
                <p:nvPr/>
              </p:nvSpPr>
              <p:spPr bwMode="auto">
                <a:xfrm>
                  <a:off x="1039813" y="3241675"/>
                  <a:ext cx="214313" cy="153988"/>
                </a:xfrm>
                <a:custGeom>
                  <a:avLst/>
                  <a:gdLst/>
                  <a:ahLst/>
                  <a:cxnLst>
                    <a:cxn ang="0">
                      <a:pos x="2345" y="1756"/>
                    </a:cxn>
                    <a:cxn ang="0">
                      <a:pos x="0" y="101"/>
                    </a:cxn>
                    <a:cxn ang="0">
                      <a:pos x="101" y="0"/>
                    </a:cxn>
                    <a:cxn ang="0">
                      <a:pos x="2430" y="1655"/>
                    </a:cxn>
                    <a:cxn ang="0">
                      <a:pos x="2345" y="1756"/>
                    </a:cxn>
                  </a:cxnLst>
                  <a:rect l="0" t="0" r="r" b="b"/>
                  <a:pathLst>
                    <a:path w="2430" h="1756">
                      <a:moveTo>
                        <a:pt x="2345" y="1756"/>
                      </a:moveTo>
                      <a:lnTo>
                        <a:pt x="0" y="101"/>
                      </a:lnTo>
                      <a:lnTo>
                        <a:pt x="101" y="0"/>
                      </a:lnTo>
                      <a:lnTo>
                        <a:pt x="2430" y="1655"/>
                      </a:lnTo>
                      <a:lnTo>
                        <a:pt x="2345"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15" name="Freeform 19"/>
                <p:cNvSpPr>
                  <a:spLocks/>
                </p:cNvSpPr>
                <p:nvPr/>
              </p:nvSpPr>
              <p:spPr bwMode="auto">
                <a:xfrm>
                  <a:off x="1039813" y="3238500"/>
                  <a:ext cx="295275" cy="95250"/>
                </a:xfrm>
                <a:custGeom>
                  <a:avLst/>
                  <a:gdLst/>
                  <a:ahLst/>
                  <a:cxnLst>
                    <a:cxn ang="0">
                      <a:pos x="3289" y="1081"/>
                    </a:cxn>
                    <a:cxn ang="0">
                      <a:pos x="0" y="135"/>
                    </a:cxn>
                    <a:cxn ang="0">
                      <a:pos x="67" y="0"/>
                    </a:cxn>
                    <a:cxn ang="0">
                      <a:pos x="3340" y="946"/>
                    </a:cxn>
                    <a:cxn ang="0">
                      <a:pos x="3289" y="1081"/>
                    </a:cxn>
                  </a:cxnLst>
                  <a:rect l="0" t="0" r="r" b="b"/>
                  <a:pathLst>
                    <a:path w="3340" h="1081">
                      <a:moveTo>
                        <a:pt x="3289" y="1081"/>
                      </a:moveTo>
                      <a:lnTo>
                        <a:pt x="0" y="135"/>
                      </a:lnTo>
                      <a:lnTo>
                        <a:pt x="67" y="0"/>
                      </a:lnTo>
                      <a:lnTo>
                        <a:pt x="3340" y="946"/>
                      </a:lnTo>
                      <a:lnTo>
                        <a:pt x="3289"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16" name="Freeform 20"/>
                <p:cNvSpPr>
                  <a:spLocks/>
                </p:cNvSpPr>
                <p:nvPr/>
              </p:nvSpPr>
              <p:spPr bwMode="auto">
                <a:xfrm>
                  <a:off x="1323975" y="3238500"/>
                  <a:ext cx="295275" cy="95250"/>
                </a:xfrm>
                <a:custGeom>
                  <a:avLst/>
                  <a:gdLst/>
                  <a:ahLst/>
                  <a:cxnLst>
                    <a:cxn ang="0">
                      <a:pos x="51" y="1081"/>
                    </a:cxn>
                    <a:cxn ang="0">
                      <a:pos x="3341" y="135"/>
                    </a:cxn>
                    <a:cxn ang="0">
                      <a:pos x="3291" y="0"/>
                    </a:cxn>
                    <a:cxn ang="0">
                      <a:pos x="0" y="946"/>
                    </a:cxn>
                    <a:cxn ang="0">
                      <a:pos x="51" y="1081"/>
                    </a:cxn>
                  </a:cxnLst>
                  <a:rect l="0" t="0" r="r" b="b"/>
                  <a:pathLst>
                    <a:path w="3341" h="1081">
                      <a:moveTo>
                        <a:pt x="51" y="1081"/>
                      </a:moveTo>
                      <a:lnTo>
                        <a:pt x="3341" y="135"/>
                      </a:lnTo>
                      <a:lnTo>
                        <a:pt x="3291" y="0"/>
                      </a:lnTo>
                      <a:lnTo>
                        <a:pt x="0" y="946"/>
                      </a:lnTo>
                      <a:lnTo>
                        <a:pt x="51"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17" name="Freeform 21"/>
                <p:cNvSpPr>
                  <a:spLocks/>
                </p:cNvSpPr>
                <p:nvPr/>
              </p:nvSpPr>
              <p:spPr bwMode="auto">
                <a:xfrm>
                  <a:off x="1404938" y="3241675"/>
                  <a:ext cx="214313" cy="153988"/>
                </a:xfrm>
                <a:custGeom>
                  <a:avLst/>
                  <a:gdLst/>
                  <a:ahLst/>
                  <a:cxnLst>
                    <a:cxn ang="0">
                      <a:pos x="83" y="1756"/>
                    </a:cxn>
                    <a:cxn ang="0">
                      <a:pos x="2429" y="101"/>
                    </a:cxn>
                    <a:cxn ang="0">
                      <a:pos x="2328" y="0"/>
                    </a:cxn>
                    <a:cxn ang="0">
                      <a:pos x="0" y="1655"/>
                    </a:cxn>
                    <a:cxn ang="0">
                      <a:pos x="83" y="1756"/>
                    </a:cxn>
                  </a:cxnLst>
                  <a:rect l="0" t="0" r="r" b="b"/>
                  <a:pathLst>
                    <a:path w="2429" h="1756">
                      <a:moveTo>
                        <a:pt x="83" y="1756"/>
                      </a:moveTo>
                      <a:lnTo>
                        <a:pt x="2429" y="101"/>
                      </a:lnTo>
                      <a:lnTo>
                        <a:pt x="2328" y="0"/>
                      </a:lnTo>
                      <a:lnTo>
                        <a:pt x="0" y="1655"/>
                      </a:lnTo>
                      <a:lnTo>
                        <a:pt x="83"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18" name="Freeform 22"/>
                <p:cNvSpPr>
                  <a:spLocks/>
                </p:cNvSpPr>
                <p:nvPr/>
              </p:nvSpPr>
              <p:spPr bwMode="auto">
                <a:xfrm>
                  <a:off x="1060450" y="4083050"/>
                  <a:ext cx="490538" cy="295275"/>
                </a:xfrm>
                <a:custGeom>
                  <a:avLst/>
                  <a:gdLst/>
                  <a:ahLst/>
                  <a:cxnLst>
                    <a:cxn ang="0">
                      <a:pos x="5433" y="0"/>
                    </a:cxn>
                    <a:cxn ang="0">
                      <a:pos x="0" y="3106"/>
                    </a:cxn>
                    <a:cxn ang="0">
                      <a:pos x="67" y="3359"/>
                    </a:cxn>
                    <a:cxn ang="0">
                      <a:pos x="5568" y="253"/>
                    </a:cxn>
                    <a:cxn ang="0">
                      <a:pos x="5433" y="0"/>
                    </a:cxn>
                  </a:cxnLst>
                  <a:rect l="0" t="0" r="r" b="b"/>
                  <a:pathLst>
                    <a:path w="5568" h="3359">
                      <a:moveTo>
                        <a:pt x="5433" y="0"/>
                      </a:moveTo>
                      <a:lnTo>
                        <a:pt x="0" y="3106"/>
                      </a:lnTo>
                      <a:lnTo>
                        <a:pt x="67" y="3359"/>
                      </a:lnTo>
                      <a:lnTo>
                        <a:pt x="5568" y="253"/>
                      </a:lnTo>
                      <a:lnTo>
                        <a:pt x="543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19" name="Freeform 23"/>
                <p:cNvSpPr>
                  <a:spLocks/>
                </p:cNvSpPr>
                <p:nvPr/>
              </p:nvSpPr>
              <p:spPr bwMode="auto">
                <a:xfrm>
                  <a:off x="1114425" y="4083050"/>
                  <a:ext cx="492125" cy="295275"/>
                </a:xfrm>
                <a:custGeom>
                  <a:avLst/>
                  <a:gdLst/>
                  <a:ahLst/>
                  <a:cxnLst>
                    <a:cxn ang="0">
                      <a:pos x="5451" y="3343"/>
                    </a:cxn>
                    <a:cxn ang="0">
                      <a:pos x="0" y="236"/>
                    </a:cxn>
                    <a:cxn ang="0">
                      <a:pos x="85" y="0"/>
                    </a:cxn>
                    <a:cxn ang="0">
                      <a:pos x="5568" y="3090"/>
                    </a:cxn>
                    <a:cxn ang="0">
                      <a:pos x="5451" y="3343"/>
                    </a:cxn>
                  </a:cxnLst>
                  <a:rect l="0" t="0" r="r" b="b"/>
                  <a:pathLst>
                    <a:path w="5568" h="3343">
                      <a:moveTo>
                        <a:pt x="5451" y="3343"/>
                      </a:moveTo>
                      <a:lnTo>
                        <a:pt x="0" y="236"/>
                      </a:lnTo>
                      <a:lnTo>
                        <a:pt x="85" y="0"/>
                      </a:lnTo>
                      <a:lnTo>
                        <a:pt x="5568" y="3090"/>
                      </a:lnTo>
                      <a:lnTo>
                        <a:pt x="5451" y="33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20" name="Freeform 24"/>
                <p:cNvSpPr>
                  <a:spLocks/>
                </p:cNvSpPr>
                <p:nvPr/>
              </p:nvSpPr>
              <p:spPr bwMode="auto">
                <a:xfrm>
                  <a:off x="1058863" y="4375150"/>
                  <a:ext cx="582613" cy="233363"/>
                </a:xfrm>
                <a:custGeom>
                  <a:avLst/>
                  <a:gdLst/>
                  <a:ahLst/>
                  <a:cxnLst>
                    <a:cxn ang="0">
                      <a:pos x="6614" y="2650"/>
                    </a:cxn>
                    <a:cxn ang="0">
                      <a:pos x="33" y="338"/>
                    </a:cxn>
                    <a:cxn ang="0">
                      <a:pos x="0" y="0"/>
                    </a:cxn>
                    <a:cxn ang="0">
                      <a:pos x="6614" y="2296"/>
                    </a:cxn>
                    <a:cxn ang="0">
                      <a:pos x="6614" y="2650"/>
                    </a:cxn>
                  </a:cxnLst>
                  <a:rect l="0" t="0" r="r" b="b"/>
                  <a:pathLst>
                    <a:path w="6614" h="2650">
                      <a:moveTo>
                        <a:pt x="6614" y="2650"/>
                      </a:moveTo>
                      <a:lnTo>
                        <a:pt x="33" y="338"/>
                      </a:lnTo>
                      <a:lnTo>
                        <a:pt x="0" y="0"/>
                      </a:lnTo>
                      <a:lnTo>
                        <a:pt x="6614" y="2296"/>
                      </a:lnTo>
                      <a:lnTo>
                        <a:pt x="6614" y="26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21" name="Freeform 25"/>
                <p:cNvSpPr>
                  <a:spLocks/>
                </p:cNvSpPr>
                <p:nvPr/>
              </p:nvSpPr>
              <p:spPr bwMode="auto">
                <a:xfrm>
                  <a:off x="1017588" y="4375150"/>
                  <a:ext cx="584200" cy="233363"/>
                </a:xfrm>
                <a:custGeom>
                  <a:avLst/>
                  <a:gdLst/>
                  <a:ahLst/>
                  <a:cxnLst>
                    <a:cxn ang="0">
                      <a:pos x="6614" y="0"/>
                    </a:cxn>
                    <a:cxn ang="0">
                      <a:pos x="33" y="2312"/>
                    </a:cxn>
                    <a:cxn ang="0">
                      <a:pos x="0" y="2650"/>
                    </a:cxn>
                    <a:cxn ang="0">
                      <a:pos x="6614" y="354"/>
                    </a:cxn>
                    <a:cxn ang="0">
                      <a:pos x="6614" y="0"/>
                    </a:cxn>
                  </a:cxnLst>
                  <a:rect l="0" t="0" r="r" b="b"/>
                  <a:pathLst>
                    <a:path w="6614" h="2650">
                      <a:moveTo>
                        <a:pt x="6614" y="0"/>
                      </a:moveTo>
                      <a:lnTo>
                        <a:pt x="33" y="2312"/>
                      </a:lnTo>
                      <a:lnTo>
                        <a:pt x="0" y="2650"/>
                      </a:lnTo>
                      <a:lnTo>
                        <a:pt x="6614" y="354"/>
                      </a:lnTo>
                      <a:lnTo>
                        <a:pt x="66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22" name="Rectangle 26"/>
                <p:cNvSpPr>
                  <a:spLocks noChangeArrowheads="1"/>
                </p:cNvSpPr>
                <p:nvPr/>
              </p:nvSpPr>
              <p:spPr bwMode="auto">
                <a:xfrm>
                  <a:off x="1060450" y="4365625"/>
                  <a:ext cx="5397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23" name="Rectangle 27"/>
                <p:cNvSpPr>
                  <a:spLocks noChangeArrowheads="1"/>
                </p:cNvSpPr>
                <p:nvPr/>
              </p:nvSpPr>
              <p:spPr bwMode="auto">
                <a:xfrm>
                  <a:off x="1019175" y="4592638"/>
                  <a:ext cx="620713"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24" name="Freeform 28"/>
                <p:cNvSpPr>
                  <a:spLocks noEditPoints="1"/>
                </p:cNvSpPr>
                <p:nvPr/>
              </p:nvSpPr>
              <p:spPr bwMode="auto">
                <a:xfrm>
                  <a:off x="765175" y="3792538"/>
                  <a:ext cx="1117600" cy="300038"/>
                </a:xfrm>
                <a:custGeom>
                  <a:avLst/>
                  <a:gdLst/>
                  <a:ahLst/>
                  <a:cxnLst>
                    <a:cxn ang="0">
                      <a:pos x="8234" y="0"/>
                    </a:cxn>
                    <a:cxn ang="0">
                      <a:pos x="4606" y="0"/>
                    </a:cxn>
                    <a:cxn ang="0">
                      <a:pos x="0" y="3411"/>
                    </a:cxn>
                    <a:cxn ang="0">
                      <a:pos x="12672" y="3411"/>
                    </a:cxn>
                    <a:cxn ang="0">
                      <a:pos x="8234" y="0"/>
                    </a:cxn>
                    <a:cxn ang="0">
                      <a:pos x="4640" y="338"/>
                    </a:cxn>
                    <a:cxn ang="0">
                      <a:pos x="8200" y="338"/>
                    </a:cxn>
                    <a:cxn ang="0">
                      <a:pos x="11761" y="3073"/>
                    </a:cxn>
                    <a:cxn ang="0">
                      <a:pos x="928" y="3073"/>
                    </a:cxn>
                    <a:cxn ang="0">
                      <a:pos x="4640" y="338"/>
                    </a:cxn>
                  </a:cxnLst>
                  <a:rect l="0" t="0" r="r" b="b"/>
                  <a:pathLst>
                    <a:path w="12672" h="3411">
                      <a:moveTo>
                        <a:pt x="8234" y="0"/>
                      </a:moveTo>
                      <a:lnTo>
                        <a:pt x="4606" y="0"/>
                      </a:lnTo>
                      <a:lnTo>
                        <a:pt x="0" y="3411"/>
                      </a:lnTo>
                      <a:lnTo>
                        <a:pt x="12672" y="3411"/>
                      </a:lnTo>
                      <a:lnTo>
                        <a:pt x="8234" y="0"/>
                      </a:lnTo>
                      <a:close/>
                      <a:moveTo>
                        <a:pt x="4640" y="338"/>
                      </a:moveTo>
                      <a:lnTo>
                        <a:pt x="8200" y="338"/>
                      </a:lnTo>
                      <a:lnTo>
                        <a:pt x="11761" y="3073"/>
                      </a:lnTo>
                      <a:lnTo>
                        <a:pt x="928" y="3073"/>
                      </a:lnTo>
                      <a:lnTo>
                        <a:pt x="4640" y="3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sp>
              <p:nvSpPr>
                <p:cNvPr id="625" name="Freeform 29"/>
                <p:cNvSpPr>
                  <a:spLocks noEditPoints="1"/>
                </p:cNvSpPr>
                <p:nvPr/>
              </p:nvSpPr>
              <p:spPr bwMode="auto">
                <a:xfrm>
                  <a:off x="966788" y="3387725"/>
                  <a:ext cx="714375" cy="195263"/>
                </a:xfrm>
                <a:custGeom>
                  <a:avLst/>
                  <a:gdLst/>
                  <a:ahLst/>
                  <a:cxnLst>
                    <a:cxn ang="0">
                      <a:pos x="5011" y="0"/>
                    </a:cxn>
                    <a:cxn ang="0">
                      <a:pos x="3239" y="0"/>
                    </a:cxn>
                    <a:cxn ang="0">
                      <a:pos x="0" y="2211"/>
                    </a:cxn>
                    <a:cxn ang="0">
                      <a:pos x="8082" y="2211"/>
                    </a:cxn>
                    <a:cxn ang="0">
                      <a:pos x="5011" y="0"/>
                    </a:cxn>
                    <a:cxn ang="0">
                      <a:pos x="3188" y="253"/>
                    </a:cxn>
                    <a:cxn ang="0">
                      <a:pos x="5062" y="253"/>
                    </a:cxn>
                    <a:cxn ang="0">
                      <a:pos x="7356" y="1958"/>
                    </a:cxn>
                    <a:cxn ang="0">
                      <a:pos x="726" y="1958"/>
                    </a:cxn>
                    <a:cxn ang="0">
                      <a:pos x="3188" y="253"/>
                    </a:cxn>
                  </a:cxnLst>
                  <a:rect l="0" t="0" r="r" b="b"/>
                  <a:pathLst>
                    <a:path w="8082" h="2211">
                      <a:moveTo>
                        <a:pt x="5011" y="0"/>
                      </a:moveTo>
                      <a:lnTo>
                        <a:pt x="3239" y="0"/>
                      </a:lnTo>
                      <a:lnTo>
                        <a:pt x="0" y="2211"/>
                      </a:lnTo>
                      <a:lnTo>
                        <a:pt x="8082" y="2211"/>
                      </a:lnTo>
                      <a:lnTo>
                        <a:pt x="5011" y="0"/>
                      </a:lnTo>
                      <a:close/>
                      <a:moveTo>
                        <a:pt x="3188" y="253"/>
                      </a:moveTo>
                      <a:lnTo>
                        <a:pt x="5062" y="253"/>
                      </a:lnTo>
                      <a:lnTo>
                        <a:pt x="7356" y="1958"/>
                      </a:lnTo>
                      <a:lnTo>
                        <a:pt x="726" y="1958"/>
                      </a:lnTo>
                      <a:lnTo>
                        <a:pt x="3188" y="2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sz="1200">
                    <a:solidFill>
                      <a:srgbClr val="000000"/>
                    </a:solidFill>
                    <a:latin typeface="Arial" pitchFamily="34" charset="0"/>
                    <a:ea typeface="微软雅黑" pitchFamily="34" charset="-122"/>
                    <a:cs typeface="Arial" pitchFamily="34" charset="0"/>
                  </a:endParaRPr>
                </a:p>
              </p:txBody>
            </p:sp>
          </p:grpSp>
        </p:grpSp>
      </p:grpSp>
      <p:grpSp>
        <p:nvGrpSpPr>
          <p:cNvPr id="9" name="组合 625"/>
          <p:cNvGrpSpPr>
            <a:grpSpLocks noChangeAspect="1"/>
          </p:cNvGrpSpPr>
          <p:nvPr/>
        </p:nvGrpSpPr>
        <p:grpSpPr>
          <a:xfrm>
            <a:off x="2828582" y="4378163"/>
            <a:ext cx="788400" cy="1051200"/>
            <a:chOff x="-1321459" y="915566"/>
            <a:chExt cx="1027043" cy="1027043"/>
          </a:xfrm>
        </p:grpSpPr>
        <p:sp>
          <p:nvSpPr>
            <p:cNvPr id="627" name="椭圆 626"/>
            <p:cNvSpPr/>
            <p:nvPr/>
          </p:nvSpPr>
          <p:spPr bwMode="auto">
            <a:xfrm>
              <a:off x="-1321459" y="915566"/>
              <a:ext cx="1027043" cy="1027043"/>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grpSp>
          <p:nvGrpSpPr>
            <p:cNvPr id="10" name="组合 627"/>
            <p:cNvGrpSpPr>
              <a:grpSpLocks noChangeAspect="1"/>
            </p:cNvGrpSpPr>
            <p:nvPr/>
          </p:nvGrpSpPr>
          <p:grpSpPr>
            <a:xfrm>
              <a:off x="-1221586" y="1165483"/>
              <a:ext cx="827297" cy="527209"/>
              <a:chOff x="-1512760" y="1421012"/>
              <a:chExt cx="860367" cy="548283"/>
            </a:xfrm>
            <a:solidFill>
              <a:schemeClr val="bg1">
                <a:lumMod val="95000"/>
              </a:schemeClr>
            </a:solidFill>
          </p:grpSpPr>
          <p:sp>
            <p:nvSpPr>
              <p:cNvPr id="629" name="Freeform 12"/>
              <p:cNvSpPr>
                <a:spLocks/>
              </p:cNvSpPr>
              <p:nvPr/>
            </p:nvSpPr>
            <p:spPr bwMode="auto">
              <a:xfrm>
                <a:off x="-1512760" y="1513598"/>
                <a:ext cx="425450" cy="179388"/>
              </a:xfrm>
              <a:custGeom>
                <a:avLst/>
                <a:gdLst/>
                <a:ahLst/>
                <a:cxnLst>
                  <a:cxn ang="0">
                    <a:pos x="3890" y="0"/>
                  </a:cxn>
                  <a:cxn ang="0">
                    <a:pos x="5834" y="1638"/>
                  </a:cxn>
                  <a:cxn ang="0">
                    <a:pos x="7779" y="3275"/>
                  </a:cxn>
                  <a:cxn ang="0">
                    <a:pos x="3890" y="3275"/>
                  </a:cxn>
                  <a:cxn ang="0">
                    <a:pos x="0" y="3275"/>
                  </a:cxn>
                  <a:cxn ang="0">
                    <a:pos x="1945" y="1638"/>
                  </a:cxn>
                  <a:cxn ang="0">
                    <a:pos x="3890" y="0"/>
                  </a:cxn>
                </a:cxnLst>
                <a:rect l="0" t="0" r="r" b="b"/>
                <a:pathLst>
                  <a:path w="7779" h="3275">
                    <a:moveTo>
                      <a:pt x="3890" y="0"/>
                    </a:moveTo>
                    <a:lnTo>
                      <a:pt x="5834" y="1638"/>
                    </a:lnTo>
                    <a:lnTo>
                      <a:pt x="7779" y="3275"/>
                    </a:lnTo>
                    <a:lnTo>
                      <a:pt x="3890" y="3275"/>
                    </a:lnTo>
                    <a:lnTo>
                      <a:pt x="0" y="3275"/>
                    </a:lnTo>
                    <a:lnTo>
                      <a:pt x="1945" y="1638"/>
                    </a:lnTo>
                    <a:lnTo>
                      <a:pt x="389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30" name="Freeform 13"/>
              <p:cNvSpPr>
                <a:spLocks noEditPoints="1"/>
              </p:cNvSpPr>
              <p:nvPr/>
            </p:nvSpPr>
            <p:spPr bwMode="auto">
              <a:xfrm>
                <a:off x="-1512760" y="1715210"/>
                <a:ext cx="427038" cy="246063"/>
              </a:xfrm>
              <a:custGeom>
                <a:avLst/>
                <a:gdLst/>
                <a:ahLst/>
                <a:cxnLst>
                  <a:cxn ang="0">
                    <a:pos x="7792" y="0"/>
                  </a:cxn>
                  <a:cxn ang="0">
                    <a:pos x="0" y="0"/>
                  </a:cxn>
                  <a:cxn ang="0">
                    <a:pos x="0" y="4498"/>
                  </a:cxn>
                  <a:cxn ang="0">
                    <a:pos x="7792" y="4498"/>
                  </a:cxn>
                  <a:cxn ang="0">
                    <a:pos x="7792" y="0"/>
                  </a:cxn>
                  <a:cxn ang="0">
                    <a:pos x="687" y="578"/>
                  </a:cxn>
                  <a:cxn ang="0">
                    <a:pos x="2079" y="578"/>
                  </a:cxn>
                  <a:cxn ang="0">
                    <a:pos x="2079" y="1971"/>
                  </a:cxn>
                  <a:cxn ang="0">
                    <a:pos x="687" y="1971"/>
                  </a:cxn>
                  <a:cxn ang="0">
                    <a:pos x="687" y="578"/>
                  </a:cxn>
                  <a:cxn ang="0">
                    <a:pos x="687" y="2473"/>
                  </a:cxn>
                  <a:cxn ang="0">
                    <a:pos x="2079" y="2473"/>
                  </a:cxn>
                  <a:cxn ang="0">
                    <a:pos x="2079" y="3866"/>
                  </a:cxn>
                  <a:cxn ang="0">
                    <a:pos x="687" y="3866"/>
                  </a:cxn>
                  <a:cxn ang="0">
                    <a:pos x="687" y="2473"/>
                  </a:cxn>
                  <a:cxn ang="0">
                    <a:pos x="2361" y="2473"/>
                  </a:cxn>
                  <a:cxn ang="0">
                    <a:pos x="3755" y="2473"/>
                  </a:cxn>
                  <a:cxn ang="0">
                    <a:pos x="3755" y="3866"/>
                  </a:cxn>
                  <a:cxn ang="0">
                    <a:pos x="2361" y="3866"/>
                  </a:cxn>
                  <a:cxn ang="0">
                    <a:pos x="2361" y="2473"/>
                  </a:cxn>
                  <a:cxn ang="0">
                    <a:pos x="4037" y="2473"/>
                  </a:cxn>
                  <a:cxn ang="0">
                    <a:pos x="5429" y="2473"/>
                  </a:cxn>
                  <a:cxn ang="0">
                    <a:pos x="5429" y="3866"/>
                  </a:cxn>
                  <a:cxn ang="0">
                    <a:pos x="4037" y="3866"/>
                  </a:cxn>
                  <a:cxn ang="0">
                    <a:pos x="4037" y="2473"/>
                  </a:cxn>
                  <a:cxn ang="0">
                    <a:pos x="2361" y="578"/>
                  </a:cxn>
                  <a:cxn ang="0">
                    <a:pos x="3755" y="578"/>
                  </a:cxn>
                  <a:cxn ang="0">
                    <a:pos x="3755" y="1971"/>
                  </a:cxn>
                  <a:cxn ang="0">
                    <a:pos x="2361" y="1971"/>
                  </a:cxn>
                  <a:cxn ang="0">
                    <a:pos x="2361" y="578"/>
                  </a:cxn>
                  <a:cxn ang="0">
                    <a:pos x="4037" y="578"/>
                  </a:cxn>
                  <a:cxn ang="0">
                    <a:pos x="5429" y="578"/>
                  </a:cxn>
                  <a:cxn ang="0">
                    <a:pos x="5429" y="1971"/>
                  </a:cxn>
                  <a:cxn ang="0">
                    <a:pos x="4037" y="1971"/>
                  </a:cxn>
                  <a:cxn ang="0">
                    <a:pos x="4037" y="578"/>
                  </a:cxn>
                  <a:cxn ang="0">
                    <a:pos x="5713" y="578"/>
                  </a:cxn>
                  <a:cxn ang="0">
                    <a:pos x="7105" y="578"/>
                  </a:cxn>
                  <a:cxn ang="0">
                    <a:pos x="7105" y="1971"/>
                  </a:cxn>
                  <a:cxn ang="0">
                    <a:pos x="5713" y="1971"/>
                  </a:cxn>
                  <a:cxn ang="0">
                    <a:pos x="5713" y="578"/>
                  </a:cxn>
                  <a:cxn ang="0">
                    <a:pos x="5713" y="2473"/>
                  </a:cxn>
                  <a:cxn ang="0">
                    <a:pos x="7105" y="2473"/>
                  </a:cxn>
                  <a:cxn ang="0">
                    <a:pos x="7105" y="3866"/>
                  </a:cxn>
                  <a:cxn ang="0">
                    <a:pos x="5713" y="3866"/>
                  </a:cxn>
                  <a:cxn ang="0">
                    <a:pos x="5713" y="2473"/>
                  </a:cxn>
                </a:cxnLst>
                <a:rect l="0" t="0" r="r" b="b"/>
                <a:pathLst>
                  <a:path w="7792" h="4498">
                    <a:moveTo>
                      <a:pt x="7792" y="0"/>
                    </a:moveTo>
                    <a:lnTo>
                      <a:pt x="0" y="0"/>
                    </a:lnTo>
                    <a:lnTo>
                      <a:pt x="0" y="4498"/>
                    </a:lnTo>
                    <a:lnTo>
                      <a:pt x="7792" y="4498"/>
                    </a:lnTo>
                    <a:lnTo>
                      <a:pt x="7792" y="0"/>
                    </a:lnTo>
                    <a:close/>
                    <a:moveTo>
                      <a:pt x="687" y="578"/>
                    </a:moveTo>
                    <a:lnTo>
                      <a:pt x="2079" y="578"/>
                    </a:lnTo>
                    <a:lnTo>
                      <a:pt x="2079" y="1971"/>
                    </a:lnTo>
                    <a:lnTo>
                      <a:pt x="687" y="1971"/>
                    </a:lnTo>
                    <a:lnTo>
                      <a:pt x="687" y="578"/>
                    </a:lnTo>
                    <a:close/>
                    <a:moveTo>
                      <a:pt x="687" y="2473"/>
                    </a:moveTo>
                    <a:lnTo>
                      <a:pt x="2079" y="2473"/>
                    </a:lnTo>
                    <a:lnTo>
                      <a:pt x="2079" y="3866"/>
                    </a:lnTo>
                    <a:lnTo>
                      <a:pt x="687" y="3866"/>
                    </a:lnTo>
                    <a:lnTo>
                      <a:pt x="687" y="2473"/>
                    </a:lnTo>
                    <a:close/>
                    <a:moveTo>
                      <a:pt x="2361" y="2473"/>
                    </a:moveTo>
                    <a:lnTo>
                      <a:pt x="3755" y="2473"/>
                    </a:lnTo>
                    <a:lnTo>
                      <a:pt x="3755" y="3866"/>
                    </a:lnTo>
                    <a:lnTo>
                      <a:pt x="2361" y="3866"/>
                    </a:lnTo>
                    <a:lnTo>
                      <a:pt x="2361" y="2473"/>
                    </a:lnTo>
                    <a:close/>
                    <a:moveTo>
                      <a:pt x="4037" y="2473"/>
                    </a:moveTo>
                    <a:lnTo>
                      <a:pt x="5429" y="2473"/>
                    </a:lnTo>
                    <a:lnTo>
                      <a:pt x="5429" y="3866"/>
                    </a:lnTo>
                    <a:lnTo>
                      <a:pt x="4037" y="3866"/>
                    </a:lnTo>
                    <a:lnTo>
                      <a:pt x="4037" y="2473"/>
                    </a:lnTo>
                    <a:close/>
                    <a:moveTo>
                      <a:pt x="2361" y="578"/>
                    </a:moveTo>
                    <a:lnTo>
                      <a:pt x="3755" y="578"/>
                    </a:lnTo>
                    <a:lnTo>
                      <a:pt x="3755" y="1971"/>
                    </a:lnTo>
                    <a:lnTo>
                      <a:pt x="2361" y="1971"/>
                    </a:lnTo>
                    <a:lnTo>
                      <a:pt x="2361" y="578"/>
                    </a:lnTo>
                    <a:close/>
                    <a:moveTo>
                      <a:pt x="4037" y="578"/>
                    </a:moveTo>
                    <a:lnTo>
                      <a:pt x="5429" y="578"/>
                    </a:lnTo>
                    <a:lnTo>
                      <a:pt x="5429" y="1971"/>
                    </a:lnTo>
                    <a:lnTo>
                      <a:pt x="4037" y="1971"/>
                    </a:lnTo>
                    <a:lnTo>
                      <a:pt x="4037" y="578"/>
                    </a:lnTo>
                    <a:close/>
                    <a:moveTo>
                      <a:pt x="5713" y="578"/>
                    </a:moveTo>
                    <a:lnTo>
                      <a:pt x="7105" y="578"/>
                    </a:lnTo>
                    <a:lnTo>
                      <a:pt x="7105" y="1971"/>
                    </a:lnTo>
                    <a:lnTo>
                      <a:pt x="5713" y="1971"/>
                    </a:lnTo>
                    <a:lnTo>
                      <a:pt x="5713" y="578"/>
                    </a:lnTo>
                    <a:close/>
                    <a:moveTo>
                      <a:pt x="5713" y="2473"/>
                    </a:moveTo>
                    <a:lnTo>
                      <a:pt x="7105" y="2473"/>
                    </a:lnTo>
                    <a:lnTo>
                      <a:pt x="7105" y="3866"/>
                    </a:lnTo>
                    <a:lnTo>
                      <a:pt x="5713" y="3866"/>
                    </a:lnTo>
                    <a:lnTo>
                      <a:pt x="5713" y="24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nvGrpSpPr>
              <p:cNvPr id="11" name="组合 92"/>
              <p:cNvGrpSpPr/>
              <p:nvPr/>
            </p:nvGrpSpPr>
            <p:grpSpPr>
              <a:xfrm>
                <a:off x="-1077962" y="1421012"/>
                <a:ext cx="425569" cy="548283"/>
                <a:chOff x="765175" y="3238500"/>
                <a:chExt cx="1117600" cy="1439863"/>
              </a:xfrm>
              <a:grpFill/>
            </p:grpSpPr>
            <p:sp>
              <p:nvSpPr>
                <p:cNvPr id="632" name="Rectangle 6"/>
                <p:cNvSpPr>
                  <a:spLocks noChangeArrowheads="1"/>
                </p:cNvSpPr>
                <p:nvPr/>
              </p:nvSpPr>
              <p:spPr bwMode="auto">
                <a:xfrm>
                  <a:off x="1220788" y="3559175"/>
                  <a:ext cx="2190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33" name="Rectangle 7"/>
                <p:cNvSpPr>
                  <a:spLocks noChangeArrowheads="1"/>
                </p:cNvSpPr>
                <p:nvPr/>
              </p:nvSpPr>
              <p:spPr bwMode="auto">
                <a:xfrm>
                  <a:off x="1252538" y="3387725"/>
                  <a:ext cx="157163"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34" name="Freeform 8"/>
                <p:cNvSpPr>
                  <a:spLocks/>
                </p:cNvSpPr>
                <p:nvPr/>
              </p:nvSpPr>
              <p:spPr bwMode="auto">
                <a:xfrm>
                  <a:off x="1374775" y="3387725"/>
                  <a:ext cx="292100" cy="1290638"/>
                </a:xfrm>
                <a:custGeom>
                  <a:avLst/>
                  <a:gdLst/>
                  <a:ahLst/>
                  <a:cxnLst>
                    <a:cxn ang="0">
                      <a:pos x="3308" y="14586"/>
                    </a:cxn>
                    <a:cxn ang="0">
                      <a:pos x="2936" y="14637"/>
                    </a:cxn>
                    <a:cxn ang="0">
                      <a:pos x="0" y="0"/>
                    </a:cxn>
                    <a:cxn ang="0">
                      <a:pos x="405" y="83"/>
                    </a:cxn>
                    <a:cxn ang="0">
                      <a:pos x="3308" y="14586"/>
                    </a:cxn>
                  </a:cxnLst>
                  <a:rect l="0" t="0" r="r" b="b"/>
                  <a:pathLst>
                    <a:path w="3308" h="14637">
                      <a:moveTo>
                        <a:pt x="3308" y="14586"/>
                      </a:moveTo>
                      <a:lnTo>
                        <a:pt x="2936" y="14637"/>
                      </a:lnTo>
                      <a:lnTo>
                        <a:pt x="0" y="0"/>
                      </a:lnTo>
                      <a:lnTo>
                        <a:pt x="405" y="83"/>
                      </a:lnTo>
                      <a:lnTo>
                        <a:pt x="3308" y="145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35" name="Freeform 9"/>
                <p:cNvSpPr>
                  <a:spLocks/>
                </p:cNvSpPr>
                <p:nvPr/>
              </p:nvSpPr>
              <p:spPr bwMode="auto">
                <a:xfrm>
                  <a:off x="996950" y="3390900"/>
                  <a:ext cx="290513" cy="1287463"/>
                </a:xfrm>
                <a:custGeom>
                  <a:avLst/>
                  <a:gdLst/>
                  <a:ahLst/>
                  <a:cxnLst>
                    <a:cxn ang="0">
                      <a:pos x="3291" y="0"/>
                    </a:cxn>
                    <a:cxn ang="0">
                      <a:pos x="2886" y="50"/>
                    </a:cxn>
                    <a:cxn ang="0">
                      <a:pos x="0" y="14553"/>
                    </a:cxn>
                    <a:cxn ang="0">
                      <a:pos x="371" y="14604"/>
                    </a:cxn>
                    <a:cxn ang="0">
                      <a:pos x="3291" y="0"/>
                    </a:cxn>
                  </a:cxnLst>
                  <a:rect l="0" t="0" r="r" b="b"/>
                  <a:pathLst>
                    <a:path w="3291" h="14604">
                      <a:moveTo>
                        <a:pt x="3291" y="0"/>
                      </a:moveTo>
                      <a:lnTo>
                        <a:pt x="2886" y="50"/>
                      </a:lnTo>
                      <a:lnTo>
                        <a:pt x="0" y="14553"/>
                      </a:lnTo>
                      <a:lnTo>
                        <a:pt x="371" y="14604"/>
                      </a:lnTo>
                      <a:lnTo>
                        <a:pt x="32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36" name="Rectangle 10"/>
                <p:cNvSpPr>
                  <a:spLocks noChangeArrowheads="1"/>
                </p:cNvSpPr>
                <p:nvPr/>
              </p:nvSpPr>
              <p:spPr bwMode="auto">
                <a:xfrm>
                  <a:off x="1169988" y="3792538"/>
                  <a:ext cx="320675"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37" name="Rectangle 11"/>
                <p:cNvSpPr>
                  <a:spLocks noChangeArrowheads="1"/>
                </p:cNvSpPr>
                <p:nvPr/>
              </p:nvSpPr>
              <p:spPr bwMode="auto">
                <a:xfrm>
                  <a:off x="1117600" y="4075113"/>
                  <a:ext cx="4254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38" name="Freeform 12"/>
                <p:cNvSpPr>
                  <a:spLocks/>
                </p:cNvSpPr>
                <p:nvPr/>
              </p:nvSpPr>
              <p:spPr bwMode="auto">
                <a:xfrm>
                  <a:off x="1219200" y="3568700"/>
                  <a:ext cx="271463" cy="246063"/>
                </a:xfrm>
                <a:custGeom>
                  <a:avLst/>
                  <a:gdLst/>
                  <a:ahLst/>
                  <a:cxnLst>
                    <a:cxn ang="0">
                      <a:pos x="2970" y="2785"/>
                    </a:cxn>
                    <a:cxn ang="0">
                      <a:pos x="0" y="169"/>
                    </a:cxn>
                    <a:cxn ang="0">
                      <a:pos x="117" y="0"/>
                    </a:cxn>
                    <a:cxn ang="0">
                      <a:pos x="3087" y="2617"/>
                    </a:cxn>
                    <a:cxn ang="0">
                      <a:pos x="2970" y="2785"/>
                    </a:cxn>
                  </a:cxnLst>
                  <a:rect l="0" t="0" r="r" b="b"/>
                  <a:pathLst>
                    <a:path w="3087" h="2785">
                      <a:moveTo>
                        <a:pt x="2970" y="2785"/>
                      </a:moveTo>
                      <a:lnTo>
                        <a:pt x="0" y="169"/>
                      </a:lnTo>
                      <a:lnTo>
                        <a:pt x="117" y="0"/>
                      </a:lnTo>
                      <a:lnTo>
                        <a:pt x="3087" y="2617"/>
                      </a:lnTo>
                      <a:lnTo>
                        <a:pt x="2970" y="27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39" name="Freeform 13"/>
                <p:cNvSpPr>
                  <a:spLocks/>
                </p:cNvSpPr>
                <p:nvPr/>
              </p:nvSpPr>
              <p:spPr bwMode="auto">
                <a:xfrm>
                  <a:off x="1169988" y="3568700"/>
                  <a:ext cx="273050" cy="246063"/>
                </a:xfrm>
                <a:custGeom>
                  <a:avLst/>
                  <a:gdLst/>
                  <a:ahLst/>
                  <a:cxnLst>
                    <a:cxn ang="0">
                      <a:pos x="2971" y="0"/>
                    </a:cxn>
                    <a:cxn ang="0">
                      <a:pos x="0" y="2617"/>
                    </a:cxn>
                    <a:cxn ang="0">
                      <a:pos x="118" y="2785"/>
                    </a:cxn>
                    <a:cxn ang="0">
                      <a:pos x="3088" y="169"/>
                    </a:cxn>
                    <a:cxn ang="0">
                      <a:pos x="2971" y="0"/>
                    </a:cxn>
                  </a:cxnLst>
                  <a:rect l="0" t="0" r="r" b="b"/>
                  <a:pathLst>
                    <a:path w="3088" h="2785">
                      <a:moveTo>
                        <a:pt x="2971" y="0"/>
                      </a:moveTo>
                      <a:lnTo>
                        <a:pt x="0" y="2617"/>
                      </a:lnTo>
                      <a:lnTo>
                        <a:pt x="118" y="2785"/>
                      </a:lnTo>
                      <a:lnTo>
                        <a:pt x="3088" y="169"/>
                      </a:lnTo>
                      <a:lnTo>
                        <a:pt x="297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40" name="Freeform 14"/>
                <p:cNvSpPr>
                  <a:spLocks/>
                </p:cNvSpPr>
                <p:nvPr/>
              </p:nvSpPr>
              <p:spPr bwMode="auto">
                <a:xfrm>
                  <a:off x="1252538" y="3397250"/>
                  <a:ext cx="188913" cy="168275"/>
                </a:xfrm>
                <a:custGeom>
                  <a:avLst/>
                  <a:gdLst/>
                  <a:ahLst/>
                  <a:cxnLst>
                    <a:cxn ang="0">
                      <a:pos x="2042" y="1908"/>
                    </a:cxn>
                    <a:cxn ang="0">
                      <a:pos x="0" y="169"/>
                    </a:cxn>
                    <a:cxn ang="0">
                      <a:pos x="101" y="0"/>
                    </a:cxn>
                    <a:cxn ang="0">
                      <a:pos x="2143" y="1722"/>
                    </a:cxn>
                    <a:cxn ang="0">
                      <a:pos x="2042" y="1908"/>
                    </a:cxn>
                  </a:cxnLst>
                  <a:rect l="0" t="0" r="r" b="b"/>
                  <a:pathLst>
                    <a:path w="2143" h="1908">
                      <a:moveTo>
                        <a:pt x="2042" y="1908"/>
                      </a:moveTo>
                      <a:lnTo>
                        <a:pt x="0" y="169"/>
                      </a:lnTo>
                      <a:lnTo>
                        <a:pt x="101" y="0"/>
                      </a:lnTo>
                      <a:lnTo>
                        <a:pt x="2143" y="1722"/>
                      </a:lnTo>
                      <a:lnTo>
                        <a:pt x="2042" y="19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41" name="Freeform 15"/>
                <p:cNvSpPr>
                  <a:spLocks/>
                </p:cNvSpPr>
                <p:nvPr/>
              </p:nvSpPr>
              <p:spPr bwMode="auto">
                <a:xfrm>
                  <a:off x="1223963" y="3397250"/>
                  <a:ext cx="188913" cy="168275"/>
                </a:xfrm>
                <a:custGeom>
                  <a:avLst/>
                  <a:gdLst/>
                  <a:ahLst/>
                  <a:cxnLst>
                    <a:cxn ang="0">
                      <a:pos x="2025" y="0"/>
                    </a:cxn>
                    <a:cxn ang="0">
                      <a:pos x="0" y="1722"/>
                    </a:cxn>
                    <a:cxn ang="0">
                      <a:pos x="101" y="1908"/>
                    </a:cxn>
                    <a:cxn ang="0">
                      <a:pos x="2142" y="169"/>
                    </a:cxn>
                    <a:cxn ang="0">
                      <a:pos x="2025" y="0"/>
                    </a:cxn>
                  </a:cxnLst>
                  <a:rect l="0" t="0" r="r" b="b"/>
                  <a:pathLst>
                    <a:path w="2142" h="1908">
                      <a:moveTo>
                        <a:pt x="2025" y="0"/>
                      </a:moveTo>
                      <a:lnTo>
                        <a:pt x="0" y="1722"/>
                      </a:lnTo>
                      <a:lnTo>
                        <a:pt x="101" y="1908"/>
                      </a:lnTo>
                      <a:lnTo>
                        <a:pt x="2142" y="169"/>
                      </a:lnTo>
                      <a:lnTo>
                        <a:pt x="20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42" name="Freeform 16"/>
                <p:cNvSpPr>
                  <a:spLocks/>
                </p:cNvSpPr>
                <p:nvPr/>
              </p:nvSpPr>
              <p:spPr bwMode="auto">
                <a:xfrm>
                  <a:off x="1117600" y="3808413"/>
                  <a:ext cx="382588" cy="276225"/>
                </a:xfrm>
                <a:custGeom>
                  <a:avLst/>
                  <a:gdLst/>
                  <a:ahLst/>
                  <a:cxnLst>
                    <a:cxn ang="0">
                      <a:pos x="4168" y="0"/>
                    </a:cxn>
                    <a:cxn ang="0">
                      <a:pos x="0" y="2955"/>
                    </a:cxn>
                    <a:cxn ang="0">
                      <a:pos x="169" y="3123"/>
                    </a:cxn>
                    <a:cxn ang="0">
                      <a:pos x="4337" y="169"/>
                    </a:cxn>
                    <a:cxn ang="0">
                      <a:pos x="4168" y="0"/>
                    </a:cxn>
                  </a:cxnLst>
                  <a:rect l="0" t="0" r="r" b="b"/>
                  <a:pathLst>
                    <a:path w="4337" h="3123">
                      <a:moveTo>
                        <a:pt x="4168" y="0"/>
                      </a:moveTo>
                      <a:lnTo>
                        <a:pt x="0" y="2955"/>
                      </a:lnTo>
                      <a:lnTo>
                        <a:pt x="169" y="3123"/>
                      </a:lnTo>
                      <a:lnTo>
                        <a:pt x="4337" y="169"/>
                      </a:lnTo>
                      <a:lnTo>
                        <a:pt x="41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43" name="Freeform 17"/>
                <p:cNvSpPr>
                  <a:spLocks/>
                </p:cNvSpPr>
                <p:nvPr/>
              </p:nvSpPr>
              <p:spPr bwMode="auto">
                <a:xfrm>
                  <a:off x="1163638" y="3808413"/>
                  <a:ext cx="382588" cy="276225"/>
                </a:xfrm>
                <a:custGeom>
                  <a:avLst/>
                  <a:gdLst/>
                  <a:ahLst/>
                  <a:cxnLst>
                    <a:cxn ang="0">
                      <a:pos x="4168" y="3123"/>
                    </a:cxn>
                    <a:cxn ang="0">
                      <a:pos x="0" y="169"/>
                    </a:cxn>
                    <a:cxn ang="0">
                      <a:pos x="169" y="0"/>
                    </a:cxn>
                    <a:cxn ang="0">
                      <a:pos x="4337" y="2955"/>
                    </a:cxn>
                    <a:cxn ang="0">
                      <a:pos x="4168" y="3123"/>
                    </a:cxn>
                  </a:cxnLst>
                  <a:rect l="0" t="0" r="r" b="b"/>
                  <a:pathLst>
                    <a:path w="4337" h="3123">
                      <a:moveTo>
                        <a:pt x="4168" y="3123"/>
                      </a:moveTo>
                      <a:lnTo>
                        <a:pt x="0" y="169"/>
                      </a:lnTo>
                      <a:lnTo>
                        <a:pt x="169" y="0"/>
                      </a:lnTo>
                      <a:lnTo>
                        <a:pt x="4337" y="2955"/>
                      </a:lnTo>
                      <a:lnTo>
                        <a:pt x="4168" y="31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44" name="Freeform 18"/>
                <p:cNvSpPr>
                  <a:spLocks/>
                </p:cNvSpPr>
                <p:nvPr/>
              </p:nvSpPr>
              <p:spPr bwMode="auto">
                <a:xfrm>
                  <a:off x="1039813" y="3241675"/>
                  <a:ext cx="214313" cy="153988"/>
                </a:xfrm>
                <a:custGeom>
                  <a:avLst/>
                  <a:gdLst/>
                  <a:ahLst/>
                  <a:cxnLst>
                    <a:cxn ang="0">
                      <a:pos x="2345" y="1756"/>
                    </a:cxn>
                    <a:cxn ang="0">
                      <a:pos x="0" y="101"/>
                    </a:cxn>
                    <a:cxn ang="0">
                      <a:pos x="101" y="0"/>
                    </a:cxn>
                    <a:cxn ang="0">
                      <a:pos x="2430" y="1655"/>
                    </a:cxn>
                    <a:cxn ang="0">
                      <a:pos x="2345" y="1756"/>
                    </a:cxn>
                  </a:cxnLst>
                  <a:rect l="0" t="0" r="r" b="b"/>
                  <a:pathLst>
                    <a:path w="2430" h="1756">
                      <a:moveTo>
                        <a:pt x="2345" y="1756"/>
                      </a:moveTo>
                      <a:lnTo>
                        <a:pt x="0" y="101"/>
                      </a:lnTo>
                      <a:lnTo>
                        <a:pt x="101" y="0"/>
                      </a:lnTo>
                      <a:lnTo>
                        <a:pt x="2430" y="1655"/>
                      </a:lnTo>
                      <a:lnTo>
                        <a:pt x="2345"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45" name="Freeform 19"/>
                <p:cNvSpPr>
                  <a:spLocks/>
                </p:cNvSpPr>
                <p:nvPr/>
              </p:nvSpPr>
              <p:spPr bwMode="auto">
                <a:xfrm>
                  <a:off x="1039813" y="3238500"/>
                  <a:ext cx="295275" cy="95250"/>
                </a:xfrm>
                <a:custGeom>
                  <a:avLst/>
                  <a:gdLst/>
                  <a:ahLst/>
                  <a:cxnLst>
                    <a:cxn ang="0">
                      <a:pos x="3289" y="1081"/>
                    </a:cxn>
                    <a:cxn ang="0">
                      <a:pos x="0" y="135"/>
                    </a:cxn>
                    <a:cxn ang="0">
                      <a:pos x="67" y="0"/>
                    </a:cxn>
                    <a:cxn ang="0">
                      <a:pos x="3340" y="946"/>
                    </a:cxn>
                    <a:cxn ang="0">
                      <a:pos x="3289" y="1081"/>
                    </a:cxn>
                  </a:cxnLst>
                  <a:rect l="0" t="0" r="r" b="b"/>
                  <a:pathLst>
                    <a:path w="3340" h="1081">
                      <a:moveTo>
                        <a:pt x="3289" y="1081"/>
                      </a:moveTo>
                      <a:lnTo>
                        <a:pt x="0" y="135"/>
                      </a:lnTo>
                      <a:lnTo>
                        <a:pt x="67" y="0"/>
                      </a:lnTo>
                      <a:lnTo>
                        <a:pt x="3340" y="946"/>
                      </a:lnTo>
                      <a:lnTo>
                        <a:pt x="3289"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46" name="Freeform 20"/>
                <p:cNvSpPr>
                  <a:spLocks/>
                </p:cNvSpPr>
                <p:nvPr/>
              </p:nvSpPr>
              <p:spPr bwMode="auto">
                <a:xfrm>
                  <a:off x="1323975" y="3238500"/>
                  <a:ext cx="295275" cy="95250"/>
                </a:xfrm>
                <a:custGeom>
                  <a:avLst/>
                  <a:gdLst/>
                  <a:ahLst/>
                  <a:cxnLst>
                    <a:cxn ang="0">
                      <a:pos x="51" y="1081"/>
                    </a:cxn>
                    <a:cxn ang="0">
                      <a:pos x="3341" y="135"/>
                    </a:cxn>
                    <a:cxn ang="0">
                      <a:pos x="3291" y="0"/>
                    </a:cxn>
                    <a:cxn ang="0">
                      <a:pos x="0" y="946"/>
                    </a:cxn>
                    <a:cxn ang="0">
                      <a:pos x="51" y="1081"/>
                    </a:cxn>
                  </a:cxnLst>
                  <a:rect l="0" t="0" r="r" b="b"/>
                  <a:pathLst>
                    <a:path w="3341" h="1081">
                      <a:moveTo>
                        <a:pt x="51" y="1081"/>
                      </a:moveTo>
                      <a:lnTo>
                        <a:pt x="3341" y="135"/>
                      </a:lnTo>
                      <a:lnTo>
                        <a:pt x="3291" y="0"/>
                      </a:lnTo>
                      <a:lnTo>
                        <a:pt x="0" y="946"/>
                      </a:lnTo>
                      <a:lnTo>
                        <a:pt x="51" y="10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47" name="Freeform 21"/>
                <p:cNvSpPr>
                  <a:spLocks/>
                </p:cNvSpPr>
                <p:nvPr/>
              </p:nvSpPr>
              <p:spPr bwMode="auto">
                <a:xfrm>
                  <a:off x="1404938" y="3241675"/>
                  <a:ext cx="214313" cy="153988"/>
                </a:xfrm>
                <a:custGeom>
                  <a:avLst/>
                  <a:gdLst/>
                  <a:ahLst/>
                  <a:cxnLst>
                    <a:cxn ang="0">
                      <a:pos x="83" y="1756"/>
                    </a:cxn>
                    <a:cxn ang="0">
                      <a:pos x="2429" y="101"/>
                    </a:cxn>
                    <a:cxn ang="0">
                      <a:pos x="2328" y="0"/>
                    </a:cxn>
                    <a:cxn ang="0">
                      <a:pos x="0" y="1655"/>
                    </a:cxn>
                    <a:cxn ang="0">
                      <a:pos x="83" y="1756"/>
                    </a:cxn>
                  </a:cxnLst>
                  <a:rect l="0" t="0" r="r" b="b"/>
                  <a:pathLst>
                    <a:path w="2429" h="1756">
                      <a:moveTo>
                        <a:pt x="83" y="1756"/>
                      </a:moveTo>
                      <a:lnTo>
                        <a:pt x="2429" y="101"/>
                      </a:lnTo>
                      <a:lnTo>
                        <a:pt x="2328" y="0"/>
                      </a:lnTo>
                      <a:lnTo>
                        <a:pt x="0" y="1655"/>
                      </a:lnTo>
                      <a:lnTo>
                        <a:pt x="83" y="17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48" name="Freeform 22"/>
                <p:cNvSpPr>
                  <a:spLocks/>
                </p:cNvSpPr>
                <p:nvPr/>
              </p:nvSpPr>
              <p:spPr bwMode="auto">
                <a:xfrm>
                  <a:off x="1060450" y="4083050"/>
                  <a:ext cx="490538" cy="295275"/>
                </a:xfrm>
                <a:custGeom>
                  <a:avLst/>
                  <a:gdLst/>
                  <a:ahLst/>
                  <a:cxnLst>
                    <a:cxn ang="0">
                      <a:pos x="5433" y="0"/>
                    </a:cxn>
                    <a:cxn ang="0">
                      <a:pos x="0" y="3106"/>
                    </a:cxn>
                    <a:cxn ang="0">
                      <a:pos x="67" y="3359"/>
                    </a:cxn>
                    <a:cxn ang="0">
                      <a:pos x="5568" y="253"/>
                    </a:cxn>
                    <a:cxn ang="0">
                      <a:pos x="5433" y="0"/>
                    </a:cxn>
                  </a:cxnLst>
                  <a:rect l="0" t="0" r="r" b="b"/>
                  <a:pathLst>
                    <a:path w="5568" h="3359">
                      <a:moveTo>
                        <a:pt x="5433" y="0"/>
                      </a:moveTo>
                      <a:lnTo>
                        <a:pt x="0" y="3106"/>
                      </a:lnTo>
                      <a:lnTo>
                        <a:pt x="67" y="3359"/>
                      </a:lnTo>
                      <a:lnTo>
                        <a:pt x="5568" y="253"/>
                      </a:lnTo>
                      <a:lnTo>
                        <a:pt x="543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49" name="Freeform 23"/>
                <p:cNvSpPr>
                  <a:spLocks/>
                </p:cNvSpPr>
                <p:nvPr/>
              </p:nvSpPr>
              <p:spPr bwMode="auto">
                <a:xfrm>
                  <a:off x="1114425" y="4083050"/>
                  <a:ext cx="492125" cy="295275"/>
                </a:xfrm>
                <a:custGeom>
                  <a:avLst/>
                  <a:gdLst/>
                  <a:ahLst/>
                  <a:cxnLst>
                    <a:cxn ang="0">
                      <a:pos x="5451" y="3343"/>
                    </a:cxn>
                    <a:cxn ang="0">
                      <a:pos x="0" y="236"/>
                    </a:cxn>
                    <a:cxn ang="0">
                      <a:pos x="85" y="0"/>
                    </a:cxn>
                    <a:cxn ang="0">
                      <a:pos x="5568" y="3090"/>
                    </a:cxn>
                    <a:cxn ang="0">
                      <a:pos x="5451" y="3343"/>
                    </a:cxn>
                  </a:cxnLst>
                  <a:rect l="0" t="0" r="r" b="b"/>
                  <a:pathLst>
                    <a:path w="5568" h="3343">
                      <a:moveTo>
                        <a:pt x="5451" y="3343"/>
                      </a:moveTo>
                      <a:lnTo>
                        <a:pt x="0" y="236"/>
                      </a:lnTo>
                      <a:lnTo>
                        <a:pt x="85" y="0"/>
                      </a:lnTo>
                      <a:lnTo>
                        <a:pt x="5568" y="3090"/>
                      </a:lnTo>
                      <a:lnTo>
                        <a:pt x="5451" y="33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50" name="Freeform 24"/>
                <p:cNvSpPr>
                  <a:spLocks/>
                </p:cNvSpPr>
                <p:nvPr/>
              </p:nvSpPr>
              <p:spPr bwMode="auto">
                <a:xfrm>
                  <a:off x="1058863" y="4375150"/>
                  <a:ext cx="582613" cy="233363"/>
                </a:xfrm>
                <a:custGeom>
                  <a:avLst/>
                  <a:gdLst/>
                  <a:ahLst/>
                  <a:cxnLst>
                    <a:cxn ang="0">
                      <a:pos x="6614" y="2650"/>
                    </a:cxn>
                    <a:cxn ang="0">
                      <a:pos x="33" y="338"/>
                    </a:cxn>
                    <a:cxn ang="0">
                      <a:pos x="0" y="0"/>
                    </a:cxn>
                    <a:cxn ang="0">
                      <a:pos x="6614" y="2296"/>
                    </a:cxn>
                    <a:cxn ang="0">
                      <a:pos x="6614" y="2650"/>
                    </a:cxn>
                  </a:cxnLst>
                  <a:rect l="0" t="0" r="r" b="b"/>
                  <a:pathLst>
                    <a:path w="6614" h="2650">
                      <a:moveTo>
                        <a:pt x="6614" y="2650"/>
                      </a:moveTo>
                      <a:lnTo>
                        <a:pt x="33" y="338"/>
                      </a:lnTo>
                      <a:lnTo>
                        <a:pt x="0" y="0"/>
                      </a:lnTo>
                      <a:lnTo>
                        <a:pt x="6614" y="2296"/>
                      </a:lnTo>
                      <a:lnTo>
                        <a:pt x="6614" y="26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51" name="Freeform 25"/>
                <p:cNvSpPr>
                  <a:spLocks/>
                </p:cNvSpPr>
                <p:nvPr/>
              </p:nvSpPr>
              <p:spPr bwMode="auto">
                <a:xfrm>
                  <a:off x="1017588" y="4375150"/>
                  <a:ext cx="584200" cy="233363"/>
                </a:xfrm>
                <a:custGeom>
                  <a:avLst/>
                  <a:gdLst/>
                  <a:ahLst/>
                  <a:cxnLst>
                    <a:cxn ang="0">
                      <a:pos x="6614" y="0"/>
                    </a:cxn>
                    <a:cxn ang="0">
                      <a:pos x="33" y="2312"/>
                    </a:cxn>
                    <a:cxn ang="0">
                      <a:pos x="0" y="2650"/>
                    </a:cxn>
                    <a:cxn ang="0">
                      <a:pos x="6614" y="354"/>
                    </a:cxn>
                    <a:cxn ang="0">
                      <a:pos x="6614" y="0"/>
                    </a:cxn>
                  </a:cxnLst>
                  <a:rect l="0" t="0" r="r" b="b"/>
                  <a:pathLst>
                    <a:path w="6614" h="2650">
                      <a:moveTo>
                        <a:pt x="6614" y="0"/>
                      </a:moveTo>
                      <a:lnTo>
                        <a:pt x="33" y="2312"/>
                      </a:lnTo>
                      <a:lnTo>
                        <a:pt x="0" y="2650"/>
                      </a:lnTo>
                      <a:lnTo>
                        <a:pt x="6614" y="354"/>
                      </a:lnTo>
                      <a:lnTo>
                        <a:pt x="66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52" name="Rectangle 26"/>
                <p:cNvSpPr>
                  <a:spLocks noChangeArrowheads="1"/>
                </p:cNvSpPr>
                <p:nvPr/>
              </p:nvSpPr>
              <p:spPr bwMode="auto">
                <a:xfrm>
                  <a:off x="1060450" y="4365625"/>
                  <a:ext cx="539750"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53" name="Rectangle 27"/>
                <p:cNvSpPr>
                  <a:spLocks noChangeArrowheads="1"/>
                </p:cNvSpPr>
                <p:nvPr/>
              </p:nvSpPr>
              <p:spPr bwMode="auto">
                <a:xfrm>
                  <a:off x="1019175" y="4592638"/>
                  <a:ext cx="620713"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54" name="Freeform 28"/>
                <p:cNvSpPr>
                  <a:spLocks noEditPoints="1"/>
                </p:cNvSpPr>
                <p:nvPr/>
              </p:nvSpPr>
              <p:spPr bwMode="auto">
                <a:xfrm>
                  <a:off x="765175" y="3792538"/>
                  <a:ext cx="1117600" cy="300038"/>
                </a:xfrm>
                <a:custGeom>
                  <a:avLst/>
                  <a:gdLst/>
                  <a:ahLst/>
                  <a:cxnLst>
                    <a:cxn ang="0">
                      <a:pos x="8234" y="0"/>
                    </a:cxn>
                    <a:cxn ang="0">
                      <a:pos x="4606" y="0"/>
                    </a:cxn>
                    <a:cxn ang="0">
                      <a:pos x="0" y="3411"/>
                    </a:cxn>
                    <a:cxn ang="0">
                      <a:pos x="12672" y="3411"/>
                    </a:cxn>
                    <a:cxn ang="0">
                      <a:pos x="8234" y="0"/>
                    </a:cxn>
                    <a:cxn ang="0">
                      <a:pos x="4640" y="338"/>
                    </a:cxn>
                    <a:cxn ang="0">
                      <a:pos x="8200" y="338"/>
                    </a:cxn>
                    <a:cxn ang="0">
                      <a:pos x="11761" y="3073"/>
                    </a:cxn>
                    <a:cxn ang="0">
                      <a:pos x="928" y="3073"/>
                    </a:cxn>
                    <a:cxn ang="0">
                      <a:pos x="4640" y="338"/>
                    </a:cxn>
                  </a:cxnLst>
                  <a:rect l="0" t="0" r="r" b="b"/>
                  <a:pathLst>
                    <a:path w="12672" h="3411">
                      <a:moveTo>
                        <a:pt x="8234" y="0"/>
                      </a:moveTo>
                      <a:lnTo>
                        <a:pt x="4606" y="0"/>
                      </a:lnTo>
                      <a:lnTo>
                        <a:pt x="0" y="3411"/>
                      </a:lnTo>
                      <a:lnTo>
                        <a:pt x="12672" y="3411"/>
                      </a:lnTo>
                      <a:lnTo>
                        <a:pt x="8234" y="0"/>
                      </a:lnTo>
                      <a:close/>
                      <a:moveTo>
                        <a:pt x="4640" y="338"/>
                      </a:moveTo>
                      <a:lnTo>
                        <a:pt x="8200" y="338"/>
                      </a:lnTo>
                      <a:lnTo>
                        <a:pt x="11761" y="3073"/>
                      </a:lnTo>
                      <a:lnTo>
                        <a:pt x="928" y="3073"/>
                      </a:lnTo>
                      <a:lnTo>
                        <a:pt x="4640" y="3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655" name="Freeform 29"/>
                <p:cNvSpPr>
                  <a:spLocks noEditPoints="1"/>
                </p:cNvSpPr>
                <p:nvPr/>
              </p:nvSpPr>
              <p:spPr bwMode="auto">
                <a:xfrm>
                  <a:off x="966788" y="3387725"/>
                  <a:ext cx="714375" cy="195263"/>
                </a:xfrm>
                <a:custGeom>
                  <a:avLst/>
                  <a:gdLst/>
                  <a:ahLst/>
                  <a:cxnLst>
                    <a:cxn ang="0">
                      <a:pos x="5011" y="0"/>
                    </a:cxn>
                    <a:cxn ang="0">
                      <a:pos x="3239" y="0"/>
                    </a:cxn>
                    <a:cxn ang="0">
                      <a:pos x="0" y="2211"/>
                    </a:cxn>
                    <a:cxn ang="0">
                      <a:pos x="8082" y="2211"/>
                    </a:cxn>
                    <a:cxn ang="0">
                      <a:pos x="5011" y="0"/>
                    </a:cxn>
                    <a:cxn ang="0">
                      <a:pos x="3188" y="253"/>
                    </a:cxn>
                    <a:cxn ang="0">
                      <a:pos x="5062" y="253"/>
                    </a:cxn>
                    <a:cxn ang="0">
                      <a:pos x="7356" y="1958"/>
                    </a:cxn>
                    <a:cxn ang="0">
                      <a:pos x="726" y="1958"/>
                    </a:cxn>
                    <a:cxn ang="0">
                      <a:pos x="3188" y="253"/>
                    </a:cxn>
                  </a:cxnLst>
                  <a:rect l="0" t="0" r="r" b="b"/>
                  <a:pathLst>
                    <a:path w="8082" h="2211">
                      <a:moveTo>
                        <a:pt x="5011" y="0"/>
                      </a:moveTo>
                      <a:lnTo>
                        <a:pt x="3239" y="0"/>
                      </a:lnTo>
                      <a:lnTo>
                        <a:pt x="0" y="2211"/>
                      </a:lnTo>
                      <a:lnTo>
                        <a:pt x="8082" y="2211"/>
                      </a:lnTo>
                      <a:lnTo>
                        <a:pt x="5011" y="0"/>
                      </a:lnTo>
                      <a:close/>
                      <a:moveTo>
                        <a:pt x="3188" y="253"/>
                      </a:moveTo>
                      <a:lnTo>
                        <a:pt x="5062" y="253"/>
                      </a:lnTo>
                      <a:lnTo>
                        <a:pt x="7356" y="1958"/>
                      </a:lnTo>
                      <a:lnTo>
                        <a:pt x="726" y="1958"/>
                      </a:lnTo>
                      <a:lnTo>
                        <a:pt x="3188" y="2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grpSp>
      <p:sp>
        <p:nvSpPr>
          <p:cNvPr id="436" name="椭圆 435"/>
          <p:cNvSpPr/>
          <p:nvPr/>
        </p:nvSpPr>
        <p:spPr bwMode="auto">
          <a:xfrm>
            <a:off x="2811745" y="2461762"/>
            <a:ext cx="3412987" cy="2070644"/>
          </a:xfrm>
          <a:prstGeom prst="ellipse">
            <a:avLst/>
          </a:prstGeom>
          <a:noFill/>
          <a:ln w="19050">
            <a:solidFill>
              <a:schemeClr val="tx1">
                <a:lumMod val="75000"/>
                <a:lumOff val="2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ln>
                <a:solidFill>
                  <a:sysClr val="windowText" lastClr="000000"/>
                </a:solidFill>
              </a:ln>
              <a:solidFill>
                <a:srgbClr val="000000"/>
              </a:solidFill>
              <a:latin typeface="Arial" pitchFamily="34" charset="0"/>
              <a:ea typeface="微软雅黑" pitchFamily="34" charset="-122"/>
              <a:cs typeface="Arial" pitchFamily="34" charset="0"/>
            </a:endParaRPr>
          </a:p>
        </p:txBody>
      </p:sp>
      <p:cxnSp>
        <p:nvCxnSpPr>
          <p:cNvPr id="414" name="直接连接符 413"/>
          <p:cNvCxnSpPr/>
          <p:nvPr/>
        </p:nvCxnSpPr>
        <p:spPr bwMode="auto">
          <a:xfrm flipV="1">
            <a:off x="1333359" y="4253067"/>
            <a:ext cx="1965826" cy="924400"/>
          </a:xfrm>
          <a:prstGeom prst="line">
            <a:avLst/>
          </a:prstGeom>
          <a:noFill/>
          <a:ln w="19050">
            <a:solidFill>
              <a:schemeClr val="tx1">
                <a:lumMod val="75000"/>
                <a:lumOff val="2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13" name="直接连接符 412"/>
          <p:cNvCxnSpPr>
            <a:stCxn id="308" idx="6"/>
          </p:cNvCxnSpPr>
          <p:nvPr/>
        </p:nvCxnSpPr>
        <p:spPr bwMode="auto">
          <a:xfrm flipV="1">
            <a:off x="1333359" y="2873860"/>
            <a:ext cx="1824565" cy="623225"/>
          </a:xfrm>
          <a:prstGeom prst="line">
            <a:avLst/>
          </a:prstGeom>
          <a:noFill/>
          <a:ln w="19050">
            <a:solidFill>
              <a:schemeClr val="tx1">
                <a:lumMod val="75000"/>
                <a:lumOff val="2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标题 7"/>
          <p:cNvSpPr>
            <a:spLocks noGrp="1"/>
          </p:cNvSpPr>
          <p:nvPr>
            <p:ph type="title"/>
          </p:nvPr>
        </p:nvSpPr>
        <p:spPr>
          <a:xfrm>
            <a:off x="0" y="548680"/>
            <a:ext cx="9144000" cy="745784"/>
          </a:xfrm>
        </p:spPr>
        <p:txBody>
          <a:bodyPr/>
          <a:lstStyle/>
          <a:p>
            <a:pPr lvl="0"/>
            <a:r>
              <a:rPr lang="en-US" altLang="zh-CN" spc="-50" dirty="0" smtClean="0">
                <a:solidFill>
                  <a:srgbClr val="C00000"/>
                </a:solidFill>
                <a:latin typeface="Arial" pitchFamily="34" charset="0"/>
                <a:cs typeface="Arial" pitchFamily="34" charset="0"/>
              </a:rPr>
              <a:t>Constructing a Strong Backbone Communication Network </a:t>
            </a:r>
            <a:r>
              <a:rPr lang="en-US" altLang="zh-CN" sz="1600" dirty="0" smtClean="0">
                <a:solidFill>
                  <a:srgbClr val="C00000"/>
                </a:solidFill>
                <a:latin typeface="Arial" pitchFamily="34" charset="0"/>
                <a:cs typeface="Arial" pitchFamily="34" charset="0"/>
              </a:rPr>
              <a:t/>
            </a:r>
            <a:br>
              <a:rPr lang="en-US" altLang="zh-CN" sz="1600" dirty="0" smtClean="0">
                <a:solidFill>
                  <a:srgbClr val="C00000"/>
                </a:solidFill>
                <a:latin typeface="Arial" pitchFamily="34" charset="0"/>
                <a:cs typeface="Arial" pitchFamily="34" charset="0"/>
              </a:rPr>
            </a:br>
            <a:r>
              <a:rPr lang="en-US" altLang="zh-CN" sz="1400" dirty="0" smtClean="0">
                <a:solidFill>
                  <a:srgbClr val="C00000"/>
                </a:solidFill>
                <a:latin typeface="Arial" pitchFamily="34" charset="0"/>
                <a:cs typeface="Arial" pitchFamily="34" charset="0"/>
              </a:rPr>
              <a:t>– </a:t>
            </a:r>
            <a:r>
              <a:rPr lang="en-US" altLang="zh-CN" sz="1400" dirty="0" smtClean="0">
                <a:solidFill>
                  <a:srgbClr val="C00000"/>
                </a:solidFill>
                <a:cs typeface="Arial" pitchFamily="34" charset="0"/>
              </a:rPr>
              <a:t>Transmission and Transformation Communication Solution</a:t>
            </a:r>
            <a:endParaRPr lang="zh-CN" altLang="en-US" sz="2000" dirty="0"/>
          </a:p>
        </p:txBody>
      </p:sp>
      <p:sp>
        <p:nvSpPr>
          <p:cNvPr id="385" name="矩形 384"/>
          <p:cNvSpPr/>
          <p:nvPr/>
        </p:nvSpPr>
        <p:spPr>
          <a:xfrm>
            <a:off x="429916" y="4022173"/>
            <a:ext cx="1018227" cy="230832"/>
          </a:xfrm>
          <a:prstGeom prst="rect">
            <a:avLst/>
          </a:prstGeom>
        </p:spPr>
        <p:txBody>
          <a:bodyPr wrap="none">
            <a:spAutoFit/>
          </a:bodyPr>
          <a:lstStyle/>
          <a:p>
            <a:pPr algn="ctr"/>
            <a:r>
              <a:rPr lang="zh-CN" altLang="en-US" sz="900" dirty="0" smtClean="0">
                <a:solidFill>
                  <a:schemeClr val="tx1">
                    <a:lumMod val="75000"/>
                    <a:lumOff val="25000"/>
                  </a:schemeClr>
                </a:solidFill>
                <a:latin typeface="Arial" pitchFamily="34" charset="0"/>
                <a:ea typeface="微软雅黑" pitchFamily="34" charset="-122"/>
                <a:cs typeface="Arial" pitchFamily="34" charset="0"/>
              </a:rPr>
              <a:t>Relay protection</a:t>
            </a:r>
            <a:endParaRPr lang="zh-CN" altLang="en-US" sz="900" dirty="0">
              <a:solidFill>
                <a:schemeClr val="tx1">
                  <a:lumMod val="75000"/>
                  <a:lumOff val="25000"/>
                </a:schemeClr>
              </a:solidFill>
              <a:latin typeface="Arial" pitchFamily="34" charset="0"/>
              <a:ea typeface="微软雅黑" pitchFamily="34" charset="-122"/>
              <a:cs typeface="Arial" pitchFamily="34" charset="0"/>
            </a:endParaRPr>
          </a:p>
        </p:txBody>
      </p:sp>
      <p:sp>
        <p:nvSpPr>
          <p:cNvPr id="386" name="矩形 385"/>
          <p:cNvSpPr/>
          <p:nvPr/>
        </p:nvSpPr>
        <p:spPr>
          <a:xfrm>
            <a:off x="763339" y="2495375"/>
            <a:ext cx="351378" cy="230832"/>
          </a:xfrm>
          <a:prstGeom prst="rect">
            <a:avLst/>
          </a:prstGeom>
        </p:spPr>
        <p:txBody>
          <a:bodyPr wrap="none">
            <a:spAutoFit/>
          </a:bodyPr>
          <a:lstStyle/>
          <a:p>
            <a:pPr algn="ct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OA</a:t>
            </a:r>
            <a:endParaRPr lang="zh-CN" altLang="en-US" sz="900" dirty="0">
              <a:solidFill>
                <a:schemeClr val="tx1">
                  <a:lumMod val="75000"/>
                  <a:lumOff val="25000"/>
                </a:schemeClr>
              </a:solidFill>
              <a:latin typeface="Arial" pitchFamily="34" charset="0"/>
              <a:ea typeface="微软雅黑" pitchFamily="34" charset="-122"/>
              <a:cs typeface="Arial" pitchFamily="34" charset="0"/>
            </a:endParaRPr>
          </a:p>
        </p:txBody>
      </p:sp>
      <p:grpSp>
        <p:nvGrpSpPr>
          <p:cNvPr id="12" name="组合 14"/>
          <p:cNvGrpSpPr>
            <a:grpSpLocks noChangeAspect="1"/>
          </p:cNvGrpSpPr>
          <p:nvPr/>
        </p:nvGrpSpPr>
        <p:grpSpPr>
          <a:xfrm>
            <a:off x="544960" y="2971484"/>
            <a:ext cx="788399" cy="1051200"/>
            <a:chOff x="-814908" y="1851670"/>
            <a:chExt cx="582749" cy="582749"/>
          </a:xfrm>
        </p:grpSpPr>
        <p:sp>
          <p:nvSpPr>
            <p:cNvPr id="308" name="椭圆 307"/>
            <p:cNvSpPr/>
            <p:nvPr/>
          </p:nvSpPr>
          <p:spPr bwMode="auto">
            <a:xfrm>
              <a:off x="-814908" y="1851670"/>
              <a:ext cx="582749" cy="58274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grpSp>
          <p:nvGrpSpPr>
            <p:cNvPr id="13" name="组合 398"/>
            <p:cNvGrpSpPr/>
            <p:nvPr/>
          </p:nvGrpSpPr>
          <p:grpSpPr>
            <a:xfrm>
              <a:off x="-673027" y="1962040"/>
              <a:ext cx="298988" cy="362008"/>
              <a:chOff x="10287403" y="1826574"/>
              <a:chExt cx="2327275" cy="2817813"/>
            </a:xfrm>
            <a:solidFill>
              <a:schemeClr val="bg1">
                <a:lumMod val="95000"/>
              </a:schemeClr>
            </a:solidFill>
          </p:grpSpPr>
          <p:sp>
            <p:nvSpPr>
              <p:cNvPr id="185" name="Freeform 21"/>
              <p:cNvSpPr>
                <a:spLocks/>
              </p:cNvSpPr>
              <p:nvPr/>
            </p:nvSpPr>
            <p:spPr bwMode="auto">
              <a:xfrm>
                <a:off x="11073215" y="2025012"/>
                <a:ext cx="203200" cy="33338"/>
              </a:xfrm>
              <a:custGeom>
                <a:avLst/>
                <a:gdLst/>
                <a:ahLst/>
                <a:cxnLst>
                  <a:cxn ang="0">
                    <a:pos x="1169" y="0"/>
                  </a:cxn>
                  <a:cxn ang="0">
                    <a:pos x="1190" y="2"/>
                  </a:cxn>
                  <a:cxn ang="0">
                    <a:pos x="1212" y="9"/>
                  </a:cxn>
                  <a:cxn ang="0">
                    <a:pos x="1229" y="19"/>
                  </a:cxn>
                  <a:cxn ang="0">
                    <a:pos x="1246" y="32"/>
                  </a:cxn>
                  <a:cxn ang="0">
                    <a:pos x="1259" y="49"/>
                  </a:cxn>
                  <a:cxn ang="0">
                    <a:pos x="1269" y="66"/>
                  </a:cxn>
                  <a:cxn ang="0">
                    <a:pos x="1276" y="87"/>
                  </a:cxn>
                  <a:cxn ang="0">
                    <a:pos x="1278" y="110"/>
                  </a:cxn>
                  <a:cxn ang="0">
                    <a:pos x="1276" y="131"/>
                  </a:cxn>
                  <a:cxn ang="0">
                    <a:pos x="1269" y="152"/>
                  </a:cxn>
                  <a:cxn ang="0">
                    <a:pos x="1259" y="170"/>
                  </a:cxn>
                  <a:cxn ang="0">
                    <a:pos x="1246" y="186"/>
                  </a:cxn>
                  <a:cxn ang="0">
                    <a:pos x="1229" y="200"/>
                  </a:cxn>
                  <a:cxn ang="0">
                    <a:pos x="1212" y="210"/>
                  </a:cxn>
                  <a:cxn ang="0">
                    <a:pos x="1190" y="216"/>
                  </a:cxn>
                  <a:cxn ang="0">
                    <a:pos x="1169" y="218"/>
                  </a:cxn>
                  <a:cxn ang="0">
                    <a:pos x="97" y="217"/>
                  </a:cxn>
                  <a:cxn ang="0">
                    <a:pos x="76" y="213"/>
                  </a:cxn>
                  <a:cxn ang="0">
                    <a:pos x="56" y="205"/>
                  </a:cxn>
                  <a:cxn ang="0">
                    <a:pos x="38" y="193"/>
                  </a:cxn>
                  <a:cxn ang="0">
                    <a:pos x="24" y="178"/>
                  </a:cxn>
                  <a:cxn ang="0">
                    <a:pos x="12" y="161"/>
                  </a:cxn>
                  <a:cxn ang="0">
                    <a:pos x="4" y="142"/>
                  </a:cxn>
                  <a:cxn ang="0">
                    <a:pos x="0" y="121"/>
                  </a:cxn>
                  <a:cxn ang="0">
                    <a:pos x="0" y="99"/>
                  </a:cxn>
                  <a:cxn ang="0">
                    <a:pos x="4" y="76"/>
                  </a:cxn>
                  <a:cxn ang="0">
                    <a:pos x="12" y="58"/>
                  </a:cxn>
                  <a:cxn ang="0">
                    <a:pos x="24" y="40"/>
                  </a:cxn>
                  <a:cxn ang="0">
                    <a:pos x="38" y="25"/>
                  </a:cxn>
                  <a:cxn ang="0">
                    <a:pos x="56" y="13"/>
                  </a:cxn>
                  <a:cxn ang="0">
                    <a:pos x="76" y="5"/>
                  </a:cxn>
                  <a:cxn ang="0">
                    <a:pos x="97" y="1"/>
                  </a:cxn>
                </a:cxnLst>
                <a:rect l="0" t="0" r="r" b="b"/>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86" name="Freeform 22"/>
              <p:cNvSpPr>
                <a:spLocks/>
              </p:cNvSpPr>
              <p:nvPr/>
            </p:nvSpPr>
            <p:spPr bwMode="auto">
              <a:xfrm>
                <a:off x="10455678" y="2025012"/>
                <a:ext cx="28575" cy="30163"/>
              </a:xfrm>
              <a:custGeom>
                <a:avLst/>
                <a:gdLst/>
                <a:ahLst/>
                <a:cxnLst>
                  <a:cxn ang="0">
                    <a:pos x="101" y="182"/>
                  </a:cxn>
                  <a:cxn ang="0">
                    <a:pos x="119" y="178"/>
                  </a:cxn>
                  <a:cxn ang="0">
                    <a:pos x="135" y="170"/>
                  </a:cxn>
                  <a:cxn ang="0">
                    <a:pos x="150" y="162"/>
                  </a:cxn>
                  <a:cxn ang="0">
                    <a:pos x="162" y="148"/>
                  </a:cxn>
                  <a:cxn ang="0">
                    <a:pos x="172" y="134"/>
                  </a:cxn>
                  <a:cxn ang="0">
                    <a:pos x="179" y="117"/>
                  </a:cxn>
                  <a:cxn ang="0">
                    <a:pos x="182" y="99"/>
                  </a:cxn>
                  <a:cxn ang="0">
                    <a:pos x="182" y="82"/>
                  </a:cxn>
                  <a:cxn ang="0">
                    <a:pos x="179"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87" name="Freeform 23"/>
              <p:cNvSpPr>
                <a:spLocks/>
              </p:cNvSpPr>
              <p:nvPr/>
            </p:nvSpPr>
            <p:spPr bwMode="auto">
              <a:xfrm>
                <a:off x="10495365" y="2025012"/>
                <a:ext cx="30163" cy="30163"/>
              </a:xfrm>
              <a:custGeom>
                <a:avLst/>
                <a:gdLst/>
                <a:ahLst/>
                <a:cxnLst>
                  <a:cxn ang="0">
                    <a:pos x="101" y="182"/>
                  </a:cxn>
                  <a:cxn ang="0">
                    <a:pos x="119" y="178"/>
                  </a:cxn>
                  <a:cxn ang="0">
                    <a:pos x="135" y="170"/>
                  </a:cxn>
                  <a:cxn ang="0">
                    <a:pos x="150" y="162"/>
                  </a:cxn>
                  <a:cxn ang="0">
                    <a:pos x="162" y="148"/>
                  </a:cxn>
                  <a:cxn ang="0">
                    <a:pos x="172" y="134"/>
                  </a:cxn>
                  <a:cxn ang="0">
                    <a:pos x="178" y="117"/>
                  </a:cxn>
                  <a:cxn ang="0">
                    <a:pos x="182" y="99"/>
                  </a:cxn>
                  <a:cxn ang="0">
                    <a:pos x="182" y="82"/>
                  </a:cxn>
                  <a:cxn ang="0">
                    <a:pos x="178"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88" name="Freeform 24"/>
              <p:cNvSpPr>
                <a:spLocks/>
              </p:cNvSpPr>
              <p:nvPr/>
            </p:nvSpPr>
            <p:spPr bwMode="auto">
              <a:xfrm>
                <a:off x="10536640" y="2025012"/>
                <a:ext cx="28575" cy="30163"/>
              </a:xfrm>
              <a:custGeom>
                <a:avLst/>
                <a:gdLst/>
                <a:ahLst/>
                <a:cxnLst>
                  <a:cxn ang="0">
                    <a:pos x="101" y="182"/>
                  </a:cxn>
                  <a:cxn ang="0">
                    <a:pos x="118" y="178"/>
                  </a:cxn>
                  <a:cxn ang="0">
                    <a:pos x="135" y="170"/>
                  </a:cxn>
                  <a:cxn ang="0">
                    <a:pos x="149" y="162"/>
                  </a:cxn>
                  <a:cxn ang="0">
                    <a:pos x="162" y="148"/>
                  </a:cxn>
                  <a:cxn ang="0">
                    <a:pos x="172" y="134"/>
                  </a:cxn>
                  <a:cxn ang="0">
                    <a:pos x="178" y="117"/>
                  </a:cxn>
                  <a:cxn ang="0">
                    <a:pos x="183" y="99"/>
                  </a:cxn>
                  <a:cxn ang="0">
                    <a:pos x="183" y="82"/>
                  </a:cxn>
                  <a:cxn ang="0">
                    <a:pos x="178" y="64"/>
                  </a:cxn>
                  <a:cxn ang="0">
                    <a:pos x="172" y="47"/>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7" y="170"/>
                  </a:cxn>
                  <a:cxn ang="0">
                    <a:pos x="64" y="178"/>
                  </a:cxn>
                  <a:cxn ang="0">
                    <a:pos x="82" y="182"/>
                  </a:cxn>
                </a:cxnLst>
                <a:rect l="0" t="0" r="r" b="b"/>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89" name="Freeform 25"/>
              <p:cNvSpPr>
                <a:spLocks/>
              </p:cNvSpPr>
              <p:nvPr/>
            </p:nvSpPr>
            <p:spPr bwMode="auto">
              <a:xfrm>
                <a:off x="10576328" y="2025012"/>
                <a:ext cx="28575" cy="30163"/>
              </a:xfrm>
              <a:custGeom>
                <a:avLst/>
                <a:gdLst/>
                <a:ahLst/>
                <a:cxnLst>
                  <a:cxn ang="0">
                    <a:pos x="100" y="182"/>
                  </a:cxn>
                  <a:cxn ang="0">
                    <a:pos x="118" y="178"/>
                  </a:cxn>
                  <a:cxn ang="0">
                    <a:pos x="135" y="170"/>
                  </a:cxn>
                  <a:cxn ang="0">
                    <a:pos x="149" y="162"/>
                  </a:cxn>
                  <a:cxn ang="0">
                    <a:pos x="161" y="148"/>
                  </a:cxn>
                  <a:cxn ang="0">
                    <a:pos x="171" y="134"/>
                  </a:cxn>
                  <a:cxn ang="0">
                    <a:pos x="178" y="117"/>
                  </a:cxn>
                  <a:cxn ang="0">
                    <a:pos x="182" y="99"/>
                  </a:cxn>
                  <a:cxn ang="0">
                    <a:pos x="182" y="82"/>
                  </a:cxn>
                  <a:cxn ang="0">
                    <a:pos x="178"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90" name="Freeform 26"/>
              <p:cNvSpPr>
                <a:spLocks/>
              </p:cNvSpPr>
              <p:nvPr/>
            </p:nvSpPr>
            <p:spPr bwMode="auto">
              <a:xfrm>
                <a:off x="10616015" y="2025012"/>
                <a:ext cx="28575" cy="30163"/>
              </a:xfrm>
              <a:custGeom>
                <a:avLst/>
                <a:gdLst/>
                <a:ahLst/>
                <a:cxnLst>
                  <a:cxn ang="0">
                    <a:pos x="100" y="182"/>
                  </a:cxn>
                  <a:cxn ang="0">
                    <a:pos x="118" y="178"/>
                  </a:cxn>
                  <a:cxn ang="0">
                    <a:pos x="135"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7"/>
                  </a:cxn>
                  <a:cxn ang="0">
                    <a:pos x="4" y="64"/>
                  </a:cxn>
                  <a:cxn ang="0">
                    <a:pos x="0" y="82"/>
                  </a:cxn>
                  <a:cxn ang="0">
                    <a:pos x="0" y="99"/>
                  </a:cxn>
                  <a:cxn ang="0">
                    <a:pos x="4" y="117"/>
                  </a:cxn>
                  <a:cxn ang="0">
                    <a:pos x="10" y="134"/>
                  </a:cxn>
                  <a:cxn ang="0">
                    <a:pos x="20" y="148"/>
                  </a:cxn>
                  <a:cxn ang="0">
                    <a:pos x="34" y="162"/>
                  </a:cxn>
                  <a:cxn ang="0">
                    <a:pos x="48" y="170"/>
                  </a:cxn>
                  <a:cxn ang="0">
                    <a:pos x="64" y="178"/>
                  </a:cxn>
                  <a:cxn ang="0">
                    <a:pos x="82" y="182"/>
                  </a:cxn>
                </a:cxnLst>
                <a:rect l="0" t="0" r="r" b="b"/>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91" name="Freeform 27"/>
              <p:cNvSpPr>
                <a:spLocks/>
              </p:cNvSpPr>
              <p:nvPr/>
            </p:nvSpPr>
            <p:spPr bwMode="auto">
              <a:xfrm>
                <a:off x="11073215" y="2212337"/>
                <a:ext cx="203200" cy="34925"/>
              </a:xfrm>
              <a:custGeom>
                <a:avLst/>
                <a:gdLst/>
                <a:ahLst/>
                <a:cxnLst>
                  <a:cxn ang="0">
                    <a:pos x="1169" y="0"/>
                  </a:cxn>
                  <a:cxn ang="0">
                    <a:pos x="1190" y="3"/>
                  </a:cxn>
                  <a:cxn ang="0">
                    <a:pos x="1212" y="9"/>
                  </a:cxn>
                  <a:cxn ang="0">
                    <a:pos x="1229" y="19"/>
                  </a:cxn>
                  <a:cxn ang="0">
                    <a:pos x="1246" y="33"/>
                  </a:cxn>
                  <a:cxn ang="0">
                    <a:pos x="1259" y="49"/>
                  </a:cxn>
                  <a:cxn ang="0">
                    <a:pos x="1269" y="67"/>
                  </a:cxn>
                  <a:cxn ang="0">
                    <a:pos x="1276" y="88"/>
                  </a:cxn>
                  <a:cxn ang="0">
                    <a:pos x="1278" y="109"/>
                  </a:cxn>
                  <a:cxn ang="0">
                    <a:pos x="1276" y="131"/>
                  </a:cxn>
                  <a:cxn ang="0">
                    <a:pos x="1269" y="152"/>
                  </a:cxn>
                  <a:cxn ang="0">
                    <a:pos x="1259" y="170"/>
                  </a:cxn>
                  <a:cxn ang="0">
                    <a:pos x="1246" y="187"/>
                  </a:cxn>
                  <a:cxn ang="0">
                    <a:pos x="1229" y="200"/>
                  </a:cxn>
                  <a:cxn ang="0">
                    <a:pos x="1212" y="210"/>
                  </a:cxn>
                  <a:cxn ang="0">
                    <a:pos x="1190" y="217"/>
                  </a:cxn>
                  <a:cxn ang="0">
                    <a:pos x="1169" y="219"/>
                  </a:cxn>
                  <a:cxn ang="0">
                    <a:pos x="97" y="218"/>
                  </a:cxn>
                  <a:cxn ang="0">
                    <a:pos x="76" y="213"/>
                  </a:cxn>
                  <a:cxn ang="0">
                    <a:pos x="56" y="206"/>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4"/>
                  </a:cxn>
                  <a:cxn ang="0">
                    <a:pos x="76" y="6"/>
                  </a:cxn>
                  <a:cxn ang="0">
                    <a:pos x="97" y="2"/>
                  </a:cxn>
                </a:cxnLst>
                <a:rect l="0" t="0" r="r" b="b"/>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92" name="Freeform 28"/>
              <p:cNvSpPr>
                <a:spLocks/>
              </p:cNvSpPr>
              <p:nvPr/>
            </p:nvSpPr>
            <p:spPr bwMode="auto">
              <a:xfrm>
                <a:off x="10455678" y="2213924"/>
                <a:ext cx="28575" cy="28575"/>
              </a:xfrm>
              <a:custGeom>
                <a:avLst/>
                <a:gdLst/>
                <a:ahLst/>
                <a:cxnLst>
                  <a:cxn ang="0">
                    <a:pos x="101" y="182"/>
                  </a:cxn>
                  <a:cxn ang="0">
                    <a:pos x="119" y="179"/>
                  </a:cxn>
                  <a:cxn ang="0">
                    <a:pos x="135" y="171"/>
                  </a:cxn>
                  <a:cxn ang="0">
                    <a:pos x="150" y="161"/>
                  </a:cxn>
                  <a:cxn ang="0">
                    <a:pos x="162" y="149"/>
                  </a:cxn>
                  <a:cxn ang="0">
                    <a:pos x="172" y="134"/>
                  </a:cxn>
                  <a:cxn ang="0">
                    <a:pos x="179" y="118"/>
                  </a:cxn>
                  <a:cxn ang="0">
                    <a:pos x="182" y="100"/>
                  </a:cxn>
                  <a:cxn ang="0">
                    <a:pos x="182" y="82"/>
                  </a:cxn>
                  <a:cxn ang="0">
                    <a:pos x="179"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93" name="Freeform 29"/>
              <p:cNvSpPr>
                <a:spLocks/>
              </p:cNvSpPr>
              <p:nvPr/>
            </p:nvSpPr>
            <p:spPr bwMode="auto">
              <a:xfrm>
                <a:off x="10495365" y="2213924"/>
                <a:ext cx="30163" cy="28575"/>
              </a:xfrm>
              <a:custGeom>
                <a:avLst/>
                <a:gdLst/>
                <a:ahLst/>
                <a:cxnLst>
                  <a:cxn ang="0">
                    <a:pos x="101" y="182"/>
                  </a:cxn>
                  <a:cxn ang="0">
                    <a:pos x="119" y="179"/>
                  </a:cxn>
                  <a:cxn ang="0">
                    <a:pos x="135" y="171"/>
                  </a:cxn>
                  <a:cxn ang="0">
                    <a:pos x="150" y="161"/>
                  </a:cxn>
                  <a:cxn ang="0">
                    <a:pos x="162" y="149"/>
                  </a:cxn>
                  <a:cxn ang="0">
                    <a:pos x="172" y="134"/>
                  </a:cxn>
                  <a:cxn ang="0">
                    <a:pos x="178" y="118"/>
                  </a:cxn>
                  <a:cxn ang="0">
                    <a:pos x="182" y="100"/>
                  </a:cxn>
                  <a:cxn ang="0">
                    <a:pos x="182" y="82"/>
                  </a:cxn>
                  <a:cxn ang="0">
                    <a:pos x="178"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94" name="Freeform 30"/>
              <p:cNvSpPr>
                <a:spLocks/>
              </p:cNvSpPr>
              <p:nvPr/>
            </p:nvSpPr>
            <p:spPr bwMode="auto">
              <a:xfrm>
                <a:off x="10536640" y="2213924"/>
                <a:ext cx="28575" cy="28575"/>
              </a:xfrm>
              <a:custGeom>
                <a:avLst/>
                <a:gdLst/>
                <a:ahLst/>
                <a:cxnLst>
                  <a:cxn ang="0">
                    <a:pos x="101" y="182"/>
                  </a:cxn>
                  <a:cxn ang="0">
                    <a:pos x="118" y="179"/>
                  </a:cxn>
                  <a:cxn ang="0">
                    <a:pos x="135" y="171"/>
                  </a:cxn>
                  <a:cxn ang="0">
                    <a:pos x="149" y="161"/>
                  </a:cxn>
                  <a:cxn ang="0">
                    <a:pos x="162" y="149"/>
                  </a:cxn>
                  <a:cxn ang="0">
                    <a:pos x="172" y="134"/>
                  </a:cxn>
                  <a:cxn ang="0">
                    <a:pos x="178" y="118"/>
                  </a:cxn>
                  <a:cxn ang="0">
                    <a:pos x="183" y="100"/>
                  </a:cxn>
                  <a:cxn ang="0">
                    <a:pos x="183" y="82"/>
                  </a:cxn>
                  <a:cxn ang="0">
                    <a:pos x="178" y="63"/>
                  </a:cxn>
                  <a:cxn ang="0">
                    <a:pos x="172" y="48"/>
                  </a:cxn>
                  <a:cxn ang="0">
                    <a:pos x="162" y="33"/>
                  </a:cxn>
                  <a:cxn ang="0">
                    <a:pos x="149" y="20"/>
                  </a:cxn>
                  <a:cxn ang="0">
                    <a:pos x="135" y="11"/>
                  </a:cxn>
                  <a:cxn ang="0">
                    <a:pos x="118" y="4"/>
                  </a:cxn>
                  <a:cxn ang="0">
                    <a:pos x="101" y="0"/>
                  </a:cxn>
                  <a:cxn ang="0">
                    <a:pos x="82" y="0"/>
                  </a:cxn>
                  <a:cxn ang="0">
                    <a:pos x="64" y="4"/>
                  </a:cxn>
                  <a:cxn ang="0">
                    <a:pos x="47"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7" y="171"/>
                  </a:cxn>
                  <a:cxn ang="0">
                    <a:pos x="64" y="179"/>
                  </a:cxn>
                  <a:cxn ang="0">
                    <a:pos x="82" y="182"/>
                  </a:cxn>
                </a:cxnLst>
                <a:rect l="0" t="0" r="r" b="b"/>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95" name="Freeform 31"/>
              <p:cNvSpPr>
                <a:spLocks/>
              </p:cNvSpPr>
              <p:nvPr/>
            </p:nvSpPr>
            <p:spPr bwMode="auto">
              <a:xfrm>
                <a:off x="10576328" y="2213924"/>
                <a:ext cx="28575" cy="28575"/>
              </a:xfrm>
              <a:custGeom>
                <a:avLst/>
                <a:gdLst/>
                <a:ahLst/>
                <a:cxnLst>
                  <a:cxn ang="0">
                    <a:pos x="100" y="182"/>
                  </a:cxn>
                  <a:cxn ang="0">
                    <a:pos x="118" y="179"/>
                  </a:cxn>
                  <a:cxn ang="0">
                    <a:pos x="135" y="171"/>
                  </a:cxn>
                  <a:cxn ang="0">
                    <a:pos x="149" y="161"/>
                  </a:cxn>
                  <a:cxn ang="0">
                    <a:pos x="161" y="149"/>
                  </a:cxn>
                  <a:cxn ang="0">
                    <a:pos x="171" y="134"/>
                  </a:cxn>
                  <a:cxn ang="0">
                    <a:pos x="178" y="118"/>
                  </a:cxn>
                  <a:cxn ang="0">
                    <a:pos x="182" y="100"/>
                  </a:cxn>
                  <a:cxn ang="0">
                    <a:pos x="182" y="82"/>
                  </a:cxn>
                  <a:cxn ang="0">
                    <a:pos x="178"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96" name="Freeform 32"/>
              <p:cNvSpPr>
                <a:spLocks/>
              </p:cNvSpPr>
              <p:nvPr/>
            </p:nvSpPr>
            <p:spPr bwMode="auto">
              <a:xfrm>
                <a:off x="10616015" y="2213924"/>
                <a:ext cx="28575" cy="28575"/>
              </a:xfrm>
              <a:custGeom>
                <a:avLst/>
                <a:gdLst/>
                <a:ahLst/>
                <a:cxnLst>
                  <a:cxn ang="0">
                    <a:pos x="100" y="182"/>
                  </a:cxn>
                  <a:cxn ang="0">
                    <a:pos x="118" y="179"/>
                  </a:cxn>
                  <a:cxn ang="0">
                    <a:pos x="135"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4" y="20"/>
                  </a:cxn>
                  <a:cxn ang="0">
                    <a:pos x="20" y="33"/>
                  </a:cxn>
                  <a:cxn ang="0">
                    <a:pos x="10" y="48"/>
                  </a:cxn>
                  <a:cxn ang="0">
                    <a:pos x="4" y="63"/>
                  </a:cxn>
                  <a:cxn ang="0">
                    <a:pos x="0" y="82"/>
                  </a:cxn>
                  <a:cxn ang="0">
                    <a:pos x="0" y="100"/>
                  </a:cxn>
                  <a:cxn ang="0">
                    <a:pos x="4" y="118"/>
                  </a:cxn>
                  <a:cxn ang="0">
                    <a:pos x="10" y="134"/>
                  </a:cxn>
                  <a:cxn ang="0">
                    <a:pos x="20" y="149"/>
                  </a:cxn>
                  <a:cxn ang="0">
                    <a:pos x="34" y="161"/>
                  </a:cxn>
                  <a:cxn ang="0">
                    <a:pos x="48" y="171"/>
                  </a:cxn>
                  <a:cxn ang="0">
                    <a:pos x="64" y="179"/>
                  </a:cxn>
                  <a:cxn ang="0">
                    <a:pos x="82" y="182"/>
                  </a:cxn>
                </a:cxnLst>
                <a:rect l="0" t="0" r="r" b="b"/>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97" name="Freeform 33"/>
              <p:cNvSpPr>
                <a:spLocks/>
              </p:cNvSpPr>
              <p:nvPr/>
            </p:nvSpPr>
            <p:spPr bwMode="auto">
              <a:xfrm>
                <a:off x="11073215" y="2399662"/>
                <a:ext cx="203200" cy="34925"/>
              </a:xfrm>
              <a:custGeom>
                <a:avLst/>
                <a:gdLst/>
                <a:ahLst/>
                <a:cxnLst>
                  <a:cxn ang="0">
                    <a:pos x="1169" y="0"/>
                  </a:cxn>
                  <a:cxn ang="0">
                    <a:pos x="1190" y="2"/>
                  </a:cxn>
                  <a:cxn ang="0">
                    <a:pos x="1212" y="9"/>
                  </a:cxn>
                  <a:cxn ang="0">
                    <a:pos x="1229" y="19"/>
                  </a:cxn>
                  <a:cxn ang="0">
                    <a:pos x="1246" y="32"/>
                  </a:cxn>
                  <a:cxn ang="0">
                    <a:pos x="1259" y="49"/>
                  </a:cxn>
                  <a:cxn ang="0">
                    <a:pos x="1269" y="67"/>
                  </a:cxn>
                  <a:cxn ang="0">
                    <a:pos x="1276" y="88"/>
                  </a:cxn>
                  <a:cxn ang="0">
                    <a:pos x="1278" y="109"/>
                  </a:cxn>
                  <a:cxn ang="0">
                    <a:pos x="1276" y="131"/>
                  </a:cxn>
                  <a:cxn ang="0">
                    <a:pos x="1269" y="151"/>
                  </a:cxn>
                  <a:cxn ang="0">
                    <a:pos x="1259" y="170"/>
                  </a:cxn>
                  <a:cxn ang="0">
                    <a:pos x="1246" y="186"/>
                  </a:cxn>
                  <a:cxn ang="0">
                    <a:pos x="1229" y="200"/>
                  </a:cxn>
                  <a:cxn ang="0">
                    <a:pos x="1212" y="210"/>
                  </a:cxn>
                  <a:cxn ang="0">
                    <a:pos x="1190" y="216"/>
                  </a:cxn>
                  <a:cxn ang="0">
                    <a:pos x="1169" y="219"/>
                  </a:cxn>
                  <a:cxn ang="0">
                    <a:pos x="97" y="217"/>
                  </a:cxn>
                  <a:cxn ang="0">
                    <a:pos x="76" y="213"/>
                  </a:cxn>
                  <a:cxn ang="0">
                    <a:pos x="56" y="205"/>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98" name="Freeform 34"/>
              <p:cNvSpPr>
                <a:spLocks/>
              </p:cNvSpPr>
              <p:nvPr/>
            </p:nvSpPr>
            <p:spPr bwMode="auto">
              <a:xfrm>
                <a:off x="10455678" y="2401249"/>
                <a:ext cx="28575" cy="28575"/>
              </a:xfrm>
              <a:custGeom>
                <a:avLst/>
                <a:gdLst/>
                <a:ahLst/>
                <a:cxnLst>
                  <a:cxn ang="0">
                    <a:pos x="101" y="183"/>
                  </a:cxn>
                  <a:cxn ang="0">
                    <a:pos x="119" y="179"/>
                  </a:cxn>
                  <a:cxn ang="0">
                    <a:pos x="135" y="172"/>
                  </a:cxn>
                  <a:cxn ang="0">
                    <a:pos x="150" y="162"/>
                  </a:cxn>
                  <a:cxn ang="0">
                    <a:pos x="162" y="149"/>
                  </a:cxn>
                  <a:cxn ang="0">
                    <a:pos x="172" y="135"/>
                  </a:cxn>
                  <a:cxn ang="0">
                    <a:pos x="179" y="118"/>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99" name="Freeform 35"/>
              <p:cNvSpPr>
                <a:spLocks/>
              </p:cNvSpPr>
              <p:nvPr/>
            </p:nvSpPr>
            <p:spPr bwMode="auto">
              <a:xfrm>
                <a:off x="10495365" y="2401249"/>
                <a:ext cx="30163" cy="28575"/>
              </a:xfrm>
              <a:custGeom>
                <a:avLst/>
                <a:gdLst/>
                <a:ahLst/>
                <a:cxnLst>
                  <a:cxn ang="0">
                    <a:pos x="101" y="183"/>
                  </a:cxn>
                  <a:cxn ang="0">
                    <a:pos x="119" y="179"/>
                  </a:cxn>
                  <a:cxn ang="0">
                    <a:pos x="135" y="172"/>
                  </a:cxn>
                  <a:cxn ang="0">
                    <a:pos x="150" y="162"/>
                  </a:cxn>
                  <a:cxn ang="0">
                    <a:pos x="162" y="149"/>
                  </a:cxn>
                  <a:cxn ang="0">
                    <a:pos x="172" y="135"/>
                  </a:cxn>
                  <a:cxn ang="0">
                    <a:pos x="178" y="118"/>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00" name="Freeform 36"/>
              <p:cNvSpPr>
                <a:spLocks/>
              </p:cNvSpPr>
              <p:nvPr/>
            </p:nvSpPr>
            <p:spPr bwMode="auto">
              <a:xfrm>
                <a:off x="10536640" y="2401249"/>
                <a:ext cx="28575" cy="28575"/>
              </a:xfrm>
              <a:custGeom>
                <a:avLst/>
                <a:gdLst/>
                <a:ahLst/>
                <a:cxnLst>
                  <a:cxn ang="0">
                    <a:pos x="101" y="183"/>
                  </a:cxn>
                  <a:cxn ang="0">
                    <a:pos x="118" y="179"/>
                  </a:cxn>
                  <a:cxn ang="0">
                    <a:pos x="135" y="172"/>
                  </a:cxn>
                  <a:cxn ang="0">
                    <a:pos x="149" y="162"/>
                  </a:cxn>
                  <a:cxn ang="0">
                    <a:pos x="162" y="149"/>
                  </a:cxn>
                  <a:cxn ang="0">
                    <a:pos x="172" y="135"/>
                  </a:cxn>
                  <a:cxn ang="0">
                    <a:pos x="178" y="118"/>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7" y="172"/>
                  </a:cxn>
                  <a:cxn ang="0">
                    <a:pos x="64" y="179"/>
                  </a:cxn>
                  <a:cxn ang="0">
                    <a:pos x="82" y="183"/>
                  </a:cxn>
                </a:cxnLst>
                <a:rect l="0" t="0" r="r" b="b"/>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01" name="Freeform 37"/>
              <p:cNvSpPr>
                <a:spLocks/>
              </p:cNvSpPr>
              <p:nvPr/>
            </p:nvSpPr>
            <p:spPr bwMode="auto">
              <a:xfrm>
                <a:off x="10576328" y="2401249"/>
                <a:ext cx="28575" cy="28575"/>
              </a:xfrm>
              <a:custGeom>
                <a:avLst/>
                <a:gdLst/>
                <a:ahLst/>
                <a:cxnLst>
                  <a:cxn ang="0">
                    <a:pos x="100" y="183"/>
                  </a:cxn>
                  <a:cxn ang="0">
                    <a:pos x="118" y="179"/>
                  </a:cxn>
                  <a:cxn ang="0">
                    <a:pos x="135" y="172"/>
                  </a:cxn>
                  <a:cxn ang="0">
                    <a:pos x="149" y="162"/>
                  </a:cxn>
                  <a:cxn ang="0">
                    <a:pos x="161" y="149"/>
                  </a:cxn>
                  <a:cxn ang="0">
                    <a:pos x="171" y="135"/>
                  </a:cxn>
                  <a:cxn ang="0">
                    <a:pos x="178" y="118"/>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02" name="Freeform 38"/>
              <p:cNvSpPr>
                <a:spLocks/>
              </p:cNvSpPr>
              <p:nvPr/>
            </p:nvSpPr>
            <p:spPr bwMode="auto">
              <a:xfrm>
                <a:off x="10616015" y="2401249"/>
                <a:ext cx="28575" cy="28575"/>
              </a:xfrm>
              <a:custGeom>
                <a:avLst/>
                <a:gdLst/>
                <a:ahLst/>
                <a:cxnLst>
                  <a:cxn ang="0">
                    <a:pos x="100" y="183"/>
                  </a:cxn>
                  <a:cxn ang="0">
                    <a:pos x="118" y="179"/>
                  </a:cxn>
                  <a:cxn ang="0">
                    <a:pos x="135"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8"/>
                  </a:cxn>
                  <a:cxn ang="0">
                    <a:pos x="10" y="135"/>
                  </a:cxn>
                  <a:cxn ang="0">
                    <a:pos x="20" y="149"/>
                  </a:cxn>
                  <a:cxn ang="0">
                    <a:pos x="34" y="162"/>
                  </a:cxn>
                  <a:cxn ang="0">
                    <a:pos x="48" y="172"/>
                  </a:cxn>
                  <a:cxn ang="0">
                    <a:pos x="64" y="179"/>
                  </a:cxn>
                  <a:cxn ang="0">
                    <a:pos x="82" y="183"/>
                  </a:cxn>
                </a:cxnLst>
                <a:rect l="0" t="0" r="r" b="b"/>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03" name="Freeform 39"/>
              <p:cNvSpPr>
                <a:spLocks/>
              </p:cNvSpPr>
              <p:nvPr/>
            </p:nvSpPr>
            <p:spPr bwMode="auto">
              <a:xfrm>
                <a:off x="11073215" y="3714112"/>
                <a:ext cx="203200" cy="34925"/>
              </a:xfrm>
              <a:custGeom>
                <a:avLst/>
                <a:gdLst/>
                <a:ahLst/>
                <a:cxnLst>
                  <a:cxn ang="0">
                    <a:pos x="1169" y="0"/>
                  </a:cxn>
                  <a:cxn ang="0">
                    <a:pos x="1190" y="2"/>
                  </a:cxn>
                  <a:cxn ang="0">
                    <a:pos x="1212" y="9"/>
                  </a:cxn>
                  <a:cxn ang="0">
                    <a:pos x="1229" y="19"/>
                  </a:cxn>
                  <a:cxn ang="0">
                    <a:pos x="1246" y="32"/>
                  </a:cxn>
                  <a:cxn ang="0">
                    <a:pos x="1259" y="49"/>
                  </a:cxn>
                  <a:cxn ang="0">
                    <a:pos x="1269" y="68"/>
                  </a:cxn>
                  <a:cxn ang="0">
                    <a:pos x="1276" y="88"/>
                  </a:cxn>
                  <a:cxn ang="0">
                    <a:pos x="1278" y="110"/>
                  </a:cxn>
                  <a:cxn ang="0">
                    <a:pos x="1276" y="131"/>
                  </a:cxn>
                  <a:cxn ang="0">
                    <a:pos x="1269" y="152"/>
                  </a:cxn>
                  <a:cxn ang="0">
                    <a:pos x="1259" y="170"/>
                  </a:cxn>
                  <a:cxn ang="0">
                    <a:pos x="1246" y="186"/>
                  </a:cxn>
                  <a:cxn ang="0">
                    <a:pos x="1229" y="200"/>
                  </a:cxn>
                  <a:cxn ang="0">
                    <a:pos x="1212" y="210"/>
                  </a:cxn>
                  <a:cxn ang="0">
                    <a:pos x="1190" y="216"/>
                  </a:cxn>
                  <a:cxn ang="0">
                    <a:pos x="1169" y="219"/>
                  </a:cxn>
                  <a:cxn ang="0">
                    <a:pos x="97" y="218"/>
                  </a:cxn>
                  <a:cxn ang="0">
                    <a:pos x="76" y="213"/>
                  </a:cxn>
                  <a:cxn ang="0">
                    <a:pos x="56" y="205"/>
                  </a:cxn>
                  <a:cxn ang="0">
                    <a:pos x="38" y="193"/>
                  </a:cxn>
                  <a:cxn ang="0">
                    <a:pos x="24" y="179"/>
                  </a:cxn>
                  <a:cxn ang="0">
                    <a:pos x="12" y="161"/>
                  </a:cxn>
                  <a:cxn ang="0">
                    <a:pos x="4" y="142"/>
                  </a:cxn>
                  <a:cxn ang="0">
                    <a:pos x="0" y="121"/>
                  </a:cxn>
                  <a:cxn ang="0">
                    <a:pos x="0" y="99"/>
                  </a:cxn>
                  <a:cxn ang="0">
                    <a:pos x="4" y="78"/>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04" name="Freeform 40"/>
              <p:cNvSpPr>
                <a:spLocks/>
              </p:cNvSpPr>
              <p:nvPr/>
            </p:nvSpPr>
            <p:spPr bwMode="auto">
              <a:xfrm>
                <a:off x="10455678" y="3715699"/>
                <a:ext cx="28575" cy="28575"/>
              </a:xfrm>
              <a:custGeom>
                <a:avLst/>
                <a:gdLst/>
                <a:ahLst/>
                <a:cxnLst>
                  <a:cxn ang="0">
                    <a:pos x="101" y="182"/>
                  </a:cxn>
                  <a:cxn ang="0">
                    <a:pos x="119" y="178"/>
                  </a:cxn>
                  <a:cxn ang="0">
                    <a:pos x="135" y="172"/>
                  </a:cxn>
                  <a:cxn ang="0">
                    <a:pos x="150" y="162"/>
                  </a:cxn>
                  <a:cxn ang="0">
                    <a:pos x="162" y="150"/>
                  </a:cxn>
                  <a:cxn ang="0">
                    <a:pos x="172" y="134"/>
                  </a:cxn>
                  <a:cxn ang="0">
                    <a:pos x="179" y="119"/>
                  </a:cxn>
                  <a:cxn ang="0">
                    <a:pos x="182" y="101"/>
                  </a:cxn>
                  <a:cxn ang="0">
                    <a:pos x="182" y="82"/>
                  </a:cxn>
                  <a:cxn ang="0">
                    <a:pos x="179"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05" name="Freeform 41"/>
              <p:cNvSpPr>
                <a:spLocks/>
              </p:cNvSpPr>
              <p:nvPr/>
            </p:nvSpPr>
            <p:spPr bwMode="auto">
              <a:xfrm>
                <a:off x="10495365" y="3715699"/>
                <a:ext cx="30163" cy="28575"/>
              </a:xfrm>
              <a:custGeom>
                <a:avLst/>
                <a:gdLst/>
                <a:ahLst/>
                <a:cxnLst>
                  <a:cxn ang="0">
                    <a:pos x="101" y="182"/>
                  </a:cxn>
                  <a:cxn ang="0">
                    <a:pos x="119" y="178"/>
                  </a:cxn>
                  <a:cxn ang="0">
                    <a:pos x="135" y="172"/>
                  </a:cxn>
                  <a:cxn ang="0">
                    <a:pos x="150" y="162"/>
                  </a:cxn>
                  <a:cxn ang="0">
                    <a:pos x="162" y="150"/>
                  </a:cxn>
                  <a:cxn ang="0">
                    <a:pos x="172" y="134"/>
                  </a:cxn>
                  <a:cxn ang="0">
                    <a:pos x="178" y="119"/>
                  </a:cxn>
                  <a:cxn ang="0">
                    <a:pos x="182" y="101"/>
                  </a:cxn>
                  <a:cxn ang="0">
                    <a:pos x="182" y="82"/>
                  </a:cxn>
                  <a:cxn ang="0">
                    <a:pos x="178"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06" name="Freeform 42"/>
              <p:cNvSpPr>
                <a:spLocks/>
              </p:cNvSpPr>
              <p:nvPr/>
            </p:nvSpPr>
            <p:spPr bwMode="auto">
              <a:xfrm>
                <a:off x="10536640" y="3715699"/>
                <a:ext cx="28575" cy="28575"/>
              </a:xfrm>
              <a:custGeom>
                <a:avLst/>
                <a:gdLst/>
                <a:ahLst/>
                <a:cxnLst>
                  <a:cxn ang="0">
                    <a:pos x="101" y="182"/>
                  </a:cxn>
                  <a:cxn ang="0">
                    <a:pos x="118" y="178"/>
                  </a:cxn>
                  <a:cxn ang="0">
                    <a:pos x="135" y="172"/>
                  </a:cxn>
                  <a:cxn ang="0">
                    <a:pos x="149" y="162"/>
                  </a:cxn>
                  <a:cxn ang="0">
                    <a:pos x="162" y="150"/>
                  </a:cxn>
                  <a:cxn ang="0">
                    <a:pos x="172" y="134"/>
                  </a:cxn>
                  <a:cxn ang="0">
                    <a:pos x="178" y="119"/>
                  </a:cxn>
                  <a:cxn ang="0">
                    <a:pos x="183" y="101"/>
                  </a:cxn>
                  <a:cxn ang="0">
                    <a:pos x="183" y="82"/>
                  </a:cxn>
                  <a:cxn ang="0">
                    <a:pos x="178" y="64"/>
                  </a:cxn>
                  <a:cxn ang="0">
                    <a:pos x="172" y="48"/>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7" y="172"/>
                  </a:cxn>
                  <a:cxn ang="0">
                    <a:pos x="64" y="178"/>
                  </a:cxn>
                  <a:cxn ang="0">
                    <a:pos x="82" y="182"/>
                  </a:cxn>
                </a:cxnLst>
                <a:rect l="0" t="0" r="r" b="b"/>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07" name="Freeform 43"/>
              <p:cNvSpPr>
                <a:spLocks/>
              </p:cNvSpPr>
              <p:nvPr/>
            </p:nvSpPr>
            <p:spPr bwMode="auto">
              <a:xfrm>
                <a:off x="10576328" y="3715699"/>
                <a:ext cx="28575" cy="28575"/>
              </a:xfrm>
              <a:custGeom>
                <a:avLst/>
                <a:gdLst/>
                <a:ahLst/>
                <a:cxnLst>
                  <a:cxn ang="0">
                    <a:pos x="100" y="182"/>
                  </a:cxn>
                  <a:cxn ang="0">
                    <a:pos x="118" y="178"/>
                  </a:cxn>
                  <a:cxn ang="0">
                    <a:pos x="135" y="172"/>
                  </a:cxn>
                  <a:cxn ang="0">
                    <a:pos x="149" y="162"/>
                  </a:cxn>
                  <a:cxn ang="0">
                    <a:pos x="161" y="150"/>
                  </a:cxn>
                  <a:cxn ang="0">
                    <a:pos x="171" y="134"/>
                  </a:cxn>
                  <a:cxn ang="0">
                    <a:pos x="178" y="119"/>
                  </a:cxn>
                  <a:cxn ang="0">
                    <a:pos x="182" y="101"/>
                  </a:cxn>
                  <a:cxn ang="0">
                    <a:pos x="182" y="82"/>
                  </a:cxn>
                  <a:cxn ang="0">
                    <a:pos x="178"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08" name="Freeform 44"/>
              <p:cNvSpPr>
                <a:spLocks/>
              </p:cNvSpPr>
              <p:nvPr/>
            </p:nvSpPr>
            <p:spPr bwMode="auto">
              <a:xfrm>
                <a:off x="10616015" y="3715699"/>
                <a:ext cx="28575" cy="28575"/>
              </a:xfrm>
              <a:custGeom>
                <a:avLst/>
                <a:gdLst/>
                <a:ahLst/>
                <a:cxnLst>
                  <a:cxn ang="0">
                    <a:pos x="100" y="182"/>
                  </a:cxn>
                  <a:cxn ang="0">
                    <a:pos x="118" y="178"/>
                  </a:cxn>
                  <a:cxn ang="0">
                    <a:pos x="135"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8"/>
                  </a:cxn>
                  <a:cxn ang="0">
                    <a:pos x="4" y="64"/>
                  </a:cxn>
                  <a:cxn ang="0">
                    <a:pos x="0" y="82"/>
                  </a:cxn>
                  <a:cxn ang="0">
                    <a:pos x="0" y="101"/>
                  </a:cxn>
                  <a:cxn ang="0">
                    <a:pos x="4" y="119"/>
                  </a:cxn>
                  <a:cxn ang="0">
                    <a:pos x="10" y="134"/>
                  </a:cxn>
                  <a:cxn ang="0">
                    <a:pos x="20" y="150"/>
                  </a:cxn>
                  <a:cxn ang="0">
                    <a:pos x="34" y="162"/>
                  </a:cxn>
                  <a:cxn ang="0">
                    <a:pos x="48" y="172"/>
                  </a:cxn>
                  <a:cxn ang="0">
                    <a:pos x="64" y="178"/>
                  </a:cxn>
                  <a:cxn ang="0">
                    <a:pos x="82" y="182"/>
                  </a:cxn>
                </a:cxnLst>
                <a:rect l="0" t="0" r="r" b="b"/>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09" name="Freeform 45"/>
              <p:cNvSpPr>
                <a:spLocks/>
              </p:cNvSpPr>
              <p:nvPr/>
            </p:nvSpPr>
            <p:spPr bwMode="auto">
              <a:xfrm>
                <a:off x="11073215" y="2775899"/>
                <a:ext cx="203200" cy="33338"/>
              </a:xfrm>
              <a:custGeom>
                <a:avLst/>
                <a:gdLst/>
                <a:ahLst/>
                <a:cxnLst>
                  <a:cxn ang="0">
                    <a:pos x="1169" y="0"/>
                  </a:cxn>
                  <a:cxn ang="0">
                    <a:pos x="1190" y="2"/>
                  </a:cxn>
                  <a:cxn ang="0">
                    <a:pos x="1212" y="9"/>
                  </a:cxn>
                  <a:cxn ang="0">
                    <a:pos x="1229" y="19"/>
                  </a:cxn>
                  <a:cxn ang="0">
                    <a:pos x="1246" y="32"/>
                  </a:cxn>
                  <a:cxn ang="0">
                    <a:pos x="1259" y="48"/>
                  </a:cxn>
                  <a:cxn ang="0">
                    <a:pos x="1269" y="67"/>
                  </a:cxn>
                  <a:cxn ang="0">
                    <a:pos x="1276" y="87"/>
                  </a:cxn>
                  <a:cxn ang="0">
                    <a:pos x="1278" y="109"/>
                  </a:cxn>
                  <a:cxn ang="0">
                    <a:pos x="1276" y="131"/>
                  </a:cxn>
                  <a:cxn ang="0">
                    <a:pos x="1269" y="151"/>
                  </a:cxn>
                  <a:cxn ang="0">
                    <a:pos x="1259" y="170"/>
                  </a:cxn>
                  <a:cxn ang="0">
                    <a:pos x="1246" y="187"/>
                  </a:cxn>
                  <a:cxn ang="0">
                    <a:pos x="1229" y="200"/>
                  </a:cxn>
                  <a:cxn ang="0">
                    <a:pos x="1212" y="210"/>
                  </a:cxn>
                  <a:cxn ang="0">
                    <a:pos x="1190" y="215"/>
                  </a:cxn>
                  <a:cxn ang="0">
                    <a:pos x="1169" y="218"/>
                  </a:cxn>
                  <a:cxn ang="0">
                    <a:pos x="97" y="218"/>
                  </a:cxn>
                  <a:cxn ang="0">
                    <a:pos x="76" y="213"/>
                  </a:cxn>
                  <a:cxn ang="0">
                    <a:pos x="56" y="204"/>
                  </a:cxn>
                  <a:cxn ang="0">
                    <a:pos x="38" y="193"/>
                  </a:cxn>
                  <a:cxn ang="0">
                    <a:pos x="24" y="179"/>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10" name="Freeform 46"/>
              <p:cNvSpPr>
                <a:spLocks/>
              </p:cNvSpPr>
              <p:nvPr/>
            </p:nvSpPr>
            <p:spPr bwMode="auto">
              <a:xfrm>
                <a:off x="10455678" y="2775899"/>
                <a:ext cx="28575" cy="30163"/>
              </a:xfrm>
              <a:custGeom>
                <a:avLst/>
                <a:gdLst/>
                <a:ahLst/>
                <a:cxnLst>
                  <a:cxn ang="0">
                    <a:pos x="101" y="183"/>
                  </a:cxn>
                  <a:cxn ang="0">
                    <a:pos x="119" y="178"/>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11" name="Freeform 47"/>
              <p:cNvSpPr>
                <a:spLocks/>
              </p:cNvSpPr>
              <p:nvPr/>
            </p:nvSpPr>
            <p:spPr bwMode="auto">
              <a:xfrm>
                <a:off x="10495365" y="2775899"/>
                <a:ext cx="30163" cy="30163"/>
              </a:xfrm>
              <a:custGeom>
                <a:avLst/>
                <a:gdLst/>
                <a:ahLst/>
                <a:cxnLst>
                  <a:cxn ang="0">
                    <a:pos x="101" y="183"/>
                  </a:cxn>
                  <a:cxn ang="0">
                    <a:pos x="119" y="178"/>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12" name="Freeform 48"/>
              <p:cNvSpPr>
                <a:spLocks/>
              </p:cNvSpPr>
              <p:nvPr/>
            </p:nvSpPr>
            <p:spPr bwMode="auto">
              <a:xfrm>
                <a:off x="10536640" y="2775899"/>
                <a:ext cx="28575" cy="30163"/>
              </a:xfrm>
              <a:custGeom>
                <a:avLst/>
                <a:gdLst/>
                <a:ahLst/>
                <a:cxnLst>
                  <a:cxn ang="0">
                    <a:pos x="101" y="183"/>
                  </a:cxn>
                  <a:cxn ang="0">
                    <a:pos x="118" y="178"/>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8"/>
                  </a:cxn>
                  <a:cxn ang="0">
                    <a:pos x="82" y="183"/>
                  </a:cxn>
                </a:cxnLst>
                <a:rect l="0" t="0" r="r" b="b"/>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13" name="Freeform 49"/>
              <p:cNvSpPr>
                <a:spLocks/>
              </p:cNvSpPr>
              <p:nvPr/>
            </p:nvSpPr>
            <p:spPr bwMode="auto">
              <a:xfrm>
                <a:off x="10576328" y="2775899"/>
                <a:ext cx="28575" cy="30163"/>
              </a:xfrm>
              <a:custGeom>
                <a:avLst/>
                <a:gdLst/>
                <a:ahLst/>
                <a:cxnLst>
                  <a:cxn ang="0">
                    <a:pos x="100" y="183"/>
                  </a:cxn>
                  <a:cxn ang="0">
                    <a:pos x="118" y="178"/>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14" name="Freeform 50"/>
              <p:cNvSpPr>
                <a:spLocks/>
              </p:cNvSpPr>
              <p:nvPr/>
            </p:nvSpPr>
            <p:spPr bwMode="auto">
              <a:xfrm>
                <a:off x="10616015" y="2775899"/>
                <a:ext cx="28575" cy="30163"/>
              </a:xfrm>
              <a:custGeom>
                <a:avLst/>
                <a:gdLst/>
                <a:ahLst/>
                <a:cxnLst>
                  <a:cxn ang="0">
                    <a:pos x="100" y="183"/>
                  </a:cxn>
                  <a:cxn ang="0">
                    <a:pos x="118" y="178"/>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8"/>
                  </a:cxn>
                  <a:cxn ang="0">
                    <a:pos x="82" y="183"/>
                  </a:cxn>
                </a:cxnLst>
                <a:rect l="0" t="0" r="r" b="b"/>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15" name="Freeform 51"/>
              <p:cNvSpPr>
                <a:spLocks/>
              </p:cNvSpPr>
              <p:nvPr/>
            </p:nvSpPr>
            <p:spPr bwMode="auto">
              <a:xfrm>
                <a:off x="11073215" y="2963224"/>
                <a:ext cx="203200" cy="34925"/>
              </a:xfrm>
              <a:custGeom>
                <a:avLst/>
                <a:gdLst/>
                <a:ahLst/>
                <a:cxnLst>
                  <a:cxn ang="0">
                    <a:pos x="1169" y="0"/>
                  </a:cxn>
                  <a:cxn ang="0">
                    <a:pos x="1190" y="2"/>
                  </a:cxn>
                  <a:cxn ang="0">
                    <a:pos x="1212" y="9"/>
                  </a:cxn>
                  <a:cxn ang="0">
                    <a:pos x="1229" y="19"/>
                  </a:cxn>
                  <a:cxn ang="0">
                    <a:pos x="1246" y="32"/>
                  </a:cxn>
                  <a:cxn ang="0">
                    <a:pos x="1259" y="48"/>
                  </a:cxn>
                  <a:cxn ang="0">
                    <a:pos x="1269" y="66"/>
                  </a:cxn>
                  <a:cxn ang="0">
                    <a:pos x="1276" y="86"/>
                  </a:cxn>
                  <a:cxn ang="0">
                    <a:pos x="1278" y="109"/>
                  </a:cxn>
                  <a:cxn ang="0">
                    <a:pos x="1276" y="131"/>
                  </a:cxn>
                  <a:cxn ang="0">
                    <a:pos x="1269" y="151"/>
                  </a:cxn>
                  <a:cxn ang="0">
                    <a:pos x="1259" y="170"/>
                  </a:cxn>
                  <a:cxn ang="0">
                    <a:pos x="1246" y="185"/>
                  </a:cxn>
                  <a:cxn ang="0">
                    <a:pos x="1229" y="198"/>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7"/>
                  </a:cxn>
                  <a:cxn ang="0">
                    <a:pos x="4" y="76"/>
                  </a:cxn>
                  <a:cxn ang="0">
                    <a:pos x="12" y="56"/>
                  </a:cxn>
                  <a:cxn ang="0">
                    <a:pos x="24" y="40"/>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16" name="Freeform 52"/>
              <p:cNvSpPr>
                <a:spLocks/>
              </p:cNvSpPr>
              <p:nvPr/>
            </p:nvSpPr>
            <p:spPr bwMode="auto">
              <a:xfrm>
                <a:off x="10455678" y="2964812"/>
                <a:ext cx="28575" cy="28575"/>
              </a:xfrm>
              <a:custGeom>
                <a:avLst/>
                <a:gdLst/>
                <a:ahLst/>
                <a:cxnLst>
                  <a:cxn ang="0">
                    <a:pos x="101" y="182"/>
                  </a:cxn>
                  <a:cxn ang="0">
                    <a:pos x="119" y="179"/>
                  </a:cxn>
                  <a:cxn ang="0">
                    <a:pos x="135" y="172"/>
                  </a:cxn>
                  <a:cxn ang="0">
                    <a:pos x="150" y="162"/>
                  </a:cxn>
                  <a:cxn ang="0">
                    <a:pos x="162" y="150"/>
                  </a:cxn>
                  <a:cxn ang="0">
                    <a:pos x="172" y="136"/>
                  </a:cxn>
                  <a:cxn ang="0">
                    <a:pos x="179" y="119"/>
                  </a:cxn>
                  <a:cxn ang="0">
                    <a:pos x="182" y="101"/>
                  </a:cxn>
                  <a:cxn ang="0">
                    <a:pos x="182" y="83"/>
                  </a:cxn>
                  <a:cxn ang="0">
                    <a:pos x="179"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17" name="Freeform 53"/>
              <p:cNvSpPr>
                <a:spLocks/>
              </p:cNvSpPr>
              <p:nvPr/>
            </p:nvSpPr>
            <p:spPr bwMode="auto">
              <a:xfrm>
                <a:off x="10495365" y="2964812"/>
                <a:ext cx="30163" cy="28575"/>
              </a:xfrm>
              <a:custGeom>
                <a:avLst/>
                <a:gdLst/>
                <a:ahLst/>
                <a:cxnLst>
                  <a:cxn ang="0">
                    <a:pos x="101" y="182"/>
                  </a:cxn>
                  <a:cxn ang="0">
                    <a:pos x="119" y="179"/>
                  </a:cxn>
                  <a:cxn ang="0">
                    <a:pos x="135" y="172"/>
                  </a:cxn>
                  <a:cxn ang="0">
                    <a:pos x="150" y="162"/>
                  </a:cxn>
                  <a:cxn ang="0">
                    <a:pos x="162" y="150"/>
                  </a:cxn>
                  <a:cxn ang="0">
                    <a:pos x="172" y="136"/>
                  </a:cxn>
                  <a:cxn ang="0">
                    <a:pos x="178" y="119"/>
                  </a:cxn>
                  <a:cxn ang="0">
                    <a:pos x="182" y="101"/>
                  </a:cxn>
                  <a:cxn ang="0">
                    <a:pos x="182" y="83"/>
                  </a:cxn>
                  <a:cxn ang="0">
                    <a:pos x="178"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18" name="Freeform 54"/>
              <p:cNvSpPr>
                <a:spLocks/>
              </p:cNvSpPr>
              <p:nvPr/>
            </p:nvSpPr>
            <p:spPr bwMode="auto">
              <a:xfrm>
                <a:off x="10536640" y="2964812"/>
                <a:ext cx="28575" cy="28575"/>
              </a:xfrm>
              <a:custGeom>
                <a:avLst/>
                <a:gdLst/>
                <a:ahLst/>
                <a:cxnLst>
                  <a:cxn ang="0">
                    <a:pos x="101" y="182"/>
                  </a:cxn>
                  <a:cxn ang="0">
                    <a:pos x="118" y="179"/>
                  </a:cxn>
                  <a:cxn ang="0">
                    <a:pos x="135" y="172"/>
                  </a:cxn>
                  <a:cxn ang="0">
                    <a:pos x="149" y="162"/>
                  </a:cxn>
                  <a:cxn ang="0">
                    <a:pos x="162" y="150"/>
                  </a:cxn>
                  <a:cxn ang="0">
                    <a:pos x="172" y="136"/>
                  </a:cxn>
                  <a:cxn ang="0">
                    <a:pos x="178" y="119"/>
                  </a:cxn>
                  <a:cxn ang="0">
                    <a:pos x="183" y="101"/>
                  </a:cxn>
                  <a:cxn ang="0">
                    <a:pos x="183" y="83"/>
                  </a:cxn>
                  <a:cxn ang="0">
                    <a:pos x="178" y="65"/>
                  </a:cxn>
                  <a:cxn ang="0">
                    <a:pos x="172" y="48"/>
                  </a:cxn>
                  <a:cxn ang="0">
                    <a:pos x="162" y="34"/>
                  </a:cxn>
                  <a:cxn ang="0">
                    <a:pos x="149" y="22"/>
                  </a:cxn>
                  <a:cxn ang="0">
                    <a:pos x="135" y="12"/>
                  </a:cxn>
                  <a:cxn ang="0">
                    <a:pos x="118" y="5"/>
                  </a:cxn>
                  <a:cxn ang="0">
                    <a:pos x="101" y="2"/>
                  </a:cxn>
                  <a:cxn ang="0">
                    <a:pos x="82" y="2"/>
                  </a:cxn>
                  <a:cxn ang="0">
                    <a:pos x="64" y="5"/>
                  </a:cxn>
                  <a:cxn ang="0">
                    <a:pos x="47"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7" y="172"/>
                  </a:cxn>
                  <a:cxn ang="0">
                    <a:pos x="64" y="179"/>
                  </a:cxn>
                  <a:cxn ang="0">
                    <a:pos x="82" y="182"/>
                  </a:cxn>
                </a:cxnLst>
                <a:rect l="0" t="0" r="r" b="b"/>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19" name="Freeform 55"/>
              <p:cNvSpPr>
                <a:spLocks/>
              </p:cNvSpPr>
              <p:nvPr/>
            </p:nvSpPr>
            <p:spPr bwMode="auto">
              <a:xfrm>
                <a:off x="10576328" y="2964812"/>
                <a:ext cx="28575" cy="28575"/>
              </a:xfrm>
              <a:custGeom>
                <a:avLst/>
                <a:gdLst/>
                <a:ahLst/>
                <a:cxnLst>
                  <a:cxn ang="0">
                    <a:pos x="100" y="182"/>
                  </a:cxn>
                  <a:cxn ang="0">
                    <a:pos x="118" y="179"/>
                  </a:cxn>
                  <a:cxn ang="0">
                    <a:pos x="135" y="172"/>
                  </a:cxn>
                  <a:cxn ang="0">
                    <a:pos x="149" y="162"/>
                  </a:cxn>
                  <a:cxn ang="0">
                    <a:pos x="161" y="150"/>
                  </a:cxn>
                  <a:cxn ang="0">
                    <a:pos x="171" y="136"/>
                  </a:cxn>
                  <a:cxn ang="0">
                    <a:pos x="178" y="119"/>
                  </a:cxn>
                  <a:cxn ang="0">
                    <a:pos x="182" y="101"/>
                  </a:cxn>
                  <a:cxn ang="0">
                    <a:pos x="182" y="83"/>
                  </a:cxn>
                  <a:cxn ang="0">
                    <a:pos x="178"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20" name="Freeform 56"/>
              <p:cNvSpPr>
                <a:spLocks/>
              </p:cNvSpPr>
              <p:nvPr/>
            </p:nvSpPr>
            <p:spPr bwMode="auto">
              <a:xfrm>
                <a:off x="10616015" y="2964812"/>
                <a:ext cx="28575" cy="28575"/>
              </a:xfrm>
              <a:custGeom>
                <a:avLst/>
                <a:gdLst/>
                <a:ahLst/>
                <a:cxnLst>
                  <a:cxn ang="0">
                    <a:pos x="100" y="182"/>
                  </a:cxn>
                  <a:cxn ang="0">
                    <a:pos x="118" y="179"/>
                  </a:cxn>
                  <a:cxn ang="0">
                    <a:pos x="135"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4" y="22"/>
                  </a:cxn>
                  <a:cxn ang="0">
                    <a:pos x="20" y="34"/>
                  </a:cxn>
                  <a:cxn ang="0">
                    <a:pos x="10" y="48"/>
                  </a:cxn>
                  <a:cxn ang="0">
                    <a:pos x="4" y="65"/>
                  </a:cxn>
                  <a:cxn ang="0">
                    <a:pos x="0" y="83"/>
                  </a:cxn>
                  <a:cxn ang="0">
                    <a:pos x="0" y="101"/>
                  </a:cxn>
                  <a:cxn ang="0">
                    <a:pos x="4" y="119"/>
                  </a:cxn>
                  <a:cxn ang="0">
                    <a:pos x="10" y="136"/>
                  </a:cxn>
                  <a:cxn ang="0">
                    <a:pos x="20" y="150"/>
                  </a:cxn>
                  <a:cxn ang="0">
                    <a:pos x="34" y="162"/>
                  </a:cxn>
                  <a:cxn ang="0">
                    <a:pos x="48" y="172"/>
                  </a:cxn>
                  <a:cxn ang="0">
                    <a:pos x="64" y="179"/>
                  </a:cxn>
                  <a:cxn ang="0">
                    <a:pos x="82" y="182"/>
                  </a:cxn>
                </a:cxnLst>
                <a:rect l="0" t="0" r="r" b="b"/>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21" name="Freeform 57"/>
              <p:cNvSpPr>
                <a:spLocks/>
              </p:cNvSpPr>
              <p:nvPr/>
            </p:nvSpPr>
            <p:spPr bwMode="auto">
              <a:xfrm>
                <a:off x="11073215" y="3150549"/>
                <a:ext cx="203200" cy="34925"/>
              </a:xfrm>
              <a:custGeom>
                <a:avLst/>
                <a:gdLst/>
                <a:ahLst/>
                <a:cxnLst>
                  <a:cxn ang="0">
                    <a:pos x="1169" y="0"/>
                  </a:cxn>
                  <a:cxn ang="0">
                    <a:pos x="1190" y="3"/>
                  </a:cxn>
                  <a:cxn ang="0">
                    <a:pos x="1212" y="8"/>
                  </a:cxn>
                  <a:cxn ang="0">
                    <a:pos x="1229" y="19"/>
                  </a:cxn>
                  <a:cxn ang="0">
                    <a:pos x="1246" y="33"/>
                  </a:cxn>
                  <a:cxn ang="0">
                    <a:pos x="1259" y="48"/>
                  </a:cxn>
                  <a:cxn ang="0">
                    <a:pos x="1269" y="67"/>
                  </a:cxn>
                  <a:cxn ang="0">
                    <a:pos x="1276" y="87"/>
                  </a:cxn>
                  <a:cxn ang="0">
                    <a:pos x="1278" y="109"/>
                  </a:cxn>
                  <a:cxn ang="0">
                    <a:pos x="1276" y="131"/>
                  </a:cxn>
                  <a:cxn ang="0">
                    <a:pos x="1269" y="151"/>
                  </a:cxn>
                  <a:cxn ang="0">
                    <a:pos x="1259" y="170"/>
                  </a:cxn>
                  <a:cxn ang="0">
                    <a:pos x="1246" y="186"/>
                  </a:cxn>
                  <a:cxn ang="0">
                    <a:pos x="1229" y="199"/>
                  </a:cxn>
                  <a:cxn ang="0">
                    <a:pos x="1212" y="209"/>
                  </a:cxn>
                  <a:cxn ang="0">
                    <a:pos x="1190" y="216"/>
                  </a:cxn>
                  <a:cxn ang="0">
                    <a:pos x="1169" y="218"/>
                  </a:cxn>
                  <a:cxn ang="0">
                    <a:pos x="97" y="218"/>
                  </a:cxn>
                  <a:cxn ang="0">
                    <a:pos x="76" y="213"/>
                  </a:cxn>
                  <a:cxn ang="0">
                    <a:pos x="56" y="205"/>
                  </a:cxn>
                  <a:cxn ang="0">
                    <a:pos x="38" y="193"/>
                  </a:cxn>
                  <a:cxn ang="0">
                    <a:pos x="24" y="178"/>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22" name="Freeform 58"/>
              <p:cNvSpPr>
                <a:spLocks/>
              </p:cNvSpPr>
              <p:nvPr/>
            </p:nvSpPr>
            <p:spPr bwMode="auto">
              <a:xfrm>
                <a:off x="10455678" y="3152137"/>
                <a:ext cx="28575" cy="28575"/>
              </a:xfrm>
              <a:custGeom>
                <a:avLst/>
                <a:gdLst/>
                <a:ahLst/>
                <a:cxnLst>
                  <a:cxn ang="0">
                    <a:pos x="101" y="182"/>
                  </a:cxn>
                  <a:cxn ang="0">
                    <a:pos x="119" y="179"/>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23" name="Freeform 59"/>
              <p:cNvSpPr>
                <a:spLocks/>
              </p:cNvSpPr>
              <p:nvPr/>
            </p:nvSpPr>
            <p:spPr bwMode="auto">
              <a:xfrm>
                <a:off x="10495365" y="3152137"/>
                <a:ext cx="30163" cy="28575"/>
              </a:xfrm>
              <a:custGeom>
                <a:avLst/>
                <a:gdLst/>
                <a:ahLst/>
                <a:cxnLst>
                  <a:cxn ang="0">
                    <a:pos x="101" y="182"/>
                  </a:cxn>
                  <a:cxn ang="0">
                    <a:pos x="119" y="179"/>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24" name="Freeform 60"/>
              <p:cNvSpPr>
                <a:spLocks/>
              </p:cNvSpPr>
              <p:nvPr/>
            </p:nvSpPr>
            <p:spPr bwMode="auto">
              <a:xfrm>
                <a:off x="10536640" y="3152137"/>
                <a:ext cx="28575" cy="28575"/>
              </a:xfrm>
              <a:custGeom>
                <a:avLst/>
                <a:gdLst/>
                <a:ahLst/>
                <a:cxnLst>
                  <a:cxn ang="0">
                    <a:pos x="101" y="182"/>
                  </a:cxn>
                  <a:cxn ang="0">
                    <a:pos x="118" y="179"/>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25" name="Freeform 61"/>
              <p:cNvSpPr>
                <a:spLocks/>
              </p:cNvSpPr>
              <p:nvPr/>
            </p:nvSpPr>
            <p:spPr bwMode="auto">
              <a:xfrm>
                <a:off x="10576328" y="3152137"/>
                <a:ext cx="28575" cy="28575"/>
              </a:xfrm>
              <a:custGeom>
                <a:avLst/>
                <a:gdLst/>
                <a:ahLst/>
                <a:cxnLst>
                  <a:cxn ang="0">
                    <a:pos x="100" y="182"/>
                  </a:cxn>
                  <a:cxn ang="0">
                    <a:pos x="118" y="179"/>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26" name="Freeform 62"/>
              <p:cNvSpPr>
                <a:spLocks/>
              </p:cNvSpPr>
              <p:nvPr/>
            </p:nvSpPr>
            <p:spPr bwMode="auto">
              <a:xfrm>
                <a:off x="10616015" y="3152137"/>
                <a:ext cx="28575" cy="28575"/>
              </a:xfrm>
              <a:custGeom>
                <a:avLst/>
                <a:gdLst/>
                <a:ahLst/>
                <a:cxnLst>
                  <a:cxn ang="0">
                    <a:pos x="100" y="182"/>
                  </a:cxn>
                  <a:cxn ang="0">
                    <a:pos x="118" y="179"/>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27" name="Freeform 63"/>
              <p:cNvSpPr>
                <a:spLocks/>
              </p:cNvSpPr>
              <p:nvPr/>
            </p:nvSpPr>
            <p:spPr bwMode="auto">
              <a:xfrm>
                <a:off x="11073215" y="3337874"/>
                <a:ext cx="203200" cy="34925"/>
              </a:xfrm>
              <a:custGeom>
                <a:avLst/>
                <a:gdLst/>
                <a:ahLst/>
                <a:cxnLst>
                  <a:cxn ang="0">
                    <a:pos x="1169" y="0"/>
                  </a:cxn>
                  <a:cxn ang="0">
                    <a:pos x="1190" y="2"/>
                  </a:cxn>
                  <a:cxn ang="0">
                    <a:pos x="1212" y="8"/>
                  </a:cxn>
                  <a:cxn ang="0">
                    <a:pos x="1229" y="18"/>
                  </a:cxn>
                  <a:cxn ang="0">
                    <a:pos x="1246" y="31"/>
                  </a:cxn>
                  <a:cxn ang="0">
                    <a:pos x="1259" y="48"/>
                  </a:cxn>
                  <a:cxn ang="0">
                    <a:pos x="1269" y="67"/>
                  </a:cxn>
                  <a:cxn ang="0">
                    <a:pos x="1276" y="87"/>
                  </a:cxn>
                  <a:cxn ang="0">
                    <a:pos x="1278" y="109"/>
                  </a:cxn>
                  <a:cxn ang="0">
                    <a:pos x="1276" y="131"/>
                  </a:cxn>
                  <a:cxn ang="0">
                    <a:pos x="1269" y="151"/>
                  </a:cxn>
                  <a:cxn ang="0">
                    <a:pos x="1259" y="170"/>
                  </a:cxn>
                  <a:cxn ang="0">
                    <a:pos x="1246" y="185"/>
                  </a:cxn>
                  <a:cxn ang="0">
                    <a:pos x="1229" y="199"/>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8"/>
                  </a:cxn>
                  <a:cxn ang="0">
                    <a:pos x="4" y="77"/>
                  </a:cxn>
                  <a:cxn ang="0">
                    <a:pos x="12" y="57"/>
                  </a:cxn>
                  <a:cxn ang="0">
                    <a:pos x="24" y="39"/>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28" name="Freeform 64"/>
              <p:cNvSpPr>
                <a:spLocks/>
              </p:cNvSpPr>
              <p:nvPr/>
            </p:nvSpPr>
            <p:spPr bwMode="auto">
              <a:xfrm>
                <a:off x="10455678" y="3339462"/>
                <a:ext cx="28575" cy="28575"/>
              </a:xfrm>
              <a:custGeom>
                <a:avLst/>
                <a:gdLst/>
                <a:ahLst/>
                <a:cxnLst>
                  <a:cxn ang="0">
                    <a:pos x="101" y="182"/>
                  </a:cxn>
                  <a:cxn ang="0">
                    <a:pos x="119" y="178"/>
                  </a:cxn>
                  <a:cxn ang="0">
                    <a:pos x="135" y="172"/>
                  </a:cxn>
                  <a:cxn ang="0">
                    <a:pos x="150" y="162"/>
                  </a:cxn>
                  <a:cxn ang="0">
                    <a:pos x="162" y="149"/>
                  </a:cxn>
                  <a:cxn ang="0">
                    <a:pos x="172" y="135"/>
                  </a:cxn>
                  <a:cxn ang="0">
                    <a:pos x="179" y="118"/>
                  </a:cxn>
                  <a:cxn ang="0">
                    <a:pos x="182" y="101"/>
                  </a:cxn>
                  <a:cxn ang="0">
                    <a:pos x="182" y="82"/>
                  </a:cxn>
                  <a:cxn ang="0">
                    <a:pos x="179"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29" name="Freeform 65"/>
              <p:cNvSpPr>
                <a:spLocks/>
              </p:cNvSpPr>
              <p:nvPr/>
            </p:nvSpPr>
            <p:spPr bwMode="auto">
              <a:xfrm>
                <a:off x="10495365" y="3339462"/>
                <a:ext cx="30163" cy="28575"/>
              </a:xfrm>
              <a:custGeom>
                <a:avLst/>
                <a:gdLst/>
                <a:ahLst/>
                <a:cxnLst>
                  <a:cxn ang="0">
                    <a:pos x="101" y="182"/>
                  </a:cxn>
                  <a:cxn ang="0">
                    <a:pos x="119" y="178"/>
                  </a:cxn>
                  <a:cxn ang="0">
                    <a:pos x="135" y="172"/>
                  </a:cxn>
                  <a:cxn ang="0">
                    <a:pos x="150" y="162"/>
                  </a:cxn>
                  <a:cxn ang="0">
                    <a:pos x="162" y="149"/>
                  </a:cxn>
                  <a:cxn ang="0">
                    <a:pos x="172" y="135"/>
                  </a:cxn>
                  <a:cxn ang="0">
                    <a:pos x="178" y="118"/>
                  </a:cxn>
                  <a:cxn ang="0">
                    <a:pos x="182" y="101"/>
                  </a:cxn>
                  <a:cxn ang="0">
                    <a:pos x="182" y="82"/>
                  </a:cxn>
                  <a:cxn ang="0">
                    <a:pos x="178"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30" name="Freeform 66"/>
              <p:cNvSpPr>
                <a:spLocks/>
              </p:cNvSpPr>
              <p:nvPr/>
            </p:nvSpPr>
            <p:spPr bwMode="auto">
              <a:xfrm>
                <a:off x="10536640" y="3339462"/>
                <a:ext cx="28575" cy="28575"/>
              </a:xfrm>
              <a:custGeom>
                <a:avLst/>
                <a:gdLst/>
                <a:ahLst/>
                <a:cxnLst>
                  <a:cxn ang="0">
                    <a:pos x="101" y="182"/>
                  </a:cxn>
                  <a:cxn ang="0">
                    <a:pos x="118" y="178"/>
                  </a:cxn>
                  <a:cxn ang="0">
                    <a:pos x="135" y="172"/>
                  </a:cxn>
                  <a:cxn ang="0">
                    <a:pos x="149" y="162"/>
                  </a:cxn>
                  <a:cxn ang="0">
                    <a:pos x="162" y="149"/>
                  </a:cxn>
                  <a:cxn ang="0">
                    <a:pos x="172" y="135"/>
                  </a:cxn>
                  <a:cxn ang="0">
                    <a:pos x="178" y="118"/>
                  </a:cxn>
                  <a:cxn ang="0">
                    <a:pos x="183" y="101"/>
                  </a:cxn>
                  <a:cxn ang="0">
                    <a:pos x="183" y="82"/>
                  </a:cxn>
                  <a:cxn ang="0">
                    <a:pos x="178" y="64"/>
                  </a:cxn>
                  <a:cxn ang="0">
                    <a:pos x="172" y="47"/>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7" y="172"/>
                  </a:cxn>
                  <a:cxn ang="0">
                    <a:pos x="64" y="178"/>
                  </a:cxn>
                  <a:cxn ang="0">
                    <a:pos x="82" y="182"/>
                  </a:cxn>
                </a:cxnLst>
                <a:rect l="0" t="0" r="r" b="b"/>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31" name="Freeform 67"/>
              <p:cNvSpPr>
                <a:spLocks/>
              </p:cNvSpPr>
              <p:nvPr/>
            </p:nvSpPr>
            <p:spPr bwMode="auto">
              <a:xfrm>
                <a:off x="10576328" y="3339462"/>
                <a:ext cx="28575" cy="28575"/>
              </a:xfrm>
              <a:custGeom>
                <a:avLst/>
                <a:gdLst/>
                <a:ahLst/>
                <a:cxnLst>
                  <a:cxn ang="0">
                    <a:pos x="100" y="182"/>
                  </a:cxn>
                  <a:cxn ang="0">
                    <a:pos x="118" y="178"/>
                  </a:cxn>
                  <a:cxn ang="0">
                    <a:pos x="135" y="172"/>
                  </a:cxn>
                  <a:cxn ang="0">
                    <a:pos x="149" y="162"/>
                  </a:cxn>
                  <a:cxn ang="0">
                    <a:pos x="161" y="149"/>
                  </a:cxn>
                  <a:cxn ang="0">
                    <a:pos x="171" y="135"/>
                  </a:cxn>
                  <a:cxn ang="0">
                    <a:pos x="178" y="118"/>
                  </a:cxn>
                  <a:cxn ang="0">
                    <a:pos x="182" y="101"/>
                  </a:cxn>
                  <a:cxn ang="0">
                    <a:pos x="182" y="82"/>
                  </a:cxn>
                  <a:cxn ang="0">
                    <a:pos x="178"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32" name="Freeform 68"/>
              <p:cNvSpPr>
                <a:spLocks/>
              </p:cNvSpPr>
              <p:nvPr/>
            </p:nvSpPr>
            <p:spPr bwMode="auto">
              <a:xfrm>
                <a:off x="10616015" y="3339462"/>
                <a:ext cx="28575" cy="28575"/>
              </a:xfrm>
              <a:custGeom>
                <a:avLst/>
                <a:gdLst/>
                <a:ahLst/>
                <a:cxnLst>
                  <a:cxn ang="0">
                    <a:pos x="100" y="182"/>
                  </a:cxn>
                  <a:cxn ang="0">
                    <a:pos x="118" y="178"/>
                  </a:cxn>
                  <a:cxn ang="0">
                    <a:pos x="135"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7"/>
                  </a:cxn>
                  <a:cxn ang="0">
                    <a:pos x="4" y="64"/>
                  </a:cxn>
                  <a:cxn ang="0">
                    <a:pos x="0" y="82"/>
                  </a:cxn>
                  <a:cxn ang="0">
                    <a:pos x="0" y="101"/>
                  </a:cxn>
                  <a:cxn ang="0">
                    <a:pos x="4" y="118"/>
                  </a:cxn>
                  <a:cxn ang="0">
                    <a:pos x="10" y="135"/>
                  </a:cxn>
                  <a:cxn ang="0">
                    <a:pos x="20" y="149"/>
                  </a:cxn>
                  <a:cxn ang="0">
                    <a:pos x="34" y="162"/>
                  </a:cxn>
                  <a:cxn ang="0">
                    <a:pos x="48" y="172"/>
                  </a:cxn>
                  <a:cxn ang="0">
                    <a:pos x="64" y="178"/>
                  </a:cxn>
                  <a:cxn ang="0">
                    <a:pos x="82" y="182"/>
                  </a:cxn>
                </a:cxnLst>
                <a:rect l="0" t="0" r="r" b="b"/>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33" name="Freeform 69"/>
              <p:cNvSpPr>
                <a:spLocks/>
              </p:cNvSpPr>
              <p:nvPr/>
            </p:nvSpPr>
            <p:spPr bwMode="auto">
              <a:xfrm>
                <a:off x="11073215" y="3526787"/>
                <a:ext cx="203200" cy="33338"/>
              </a:xfrm>
              <a:custGeom>
                <a:avLst/>
                <a:gdLst/>
                <a:ahLst/>
                <a:cxnLst>
                  <a:cxn ang="0">
                    <a:pos x="1169" y="0"/>
                  </a:cxn>
                  <a:cxn ang="0">
                    <a:pos x="1190" y="2"/>
                  </a:cxn>
                  <a:cxn ang="0">
                    <a:pos x="1212" y="7"/>
                  </a:cxn>
                  <a:cxn ang="0">
                    <a:pos x="1229" y="17"/>
                  </a:cxn>
                  <a:cxn ang="0">
                    <a:pos x="1246" y="31"/>
                  </a:cxn>
                  <a:cxn ang="0">
                    <a:pos x="1259" y="47"/>
                  </a:cxn>
                  <a:cxn ang="0">
                    <a:pos x="1269" y="66"/>
                  </a:cxn>
                  <a:cxn ang="0">
                    <a:pos x="1276" y="86"/>
                  </a:cxn>
                  <a:cxn ang="0">
                    <a:pos x="1278" y="108"/>
                  </a:cxn>
                  <a:cxn ang="0">
                    <a:pos x="1276" y="130"/>
                  </a:cxn>
                  <a:cxn ang="0">
                    <a:pos x="1269" y="150"/>
                  </a:cxn>
                  <a:cxn ang="0">
                    <a:pos x="1259" y="169"/>
                  </a:cxn>
                  <a:cxn ang="0">
                    <a:pos x="1246" y="185"/>
                  </a:cxn>
                  <a:cxn ang="0">
                    <a:pos x="1229" y="198"/>
                  </a:cxn>
                  <a:cxn ang="0">
                    <a:pos x="1212" y="208"/>
                  </a:cxn>
                  <a:cxn ang="0">
                    <a:pos x="1190" y="215"/>
                  </a:cxn>
                  <a:cxn ang="0">
                    <a:pos x="1169" y="217"/>
                  </a:cxn>
                  <a:cxn ang="0">
                    <a:pos x="97" y="216"/>
                  </a:cxn>
                  <a:cxn ang="0">
                    <a:pos x="76" y="213"/>
                  </a:cxn>
                  <a:cxn ang="0">
                    <a:pos x="56" y="204"/>
                  </a:cxn>
                  <a:cxn ang="0">
                    <a:pos x="38" y="192"/>
                  </a:cxn>
                  <a:cxn ang="0">
                    <a:pos x="24" y="177"/>
                  </a:cxn>
                  <a:cxn ang="0">
                    <a:pos x="12" y="159"/>
                  </a:cxn>
                  <a:cxn ang="0">
                    <a:pos x="4" y="140"/>
                  </a:cxn>
                  <a:cxn ang="0">
                    <a:pos x="0" y="119"/>
                  </a:cxn>
                  <a:cxn ang="0">
                    <a:pos x="0" y="97"/>
                  </a:cxn>
                  <a:cxn ang="0">
                    <a:pos x="4" y="76"/>
                  </a:cxn>
                  <a:cxn ang="0">
                    <a:pos x="12" y="56"/>
                  </a:cxn>
                  <a:cxn ang="0">
                    <a:pos x="24" y="38"/>
                  </a:cxn>
                  <a:cxn ang="0">
                    <a:pos x="38" y="24"/>
                  </a:cxn>
                  <a:cxn ang="0">
                    <a:pos x="56" y="12"/>
                  </a:cxn>
                  <a:cxn ang="0">
                    <a:pos x="76" y="4"/>
                  </a:cxn>
                  <a:cxn ang="0">
                    <a:pos x="97" y="0"/>
                  </a:cxn>
                </a:cxnLst>
                <a:rect l="0" t="0" r="r" b="b"/>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34" name="Freeform 70"/>
              <p:cNvSpPr>
                <a:spLocks/>
              </p:cNvSpPr>
              <p:nvPr/>
            </p:nvSpPr>
            <p:spPr bwMode="auto">
              <a:xfrm>
                <a:off x="10455678" y="3526787"/>
                <a:ext cx="28575" cy="30163"/>
              </a:xfrm>
              <a:custGeom>
                <a:avLst/>
                <a:gdLst/>
                <a:ahLst/>
                <a:cxnLst>
                  <a:cxn ang="0">
                    <a:pos x="101" y="182"/>
                  </a:cxn>
                  <a:cxn ang="0">
                    <a:pos x="119" y="179"/>
                  </a:cxn>
                  <a:cxn ang="0">
                    <a:pos x="135" y="172"/>
                  </a:cxn>
                  <a:cxn ang="0">
                    <a:pos x="150" y="162"/>
                  </a:cxn>
                  <a:cxn ang="0">
                    <a:pos x="162" y="150"/>
                  </a:cxn>
                  <a:cxn ang="0">
                    <a:pos x="172" y="134"/>
                  </a:cxn>
                  <a:cxn ang="0">
                    <a:pos x="179" y="119"/>
                  </a:cxn>
                  <a:cxn ang="0">
                    <a:pos x="182" y="101"/>
                  </a:cxn>
                  <a:cxn ang="0">
                    <a:pos x="182" y="82"/>
                  </a:cxn>
                  <a:cxn ang="0">
                    <a:pos x="179"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35" name="Freeform 71"/>
              <p:cNvSpPr>
                <a:spLocks/>
              </p:cNvSpPr>
              <p:nvPr/>
            </p:nvSpPr>
            <p:spPr bwMode="auto">
              <a:xfrm>
                <a:off x="10495365" y="3526787"/>
                <a:ext cx="30163" cy="30163"/>
              </a:xfrm>
              <a:custGeom>
                <a:avLst/>
                <a:gdLst/>
                <a:ahLst/>
                <a:cxnLst>
                  <a:cxn ang="0">
                    <a:pos x="101" y="182"/>
                  </a:cxn>
                  <a:cxn ang="0">
                    <a:pos x="119" y="179"/>
                  </a:cxn>
                  <a:cxn ang="0">
                    <a:pos x="135" y="172"/>
                  </a:cxn>
                  <a:cxn ang="0">
                    <a:pos x="150" y="162"/>
                  </a:cxn>
                  <a:cxn ang="0">
                    <a:pos x="162" y="150"/>
                  </a:cxn>
                  <a:cxn ang="0">
                    <a:pos x="172" y="134"/>
                  </a:cxn>
                  <a:cxn ang="0">
                    <a:pos x="178" y="119"/>
                  </a:cxn>
                  <a:cxn ang="0">
                    <a:pos x="182" y="101"/>
                  </a:cxn>
                  <a:cxn ang="0">
                    <a:pos x="182" y="82"/>
                  </a:cxn>
                  <a:cxn ang="0">
                    <a:pos x="178"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36" name="Freeform 72"/>
              <p:cNvSpPr>
                <a:spLocks/>
              </p:cNvSpPr>
              <p:nvPr/>
            </p:nvSpPr>
            <p:spPr bwMode="auto">
              <a:xfrm>
                <a:off x="10536640" y="3526787"/>
                <a:ext cx="28575" cy="30163"/>
              </a:xfrm>
              <a:custGeom>
                <a:avLst/>
                <a:gdLst/>
                <a:ahLst/>
                <a:cxnLst>
                  <a:cxn ang="0">
                    <a:pos x="101" y="182"/>
                  </a:cxn>
                  <a:cxn ang="0">
                    <a:pos x="118" y="179"/>
                  </a:cxn>
                  <a:cxn ang="0">
                    <a:pos x="135" y="172"/>
                  </a:cxn>
                  <a:cxn ang="0">
                    <a:pos x="149" y="162"/>
                  </a:cxn>
                  <a:cxn ang="0">
                    <a:pos x="162" y="150"/>
                  </a:cxn>
                  <a:cxn ang="0">
                    <a:pos x="172" y="134"/>
                  </a:cxn>
                  <a:cxn ang="0">
                    <a:pos x="178" y="119"/>
                  </a:cxn>
                  <a:cxn ang="0">
                    <a:pos x="183" y="101"/>
                  </a:cxn>
                  <a:cxn ang="0">
                    <a:pos x="183" y="82"/>
                  </a:cxn>
                  <a:cxn ang="0">
                    <a:pos x="178" y="65"/>
                  </a:cxn>
                  <a:cxn ang="0">
                    <a:pos x="172" y="48"/>
                  </a:cxn>
                  <a:cxn ang="0">
                    <a:pos x="162" y="34"/>
                  </a:cxn>
                  <a:cxn ang="0">
                    <a:pos x="149" y="21"/>
                  </a:cxn>
                  <a:cxn ang="0">
                    <a:pos x="135" y="11"/>
                  </a:cxn>
                  <a:cxn ang="0">
                    <a:pos x="118" y="5"/>
                  </a:cxn>
                  <a:cxn ang="0">
                    <a:pos x="101" y="0"/>
                  </a:cxn>
                  <a:cxn ang="0">
                    <a:pos x="82" y="0"/>
                  </a:cxn>
                  <a:cxn ang="0">
                    <a:pos x="64" y="5"/>
                  </a:cxn>
                  <a:cxn ang="0">
                    <a:pos x="47"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37" name="Freeform 73"/>
              <p:cNvSpPr>
                <a:spLocks/>
              </p:cNvSpPr>
              <p:nvPr/>
            </p:nvSpPr>
            <p:spPr bwMode="auto">
              <a:xfrm>
                <a:off x="10576328" y="3526787"/>
                <a:ext cx="28575" cy="30163"/>
              </a:xfrm>
              <a:custGeom>
                <a:avLst/>
                <a:gdLst/>
                <a:ahLst/>
                <a:cxnLst>
                  <a:cxn ang="0">
                    <a:pos x="100" y="182"/>
                  </a:cxn>
                  <a:cxn ang="0">
                    <a:pos x="118" y="179"/>
                  </a:cxn>
                  <a:cxn ang="0">
                    <a:pos x="135" y="172"/>
                  </a:cxn>
                  <a:cxn ang="0">
                    <a:pos x="149" y="162"/>
                  </a:cxn>
                  <a:cxn ang="0">
                    <a:pos x="161" y="150"/>
                  </a:cxn>
                  <a:cxn ang="0">
                    <a:pos x="171" y="134"/>
                  </a:cxn>
                  <a:cxn ang="0">
                    <a:pos x="178" y="119"/>
                  </a:cxn>
                  <a:cxn ang="0">
                    <a:pos x="182" y="101"/>
                  </a:cxn>
                  <a:cxn ang="0">
                    <a:pos x="182" y="82"/>
                  </a:cxn>
                  <a:cxn ang="0">
                    <a:pos x="178"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38" name="Freeform 74"/>
              <p:cNvSpPr>
                <a:spLocks/>
              </p:cNvSpPr>
              <p:nvPr/>
            </p:nvSpPr>
            <p:spPr bwMode="auto">
              <a:xfrm>
                <a:off x="10616015" y="3526787"/>
                <a:ext cx="28575" cy="30163"/>
              </a:xfrm>
              <a:custGeom>
                <a:avLst/>
                <a:gdLst/>
                <a:ahLst/>
                <a:cxnLst>
                  <a:cxn ang="0">
                    <a:pos x="100" y="182"/>
                  </a:cxn>
                  <a:cxn ang="0">
                    <a:pos x="118" y="179"/>
                  </a:cxn>
                  <a:cxn ang="0">
                    <a:pos x="135"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4" y="21"/>
                  </a:cxn>
                  <a:cxn ang="0">
                    <a:pos x="20" y="34"/>
                  </a:cxn>
                  <a:cxn ang="0">
                    <a:pos x="10" y="48"/>
                  </a:cxn>
                  <a:cxn ang="0">
                    <a:pos x="4" y="65"/>
                  </a:cxn>
                  <a:cxn ang="0">
                    <a:pos x="0" y="82"/>
                  </a:cxn>
                  <a:cxn ang="0">
                    <a:pos x="0" y="101"/>
                  </a:cxn>
                  <a:cxn ang="0">
                    <a:pos x="4" y="119"/>
                  </a:cxn>
                  <a:cxn ang="0">
                    <a:pos x="10" y="134"/>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39" name="Freeform 75"/>
              <p:cNvSpPr>
                <a:spLocks/>
              </p:cNvSpPr>
              <p:nvPr/>
            </p:nvSpPr>
            <p:spPr bwMode="auto">
              <a:xfrm>
                <a:off x="11073215" y="2586987"/>
                <a:ext cx="203200" cy="34925"/>
              </a:xfrm>
              <a:custGeom>
                <a:avLst/>
                <a:gdLst/>
                <a:ahLst/>
                <a:cxnLst>
                  <a:cxn ang="0">
                    <a:pos x="1169" y="0"/>
                  </a:cxn>
                  <a:cxn ang="0">
                    <a:pos x="1190" y="2"/>
                  </a:cxn>
                  <a:cxn ang="0">
                    <a:pos x="1212" y="8"/>
                  </a:cxn>
                  <a:cxn ang="0">
                    <a:pos x="1229" y="18"/>
                  </a:cxn>
                  <a:cxn ang="0">
                    <a:pos x="1246" y="32"/>
                  </a:cxn>
                  <a:cxn ang="0">
                    <a:pos x="1259" y="47"/>
                  </a:cxn>
                  <a:cxn ang="0">
                    <a:pos x="1269" y="66"/>
                  </a:cxn>
                  <a:cxn ang="0">
                    <a:pos x="1276" y="87"/>
                  </a:cxn>
                  <a:cxn ang="0">
                    <a:pos x="1278" y="108"/>
                  </a:cxn>
                  <a:cxn ang="0">
                    <a:pos x="1276" y="131"/>
                  </a:cxn>
                  <a:cxn ang="0">
                    <a:pos x="1269" y="150"/>
                  </a:cxn>
                  <a:cxn ang="0">
                    <a:pos x="1259" y="169"/>
                  </a:cxn>
                  <a:cxn ang="0">
                    <a:pos x="1246" y="186"/>
                  </a:cxn>
                  <a:cxn ang="0">
                    <a:pos x="1229" y="199"/>
                  </a:cxn>
                  <a:cxn ang="0">
                    <a:pos x="1212" y="209"/>
                  </a:cxn>
                  <a:cxn ang="0">
                    <a:pos x="1190" y="215"/>
                  </a:cxn>
                  <a:cxn ang="0">
                    <a:pos x="1169" y="217"/>
                  </a:cxn>
                  <a:cxn ang="0">
                    <a:pos x="97" y="217"/>
                  </a:cxn>
                  <a:cxn ang="0">
                    <a:pos x="76" y="213"/>
                  </a:cxn>
                  <a:cxn ang="0">
                    <a:pos x="56" y="205"/>
                  </a:cxn>
                  <a:cxn ang="0">
                    <a:pos x="38" y="193"/>
                  </a:cxn>
                  <a:cxn ang="0">
                    <a:pos x="24" y="178"/>
                  </a:cxn>
                  <a:cxn ang="0">
                    <a:pos x="12" y="160"/>
                  </a:cxn>
                  <a:cxn ang="0">
                    <a:pos x="4" y="141"/>
                  </a:cxn>
                  <a:cxn ang="0">
                    <a:pos x="0" y="119"/>
                  </a:cxn>
                  <a:cxn ang="0">
                    <a:pos x="0" y="97"/>
                  </a:cxn>
                  <a:cxn ang="0">
                    <a:pos x="4" y="76"/>
                  </a:cxn>
                  <a:cxn ang="0">
                    <a:pos x="12" y="57"/>
                  </a:cxn>
                  <a:cxn ang="0">
                    <a:pos x="24" y="40"/>
                  </a:cxn>
                  <a:cxn ang="0">
                    <a:pos x="38" y="25"/>
                  </a:cxn>
                  <a:cxn ang="0">
                    <a:pos x="56" y="13"/>
                  </a:cxn>
                  <a:cxn ang="0">
                    <a:pos x="76" y="4"/>
                  </a:cxn>
                  <a:cxn ang="0">
                    <a:pos x="97" y="1"/>
                  </a:cxn>
                </a:cxnLst>
                <a:rect l="0" t="0" r="r" b="b"/>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40" name="Freeform 76"/>
              <p:cNvSpPr>
                <a:spLocks/>
              </p:cNvSpPr>
              <p:nvPr/>
            </p:nvSpPr>
            <p:spPr bwMode="auto">
              <a:xfrm>
                <a:off x="10455678" y="2588574"/>
                <a:ext cx="28575" cy="28575"/>
              </a:xfrm>
              <a:custGeom>
                <a:avLst/>
                <a:gdLst/>
                <a:ahLst/>
                <a:cxnLst>
                  <a:cxn ang="0">
                    <a:pos x="101" y="183"/>
                  </a:cxn>
                  <a:cxn ang="0">
                    <a:pos x="119" y="179"/>
                  </a:cxn>
                  <a:cxn ang="0">
                    <a:pos x="135" y="172"/>
                  </a:cxn>
                  <a:cxn ang="0">
                    <a:pos x="150" y="162"/>
                  </a:cxn>
                  <a:cxn ang="0">
                    <a:pos x="162" y="150"/>
                  </a:cxn>
                  <a:cxn ang="0">
                    <a:pos x="172" y="136"/>
                  </a:cxn>
                  <a:cxn ang="0">
                    <a:pos x="179" y="119"/>
                  </a:cxn>
                  <a:cxn ang="0">
                    <a:pos x="182" y="101"/>
                  </a:cxn>
                  <a:cxn ang="0">
                    <a:pos x="182" y="82"/>
                  </a:cxn>
                  <a:cxn ang="0">
                    <a:pos x="179"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41" name="Freeform 77"/>
              <p:cNvSpPr>
                <a:spLocks/>
              </p:cNvSpPr>
              <p:nvPr/>
            </p:nvSpPr>
            <p:spPr bwMode="auto">
              <a:xfrm>
                <a:off x="10495365" y="2588574"/>
                <a:ext cx="30163" cy="28575"/>
              </a:xfrm>
              <a:custGeom>
                <a:avLst/>
                <a:gdLst/>
                <a:ahLst/>
                <a:cxnLst>
                  <a:cxn ang="0">
                    <a:pos x="101" y="183"/>
                  </a:cxn>
                  <a:cxn ang="0">
                    <a:pos x="119" y="179"/>
                  </a:cxn>
                  <a:cxn ang="0">
                    <a:pos x="135" y="172"/>
                  </a:cxn>
                  <a:cxn ang="0">
                    <a:pos x="150" y="162"/>
                  </a:cxn>
                  <a:cxn ang="0">
                    <a:pos x="162" y="150"/>
                  </a:cxn>
                  <a:cxn ang="0">
                    <a:pos x="172" y="136"/>
                  </a:cxn>
                  <a:cxn ang="0">
                    <a:pos x="178" y="119"/>
                  </a:cxn>
                  <a:cxn ang="0">
                    <a:pos x="182" y="101"/>
                  </a:cxn>
                  <a:cxn ang="0">
                    <a:pos x="182" y="82"/>
                  </a:cxn>
                  <a:cxn ang="0">
                    <a:pos x="178"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42" name="Freeform 78"/>
              <p:cNvSpPr>
                <a:spLocks/>
              </p:cNvSpPr>
              <p:nvPr/>
            </p:nvSpPr>
            <p:spPr bwMode="auto">
              <a:xfrm>
                <a:off x="10536640" y="2588574"/>
                <a:ext cx="28575" cy="28575"/>
              </a:xfrm>
              <a:custGeom>
                <a:avLst/>
                <a:gdLst/>
                <a:ahLst/>
                <a:cxnLst>
                  <a:cxn ang="0">
                    <a:pos x="101" y="183"/>
                  </a:cxn>
                  <a:cxn ang="0">
                    <a:pos x="118" y="179"/>
                  </a:cxn>
                  <a:cxn ang="0">
                    <a:pos x="135" y="172"/>
                  </a:cxn>
                  <a:cxn ang="0">
                    <a:pos x="149" y="162"/>
                  </a:cxn>
                  <a:cxn ang="0">
                    <a:pos x="162" y="150"/>
                  </a:cxn>
                  <a:cxn ang="0">
                    <a:pos x="172" y="136"/>
                  </a:cxn>
                  <a:cxn ang="0">
                    <a:pos x="178" y="119"/>
                  </a:cxn>
                  <a:cxn ang="0">
                    <a:pos x="183" y="101"/>
                  </a:cxn>
                  <a:cxn ang="0">
                    <a:pos x="183" y="82"/>
                  </a:cxn>
                  <a:cxn ang="0">
                    <a:pos x="178" y="65"/>
                  </a:cxn>
                  <a:cxn ang="0">
                    <a:pos x="172" y="49"/>
                  </a:cxn>
                  <a:cxn ang="0">
                    <a:pos x="162" y="34"/>
                  </a:cxn>
                  <a:cxn ang="0">
                    <a:pos x="149" y="21"/>
                  </a:cxn>
                  <a:cxn ang="0">
                    <a:pos x="135" y="11"/>
                  </a:cxn>
                  <a:cxn ang="0">
                    <a:pos x="118" y="5"/>
                  </a:cxn>
                  <a:cxn ang="0">
                    <a:pos x="101" y="1"/>
                  </a:cxn>
                  <a:cxn ang="0">
                    <a:pos x="82" y="1"/>
                  </a:cxn>
                  <a:cxn ang="0">
                    <a:pos x="64" y="5"/>
                  </a:cxn>
                  <a:cxn ang="0">
                    <a:pos x="47"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7" y="172"/>
                  </a:cxn>
                  <a:cxn ang="0">
                    <a:pos x="64" y="179"/>
                  </a:cxn>
                  <a:cxn ang="0">
                    <a:pos x="82" y="183"/>
                  </a:cxn>
                </a:cxnLst>
                <a:rect l="0" t="0" r="r" b="b"/>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43" name="Freeform 79"/>
              <p:cNvSpPr>
                <a:spLocks/>
              </p:cNvSpPr>
              <p:nvPr/>
            </p:nvSpPr>
            <p:spPr bwMode="auto">
              <a:xfrm>
                <a:off x="10576328" y="2588574"/>
                <a:ext cx="28575" cy="28575"/>
              </a:xfrm>
              <a:custGeom>
                <a:avLst/>
                <a:gdLst/>
                <a:ahLst/>
                <a:cxnLst>
                  <a:cxn ang="0">
                    <a:pos x="100" y="183"/>
                  </a:cxn>
                  <a:cxn ang="0">
                    <a:pos x="118" y="179"/>
                  </a:cxn>
                  <a:cxn ang="0">
                    <a:pos x="135" y="172"/>
                  </a:cxn>
                  <a:cxn ang="0">
                    <a:pos x="149" y="162"/>
                  </a:cxn>
                  <a:cxn ang="0">
                    <a:pos x="161" y="150"/>
                  </a:cxn>
                  <a:cxn ang="0">
                    <a:pos x="171" y="136"/>
                  </a:cxn>
                  <a:cxn ang="0">
                    <a:pos x="178" y="119"/>
                  </a:cxn>
                  <a:cxn ang="0">
                    <a:pos x="182" y="101"/>
                  </a:cxn>
                  <a:cxn ang="0">
                    <a:pos x="182" y="82"/>
                  </a:cxn>
                  <a:cxn ang="0">
                    <a:pos x="178"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44" name="Freeform 80"/>
              <p:cNvSpPr>
                <a:spLocks/>
              </p:cNvSpPr>
              <p:nvPr/>
            </p:nvSpPr>
            <p:spPr bwMode="auto">
              <a:xfrm>
                <a:off x="10616015" y="2588574"/>
                <a:ext cx="28575" cy="28575"/>
              </a:xfrm>
              <a:custGeom>
                <a:avLst/>
                <a:gdLst/>
                <a:ahLst/>
                <a:cxnLst>
                  <a:cxn ang="0">
                    <a:pos x="100" y="183"/>
                  </a:cxn>
                  <a:cxn ang="0">
                    <a:pos x="118" y="179"/>
                  </a:cxn>
                  <a:cxn ang="0">
                    <a:pos x="135"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4" y="21"/>
                  </a:cxn>
                  <a:cxn ang="0">
                    <a:pos x="20" y="34"/>
                  </a:cxn>
                  <a:cxn ang="0">
                    <a:pos x="10" y="49"/>
                  </a:cxn>
                  <a:cxn ang="0">
                    <a:pos x="4" y="65"/>
                  </a:cxn>
                  <a:cxn ang="0">
                    <a:pos x="0" y="82"/>
                  </a:cxn>
                  <a:cxn ang="0">
                    <a:pos x="0" y="101"/>
                  </a:cxn>
                  <a:cxn ang="0">
                    <a:pos x="4" y="119"/>
                  </a:cxn>
                  <a:cxn ang="0">
                    <a:pos x="10" y="136"/>
                  </a:cxn>
                  <a:cxn ang="0">
                    <a:pos x="20" y="150"/>
                  </a:cxn>
                  <a:cxn ang="0">
                    <a:pos x="34" y="162"/>
                  </a:cxn>
                  <a:cxn ang="0">
                    <a:pos x="48" y="172"/>
                  </a:cxn>
                  <a:cxn ang="0">
                    <a:pos x="64" y="179"/>
                  </a:cxn>
                  <a:cxn ang="0">
                    <a:pos x="82" y="183"/>
                  </a:cxn>
                </a:cxnLst>
                <a:rect l="0" t="0" r="r" b="b"/>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45" name="Freeform 81"/>
              <p:cNvSpPr>
                <a:spLocks noEditPoints="1"/>
              </p:cNvSpPr>
              <p:nvPr/>
            </p:nvSpPr>
            <p:spPr bwMode="auto">
              <a:xfrm>
                <a:off x="10287403" y="1826574"/>
                <a:ext cx="1163638" cy="2817813"/>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46" name="Freeform 82"/>
              <p:cNvSpPr>
                <a:spLocks/>
              </p:cNvSpPr>
              <p:nvPr/>
            </p:nvSpPr>
            <p:spPr bwMode="auto">
              <a:xfrm>
                <a:off x="12235265" y="2025012"/>
                <a:ext cx="203200" cy="33338"/>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47" name="Freeform 83"/>
              <p:cNvSpPr>
                <a:spLocks/>
              </p:cNvSpPr>
              <p:nvPr/>
            </p:nvSpPr>
            <p:spPr bwMode="auto">
              <a:xfrm>
                <a:off x="11619315" y="2025012"/>
                <a:ext cx="28575" cy="30163"/>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48" name="Freeform 84"/>
              <p:cNvSpPr>
                <a:spLocks/>
              </p:cNvSpPr>
              <p:nvPr/>
            </p:nvSpPr>
            <p:spPr bwMode="auto">
              <a:xfrm>
                <a:off x="11659003" y="2025012"/>
                <a:ext cx="28575" cy="30163"/>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49" name="Freeform 85"/>
              <p:cNvSpPr>
                <a:spLocks/>
              </p:cNvSpPr>
              <p:nvPr/>
            </p:nvSpPr>
            <p:spPr bwMode="auto">
              <a:xfrm>
                <a:off x="11698690" y="2025012"/>
                <a:ext cx="30163" cy="30163"/>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50" name="Freeform 86"/>
              <p:cNvSpPr>
                <a:spLocks/>
              </p:cNvSpPr>
              <p:nvPr/>
            </p:nvSpPr>
            <p:spPr bwMode="auto">
              <a:xfrm>
                <a:off x="11739965" y="2025012"/>
                <a:ext cx="28575" cy="30163"/>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51" name="Freeform 87"/>
              <p:cNvSpPr>
                <a:spLocks/>
              </p:cNvSpPr>
              <p:nvPr/>
            </p:nvSpPr>
            <p:spPr bwMode="auto">
              <a:xfrm>
                <a:off x="11779653" y="2025012"/>
                <a:ext cx="28575" cy="30163"/>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52" name="Freeform 88"/>
              <p:cNvSpPr>
                <a:spLocks/>
              </p:cNvSpPr>
              <p:nvPr/>
            </p:nvSpPr>
            <p:spPr bwMode="auto">
              <a:xfrm>
                <a:off x="12235265" y="2212337"/>
                <a:ext cx="203200" cy="34925"/>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53" name="Freeform 89"/>
              <p:cNvSpPr>
                <a:spLocks/>
              </p:cNvSpPr>
              <p:nvPr/>
            </p:nvSpPr>
            <p:spPr bwMode="auto">
              <a:xfrm>
                <a:off x="11619315" y="2213924"/>
                <a:ext cx="28575" cy="28575"/>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54" name="Freeform 90"/>
              <p:cNvSpPr>
                <a:spLocks/>
              </p:cNvSpPr>
              <p:nvPr/>
            </p:nvSpPr>
            <p:spPr bwMode="auto">
              <a:xfrm>
                <a:off x="11659003" y="2213924"/>
                <a:ext cx="28575" cy="28575"/>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55" name="Freeform 91"/>
              <p:cNvSpPr>
                <a:spLocks/>
              </p:cNvSpPr>
              <p:nvPr/>
            </p:nvSpPr>
            <p:spPr bwMode="auto">
              <a:xfrm>
                <a:off x="11698690" y="2213924"/>
                <a:ext cx="30163" cy="28575"/>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56" name="Freeform 92"/>
              <p:cNvSpPr>
                <a:spLocks/>
              </p:cNvSpPr>
              <p:nvPr/>
            </p:nvSpPr>
            <p:spPr bwMode="auto">
              <a:xfrm>
                <a:off x="11739965" y="2213924"/>
                <a:ext cx="28575" cy="28575"/>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57" name="Freeform 93"/>
              <p:cNvSpPr>
                <a:spLocks/>
              </p:cNvSpPr>
              <p:nvPr/>
            </p:nvSpPr>
            <p:spPr bwMode="auto">
              <a:xfrm>
                <a:off x="11779653" y="2213924"/>
                <a:ext cx="28575" cy="28575"/>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58" name="Freeform 94"/>
              <p:cNvSpPr>
                <a:spLocks/>
              </p:cNvSpPr>
              <p:nvPr/>
            </p:nvSpPr>
            <p:spPr bwMode="auto">
              <a:xfrm>
                <a:off x="12235265" y="2399662"/>
                <a:ext cx="203200" cy="34925"/>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59" name="Freeform 95"/>
              <p:cNvSpPr>
                <a:spLocks/>
              </p:cNvSpPr>
              <p:nvPr/>
            </p:nvSpPr>
            <p:spPr bwMode="auto">
              <a:xfrm>
                <a:off x="11619315" y="2401249"/>
                <a:ext cx="28575" cy="28575"/>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60" name="Freeform 96"/>
              <p:cNvSpPr>
                <a:spLocks/>
              </p:cNvSpPr>
              <p:nvPr/>
            </p:nvSpPr>
            <p:spPr bwMode="auto">
              <a:xfrm>
                <a:off x="11659003" y="2401249"/>
                <a:ext cx="28575" cy="28575"/>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61" name="Freeform 97"/>
              <p:cNvSpPr>
                <a:spLocks/>
              </p:cNvSpPr>
              <p:nvPr/>
            </p:nvSpPr>
            <p:spPr bwMode="auto">
              <a:xfrm>
                <a:off x="11698690" y="2401249"/>
                <a:ext cx="30163" cy="28575"/>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62" name="Freeform 98"/>
              <p:cNvSpPr>
                <a:spLocks/>
              </p:cNvSpPr>
              <p:nvPr/>
            </p:nvSpPr>
            <p:spPr bwMode="auto">
              <a:xfrm>
                <a:off x="11739965" y="2401249"/>
                <a:ext cx="28575" cy="28575"/>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63" name="Freeform 99"/>
              <p:cNvSpPr>
                <a:spLocks/>
              </p:cNvSpPr>
              <p:nvPr/>
            </p:nvSpPr>
            <p:spPr bwMode="auto">
              <a:xfrm>
                <a:off x="11779653" y="2401249"/>
                <a:ext cx="28575" cy="28575"/>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64" name="Freeform 100"/>
              <p:cNvSpPr>
                <a:spLocks/>
              </p:cNvSpPr>
              <p:nvPr/>
            </p:nvSpPr>
            <p:spPr bwMode="auto">
              <a:xfrm>
                <a:off x="12235265" y="3714112"/>
                <a:ext cx="203200" cy="34925"/>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65" name="Freeform 101"/>
              <p:cNvSpPr>
                <a:spLocks/>
              </p:cNvSpPr>
              <p:nvPr/>
            </p:nvSpPr>
            <p:spPr bwMode="auto">
              <a:xfrm>
                <a:off x="11619315" y="3715699"/>
                <a:ext cx="28575" cy="28575"/>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66" name="Freeform 102"/>
              <p:cNvSpPr>
                <a:spLocks/>
              </p:cNvSpPr>
              <p:nvPr/>
            </p:nvSpPr>
            <p:spPr bwMode="auto">
              <a:xfrm>
                <a:off x="11659003" y="3715699"/>
                <a:ext cx="28575" cy="28575"/>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67" name="Freeform 103"/>
              <p:cNvSpPr>
                <a:spLocks/>
              </p:cNvSpPr>
              <p:nvPr/>
            </p:nvSpPr>
            <p:spPr bwMode="auto">
              <a:xfrm>
                <a:off x="11698690" y="3715699"/>
                <a:ext cx="30163" cy="28575"/>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68" name="Freeform 104"/>
              <p:cNvSpPr>
                <a:spLocks/>
              </p:cNvSpPr>
              <p:nvPr/>
            </p:nvSpPr>
            <p:spPr bwMode="auto">
              <a:xfrm>
                <a:off x="11739965" y="3715699"/>
                <a:ext cx="28575" cy="28575"/>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69" name="Freeform 105"/>
              <p:cNvSpPr>
                <a:spLocks/>
              </p:cNvSpPr>
              <p:nvPr/>
            </p:nvSpPr>
            <p:spPr bwMode="auto">
              <a:xfrm>
                <a:off x="11779653" y="3715699"/>
                <a:ext cx="28575" cy="28575"/>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70" name="Freeform 106"/>
              <p:cNvSpPr>
                <a:spLocks/>
              </p:cNvSpPr>
              <p:nvPr/>
            </p:nvSpPr>
            <p:spPr bwMode="auto">
              <a:xfrm>
                <a:off x="12235265" y="2775899"/>
                <a:ext cx="203200" cy="33338"/>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71" name="Freeform 107"/>
              <p:cNvSpPr>
                <a:spLocks/>
              </p:cNvSpPr>
              <p:nvPr/>
            </p:nvSpPr>
            <p:spPr bwMode="auto">
              <a:xfrm>
                <a:off x="11619315" y="2775899"/>
                <a:ext cx="28575" cy="30163"/>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72" name="Freeform 108"/>
              <p:cNvSpPr>
                <a:spLocks/>
              </p:cNvSpPr>
              <p:nvPr/>
            </p:nvSpPr>
            <p:spPr bwMode="auto">
              <a:xfrm>
                <a:off x="11659003" y="2775899"/>
                <a:ext cx="28575" cy="30163"/>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73" name="Freeform 109"/>
              <p:cNvSpPr>
                <a:spLocks/>
              </p:cNvSpPr>
              <p:nvPr/>
            </p:nvSpPr>
            <p:spPr bwMode="auto">
              <a:xfrm>
                <a:off x="11698690" y="2775899"/>
                <a:ext cx="30163" cy="30163"/>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74" name="Freeform 110"/>
              <p:cNvSpPr>
                <a:spLocks/>
              </p:cNvSpPr>
              <p:nvPr/>
            </p:nvSpPr>
            <p:spPr bwMode="auto">
              <a:xfrm>
                <a:off x="11739965" y="2775899"/>
                <a:ext cx="28575" cy="30163"/>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75" name="Freeform 111"/>
              <p:cNvSpPr>
                <a:spLocks/>
              </p:cNvSpPr>
              <p:nvPr/>
            </p:nvSpPr>
            <p:spPr bwMode="auto">
              <a:xfrm>
                <a:off x="11779653" y="2775899"/>
                <a:ext cx="28575" cy="30163"/>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76" name="Freeform 112"/>
              <p:cNvSpPr>
                <a:spLocks/>
              </p:cNvSpPr>
              <p:nvPr/>
            </p:nvSpPr>
            <p:spPr bwMode="auto">
              <a:xfrm>
                <a:off x="12235265" y="2963224"/>
                <a:ext cx="203200" cy="34925"/>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77" name="Freeform 113"/>
              <p:cNvSpPr>
                <a:spLocks/>
              </p:cNvSpPr>
              <p:nvPr/>
            </p:nvSpPr>
            <p:spPr bwMode="auto">
              <a:xfrm>
                <a:off x="11619315" y="2964812"/>
                <a:ext cx="28575" cy="28575"/>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78" name="Freeform 114"/>
              <p:cNvSpPr>
                <a:spLocks/>
              </p:cNvSpPr>
              <p:nvPr/>
            </p:nvSpPr>
            <p:spPr bwMode="auto">
              <a:xfrm>
                <a:off x="11659003" y="2964812"/>
                <a:ext cx="28575" cy="28575"/>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79" name="Freeform 115"/>
              <p:cNvSpPr>
                <a:spLocks/>
              </p:cNvSpPr>
              <p:nvPr/>
            </p:nvSpPr>
            <p:spPr bwMode="auto">
              <a:xfrm>
                <a:off x="11698690" y="2964812"/>
                <a:ext cx="30163" cy="28575"/>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80" name="Freeform 116"/>
              <p:cNvSpPr>
                <a:spLocks/>
              </p:cNvSpPr>
              <p:nvPr/>
            </p:nvSpPr>
            <p:spPr bwMode="auto">
              <a:xfrm>
                <a:off x="11739965" y="2964812"/>
                <a:ext cx="28575" cy="28575"/>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81" name="Freeform 117"/>
              <p:cNvSpPr>
                <a:spLocks/>
              </p:cNvSpPr>
              <p:nvPr/>
            </p:nvSpPr>
            <p:spPr bwMode="auto">
              <a:xfrm>
                <a:off x="11779653" y="2964812"/>
                <a:ext cx="28575" cy="28575"/>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82" name="Freeform 118"/>
              <p:cNvSpPr>
                <a:spLocks/>
              </p:cNvSpPr>
              <p:nvPr/>
            </p:nvSpPr>
            <p:spPr bwMode="auto">
              <a:xfrm>
                <a:off x="12235265" y="3150549"/>
                <a:ext cx="203200" cy="34925"/>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83" name="Freeform 119"/>
              <p:cNvSpPr>
                <a:spLocks/>
              </p:cNvSpPr>
              <p:nvPr/>
            </p:nvSpPr>
            <p:spPr bwMode="auto">
              <a:xfrm>
                <a:off x="11619315" y="3152137"/>
                <a:ext cx="28575" cy="28575"/>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84" name="Freeform 120"/>
              <p:cNvSpPr>
                <a:spLocks/>
              </p:cNvSpPr>
              <p:nvPr/>
            </p:nvSpPr>
            <p:spPr bwMode="auto">
              <a:xfrm>
                <a:off x="11659003" y="3152137"/>
                <a:ext cx="28575" cy="28575"/>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85" name="Freeform 121"/>
              <p:cNvSpPr>
                <a:spLocks/>
              </p:cNvSpPr>
              <p:nvPr/>
            </p:nvSpPr>
            <p:spPr bwMode="auto">
              <a:xfrm>
                <a:off x="11698690" y="3152137"/>
                <a:ext cx="30163" cy="28575"/>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86" name="Freeform 122"/>
              <p:cNvSpPr>
                <a:spLocks/>
              </p:cNvSpPr>
              <p:nvPr/>
            </p:nvSpPr>
            <p:spPr bwMode="auto">
              <a:xfrm>
                <a:off x="11739965" y="3152137"/>
                <a:ext cx="28575" cy="28575"/>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87" name="Freeform 123"/>
              <p:cNvSpPr>
                <a:spLocks/>
              </p:cNvSpPr>
              <p:nvPr/>
            </p:nvSpPr>
            <p:spPr bwMode="auto">
              <a:xfrm>
                <a:off x="11779653" y="3152137"/>
                <a:ext cx="28575" cy="28575"/>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88" name="Freeform 124"/>
              <p:cNvSpPr>
                <a:spLocks/>
              </p:cNvSpPr>
              <p:nvPr/>
            </p:nvSpPr>
            <p:spPr bwMode="auto">
              <a:xfrm>
                <a:off x="12235265" y="3337874"/>
                <a:ext cx="203200" cy="34925"/>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89" name="Freeform 125"/>
              <p:cNvSpPr>
                <a:spLocks/>
              </p:cNvSpPr>
              <p:nvPr/>
            </p:nvSpPr>
            <p:spPr bwMode="auto">
              <a:xfrm>
                <a:off x="11619315" y="3339462"/>
                <a:ext cx="28575" cy="28575"/>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90" name="Freeform 126"/>
              <p:cNvSpPr>
                <a:spLocks/>
              </p:cNvSpPr>
              <p:nvPr/>
            </p:nvSpPr>
            <p:spPr bwMode="auto">
              <a:xfrm>
                <a:off x="11659003" y="3339462"/>
                <a:ext cx="28575" cy="28575"/>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91" name="Freeform 127"/>
              <p:cNvSpPr>
                <a:spLocks/>
              </p:cNvSpPr>
              <p:nvPr/>
            </p:nvSpPr>
            <p:spPr bwMode="auto">
              <a:xfrm>
                <a:off x="11698690" y="3339462"/>
                <a:ext cx="30163" cy="28575"/>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92" name="Freeform 128"/>
              <p:cNvSpPr>
                <a:spLocks/>
              </p:cNvSpPr>
              <p:nvPr/>
            </p:nvSpPr>
            <p:spPr bwMode="auto">
              <a:xfrm>
                <a:off x="11739965" y="3339462"/>
                <a:ext cx="28575" cy="28575"/>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93" name="Freeform 129"/>
              <p:cNvSpPr>
                <a:spLocks/>
              </p:cNvSpPr>
              <p:nvPr/>
            </p:nvSpPr>
            <p:spPr bwMode="auto">
              <a:xfrm>
                <a:off x="11779653" y="3339462"/>
                <a:ext cx="28575" cy="28575"/>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94" name="Freeform 130"/>
              <p:cNvSpPr>
                <a:spLocks/>
              </p:cNvSpPr>
              <p:nvPr/>
            </p:nvSpPr>
            <p:spPr bwMode="auto">
              <a:xfrm>
                <a:off x="12235265" y="3526787"/>
                <a:ext cx="203200" cy="33338"/>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95" name="Freeform 131"/>
              <p:cNvSpPr>
                <a:spLocks/>
              </p:cNvSpPr>
              <p:nvPr/>
            </p:nvSpPr>
            <p:spPr bwMode="auto">
              <a:xfrm>
                <a:off x="11619315" y="3526787"/>
                <a:ext cx="28575" cy="30163"/>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96" name="Freeform 132"/>
              <p:cNvSpPr>
                <a:spLocks/>
              </p:cNvSpPr>
              <p:nvPr/>
            </p:nvSpPr>
            <p:spPr bwMode="auto">
              <a:xfrm>
                <a:off x="11659003" y="3526787"/>
                <a:ext cx="28575" cy="30163"/>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97" name="Freeform 133"/>
              <p:cNvSpPr>
                <a:spLocks/>
              </p:cNvSpPr>
              <p:nvPr/>
            </p:nvSpPr>
            <p:spPr bwMode="auto">
              <a:xfrm>
                <a:off x="11698690" y="3526787"/>
                <a:ext cx="30163" cy="30163"/>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98" name="Freeform 134"/>
              <p:cNvSpPr>
                <a:spLocks/>
              </p:cNvSpPr>
              <p:nvPr/>
            </p:nvSpPr>
            <p:spPr bwMode="auto">
              <a:xfrm>
                <a:off x="11739965" y="3526787"/>
                <a:ext cx="28575" cy="30163"/>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299" name="Freeform 135"/>
              <p:cNvSpPr>
                <a:spLocks/>
              </p:cNvSpPr>
              <p:nvPr/>
            </p:nvSpPr>
            <p:spPr bwMode="auto">
              <a:xfrm>
                <a:off x="11779653" y="3526787"/>
                <a:ext cx="28575" cy="30163"/>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300" name="Freeform 136"/>
              <p:cNvSpPr>
                <a:spLocks/>
              </p:cNvSpPr>
              <p:nvPr/>
            </p:nvSpPr>
            <p:spPr bwMode="auto">
              <a:xfrm>
                <a:off x="12235265" y="2586987"/>
                <a:ext cx="203200" cy="34925"/>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301" name="Freeform 137"/>
              <p:cNvSpPr>
                <a:spLocks/>
              </p:cNvSpPr>
              <p:nvPr/>
            </p:nvSpPr>
            <p:spPr bwMode="auto">
              <a:xfrm>
                <a:off x="11619315" y="2588574"/>
                <a:ext cx="28575" cy="28575"/>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302" name="Freeform 138"/>
              <p:cNvSpPr>
                <a:spLocks/>
              </p:cNvSpPr>
              <p:nvPr/>
            </p:nvSpPr>
            <p:spPr bwMode="auto">
              <a:xfrm>
                <a:off x="11659003" y="2588574"/>
                <a:ext cx="28575" cy="28575"/>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303" name="Freeform 139"/>
              <p:cNvSpPr>
                <a:spLocks/>
              </p:cNvSpPr>
              <p:nvPr/>
            </p:nvSpPr>
            <p:spPr bwMode="auto">
              <a:xfrm>
                <a:off x="11698690" y="2588574"/>
                <a:ext cx="30163" cy="28575"/>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304" name="Freeform 140"/>
              <p:cNvSpPr>
                <a:spLocks/>
              </p:cNvSpPr>
              <p:nvPr/>
            </p:nvSpPr>
            <p:spPr bwMode="auto">
              <a:xfrm>
                <a:off x="11739965" y="2588574"/>
                <a:ext cx="28575" cy="28575"/>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305" name="Freeform 141"/>
              <p:cNvSpPr>
                <a:spLocks/>
              </p:cNvSpPr>
              <p:nvPr/>
            </p:nvSpPr>
            <p:spPr bwMode="auto">
              <a:xfrm>
                <a:off x="11779653" y="2588574"/>
                <a:ext cx="28575" cy="28575"/>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306" name="Freeform 142"/>
              <p:cNvSpPr>
                <a:spLocks noEditPoints="1"/>
              </p:cNvSpPr>
              <p:nvPr/>
            </p:nvSpPr>
            <p:spPr bwMode="auto">
              <a:xfrm>
                <a:off x="11451040" y="1826574"/>
                <a:ext cx="1163638" cy="2817813"/>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grpSp>
      <p:sp>
        <p:nvSpPr>
          <p:cNvPr id="119" name="矩形 118"/>
          <p:cNvSpPr/>
          <p:nvPr/>
        </p:nvSpPr>
        <p:spPr>
          <a:xfrm>
            <a:off x="3182664" y="1922478"/>
            <a:ext cx="2990625" cy="276999"/>
          </a:xfrm>
          <a:prstGeom prst="rect">
            <a:avLst/>
          </a:prstGeom>
        </p:spPr>
        <p:txBody>
          <a:bodyPr wrap="square">
            <a:spAutoFit/>
          </a:bodyPr>
          <a:lstStyle/>
          <a:p>
            <a:r>
              <a:rPr lang="zh-CN" altLang="en-US" sz="1200" b="1" dirty="0" smtClean="0">
                <a:solidFill>
                  <a:srgbClr val="C00000"/>
                </a:solidFill>
                <a:latin typeface="Arial" pitchFamily="34" charset="0"/>
                <a:ea typeface="微软雅黑" pitchFamily="34" charset="-122"/>
                <a:cs typeface="Arial" pitchFamily="34" charset="0"/>
              </a:rPr>
              <a:t>②</a:t>
            </a:r>
            <a:r>
              <a:rPr lang="en-US" altLang="zh-CN" sz="1200" b="1" kern="0" dirty="0" smtClean="0">
                <a:solidFill>
                  <a:srgbClr val="C00000"/>
                </a:solidFill>
                <a:latin typeface="Arial" pitchFamily="34" charset="0"/>
                <a:ea typeface="微软雅黑" pitchFamily="34" charset="-122"/>
                <a:cs typeface="Arial" pitchFamily="34" charset="0"/>
              </a:rPr>
              <a:t> 380 km per span without </a:t>
            </a:r>
            <a:r>
              <a:rPr lang="en-US" altLang="zh-CN" sz="1200" b="1" dirty="0" smtClean="0">
                <a:solidFill>
                  <a:srgbClr val="C00000"/>
                </a:solidFill>
                <a:latin typeface="Arial" pitchFamily="34" charset="0"/>
                <a:ea typeface="微软雅黑" pitchFamily="34" charset="-122"/>
                <a:cs typeface="Arial" pitchFamily="34" charset="0"/>
              </a:rPr>
              <a:t>relays</a:t>
            </a:r>
            <a:endParaRPr lang="zh-CN" altLang="en-US" sz="1200" b="1" dirty="0">
              <a:solidFill>
                <a:srgbClr val="C00000"/>
              </a:solidFill>
              <a:latin typeface="Arial" pitchFamily="34" charset="0"/>
              <a:ea typeface="微软雅黑" pitchFamily="34" charset="-122"/>
              <a:cs typeface="Arial" pitchFamily="34" charset="0"/>
            </a:endParaRPr>
          </a:p>
        </p:txBody>
      </p:sp>
      <p:cxnSp>
        <p:nvCxnSpPr>
          <p:cNvPr id="32" name="直接连接符 31"/>
          <p:cNvCxnSpPr/>
          <p:nvPr/>
        </p:nvCxnSpPr>
        <p:spPr bwMode="auto">
          <a:xfrm>
            <a:off x="1275615" y="1953589"/>
            <a:ext cx="1088211" cy="0"/>
          </a:xfrm>
          <a:prstGeom prst="line">
            <a:avLst/>
          </a:prstGeom>
          <a:noFill/>
          <a:ln w="19050">
            <a:solidFill>
              <a:schemeClr val="tx1">
                <a:lumMod val="75000"/>
                <a:lumOff val="25000"/>
              </a:schemeClr>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14" name="组合 8"/>
          <p:cNvGrpSpPr/>
          <p:nvPr/>
        </p:nvGrpSpPr>
        <p:grpSpPr>
          <a:xfrm>
            <a:off x="544959" y="1428021"/>
            <a:ext cx="788353" cy="1051136"/>
            <a:chOff x="-814907" y="987574"/>
            <a:chExt cx="582749" cy="582749"/>
          </a:xfrm>
        </p:grpSpPr>
        <p:sp>
          <p:nvSpPr>
            <p:cNvPr id="147" name="椭圆 146"/>
            <p:cNvSpPr/>
            <p:nvPr/>
          </p:nvSpPr>
          <p:spPr bwMode="auto">
            <a:xfrm>
              <a:off x="-814907" y="987574"/>
              <a:ext cx="582749" cy="58274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pitchFamily="34" charset="0"/>
                <a:ea typeface="微软雅黑" pitchFamily="34" charset="-122"/>
                <a:cs typeface="Arial" pitchFamily="34" charset="0"/>
              </a:endParaRPr>
            </a:p>
          </p:txBody>
        </p:sp>
        <p:sp>
          <p:nvSpPr>
            <p:cNvPr id="148" name="Freeform 173"/>
            <p:cNvSpPr>
              <a:spLocks noEditPoints="1"/>
            </p:cNvSpPr>
            <p:nvPr/>
          </p:nvSpPr>
          <p:spPr bwMode="auto">
            <a:xfrm>
              <a:off x="-721463" y="1117199"/>
              <a:ext cx="395860" cy="323498"/>
            </a:xfrm>
            <a:custGeom>
              <a:avLst/>
              <a:gdLst/>
              <a:ahLst/>
              <a:cxnLst>
                <a:cxn ang="0">
                  <a:pos x="8976" y="5808"/>
                </a:cxn>
                <a:cxn ang="0">
                  <a:pos x="6336" y="7920"/>
                </a:cxn>
                <a:cxn ang="0">
                  <a:pos x="7788" y="13376"/>
                </a:cxn>
                <a:cxn ang="0">
                  <a:pos x="8008" y="9636"/>
                </a:cxn>
                <a:cxn ang="0">
                  <a:pos x="5720" y="10780"/>
                </a:cxn>
                <a:cxn ang="0">
                  <a:pos x="3916" y="12276"/>
                </a:cxn>
                <a:cxn ang="0">
                  <a:pos x="4532" y="13376"/>
                </a:cxn>
                <a:cxn ang="0">
                  <a:pos x="1804" y="12276"/>
                </a:cxn>
                <a:cxn ang="0">
                  <a:pos x="2376" y="10780"/>
                </a:cxn>
                <a:cxn ang="0">
                  <a:pos x="0" y="5368"/>
                </a:cxn>
                <a:cxn ang="0">
                  <a:pos x="2288" y="9592"/>
                </a:cxn>
                <a:cxn ang="0">
                  <a:pos x="3740" y="4268"/>
                </a:cxn>
                <a:cxn ang="0">
                  <a:pos x="8712" y="4840"/>
                </a:cxn>
                <a:cxn ang="0">
                  <a:pos x="10340" y="5368"/>
                </a:cxn>
                <a:cxn ang="0">
                  <a:pos x="12496" y="5808"/>
                </a:cxn>
                <a:cxn ang="0">
                  <a:pos x="13640" y="5368"/>
                </a:cxn>
                <a:cxn ang="0">
                  <a:pos x="14256" y="3916"/>
                </a:cxn>
                <a:cxn ang="0">
                  <a:pos x="13860" y="4972"/>
                </a:cxn>
                <a:cxn ang="0">
                  <a:pos x="14124" y="616"/>
                </a:cxn>
                <a:cxn ang="0">
                  <a:pos x="14608" y="2376"/>
                </a:cxn>
                <a:cxn ang="0">
                  <a:pos x="14960" y="2420"/>
                </a:cxn>
                <a:cxn ang="0">
                  <a:pos x="15224" y="2596"/>
                </a:cxn>
                <a:cxn ang="0">
                  <a:pos x="15400" y="2860"/>
                </a:cxn>
                <a:cxn ang="0">
                  <a:pos x="15444" y="3168"/>
                </a:cxn>
                <a:cxn ang="0">
                  <a:pos x="15356" y="3564"/>
                </a:cxn>
                <a:cxn ang="0">
                  <a:pos x="15136" y="3828"/>
                </a:cxn>
                <a:cxn ang="0">
                  <a:pos x="15840" y="5368"/>
                </a:cxn>
                <a:cxn ang="0">
                  <a:pos x="16368" y="5808"/>
                </a:cxn>
                <a:cxn ang="0">
                  <a:pos x="16368" y="7216"/>
                </a:cxn>
                <a:cxn ang="0">
                  <a:pos x="13860" y="12276"/>
                </a:cxn>
                <a:cxn ang="0">
                  <a:pos x="15224" y="13376"/>
                </a:cxn>
                <a:cxn ang="0">
                  <a:pos x="10032" y="12276"/>
                </a:cxn>
                <a:cxn ang="0">
                  <a:pos x="14476" y="7216"/>
                </a:cxn>
                <a:cxn ang="0">
                  <a:pos x="8624" y="5808"/>
                </a:cxn>
                <a:cxn ang="0">
                  <a:pos x="5104" y="44"/>
                </a:cxn>
                <a:cxn ang="0">
                  <a:pos x="4532" y="264"/>
                </a:cxn>
                <a:cxn ang="0">
                  <a:pos x="4092" y="704"/>
                </a:cxn>
                <a:cxn ang="0">
                  <a:pos x="3872" y="1276"/>
                </a:cxn>
                <a:cxn ang="0">
                  <a:pos x="3872" y="1936"/>
                </a:cxn>
                <a:cxn ang="0">
                  <a:pos x="4092" y="2508"/>
                </a:cxn>
                <a:cxn ang="0">
                  <a:pos x="4532" y="2904"/>
                </a:cxn>
                <a:cxn ang="0">
                  <a:pos x="5104" y="3168"/>
                </a:cxn>
                <a:cxn ang="0">
                  <a:pos x="5764" y="3168"/>
                </a:cxn>
                <a:cxn ang="0">
                  <a:pos x="6336" y="2904"/>
                </a:cxn>
                <a:cxn ang="0">
                  <a:pos x="6776" y="2508"/>
                </a:cxn>
                <a:cxn ang="0">
                  <a:pos x="6996" y="1936"/>
                </a:cxn>
                <a:cxn ang="0">
                  <a:pos x="6996" y="1276"/>
                </a:cxn>
                <a:cxn ang="0">
                  <a:pos x="6776" y="704"/>
                </a:cxn>
                <a:cxn ang="0">
                  <a:pos x="6336" y="264"/>
                </a:cxn>
                <a:cxn ang="0">
                  <a:pos x="5764" y="44"/>
                </a:cxn>
              </a:cxnLst>
              <a:rect l="0" t="0" r="r" b="b"/>
              <a:pathLst>
                <a:path w="16368" h="13376">
                  <a:moveTo>
                    <a:pt x="8624" y="5808"/>
                  </a:moveTo>
                  <a:lnTo>
                    <a:pt x="8976" y="5808"/>
                  </a:lnTo>
                  <a:lnTo>
                    <a:pt x="6556" y="5764"/>
                  </a:lnTo>
                  <a:lnTo>
                    <a:pt x="6336" y="7920"/>
                  </a:lnTo>
                  <a:lnTo>
                    <a:pt x="9856" y="9064"/>
                  </a:lnTo>
                  <a:lnTo>
                    <a:pt x="7788" y="13376"/>
                  </a:lnTo>
                  <a:lnTo>
                    <a:pt x="6644" y="13376"/>
                  </a:lnTo>
                  <a:lnTo>
                    <a:pt x="8008" y="9636"/>
                  </a:lnTo>
                  <a:lnTo>
                    <a:pt x="5720" y="9592"/>
                  </a:lnTo>
                  <a:lnTo>
                    <a:pt x="5720" y="10780"/>
                  </a:lnTo>
                  <a:lnTo>
                    <a:pt x="3916" y="10780"/>
                  </a:lnTo>
                  <a:lnTo>
                    <a:pt x="3916" y="12276"/>
                  </a:lnTo>
                  <a:lnTo>
                    <a:pt x="4532" y="12276"/>
                  </a:lnTo>
                  <a:lnTo>
                    <a:pt x="4532" y="13376"/>
                  </a:lnTo>
                  <a:lnTo>
                    <a:pt x="1804" y="13376"/>
                  </a:lnTo>
                  <a:lnTo>
                    <a:pt x="1804" y="12276"/>
                  </a:lnTo>
                  <a:lnTo>
                    <a:pt x="2376" y="12276"/>
                  </a:lnTo>
                  <a:lnTo>
                    <a:pt x="2376" y="10780"/>
                  </a:lnTo>
                  <a:lnTo>
                    <a:pt x="792" y="10780"/>
                  </a:lnTo>
                  <a:lnTo>
                    <a:pt x="0" y="5368"/>
                  </a:lnTo>
                  <a:lnTo>
                    <a:pt x="1672" y="5368"/>
                  </a:lnTo>
                  <a:lnTo>
                    <a:pt x="2288" y="9592"/>
                  </a:lnTo>
                  <a:lnTo>
                    <a:pt x="3740" y="9592"/>
                  </a:lnTo>
                  <a:lnTo>
                    <a:pt x="3740" y="4268"/>
                  </a:lnTo>
                  <a:lnTo>
                    <a:pt x="3740" y="3608"/>
                  </a:lnTo>
                  <a:lnTo>
                    <a:pt x="8712" y="4840"/>
                  </a:lnTo>
                  <a:lnTo>
                    <a:pt x="10295" y="4972"/>
                  </a:lnTo>
                  <a:lnTo>
                    <a:pt x="10340" y="5368"/>
                  </a:lnTo>
                  <a:lnTo>
                    <a:pt x="12496" y="5148"/>
                  </a:lnTo>
                  <a:lnTo>
                    <a:pt x="12496" y="5808"/>
                  </a:lnTo>
                  <a:lnTo>
                    <a:pt x="13640" y="5808"/>
                  </a:lnTo>
                  <a:lnTo>
                    <a:pt x="13640" y="5368"/>
                  </a:lnTo>
                  <a:lnTo>
                    <a:pt x="14256" y="5368"/>
                  </a:lnTo>
                  <a:lnTo>
                    <a:pt x="14256" y="3916"/>
                  </a:lnTo>
                  <a:lnTo>
                    <a:pt x="14168" y="3872"/>
                  </a:lnTo>
                  <a:lnTo>
                    <a:pt x="13860" y="4972"/>
                  </a:lnTo>
                  <a:lnTo>
                    <a:pt x="13024" y="4752"/>
                  </a:lnTo>
                  <a:lnTo>
                    <a:pt x="14124" y="616"/>
                  </a:lnTo>
                  <a:lnTo>
                    <a:pt x="15004" y="880"/>
                  </a:lnTo>
                  <a:lnTo>
                    <a:pt x="14608" y="2376"/>
                  </a:lnTo>
                  <a:lnTo>
                    <a:pt x="14784" y="2376"/>
                  </a:lnTo>
                  <a:lnTo>
                    <a:pt x="14960" y="2420"/>
                  </a:lnTo>
                  <a:lnTo>
                    <a:pt x="15092" y="2508"/>
                  </a:lnTo>
                  <a:lnTo>
                    <a:pt x="15224" y="2596"/>
                  </a:lnTo>
                  <a:lnTo>
                    <a:pt x="15312" y="2728"/>
                  </a:lnTo>
                  <a:lnTo>
                    <a:pt x="15400" y="2860"/>
                  </a:lnTo>
                  <a:lnTo>
                    <a:pt x="15444" y="2992"/>
                  </a:lnTo>
                  <a:lnTo>
                    <a:pt x="15444" y="3168"/>
                  </a:lnTo>
                  <a:lnTo>
                    <a:pt x="15444" y="3388"/>
                  </a:lnTo>
                  <a:lnTo>
                    <a:pt x="15356" y="3564"/>
                  </a:lnTo>
                  <a:lnTo>
                    <a:pt x="15268" y="3696"/>
                  </a:lnTo>
                  <a:lnTo>
                    <a:pt x="15136" y="3828"/>
                  </a:lnTo>
                  <a:lnTo>
                    <a:pt x="15136" y="5368"/>
                  </a:lnTo>
                  <a:lnTo>
                    <a:pt x="15840" y="5368"/>
                  </a:lnTo>
                  <a:lnTo>
                    <a:pt x="15840" y="5808"/>
                  </a:lnTo>
                  <a:lnTo>
                    <a:pt x="16368" y="5808"/>
                  </a:lnTo>
                  <a:lnTo>
                    <a:pt x="16368" y="6687"/>
                  </a:lnTo>
                  <a:lnTo>
                    <a:pt x="16368" y="7216"/>
                  </a:lnTo>
                  <a:lnTo>
                    <a:pt x="16148" y="7216"/>
                  </a:lnTo>
                  <a:lnTo>
                    <a:pt x="13860" y="12276"/>
                  </a:lnTo>
                  <a:lnTo>
                    <a:pt x="15224" y="12276"/>
                  </a:lnTo>
                  <a:lnTo>
                    <a:pt x="15224" y="13376"/>
                  </a:lnTo>
                  <a:lnTo>
                    <a:pt x="10032" y="13376"/>
                  </a:lnTo>
                  <a:lnTo>
                    <a:pt x="10032" y="12276"/>
                  </a:lnTo>
                  <a:lnTo>
                    <a:pt x="12188" y="12276"/>
                  </a:lnTo>
                  <a:lnTo>
                    <a:pt x="14476" y="7216"/>
                  </a:lnTo>
                  <a:lnTo>
                    <a:pt x="8624" y="7216"/>
                  </a:lnTo>
                  <a:lnTo>
                    <a:pt x="8624" y="5808"/>
                  </a:lnTo>
                  <a:close/>
                  <a:moveTo>
                    <a:pt x="5412" y="0"/>
                  </a:moveTo>
                  <a:lnTo>
                    <a:pt x="5104" y="44"/>
                  </a:lnTo>
                  <a:lnTo>
                    <a:pt x="4796" y="132"/>
                  </a:lnTo>
                  <a:lnTo>
                    <a:pt x="4532" y="264"/>
                  </a:lnTo>
                  <a:lnTo>
                    <a:pt x="4312" y="484"/>
                  </a:lnTo>
                  <a:lnTo>
                    <a:pt x="4092" y="704"/>
                  </a:lnTo>
                  <a:lnTo>
                    <a:pt x="3960" y="968"/>
                  </a:lnTo>
                  <a:lnTo>
                    <a:pt x="3872" y="1276"/>
                  </a:lnTo>
                  <a:lnTo>
                    <a:pt x="3828" y="1584"/>
                  </a:lnTo>
                  <a:lnTo>
                    <a:pt x="3872" y="1936"/>
                  </a:lnTo>
                  <a:lnTo>
                    <a:pt x="3960" y="2199"/>
                  </a:lnTo>
                  <a:lnTo>
                    <a:pt x="4092" y="2508"/>
                  </a:lnTo>
                  <a:lnTo>
                    <a:pt x="4312" y="2728"/>
                  </a:lnTo>
                  <a:lnTo>
                    <a:pt x="4532" y="2904"/>
                  </a:lnTo>
                  <a:lnTo>
                    <a:pt x="4796" y="3080"/>
                  </a:lnTo>
                  <a:lnTo>
                    <a:pt x="5104" y="3168"/>
                  </a:lnTo>
                  <a:lnTo>
                    <a:pt x="5412" y="3212"/>
                  </a:lnTo>
                  <a:lnTo>
                    <a:pt x="5764" y="3168"/>
                  </a:lnTo>
                  <a:lnTo>
                    <a:pt x="6073" y="3080"/>
                  </a:lnTo>
                  <a:lnTo>
                    <a:pt x="6336" y="2904"/>
                  </a:lnTo>
                  <a:lnTo>
                    <a:pt x="6556" y="2728"/>
                  </a:lnTo>
                  <a:lnTo>
                    <a:pt x="6776" y="2508"/>
                  </a:lnTo>
                  <a:lnTo>
                    <a:pt x="6908" y="2199"/>
                  </a:lnTo>
                  <a:lnTo>
                    <a:pt x="6996" y="1936"/>
                  </a:lnTo>
                  <a:lnTo>
                    <a:pt x="7040" y="1584"/>
                  </a:lnTo>
                  <a:lnTo>
                    <a:pt x="6996" y="1276"/>
                  </a:lnTo>
                  <a:lnTo>
                    <a:pt x="6908" y="968"/>
                  </a:lnTo>
                  <a:lnTo>
                    <a:pt x="6776" y="704"/>
                  </a:lnTo>
                  <a:lnTo>
                    <a:pt x="6556" y="484"/>
                  </a:lnTo>
                  <a:lnTo>
                    <a:pt x="6336" y="264"/>
                  </a:lnTo>
                  <a:lnTo>
                    <a:pt x="6073" y="132"/>
                  </a:lnTo>
                  <a:lnTo>
                    <a:pt x="5764" y="44"/>
                  </a:lnTo>
                  <a:lnTo>
                    <a:pt x="5412" y="0"/>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sp>
        <p:nvSpPr>
          <p:cNvPr id="115" name="矩形 114"/>
          <p:cNvSpPr/>
          <p:nvPr/>
        </p:nvSpPr>
        <p:spPr>
          <a:xfrm>
            <a:off x="3182664" y="5593534"/>
            <a:ext cx="4292049" cy="276999"/>
          </a:xfrm>
          <a:prstGeom prst="rect">
            <a:avLst/>
          </a:prstGeom>
        </p:spPr>
        <p:txBody>
          <a:bodyPr wrap="square">
            <a:spAutoFit/>
          </a:bodyPr>
          <a:lstStyle/>
          <a:p>
            <a:r>
              <a:rPr lang="zh-CN" altLang="en-US" sz="1200" b="1" dirty="0" smtClean="0">
                <a:solidFill>
                  <a:srgbClr val="C00000"/>
                </a:solidFill>
                <a:latin typeface="Arial" pitchFamily="34" charset="0"/>
                <a:ea typeface="微软雅黑" pitchFamily="34" charset="-122"/>
                <a:cs typeface="Arial" pitchFamily="34" charset="0"/>
              </a:rPr>
              <a:t>④</a:t>
            </a:r>
            <a:r>
              <a:rPr lang="en-US" altLang="zh-CN" sz="1200" b="1" kern="0" dirty="0" smtClean="0">
                <a:solidFill>
                  <a:srgbClr val="C00000"/>
                </a:solidFill>
                <a:latin typeface="Arial" pitchFamily="34" charset="0"/>
                <a:ea typeface="微软雅黑" pitchFamily="34" charset="-122"/>
                <a:cs typeface="Arial" pitchFamily="34" charset="0"/>
              </a:rPr>
              <a:t> 10 G bandwidth, evolves easily to 40 G</a:t>
            </a:r>
            <a:endParaRPr lang="zh-CN" altLang="en-US" sz="1200" b="1" kern="0" dirty="0">
              <a:solidFill>
                <a:srgbClr val="C00000"/>
              </a:solidFill>
              <a:latin typeface="Arial" pitchFamily="34" charset="0"/>
              <a:ea typeface="微软雅黑" pitchFamily="34" charset="-122"/>
              <a:cs typeface="Arial" pitchFamily="34" charset="0"/>
            </a:endParaRPr>
          </a:p>
        </p:txBody>
      </p:sp>
      <p:sp>
        <p:nvSpPr>
          <p:cNvPr id="78" name="TextBox 77"/>
          <p:cNvSpPr txBox="1"/>
          <p:nvPr/>
        </p:nvSpPr>
        <p:spPr>
          <a:xfrm>
            <a:off x="349323" y="5712148"/>
            <a:ext cx="1179413" cy="369332"/>
          </a:xfrm>
          <a:prstGeom prst="rect">
            <a:avLst/>
          </a:prstGeom>
          <a:noFill/>
        </p:spPr>
        <p:txBody>
          <a:bodyPr wrap="square" rtlCol="0">
            <a:spAutoFit/>
          </a:bodyPr>
          <a:lstStyle/>
          <a:p>
            <a:pPr algn="ctr"/>
            <a:r>
              <a:rPr lang="en-US" altLang="zh-CN" sz="900" dirty="0" smtClean="0">
                <a:solidFill>
                  <a:schemeClr val="tx1">
                    <a:lumMod val="75000"/>
                    <a:lumOff val="25000"/>
                  </a:schemeClr>
                </a:solidFill>
                <a:latin typeface="Arial" pitchFamily="34" charset="0"/>
                <a:cs typeface="Arial" pitchFamily="34" charset="0"/>
              </a:rPr>
              <a:t>HD conference</a:t>
            </a:r>
          </a:p>
          <a:p>
            <a:pPr algn="ctr"/>
            <a:endParaRPr lang="zh-CN" altLang="en-US" sz="900" dirty="0">
              <a:solidFill>
                <a:schemeClr val="tx1">
                  <a:lumMod val="75000"/>
                  <a:lumOff val="25000"/>
                </a:schemeClr>
              </a:solidFill>
              <a:latin typeface="Arial" pitchFamily="34" charset="0"/>
              <a:ea typeface="微软雅黑" pitchFamily="34" charset="-122"/>
              <a:cs typeface="Arial" pitchFamily="34" charset="0"/>
            </a:endParaRPr>
          </a:p>
        </p:txBody>
      </p:sp>
      <p:grpSp>
        <p:nvGrpSpPr>
          <p:cNvPr id="15" name="组合 9"/>
          <p:cNvGrpSpPr>
            <a:grpSpLocks noChangeAspect="1"/>
          </p:cNvGrpSpPr>
          <p:nvPr/>
        </p:nvGrpSpPr>
        <p:grpSpPr>
          <a:xfrm>
            <a:off x="544959" y="4651865"/>
            <a:ext cx="788400" cy="1051200"/>
            <a:chOff x="-814907" y="2508236"/>
            <a:chExt cx="582749" cy="582749"/>
          </a:xfrm>
        </p:grpSpPr>
        <p:sp>
          <p:nvSpPr>
            <p:cNvPr id="137" name="椭圆 136"/>
            <p:cNvSpPr/>
            <p:nvPr/>
          </p:nvSpPr>
          <p:spPr bwMode="auto">
            <a:xfrm>
              <a:off x="-814907" y="2508236"/>
              <a:ext cx="582749" cy="582749"/>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grpSp>
          <p:nvGrpSpPr>
            <p:cNvPr id="16" name="组合 528"/>
            <p:cNvGrpSpPr/>
            <p:nvPr/>
          </p:nvGrpSpPr>
          <p:grpSpPr>
            <a:xfrm>
              <a:off x="-780704" y="2660057"/>
              <a:ext cx="514343" cy="279107"/>
              <a:chOff x="-964407" y="3344863"/>
              <a:chExt cx="1928813" cy="769938"/>
            </a:xfrm>
            <a:solidFill>
              <a:schemeClr val="bg1">
                <a:lumMod val="95000"/>
              </a:schemeClr>
            </a:solidFill>
          </p:grpSpPr>
          <p:grpSp>
            <p:nvGrpSpPr>
              <p:cNvPr id="17" name="组合 155"/>
              <p:cNvGrpSpPr/>
              <p:nvPr/>
            </p:nvGrpSpPr>
            <p:grpSpPr>
              <a:xfrm>
                <a:off x="-964407" y="3344863"/>
                <a:ext cx="1928813" cy="769938"/>
                <a:chOff x="9391650" y="3060700"/>
                <a:chExt cx="1928813" cy="769938"/>
              </a:xfrm>
              <a:grpFill/>
            </p:grpSpPr>
            <p:sp>
              <p:nvSpPr>
                <p:cNvPr id="109" name="Freeform 6"/>
                <p:cNvSpPr>
                  <a:spLocks noEditPoints="1"/>
                </p:cNvSpPr>
                <p:nvPr/>
              </p:nvSpPr>
              <p:spPr bwMode="auto">
                <a:xfrm>
                  <a:off x="9391650" y="3384550"/>
                  <a:ext cx="1928813" cy="446088"/>
                </a:xfrm>
                <a:custGeom>
                  <a:avLst/>
                  <a:gdLst/>
                  <a:ahLst/>
                  <a:cxnLst>
                    <a:cxn ang="0">
                      <a:pos x="62" y="330"/>
                    </a:cxn>
                    <a:cxn ang="0">
                      <a:pos x="212" y="278"/>
                    </a:cxn>
                    <a:cxn ang="0">
                      <a:pos x="2393" y="128"/>
                    </a:cxn>
                    <a:cxn ang="0">
                      <a:pos x="4510" y="206"/>
                    </a:cxn>
                    <a:cxn ang="0">
                      <a:pos x="7765" y="353"/>
                    </a:cxn>
                    <a:cxn ang="0">
                      <a:pos x="10877" y="240"/>
                    </a:cxn>
                    <a:cxn ang="0">
                      <a:pos x="13961" y="54"/>
                    </a:cxn>
                    <a:cxn ang="0">
                      <a:pos x="16864" y="102"/>
                    </a:cxn>
                    <a:cxn ang="0">
                      <a:pos x="16999" y="197"/>
                    </a:cxn>
                    <a:cxn ang="0">
                      <a:pos x="16963" y="378"/>
                    </a:cxn>
                    <a:cxn ang="0">
                      <a:pos x="16746" y="799"/>
                    </a:cxn>
                    <a:cxn ang="0">
                      <a:pos x="16144" y="2365"/>
                    </a:cxn>
                    <a:cxn ang="0">
                      <a:pos x="15928" y="2534"/>
                    </a:cxn>
                    <a:cxn ang="0">
                      <a:pos x="15168" y="2502"/>
                    </a:cxn>
                    <a:cxn ang="0">
                      <a:pos x="14362" y="2416"/>
                    </a:cxn>
                    <a:cxn ang="0">
                      <a:pos x="14106" y="2326"/>
                    </a:cxn>
                    <a:cxn ang="0">
                      <a:pos x="13964" y="2178"/>
                    </a:cxn>
                    <a:cxn ang="0">
                      <a:pos x="13919" y="2001"/>
                    </a:cxn>
                    <a:cxn ang="0">
                      <a:pos x="12236" y="3551"/>
                    </a:cxn>
                    <a:cxn ang="0">
                      <a:pos x="12157" y="3752"/>
                    </a:cxn>
                    <a:cxn ang="0">
                      <a:pos x="11921" y="3844"/>
                    </a:cxn>
                    <a:cxn ang="0">
                      <a:pos x="11645" y="3844"/>
                    </a:cxn>
                    <a:cxn ang="0">
                      <a:pos x="10774" y="3204"/>
                    </a:cxn>
                    <a:cxn ang="0">
                      <a:pos x="10657" y="2863"/>
                    </a:cxn>
                    <a:cxn ang="0">
                      <a:pos x="10627" y="2313"/>
                    </a:cxn>
                    <a:cxn ang="0">
                      <a:pos x="6840" y="1774"/>
                    </a:cxn>
                    <a:cxn ang="0">
                      <a:pos x="6783" y="3140"/>
                    </a:cxn>
                    <a:cxn ang="0">
                      <a:pos x="6615" y="3402"/>
                    </a:cxn>
                    <a:cxn ang="0">
                      <a:pos x="6098" y="3899"/>
                    </a:cxn>
                    <a:cxn ang="0">
                      <a:pos x="5811" y="3936"/>
                    </a:cxn>
                    <a:cxn ang="0">
                      <a:pos x="5562" y="3846"/>
                    </a:cxn>
                    <a:cxn ang="0">
                      <a:pos x="5461" y="3601"/>
                    </a:cxn>
                    <a:cxn ang="0">
                      <a:pos x="5457" y="2622"/>
                    </a:cxn>
                    <a:cxn ang="0">
                      <a:pos x="3263" y="2085"/>
                    </a:cxn>
                    <a:cxn ang="0">
                      <a:pos x="3115" y="2420"/>
                    </a:cxn>
                    <a:cxn ang="0">
                      <a:pos x="2862" y="2578"/>
                    </a:cxn>
                    <a:cxn ang="0">
                      <a:pos x="1682" y="2738"/>
                    </a:cxn>
                    <a:cxn ang="0">
                      <a:pos x="1208" y="2739"/>
                    </a:cxn>
                    <a:cxn ang="0">
                      <a:pos x="954" y="2606"/>
                    </a:cxn>
                    <a:cxn ang="0">
                      <a:pos x="728" y="2303"/>
                    </a:cxn>
                    <a:cxn ang="0">
                      <a:pos x="504" y="937"/>
                    </a:cxn>
                    <a:cxn ang="0">
                      <a:pos x="320" y="728"/>
                    </a:cxn>
                    <a:cxn ang="0">
                      <a:pos x="0" y="493"/>
                    </a:cxn>
                    <a:cxn ang="0">
                      <a:pos x="15805" y="1979"/>
                    </a:cxn>
                    <a:cxn ang="0">
                      <a:pos x="15716" y="2093"/>
                    </a:cxn>
                    <a:cxn ang="0">
                      <a:pos x="15355" y="2064"/>
                    </a:cxn>
                    <a:cxn ang="0">
                      <a:pos x="14590" y="1994"/>
                    </a:cxn>
                    <a:cxn ang="0">
                      <a:pos x="12376" y="1529"/>
                    </a:cxn>
                    <a:cxn ang="0">
                      <a:pos x="11066" y="2953"/>
                    </a:cxn>
                    <a:cxn ang="0">
                      <a:pos x="11017" y="2709"/>
                    </a:cxn>
                    <a:cxn ang="0">
                      <a:pos x="11018" y="1948"/>
                    </a:cxn>
                    <a:cxn ang="0">
                      <a:pos x="6398" y="3094"/>
                    </a:cxn>
                    <a:cxn ang="0">
                      <a:pos x="6480" y="2792"/>
                    </a:cxn>
                    <a:cxn ang="0">
                      <a:pos x="6479" y="2171"/>
                    </a:cxn>
                    <a:cxn ang="0">
                      <a:pos x="2589" y="2054"/>
                    </a:cxn>
                    <a:cxn ang="0">
                      <a:pos x="2512" y="2140"/>
                    </a:cxn>
                    <a:cxn ang="0">
                      <a:pos x="1684" y="2267"/>
                    </a:cxn>
                    <a:cxn ang="0">
                      <a:pos x="1357" y="2281"/>
                    </a:cxn>
                    <a:cxn ang="0">
                      <a:pos x="1307" y="2205"/>
                    </a:cxn>
                  </a:cxnLst>
                  <a:rect l="0" t="0" r="r" b="b"/>
                  <a:pathLst>
                    <a:path w="17010" h="3937">
                      <a:moveTo>
                        <a:pt x="0" y="493"/>
                      </a:moveTo>
                      <a:lnTo>
                        <a:pt x="1" y="483"/>
                      </a:lnTo>
                      <a:lnTo>
                        <a:pt x="5" y="460"/>
                      </a:lnTo>
                      <a:lnTo>
                        <a:pt x="10" y="444"/>
                      </a:lnTo>
                      <a:lnTo>
                        <a:pt x="14" y="426"/>
                      </a:lnTo>
                      <a:lnTo>
                        <a:pt x="20" y="406"/>
                      </a:lnTo>
                      <a:lnTo>
                        <a:pt x="28" y="386"/>
                      </a:lnTo>
                      <a:lnTo>
                        <a:pt x="37" y="366"/>
                      </a:lnTo>
                      <a:lnTo>
                        <a:pt x="48" y="347"/>
                      </a:lnTo>
                      <a:lnTo>
                        <a:pt x="54" y="338"/>
                      </a:lnTo>
                      <a:lnTo>
                        <a:pt x="62" y="330"/>
                      </a:lnTo>
                      <a:lnTo>
                        <a:pt x="68" y="321"/>
                      </a:lnTo>
                      <a:lnTo>
                        <a:pt x="77" y="313"/>
                      </a:lnTo>
                      <a:lnTo>
                        <a:pt x="84" y="306"/>
                      </a:lnTo>
                      <a:lnTo>
                        <a:pt x="94" y="300"/>
                      </a:lnTo>
                      <a:lnTo>
                        <a:pt x="103" y="294"/>
                      </a:lnTo>
                      <a:lnTo>
                        <a:pt x="113" y="289"/>
                      </a:lnTo>
                      <a:lnTo>
                        <a:pt x="123" y="285"/>
                      </a:lnTo>
                      <a:lnTo>
                        <a:pt x="135" y="282"/>
                      </a:lnTo>
                      <a:lnTo>
                        <a:pt x="147" y="281"/>
                      </a:lnTo>
                      <a:lnTo>
                        <a:pt x="159" y="280"/>
                      </a:lnTo>
                      <a:lnTo>
                        <a:pt x="212" y="278"/>
                      </a:lnTo>
                      <a:lnTo>
                        <a:pt x="311" y="272"/>
                      </a:lnTo>
                      <a:lnTo>
                        <a:pt x="453" y="263"/>
                      </a:lnTo>
                      <a:lnTo>
                        <a:pt x="627" y="252"/>
                      </a:lnTo>
                      <a:lnTo>
                        <a:pt x="829" y="238"/>
                      </a:lnTo>
                      <a:lnTo>
                        <a:pt x="1050" y="222"/>
                      </a:lnTo>
                      <a:lnTo>
                        <a:pt x="1284" y="206"/>
                      </a:lnTo>
                      <a:lnTo>
                        <a:pt x="1523" y="189"/>
                      </a:lnTo>
                      <a:lnTo>
                        <a:pt x="1761" y="172"/>
                      </a:lnTo>
                      <a:lnTo>
                        <a:pt x="1990" y="156"/>
                      </a:lnTo>
                      <a:lnTo>
                        <a:pt x="2203" y="141"/>
                      </a:lnTo>
                      <a:lnTo>
                        <a:pt x="2393" y="128"/>
                      </a:lnTo>
                      <a:lnTo>
                        <a:pt x="2554" y="116"/>
                      </a:lnTo>
                      <a:lnTo>
                        <a:pt x="2677" y="107"/>
                      </a:lnTo>
                      <a:lnTo>
                        <a:pt x="2756" y="101"/>
                      </a:lnTo>
                      <a:lnTo>
                        <a:pt x="2784" y="99"/>
                      </a:lnTo>
                      <a:lnTo>
                        <a:pt x="2829" y="102"/>
                      </a:lnTo>
                      <a:lnTo>
                        <a:pt x="2958" y="111"/>
                      </a:lnTo>
                      <a:lnTo>
                        <a:pt x="3160" y="123"/>
                      </a:lnTo>
                      <a:lnTo>
                        <a:pt x="3426" y="140"/>
                      </a:lnTo>
                      <a:lnTo>
                        <a:pt x="3746" y="161"/>
                      </a:lnTo>
                      <a:lnTo>
                        <a:pt x="4111" y="183"/>
                      </a:lnTo>
                      <a:lnTo>
                        <a:pt x="4510" y="206"/>
                      </a:lnTo>
                      <a:lnTo>
                        <a:pt x="4934" y="231"/>
                      </a:lnTo>
                      <a:lnTo>
                        <a:pt x="5373" y="255"/>
                      </a:lnTo>
                      <a:lnTo>
                        <a:pt x="5816" y="279"/>
                      </a:lnTo>
                      <a:lnTo>
                        <a:pt x="6255" y="300"/>
                      </a:lnTo>
                      <a:lnTo>
                        <a:pt x="6680" y="319"/>
                      </a:lnTo>
                      <a:lnTo>
                        <a:pt x="6883" y="328"/>
                      </a:lnTo>
                      <a:lnTo>
                        <a:pt x="7078" y="335"/>
                      </a:lnTo>
                      <a:lnTo>
                        <a:pt x="7266" y="341"/>
                      </a:lnTo>
                      <a:lnTo>
                        <a:pt x="7444" y="347"/>
                      </a:lnTo>
                      <a:lnTo>
                        <a:pt x="7611" y="350"/>
                      </a:lnTo>
                      <a:lnTo>
                        <a:pt x="7765" y="353"/>
                      </a:lnTo>
                      <a:lnTo>
                        <a:pt x="7906" y="354"/>
                      </a:lnTo>
                      <a:lnTo>
                        <a:pt x="8033" y="354"/>
                      </a:lnTo>
                      <a:lnTo>
                        <a:pt x="8161" y="352"/>
                      </a:lnTo>
                      <a:lnTo>
                        <a:pt x="8304" y="350"/>
                      </a:lnTo>
                      <a:lnTo>
                        <a:pt x="8465" y="346"/>
                      </a:lnTo>
                      <a:lnTo>
                        <a:pt x="8639" y="340"/>
                      </a:lnTo>
                      <a:lnTo>
                        <a:pt x="9025" y="326"/>
                      </a:lnTo>
                      <a:lnTo>
                        <a:pt x="9452" y="309"/>
                      </a:lnTo>
                      <a:lnTo>
                        <a:pt x="9910" y="287"/>
                      </a:lnTo>
                      <a:lnTo>
                        <a:pt x="10389" y="265"/>
                      </a:lnTo>
                      <a:lnTo>
                        <a:pt x="10877" y="240"/>
                      </a:lnTo>
                      <a:lnTo>
                        <a:pt x="11365" y="214"/>
                      </a:lnTo>
                      <a:lnTo>
                        <a:pt x="11840" y="188"/>
                      </a:lnTo>
                      <a:lnTo>
                        <a:pt x="12294" y="163"/>
                      </a:lnTo>
                      <a:lnTo>
                        <a:pt x="12715" y="138"/>
                      </a:lnTo>
                      <a:lnTo>
                        <a:pt x="13092" y="116"/>
                      </a:lnTo>
                      <a:lnTo>
                        <a:pt x="13417" y="95"/>
                      </a:lnTo>
                      <a:lnTo>
                        <a:pt x="13677" y="78"/>
                      </a:lnTo>
                      <a:lnTo>
                        <a:pt x="13779" y="70"/>
                      </a:lnTo>
                      <a:lnTo>
                        <a:pt x="13862" y="64"/>
                      </a:lnTo>
                      <a:lnTo>
                        <a:pt x="13923" y="59"/>
                      </a:lnTo>
                      <a:lnTo>
                        <a:pt x="13961" y="54"/>
                      </a:lnTo>
                      <a:lnTo>
                        <a:pt x="14058" y="41"/>
                      </a:lnTo>
                      <a:lnTo>
                        <a:pt x="14135" y="31"/>
                      </a:lnTo>
                      <a:lnTo>
                        <a:pt x="14196" y="21"/>
                      </a:lnTo>
                      <a:lnTo>
                        <a:pt x="14242" y="14"/>
                      </a:lnTo>
                      <a:lnTo>
                        <a:pt x="14275" y="7"/>
                      </a:lnTo>
                      <a:lnTo>
                        <a:pt x="14295" y="3"/>
                      </a:lnTo>
                      <a:lnTo>
                        <a:pt x="14306" y="0"/>
                      </a:lnTo>
                      <a:lnTo>
                        <a:pt x="14310" y="0"/>
                      </a:lnTo>
                      <a:lnTo>
                        <a:pt x="16831" y="91"/>
                      </a:lnTo>
                      <a:lnTo>
                        <a:pt x="16841" y="94"/>
                      </a:lnTo>
                      <a:lnTo>
                        <a:pt x="16864" y="102"/>
                      </a:lnTo>
                      <a:lnTo>
                        <a:pt x="16879" y="107"/>
                      </a:lnTo>
                      <a:lnTo>
                        <a:pt x="16896" y="115"/>
                      </a:lnTo>
                      <a:lnTo>
                        <a:pt x="16914" y="123"/>
                      </a:lnTo>
                      <a:lnTo>
                        <a:pt x="16932" y="134"/>
                      </a:lnTo>
                      <a:lnTo>
                        <a:pt x="16950" y="146"/>
                      </a:lnTo>
                      <a:lnTo>
                        <a:pt x="16966" y="159"/>
                      </a:lnTo>
                      <a:lnTo>
                        <a:pt x="16975" y="165"/>
                      </a:lnTo>
                      <a:lnTo>
                        <a:pt x="16981" y="172"/>
                      </a:lnTo>
                      <a:lnTo>
                        <a:pt x="16988" y="180"/>
                      </a:lnTo>
                      <a:lnTo>
                        <a:pt x="16994" y="188"/>
                      </a:lnTo>
                      <a:lnTo>
                        <a:pt x="16999" y="197"/>
                      </a:lnTo>
                      <a:lnTo>
                        <a:pt x="17004" y="205"/>
                      </a:lnTo>
                      <a:lnTo>
                        <a:pt x="17007" y="215"/>
                      </a:lnTo>
                      <a:lnTo>
                        <a:pt x="17009" y="224"/>
                      </a:lnTo>
                      <a:lnTo>
                        <a:pt x="17010" y="234"/>
                      </a:lnTo>
                      <a:lnTo>
                        <a:pt x="17010" y="244"/>
                      </a:lnTo>
                      <a:lnTo>
                        <a:pt x="17009" y="254"/>
                      </a:lnTo>
                      <a:lnTo>
                        <a:pt x="17006" y="266"/>
                      </a:lnTo>
                      <a:lnTo>
                        <a:pt x="16998" y="289"/>
                      </a:lnTo>
                      <a:lnTo>
                        <a:pt x="16988" y="317"/>
                      </a:lnTo>
                      <a:lnTo>
                        <a:pt x="16976" y="346"/>
                      </a:lnTo>
                      <a:lnTo>
                        <a:pt x="16963" y="378"/>
                      </a:lnTo>
                      <a:lnTo>
                        <a:pt x="16933" y="443"/>
                      </a:lnTo>
                      <a:lnTo>
                        <a:pt x="16902" y="510"/>
                      </a:lnTo>
                      <a:lnTo>
                        <a:pt x="16871" y="574"/>
                      </a:lnTo>
                      <a:lnTo>
                        <a:pt x="16842" y="631"/>
                      </a:lnTo>
                      <a:lnTo>
                        <a:pt x="16819" y="677"/>
                      </a:lnTo>
                      <a:lnTo>
                        <a:pt x="16804" y="706"/>
                      </a:lnTo>
                      <a:lnTo>
                        <a:pt x="16793" y="727"/>
                      </a:lnTo>
                      <a:lnTo>
                        <a:pt x="16782" y="746"/>
                      </a:lnTo>
                      <a:lnTo>
                        <a:pt x="16772" y="763"/>
                      </a:lnTo>
                      <a:lnTo>
                        <a:pt x="16761" y="778"/>
                      </a:lnTo>
                      <a:lnTo>
                        <a:pt x="16746" y="799"/>
                      </a:lnTo>
                      <a:lnTo>
                        <a:pt x="16740" y="807"/>
                      </a:lnTo>
                      <a:lnTo>
                        <a:pt x="16300" y="899"/>
                      </a:lnTo>
                      <a:lnTo>
                        <a:pt x="16235" y="2164"/>
                      </a:lnTo>
                      <a:lnTo>
                        <a:pt x="16230" y="2182"/>
                      </a:lnTo>
                      <a:lnTo>
                        <a:pt x="16215" y="2228"/>
                      </a:lnTo>
                      <a:lnTo>
                        <a:pt x="16202" y="2257"/>
                      </a:lnTo>
                      <a:lnTo>
                        <a:pt x="16186" y="2291"/>
                      </a:lnTo>
                      <a:lnTo>
                        <a:pt x="16178" y="2309"/>
                      </a:lnTo>
                      <a:lnTo>
                        <a:pt x="16167" y="2328"/>
                      </a:lnTo>
                      <a:lnTo>
                        <a:pt x="16155" y="2347"/>
                      </a:lnTo>
                      <a:lnTo>
                        <a:pt x="16144" y="2365"/>
                      </a:lnTo>
                      <a:lnTo>
                        <a:pt x="16130" y="2384"/>
                      </a:lnTo>
                      <a:lnTo>
                        <a:pt x="16115" y="2402"/>
                      </a:lnTo>
                      <a:lnTo>
                        <a:pt x="16099" y="2420"/>
                      </a:lnTo>
                      <a:lnTo>
                        <a:pt x="16082" y="2438"/>
                      </a:lnTo>
                      <a:lnTo>
                        <a:pt x="16064" y="2454"/>
                      </a:lnTo>
                      <a:lnTo>
                        <a:pt x="16045" y="2471"/>
                      </a:lnTo>
                      <a:lnTo>
                        <a:pt x="16024" y="2486"/>
                      </a:lnTo>
                      <a:lnTo>
                        <a:pt x="16002" y="2500"/>
                      </a:lnTo>
                      <a:lnTo>
                        <a:pt x="15979" y="2513"/>
                      </a:lnTo>
                      <a:lnTo>
                        <a:pt x="15953" y="2523"/>
                      </a:lnTo>
                      <a:lnTo>
                        <a:pt x="15928" y="2534"/>
                      </a:lnTo>
                      <a:lnTo>
                        <a:pt x="15900" y="2541"/>
                      </a:lnTo>
                      <a:lnTo>
                        <a:pt x="15870" y="2548"/>
                      </a:lnTo>
                      <a:lnTo>
                        <a:pt x="15839" y="2551"/>
                      </a:lnTo>
                      <a:lnTo>
                        <a:pt x="15808" y="2553"/>
                      </a:lnTo>
                      <a:lnTo>
                        <a:pt x="15774" y="2553"/>
                      </a:lnTo>
                      <a:lnTo>
                        <a:pt x="15697" y="2549"/>
                      </a:lnTo>
                      <a:lnTo>
                        <a:pt x="15607" y="2541"/>
                      </a:lnTo>
                      <a:lnTo>
                        <a:pt x="15507" y="2534"/>
                      </a:lnTo>
                      <a:lnTo>
                        <a:pt x="15398" y="2524"/>
                      </a:lnTo>
                      <a:lnTo>
                        <a:pt x="15285" y="2514"/>
                      </a:lnTo>
                      <a:lnTo>
                        <a:pt x="15168" y="2502"/>
                      </a:lnTo>
                      <a:lnTo>
                        <a:pt x="15050" y="2490"/>
                      </a:lnTo>
                      <a:lnTo>
                        <a:pt x="14934" y="2479"/>
                      </a:lnTo>
                      <a:lnTo>
                        <a:pt x="14822" y="2467"/>
                      </a:lnTo>
                      <a:lnTo>
                        <a:pt x="14718" y="2455"/>
                      </a:lnTo>
                      <a:lnTo>
                        <a:pt x="14622" y="2445"/>
                      </a:lnTo>
                      <a:lnTo>
                        <a:pt x="14539" y="2436"/>
                      </a:lnTo>
                      <a:lnTo>
                        <a:pt x="14469" y="2429"/>
                      </a:lnTo>
                      <a:lnTo>
                        <a:pt x="14417" y="2422"/>
                      </a:lnTo>
                      <a:lnTo>
                        <a:pt x="14384" y="2418"/>
                      </a:lnTo>
                      <a:lnTo>
                        <a:pt x="14372" y="2417"/>
                      </a:lnTo>
                      <a:lnTo>
                        <a:pt x="14362" y="2416"/>
                      </a:lnTo>
                      <a:lnTo>
                        <a:pt x="14334" y="2409"/>
                      </a:lnTo>
                      <a:lnTo>
                        <a:pt x="14315" y="2405"/>
                      </a:lnTo>
                      <a:lnTo>
                        <a:pt x="14293" y="2400"/>
                      </a:lnTo>
                      <a:lnTo>
                        <a:pt x="14268" y="2393"/>
                      </a:lnTo>
                      <a:lnTo>
                        <a:pt x="14242" y="2385"/>
                      </a:lnTo>
                      <a:lnTo>
                        <a:pt x="14215" y="2376"/>
                      </a:lnTo>
                      <a:lnTo>
                        <a:pt x="14187" y="2366"/>
                      </a:lnTo>
                      <a:lnTo>
                        <a:pt x="14159" y="2354"/>
                      </a:lnTo>
                      <a:lnTo>
                        <a:pt x="14132" y="2340"/>
                      </a:lnTo>
                      <a:lnTo>
                        <a:pt x="14118" y="2334"/>
                      </a:lnTo>
                      <a:lnTo>
                        <a:pt x="14106" y="2326"/>
                      </a:lnTo>
                      <a:lnTo>
                        <a:pt x="14093" y="2318"/>
                      </a:lnTo>
                      <a:lnTo>
                        <a:pt x="14080" y="2309"/>
                      </a:lnTo>
                      <a:lnTo>
                        <a:pt x="14068" y="2301"/>
                      </a:lnTo>
                      <a:lnTo>
                        <a:pt x="14058" y="2291"/>
                      </a:lnTo>
                      <a:lnTo>
                        <a:pt x="14047" y="2283"/>
                      </a:lnTo>
                      <a:lnTo>
                        <a:pt x="14038" y="2272"/>
                      </a:lnTo>
                      <a:lnTo>
                        <a:pt x="14019" y="2252"/>
                      </a:lnTo>
                      <a:lnTo>
                        <a:pt x="14003" y="2233"/>
                      </a:lnTo>
                      <a:lnTo>
                        <a:pt x="13989" y="2214"/>
                      </a:lnTo>
                      <a:lnTo>
                        <a:pt x="13976" y="2196"/>
                      </a:lnTo>
                      <a:lnTo>
                        <a:pt x="13964" y="2178"/>
                      </a:lnTo>
                      <a:lnTo>
                        <a:pt x="13955" y="2161"/>
                      </a:lnTo>
                      <a:lnTo>
                        <a:pt x="13945" y="2143"/>
                      </a:lnTo>
                      <a:lnTo>
                        <a:pt x="13938" y="2126"/>
                      </a:lnTo>
                      <a:lnTo>
                        <a:pt x="13932" y="2111"/>
                      </a:lnTo>
                      <a:lnTo>
                        <a:pt x="13927" y="2093"/>
                      </a:lnTo>
                      <a:lnTo>
                        <a:pt x="13923" y="2079"/>
                      </a:lnTo>
                      <a:lnTo>
                        <a:pt x="13921" y="2063"/>
                      </a:lnTo>
                      <a:lnTo>
                        <a:pt x="13918" y="2047"/>
                      </a:lnTo>
                      <a:lnTo>
                        <a:pt x="13918" y="2032"/>
                      </a:lnTo>
                      <a:lnTo>
                        <a:pt x="13918" y="2016"/>
                      </a:lnTo>
                      <a:lnTo>
                        <a:pt x="13919" y="2001"/>
                      </a:lnTo>
                      <a:lnTo>
                        <a:pt x="13927" y="1946"/>
                      </a:lnTo>
                      <a:lnTo>
                        <a:pt x="13932" y="1903"/>
                      </a:lnTo>
                      <a:lnTo>
                        <a:pt x="13937" y="1875"/>
                      </a:lnTo>
                      <a:lnTo>
                        <a:pt x="13938" y="1865"/>
                      </a:lnTo>
                      <a:lnTo>
                        <a:pt x="12265" y="1792"/>
                      </a:lnTo>
                      <a:lnTo>
                        <a:pt x="12247" y="3421"/>
                      </a:lnTo>
                      <a:lnTo>
                        <a:pt x="12247" y="3435"/>
                      </a:lnTo>
                      <a:lnTo>
                        <a:pt x="12245" y="3470"/>
                      </a:lnTo>
                      <a:lnTo>
                        <a:pt x="12243" y="3494"/>
                      </a:lnTo>
                      <a:lnTo>
                        <a:pt x="12240" y="3521"/>
                      </a:lnTo>
                      <a:lnTo>
                        <a:pt x="12236" y="3551"/>
                      </a:lnTo>
                      <a:lnTo>
                        <a:pt x="12230" y="3582"/>
                      </a:lnTo>
                      <a:lnTo>
                        <a:pt x="12223" y="3614"/>
                      </a:lnTo>
                      <a:lnTo>
                        <a:pt x="12214" y="3644"/>
                      </a:lnTo>
                      <a:lnTo>
                        <a:pt x="12209" y="3660"/>
                      </a:lnTo>
                      <a:lnTo>
                        <a:pt x="12204" y="3675"/>
                      </a:lnTo>
                      <a:lnTo>
                        <a:pt x="12197" y="3690"/>
                      </a:lnTo>
                      <a:lnTo>
                        <a:pt x="12190" y="3704"/>
                      </a:lnTo>
                      <a:lnTo>
                        <a:pt x="12182" y="3717"/>
                      </a:lnTo>
                      <a:lnTo>
                        <a:pt x="12175" y="3730"/>
                      </a:lnTo>
                      <a:lnTo>
                        <a:pt x="12165" y="3741"/>
                      </a:lnTo>
                      <a:lnTo>
                        <a:pt x="12157" y="3752"/>
                      </a:lnTo>
                      <a:lnTo>
                        <a:pt x="12146" y="3761"/>
                      </a:lnTo>
                      <a:lnTo>
                        <a:pt x="12136" y="3770"/>
                      </a:lnTo>
                      <a:lnTo>
                        <a:pt x="12124" y="3777"/>
                      </a:lnTo>
                      <a:lnTo>
                        <a:pt x="12111" y="3783"/>
                      </a:lnTo>
                      <a:lnTo>
                        <a:pt x="12086" y="3793"/>
                      </a:lnTo>
                      <a:lnTo>
                        <a:pt x="12059" y="3803"/>
                      </a:lnTo>
                      <a:lnTo>
                        <a:pt x="12032" y="3813"/>
                      </a:lnTo>
                      <a:lnTo>
                        <a:pt x="12005" y="3821"/>
                      </a:lnTo>
                      <a:lnTo>
                        <a:pt x="11976" y="3830"/>
                      </a:lnTo>
                      <a:lnTo>
                        <a:pt x="11948" y="3837"/>
                      </a:lnTo>
                      <a:lnTo>
                        <a:pt x="11921" y="3844"/>
                      </a:lnTo>
                      <a:lnTo>
                        <a:pt x="11892" y="3850"/>
                      </a:lnTo>
                      <a:lnTo>
                        <a:pt x="11864" y="3855"/>
                      </a:lnTo>
                      <a:lnTo>
                        <a:pt x="11837" y="3859"/>
                      </a:lnTo>
                      <a:lnTo>
                        <a:pt x="11810" y="3861"/>
                      </a:lnTo>
                      <a:lnTo>
                        <a:pt x="11784" y="3864"/>
                      </a:lnTo>
                      <a:lnTo>
                        <a:pt x="11758" y="3864"/>
                      </a:lnTo>
                      <a:lnTo>
                        <a:pt x="11733" y="3863"/>
                      </a:lnTo>
                      <a:lnTo>
                        <a:pt x="11709" y="3859"/>
                      </a:lnTo>
                      <a:lnTo>
                        <a:pt x="11687" y="3855"/>
                      </a:lnTo>
                      <a:lnTo>
                        <a:pt x="11666" y="3850"/>
                      </a:lnTo>
                      <a:lnTo>
                        <a:pt x="11645" y="3844"/>
                      </a:lnTo>
                      <a:lnTo>
                        <a:pt x="11627" y="3838"/>
                      </a:lnTo>
                      <a:lnTo>
                        <a:pt x="11610" y="3832"/>
                      </a:lnTo>
                      <a:lnTo>
                        <a:pt x="11594" y="3824"/>
                      </a:lnTo>
                      <a:lnTo>
                        <a:pt x="11581" y="3818"/>
                      </a:lnTo>
                      <a:lnTo>
                        <a:pt x="11568" y="3811"/>
                      </a:lnTo>
                      <a:lnTo>
                        <a:pt x="11557" y="3805"/>
                      </a:lnTo>
                      <a:lnTo>
                        <a:pt x="11538" y="3792"/>
                      </a:lnTo>
                      <a:lnTo>
                        <a:pt x="11525" y="3783"/>
                      </a:lnTo>
                      <a:lnTo>
                        <a:pt x="11518" y="3776"/>
                      </a:lnTo>
                      <a:lnTo>
                        <a:pt x="11515" y="3774"/>
                      </a:lnTo>
                      <a:lnTo>
                        <a:pt x="10774" y="3204"/>
                      </a:lnTo>
                      <a:lnTo>
                        <a:pt x="10768" y="3194"/>
                      </a:lnTo>
                      <a:lnTo>
                        <a:pt x="10755" y="3165"/>
                      </a:lnTo>
                      <a:lnTo>
                        <a:pt x="10746" y="3144"/>
                      </a:lnTo>
                      <a:lnTo>
                        <a:pt x="10735" y="3119"/>
                      </a:lnTo>
                      <a:lnTo>
                        <a:pt x="10724" y="3091"/>
                      </a:lnTo>
                      <a:lnTo>
                        <a:pt x="10712" y="3059"/>
                      </a:lnTo>
                      <a:lnTo>
                        <a:pt x="10700" y="3025"/>
                      </a:lnTo>
                      <a:lnTo>
                        <a:pt x="10689" y="2988"/>
                      </a:lnTo>
                      <a:lnTo>
                        <a:pt x="10677" y="2948"/>
                      </a:lnTo>
                      <a:lnTo>
                        <a:pt x="10666" y="2906"/>
                      </a:lnTo>
                      <a:lnTo>
                        <a:pt x="10657" y="2863"/>
                      </a:lnTo>
                      <a:lnTo>
                        <a:pt x="10649" y="2818"/>
                      </a:lnTo>
                      <a:lnTo>
                        <a:pt x="10645" y="2796"/>
                      </a:lnTo>
                      <a:lnTo>
                        <a:pt x="10642" y="2772"/>
                      </a:lnTo>
                      <a:lnTo>
                        <a:pt x="10640" y="2749"/>
                      </a:lnTo>
                      <a:lnTo>
                        <a:pt x="10638" y="2724"/>
                      </a:lnTo>
                      <a:lnTo>
                        <a:pt x="10634" y="2672"/>
                      </a:lnTo>
                      <a:lnTo>
                        <a:pt x="10632" y="2612"/>
                      </a:lnTo>
                      <a:lnTo>
                        <a:pt x="10630" y="2543"/>
                      </a:lnTo>
                      <a:lnTo>
                        <a:pt x="10629" y="2469"/>
                      </a:lnTo>
                      <a:lnTo>
                        <a:pt x="10628" y="2392"/>
                      </a:lnTo>
                      <a:lnTo>
                        <a:pt x="10627" y="2313"/>
                      </a:lnTo>
                      <a:lnTo>
                        <a:pt x="10627" y="2233"/>
                      </a:lnTo>
                      <a:lnTo>
                        <a:pt x="10627" y="2155"/>
                      </a:lnTo>
                      <a:lnTo>
                        <a:pt x="10627" y="2080"/>
                      </a:lnTo>
                      <a:lnTo>
                        <a:pt x="10627" y="2008"/>
                      </a:lnTo>
                      <a:lnTo>
                        <a:pt x="10627" y="1945"/>
                      </a:lnTo>
                      <a:lnTo>
                        <a:pt x="10628" y="1887"/>
                      </a:lnTo>
                      <a:lnTo>
                        <a:pt x="10628" y="1840"/>
                      </a:lnTo>
                      <a:lnTo>
                        <a:pt x="10628" y="1805"/>
                      </a:lnTo>
                      <a:lnTo>
                        <a:pt x="10629" y="1783"/>
                      </a:lnTo>
                      <a:lnTo>
                        <a:pt x="10629" y="1774"/>
                      </a:lnTo>
                      <a:lnTo>
                        <a:pt x="6840" y="1774"/>
                      </a:lnTo>
                      <a:lnTo>
                        <a:pt x="6840" y="2797"/>
                      </a:lnTo>
                      <a:lnTo>
                        <a:pt x="6840" y="2812"/>
                      </a:lnTo>
                      <a:lnTo>
                        <a:pt x="6837" y="2851"/>
                      </a:lnTo>
                      <a:lnTo>
                        <a:pt x="6835" y="2877"/>
                      </a:lnTo>
                      <a:lnTo>
                        <a:pt x="6832" y="2908"/>
                      </a:lnTo>
                      <a:lnTo>
                        <a:pt x="6826" y="2943"/>
                      </a:lnTo>
                      <a:lnTo>
                        <a:pt x="6821" y="2981"/>
                      </a:lnTo>
                      <a:lnTo>
                        <a:pt x="6814" y="3019"/>
                      </a:lnTo>
                      <a:lnTo>
                        <a:pt x="6805" y="3059"/>
                      </a:lnTo>
                      <a:lnTo>
                        <a:pt x="6795" y="3100"/>
                      </a:lnTo>
                      <a:lnTo>
                        <a:pt x="6783" y="3140"/>
                      </a:lnTo>
                      <a:lnTo>
                        <a:pt x="6776" y="3160"/>
                      </a:lnTo>
                      <a:lnTo>
                        <a:pt x="6769" y="3180"/>
                      </a:lnTo>
                      <a:lnTo>
                        <a:pt x="6761" y="3199"/>
                      </a:lnTo>
                      <a:lnTo>
                        <a:pt x="6753" y="3218"/>
                      </a:lnTo>
                      <a:lnTo>
                        <a:pt x="6744" y="3236"/>
                      </a:lnTo>
                      <a:lnTo>
                        <a:pt x="6735" y="3253"/>
                      </a:lnTo>
                      <a:lnTo>
                        <a:pt x="6724" y="3270"/>
                      </a:lnTo>
                      <a:lnTo>
                        <a:pt x="6714" y="3286"/>
                      </a:lnTo>
                      <a:lnTo>
                        <a:pt x="6688" y="3319"/>
                      </a:lnTo>
                      <a:lnTo>
                        <a:pt x="6654" y="3358"/>
                      </a:lnTo>
                      <a:lnTo>
                        <a:pt x="6615" y="3402"/>
                      </a:lnTo>
                      <a:lnTo>
                        <a:pt x="6571" y="3449"/>
                      </a:lnTo>
                      <a:lnTo>
                        <a:pt x="6523" y="3499"/>
                      </a:lnTo>
                      <a:lnTo>
                        <a:pt x="6473" y="3549"/>
                      </a:lnTo>
                      <a:lnTo>
                        <a:pt x="6422" y="3600"/>
                      </a:lnTo>
                      <a:lnTo>
                        <a:pt x="6371" y="3650"/>
                      </a:lnTo>
                      <a:lnTo>
                        <a:pt x="6275" y="3743"/>
                      </a:lnTo>
                      <a:lnTo>
                        <a:pt x="6194" y="3820"/>
                      </a:lnTo>
                      <a:lnTo>
                        <a:pt x="6137" y="3872"/>
                      </a:lnTo>
                      <a:lnTo>
                        <a:pt x="6117" y="3891"/>
                      </a:lnTo>
                      <a:lnTo>
                        <a:pt x="6112" y="3893"/>
                      </a:lnTo>
                      <a:lnTo>
                        <a:pt x="6098" y="3899"/>
                      </a:lnTo>
                      <a:lnTo>
                        <a:pt x="6075" y="3906"/>
                      </a:lnTo>
                      <a:lnTo>
                        <a:pt x="6045" y="3915"/>
                      </a:lnTo>
                      <a:lnTo>
                        <a:pt x="6027" y="3919"/>
                      </a:lnTo>
                      <a:lnTo>
                        <a:pt x="6008" y="3923"/>
                      </a:lnTo>
                      <a:lnTo>
                        <a:pt x="5986" y="3926"/>
                      </a:lnTo>
                      <a:lnTo>
                        <a:pt x="5964" y="3930"/>
                      </a:lnTo>
                      <a:lnTo>
                        <a:pt x="5941" y="3933"/>
                      </a:lnTo>
                      <a:lnTo>
                        <a:pt x="5916" y="3935"/>
                      </a:lnTo>
                      <a:lnTo>
                        <a:pt x="5891" y="3937"/>
                      </a:lnTo>
                      <a:lnTo>
                        <a:pt x="5864" y="3937"/>
                      </a:lnTo>
                      <a:lnTo>
                        <a:pt x="5811" y="3936"/>
                      </a:lnTo>
                      <a:lnTo>
                        <a:pt x="5763" y="3933"/>
                      </a:lnTo>
                      <a:lnTo>
                        <a:pt x="5721" y="3928"/>
                      </a:lnTo>
                      <a:lnTo>
                        <a:pt x="5683" y="3923"/>
                      </a:lnTo>
                      <a:lnTo>
                        <a:pt x="5653" y="3919"/>
                      </a:lnTo>
                      <a:lnTo>
                        <a:pt x="5630" y="3914"/>
                      </a:lnTo>
                      <a:lnTo>
                        <a:pt x="5615" y="3911"/>
                      </a:lnTo>
                      <a:lnTo>
                        <a:pt x="5611" y="3909"/>
                      </a:lnTo>
                      <a:lnTo>
                        <a:pt x="5604" y="3902"/>
                      </a:lnTo>
                      <a:lnTo>
                        <a:pt x="5587" y="3880"/>
                      </a:lnTo>
                      <a:lnTo>
                        <a:pt x="5575" y="3865"/>
                      </a:lnTo>
                      <a:lnTo>
                        <a:pt x="5562" y="3846"/>
                      </a:lnTo>
                      <a:lnTo>
                        <a:pt x="5548" y="3824"/>
                      </a:lnTo>
                      <a:lnTo>
                        <a:pt x="5534" y="3800"/>
                      </a:lnTo>
                      <a:lnTo>
                        <a:pt x="5520" y="3774"/>
                      </a:lnTo>
                      <a:lnTo>
                        <a:pt x="5506" y="3746"/>
                      </a:lnTo>
                      <a:lnTo>
                        <a:pt x="5492" y="3716"/>
                      </a:lnTo>
                      <a:lnTo>
                        <a:pt x="5481" y="3685"/>
                      </a:lnTo>
                      <a:lnTo>
                        <a:pt x="5476" y="3669"/>
                      </a:lnTo>
                      <a:lnTo>
                        <a:pt x="5471" y="3652"/>
                      </a:lnTo>
                      <a:lnTo>
                        <a:pt x="5467" y="3635"/>
                      </a:lnTo>
                      <a:lnTo>
                        <a:pt x="5463" y="3618"/>
                      </a:lnTo>
                      <a:lnTo>
                        <a:pt x="5461" y="3601"/>
                      </a:lnTo>
                      <a:lnTo>
                        <a:pt x="5459" y="3584"/>
                      </a:lnTo>
                      <a:lnTo>
                        <a:pt x="5457" y="3566"/>
                      </a:lnTo>
                      <a:lnTo>
                        <a:pt x="5457" y="3548"/>
                      </a:lnTo>
                      <a:lnTo>
                        <a:pt x="5457" y="3498"/>
                      </a:lnTo>
                      <a:lnTo>
                        <a:pt x="5457" y="3420"/>
                      </a:lnTo>
                      <a:lnTo>
                        <a:pt x="5457" y="3320"/>
                      </a:lnTo>
                      <a:lnTo>
                        <a:pt x="5457" y="3201"/>
                      </a:lnTo>
                      <a:lnTo>
                        <a:pt x="5457" y="3067"/>
                      </a:lnTo>
                      <a:lnTo>
                        <a:pt x="5457" y="2923"/>
                      </a:lnTo>
                      <a:lnTo>
                        <a:pt x="5457" y="2773"/>
                      </a:lnTo>
                      <a:lnTo>
                        <a:pt x="5457" y="2622"/>
                      </a:lnTo>
                      <a:lnTo>
                        <a:pt x="5457" y="2472"/>
                      </a:lnTo>
                      <a:lnTo>
                        <a:pt x="5457" y="2329"/>
                      </a:lnTo>
                      <a:lnTo>
                        <a:pt x="5457" y="2197"/>
                      </a:lnTo>
                      <a:lnTo>
                        <a:pt x="5457" y="2079"/>
                      </a:lnTo>
                      <a:lnTo>
                        <a:pt x="5457" y="1980"/>
                      </a:lnTo>
                      <a:lnTo>
                        <a:pt x="5457" y="1903"/>
                      </a:lnTo>
                      <a:lnTo>
                        <a:pt x="5457" y="1855"/>
                      </a:lnTo>
                      <a:lnTo>
                        <a:pt x="5457" y="1838"/>
                      </a:lnTo>
                      <a:lnTo>
                        <a:pt x="3278" y="2009"/>
                      </a:lnTo>
                      <a:lnTo>
                        <a:pt x="3274" y="2031"/>
                      </a:lnTo>
                      <a:lnTo>
                        <a:pt x="3263" y="2085"/>
                      </a:lnTo>
                      <a:lnTo>
                        <a:pt x="3252" y="2121"/>
                      </a:lnTo>
                      <a:lnTo>
                        <a:pt x="3240" y="2163"/>
                      </a:lnTo>
                      <a:lnTo>
                        <a:pt x="3226" y="2208"/>
                      </a:lnTo>
                      <a:lnTo>
                        <a:pt x="3206" y="2255"/>
                      </a:lnTo>
                      <a:lnTo>
                        <a:pt x="3197" y="2280"/>
                      </a:lnTo>
                      <a:lnTo>
                        <a:pt x="3185" y="2304"/>
                      </a:lnTo>
                      <a:lnTo>
                        <a:pt x="3173" y="2328"/>
                      </a:lnTo>
                      <a:lnTo>
                        <a:pt x="3160" y="2352"/>
                      </a:lnTo>
                      <a:lnTo>
                        <a:pt x="3146" y="2375"/>
                      </a:lnTo>
                      <a:lnTo>
                        <a:pt x="3131" y="2398"/>
                      </a:lnTo>
                      <a:lnTo>
                        <a:pt x="3115" y="2420"/>
                      </a:lnTo>
                      <a:lnTo>
                        <a:pt x="3099" y="2441"/>
                      </a:lnTo>
                      <a:lnTo>
                        <a:pt x="3081" y="2462"/>
                      </a:lnTo>
                      <a:lnTo>
                        <a:pt x="3062" y="2481"/>
                      </a:lnTo>
                      <a:lnTo>
                        <a:pt x="3042" y="2499"/>
                      </a:lnTo>
                      <a:lnTo>
                        <a:pt x="3021" y="2515"/>
                      </a:lnTo>
                      <a:lnTo>
                        <a:pt x="2999" y="2530"/>
                      </a:lnTo>
                      <a:lnTo>
                        <a:pt x="2976" y="2542"/>
                      </a:lnTo>
                      <a:lnTo>
                        <a:pt x="2951" y="2553"/>
                      </a:lnTo>
                      <a:lnTo>
                        <a:pt x="2926" y="2562"/>
                      </a:lnTo>
                      <a:lnTo>
                        <a:pt x="2896" y="2570"/>
                      </a:lnTo>
                      <a:lnTo>
                        <a:pt x="2862" y="2578"/>
                      </a:lnTo>
                      <a:lnTo>
                        <a:pt x="2823" y="2586"/>
                      </a:lnTo>
                      <a:lnTo>
                        <a:pt x="2778" y="2595"/>
                      </a:lnTo>
                      <a:lnTo>
                        <a:pt x="2679" y="2612"/>
                      </a:lnTo>
                      <a:lnTo>
                        <a:pt x="2565" y="2629"/>
                      </a:lnTo>
                      <a:lnTo>
                        <a:pt x="2442" y="2647"/>
                      </a:lnTo>
                      <a:lnTo>
                        <a:pt x="2313" y="2664"/>
                      </a:lnTo>
                      <a:lnTo>
                        <a:pt x="2180" y="2681"/>
                      </a:lnTo>
                      <a:lnTo>
                        <a:pt x="2048" y="2697"/>
                      </a:lnTo>
                      <a:lnTo>
                        <a:pt x="1918" y="2712"/>
                      </a:lnTo>
                      <a:lnTo>
                        <a:pt x="1795" y="2725"/>
                      </a:lnTo>
                      <a:lnTo>
                        <a:pt x="1682" y="2738"/>
                      </a:lnTo>
                      <a:lnTo>
                        <a:pt x="1582" y="2749"/>
                      </a:lnTo>
                      <a:lnTo>
                        <a:pt x="1498" y="2757"/>
                      </a:lnTo>
                      <a:lnTo>
                        <a:pt x="1434" y="2765"/>
                      </a:lnTo>
                      <a:lnTo>
                        <a:pt x="1394" y="2769"/>
                      </a:lnTo>
                      <a:lnTo>
                        <a:pt x="1379" y="2770"/>
                      </a:lnTo>
                      <a:lnTo>
                        <a:pt x="1366" y="2769"/>
                      </a:lnTo>
                      <a:lnTo>
                        <a:pt x="1330" y="2766"/>
                      </a:lnTo>
                      <a:lnTo>
                        <a:pt x="1304" y="2762"/>
                      </a:lnTo>
                      <a:lnTo>
                        <a:pt x="1276" y="2756"/>
                      </a:lnTo>
                      <a:lnTo>
                        <a:pt x="1243" y="2749"/>
                      </a:lnTo>
                      <a:lnTo>
                        <a:pt x="1208" y="2739"/>
                      </a:lnTo>
                      <a:lnTo>
                        <a:pt x="1171" y="2728"/>
                      </a:lnTo>
                      <a:lnTo>
                        <a:pt x="1131" y="2713"/>
                      </a:lnTo>
                      <a:lnTo>
                        <a:pt x="1111" y="2704"/>
                      </a:lnTo>
                      <a:lnTo>
                        <a:pt x="1091" y="2696"/>
                      </a:lnTo>
                      <a:lnTo>
                        <a:pt x="1072" y="2685"/>
                      </a:lnTo>
                      <a:lnTo>
                        <a:pt x="1051" y="2674"/>
                      </a:lnTo>
                      <a:lnTo>
                        <a:pt x="1031" y="2663"/>
                      </a:lnTo>
                      <a:lnTo>
                        <a:pt x="1011" y="2650"/>
                      </a:lnTo>
                      <a:lnTo>
                        <a:pt x="992" y="2636"/>
                      </a:lnTo>
                      <a:lnTo>
                        <a:pt x="973" y="2622"/>
                      </a:lnTo>
                      <a:lnTo>
                        <a:pt x="954" y="2606"/>
                      </a:lnTo>
                      <a:lnTo>
                        <a:pt x="936" y="2589"/>
                      </a:lnTo>
                      <a:lnTo>
                        <a:pt x="917" y="2572"/>
                      </a:lnTo>
                      <a:lnTo>
                        <a:pt x="900" y="2553"/>
                      </a:lnTo>
                      <a:lnTo>
                        <a:pt x="868" y="2515"/>
                      </a:lnTo>
                      <a:lnTo>
                        <a:pt x="839" y="2479"/>
                      </a:lnTo>
                      <a:lnTo>
                        <a:pt x="813" y="2443"/>
                      </a:lnTo>
                      <a:lnTo>
                        <a:pt x="791" y="2412"/>
                      </a:lnTo>
                      <a:lnTo>
                        <a:pt x="772" y="2381"/>
                      </a:lnTo>
                      <a:lnTo>
                        <a:pt x="755" y="2353"/>
                      </a:lnTo>
                      <a:lnTo>
                        <a:pt x="740" y="2326"/>
                      </a:lnTo>
                      <a:lnTo>
                        <a:pt x="728" y="2303"/>
                      </a:lnTo>
                      <a:lnTo>
                        <a:pt x="719" y="2282"/>
                      </a:lnTo>
                      <a:lnTo>
                        <a:pt x="710" y="2263"/>
                      </a:lnTo>
                      <a:lnTo>
                        <a:pt x="704" y="2247"/>
                      </a:lnTo>
                      <a:lnTo>
                        <a:pt x="700" y="2234"/>
                      </a:lnTo>
                      <a:lnTo>
                        <a:pt x="693" y="2215"/>
                      </a:lnTo>
                      <a:lnTo>
                        <a:pt x="692" y="2209"/>
                      </a:lnTo>
                      <a:lnTo>
                        <a:pt x="689" y="2085"/>
                      </a:lnTo>
                      <a:lnTo>
                        <a:pt x="830" y="1948"/>
                      </a:lnTo>
                      <a:lnTo>
                        <a:pt x="768" y="1021"/>
                      </a:lnTo>
                      <a:lnTo>
                        <a:pt x="511" y="943"/>
                      </a:lnTo>
                      <a:lnTo>
                        <a:pt x="504" y="937"/>
                      </a:lnTo>
                      <a:lnTo>
                        <a:pt x="485" y="921"/>
                      </a:lnTo>
                      <a:lnTo>
                        <a:pt x="458" y="897"/>
                      </a:lnTo>
                      <a:lnTo>
                        <a:pt x="425" y="866"/>
                      </a:lnTo>
                      <a:lnTo>
                        <a:pt x="408" y="848"/>
                      </a:lnTo>
                      <a:lnTo>
                        <a:pt x="391" y="830"/>
                      </a:lnTo>
                      <a:lnTo>
                        <a:pt x="374" y="810"/>
                      </a:lnTo>
                      <a:lnTo>
                        <a:pt x="358" y="789"/>
                      </a:lnTo>
                      <a:lnTo>
                        <a:pt x="344" y="769"/>
                      </a:lnTo>
                      <a:lnTo>
                        <a:pt x="332" y="749"/>
                      </a:lnTo>
                      <a:lnTo>
                        <a:pt x="325" y="738"/>
                      </a:lnTo>
                      <a:lnTo>
                        <a:pt x="320" y="728"/>
                      </a:lnTo>
                      <a:lnTo>
                        <a:pt x="316" y="717"/>
                      </a:lnTo>
                      <a:lnTo>
                        <a:pt x="313" y="707"/>
                      </a:lnTo>
                      <a:lnTo>
                        <a:pt x="301" y="669"/>
                      </a:lnTo>
                      <a:lnTo>
                        <a:pt x="291" y="636"/>
                      </a:lnTo>
                      <a:lnTo>
                        <a:pt x="285" y="608"/>
                      </a:lnTo>
                      <a:lnTo>
                        <a:pt x="281" y="585"/>
                      </a:lnTo>
                      <a:lnTo>
                        <a:pt x="279" y="567"/>
                      </a:lnTo>
                      <a:lnTo>
                        <a:pt x="276" y="554"/>
                      </a:lnTo>
                      <a:lnTo>
                        <a:pt x="276" y="547"/>
                      </a:lnTo>
                      <a:lnTo>
                        <a:pt x="276" y="545"/>
                      </a:lnTo>
                      <a:lnTo>
                        <a:pt x="0" y="493"/>
                      </a:lnTo>
                      <a:close/>
                      <a:moveTo>
                        <a:pt x="1208" y="1116"/>
                      </a:moveTo>
                      <a:lnTo>
                        <a:pt x="1894" y="1205"/>
                      </a:lnTo>
                      <a:lnTo>
                        <a:pt x="2601" y="1652"/>
                      </a:lnTo>
                      <a:lnTo>
                        <a:pt x="2595" y="1817"/>
                      </a:lnTo>
                      <a:lnTo>
                        <a:pt x="1276" y="1914"/>
                      </a:lnTo>
                      <a:lnTo>
                        <a:pt x="1208" y="1116"/>
                      </a:lnTo>
                      <a:close/>
                      <a:moveTo>
                        <a:pt x="14533" y="1838"/>
                      </a:moveTo>
                      <a:lnTo>
                        <a:pt x="15819" y="1936"/>
                      </a:lnTo>
                      <a:lnTo>
                        <a:pt x="15817" y="1945"/>
                      </a:lnTo>
                      <a:lnTo>
                        <a:pt x="15811" y="1965"/>
                      </a:lnTo>
                      <a:lnTo>
                        <a:pt x="15805" y="1979"/>
                      </a:lnTo>
                      <a:lnTo>
                        <a:pt x="15800" y="1995"/>
                      </a:lnTo>
                      <a:lnTo>
                        <a:pt x="15793" y="2011"/>
                      </a:lnTo>
                      <a:lnTo>
                        <a:pt x="15783" y="2026"/>
                      </a:lnTo>
                      <a:lnTo>
                        <a:pt x="15774" y="2042"/>
                      </a:lnTo>
                      <a:lnTo>
                        <a:pt x="15761" y="2058"/>
                      </a:lnTo>
                      <a:lnTo>
                        <a:pt x="15754" y="2066"/>
                      </a:lnTo>
                      <a:lnTo>
                        <a:pt x="15748" y="2072"/>
                      </a:lnTo>
                      <a:lnTo>
                        <a:pt x="15741" y="2079"/>
                      </a:lnTo>
                      <a:lnTo>
                        <a:pt x="15733" y="2084"/>
                      </a:lnTo>
                      <a:lnTo>
                        <a:pt x="15725" y="2089"/>
                      </a:lnTo>
                      <a:lnTo>
                        <a:pt x="15716" y="2093"/>
                      </a:lnTo>
                      <a:lnTo>
                        <a:pt x="15708" y="2097"/>
                      </a:lnTo>
                      <a:lnTo>
                        <a:pt x="15698" y="2099"/>
                      </a:lnTo>
                      <a:lnTo>
                        <a:pt x="15689" y="2101"/>
                      </a:lnTo>
                      <a:lnTo>
                        <a:pt x="15678" y="2101"/>
                      </a:lnTo>
                      <a:lnTo>
                        <a:pt x="15667" y="2101"/>
                      </a:lnTo>
                      <a:lnTo>
                        <a:pt x="15657" y="2099"/>
                      </a:lnTo>
                      <a:lnTo>
                        <a:pt x="15624" y="2093"/>
                      </a:lnTo>
                      <a:lnTo>
                        <a:pt x="15576" y="2087"/>
                      </a:lnTo>
                      <a:lnTo>
                        <a:pt x="15512" y="2080"/>
                      </a:lnTo>
                      <a:lnTo>
                        <a:pt x="15438" y="2072"/>
                      </a:lnTo>
                      <a:lnTo>
                        <a:pt x="15355" y="2064"/>
                      </a:lnTo>
                      <a:lnTo>
                        <a:pt x="15265" y="2055"/>
                      </a:lnTo>
                      <a:lnTo>
                        <a:pt x="15172" y="2046"/>
                      </a:lnTo>
                      <a:lnTo>
                        <a:pt x="15077" y="2037"/>
                      </a:lnTo>
                      <a:lnTo>
                        <a:pt x="14984" y="2029"/>
                      </a:lnTo>
                      <a:lnTo>
                        <a:pt x="14895" y="2020"/>
                      </a:lnTo>
                      <a:lnTo>
                        <a:pt x="14813" y="2013"/>
                      </a:lnTo>
                      <a:lnTo>
                        <a:pt x="14739" y="2006"/>
                      </a:lnTo>
                      <a:lnTo>
                        <a:pt x="14678" y="2001"/>
                      </a:lnTo>
                      <a:lnTo>
                        <a:pt x="14631" y="1997"/>
                      </a:lnTo>
                      <a:lnTo>
                        <a:pt x="14601" y="1994"/>
                      </a:lnTo>
                      <a:lnTo>
                        <a:pt x="14590" y="1994"/>
                      </a:lnTo>
                      <a:lnTo>
                        <a:pt x="14533" y="1838"/>
                      </a:lnTo>
                      <a:close/>
                      <a:moveTo>
                        <a:pt x="14557" y="1651"/>
                      </a:moveTo>
                      <a:lnTo>
                        <a:pt x="15811" y="1733"/>
                      </a:lnTo>
                      <a:lnTo>
                        <a:pt x="15860" y="1007"/>
                      </a:lnTo>
                      <a:lnTo>
                        <a:pt x="15192" y="1081"/>
                      </a:lnTo>
                      <a:lnTo>
                        <a:pt x="14549" y="1504"/>
                      </a:lnTo>
                      <a:lnTo>
                        <a:pt x="14557" y="1651"/>
                      </a:lnTo>
                      <a:close/>
                      <a:moveTo>
                        <a:pt x="12376" y="1529"/>
                      </a:moveTo>
                      <a:lnTo>
                        <a:pt x="13914" y="1627"/>
                      </a:lnTo>
                      <a:lnTo>
                        <a:pt x="13947" y="1277"/>
                      </a:lnTo>
                      <a:lnTo>
                        <a:pt x="12376" y="1529"/>
                      </a:lnTo>
                      <a:close/>
                      <a:moveTo>
                        <a:pt x="11017" y="1773"/>
                      </a:moveTo>
                      <a:lnTo>
                        <a:pt x="11815" y="1773"/>
                      </a:lnTo>
                      <a:lnTo>
                        <a:pt x="11799" y="3516"/>
                      </a:lnTo>
                      <a:lnTo>
                        <a:pt x="11147" y="3092"/>
                      </a:lnTo>
                      <a:lnTo>
                        <a:pt x="11142" y="3085"/>
                      </a:lnTo>
                      <a:lnTo>
                        <a:pt x="11126" y="3063"/>
                      </a:lnTo>
                      <a:lnTo>
                        <a:pt x="11115" y="3047"/>
                      </a:lnTo>
                      <a:lnTo>
                        <a:pt x="11103" y="3027"/>
                      </a:lnTo>
                      <a:lnTo>
                        <a:pt x="11092" y="3005"/>
                      </a:lnTo>
                      <a:lnTo>
                        <a:pt x="11079" y="2981"/>
                      </a:lnTo>
                      <a:lnTo>
                        <a:pt x="11066" y="2953"/>
                      </a:lnTo>
                      <a:lnTo>
                        <a:pt x="11054" y="2924"/>
                      </a:lnTo>
                      <a:lnTo>
                        <a:pt x="11044" y="2892"/>
                      </a:lnTo>
                      <a:lnTo>
                        <a:pt x="11034" y="2859"/>
                      </a:lnTo>
                      <a:lnTo>
                        <a:pt x="11030" y="2841"/>
                      </a:lnTo>
                      <a:lnTo>
                        <a:pt x="11026" y="2823"/>
                      </a:lnTo>
                      <a:lnTo>
                        <a:pt x="11022" y="2805"/>
                      </a:lnTo>
                      <a:lnTo>
                        <a:pt x="11020" y="2787"/>
                      </a:lnTo>
                      <a:lnTo>
                        <a:pt x="11018" y="2768"/>
                      </a:lnTo>
                      <a:lnTo>
                        <a:pt x="11017" y="2749"/>
                      </a:lnTo>
                      <a:lnTo>
                        <a:pt x="11016" y="2730"/>
                      </a:lnTo>
                      <a:lnTo>
                        <a:pt x="11017" y="2709"/>
                      </a:lnTo>
                      <a:lnTo>
                        <a:pt x="11018" y="2665"/>
                      </a:lnTo>
                      <a:lnTo>
                        <a:pt x="11019" y="2608"/>
                      </a:lnTo>
                      <a:lnTo>
                        <a:pt x="11019" y="2545"/>
                      </a:lnTo>
                      <a:lnTo>
                        <a:pt x="11020" y="2474"/>
                      </a:lnTo>
                      <a:lnTo>
                        <a:pt x="11020" y="2399"/>
                      </a:lnTo>
                      <a:lnTo>
                        <a:pt x="11020" y="2320"/>
                      </a:lnTo>
                      <a:lnTo>
                        <a:pt x="11020" y="2241"/>
                      </a:lnTo>
                      <a:lnTo>
                        <a:pt x="11020" y="2162"/>
                      </a:lnTo>
                      <a:lnTo>
                        <a:pt x="11019" y="2086"/>
                      </a:lnTo>
                      <a:lnTo>
                        <a:pt x="11019" y="2014"/>
                      </a:lnTo>
                      <a:lnTo>
                        <a:pt x="11018" y="1948"/>
                      </a:lnTo>
                      <a:lnTo>
                        <a:pt x="11018" y="1889"/>
                      </a:lnTo>
                      <a:lnTo>
                        <a:pt x="11017" y="1841"/>
                      </a:lnTo>
                      <a:lnTo>
                        <a:pt x="11017" y="1805"/>
                      </a:lnTo>
                      <a:lnTo>
                        <a:pt x="11017" y="1782"/>
                      </a:lnTo>
                      <a:lnTo>
                        <a:pt x="11017" y="1773"/>
                      </a:lnTo>
                      <a:close/>
                      <a:moveTo>
                        <a:pt x="6481" y="1773"/>
                      </a:moveTo>
                      <a:lnTo>
                        <a:pt x="5876" y="1773"/>
                      </a:lnTo>
                      <a:lnTo>
                        <a:pt x="5888" y="3559"/>
                      </a:lnTo>
                      <a:lnTo>
                        <a:pt x="6382" y="3125"/>
                      </a:lnTo>
                      <a:lnTo>
                        <a:pt x="6386" y="3117"/>
                      </a:lnTo>
                      <a:lnTo>
                        <a:pt x="6398" y="3094"/>
                      </a:lnTo>
                      <a:lnTo>
                        <a:pt x="6406" y="3077"/>
                      </a:lnTo>
                      <a:lnTo>
                        <a:pt x="6415" y="3058"/>
                      </a:lnTo>
                      <a:lnTo>
                        <a:pt x="6424" y="3036"/>
                      </a:lnTo>
                      <a:lnTo>
                        <a:pt x="6434" y="3010"/>
                      </a:lnTo>
                      <a:lnTo>
                        <a:pt x="6443" y="2983"/>
                      </a:lnTo>
                      <a:lnTo>
                        <a:pt x="6452" y="2952"/>
                      </a:lnTo>
                      <a:lnTo>
                        <a:pt x="6461" y="2920"/>
                      </a:lnTo>
                      <a:lnTo>
                        <a:pt x="6468" y="2886"/>
                      </a:lnTo>
                      <a:lnTo>
                        <a:pt x="6473" y="2850"/>
                      </a:lnTo>
                      <a:lnTo>
                        <a:pt x="6479" y="2812"/>
                      </a:lnTo>
                      <a:lnTo>
                        <a:pt x="6480" y="2792"/>
                      </a:lnTo>
                      <a:lnTo>
                        <a:pt x="6481" y="2773"/>
                      </a:lnTo>
                      <a:lnTo>
                        <a:pt x="6481" y="2753"/>
                      </a:lnTo>
                      <a:lnTo>
                        <a:pt x="6481" y="2733"/>
                      </a:lnTo>
                      <a:lnTo>
                        <a:pt x="6480" y="2686"/>
                      </a:lnTo>
                      <a:lnTo>
                        <a:pt x="6479" y="2630"/>
                      </a:lnTo>
                      <a:lnTo>
                        <a:pt x="6479" y="2564"/>
                      </a:lnTo>
                      <a:lnTo>
                        <a:pt x="6478" y="2491"/>
                      </a:lnTo>
                      <a:lnTo>
                        <a:pt x="6478" y="2414"/>
                      </a:lnTo>
                      <a:lnTo>
                        <a:pt x="6478" y="2334"/>
                      </a:lnTo>
                      <a:lnTo>
                        <a:pt x="6478" y="2252"/>
                      </a:lnTo>
                      <a:lnTo>
                        <a:pt x="6479" y="2171"/>
                      </a:lnTo>
                      <a:lnTo>
                        <a:pt x="6479" y="2093"/>
                      </a:lnTo>
                      <a:lnTo>
                        <a:pt x="6479" y="2020"/>
                      </a:lnTo>
                      <a:lnTo>
                        <a:pt x="6480" y="1952"/>
                      </a:lnTo>
                      <a:lnTo>
                        <a:pt x="6480" y="1892"/>
                      </a:lnTo>
                      <a:lnTo>
                        <a:pt x="6480" y="1844"/>
                      </a:lnTo>
                      <a:lnTo>
                        <a:pt x="6481" y="1805"/>
                      </a:lnTo>
                      <a:lnTo>
                        <a:pt x="6481" y="1782"/>
                      </a:lnTo>
                      <a:lnTo>
                        <a:pt x="6481" y="1773"/>
                      </a:lnTo>
                      <a:close/>
                      <a:moveTo>
                        <a:pt x="1303" y="2202"/>
                      </a:moveTo>
                      <a:lnTo>
                        <a:pt x="2588" y="2051"/>
                      </a:lnTo>
                      <a:lnTo>
                        <a:pt x="2589" y="2054"/>
                      </a:lnTo>
                      <a:lnTo>
                        <a:pt x="2588" y="2062"/>
                      </a:lnTo>
                      <a:lnTo>
                        <a:pt x="2586" y="2072"/>
                      </a:lnTo>
                      <a:lnTo>
                        <a:pt x="2581" y="2085"/>
                      </a:lnTo>
                      <a:lnTo>
                        <a:pt x="2577" y="2092"/>
                      </a:lnTo>
                      <a:lnTo>
                        <a:pt x="2573" y="2100"/>
                      </a:lnTo>
                      <a:lnTo>
                        <a:pt x="2566" y="2107"/>
                      </a:lnTo>
                      <a:lnTo>
                        <a:pt x="2559" y="2115"/>
                      </a:lnTo>
                      <a:lnTo>
                        <a:pt x="2550" y="2122"/>
                      </a:lnTo>
                      <a:lnTo>
                        <a:pt x="2540" y="2129"/>
                      </a:lnTo>
                      <a:lnTo>
                        <a:pt x="2527" y="2135"/>
                      </a:lnTo>
                      <a:lnTo>
                        <a:pt x="2512" y="2140"/>
                      </a:lnTo>
                      <a:lnTo>
                        <a:pt x="2487" y="2147"/>
                      </a:lnTo>
                      <a:lnTo>
                        <a:pt x="2443" y="2155"/>
                      </a:lnTo>
                      <a:lnTo>
                        <a:pt x="2385" y="2165"/>
                      </a:lnTo>
                      <a:lnTo>
                        <a:pt x="2312" y="2176"/>
                      </a:lnTo>
                      <a:lnTo>
                        <a:pt x="2230" y="2189"/>
                      </a:lnTo>
                      <a:lnTo>
                        <a:pt x="2142" y="2202"/>
                      </a:lnTo>
                      <a:lnTo>
                        <a:pt x="2048" y="2216"/>
                      </a:lnTo>
                      <a:lnTo>
                        <a:pt x="1953" y="2230"/>
                      </a:lnTo>
                      <a:lnTo>
                        <a:pt x="1858" y="2243"/>
                      </a:lnTo>
                      <a:lnTo>
                        <a:pt x="1768" y="2256"/>
                      </a:lnTo>
                      <a:lnTo>
                        <a:pt x="1684" y="2267"/>
                      </a:lnTo>
                      <a:lnTo>
                        <a:pt x="1609" y="2278"/>
                      </a:lnTo>
                      <a:lnTo>
                        <a:pt x="1546" y="2286"/>
                      </a:lnTo>
                      <a:lnTo>
                        <a:pt x="1497" y="2292"/>
                      </a:lnTo>
                      <a:lnTo>
                        <a:pt x="1466" y="2297"/>
                      </a:lnTo>
                      <a:lnTo>
                        <a:pt x="1454" y="2299"/>
                      </a:lnTo>
                      <a:lnTo>
                        <a:pt x="1437" y="2298"/>
                      </a:lnTo>
                      <a:lnTo>
                        <a:pt x="1398" y="2293"/>
                      </a:lnTo>
                      <a:lnTo>
                        <a:pt x="1387" y="2291"/>
                      </a:lnTo>
                      <a:lnTo>
                        <a:pt x="1377" y="2288"/>
                      </a:lnTo>
                      <a:lnTo>
                        <a:pt x="1366" y="2285"/>
                      </a:lnTo>
                      <a:lnTo>
                        <a:pt x="1357" y="2281"/>
                      </a:lnTo>
                      <a:lnTo>
                        <a:pt x="1348" y="2276"/>
                      </a:lnTo>
                      <a:lnTo>
                        <a:pt x="1341" y="2271"/>
                      </a:lnTo>
                      <a:lnTo>
                        <a:pt x="1337" y="2268"/>
                      </a:lnTo>
                      <a:lnTo>
                        <a:pt x="1335" y="2265"/>
                      </a:lnTo>
                      <a:lnTo>
                        <a:pt x="1333" y="2261"/>
                      </a:lnTo>
                      <a:lnTo>
                        <a:pt x="1331" y="2257"/>
                      </a:lnTo>
                      <a:lnTo>
                        <a:pt x="1326" y="2243"/>
                      </a:lnTo>
                      <a:lnTo>
                        <a:pt x="1321" y="2232"/>
                      </a:lnTo>
                      <a:lnTo>
                        <a:pt x="1316" y="2222"/>
                      </a:lnTo>
                      <a:lnTo>
                        <a:pt x="1312" y="2215"/>
                      </a:lnTo>
                      <a:lnTo>
                        <a:pt x="1307" y="2205"/>
                      </a:lnTo>
                      <a:lnTo>
                        <a:pt x="1303" y="2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10" name="Freeform 7"/>
                <p:cNvSpPr>
                  <a:spLocks noEditPoints="1"/>
                </p:cNvSpPr>
                <p:nvPr/>
              </p:nvSpPr>
              <p:spPr bwMode="auto">
                <a:xfrm>
                  <a:off x="9586913" y="3060700"/>
                  <a:ext cx="1512888" cy="342900"/>
                </a:xfrm>
                <a:custGeom>
                  <a:avLst/>
                  <a:gdLst/>
                  <a:ahLst/>
                  <a:cxnLst>
                    <a:cxn ang="0">
                      <a:pos x="12983" y="15"/>
                    </a:cxn>
                    <a:cxn ang="0">
                      <a:pos x="13125" y="80"/>
                    </a:cxn>
                    <a:cxn ang="0">
                      <a:pos x="13238" y="187"/>
                    </a:cxn>
                    <a:cxn ang="0">
                      <a:pos x="13309" y="327"/>
                    </a:cxn>
                    <a:cxn ang="0">
                      <a:pos x="13330" y="2696"/>
                    </a:cxn>
                    <a:cxn ang="0">
                      <a:pos x="12299" y="2713"/>
                    </a:cxn>
                    <a:cxn ang="0">
                      <a:pos x="11963" y="2746"/>
                    </a:cxn>
                    <a:cxn ang="0">
                      <a:pos x="10964" y="2808"/>
                    </a:cxn>
                    <a:cxn ang="0">
                      <a:pos x="9474" y="2891"/>
                    </a:cxn>
                    <a:cxn ang="0">
                      <a:pos x="8162" y="2957"/>
                    </a:cxn>
                    <a:cxn ang="0">
                      <a:pos x="7295" y="2994"/>
                    </a:cxn>
                    <a:cxn ang="0">
                      <a:pos x="6428" y="3021"/>
                    </a:cxn>
                    <a:cxn ang="0">
                      <a:pos x="5784" y="3017"/>
                    </a:cxn>
                    <a:cxn ang="0">
                      <a:pos x="5142" y="2996"/>
                    </a:cxn>
                    <a:cxn ang="0">
                      <a:pos x="3825" y="2933"/>
                    </a:cxn>
                    <a:cxn ang="0">
                      <a:pos x="2239" y="2842"/>
                    </a:cxn>
                    <a:cxn ang="0">
                      <a:pos x="1229" y="2779"/>
                    </a:cxn>
                    <a:cxn ang="0">
                      <a:pos x="923" y="2776"/>
                    </a:cxn>
                    <a:cxn ang="0">
                      <a:pos x="463" y="2809"/>
                    </a:cxn>
                    <a:cxn ang="0">
                      <a:pos x="4" y="2842"/>
                    </a:cxn>
                    <a:cxn ang="0">
                      <a:pos x="2" y="417"/>
                    </a:cxn>
                    <a:cxn ang="0">
                      <a:pos x="45" y="263"/>
                    </a:cxn>
                    <a:cxn ang="0">
                      <a:pos x="136" y="136"/>
                    </a:cxn>
                    <a:cxn ang="0">
                      <a:pos x="262" y="46"/>
                    </a:cxn>
                    <a:cxn ang="0">
                      <a:pos x="416" y="2"/>
                    </a:cxn>
                    <a:cxn ang="0">
                      <a:pos x="6288" y="165"/>
                    </a:cxn>
                    <a:cxn ang="0">
                      <a:pos x="6323" y="197"/>
                    </a:cxn>
                    <a:cxn ang="0">
                      <a:pos x="6331" y="246"/>
                    </a:cxn>
                    <a:cxn ang="0">
                      <a:pos x="6306" y="286"/>
                    </a:cxn>
                    <a:cxn ang="0">
                      <a:pos x="6260" y="303"/>
                    </a:cxn>
                    <a:cxn ang="0">
                      <a:pos x="6215" y="286"/>
                    </a:cxn>
                    <a:cxn ang="0">
                      <a:pos x="6190" y="246"/>
                    </a:cxn>
                    <a:cxn ang="0">
                      <a:pos x="6198" y="197"/>
                    </a:cxn>
                    <a:cxn ang="0">
                      <a:pos x="6233" y="165"/>
                    </a:cxn>
                    <a:cxn ang="0">
                      <a:pos x="6679" y="161"/>
                    </a:cxn>
                    <a:cxn ang="0">
                      <a:pos x="6721" y="186"/>
                    </a:cxn>
                    <a:cxn ang="0">
                      <a:pos x="6737" y="231"/>
                    </a:cxn>
                    <a:cxn ang="0">
                      <a:pos x="6721" y="277"/>
                    </a:cxn>
                    <a:cxn ang="0">
                      <a:pos x="6679" y="301"/>
                    </a:cxn>
                    <a:cxn ang="0">
                      <a:pos x="6631" y="295"/>
                    </a:cxn>
                    <a:cxn ang="0">
                      <a:pos x="6600" y="260"/>
                    </a:cxn>
                    <a:cxn ang="0">
                      <a:pos x="6596" y="210"/>
                    </a:cxn>
                    <a:cxn ang="0">
                      <a:pos x="6625" y="172"/>
                    </a:cxn>
                    <a:cxn ang="0">
                      <a:pos x="7069" y="160"/>
                    </a:cxn>
                    <a:cxn ang="0">
                      <a:pos x="7115" y="177"/>
                    </a:cxn>
                    <a:cxn ang="0">
                      <a:pos x="7140" y="217"/>
                    </a:cxn>
                    <a:cxn ang="0">
                      <a:pos x="7132" y="265"/>
                    </a:cxn>
                    <a:cxn ang="0">
                      <a:pos x="7098" y="297"/>
                    </a:cxn>
                    <a:cxn ang="0">
                      <a:pos x="7048" y="300"/>
                    </a:cxn>
                    <a:cxn ang="0">
                      <a:pos x="7011" y="271"/>
                    </a:cxn>
                    <a:cxn ang="0">
                      <a:pos x="6998" y="224"/>
                    </a:cxn>
                    <a:cxn ang="0">
                      <a:pos x="7019" y="181"/>
                    </a:cxn>
                    <a:cxn ang="0">
                      <a:pos x="7062" y="160"/>
                    </a:cxn>
                    <a:cxn ang="0">
                      <a:pos x="589" y="468"/>
                    </a:cxn>
                    <a:cxn ang="0">
                      <a:pos x="8587" y="2531"/>
                    </a:cxn>
                    <a:cxn ang="0">
                      <a:pos x="8898" y="468"/>
                    </a:cxn>
                  </a:cxnLst>
                  <a:rect l="0" t="0" r="r" b="b"/>
                  <a:pathLst>
                    <a:path w="13330" h="3022">
                      <a:moveTo>
                        <a:pt x="463" y="0"/>
                      </a:moveTo>
                      <a:lnTo>
                        <a:pt x="12867" y="0"/>
                      </a:lnTo>
                      <a:lnTo>
                        <a:pt x="12891" y="1"/>
                      </a:lnTo>
                      <a:lnTo>
                        <a:pt x="12914" y="2"/>
                      </a:lnTo>
                      <a:lnTo>
                        <a:pt x="12937" y="5"/>
                      </a:lnTo>
                      <a:lnTo>
                        <a:pt x="12960" y="10"/>
                      </a:lnTo>
                      <a:lnTo>
                        <a:pt x="12983" y="15"/>
                      </a:lnTo>
                      <a:lnTo>
                        <a:pt x="13004" y="21"/>
                      </a:lnTo>
                      <a:lnTo>
                        <a:pt x="13026" y="29"/>
                      </a:lnTo>
                      <a:lnTo>
                        <a:pt x="13046" y="36"/>
                      </a:lnTo>
                      <a:lnTo>
                        <a:pt x="13068" y="46"/>
                      </a:lnTo>
                      <a:lnTo>
                        <a:pt x="13088" y="56"/>
                      </a:lnTo>
                      <a:lnTo>
                        <a:pt x="13107" y="67"/>
                      </a:lnTo>
                      <a:lnTo>
                        <a:pt x="13125" y="80"/>
                      </a:lnTo>
                      <a:lnTo>
                        <a:pt x="13144" y="93"/>
                      </a:lnTo>
                      <a:lnTo>
                        <a:pt x="13161" y="106"/>
                      </a:lnTo>
                      <a:lnTo>
                        <a:pt x="13178" y="121"/>
                      </a:lnTo>
                      <a:lnTo>
                        <a:pt x="13194" y="136"/>
                      </a:lnTo>
                      <a:lnTo>
                        <a:pt x="13210" y="152"/>
                      </a:lnTo>
                      <a:lnTo>
                        <a:pt x="13224" y="169"/>
                      </a:lnTo>
                      <a:lnTo>
                        <a:pt x="13238" y="187"/>
                      </a:lnTo>
                      <a:lnTo>
                        <a:pt x="13250" y="205"/>
                      </a:lnTo>
                      <a:lnTo>
                        <a:pt x="13263" y="223"/>
                      </a:lnTo>
                      <a:lnTo>
                        <a:pt x="13274" y="244"/>
                      </a:lnTo>
                      <a:lnTo>
                        <a:pt x="13284" y="263"/>
                      </a:lnTo>
                      <a:lnTo>
                        <a:pt x="13294" y="284"/>
                      </a:lnTo>
                      <a:lnTo>
                        <a:pt x="13303" y="305"/>
                      </a:lnTo>
                      <a:lnTo>
                        <a:pt x="13309" y="327"/>
                      </a:lnTo>
                      <a:lnTo>
                        <a:pt x="13315" y="348"/>
                      </a:lnTo>
                      <a:lnTo>
                        <a:pt x="13321" y="370"/>
                      </a:lnTo>
                      <a:lnTo>
                        <a:pt x="13325" y="394"/>
                      </a:lnTo>
                      <a:lnTo>
                        <a:pt x="13328" y="417"/>
                      </a:lnTo>
                      <a:lnTo>
                        <a:pt x="13330" y="440"/>
                      </a:lnTo>
                      <a:lnTo>
                        <a:pt x="13330" y="464"/>
                      </a:lnTo>
                      <a:lnTo>
                        <a:pt x="13330" y="2696"/>
                      </a:lnTo>
                      <a:lnTo>
                        <a:pt x="12564" y="2668"/>
                      </a:lnTo>
                      <a:lnTo>
                        <a:pt x="12520" y="2677"/>
                      </a:lnTo>
                      <a:lnTo>
                        <a:pt x="12475" y="2686"/>
                      </a:lnTo>
                      <a:lnTo>
                        <a:pt x="12432" y="2693"/>
                      </a:lnTo>
                      <a:lnTo>
                        <a:pt x="12387" y="2700"/>
                      </a:lnTo>
                      <a:lnTo>
                        <a:pt x="12344" y="2707"/>
                      </a:lnTo>
                      <a:lnTo>
                        <a:pt x="12299" y="2713"/>
                      </a:lnTo>
                      <a:lnTo>
                        <a:pt x="12255" y="2719"/>
                      </a:lnTo>
                      <a:lnTo>
                        <a:pt x="12211" y="2724"/>
                      </a:lnTo>
                      <a:lnTo>
                        <a:pt x="12161" y="2730"/>
                      </a:lnTo>
                      <a:lnTo>
                        <a:pt x="12112" y="2734"/>
                      </a:lnTo>
                      <a:lnTo>
                        <a:pt x="12062" y="2738"/>
                      </a:lnTo>
                      <a:lnTo>
                        <a:pt x="12013" y="2741"/>
                      </a:lnTo>
                      <a:lnTo>
                        <a:pt x="11963" y="2746"/>
                      </a:lnTo>
                      <a:lnTo>
                        <a:pt x="11913" y="2749"/>
                      </a:lnTo>
                      <a:lnTo>
                        <a:pt x="11864" y="2752"/>
                      </a:lnTo>
                      <a:lnTo>
                        <a:pt x="11814" y="2755"/>
                      </a:lnTo>
                      <a:lnTo>
                        <a:pt x="11602" y="2769"/>
                      </a:lnTo>
                      <a:lnTo>
                        <a:pt x="11389" y="2783"/>
                      </a:lnTo>
                      <a:lnTo>
                        <a:pt x="11176" y="2796"/>
                      </a:lnTo>
                      <a:lnTo>
                        <a:pt x="10964" y="2808"/>
                      </a:lnTo>
                      <a:lnTo>
                        <a:pt x="10751" y="2821"/>
                      </a:lnTo>
                      <a:lnTo>
                        <a:pt x="10538" y="2834"/>
                      </a:lnTo>
                      <a:lnTo>
                        <a:pt x="10326" y="2846"/>
                      </a:lnTo>
                      <a:lnTo>
                        <a:pt x="10112" y="2857"/>
                      </a:lnTo>
                      <a:lnTo>
                        <a:pt x="9899" y="2869"/>
                      </a:lnTo>
                      <a:lnTo>
                        <a:pt x="9687" y="2881"/>
                      </a:lnTo>
                      <a:lnTo>
                        <a:pt x="9474" y="2891"/>
                      </a:lnTo>
                      <a:lnTo>
                        <a:pt x="9262" y="2903"/>
                      </a:lnTo>
                      <a:lnTo>
                        <a:pt x="9049" y="2914"/>
                      </a:lnTo>
                      <a:lnTo>
                        <a:pt x="8835" y="2924"/>
                      </a:lnTo>
                      <a:lnTo>
                        <a:pt x="8623" y="2935"/>
                      </a:lnTo>
                      <a:lnTo>
                        <a:pt x="8410" y="2946"/>
                      </a:lnTo>
                      <a:lnTo>
                        <a:pt x="8287" y="2951"/>
                      </a:lnTo>
                      <a:lnTo>
                        <a:pt x="8162" y="2957"/>
                      </a:lnTo>
                      <a:lnTo>
                        <a:pt x="8039" y="2963"/>
                      </a:lnTo>
                      <a:lnTo>
                        <a:pt x="7915" y="2968"/>
                      </a:lnTo>
                      <a:lnTo>
                        <a:pt x="7791" y="2974"/>
                      </a:lnTo>
                      <a:lnTo>
                        <a:pt x="7667" y="2980"/>
                      </a:lnTo>
                      <a:lnTo>
                        <a:pt x="7544" y="2985"/>
                      </a:lnTo>
                      <a:lnTo>
                        <a:pt x="7419" y="2990"/>
                      </a:lnTo>
                      <a:lnTo>
                        <a:pt x="7295" y="2994"/>
                      </a:lnTo>
                      <a:lnTo>
                        <a:pt x="7171" y="3000"/>
                      </a:lnTo>
                      <a:lnTo>
                        <a:pt x="7047" y="3004"/>
                      </a:lnTo>
                      <a:lnTo>
                        <a:pt x="6924" y="3008"/>
                      </a:lnTo>
                      <a:lnTo>
                        <a:pt x="6799" y="3012"/>
                      </a:lnTo>
                      <a:lnTo>
                        <a:pt x="6676" y="3016"/>
                      </a:lnTo>
                      <a:lnTo>
                        <a:pt x="6552" y="3019"/>
                      </a:lnTo>
                      <a:lnTo>
                        <a:pt x="6428" y="3021"/>
                      </a:lnTo>
                      <a:lnTo>
                        <a:pt x="6336" y="3022"/>
                      </a:lnTo>
                      <a:lnTo>
                        <a:pt x="6244" y="3022"/>
                      </a:lnTo>
                      <a:lnTo>
                        <a:pt x="6152" y="3022"/>
                      </a:lnTo>
                      <a:lnTo>
                        <a:pt x="6061" y="3022"/>
                      </a:lnTo>
                      <a:lnTo>
                        <a:pt x="5968" y="3021"/>
                      </a:lnTo>
                      <a:lnTo>
                        <a:pt x="5877" y="3019"/>
                      </a:lnTo>
                      <a:lnTo>
                        <a:pt x="5784" y="3017"/>
                      </a:lnTo>
                      <a:lnTo>
                        <a:pt x="5693" y="3015"/>
                      </a:lnTo>
                      <a:lnTo>
                        <a:pt x="5601" y="3012"/>
                      </a:lnTo>
                      <a:lnTo>
                        <a:pt x="5509" y="3009"/>
                      </a:lnTo>
                      <a:lnTo>
                        <a:pt x="5417" y="3006"/>
                      </a:lnTo>
                      <a:lnTo>
                        <a:pt x="5325" y="3003"/>
                      </a:lnTo>
                      <a:lnTo>
                        <a:pt x="5233" y="2999"/>
                      </a:lnTo>
                      <a:lnTo>
                        <a:pt x="5142" y="2996"/>
                      </a:lnTo>
                      <a:lnTo>
                        <a:pt x="5049" y="2991"/>
                      </a:lnTo>
                      <a:lnTo>
                        <a:pt x="4958" y="2988"/>
                      </a:lnTo>
                      <a:lnTo>
                        <a:pt x="4732" y="2977"/>
                      </a:lnTo>
                      <a:lnTo>
                        <a:pt x="4504" y="2967"/>
                      </a:lnTo>
                      <a:lnTo>
                        <a:pt x="4278" y="2956"/>
                      </a:lnTo>
                      <a:lnTo>
                        <a:pt x="4051" y="2944"/>
                      </a:lnTo>
                      <a:lnTo>
                        <a:pt x="3825" y="2933"/>
                      </a:lnTo>
                      <a:lnTo>
                        <a:pt x="3598" y="2921"/>
                      </a:lnTo>
                      <a:lnTo>
                        <a:pt x="3372" y="2908"/>
                      </a:lnTo>
                      <a:lnTo>
                        <a:pt x="3144" y="2896"/>
                      </a:lnTo>
                      <a:lnTo>
                        <a:pt x="2918" y="2883"/>
                      </a:lnTo>
                      <a:lnTo>
                        <a:pt x="2691" y="2870"/>
                      </a:lnTo>
                      <a:lnTo>
                        <a:pt x="2465" y="2856"/>
                      </a:lnTo>
                      <a:lnTo>
                        <a:pt x="2239" y="2842"/>
                      </a:lnTo>
                      <a:lnTo>
                        <a:pt x="2012" y="2829"/>
                      </a:lnTo>
                      <a:lnTo>
                        <a:pt x="1786" y="2815"/>
                      </a:lnTo>
                      <a:lnTo>
                        <a:pt x="1559" y="2800"/>
                      </a:lnTo>
                      <a:lnTo>
                        <a:pt x="1333" y="2786"/>
                      </a:lnTo>
                      <a:lnTo>
                        <a:pt x="1298" y="2784"/>
                      </a:lnTo>
                      <a:lnTo>
                        <a:pt x="1264" y="2781"/>
                      </a:lnTo>
                      <a:lnTo>
                        <a:pt x="1229" y="2779"/>
                      </a:lnTo>
                      <a:lnTo>
                        <a:pt x="1194" y="2776"/>
                      </a:lnTo>
                      <a:lnTo>
                        <a:pt x="1158" y="2774"/>
                      </a:lnTo>
                      <a:lnTo>
                        <a:pt x="1124" y="2772"/>
                      </a:lnTo>
                      <a:lnTo>
                        <a:pt x="1089" y="2770"/>
                      </a:lnTo>
                      <a:lnTo>
                        <a:pt x="1054" y="2768"/>
                      </a:lnTo>
                      <a:lnTo>
                        <a:pt x="988" y="2772"/>
                      </a:lnTo>
                      <a:lnTo>
                        <a:pt x="923" y="2776"/>
                      </a:lnTo>
                      <a:lnTo>
                        <a:pt x="858" y="2782"/>
                      </a:lnTo>
                      <a:lnTo>
                        <a:pt x="792" y="2786"/>
                      </a:lnTo>
                      <a:lnTo>
                        <a:pt x="726" y="2790"/>
                      </a:lnTo>
                      <a:lnTo>
                        <a:pt x="660" y="2796"/>
                      </a:lnTo>
                      <a:lnTo>
                        <a:pt x="595" y="2800"/>
                      </a:lnTo>
                      <a:lnTo>
                        <a:pt x="529" y="2805"/>
                      </a:lnTo>
                      <a:lnTo>
                        <a:pt x="463" y="2809"/>
                      </a:lnTo>
                      <a:lnTo>
                        <a:pt x="397" y="2815"/>
                      </a:lnTo>
                      <a:lnTo>
                        <a:pt x="332" y="2819"/>
                      </a:lnTo>
                      <a:lnTo>
                        <a:pt x="266" y="2823"/>
                      </a:lnTo>
                      <a:lnTo>
                        <a:pt x="201" y="2829"/>
                      </a:lnTo>
                      <a:lnTo>
                        <a:pt x="135" y="2833"/>
                      </a:lnTo>
                      <a:lnTo>
                        <a:pt x="69" y="2838"/>
                      </a:lnTo>
                      <a:lnTo>
                        <a:pt x="4" y="2842"/>
                      </a:lnTo>
                      <a:lnTo>
                        <a:pt x="2" y="2827"/>
                      </a:lnTo>
                      <a:lnTo>
                        <a:pt x="1" y="2813"/>
                      </a:lnTo>
                      <a:lnTo>
                        <a:pt x="0" y="2798"/>
                      </a:lnTo>
                      <a:lnTo>
                        <a:pt x="0" y="2783"/>
                      </a:lnTo>
                      <a:lnTo>
                        <a:pt x="0" y="464"/>
                      </a:lnTo>
                      <a:lnTo>
                        <a:pt x="1" y="440"/>
                      </a:lnTo>
                      <a:lnTo>
                        <a:pt x="2" y="417"/>
                      </a:lnTo>
                      <a:lnTo>
                        <a:pt x="5" y="394"/>
                      </a:lnTo>
                      <a:lnTo>
                        <a:pt x="9" y="370"/>
                      </a:lnTo>
                      <a:lnTo>
                        <a:pt x="15" y="348"/>
                      </a:lnTo>
                      <a:lnTo>
                        <a:pt x="21" y="327"/>
                      </a:lnTo>
                      <a:lnTo>
                        <a:pt x="28" y="305"/>
                      </a:lnTo>
                      <a:lnTo>
                        <a:pt x="36" y="284"/>
                      </a:lnTo>
                      <a:lnTo>
                        <a:pt x="45" y="263"/>
                      </a:lnTo>
                      <a:lnTo>
                        <a:pt x="56" y="244"/>
                      </a:lnTo>
                      <a:lnTo>
                        <a:pt x="67" y="223"/>
                      </a:lnTo>
                      <a:lnTo>
                        <a:pt x="79" y="205"/>
                      </a:lnTo>
                      <a:lnTo>
                        <a:pt x="92" y="187"/>
                      </a:lnTo>
                      <a:lnTo>
                        <a:pt x="106" y="169"/>
                      </a:lnTo>
                      <a:lnTo>
                        <a:pt x="121" y="152"/>
                      </a:lnTo>
                      <a:lnTo>
                        <a:pt x="136" y="136"/>
                      </a:lnTo>
                      <a:lnTo>
                        <a:pt x="152" y="121"/>
                      </a:lnTo>
                      <a:lnTo>
                        <a:pt x="169" y="106"/>
                      </a:lnTo>
                      <a:lnTo>
                        <a:pt x="187" y="93"/>
                      </a:lnTo>
                      <a:lnTo>
                        <a:pt x="205" y="80"/>
                      </a:lnTo>
                      <a:lnTo>
                        <a:pt x="223" y="67"/>
                      </a:lnTo>
                      <a:lnTo>
                        <a:pt x="243" y="56"/>
                      </a:lnTo>
                      <a:lnTo>
                        <a:pt x="262" y="46"/>
                      </a:lnTo>
                      <a:lnTo>
                        <a:pt x="283" y="36"/>
                      </a:lnTo>
                      <a:lnTo>
                        <a:pt x="305" y="29"/>
                      </a:lnTo>
                      <a:lnTo>
                        <a:pt x="326" y="21"/>
                      </a:lnTo>
                      <a:lnTo>
                        <a:pt x="347" y="15"/>
                      </a:lnTo>
                      <a:lnTo>
                        <a:pt x="370" y="10"/>
                      </a:lnTo>
                      <a:lnTo>
                        <a:pt x="393" y="5"/>
                      </a:lnTo>
                      <a:lnTo>
                        <a:pt x="416" y="2"/>
                      </a:lnTo>
                      <a:lnTo>
                        <a:pt x="440" y="1"/>
                      </a:lnTo>
                      <a:lnTo>
                        <a:pt x="463" y="0"/>
                      </a:lnTo>
                      <a:close/>
                      <a:moveTo>
                        <a:pt x="6260" y="160"/>
                      </a:moveTo>
                      <a:lnTo>
                        <a:pt x="6268" y="160"/>
                      </a:lnTo>
                      <a:lnTo>
                        <a:pt x="6274" y="161"/>
                      </a:lnTo>
                      <a:lnTo>
                        <a:pt x="6282" y="163"/>
                      </a:lnTo>
                      <a:lnTo>
                        <a:pt x="6288" y="165"/>
                      </a:lnTo>
                      <a:lnTo>
                        <a:pt x="6294" y="168"/>
                      </a:lnTo>
                      <a:lnTo>
                        <a:pt x="6300" y="172"/>
                      </a:lnTo>
                      <a:lnTo>
                        <a:pt x="6306" y="177"/>
                      </a:lnTo>
                      <a:lnTo>
                        <a:pt x="6310" y="181"/>
                      </a:lnTo>
                      <a:lnTo>
                        <a:pt x="6316" y="186"/>
                      </a:lnTo>
                      <a:lnTo>
                        <a:pt x="6320" y="191"/>
                      </a:lnTo>
                      <a:lnTo>
                        <a:pt x="6323" y="197"/>
                      </a:lnTo>
                      <a:lnTo>
                        <a:pt x="6326" y="203"/>
                      </a:lnTo>
                      <a:lnTo>
                        <a:pt x="6328" y="210"/>
                      </a:lnTo>
                      <a:lnTo>
                        <a:pt x="6331" y="217"/>
                      </a:lnTo>
                      <a:lnTo>
                        <a:pt x="6332" y="224"/>
                      </a:lnTo>
                      <a:lnTo>
                        <a:pt x="6332" y="231"/>
                      </a:lnTo>
                      <a:lnTo>
                        <a:pt x="6332" y="238"/>
                      </a:lnTo>
                      <a:lnTo>
                        <a:pt x="6331" y="246"/>
                      </a:lnTo>
                      <a:lnTo>
                        <a:pt x="6328" y="252"/>
                      </a:lnTo>
                      <a:lnTo>
                        <a:pt x="6326" y="260"/>
                      </a:lnTo>
                      <a:lnTo>
                        <a:pt x="6323" y="265"/>
                      </a:lnTo>
                      <a:lnTo>
                        <a:pt x="6320" y="271"/>
                      </a:lnTo>
                      <a:lnTo>
                        <a:pt x="6316" y="277"/>
                      </a:lnTo>
                      <a:lnTo>
                        <a:pt x="6310" y="282"/>
                      </a:lnTo>
                      <a:lnTo>
                        <a:pt x="6306" y="286"/>
                      </a:lnTo>
                      <a:lnTo>
                        <a:pt x="6300" y="290"/>
                      </a:lnTo>
                      <a:lnTo>
                        <a:pt x="6294" y="295"/>
                      </a:lnTo>
                      <a:lnTo>
                        <a:pt x="6288" y="297"/>
                      </a:lnTo>
                      <a:lnTo>
                        <a:pt x="6282" y="300"/>
                      </a:lnTo>
                      <a:lnTo>
                        <a:pt x="6274" y="301"/>
                      </a:lnTo>
                      <a:lnTo>
                        <a:pt x="6268" y="302"/>
                      </a:lnTo>
                      <a:lnTo>
                        <a:pt x="6260" y="303"/>
                      </a:lnTo>
                      <a:lnTo>
                        <a:pt x="6253" y="302"/>
                      </a:lnTo>
                      <a:lnTo>
                        <a:pt x="6246" y="301"/>
                      </a:lnTo>
                      <a:lnTo>
                        <a:pt x="6239" y="300"/>
                      </a:lnTo>
                      <a:lnTo>
                        <a:pt x="6233" y="297"/>
                      </a:lnTo>
                      <a:lnTo>
                        <a:pt x="6226" y="295"/>
                      </a:lnTo>
                      <a:lnTo>
                        <a:pt x="6220" y="290"/>
                      </a:lnTo>
                      <a:lnTo>
                        <a:pt x="6215" y="286"/>
                      </a:lnTo>
                      <a:lnTo>
                        <a:pt x="6209" y="282"/>
                      </a:lnTo>
                      <a:lnTo>
                        <a:pt x="6205" y="277"/>
                      </a:lnTo>
                      <a:lnTo>
                        <a:pt x="6201" y="271"/>
                      </a:lnTo>
                      <a:lnTo>
                        <a:pt x="6198" y="265"/>
                      </a:lnTo>
                      <a:lnTo>
                        <a:pt x="6194" y="260"/>
                      </a:lnTo>
                      <a:lnTo>
                        <a:pt x="6192" y="252"/>
                      </a:lnTo>
                      <a:lnTo>
                        <a:pt x="6190" y="246"/>
                      </a:lnTo>
                      <a:lnTo>
                        <a:pt x="6189" y="238"/>
                      </a:lnTo>
                      <a:lnTo>
                        <a:pt x="6189" y="231"/>
                      </a:lnTo>
                      <a:lnTo>
                        <a:pt x="6189" y="224"/>
                      </a:lnTo>
                      <a:lnTo>
                        <a:pt x="6190" y="217"/>
                      </a:lnTo>
                      <a:lnTo>
                        <a:pt x="6192" y="210"/>
                      </a:lnTo>
                      <a:lnTo>
                        <a:pt x="6194" y="203"/>
                      </a:lnTo>
                      <a:lnTo>
                        <a:pt x="6198" y="197"/>
                      </a:lnTo>
                      <a:lnTo>
                        <a:pt x="6201" y="191"/>
                      </a:lnTo>
                      <a:lnTo>
                        <a:pt x="6205" y="186"/>
                      </a:lnTo>
                      <a:lnTo>
                        <a:pt x="6209" y="181"/>
                      </a:lnTo>
                      <a:lnTo>
                        <a:pt x="6215" y="177"/>
                      </a:lnTo>
                      <a:lnTo>
                        <a:pt x="6220" y="172"/>
                      </a:lnTo>
                      <a:lnTo>
                        <a:pt x="6226" y="168"/>
                      </a:lnTo>
                      <a:lnTo>
                        <a:pt x="6233" y="165"/>
                      </a:lnTo>
                      <a:lnTo>
                        <a:pt x="6239" y="163"/>
                      </a:lnTo>
                      <a:lnTo>
                        <a:pt x="6246" y="161"/>
                      </a:lnTo>
                      <a:lnTo>
                        <a:pt x="6253" y="160"/>
                      </a:lnTo>
                      <a:lnTo>
                        <a:pt x="6260" y="160"/>
                      </a:lnTo>
                      <a:close/>
                      <a:moveTo>
                        <a:pt x="6665" y="160"/>
                      </a:moveTo>
                      <a:lnTo>
                        <a:pt x="6672" y="160"/>
                      </a:lnTo>
                      <a:lnTo>
                        <a:pt x="6679" y="161"/>
                      </a:lnTo>
                      <a:lnTo>
                        <a:pt x="6687" y="163"/>
                      </a:lnTo>
                      <a:lnTo>
                        <a:pt x="6693" y="165"/>
                      </a:lnTo>
                      <a:lnTo>
                        <a:pt x="6699" y="168"/>
                      </a:lnTo>
                      <a:lnTo>
                        <a:pt x="6705" y="172"/>
                      </a:lnTo>
                      <a:lnTo>
                        <a:pt x="6710" y="177"/>
                      </a:lnTo>
                      <a:lnTo>
                        <a:pt x="6715" y="181"/>
                      </a:lnTo>
                      <a:lnTo>
                        <a:pt x="6721" y="186"/>
                      </a:lnTo>
                      <a:lnTo>
                        <a:pt x="6724" y="191"/>
                      </a:lnTo>
                      <a:lnTo>
                        <a:pt x="6728" y="197"/>
                      </a:lnTo>
                      <a:lnTo>
                        <a:pt x="6731" y="203"/>
                      </a:lnTo>
                      <a:lnTo>
                        <a:pt x="6733" y="210"/>
                      </a:lnTo>
                      <a:lnTo>
                        <a:pt x="6736" y="217"/>
                      </a:lnTo>
                      <a:lnTo>
                        <a:pt x="6737" y="224"/>
                      </a:lnTo>
                      <a:lnTo>
                        <a:pt x="6737" y="231"/>
                      </a:lnTo>
                      <a:lnTo>
                        <a:pt x="6737" y="238"/>
                      </a:lnTo>
                      <a:lnTo>
                        <a:pt x="6736" y="246"/>
                      </a:lnTo>
                      <a:lnTo>
                        <a:pt x="6733" y="252"/>
                      </a:lnTo>
                      <a:lnTo>
                        <a:pt x="6731" y="260"/>
                      </a:lnTo>
                      <a:lnTo>
                        <a:pt x="6728" y="265"/>
                      </a:lnTo>
                      <a:lnTo>
                        <a:pt x="6724" y="271"/>
                      </a:lnTo>
                      <a:lnTo>
                        <a:pt x="6721" y="277"/>
                      </a:lnTo>
                      <a:lnTo>
                        <a:pt x="6715" y="282"/>
                      </a:lnTo>
                      <a:lnTo>
                        <a:pt x="6710" y="286"/>
                      </a:lnTo>
                      <a:lnTo>
                        <a:pt x="6705" y="290"/>
                      </a:lnTo>
                      <a:lnTo>
                        <a:pt x="6699" y="295"/>
                      </a:lnTo>
                      <a:lnTo>
                        <a:pt x="6693" y="297"/>
                      </a:lnTo>
                      <a:lnTo>
                        <a:pt x="6687" y="300"/>
                      </a:lnTo>
                      <a:lnTo>
                        <a:pt x="6679" y="301"/>
                      </a:lnTo>
                      <a:lnTo>
                        <a:pt x="6672" y="302"/>
                      </a:lnTo>
                      <a:lnTo>
                        <a:pt x="6665" y="303"/>
                      </a:lnTo>
                      <a:lnTo>
                        <a:pt x="6658" y="302"/>
                      </a:lnTo>
                      <a:lnTo>
                        <a:pt x="6651" y="301"/>
                      </a:lnTo>
                      <a:lnTo>
                        <a:pt x="6644" y="300"/>
                      </a:lnTo>
                      <a:lnTo>
                        <a:pt x="6637" y="297"/>
                      </a:lnTo>
                      <a:lnTo>
                        <a:pt x="6631" y="295"/>
                      </a:lnTo>
                      <a:lnTo>
                        <a:pt x="6625" y="290"/>
                      </a:lnTo>
                      <a:lnTo>
                        <a:pt x="6620" y="286"/>
                      </a:lnTo>
                      <a:lnTo>
                        <a:pt x="6614" y="282"/>
                      </a:lnTo>
                      <a:lnTo>
                        <a:pt x="6610" y="277"/>
                      </a:lnTo>
                      <a:lnTo>
                        <a:pt x="6606" y="271"/>
                      </a:lnTo>
                      <a:lnTo>
                        <a:pt x="6602" y="265"/>
                      </a:lnTo>
                      <a:lnTo>
                        <a:pt x="6600" y="260"/>
                      </a:lnTo>
                      <a:lnTo>
                        <a:pt x="6596" y="252"/>
                      </a:lnTo>
                      <a:lnTo>
                        <a:pt x="6595" y="246"/>
                      </a:lnTo>
                      <a:lnTo>
                        <a:pt x="6594" y="238"/>
                      </a:lnTo>
                      <a:lnTo>
                        <a:pt x="6593" y="231"/>
                      </a:lnTo>
                      <a:lnTo>
                        <a:pt x="6594" y="224"/>
                      </a:lnTo>
                      <a:lnTo>
                        <a:pt x="6595" y="217"/>
                      </a:lnTo>
                      <a:lnTo>
                        <a:pt x="6596" y="210"/>
                      </a:lnTo>
                      <a:lnTo>
                        <a:pt x="6600" y="203"/>
                      </a:lnTo>
                      <a:lnTo>
                        <a:pt x="6602" y="197"/>
                      </a:lnTo>
                      <a:lnTo>
                        <a:pt x="6606" y="191"/>
                      </a:lnTo>
                      <a:lnTo>
                        <a:pt x="6610" y="186"/>
                      </a:lnTo>
                      <a:lnTo>
                        <a:pt x="6614" y="181"/>
                      </a:lnTo>
                      <a:lnTo>
                        <a:pt x="6620" y="177"/>
                      </a:lnTo>
                      <a:lnTo>
                        <a:pt x="6625" y="172"/>
                      </a:lnTo>
                      <a:lnTo>
                        <a:pt x="6631" y="168"/>
                      </a:lnTo>
                      <a:lnTo>
                        <a:pt x="6637" y="165"/>
                      </a:lnTo>
                      <a:lnTo>
                        <a:pt x="6644" y="163"/>
                      </a:lnTo>
                      <a:lnTo>
                        <a:pt x="6651" y="161"/>
                      </a:lnTo>
                      <a:lnTo>
                        <a:pt x="6658" y="160"/>
                      </a:lnTo>
                      <a:lnTo>
                        <a:pt x="6665" y="160"/>
                      </a:lnTo>
                      <a:close/>
                      <a:moveTo>
                        <a:pt x="7069" y="160"/>
                      </a:moveTo>
                      <a:lnTo>
                        <a:pt x="7077" y="160"/>
                      </a:lnTo>
                      <a:lnTo>
                        <a:pt x="7084" y="161"/>
                      </a:lnTo>
                      <a:lnTo>
                        <a:pt x="7091" y="163"/>
                      </a:lnTo>
                      <a:lnTo>
                        <a:pt x="7098" y="165"/>
                      </a:lnTo>
                      <a:lnTo>
                        <a:pt x="7103" y="168"/>
                      </a:lnTo>
                      <a:lnTo>
                        <a:pt x="7110" y="172"/>
                      </a:lnTo>
                      <a:lnTo>
                        <a:pt x="7115" y="177"/>
                      </a:lnTo>
                      <a:lnTo>
                        <a:pt x="7120" y="181"/>
                      </a:lnTo>
                      <a:lnTo>
                        <a:pt x="7125" y="186"/>
                      </a:lnTo>
                      <a:lnTo>
                        <a:pt x="7129" y="191"/>
                      </a:lnTo>
                      <a:lnTo>
                        <a:pt x="7132" y="197"/>
                      </a:lnTo>
                      <a:lnTo>
                        <a:pt x="7135" y="203"/>
                      </a:lnTo>
                      <a:lnTo>
                        <a:pt x="7139" y="210"/>
                      </a:lnTo>
                      <a:lnTo>
                        <a:pt x="7140" y="217"/>
                      </a:lnTo>
                      <a:lnTo>
                        <a:pt x="7141" y="224"/>
                      </a:lnTo>
                      <a:lnTo>
                        <a:pt x="7142" y="231"/>
                      </a:lnTo>
                      <a:lnTo>
                        <a:pt x="7141" y="238"/>
                      </a:lnTo>
                      <a:lnTo>
                        <a:pt x="7140" y="246"/>
                      </a:lnTo>
                      <a:lnTo>
                        <a:pt x="7139" y="252"/>
                      </a:lnTo>
                      <a:lnTo>
                        <a:pt x="7135" y="260"/>
                      </a:lnTo>
                      <a:lnTo>
                        <a:pt x="7132" y="265"/>
                      </a:lnTo>
                      <a:lnTo>
                        <a:pt x="7129" y="271"/>
                      </a:lnTo>
                      <a:lnTo>
                        <a:pt x="7125" y="277"/>
                      </a:lnTo>
                      <a:lnTo>
                        <a:pt x="7120" y="282"/>
                      </a:lnTo>
                      <a:lnTo>
                        <a:pt x="7115" y="286"/>
                      </a:lnTo>
                      <a:lnTo>
                        <a:pt x="7110" y="290"/>
                      </a:lnTo>
                      <a:lnTo>
                        <a:pt x="7103" y="295"/>
                      </a:lnTo>
                      <a:lnTo>
                        <a:pt x="7098" y="297"/>
                      </a:lnTo>
                      <a:lnTo>
                        <a:pt x="7091" y="300"/>
                      </a:lnTo>
                      <a:lnTo>
                        <a:pt x="7084" y="301"/>
                      </a:lnTo>
                      <a:lnTo>
                        <a:pt x="7077" y="302"/>
                      </a:lnTo>
                      <a:lnTo>
                        <a:pt x="7069" y="303"/>
                      </a:lnTo>
                      <a:lnTo>
                        <a:pt x="7062" y="302"/>
                      </a:lnTo>
                      <a:lnTo>
                        <a:pt x="7056" y="301"/>
                      </a:lnTo>
                      <a:lnTo>
                        <a:pt x="7048" y="300"/>
                      </a:lnTo>
                      <a:lnTo>
                        <a:pt x="7042" y="297"/>
                      </a:lnTo>
                      <a:lnTo>
                        <a:pt x="7035" y="295"/>
                      </a:lnTo>
                      <a:lnTo>
                        <a:pt x="7030" y="290"/>
                      </a:lnTo>
                      <a:lnTo>
                        <a:pt x="7025" y="286"/>
                      </a:lnTo>
                      <a:lnTo>
                        <a:pt x="7019" y="282"/>
                      </a:lnTo>
                      <a:lnTo>
                        <a:pt x="7014" y="277"/>
                      </a:lnTo>
                      <a:lnTo>
                        <a:pt x="7011" y="271"/>
                      </a:lnTo>
                      <a:lnTo>
                        <a:pt x="7007" y="265"/>
                      </a:lnTo>
                      <a:lnTo>
                        <a:pt x="7004" y="260"/>
                      </a:lnTo>
                      <a:lnTo>
                        <a:pt x="7001" y="252"/>
                      </a:lnTo>
                      <a:lnTo>
                        <a:pt x="6999" y="246"/>
                      </a:lnTo>
                      <a:lnTo>
                        <a:pt x="6998" y="238"/>
                      </a:lnTo>
                      <a:lnTo>
                        <a:pt x="6998" y="231"/>
                      </a:lnTo>
                      <a:lnTo>
                        <a:pt x="6998" y="224"/>
                      </a:lnTo>
                      <a:lnTo>
                        <a:pt x="6999" y="217"/>
                      </a:lnTo>
                      <a:lnTo>
                        <a:pt x="7001" y="210"/>
                      </a:lnTo>
                      <a:lnTo>
                        <a:pt x="7004" y="203"/>
                      </a:lnTo>
                      <a:lnTo>
                        <a:pt x="7007" y="197"/>
                      </a:lnTo>
                      <a:lnTo>
                        <a:pt x="7011" y="191"/>
                      </a:lnTo>
                      <a:lnTo>
                        <a:pt x="7014" y="186"/>
                      </a:lnTo>
                      <a:lnTo>
                        <a:pt x="7019" y="181"/>
                      </a:lnTo>
                      <a:lnTo>
                        <a:pt x="7025" y="177"/>
                      </a:lnTo>
                      <a:lnTo>
                        <a:pt x="7030" y="172"/>
                      </a:lnTo>
                      <a:lnTo>
                        <a:pt x="7035" y="168"/>
                      </a:lnTo>
                      <a:lnTo>
                        <a:pt x="7042" y="165"/>
                      </a:lnTo>
                      <a:lnTo>
                        <a:pt x="7048" y="163"/>
                      </a:lnTo>
                      <a:lnTo>
                        <a:pt x="7056" y="161"/>
                      </a:lnTo>
                      <a:lnTo>
                        <a:pt x="7062" y="160"/>
                      </a:lnTo>
                      <a:lnTo>
                        <a:pt x="7069" y="160"/>
                      </a:lnTo>
                      <a:close/>
                      <a:moveTo>
                        <a:pt x="6044" y="78"/>
                      </a:moveTo>
                      <a:lnTo>
                        <a:pt x="7286" y="78"/>
                      </a:lnTo>
                      <a:lnTo>
                        <a:pt x="7286" y="385"/>
                      </a:lnTo>
                      <a:lnTo>
                        <a:pt x="6044" y="385"/>
                      </a:lnTo>
                      <a:lnTo>
                        <a:pt x="6044" y="78"/>
                      </a:lnTo>
                      <a:close/>
                      <a:moveTo>
                        <a:pt x="589" y="468"/>
                      </a:moveTo>
                      <a:lnTo>
                        <a:pt x="4432" y="468"/>
                      </a:lnTo>
                      <a:lnTo>
                        <a:pt x="4432" y="2531"/>
                      </a:lnTo>
                      <a:lnTo>
                        <a:pt x="589" y="2531"/>
                      </a:lnTo>
                      <a:lnTo>
                        <a:pt x="589" y="468"/>
                      </a:lnTo>
                      <a:close/>
                      <a:moveTo>
                        <a:pt x="4743" y="468"/>
                      </a:moveTo>
                      <a:lnTo>
                        <a:pt x="8587" y="468"/>
                      </a:lnTo>
                      <a:lnTo>
                        <a:pt x="8587" y="2531"/>
                      </a:lnTo>
                      <a:lnTo>
                        <a:pt x="4743" y="2531"/>
                      </a:lnTo>
                      <a:lnTo>
                        <a:pt x="4743" y="468"/>
                      </a:lnTo>
                      <a:close/>
                      <a:moveTo>
                        <a:pt x="8898" y="468"/>
                      </a:moveTo>
                      <a:lnTo>
                        <a:pt x="12741" y="468"/>
                      </a:lnTo>
                      <a:lnTo>
                        <a:pt x="12741" y="2531"/>
                      </a:lnTo>
                      <a:lnTo>
                        <a:pt x="8898" y="2531"/>
                      </a:lnTo>
                      <a:lnTo>
                        <a:pt x="8898" y="4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grpSp>
            <p:nvGrpSpPr>
              <p:cNvPr id="18" name="组合 198"/>
              <p:cNvGrpSpPr/>
              <p:nvPr/>
            </p:nvGrpSpPr>
            <p:grpSpPr>
              <a:xfrm>
                <a:off x="-583221" y="3441738"/>
                <a:ext cx="206454" cy="175314"/>
                <a:chOff x="-297471" y="2514638"/>
                <a:chExt cx="206454" cy="175314"/>
              </a:xfrm>
              <a:grpFill/>
            </p:grpSpPr>
            <p:sp>
              <p:nvSpPr>
                <p:cNvPr id="99" name="Freeform 25"/>
                <p:cNvSpPr>
                  <a:spLocks/>
                </p:cNvSpPr>
                <p:nvPr/>
              </p:nvSpPr>
              <p:spPr bwMode="auto">
                <a:xfrm>
                  <a:off x="-250853" y="2514638"/>
                  <a:ext cx="112477" cy="71528"/>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06" name="Freeform 26"/>
                <p:cNvSpPr>
                  <a:spLocks/>
                </p:cNvSpPr>
                <p:nvPr/>
              </p:nvSpPr>
              <p:spPr bwMode="auto">
                <a:xfrm>
                  <a:off x="-297471" y="2595516"/>
                  <a:ext cx="206454" cy="94436"/>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07" name="Freeform 27"/>
                <p:cNvSpPr>
                  <a:spLocks/>
                </p:cNvSpPr>
                <p:nvPr/>
              </p:nvSpPr>
              <p:spPr bwMode="auto">
                <a:xfrm>
                  <a:off x="-199054" y="2595516"/>
                  <a:ext cx="8880" cy="4675"/>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108" name="Freeform 28"/>
                <p:cNvSpPr>
                  <a:spLocks/>
                </p:cNvSpPr>
                <p:nvPr/>
              </p:nvSpPr>
              <p:spPr bwMode="auto">
                <a:xfrm>
                  <a:off x="-204974" y="2598789"/>
                  <a:ext cx="20719" cy="32258"/>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grpSp>
            <p:nvGrpSpPr>
              <p:cNvPr id="19" name="组合 199"/>
              <p:cNvGrpSpPr/>
              <p:nvPr/>
            </p:nvGrpSpPr>
            <p:grpSpPr>
              <a:xfrm>
                <a:off x="-103227" y="3441738"/>
                <a:ext cx="206454" cy="175314"/>
                <a:chOff x="-297471" y="2514638"/>
                <a:chExt cx="206454" cy="175314"/>
              </a:xfrm>
              <a:grpFill/>
            </p:grpSpPr>
            <p:sp>
              <p:nvSpPr>
                <p:cNvPr id="95" name="Freeform 25"/>
                <p:cNvSpPr>
                  <a:spLocks/>
                </p:cNvSpPr>
                <p:nvPr/>
              </p:nvSpPr>
              <p:spPr bwMode="auto">
                <a:xfrm>
                  <a:off x="-250853" y="2514638"/>
                  <a:ext cx="112477" cy="71528"/>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96" name="Freeform 26"/>
                <p:cNvSpPr>
                  <a:spLocks/>
                </p:cNvSpPr>
                <p:nvPr/>
              </p:nvSpPr>
              <p:spPr bwMode="auto">
                <a:xfrm>
                  <a:off x="-297471" y="2595516"/>
                  <a:ext cx="206454" cy="94436"/>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97" name="Freeform 27"/>
                <p:cNvSpPr>
                  <a:spLocks/>
                </p:cNvSpPr>
                <p:nvPr/>
              </p:nvSpPr>
              <p:spPr bwMode="auto">
                <a:xfrm>
                  <a:off x="-199054" y="2595516"/>
                  <a:ext cx="8880" cy="4675"/>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98" name="Freeform 28"/>
                <p:cNvSpPr>
                  <a:spLocks/>
                </p:cNvSpPr>
                <p:nvPr/>
              </p:nvSpPr>
              <p:spPr bwMode="auto">
                <a:xfrm>
                  <a:off x="-204974" y="2598789"/>
                  <a:ext cx="20719" cy="32258"/>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grpSp>
            <p:nvGrpSpPr>
              <p:cNvPr id="20" name="组合 204"/>
              <p:cNvGrpSpPr/>
              <p:nvPr/>
            </p:nvGrpSpPr>
            <p:grpSpPr>
              <a:xfrm>
                <a:off x="361950" y="3441738"/>
                <a:ext cx="206454" cy="175314"/>
                <a:chOff x="-297471" y="2514638"/>
                <a:chExt cx="206454" cy="175314"/>
              </a:xfrm>
              <a:grpFill/>
            </p:grpSpPr>
            <p:sp>
              <p:nvSpPr>
                <p:cNvPr id="91" name="Freeform 25"/>
                <p:cNvSpPr>
                  <a:spLocks/>
                </p:cNvSpPr>
                <p:nvPr/>
              </p:nvSpPr>
              <p:spPr bwMode="auto">
                <a:xfrm>
                  <a:off x="-250853" y="2514638"/>
                  <a:ext cx="112477" cy="71528"/>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92" name="Freeform 26"/>
                <p:cNvSpPr>
                  <a:spLocks/>
                </p:cNvSpPr>
                <p:nvPr/>
              </p:nvSpPr>
              <p:spPr bwMode="auto">
                <a:xfrm>
                  <a:off x="-297471" y="2595516"/>
                  <a:ext cx="206454" cy="94436"/>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93" name="Freeform 27"/>
                <p:cNvSpPr>
                  <a:spLocks/>
                </p:cNvSpPr>
                <p:nvPr/>
              </p:nvSpPr>
              <p:spPr bwMode="auto">
                <a:xfrm>
                  <a:off x="-199054" y="2595516"/>
                  <a:ext cx="8880" cy="4675"/>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94" name="Freeform 28"/>
                <p:cNvSpPr>
                  <a:spLocks/>
                </p:cNvSpPr>
                <p:nvPr/>
              </p:nvSpPr>
              <p:spPr bwMode="auto">
                <a:xfrm>
                  <a:off x="-204974" y="2598789"/>
                  <a:ext cx="20719" cy="32258"/>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grpSp>
      </p:grpSp>
      <p:sp>
        <p:nvSpPr>
          <p:cNvPr id="416" name="矩形 415"/>
          <p:cNvSpPr/>
          <p:nvPr/>
        </p:nvSpPr>
        <p:spPr>
          <a:xfrm>
            <a:off x="363391" y="5894565"/>
            <a:ext cx="1151277" cy="230832"/>
          </a:xfrm>
          <a:prstGeom prst="rect">
            <a:avLst/>
          </a:prstGeom>
        </p:spPr>
        <p:txBody>
          <a:bodyPr wrap="square">
            <a:spAutoFit/>
          </a:bodyPr>
          <a:lstStyle/>
          <a:p>
            <a:pPr algn="ct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Video conference</a:t>
            </a:r>
            <a:endParaRPr lang="zh-CN" altLang="en-US" sz="900" dirty="0">
              <a:solidFill>
                <a:schemeClr val="tx1">
                  <a:lumMod val="75000"/>
                  <a:lumOff val="25000"/>
                </a:schemeClr>
              </a:solidFill>
              <a:latin typeface="Arial" pitchFamily="34" charset="0"/>
              <a:ea typeface="微软雅黑" pitchFamily="34" charset="-122"/>
              <a:cs typeface="Arial" pitchFamily="34" charset="0"/>
            </a:endParaRPr>
          </a:p>
        </p:txBody>
      </p:sp>
      <p:grpSp>
        <p:nvGrpSpPr>
          <p:cNvPr id="21" name="组合 416"/>
          <p:cNvGrpSpPr>
            <a:grpSpLocks noChangeAspect="1"/>
          </p:cNvGrpSpPr>
          <p:nvPr/>
        </p:nvGrpSpPr>
        <p:grpSpPr>
          <a:xfrm>
            <a:off x="544959" y="4651866"/>
            <a:ext cx="788400" cy="1051201"/>
            <a:chOff x="-814907" y="2499744"/>
            <a:chExt cx="582749" cy="582750"/>
          </a:xfrm>
        </p:grpSpPr>
        <p:sp>
          <p:nvSpPr>
            <p:cNvPr id="418" name="椭圆 417"/>
            <p:cNvSpPr/>
            <p:nvPr/>
          </p:nvSpPr>
          <p:spPr bwMode="auto">
            <a:xfrm>
              <a:off x="-814907" y="2499744"/>
              <a:ext cx="582749" cy="582750"/>
            </a:xfrm>
            <a:prstGeom prst="ellipse">
              <a:avLst/>
            </a:prstGeom>
            <a:solidFill>
              <a:schemeClr val="tx1">
                <a:lumMod val="50000"/>
                <a:lumOff val="50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chemeClr val="tx1">
                    <a:lumMod val="75000"/>
                    <a:lumOff val="25000"/>
                  </a:schemeClr>
                </a:solidFill>
                <a:latin typeface="Arial" pitchFamily="34" charset="0"/>
                <a:ea typeface="微软雅黑" pitchFamily="34" charset="-122"/>
                <a:cs typeface="Arial" pitchFamily="34" charset="0"/>
              </a:endParaRPr>
            </a:p>
          </p:txBody>
        </p:sp>
        <p:grpSp>
          <p:nvGrpSpPr>
            <p:cNvPr id="22" name="组合 418"/>
            <p:cNvGrpSpPr/>
            <p:nvPr/>
          </p:nvGrpSpPr>
          <p:grpSpPr>
            <a:xfrm>
              <a:off x="-741131" y="2625306"/>
              <a:ext cx="435196" cy="331621"/>
              <a:chOff x="-1733190" y="1768011"/>
              <a:chExt cx="952486" cy="725798"/>
            </a:xfrm>
          </p:grpSpPr>
          <p:sp>
            <p:nvSpPr>
              <p:cNvPr id="420" name="Freeform 254"/>
              <p:cNvSpPr>
                <a:spLocks noEditPoints="1"/>
              </p:cNvSpPr>
              <p:nvPr/>
            </p:nvSpPr>
            <p:spPr bwMode="auto">
              <a:xfrm>
                <a:off x="-1631096" y="1829432"/>
                <a:ext cx="748299" cy="416991"/>
              </a:xfrm>
              <a:custGeom>
                <a:avLst/>
                <a:gdLst/>
                <a:ahLst/>
                <a:cxnLst>
                  <a:cxn ang="0">
                    <a:pos x="2898" y="2016"/>
                  </a:cxn>
                  <a:cxn ang="0">
                    <a:pos x="2226" y="1470"/>
                  </a:cxn>
                  <a:cxn ang="0">
                    <a:pos x="1176" y="1596"/>
                  </a:cxn>
                  <a:cxn ang="0">
                    <a:pos x="714" y="2436"/>
                  </a:cxn>
                  <a:cxn ang="0">
                    <a:pos x="1008" y="3864"/>
                  </a:cxn>
                  <a:cxn ang="0">
                    <a:pos x="1806" y="4578"/>
                  </a:cxn>
                  <a:cxn ang="0">
                    <a:pos x="2646" y="4326"/>
                  </a:cxn>
                  <a:cxn ang="0">
                    <a:pos x="3066" y="3150"/>
                  </a:cxn>
                  <a:cxn ang="0">
                    <a:pos x="3738" y="5124"/>
                  </a:cxn>
                  <a:cxn ang="0">
                    <a:pos x="4242" y="6132"/>
                  </a:cxn>
                  <a:cxn ang="0">
                    <a:pos x="2604" y="8568"/>
                  </a:cxn>
                  <a:cxn ang="0">
                    <a:pos x="168" y="8568"/>
                  </a:cxn>
                  <a:cxn ang="0">
                    <a:pos x="0" y="7938"/>
                  </a:cxn>
                  <a:cxn ang="0">
                    <a:pos x="756" y="5082"/>
                  </a:cxn>
                  <a:cxn ang="0">
                    <a:pos x="1806" y="4872"/>
                  </a:cxn>
                  <a:cxn ang="0">
                    <a:pos x="2604" y="5292"/>
                  </a:cxn>
                  <a:cxn ang="0">
                    <a:pos x="2520" y="4536"/>
                  </a:cxn>
                  <a:cxn ang="0">
                    <a:pos x="2982" y="4872"/>
                  </a:cxn>
                  <a:cxn ang="0">
                    <a:pos x="13440" y="2730"/>
                  </a:cxn>
                  <a:cxn ang="0">
                    <a:pos x="13776" y="1848"/>
                  </a:cxn>
                  <a:cxn ang="0">
                    <a:pos x="14533" y="1428"/>
                  </a:cxn>
                  <a:cxn ang="0">
                    <a:pos x="15540" y="1764"/>
                  </a:cxn>
                  <a:cxn ang="0">
                    <a:pos x="15792" y="2688"/>
                  </a:cxn>
                  <a:cxn ang="0">
                    <a:pos x="15330" y="4116"/>
                  </a:cxn>
                  <a:cxn ang="0">
                    <a:pos x="14490" y="4620"/>
                  </a:cxn>
                  <a:cxn ang="0">
                    <a:pos x="13692" y="4116"/>
                  </a:cxn>
                  <a:cxn ang="0">
                    <a:pos x="13440" y="2730"/>
                  </a:cxn>
                  <a:cxn ang="0">
                    <a:pos x="12558" y="5418"/>
                  </a:cxn>
                  <a:cxn ang="0">
                    <a:pos x="12306" y="6216"/>
                  </a:cxn>
                  <a:cxn ang="0">
                    <a:pos x="14112" y="8568"/>
                  </a:cxn>
                  <a:cxn ang="0">
                    <a:pos x="16380" y="8526"/>
                  </a:cxn>
                  <a:cxn ang="0">
                    <a:pos x="16422" y="7266"/>
                  </a:cxn>
                  <a:cxn ang="0">
                    <a:pos x="15498" y="4451"/>
                  </a:cxn>
                  <a:cxn ang="0">
                    <a:pos x="14490" y="4914"/>
                  </a:cxn>
                  <a:cxn ang="0">
                    <a:pos x="13692" y="5628"/>
                  </a:cxn>
                  <a:cxn ang="0">
                    <a:pos x="13692" y="4620"/>
                  </a:cxn>
                  <a:cxn ang="0">
                    <a:pos x="13566" y="4578"/>
                  </a:cxn>
                  <a:cxn ang="0">
                    <a:pos x="9240" y="840"/>
                  </a:cxn>
                  <a:cxn ang="0">
                    <a:pos x="8820" y="168"/>
                  </a:cxn>
                  <a:cxn ang="0">
                    <a:pos x="7980" y="0"/>
                  </a:cxn>
                  <a:cxn ang="0">
                    <a:pos x="7350" y="462"/>
                  </a:cxn>
                  <a:cxn ang="0">
                    <a:pos x="7224" y="1428"/>
                  </a:cxn>
                  <a:cxn ang="0">
                    <a:pos x="7686" y="2520"/>
                  </a:cxn>
                  <a:cxn ang="0">
                    <a:pos x="8442" y="2688"/>
                  </a:cxn>
                  <a:cxn ang="0">
                    <a:pos x="9072" y="2058"/>
                  </a:cxn>
                  <a:cxn ang="0">
                    <a:pos x="5754" y="5208"/>
                  </a:cxn>
                  <a:cxn ang="0">
                    <a:pos x="6090" y="3570"/>
                  </a:cxn>
                  <a:cxn ang="0">
                    <a:pos x="6888" y="2814"/>
                  </a:cxn>
                  <a:cxn ang="0">
                    <a:pos x="8022" y="3780"/>
                  </a:cxn>
                  <a:cxn ang="0">
                    <a:pos x="8526" y="3108"/>
                  </a:cxn>
                  <a:cxn ang="0">
                    <a:pos x="9198" y="2730"/>
                  </a:cxn>
                  <a:cxn ang="0">
                    <a:pos x="9912" y="2982"/>
                  </a:cxn>
                  <a:cxn ang="0">
                    <a:pos x="10626" y="4368"/>
                  </a:cxn>
                  <a:cxn ang="0">
                    <a:pos x="13734" y="9198"/>
                  </a:cxn>
                  <a:cxn ang="0">
                    <a:pos x="5041" y="5544"/>
                  </a:cxn>
                </a:cxnLst>
                <a:rect l="0" t="0" r="r" b="b"/>
                <a:pathLst>
                  <a:path w="16506" h="9198">
                    <a:moveTo>
                      <a:pt x="3066" y="2730"/>
                    </a:moveTo>
                    <a:lnTo>
                      <a:pt x="3024" y="2478"/>
                    </a:lnTo>
                    <a:lnTo>
                      <a:pt x="2982" y="2226"/>
                    </a:lnTo>
                    <a:lnTo>
                      <a:pt x="2898" y="2016"/>
                    </a:lnTo>
                    <a:lnTo>
                      <a:pt x="2772" y="1848"/>
                    </a:lnTo>
                    <a:lnTo>
                      <a:pt x="2604" y="1681"/>
                    </a:lnTo>
                    <a:lnTo>
                      <a:pt x="2436" y="1554"/>
                    </a:lnTo>
                    <a:lnTo>
                      <a:pt x="2226" y="1470"/>
                    </a:lnTo>
                    <a:lnTo>
                      <a:pt x="1975" y="1428"/>
                    </a:lnTo>
                    <a:lnTo>
                      <a:pt x="1681" y="1428"/>
                    </a:lnTo>
                    <a:lnTo>
                      <a:pt x="1387" y="1470"/>
                    </a:lnTo>
                    <a:lnTo>
                      <a:pt x="1176" y="1596"/>
                    </a:lnTo>
                    <a:lnTo>
                      <a:pt x="1008" y="1764"/>
                    </a:lnTo>
                    <a:lnTo>
                      <a:pt x="840" y="1975"/>
                    </a:lnTo>
                    <a:lnTo>
                      <a:pt x="756" y="2184"/>
                    </a:lnTo>
                    <a:lnTo>
                      <a:pt x="714" y="2436"/>
                    </a:lnTo>
                    <a:lnTo>
                      <a:pt x="714" y="2688"/>
                    </a:lnTo>
                    <a:lnTo>
                      <a:pt x="756" y="3150"/>
                    </a:lnTo>
                    <a:lnTo>
                      <a:pt x="882" y="3528"/>
                    </a:lnTo>
                    <a:lnTo>
                      <a:pt x="1008" y="3864"/>
                    </a:lnTo>
                    <a:lnTo>
                      <a:pt x="1176" y="4116"/>
                    </a:lnTo>
                    <a:lnTo>
                      <a:pt x="1387" y="4326"/>
                    </a:lnTo>
                    <a:lnTo>
                      <a:pt x="1596" y="4494"/>
                    </a:lnTo>
                    <a:lnTo>
                      <a:pt x="1806" y="4578"/>
                    </a:lnTo>
                    <a:lnTo>
                      <a:pt x="2016" y="4620"/>
                    </a:lnTo>
                    <a:lnTo>
                      <a:pt x="2268" y="4578"/>
                    </a:lnTo>
                    <a:lnTo>
                      <a:pt x="2436" y="4494"/>
                    </a:lnTo>
                    <a:lnTo>
                      <a:pt x="2646" y="4326"/>
                    </a:lnTo>
                    <a:lnTo>
                      <a:pt x="2814" y="4116"/>
                    </a:lnTo>
                    <a:lnTo>
                      <a:pt x="2940" y="3864"/>
                    </a:lnTo>
                    <a:lnTo>
                      <a:pt x="3024" y="3528"/>
                    </a:lnTo>
                    <a:lnTo>
                      <a:pt x="3066" y="3150"/>
                    </a:lnTo>
                    <a:lnTo>
                      <a:pt x="3066" y="2730"/>
                    </a:lnTo>
                    <a:close/>
                    <a:moveTo>
                      <a:pt x="3066" y="4410"/>
                    </a:moveTo>
                    <a:lnTo>
                      <a:pt x="3276" y="4620"/>
                    </a:lnTo>
                    <a:lnTo>
                      <a:pt x="3738" y="5124"/>
                    </a:lnTo>
                    <a:lnTo>
                      <a:pt x="3990" y="5418"/>
                    </a:lnTo>
                    <a:lnTo>
                      <a:pt x="4158" y="5712"/>
                    </a:lnTo>
                    <a:lnTo>
                      <a:pt x="4242" y="6006"/>
                    </a:lnTo>
                    <a:lnTo>
                      <a:pt x="4242" y="6132"/>
                    </a:lnTo>
                    <a:lnTo>
                      <a:pt x="4200" y="6216"/>
                    </a:lnTo>
                    <a:lnTo>
                      <a:pt x="2898" y="8316"/>
                    </a:lnTo>
                    <a:lnTo>
                      <a:pt x="2730" y="8484"/>
                    </a:lnTo>
                    <a:lnTo>
                      <a:pt x="2604" y="8568"/>
                    </a:lnTo>
                    <a:lnTo>
                      <a:pt x="2394" y="8568"/>
                    </a:lnTo>
                    <a:lnTo>
                      <a:pt x="2184" y="8568"/>
                    </a:lnTo>
                    <a:lnTo>
                      <a:pt x="252" y="8568"/>
                    </a:lnTo>
                    <a:lnTo>
                      <a:pt x="168" y="8568"/>
                    </a:lnTo>
                    <a:lnTo>
                      <a:pt x="126" y="8526"/>
                    </a:lnTo>
                    <a:lnTo>
                      <a:pt x="42" y="8400"/>
                    </a:lnTo>
                    <a:lnTo>
                      <a:pt x="0" y="8190"/>
                    </a:lnTo>
                    <a:lnTo>
                      <a:pt x="0" y="7938"/>
                    </a:lnTo>
                    <a:lnTo>
                      <a:pt x="126" y="7266"/>
                    </a:lnTo>
                    <a:lnTo>
                      <a:pt x="294" y="6510"/>
                    </a:lnTo>
                    <a:lnTo>
                      <a:pt x="546" y="5754"/>
                    </a:lnTo>
                    <a:lnTo>
                      <a:pt x="756" y="5082"/>
                    </a:lnTo>
                    <a:lnTo>
                      <a:pt x="1008" y="4451"/>
                    </a:lnTo>
                    <a:lnTo>
                      <a:pt x="1470" y="4747"/>
                    </a:lnTo>
                    <a:lnTo>
                      <a:pt x="1638" y="4830"/>
                    </a:lnTo>
                    <a:lnTo>
                      <a:pt x="1806" y="4872"/>
                    </a:lnTo>
                    <a:lnTo>
                      <a:pt x="2058" y="4914"/>
                    </a:lnTo>
                    <a:lnTo>
                      <a:pt x="2268" y="4998"/>
                    </a:lnTo>
                    <a:lnTo>
                      <a:pt x="2436" y="5166"/>
                    </a:lnTo>
                    <a:lnTo>
                      <a:pt x="2604" y="5292"/>
                    </a:lnTo>
                    <a:lnTo>
                      <a:pt x="2814" y="5628"/>
                    </a:lnTo>
                    <a:lnTo>
                      <a:pt x="2562" y="4956"/>
                    </a:lnTo>
                    <a:lnTo>
                      <a:pt x="2394" y="4830"/>
                    </a:lnTo>
                    <a:lnTo>
                      <a:pt x="2520" y="4536"/>
                    </a:lnTo>
                    <a:lnTo>
                      <a:pt x="2814" y="4620"/>
                    </a:lnTo>
                    <a:lnTo>
                      <a:pt x="2772" y="4830"/>
                    </a:lnTo>
                    <a:lnTo>
                      <a:pt x="3108" y="5544"/>
                    </a:lnTo>
                    <a:lnTo>
                      <a:pt x="2982" y="4872"/>
                    </a:lnTo>
                    <a:lnTo>
                      <a:pt x="2982" y="4578"/>
                    </a:lnTo>
                    <a:lnTo>
                      <a:pt x="2982" y="4494"/>
                    </a:lnTo>
                    <a:lnTo>
                      <a:pt x="3066" y="4410"/>
                    </a:lnTo>
                    <a:close/>
                    <a:moveTo>
                      <a:pt x="13440" y="2730"/>
                    </a:moveTo>
                    <a:lnTo>
                      <a:pt x="13482" y="2478"/>
                    </a:lnTo>
                    <a:lnTo>
                      <a:pt x="13566" y="2226"/>
                    </a:lnTo>
                    <a:lnTo>
                      <a:pt x="13650" y="2016"/>
                    </a:lnTo>
                    <a:lnTo>
                      <a:pt x="13776" y="1848"/>
                    </a:lnTo>
                    <a:lnTo>
                      <a:pt x="13902" y="1681"/>
                    </a:lnTo>
                    <a:lnTo>
                      <a:pt x="14070" y="1554"/>
                    </a:lnTo>
                    <a:lnTo>
                      <a:pt x="14280" y="1470"/>
                    </a:lnTo>
                    <a:lnTo>
                      <a:pt x="14533" y="1428"/>
                    </a:lnTo>
                    <a:lnTo>
                      <a:pt x="14868" y="1428"/>
                    </a:lnTo>
                    <a:lnTo>
                      <a:pt x="15119" y="1470"/>
                    </a:lnTo>
                    <a:lnTo>
                      <a:pt x="15330" y="1596"/>
                    </a:lnTo>
                    <a:lnTo>
                      <a:pt x="15540" y="1764"/>
                    </a:lnTo>
                    <a:lnTo>
                      <a:pt x="15666" y="1975"/>
                    </a:lnTo>
                    <a:lnTo>
                      <a:pt x="15750" y="2184"/>
                    </a:lnTo>
                    <a:lnTo>
                      <a:pt x="15792" y="2436"/>
                    </a:lnTo>
                    <a:lnTo>
                      <a:pt x="15792" y="2688"/>
                    </a:lnTo>
                    <a:lnTo>
                      <a:pt x="15750" y="3150"/>
                    </a:lnTo>
                    <a:lnTo>
                      <a:pt x="15666" y="3528"/>
                    </a:lnTo>
                    <a:lnTo>
                      <a:pt x="15498" y="3864"/>
                    </a:lnTo>
                    <a:lnTo>
                      <a:pt x="15330" y="4116"/>
                    </a:lnTo>
                    <a:lnTo>
                      <a:pt x="15162" y="4326"/>
                    </a:lnTo>
                    <a:lnTo>
                      <a:pt x="14952" y="4494"/>
                    </a:lnTo>
                    <a:lnTo>
                      <a:pt x="14700" y="4578"/>
                    </a:lnTo>
                    <a:lnTo>
                      <a:pt x="14490" y="4620"/>
                    </a:lnTo>
                    <a:lnTo>
                      <a:pt x="14280" y="4578"/>
                    </a:lnTo>
                    <a:lnTo>
                      <a:pt x="14070" y="4494"/>
                    </a:lnTo>
                    <a:lnTo>
                      <a:pt x="13860" y="4326"/>
                    </a:lnTo>
                    <a:lnTo>
                      <a:pt x="13692" y="4116"/>
                    </a:lnTo>
                    <a:lnTo>
                      <a:pt x="13566" y="3864"/>
                    </a:lnTo>
                    <a:lnTo>
                      <a:pt x="13482" y="3528"/>
                    </a:lnTo>
                    <a:lnTo>
                      <a:pt x="13440" y="3150"/>
                    </a:lnTo>
                    <a:lnTo>
                      <a:pt x="13440" y="2730"/>
                    </a:lnTo>
                    <a:close/>
                    <a:moveTo>
                      <a:pt x="13440" y="4410"/>
                    </a:moveTo>
                    <a:lnTo>
                      <a:pt x="13230" y="4620"/>
                    </a:lnTo>
                    <a:lnTo>
                      <a:pt x="12768" y="5124"/>
                    </a:lnTo>
                    <a:lnTo>
                      <a:pt x="12558" y="5418"/>
                    </a:lnTo>
                    <a:lnTo>
                      <a:pt x="12348" y="5712"/>
                    </a:lnTo>
                    <a:lnTo>
                      <a:pt x="12264" y="6006"/>
                    </a:lnTo>
                    <a:lnTo>
                      <a:pt x="12264" y="6132"/>
                    </a:lnTo>
                    <a:lnTo>
                      <a:pt x="12306" y="6216"/>
                    </a:lnTo>
                    <a:lnTo>
                      <a:pt x="13608" y="8316"/>
                    </a:lnTo>
                    <a:lnTo>
                      <a:pt x="13776" y="8484"/>
                    </a:lnTo>
                    <a:lnTo>
                      <a:pt x="13944" y="8568"/>
                    </a:lnTo>
                    <a:lnTo>
                      <a:pt x="14112" y="8568"/>
                    </a:lnTo>
                    <a:lnTo>
                      <a:pt x="14322" y="8568"/>
                    </a:lnTo>
                    <a:lnTo>
                      <a:pt x="16254" y="8568"/>
                    </a:lnTo>
                    <a:lnTo>
                      <a:pt x="16338" y="8568"/>
                    </a:lnTo>
                    <a:lnTo>
                      <a:pt x="16380" y="8526"/>
                    </a:lnTo>
                    <a:lnTo>
                      <a:pt x="16464" y="8400"/>
                    </a:lnTo>
                    <a:lnTo>
                      <a:pt x="16506" y="8190"/>
                    </a:lnTo>
                    <a:lnTo>
                      <a:pt x="16506" y="7938"/>
                    </a:lnTo>
                    <a:lnTo>
                      <a:pt x="16422" y="7266"/>
                    </a:lnTo>
                    <a:lnTo>
                      <a:pt x="16212" y="6510"/>
                    </a:lnTo>
                    <a:lnTo>
                      <a:pt x="15960" y="5754"/>
                    </a:lnTo>
                    <a:lnTo>
                      <a:pt x="15750" y="5082"/>
                    </a:lnTo>
                    <a:lnTo>
                      <a:pt x="15498" y="4451"/>
                    </a:lnTo>
                    <a:lnTo>
                      <a:pt x="15036" y="4747"/>
                    </a:lnTo>
                    <a:lnTo>
                      <a:pt x="14868" y="4830"/>
                    </a:lnTo>
                    <a:lnTo>
                      <a:pt x="14700" y="4872"/>
                    </a:lnTo>
                    <a:lnTo>
                      <a:pt x="14490" y="4914"/>
                    </a:lnTo>
                    <a:lnTo>
                      <a:pt x="14238" y="4998"/>
                    </a:lnTo>
                    <a:lnTo>
                      <a:pt x="14070" y="5166"/>
                    </a:lnTo>
                    <a:lnTo>
                      <a:pt x="13944" y="5292"/>
                    </a:lnTo>
                    <a:lnTo>
                      <a:pt x="13692" y="5628"/>
                    </a:lnTo>
                    <a:lnTo>
                      <a:pt x="13944" y="4956"/>
                    </a:lnTo>
                    <a:lnTo>
                      <a:pt x="14154" y="4830"/>
                    </a:lnTo>
                    <a:lnTo>
                      <a:pt x="13986" y="4536"/>
                    </a:lnTo>
                    <a:lnTo>
                      <a:pt x="13692" y="4620"/>
                    </a:lnTo>
                    <a:lnTo>
                      <a:pt x="13734" y="4830"/>
                    </a:lnTo>
                    <a:lnTo>
                      <a:pt x="13440" y="5544"/>
                    </a:lnTo>
                    <a:lnTo>
                      <a:pt x="13524" y="4872"/>
                    </a:lnTo>
                    <a:lnTo>
                      <a:pt x="13566" y="4578"/>
                    </a:lnTo>
                    <a:lnTo>
                      <a:pt x="13524" y="4494"/>
                    </a:lnTo>
                    <a:lnTo>
                      <a:pt x="13440" y="4410"/>
                    </a:lnTo>
                    <a:close/>
                    <a:moveTo>
                      <a:pt x="9282" y="1050"/>
                    </a:moveTo>
                    <a:lnTo>
                      <a:pt x="9240" y="840"/>
                    </a:lnTo>
                    <a:lnTo>
                      <a:pt x="9198" y="630"/>
                    </a:lnTo>
                    <a:lnTo>
                      <a:pt x="9114" y="462"/>
                    </a:lnTo>
                    <a:lnTo>
                      <a:pt x="8988" y="294"/>
                    </a:lnTo>
                    <a:lnTo>
                      <a:pt x="8820" y="168"/>
                    </a:lnTo>
                    <a:lnTo>
                      <a:pt x="8652" y="84"/>
                    </a:lnTo>
                    <a:lnTo>
                      <a:pt x="8442" y="0"/>
                    </a:lnTo>
                    <a:lnTo>
                      <a:pt x="8232" y="0"/>
                    </a:lnTo>
                    <a:lnTo>
                      <a:pt x="7980" y="0"/>
                    </a:lnTo>
                    <a:lnTo>
                      <a:pt x="7770" y="84"/>
                    </a:lnTo>
                    <a:lnTo>
                      <a:pt x="7602" y="168"/>
                    </a:lnTo>
                    <a:lnTo>
                      <a:pt x="7434" y="294"/>
                    </a:lnTo>
                    <a:lnTo>
                      <a:pt x="7350" y="462"/>
                    </a:lnTo>
                    <a:lnTo>
                      <a:pt x="7266" y="630"/>
                    </a:lnTo>
                    <a:lnTo>
                      <a:pt x="7182" y="840"/>
                    </a:lnTo>
                    <a:lnTo>
                      <a:pt x="7182" y="1050"/>
                    </a:lnTo>
                    <a:lnTo>
                      <a:pt x="7224" y="1428"/>
                    </a:lnTo>
                    <a:lnTo>
                      <a:pt x="7266" y="1806"/>
                    </a:lnTo>
                    <a:lnTo>
                      <a:pt x="7392" y="2100"/>
                    </a:lnTo>
                    <a:lnTo>
                      <a:pt x="7518" y="2310"/>
                    </a:lnTo>
                    <a:lnTo>
                      <a:pt x="7686" y="2520"/>
                    </a:lnTo>
                    <a:lnTo>
                      <a:pt x="7854" y="2646"/>
                    </a:lnTo>
                    <a:lnTo>
                      <a:pt x="8022" y="2688"/>
                    </a:lnTo>
                    <a:lnTo>
                      <a:pt x="8232" y="2730"/>
                    </a:lnTo>
                    <a:lnTo>
                      <a:pt x="8442" y="2688"/>
                    </a:lnTo>
                    <a:lnTo>
                      <a:pt x="8610" y="2646"/>
                    </a:lnTo>
                    <a:lnTo>
                      <a:pt x="8778" y="2478"/>
                    </a:lnTo>
                    <a:lnTo>
                      <a:pt x="8946" y="2310"/>
                    </a:lnTo>
                    <a:lnTo>
                      <a:pt x="9072" y="2058"/>
                    </a:lnTo>
                    <a:lnTo>
                      <a:pt x="9198" y="1806"/>
                    </a:lnTo>
                    <a:lnTo>
                      <a:pt x="9240" y="1428"/>
                    </a:lnTo>
                    <a:lnTo>
                      <a:pt x="9282" y="1050"/>
                    </a:lnTo>
                    <a:close/>
                    <a:moveTo>
                      <a:pt x="5754" y="5208"/>
                    </a:moveTo>
                    <a:lnTo>
                      <a:pt x="5754" y="4788"/>
                    </a:lnTo>
                    <a:lnTo>
                      <a:pt x="5796" y="4368"/>
                    </a:lnTo>
                    <a:lnTo>
                      <a:pt x="5922" y="3948"/>
                    </a:lnTo>
                    <a:lnTo>
                      <a:pt x="6090" y="3570"/>
                    </a:lnTo>
                    <a:lnTo>
                      <a:pt x="6300" y="3234"/>
                    </a:lnTo>
                    <a:lnTo>
                      <a:pt x="6552" y="2982"/>
                    </a:lnTo>
                    <a:lnTo>
                      <a:pt x="6720" y="2898"/>
                    </a:lnTo>
                    <a:lnTo>
                      <a:pt x="6888" y="2814"/>
                    </a:lnTo>
                    <a:lnTo>
                      <a:pt x="7056" y="2772"/>
                    </a:lnTo>
                    <a:lnTo>
                      <a:pt x="7224" y="2730"/>
                    </a:lnTo>
                    <a:lnTo>
                      <a:pt x="7350" y="2730"/>
                    </a:lnTo>
                    <a:lnTo>
                      <a:pt x="8022" y="3780"/>
                    </a:lnTo>
                    <a:lnTo>
                      <a:pt x="8022" y="3234"/>
                    </a:lnTo>
                    <a:lnTo>
                      <a:pt x="7938" y="3108"/>
                    </a:lnTo>
                    <a:lnTo>
                      <a:pt x="8232" y="2898"/>
                    </a:lnTo>
                    <a:lnTo>
                      <a:pt x="8526" y="3108"/>
                    </a:lnTo>
                    <a:lnTo>
                      <a:pt x="8401" y="3234"/>
                    </a:lnTo>
                    <a:lnTo>
                      <a:pt x="8442" y="3780"/>
                    </a:lnTo>
                    <a:lnTo>
                      <a:pt x="9114" y="2730"/>
                    </a:lnTo>
                    <a:lnTo>
                      <a:pt x="9198" y="2730"/>
                    </a:lnTo>
                    <a:lnTo>
                      <a:pt x="9408" y="2772"/>
                    </a:lnTo>
                    <a:lnTo>
                      <a:pt x="9576" y="2814"/>
                    </a:lnTo>
                    <a:lnTo>
                      <a:pt x="9744" y="2898"/>
                    </a:lnTo>
                    <a:lnTo>
                      <a:pt x="9912" y="2982"/>
                    </a:lnTo>
                    <a:lnTo>
                      <a:pt x="10164" y="3234"/>
                    </a:lnTo>
                    <a:lnTo>
                      <a:pt x="10374" y="3570"/>
                    </a:lnTo>
                    <a:lnTo>
                      <a:pt x="10542" y="3948"/>
                    </a:lnTo>
                    <a:lnTo>
                      <a:pt x="10626" y="4368"/>
                    </a:lnTo>
                    <a:lnTo>
                      <a:pt x="10710" y="4788"/>
                    </a:lnTo>
                    <a:lnTo>
                      <a:pt x="10710" y="5208"/>
                    </a:lnTo>
                    <a:lnTo>
                      <a:pt x="5754" y="5208"/>
                    </a:lnTo>
                    <a:close/>
                    <a:moveTo>
                      <a:pt x="13734" y="9198"/>
                    </a:moveTo>
                    <a:lnTo>
                      <a:pt x="11467" y="5544"/>
                    </a:lnTo>
                    <a:lnTo>
                      <a:pt x="11424" y="5544"/>
                    </a:lnTo>
                    <a:lnTo>
                      <a:pt x="5082" y="5544"/>
                    </a:lnTo>
                    <a:lnTo>
                      <a:pt x="5041" y="5544"/>
                    </a:lnTo>
                    <a:lnTo>
                      <a:pt x="2772" y="9198"/>
                    </a:lnTo>
                    <a:lnTo>
                      <a:pt x="13734" y="9198"/>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sp>
            <p:nvSpPr>
              <p:cNvPr id="421" name="Freeform 14"/>
              <p:cNvSpPr>
                <a:spLocks noEditPoints="1"/>
              </p:cNvSpPr>
              <p:nvPr/>
            </p:nvSpPr>
            <p:spPr bwMode="auto">
              <a:xfrm>
                <a:off x="-1733190" y="1768011"/>
                <a:ext cx="952486" cy="725798"/>
              </a:xfrm>
              <a:custGeom>
                <a:avLst/>
                <a:gdLst/>
                <a:ahLst/>
                <a:cxnLst>
                  <a:cxn ang="0">
                    <a:pos x="3845" y="13163"/>
                  </a:cxn>
                  <a:cxn ang="0">
                    <a:pos x="7457" y="13163"/>
                  </a:cxn>
                  <a:cxn ang="0">
                    <a:pos x="7457" y="11165"/>
                  </a:cxn>
                  <a:cxn ang="0">
                    <a:pos x="0" y="11165"/>
                  </a:cxn>
                  <a:cxn ang="0">
                    <a:pos x="0" y="0"/>
                  </a:cxn>
                  <a:cxn ang="0">
                    <a:pos x="16812" y="0"/>
                  </a:cxn>
                  <a:cxn ang="0">
                    <a:pos x="16812" y="11165"/>
                  </a:cxn>
                  <a:cxn ang="0">
                    <a:pos x="10277" y="11165"/>
                  </a:cxn>
                  <a:cxn ang="0">
                    <a:pos x="10277" y="13163"/>
                  </a:cxn>
                  <a:cxn ang="0">
                    <a:pos x="13890" y="13163"/>
                  </a:cxn>
                  <a:cxn ang="0">
                    <a:pos x="13890" y="13572"/>
                  </a:cxn>
                  <a:cxn ang="0">
                    <a:pos x="3845" y="13572"/>
                  </a:cxn>
                  <a:cxn ang="0">
                    <a:pos x="3845" y="13163"/>
                  </a:cxn>
                  <a:cxn ang="0">
                    <a:pos x="829" y="863"/>
                  </a:cxn>
                  <a:cxn ang="0">
                    <a:pos x="15983" y="863"/>
                  </a:cxn>
                  <a:cxn ang="0">
                    <a:pos x="15983" y="10067"/>
                  </a:cxn>
                  <a:cxn ang="0">
                    <a:pos x="829" y="10067"/>
                  </a:cxn>
                  <a:cxn ang="0">
                    <a:pos x="829" y="863"/>
                  </a:cxn>
                </a:cxnLst>
                <a:rect l="0" t="0" r="r" b="b"/>
                <a:pathLst>
                  <a:path w="16812" h="13572">
                    <a:moveTo>
                      <a:pt x="3845" y="13163"/>
                    </a:moveTo>
                    <a:lnTo>
                      <a:pt x="7457" y="13163"/>
                    </a:lnTo>
                    <a:lnTo>
                      <a:pt x="7457" y="11165"/>
                    </a:lnTo>
                    <a:lnTo>
                      <a:pt x="0" y="11165"/>
                    </a:lnTo>
                    <a:lnTo>
                      <a:pt x="0" y="0"/>
                    </a:lnTo>
                    <a:lnTo>
                      <a:pt x="16812" y="0"/>
                    </a:lnTo>
                    <a:lnTo>
                      <a:pt x="16812" y="11165"/>
                    </a:lnTo>
                    <a:lnTo>
                      <a:pt x="10277" y="11165"/>
                    </a:lnTo>
                    <a:lnTo>
                      <a:pt x="10277" y="13163"/>
                    </a:lnTo>
                    <a:lnTo>
                      <a:pt x="13890" y="13163"/>
                    </a:lnTo>
                    <a:lnTo>
                      <a:pt x="13890" y="13572"/>
                    </a:lnTo>
                    <a:lnTo>
                      <a:pt x="3845" y="13572"/>
                    </a:lnTo>
                    <a:lnTo>
                      <a:pt x="3845" y="13163"/>
                    </a:lnTo>
                    <a:close/>
                    <a:moveTo>
                      <a:pt x="829" y="863"/>
                    </a:moveTo>
                    <a:lnTo>
                      <a:pt x="15983" y="863"/>
                    </a:lnTo>
                    <a:lnTo>
                      <a:pt x="15983" y="10067"/>
                    </a:lnTo>
                    <a:lnTo>
                      <a:pt x="829" y="10067"/>
                    </a:lnTo>
                    <a:lnTo>
                      <a:pt x="829" y="863"/>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Arial" pitchFamily="34" charset="0"/>
                  <a:ea typeface="微软雅黑" pitchFamily="34" charset="-122"/>
                  <a:cs typeface="Arial" pitchFamily="34" charset="0"/>
                </a:endParaRPr>
              </a:p>
            </p:txBody>
          </p:sp>
        </p:grpSp>
      </p:grpSp>
      <p:grpSp>
        <p:nvGrpSpPr>
          <p:cNvPr id="23" name="组合 6"/>
          <p:cNvGrpSpPr/>
          <p:nvPr/>
        </p:nvGrpSpPr>
        <p:grpSpPr>
          <a:xfrm>
            <a:off x="3382588" y="2801131"/>
            <a:ext cx="2349203" cy="1354751"/>
            <a:chOff x="3382587" y="2100848"/>
            <a:chExt cx="2349203" cy="1016063"/>
          </a:xfrm>
        </p:grpSpPr>
        <p:cxnSp>
          <p:nvCxnSpPr>
            <p:cNvPr id="128" name="直接连接符 127"/>
            <p:cNvCxnSpPr/>
            <p:nvPr/>
          </p:nvCxnSpPr>
          <p:spPr bwMode="auto">
            <a:xfrm>
              <a:off x="3382587" y="2100848"/>
              <a:ext cx="2345235" cy="1016063"/>
            </a:xfrm>
            <a:prstGeom prst="line">
              <a:avLst/>
            </a:prstGeom>
            <a:ln w="19050">
              <a:solidFill>
                <a:srgbClr val="FF9900"/>
              </a:solidFill>
            </a:ln>
            <a:extLst>
              <a:ext uri="{909E8E84-426E-40dd-AFC4-6F175D3DCCD1}">
                <a14:hiddenFill xmlns=""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bwMode="auto">
            <a:xfrm flipH="1">
              <a:off x="3386555" y="2100848"/>
              <a:ext cx="2345235" cy="1016063"/>
            </a:xfrm>
            <a:prstGeom prst="line">
              <a:avLst/>
            </a:prstGeom>
            <a:ln w="19050">
              <a:solidFill>
                <a:srgbClr val="FF9900"/>
              </a:solidFill>
            </a:ln>
            <a:extLst>
              <a:ext uri="{909E8E84-426E-40dd-AFC4-6F175D3DCCD1}">
                <a14:hiddenFill xmlns=""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cxnSp>
      </p:grpSp>
      <p:grpSp>
        <p:nvGrpSpPr>
          <p:cNvPr id="24" name="组合 5"/>
          <p:cNvGrpSpPr/>
          <p:nvPr/>
        </p:nvGrpSpPr>
        <p:grpSpPr>
          <a:xfrm>
            <a:off x="2811745" y="2461762"/>
            <a:ext cx="3412987" cy="2070644"/>
            <a:chOff x="2811744" y="1846321"/>
            <a:chExt cx="3412987" cy="1552983"/>
          </a:xfrm>
        </p:grpSpPr>
        <p:sp>
          <p:nvSpPr>
            <p:cNvPr id="309" name="弧形 308"/>
            <p:cNvSpPr/>
            <p:nvPr/>
          </p:nvSpPr>
          <p:spPr bwMode="auto">
            <a:xfrm>
              <a:off x="2811744" y="1846321"/>
              <a:ext cx="3412987" cy="1552983"/>
            </a:xfrm>
            <a:prstGeom prst="arc">
              <a:avLst>
                <a:gd name="adj1" fmla="val 20195482"/>
                <a:gd name="adj2" fmla="val 12204591"/>
              </a:avLst>
            </a:prstGeom>
            <a:noFill/>
            <a:ln w="19050">
              <a:solidFill>
                <a:srgbClr val="FF990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n>
                  <a:solidFill>
                    <a:sysClr val="windowText" lastClr="000000"/>
                  </a:solidFill>
                </a:ln>
                <a:solidFill>
                  <a:srgbClr val="000000"/>
                </a:solidFill>
                <a:latin typeface="Arial" pitchFamily="34" charset="0"/>
                <a:ea typeface="微软雅黑" pitchFamily="34" charset="-122"/>
                <a:cs typeface="Arial" pitchFamily="34" charset="0"/>
              </a:endParaRPr>
            </a:p>
          </p:txBody>
        </p:sp>
        <p:pic>
          <p:nvPicPr>
            <p:cNvPr id="123" name="Picture 1302" descr="图片1"/>
            <p:cNvPicPr>
              <a:picLocks noChangeAspect="1" noChangeArrowheads="1"/>
            </p:cNvPicPr>
            <p:nvPr/>
          </p:nvPicPr>
          <p:blipFill>
            <a:blip r:embed="rId3" cstate="print"/>
            <a:srcRect/>
            <a:stretch>
              <a:fillRect/>
            </a:stretch>
          </p:blipFill>
          <p:spPr bwMode="auto">
            <a:xfrm>
              <a:off x="3127507" y="2998618"/>
              <a:ext cx="298015" cy="291338"/>
            </a:xfrm>
            <a:prstGeom prst="rect">
              <a:avLst/>
            </a:prstGeom>
            <a:noFill/>
          </p:spPr>
        </p:pic>
        <p:pic>
          <p:nvPicPr>
            <p:cNvPr id="408" name="Picture 1302" descr="图片1"/>
            <p:cNvPicPr>
              <a:picLocks noChangeAspect="1" noChangeArrowheads="1"/>
            </p:cNvPicPr>
            <p:nvPr/>
          </p:nvPicPr>
          <p:blipFill>
            <a:blip r:embed="rId3" cstate="print"/>
            <a:srcRect/>
            <a:stretch>
              <a:fillRect/>
            </a:stretch>
          </p:blipFill>
          <p:spPr bwMode="auto">
            <a:xfrm>
              <a:off x="5622327" y="2998618"/>
              <a:ext cx="298015" cy="291338"/>
            </a:xfrm>
            <a:prstGeom prst="rect">
              <a:avLst/>
            </a:prstGeom>
            <a:noFill/>
          </p:spPr>
        </p:pic>
      </p:grpSp>
      <p:sp>
        <p:nvSpPr>
          <p:cNvPr id="118" name="矩形 117"/>
          <p:cNvSpPr/>
          <p:nvPr/>
        </p:nvSpPr>
        <p:spPr>
          <a:xfrm>
            <a:off x="3422340" y="3346015"/>
            <a:ext cx="2282997" cy="276999"/>
          </a:xfrm>
          <a:prstGeom prst="rect">
            <a:avLst/>
          </a:prstGeom>
        </p:spPr>
        <p:txBody>
          <a:bodyPr wrap="none">
            <a:spAutoFit/>
          </a:bodyPr>
          <a:lstStyle/>
          <a:p>
            <a:r>
              <a:rPr lang="zh-CN" altLang="en-US" sz="1200" b="1" dirty="0" smtClean="0">
                <a:solidFill>
                  <a:srgbClr val="C00000"/>
                </a:solidFill>
                <a:latin typeface="Arial" pitchFamily="34" charset="0"/>
                <a:ea typeface="微软雅黑" pitchFamily="34" charset="-122"/>
                <a:cs typeface="Arial" pitchFamily="34" charset="0"/>
              </a:rPr>
              <a:t>③</a:t>
            </a:r>
            <a:r>
              <a:rPr lang="en-US" altLang="zh-CN" sz="1200" b="1" kern="0" dirty="0" smtClean="0">
                <a:solidFill>
                  <a:srgbClr val="C00000"/>
                </a:solidFill>
                <a:latin typeface="Arial" pitchFamily="34" charset="0"/>
                <a:ea typeface="微软雅黑" pitchFamily="34" charset="-122"/>
                <a:cs typeface="Arial" pitchFamily="34" charset="0"/>
              </a:rPr>
              <a:t>Leading ASON technology</a:t>
            </a:r>
            <a:endParaRPr lang="zh-CN" altLang="en-US" sz="1200" b="1" dirty="0">
              <a:solidFill>
                <a:srgbClr val="C00000"/>
              </a:solidFill>
              <a:latin typeface="Arial" pitchFamily="34" charset="0"/>
              <a:ea typeface="微软雅黑" pitchFamily="34" charset="-122"/>
              <a:cs typeface="Arial" pitchFamily="34" charset="0"/>
            </a:endParaRPr>
          </a:p>
        </p:txBody>
      </p:sp>
      <p:grpSp>
        <p:nvGrpSpPr>
          <p:cNvPr id="25" name="组合 294"/>
          <p:cNvGrpSpPr/>
          <p:nvPr/>
        </p:nvGrpSpPr>
        <p:grpSpPr>
          <a:xfrm>
            <a:off x="2363826" y="1866387"/>
            <a:ext cx="707075" cy="142501"/>
            <a:chOff x="3293224" y="1661160"/>
            <a:chExt cx="952523" cy="143976"/>
          </a:xfrm>
        </p:grpSpPr>
        <p:grpSp>
          <p:nvGrpSpPr>
            <p:cNvPr id="26" name="组合 192"/>
            <p:cNvGrpSpPr/>
            <p:nvPr/>
          </p:nvGrpSpPr>
          <p:grpSpPr>
            <a:xfrm>
              <a:off x="3984132" y="1725247"/>
              <a:ext cx="108860" cy="20192"/>
              <a:chOff x="10707167" y="1194489"/>
              <a:chExt cx="196850" cy="36513"/>
            </a:xfrm>
            <a:solidFill>
              <a:schemeClr val="tx1">
                <a:lumMod val="50000"/>
                <a:lumOff val="50000"/>
              </a:schemeClr>
            </a:solidFill>
          </p:grpSpPr>
          <p:sp>
            <p:nvSpPr>
              <p:cNvPr id="398" name="Freeform 6"/>
              <p:cNvSpPr>
                <a:spLocks/>
              </p:cNvSpPr>
              <p:nvPr/>
            </p:nvSpPr>
            <p:spPr bwMode="auto">
              <a:xfrm>
                <a:off x="10707167" y="1194489"/>
                <a:ext cx="36513" cy="36513"/>
              </a:xfrm>
              <a:custGeom>
                <a:avLst/>
                <a:gdLst/>
                <a:ahLst/>
                <a:cxnLst>
                  <a:cxn ang="0">
                    <a:pos x="189" y="343"/>
                  </a:cxn>
                  <a:cxn ang="0">
                    <a:pos x="222" y="336"/>
                  </a:cxn>
                  <a:cxn ang="0">
                    <a:pos x="253" y="322"/>
                  </a:cxn>
                  <a:cxn ang="0">
                    <a:pos x="280" y="304"/>
                  </a:cxn>
                  <a:cxn ang="0">
                    <a:pos x="304" y="282"/>
                  </a:cxn>
                  <a:cxn ang="0">
                    <a:pos x="322" y="254"/>
                  </a:cxn>
                  <a:cxn ang="0">
                    <a:pos x="335" y="224"/>
                  </a:cxn>
                  <a:cxn ang="0">
                    <a:pos x="341" y="190"/>
                  </a:cxn>
                  <a:cxn ang="0">
                    <a:pos x="341" y="154"/>
                  </a:cxn>
                  <a:cxn ang="0">
                    <a:pos x="335" y="122"/>
                  </a:cxn>
                  <a:cxn ang="0">
                    <a:pos x="322" y="91"/>
                  </a:cxn>
                  <a:cxn ang="0">
                    <a:pos x="304" y="64"/>
                  </a:cxn>
                  <a:cxn ang="0">
                    <a:pos x="280" y="40"/>
                  </a:cxn>
                  <a:cxn ang="0">
                    <a:pos x="253" y="22"/>
                  </a:cxn>
                  <a:cxn ang="0">
                    <a:pos x="222" y="9"/>
                  </a:cxn>
                  <a:cxn ang="0">
                    <a:pos x="189" y="1"/>
                  </a:cxn>
                  <a:cxn ang="0">
                    <a:pos x="154" y="1"/>
                  </a:cxn>
                  <a:cxn ang="0">
                    <a:pos x="121" y="9"/>
                  </a:cxn>
                  <a:cxn ang="0">
                    <a:pos x="90" y="22"/>
                  </a:cxn>
                  <a:cxn ang="0">
                    <a:pos x="63" y="40"/>
                  </a:cxn>
                  <a:cxn ang="0">
                    <a:pos x="39" y="64"/>
                  </a:cxn>
                  <a:cxn ang="0">
                    <a:pos x="21" y="91"/>
                  </a:cxn>
                  <a:cxn ang="0">
                    <a:pos x="9" y="122"/>
                  </a:cxn>
                  <a:cxn ang="0">
                    <a:pos x="2" y="154"/>
                  </a:cxn>
                  <a:cxn ang="0">
                    <a:pos x="2" y="190"/>
                  </a:cxn>
                  <a:cxn ang="0">
                    <a:pos x="9" y="224"/>
                  </a:cxn>
                  <a:cxn ang="0">
                    <a:pos x="21" y="254"/>
                  </a:cxn>
                  <a:cxn ang="0">
                    <a:pos x="39" y="282"/>
                  </a:cxn>
                  <a:cxn ang="0">
                    <a:pos x="63" y="304"/>
                  </a:cxn>
                  <a:cxn ang="0">
                    <a:pos x="90" y="322"/>
                  </a:cxn>
                  <a:cxn ang="0">
                    <a:pos x="121" y="336"/>
                  </a:cxn>
                  <a:cxn ang="0">
                    <a:pos x="154" y="343"/>
                  </a:cxn>
                </a:cxnLst>
                <a:rect l="0" t="0" r="r" b="b"/>
                <a:pathLst>
                  <a:path w="342" h="344">
                    <a:moveTo>
                      <a:pt x="171" y="344"/>
                    </a:moveTo>
                    <a:lnTo>
                      <a:pt x="189" y="343"/>
                    </a:lnTo>
                    <a:lnTo>
                      <a:pt x="206" y="340"/>
                    </a:lnTo>
                    <a:lnTo>
                      <a:pt x="222" y="336"/>
                    </a:lnTo>
                    <a:lnTo>
                      <a:pt x="238" y="331"/>
                    </a:lnTo>
                    <a:lnTo>
                      <a:pt x="253" y="322"/>
                    </a:lnTo>
                    <a:lnTo>
                      <a:pt x="267" y="314"/>
                    </a:lnTo>
                    <a:lnTo>
                      <a:pt x="280" y="304"/>
                    </a:lnTo>
                    <a:lnTo>
                      <a:pt x="292" y="293"/>
                    </a:lnTo>
                    <a:lnTo>
                      <a:pt x="304" y="282"/>
                    </a:lnTo>
                    <a:lnTo>
                      <a:pt x="313" y="268"/>
                    </a:lnTo>
                    <a:lnTo>
                      <a:pt x="322" y="254"/>
                    </a:lnTo>
                    <a:lnTo>
                      <a:pt x="329" y="239"/>
                    </a:lnTo>
                    <a:lnTo>
                      <a:pt x="335" y="224"/>
                    </a:lnTo>
                    <a:lnTo>
                      <a:pt x="339" y="206"/>
                    </a:lnTo>
                    <a:lnTo>
                      <a:pt x="341" y="190"/>
                    </a:lnTo>
                    <a:lnTo>
                      <a:pt x="342" y="173"/>
                    </a:lnTo>
                    <a:lnTo>
                      <a:pt x="341" y="154"/>
                    </a:lnTo>
                    <a:lnTo>
                      <a:pt x="339" y="138"/>
                    </a:lnTo>
                    <a:lnTo>
                      <a:pt x="335" y="122"/>
                    </a:lnTo>
                    <a:lnTo>
                      <a:pt x="329" y="105"/>
                    </a:lnTo>
                    <a:lnTo>
                      <a:pt x="322" y="91"/>
                    </a:lnTo>
                    <a:lnTo>
                      <a:pt x="313" y="77"/>
                    </a:lnTo>
                    <a:lnTo>
                      <a:pt x="304" y="64"/>
                    </a:lnTo>
                    <a:lnTo>
                      <a:pt x="292" y="51"/>
                    </a:lnTo>
                    <a:lnTo>
                      <a:pt x="280" y="40"/>
                    </a:lnTo>
                    <a:lnTo>
                      <a:pt x="267" y="30"/>
                    </a:lnTo>
                    <a:lnTo>
                      <a:pt x="253" y="22"/>
                    </a:lnTo>
                    <a:lnTo>
                      <a:pt x="238" y="15"/>
                    </a:lnTo>
                    <a:lnTo>
                      <a:pt x="222" y="9"/>
                    </a:lnTo>
                    <a:lnTo>
                      <a:pt x="206" y="4"/>
                    </a:lnTo>
                    <a:lnTo>
                      <a:pt x="189" y="1"/>
                    </a:lnTo>
                    <a:lnTo>
                      <a:pt x="171" y="0"/>
                    </a:lnTo>
                    <a:lnTo>
                      <a:pt x="154" y="1"/>
                    </a:lnTo>
                    <a:lnTo>
                      <a:pt x="137" y="4"/>
                    </a:lnTo>
                    <a:lnTo>
                      <a:pt x="121" y="9"/>
                    </a:lnTo>
                    <a:lnTo>
                      <a:pt x="105" y="15"/>
                    </a:lnTo>
                    <a:lnTo>
                      <a:pt x="90" y="22"/>
                    </a:lnTo>
                    <a:lnTo>
                      <a:pt x="76" y="30"/>
                    </a:lnTo>
                    <a:lnTo>
                      <a:pt x="63" y="40"/>
                    </a:lnTo>
                    <a:lnTo>
                      <a:pt x="50" y="51"/>
                    </a:lnTo>
                    <a:lnTo>
                      <a:pt x="39" y="64"/>
                    </a:lnTo>
                    <a:lnTo>
                      <a:pt x="30" y="77"/>
                    </a:lnTo>
                    <a:lnTo>
                      <a:pt x="21" y="91"/>
                    </a:lnTo>
                    <a:lnTo>
                      <a:pt x="14" y="105"/>
                    </a:lnTo>
                    <a:lnTo>
                      <a:pt x="9" y="122"/>
                    </a:lnTo>
                    <a:lnTo>
                      <a:pt x="4" y="138"/>
                    </a:lnTo>
                    <a:lnTo>
                      <a:pt x="2" y="154"/>
                    </a:lnTo>
                    <a:lnTo>
                      <a:pt x="0" y="173"/>
                    </a:lnTo>
                    <a:lnTo>
                      <a:pt x="2" y="190"/>
                    </a:lnTo>
                    <a:lnTo>
                      <a:pt x="4" y="206"/>
                    </a:lnTo>
                    <a:lnTo>
                      <a:pt x="9" y="224"/>
                    </a:lnTo>
                    <a:lnTo>
                      <a:pt x="14" y="239"/>
                    </a:lnTo>
                    <a:lnTo>
                      <a:pt x="21" y="254"/>
                    </a:lnTo>
                    <a:lnTo>
                      <a:pt x="30" y="268"/>
                    </a:lnTo>
                    <a:lnTo>
                      <a:pt x="39" y="282"/>
                    </a:lnTo>
                    <a:lnTo>
                      <a:pt x="50" y="293"/>
                    </a:lnTo>
                    <a:lnTo>
                      <a:pt x="63" y="304"/>
                    </a:lnTo>
                    <a:lnTo>
                      <a:pt x="76" y="314"/>
                    </a:lnTo>
                    <a:lnTo>
                      <a:pt x="90" y="322"/>
                    </a:lnTo>
                    <a:lnTo>
                      <a:pt x="105" y="331"/>
                    </a:lnTo>
                    <a:lnTo>
                      <a:pt x="121" y="336"/>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399" name="Freeform 7"/>
              <p:cNvSpPr>
                <a:spLocks/>
              </p:cNvSpPr>
              <p:nvPr/>
            </p:nvSpPr>
            <p:spPr bwMode="auto">
              <a:xfrm>
                <a:off x="10761142" y="1194489"/>
                <a:ext cx="36513" cy="36513"/>
              </a:xfrm>
              <a:custGeom>
                <a:avLst/>
                <a:gdLst/>
                <a:ahLst/>
                <a:cxnLst>
                  <a:cxn ang="0">
                    <a:pos x="189" y="343"/>
                  </a:cxn>
                  <a:cxn ang="0">
                    <a:pos x="222" y="336"/>
                  </a:cxn>
                  <a:cxn ang="0">
                    <a:pos x="253" y="322"/>
                  </a:cxn>
                  <a:cxn ang="0">
                    <a:pos x="280" y="304"/>
                  </a:cxn>
                  <a:cxn ang="0">
                    <a:pos x="303" y="282"/>
                  </a:cxn>
                  <a:cxn ang="0">
                    <a:pos x="321" y="254"/>
                  </a:cxn>
                  <a:cxn ang="0">
                    <a:pos x="335" y="224"/>
                  </a:cxn>
                  <a:cxn ang="0">
                    <a:pos x="342" y="190"/>
                  </a:cxn>
                  <a:cxn ang="0">
                    <a:pos x="342" y="154"/>
                  </a:cxn>
                  <a:cxn ang="0">
                    <a:pos x="335" y="122"/>
                  </a:cxn>
                  <a:cxn ang="0">
                    <a:pos x="321"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5" y="340"/>
                    </a:lnTo>
                    <a:lnTo>
                      <a:pt x="222" y="336"/>
                    </a:lnTo>
                    <a:lnTo>
                      <a:pt x="238" y="331"/>
                    </a:lnTo>
                    <a:lnTo>
                      <a:pt x="253" y="322"/>
                    </a:lnTo>
                    <a:lnTo>
                      <a:pt x="267" y="314"/>
                    </a:lnTo>
                    <a:lnTo>
                      <a:pt x="280" y="304"/>
                    </a:lnTo>
                    <a:lnTo>
                      <a:pt x="292" y="293"/>
                    </a:lnTo>
                    <a:lnTo>
                      <a:pt x="303" y="282"/>
                    </a:lnTo>
                    <a:lnTo>
                      <a:pt x="313" y="268"/>
                    </a:lnTo>
                    <a:lnTo>
                      <a:pt x="321" y="254"/>
                    </a:lnTo>
                    <a:lnTo>
                      <a:pt x="330" y="239"/>
                    </a:lnTo>
                    <a:lnTo>
                      <a:pt x="335" y="224"/>
                    </a:lnTo>
                    <a:lnTo>
                      <a:pt x="339" y="206"/>
                    </a:lnTo>
                    <a:lnTo>
                      <a:pt x="342" y="190"/>
                    </a:lnTo>
                    <a:lnTo>
                      <a:pt x="343" y="173"/>
                    </a:lnTo>
                    <a:lnTo>
                      <a:pt x="342" y="154"/>
                    </a:lnTo>
                    <a:lnTo>
                      <a:pt x="339" y="138"/>
                    </a:lnTo>
                    <a:lnTo>
                      <a:pt x="335" y="122"/>
                    </a:lnTo>
                    <a:lnTo>
                      <a:pt x="330" y="105"/>
                    </a:lnTo>
                    <a:lnTo>
                      <a:pt x="321" y="91"/>
                    </a:lnTo>
                    <a:lnTo>
                      <a:pt x="313" y="77"/>
                    </a:lnTo>
                    <a:lnTo>
                      <a:pt x="303" y="64"/>
                    </a:lnTo>
                    <a:lnTo>
                      <a:pt x="292" y="51"/>
                    </a:lnTo>
                    <a:lnTo>
                      <a:pt x="280" y="40"/>
                    </a:lnTo>
                    <a:lnTo>
                      <a:pt x="267" y="30"/>
                    </a:lnTo>
                    <a:lnTo>
                      <a:pt x="253" y="22"/>
                    </a:lnTo>
                    <a:lnTo>
                      <a:pt x="238" y="15"/>
                    </a:lnTo>
                    <a:lnTo>
                      <a:pt x="222" y="9"/>
                    </a:lnTo>
                    <a:lnTo>
                      <a:pt x="205"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02" name="Freeform 8"/>
              <p:cNvSpPr>
                <a:spLocks/>
              </p:cNvSpPr>
              <p:nvPr/>
            </p:nvSpPr>
            <p:spPr bwMode="auto">
              <a:xfrm>
                <a:off x="10813529" y="1194489"/>
                <a:ext cx="36513" cy="36513"/>
              </a:xfrm>
              <a:custGeom>
                <a:avLst/>
                <a:gdLst/>
                <a:ahLst/>
                <a:cxnLst>
                  <a:cxn ang="0">
                    <a:pos x="188" y="343"/>
                  </a:cxn>
                  <a:cxn ang="0">
                    <a:pos x="221" y="336"/>
                  </a:cxn>
                  <a:cxn ang="0">
                    <a:pos x="252" y="322"/>
                  </a:cxn>
                  <a:cxn ang="0">
                    <a:pos x="279" y="304"/>
                  </a:cxn>
                  <a:cxn ang="0">
                    <a:pos x="303" y="282"/>
                  </a:cxn>
                  <a:cxn ang="0">
                    <a:pos x="321" y="254"/>
                  </a:cxn>
                  <a:cxn ang="0">
                    <a:pos x="334" y="224"/>
                  </a:cxn>
                  <a:cxn ang="0">
                    <a:pos x="340" y="190"/>
                  </a:cxn>
                  <a:cxn ang="0">
                    <a:pos x="340" y="154"/>
                  </a:cxn>
                  <a:cxn ang="0">
                    <a:pos x="334" y="122"/>
                  </a:cxn>
                  <a:cxn ang="0">
                    <a:pos x="321" y="91"/>
                  </a:cxn>
                  <a:cxn ang="0">
                    <a:pos x="303" y="64"/>
                  </a:cxn>
                  <a:cxn ang="0">
                    <a:pos x="279" y="40"/>
                  </a:cxn>
                  <a:cxn ang="0">
                    <a:pos x="252" y="22"/>
                  </a:cxn>
                  <a:cxn ang="0">
                    <a:pos x="221" y="9"/>
                  </a:cxn>
                  <a:cxn ang="0">
                    <a:pos x="188" y="1"/>
                  </a:cxn>
                  <a:cxn ang="0">
                    <a:pos x="153" y="1"/>
                  </a:cxn>
                  <a:cxn ang="0">
                    <a:pos x="120" y="9"/>
                  </a:cxn>
                  <a:cxn ang="0">
                    <a:pos x="89" y="22"/>
                  </a:cxn>
                  <a:cxn ang="0">
                    <a:pos x="62" y="40"/>
                  </a:cxn>
                  <a:cxn ang="0">
                    <a:pos x="38" y="64"/>
                  </a:cxn>
                  <a:cxn ang="0">
                    <a:pos x="20" y="91"/>
                  </a:cxn>
                  <a:cxn ang="0">
                    <a:pos x="7" y="122"/>
                  </a:cxn>
                  <a:cxn ang="0">
                    <a:pos x="1" y="154"/>
                  </a:cxn>
                  <a:cxn ang="0">
                    <a:pos x="1" y="190"/>
                  </a:cxn>
                  <a:cxn ang="0">
                    <a:pos x="7" y="224"/>
                  </a:cxn>
                  <a:cxn ang="0">
                    <a:pos x="20" y="254"/>
                  </a:cxn>
                  <a:cxn ang="0">
                    <a:pos x="38" y="282"/>
                  </a:cxn>
                  <a:cxn ang="0">
                    <a:pos x="62" y="304"/>
                  </a:cxn>
                  <a:cxn ang="0">
                    <a:pos x="89" y="322"/>
                  </a:cxn>
                  <a:cxn ang="0">
                    <a:pos x="120" y="336"/>
                  </a:cxn>
                  <a:cxn ang="0">
                    <a:pos x="153" y="343"/>
                  </a:cxn>
                </a:cxnLst>
                <a:rect l="0" t="0" r="r" b="b"/>
                <a:pathLst>
                  <a:path w="341" h="344">
                    <a:moveTo>
                      <a:pt x="170" y="344"/>
                    </a:moveTo>
                    <a:lnTo>
                      <a:pt x="188" y="343"/>
                    </a:lnTo>
                    <a:lnTo>
                      <a:pt x="205" y="340"/>
                    </a:lnTo>
                    <a:lnTo>
                      <a:pt x="221" y="336"/>
                    </a:lnTo>
                    <a:lnTo>
                      <a:pt x="237" y="331"/>
                    </a:lnTo>
                    <a:lnTo>
                      <a:pt x="252" y="322"/>
                    </a:lnTo>
                    <a:lnTo>
                      <a:pt x="266" y="314"/>
                    </a:lnTo>
                    <a:lnTo>
                      <a:pt x="279" y="304"/>
                    </a:lnTo>
                    <a:lnTo>
                      <a:pt x="291" y="293"/>
                    </a:lnTo>
                    <a:lnTo>
                      <a:pt x="303" y="282"/>
                    </a:lnTo>
                    <a:lnTo>
                      <a:pt x="312" y="268"/>
                    </a:lnTo>
                    <a:lnTo>
                      <a:pt x="321" y="254"/>
                    </a:lnTo>
                    <a:lnTo>
                      <a:pt x="328" y="239"/>
                    </a:lnTo>
                    <a:lnTo>
                      <a:pt x="334" y="224"/>
                    </a:lnTo>
                    <a:lnTo>
                      <a:pt x="338" y="206"/>
                    </a:lnTo>
                    <a:lnTo>
                      <a:pt x="340" y="190"/>
                    </a:lnTo>
                    <a:lnTo>
                      <a:pt x="341" y="173"/>
                    </a:lnTo>
                    <a:lnTo>
                      <a:pt x="340" y="154"/>
                    </a:lnTo>
                    <a:lnTo>
                      <a:pt x="338" y="138"/>
                    </a:lnTo>
                    <a:lnTo>
                      <a:pt x="334" y="122"/>
                    </a:lnTo>
                    <a:lnTo>
                      <a:pt x="328" y="105"/>
                    </a:lnTo>
                    <a:lnTo>
                      <a:pt x="321" y="91"/>
                    </a:lnTo>
                    <a:lnTo>
                      <a:pt x="312" y="77"/>
                    </a:lnTo>
                    <a:lnTo>
                      <a:pt x="303" y="64"/>
                    </a:lnTo>
                    <a:lnTo>
                      <a:pt x="291" y="51"/>
                    </a:lnTo>
                    <a:lnTo>
                      <a:pt x="279" y="40"/>
                    </a:lnTo>
                    <a:lnTo>
                      <a:pt x="266" y="30"/>
                    </a:lnTo>
                    <a:lnTo>
                      <a:pt x="252" y="22"/>
                    </a:lnTo>
                    <a:lnTo>
                      <a:pt x="237" y="15"/>
                    </a:lnTo>
                    <a:lnTo>
                      <a:pt x="221" y="9"/>
                    </a:lnTo>
                    <a:lnTo>
                      <a:pt x="205" y="4"/>
                    </a:lnTo>
                    <a:lnTo>
                      <a:pt x="188" y="1"/>
                    </a:lnTo>
                    <a:lnTo>
                      <a:pt x="170" y="0"/>
                    </a:lnTo>
                    <a:lnTo>
                      <a:pt x="153" y="1"/>
                    </a:lnTo>
                    <a:lnTo>
                      <a:pt x="136" y="4"/>
                    </a:lnTo>
                    <a:lnTo>
                      <a:pt x="120" y="9"/>
                    </a:lnTo>
                    <a:lnTo>
                      <a:pt x="104" y="15"/>
                    </a:lnTo>
                    <a:lnTo>
                      <a:pt x="89" y="22"/>
                    </a:lnTo>
                    <a:lnTo>
                      <a:pt x="75" y="30"/>
                    </a:lnTo>
                    <a:lnTo>
                      <a:pt x="62" y="40"/>
                    </a:lnTo>
                    <a:lnTo>
                      <a:pt x="49" y="51"/>
                    </a:lnTo>
                    <a:lnTo>
                      <a:pt x="38" y="64"/>
                    </a:lnTo>
                    <a:lnTo>
                      <a:pt x="29" y="77"/>
                    </a:lnTo>
                    <a:lnTo>
                      <a:pt x="20" y="91"/>
                    </a:lnTo>
                    <a:lnTo>
                      <a:pt x="13" y="105"/>
                    </a:lnTo>
                    <a:lnTo>
                      <a:pt x="7" y="122"/>
                    </a:lnTo>
                    <a:lnTo>
                      <a:pt x="3" y="138"/>
                    </a:lnTo>
                    <a:lnTo>
                      <a:pt x="1" y="154"/>
                    </a:lnTo>
                    <a:lnTo>
                      <a:pt x="0" y="173"/>
                    </a:lnTo>
                    <a:lnTo>
                      <a:pt x="1" y="190"/>
                    </a:lnTo>
                    <a:lnTo>
                      <a:pt x="3" y="206"/>
                    </a:lnTo>
                    <a:lnTo>
                      <a:pt x="7" y="224"/>
                    </a:lnTo>
                    <a:lnTo>
                      <a:pt x="13" y="239"/>
                    </a:lnTo>
                    <a:lnTo>
                      <a:pt x="20" y="254"/>
                    </a:lnTo>
                    <a:lnTo>
                      <a:pt x="29" y="268"/>
                    </a:lnTo>
                    <a:lnTo>
                      <a:pt x="38" y="282"/>
                    </a:lnTo>
                    <a:lnTo>
                      <a:pt x="49" y="293"/>
                    </a:lnTo>
                    <a:lnTo>
                      <a:pt x="62" y="304"/>
                    </a:lnTo>
                    <a:lnTo>
                      <a:pt x="75" y="314"/>
                    </a:lnTo>
                    <a:lnTo>
                      <a:pt x="89" y="322"/>
                    </a:lnTo>
                    <a:lnTo>
                      <a:pt x="104" y="331"/>
                    </a:lnTo>
                    <a:lnTo>
                      <a:pt x="120" y="336"/>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sp>
            <p:nvSpPr>
              <p:cNvPr id="407" name="Freeform 9"/>
              <p:cNvSpPr>
                <a:spLocks/>
              </p:cNvSpPr>
              <p:nvPr/>
            </p:nvSpPr>
            <p:spPr bwMode="auto">
              <a:xfrm>
                <a:off x="10867504" y="1194489"/>
                <a:ext cx="36513" cy="36513"/>
              </a:xfrm>
              <a:custGeom>
                <a:avLst/>
                <a:gdLst/>
                <a:ahLst/>
                <a:cxnLst>
                  <a:cxn ang="0">
                    <a:pos x="189" y="343"/>
                  </a:cxn>
                  <a:cxn ang="0">
                    <a:pos x="222" y="336"/>
                  </a:cxn>
                  <a:cxn ang="0">
                    <a:pos x="253" y="322"/>
                  </a:cxn>
                  <a:cxn ang="0">
                    <a:pos x="280" y="304"/>
                  </a:cxn>
                  <a:cxn ang="0">
                    <a:pos x="303" y="282"/>
                  </a:cxn>
                  <a:cxn ang="0">
                    <a:pos x="322" y="254"/>
                  </a:cxn>
                  <a:cxn ang="0">
                    <a:pos x="335" y="224"/>
                  </a:cxn>
                  <a:cxn ang="0">
                    <a:pos x="342" y="190"/>
                  </a:cxn>
                  <a:cxn ang="0">
                    <a:pos x="342" y="154"/>
                  </a:cxn>
                  <a:cxn ang="0">
                    <a:pos x="335" y="122"/>
                  </a:cxn>
                  <a:cxn ang="0">
                    <a:pos x="322"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6" y="340"/>
                    </a:lnTo>
                    <a:lnTo>
                      <a:pt x="222" y="336"/>
                    </a:lnTo>
                    <a:lnTo>
                      <a:pt x="238" y="331"/>
                    </a:lnTo>
                    <a:lnTo>
                      <a:pt x="253" y="322"/>
                    </a:lnTo>
                    <a:lnTo>
                      <a:pt x="267" y="314"/>
                    </a:lnTo>
                    <a:lnTo>
                      <a:pt x="280" y="304"/>
                    </a:lnTo>
                    <a:lnTo>
                      <a:pt x="292" y="293"/>
                    </a:lnTo>
                    <a:lnTo>
                      <a:pt x="303" y="282"/>
                    </a:lnTo>
                    <a:lnTo>
                      <a:pt x="313" y="268"/>
                    </a:lnTo>
                    <a:lnTo>
                      <a:pt x="322" y="254"/>
                    </a:lnTo>
                    <a:lnTo>
                      <a:pt x="329" y="239"/>
                    </a:lnTo>
                    <a:lnTo>
                      <a:pt x="335" y="224"/>
                    </a:lnTo>
                    <a:lnTo>
                      <a:pt x="339" y="206"/>
                    </a:lnTo>
                    <a:lnTo>
                      <a:pt x="342" y="190"/>
                    </a:lnTo>
                    <a:lnTo>
                      <a:pt x="343" y="173"/>
                    </a:lnTo>
                    <a:lnTo>
                      <a:pt x="342" y="154"/>
                    </a:lnTo>
                    <a:lnTo>
                      <a:pt x="339" y="138"/>
                    </a:lnTo>
                    <a:lnTo>
                      <a:pt x="335" y="122"/>
                    </a:lnTo>
                    <a:lnTo>
                      <a:pt x="329" y="105"/>
                    </a:lnTo>
                    <a:lnTo>
                      <a:pt x="322" y="91"/>
                    </a:lnTo>
                    <a:lnTo>
                      <a:pt x="313" y="77"/>
                    </a:lnTo>
                    <a:lnTo>
                      <a:pt x="303" y="64"/>
                    </a:lnTo>
                    <a:lnTo>
                      <a:pt x="292" y="51"/>
                    </a:lnTo>
                    <a:lnTo>
                      <a:pt x="280" y="40"/>
                    </a:lnTo>
                    <a:lnTo>
                      <a:pt x="267" y="30"/>
                    </a:lnTo>
                    <a:lnTo>
                      <a:pt x="253" y="22"/>
                    </a:lnTo>
                    <a:lnTo>
                      <a:pt x="238" y="15"/>
                    </a:lnTo>
                    <a:lnTo>
                      <a:pt x="222" y="9"/>
                    </a:lnTo>
                    <a:lnTo>
                      <a:pt x="206"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sp>
          <p:nvSpPr>
            <p:cNvPr id="397" name="Freeform 14"/>
            <p:cNvSpPr>
              <a:spLocks noEditPoints="1"/>
            </p:cNvSpPr>
            <p:nvPr/>
          </p:nvSpPr>
          <p:spPr bwMode="auto">
            <a:xfrm>
              <a:off x="3293224" y="1661160"/>
              <a:ext cx="952523" cy="143976"/>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微软雅黑" pitchFamily="34" charset="-122"/>
                <a:cs typeface="Arial" pitchFamily="34" charset="0"/>
              </a:endParaRPr>
            </a:p>
          </p:txBody>
        </p:sp>
      </p:grpSp>
      <p:grpSp>
        <p:nvGrpSpPr>
          <p:cNvPr id="27" name="组合 3"/>
          <p:cNvGrpSpPr/>
          <p:nvPr/>
        </p:nvGrpSpPr>
        <p:grpSpPr>
          <a:xfrm>
            <a:off x="2811745" y="2461762"/>
            <a:ext cx="3412987" cy="2070644"/>
            <a:chOff x="2811744" y="1846321"/>
            <a:chExt cx="3412987" cy="1552983"/>
          </a:xfrm>
        </p:grpSpPr>
        <p:sp>
          <p:nvSpPr>
            <p:cNvPr id="307" name="弧形 306"/>
            <p:cNvSpPr/>
            <p:nvPr/>
          </p:nvSpPr>
          <p:spPr bwMode="auto">
            <a:xfrm>
              <a:off x="2811744" y="1846321"/>
              <a:ext cx="3412987" cy="1552983"/>
            </a:xfrm>
            <a:prstGeom prst="arc">
              <a:avLst>
                <a:gd name="adj1" fmla="val 12423011"/>
                <a:gd name="adj2" fmla="val 20263253"/>
              </a:avLst>
            </a:prstGeom>
            <a:noFill/>
            <a:ln w="19050">
              <a:solidFill>
                <a:srgbClr val="FF990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ln>
                  <a:solidFill>
                    <a:sysClr val="windowText" lastClr="000000"/>
                  </a:solidFill>
                </a:ln>
                <a:solidFill>
                  <a:srgbClr val="000000"/>
                </a:solidFill>
                <a:latin typeface="Arial" pitchFamily="34" charset="0"/>
                <a:ea typeface="微软雅黑" pitchFamily="34" charset="-122"/>
                <a:cs typeface="Arial" pitchFamily="34" charset="0"/>
              </a:endParaRPr>
            </a:p>
          </p:txBody>
        </p:sp>
        <p:pic>
          <p:nvPicPr>
            <p:cNvPr id="122" name="Picture 1302" descr="图片1"/>
            <p:cNvPicPr>
              <a:picLocks noChangeAspect="1" noChangeArrowheads="1"/>
            </p:cNvPicPr>
            <p:nvPr/>
          </p:nvPicPr>
          <p:blipFill>
            <a:blip r:embed="rId3" cstate="print"/>
            <a:srcRect/>
            <a:stretch>
              <a:fillRect/>
            </a:stretch>
          </p:blipFill>
          <p:spPr bwMode="auto">
            <a:xfrm>
              <a:off x="5622327" y="1963459"/>
              <a:ext cx="298015" cy="291338"/>
            </a:xfrm>
            <a:prstGeom prst="rect">
              <a:avLst/>
            </a:prstGeom>
            <a:noFill/>
          </p:spPr>
        </p:pic>
      </p:grpSp>
      <p:sp>
        <p:nvSpPr>
          <p:cNvPr id="117" name="矩形 116"/>
          <p:cNvSpPr/>
          <p:nvPr/>
        </p:nvSpPr>
        <p:spPr>
          <a:xfrm>
            <a:off x="3182664" y="1523777"/>
            <a:ext cx="3491473" cy="276999"/>
          </a:xfrm>
          <a:prstGeom prst="rect">
            <a:avLst/>
          </a:prstGeom>
        </p:spPr>
        <p:txBody>
          <a:bodyPr wrap="square">
            <a:spAutoFit/>
          </a:bodyPr>
          <a:lstStyle/>
          <a:p>
            <a:r>
              <a:rPr lang="zh-CN" altLang="en-US" sz="1200" b="1" dirty="0" smtClean="0">
                <a:solidFill>
                  <a:srgbClr val="C00000"/>
                </a:solidFill>
                <a:latin typeface="Arial" pitchFamily="34" charset="0"/>
                <a:ea typeface="微软雅黑" pitchFamily="34" charset="-122"/>
                <a:cs typeface="Arial" pitchFamily="34" charset="0"/>
              </a:rPr>
              <a:t>①</a:t>
            </a:r>
            <a:r>
              <a:rPr lang="en-US" altLang="zh-CN" sz="1200" b="1" dirty="0" smtClean="0">
                <a:solidFill>
                  <a:srgbClr val="C00000"/>
                </a:solidFill>
                <a:latin typeface="Arial" pitchFamily="34" charset="0"/>
                <a:ea typeface="微软雅黑" pitchFamily="34" charset="-122"/>
                <a:cs typeface="Arial" pitchFamily="34" charset="0"/>
              </a:rPr>
              <a:t> E-PTN carries both TDM and IP services</a:t>
            </a:r>
            <a:endParaRPr lang="zh-CN" altLang="en-US" sz="1200" b="1" dirty="0">
              <a:solidFill>
                <a:srgbClr val="C00000"/>
              </a:solidFill>
              <a:latin typeface="Arial" pitchFamily="34" charset="0"/>
              <a:ea typeface="微软雅黑" pitchFamily="34" charset="-122"/>
              <a:cs typeface="Arial" pitchFamily="34" charset="0"/>
            </a:endParaRPr>
          </a:p>
        </p:txBody>
      </p:sp>
      <p:grpSp>
        <p:nvGrpSpPr>
          <p:cNvPr id="28" name="组合 42"/>
          <p:cNvGrpSpPr/>
          <p:nvPr/>
        </p:nvGrpSpPr>
        <p:grpSpPr>
          <a:xfrm>
            <a:off x="2570840" y="2003071"/>
            <a:ext cx="854682" cy="1003325"/>
            <a:chOff x="2570840" y="1502303"/>
            <a:chExt cx="854682" cy="752494"/>
          </a:xfrm>
        </p:grpSpPr>
        <p:sp>
          <p:nvSpPr>
            <p:cNvPr id="69" name="任意多边形 68"/>
            <p:cNvSpPr/>
            <p:nvPr/>
          </p:nvSpPr>
          <p:spPr>
            <a:xfrm>
              <a:off x="2570840" y="1502303"/>
              <a:ext cx="724942" cy="636440"/>
            </a:xfrm>
            <a:custGeom>
              <a:avLst/>
              <a:gdLst>
                <a:gd name="connsiteX0" fmla="*/ 0 w 1386672"/>
                <a:gd name="connsiteY0" fmla="*/ 0 h 753626"/>
                <a:gd name="connsiteX1" fmla="*/ 391885 w 1386672"/>
                <a:gd name="connsiteY1" fmla="*/ 562708 h 753626"/>
                <a:gd name="connsiteX2" fmla="*/ 1386672 w 1386672"/>
                <a:gd name="connsiteY2" fmla="*/ 753626 h 753626"/>
                <a:gd name="connsiteX3" fmla="*/ 1386672 w 1386672"/>
                <a:gd name="connsiteY3" fmla="*/ 753626 h 753626"/>
                <a:gd name="connsiteX0" fmla="*/ 0 w 2725645"/>
                <a:gd name="connsiteY0" fmla="*/ 0 h 1237376"/>
                <a:gd name="connsiteX1" fmla="*/ 1730858 w 2725645"/>
                <a:gd name="connsiteY1" fmla="*/ 1046204 h 1237376"/>
                <a:gd name="connsiteX2" fmla="*/ 2725645 w 2725645"/>
                <a:gd name="connsiteY2" fmla="*/ 1237122 h 1237376"/>
                <a:gd name="connsiteX3" fmla="*/ 2725645 w 2725645"/>
                <a:gd name="connsiteY3" fmla="*/ 1237122 h 1237376"/>
                <a:gd name="connsiteX0" fmla="*/ 77099 w 2802744"/>
                <a:gd name="connsiteY0" fmla="*/ 0 h 1237122"/>
                <a:gd name="connsiteX1" fmla="*/ 225533 w 2802744"/>
                <a:gd name="connsiteY1" fmla="*/ 868074 h 1237122"/>
                <a:gd name="connsiteX2" fmla="*/ 2802744 w 2802744"/>
                <a:gd name="connsiteY2" fmla="*/ 1237122 h 1237122"/>
                <a:gd name="connsiteX3" fmla="*/ 2802744 w 2802744"/>
                <a:gd name="connsiteY3" fmla="*/ 1237122 h 1237122"/>
                <a:gd name="connsiteX0" fmla="*/ 202038 w 2927683"/>
                <a:gd name="connsiteY0" fmla="*/ 0 h 1237122"/>
                <a:gd name="connsiteX1" fmla="*/ 350472 w 2927683"/>
                <a:gd name="connsiteY1" fmla="*/ 868074 h 1237122"/>
                <a:gd name="connsiteX2" fmla="*/ 2927683 w 2927683"/>
                <a:gd name="connsiteY2" fmla="*/ 1237122 h 1237122"/>
                <a:gd name="connsiteX3" fmla="*/ 2927683 w 2927683"/>
                <a:gd name="connsiteY3" fmla="*/ 1237122 h 1237122"/>
                <a:gd name="connsiteX0" fmla="*/ 417711 w 3143356"/>
                <a:gd name="connsiteY0" fmla="*/ 0 h 1246075"/>
                <a:gd name="connsiteX1" fmla="*/ 566145 w 3143356"/>
                <a:gd name="connsiteY1" fmla="*/ 868074 h 1246075"/>
                <a:gd name="connsiteX2" fmla="*/ 3143356 w 3143356"/>
                <a:gd name="connsiteY2" fmla="*/ 1237122 h 1246075"/>
                <a:gd name="connsiteX3" fmla="*/ 3143356 w 3143356"/>
                <a:gd name="connsiteY3" fmla="*/ 1237122 h 1246075"/>
                <a:gd name="connsiteX0" fmla="*/ 291807 w 3017452"/>
                <a:gd name="connsiteY0" fmla="*/ 0 h 1237122"/>
                <a:gd name="connsiteX1" fmla="*/ 440241 w 3017452"/>
                <a:gd name="connsiteY1" fmla="*/ 868074 h 1237122"/>
                <a:gd name="connsiteX2" fmla="*/ 3017452 w 3017452"/>
                <a:gd name="connsiteY2" fmla="*/ 1237122 h 1237122"/>
                <a:gd name="connsiteX3" fmla="*/ 3017452 w 3017452"/>
                <a:gd name="connsiteY3" fmla="*/ 1237122 h 1237122"/>
                <a:gd name="connsiteX0" fmla="*/ 448957 w 3174602"/>
                <a:gd name="connsiteY0" fmla="*/ 0 h 1237122"/>
                <a:gd name="connsiteX1" fmla="*/ 597391 w 3174602"/>
                <a:gd name="connsiteY1" fmla="*/ 868074 h 1237122"/>
                <a:gd name="connsiteX2" fmla="*/ 3174602 w 3174602"/>
                <a:gd name="connsiteY2" fmla="*/ 1237122 h 1237122"/>
                <a:gd name="connsiteX3" fmla="*/ 3174602 w 3174602"/>
                <a:gd name="connsiteY3" fmla="*/ 1237122 h 1237122"/>
                <a:gd name="connsiteX0" fmla="*/ 595794 w 3321439"/>
                <a:gd name="connsiteY0" fmla="*/ 0 h 1237122"/>
                <a:gd name="connsiteX1" fmla="*/ 502791 w 3321439"/>
                <a:gd name="connsiteY1" fmla="*/ 868074 h 1237122"/>
                <a:gd name="connsiteX2" fmla="*/ 3321439 w 3321439"/>
                <a:gd name="connsiteY2" fmla="*/ 1237122 h 1237122"/>
                <a:gd name="connsiteX3" fmla="*/ 3321439 w 3321439"/>
                <a:gd name="connsiteY3" fmla="*/ 1237122 h 1237122"/>
                <a:gd name="connsiteX0" fmla="*/ 1 w 2725646"/>
                <a:gd name="connsiteY0" fmla="*/ 0 h 1237122"/>
                <a:gd name="connsiteX1" fmla="*/ 2725646 w 2725646"/>
                <a:gd name="connsiteY1" fmla="*/ 1237122 h 1237122"/>
                <a:gd name="connsiteX2" fmla="*/ 2725646 w 2725646"/>
                <a:gd name="connsiteY2" fmla="*/ 1237122 h 1237122"/>
                <a:gd name="connsiteX0" fmla="*/ 1 w 2725646"/>
                <a:gd name="connsiteY0" fmla="*/ 0 h 1237122"/>
                <a:gd name="connsiteX1" fmla="*/ 1340622 w 2725646"/>
                <a:gd name="connsiteY1" fmla="*/ 654509 h 1237122"/>
                <a:gd name="connsiteX2" fmla="*/ 2725646 w 2725646"/>
                <a:gd name="connsiteY2" fmla="*/ 1237122 h 1237122"/>
                <a:gd name="connsiteX3" fmla="*/ 2725646 w 2725646"/>
                <a:gd name="connsiteY3" fmla="*/ 1237122 h 1237122"/>
                <a:gd name="connsiteX0" fmla="*/ 397731 w 3123376"/>
                <a:gd name="connsiteY0" fmla="*/ 0 h 1237122"/>
                <a:gd name="connsiteX1" fmla="*/ 0 w 3123376"/>
                <a:gd name="connsiteY1" fmla="*/ 765552 h 1237122"/>
                <a:gd name="connsiteX2" fmla="*/ 3123376 w 3123376"/>
                <a:gd name="connsiteY2" fmla="*/ 1237122 h 1237122"/>
                <a:gd name="connsiteX3" fmla="*/ 3123376 w 3123376"/>
                <a:gd name="connsiteY3" fmla="*/ 1237122 h 1237122"/>
                <a:gd name="connsiteX0" fmla="*/ 624356 w 3350001"/>
                <a:gd name="connsiteY0" fmla="*/ 0 h 1237122"/>
                <a:gd name="connsiteX1" fmla="*/ 226625 w 3350001"/>
                <a:gd name="connsiteY1" fmla="*/ 765552 h 1237122"/>
                <a:gd name="connsiteX2" fmla="*/ 3350001 w 3350001"/>
                <a:gd name="connsiteY2" fmla="*/ 1237122 h 1237122"/>
                <a:gd name="connsiteX3" fmla="*/ 3350001 w 3350001"/>
                <a:gd name="connsiteY3" fmla="*/ 1237122 h 1237122"/>
                <a:gd name="connsiteX0" fmla="*/ 624356 w 3350001"/>
                <a:gd name="connsiteY0" fmla="*/ 0 h 1237122"/>
                <a:gd name="connsiteX1" fmla="*/ 226625 w 3350001"/>
                <a:gd name="connsiteY1" fmla="*/ 765552 h 1237122"/>
                <a:gd name="connsiteX2" fmla="*/ 3350001 w 3350001"/>
                <a:gd name="connsiteY2" fmla="*/ 1237122 h 1237122"/>
                <a:gd name="connsiteX3" fmla="*/ 3350001 w 3350001"/>
                <a:gd name="connsiteY3" fmla="*/ 1237122 h 1237122"/>
                <a:gd name="connsiteX0" fmla="*/ 430376 w 3397458"/>
                <a:gd name="connsiteY0" fmla="*/ 0 h 1247217"/>
                <a:gd name="connsiteX1" fmla="*/ 274082 w 3397458"/>
                <a:gd name="connsiteY1" fmla="*/ 775647 h 1247217"/>
                <a:gd name="connsiteX2" fmla="*/ 3397458 w 3397458"/>
                <a:gd name="connsiteY2" fmla="*/ 1247217 h 1247217"/>
                <a:gd name="connsiteX3" fmla="*/ 3397458 w 3397458"/>
                <a:gd name="connsiteY3" fmla="*/ 1247217 h 1247217"/>
                <a:gd name="connsiteX0" fmla="*/ 513302 w 3480384"/>
                <a:gd name="connsiteY0" fmla="*/ 0 h 1247217"/>
                <a:gd name="connsiteX1" fmla="*/ 357008 w 3480384"/>
                <a:gd name="connsiteY1" fmla="*/ 775647 h 1247217"/>
                <a:gd name="connsiteX2" fmla="*/ 3480384 w 3480384"/>
                <a:gd name="connsiteY2" fmla="*/ 1247217 h 1247217"/>
                <a:gd name="connsiteX3" fmla="*/ 3480384 w 3480384"/>
                <a:gd name="connsiteY3" fmla="*/ 1247217 h 1247217"/>
                <a:gd name="connsiteX0" fmla="*/ 513302 w 3480384"/>
                <a:gd name="connsiteY0" fmla="*/ 0 h 1247217"/>
                <a:gd name="connsiteX1" fmla="*/ 357008 w 3480384"/>
                <a:gd name="connsiteY1" fmla="*/ 775647 h 1247217"/>
                <a:gd name="connsiteX2" fmla="*/ 3480384 w 3480384"/>
                <a:gd name="connsiteY2" fmla="*/ 1247217 h 1247217"/>
                <a:gd name="connsiteX3" fmla="*/ 3480384 w 3480384"/>
                <a:gd name="connsiteY3" fmla="*/ 1247217 h 1247217"/>
                <a:gd name="connsiteX0" fmla="*/ 513302 w 4189842"/>
                <a:gd name="connsiteY0" fmla="*/ 0 h 1247217"/>
                <a:gd name="connsiteX1" fmla="*/ 357008 w 4189842"/>
                <a:gd name="connsiteY1" fmla="*/ 775647 h 1247217"/>
                <a:gd name="connsiteX2" fmla="*/ 3480384 w 4189842"/>
                <a:gd name="connsiteY2" fmla="*/ 1247217 h 1247217"/>
                <a:gd name="connsiteX3" fmla="*/ 4189842 w 4189842"/>
                <a:gd name="connsiteY3" fmla="*/ 1141168 h 1247217"/>
                <a:gd name="connsiteX0" fmla="*/ 513302 w 4189842"/>
                <a:gd name="connsiteY0" fmla="*/ 0 h 1141168"/>
                <a:gd name="connsiteX1" fmla="*/ 357008 w 4189842"/>
                <a:gd name="connsiteY1" fmla="*/ 775647 h 1141168"/>
                <a:gd name="connsiteX2" fmla="*/ 3933649 w 4189842"/>
                <a:gd name="connsiteY2" fmla="*/ 906742 h 1141168"/>
                <a:gd name="connsiteX3" fmla="*/ 4189842 w 4189842"/>
                <a:gd name="connsiteY3" fmla="*/ 1141168 h 1141168"/>
                <a:gd name="connsiteX0" fmla="*/ 513302 w 4189842"/>
                <a:gd name="connsiteY0" fmla="*/ 0 h 1141168"/>
                <a:gd name="connsiteX1" fmla="*/ 357008 w 4189842"/>
                <a:gd name="connsiteY1" fmla="*/ 775647 h 1141168"/>
                <a:gd name="connsiteX2" fmla="*/ 3933649 w 4189842"/>
                <a:gd name="connsiteY2" fmla="*/ 906742 h 1141168"/>
                <a:gd name="connsiteX3" fmla="*/ 4189842 w 4189842"/>
                <a:gd name="connsiteY3" fmla="*/ 1141168 h 1141168"/>
                <a:gd name="connsiteX0" fmla="*/ 513302 w 4189842"/>
                <a:gd name="connsiteY0" fmla="*/ 0 h 1141168"/>
                <a:gd name="connsiteX1" fmla="*/ 357008 w 4189842"/>
                <a:gd name="connsiteY1" fmla="*/ 775647 h 1141168"/>
                <a:gd name="connsiteX2" fmla="*/ 3933649 w 4189842"/>
                <a:gd name="connsiteY2" fmla="*/ 839764 h 1141168"/>
                <a:gd name="connsiteX3" fmla="*/ 4189842 w 4189842"/>
                <a:gd name="connsiteY3" fmla="*/ 1141168 h 1141168"/>
                <a:gd name="connsiteX0" fmla="*/ 396741 w 4073281"/>
                <a:gd name="connsiteY0" fmla="*/ 0 h 1141168"/>
                <a:gd name="connsiteX1" fmla="*/ 437518 w 4073281"/>
                <a:gd name="connsiteY1" fmla="*/ 881697 h 1141168"/>
                <a:gd name="connsiteX2" fmla="*/ 3817088 w 4073281"/>
                <a:gd name="connsiteY2" fmla="*/ 839764 h 1141168"/>
                <a:gd name="connsiteX3" fmla="*/ 4073281 w 4073281"/>
                <a:gd name="connsiteY3" fmla="*/ 1141168 h 1141168"/>
                <a:gd name="connsiteX0" fmla="*/ 488139 w 4164679"/>
                <a:gd name="connsiteY0" fmla="*/ 0 h 1141168"/>
                <a:gd name="connsiteX1" fmla="*/ 371258 w 4164679"/>
                <a:gd name="connsiteY1" fmla="*/ 881697 h 1141168"/>
                <a:gd name="connsiteX2" fmla="*/ 3908486 w 4164679"/>
                <a:gd name="connsiteY2" fmla="*/ 839764 h 1141168"/>
                <a:gd name="connsiteX3" fmla="*/ 4164679 w 4164679"/>
                <a:gd name="connsiteY3" fmla="*/ 1141168 h 1141168"/>
                <a:gd name="connsiteX0" fmla="*/ 488139 w 4164679"/>
                <a:gd name="connsiteY0" fmla="*/ 0 h 1141168"/>
                <a:gd name="connsiteX1" fmla="*/ 371258 w 4164679"/>
                <a:gd name="connsiteY1" fmla="*/ 881697 h 1141168"/>
                <a:gd name="connsiteX2" fmla="*/ 3908486 w 4164679"/>
                <a:gd name="connsiteY2" fmla="*/ 839764 h 1141168"/>
                <a:gd name="connsiteX3" fmla="*/ 4164679 w 4164679"/>
                <a:gd name="connsiteY3" fmla="*/ 1141168 h 1141168"/>
                <a:gd name="connsiteX0" fmla="*/ 488139 w 4173735"/>
                <a:gd name="connsiteY0" fmla="*/ 0 h 1141168"/>
                <a:gd name="connsiteX1" fmla="*/ 371258 w 4173735"/>
                <a:gd name="connsiteY1" fmla="*/ 881697 h 1141168"/>
                <a:gd name="connsiteX2" fmla="*/ 3987315 w 4173735"/>
                <a:gd name="connsiteY2" fmla="*/ 873254 h 1141168"/>
                <a:gd name="connsiteX3" fmla="*/ 4164679 w 4173735"/>
                <a:gd name="connsiteY3" fmla="*/ 1141168 h 1141168"/>
                <a:gd name="connsiteX0" fmla="*/ 488139 w 4381458"/>
                <a:gd name="connsiteY0" fmla="*/ 0 h 1135586"/>
                <a:gd name="connsiteX1" fmla="*/ 371258 w 4381458"/>
                <a:gd name="connsiteY1" fmla="*/ 881697 h 1135586"/>
                <a:gd name="connsiteX2" fmla="*/ 3987315 w 4381458"/>
                <a:gd name="connsiteY2" fmla="*/ 873254 h 1135586"/>
                <a:gd name="connsiteX3" fmla="*/ 4381458 w 4381458"/>
                <a:gd name="connsiteY3" fmla="*/ 1135586 h 1135586"/>
                <a:gd name="connsiteX0" fmla="*/ 488139 w 4499701"/>
                <a:gd name="connsiteY0" fmla="*/ 0 h 1118841"/>
                <a:gd name="connsiteX1" fmla="*/ 371258 w 4499701"/>
                <a:gd name="connsiteY1" fmla="*/ 881697 h 1118841"/>
                <a:gd name="connsiteX2" fmla="*/ 3987315 w 4499701"/>
                <a:gd name="connsiteY2" fmla="*/ 873254 h 1118841"/>
                <a:gd name="connsiteX3" fmla="*/ 4499701 w 4499701"/>
                <a:gd name="connsiteY3" fmla="*/ 1118841 h 1118841"/>
                <a:gd name="connsiteX0" fmla="*/ 488139 w 4499701"/>
                <a:gd name="connsiteY0" fmla="*/ 0 h 1118841"/>
                <a:gd name="connsiteX1" fmla="*/ 371258 w 4499701"/>
                <a:gd name="connsiteY1" fmla="*/ 881697 h 1118841"/>
                <a:gd name="connsiteX2" fmla="*/ 3987315 w 4499701"/>
                <a:gd name="connsiteY2" fmla="*/ 873254 h 1118841"/>
                <a:gd name="connsiteX3" fmla="*/ 4499701 w 4499701"/>
                <a:gd name="connsiteY3" fmla="*/ 1118841 h 1118841"/>
              </a:gdLst>
              <a:ahLst/>
              <a:cxnLst>
                <a:cxn ang="0">
                  <a:pos x="connsiteX0" y="connsiteY0"/>
                </a:cxn>
                <a:cxn ang="0">
                  <a:pos x="connsiteX1" y="connsiteY1"/>
                </a:cxn>
                <a:cxn ang="0">
                  <a:pos x="connsiteX2" y="connsiteY2"/>
                </a:cxn>
                <a:cxn ang="0">
                  <a:pos x="connsiteX3" y="connsiteY3"/>
                </a:cxn>
              </a:cxnLst>
              <a:rect l="l" t="t" r="r" b="b"/>
              <a:pathLst>
                <a:path w="4499701" h="1118841">
                  <a:moveTo>
                    <a:pt x="488139" y="0"/>
                  </a:moveTo>
                  <a:cubicBezTo>
                    <a:pt x="17546" y="255184"/>
                    <a:pt x="-268772" y="606324"/>
                    <a:pt x="371258" y="881697"/>
                  </a:cubicBezTo>
                  <a:cubicBezTo>
                    <a:pt x="1369980" y="1169879"/>
                    <a:pt x="2704751" y="786728"/>
                    <a:pt x="3987315" y="873254"/>
                  </a:cubicBezTo>
                  <a:cubicBezTo>
                    <a:pt x="4328904" y="979304"/>
                    <a:pt x="4414305" y="1012792"/>
                    <a:pt x="4499701" y="1118841"/>
                  </a:cubicBezTo>
                </a:path>
              </a:pathLst>
            </a:custGeom>
            <a:ln w="19050">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000000">
                    <a:lumMod val="75000"/>
                    <a:lumOff val="25000"/>
                  </a:srgbClr>
                </a:solidFill>
                <a:latin typeface="Arial" pitchFamily="34" charset="0"/>
                <a:ea typeface="微软雅黑" pitchFamily="34" charset="-122"/>
                <a:cs typeface="Arial" pitchFamily="34" charset="0"/>
              </a:endParaRPr>
            </a:p>
          </p:txBody>
        </p:sp>
        <p:pic>
          <p:nvPicPr>
            <p:cNvPr id="120" name="Picture 1302" descr="图片1"/>
            <p:cNvPicPr>
              <a:picLocks noChangeAspect="1" noChangeArrowheads="1"/>
            </p:cNvPicPr>
            <p:nvPr/>
          </p:nvPicPr>
          <p:blipFill>
            <a:blip r:embed="rId3" cstate="print"/>
            <a:srcRect/>
            <a:stretch>
              <a:fillRect/>
            </a:stretch>
          </p:blipFill>
          <p:spPr bwMode="auto">
            <a:xfrm>
              <a:off x="3127507" y="1963459"/>
              <a:ext cx="298015" cy="291338"/>
            </a:xfrm>
            <a:prstGeom prst="rect">
              <a:avLst/>
            </a:prstGeom>
            <a:noFill/>
          </p:spPr>
        </p:pic>
      </p:grpSp>
      <p:sp>
        <p:nvSpPr>
          <p:cNvPr id="310" name="Text Box 100"/>
          <p:cNvSpPr txBox="1">
            <a:spLocks noChangeArrowheads="1"/>
          </p:cNvSpPr>
          <p:nvPr/>
        </p:nvSpPr>
        <p:spPr bwMode="auto">
          <a:xfrm>
            <a:off x="2336707" y="3179060"/>
            <a:ext cx="642135" cy="138499"/>
          </a:xfrm>
          <a:prstGeom prst="rect">
            <a:avLst/>
          </a:prstGeom>
          <a:noFill/>
          <a:ln w="9525">
            <a:noFill/>
            <a:miter lim="800000"/>
            <a:headEnd/>
            <a:tailEnd/>
          </a:ln>
          <a:effectLst/>
        </p:spPr>
        <p:txBody>
          <a:bodyPr wrap="square" lIns="0" tIns="0" rIns="0" bIns="0" anchor="ctr">
            <a:spAutoFit/>
          </a:bodyPr>
          <a:lstStyle/>
          <a:p>
            <a:pPr algn="ctr">
              <a:spcBef>
                <a:spcPct val="50000"/>
              </a:spcBef>
            </a:pP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Substation</a:t>
            </a:r>
            <a:endParaRPr lang="zh-CN" altLang="en-US" sz="900" dirty="0">
              <a:solidFill>
                <a:schemeClr val="tx1">
                  <a:lumMod val="75000"/>
                  <a:lumOff val="25000"/>
                </a:schemeClr>
              </a:solidFill>
              <a:latin typeface="Arial" pitchFamily="34" charset="0"/>
              <a:ea typeface="微软雅黑" pitchFamily="34" charset="-122"/>
              <a:cs typeface="Arial" pitchFamily="34" charset="0"/>
            </a:endParaRPr>
          </a:p>
        </p:txBody>
      </p:sp>
      <p:sp>
        <p:nvSpPr>
          <p:cNvPr id="689" name="Text Box 100"/>
          <p:cNvSpPr txBox="1">
            <a:spLocks noChangeArrowheads="1"/>
          </p:cNvSpPr>
          <p:nvPr/>
        </p:nvSpPr>
        <p:spPr bwMode="auto">
          <a:xfrm>
            <a:off x="2819024" y="5486661"/>
            <a:ext cx="855475" cy="138499"/>
          </a:xfrm>
          <a:prstGeom prst="rect">
            <a:avLst/>
          </a:prstGeom>
          <a:noFill/>
          <a:ln w="9525">
            <a:noFill/>
            <a:miter lim="800000"/>
            <a:headEnd/>
            <a:tailEnd/>
          </a:ln>
          <a:effectLst/>
        </p:spPr>
        <p:txBody>
          <a:bodyPr wrap="square" lIns="0" tIns="0" rIns="0" bIns="0" anchor="ctr">
            <a:spAutoFit/>
          </a:bodyPr>
          <a:lstStyle/>
          <a:p>
            <a:pPr algn="ctr">
              <a:spcBef>
                <a:spcPct val="50000"/>
              </a:spcBef>
            </a:pPr>
            <a:r>
              <a:rPr lang="en-US" altLang="zh-CN" sz="900" dirty="0" smtClean="0">
                <a:solidFill>
                  <a:schemeClr val="tx1">
                    <a:lumMod val="75000"/>
                    <a:lumOff val="25000"/>
                  </a:schemeClr>
                </a:solidFill>
                <a:latin typeface="Arial" pitchFamily="34" charset="0"/>
                <a:ea typeface="微软雅黑" pitchFamily="34" charset="-122"/>
                <a:cs typeface="Arial" pitchFamily="34" charset="0"/>
              </a:rPr>
              <a:t>Substation</a:t>
            </a:r>
            <a:endParaRPr lang="zh-CN" altLang="en-US" sz="900" dirty="0">
              <a:solidFill>
                <a:schemeClr val="tx1">
                  <a:lumMod val="75000"/>
                  <a:lumOff val="25000"/>
                </a:schemeClr>
              </a:solidFill>
              <a:latin typeface="Arial" pitchFamily="34" charset="0"/>
              <a:ea typeface="微软雅黑" pitchFamily="34" charset="-122"/>
              <a:cs typeface="Arial" pitchFamily="34" charset="0"/>
            </a:endParaRPr>
          </a:p>
        </p:txBody>
      </p:sp>
      <p:grpSp>
        <p:nvGrpSpPr>
          <p:cNvPr id="29" name="组合 383"/>
          <p:cNvGrpSpPr/>
          <p:nvPr/>
        </p:nvGrpSpPr>
        <p:grpSpPr>
          <a:xfrm>
            <a:off x="6789420" y="1291168"/>
            <a:ext cx="1829395" cy="4671585"/>
            <a:chOff x="6789420" y="968375"/>
            <a:chExt cx="1829395" cy="3503689"/>
          </a:xfrm>
        </p:grpSpPr>
        <p:grpSp>
          <p:nvGrpSpPr>
            <p:cNvPr id="30" name="组合 112"/>
            <p:cNvGrpSpPr/>
            <p:nvPr/>
          </p:nvGrpSpPr>
          <p:grpSpPr>
            <a:xfrm>
              <a:off x="6789420" y="968375"/>
              <a:ext cx="1829395" cy="3503689"/>
              <a:chOff x="6363193" y="2641448"/>
              <a:chExt cx="2255622" cy="1458992"/>
            </a:xfrm>
          </p:grpSpPr>
          <p:sp>
            <p:nvSpPr>
              <p:cNvPr id="424" name="矩形 423"/>
              <p:cNvSpPr/>
              <p:nvPr/>
            </p:nvSpPr>
            <p:spPr bwMode="auto">
              <a:xfrm>
                <a:off x="6363193" y="2641450"/>
                <a:ext cx="2255622" cy="1458990"/>
              </a:xfrm>
              <a:prstGeom prst="rect">
                <a:avLst/>
              </a:prstGeom>
              <a:solidFill>
                <a:srgbClr val="F9F9F9"/>
              </a:solidFill>
              <a:ln w="12700" algn="ctr">
                <a:noFill/>
                <a:round/>
                <a:headEnd/>
                <a:tailEnd/>
              </a:ln>
              <a:effectLst>
                <a:outerShdw blurRad="63500" sx="101000" sy="101000" algn="ctr" rotWithShape="0">
                  <a:prstClr val="black">
                    <a:alpha val="20000"/>
                  </a:prstClr>
                </a:outerShdw>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wrap="none" lIns="68562" tIns="34281" rIns="68562" bIns="34281" anchor="ctr"/>
              <a:lstStyle/>
              <a:p>
                <a:pPr algn="ctr" eaLnBrk="0" hangingPunct="0">
                  <a:buClr>
                    <a:srgbClr val="990000"/>
                  </a:buClr>
                  <a:buSzPct val="60000"/>
                </a:pPr>
                <a:endParaRPr lang="zh-CN" altLang="en-US" sz="700">
                  <a:solidFill>
                    <a:srgbClr val="000000">
                      <a:lumMod val="85000"/>
                      <a:lumOff val="15000"/>
                    </a:srgbClr>
                  </a:solidFill>
                  <a:latin typeface="Arial" pitchFamily="34" charset="0"/>
                  <a:ea typeface="微软雅黑" pitchFamily="34" charset="-122"/>
                  <a:cs typeface="Arial" pitchFamily="34" charset="0"/>
                </a:endParaRPr>
              </a:p>
            </p:txBody>
          </p:sp>
          <p:sp>
            <p:nvSpPr>
              <p:cNvPr id="425" name="矩形 424"/>
              <p:cNvSpPr/>
              <p:nvPr/>
            </p:nvSpPr>
            <p:spPr bwMode="auto">
              <a:xfrm>
                <a:off x="6363193" y="2641448"/>
                <a:ext cx="2255622" cy="284524"/>
              </a:xfrm>
              <a:prstGeom prst="rect">
                <a:avLst/>
              </a:prstGeom>
              <a:solidFill>
                <a:srgbClr val="B90000"/>
              </a:solidFill>
              <a:ln>
                <a:headEnd/>
                <a:tailEnd/>
              </a:ln>
              <a:scene3d>
                <a:camera prst="orthographicFront">
                  <a:rot lat="0" lon="0" rev="0"/>
                </a:camera>
                <a:lightRig rig="threePt" dir="t">
                  <a:rot lat="0" lon="0" rev="1200000"/>
                </a:lightRig>
              </a:scene3d>
              <a:sp3d/>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r>
                  <a:rPr lang="en-US" altLang="zh-CN" sz="1200" b="1" dirty="0" smtClean="0">
                    <a:solidFill>
                      <a:srgbClr val="FFFFFF"/>
                    </a:solidFill>
                    <a:latin typeface="Arial" pitchFamily="34" charset="0"/>
                    <a:ea typeface="微软雅黑" pitchFamily="34" charset="-122"/>
                    <a:cs typeface="Arial" pitchFamily="34" charset="0"/>
                  </a:rPr>
                  <a:t>Benefits</a:t>
                </a:r>
                <a:endParaRPr lang="ko-KR" altLang="en-US" sz="1200" b="1" dirty="0">
                  <a:solidFill>
                    <a:srgbClr val="FFFFFF"/>
                  </a:solidFill>
                  <a:latin typeface="Arial" pitchFamily="34" charset="0"/>
                  <a:cs typeface="Arial" pitchFamily="34" charset="0"/>
                </a:endParaRPr>
              </a:p>
            </p:txBody>
          </p:sp>
        </p:grpSp>
        <p:sp>
          <p:nvSpPr>
            <p:cNvPr id="383" name="矩形 382"/>
            <p:cNvSpPr/>
            <p:nvPr/>
          </p:nvSpPr>
          <p:spPr bwMode="auto">
            <a:xfrm>
              <a:off x="6818919" y="1681123"/>
              <a:ext cx="1754645" cy="2024743"/>
            </a:xfrm>
            <a:prstGeom prst="rect">
              <a:avLst/>
            </a:prstGeom>
            <a:solidFill>
              <a:schemeClr val="bg1">
                <a:alpha val="7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171450" lvl="1" indent="-171450">
                <a:lnSpc>
                  <a:spcPct val="150000"/>
                </a:lnSpc>
                <a:spcBef>
                  <a:spcPts val="500"/>
                </a:spcBef>
                <a:spcAft>
                  <a:spcPts val="1000"/>
                </a:spcAft>
                <a:buClr>
                  <a:srgbClr val="C00000"/>
                </a:buClr>
                <a:buSzPct val="60000"/>
                <a:buFont typeface="Wingdings" pitchFamily="2" charset="2"/>
                <a:buChar char="l"/>
              </a:pPr>
              <a:r>
                <a:rPr lang="en-US" altLang="zh-CN" sz="1200" kern="0" dirty="0" smtClean="0">
                  <a:solidFill>
                    <a:schemeClr val="tx1">
                      <a:lumMod val="75000"/>
                      <a:lumOff val="25000"/>
                    </a:schemeClr>
                  </a:solidFill>
                  <a:latin typeface="Arial" pitchFamily="34" charset="0"/>
                  <a:ea typeface="微软雅黑" pitchFamily="34" charset="-122"/>
                  <a:cs typeface="Arial" pitchFamily="34" charset="0"/>
                </a:rPr>
                <a:t>Reduces investment</a:t>
              </a:r>
            </a:p>
            <a:p>
              <a:pPr marL="171450" lvl="1" indent="-171450">
                <a:lnSpc>
                  <a:spcPct val="150000"/>
                </a:lnSpc>
                <a:spcBef>
                  <a:spcPts val="500"/>
                </a:spcBef>
                <a:spcAft>
                  <a:spcPts val="1000"/>
                </a:spcAft>
                <a:buClr>
                  <a:srgbClr val="C00000"/>
                </a:buClr>
                <a:buSzPct val="60000"/>
                <a:buFont typeface="Wingdings" pitchFamily="2" charset="2"/>
                <a:buChar char="l"/>
              </a:pPr>
              <a:r>
                <a:rPr lang="en-US" altLang="zh-CN" sz="2000" b="1" kern="0" dirty="0" smtClean="0">
                  <a:solidFill>
                    <a:srgbClr val="C00000"/>
                  </a:solidFill>
                  <a:latin typeface="Arial" pitchFamily="34" charset="0"/>
                  <a:ea typeface="微软雅黑" pitchFamily="34" charset="-122"/>
                  <a:cs typeface="Arial" pitchFamily="34" charset="0"/>
                </a:rPr>
                <a:t>99.999</a:t>
              </a:r>
              <a:r>
                <a:rPr lang="en-US" altLang="zh-CN" sz="1200" kern="0" dirty="0" smtClean="0">
                  <a:solidFill>
                    <a:schemeClr val="tx1">
                      <a:lumMod val="75000"/>
                      <a:lumOff val="25000"/>
                    </a:schemeClr>
                  </a:solidFill>
                  <a:latin typeface="Arial" pitchFamily="34" charset="0"/>
                  <a:ea typeface="微软雅黑" pitchFamily="34" charset="-122"/>
                  <a:cs typeface="Arial" pitchFamily="34" charset="0"/>
                </a:rPr>
                <a:t>% reliability with ASON</a:t>
              </a:r>
            </a:p>
            <a:p>
              <a:pPr marL="171450" lvl="1" indent="-171450">
                <a:lnSpc>
                  <a:spcPct val="150000"/>
                </a:lnSpc>
                <a:spcBef>
                  <a:spcPts val="500"/>
                </a:spcBef>
                <a:spcAft>
                  <a:spcPts val="1000"/>
                </a:spcAft>
                <a:buClr>
                  <a:srgbClr val="C00000"/>
                </a:buClr>
                <a:buSzPct val="60000"/>
                <a:buFont typeface="Wingdings" pitchFamily="2" charset="2"/>
                <a:buChar char="l"/>
              </a:pPr>
              <a:r>
                <a:rPr lang="en-US" altLang="zh-CN" sz="1200" kern="0" dirty="0" smtClean="0">
                  <a:solidFill>
                    <a:schemeClr val="tx1">
                      <a:lumMod val="75000"/>
                      <a:lumOff val="25000"/>
                    </a:schemeClr>
                  </a:solidFill>
                  <a:latin typeface="Arial" pitchFamily="34" charset="0"/>
                  <a:ea typeface="微软雅黑" pitchFamily="34" charset="-122"/>
                  <a:cs typeface="Arial" pitchFamily="34" charset="0"/>
                </a:rPr>
                <a:t>Enough bandwidth to meet requirements for </a:t>
              </a:r>
              <a:r>
                <a:rPr lang="en-US" altLang="zh-CN" sz="2000" b="1" kern="0" dirty="0" smtClean="0">
                  <a:solidFill>
                    <a:srgbClr val="C00000"/>
                  </a:solidFill>
                  <a:latin typeface="Arial" pitchFamily="34" charset="0"/>
                  <a:ea typeface="微软雅黑" pitchFamily="34" charset="-122"/>
                  <a:cs typeface="Arial" pitchFamily="34" charset="0"/>
                </a:rPr>
                <a:t>10</a:t>
              </a:r>
              <a:r>
                <a:rPr lang="en-US" altLang="zh-CN" sz="1200" kern="0" dirty="0" smtClean="0">
                  <a:solidFill>
                    <a:schemeClr val="tx1">
                      <a:lumMod val="75000"/>
                      <a:lumOff val="25000"/>
                    </a:schemeClr>
                  </a:solidFill>
                  <a:latin typeface="Arial" pitchFamily="34" charset="0"/>
                  <a:ea typeface="微软雅黑" pitchFamily="34" charset="-122"/>
                  <a:cs typeface="Arial" pitchFamily="34" charset="0"/>
                </a:rPr>
                <a:t> years</a:t>
              </a:r>
            </a:p>
          </p:txBody>
        </p:sp>
      </p:grpSp>
    </p:spTree>
    <p:extLst>
      <p:ext uri="{BB962C8B-B14F-4D97-AF65-F5344CB8AC3E}">
        <p14:creationId xmlns="" xmlns:p14="http://schemas.microsoft.com/office/powerpoint/2010/main" val="719343174"/>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13"/>
          <p:cNvSpPr txBox="1">
            <a:spLocks noChangeArrowheads="1"/>
          </p:cNvSpPr>
          <p:nvPr/>
        </p:nvSpPr>
        <p:spPr bwMode="auto">
          <a:xfrm>
            <a:off x="152400" y="169467"/>
            <a:ext cx="9144000" cy="424732"/>
          </a:xfrm>
          <a:prstGeom prst="rect">
            <a:avLst/>
          </a:prstGeom>
          <a:noFill/>
          <a:ln w="9525">
            <a:noFill/>
            <a:miter lim="800000"/>
            <a:headEnd/>
            <a:tailEnd/>
          </a:ln>
        </p:spPr>
        <p:txBody>
          <a:bodyPr wrap="square">
            <a:spAutoFit/>
          </a:bodyPr>
          <a:lstStyle/>
          <a:p>
            <a:pPr marL="342900" lvl="1" indent="-342900" defTabSz="784174" eaLnBrk="0" hangingPunct="0">
              <a:lnSpc>
                <a:spcPct val="90000"/>
              </a:lnSpc>
              <a:defRPr/>
            </a:pPr>
            <a:r>
              <a:rPr lang="en-US" altLang="zh-CN" sz="2400" b="1" dirty="0" smtClean="0">
                <a:solidFill>
                  <a:srgbClr val="C00000"/>
                </a:solidFill>
                <a:latin typeface="FrutigerNext LT Regular" pitchFamily="34" charset="0"/>
                <a:ea typeface="ＭＳ Ｐゴシック" pitchFamily="34" charset="-128"/>
              </a:rPr>
              <a:t>Change The World-Four  Megatrends </a:t>
            </a:r>
          </a:p>
        </p:txBody>
      </p:sp>
      <p:grpSp>
        <p:nvGrpSpPr>
          <p:cNvPr id="2" name="Group 7"/>
          <p:cNvGrpSpPr>
            <a:grpSpLocks/>
          </p:cNvGrpSpPr>
          <p:nvPr/>
        </p:nvGrpSpPr>
        <p:grpSpPr bwMode="auto">
          <a:xfrm>
            <a:off x="279144" y="3320063"/>
            <a:ext cx="2422525" cy="2124005"/>
            <a:chOff x="4111" y="560"/>
            <a:chExt cx="1526" cy="1425"/>
          </a:xfrm>
        </p:grpSpPr>
        <p:sp>
          <p:nvSpPr>
            <p:cNvPr id="6183" name="AutoShape 38"/>
            <p:cNvSpPr>
              <a:spLocks noChangeArrowheads="1"/>
            </p:cNvSpPr>
            <p:nvPr/>
          </p:nvSpPr>
          <p:spPr bwMode="auto">
            <a:xfrm>
              <a:off x="4111" y="560"/>
              <a:ext cx="1526" cy="1425"/>
            </a:xfrm>
            <a:prstGeom prst="roundRect">
              <a:avLst>
                <a:gd name="adj" fmla="val 7792"/>
              </a:avLst>
            </a:prstGeom>
            <a:solidFill>
              <a:srgbClr val="61616B">
                <a:alpha val="20000"/>
              </a:srgbClr>
            </a:solidFill>
            <a:ln w="9525" algn="ctr">
              <a:solidFill>
                <a:srgbClr val="333333"/>
              </a:solidFill>
              <a:round/>
              <a:headEnd/>
              <a:tailEnd/>
            </a:ln>
          </p:spPr>
          <p:txBody>
            <a:bodyPr wrap="none" anchor="ctr"/>
            <a:lstStyle/>
            <a:p>
              <a:pPr eaLnBrk="0" hangingPunct="0">
                <a:lnSpc>
                  <a:spcPct val="90000"/>
                </a:lnSpc>
              </a:pPr>
              <a:endParaRPr lang="zh-CN" altLang="zh-CN">
                <a:solidFill>
                  <a:schemeClr val="tx1"/>
                </a:solidFill>
              </a:endParaRPr>
            </a:p>
          </p:txBody>
        </p:sp>
        <p:sp>
          <p:nvSpPr>
            <p:cNvPr id="6184" name="Rectangle 32"/>
            <p:cNvSpPr>
              <a:spLocks noChangeArrowheads="1"/>
            </p:cNvSpPr>
            <p:nvPr/>
          </p:nvSpPr>
          <p:spPr bwMode="auto">
            <a:xfrm>
              <a:off x="4234" y="1453"/>
              <a:ext cx="1280" cy="446"/>
            </a:xfrm>
            <a:prstGeom prst="rect">
              <a:avLst/>
            </a:prstGeom>
            <a:noFill/>
            <a:ln w="9525">
              <a:noFill/>
              <a:miter lim="800000"/>
              <a:headEnd/>
              <a:tailEnd/>
            </a:ln>
          </p:spPr>
          <p:txBody>
            <a:bodyPr lIns="82124" tIns="41061" rIns="82124" bIns="41061">
              <a:spAutoFit/>
            </a:bodyPr>
            <a:lstStyle/>
            <a:p>
              <a:pPr defTabSz="814388" eaLnBrk="0" hangingPunct="0">
                <a:lnSpc>
                  <a:spcPct val="90000"/>
                </a:lnSpc>
              </a:pPr>
              <a:r>
                <a:rPr lang="en-US" altLang="zh-CN" sz="1400" dirty="0"/>
                <a:t>Economic Power Shifts to Developing Nations</a:t>
              </a:r>
              <a:endParaRPr lang="en-US" altLang="ja-JP" sz="1400" dirty="0"/>
            </a:p>
          </p:txBody>
        </p:sp>
        <p:pic>
          <p:nvPicPr>
            <p:cNvPr id="6185" name="Picture 121" descr="MMH00571"/>
            <p:cNvPicPr>
              <a:picLocks noChangeAspect="1" noChangeArrowheads="1"/>
            </p:cNvPicPr>
            <p:nvPr/>
          </p:nvPicPr>
          <p:blipFill>
            <a:blip r:embed="rId3" cstate="print"/>
            <a:srcRect t="14349" r="5405" b="9320"/>
            <a:stretch>
              <a:fillRect/>
            </a:stretch>
          </p:blipFill>
          <p:spPr bwMode="auto">
            <a:xfrm>
              <a:off x="4406" y="594"/>
              <a:ext cx="936" cy="854"/>
            </a:xfrm>
            <a:prstGeom prst="rect">
              <a:avLst/>
            </a:prstGeom>
            <a:noFill/>
            <a:ln w="9525">
              <a:noFill/>
              <a:miter lim="800000"/>
              <a:headEnd/>
              <a:tailEnd/>
            </a:ln>
          </p:spPr>
        </p:pic>
      </p:grpSp>
      <p:grpSp>
        <p:nvGrpSpPr>
          <p:cNvPr id="3" name="Group 43"/>
          <p:cNvGrpSpPr>
            <a:grpSpLocks/>
          </p:cNvGrpSpPr>
          <p:nvPr/>
        </p:nvGrpSpPr>
        <p:grpSpPr bwMode="auto">
          <a:xfrm>
            <a:off x="6364290" y="758428"/>
            <a:ext cx="2435225" cy="2402985"/>
            <a:chOff x="6507163" y="3428996"/>
            <a:chExt cx="2435225" cy="2559321"/>
          </a:xfrm>
        </p:grpSpPr>
        <p:sp>
          <p:nvSpPr>
            <p:cNvPr id="6180" name="AutoShape 38"/>
            <p:cNvSpPr>
              <a:spLocks noChangeArrowheads="1"/>
            </p:cNvSpPr>
            <p:nvPr/>
          </p:nvSpPr>
          <p:spPr bwMode="auto">
            <a:xfrm>
              <a:off x="6507163" y="3428996"/>
              <a:ext cx="2435225" cy="2559321"/>
            </a:xfrm>
            <a:prstGeom prst="roundRect">
              <a:avLst>
                <a:gd name="adj" fmla="val 5736"/>
              </a:avLst>
            </a:prstGeom>
            <a:solidFill>
              <a:srgbClr val="61616B">
                <a:alpha val="20000"/>
              </a:srgbClr>
            </a:solidFill>
            <a:ln w="9525" algn="ctr">
              <a:solidFill>
                <a:srgbClr val="333333"/>
              </a:solidFill>
              <a:round/>
              <a:headEnd/>
              <a:tailEnd/>
            </a:ln>
          </p:spPr>
          <p:txBody>
            <a:bodyPr wrap="none" anchor="ctr"/>
            <a:lstStyle/>
            <a:p>
              <a:pPr algn="ctr" eaLnBrk="0" hangingPunct="0">
                <a:lnSpc>
                  <a:spcPct val="90000"/>
                </a:lnSpc>
              </a:pPr>
              <a:endParaRPr lang="zh-CN" altLang="zh-CN">
                <a:solidFill>
                  <a:schemeClr val="tx1"/>
                </a:solidFill>
              </a:endParaRPr>
            </a:p>
          </p:txBody>
        </p:sp>
        <p:sp>
          <p:nvSpPr>
            <p:cNvPr id="6181" name="Rectangle 33"/>
            <p:cNvSpPr>
              <a:spLocks noChangeArrowheads="1"/>
            </p:cNvSpPr>
            <p:nvPr/>
          </p:nvSpPr>
          <p:spPr bwMode="auto">
            <a:xfrm>
              <a:off x="6540501" y="4938635"/>
              <a:ext cx="2368550" cy="943815"/>
            </a:xfrm>
            <a:prstGeom prst="rect">
              <a:avLst/>
            </a:prstGeom>
            <a:noFill/>
            <a:ln w="9525">
              <a:noFill/>
              <a:miter lim="800000"/>
              <a:headEnd/>
              <a:tailEnd/>
            </a:ln>
          </p:spPr>
          <p:txBody>
            <a:bodyPr wrap="square" lIns="82124" tIns="41061" rIns="82124" bIns="41061">
              <a:spAutoFit/>
            </a:bodyPr>
            <a:lstStyle/>
            <a:p>
              <a:pPr defTabSz="814388" eaLnBrk="0" hangingPunct="0">
                <a:lnSpc>
                  <a:spcPct val="90000"/>
                </a:lnSpc>
              </a:pPr>
              <a:r>
                <a:rPr lang="en-US" altLang="zh-CN" sz="1400" dirty="0"/>
                <a:t>Population Growth  Increasingly Concentrated in Emerging Countries</a:t>
              </a:r>
              <a:endParaRPr lang="en-US" altLang="ja-JP" sz="1400" dirty="0"/>
            </a:p>
          </p:txBody>
        </p:sp>
        <p:pic>
          <p:nvPicPr>
            <p:cNvPr id="6182" name="Picture 125" descr="MMH00681"/>
            <p:cNvPicPr>
              <a:picLocks noChangeAspect="1" noChangeArrowheads="1"/>
            </p:cNvPicPr>
            <p:nvPr/>
          </p:nvPicPr>
          <p:blipFill>
            <a:blip r:embed="rId4" cstate="print"/>
            <a:srcRect b="18544"/>
            <a:stretch>
              <a:fillRect/>
            </a:stretch>
          </p:blipFill>
          <p:spPr bwMode="auto">
            <a:xfrm>
              <a:off x="6980238" y="3477410"/>
              <a:ext cx="1489075" cy="1391491"/>
            </a:xfrm>
            <a:prstGeom prst="rect">
              <a:avLst/>
            </a:prstGeom>
            <a:noFill/>
            <a:ln w="9525">
              <a:noFill/>
              <a:miter lim="800000"/>
              <a:headEnd/>
              <a:tailEnd/>
            </a:ln>
          </p:spPr>
        </p:pic>
      </p:grpSp>
      <p:sp>
        <p:nvSpPr>
          <p:cNvPr id="6177" name="AutoShape 38"/>
          <p:cNvSpPr>
            <a:spLocks noChangeArrowheads="1"/>
          </p:cNvSpPr>
          <p:nvPr/>
        </p:nvSpPr>
        <p:spPr bwMode="auto">
          <a:xfrm>
            <a:off x="280989" y="774304"/>
            <a:ext cx="2422525" cy="2273696"/>
          </a:xfrm>
          <a:prstGeom prst="roundRect">
            <a:avLst>
              <a:gd name="adj" fmla="val 6023"/>
            </a:avLst>
          </a:prstGeom>
          <a:solidFill>
            <a:srgbClr val="61616B">
              <a:alpha val="20000"/>
            </a:srgbClr>
          </a:solidFill>
          <a:ln w="9525" algn="ctr">
            <a:solidFill>
              <a:srgbClr val="333333"/>
            </a:solidFill>
            <a:round/>
            <a:headEnd/>
            <a:tailEnd/>
          </a:ln>
        </p:spPr>
        <p:txBody>
          <a:bodyPr wrap="none" anchor="ctr"/>
          <a:lstStyle/>
          <a:p>
            <a:pPr eaLnBrk="0" hangingPunct="0">
              <a:lnSpc>
                <a:spcPct val="90000"/>
              </a:lnSpc>
            </a:pPr>
            <a:endParaRPr lang="zh-CN" altLang="zh-CN">
              <a:solidFill>
                <a:schemeClr val="tx1"/>
              </a:solidFill>
            </a:endParaRPr>
          </a:p>
        </p:txBody>
      </p:sp>
      <p:sp>
        <p:nvSpPr>
          <p:cNvPr id="6178" name="Rectangle 35"/>
          <p:cNvSpPr>
            <a:spLocks noChangeArrowheads="1"/>
          </p:cNvSpPr>
          <p:nvPr/>
        </p:nvSpPr>
        <p:spPr bwMode="auto">
          <a:xfrm>
            <a:off x="285753" y="2204643"/>
            <a:ext cx="2411413" cy="886163"/>
          </a:xfrm>
          <a:prstGeom prst="rect">
            <a:avLst/>
          </a:prstGeom>
          <a:noFill/>
          <a:ln w="9525">
            <a:noFill/>
            <a:miter lim="800000"/>
            <a:headEnd/>
            <a:tailEnd/>
          </a:ln>
        </p:spPr>
        <p:txBody>
          <a:bodyPr wrap="square" lIns="82124" tIns="41061" rIns="82124" bIns="41061">
            <a:spAutoFit/>
          </a:bodyPr>
          <a:lstStyle/>
          <a:p>
            <a:pPr defTabSz="814388" eaLnBrk="0" hangingPunct="0">
              <a:lnSpc>
                <a:spcPct val="90000"/>
              </a:lnSpc>
            </a:pPr>
            <a:r>
              <a:rPr lang="en-US" altLang="zh-CN" sz="1400" dirty="0"/>
              <a:t>Developed Countries’ Labor Forces  Substantially Age</a:t>
            </a:r>
            <a:br>
              <a:rPr lang="en-US" altLang="zh-CN" sz="1400" dirty="0"/>
            </a:br>
            <a:r>
              <a:rPr lang="en-US" altLang="zh-CN" sz="1400" dirty="0"/>
              <a:t>and Decline</a:t>
            </a:r>
          </a:p>
        </p:txBody>
      </p:sp>
      <p:pic>
        <p:nvPicPr>
          <p:cNvPr id="6179" name="Picture 19" descr="shutterstock_22150885"/>
          <p:cNvPicPr>
            <a:picLocks noChangeAspect="1" noChangeArrowheads="1"/>
          </p:cNvPicPr>
          <p:nvPr/>
        </p:nvPicPr>
        <p:blipFill>
          <a:blip r:embed="rId5" cstate="print"/>
          <a:srcRect t="2901" r="-1292" b="27820"/>
          <a:stretch>
            <a:fillRect/>
          </a:stretch>
        </p:blipFill>
        <p:spPr bwMode="auto">
          <a:xfrm>
            <a:off x="744538" y="821928"/>
            <a:ext cx="1493838" cy="1281856"/>
          </a:xfrm>
          <a:prstGeom prst="rect">
            <a:avLst/>
          </a:prstGeom>
          <a:noFill/>
          <a:ln w="9525">
            <a:noFill/>
            <a:miter lim="800000"/>
            <a:headEnd/>
            <a:tailEnd/>
          </a:ln>
        </p:spPr>
      </p:pic>
      <p:grpSp>
        <p:nvGrpSpPr>
          <p:cNvPr id="4" name="Group 20"/>
          <p:cNvGrpSpPr>
            <a:grpSpLocks/>
          </p:cNvGrpSpPr>
          <p:nvPr/>
        </p:nvGrpSpPr>
        <p:grpSpPr bwMode="auto">
          <a:xfrm>
            <a:off x="6368129" y="3306255"/>
            <a:ext cx="2422525" cy="2137420"/>
            <a:chOff x="177" y="2304"/>
            <a:chExt cx="1526" cy="1434"/>
          </a:xfrm>
        </p:grpSpPr>
        <p:sp>
          <p:nvSpPr>
            <p:cNvPr id="6174" name="AutoShape 38"/>
            <p:cNvSpPr>
              <a:spLocks noChangeArrowheads="1"/>
            </p:cNvSpPr>
            <p:nvPr/>
          </p:nvSpPr>
          <p:spPr bwMode="auto">
            <a:xfrm>
              <a:off x="177" y="2304"/>
              <a:ext cx="1526" cy="1434"/>
            </a:xfrm>
            <a:prstGeom prst="roundRect">
              <a:avLst>
                <a:gd name="adj" fmla="val 5616"/>
              </a:avLst>
            </a:prstGeom>
            <a:solidFill>
              <a:srgbClr val="61616B">
                <a:alpha val="20000"/>
              </a:srgbClr>
            </a:solidFill>
            <a:ln w="9525" algn="ctr">
              <a:solidFill>
                <a:srgbClr val="333333"/>
              </a:solidFill>
              <a:round/>
              <a:headEnd/>
              <a:tailEnd/>
            </a:ln>
          </p:spPr>
          <p:txBody>
            <a:bodyPr wrap="none" anchor="ctr"/>
            <a:lstStyle/>
            <a:p>
              <a:pPr eaLnBrk="0" hangingPunct="0">
                <a:lnSpc>
                  <a:spcPct val="90000"/>
                </a:lnSpc>
              </a:pPr>
              <a:endParaRPr lang="zh-CN" altLang="zh-CN">
                <a:solidFill>
                  <a:schemeClr val="tx1"/>
                </a:solidFill>
              </a:endParaRPr>
            </a:p>
          </p:txBody>
        </p:sp>
        <p:sp>
          <p:nvSpPr>
            <p:cNvPr id="6175" name="Rectangle 34"/>
            <p:cNvSpPr>
              <a:spLocks noChangeArrowheads="1"/>
            </p:cNvSpPr>
            <p:nvPr/>
          </p:nvSpPr>
          <p:spPr bwMode="auto">
            <a:xfrm>
              <a:off x="300" y="3252"/>
              <a:ext cx="1280" cy="316"/>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en-US" altLang="zh-CN" sz="1400" dirty="0"/>
                <a:t>World’s Population Becomes Urbanized</a:t>
              </a:r>
              <a:endParaRPr lang="en-US" altLang="ja-JP" sz="1400" dirty="0"/>
            </a:p>
          </p:txBody>
        </p:sp>
        <p:pic>
          <p:nvPicPr>
            <p:cNvPr id="6176" name="Picture 23" descr="shutterstock_35760871"/>
            <p:cNvPicPr>
              <a:picLocks noChangeAspect="1" noChangeArrowheads="1"/>
            </p:cNvPicPr>
            <p:nvPr/>
          </p:nvPicPr>
          <p:blipFill>
            <a:blip r:embed="rId6" cstate="print"/>
            <a:srcRect t="16985" r="41666"/>
            <a:stretch>
              <a:fillRect/>
            </a:stretch>
          </p:blipFill>
          <p:spPr bwMode="auto">
            <a:xfrm>
              <a:off x="469" y="2337"/>
              <a:ext cx="926" cy="876"/>
            </a:xfrm>
            <a:prstGeom prst="rect">
              <a:avLst/>
            </a:prstGeom>
            <a:noFill/>
            <a:ln w="9525">
              <a:noFill/>
              <a:miter lim="800000"/>
              <a:headEnd/>
              <a:tailEnd/>
            </a:ln>
          </p:spPr>
        </p:pic>
      </p:grpSp>
      <p:grpSp>
        <p:nvGrpSpPr>
          <p:cNvPr id="5" name="Group 24"/>
          <p:cNvGrpSpPr>
            <a:grpSpLocks/>
          </p:cNvGrpSpPr>
          <p:nvPr/>
        </p:nvGrpSpPr>
        <p:grpSpPr bwMode="auto">
          <a:xfrm>
            <a:off x="2832100" y="4295377"/>
            <a:ext cx="977900" cy="345803"/>
            <a:chOff x="1784" y="2840"/>
            <a:chExt cx="616" cy="232"/>
          </a:xfrm>
        </p:grpSpPr>
        <p:grpSp>
          <p:nvGrpSpPr>
            <p:cNvPr id="6" name="Group 25"/>
            <p:cNvGrpSpPr>
              <a:grpSpLocks/>
            </p:cNvGrpSpPr>
            <p:nvPr/>
          </p:nvGrpSpPr>
          <p:grpSpPr bwMode="auto">
            <a:xfrm>
              <a:off x="2168" y="2840"/>
              <a:ext cx="232" cy="232"/>
              <a:chOff x="1872" y="1424"/>
              <a:chExt cx="232" cy="232"/>
            </a:xfrm>
          </p:grpSpPr>
          <p:sp>
            <p:nvSpPr>
              <p:cNvPr id="6172" name="Oval 26"/>
              <p:cNvSpPr>
                <a:spLocks noChangeArrowheads="1"/>
              </p:cNvSpPr>
              <p:nvPr/>
            </p:nvSpPr>
            <p:spPr bwMode="auto">
              <a:xfrm>
                <a:off x="1872" y="1424"/>
                <a:ext cx="232" cy="232"/>
              </a:xfrm>
              <a:prstGeom prst="ellipse">
                <a:avLst/>
              </a:prstGeom>
              <a:solidFill>
                <a:srgbClr val="FFFFFF">
                  <a:alpha val="30196"/>
                </a:srgbClr>
              </a:solidFill>
              <a:ln w="9525">
                <a:noFill/>
                <a:round/>
                <a:headEnd/>
                <a:tailEnd/>
              </a:ln>
            </p:spPr>
            <p:txBody>
              <a:bodyPr wrap="none" anchor="ctr"/>
              <a:lstStyle/>
              <a:p>
                <a:endParaRPr lang="zh-CN" altLang="zh-CN"/>
              </a:p>
            </p:txBody>
          </p:sp>
          <p:sp>
            <p:nvSpPr>
              <p:cNvPr id="6173" name="Oval 27"/>
              <p:cNvSpPr>
                <a:spLocks noChangeArrowheads="1"/>
              </p:cNvSpPr>
              <p:nvPr/>
            </p:nvSpPr>
            <p:spPr bwMode="auto">
              <a:xfrm>
                <a:off x="1932" y="1484"/>
                <a:ext cx="112" cy="112"/>
              </a:xfrm>
              <a:prstGeom prst="ellipse">
                <a:avLst/>
              </a:prstGeom>
              <a:solidFill>
                <a:srgbClr val="A8E5FE">
                  <a:alpha val="79999"/>
                </a:srgbClr>
              </a:solidFill>
              <a:ln w="9525">
                <a:noFill/>
                <a:round/>
                <a:headEnd/>
                <a:tailEnd/>
              </a:ln>
            </p:spPr>
            <p:txBody>
              <a:bodyPr wrap="none" anchor="ctr"/>
              <a:lstStyle/>
              <a:p>
                <a:endParaRPr lang="zh-CN" altLang="zh-CN"/>
              </a:p>
            </p:txBody>
          </p:sp>
        </p:grpSp>
        <p:sp>
          <p:nvSpPr>
            <p:cNvPr id="6171" name="AutoShape 28"/>
            <p:cNvSpPr>
              <a:spLocks noChangeArrowheads="1"/>
            </p:cNvSpPr>
            <p:nvPr/>
          </p:nvSpPr>
          <p:spPr bwMode="auto">
            <a:xfrm rot="10800000">
              <a:off x="1784" y="2896"/>
              <a:ext cx="528" cy="136"/>
            </a:xfrm>
            <a:prstGeom prst="homePlate">
              <a:avLst>
                <a:gd name="adj" fmla="val 61776"/>
              </a:avLst>
            </a:prstGeom>
            <a:gradFill rotWithShape="1">
              <a:gsLst>
                <a:gs pos="0">
                  <a:schemeClr val="accent1">
                    <a:alpha val="0"/>
                  </a:schemeClr>
                </a:gs>
                <a:gs pos="100000">
                  <a:schemeClr val="tx1">
                    <a:alpha val="39998"/>
                  </a:schemeClr>
                </a:gs>
              </a:gsLst>
              <a:lin ang="0" scaled="1"/>
            </a:gradFill>
            <a:ln w="9525">
              <a:noFill/>
              <a:miter lim="800000"/>
              <a:headEnd/>
              <a:tailEnd/>
            </a:ln>
          </p:spPr>
          <p:txBody>
            <a:bodyPr wrap="none" anchor="ctr"/>
            <a:lstStyle/>
            <a:p>
              <a:endParaRPr lang="zh-CN" altLang="zh-CN"/>
            </a:p>
          </p:txBody>
        </p:sp>
      </p:grpSp>
      <p:grpSp>
        <p:nvGrpSpPr>
          <p:cNvPr id="7" name="Group 29"/>
          <p:cNvGrpSpPr>
            <a:grpSpLocks/>
          </p:cNvGrpSpPr>
          <p:nvPr/>
        </p:nvGrpSpPr>
        <p:grpSpPr bwMode="auto">
          <a:xfrm>
            <a:off x="2679700" y="2047477"/>
            <a:ext cx="660400" cy="345803"/>
            <a:chOff x="1688" y="1424"/>
            <a:chExt cx="416" cy="232"/>
          </a:xfrm>
        </p:grpSpPr>
        <p:grpSp>
          <p:nvGrpSpPr>
            <p:cNvPr id="8" name="Group 30"/>
            <p:cNvGrpSpPr>
              <a:grpSpLocks/>
            </p:cNvGrpSpPr>
            <p:nvPr/>
          </p:nvGrpSpPr>
          <p:grpSpPr bwMode="auto">
            <a:xfrm>
              <a:off x="1872" y="1424"/>
              <a:ext cx="232" cy="232"/>
              <a:chOff x="1872" y="1424"/>
              <a:chExt cx="232" cy="232"/>
            </a:xfrm>
          </p:grpSpPr>
          <p:sp>
            <p:nvSpPr>
              <p:cNvPr id="6168" name="Oval 31"/>
              <p:cNvSpPr>
                <a:spLocks noChangeArrowheads="1"/>
              </p:cNvSpPr>
              <p:nvPr/>
            </p:nvSpPr>
            <p:spPr bwMode="auto">
              <a:xfrm>
                <a:off x="1872" y="1424"/>
                <a:ext cx="232" cy="232"/>
              </a:xfrm>
              <a:prstGeom prst="ellipse">
                <a:avLst/>
              </a:prstGeom>
              <a:solidFill>
                <a:srgbClr val="FFFFFF">
                  <a:alpha val="30196"/>
                </a:srgbClr>
              </a:solidFill>
              <a:ln w="9525">
                <a:noFill/>
                <a:round/>
                <a:headEnd/>
                <a:tailEnd/>
              </a:ln>
            </p:spPr>
            <p:txBody>
              <a:bodyPr wrap="none" anchor="ctr"/>
              <a:lstStyle/>
              <a:p>
                <a:endParaRPr lang="zh-CN" altLang="zh-CN"/>
              </a:p>
            </p:txBody>
          </p:sp>
          <p:sp>
            <p:nvSpPr>
              <p:cNvPr id="6169" name="Oval 32"/>
              <p:cNvSpPr>
                <a:spLocks noChangeArrowheads="1"/>
              </p:cNvSpPr>
              <p:nvPr/>
            </p:nvSpPr>
            <p:spPr bwMode="auto">
              <a:xfrm>
                <a:off x="1932" y="1484"/>
                <a:ext cx="112" cy="112"/>
              </a:xfrm>
              <a:prstGeom prst="ellipse">
                <a:avLst/>
              </a:prstGeom>
              <a:solidFill>
                <a:srgbClr val="A8E5FE">
                  <a:alpha val="79999"/>
                </a:srgbClr>
              </a:solidFill>
              <a:ln w="9525">
                <a:noFill/>
                <a:round/>
                <a:headEnd/>
                <a:tailEnd/>
              </a:ln>
            </p:spPr>
            <p:txBody>
              <a:bodyPr wrap="none" anchor="ctr"/>
              <a:lstStyle/>
              <a:p>
                <a:endParaRPr lang="zh-CN" altLang="zh-CN"/>
              </a:p>
            </p:txBody>
          </p:sp>
        </p:grpSp>
        <p:sp>
          <p:nvSpPr>
            <p:cNvPr id="6167" name="AutoShape 33"/>
            <p:cNvSpPr>
              <a:spLocks noChangeArrowheads="1"/>
            </p:cNvSpPr>
            <p:nvPr/>
          </p:nvSpPr>
          <p:spPr bwMode="auto">
            <a:xfrm rot="10800000">
              <a:off x="1688" y="1472"/>
              <a:ext cx="176" cy="136"/>
            </a:xfrm>
            <a:prstGeom prst="homePlate">
              <a:avLst>
                <a:gd name="adj" fmla="val 55887"/>
              </a:avLst>
            </a:prstGeom>
            <a:gradFill rotWithShape="1">
              <a:gsLst>
                <a:gs pos="0">
                  <a:schemeClr val="accent1">
                    <a:alpha val="0"/>
                  </a:schemeClr>
                </a:gs>
                <a:gs pos="100000">
                  <a:schemeClr val="tx1">
                    <a:alpha val="39998"/>
                  </a:schemeClr>
                </a:gs>
              </a:gsLst>
              <a:lin ang="0" scaled="1"/>
            </a:gradFill>
            <a:ln w="9525">
              <a:noFill/>
              <a:miter lim="800000"/>
              <a:headEnd/>
              <a:tailEnd/>
            </a:ln>
          </p:spPr>
          <p:txBody>
            <a:bodyPr wrap="none" anchor="ctr"/>
            <a:lstStyle/>
            <a:p>
              <a:endParaRPr lang="zh-CN" altLang="zh-CN"/>
            </a:p>
          </p:txBody>
        </p:sp>
      </p:grpSp>
      <p:grpSp>
        <p:nvGrpSpPr>
          <p:cNvPr id="9" name="Group 34"/>
          <p:cNvGrpSpPr>
            <a:grpSpLocks/>
          </p:cNvGrpSpPr>
          <p:nvPr/>
        </p:nvGrpSpPr>
        <p:grpSpPr bwMode="auto">
          <a:xfrm>
            <a:off x="5372100" y="1575991"/>
            <a:ext cx="977900" cy="345803"/>
            <a:chOff x="3384" y="1127"/>
            <a:chExt cx="616" cy="232"/>
          </a:xfrm>
        </p:grpSpPr>
        <p:grpSp>
          <p:nvGrpSpPr>
            <p:cNvPr id="10" name="Group 35"/>
            <p:cNvGrpSpPr>
              <a:grpSpLocks/>
            </p:cNvGrpSpPr>
            <p:nvPr/>
          </p:nvGrpSpPr>
          <p:grpSpPr bwMode="auto">
            <a:xfrm>
              <a:off x="3384" y="1127"/>
              <a:ext cx="232" cy="232"/>
              <a:chOff x="1872" y="1424"/>
              <a:chExt cx="232" cy="232"/>
            </a:xfrm>
          </p:grpSpPr>
          <p:sp>
            <p:nvSpPr>
              <p:cNvPr id="6164" name="Oval 36"/>
              <p:cNvSpPr>
                <a:spLocks noChangeArrowheads="1"/>
              </p:cNvSpPr>
              <p:nvPr/>
            </p:nvSpPr>
            <p:spPr bwMode="auto">
              <a:xfrm>
                <a:off x="1872" y="1424"/>
                <a:ext cx="232" cy="232"/>
              </a:xfrm>
              <a:prstGeom prst="ellipse">
                <a:avLst/>
              </a:prstGeom>
              <a:solidFill>
                <a:srgbClr val="FFFFFF">
                  <a:alpha val="30196"/>
                </a:srgbClr>
              </a:solidFill>
              <a:ln w="9525">
                <a:noFill/>
                <a:round/>
                <a:headEnd/>
                <a:tailEnd/>
              </a:ln>
            </p:spPr>
            <p:txBody>
              <a:bodyPr wrap="none" anchor="ctr"/>
              <a:lstStyle/>
              <a:p>
                <a:endParaRPr lang="zh-CN" altLang="zh-CN"/>
              </a:p>
            </p:txBody>
          </p:sp>
          <p:sp>
            <p:nvSpPr>
              <p:cNvPr id="6165" name="Oval 37"/>
              <p:cNvSpPr>
                <a:spLocks noChangeArrowheads="1"/>
              </p:cNvSpPr>
              <p:nvPr/>
            </p:nvSpPr>
            <p:spPr bwMode="auto">
              <a:xfrm>
                <a:off x="1932" y="1484"/>
                <a:ext cx="112" cy="112"/>
              </a:xfrm>
              <a:prstGeom prst="ellipse">
                <a:avLst/>
              </a:prstGeom>
              <a:solidFill>
                <a:srgbClr val="A8E5FE">
                  <a:alpha val="79999"/>
                </a:srgbClr>
              </a:solidFill>
              <a:ln w="9525">
                <a:noFill/>
                <a:round/>
                <a:headEnd/>
                <a:tailEnd/>
              </a:ln>
            </p:spPr>
            <p:txBody>
              <a:bodyPr wrap="none" anchor="ctr"/>
              <a:lstStyle/>
              <a:p>
                <a:endParaRPr lang="zh-CN" altLang="zh-CN"/>
              </a:p>
            </p:txBody>
          </p:sp>
        </p:grpSp>
        <p:sp>
          <p:nvSpPr>
            <p:cNvPr id="6163" name="AutoShape 38"/>
            <p:cNvSpPr>
              <a:spLocks noChangeArrowheads="1"/>
            </p:cNvSpPr>
            <p:nvPr/>
          </p:nvSpPr>
          <p:spPr bwMode="auto">
            <a:xfrm>
              <a:off x="3472" y="1167"/>
              <a:ext cx="528" cy="136"/>
            </a:xfrm>
            <a:prstGeom prst="homePlate">
              <a:avLst>
                <a:gd name="adj" fmla="val 61776"/>
              </a:avLst>
            </a:prstGeom>
            <a:gradFill rotWithShape="1">
              <a:gsLst>
                <a:gs pos="0">
                  <a:schemeClr val="accent1">
                    <a:alpha val="0"/>
                  </a:schemeClr>
                </a:gs>
                <a:gs pos="100000">
                  <a:schemeClr val="tx1">
                    <a:alpha val="39998"/>
                  </a:schemeClr>
                </a:gs>
              </a:gsLst>
              <a:lin ang="0" scaled="1"/>
            </a:gradFill>
            <a:ln w="9525">
              <a:noFill/>
              <a:miter lim="800000"/>
              <a:headEnd/>
              <a:tailEnd/>
            </a:ln>
          </p:spPr>
          <p:txBody>
            <a:bodyPr wrap="none" anchor="ctr"/>
            <a:lstStyle/>
            <a:p>
              <a:endParaRPr lang="zh-CN" altLang="zh-CN"/>
            </a:p>
          </p:txBody>
        </p:sp>
      </p:grpSp>
      <p:grpSp>
        <p:nvGrpSpPr>
          <p:cNvPr id="11" name="Group 39"/>
          <p:cNvGrpSpPr>
            <a:grpSpLocks/>
          </p:cNvGrpSpPr>
          <p:nvPr/>
        </p:nvGrpSpPr>
        <p:grpSpPr bwMode="auto">
          <a:xfrm>
            <a:off x="5892800" y="3557191"/>
            <a:ext cx="622300" cy="345803"/>
            <a:chOff x="3712" y="2375"/>
            <a:chExt cx="392" cy="232"/>
          </a:xfrm>
        </p:grpSpPr>
        <p:grpSp>
          <p:nvGrpSpPr>
            <p:cNvPr id="12" name="Group 40"/>
            <p:cNvGrpSpPr>
              <a:grpSpLocks/>
            </p:cNvGrpSpPr>
            <p:nvPr/>
          </p:nvGrpSpPr>
          <p:grpSpPr bwMode="auto">
            <a:xfrm>
              <a:off x="3712" y="2375"/>
              <a:ext cx="232" cy="232"/>
              <a:chOff x="1872" y="1424"/>
              <a:chExt cx="232" cy="232"/>
            </a:xfrm>
          </p:grpSpPr>
          <p:sp>
            <p:nvSpPr>
              <p:cNvPr id="6160" name="Oval 41"/>
              <p:cNvSpPr>
                <a:spLocks noChangeArrowheads="1"/>
              </p:cNvSpPr>
              <p:nvPr/>
            </p:nvSpPr>
            <p:spPr bwMode="auto">
              <a:xfrm>
                <a:off x="1872" y="1424"/>
                <a:ext cx="232" cy="232"/>
              </a:xfrm>
              <a:prstGeom prst="ellipse">
                <a:avLst/>
              </a:prstGeom>
              <a:solidFill>
                <a:srgbClr val="FFFFFF">
                  <a:alpha val="30196"/>
                </a:srgbClr>
              </a:solidFill>
              <a:ln w="9525">
                <a:noFill/>
                <a:round/>
                <a:headEnd/>
                <a:tailEnd/>
              </a:ln>
            </p:spPr>
            <p:txBody>
              <a:bodyPr wrap="none" anchor="ctr"/>
              <a:lstStyle/>
              <a:p>
                <a:endParaRPr lang="zh-CN" altLang="zh-CN"/>
              </a:p>
            </p:txBody>
          </p:sp>
          <p:sp>
            <p:nvSpPr>
              <p:cNvPr id="6161" name="Oval 42"/>
              <p:cNvSpPr>
                <a:spLocks noChangeArrowheads="1"/>
              </p:cNvSpPr>
              <p:nvPr/>
            </p:nvSpPr>
            <p:spPr bwMode="auto">
              <a:xfrm>
                <a:off x="1932" y="1484"/>
                <a:ext cx="112" cy="112"/>
              </a:xfrm>
              <a:prstGeom prst="ellipse">
                <a:avLst/>
              </a:prstGeom>
              <a:solidFill>
                <a:srgbClr val="A8E5FE">
                  <a:alpha val="79999"/>
                </a:srgbClr>
              </a:solidFill>
              <a:ln w="9525">
                <a:noFill/>
                <a:round/>
                <a:headEnd/>
                <a:tailEnd/>
              </a:ln>
            </p:spPr>
            <p:txBody>
              <a:bodyPr wrap="none" anchor="ctr"/>
              <a:lstStyle/>
              <a:p>
                <a:endParaRPr lang="zh-CN" altLang="zh-CN"/>
              </a:p>
            </p:txBody>
          </p:sp>
        </p:grpSp>
        <p:sp>
          <p:nvSpPr>
            <p:cNvPr id="6159" name="AutoShape 43"/>
            <p:cNvSpPr>
              <a:spLocks noChangeArrowheads="1"/>
            </p:cNvSpPr>
            <p:nvPr/>
          </p:nvSpPr>
          <p:spPr bwMode="auto">
            <a:xfrm>
              <a:off x="3928" y="2424"/>
              <a:ext cx="176" cy="136"/>
            </a:xfrm>
            <a:prstGeom prst="homePlate">
              <a:avLst>
                <a:gd name="adj" fmla="val 55887"/>
              </a:avLst>
            </a:prstGeom>
            <a:gradFill rotWithShape="1">
              <a:gsLst>
                <a:gs pos="0">
                  <a:schemeClr val="accent1">
                    <a:alpha val="0"/>
                  </a:schemeClr>
                </a:gs>
                <a:gs pos="100000">
                  <a:schemeClr val="tx1">
                    <a:alpha val="39998"/>
                  </a:schemeClr>
                </a:gs>
              </a:gsLst>
              <a:lin ang="0" scaled="1"/>
            </a:gradFill>
            <a:ln w="9525">
              <a:noFill/>
              <a:miter lim="800000"/>
              <a:headEnd/>
              <a:tailEnd/>
            </a:ln>
          </p:spPr>
          <p:txBody>
            <a:bodyPr wrap="none" anchor="ctr"/>
            <a:lstStyle/>
            <a:p>
              <a:endParaRPr lang="zh-CN" altLang="zh-CN"/>
            </a:p>
          </p:txBody>
        </p:sp>
      </p:grpSp>
      <p:grpSp>
        <p:nvGrpSpPr>
          <p:cNvPr id="13" name="组合 41"/>
          <p:cNvGrpSpPr/>
          <p:nvPr/>
        </p:nvGrpSpPr>
        <p:grpSpPr>
          <a:xfrm>
            <a:off x="0" y="5541378"/>
            <a:ext cx="9144000" cy="707927"/>
            <a:chOff x="0" y="4156033"/>
            <a:chExt cx="9144000" cy="530945"/>
          </a:xfrm>
        </p:grpSpPr>
        <p:sp>
          <p:nvSpPr>
            <p:cNvPr id="47" name="Rectangle 88"/>
            <p:cNvSpPr>
              <a:spLocks noChangeArrowheads="1"/>
            </p:cNvSpPr>
            <p:nvPr/>
          </p:nvSpPr>
          <p:spPr bwMode="auto">
            <a:xfrm>
              <a:off x="0" y="4156033"/>
              <a:ext cx="9144000" cy="530945"/>
            </a:xfrm>
            <a:prstGeom prst="rect">
              <a:avLst/>
            </a:prstGeom>
            <a:solidFill>
              <a:srgbClr val="000000">
                <a:alpha val="50195"/>
              </a:srgbClr>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smtClean="0">
                <a:ln>
                  <a:noFill/>
                </a:ln>
                <a:solidFill>
                  <a:srgbClr val="FFFFFF"/>
                </a:solidFill>
                <a:effectLst/>
                <a:uLnTx/>
                <a:uFillTx/>
              </a:endParaRPr>
            </a:p>
          </p:txBody>
        </p:sp>
        <p:sp>
          <p:nvSpPr>
            <p:cNvPr id="48" name="TextBox 98"/>
            <p:cNvSpPr txBox="1">
              <a:spLocks noChangeArrowheads="1"/>
            </p:cNvSpPr>
            <p:nvPr/>
          </p:nvSpPr>
          <p:spPr bwMode="auto">
            <a:xfrm>
              <a:off x="800100" y="4167963"/>
              <a:ext cx="7543800" cy="443198"/>
            </a:xfrm>
            <a:prstGeom prst="rect">
              <a:avLst/>
            </a:prstGeom>
            <a:noFill/>
            <a:ln w="9525">
              <a:noFill/>
              <a:miter lim="800000"/>
              <a:headEnd/>
              <a:tailEnd/>
            </a:ln>
          </p:spPr>
          <p:txBody>
            <a:bodyPr wrap="square">
              <a:spAutoFit/>
            </a:bodyPr>
            <a:lstStyle/>
            <a:p>
              <a:pPr eaLnBrk="0" fontAlgn="auto" hangingPunct="0">
                <a:lnSpc>
                  <a:spcPct val="90000"/>
                </a:lnSpc>
                <a:spcBef>
                  <a:spcPts val="0"/>
                </a:spcBef>
                <a:spcAft>
                  <a:spcPts val="0"/>
                </a:spcAft>
              </a:pPr>
              <a:r>
                <a:rPr lang="en-GB" altLang="zh-CN" sz="1800" b="1" dirty="0" smtClean="0">
                  <a:solidFill>
                    <a:schemeClr val="tx2"/>
                  </a:solidFill>
                  <a:latin typeface="Arial" pitchFamily="34" charset="0"/>
                  <a:cs typeface="Arial" pitchFamily="34" charset="0"/>
                </a:rPr>
                <a:t>The world around us is undergoing a major transition, those environmental impacts of this massive urbanisation are significant. </a:t>
              </a:r>
              <a:endParaRPr kumimoji="0" lang="en-US" altLang="zh-CN" sz="1800" b="1" i="0" u="none" strike="noStrike" kern="0" cap="none" spc="0" normalizeH="0" baseline="0" noProof="0" dirty="0" smtClean="0">
                <a:ln>
                  <a:noFill/>
                </a:ln>
                <a:solidFill>
                  <a:schemeClr val="tx2"/>
                </a:solidFill>
                <a:effectLst/>
                <a:uLnTx/>
                <a:uFillTx/>
              </a:endParaRPr>
            </a:p>
          </p:txBody>
        </p:sp>
      </p:grpSp>
      <p:pic>
        <p:nvPicPr>
          <p:cNvPr id="43" name="图片 42" descr="chinaz12.png"/>
          <p:cNvPicPr>
            <a:picLocks noChangeAspect="1"/>
          </p:cNvPicPr>
          <p:nvPr/>
        </p:nvPicPr>
        <p:blipFill>
          <a:blip r:embed="rId7" cstate="print"/>
          <a:stretch>
            <a:fillRect/>
          </a:stretch>
        </p:blipFill>
        <p:spPr>
          <a:xfrm>
            <a:off x="3150171" y="1700808"/>
            <a:ext cx="2843657" cy="3086911"/>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reeform 495"/>
          <p:cNvSpPr>
            <a:spLocks/>
          </p:cNvSpPr>
          <p:nvPr/>
        </p:nvSpPr>
        <p:spPr bwMode="auto">
          <a:xfrm>
            <a:off x="7788832" y="1982457"/>
            <a:ext cx="1175656" cy="681183"/>
          </a:xfrm>
          <a:custGeom>
            <a:avLst/>
            <a:gdLst>
              <a:gd name="T0" fmla="*/ 2147483647 w 1076"/>
              <a:gd name="T1" fmla="*/ 2147483647 h 764"/>
              <a:gd name="T2" fmla="*/ 2147483647 w 1076"/>
              <a:gd name="T3" fmla="*/ 2147483647 h 764"/>
              <a:gd name="T4" fmla="*/ 2147483647 w 1076"/>
              <a:gd name="T5" fmla="*/ 2147483647 h 764"/>
              <a:gd name="T6" fmla="*/ 2147483647 w 1076"/>
              <a:gd name="T7" fmla="*/ 2147483647 h 764"/>
              <a:gd name="T8" fmla="*/ 2147483647 w 1076"/>
              <a:gd name="T9" fmla="*/ 2147483647 h 764"/>
              <a:gd name="T10" fmla="*/ 2147483647 w 1076"/>
              <a:gd name="T11" fmla="*/ 2147483647 h 764"/>
              <a:gd name="T12" fmla="*/ 2147483647 w 1076"/>
              <a:gd name="T13" fmla="*/ 0 h 764"/>
              <a:gd name="T14" fmla="*/ 2147483647 w 1076"/>
              <a:gd name="T15" fmla="*/ 2147483647 h 764"/>
              <a:gd name="T16" fmla="*/ 2147483647 w 1076"/>
              <a:gd name="T17" fmla="*/ 2147483647 h 764"/>
              <a:gd name="T18" fmla="*/ 2147483647 w 1076"/>
              <a:gd name="T19" fmla="*/ 2147483647 h 764"/>
              <a:gd name="T20" fmla="*/ 2147483647 w 1076"/>
              <a:gd name="T21" fmla="*/ 2147483647 h 764"/>
              <a:gd name="T22" fmla="*/ 2147483647 w 1076"/>
              <a:gd name="T23" fmla="*/ 2147483647 h 764"/>
              <a:gd name="T24" fmla="*/ 2147483647 w 1076"/>
              <a:gd name="T25" fmla="*/ 2147483647 h 764"/>
              <a:gd name="T26" fmla="*/ 2147483647 w 1076"/>
              <a:gd name="T27" fmla="*/ 2147483647 h 764"/>
              <a:gd name="T28" fmla="*/ 2147483647 w 1076"/>
              <a:gd name="T29" fmla="*/ 2147483647 h 764"/>
              <a:gd name="T30" fmla="*/ 2147483647 w 1076"/>
              <a:gd name="T31" fmla="*/ 2147483647 h 764"/>
              <a:gd name="T32" fmla="*/ 2147483647 w 1076"/>
              <a:gd name="T33" fmla="*/ 2147483647 h 764"/>
              <a:gd name="T34" fmla="*/ 2147483647 w 1076"/>
              <a:gd name="T35" fmla="*/ 2147483647 h 764"/>
              <a:gd name="T36" fmla="*/ 0 w 1076"/>
              <a:gd name="T37" fmla="*/ 2147483647 h 764"/>
              <a:gd name="T38" fmla="*/ 2147483647 w 1076"/>
              <a:gd name="T39" fmla="*/ 2147483647 h 764"/>
              <a:gd name="T40" fmla="*/ 2147483647 w 1076"/>
              <a:gd name="T41" fmla="*/ 2147483647 h 764"/>
              <a:gd name="T42" fmla="*/ 2147483647 w 1076"/>
              <a:gd name="T43" fmla="*/ 2147483647 h 764"/>
              <a:gd name="T44" fmla="*/ 2147483647 w 1076"/>
              <a:gd name="T45" fmla="*/ 2147483647 h 764"/>
              <a:gd name="T46" fmla="*/ 2147483647 w 1076"/>
              <a:gd name="T47" fmla="*/ 2147483647 h 764"/>
              <a:gd name="T48" fmla="*/ 2147483647 w 1076"/>
              <a:gd name="T49" fmla="*/ 2147483647 h 764"/>
              <a:gd name="T50" fmla="*/ 2147483647 w 1076"/>
              <a:gd name="T51" fmla="*/ 2147483647 h 764"/>
              <a:gd name="T52" fmla="*/ 2147483647 w 1076"/>
              <a:gd name="T53" fmla="*/ 2147483647 h 764"/>
              <a:gd name="T54" fmla="*/ 2147483647 w 1076"/>
              <a:gd name="T55" fmla="*/ 2147483647 h 764"/>
              <a:gd name="T56" fmla="*/ 2147483647 w 1076"/>
              <a:gd name="T57" fmla="*/ 2147483647 h 764"/>
              <a:gd name="T58" fmla="*/ 2147483647 w 1076"/>
              <a:gd name="T59" fmla="*/ 2147483647 h 764"/>
              <a:gd name="T60" fmla="*/ 2147483647 w 1076"/>
              <a:gd name="T61" fmla="*/ 2147483647 h 764"/>
              <a:gd name="T62" fmla="*/ 2147483647 w 1076"/>
              <a:gd name="T63" fmla="*/ 2147483647 h 764"/>
              <a:gd name="T64" fmla="*/ 2147483647 w 1076"/>
              <a:gd name="T65" fmla="*/ 2147483647 h 764"/>
              <a:gd name="T66" fmla="*/ 2147483647 w 1076"/>
              <a:gd name="T67" fmla="*/ 2147483647 h 764"/>
              <a:gd name="T68" fmla="*/ 2147483647 w 1076"/>
              <a:gd name="T69" fmla="*/ 2147483647 h 764"/>
              <a:gd name="T70" fmla="*/ 2147483647 w 1076"/>
              <a:gd name="T71" fmla="*/ 2147483647 h 764"/>
              <a:gd name="T72" fmla="*/ 2147483647 w 1076"/>
              <a:gd name="T73" fmla="*/ 2147483647 h 764"/>
              <a:gd name="T74" fmla="*/ 2147483647 w 1076"/>
              <a:gd name="T75" fmla="*/ 2147483647 h 7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6"/>
              <a:gd name="T115" fmla="*/ 0 h 764"/>
              <a:gd name="T116" fmla="*/ 1076 w 1076"/>
              <a:gd name="T117" fmla="*/ 764 h 7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6" h="764">
                <a:moveTo>
                  <a:pt x="1076" y="127"/>
                </a:moveTo>
                <a:lnTo>
                  <a:pt x="683" y="128"/>
                </a:lnTo>
                <a:lnTo>
                  <a:pt x="692" y="85"/>
                </a:lnTo>
                <a:lnTo>
                  <a:pt x="688" y="51"/>
                </a:lnTo>
                <a:lnTo>
                  <a:pt x="665" y="19"/>
                </a:lnTo>
                <a:lnTo>
                  <a:pt x="640" y="1"/>
                </a:lnTo>
                <a:lnTo>
                  <a:pt x="603" y="0"/>
                </a:lnTo>
                <a:lnTo>
                  <a:pt x="569" y="4"/>
                </a:lnTo>
                <a:lnTo>
                  <a:pt x="542" y="22"/>
                </a:lnTo>
                <a:lnTo>
                  <a:pt x="521" y="55"/>
                </a:lnTo>
                <a:lnTo>
                  <a:pt x="519" y="89"/>
                </a:lnTo>
                <a:lnTo>
                  <a:pt x="536" y="125"/>
                </a:lnTo>
                <a:lnTo>
                  <a:pt x="131" y="125"/>
                </a:lnTo>
                <a:lnTo>
                  <a:pt x="131" y="320"/>
                </a:lnTo>
                <a:lnTo>
                  <a:pt x="97" y="301"/>
                </a:lnTo>
                <a:lnTo>
                  <a:pt x="58" y="305"/>
                </a:lnTo>
                <a:lnTo>
                  <a:pt x="25" y="326"/>
                </a:lnTo>
                <a:lnTo>
                  <a:pt x="7" y="353"/>
                </a:lnTo>
                <a:lnTo>
                  <a:pt x="0" y="386"/>
                </a:lnTo>
                <a:lnTo>
                  <a:pt x="6" y="416"/>
                </a:lnTo>
                <a:lnTo>
                  <a:pt x="25" y="447"/>
                </a:lnTo>
                <a:lnTo>
                  <a:pt x="54" y="466"/>
                </a:lnTo>
                <a:lnTo>
                  <a:pt x="98" y="471"/>
                </a:lnTo>
                <a:lnTo>
                  <a:pt x="134" y="457"/>
                </a:lnTo>
                <a:lnTo>
                  <a:pt x="134" y="653"/>
                </a:lnTo>
                <a:lnTo>
                  <a:pt x="527" y="654"/>
                </a:lnTo>
                <a:lnTo>
                  <a:pt x="518" y="678"/>
                </a:lnTo>
                <a:lnTo>
                  <a:pt x="521" y="707"/>
                </a:lnTo>
                <a:lnTo>
                  <a:pt x="542" y="734"/>
                </a:lnTo>
                <a:lnTo>
                  <a:pt x="571" y="760"/>
                </a:lnTo>
                <a:lnTo>
                  <a:pt x="601" y="764"/>
                </a:lnTo>
                <a:lnTo>
                  <a:pt x="637" y="755"/>
                </a:lnTo>
                <a:lnTo>
                  <a:pt x="659" y="739"/>
                </a:lnTo>
                <a:lnTo>
                  <a:pt x="679" y="715"/>
                </a:lnTo>
                <a:lnTo>
                  <a:pt x="683" y="675"/>
                </a:lnTo>
                <a:lnTo>
                  <a:pt x="679" y="654"/>
                </a:lnTo>
                <a:lnTo>
                  <a:pt x="1076" y="651"/>
                </a:lnTo>
                <a:lnTo>
                  <a:pt x="1076" y="127"/>
                </a:lnTo>
                <a:close/>
              </a:path>
            </a:pathLst>
          </a:custGeom>
          <a:solidFill>
            <a:schemeClr val="accent1"/>
          </a:solidFill>
          <a:ln w="6350" cap="flat" cmpd="sng">
            <a:solidFill>
              <a:schemeClr val="tx1"/>
            </a:solidFill>
            <a:prstDash val="solid"/>
            <a:round/>
            <a:headEnd/>
            <a:tailEnd/>
          </a:ln>
          <a:scene3d>
            <a:camera prst="orthographicFront"/>
            <a:lightRig rig="threePt" dir="t"/>
          </a:scene3d>
          <a:sp3d>
            <a:bevelT w="63500"/>
            <a:bevelB w="57150"/>
          </a:sp3d>
        </p:spPr>
        <p:txBody>
          <a:bodyPr wrap="none" lIns="0" tIns="0" rIns="0" bIns="0" anchor="ctr">
            <a:noAutofit/>
          </a:bodyPr>
          <a:lstStyle/>
          <a:p>
            <a:endParaRPr lang="zh-CN" altLang="en-US" sz="1800">
              <a:solidFill>
                <a:srgbClr val="000000"/>
              </a:solidFill>
              <a:latin typeface="Arial" pitchFamily="34" charset="0"/>
              <a:ea typeface="宋体" pitchFamily="2" charset="-122"/>
            </a:endParaRPr>
          </a:p>
        </p:txBody>
      </p:sp>
      <p:sp>
        <p:nvSpPr>
          <p:cNvPr id="173" name="Freeform 496"/>
          <p:cNvSpPr>
            <a:spLocks/>
          </p:cNvSpPr>
          <p:nvPr/>
        </p:nvSpPr>
        <p:spPr bwMode="auto">
          <a:xfrm>
            <a:off x="5867277" y="1988502"/>
            <a:ext cx="1033639" cy="685213"/>
          </a:xfrm>
          <a:custGeom>
            <a:avLst/>
            <a:gdLst>
              <a:gd name="T0" fmla="*/ 0 w 946"/>
              <a:gd name="T1" fmla="*/ 2147483647 h 769"/>
              <a:gd name="T2" fmla="*/ 2147483647 w 946"/>
              <a:gd name="T3" fmla="*/ 2147483647 h 769"/>
              <a:gd name="T4" fmla="*/ 2147483647 w 946"/>
              <a:gd name="T5" fmla="*/ 2147483647 h 769"/>
              <a:gd name="T6" fmla="*/ 2147483647 w 946"/>
              <a:gd name="T7" fmla="*/ 2147483647 h 769"/>
              <a:gd name="T8" fmla="*/ 2147483647 w 946"/>
              <a:gd name="T9" fmla="*/ 2147483647 h 769"/>
              <a:gd name="T10" fmla="*/ 2147483647 w 946"/>
              <a:gd name="T11" fmla="*/ 2147483647 h 769"/>
              <a:gd name="T12" fmla="*/ 2147483647 w 946"/>
              <a:gd name="T13" fmla="*/ 0 h 769"/>
              <a:gd name="T14" fmla="*/ 2147483647 w 946"/>
              <a:gd name="T15" fmla="*/ 2147483647 h 769"/>
              <a:gd name="T16" fmla="*/ 2147483647 w 946"/>
              <a:gd name="T17" fmla="*/ 2147483647 h 769"/>
              <a:gd name="T18" fmla="*/ 2147483647 w 946"/>
              <a:gd name="T19" fmla="*/ 2147483647 h 769"/>
              <a:gd name="T20" fmla="*/ 2147483647 w 946"/>
              <a:gd name="T21" fmla="*/ 2147483647 h 769"/>
              <a:gd name="T22" fmla="*/ 2147483647 w 946"/>
              <a:gd name="T23" fmla="*/ 2147483647 h 769"/>
              <a:gd name="T24" fmla="*/ 2147483647 w 946"/>
              <a:gd name="T25" fmla="*/ 2147483647 h 769"/>
              <a:gd name="T26" fmla="*/ 2147483647 w 946"/>
              <a:gd name="T27" fmla="*/ 2147483647 h 769"/>
              <a:gd name="T28" fmla="*/ 2147483647 w 946"/>
              <a:gd name="T29" fmla="*/ 2147483647 h 769"/>
              <a:gd name="T30" fmla="*/ 2147483647 w 946"/>
              <a:gd name="T31" fmla="*/ 2147483647 h 769"/>
              <a:gd name="T32" fmla="*/ 2147483647 w 946"/>
              <a:gd name="T33" fmla="*/ 2147483647 h 769"/>
              <a:gd name="T34" fmla="*/ 2147483647 w 946"/>
              <a:gd name="T35" fmla="*/ 2147483647 h 769"/>
              <a:gd name="T36" fmla="*/ 2147483647 w 946"/>
              <a:gd name="T37" fmla="*/ 2147483647 h 769"/>
              <a:gd name="T38" fmla="*/ 2147483647 w 946"/>
              <a:gd name="T39" fmla="*/ 2147483647 h 769"/>
              <a:gd name="T40" fmla="*/ 2147483647 w 946"/>
              <a:gd name="T41" fmla="*/ 2147483647 h 769"/>
              <a:gd name="T42" fmla="*/ 2147483647 w 946"/>
              <a:gd name="T43" fmla="*/ 2147483647 h 769"/>
              <a:gd name="T44" fmla="*/ 2147483647 w 946"/>
              <a:gd name="T45" fmla="*/ 2147483647 h 769"/>
              <a:gd name="T46" fmla="*/ 2147483647 w 946"/>
              <a:gd name="T47" fmla="*/ 2147483647 h 769"/>
              <a:gd name="T48" fmla="*/ 2147483647 w 946"/>
              <a:gd name="T49" fmla="*/ 2147483647 h 769"/>
              <a:gd name="T50" fmla="*/ 2147483647 w 946"/>
              <a:gd name="T51" fmla="*/ 2147483647 h 769"/>
              <a:gd name="T52" fmla="*/ 2147483647 w 946"/>
              <a:gd name="T53" fmla="*/ 2147483647 h 769"/>
              <a:gd name="T54" fmla="*/ 2147483647 w 946"/>
              <a:gd name="T55" fmla="*/ 2147483647 h 769"/>
              <a:gd name="T56" fmla="*/ 2147483647 w 946"/>
              <a:gd name="T57" fmla="*/ 2147483647 h 769"/>
              <a:gd name="T58" fmla="*/ 2147483647 w 946"/>
              <a:gd name="T59" fmla="*/ 2147483647 h 769"/>
              <a:gd name="T60" fmla="*/ 2147483647 w 946"/>
              <a:gd name="T61" fmla="*/ 2147483647 h 769"/>
              <a:gd name="T62" fmla="*/ 2147483647 w 946"/>
              <a:gd name="T63" fmla="*/ 2147483647 h 769"/>
              <a:gd name="T64" fmla="*/ 2147483647 w 946"/>
              <a:gd name="T65" fmla="*/ 2147483647 h 769"/>
              <a:gd name="T66" fmla="*/ 2147483647 w 946"/>
              <a:gd name="T67" fmla="*/ 2147483647 h 769"/>
              <a:gd name="T68" fmla="*/ 2147483647 w 946"/>
              <a:gd name="T69" fmla="*/ 2147483647 h 769"/>
              <a:gd name="T70" fmla="*/ 2147483647 w 946"/>
              <a:gd name="T71" fmla="*/ 2147483647 h 769"/>
              <a:gd name="T72" fmla="*/ 0 w 946"/>
              <a:gd name="T73" fmla="*/ 2147483647 h 769"/>
              <a:gd name="T74" fmla="*/ 0 w 946"/>
              <a:gd name="T75" fmla="*/ 2147483647 h 7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6"/>
              <a:gd name="T115" fmla="*/ 0 h 769"/>
              <a:gd name="T116" fmla="*/ 946 w 946"/>
              <a:gd name="T117" fmla="*/ 769 h 7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6" h="769">
                <a:moveTo>
                  <a:pt x="0" y="121"/>
                </a:moveTo>
                <a:lnTo>
                  <a:pt x="394" y="121"/>
                </a:lnTo>
                <a:lnTo>
                  <a:pt x="384" y="89"/>
                </a:lnTo>
                <a:lnTo>
                  <a:pt x="385" y="52"/>
                </a:lnTo>
                <a:lnTo>
                  <a:pt x="402" y="25"/>
                </a:lnTo>
                <a:lnTo>
                  <a:pt x="434" y="4"/>
                </a:lnTo>
                <a:lnTo>
                  <a:pt x="469" y="0"/>
                </a:lnTo>
                <a:lnTo>
                  <a:pt x="502" y="6"/>
                </a:lnTo>
                <a:lnTo>
                  <a:pt x="531" y="25"/>
                </a:lnTo>
                <a:lnTo>
                  <a:pt x="550" y="54"/>
                </a:lnTo>
                <a:lnTo>
                  <a:pt x="555" y="94"/>
                </a:lnTo>
                <a:lnTo>
                  <a:pt x="540" y="121"/>
                </a:lnTo>
                <a:lnTo>
                  <a:pt x="946" y="121"/>
                </a:lnTo>
                <a:lnTo>
                  <a:pt x="946" y="316"/>
                </a:lnTo>
                <a:lnTo>
                  <a:pt x="904" y="300"/>
                </a:lnTo>
                <a:lnTo>
                  <a:pt x="866" y="307"/>
                </a:lnTo>
                <a:lnTo>
                  <a:pt x="834" y="329"/>
                </a:lnTo>
                <a:lnTo>
                  <a:pt x="818" y="356"/>
                </a:lnTo>
                <a:lnTo>
                  <a:pt x="814" y="383"/>
                </a:lnTo>
                <a:lnTo>
                  <a:pt x="818" y="414"/>
                </a:lnTo>
                <a:lnTo>
                  <a:pt x="834" y="444"/>
                </a:lnTo>
                <a:lnTo>
                  <a:pt x="867" y="459"/>
                </a:lnTo>
                <a:lnTo>
                  <a:pt x="903" y="465"/>
                </a:lnTo>
                <a:lnTo>
                  <a:pt x="946" y="453"/>
                </a:lnTo>
                <a:lnTo>
                  <a:pt x="946" y="647"/>
                </a:lnTo>
                <a:lnTo>
                  <a:pt x="544" y="647"/>
                </a:lnTo>
                <a:lnTo>
                  <a:pt x="555" y="674"/>
                </a:lnTo>
                <a:lnTo>
                  <a:pt x="550" y="715"/>
                </a:lnTo>
                <a:lnTo>
                  <a:pt x="537" y="741"/>
                </a:lnTo>
                <a:lnTo>
                  <a:pt x="506" y="763"/>
                </a:lnTo>
                <a:lnTo>
                  <a:pt x="470" y="769"/>
                </a:lnTo>
                <a:lnTo>
                  <a:pt x="439" y="763"/>
                </a:lnTo>
                <a:lnTo>
                  <a:pt x="411" y="750"/>
                </a:lnTo>
                <a:lnTo>
                  <a:pt x="393" y="714"/>
                </a:lnTo>
                <a:lnTo>
                  <a:pt x="385" y="675"/>
                </a:lnTo>
                <a:lnTo>
                  <a:pt x="397" y="647"/>
                </a:lnTo>
                <a:lnTo>
                  <a:pt x="0" y="647"/>
                </a:lnTo>
                <a:lnTo>
                  <a:pt x="0" y="121"/>
                </a:lnTo>
                <a:close/>
              </a:path>
            </a:pathLst>
          </a:custGeom>
          <a:solidFill>
            <a:srgbClr val="B0D7FA"/>
          </a:solidFill>
          <a:ln w="6350" cap="flat" cmpd="sng">
            <a:solidFill>
              <a:schemeClr val="tx1"/>
            </a:solidFill>
            <a:prstDash val="solid"/>
            <a:round/>
            <a:headEnd/>
            <a:tailEnd/>
          </a:ln>
          <a:scene3d>
            <a:camera prst="orthographicFront"/>
            <a:lightRig rig="threePt" dir="t"/>
          </a:scene3d>
          <a:sp3d>
            <a:bevelT w="63500"/>
            <a:bevelB w="57150"/>
          </a:sp3d>
        </p:spPr>
        <p:txBody>
          <a:bodyPr wrap="none" lIns="0" tIns="0" rIns="0" bIns="0" anchor="ctr">
            <a:noAutofit/>
          </a:bodyPr>
          <a:lstStyle/>
          <a:p>
            <a:endParaRPr lang="zh-CN" altLang="en-US" sz="1800">
              <a:solidFill>
                <a:srgbClr val="000000"/>
              </a:solidFill>
              <a:latin typeface="Arial" pitchFamily="34" charset="0"/>
              <a:ea typeface="宋体" pitchFamily="2" charset="-122"/>
            </a:endParaRPr>
          </a:p>
        </p:txBody>
      </p:sp>
      <p:sp>
        <p:nvSpPr>
          <p:cNvPr id="174" name="Freeform 497"/>
          <p:cNvSpPr>
            <a:spLocks/>
          </p:cNvSpPr>
          <p:nvPr/>
        </p:nvSpPr>
        <p:spPr bwMode="auto">
          <a:xfrm>
            <a:off x="6753958" y="2092292"/>
            <a:ext cx="1181831" cy="472595"/>
          </a:xfrm>
          <a:custGeom>
            <a:avLst/>
            <a:gdLst>
              <a:gd name="T0" fmla="*/ 2147483647 w 1081"/>
              <a:gd name="T1" fmla="*/ 0 h 530"/>
              <a:gd name="T2" fmla="*/ 2147483647 w 1081"/>
              <a:gd name="T3" fmla="*/ 2147483647 h 530"/>
              <a:gd name="T4" fmla="*/ 2147483647 w 1081"/>
              <a:gd name="T5" fmla="*/ 2147483647 h 530"/>
              <a:gd name="T6" fmla="*/ 2147483647 w 1081"/>
              <a:gd name="T7" fmla="*/ 2147483647 h 530"/>
              <a:gd name="T8" fmla="*/ 2147483647 w 1081"/>
              <a:gd name="T9" fmla="*/ 2147483647 h 530"/>
              <a:gd name="T10" fmla="*/ 2147483647 w 1081"/>
              <a:gd name="T11" fmla="*/ 2147483647 h 530"/>
              <a:gd name="T12" fmla="*/ 2147483647 w 1081"/>
              <a:gd name="T13" fmla="*/ 2147483647 h 530"/>
              <a:gd name="T14" fmla="*/ 2147483647 w 1081"/>
              <a:gd name="T15" fmla="*/ 2147483647 h 530"/>
              <a:gd name="T16" fmla="*/ 2147483647 w 1081"/>
              <a:gd name="T17" fmla="*/ 2147483647 h 530"/>
              <a:gd name="T18" fmla="*/ 2147483647 w 1081"/>
              <a:gd name="T19" fmla="*/ 2147483647 h 530"/>
              <a:gd name="T20" fmla="*/ 2147483647 w 1081"/>
              <a:gd name="T21" fmla="*/ 2147483647 h 530"/>
              <a:gd name="T22" fmla="*/ 2147483647 w 1081"/>
              <a:gd name="T23" fmla="*/ 2147483647 h 530"/>
              <a:gd name="T24" fmla="*/ 2147483647 w 1081"/>
              <a:gd name="T25" fmla="*/ 2147483647 h 530"/>
              <a:gd name="T26" fmla="*/ 2147483647 w 1081"/>
              <a:gd name="T27" fmla="*/ 2147483647 h 530"/>
              <a:gd name="T28" fmla="*/ 2147483647 w 1081"/>
              <a:gd name="T29" fmla="*/ 2147483647 h 530"/>
              <a:gd name="T30" fmla="*/ 2147483647 w 1081"/>
              <a:gd name="T31" fmla="*/ 2147483647 h 530"/>
              <a:gd name="T32" fmla="*/ 2147483647 w 1081"/>
              <a:gd name="T33" fmla="*/ 2147483647 h 530"/>
              <a:gd name="T34" fmla="*/ 2147483647 w 1081"/>
              <a:gd name="T35" fmla="*/ 2147483647 h 530"/>
              <a:gd name="T36" fmla="*/ 0 w 1081"/>
              <a:gd name="T37" fmla="*/ 2147483647 h 530"/>
              <a:gd name="T38" fmla="*/ 2147483647 w 1081"/>
              <a:gd name="T39" fmla="*/ 2147483647 h 530"/>
              <a:gd name="T40" fmla="*/ 2147483647 w 1081"/>
              <a:gd name="T41" fmla="*/ 2147483647 h 530"/>
              <a:gd name="T42" fmla="*/ 2147483647 w 1081"/>
              <a:gd name="T43" fmla="*/ 2147483647 h 530"/>
              <a:gd name="T44" fmla="*/ 2147483647 w 1081"/>
              <a:gd name="T45" fmla="*/ 2147483647 h 530"/>
              <a:gd name="T46" fmla="*/ 2147483647 w 1081"/>
              <a:gd name="T47" fmla="*/ 2147483647 h 530"/>
              <a:gd name="T48" fmla="*/ 2147483647 w 1081"/>
              <a:gd name="T49" fmla="*/ 2147483647 h 530"/>
              <a:gd name="T50" fmla="*/ 2147483647 w 1081"/>
              <a:gd name="T51" fmla="*/ 2147483647 h 530"/>
              <a:gd name="T52" fmla="*/ 2147483647 w 1081"/>
              <a:gd name="T53" fmla="*/ 2147483647 h 530"/>
              <a:gd name="T54" fmla="*/ 2147483647 w 1081"/>
              <a:gd name="T55" fmla="*/ 2147483647 h 530"/>
              <a:gd name="T56" fmla="*/ 2147483647 w 1081"/>
              <a:gd name="T57" fmla="*/ 2147483647 h 530"/>
              <a:gd name="T58" fmla="*/ 2147483647 w 1081"/>
              <a:gd name="T59" fmla="*/ 2147483647 h 530"/>
              <a:gd name="T60" fmla="*/ 2147483647 w 1081"/>
              <a:gd name="T61" fmla="*/ 2147483647 h 530"/>
              <a:gd name="T62" fmla="*/ 2147483647 w 1081"/>
              <a:gd name="T63" fmla="*/ 2147483647 h 530"/>
              <a:gd name="T64" fmla="*/ 2147483647 w 1081"/>
              <a:gd name="T65" fmla="*/ 2147483647 h 530"/>
              <a:gd name="T66" fmla="*/ 2147483647 w 1081"/>
              <a:gd name="T67" fmla="*/ 2147483647 h 530"/>
              <a:gd name="T68" fmla="*/ 2147483647 w 1081"/>
              <a:gd name="T69" fmla="*/ 2147483647 h 530"/>
              <a:gd name="T70" fmla="*/ 2147483647 w 1081"/>
              <a:gd name="T71" fmla="*/ 2147483647 h 530"/>
              <a:gd name="T72" fmla="*/ 2147483647 w 1081"/>
              <a:gd name="T73" fmla="*/ 2147483647 h 530"/>
              <a:gd name="T74" fmla="*/ 2147483647 w 1081"/>
              <a:gd name="T75" fmla="*/ 2147483647 h 530"/>
              <a:gd name="T76" fmla="*/ 2147483647 w 1081"/>
              <a:gd name="T77" fmla="*/ 2147483647 h 530"/>
              <a:gd name="T78" fmla="*/ 2147483647 w 1081"/>
              <a:gd name="T79" fmla="*/ 2147483647 h 530"/>
              <a:gd name="T80" fmla="*/ 2147483647 w 1081"/>
              <a:gd name="T81" fmla="*/ 2147483647 h 530"/>
              <a:gd name="T82" fmla="*/ 2147483647 w 1081"/>
              <a:gd name="T83" fmla="*/ 2147483647 h 530"/>
              <a:gd name="T84" fmla="*/ 2147483647 w 1081"/>
              <a:gd name="T85" fmla="*/ 2147483647 h 530"/>
              <a:gd name="T86" fmla="*/ 2147483647 w 1081"/>
              <a:gd name="T87" fmla="*/ 2147483647 h 530"/>
              <a:gd name="T88" fmla="*/ 2147483647 w 1081"/>
              <a:gd name="T89" fmla="*/ 2147483647 h 530"/>
              <a:gd name="T90" fmla="*/ 2147483647 w 1081"/>
              <a:gd name="T91" fmla="*/ 2147483647 h 530"/>
              <a:gd name="T92" fmla="*/ 2147483647 w 1081"/>
              <a:gd name="T93" fmla="*/ 2147483647 h 530"/>
              <a:gd name="T94" fmla="*/ 2147483647 w 1081"/>
              <a:gd name="T95" fmla="*/ 2147483647 h 530"/>
              <a:gd name="T96" fmla="*/ 2147483647 w 1081"/>
              <a:gd name="T97" fmla="*/ 0 h 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81"/>
              <a:gd name="T148" fmla="*/ 0 h 530"/>
              <a:gd name="T149" fmla="*/ 1081 w 1081"/>
              <a:gd name="T150" fmla="*/ 530 h 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81" h="530">
                <a:moveTo>
                  <a:pt x="1081" y="0"/>
                </a:moveTo>
                <a:lnTo>
                  <a:pt x="670" y="3"/>
                </a:lnTo>
                <a:lnTo>
                  <a:pt x="685" y="36"/>
                </a:lnTo>
                <a:lnTo>
                  <a:pt x="686" y="75"/>
                </a:lnTo>
                <a:lnTo>
                  <a:pt x="670" y="104"/>
                </a:lnTo>
                <a:lnTo>
                  <a:pt x="645" y="127"/>
                </a:lnTo>
                <a:lnTo>
                  <a:pt x="609" y="139"/>
                </a:lnTo>
                <a:lnTo>
                  <a:pt x="567" y="130"/>
                </a:lnTo>
                <a:lnTo>
                  <a:pt x="533" y="103"/>
                </a:lnTo>
                <a:lnTo>
                  <a:pt x="520" y="69"/>
                </a:lnTo>
                <a:lnTo>
                  <a:pt x="517" y="34"/>
                </a:lnTo>
                <a:lnTo>
                  <a:pt x="538" y="4"/>
                </a:lnTo>
                <a:lnTo>
                  <a:pt x="134" y="7"/>
                </a:lnTo>
                <a:lnTo>
                  <a:pt x="134" y="197"/>
                </a:lnTo>
                <a:lnTo>
                  <a:pt x="92" y="181"/>
                </a:lnTo>
                <a:lnTo>
                  <a:pt x="55" y="188"/>
                </a:lnTo>
                <a:lnTo>
                  <a:pt x="27" y="206"/>
                </a:lnTo>
                <a:lnTo>
                  <a:pt x="9" y="234"/>
                </a:lnTo>
                <a:lnTo>
                  <a:pt x="0" y="264"/>
                </a:lnTo>
                <a:lnTo>
                  <a:pt x="6" y="300"/>
                </a:lnTo>
                <a:lnTo>
                  <a:pt x="22" y="326"/>
                </a:lnTo>
                <a:lnTo>
                  <a:pt x="60" y="347"/>
                </a:lnTo>
                <a:lnTo>
                  <a:pt x="100" y="349"/>
                </a:lnTo>
                <a:lnTo>
                  <a:pt x="134" y="337"/>
                </a:lnTo>
                <a:lnTo>
                  <a:pt x="134" y="529"/>
                </a:lnTo>
                <a:lnTo>
                  <a:pt x="536" y="529"/>
                </a:lnTo>
                <a:lnTo>
                  <a:pt x="520" y="499"/>
                </a:lnTo>
                <a:lnTo>
                  <a:pt x="529" y="457"/>
                </a:lnTo>
                <a:lnTo>
                  <a:pt x="549" y="434"/>
                </a:lnTo>
                <a:lnTo>
                  <a:pt x="572" y="417"/>
                </a:lnTo>
                <a:lnTo>
                  <a:pt x="603" y="410"/>
                </a:lnTo>
                <a:lnTo>
                  <a:pt x="634" y="413"/>
                </a:lnTo>
                <a:lnTo>
                  <a:pt x="664" y="429"/>
                </a:lnTo>
                <a:lnTo>
                  <a:pt x="685" y="460"/>
                </a:lnTo>
                <a:lnTo>
                  <a:pt x="697" y="498"/>
                </a:lnTo>
                <a:lnTo>
                  <a:pt x="688" y="529"/>
                </a:lnTo>
                <a:lnTo>
                  <a:pt x="1081" y="530"/>
                </a:lnTo>
                <a:lnTo>
                  <a:pt x="1081" y="335"/>
                </a:lnTo>
                <a:lnTo>
                  <a:pt x="1042" y="347"/>
                </a:lnTo>
                <a:lnTo>
                  <a:pt x="1002" y="344"/>
                </a:lnTo>
                <a:lnTo>
                  <a:pt x="971" y="325"/>
                </a:lnTo>
                <a:lnTo>
                  <a:pt x="956" y="295"/>
                </a:lnTo>
                <a:lnTo>
                  <a:pt x="947" y="265"/>
                </a:lnTo>
                <a:lnTo>
                  <a:pt x="953" y="232"/>
                </a:lnTo>
                <a:lnTo>
                  <a:pt x="974" y="206"/>
                </a:lnTo>
                <a:lnTo>
                  <a:pt x="1001" y="183"/>
                </a:lnTo>
                <a:lnTo>
                  <a:pt x="1042" y="179"/>
                </a:lnTo>
                <a:lnTo>
                  <a:pt x="1081" y="203"/>
                </a:lnTo>
                <a:lnTo>
                  <a:pt x="1081" y="0"/>
                </a:lnTo>
                <a:close/>
              </a:path>
            </a:pathLst>
          </a:custGeom>
          <a:solidFill>
            <a:schemeClr val="accent2"/>
          </a:solidFill>
          <a:ln w="6350" cap="flat" cmpd="sng">
            <a:solidFill>
              <a:schemeClr val="tx1"/>
            </a:solidFill>
            <a:prstDash val="solid"/>
            <a:round/>
            <a:headEnd/>
            <a:tailEnd/>
          </a:ln>
          <a:scene3d>
            <a:camera prst="orthographicFront"/>
            <a:lightRig rig="threePt" dir="t"/>
          </a:scene3d>
          <a:sp3d>
            <a:bevelT w="63500"/>
            <a:bevelB w="57150"/>
          </a:sp3d>
        </p:spPr>
        <p:txBody>
          <a:bodyPr wrap="none" lIns="0" tIns="0" rIns="0" bIns="0" anchor="ctr">
            <a:noAutofit/>
          </a:bodyPr>
          <a:lstStyle/>
          <a:p>
            <a:endParaRPr lang="zh-CN" altLang="en-US" sz="1800">
              <a:solidFill>
                <a:srgbClr val="000000"/>
              </a:solidFill>
              <a:latin typeface="Arial" pitchFamily="34" charset="0"/>
              <a:ea typeface="宋体" pitchFamily="2" charset="-122"/>
            </a:endParaRPr>
          </a:p>
        </p:txBody>
      </p:sp>
      <p:sp>
        <p:nvSpPr>
          <p:cNvPr id="175" name="Freeform 498"/>
          <p:cNvSpPr>
            <a:spLocks/>
          </p:cNvSpPr>
          <p:nvPr/>
        </p:nvSpPr>
        <p:spPr bwMode="auto">
          <a:xfrm>
            <a:off x="5867277" y="1627758"/>
            <a:ext cx="1033639" cy="471588"/>
          </a:xfrm>
          <a:custGeom>
            <a:avLst/>
            <a:gdLst>
              <a:gd name="T0" fmla="*/ 0 w 837"/>
              <a:gd name="T1" fmla="*/ 0 h 468"/>
              <a:gd name="T2" fmla="*/ 2147483647 w 837"/>
              <a:gd name="T3" fmla="*/ 0 h 468"/>
              <a:gd name="T4" fmla="*/ 2147483647 w 837"/>
              <a:gd name="T5" fmla="*/ 2147483647 h 468"/>
              <a:gd name="T6" fmla="*/ 2147483647 w 837"/>
              <a:gd name="T7" fmla="*/ 2147483647 h 468"/>
              <a:gd name="T8" fmla="*/ 2147483647 w 837"/>
              <a:gd name="T9" fmla="*/ 2147483647 h 468"/>
              <a:gd name="T10" fmla="*/ 2147483647 w 837"/>
              <a:gd name="T11" fmla="*/ 2147483647 h 468"/>
              <a:gd name="T12" fmla="*/ 2147483647 w 837"/>
              <a:gd name="T13" fmla="*/ 2147483647 h 468"/>
              <a:gd name="T14" fmla="*/ 2147483647 w 837"/>
              <a:gd name="T15" fmla="*/ 2147483647 h 468"/>
              <a:gd name="T16" fmla="*/ 2147483647 w 837"/>
              <a:gd name="T17" fmla="*/ 2147483647 h 468"/>
              <a:gd name="T18" fmla="*/ 2147483647 w 837"/>
              <a:gd name="T19" fmla="*/ 2147483647 h 468"/>
              <a:gd name="T20" fmla="*/ 2147483647 w 837"/>
              <a:gd name="T21" fmla="*/ 2147483647 h 468"/>
              <a:gd name="T22" fmla="*/ 2147483647 w 837"/>
              <a:gd name="T23" fmla="*/ 2147483647 h 468"/>
              <a:gd name="T24" fmla="*/ 2147483647 w 837"/>
              <a:gd name="T25" fmla="*/ 2147483647 h 468"/>
              <a:gd name="T26" fmla="*/ 2147483647 w 837"/>
              <a:gd name="T27" fmla="*/ 2147483647 h 468"/>
              <a:gd name="T28" fmla="*/ 2147483647 w 837"/>
              <a:gd name="T29" fmla="*/ 2147483647 h 468"/>
              <a:gd name="T30" fmla="*/ 2147483647 w 837"/>
              <a:gd name="T31" fmla="*/ 2147483647 h 468"/>
              <a:gd name="T32" fmla="*/ 2147483647 w 837"/>
              <a:gd name="T33" fmla="*/ 2147483647 h 468"/>
              <a:gd name="T34" fmla="*/ 2147483647 w 837"/>
              <a:gd name="T35" fmla="*/ 2147483647 h 468"/>
              <a:gd name="T36" fmla="*/ 2147483647 w 837"/>
              <a:gd name="T37" fmla="*/ 2147483647 h 468"/>
              <a:gd name="T38" fmla="*/ 2147483647 w 837"/>
              <a:gd name="T39" fmla="*/ 2147483647 h 468"/>
              <a:gd name="T40" fmla="*/ 2147483647 w 837"/>
              <a:gd name="T41" fmla="*/ 2147483647 h 468"/>
              <a:gd name="T42" fmla="*/ 2147483647 w 837"/>
              <a:gd name="T43" fmla="*/ 2147483647 h 468"/>
              <a:gd name="T44" fmla="*/ 2147483647 w 837"/>
              <a:gd name="T45" fmla="*/ 2147483647 h 468"/>
              <a:gd name="T46" fmla="*/ 2147483647 w 837"/>
              <a:gd name="T47" fmla="*/ 2147483647 h 468"/>
              <a:gd name="T48" fmla="*/ 2147483647 w 837"/>
              <a:gd name="T49" fmla="*/ 2147483647 h 468"/>
              <a:gd name="T50" fmla="*/ 0 w 837"/>
              <a:gd name="T51" fmla="*/ 2147483647 h 468"/>
              <a:gd name="T52" fmla="*/ 0 w 837"/>
              <a:gd name="T53" fmla="*/ 0 h 4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7"/>
              <a:gd name="T82" fmla="*/ 0 h 468"/>
              <a:gd name="T83" fmla="*/ 837 w 837"/>
              <a:gd name="T84" fmla="*/ 468 h 4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7" h="468">
                <a:moveTo>
                  <a:pt x="0" y="0"/>
                </a:moveTo>
                <a:lnTo>
                  <a:pt x="837" y="0"/>
                </a:lnTo>
                <a:lnTo>
                  <a:pt x="837" y="175"/>
                </a:lnTo>
                <a:lnTo>
                  <a:pt x="799" y="159"/>
                </a:lnTo>
                <a:lnTo>
                  <a:pt x="764" y="164"/>
                </a:lnTo>
                <a:lnTo>
                  <a:pt x="735" y="180"/>
                </a:lnTo>
                <a:lnTo>
                  <a:pt x="720" y="207"/>
                </a:lnTo>
                <a:lnTo>
                  <a:pt x="715" y="232"/>
                </a:lnTo>
                <a:lnTo>
                  <a:pt x="720" y="264"/>
                </a:lnTo>
                <a:lnTo>
                  <a:pt x="735" y="288"/>
                </a:lnTo>
                <a:lnTo>
                  <a:pt x="766" y="303"/>
                </a:lnTo>
                <a:lnTo>
                  <a:pt x="795" y="308"/>
                </a:lnTo>
                <a:lnTo>
                  <a:pt x="837" y="295"/>
                </a:lnTo>
                <a:lnTo>
                  <a:pt x="837" y="468"/>
                </a:lnTo>
                <a:lnTo>
                  <a:pt x="479" y="468"/>
                </a:lnTo>
                <a:lnTo>
                  <a:pt x="491" y="441"/>
                </a:lnTo>
                <a:lnTo>
                  <a:pt x="489" y="410"/>
                </a:lnTo>
                <a:lnTo>
                  <a:pt x="471" y="381"/>
                </a:lnTo>
                <a:lnTo>
                  <a:pt x="447" y="364"/>
                </a:lnTo>
                <a:lnTo>
                  <a:pt x="416" y="357"/>
                </a:lnTo>
                <a:lnTo>
                  <a:pt x="384" y="363"/>
                </a:lnTo>
                <a:lnTo>
                  <a:pt x="357" y="379"/>
                </a:lnTo>
                <a:lnTo>
                  <a:pt x="343" y="406"/>
                </a:lnTo>
                <a:lnTo>
                  <a:pt x="340" y="436"/>
                </a:lnTo>
                <a:lnTo>
                  <a:pt x="353" y="468"/>
                </a:lnTo>
                <a:lnTo>
                  <a:pt x="0" y="468"/>
                </a:lnTo>
                <a:lnTo>
                  <a:pt x="0" y="0"/>
                </a:lnTo>
                <a:close/>
              </a:path>
            </a:pathLst>
          </a:custGeom>
          <a:solidFill>
            <a:schemeClr val="accent2"/>
          </a:solidFill>
          <a:ln w="6350" cap="flat" cmpd="sng">
            <a:solidFill>
              <a:schemeClr val="tx1"/>
            </a:solidFill>
            <a:prstDash val="solid"/>
            <a:round/>
            <a:headEnd/>
            <a:tailEnd/>
          </a:ln>
          <a:scene3d>
            <a:camera prst="orthographicFront"/>
            <a:lightRig rig="threePt" dir="t"/>
          </a:scene3d>
          <a:sp3d>
            <a:bevelT w="63500"/>
            <a:bevelB w="57150"/>
          </a:sp3d>
        </p:spPr>
        <p:txBody>
          <a:bodyPr lIns="0" tIns="0" rIns="0" bIns="0" anchor="ctr">
            <a:noAutofit/>
          </a:bodyPr>
          <a:lstStyle/>
          <a:p>
            <a:endParaRPr lang="zh-CN" altLang="en-US" sz="1800">
              <a:solidFill>
                <a:srgbClr val="000000"/>
              </a:solidFill>
              <a:latin typeface="Arial" pitchFamily="34" charset="0"/>
              <a:ea typeface="宋体" pitchFamily="2" charset="-122"/>
            </a:endParaRPr>
          </a:p>
        </p:txBody>
      </p:sp>
      <p:sp>
        <p:nvSpPr>
          <p:cNvPr id="176" name="Freeform 499"/>
          <p:cNvSpPr>
            <a:spLocks/>
          </p:cNvSpPr>
          <p:nvPr/>
        </p:nvSpPr>
        <p:spPr bwMode="auto">
          <a:xfrm>
            <a:off x="5867276" y="2564888"/>
            <a:ext cx="1175656" cy="574369"/>
          </a:xfrm>
          <a:custGeom>
            <a:avLst/>
            <a:gdLst>
              <a:gd name="T0" fmla="*/ 0 w 1076"/>
              <a:gd name="T1" fmla="*/ 0 h 644"/>
              <a:gd name="T2" fmla="*/ 2147483647 w 1076"/>
              <a:gd name="T3" fmla="*/ 2147483647 h 644"/>
              <a:gd name="T4" fmla="*/ 2147483647 w 1076"/>
              <a:gd name="T5" fmla="*/ 2147483647 h 644"/>
              <a:gd name="T6" fmla="*/ 2147483647 w 1076"/>
              <a:gd name="T7" fmla="*/ 2147483647 h 644"/>
              <a:gd name="T8" fmla="*/ 2147483647 w 1076"/>
              <a:gd name="T9" fmla="*/ 2147483647 h 644"/>
              <a:gd name="T10" fmla="*/ 2147483647 w 1076"/>
              <a:gd name="T11" fmla="*/ 2147483647 h 644"/>
              <a:gd name="T12" fmla="*/ 2147483647 w 1076"/>
              <a:gd name="T13" fmla="*/ 2147483647 h 644"/>
              <a:gd name="T14" fmla="*/ 2147483647 w 1076"/>
              <a:gd name="T15" fmla="*/ 2147483647 h 644"/>
              <a:gd name="T16" fmla="*/ 2147483647 w 1076"/>
              <a:gd name="T17" fmla="*/ 2147483647 h 644"/>
              <a:gd name="T18" fmla="*/ 2147483647 w 1076"/>
              <a:gd name="T19" fmla="*/ 2147483647 h 644"/>
              <a:gd name="T20" fmla="*/ 2147483647 w 1076"/>
              <a:gd name="T21" fmla="*/ 2147483647 h 644"/>
              <a:gd name="T22" fmla="*/ 2147483647 w 1076"/>
              <a:gd name="T23" fmla="*/ 2147483647 h 644"/>
              <a:gd name="T24" fmla="*/ 2147483647 w 1076"/>
              <a:gd name="T25" fmla="*/ 0 h 644"/>
              <a:gd name="T26" fmla="*/ 2147483647 w 1076"/>
              <a:gd name="T27" fmla="*/ 2147483647 h 644"/>
              <a:gd name="T28" fmla="*/ 2147483647 w 1076"/>
              <a:gd name="T29" fmla="*/ 2147483647 h 644"/>
              <a:gd name="T30" fmla="*/ 2147483647 w 1076"/>
              <a:gd name="T31" fmla="*/ 2147483647 h 644"/>
              <a:gd name="T32" fmla="*/ 2147483647 w 1076"/>
              <a:gd name="T33" fmla="*/ 2147483647 h 644"/>
              <a:gd name="T34" fmla="*/ 2147483647 w 1076"/>
              <a:gd name="T35" fmla="*/ 2147483647 h 644"/>
              <a:gd name="T36" fmla="*/ 2147483647 w 1076"/>
              <a:gd name="T37" fmla="*/ 2147483647 h 644"/>
              <a:gd name="T38" fmla="*/ 2147483647 w 1076"/>
              <a:gd name="T39" fmla="*/ 2147483647 h 644"/>
              <a:gd name="T40" fmla="*/ 2147483647 w 1076"/>
              <a:gd name="T41" fmla="*/ 2147483647 h 644"/>
              <a:gd name="T42" fmla="*/ 2147483647 w 1076"/>
              <a:gd name="T43" fmla="*/ 2147483647 h 644"/>
              <a:gd name="T44" fmla="*/ 2147483647 w 1076"/>
              <a:gd name="T45" fmla="*/ 2147483647 h 644"/>
              <a:gd name="T46" fmla="*/ 2147483647 w 1076"/>
              <a:gd name="T47" fmla="*/ 2147483647 h 644"/>
              <a:gd name="T48" fmla="*/ 2147483647 w 1076"/>
              <a:gd name="T49" fmla="*/ 2147483647 h 644"/>
              <a:gd name="T50" fmla="*/ 2147483647 w 1076"/>
              <a:gd name="T51" fmla="*/ 2147483647 h 644"/>
              <a:gd name="T52" fmla="*/ 2147483647 w 1076"/>
              <a:gd name="T53" fmla="*/ 2147483647 h 644"/>
              <a:gd name="T54" fmla="*/ 2147483647 w 1076"/>
              <a:gd name="T55" fmla="*/ 2147483647 h 644"/>
              <a:gd name="T56" fmla="*/ 2147483647 w 1076"/>
              <a:gd name="T57" fmla="*/ 2147483647 h 644"/>
              <a:gd name="T58" fmla="*/ 2147483647 w 1076"/>
              <a:gd name="T59" fmla="*/ 2147483647 h 644"/>
              <a:gd name="T60" fmla="*/ 2147483647 w 1076"/>
              <a:gd name="T61" fmla="*/ 2147483647 h 644"/>
              <a:gd name="T62" fmla="*/ 2147483647 w 1076"/>
              <a:gd name="T63" fmla="*/ 2147483647 h 644"/>
              <a:gd name="T64" fmla="*/ 2147483647 w 1076"/>
              <a:gd name="T65" fmla="*/ 2147483647 h 644"/>
              <a:gd name="T66" fmla="*/ 2147483647 w 1076"/>
              <a:gd name="T67" fmla="*/ 2147483647 h 644"/>
              <a:gd name="T68" fmla="*/ 2147483647 w 1076"/>
              <a:gd name="T69" fmla="*/ 2147483647 h 644"/>
              <a:gd name="T70" fmla="*/ 2147483647 w 1076"/>
              <a:gd name="T71" fmla="*/ 2147483647 h 644"/>
              <a:gd name="T72" fmla="*/ 0 w 1076"/>
              <a:gd name="T73" fmla="*/ 2147483647 h 644"/>
              <a:gd name="T74" fmla="*/ 0 w 1076"/>
              <a:gd name="T75" fmla="*/ 0 h 6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6"/>
              <a:gd name="T115" fmla="*/ 0 h 644"/>
              <a:gd name="T116" fmla="*/ 1076 w 1076"/>
              <a:gd name="T117" fmla="*/ 644 h 6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6" h="644">
                <a:moveTo>
                  <a:pt x="0" y="0"/>
                </a:moveTo>
                <a:lnTo>
                  <a:pt x="397" y="1"/>
                </a:lnTo>
                <a:lnTo>
                  <a:pt x="388" y="31"/>
                </a:lnTo>
                <a:lnTo>
                  <a:pt x="393" y="70"/>
                </a:lnTo>
                <a:lnTo>
                  <a:pt x="408" y="98"/>
                </a:lnTo>
                <a:lnTo>
                  <a:pt x="439" y="116"/>
                </a:lnTo>
                <a:lnTo>
                  <a:pt x="469" y="121"/>
                </a:lnTo>
                <a:lnTo>
                  <a:pt x="496" y="118"/>
                </a:lnTo>
                <a:lnTo>
                  <a:pt x="528" y="100"/>
                </a:lnTo>
                <a:lnTo>
                  <a:pt x="549" y="70"/>
                </a:lnTo>
                <a:lnTo>
                  <a:pt x="555" y="29"/>
                </a:lnTo>
                <a:lnTo>
                  <a:pt x="543" y="1"/>
                </a:lnTo>
                <a:lnTo>
                  <a:pt x="947" y="0"/>
                </a:lnTo>
                <a:lnTo>
                  <a:pt x="947" y="193"/>
                </a:lnTo>
                <a:lnTo>
                  <a:pt x="979" y="179"/>
                </a:lnTo>
                <a:lnTo>
                  <a:pt x="1022" y="179"/>
                </a:lnTo>
                <a:lnTo>
                  <a:pt x="1054" y="198"/>
                </a:lnTo>
                <a:lnTo>
                  <a:pt x="1067" y="229"/>
                </a:lnTo>
                <a:lnTo>
                  <a:pt x="1076" y="259"/>
                </a:lnTo>
                <a:lnTo>
                  <a:pt x="1069" y="295"/>
                </a:lnTo>
                <a:lnTo>
                  <a:pt x="1054" y="320"/>
                </a:lnTo>
                <a:lnTo>
                  <a:pt x="1022" y="344"/>
                </a:lnTo>
                <a:lnTo>
                  <a:pt x="984" y="344"/>
                </a:lnTo>
                <a:lnTo>
                  <a:pt x="947" y="335"/>
                </a:lnTo>
                <a:lnTo>
                  <a:pt x="947" y="524"/>
                </a:lnTo>
                <a:lnTo>
                  <a:pt x="550" y="524"/>
                </a:lnTo>
                <a:lnTo>
                  <a:pt x="559" y="553"/>
                </a:lnTo>
                <a:lnTo>
                  <a:pt x="553" y="592"/>
                </a:lnTo>
                <a:lnTo>
                  <a:pt x="536" y="615"/>
                </a:lnTo>
                <a:lnTo>
                  <a:pt x="502" y="640"/>
                </a:lnTo>
                <a:lnTo>
                  <a:pt x="466" y="644"/>
                </a:lnTo>
                <a:lnTo>
                  <a:pt x="436" y="638"/>
                </a:lnTo>
                <a:lnTo>
                  <a:pt x="412" y="619"/>
                </a:lnTo>
                <a:lnTo>
                  <a:pt x="393" y="591"/>
                </a:lnTo>
                <a:lnTo>
                  <a:pt x="388" y="553"/>
                </a:lnTo>
                <a:lnTo>
                  <a:pt x="399" y="524"/>
                </a:lnTo>
                <a:lnTo>
                  <a:pt x="0" y="524"/>
                </a:lnTo>
                <a:lnTo>
                  <a:pt x="0" y="0"/>
                </a:lnTo>
                <a:close/>
              </a:path>
            </a:pathLst>
          </a:custGeom>
          <a:solidFill>
            <a:schemeClr val="accent1"/>
          </a:solidFill>
          <a:ln w="6350" cap="flat" cmpd="sng">
            <a:solidFill>
              <a:schemeClr val="tx1"/>
            </a:solidFill>
            <a:prstDash val="solid"/>
            <a:round/>
            <a:headEnd/>
            <a:tailEnd/>
          </a:ln>
          <a:scene3d>
            <a:camera prst="orthographicFront"/>
            <a:lightRig rig="threePt" dir="t"/>
          </a:scene3d>
          <a:sp3d>
            <a:bevelT w="63500"/>
            <a:bevelB w="57150"/>
          </a:sp3d>
        </p:spPr>
        <p:txBody>
          <a:bodyPr wrap="none" lIns="0" tIns="0" rIns="0" bIns="0" anchor="ctr">
            <a:noAutofit/>
          </a:bodyPr>
          <a:lstStyle/>
          <a:p>
            <a:endParaRPr lang="zh-CN" altLang="en-US" sz="1800">
              <a:solidFill>
                <a:srgbClr val="000000"/>
              </a:solidFill>
              <a:latin typeface="Arial" pitchFamily="34" charset="0"/>
              <a:ea typeface="宋体" pitchFamily="2" charset="-122"/>
            </a:endParaRPr>
          </a:p>
        </p:txBody>
      </p:sp>
      <p:sp>
        <p:nvSpPr>
          <p:cNvPr id="177" name="Freeform 500"/>
          <p:cNvSpPr>
            <a:spLocks/>
          </p:cNvSpPr>
          <p:nvPr/>
        </p:nvSpPr>
        <p:spPr bwMode="auto">
          <a:xfrm>
            <a:off x="7935790" y="1627758"/>
            <a:ext cx="1028699" cy="468564"/>
          </a:xfrm>
          <a:custGeom>
            <a:avLst/>
            <a:gdLst>
              <a:gd name="T0" fmla="*/ 2147483647 w 942"/>
              <a:gd name="T1" fmla="*/ 2147483647 h 526"/>
              <a:gd name="T2" fmla="*/ 0 w 942"/>
              <a:gd name="T3" fmla="*/ 0 h 526"/>
              <a:gd name="T4" fmla="*/ 0 w 942"/>
              <a:gd name="T5" fmla="*/ 2147483647 h 526"/>
              <a:gd name="T6" fmla="*/ 2147483647 w 942"/>
              <a:gd name="T7" fmla="*/ 2147483647 h 526"/>
              <a:gd name="T8" fmla="*/ 2147483647 w 942"/>
              <a:gd name="T9" fmla="*/ 2147483647 h 526"/>
              <a:gd name="T10" fmla="*/ 2147483647 w 942"/>
              <a:gd name="T11" fmla="*/ 2147483647 h 526"/>
              <a:gd name="T12" fmla="*/ 2147483647 w 942"/>
              <a:gd name="T13" fmla="*/ 2147483647 h 526"/>
              <a:gd name="T14" fmla="*/ 2147483647 w 942"/>
              <a:gd name="T15" fmla="*/ 2147483647 h 526"/>
              <a:gd name="T16" fmla="*/ 2147483647 w 942"/>
              <a:gd name="T17" fmla="*/ 2147483647 h 526"/>
              <a:gd name="T18" fmla="*/ 2147483647 w 942"/>
              <a:gd name="T19" fmla="*/ 2147483647 h 526"/>
              <a:gd name="T20" fmla="*/ 2147483647 w 942"/>
              <a:gd name="T21" fmla="*/ 2147483647 h 526"/>
              <a:gd name="T22" fmla="*/ 2147483647 w 942"/>
              <a:gd name="T23" fmla="*/ 2147483647 h 526"/>
              <a:gd name="T24" fmla="*/ 0 w 942"/>
              <a:gd name="T25" fmla="*/ 2147483647 h 526"/>
              <a:gd name="T26" fmla="*/ 0 w 942"/>
              <a:gd name="T27" fmla="*/ 2147483647 h 526"/>
              <a:gd name="T28" fmla="*/ 2147483647 w 942"/>
              <a:gd name="T29" fmla="*/ 2147483647 h 526"/>
              <a:gd name="T30" fmla="*/ 2147483647 w 942"/>
              <a:gd name="T31" fmla="*/ 2147483647 h 526"/>
              <a:gd name="T32" fmla="*/ 2147483647 w 942"/>
              <a:gd name="T33" fmla="*/ 2147483647 h 526"/>
              <a:gd name="T34" fmla="*/ 2147483647 w 942"/>
              <a:gd name="T35" fmla="*/ 2147483647 h 526"/>
              <a:gd name="T36" fmla="*/ 2147483647 w 942"/>
              <a:gd name="T37" fmla="*/ 2147483647 h 526"/>
              <a:gd name="T38" fmla="*/ 2147483647 w 942"/>
              <a:gd name="T39" fmla="*/ 2147483647 h 526"/>
              <a:gd name="T40" fmla="*/ 2147483647 w 942"/>
              <a:gd name="T41" fmla="*/ 2147483647 h 526"/>
              <a:gd name="T42" fmla="*/ 2147483647 w 942"/>
              <a:gd name="T43" fmla="*/ 2147483647 h 526"/>
              <a:gd name="T44" fmla="*/ 2147483647 w 942"/>
              <a:gd name="T45" fmla="*/ 2147483647 h 526"/>
              <a:gd name="T46" fmla="*/ 2147483647 w 942"/>
              <a:gd name="T47" fmla="*/ 2147483647 h 526"/>
              <a:gd name="T48" fmla="*/ 2147483647 w 942"/>
              <a:gd name="T49" fmla="*/ 2147483647 h 526"/>
              <a:gd name="T50" fmla="*/ 2147483647 w 942"/>
              <a:gd name="T51" fmla="*/ 2147483647 h 526"/>
              <a:gd name="T52" fmla="*/ 2147483647 w 942"/>
              <a:gd name="T53" fmla="*/ 2147483647 h 5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2"/>
              <a:gd name="T82" fmla="*/ 0 h 526"/>
              <a:gd name="T83" fmla="*/ 942 w 942"/>
              <a:gd name="T84" fmla="*/ 526 h 5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2" h="526">
                <a:moveTo>
                  <a:pt x="942" y="1"/>
                </a:moveTo>
                <a:lnTo>
                  <a:pt x="0" y="0"/>
                </a:lnTo>
                <a:lnTo>
                  <a:pt x="0" y="195"/>
                </a:lnTo>
                <a:lnTo>
                  <a:pt x="36" y="180"/>
                </a:lnTo>
                <a:lnTo>
                  <a:pt x="80" y="183"/>
                </a:lnTo>
                <a:lnTo>
                  <a:pt x="112" y="206"/>
                </a:lnTo>
                <a:lnTo>
                  <a:pt x="128" y="232"/>
                </a:lnTo>
                <a:lnTo>
                  <a:pt x="132" y="259"/>
                </a:lnTo>
                <a:lnTo>
                  <a:pt x="128" y="291"/>
                </a:lnTo>
                <a:lnTo>
                  <a:pt x="109" y="319"/>
                </a:lnTo>
                <a:lnTo>
                  <a:pt x="76" y="341"/>
                </a:lnTo>
                <a:lnTo>
                  <a:pt x="43" y="344"/>
                </a:lnTo>
                <a:lnTo>
                  <a:pt x="0" y="334"/>
                </a:lnTo>
                <a:lnTo>
                  <a:pt x="0" y="523"/>
                </a:lnTo>
                <a:lnTo>
                  <a:pt x="402" y="523"/>
                </a:lnTo>
                <a:lnTo>
                  <a:pt x="387" y="493"/>
                </a:lnTo>
                <a:lnTo>
                  <a:pt x="387" y="454"/>
                </a:lnTo>
                <a:lnTo>
                  <a:pt x="408" y="422"/>
                </a:lnTo>
                <a:lnTo>
                  <a:pt x="439" y="401"/>
                </a:lnTo>
                <a:lnTo>
                  <a:pt x="472" y="397"/>
                </a:lnTo>
                <a:lnTo>
                  <a:pt x="506" y="401"/>
                </a:lnTo>
                <a:lnTo>
                  <a:pt x="536" y="419"/>
                </a:lnTo>
                <a:lnTo>
                  <a:pt x="555" y="456"/>
                </a:lnTo>
                <a:lnTo>
                  <a:pt x="557" y="496"/>
                </a:lnTo>
                <a:lnTo>
                  <a:pt x="548" y="526"/>
                </a:lnTo>
                <a:lnTo>
                  <a:pt x="942" y="525"/>
                </a:lnTo>
                <a:lnTo>
                  <a:pt x="942" y="1"/>
                </a:lnTo>
                <a:close/>
              </a:path>
            </a:pathLst>
          </a:custGeom>
          <a:solidFill>
            <a:schemeClr val="accent2"/>
          </a:solidFill>
          <a:ln w="6350" cap="flat" cmpd="sng">
            <a:solidFill>
              <a:schemeClr val="tx1"/>
            </a:solidFill>
            <a:prstDash val="solid"/>
            <a:round/>
            <a:headEnd/>
            <a:tailEnd/>
          </a:ln>
          <a:scene3d>
            <a:camera prst="orthographicFront"/>
            <a:lightRig rig="threePt" dir="t"/>
          </a:scene3d>
          <a:sp3d>
            <a:bevelT w="63500"/>
            <a:bevelB w="57150"/>
          </a:sp3d>
        </p:spPr>
        <p:txBody>
          <a:bodyPr wrap="none" lIns="0" tIns="0" rIns="0" bIns="0" anchor="ctr">
            <a:noAutofit/>
          </a:bodyPr>
          <a:lstStyle/>
          <a:p>
            <a:endParaRPr lang="zh-CN" altLang="en-US" sz="1800">
              <a:solidFill>
                <a:srgbClr val="000000"/>
              </a:solidFill>
              <a:latin typeface="Arial" pitchFamily="34" charset="0"/>
              <a:ea typeface="宋体" pitchFamily="2" charset="-122"/>
            </a:endParaRPr>
          </a:p>
        </p:txBody>
      </p:sp>
      <p:sp>
        <p:nvSpPr>
          <p:cNvPr id="178" name="Freeform 501"/>
          <p:cNvSpPr>
            <a:spLocks/>
          </p:cNvSpPr>
          <p:nvPr/>
        </p:nvSpPr>
        <p:spPr bwMode="auto">
          <a:xfrm>
            <a:off x="5867277" y="3031437"/>
            <a:ext cx="1033639" cy="469572"/>
          </a:xfrm>
          <a:custGeom>
            <a:avLst/>
            <a:gdLst>
              <a:gd name="T0" fmla="*/ 0 w 837"/>
              <a:gd name="T1" fmla="*/ 2147483647 h 466"/>
              <a:gd name="T2" fmla="*/ 2147483647 w 837"/>
              <a:gd name="T3" fmla="*/ 0 h 466"/>
              <a:gd name="T4" fmla="*/ 2147483647 w 837"/>
              <a:gd name="T5" fmla="*/ 2147483647 h 466"/>
              <a:gd name="T6" fmla="*/ 2147483647 w 837"/>
              <a:gd name="T7" fmla="*/ 2147483647 h 466"/>
              <a:gd name="T8" fmla="*/ 2147483647 w 837"/>
              <a:gd name="T9" fmla="*/ 2147483647 h 466"/>
              <a:gd name="T10" fmla="*/ 2147483647 w 837"/>
              <a:gd name="T11" fmla="*/ 2147483647 h 466"/>
              <a:gd name="T12" fmla="*/ 2147483647 w 837"/>
              <a:gd name="T13" fmla="*/ 2147483647 h 466"/>
              <a:gd name="T14" fmla="*/ 2147483647 w 837"/>
              <a:gd name="T15" fmla="*/ 2147483647 h 466"/>
              <a:gd name="T16" fmla="*/ 2147483647 w 837"/>
              <a:gd name="T17" fmla="*/ 2147483647 h 466"/>
              <a:gd name="T18" fmla="*/ 2147483647 w 837"/>
              <a:gd name="T19" fmla="*/ 2147483647 h 466"/>
              <a:gd name="T20" fmla="*/ 2147483647 w 837"/>
              <a:gd name="T21" fmla="*/ 2147483647 h 466"/>
              <a:gd name="T22" fmla="*/ 2147483647 w 837"/>
              <a:gd name="T23" fmla="*/ 2147483647 h 466"/>
              <a:gd name="T24" fmla="*/ 2147483647 w 837"/>
              <a:gd name="T25" fmla="*/ 2147483647 h 466"/>
              <a:gd name="T26" fmla="*/ 2147483647 w 837"/>
              <a:gd name="T27" fmla="*/ 2147483647 h 466"/>
              <a:gd name="T28" fmla="*/ 2147483647 w 837"/>
              <a:gd name="T29" fmla="*/ 2147483647 h 466"/>
              <a:gd name="T30" fmla="*/ 2147483647 w 837"/>
              <a:gd name="T31" fmla="*/ 2147483647 h 466"/>
              <a:gd name="T32" fmla="*/ 2147483647 w 837"/>
              <a:gd name="T33" fmla="*/ 2147483647 h 466"/>
              <a:gd name="T34" fmla="*/ 2147483647 w 837"/>
              <a:gd name="T35" fmla="*/ 2147483647 h 466"/>
              <a:gd name="T36" fmla="*/ 2147483647 w 837"/>
              <a:gd name="T37" fmla="*/ 2147483647 h 466"/>
              <a:gd name="T38" fmla="*/ 2147483647 w 837"/>
              <a:gd name="T39" fmla="*/ 2147483647 h 466"/>
              <a:gd name="T40" fmla="*/ 2147483647 w 837"/>
              <a:gd name="T41" fmla="*/ 2147483647 h 466"/>
              <a:gd name="T42" fmla="*/ 2147483647 w 837"/>
              <a:gd name="T43" fmla="*/ 2147483647 h 466"/>
              <a:gd name="T44" fmla="*/ 2147483647 w 837"/>
              <a:gd name="T45" fmla="*/ 2147483647 h 466"/>
              <a:gd name="T46" fmla="*/ 2147483647 w 837"/>
              <a:gd name="T47" fmla="*/ 2147483647 h 466"/>
              <a:gd name="T48" fmla="*/ 2147483647 w 837"/>
              <a:gd name="T49" fmla="*/ 2147483647 h 466"/>
              <a:gd name="T50" fmla="*/ 0 w 837"/>
              <a:gd name="T51" fmla="*/ 2147483647 h 466"/>
              <a:gd name="T52" fmla="*/ 0 w 837"/>
              <a:gd name="T53" fmla="*/ 2147483647 h 4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7"/>
              <a:gd name="T82" fmla="*/ 0 h 466"/>
              <a:gd name="T83" fmla="*/ 837 w 837"/>
              <a:gd name="T84" fmla="*/ 466 h 4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7" h="466">
                <a:moveTo>
                  <a:pt x="0" y="1"/>
                </a:moveTo>
                <a:lnTo>
                  <a:pt x="353" y="0"/>
                </a:lnTo>
                <a:lnTo>
                  <a:pt x="343" y="29"/>
                </a:lnTo>
                <a:lnTo>
                  <a:pt x="348" y="63"/>
                </a:lnTo>
                <a:lnTo>
                  <a:pt x="365" y="83"/>
                </a:lnTo>
                <a:lnTo>
                  <a:pt x="387" y="103"/>
                </a:lnTo>
                <a:lnTo>
                  <a:pt x="415" y="107"/>
                </a:lnTo>
                <a:lnTo>
                  <a:pt x="442" y="103"/>
                </a:lnTo>
                <a:lnTo>
                  <a:pt x="467" y="87"/>
                </a:lnTo>
                <a:lnTo>
                  <a:pt x="489" y="63"/>
                </a:lnTo>
                <a:lnTo>
                  <a:pt x="494" y="27"/>
                </a:lnTo>
                <a:lnTo>
                  <a:pt x="486" y="1"/>
                </a:lnTo>
                <a:lnTo>
                  <a:pt x="837" y="1"/>
                </a:lnTo>
                <a:lnTo>
                  <a:pt x="837" y="174"/>
                </a:lnTo>
                <a:lnTo>
                  <a:pt x="805" y="156"/>
                </a:lnTo>
                <a:lnTo>
                  <a:pt x="772" y="161"/>
                </a:lnTo>
                <a:lnTo>
                  <a:pt x="742" y="176"/>
                </a:lnTo>
                <a:lnTo>
                  <a:pt x="726" y="200"/>
                </a:lnTo>
                <a:lnTo>
                  <a:pt x="718" y="231"/>
                </a:lnTo>
                <a:lnTo>
                  <a:pt x="726" y="259"/>
                </a:lnTo>
                <a:lnTo>
                  <a:pt x="743" y="290"/>
                </a:lnTo>
                <a:lnTo>
                  <a:pt x="770" y="302"/>
                </a:lnTo>
                <a:lnTo>
                  <a:pt x="802" y="307"/>
                </a:lnTo>
                <a:lnTo>
                  <a:pt x="837" y="296"/>
                </a:lnTo>
                <a:lnTo>
                  <a:pt x="836" y="466"/>
                </a:lnTo>
                <a:lnTo>
                  <a:pt x="0" y="466"/>
                </a:lnTo>
                <a:lnTo>
                  <a:pt x="0" y="1"/>
                </a:lnTo>
                <a:close/>
              </a:path>
            </a:pathLst>
          </a:custGeom>
          <a:solidFill>
            <a:schemeClr val="accent2"/>
          </a:solidFill>
          <a:ln w="6350" cap="flat" cmpd="sng">
            <a:solidFill>
              <a:schemeClr val="tx1"/>
            </a:solidFill>
            <a:prstDash val="solid"/>
            <a:round/>
            <a:headEnd/>
            <a:tailEnd/>
          </a:ln>
          <a:scene3d>
            <a:camera prst="orthographicFront"/>
            <a:lightRig rig="threePt" dir="t"/>
          </a:scene3d>
          <a:sp3d>
            <a:bevelT w="63500"/>
            <a:bevelB w="57150"/>
          </a:sp3d>
        </p:spPr>
        <p:txBody>
          <a:bodyPr wrap="none" lIns="0" tIns="0" rIns="0" bIns="0" anchor="ctr">
            <a:noAutofit/>
          </a:bodyPr>
          <a:lstStyle/>
          <a:p>
            <a:endParaRPr lang="zh-CN" altLang="en-US" sz="1800">
              <a:solidFill>
                <a:srgbClr val="000000"/>
              </a:solidFill>
              <a:latin typeface="Arial" pitchFamily="34" charset="0"/>
              <a:ea typeface="宋体" pitchFamily="2" charset="-122"/>
            </a:endParaRPr>
          </a:p>
        </p:txBody>
      </p:sp>
      <p:sp>
        <p:nvSpPr>
          <p:cNvPr id="179" name="Freeform 502"/>
          <p:cNvSpPr>
            <a:spLocks/>
          </p:cNvSpPr>
          <p:nvPr/>
        </p:nvSpPr>
        <p:spPr bwMode="auto">
          <a:xfrm>
            <a:off x="6746550" y="1628766"/>
            <a:ext cx="1332493" cy="587469"/>
          </a:xfrm>
          <a:custGeom>
            <a:avLst/>
            <a:gdLst>
              <a:gd name="T0" fmla="*/ 2147483647 w 1219"/>
              <a:gd name="T1" fmla="*/ 0 h 659"/>
              <a:gd name="T2" fmla="*/ 2147483647 w 1219"/>
              <a:gd name="T3" fmla="*/ 0 h 659"/>
              <a:gd name="T4" fmla="*/ 2147483647 w 1219"/>
              <a:gd name="T5" fmla="*/ 2147483647 h 659"/>
              <a:gd name="T6" fmla="*/ 2147483647 w 1219"/>
              <a:gd name="T7" fmla="*/ 2147483647 h 659"/>
              <a:gd name="T8" fmla="*/ 2147483647 w 1219"/>
              <a:gd name="T9" fmla="*/ 2147483647 h 659"/>
              <a:gd name="T10" fmla="*/ 2147483647 w 1219"/>
              <a:gd name="T11" fmla="*/ 2147483647 h 659"/>
              <a:gd name="T12" fmla="*/ 2147483647 w 1219"/>
              <a:gd name="T13" fmla="*/ 2147483647 h 659"/>
              <a:gd name="T14" fmla="*/ 2147483647 w 1219"/>
              <a:gd name="T15" fmla="*/ 2147483647 h 659"/>
              <a:gd name="T16" fmla="*/ 2147483647 w 1219"/>
              <a:gd name="T17" fmla="*/ 2147483647 h 659"/>
              <a:gd name="T18" fmla="*/ 2147483647 w 1219"/>
              <a:gd name="T19" fmla="*/ 2147483647 h 659"/>
              <a:gd name="T20" fmla="*/ 2147483647 w 1219"/>
              <a:gd name="T21" fmla="*/ 2147483647 h 659"/>
              <a:gd name="T22" fmla="*/ 2147483647 w 1219"/>
              <a:gd name="T23" fmla="*/ 2147483647 h 659"/>
              <a:gd name="T24" fmla="*/ 2147483647 w 1219"/>
              <a:gd name="T25" fmla="*/ 2147483647 h 659"/>
              <a:gd name="T26" fmla="*/ 2147483647 w 1219"/>
              <a:gd name="T27" fmla="*/ 2147483647 h 659"/>
              <a:gd name="T28" fmla="*/ 2147483647 w 1219"/>
              <a:gd name="T29" fmla="*/ 2147483647 h 659"/>
              <a:gd name="T30" fmla="*/ 2147483647 w 1219"/>
              <a:gd name="T31" fmla="*/ 2147483647 h 659"/>
              <a:gd name="T32" fmla="*/ 2147483647 w 1219"/>
              <a:gd name="T33" fmla="*/ 2147483647 h 659"/>
              <a:gd name="T34" fmla="*/ 2147483647 w 1219"/>
              <a:gd name="T35" fmla="*/ 2147483647 h 659"/>
              <a:gd name="T36" fmla="*/ 2147483647 w 1219"/>
              <a:gd name="T37" fmla="*/ 2147483647 h 659"/>
              <a:gd name="T38" fmla="*/ 2147483647 w 1219"/>
              <a:gd name="T39" fmla="*/ 2147483647 h 659"/>
              <a:gd name="T40" fmla="*/ 2147483647 w 1219"/>
              <a:gd name="T41" fmla="*/ 2147483647 h 659"/>
              <a:gd name="T42" fmla="*/ 2147483647 w 1219"/>
              <a:gd name="T43" fmla="*/ 2147483647 h 659"/>
              <a:gd name="T44" fmla="*/ 2147483647 w 1219"/>
              <a:gd name="T45" fmla="*/ 2147483647 h 659"/>
              <a:gd name="T46" fmla="*/ 2147483647 w 1219"/>
              <a:gd name="T47" fmla="*/ 2147483647 h 659"/>
              <a:gd name="T48" fmla="*/ 2147483647 w 1219"/>
              <a:gd name="T49" fmla="*/ 2147483647 h 659"/>
              <a:gd name="T50" fmla="*/ 2147483647 w 1219"/>
              <a:gd name="T51" fmla="*/ 2147483647 h 659"/>
              <a:gd name="T52" fmla="*/ 2147483647 w 1219"/>
              <a:gd name="T53" fmla="*/ 2147483647 h 659"/>
              <a:gd name="T54" fmla="*/ 2147483647 w 1219"/>
              <a:gd name="T55" fmla="*/ 2147483647 h 659"/>
              <a:gd name="T56" fmla="*/ 2147483647 w 1219"/>
              <a:gd name="T57" fmla="*/ 2147483647 h 659"/>
              <a:gd name="T58" fmla="*/ 2147483647 w 1219"/>
              <a:gd name="T59" fmla="*/ 2147483647 h 659"/>
              <a:gd name="T60" fmla="*/ 2147483647 w 1219"/>
              <a:gd name="T61" fmla="*/ 2147483647 h 659"/>
              <a:gd name="T62" fmla="*/ 0 w 1219"/>
              <a:gd name="T63" fmla="*/ 2147483647 h 659"/>
              <a:gd name="T64" fmla="*/ 2147483647 w 1219"/>
              <a:gd name="T65" fmla="*/ 2147483647 h 659"/>
              <a:gd name="T66" fmla="*/ 2147483647 w 1219"/>
              <a:gd name="T67" fmla="*/ 2147483647 h 659"/>
              <a:gd name="T68" fmla="*/ 2147483647 w 1219"/>
              <a:gd name="T69" fmla="*/ 2147483647 h 659"/>
              <a:gd name="T70" fmla="*/ 2147483647 w 1219"/>
              <a:gd name="T71" fmla="*/ 2147483647 h 659"/>
              <a:gd name="T72" fmla="*/ 2147483647 w 1219"/>
              <a:gd name="T73" fmla="*/ 2147483647 h 659"/>
              <a:gd name="T74" fmla="*/ 2147483647 w 1219"/>
              <a:gd name="T75" fmla="*/ 0 h 6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9"/>
              <a:gd name="T115" fmla="*/ 0 h 659"/>
              <a:gd name="T116" fmla="*/ 1219 w 1219"/>
              <a:gd name="T117" fmla="*/ 659 h 6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9" h="659">
                <a:moveTo>
                  <a:pt x="141" y="0"/>
                </a:moveTo>
                <a:lnTo>
                  <a:pt x="1087" y="0"/>
                </a:lnTo>
                <a:lnTo>
                  <a:pt x="1087" y="195"/>
                </a:lnTo>
                <a:lnTo>
                  <a:pt x="1122" y="177"/>
                </a:lnTo>
                <a:lnTo>
                  <a:pt x="1158" y="179"/>
                </a:lnTo>
                <a:lnTo>
                  <a:pt x="1190" y="194"/>
                </a:lnTo>
                <a:lnTo>
                  <a:pt x="1213" y="225"/>
                </a:lnTo>
                <a:lnTo>
                  <a:pt x="1219" y="255"/>
                </a:lnTo>
                <a:lnTo>
                  <a:pt x="1215" y="289"/>
                </a:lnTo>
                <a:lnTo>
                  <a:pt x="1192" y="322"/>
                </a:lnTo>
                <a:lnTo>
                  <a:pt x="1159" y="340"/>
                </a:lnTo>
                <a:lnTo>
                  <a:pt x="1128" y="341"/>
                </a:lnTo>
                <a:lnTo>
                  <a:pt x="1087" y="334"/>
                </a:lnTo>
                <a:lnTo>
                  <a:pt x="1087" y="523"/>
                </a:lnTo>
                <a:lnTo>
                  <a:pt x="677" y="523"/>
                </a:lnTo>
                <a:lnTo>
                  <a:pt x="688" y="550"/>
                </a:lnTo>
                <a:lnTo>
                  <a:pt x="692" y="595"/>
                </a:lnTo>
                <a:lnTo>
                  <a:pt x="682" y="623"/>
                </a:lnTo>
                <a:lnTo>
                  <a:pt x="646" y="653"/>
                </a:lnTo>
                <a:lnTo>
                  <a:pt x="610" y="659"/>
                </a:lnTo>
                <a:lnTo>
                  <a:pt x="572" y="650"/>
                </a:lnTo>
                <a:lnTo>
                  <a:pt x="540" y="626"/>
                </a:lnTo>
                <a:lnTo>
                  <a:pt x="525" y="592"/>
                </a:lnTo>
                <a:lnTo>
                  <a:pt x="527" y="550"/>
                </a:lnTo>
                <a:lnTo>
                  <a:pt x="548" y="525"/>
                </a:lnTo>
                <a:lnTo>
                  <a:pt x="141" y="527"/>
                </a:lnTo>
                <a:lnTo>
                  <a:pt x="141" y="331"/>
                </a:lnTo>
                <a:lnTo>
                  <a:pt x="98" y="347"/>
                </a:lnTo>
                <a:lnTo>
                  <a:pt x="63" y="343"/>
                </a:lnTo>
                <a:lnTo>
                  <a:pt x="27" y="325"/>
                </a:lnTo>
                <a:lnTo>
                  <a:pt x="9" y="300"/>
                </a:lnTo>
                <a:lnTo>
                  <a:pt x="0" y="262"/>
                </a:lnTo>
                <a:lnTo>
                  <a:pt x="7" y="231"/>
                </a:lnTo>
                <a:lnTo>
                  <a:pt x="27" y="201"/>
                </a:lnTo>
                <a:lnTo>
                  <a:pt x="67" y="179"/>
                </a:lnTo>
                <a:lnTo>
                  <a:pt x="101" y="179"/>
                </a:lnTo>
                <a:lnTo>
                  <a:pt x="141" y="195"/>
                </a:lnTo>
                <a:lnTo>
                  <a:pt x="141" y="0"/>
                </a:lnTo>
                <a:close/>
              </a:path>
            </a:pathLst>
          </a:custGeom>
          <a:solidFill>
            <a:schemeClr val="accent1"/>
          </a:solidFill>
          <a:ln w="6350" cap="flat" cmpd="sng">
            <a:solidFill>
              <a:schemeClr val="tx1"/>
            </a:solidFill>
            <a:prstDash val="solid"/>
            <a:round/>
            <a:headEnd/>
            <a:tailEnd/>
          </a:ln>
          <a:scene3d>
            <a:camera prst="orthographicFront"/>
            <a:lightRig rig="threePt" dir="t"/>
          </a:scene3d>
          <a:sp3d>
            <a:bevelT w="63500"/>
            <a:bevelB w="57150"/>
          </a:sp3d>
        </p:spPr>
        <p:txBody>
          <a:bodyPr wrap="none" lIns="0" tIns="0" rIns="0" bIns="0" anchor="ctr">
            <a:noAutofit/>
          </a:bodyPr>
          <a:lstStyle/>
          <a:p>
            <a:endParaRPr lang="zh-CN" altLang="en-US" sz="1800">
              <a:solidFill>
                <a:srgbClr val="000000"/>
              </a:solidFill>
              <a:latin typeface="Arial" pitchFamily="34" charset="0"/>
              <a:ea typeface="宋体" pitchFamily="2" charset="-122"/>
            </a:endParaRPr>
          </a:p>
        </p:txBody>
      </p:sp>
      <p:sp>
        <p:nvSpPr>
          <p:cNvPr id="180" name="Freeform 503"/>
          <p:cNvSpPr>
            <a:spLocks/>
          </p:cNvSpPr>
          <p:nvPr/>
        </p:nvSpPr>
        <p:spPr bwMode="auto">
          <a:xfrm>
            <a:off x="6900915" y="2455052"/>
            <a:ext cx="1034874" cy="577393"/>
          </a:xfrm>
          <a:custGeom>
            <a:avLst/>
            <a:gdLst>
              <a:gd name="T0" fmla="*/ 0 w 947"/>
              <a:gd name="T1" fmla="*/ 2147483647 h 648"/>
              <a:gd name="T2" fmla="*/ 2147483647 w 947"/>
              <a:gd name="T3" fmla="*/ 2147483647 h 648"/>
              <a:gd name="T4" fmla="*/ 2147483647 w 947"/>
              <a:gd name="T5" fmla="*/ 2147483647 h 648"/>
              <a:gd name="T6" fmla="*/ 2147483647 w 947"/>
              <a:gd name="T7" fmla="*/ 2147483647 h 648"/>
              <a:gd name="T8" fmla="*/ 2147483647 w 947"/>
              <a:gd name="T9" fmla="*/ 2147483647 h 648"/>
              <a:gd name="T10" fmla="*/ 2147483647 w 947"/>
              <a:gd name="T11" fmla="*/ 2147483647 h 648"/>
              <a:gd name="T12" fmla="*/ 2147483647 w 947"/>
              <a:gd name="T13" fmla="*/ 0 h 648"/>
              <a:gd name="T14" fmla="*/ 2147483647 w 947"/>
              <a:gd name="T15" fmla="*/ 2147483647 h 648"/>
              <a:gd name="T16" fmla="*/ 2147483647 w 947"/>
              <a:gd name="T17" fmla="*/ 2147483647 h 648"/>
              <a:gd name="T18" fmla="*/ 2147483647 w 947"/>
              <a:gd name="T19" fmla="*/ 2147483647 h 648"/>
              <a:gd name="T20" fmla="*/ 2147483647 w 947"/>
              <a:gd name="T21" fmla="*/ 2147483647 h 648"/>
              <a:gd name="T22" fmla="*/ 2147483647 w 947"/>
              <a:gd name="T23" fmla="*/ 2147483647 h 648"/>
              <a:gd name="T24" fmla="*/ 2147483647 w 947"/>
              <a:gd name="T25" fmla="*/ 2147483647 h 648"/>
              <a:gd name="T26" fmla="*/ 2147483647 w 947"/>
              <a:gd name="T27" fmla="*/ 2147483647 h 648"/>
              <a:gd name="T28" fmla="*/ 2147483647 w 947"/>
              <a:gd name="T29" fmla="*/ 2147483647 h 648"/>
              <a:gd name="T30" fmla="*/ 2147483647 w 947"/>
              <a:gd name="T31" fmla="*/ 2147483647 h 648"/>
              <a:gd name="T32" fmla="*/ 2147483647 w 947"/>
              <a:gd name="T33" fmla="*/ 2147483647 h 648"/>
              <a:gd name="T34" fmla="*/ 2147483647 w 947"/>
              <a:gd name="T35" fmla="*/ 2147483647 h 648"/>
              <a:gd name="T36" fmla="*/ 2147483647 w 947"/>
              <a:gd name="T37" fmla="*/ 2147483647 h 648"/>
              <a:gd name="T38" fmla="*/ 2147483647 w 947"/>
              <a:gd name="T39" fmla="*/ 2147483647 h 648"/>
              <a:gd name="T40" fmla="*/ 2147483647 w 947"/>
              <a:gd name="T41" fmla="*/ 2147483647 h 648"/>
              <a:gd name="T42" fmla="*/ 2147483647 w 947"/>
              <a:gd name="T43" fmla="*/ 2147483647 h 648"/>
              <a:gd name="T44" fmla="*/ 2147483647 w 947"/>
              <a:gd name="T45" fmla="*/ 2147483647 h 648"/>
              <a:gd name="T46" fmla="*/ 2147483647 w 947"/>
              <a:gd name="T47" fmla="*/ 2147483647 h 648"/>
              <a:gd name="T48" fmla="*/ 2147483647 w 947"/>
              <a:gd name="T49" fmla="*/ 2147483647 h 648"/>
              <a:gd name="T50" fmla="*/ 2147483647 w 947"/>
              <a:gd name="T51" fmla="*/ 2147483647 h 648"/>
              <a:gd name="T52" fmla="*/ 2147483647 w 947"/>
              <a:gd name="T53" fmla="*/ 2147483647 h 648"/>
              <a:gd name="T54" fmla="*/ 2147483647 w 947"/>
              <a:gd name="T55" fmla="*/ 2147483647 h 648"/>
              <a:gd name="T56" fmla="*/ 2147483647 w 947"/>
              <a:gd name="T57" fmla="*/ 2147483647 h 648"/>
              <a:gd name="T58" fmla="*/ 2147483647 w 947"/>
              <a:gd name="T59" fmla="*/ 2147483647 h 648"/>
              <a:gd name="T60" fmla="*/ 2147483647 w 947"/>
              <a:gd name="T61" fmla="*/ 2147483647 h 648"/>
              <a:gd name="T62" fmla="*/ 2147483647 w 947"/>
              <a:gd name="T63" fmla="*/ 2147483647 h 648"/>
              <a:gd name="T64" fmla="*/ 2147483647 w 947"/>
              <a:gd name="T65" fmla="*/ 2147483647 h 648"/>
              <a:gd name="T66" fmla="*/ 2147483647 w 947"/>
              <a:gd name="T67" fmla="*/ 2147483647 h 648"/>
              <a:gd name="T68" fmla="*/ 2147483647 w 947"/>
              <a:gd name="T69" fmla="*/ 2147483647 h 648"/>
              <a:gd name="T70" fmla="*/ 2147483647 w 947"/>
              <a:gd name="T71" fmla="*/ 2147483647 h 648"/>
              <a:gd name="T72" fmla="*/ 0 w 947"/>
              <a:gd name="T73" fmla="*/ 2147483647 h 648"/>
              <a:gd name="T74" fmla="*/ 0 w 947"/>
              <a:gd name="T75" fmla="*/ 2147483647 h 648"/>
              <a:gd name="T76" fmla="*/ 2147483647 w 947"/>
              <a:gd name="T77" fmla="*/ 2147483647 h 648"/>
              <a:gd name="T78" fmla="*/ 2147483647 w 947"/>
              <a:gd name="T79" fmla="*/ 2147483647 h 648"/>
              <a:gd name="T80" fmla="*/ 2147483647 w 947"/>
              <a:gd name="T81" fmla="*/ 2147483647 h 648"/>
              <a:gd name="T82" fmla="*/ 2147483647 w 947"/>
              <a:gd name="T83" fmla="*/ 2147483647 h 648"/>
              <a:gd name="T84" fmla="*/ 2147483647 w 947"/>
              <a:gd name="T85" fmla="*/ 2147483647 h 648"/>
              <a:gd name="T86" fmla="*/ 2147483647 w 947"/>
              <a:gd name="T87" fmla="*/ 2147483647 h 648"/>
              <a:gd name="T88" fmla="*/ 2147483647 w 947"/>
              <a:gd name="T89" fmla="*/ 2147483647 h 648"/>
              <a:gd name="T90" fmla="*/ 2147483647 w 947"/>
              <a:gd name="T91" fmla="*/ 2147483647 h 648"/>
              <a:gd name="T92" fmla="*/ 2147483647 w 947"/>
              <a:gd name="T93" fmla="*/ 2147483647 h 648"/>
              <a:gd name="T94" fmla="*/ 0 w 947"/>
              <a:gd name="T95" fmla="*/ 2147483647 h 648"/>
              <a:gd name="T96" fmla="*/ 0 w 947"/>
              <a:gd name="T97" fmla="*/ 2147483647 h 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7"/>
              <a:gd name="T148" fmla="*/ 0 h 648"/>
              <a:gd name="T149" fmla="*/ 947 w 947"/>
              <a:gd name="T150" fmla="*/ 648 h 6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7" h="648">
                <a:moveTo>
                  <a:pt x="0" y="124"/>
                </a:moveTo>
                <a:lnTo>
                  <a:pt x="401" y="122"/>
                </a:lnTo>
                <a:lnTo>
                  <a:pt x="386" y="92"/>
                </a:lnTo>
                <a:lnTo>
                  <a:pt x="395" y="52"/>
                </a:lnTo>
                <a:lnTo>
                  <a:pt x="415" y="25"/>
                </a:lnTo>
                <a:lnTo>
                  <a:pt x="444" y="6"/>
                </a:lnTo>
                <a:lnTo>
                  <a:pt x="469" y="0"/>
                </a:lnTo>
                <a:lnTo>
                  <a:pt x="502" y="6"/>
                </a:lnTo>
                <a:lnTo>
                  <a:pt x="532" y="24"/>
                </a:lnTo>
                <a:lnTo>
                  <a:pt x="551" y="52"/>
                </a:lnTo>
                <a:lnTo>
                  <a:pt x="560" y="89"/>
                </a:lnTo>
                <a:lnTo>
                  <a:pt x="554" y="121"/>
                </a:lnTo>
                <a:lnTo>
                  <a:pt x="947" y="122"/>
                </a:lnTo>
                <a:lnTo>
                  <a:pt x="947" y="317"/>
                </a:lnTo>
                <a:lnTo>
                  <a:pt x="904" y="299"/>
                </a:lnTo>
                <a:lnTo>
                  <a:pt x="867" y="305"/>
                </a:lnTo>
                <a:lnTo>
                  <a:pt x="837" y="326"/>
                </a:lnTo>
                <a:lnTo>
                  <a:pt x="823" y="349"/>
                </a:lnTo>
                <a:lnTo>
                  <a:pt x="817" y="383"/>
                </a:lnTo>
                <a:lnTo>
                  <a:pt x="822" y="414"/>
                </a:lnTo>
                <a:lnTo>
                  <a:pt x="835" y="442"/>
                </a:lnTo>
                <a:lnTo>
                  <a:pt x="867" y="462"/>
                </a:lnTo>
                <a:lnTo>
                  <a:pt x="904" y="466"/>
                </a:lnTo>
                <a:lnTo>
                  <a:pt x="947" y="456"/>
                </a:lnTo>
                <a:lnTo>
                  <a:pt x="947" y="648"/>
                </a:lnTo>
                <a:lnTo>
                  <a:pt x="543" y="648"/>
                </a:lnTo>
                <a:lnTo>
                  <a:pt x="555" y="617"/>
                </a:lnTo>
                <a:lnTo>
                  <a:pt x="554" y="581"/>
                </a:lnTo>
                <a:lnTo>
                  <a:pt x="529" y="544"/>
                </a:lnTo>
                <a:lnTo>
                  <a:pt x="500" y="526"/>
                </a:lnTo>
                <a:lnTo>
                  <a:pt x="466" y="523"/>
                </a:lnTo>
                <a:lnTo>
                  <a:pt x="438" y="527"/>
                </a:lnTo>
                <a:lnTo>
                  <a:pt x="406" y="548"/>
                </a:lnTo>
                <a:lnTo>
                  <a:pt x="386" y="581"/>
                </a:lnTo>
                <a:lnTo>
                  <a:pt x="386" y="617"/>
                </a:lnTo>
                <a:lnTo>
                  <a:pt x="399" y="648"/>
                </a:lnTo>
                <a:lnTo>
                  <a:pt x="0" y="648"/>
                </a:lnTo>
                <a:lnTo>
                  <a:pt x="0" y="459"/>
                </a:lnTo>
                <a:lnTo>
                  <a:pt x="36" y="468"/>
                </a:lnTo>
                <a:lnTo>
                  <a:pt x="71" y="468"/>
                </a:lnTo>
                <a:lnTo>
                  <a:pt x="103" y="450"/>
                </a:lnTo>
                <a:lnTo>
                  <a:pt x="122" y="419"/>
                </a:lnTo>
                <a:lnTo>
                  <a:pt x="130" y="387"/>
                </a:lnTo>
                <a:lnTo>
                  <a:pt x="122" y="353"/>
                </a:lnTo>
                <a:lnTo>
                  <a:pt x="104" y="322"/>
                </a:lnTo>
                <a:lnTo>
                  <a:pt x="71" y="299"/>
                </a:lnTo>
                <a:lnTo>
                  <a:pt x="31" y="302"/>
                </a:lnTo>
                <a:lnTo>
                  <a:pt x="0" y="320"/>
                </a:lnTo>
                <a:lnTo>
                  <a:pt x="0" y="124"/>
                </a:lnTo>
                <a:close/>
              </a:path>
            </a:pathLst>
          </a:custGeom>
          <a:solidFill>
            <a:schemeClr val="accent2"/>
          </a:solidFill>
          <a:ln w="6350" cap="flat" cmpd="sng">
            <a:solidFill>
              <a:schemeClr val="tx1"/>
            </a:solidFill>
            <a:prstDash val="solid"/>
            <a:round/>
            <a:headEnd/>
            <a:tailEnd/>
          </a:ln>
          <a:scene3d>
            <a:camera prst="orthographicFront"/>
            <a:lightRig rig="threePt" dir="t"/>
          </a:scene3d>
          <a:sp3d>
            <a:bevelT w="63500"/>
            <a:bevelB w="57150"/>
          </a:sp3d>
        </p:spPr>
        <p:txBody>
          <a:bodyPr wrap="none" lIns="0" tIns="0" rIns="0" bIns="0" anchor="ctr">
            <a:noAutofit/>
          </a:bodyPr>
          <a:lstStyle/>
          <a:p>
            <a:endParaRPr lang="zh-CN" altLang="en-US" sz="1800">
              <a:solidFill>
                <a:srgbClr val="000000"/>
              </a:solidFill>
              <a:latin typeface="Arial" pitchFamily="34" charset="0"/>
              <a:ea typeface="宋体" pitchFamily="2" charset="-122"/>
            </a:endParaRPr>
          </a:p>
        </p:txBody>
      </p:sp>
      <p:sp>
        <p:nvSpPr>
          <p:cNvPr id="181" name="Freeform 504"/>
          <p:cNvSpPr>
            <a:spLocks/>
          </p:cNvSpPr>
          <p:nvPr/>
        </p:nvSpPr>
        <p:spPr bwMode="auto">
          <a:xfrm>
            <a:off x="6746549" y="2919586"/>
            <a:ext cx="1336198" cy="581423"/>
          </a:xfrm>
          <a:custGeom>
            <a:avLst/>
            <a:gdLst>
              <a:gd name="T0" fmla="*/ 2147483647 w 1082"/>
              <a:gd name="T1" fmla="*/ 2147483647 h 577"/>
              <a:gd name="T2" fmla="*/ 2147483647 w 1082"/>
              <a:gd name="T3" fmla="*/ 2147483647 h 577"/>
              <a:gd name="T4" fmla="*/ 2147483647 w 1082"/>
              <a:gd name="T5" fmla="*/ 2147483647 h 577"/>
              <a:gd name="T6" fmla="*/ 2147483647 w 1082"/>
              <a:gd name="T7" fmla="*/ 2147483647 h 577"/>
              <a:gd name="T8" fmla="*/ 2147483647 w 1082"/>
              <a:gd name="T9" fmla="*/ 2147483647 h 577"/>
              <a:gd name="T10" fmla="*/ 2147483647 w 1082"/>
              <a:gd name="T11" fmla="*/ 2147483647 h 577"/>
              <a:gd name="T12" fmla="*/ 2147483647 w 1082"/>
              <a:gd name="T13" fmla="*/ 2147483647 h 577"/>
              <a:gd name="T14" fmla="*/ 2147483647 w 1082"/>
              <a:gd name="T15" fmla="*/ 2147483647 h 577"/>
              <a:gd name="T16" fmla="*/ 2147483647 w 1082"/>
              <a:gd name="T17" fmla="*/ 2147483647 h 577"/>
              <a:gd name="T18" fmla="*/ 2147483647 w 1082"/>
              <a:gd name="T19" fmla="*/ 2147483647 h 577"/>
              <a:gd name="T20" fmla="*/ 2147483647 w 1082"/>
              <a:gd name="T21" fmla="*/ 2147483647 h 577"/>
              <a:gd name="T22" fmla="*/ 2147483647 w 1082"/>
              <a:gd name="T23" fmla="*/ 2147483647 h 577"/>
              <a:gd name="T24" fmla="*/ 2147483647 w 1082"/>
              <a:gd name="T25" fmla="*/ 2147483647 h 577"/>
              <a:gd name="T26" fmla="*/ 2147483647 w 1082"/>
              <a:gd name="T27" fmla="*/ 2147483647 h 577"/>
              <a:gd name="T28" fmla="*/ 2147483647 w 1082"/>
              <a:gd name="T29" fmla="*/ 2147483647 h 577"/>
              <a:gd name="T30" fmla="*/ 2147483647 w 1082"/>
              <a:gd name="T31" fmla="*/ 2147483647 h 577"/>
              <a:gd name="T32" fmla="*/ 2147483647 w 1082"/>
              <a:gd name="T33" fmla="*/ 2147483647 h 577"/>
              <a:gd name="T34" fmla="*/ 2147483647 w 1082"/>
              <a:gd name="T35" fmla="*/ 2147483647 h 577"/>
              <a:gd name="T36" fmla="*/ 2147483647 w 1082"/>
              <a:gd name="T37" fmla="*/ 2147483647 h 577"/>
              <a:gd name="T38" fmla="*/ 2147483647 w 1082"/>
              <a:gd name="T39" fmla="*/ 0 h 577"/>
              <a:gd name="T40" fmla="*/ 2147483647 w 1082"/>
              <a:gd name="T41" fmla="*/ 2147483647 h 577"/>
              <a:gd name="T42" fmla="*/ 2147483647 w 1082"/>
              <a:gd name="T43" fmla="*/ 2147483647 h 577"/>
              <a:gd name="T44" fmla="*/ 2147483647 w 1082"/>
              <a:gd name="T45" fmla="*/ 2147483647 h 577"/>
              <a:gd name="T46" fmla="*/ 2147483647 w 1082"/>
              <a:gd name="T47" fmla="*/ 2147483647 h 577"/>
              <a:gd name="T48" fmla="*/ 2147483647 w 1082"/>
              <a:gd name="T49" fmla="*/ 2147483647 h 577"/>
              <a:gd name="T50" fmla="*/ 2147483647 w 1082"/>
              <a:gd name="T51" fmla="*/ 2147483647 h 577"/>
              <a:gd name="T52" fmla="*/ 2147483647 w 1082"/>
              <a:gd name="T53" fmla="*/ 2147483647 h 577"/>
              <a:gd name="T54" fmla="*/ 2147483647 w 1082"/>
              <a:gd name="T55" fmla="*/ 2147483647 h 577"/>
              <a:gd name="T56" fmla="*/ 2147483647 w 1082"/>
              <a:gd name="T57" fmla="*/ 2147483647 h 577"/>
              <a:gd name="T58" fmla="*/ 2147483647 w 1082"/>
              <a:gd name="T59" fmla="*/ 2147483647 h 577"/>
              <a:gd name="T60" fmla="*/ 2147483647 w 1082"/>
              <a:gd name="T61" fmla="*/ 2147483647 h 577"/>
              <a:gd name="T62" fmla="*/ 0 w 1082"/>
              <a:gd name="T63" fmla="*/ 2147483647 h 577"/>
              <a:gd name="T64" fmla="*/ 2147483647 w 1082"/>
              <a:gd name="T65" fmla="*/ 2147483647 h 577"/>
              <a:gd name="T66" fmla="*/ 2147483647 w 1082"/>
              <a:gd name="T67" fmla="*/ 2147483647 h 577"/>
              <a:gd name="T68" fmla="*/ 2147483647 w 1082"/>
              <a:gd name="T69" fmla="*/ 2147483647 h 577"/>
              <a:gd name="T70" fmla="*/ 2147483647 w 1082"/>
              <a:gd name="T71" fmla="*/ 2147483647 h 577"/>
              <a:gd name="T72" fmla="*/ 2147483647 w 1082"/>
              <a:gd name="T73" fmla="*/ 2147483647 h 577"/>
              <a:gd name="T74" fmla="*/ 2147483647 w 1082"/>
              <a:gd name="T75" fmla="*/ 2147483647 h 5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2"/>
              <a:gd name="T115" fmla="*/ 0 h 577"/>
              <a:gd name="T116" fmla="*/ 1082 w 1082"/>
              <a:gd name="T117" fmla="*/ 577 h 5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2" h="577">
                <a:moveTo>
                  <a:pt x="124" y="577"/>
                </a:moveTo>
                <a:lnTo>
                  <a:pt x="961" y="576"/>
                </a:lnTo>
                <a:lnTo>
                  <a:pt x="961" y="404"/>
                </a:lnTo>
                <a:lnTo>
                  <a:pt x="992" y="418"/>
                </a:lnTo>
                <a:lnTo>
                  <a:pt x="1027" y="416"/>
                </a:lnTo>
                <a:lnTo>
                  <a:pt x="1057" y="399"/>
                </a:lnTo>
                <a:lnTo>
                  <a:pt x="1074" y="373"/>
                </a:lnTo>
                <a:lnTo>
                  <a:pt x="1082" y="340"/>
                </a:lnTo>
                <a:lnTo>
                  <a:pt x="1077" y="310"/>
                </a:lnTo>
                <a:lnTo>
                  <a:pt x="1055" y="286"/>
                </a:lnTo>
                <a:lnTo>
                  <a:pt x="1027" y="272"/>
                </a:lnTo>
                <a:lnTo>
                  <a:pt x="995" y="269"/>
                </a:lnTo>
                <a:lnTo>
                  <a:pt x="964" y="284"/>
                </a:lnTo>
                <a:lnTo>
                  <a:pt x="963" y="112"/>
                </a:lnTo>
                <a:lnTo>
                  <a:pt x="604" y="111"/>
                </a:lnTo>
                <a:lnTo>
                  <a:pt x="616" y="87"/>
                </a:lnTo>
                <a:lnTo>
                  <a:pt x="615" y="53"/>
                </a:lnTo>
                <a:lnTo>
                  <a:pt x="599" y="24"/>
                </a:lnTo>
                <a:lnTo>
                  <a:pt x="572" y="5"/>
                </a:lnTo>
                <a:lnTo>
                  <a:pt x="537" y="0"/>
                </a:lnTo>
                <a:lnTo>
                  <a:pt x="510" y="8"/>
                </a:lnTo>
                <a:lnTo>
                  <a:pt x="485" y="21"/>
                </a:lnTo>
                <a:lnTo>
                  <a:pt x="469" y="50"/>
                </a:lnTo>
                <a:lnTo>
                  <a:pt x="464" y="79"/>
                </a:lnTo>
                <a:lnTo>
                  <a:pt x="472" y="111"/>
                </a:lnTo>
                <a:lnTo>
                  <a:pt x="125" y="112"/>
                </a:lnTo>
                <a:lnTo>
                  <a:pt x="125" y="278"/>
                </a:lnTo>
                <a:lnTo>
                  <a:pt x="87" y="264"/>
                </a:lnTo>
                <a:lnTo>
                  <a:pt x="54" y="267"/>
                </a:lnTo>
                <a:lnTo>
                  <a:pt x="24" y="289"/>
                </a:lnTo>
                <a:lnTo>
                  <a:pt x="8" y="312"/>
                </a:lnTo>
                <a:lnTo>
                  <a:pt x="0" y="345"/>
                </a:lnTo>
                <a:lnTo>
                  <a:pt x="6" y="373"/>
                </a:lnTo>
                <a:lnTo>
                  <a:pt x="24" y="399"/>
                </a:lnTo>
                <a:lnTo>
                  <a:pt x="59" y="419"/>
                </a:lnTo>
                <a:lnTo>
                  <a:pt x="89" y="419"/>
                </a:lnTo>
                <a:lnTo>
                  <a:pt x="124" y="408"/>
                </a:lnTo>
                <a:lnTo>
                  <a:pt x="124" y="577"/>
                </a:lnTo>
                <a:close/>
              </a:path>
            </a:pathLst>
          </a:custGeom>
          <a:solidFill>
            <a:srgbClr val="B0D7FA"/>
          </a:solidFill>
          <a:ln w="6350" cap="flat" cmpd="sng">
            <a:solidFill>
              <a:schemeClr val="tx1"/>
            </a:solidFill>
            <a:prstDash val="solid"/>
            <a:round/>
            <a:headEnd/>
            <a:tailEnd/>
          </a:ln>
          <a:scene3d>
            <a:camera prst="orthographicFront"/>
            <a:lightRig rig="threePt" dir="t"/>
          </a:scene3d>
          <a:sp3d>
            <a:bevelT w="63500"/>
            <a:bevelB w="57150"/>
          </a:sp3d>
        </p:spPr>
        <p:txBody>
          <a:bodyPr wrap="none" lIns="0" tIns="0" rIns="0" bIns="0" anchor="ctr">
            <a:noAutofit/>
          </a:bodyPr>
          <a:lstStyle/>
          <a:p>
            <a:endParaRPr lang="zh-CN" altLang="en-US" sz="1800">
              <a:solidFill>
                <a:srgbClr val="000000"/>
              </a:solidFill>
              <a:latin typeface="Arial" pitchFamily="34" charset="0"/>
              <a:ea typeface="宋体" pitchFamily="2" charset="-122"/>
            </a:endParaRPr>
          </a:p>
        </p:txBody>
      </p:sp>
      <p:sp>
        <p:nvSpPr>
          <p:cNvPr id="182" name="Freeform 505"/>
          <p:cNvSpPr>
            <a:spLocks/>
          </p:cNvSpPr>
          <p:nvPr/>
        </p:nvSpPr>
        <p:spPr bwMode="auto">
          <a:xfrm>
            <a:off x="7792536" y="2562871"/>
            <a:ext cx="1171952" cy="469572"/>
          </a:xfrm>
          <a:custGeom>
            <a:avLst/>
            <a:gdLst>
              <a:gd name="T0" fmla="*/ 2147483647 w 1073"/>
              <a:gd name="T1" fmla="*/ 2147483647 h 527"/>
              <a:gd name="T2" fmla="*/ 2147483647 w 1073"/>
              <a:gd name="T3" fmla="*/ 0 h 527"/>
              <a:gd name="T4" fmla="*/ 2147483647 w 1073"/>
              <a:gd name="T5" fmla="*/ 2147483647 h 527"/>
              <a:gd name="T6" fmla="*/ 2147483647 w 1073"/>
              <a:gd name="T7" fmla="*/ 2147483647 h 527"/>
              <a:gd name="T8" fmla="*/ 2147483647 w 1073"/>
              <a:gd name="T9" fmla="*/ 2147483647 h 527"/>
              <a:gd name="T10" fmla="*/ 2147483647 w 1073"/>
              <a:gd name="T11" fmla="*/ 2147483647 h 527"/>
              <a:gd name="T12" fmla="*/ 2147483647 w 1073"/>
              <a:gd name="T13" fmla="*/ 2147483647 h 527"/>
              <a:gd name="T14" fmla="*/ 2147483647 w 1073"/>
              <a:gd name="T15" fmla="*/ 2147483647 h 527"/>
              <a:gd name="T16" fmla="*/ 2147483647 w 1073"/>
              <a:gd name="T17" fmla="*/ 2147483647 h 527"/>
              <a:gd name="T18" fmla="*/ 2147483647 w 1073"/>
              <a:gd name="T19" fmla="*/ 2147483647 h 527"/>
              <a:gd name="T20" fmla="*/ 2147483647 w 1073"/>
              <a:gd name="T21" fmla="*/ 2147483647 h 527"/>
              <a:gd name="T22" fmla="*/ 2147483647 w 1073"/>
              <a:gd name="T23" fmla="*/ 2147483647 h 527"/>
              <a:gd name="T24" fmla="*/ 2147483647 w 1073"/>
              <a:gd name="T25" fmla="*/ 2147483647 h 527"/>
              <a:gd name="T26" fmla="*/ 2147483647 w 1073"/>
              <a:gd name="T27" fmla="*/ 2147483647 h 527"/>
              <a:gd name="T28" fmla="*/ 2147483647 w 1073"/>
              <a:gd name="T29" fmla="*/ 2147483647 h 527"/>
              <a:gd name="T30" fmla="*/ 2147483647 w 1073"/>
              <a:gd name="T31" fmla="*/ 2147483647 h 527"/>
              <a:gd name="T32" fmla="*/ 2147483647 w 1073"/>
              <a:gd name="T33" fmla="*/ 2147483647 h 527"/>
              <a:gd name="T34" fmla="*/ 2147483647 w 1073"/>
              <a:gd name="T35" fmla="*/ 2147483647 h 527"/>
              <a:gd name="T36" fmla="*/ 0 w 1073"/>
              <a:gd name="T37" fmla="*/ 2147483647 h 527"/>
              <a:gd name="T38" fmla="*/ 2147483647 w 1073"/>
              <a:gd name="T39" fmla="*/ 2147483647 h 527"/>
              <a:gd name="T40" fmla="*/ 2147483647 w 1073"/>
              <a:gd name="T41" fmla="*/ 2147483647 h 527"/>
              <a:gd name="T42" fmla="*/ 2147483647 w 1073"/>
              <a:gd name="T43" fmla="*/ 2147483647 h 527"/>
              <a:gd name="T44" fmla="*/ 2147483647 w 1073"/>
              <a:gd name="T45" fmla="*/ 2147483647 h 527"/>
              <a:gd name="T46" fmla="*/ 2147483647 w 1073"/>
              <a:gd name="T47" fmla="*/ 2147483647 h 527"/>
              <a:gd name="T48" fmla="*/ 2147483647 w 1073"/>
              <a:gd name="T49" fmla="*/ 2147483647 h 527"/>
              <a:gd name="T50" fmla="*/ 2147483647 w 1073"/>
              <a:gd name="T51" fmla="*/ 2147483647 h 527"/>
              <a:gd name="T52" fmla="*/ 2147483647 w 1073"/>
              <a:gd name="T53" fmla="*/ 2147483647 h 527"/>
              <a:gd name="T54" fmla="*/ 2147483647 w 1073"/>
              <a:gd name="T55" fmla="*/ 2147483647 h 527"/>
              <a:gd name="T56" fmla="*/ 2147483647 w 1073"/>
              <a:gd name="T57" fmla="*/ 2147483647 h 527"/>
              <a:gd name="T58" fmla="*/ 2147483647 w 1073"/>
              <a:gd name="T59" fmla="*/ 2147483647 h 527"/>
              <a:gd name="T60" fmla="*/ 2147483647 w 1073"/>
              <a:gd name="T61" fmla="*/ 2147483647 h 527"/>
              <a:gd name="T62" fmla="*/ 2147483647 w 1073"/>
              <a:gd name="T63" fmla="*/ 2147483647 h 527"/>
              <a:gd name="T64" fmla="*/ 2147483647 w 1073"/>
              <a:gd name="T65" fmla="*/ 2147483647 h 527"/>
              <a:gd name="T66" fmla="*/ 2147483647 w 1073"/>
              <a:gd name="T67" fmla="*/ 2147483647 h 527"/>
              <a:gd name="T68" fmla="*/ 2147483647 w 1073"/>
              <a:gd name="T69" fmla="*/ 2147483647 h 527"/>
              <a:gd name="T70" fmla="*/ 2147483647 w 1073"/>
              <a:gd name="T71" fmla="*/ 2147483647 h 527"/>
              <a:gd name="T72" fmla="*/ 2147483647 w 1073"/>
              <a:gd name="T73" fmla="*/ 2147483647 h 527"/>
              <a:gd name="T74" fmla="*/ 2147483647 w 1073"/>
              <a:gd name="T75" fmla="*/ 2147483647 h 5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3"/>
              <a:gd name="T115" fmla="*/ 0 h 527"/>
              <a:gd name="T116" fmla="*/ 1073 w 1073"/>
              <a:gd name="T117" fmla="*/ 527 h 5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3" h="527">
                <a:moveTo>
                  <a:pt x="1073" y="1"/>
                </a:moveTo>
                <a:lnTo>
                  <a:pt x="673" y="0"/>
                </a:lnTo>
                <a:lnTo>
                  <a:pt x="682" y="34"/>
                </a:lnTo>
                <a:lnTo>
                  <a:pt x="676" y="63"/>
                </a:lnTo>
                <a:lnTo>
                  <a:pt x="661" y="85"/>
                </a:lnTo>
                <a:lnTo>
                  <a:pt x="635" y="107"/>
                </a:lnTo>
                <a:lnTo>
                  <a:pt x="603" y="115"/>
                </a:lnTo>
                <a:lnTo>
                  <a:pt x="573" y="109"/>
                </a:lnTo>
                <a:lnTo>
                  <a:pt x="540" y="88"/>
                </a:lnTo>
                <a:lnTo>
                  <a:pt x="522" y="63"/>
                </a:lnTo>
                <a:lnTo>
                  <a:pt x="513" y="31"/>
                </a:lnTo>
                <a:lnTo>
                  <a:pt x="521" y="3"/>
                </a:lnTo>
                <a:lnTo>
                  <a:pt x="129" y="2"/>
                </a:lnTo>
                <a:lnTo>
                  <a:pt x="129" y="196"/>
                </a:lnTo>
                <a:lnTo>
                  <a:pt x="93" y="178"/>
                </a:lnTo>
                <a:lnTo>
                  <a:pt x="53" y="184"/>
                </a:lnTo>
                <a:lnTo>
                  <a:pt x="21" y="205"/>
                </a:lnTo>
                <a:lnTo>
                  <a:pt x="5" y="229"/>
                </a:lnTo>
                <a:lnTo>
                  <a:pt x="0" y="264"/>
                </a:lnTo>
                <a:lnTo>
                  <a:pt x="4" y="292"/>
                </a:lnTo>
                <a:lnTo>
                  <a:pt x="19" y="323"/>
                </a:lnTo>
                <a:lnTo>
                  <a:pt x="57" y="344"/>
                </a:lnTo>
                <a:lnTo>
                  <a:pt x="94" y="345"/>
                </a:lnTo>
                <a:lnTo>
                  <a:pt x="131" y="336"/>
                </a:lnTo>
                <a:lnTo>
                  <a:pt x="131" y="526"/>
                </a:lnTo>
                <a:lnTo>
                  <a:pt x="530" y="527"/>
                </a:lnTo>
                <a:lnTo>
                  <a:pt x="516" y="496"/>
                </a:lnTo>
                <a:lnTo>
                  <a:pt x="524" y="456"/>
                </a:lnTo>
                <a:lnTo>
                  <a:pt x="539" y="427"/>
                </a:lnTo>
                <a:lnTo>
                  <a:pt x="567" y="408"/>
                </a:lnTo>
                <a:lnTo>
                  <a:pt x="597" y="402"/>
                </a:lnTo>
                <a:lnTo>
                  <a:pt x="632" y="408"/>
                </a:lnTo>
                <a:lnTo>
                  <a:pt x="661" y="426"/>
                </a:lnTo>
                <a:lnTo>
                  <a:pt x="682" y="457"/>
                </a:lnTo>
                <a:lnTo>
                  <a:pt x="686" y="496"/>
                </a:lnTo>
                <a:lnTo>
                  <a:pt x="675" y="526"/>
                </a:lnTo>
                <a:lnTo>
                  <a:pt x="1073" y="526"/>
                </a:lnTo>
                <a:lnTo>
                  <a:pt x="1073" y="1"/>
                </a:lnTo>
                <a:close/>
              </a:path>
            </a:pathLst>
          </a:custGeom>
          <a:solidFill>
            <a:schemeClr val="accent2"/>
          </a:solidFill>
          <a:ln w="6350" cap="flat" cmpd="sng">
            <a:solidFill>
              <a:schemeClr val="tx1"/>
            </a:solidFill>
            <a:prstDash val="solid"/>
            <a:round/>
            <a:headEnd/>
            <a:tailEnd/>
          </a:ln>
          <a:scene3d>
            <a:camera prst="orthographicFront"/>
            <a:lightRig rig="threePt" dir="t"/>
          </a:scene3d>
          <a:sp3d>
            <a:bevelT w="63500"/>
            <a:bevelB w="57150"/>
          </a:sp3d>
        </p:spPr>
        <p:txBody>
          <a:bodyPr wrap="none" lIns="0" tIns="0" rIns="0" bIns="0" anchor="ctr">
            <a:noAutofit/>
          </a:bodyPr>
          <a:lstStyle/>
          <a:p>
            <a:endParaRPr lang="zh-CN" altLang="en-US" sz="1800">
              <a:solidFill>
                <a:srgbClr val="000000"/>
              </a:solidFill>
              <a:latin typeface="Arial" pitchFamily="34" charset="0"/>
              <a:ea typeface="宋体" pitchFamily="2" charset="-122"/>
            </a:endParaRPr>
          </a:p>
        </p:txBody>
      </p:sp>
      <p:sp>
        <p:nvSpPr>
          <p:cNvPr id="183" name="Freeform 506"/>
          <p:cNvSpPr>
            <a:spLocks/>
          </p:cNvSpPr>
          <p:nvPr/>
        </p:nvSpPr>
        <p:spPr bwMode="auto">
          <a:xfrm>
            <a:off x="7933320" y="2920592"/>
            <a:ext cx="1031169" cy="579408"/>
          </a:xfrm>
          <a:custGeom>
            <a:avLst/>
            <a:gdLst>
              <a:gd name="T0" fmla="*/ 2147483647 w 835"/>
              <a:gd name="T1" fmla="*/ 2147483647 h 575"/>
              <a:gd name="T2" fmla="*/ 2147483647 w 835"/>
              <a:gd name="T3" fmla="*/ 2147483647 h 575"/>
              <a:gd name="T4" fmla="*/ 2147483647 w 835"/>
              <a:gd name="T5" fmla="*/ 2147483647 h 575"/>
              <a:gd name="T6" fmla="*/ 2147483647 w 835"/>
              <a:gd name="T7" fmla="*/ 2147483647 h 575"/>
              <a:gd name="T8" fmla="*/ 2147483647 w 835"/>
              <a:gd name="T9" fmla="*/ 2147483647 h 575"/>
              <a:gd name="T10" fmla="*/ 2147483647 w 835"/>
              <a:gd name="T11" fmla="*/ 2147483647 h 575"/>
              <a:gd name="T12" fmla="*/ 2147483647 w 835"/>
              <a:gd name="T13" fmla="*/ 0 h 575"/>
              <a:gd name="T14" fmla="*/ 2147483647 w 835"/>
              <a:gd name="T15" fmla="*/ 2147483647 h 575"/>
              <a:gd name="T16" fmla="*/ 2147483647 w 835"/>
              <a:gd name="T17" fmla="*/ 2147483647 h 575"/>
              <a:gd name="T18" fmla="*/ 2147483647 w 835"/>
              <a:gd name="T19" fmla="*/ 2147483647 h 575"/>
              <a:gd name="T20" fmla="*/ 2147483647 w 835"/>
              <a:gd name="T21" fmla="*/ 2147483647 h 575"/>
              <a:gd name="T22" fmla="*/ 2147483647 w 835"/>
              <a:gd name="T23" fmla="*/ 2147483647 h 575"/>
              <a:gd name="T24" fmla="*/ 2147483647 w 835"/>
              <a:gd name="T25" fmla="*/ 2147483647 h 575"/>
              <a:gd name="T26" fmla="*/ 2147483647 w 835"/>
              <a:gd name="T27" fmla="*/ 2147483647 h 575"/>
              <a:gd name="T28" fmla="*/ 2147483647 w 835"/>
              <a:gd name="T29" fmla="*/ 2147483647 h 575"/>
              <a:gd name="T30" fmla="*/ 2147483647 w 835"/>
              <a:gd name="T31" fmla="*/ 2147483647 h 575"/>
              <a:gd name="T32" fmla="*/ 2147483647 w 835"/>
              <a:gd name="T33" fmla="*/ 2147483647 h 575"/>
              <a:gd name="T34" fmla="*/ 2147483647 w 835"/>
              <a:gd name="T35" fmla="*/ 2147483647 h 575"/>
              <a:gd name="T36" fmla="*/ 2147483647 w 835"/>
              <a:gd name="T37" fmla="*/ 2147483647 h 575"/>
              <a:gd name="T38" fmla="*/ 2147483647 w 835"/>
              <a:gd name="T39" fmla="*/ 2147483647 h 575"/>
              <a:gd name="T40" fmla="*/ 2147483647 w 835"/>
              <a:gd name="T41" fmla="*/ 2147483647 h 575"/>
              <a:gd name="T42" fmla="*/ 2147483647 w 835"/>
              <a:gd name="T43" fmla="*/ 2147483647 h 575"/>
              <a:gd name="T44" fmla="*/ 2147483647 w 835"/>
              <a:gd name="T45" fmla="*/ 2147483647 h 575"/>
              <a:gd name="T46" fmla="*/ 0 w 835"/>
              <a:gd name="T47" fmla="*/ 2147483647 h 575"/>
              <a:gd name="T48" fmla="*/ 0 w 835"/>
              <a:gd name="T49" fmla="*/ 2147483647 h 575"/>
              <a:gd name="T50" fmla="*/ 2147483647 w 835"/>
              <a:gd name="T51" fmla="*/ 2147483647 h 575"/>
              <a:gd name="T52" fmla="*/ 2147483647 w 835"/>
              <a:gd name="T53" fmla="*/ 2147483647 h 5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5"/>
              <a:gd name="T82" fmla="*/ 0 h 575"/>
              <a:gd name="T83" fmla="*/ 835 w 835"/>
              <a:gd name="T84" fmla="*/ 575 h 5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5" h="575">
                <a:moveTo>
                  <a:pt x="835" y="110"/>
                </a:moveTo>
                <a:lnTo>
                  <a:pt x="483" y="108"/>
                </a:lnTo>
                <a:lnTo>
                  <a:pt x="490" y="81"/>
                </a:lnTo>
                <a:lnTo>
                  <a:pt x="487" y="49"/>
                </a:lnTo>
                <a:lnTo>
                  <a:pt x="471" y="24"/>
                </a:lnTo>
                <a:lnTo>
                  <a:pt x="450" y="8"/>
                </a:lnTo>
                <a:lnTo>
                  <a:pt x="417" y="0"/>
                </a:lnTo>
                <a:lnTo>
                  <a:pt x="387" y="5"/>
                </a:lnTo>
                <a:lnTo>
                  <a:pt x="361" y="21"/>
                </a:lnTo>
                <a:lnTo>
                  <a:pt x="344" y="49"/>
                </a:lnTo>
                <a:lnTo>
                  <a:pt x="342" y="76"/>
                </a:lnTo>
                <a:lnTo>
                  <a:pt x="350" y="111"/>
                </a:lnTo>
                <a:lnTo>
                  <a:pt x="3" y="111"/>
                </a:lnTo>
                <a:lnTo>
                  <a:pt x="3" y="285"/>
                </a:lnTo>
                <a:lnTo>
                  <a:pt x="31" y="269"/>
                </a:lnTo>
                <a:lnTo>
                  <a:pt x="64" y="270"/>
                </a:lnTo>
                <a:lnTo>
                  <a:pt x="94" y="286"/>
                </a:lnTo>
                <a:lnTo>
                  <a:pt x="113" y="306"/>
                </a:lnTo>
                <a:lnTo>
                  <a:pt x="121" y="337"/>
                </a:lnTo>
                <a:lnTo>
                  <a:pt x="113" y="369"/>
                </a:lnTo>
                <a:lnTo>
                  <a:pt x="96" y="399"/>
                </a:lnTo>
                <a:lnTo>
                  <a:pt x="66" y="415"/>
                </a:lnTo>
                <a:lnTo>
                  <a:pt x="34" y="417"/>
                </a:lnTo>
                <a:lnTo>
                  <a:pt x="0" y="405"/>
                </a:lnTo>
                <a:lnTo>
                  <a:pt x="0" y="574"/>
                </a:lnTo>
                <a:lnTo>
                  <a:pt x="835" y="575"/>
                </a:lnTo>
                <a:lnTo>
                  <a:pt x="835" y="110"/>
                </a:lnTo>
                <a:close/>
              </a:path>
            </a:pathLst>
          </a:custGeom>
          <a:solidFill>
            <a:schemeClr val="accent1"/>
          </a:solidFill>
          <a:ln w="6350" cap="flat" cmpd="sng">
            <a:solidFill>
              <a:schemeClr val="tx1"/>
            </a:solidFill>
            <a:prstDash val="solid"/>
            <a:round/>
            <a:headEnd/>
            <a:tailEnd/>
          </a:ln>
          <a:scene3d>
            <a:camera prst="orthographicFront"/>
            <a:lightRig rig="threePt" dir="t"/>
          </a:scene3d>
          <a:sp3d>
            <a:bevelT w="63500"/>
            <a:bevelB w="57150"/>
          </a:sp3d>
        </p:spPr>
        <p:txBody>
          <a:bodyPr wrap="none" lIns="0" tIns="0" rIns="0" bIns="0" anchor="ctr">
            <a:noAutofit/>
          </a:bodyPr>
          <a:lstStyle/>
          <a:p>
            <a:endParaRPr lang="zh-CN" altLang="en-US" sz="1800">
              <a:solidFill>
                <a:srgbClr val="000000"/>
              </a:solidFill>
              <a:latin typeface="Arial" pitchFamily="34" charset="0"/>
              <a:ea typeface="宋体" pitchFamily="2" charset="-122"/>
            </a:endParaRPr>
          </a:p>
        </p:txBody>
      </p:sp>
      <p:sp>
        <p:nvSpPr>
          <p:cNvPr id="170" name="Text Box 564"/>
          <p:cNvSpPr txBox="1">
            <a:spLocks noChangeArrowheads="1"/>
          </p:cNvSpPr>
          <p:nvPr/>
        </p:nvSpPr>
        <p:spPr bwMode="gray">
          <a:xfrm>
            <a:off x="8328567" y="1842228"/>
            <a:ext cx="492593" cy="550115"/>
          </a:xfrm>
          <a:prstGeom prst="rect">
            <a:avLst/>
          </a:prstGeom>
          <a:noFill/>
          <a:ln w="9525" algn="ctr">
            <a:noFill/>
            <a:miter lim="800000"/>
            <a:headEnd/>
            <a:tailEnd/>
          </a:ln>
          <a:scene3d>
            <a:camera prst="orthographicFront"/>
            <a:lightRig rig="threePt" dir="t"/>
          </a:scene3d>
          <a:sp3d>
            <a:bevelT w="63500"/>
            <a:bevelB w="57150"/>
          </a:sp3d>
        </p:spPr>
        <p:txBody>
          <a:bodyPr wrap="none">
            <a:noAutofit/>
          </a:bodyPr>
          <a:lstStyle/>
          <a:p>
            <a:r>
              <a:rPr lang="en-US" altLang="zh-CN" sz="2400" dirty="0">
                <a:solidFill>
                  <a:srgbClr val="000000"/>
                </a:solidFill>
                <a:latin typeface="Arial" pitchFamily="34" charset="0"/>
                <a:ea typeface="宋体" pitchFamily="2" charset="-122"/>
              </a:rPr>
              <a:t>…</a:t>
            </a:r>
          </a:p>
        </p:txBody>
      </p:sp>
      <p:sp>
        <p:nvSpPr>
          <p:cNvPr id="171" name="Text Box 566"/>
          <p:cNvSpPr txBox="1">
            <a:spLocks noChangeArrowheads="1"/>
          </p:cNvSpPr>
          <p:nvPr/>
        </p:nvSpPr>
        <p:spPr bwMode="gray">
          <a:xfrm>
            <a:off x="6299497" y="2275161"/>
            <a:ext cx="2448272" cy="630943"/>
          </a:xfrm>
          <a:prstGeom prst="rect">
            <a:avLst/>
          </a:prstGeom>
          <a:noFill/>
          <a:ln w="9525" algn="ctr">
            <a:noFill/>
            <a:miter lim="800000"/>
            <a:headEnd/>
            <a:tailEnd/>
          </a:ln>
          <a:scene3d>
            <a:camera prst="orthographicFront"/>
            <a:lightRig rig="threePt" dir="t"/>
          </a:scene3d>
          <a:sp3d>
            <a:bevelT w="63500"/>
            <a:bevelB w="57150"/>
          </a:sp3d>
        </p:spPr>
        <p:txBody>
          <a:bodyPr>
            <a:noAutofit/>
          </a:bodyPr>
          <a:lstStyle/>
          <a:p>
            <a:r>
              <a:rPr lang="en-US" altLang="zh-CN" sz="3500" b="1" dirty="0" smtClean="0">
                <a:solidFill>
                  <a:srgbClr val="FF0000"/>
                </a:solidFill>
                <a:latin typeface="Arial" pitchFamily="34" charset="0"/>
                <a:ea typeface="宋体" pitchFamily="2" charset="-122"/>
              </a:rPr>
              <a:t>Smart City</a:t>
            </a:r>
            <a:endParaRPr lang="zh-CN" altLang="en-US" sz="3500" b="1" dirty="0">
              <a:solidFill>
                <a:srgbClr val="FF0000"/>
              </a:solidFill>
              <a:latin typeface="Arial" pitchFamily="34" charset="0"/>
              <a:ea typeface="宋体" pitchFamily="2" charset="-122"/>
            </a:endParaRPr>
          </a:p>
        </p:txBody>
      </p:sp>
      <p:sp>
        <p:nvSpPr>
          <p:cNvPr id="290" name="标题 1"/>
          <p:cNvSpPr txBox="1">
            <a:spLocks/>
          </p:cNvSpPr>
          <p:nvPr/>
        </p:nvSpPr>
        <p:spPr bwMode="auto">
          <a:xfrm>
            <a:off x="395288" y="115889"/>
            <a:ext cx="8229600" cy="871537"/>
          </a:xfrm>
          <a:prstGeom prst="rect">
            <a:avLst/>
          </a:prstGeom>
          <a:noFill/>
          <a:ln w="9525">
            <a:noFill/>
            <a:miter lim="800000"/>
            <a:headEnd/>
            <a:tailEnd/>
          </a:ln>
        </p:spPr>
        <p:txBody>
          <a:bodyPr lIns="78350" tIns="39174" rIns="78350" bIns="39174" anchor="ctr"/>
          <a:lstStyle/>
          <a:p>
            <a:pPr defTabSz="784174" fontAlgn="auto">
              <a:spcBef>
                <a:spcPts val="0"/>
              </a:spcBef>
              <a:spcAft>
                <a:spcPts val="0"/>
              </a:spcAft>
              <a:defRPr/>
            </a:pPr>
            <a:endParaRPr lang="zh-CN" altLang="en-US" sz="2400" kern="0" dirty="0">
              <a:solidFill>
                <a:srgbClr val="000000"/>
              </a:solidFill>
              <a:latin typeface="Arial" pitchFamily="34" charset="0"/>
              <a:ea typeface="黑体"/>
              <a:cs typeface="Arial" pitchFamily="34" charset="0"/>
            </a:endParaRPr>
          </a:p>
        </p:txBody>
      </p:sp>
      <p:sp>
        <p:nvSpPr>
          <p:cNvPr id="292" name="标题 1"/>
          <p:cNvSpPr>
            <a:spLocks noGrp="1"/>
          </p:cNvSpPr>
          <p:nvPr>
            <p:ph type="title" idx="4294967295"/>
          </p:nvPr>
        </p:nvSpPr>
        <p:spPr>
          <a:xfrm>
            <a:off x="179388" y="188914"/>
            <a:ext cx="8964612" cy="541337"/>
          </a:xfrm>
        </p:spPr>
        <p:txBody>
          <a:bodyPr lIns="80134" tIns="40067" rIns="80134" bIns="40067" rtlCol="0">
            <a:noAutofit/>
          </a:bodyPr>
          <a:lstStyle/>
          <a:p>
            <a:pPr marL="342900" lvl="1" indent="-342900" defTabSz="784174">
              <a:defRPr/>
            </a:pPr>
            <a:r>
              <a:rPr lang="en-GB" altLang="zh-CN" sz="2400" kern="1200" dirty="0" smtClean="0">
                <a:solidFill>
                  <a:srgbClr val="C00000"/>
                </a:solidFill>
                <a:latin typeface="FrutigerNext LT Regular" pitchFamily="34" charset="0"/>
                <a:ea typeface="ＭＳ Ｐゴシック" pitchFamily="34" charset="-128"/>
                <a:cs typeface="+mn-cs"/>
              </a:rPr>
              <a:t>City Promotion-Urbanisation </a:t>
            </a:r>
            <a:r>
              <a:rPr lang="en-US" altLang="zh-CN" sz="2400" kern="1200" dirty="0" smtClean="0">
                <a:solidFill>
                  <a:srgbClr val="C00000"/>
                </a:solidFill>
                <a:latin typeface="FrutigerNext LT Regular" pitchFamily="34" charset="0"/>
                <a:ea typeface="ＭＳ Ｐゴシック" pitchFamily="34" charset="-128"/>
                <a:cs typeface="+mn-cs"/>
              </a:rPr>
              <a:t>Calls </a:t>
            </a:r>
            <a:r>
              <a:rPr lang="en-US" altLang="zh-CN" sz="2400" kern="1200" dirty="0">
                <a:solidFill>
                  <a:srgbClr val="C00000"/>
                </a:solidFill>
                <a:latin typeface="FrutigerNext LT Regular" pitchFamily="34" charset="0"/>
                <a:ea typeface="ＭＳ Ｐゴシック" pitchFamily="34" charset="-128"/>
                <a:cs typeface="+mn-cs"/>
              </a:rPr>
              <a:t>for Smart City Solutions</a:t>
            </a:r>
            <a:endParaRPr lang="zh-CN" altLang="en-US" sz="2400" kern="1200" dirty="0">
              <a:solidFill>
                <a:srgbClr val="C00000"/>
              </a:solidFill>
              <a:latin typeface="FrutigerNext LT Regular" pitchFamily="34" charset="0"/>
              <a:ea typeface="ＭＳ Ｐゴシック" pitchFamily="34" charset="-128"/>
              <a:cs typeface="+mn-cs"/>
            </a:endParaRPr>
          </a:p>
        </p:txBody>
      </p:sp>
      <p:grpSp>
        <p:nvGrpSpPr>
          <p:cNvPr id="2" name="组合 168"/>
          <p:cNvGrpSpPr/>
          <p:nvPr/>
        </p:nvGrpSpPr>
        <p:grpSpPr>
          <a:xfrm>
            <a:off x="1" y="1052737"/>
            <a:ext cx="4951288" cy="4344516"/>
            <a:chOff x="1" y="1244724"/>
            <a:chExt cx="4951288" cy="4344516"/>
          </a:xfrm>
        </p:grpSpPr>
        <p:sp>
          <p:nvSpPr>
            <p:cNvPr id="166" name="Freeform 507"/>
            <p:cNvSpPr>
              <a:spLocks/>
            </p:cNvSpPr>
            <p:nvPr/>
          </p:nvSpPr>
          <p:spPr bwMode="auto">
            <a:xfrm rot="677290">
              <a:off x="3715671" y="3795235"/>
              <a:ext cx="1232629" cy="706149"/>
            </a:xfrm>
            <a:custGeom>
              <a:avLst/>
              <a:gdLst/>
              <a:ahLst/>
              <a:cxnLst>
                <a:cxn ang="0">
                  <a:pos x="0" y="0"/>
                </a:cxn>
                <a:cxn ang="0">
                  <a:pos x="397" y="1"/>
                </a:cxn>
                <a:cxn ang="0">
                  <a:pos x="388" y="31"/>
                </a:cxn>
                <a:cxn ang="0">
                  <a:pos x="393" y="70"/>
                </a:cxn>
                <a:cxn ang="0">
                  <a:pos x="408" y="98"/>
                </a:cxn>
                <a:cxn ang="0">
                  <a:pos x="439" y="116"/>
                </a:cxn>
                <a:cxn ang="0">
                  <a:pos x="469" y="121"/>
                </a:cxn>
                <a:cxn ang="0">
                  <a:pos x="496" y="118"/>
                </a:cxn>
                <a:cxn ang="0">
                  <a:pos x="528" y="100"/>
                </a:cxn>
                <a:cxn ang="0">
                  <a:pos x="549" y="70"/>
                </a:cxn>
                <a:cxn ang="0">
                  <a:pos x="555" y="29"/>
                </a:cxn>
                <a:cxn ang="0">
                  <a:pos x="543" y="1"/>
                </a:cxn>
                <a:cxn ang="0">
                  <a:pos x="947" y="0"/>
                </a:cxn>
                <a:cxn ang="0">
                  <a:pos x="947" y="193"/>
                </a:cxn>
                <a:cxn ang="0">
                  <a:pos x="979" y="179"/>
                </a:cxn>
                <a:cxn ang="0">
                  <a:pos x="1022" y="179"/>
                </a:cxn>
                <a:cxn ang="0">
                  <a:pos x="1054" y="198"/>
                </a:cxn>
                <a:cxn ang="0">
                  <a:pos x="1067" y="229"/>
                </a:cxn>
                <a:cxn ang="0">
                  <a:pos x="1076" y="259"/>
                </a:cxn>
                <a:cxn ang="0">
                  <a:pos x="1069" y="295"/>
                </a:cxn>
                <a:cxn ang="0">
                  <a:pos x="1054" y="320"/>
                </a:cxn>
                <a:cxn ang="0">
                  <a:pos x="1022" y="344"/>
                </a:cxn>
                <a:cxn ang="0">
                  <a:pos x="984" y="344"/>
                </a:cxn>
                <a:cxn ang="0">
                  <a:pos x="947" y="335"/>
                </a:cxn>
                <a:cxn ang="0">
                  <a:pos x="947" y="524"/>
                </a:cxn>
                <a:cxn ang="0">
                  <a:pos x="550" y="524"/>
                </a:cxn>
                <a:cxn ang="0">
                  <a:pos x="559" y="553"/>
                </a:cxn>
                <a:cxn ang="0">
                  <a:pos x="553" y="592"/>
                </a:cxn>
                <a:cxn ang="0">
                  <a:pos x="536" y="615"/>
                </a:cxn>
                <a:cxn ang="0">
                  <a:pos x="502" y="640"/>
                </a:cxn>
                <a:cxn ang="0">
                  <a:pos x="466" y="644"/>
                </a:cxn>
                <a:cxn ang="0">
                  <a:pos x="436" y="638"/>
                </a:cxn>
                <a:cxn ang="0">
                  <a:pos x="412" y="619"/>
                </a:cxn>
                <a:cxn ang="0">
                  <a:pos x="393" y="591"/>
                </a:cxn>
                <a:cxn ang="0">
                  <a:pos x="388" y="553"/>
                </a:cxn>
                <a:cxn ang="0">
                  <a:pos x="399" y="524"/>
                </a:cxn>
                <a:cxn ang="0">
                  <a:pos x="0" y="524"/>
                </a:cxn>
                <a:cxn ang="0">
                  <a:pos x="0" y="0"/>
                </a:cxn>
              </a:cxnLst>
              <a:rect l="0" t="0" r="r" b="b"/>
              <a:pathLst>
                <a:path w="1076" h="644">
                  <a:moveTo>
                    <a:pt x="0" y="0"/>
                  </a:moveTo>
                  <a:lnTo>
                    <a:pt x="397" y="1"/>
                  </a:lnTo>
                  <a:lnTo>
                    <a:pt x="388" y="31"/>
                  </a:lnTo>
                  <a:lnTo>
                    <a:pt x="393" y="70"/>
                  </a:lnTo>
                  <a:lnTo>
                    <a:pt x="408" y="98"/>
                  </a:lnTo>
                  <a:lnTo>
                    <a:pt x="439" y="116"/>
                  </a:lnTo>
                  <a:lnTo>
                    <a:pt x="469" y="121"/>
                  </a:lnTo>
                  <a:lnTo>
                    <a:pt x="496" y="118"/>
                  </a:lnTo>
                  <a:lnTo>
                    <a:pt x="528" y="100"/>
                  </a:lnTo>
                  <a:lnTo>
                    <a:pt x="549" y="70"/>
                  </a:lnTo>
                  <a:lnTo>
                    <a:pt x="555" y="29"/>
                  </a:lnTo>
                  <a:lnTo>
                    <a:pt x="543" y="1"/>
                  </a:lnTo>
                  <a:lnTo>
                    <a:pt x="947" y="0"/>
                  </a:lnTo>
                  <a:lnTo>
                    <a:pt x="947" y="193"/>
                  </a:lnTo>
                  <a:lnTo>
                    <a:pt x="979" y="179"/>
                  </a:lnTo>
                  <a:lnTo>
                    <a:pt x="1022" y="179"/>
                  </a:lnTo>
                  <a:lnTo>
                    <a:pt x="1054" y="198"/>
                  </a:lnTo>
                  <a:lnTo>
                    <a:pt x="1067" y="229"/>
                  </a:lnTo>
                  <a:lnTo>
                    <a:pt x="1076" y="259"/>
                  </a:lnTo>
                  <a:lnTo>
                    <a:pt x="1069" y="295"/>
                  </a:lnTo>
                  <a:lnTo>
                    <a:pt x="1054" y="320"/>
                  </a:lnTo>
                  <a:lnTo>
                    <a:pt x="1022" y="344"/>
                  </a:lnTo>
                  <a:lnTo>
                    <a:pt x="984" y="344"/>
                  </a:lnTo>
                  <a:lnTo>
                    <a:pt x="947" y="335"/>
                  </a:lnTo>
                  <a:lnTo>
                    <a:pt x="947" y="524"/>
                  </a:lnTo>
                  <a:lnTo>
                    <a:pt x="550" y="524"/>
                  </a:lnTo>
                  <a:lnTo>
                    <a:pt x="559" y="553"/>
                  </a:lnTo>
                  <a:lnTo>
                    <a:pt x="553" y="592"/>
                  </a:lnTo>
                  <a:lnTo>
                    <a:pt x="536" y="615"/>
                  </a:lnTo>
                  <a:lnTo>
                    <a:pt x="502" y="640"/>
                  </a:lnTo>
                  <a:lnTo>
                    <a:pt x="466" y="644"/>
                  </a:lnTo>
                  <a:lnTo>
                    <a:pt x="436" y="638"/>
                  </a:lnTo>
                  <a:lnTo>
                    <a:pt x="412" y="619"/>
                  </a:lnTo>
                  <a:lnTo>
                    <a:pt x="393" y="591"/>
                  </a:lnTo>
                  <a:lnTo>
                    <a:pt x="388" y="553"/>
                  </a:lnTo>
                  <a:lnTo>
                    <a:pt x="399" y="524"/>
                  </a:lnTo>
                  <a:lnTo>
                    <a:pt x="0" y="524"/>
                  </a:lnTo>
                  <a:lnTo>
                    <a:pt x="0" y="0"/>
                  </a:lnTo>
                  <a:close/>
                </a:path>
              </a:pathLst>
            </a:custGeom>
            <a:solidFill>
              <a:schemeClr val="accent1"/>
            </a:solidFill>
            <a:ln w="6350" cap="flat" cmpd="sng">
              <a:solidFill>
                <a:schemeClr val="tx1"/>
              </a:solidFill>
              <a:prstDash val="solid"/>
              <a:round/>
              <a:headEnd/>
              <a:tailEnd/>
            </a:ln>
            <a:effectLst>
              <a:outerShdw dist="35921" dir="2700000" algn="ctr" rotWithShape="0">
                <a:schemeClr val="bg2"/>
              </a:outerShdw>
            </a:effectLst>
          </p:spPr>
          <p:txBody>
            <a:bodyPr wrap="square" lIns="0" tIns="0" rIns="0" bIns="0" anchor="ctr">
              <a:noAutofit/>
            </a:bodyPr>
            <a:lstStyle/>
            <a:p>
              <a:pPr>
                <a:defRPr/>
              </a:pPr>
              <a:endParaRPr lang="zh-CN" altLang="en-US" sz="1800" b="1">
                <a:solidFill>
                  <a:srgbClr val="000000"/>
                </a:solidFill>
                <a:latin typeface="Arial" charset="0"/>
                <a:ea typeface="宋体" pitchFamily="2" charset="-122"/>
              </a:endParaRPr>
            </a:p>
          </p:txBody>
        </p:sp>
        <p:sp>
          <p:nvSpPr>
            <p:cNvPr id="165" name="Freeform 526"/>
            <p:cNvSpPr>
              <a:spLocks/>
            </p:cNvSpPr>
            <p:nvPr/>
          </p:nvSpPr>
          <p:spPr bwMode="auto">
            <a:xfrm rot="19575266">
              <a:off x="3297271" y="2217115"/>
              <a:ext cx="1062045" cy="721500"/>
            </a:xfrm>
            <a:custGeom>
              <a:avLst/>
              <a:gdLst/>
              <a:ahLst/>
              <a:cxnLst>
                <a:cxn ang="0">
                  <a:pos x="835" y="110"/>
                </a:cxn>
                <a:cxn ang="0">
                  <a:pos x="483" y="108"/>
                </a:cxn>
                <a:cxn ang="0">
                  <a:pos x="490" y="81"/>
                </a:cxn>
                <a:cxn ang="0">
                  <a:pos x="487" y="49"/>
                </a:cxn>
                <a:cxn ang="0">
                  <a:pos x="471" y="24"/>
                </a:cxn>
                <a:cxn ang="0">
                  <a:pos x="450" y="8"/>
                </a:cxn>
                <a:cxn ang="0">
                  <a:pos x="417" y="0"/>
                </a:cxn>
                <a:cxn ang="0">
                  <a:pos x="387" y="5"/>
                </a:cxn>
                <a:cxn ang="0">
                  <a:pos x="361" y="21"/>
                </a:cxn>
                <a:cxn ang="0">
                  <a:pos x="344" y="49"/>
                </a:cxn>
                <a:cxn ang="0">
                  <a:pos x="342" y="76"/>
                </a:cxn>
                <a:cxn ang="0">
                  <a:pos x="350" y="111"/>
                </a:cxn>
                <a:cxn ang="0">
                  <a:pos x="3" y="111"/>
                </a:cxn>
                <a:cxn ang="0">
                  <a:pos x="3" y="285"/>
                </a:cxn>
                <a:cxn ang="0">
                  <a:pos x="31" y="269"/>
                </a:cxn>
                <a:cxn ang="0">
                  <a:pos x="64" y="270"/>
                </a:cxn>
                <a:cxn ang="0">
                  <a:pos x="94" y="286"/>
                </a:cxn>
                <a:cxn ang="0">
                  <a:pos x="113" y="306"/>
                </a:cxn>
                <a:cxn ang="0">
                  <a:pos x="121" y="337"/>
                </a:cxn>
                <a:cxn ang="0">
                  <a:pos x="113" y="369"/>
                </a:cxn>
                <a:cxn ang="0">
                  <a:pos x="96" y="399"/>
                </a:cxn>
                <a:cxn ang="0">
                  <a:pos x="66" y="415"/>
                </a:cxn>
                <a:cxn ang="0">
                  <a:pos x="34" y="417"/>
                </a:cxn>
                <a:cxn ang="0">
                  <a:pos x="0" y="405"/>
                </a:cxn>
                <a:cxn ang="0">
                  <a:pos x="0" y="574"/>
                </a:cxn>
                <a:cxn ang="0">
                  <a:pos x="835" y="575"/>
                </a:cxn>
                <a:cxn ang="0">
                  <a:pos x="835" y="110"/>
                </a:cxn>
              </a:cxnLst>
              <a:rect l="0" t="0" r="r" b="b"/>
              <a:pathLst>
                <a:path w="835" h="575">
                  <a:moveTo>
                    <a:pt x="835" y="110"/>
                  </a:moveTo>
                  <a:lnTo>
                    <a:pt x="483" y="108"/>
                  </a:lnTo>
                  <a:lnTo>
                    <a:pt x="490" y="81"/>
                  </a:lnTo>
                  <a:lnTo>
                    <a:pt x="487" y="49"/>
                  </a:lnTo>
                  <a:lnTo>
                    <a:pt x="471" y="24"/>
                  </a:lnTo>
                  <a:lnTo>
                    <a:pt x="450" y="8"/>
                  </a:lnTo>
                  <a:lnTo>
                    <a:pt x="417" y="0"/>
                  </a:lnTo>
                  <a:lnTo>
                    <a:pt x="387" y="5"/>
                  </a:lnTo>
                  <a:lnTo>
                    <a:pt x="361" y="21"/>
                  </a:lnTo>
                  <a:lnTo>
                    <a:pt x="344" y="49"/>
                  </a:lnTo>
                  <a:lnTo>
                    <a:pt x="342" y="76"/>
                  </a:lnTo>
                  <a:lnTo>
                    <a:pt x="350" y="111"/>
                  </a:lnTo>
                  <a:lnTo>
                    <a:pt x="3" y="111"/>
                  </a:lnTo>
                  <a:lnTo>
                    <a:pt x="3" y="285"/>
                  </a:lnTo>
                  <a:lnTo>
                    <a:pt x="31" y="269"/>
                  </a:lnTo>
                  <a:lnTo>
                    <a:pt x="64" y="270"/>
                  </a:lnTo>
                  <a:lnTo>
                    <a:pt x="94" y="286"/>
                  </a:lnTo>
                  <a:lnTo>
                    <a:pt x="113" y="306"/>
                  </a:lnTo>
                  <a:lnTo>
                    <a:pt x="121" y="337"/>
                  </a:lnTo>
                  <a:lnTo>
                    <a:pt x="113" y="369"/>
                  </a:lnTo>
                  <a:lnTo>
                    <a:pt x="96" y="399"/>
                  </a:lnTo>
                  <a:lnTo>
                    <a:pt x="66" y="415"/>
                  </a:lnTo>
                  <a:lnTo>
                    <a:pt x="34" y="417"/>
                  </a:lnTo>
                  <a:lnTo>
                    <a:pt x="0" y="405"/>
                  </a:lnTo>
                  <a:lnTo>
                    <a:pt x="0" y="574"/>
                  </a:lnTo>
                  <a:lnTo>
                    <a:pt x="835" y="575"/>
                  </a:lnTo>
                  <a:lnTo>
                    <a:pt x="835" y="110"/>
                  </a:lnTo>
                  <a:close/>
                </a:path>
              </a:pathLst>
            </a:custGeom>
            <a:solidFill>
              <a:schemeClr val="accent1"/>
            </a:solidFill>
            <a:ln w="6350" cap="flat" cmpd="sng">
              <a:solidFill>
                <a:schemeClr val="tx1"/>
              </a:solidFill>
              <a:prstDash val="solid"/>
              <a:round/>
              <a:headEnd/>
              <a:tailEnd/>
            </a:ln>
            <a:effectLst>
              <a:outerShdw dist="35921" dir="2700000" algn="ctr" rotWithShape="0">
                <a:schemeClr val="bg2"/>
              </a:outerShdw>
            </a:effectLst>
          </p:spPr>
          <p:txBody>
            <a:bodyPr lIns="0" tIns="0" rIns="0" bIns="0" anchor="ctr">
              <a:noAutofit/>
            </a:bodyPr>
            <a:lstStyle/>
            <a:p>
              <a:pPr>
                <a:defRPr/>
              </a:pPr>
              <a:endParaRPr lang="zh-CN" altLang="en-US" sz="1800" b="1">
                <a:solidFill>
                  <a:srgbClr val="000000"/>
                </a:solidFill>
                <a:latin typeface="Arial" charset="0"/>
                <a:ea typeface="宋体" pitchFamily="2" charset="-122"/>
              </a:endParaRPr>
            </a:p>
          </p:txBody>
        </p:sp>
        <p:sp>
          <p:nvSpPr>
            <p:cNvPr id="164" name="Freeform 493"/>
            <p:cNvSpPr>
              <a:spLocks/>
            </p:cNvSpPr>
            <p:nvPr/>
          </p:nvSpPr>
          <p:spPr bwMode="auto">
            <a:xfrm rot="1551430">
              <a:off x="2128712" y="3903980"/>
              <a:ext cx="1396018" cy="803022"/>
            </a:xfrm>
            <a:custGeom>
              <a:avLst/>
              <a:gdLst>
                <a:gd name="T0" fmla="*/ 2147483647 w 1082"/>
                <a:gd name="T1" fmla="*/ 2147483647 h 577"/>
                <a:gd name="T2" fmla="*/ 2147483647 w 1082"/>
                <a:gd name="T3" fmla="*/ 2147483647 h 577"/>
                <a:gd name="T4" fmla="*/ 2147483647 w 1082"/>
                <a:gd name="T5" fmla="*/ 2147483647 h 577"/>
                <a:gd name="T6" fmla="*/ 2147483647 w 1082"/>
                <a:gd name="T7" fmla="*/ 2147483647 h 577"/>
                <a:gd name="T8" fmla="*/ 2147483647 w 1082"/>
                <a:gd name="T9" fmla="*/ 2147483647 h 577"/>
                <a:gd name="T10" fmla="*/ 2147483647 w 1082"/>
                <a:gd name="T11" fmla="*/ 2147483647 h 577"/>
                <a:gd name="T12" fmla="*/ 2147483647 w 1082"/>
                <a:gd name="T13" fmla="*/ 2147483647 h 577"/>
                <a:gd name="T14" fmla="*/ 2147483647 w 1082"/>
                <a:gd name="T15" fmla="*/ 2147483647 h 577"/>
                <a:gd name="T16" fmla="*/ 2147483647 w 1082"/>
                <a:gd name="T17" fmla="*/ 2147483647 h 577"/>
                <a:gd name="T18" fmla="*/ 2147483647 w 1082"/>
                <a:gd name="T19" fmla="*/ 2147483647 h 577"/>
                <a:gd name="T20" fmla="*/ 2147483647 w 1082"/>
                <a:gd name="T21" fmla="*/ 2147483647 h 577"/>
                <a:gd name="T22" fmla="*/ 2147483647 w 1082"/>
                <a:gd name="T23" fmla="*/ 2147483647 h 577"/>
                <a:gd name="T24" fmla="*/ 2147483647 w 1082"/>
                <a:gd name="T25" fmla="*/ 2147483647 h 577"/>
                <a:gd name="T26" fmla="*/ 2147483647 w 1082"/>
                <a:gd name="T27" fmla="*/ 2147483647 h 577"/>
                <a:gd name="T28" fmla="*/ 2147483647 w 1082"/>
                <a:gd name="T29" fmla="*/ 2147483647 h 577"/>
                <a:gd name="T30" fmla="*/ 2147483647 w 1082"/>
                <a:gd name="T31" fmla="*/ 2147483647 h 577"/>
                <a:gd name="T32" fmla="*/ 2147483647 w 1082"/>
                <a:gd name="T33" fmla="*/ 2147483647 h 577"/>
                <a:gd name="T34" fmla="*/ 2147483647 w 1082"/>
                <a:gd name="T35" fmla="*/ 2147483647 h 577"/>
                <a:gd name="T36" fmla="*/ 2147483647 w 1082"/>
                <a:gd name="T37" fmla="*/ 2147483647 h 577"/>
                <a:gd name="T38" fmla="*/ 2147483647 w 1082"/>
                <a:gd name="T39" fmla="*/ 0 h 577"/>
                <a:gd name="T40" fmla="*/ 2147483647 w 1082"/>
                <a:gd name="T41" fmla="*/ 2147483647 h 577"/>
                <a:gd name="T42" fmla="*/ 2147483647 w 1082"/>
                <a:gd name="T43" fmla="*/ 2147483647 h 577"/>
                <a:gd name="T44" fmla="*/ 2147483647 w 1082"/>
                <a:gd name="T45" fmla="*/ 2147483647 h 577"/>
                <a:gd name="T46" fmla="*/ 2147483647 w 1082"/>
                <a:gd name="T47" fmla="*/ 2147483647 h 577"/>
                <a:gd name="T48" fmla="*/ 2147483647 w 1082"/>
                <a:gd name="T49" fmla="*/ 2147483647 h 577"/>
                <a:gd name="T50" fmla="*/ 2147483647 w 1082"/>
                <a:gd name="T51" fmla="*/ 2147483647 h 577"/>
                <a:gd name="T52" fmla="*/ 2147483647 w 1082"/>
                <a:gd name="T53" fmla="*/ 2147483647 h 577"/>
                <a:gd name="T54" fmla="*/ 2147483647 w 1082"/>
                <a:gd name="T55" fmla="*/ 2147483647 h 577"/>
                <a:gd name="T56" fmla="*/ 2147483647 w 1082"/>
                <a:gd name="T57" fmla="*/ 2147483647 h 577"/>
                <a:gd name="T58" fmla="*/ 2147483647 w 1082"/>
                <a:gd name="T59" fmla="*/ 2147483647 h 577"/>
                <a:gd name="T60" fmla="*/ 2147483647 w 1082"/>
                <a:gd name="T61" fmla="*/ 2147483647 h 577"/>
                <a:gd name="T62" fmla="*/ 0 w 1082"/>
                <a:gd name="T63" fmla="*/ 2147483647 h 577"/>
                <a:gd name="T64" fmla="*/ 2147483647 w 1082"/>
                <a:gd name="T65" fmla="*/ 2147483647 h 577"/>
                <a:gd name="T66" fmla="*/ 2147483647 w 1082"/>
                <a:gd name="T67" fmla="*/ 2147483647 h 577"/>
                <a:gd name="T68" fmla="*/ 2147483647 w 1082"/>
                <a:gd name="T69" fmla="*/ 2147483647 h 577"/>
                <a:gd name="T70" fmla="*/ 2147483647 w 1082"/>
                <a:gd name="T71" fmla="*/ 2147483647 h 577"/>
                <a:gd name="T72" fmla="*/ 2147483647 w 1082"/>
                <a:gd name="T73" fmla="*/ 2147483647 h 577"/>
                <a:gd name="T74" fmla="*/ 2147483647 w 1082"/>
                <a:gd name="T75" fmla="*/ 2147483647 h 5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2"/>
                <a:gd name="T115" fmla="*/ 0 h 577"/>
                <a:gd name="T116" fmla="*/ 1082 w 1082"/>
                <a:gd name="T117" fmla="*/ 577 h 5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2" h="577">
                  <a:moveTo>
                    <a:pt x="124" y="577"/>
                  </a:moveTo>
                  <a:lnTo>
                    <a:pt x="961" y="576"/>
                  </a:lnTo>
                  <a:lnTo>
                    <a:pt x="961" y="404"/>
                  </a:lnTo>
                  <a:lnTo>
                    <a:pt x="992" y="418"/>
                  </a:lnTo>
                  <a:lnTo>
                    <a:pt x="1027" y="416"/>
                  </a:lnTo>
                  <a:lnTo>
                    <a:pt x="1057" y="399"/>
                  </a:lnTo>
                  <a:lnTo>
                    <a:pt x="1074" y="373"/>
                  </a:lnTo>
                  <a:lnTo>
                    <a:pt x="1082" y="340"/>
                  </a:lnTo>
                  <a:lnTo>
                    <a:pt x="1077" y="310"/>
                  </a:lnTo>
                  <a:lnTo>
                    <a:pt x="1055" y="286"/>
                  </a:lnTo>
                  <a:lnTo>
                    <a:pt x="1027" y="272"/>
                  </a:lnTo>
                  <a:lnTo>
                    <a:pt x="995" y="269"/>
                  </a:lnTo>
                  <a:lnTo>
                    <a:pt x="964" y="284"/>
                  </a:lnTo>
                  <a:lnTo>
                    <a:pt x="963" y="112"/>
                  </a:lnTo>
                  <a:lnTo>
                    <a:pt x="604" y="111"/>
                  </a:lnTo>
                  <a:lnTo>
                    <a:pt x="616" y="87"/>
                  </a:lnTo>
                  <a:lnTo>
                    <a:pt x="615" y="53"/>
                  </a:lnTo>
                  <a:lnTo>
                    <a:pt x="599" y="24"/>
                  </a:lnTo>
                  <a:lnTo>
                    <a:pt x="572" y="5"/>
                  </a:lnTo>
                  <a:lnTo>
                    <a:pt x="537" y="0"/>
                  </a:lnTo>
                  <a:lnTo>
                    <a:pt x="510" y="8"/>
                  </a:lnTo>
                  <a:lnTo>
                    <a:pt x="485" y="21"/>
                  </a:lnTo>
                  <a:lnTo>
                    <a:pt x="469" y="50"/>
                  </a:lnTo>
                  <a:lnTo>
                    <a:pt x="464" y="79"/>
                  </a:lnTo>
                  <a:lnTo>
                    <a:pt x="472" y="111"/>
                  </a:lnTo>
                  <a:lnTo>
                    <a:pt x="125" y="112"/>
                  </a:lnTo>
                  <a:lnTo>
                    <a:pt x="125" y="278"/>
                  </a:lnTo>
                  <a:lnTo>
                    <a:pt x="87" y="264"/>
                  </a:lnTo>
                  <a:lnTo>
                    <a:pt x="54" y="267"/>
                  </a:lnTo>
                  <a:lnTo>
                    <a:pt x="24" y="289"/>
                  </a:lnTo>
                  <a:lnTo>
                    <a:pt x="8" y="312"/>
                  </a:lnTo>
                  <a:lnTo>
                    <a:pt x="0" y="345"/>
                  </a:lnTo>
                  <a:lnTo>
                    <a:pt x="6" y="373"/>
                  </a:lnTo>
                  <a:lnTo>
                    <a:pt x="24" y="399"/>
                  </a:lnTo>
                  <a:lnTo>
                    <a:pt x="59" y="419"/>
                  </a:lnTo>
                  <a:lnTo>
                    <a:pt x="89" y="419"/>
                  </a:lnTo>
                  <a:lnTo>
                    <a:pt x="124" y="408"/>
                  </a:lnTo>
                  <a:lnTo>
                    <a:pt x="124" y="577"/>
                  </a:lnTo>
                  <a:close/>
                </a:path>
              </a:pathLst>
            </a:custGeom>
            <a:solidFill>
              <a:schemeClr val="accent2"/>
            </a:solidFill>
            <a:ln w="6350" cap="flat" cmpd="sng">
              <a:solidFill>
                <a:schemeClr val="tx1"/>
              </a:solidFill>
              <a:prstDash val="solid"/>
              <a:round/>
              <a:headEnd/>
              <a:tailEnd/>
            </a:ln>
          </p:spPr>
          <p:txBody>
            <a:bodyPr lIns="0" tIns="0" rIns="0" bIns="0" anchor="ctr">
              <a:noAutofit/>
            </a:bodyPr>
            <a:lstStyle/>
            <a:p>
              <a:endParaRPr lang="zh-CN" altLang="en-US" sz="1800" b="1">
                <a:solidFill>
                  <a:srgbClr val="000000"/>
                </a:solidFill>
                <a:latin typeface="Arial" pitchFamily="34" charset="0"/>
                <a:ea typeface="宋体" pitchFamily="2" charset="-122"/>
              </a:endParaRPr>
            </a:p>
          </p:txBody>
        </p:sp>
        <p:sp>
          <p:nvSpPr>
            <p:cNvPr id="163" name="Freeform 509"/>
            <p:cNvSpPr>
              <a:spLocks/>
            </p:cNvSpPr>
            <p:nvPr/>
          </p:nvSpPr>
          <p:spPr bwMode="auto">
            <a:xfrm rot="19265457">
              <a:off x="1984285" y="1244724"/>
              <a:ext cx="1362336" cy="831690"/>
            </a:xfrm>
            <a:custGeom>
              <a:avLst/>
              <a:gdLst/>
              <a:ahLst/>
              <a:cxnLst>
                <a:cxn ang="0">
                  <a:pos x="141" y="0"/>
                </a:cxn>
                <a:cxn ang="0">
                  <a:pos x="1087" y="0"/>
                </a:cxn>
                <a:cxn ang="0">
                  <a:pos x="1087" y="195"/>
                </a:cxn>
                <a:cxn ang="0">
                  <a:pos x="1122" y="177"/>
                </a:cxn>
                <a:cxn ang="0">
                  <a:pos x="1158" y="179"/>
                </a:cxn>
                <a:cxn ang="0">
                  <a:pos x="1190" y="194"/>
                </a:cxn>
                <a:cxn ang="0">
                  <a:pos x="1213" y="225"/>
                </a:cxn>
                <a:cxn ang="0">
                  <a:pos x="1219" y="255"/>
                </a:cxn>
                <a:cxn ang="0">
                  <a:pos x="1215" y="289"/>
                </a:cxn>
                <a:cxn ang="0">
                  <a:pos x="1192" y="322"/>
                </a:cxn>
                <a:cxn ang="0">
                  <a:pos x="1159" y="340"/>
                </a:cxn>
                <a:cxn ang="0">
                  <a:pos x="1128" y="341"/>
                </a:cxn>
                <a:cxn ang="0">
                  <a:pos x="1087" y="334"/>
                </a:cxn>
                <a:cxn ang="0">
                  <a:pos x="1087" y="523"/>
                </a:cxn>
                <a:cxn ang="0">
                  <a:pos x="677" y="523"/>
                </a:cxn>
                <a:cxn ang="0">
                  <a:pos x="688" y="550"/>
                </a:cxn>
                <a:cxn ang="0">
                  <a:pos x="692" y="595"/>
                </a:cxn>
                <a:cxn ang="0">
                  <a:pos x="682" y="623"/>
                </a:cxn>
                <a:cxn ang="0">
                  <a:pos x="646" y="653"/>
                </a:cxn>
                <a:cxn ang="0">
                  <a:pos x="610" y="659"/>
                </a:cxn>
                <a:cxn ang="0">
                  <a:pos x="572" y="650"/>
                </a:cxn>
                <a:cxn ang="0">
                  <a:pos x="540" y="626"/>
                </a:cxn>
                <a:cxn ang="0">
                  <a:pos x="525" y="592"/>
                </a:cxn>
                <a:cxn ang="0">
                  <a:pos x="527" y="550"/>
                </a:cxn>
                <a:cxn ang="0">
                  <a:pos x="548" y="525"/>
                </a:cxn>
                <a:cxn ang="0">
                  <a:pos x="141" y="527"/>
                </a:cxn>
                <a:cxn ang="0">
                  <a:pos x="141" y="331"/>
                </a:cxn>
                <a:cxn ang="0">
                  <a:pos x="98" y="347"/>
                </a:cxn>
                <a:cxn ang="0">
                  <a:pos x="63" y="343"/>
                </a:cxn>
                <a:cxn ang="0">
                  <a:pos x="27" y="325"/>
                </a:cxn>
                <a:cxn ang="0">
                  <a:pos x="9" y="300"/>
                </a:cxn>
                <a:cxn ang="0">
                  <a:pos x="0" y="262"/>
                </a:cxn>
                <a:cxn ang="0">
                  <a:pos x="7" y="231"/>
                </a:cxn>
                <a:cxn ang="0">
                  <a:pos x="27" y="201"/>
                </a:cxn>
                <a:cxn ang="0">
                  <a:pos x="67" y="179"/>
                </a:cxn>
                <a:cxn ang="0">
                  <a:pos x="101" y="179"/>
                </a:cxn>
                <a:cxn ang="0">
                  <a:pos x="141" y="195"/>
                </a:cxn>
                <a:cxn ang="0">
                  <a:pos x="141" y="0"/>
                </a:cxn>
              </a:cxnLst>
              <a:rect l="0" t="0" r="r" b="b"/>
              <a:pathLst>
                <a:path w="1219" h="659">
                  <a:moveTo>
                    <a:pt x="141" y="0"/>
                  </a:moveTo>
                  <a:lnTo>
                    <a:pt x="1087" y="0"/>
                  </a:lnTo>
                  <a:lnTo>
                    <a:pt x="1087" y="195"/>
                  </a:lnTo>
                  <a:lnTo>
                    <a:pt x="1122" y="177"/>
                  </a:lnTo>
                  <a:lnTo>
                    <a:pt x="1158" y="179"/>
                  </a:lnTo>
                  <a:lnTo>
                    <a:pt x="1190" y="194"/>
                  </a:lnTo>
                  <a:lnTo>
                    <a:pt x="1213" y="225"/>
                  </a:lnTo>
                  <a:lnTo>
                    <a:pt x="1219" y="255"/>
                  </a:lnTo>
                  <a:lnTo>
                    <a:pt x="1215" y="289"/>
                  </a:lnTo>
                  <a:lnTo>
                    <a:pt x="1192" y="322"/>
                  </a:lnTo>
                  <a:lnTo>
                    <a:pt x="1159" y="340"/>
                  </a:lnTo>
                  <a:lnTo>
                    <a:pt x="1128" y="341"/>
                  </a:lnTo>
                  <a:lnTo>
                    <a:pt x="1087" y="334"/>
                  </a:lnTo>
                  <a:lnTo>
                    <a:pt x="1087" y="523"/>
                  </a:lnTo>
                  <a:lnTo>
                    <a:pt x="677" y="523"/>
                  </a:lnTo>
                  <a:lnTo>
                    <a:pt x="688" y="550"/>
                  </a:lnTo>
                  <a:lnTo>
                    <a:pt x="692" y="595"/>
                  </a:lnTo>
                  <a:lnTo>
                    <a:pt x="682" y="623"/>
                  </a:lnTo>
                  <a:lnTo>
                    <a:pt x="646" y="653"/>
                  </a:lnTo>
                  <a:lnTo>
                    <a:pt x="610" y="659"/>
                  </a:lnTo>
                  <a:lnTo>
                    <a:pt x="572" y="650"/>
                  </a:lnTo>
                  <a:lnTo>
                    <a:pt x="540" y="626"/>
                  </a:lnTo>
                  <a:lnTo>
                    <a:pt x="525" y="592"/>
                  </a:lnTo>
                  <a:lnTo>
                    <a:pt x="527" y="550"/>
                  </a:lnTo>
                  <a:lnTo>
                    <a:pt x="548" y="525"/>
                  </a:lnTo>
                  <a:lnTo>
                    <a:pt x="141" y="527"/>
                  </a:lnTo>
                  <a:lnTo>
                    <a:pt x="141" y="331"/>
                  </a:lnTo>
                  <a:lnTo>
                    <a:pt x="98" y="347"/>
                  </a:lnTo>
                  <a:lnTo>
                    <a:pt x="63" y="343"/>
                  </a:lnTo>
                  <a:lnTo>
                    <a:pt x="27" y="325"/>
                  </a:lnTo>
                  <a:lnTo>
                    <a:pt x="9" y="300"/>
                  </a:lnTo>
                  <a:lnTo>
                    <a:pt x="0" y="262"/>
                  </a:lnTo>
                  <a:lnTo>
                    <a:pt x="7" y="231"/>
                  </a:lnTo>
                  <a:lnTo>
                    <a:pt x="27" y="201"/>
                  </a:lnTo>
                  <a:lnTo>
                    <a:pt x="67" y="179"/>
                  </a:lnTo>
                  <a:lnTo>
                    <a:pt x="101" y="179"/>
                  </a:lnTo>
                  <a:lnTo>
                    <a:pt x="141" y="195"/>
                  </a:lnTo>
                  <a:lnTo>
                    <a:pt x="141" y="0"/>
                  </a:lnTo>
                  <a:close/>
                </a:path>
              </a:pathLst>
            </a:custGeom>
            <a:solidFill>
              <a:srgbClr val="BBE0E3"/>
            </a:solidFill>
            <a:ln w="6350" cap="flat" cmpd="sng">
              <a:solidFill>
                <a:srgbClr val="000000"/>
              </a:solidFill>
              <a:prstDash val="solid"/>
              <a:round/>
              <a:headEnd/>
              <a:tailEnd/>
            </a:ln>
            <a:effectLst>
              <a:outerShdw dist="35921" dir="2700000" algn="ctr" rotWithShape="0">
                <a:srgbClr val="808080"/>
              </a:outerShdw>
            </a:effectLst>
          </p:spPr>
          <p:txBody>
            <a:bodyPr wrap="square" lIns="0" tIns="0" rIns="0" bIns="0" anchor="ctr">
              <a:noAutofit/>
            </a:bodyPr>
            <a:lstStyle/>
            <a:p>
              <a:pPr fontAlgn="auto">
                <a:spcBef>
                  <a:spcPts val="0"/>
                </a:spcBef>
                <a:spcAft>
                  <a:spcPts val="0"/>
                </a:spcAft>
                <a:defRPr/>
              </a:pPr>
              <a:endParaRPr lang="zh-CN" altLang="en-US" sz="1800" b="1" kern="0">
                <a:solidFill>
                  <a:srgbClr val="000000"/>
                </a:solidFill>
                <a:latin typeface="Arial" charset="0"/>
                <a:ea typeface="宋体" pitchFamily="2" charset="-122"/>
              </a:endParaRPr>
            </a:p>
          </p:txBody>
        </p:sp>
        <p:sp>
          <p:nvSpPr>
            <p:cNvPr id="161" name="Freeform 508"/>
            <p:cNvSpPr>
              <a:spLocks/>
            </p:cNvSpPr>
            <p:nvPr/>
          </p:nvSpPr>
          <p:spPr bwMode="auto">
            <a:xfrm rot="20936391">
              <a:off x="126150" y="3389752"/>
              <a:ext cx="1203389" cy="633771"/>
            </a:xfrm>
            <a:custGeom>
              <a:avLst/>
              <a:gdLst>
                <a:gd name="T0" fmla="*/ 0 w 837"/>
                <a:gd name="T1" fmla="*/ 2147483647 h 466"/>
                <a:gd name="T2" fmla="*/ 2147483647 w 837"/>
                <a:gd name="T3" fmla="*/ 0 h 466"/>
                <a:gd name="T4" fmla="*/ 2147483647 w 837"/>
                <a:gd name="T5" fmla="*/ 2147483647 h 466"/>
                <a:gd name="T6" fmla="*/ 2147483647 w 837"/>
                <a:gd name="T7" fmla="*/ 2147483647 h 466"/>
                <a:gd name="T8" fmla="*/ 2147483647 w 837"/>
                <a:gd name="T9" fmla="*/ 2147483647 h 466"/>
                <a:gd name="T10" fmla="*/ 2147483647 w 837"/>
                <a:gd name="T11" fmla="*/ 2147483647 h 466"/>
                <a:gd name="T12" fmla="*/ 2147483647 w 837"/>
                <a:gd name="T13" fmla="*/ 2147483647 h 466"/>
                <a:gd name="T14" fmla="*/ 2147483647 w 837"/>
                <a:gd name="T15" fmla="*/ 2147483647 h 466"/>
                <a:gd name="T16" fmla="*/ 2147483647 w 837"/>
                <a:gd name="T17" fmla="*/ 2147483647 h 466"/>
                <a:gd name="T18" fmla="*/ 2147483647 w 837"/>
                <a:gd name="T19" fmla="*/ 2147483647 h 466"/>
                <a:gd name="T20" fmla="*/ 2147483647 w 837"/>
                <a:gd name="T21" fmla="*/ 2147483647 h 466"/>
                <a:gd name="T22" fmla="*/ 2147483647 w 837"/>
                <a:gd name="T23" fmla="*/ 2147483647 h 466"/>
                <a:gd name="T24" fmla="*/ 2147483647 w 837"/>
                <a:gd name="T25" fmla="*/ 2147483647 h 466"/>
                <a:gd name="T26" fmla="*/ 2147483647 w 837"/>
                <a:gd name="T27" fmla="*/ 2147483647 h 466"/>
                <a:gd name="T28" fmla="*/ 2147483647 w 837"/>
                <a:gd name="T29" fmla="*/ 2147483647 h 466"/>
                <a:gd name="T30" fmla="*/ 2147483647 w 837"/>
                <a:gd name="T31" fmla="*/ 2147483647 h 466"/>
                <a:gd name="T32" fmla="*/ 2147483647 w 837"/>
                <a:gd name="T33" fmla="*/ 2147483647 h 466"/>
                <a:gd name="T34" fmla="*/ 2147483647 w 837"/>
                <a:gd name="T35" fmla="*/ 2147483647 h 466"/>
                <a:gd name="T36" fmla="*/ 2147483647 w 837"/>
                <a:gd name="T37" fmla="*/ 2147483647 h 466"/>
                <a:gd name="T38" fmla="*/ 2147483647 w 837"/>
                <a:gd name="T39" fmla="*/ 2147483647 h 466"/>
                <a:gd name="T40" fmla="*/ 2147483647 w 837"/>
                <a:gd name="T41" fmla="*/ 2147483647 h 466"/>
                <a:gd name="T42" fmla="*/ 2147483647 w 837"/>
                <a:gd name="T43" fmla="*/ 2147483647 h 466"/>
                <a:gd name="T44" fmla="*/ 2147483647 w 837"/>
                <a:gd name="T45" fmla="*/ 2147483647 h 466"/>
                <a:gd name="T46" fmla="*/ 2147483647 w 837"/>
                <a:gd name="T47" fmla="*/ 2147483647 h 466"/>
                <a:gd name="T48" fmla="*/ 2147483647 w 837"/>
                <a:gd name="T49" fmla="*/ 2147483647 h 466"/>
                <a:gd name="T50" fmla="*/ 0 w 837"/>
                <a:gd name="T51" fmla="*/ 2147483647 h 466"/>
                <a:gd name="T52" fmla="*/ 0 w 837"/>
                <a:gd name="T53" fmla="*/ 2147483647 h 4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7"/>
                <a:gd name="T82" fmla="*/ 0 h 466"/>
                <a:gd name="T83" fmla="*/ 837 w 837"/>
                <a:gd name="T84" fmla="*/ 466 h 4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7" h="466">
                  <a:moveTo>
                    <a:pt x="0" y="1"/>
                  </a:moveTo>
                  <a:lnTo>
                    <a:pt x="353" y="0"/>
                  </a:lnTo>
                  <a:lnTo>
                    <a:pt x="343" y="29"/>
                  </a:lnTo>
                  <a:lnTo>
                    <a:pt x="348" y="63"/>
                  </a:lnTo>
                  <a:lnTo>
                    <a:pt x="365" y="83"/>
                  </a:lnTo>
                  <a:lnTo>
                    <a:pt x="387" y="103"/>
                  </a:lnTo>
                  <a:lnTo>
                    <a:pt x="415" y="107"/>
                  </a:lnTo>
                  <a:lnTo>
                    <a:pt x="442" y="103"/>
                  </a:lnTo>
                  <a:lnTo>
                    <a:pt x="467" y="87"/>
                  </a:lnTo>
                  <a:lnTo>
                    <a:pt x="489" y="63"/>
                  </a:lnTo>
                  <a:lnTo>
                    <a:pt x="494" y="27"/>
                  </a:lnTo>
                  <a:lnTo>
                    <a:pt x="486" y="1"/>
                  </a:lnTo>
                  <a:lnTo>
                    <a:pt x="837" y="1"/>
                  </a:lnTo>
                  <a:lnTo>
                    <a:pt x="837" y="174"/>
                  </a:lnTo>
                  <a:lnTo>
                    <a:pt x="805" y="156"/>
                  </a:lnTo>
                  <a:lnTo>
                    <a:pt x="772" y="161"/>
                  </a:lnTo>
                  <a:lnTo>
                    <a:pt x="742" y="176"/>
                  </a:lnTo>
                  <a:lnTo>
                    <a:pt x="726" y="200"/>
                  </a:lnTo>
                  <a:lnTo>
                    <a:pt x="718" y="231"/>
                  </a:lnTo>
                  <a:lnTo>
                    <a:pt x="726" y="259"/>
                  </a:lnTo>
                  <a:lnTo>
                    <a:pt x="743" y="290"/>
                  </a:lnTo>
                  <a:lnTo>
                    <a:pt x="770" y="302"/>
                  </a:lnTo>
                  <a:lnTo>
                    <a:pt x="802" y="307"/>
                  </a:lnTo>
                  <a:lnTo>
                    <a:pt x="837" y="296"/>
                  </a:lnTo>
                  <a:lnTo>
                    <a:pt x="836" y="466"/>
                  </a:lnTo>
                  <a:lnTo>
                    <a:pt x="0" y="466"/>
                  </a:lnTo>
                  <a:lnTo>
                    <a:pt x="0" y="1"/>
                  </a:lnTo>
                  <a:close/>
                </a:path>
              </a:pathLst>
            </a:custGeom>
            <a:solidFill>
              <a:srgbClr val="B0D7FA"/>
            </a:solidFill>
            <a:ln w="6350" cap="flat" cmpd="sng">
              <a:solidFill>
                <a:schemeClr val="tx1"/>
              </a:solidFill>
              <a:prstDash val="solid"/>
              <a:round/>
              <a:headEnd/>
              <a:tailEnd/>
            </a:ln>
          </p:spPr>
          <p:txBody>
            <a:bodyPr lIns="0" tIns="0" rIns="0" bIns="0" anchor="ctr">
              <a:noAutofit/>
            </a:bodyPr>
            <a:lstStyle/>
            <a:p>
              <a:endParaRPr lang="zh-CN" altLang="en-US" sz="1800" b="1" dirty="0">
                <a:solidFill>
                  <a:schemeClr val="tx2"/>
                </a:solidFill>
                <a:latin typeface="Arial" pitchFamily="34" charset="0"/>
                <a:ea typeface="宋体" pitchFamily="2" charset="-122"/>
              </a:endParaRPr>
            </a:p>
          </p:txBody>
        </p:sp>
        <p:sp>
          <p:nvSpPr>
            <p:cNvPr id="160" name="Freeform 544"/>
            <p:cNvSpPr>
              <a:spLocks/>
            </p:cNvSpPr>
            <p:nvPr/>
          </p:nvSpPr>
          <p:spPr bwMode="auto">
            <a:xfrm rot="1075941">
              <a:off x="1247798" y="2448979"/>
              <a:ext cx="1417525" cy="864462"/>
            </a:xfrm>
            <a:custGeom>
              <a:avLst/>
              <a:gdLst>
                <a:gd name="T0" fmla="*/ 0 w 946"/>
                <a:gd name="T1" fmla="*/ 2147483647 h 769"/>
                <a:gd name="T2" fmla="*/ 2147483647 w 946"/>
                <a:gd name="T3" fmla="*/ 2147483647 h 769"/>
                <a:gd name="T4" fmla="*/ 2147483647 w 946"/>
                <a:gd name="T5" fmla="*/ 2147483647 h 769"/>
                <a:gd name="T6" fmla="*/ 2147483647 w 946"/>
                <a:gd name="T7" fmla="*/ 2147483647 h 769"/>
                <a:gd name="T8" fmla="*/ 2147483647 w 946"/>
                <a:gd name="T9" fmla="*/ 2147483647 h 769"/>
                <a:gd name="T10" fmla="*/ 2147483647 w 946"/>
                <a:gd name="T11" fmla="*/ 2147483647 h 769"/>
                <a:gd name="T12" fmla="*/ 2147483647 w 946"/>
                <a:gd name="T13" fmla="*/ 0 h 769"/>
                <a:gd name="T14" fmla="*/ 2147483647 w 946"/>
                <a:gd name="T15" fmla="*/ 2147483647 h 769"/>
                <a:gd name="T16" fmla="*/ 2147483647 w 946"/>
                <a:gd name="T17" fmla="*/ 2147483647 h 769"/>
                <a:gd name="T18" fmla="*/ 2147483647 w 946"/>
                <a:gd name="T19" fmla="*/ 2147483647 h 769"/>
                <a:gd name="T20" fmla="*/ 2147483647 w 946"/>
                <a:gd name="T21" fmla="*/ 2147483647 h 769"/>
                <a:gd name="T22" fmla="*/ 2147483647 w 946"/>
                <a:gd name="T23" fmla="*/ 2147483647 h 769"/>
                <a:gd name="T24" fmla="*/ 2147483647 w 946"/>
                <a:gd name="T25" fmla="*/ 2147483647 h 769"/>
                <a:gd name="T26" fmla="*/ 2147483647 w 946"/>
                <a:gd name="T27" fmla="*/ 2147483647 h 769"/>
                <a:gd name="T28" fmla="*/ 2147483647 w 946"/>
                <a:gd name="T29" fmla="*/ 2147483647 h 769"/>
                <a:gd name="T30" fmla="*/ 2147483647 w 946"/>
                <a:gd name="T31" fmla="*/ 2147483647 h 769"/>
                <a:gd name="T32" fmla="*/ 2147483647 w 946"/>
                <a:gd name="T33" fmla="*/ 2147483647 h 769"/>
                <a:gd name="T34" fmla="*/ 2147483647 w 946"/>
                <a:gd name="T35" fmla="*/ 2147483647 h 769"/>
                <a:gd name="T36" fmla="*/ 2147483647 w 946"/>
                <a:gd name="T37" fmla="*/ 2147483647 h 769"/>
                <a:gd name="T38" fmla="*/ 2147483647 w 946"/>
                <a:gd name="T39" fmla="*/ 2147483647 h 769"/>
                <a:gd name="T40" fmla="*/ 2147483647 w 946"/>
                <a:gd name="T41" fmla="*/ 2147483647 h 769"/>
                <a:gd name="T42" fmla="*/ 2147483647 w 946"/>
                <a:gd name="T43" fmla="*/ 2147483647 h 769"/>
                <a:gd name="T44" fmla="*/ 2147483647 w 946"/>
                <a:gd name="T45" fmla="*/ 2147483647 h 769"/>
                <a:gd name="T46" fmla="*/ 2147483647 w 946"/>
                <a:gd name="T47" fmla="*/ 2147483647 h 769"/>
                <a:gd name="T48" fmla="*/ 2147483647 w 946"/>
                <a:gd name="T49" fmla="*/ 2147483647 h 769"/>
                <a:gd name="T50" fmla="*/ 2147483647 w 946"/>
                <a:gd name="T51" fmla="*/ 2147483647 h 769"/>
                <a:gd name="T52" fmla="*/ 2147483647 w 946"/>
                <a:gd name="T53" fmla="*/ 2147483647 h 769"/>
                <a:gd name="T54" fmla="*/ 2147483647 w 946"/>
                <a:gd name="T55" fmla="*/ 2147483647 h 769"/>
                <a:gd name="T56" fmla="*/ 2147483647 w 946"/>
                <a:gd name="T57" fmla="*/ 2147483647 h 769"/>
                <a:gd name="T58" fmla="*/ 2147483647 w 946"/>
                <a:gd name="T59" fmla="*/ 2147483647 h 769"/>
                <a:gd name="T60" fmla="*/ 2147483647 w 946"/>
                <a:gd name="T61" fmla="*/ 2147483647 h 769"/>
                <a:gd name="T62" fmla="*/ 2147483647 w 946"/>
                <a:gd name="T63" fmla="*/ 2147483647 h 769"/>
                <a:gd name="T64" fmla="*/ 2147483647 w 946"/>
                <a:gd name="T65" fmla="*/ 2147483647 h 769"/>
                <a:gd name="T66" fmla="*/ 2147483647 w 946"/>
                <a:gd name="T67" fmla="*/ 2147483647 h 769"/>
                <a:gd name="T68" fmla="*/ 2147483647 w 946"/>
                <a:gd name="T69" fmla="*/ 2147483647 h 769"/>
                <a:gd name="T70" fmla="*/ 2147483647 w 946"/>
                <a:gd name="T71" fmla="*/ 2147483647 h 769"/>
                <a:gd name="T72" fmla="*/ 0 w 946"/>
                <a:gd name="T73" fmla="*/ 2147483647 h 769"/>
                <a:gd name="T74" fmla="*/ 0 w 946"/>
                <a:gd name="T75" fmla="*/ 2147483647 h 7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6"/>
                <a:gd name="T115" fmla="*/ 0 h 769"/>
                <a:gd name="T116" fmla="*/ 946 w 946"/>
                <a:gd name="T117" fmla="*/ 769 h 7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6" h="769">
                  <a:moveTo>
                    <a:pt x="0" y="121"/>
                  </a:moveTo>
                  <a:lnTo>
                    <a:pt x="394" y="121"/>
                  </a:lnTo>
                  <a:lnTo>
                    <a:pt x="384" y="89"/>
                  </a:lnTo>
                  <a:lnTo>
                    <a:pt x="385" y="52"/>
                  </a:lnTo>
                  <a:lnTo>
                    <a:pt x="402" y="25"/>
                  </a:lnTo>
                  <a:lnTo>
                    <a:pt x="434" y="4"/>
                  </a:lnTo>
                  <a:lnTo>
                    <a:pt x="469" y="0"/>
                  </a:lnTo>
                  <a:lnTo>
                    <a:pt x="502" y="6"/>
                  </a:lnTo>
                  <a:lnTo>
                    <a:pt x="531" y="25"/>
                  </a:lnTo>
                  <a:lnTo>
                    <a:pt x="550" y="54"/>
                  </a:lnTo>
                  <a:lnTo>
                    <a:pt x="555" y="94"/>
                  </a:lnTo>
                  <a:lnTo>
                    <a:pt x="540" y="121"/>
                  </a:lnTo>
                  <a:lnTo>
                    <a:pt x="946" y="121"/>
                  </a:lnTo>
                  <a:lnTo>
                    <a:pt x="946" y="316"/>
                  </a:lnTo>
                  <a:lnTo>
                    <a:pt x="904" y="300"/>
                  </a:lnTo>
                  <a:lnTo>
                    <a:pt x="866" y="307"/>
                  </a:lnTo>
                  <a:lnTo>
                    <a:pt x="834" y="329"/>
                  </a:lnTo>
                  <a:lnTo>
                    <a:pt x="818" y="356"/>
                  </a:lnTo>
                  <a:lnTo>
                    <a:pt x="814" y="383"/>
                  </a:lnTo>
                  <a:lnTo>
                    <a:pt x="818" y="414"/>
                  </a:lnTo>
                  <a:lnTo>
                    <a:pt x="834" y="444"/>
                  </a:lnTo>
                  <a:lnTo>
                    <a:pt x="867" y="459"/>
                  </a:lnTo>
                  <a:lnTo>
                    <a:pt x="903" y="465"/>
                  </a:lnTo>
                  <a:lnTo>
                    <a:pt x="946" y="453"/>
                  </a:lnTo>
                  <a:lnTo>
                    <a:pt x="946" y="647"/>
                  </a:lnTo>
                  <a:lnTo>
                    <a:pt x="544" y="647"/>
                  </a:lnTo>
                  <a:lnTo>
                    <a:pt x="555" y="674"/>
                  </a:lnTo>
                  <a:lnTo>
                    <a:pt x="550" y="715"/>
                  </a:lnTo>
                  <a:lnTo>
                    <a:pt x="537" y="741"/>
                  </a:lnTo>
                  <a:lnTo>
                    <a:pt x="506" y="763"/>
                  </a:lnTo>
                  <a:lnTo>
                    <a:pt x="470" y="769"/>
                  </a:lnTo>
                  <a:lnTo>
                    <a:pt x="439" y="763"/>
                  </a:lnTo>
                  <a:lnTo>
                    <a:pt x="411" y="750"/>
                  </a:lnTo>
                  <a:lnTo>
                    <a:pt x="393" y="714"/>
                  </a:lnTo>
                  <a:lnTo>
                    <a:pt x="385" y="675"/>
                  </a:lnTo>
                  <a:lnTo>
                    <a:pt x="397" y="647"/>
                  </a:lnTo>
                  <a:lnTo>
                    <a:pt x="0" y="647"/>
                  </a:lnTo>
                  <a:lnTo>
                    <a:pt x="0" y="121"/>
                  </a:lnTo>
                  <a:close/>
                </a:path>
              </a:pathLst>
            </a:custGeom>
            <a:solidFill>
              <a:schemeClr val="accent2"/>
            </a:solidFill>
            <a:ln w="6350" cap="flat" cmpd="sng">
              <a:solidFill>
                <a:schemeClr val="tx1"/>
              </a:solidFill>
              <a:prstDash val="solid"/>
              <a:round/>
              <a:headEnd/>
              <a:tailEnd/>
            </a:ln>
          </p:spPr>
          <p:txBody>
            <a:bodyPr lIns="0" tIns="0" rIns="0" bIns="0" anchor="ctr">
              <a:noAutofit/>
            </a:bodyPr>
            <a:lstStyle/>
            <a:p>
              <a:endParaRPr lang="zh-CN" altLang="en-US" sz="1800" b="1">
                <a:solidFill>
                  <a:srgbClr val="000000"/>
                </a:solidFill>
                <a:latin typeface="Arial" pitchFamily="34" charset="0"/>
                <a:ea typeface="宋体" pitchFamily="2" charset="-122"/>
              </a:endParaRPr>
            </a:p>
          </p:txBody>
        </p:sp>
        <p:sp>
          <p:nvSpPr>
            <p:cNvPr id="158" name="Freeform 543"/>
            <p:cNvSpPr>
              <a:spLocks/>
            </p:cNvSpPr>
            <p:nvPr/>
          </p:nvSpPr>
          <p:spPr bwMode="auto">
            <a:xfrm rot="21110479">
              <a:off x="290147" y="1560822"/>
              <a:ext cx="1193912" cy="661951"/>
            </a:xfrm>
            <a:custGeom>
              <a:avLst/>
              <a:gdLst>
                <a:gd name="T0" fmla="*/ 0 w 837"/>
                <a:gd name="T1" fmla="*/ 0 h 468"/>
                <a:gd name="T2" fmla="*/ 2147483647 w 837"/>
                <a:gd name="T3" fmla="*/ 0 h 468"/>
                <a:gd name="T4" fmla="*/ 2147483647 w 837"/>
                <a:gd name="T5" fmla="*/ 2147483647 h 468"/>
                <a:gd name="T6" fmla="*/ 2147483647 w 837"/>
                <a:gd name="T7" fmla="*/ 2147483647 h 468"/>
                <a:gd name="T8" fmla="*/ 2147483647 w 837"/>
                <a:gd name="T9" fmla="*/ 2147483647 h 468"/>
                <a:gd name="T10" fmla="*/ 2147483647 w 837"/>
                <a:gd name="T11" fmla="*/ 2147483647 h 468"/>
                <a:gd name="T12" fmla="*/ 2147483647 w 837"/>
                <a:gd name="T13" fmla="*/ 2147483647 h 468"/>
                <a:gd name="T14" fmla="*/ 2147483647 w 837"/>
                <a:gd name="T15" fmla="*/ 2147483647 h 468"/>
                <a:gd name="T16" fmla="*/ 2147483647 w 837"/>
                <a:gd name="T17" fmla="*/ 2147483647 h 468"/>
                <a:gd name="T18" fmla="*/ 2147483647 w 837"/>
                <a:gd name="T19" fmla="*/ 2147483647 h 468"/>
                <a:gd name="T20" fmla="*/ 2147483647 w 837"/>
                <a:gd name="T21" fmla="*/ 2147483647 h 468"/>
                <a:gd name="T22" fmla="*/ 2147483647 w 837"/>
                <a:gd name="T23" fmla="*/ 2147483647 h 468"/>
                <a:gd name="T24" fmla="*/ 2147483647 w 837"/>
                <a:gd name="T25" fmla="*/ 2147483647 h 468"/>
                <a:gd name="T26" fmla="*/ 2147483647 w 837"/>
                <a:gd name="T27" fmla="*/ 2147483647 h 468"/>
                <a:gd name="T28" fmla="*/ 2147483647 w 837"/>
                <a:gd name="T29" fmla="*/ 2147483647 h 468"/>
                <a:gd name="T30" fmla="*/ 2147483647 w 837"/>
                <a:gd name="T31" fmla="*/ 2147483647 h 468"/>
                <a:gd name="T32" fmla="*/ 2147483647 w 837"/>
                <a:gd name="T33" fmla="*/ 2147483647 h 468"/>
                <a:gd name="T34" fmla="*/ 2147483647 w 837"/>
                <a:gd name="T35" fmla="*/ 2147483647 h 468"/>
                <a:gd name="T36" fmla="*/ 2147483647 w 837"/>
                <a:gd name="T37" fmla="*/ 2147483647 h 468"/>
                <a:gd name="T38" fmla="*/ 2147483647 w 837"/>
                <a:gd name="T39" fmla="*/ 2147483647 h 468"/>
                <a:gd name="T40" fmla="*/ 2147483647 w 837"/>
                <a:gd name="T41" fmla="*/ 2147483647 h 468"/>
                <a:gd name="T42" fmla="*/ 2147483647 w 837"/>
                <a:gd name="T43" fmla="*/ 2147483647 h 468"/>
                <a:gd name="T44" fmla="*/ 2147483647 w 837"/>
                <a:gd name="T45" fmla="*/ 2147483647 h 468"/>
                <a:gd name="T46" fmla="*/ 2147483647 w 837"/>
                <a:gd name="T47" fmla="*/ 2147483647 h 468"/>
                <a:gd name="T48" fmla="*/ 2147483647 w 837"/>
                <a:gd name="T49" fmla="*/ 2147483647 h 468"/>
                <a:gd name="T50" fmla="*/ 0 w 837"/>
                <a:gd name="T51" fmla="*/ 2147483647 h 468"/>
                <a:gd name="T52" fmla="*/ 0 w 837"/>
                <a:gd name="T53" fmla="*/ 0 h 4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7"/>
                <a:gd name="T82" fmla="*/ 0 h 468"/>
                <a:gd name="T83" fmla="*/ 837 w 837"/>
                <a:gd name="T84" fmla="*/ 468 h 4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7" h="468">
                  <a:moveTo>
                    <a:pt x="0" y="0"/>
                  </a:moveTo>
                  <a:lnTo>
                    <a:pt x="837" y="0"/>
                  </a:lnTo>
                  <a:lnTo>
                    <a:pt x="837" y="175"/>
                  </a:lnTo>
                  <a:lnTo>
                    <a:pt x="799" y="159"/>
                  </a:lnTo>
                  <a:lnTo>
                    <a:pt x="764" y="164"/>
                  </a:lnTo>
                  <a:lnTo>
                    <a:pt x="735" y="180"/>
                  </a:lnTo>
                  <a:lnTo>
                    <a:pt x="720" y="207"/>
                  </a:lnTo>
                  <a:lnTo>
                    <a:pt x="715" y="232"/>
                  </a:lnTo>
                  <a:lnTo>
                    <a:pt x="720" y="264"/>
                  </a:lnTo>
                  <a:lnTo>
                    <a:pt x="735" y="288"/>
                  </a:lnTo>
                  <a:lnTo>
                    <a:pt x="766" y="303"/>
                  </a:lnTo>
                  <a:lnTo>
                    <a:pt x="795" y="308"/>
                  </a:lnTo>
                  <a:lnTo>
                    <a:pt x="837" y="295"/>
                  </a:lnTo>
                  <a:lnTo>
                    <a:pt x="837" y="468"/>
                  </a:lnTo>
                  <a:lnTo>
                    <a:pt x="479" y="468"/>
                  </a:lnTo>
                  <a:lnTo>
                    <a:pt x="491" y="441"/>
                  </a:lnTo>
                  <a:lnTo>
                    <a:pt x="489" y="410"/>
                  </a:lnTo>
                  <a:lnTo>
                    <a:pt x="471" y="381"/>
                  </a:lnTo>
                  <a:lnTo>
                    <a:pt x="447" y="364"/>
                  </a:lnTo>
                  <a:lnTo>
                    <a:pt x="416" y="357"/>
                  </a:lnTo>
                  <a:lnTo>
                    <a:pt x="384" y="363"/>
                  </a:lnTo>
                  <a:lnTo>
                    <a:pt x="357" y="379"/>
                  </a:lnTo>
                  <a:lnTo>
                    <a:pt x="343" y="406"/>
                  </a:lnTo>
                  <a:lnTo>
                    <a:pt x="340" y="436"/>
                  </a:lnTo>
                  <a:lnTo>
                    <a:pt x="353" y="468"/>
                  </a:lnTo>
                  <a:lnTo>
                    <a:pt x="0" y="468"/>
                  </a:lnTo>
                  <a:lnTo>
                    <a:pt x="0" y="0"/>
                  </a:lnTo>
                  <a:close/>
                </a:path>
              </a:pathLst>
            </a:custGeom>
            <a:solidFill>
              <a:schemeClr val="accent2"/>
            </a:solidFill>
            <a:ln w="6350" cap="flat" cmpd="sng">
              <a:solidFill>
                <a:schemeClr val="tx1"/>
              </a:solidFill>
              <a:prstDash val="solid"/>
              <a:round/>
              <a:headEnd/>
              <a:tailEnd/>
            </a:ln>
          </p:spPr>
          <p:txBody>
            <a:bodyPr wrap="square" lIns="0" tIns="0" rIns="0" bIns="0" anchor="ctr">
              <a:noAutofit/>
            </a:bodyPr>
            <a:lstStyle/>
            <a:p>
              <a:endParaRPr lang="zh-CN" altLang="en-US" sz="1800" b="1">
                <a:solidFill>
                  <a:srgbClr val="000000"/>
                </a:solidFill>
                <a:latin typeface="Arial" pitchFamily="34" charset="0"/>
                <a:ea typeface="宋体" pitchFamily="2" charset="-122"/>
              </a:endParaRPr>
            </a:p>
          </p:txBody>
        </p:sp>
        <p:grpSp>
          <p:nvGrpSpPr>
            <p:cNvPr id="3" name="组合 165"/>
            <p:cNvGrpSpPr>
              <a:grpSpLocks/>
            </p:cNvGrpSpPr>
            <p:nvPr/>
          </p:nvGrpSpPr>
          <p:grpSpPr bwMode="auto">
            <a:xfrm>
              <a:off x="1717963" y="4385915"/>
              <a:ext cx="1589485" cy="1203325"/>
              <a:chOff x="1835150" y="4034839"/>
              <a:chExt cx="1531938" cy="1203325"/>
            </a:xfrm>
          </p:grpSpPr>
          <p:pic>
            <p:nvPicPr>
              <p:cNvPr id="33934" name="Picture 430" descr="gray-disc"/>
              <p:cNvPicPr>
                <a:picLocks noChangeAspect="1" noChangeArrowheads="1"/>
              </p:cNvPicPr>
              <p:nvPr/>
            </p:nvPicPr>
            <p:blipFill>
              <a:blip r:embed="rId3" cstate="print">
                <a:lum bright="-3000"/>
              </a:blip>
              <a:srcRect/>
              <a:stretch>
                <a:fillRect/>
              </a:stretch>
            </p:blipFill>
            <p:spPr bwMode="auto">
              <a:xfrm>
                <a:off x="1835150" y="4278239"/>
                <a:ext cx="1531938" cy="959925"/>
              </a:xfrm>
              <a:prstGeom prst="rect">
                <a:avLst/>
              </a:prstGeom>
              <a:noFill/>
              <a:ln w="9525" algn="ctr">
                <a:noFill/>
                <a:miter lim="800000"/>
                <a:headEnd/>
                <a:tailEnd/>
              </a:ln>
            </p:spPr>
          </p:pic>
          <p:pic>
            <p:nvPicPr>
              <p:cNvPr id="33935" name="Picture 431" descr="blue 3d disc with glow"/>
              <p:cNvPicPr>
                <a:picLocks noChangeAspect="1" noChangeArrowheads="1"/>
              </p:cNvPicPr>
              <p:nvPr/>
            </p:nvPicPr>
            <p:blipFill>
              <a:blip r:embed="rId4" cstate="print">
                <a:lum bright="28000"/>
              </a:blip>
              <a:srcRect/>
              <a:stretch>
                <a:fillRect/>
              </a:stretch>
            </p:blipFill>
            <p:spPr bwMode="auto">
              <a:xfrm>
                <a:off x="2659511" y="4343875"/>
                <a:ext cx="494617" cy="366467"/>
              </a:xfrm>
              <a:prstGeom prst="rect">
                <a:avLst/>
              </a:prstGeom>
              <a:noFill/>
              <a:ln w="9525" algn="ctr">
                <a:noFill/>
                <a:miter lim="800000"/>
                <a:headEnd/>
                <a:tailEnd/>
              </a:ln>
            </p:spPr>
          </p:pic>
          <p:pic>
            <p:nvPicPr>
              <p:cNvPr id="33936" name="Picture 432" descr="Host Integration Server (HIS) sm"/>
              <p:cNvPicPr>
                <a:picLocks noChangeAspect="1" noChangeArrowheads="1"/>
              </p:cNvPicPr>
              <p:nvPr/>
            </p:nvPicPr>
            <p:blipFill>
              <a:blip r:embed="rId5" cstate="print">
                <a:lum bright="28000"/>
              </a:blip>
              <a:srcRect/>
              <a:stretch>
                <a:fillRect/>
              </a:stretch>
            </p:blipFill>
            <p:spPr bwMode="auto">
              <a:xfrm>
                <a:off x="2736223" y="4034839"/>
                <a:ext cx="345774" cy="598928"/>
              </a:xfrm>
              <a:prstGeom prst="rect">
                <a:avLst/>
              </a:prstGeom>
              <a:noFill/>
              <a:ln w="9525">
                <a:noFill/>
                <a:miter lim="800000"/>
                <a:headEnd/>
                <a:tailEnd/>
              </a:ln>
            </p:spPr>
          </p:pic>
          <p:grpSp>
            <p:nvGrpSpPr>
              <p:cNvPr id="4" name="Group 433"/>
              <p:cNvGrpSpPr>
                <a:grpSpLocks/>
              </p:cNvGrpSpPr>
              <p:nvPr/>
            </p:nvGrpSpPr>
            <p:grpSpPr bwMode="auto">
              <a:xfrm>
                <a:off x="2051545" y="4208501"/>
                <a:ext cx="271352" cy="336384"/>
                <a:chOff x="543" y="1479"/>
                <a:chExt cx="489" cy="541"/>
              </a:xfrm>
            </p:grpSpPr>
            <p:pic>
              <p:nvPicPr>
                <p:cNvPr id="33947" name="Picture 434" descr="blue 3d disc with glow"/>
                <p:cNvPicPr>
                  <a:picLocks noChangeAspect="1" noChangeArrowheads="1"/>
                </p:cNvPicPr>
                <p:nvPr/>
              </p:nvPicPr>
              <p:blipFill>
                <a:blip r:embed="rId6" cstate="print">
                  <a:lum bright="28000"/>
                </a:blip>
                <a:srcRect/>
                <a:stretch>
                  <a:fillRect/>
                </a:stretch>
              </p:blipFill>
              <p:spPr bwMode="auto">
                <a:xfrm>
                  <a:off x="543" y="1686"/>
                  <a:ext cx="489" cy="334"/>
                </a:xfrm>
                <a:prstGeom prst="rect">
                  <a:avLst/>
                </a:prstGeom>
                <a:noFill/>
                <a:ln w="9525" algn="ctr">
                  <a:noFill/>
                  <a:miter lim="800000"/>
                  <a:headEnd/>
                  <a:tailEnd/>
                </a:ln>
              </p:spPr>
            </p:pic>
            <p:pic>
              <p:nvPicPr>
                <p:cNvPr id="33948" name="Picture 435" descr="Server sm"/>
                <p:cNvPicPr>
                  <a:picLocks noChangeAspect="1" noChangeArrowheads="1"/>
                </p:cNvPicPr>
                <p:nvPr/>
              </p:nvPicPr>
              <p:blipFill>
                <a:blip r:embed="rId7" cstate="print">
                  <a:lum bright="28000"/>
                </a:blip>
                <a:srcRect/>
                <a:stretch>
                  <a:fillRect/>
                </a:stretch>
              </p:blipFill>
              <p:spPr bwMode="auto">
                <a:xfrm>
                  <a:off x="648" y="1479"/>
                  <a:ext cx="288" cy="449"/>
                </a:xfrm>
                <a:prstGeom prst="rect">
                  <a:avLst/>
                </a:prstGeom>
                <a:noFill/>
                <a:ln w="9525" algn="ctr">
                  <a:noFill/>
                  <a:miter lim="800000"/>
                  <a:headEnd/>
                  <a:tailEnd/>
                </a:ln>
              </p:spPr>
            </p:pic>
          </p:grpSp>
          <p:grpSp>
            <p:nvGrpSpPr>
              <p:cNvPr id="5" name="Group 436"/>
              <p:cNvGrpSpPr>
                <a:grpSpLocks/>
              </p:cNvGrpSpPr>
              <p:nvPr/>
            </p:nvGrpSpPr>
            <p:grpSpPr bwMode="auto">
              <a:xfrm>
                <a:off x="2293128" y="4233116"/>
                <a:ext cx="271352" cy="336385"/>
                <a:chOff x="1062" y="1473"/>
                <a:chExt cx="489" cy="542"/>
              </a:xfrm>
            </p:grpSpPr>
            <p:pic>
              <p:nvPicPr>
                <p:cNvPr id="33945" name="Picture 437" descr="blue 3d disc with glow"/>
                <p:cNvPicPr>
                  <a:picLocks noChangeAspect="1" noChangeArrowheads="1"/>
                </p:cNvPicPr>
                <p:nvPr/>
              </p:nvPicPr>
              <p:blipFill>
                <a:blip r:embed="rId6" cstate="print">
                  <a:lum bright="28000"/>
                </a:blip>
                <a:srcRect/>
                <a:stretch>
                  <a:fillRect/>
                </a:stretch>
              </p:blipFill>
              <p:spPr bwMode="auto">
                <a:xfrm>
                  <a:off x="1062" y="1680"/>
                  <a:ext cx="489" cy="335"/>
                </a:xfrm>
                <a:prstGeom prst="rect">
                  <a:avLst/>
                </a:prstGeom>
                <a:noFill/>
                <a:ln w="9525" algn="ctr">
                  <a:noFill/>
                  <a:miter lim="800000"/>
                  <a:headEnd/>
                  <a:tailEnd/>
                </a:ln>
              </p:spPr>
            </p:pic>
            <p:pic>
              <p:nvPicPr>
                <p:cNvPr id="33946" name="Picture 438" descr="Server sm"/>
                <p:cNvPicPr>
                  <a:picLocks noChangeAspect="1" noChangeArrowheads="1"/>
                </p:cNvPicPr>
                <p:nvPr/>
              </p:nvPicPr>
              <p:blipFill>
                <a:blip r:embed="rId7" cstate="print">
                  <a:lum bright="28000"/>
                </a:blip>
                <a:srcRect/>
                <a:stretch>
                  <a:fillRect/>
                </a:stretch>
              </p:blipFill>
              <p:spPr bwMode="auto">
                <a:xfrm>
                  <a:off x="1177" y="1473"/>
                  <a:ext cx="288" cy="450"/>
                </a:xfrm>
                <a:prstGeom prst="rect">
                  <a:avLst/>
                </a:prstGeom>
                <a:noFill/>
                <a:ln w="9525" algn="ctr">
                  <a:noFill/>
                  <a:miter lim="800000"/>
                  <a:headEnd/>
                  <a:tailEnd/>
                </a:ln>
              </p:spPr>
            </p:pic>
          </p:grpSp>
          <p:grpSp>
            <p:nvGrpSpPr>
              <p:cNvPr id="6" name="Group 439"/>
              <p:cNvGrpSpPr>
                <a:grpSpLocks/>
              </p:cNvGrpSpPr>
              <p:nvPr/>
            </p:nvGrpSpPr>
            <p:grpSpPr bwMode="auto">
              <a:xfrm>
                <a:off x="2384724" y="4476514"/>
                <a:ext cx="271352" cy="341854"/>
                <a:chOff x="1410" y="2075"/>
                <a:chExt cx="489" cy="550"/>
              </a:xfrm>
            </p:grpSpPr>
            <p:pic>
              <p:nvPicPr>
                <p:cNvPr id="33943" name="Picture 440" descr="blue 3d disc with glow"/>
                <p:cNvPicPr>
                  <a:picLocks noChangeAspect="1" noChangeArrowheads="1"/>
                </p:cNvPicPr>
                <p:nvPr/>
              </p:nvPicPr>
              <p:blipFill>
                <a:blip r:embed="rId6" cstate="print">
                  <a:lum bright="28000"/>
                </a:blip>
                <a:srcRect/>
                <a:stretch>
                  <a:fillRect/>
                </a:stretch>
              </p:blipFill>
              <p:spPr bwMode="auto">
                <a:xfrm>
                  <a:off x="1410" y="2290"/>
                  <a:ext cx="489" cy="335"/>
                </a:xfrm>
                <a:prstGeom prst="rect">
                  <a:avLst/>
                </a:prstGeom>
                <a:noFill/>
                <a:ln w="9525" algn="ctr">
                  <a:noFill/>
                  <a:miter lim="800000"/>
                  <a:headEnd/>
                  <a:tailEnd/>
                </a:ln>
              </p:spPr>
            </p:pic>
            <p:pic>
              <p:nvPicPr>
                <p:cNvPr id="33944" name="Picture 441" descr="Server sm"/>
                <p:cNvPicPr>
                  <a:picLocks noChangeAspect="1" noChangeArrowheads="1"/>
                </p:cNvPicPr>
                <p:nvPr/>
              </p:nvPicPr>
              <p:blipFill>
                <a:blip r:embed="rId7" cstate="print">
                  <a:lum bright="28000"/>
                </a:blip>
                <a:srcRect/>
                <a:stretch>
                  <a:fillRect/>
                </a:stretch>
              </p:blipFill>
              <p:spPr bwMode="auto">
                <a:xfrm>
                  <a:off x="1515" y="2075"/>
                  <a:ext cx="288" cy="449"/>
                </a:xfrm>
                <a:prstGeom prst="rect">
                  <a:avLst/>
                </a:prstGeom>
                <a:noFill/>
                <a:ln w="9525" algn="ctr">
                  <a:noFill/>
                  <a:miter lim="800000"/>
                  <a:headEnd/>
                  <a:tailEnd/>
                </a:ln>
              </p:spPr>
            </p:pic>
          </p:grpSp>
          <p:grpSp>
            <p:nvGrpSpPr>
              <p:cNvPr id="7" name="Group 442"/>
              <p:cNvGrpSpPr>
                <a:grpSpLocks/>
              </p:cNvGrpSpPr>
              <p:nvPr/>
            </p:nvGrpSpPr>
            <p:grpSpPr bwMode="auto">
              <a:xfrm>
                <a:off x="2132836" y="4405408"/>
                <a:ext cx="270207" cy="341854"/>
                <a:chOff x="935" y="2062"/>
                <a:chExt cx="489" cy="551"/>
              </a:xfrm>
            </p:grpSpPr>
            <p:pic>
              <p:nvPicPr>
                <p:cNvPr id="33941" name="Picture 443" descr="blue 3d disc with glow"/>
                <p:cNvPicPr>
                  <a:picLocks noChangeAspect="1" noChangeArrowheads="1"/>
                </p:cNvPicPr>
                <p:nvPr/>
              </p:nvPicPr>
              <p:blipFill>
                <a:blip r:embed="rId6" cstate="print">
                  <a:lum bright="28000"/>
                </a:blip>
                <a:srcRect/>
                <a:stretch>
                  <a:fillRect/>
                </a:stretch>
              </p:blipFill>
              <p:spPr bwMode="auto">
                <a:xfrm>
                  <a:off x="935" y="2278"/>
                  <a:ext cx="489" cy="335"/>
                </a:xfrm>
                <a:prstGeom prst="rect">
                  <a:avLst/>
                </a:prstGeom>
                <a:noFill/>
                <a:ln w="9525" algn="ctr">
                  <a:noFill/>
                  <a:miter lim="800000"/>
                  <a:headEnd/>
                  <a:tailEnd/>
                </a:ln>
              </p:spPr>
            </p:pic>
            <p:pic>
              <p:nvPicPr>
                <p:cNvPr id="33942" name="Picture 444" descr="Server sm"/>
                <p:cNvPicPr>
                  <a:picLocks noChangeAspect="1" noChangeArrowheads="1"/>
                </p:cNvPicPr>
                <p:nvPr/>
              </p:nvPicPr>
              <p:blipFill>
                <a:blip r:embed="rId7" cstate="print">
                  <a:lum bright="28000"/>
                </a:blip>
                <a:srcRect/>
                <a:stretch>
                  <a:fillRect/>
                </a:stretch>
              </p:blipFill>
              <p:spPr bwMode="auto">
                <a:xfrm>
                  <a:off x="1040" y="2062"/>
                  <a:ext cx="288" cy="450"/>
                </a:xfrm>
                <a:prstGeom prst="rect">
                  <a:avLst/>
                </a:prstGeom>
                <a:noFill/>
                <a:ln w="9525" algn="ctr">
                  <a:noFill/>
                  <a:miter lim="800000"/>
                  <a:headEnd/>
                  <a:tailEnd/>
                </a:ln>
              </p:spPr>
            </p:pic>
          </p:grpSp>
        </p:grpSp>
        <p:grpSp>
          <p:nvGrpSpPr>
            <p:cNvPr id="8" name="组合 163"/>
            <p:cNvGrpSpPr>
              <a:grpSpLocks/>
            </p:cNvGrpSpPr>
            <p:nvPr/>
          </p:nvGrpSpPr>
          <p:grpSpPr bwMode="auto">
            <a:xfrm>
              <a:off x="1941974" y="1772890"/>
              <a:ext cx="1589485" cy="1203325"/>
              <a:chOff x="1547813" y="1658351"/>
              <a:chExt cx="1531937" cy="1203325"/>
            </a:xfrm>
          </p:grpSpPr>
          <p:pic>
            <p:nvPicPr>
              <p:cNvPr id="33919" name="Picture 414" descr="gray-disc"/>
              <p:cNvPicPr>
                <a:picLocks noChangeAspect="1" noChangeArrowheads="1"/>
              </p:cNvPicPr>
              <p:nvPr/>
            </p:nvPicPr>
            <p:blipFill>
              <a:blip r:embed="rId3" cstate="print">
                <a:lum bright="-6000" contrast="21000"/>
              </a:blip>
              <a:srcRect/>
              <a:stretch>
                <a:fillRect/>
              </a:stretch>
            </p:blipFill>
            <p:spPr bwMode="auto">
              <a:xfrm>
                <a:off x="1547813" y="1901751"/>
                <a:ext cx="1531937" cy="959925"/>
              </a:xfrm>
              <a:prstGeom prst="rect">
                <a:avLst/>
              </a:prstGeom>
              <a:noFill/>
              <a:ln w="9525" algn="ctr">
                <a:noFill/>
                <a:miter lim="800000"/>
                <a:headEnd/>
                <a:tailEnd/>
              </a:ln>
            </p:spPr>
          </p:pic>
          <p:pic>
            <p:nvPicPr>
              <p:cNvPr id="33920" name="Picture 415" descr="blue 3d disc with glow"/>
              <p:cNvPicPr>
                <a:picLocks noChangeAspect="1" noChangeArrowheads="1"/>
              </p:cNvPicPr>
              <p:nvPr/>
            </p:nvPicPr>
            <p:blipFill>
              <a:blip r:embed="rId4" cstate="print">
                <a:lum bright="25000" contrast="21000"/>
              </a:blip>
              <a:srcRect/>
              <a:stretch>
                <a:fillRect/>
              </a:stretch>
            </p:blipFill>
            <p:spPr bwMode="auto">
              <a:xfrm>
                <a:off x="2372174" y="1967387"/>
                <a:ext cx="494616" cy="366467"/>
              </a:xfrm>
              <a:prstGeom prst="rect">
                <a:avLst/>
              </a:prstGeom>
              <a:noFill/>
              <a:ln w="9525" algn="ctr">
                <a:noFill/>
                <a:miter lim="800000"/>
                <a:headEnd/>
                <a:tailEnd/>
              </a:ln>
            </p:spPr>
          </p:pic>
          <p:pic>
            <p:nvPicPr>
              <p:cNvPr id="33921" name="Picture 416" descr="Host Integration Server (HIS) sm"/>
              <p:cNvPicPr>
                <a:picLocks noChangeAspect="1" noChangeArrowheads="1"/>
              </p:cNvPicPr>
              <p:nvPr/>
            </p:nvPicPr>
            <p:blipFill>
              <a:blip r:embed="rId5" cstate="print">
                <a:lum bright="25000" contrast="21000"/>
              </a:blip>
              <a:srcRect/>
              <a:stretch>
                <a:fillRect/>
              </a:stretch>
            </p:blipFill>
            <p:spPr bwMode="auto">
              <a:xfrm>
                <a:off x="2448885" y="1658351"/>
                <a:ext cx="345774" cy="598928"/>
              </a:xfrm>
              <a:prstGeom prst="rect">
                <a:avLst/>
              </a:prstGeom>
              <a:noFill/>
              <a:ln w="9525">
                <a:noFill/>
                <a:miter lim="800000"/>
                <a:headEnd/>
                <a:tailEnd/>
              </a:ln>
            </p:spPr>
          </p:pic>
          <p:grpSp>
            <p:nvGrpSpPr>
              <p:cNvPr id="9" name="Group 417"/>
              <p:cNvGrpSpPr>
                <a:grpSpLocks/>
              </p:cNvGrpSpPr>
              <p:nvPr/>
            </p:nvGrpSpPr>
            <p:grpSpPr bwMode="auto">
              <a:xfrm>
                <a:off x="1764208" y="1832013"/>
                <a:ext cx="271352" cy="336384"/>
                <a:chOff x="543" y="1479"/>
                <a:chExt cx="489" cy="541"/>
              </a:xfrm>
            </p:grpSpPr>
            <p:pic>
              <p:nvPicPr>
                <p:cNvPr id="33932" name="Picture 418" descr="blue 3d disc with glow"/>
                <p:cNvPicPr>
                  <a:picLocks noChangeAspect="1" noChangeArrowheads="1"/>
                </p:cNvPicPr>
                <p:nvPr/>
              </p:nvPicPr>
              <p:blipFill>
                <a:blip r:embed="rId6" cstate="print">
                  <a:lum bright="25000" contrast="21000"/>
                </a:blip>
                <a:srcRect/>
                <a:stretch>
                  <a:fillRect/>
                </a:stretch>
              </p:blipFill>
              <p:spPr bwMode="auto">
                <a:xfrm>
                  <a:off x="543" y="1686"/>
                  <a:ext cx="489" cy="334"/>
                </a:xfrm>
                <a:prstGeom prst="rect">
                  <a:avLst/>
                </a:prstGeom>
                <a:noFill/>
                <a:ln w="9525" algn="ctr">
                  <a:noFill/>
                  <a:miter lim="800000"/>
                  <a:headEnd/>
                  <a:tailEnd/>
                </a:ln>
              </p:spPr>
            </p:pic>
            <p:pic>
              <p:nvPicPr>
                <p:cNvPr id="33933" name="Picture 419" descr="Server sm"/>
                <p:cNvPicPr>
                  <a:picLocks noChangeAspect="1" noChangeArrowheads="1"/>
                </p:cNvPicPr>
                <p:nvPr/>
              </p:nvPicPr>
              <p:blipFill>
                <a:blip r:embed="rId7" cstate="print">
                  <a:lum bright="25000" contrast="21000"/>
                </a:blip>
                <a:srcRect/>
                <a:stretch>
                  <a:fillRect/>
                </a:stretch>
              </p:blipFill>
              <p:spPr bwMode="auto">
                <a:xfrm>
                  <a:off x="648" y="1479"/>
                  <a:ext cx="288" cy="449"/>
                </a:xfrm>
                <a:prstGeom prst="rect">
                  <a:avLst/>
                </a:prstGeom>
                <a:noFill/>
                <a:ln w="9525" algn="ctr">
                  <a:noFill/>
                  <a:miter lim="800000"/>
                  <a:headEnd/>
                  <a:tailEnd/>
                </a:ln>
              </p:spPr>
            </p:pic>
          </p:grpSp>
          <p:grpSp>
            <p:nvGrpSpPr>
              <p:cNvPr id="10" name="Group 420"/>
              <p:cNvGrpSpPr>
                <a:grpSpLocks/>
              </p:cNvGrpSpPr>
              <p:nvPr/>
            </p:nvGrpSpPr>
            <p:grpSpPr bwMode="auto">
              <a:xfrm>
                <a:off x="2005791" y="1856628"/>
                <a:ext cx="271352" cy="336385"/>
                <a:chOff x="1062" y="1473"/>
                <a:chExt cx="489" cy="542"/>
              </a:xfrm>
            </p:grpSpPr>
            <p:pic>
              <p:nvPicPr>
                <p:cNvPr id="33930" name="Picture 421" descr="blue 3d disc with glow"/>
                <p:cNvPicPr>
                  <a:picLocks noChangeAspect="1" noChangeArrowheads="1"/>
                </p:cNvPicPr>
                <p:nvPr/>
              </p:nvPicPr>
              <p:blipFill>
                <a:blip r:embed="rId6" cstate="print">
                  <a:lum bright="25000" contrast="21000"/>
                </a:blip>
                <a:srcRect/>
                <a:stretch>
                  <a:fillRect/>
                </a:stretch>
              </p:blipFill>
              <p:spPr bwMode="auto">
                <a:xfrm>
                  <a:off x="1062" y="1680"/>
                  <a:ext cx="489" cy="335"/>
                </a:xfrm>
                <a:prstGeom prst="rect">
                  <a:avLst/>
                </a:prstGeom>
                <a:noFill/>
                <a:ln w="9525" algn="ctr">
                  <a:noFill/>
                  <a:miter lim="800000"/>
                  <a:headEnd/>
                  <a:tailEnd/>
                </a:ln>
              </p:spPr>
            </p:pic>
            <p:pic>
              <p:nvPicPr>
                <p:cNvPr id="33931" name="Picture 422" descr="Server sm"/>
                <p:cNvPicPr>
                  <a:picLocks noChangeAspect="1" noChangeArrowheads="1"/>
                </p:cNvPicPr>
                <p:nvPr/>
              </p:nvPicPr>
              <p:blipFill>
                <a:blip r:embed="rId7" cstate="print">
                  <a:lum bright="25000" contrast="21000"/>
                </a:blip>
                <a:srcRect/>
                <a:stretch>
                  <a:fillRect/>
                </a:stretch>
              </p:blipFill>
              <p:spPr bwMode="auto">
                <a:xfrm>
                  <a:off x="1177" y="1473"/>
                  <a:ext cx="288" cy="450"/>
                </a:xfrm>
                <a:prstGeom prst="rect">
                  <a:avLst/>
                </a:prstGeom>
                <a:noFill/>
                <a:ln w="9525" algn="ctr">
                  <a:noFill/>
                  <a:miter lim="800000"/>
                  <a:headEnd/>
                  <a:tailEnd/>
                </a:ln>
              </p:spPr>
            </p:pic>
          </p:grpSp>
          <p:grpSp>
            <p:nvGrpSpPr>
              <p:cNvPr id="11" name="Group 423"/>
              <p:cNvGrpSpPr>
                <a:grpSpLocks/>
              </p:cNvGrpSpPr>
              <p:nvPr/>
            </p:nvGrpSpPr>
            <p:grpSpPr bwMode="auto">
              <a:xfrm>
                <a:off x="2097387" y="2100026"/>
                <a:ext cx="271352" cy="341854"/>
                <a:chOff x="1410" y="2075"/>
                <a:chExt cx="489" cy="550"/>
              </a:xfrm>
            </p:grpSpPr>
            <p:pic>
              <p:nvPicPr>
                <p:cNvPr id="33928" name="Picture 424" descr="blue 3d disc with glow"/>
                <p:cNvPicPr>
                  <a:picLocks noChangeAspect="1" noChangeArrowheads="1"/>
                </p:cNvPicPr>
                <p:nvPr/>
              </p:nvPicPr>
              <p:blipFill>
                <a:blip r:embed="rId6" cstate="print">
                  <a:lum bright="25000" contrast="21000"/>
                </a:blip>
                <a:srcRect/>
                <a:stretch>
                  <a:fillRect/>
                </a:stretch>
              </p:blipFill>
              <p:spPr bwMode="auto">
                <a:xfrm>
                  <a:off x="1410" y="2290"/>
                  <a:ext cx="489" cy="335"/>
                </a:xfrm>
                <a:prstGeom prst="rect">
                  <a:avLst/>
                </a:prstGeom>
                <a:noFill/>
                <a:ln w="9525" algn="ctr">
                  <a:noFill/>
                  <a:miter lim="800000"/>
                  <a:headEnd/>
                  <a:tailEnd/>
                </a:ln>
              </p:spPr>
            </p:pic>
            <p:pic>
              <p:nvPicPr>
                <p:cNvPr id="33929" name="Picture 425" descr="Server sm"/>
                <p:cNvPicPr>
                  <a:picLocks noChangeAspect="1" noChangeArrowheads="1"/>
                </p:cNvPicPr>
                <p:nvPr/>
              </p:nvPicPr>
              <p:blipFill>
                <a:blip r:embed="rId7" cstate="print">
                  <a:lum bright="25000" contrast="21000"/>
                </a:blip>
                <a:srcRect/>
                <a:stretch>
                  <a:fillRect/>
                </a:stretch>
              </p:blipFill>
              <p:spPr bwMode="auto">
                <a:xfrm>
                  <a:off x="1515" y="2075"/>
                  <a:ext cx="288" cy="449"/>
                </a:xfrm>
                <a:prstGeom prst="rect">
                  <a:avLst/>
                </a:prstGeom>
                <a:noFill/>
                <a:ln w="9525" algn="ctr">
                  <a:noFill/>
                  <a:miter lim="800000"/>
                  <a:headEnd/>
                  <a:tailEnd/>
                </a:ln>
              </p:spPr>
            </p:pic>
          </p:grpSp>
          <p:grpSp>
            <p:nvGrpSpPr>
              <p:cNvPr id="12" name="Group 426"/>
              <p:cNvGrpSpPr>
                <a:grpSpLocks/>
              </p:cNvGrpSpPr>
              <p:nvPr/>
            </p:nvGrpSpPr>
            <p:grpSpPr bwMode="auto">
              <a:xfrm>
                <a:off x="1845499" y="2028920"/>
                <a:ext cx="270207" cy="341854"/>
                <a:chOff x="935" y="2062"/>
                <a:chExt cx="489" cy="551"/>
              </a:xfrm>
            </p:grpSpPr>
            <p:pic>
              <p:nvPicPr>
                <p:cNvPr id="33926" name="Picture 427" descr="blue 3d disc with glow"/>
                <p:cNvPicPr>
                  <a:picLocks noChangeAspect="1" noChangeArrowheads="1"/>
                </p:cNvPicPr>
                <p:nvPr/>
              </p:nvPicPr>
              <p:blipFill>
                <a:blip r:embed="rId6" cstate="print">
                  <a:lum bright="25000" contrast="21000"/>
                </a:blip>
                <a:srcRect/>
                <a:stretch>
                  <a:fillRect/>
                </a:stretch>
              </p:blipFill>
              <p:spPr bwMode="auto">
                <a:xfrm>
                  <a:off x="935" y="2278"/>
                  <a:ext cx="489" cy="335"/>
                </a:xfrm>
                <a:prstGeom prst="rect">
                  <a:avLst/>
                </a:prstGeom>
                <a:noFill/>
                <a:ln w="9525" algn="ctr">
                  <a:noFill/>
                  <a:miter lim="800000"/>
                  <a:headEnd/>
                  <a:tailEnd/>
                </a:ln>
              </p:spPr>
            </p:pic>
            <p:pic>
              <p:nvPicPr>
                <p:cNvPr id="33927" name="Picture 428" descr="Server sm"/>
                <p:cNvPicPr>
                  <a:picLocks noChangeAspect="1" noChangeArrowheads="1"/>
                </p:cNvPicPr>
                <p:nvPr/>
              </p:nvPicPr>
              <p:blipFill>
                <a:blip r:embed="rId7" cstate="print">
                  <a:lum bright="25000" contrast="21000"/>
                </a:blip>
                <a:srcRect/>
                <a:stretch>
                  <a:fillRect/>
                </a:stretch>
              </p:blipFill>
              <p:spPr bwMode="auto">
                <a:xfrm>
                  <a:off x="1040" y="2062"/>
                  <a:ext cx="288" cy="450"/>
                </a:xfrm>
                <a:prstGeom prst="rect">
                  <a:avLst/>
                </a:prstGeom>
                <a:noFill/>
                <a:ln w="9525" algn="ctr">
                  <a:noFill/>
                  <a:miter lim="800000"/>
                  <a:headEnd/>
                  <a:tailEnd/>
                </a:ln>
              </p:spPr>
            </p:pic>
          </p:grpSp>
        </p:grpSp>
        <p:grpSp>
          <p:nvGrpSpPr>
            <p:cNvPr id="13" name="组合 168"/>
            <p:cNvGrpSpPr>
              <a:grpSpLocks/>
            </p:cNvGrpSpPr>
            <p:nvPr/>
          </p:nvGrpSpPr>
          <p:grpSpPr bwMode="auto">
            <a:xfrm>
              <a:off x="1" y="4028727"/>
              <a:ext cx="1589486" cy="1203325"/>
              <a:chOff x="179388" y="3890376"/>
              <a:chExt cx="1531937" cy="1203325"/>
            </a:xfrm>
          </p:grpSpPr>
          <p:pic>
            <p:nvPicPr>
              <p:cNvPr id="33904" name="Picture 446" descr="gray-disc"/>
              <p:cNvPicPr>
                <a:picLocks noChangeAspect="1" noChangeArrowheads="1"/>
              </p:cNvPicPr>
              <p:nvPr/>
            </p:nvPicPr>
            <p:blipFill>
              <a:blip r:embed="rId3" cstate="print">
                <a:lum bright="-4000"/>
              </a:blip>
              <a:srcRect/>
              <a:stretch>
                <a:fillRect/>
              </a:stretch>
            </p:blipFill>
            <p:spPr bwMode="auto">
              <a:xfrm>
                <a:off x="179388" y="4133776"/>
                <a:ext cx="1531937" cy="959925"/>
              </a:xfrm>
              <a:prstGeom prst="rect">
                <a:avLst/>
              </a:prstGeom>
              <a:noFill/>
              <a:ln w="9525" algn="ctr">
                <a:noFill/>
                <a:miter lim="800000"/>
                <a:headEnd/>
                <a:tailEnd/>
              </a:ln>
            </p:spPr>
          </p:pic>
          <p:pic>
            <p:nvPicPr>
              <p:cNvPr id="33905" name="Picture 447" descr="blue 3d disc with glow"/>
              <p:cNvPicPr>
                <a:picLocks noChangeAspect="1" noChangeArrowheads="1"/>
              </p:cNvPicPr>
              <p:nvPr/>
            </p:nvPicPr>
            <p:blipFill>
              <a:blip r:embed="rId4" cstate="print">
                <a:lum bright="14000"/>
              </a:blip>
              <a:srcRect/>
              <a:stretch>
                <a:fillRect/>
              </a:stretch>
            </p:blipFill>
            <p:spPr bwMode="auto">
              <a:xfrm>
                <a:off x="1003749" y="4199412"/>
                <a:ext cx="494616" cy="366467"/>
              </a:xfrm>
              <a:prstGeom prst="rect">
                <a:avLst/>
              </a:prstGeom>
              <a:noFill/>
              <a:ln w="9525" algn="ctr">
                <a:noFill/>
                <a:miter lim="800000"/>
                <a:headEnd/>
                <a:tailEnd/>
              </a:ln>
            </p:spPr>
          </p:pic>
          <p:pic>
            <p:nvPicPr>
              <p:cNvPr id="33906" name="Picture 448" descr="Host Integration Server (HIS) sm"/>
              <p:cNvPicPr>
                <a:picLocks noChangeAspect="1" noChangeArrowheads="1"/>
              </p:cNvPicPr>
              <p:nvPr/>
            </p:nvPicPr>
            <p:blipFill>
              <a:blip r:embed="rId5" cstate="print">
                <a:lum bright="14000"/>
              </a:blip>
              <a:srcRect/>
              <a:stretch>
                <a:fillRect/>
              </a:stretch>
            </p:blipFill>
            <p:spPr bwMode="auto">
              <a:xfrm>
                <a:off x="1080460" y="3890376"/>
                <a:ext cx="345774" cy="598928"/>
              </a:xfrm>
              <a:prstGeom prst="rect">
                <a:avLst/>
              </a:prstGeom>
              <a:noFill/>
              <a:ln w="9525">
                <a:noFill/>
                <a:miter lim="800000"/>
                <a:headEnd/>
                <a:tailEnd/>
              </a:ln>
            </p:spPr>
          </p:pic>
          <p:grpSp>
            <p:nvGrpSpPr>
              <p:cNvPr id="14" name="Group 449"/>
              <p:cNvGrpSpPr>
                <a:grpSpLocks/>
              </p:cNvGrpSpPr>
              <p:nvPr/>
            </p:nvGrpSpPr>
            <p:grpSpPr bwMode="auto">
              <a:xfrm>
                <a:off x="395783" y="4064038"/>
                <a:ext cx="271352" cy="336384"/>
                <a:chOff x="543" y="1479"/>
                <a:chExt cx="489" cy="541"/>
              </a:xfrm>
            </p:grpSpPr>
            <p:pic>
              <p:nvPicPr>
                <p:cNvPr id="33917" name="Picture 450" descr="blue 3d disc with glow"/>
                <p:cNvPicPr>
                  <a:picLocks noChangeAspect="1" noChangeArrowheads="1"/>
                </p:cNvPicPr>
                <p:nvPr/>
              </p:nvPicPr>
              <p:blipFill>
                <a:blip r:embed="rId6" cstate="print">
                  <a:lum bright="14000"/>
                </a:blip>
                <a:srcRect/>
                <a:stretch>
                  <a:fillRect/>
                </a:stretch>
              </p:blipFill>
              <p:spPr bwMode="auto">
                <a:xfrm>
                  <a:off x="543" y="1686"/>
                  <a:ext cx="489" cy="334"/>
                </a:xfrm>
                <a:prstGeom prst="rect">
                  <a:avLst/>
                </a:prstGeom>
                <a:noFill/>
                <a:ln w="9525" algn="ctr">
                  <a:noFill/>
                  <a:miter lim="800000"/>
                  <a:headEnd/>
                  <a:tailEnd/>
                </a:ln>
              </p:spPr>
            </p:pic>
            <p:pic>
              <p:nvPicPr>
                <p:cNvPr id="33918" name="Picture 451" descr="Server sm"/>
                <p:cNvPicPr>
                  <a:picLocks noChangeAspect="1" noChangeArrowheads="1"/>
                </p:cNvPicPr>
                <p:nvPr/>
              </p:nvPicPr>
              <p:blipFill>
                <a:blip r:embed="rId7" cstate="print">
                  <a:lum bright="14000"/>
                </a:blip>
                <a:srcRect/>
                <a:stretch>
                  <a:fillRect/>
                </a:stretch>
              </p:blipFill>
              <p:spPr bwMode="auto">
                <a:xfrm>
                  <a:off x="648" y="1479"/>
                  <a:ext cx="288" cy="449"/>
                </a:xfrm>
                <a:prstGeom prst="rect">
                  <a:avLst/>
                </a:prstGeom>
                <a:noFill/>
                <a:ln w="9525" algn="ctr">
                  <a:noFill/>
                  <a:miter lim="800000"/>
                  <a:headEnd/>
                  <a:tailEnd/>
                </a:ln>
              </p:spPr>
            </p:pic>
          </p:grpSp>
          <p:grpSp>
            <p:nvGrpSpPr>
              <p:cNvPr id="15" name="Group 452"/>
              <p:cNvGrpSpPr>
                <a:grpSpLocks/>
              </p:cNvGrpSpPr>
              <p:nvPr/>
            </p:nvGrpSpPr>
            <p:grpSpPr bwMode="auto">
              <a:xfrm>
                <a:off x="637366" y="4088653"/>
                <a:ext cx="271352" cy="336385"/>
                <a:chOff x="1062" y="1473"/>
                <a:chExt cx="489" cy="542"/>
              </a:xfrm>
            </p:grpSpPr>
            <p:pic>
              <p:nvPicPr>
                <p:cNvPr id="33915" name="Picture 453" descr="blue 3d disc with glow"/>
                <p:cNvPicPr>
                  <a:picLocks noChangeAspect="1" noChangeArrowheads="1"/>
                </p:cNvPicPr>
                <p:nvPr/>
              </p:nvPicPr>
              <p:blipFill>
                <a:blip r:embed="rId6" cstate="print">
                  <a:lum bright="14000"/>
                </a:blip>
                <a:srcRect/>
                <a:stretch>
                  <a:fillRect/>
                </a:stretch>
              </p:blipFill>
              <p:spPr bwMode="auto">
                <a:xfrm>
                  <a:off x="1062" y="1680"/>
                  <a:ext cx="489" cy="335"/>
                </a:xfrm>
                <a:prstGeom prst="rect">
                  <a:avLst/>
                </a:prstGeom>
                <a:noFill/>
                <a:ln w="9525" algn="ctr">
                  <a:noFill/>
                  <a:miter lim="800000"/>
                  <a:headEnd/>
                  <a:tailEnd/>
                </a:ln>
              </p:spPr>
            </p:pic>
            <p:pic>
              <p:nvPicPr>
                <p:cNvPr id="33916" name="Picture 454" descr="Server sm"/>
                <p:cNvPicPr>
                  <a:picLocks noChangeAspect="1" noChangeArrowheads="1"/>
                </p:cNvPicPr>
                <p:nvPr/>
              </p:nvPicPr>
              <p:blipFill>
                <a:blip r:embed="rId7" cstate="print">
                  <a:lum bright="14000"/>
                </a:blip>
                <a:srcRect/>
                <a:stretch>
                  <a:fillRect/>
                </a:stretch>
              </p:blipFill>
              <p:spPr bwMode="auto">
                <a:xfrm>
                  <a:off x="1177" y="1473"/>
                  <a:ext cx="288" cy="450"/>
                </a:xfrm>
                <a:prstGeom prst="rect">
                  <a:avLst/>
                </a:prstGeom>
                <a:noFill/>
                <a:ln w="9525" algn="ctr">
                  <a:noFill/>
                  <a:miter lim="800000"/>
                  <a:headEnd/>
                  <a:tailEnd/>
                </a:ln>
              </p:spPr>
            </p:pic>
          </p:grpSp>
          <p:grpSp>
            <p:nvGrpSpPr>
              <p:cNvPr id="16" name="Group 455"/>
              <p:cNvGrpSpPr>
                <a:grpSpLocks/>
              </p:cNvGrpSpPr>
              <p:nvPr/>
            </p:nvGrpSpPr>
            <p:grpSpPr bwMode="auto">
              <a:xfrm>
                <a:off x="728962" y="4332051"/>
                <a:ext cx="271352" cy="341854"/>
                <a:chOff x="1410" y="2075"/>
                <a:chExt cx="489" cy="550"/>
              </a:xfrm>
            </p:grpSpPr>
            <p:pic>
              <p:nvPicPr>
                <p:cNvPr id="33913" name="Picture 456" descr="blue 3d disc with glow"/>
                <p:cNvPicPr>
                  <a:picLocks noChangeAspect="1" noChangeArrowheads="1"/>
                </p:cNvPicPr>
                <p:nvPr/>
              </p:nvPicPr>
              <p:blipFill>
                <a:blip r:embed="rId6" cstate="print">
                  <a:lum bright="14000"/>
                </a:blip>
                <a:srcRect/>
                <a:stretch>
                  <a:fillRect/>
                </a:stretch>
              </p:blipFill>
              <p:spPr bwMode="auto">
                <a:xfrm>
                  <a:off x="1410" y="2290"/>
                  <a:ext cx="489" cy="335"/>
                </a:xfrm>
                <a:prstGeom prst="rect">
                  <a:avLst/>
                </a:prstGeom>
                <a:noFill/>
                <a:ln w="9525" algn="ctr">
                  <a:noFill/>
                  <a:miter lim="800000"/>
                  <a:headEnd/>
                  <a:tailEnd/>
                </a:ln>
              </p:spPr>
            </p:pic>
            <p:pic>
              <p:nvPicPr>
                <p:cNvPr id="33914" name="Picture 457" descr="Server sm"/>
                <p:cNvPicPr>
                  <a:picLocks noChangeAspect="1" noChangeArrowheads="1"/>
                </p:cNvPicPr>
                <p:nvPr/>
              </p:nvPicPr>
              <p:blipFill>
                <a:blip r:embed="rId7" cstate="print">
                  <a:lum bright="14000"/>
                </a:blip>
                <a:srcRect/>
                <a:stretch>
                  <a:fillRect/>
                </a:stretch>
              </p:blipFill>
              <p:spPr bwMode="auto">
                <a:xfrm>
                  <a:off x="1515" y="2075"/>
                  <a:ext cx="288" cy="449"/>
                </a:xfrm>
                <a:prstGeom prst="rect">
                  <a:avLst/>
                </a:prstGeom>
                <a:noFill/>
                <a:ln w="9525" algn="ctr">
                  <a:noFill/>
                  <a:miter lim="800000"/>
                  <a:headEnd/>
                  <a:tailEnd/>
                </a:ln>
              </p:spPr>
            </p:pic>
          </p:grpSp>
          <p:grpSp>
            <p:nvGrpSpPr>
              <p:cNvPr id="17" name="Group 458"/>
              <p:cNvGrpSpPr>
                <a:grpSpLocks/>
              </p:cNvGrpSpPr>
              <p:nvPr/>
            </p:nvGrpSpPr>
            <p:grpSpPr bwMode="auto">
              <a:xfrm>
                <a:off x="477074" y="4260945"/>
                <a:ext cx="270207" cy="341854"/>
                <a:chOff x="935" y="2062"/>
                <a:chExt cx="489" cy="551"/>
              </a:xfrm>
            </p:grpSpPr>
            <p:pic>
              <p:nvPicPr>
                <p:cNvPr id="33911" name="Picture 459" descr="blue 3d disc with glow"/>
                <p:cNvPicPr>
                  <a:picLocks noChangeAspect="1" noChangeArrowheads="1"/>
                </p:cNvPicPr>
                <p:nvPr/>
              </p:nvPicPr>
              <p:blipFill>
                <a:blip r:embed="rId6" cstate="print">
                  <a:lum bright="14000"/>
                </a:blip>
                <a:srcRect/>
                <a:stretch>
                  <a:fillRect/>
                </a:stretch>
              </p:blipFill>
              <p:spPr bwMode="auto">
                <a:xfrm>
                  <a:off x="935" y="2278"/>
                  <a:ext cx="489" cy="335"/>
                </a:xfrm>
                <a:prstGeom prst="rect">
                  <a:avLst/>
                </a:prstGeom>
                <a:noFill/>
                <a:ln w="9525" algn="ctr">
                  <a:noFill/>
                  <a:miter lim="800000"/>
                  <a:headEnd/>
                  <a:tailEnd/>
                </a:ln>
              </p:spPr>
            </p:pic>
            <p:pic>
              <p:nvPicPr>
                <p:cNvPr id="33912" name="Picture 460" descr="Server sm"/>
                <p:cNvPicPr>
                  <a:picLocks noChangeAspect="1" noChangeArrowheads="1"/>
                </p:cNvPicPr>
                <p:nvPr/>
              </p:nvPicPr>
              <p:blipFill>
                <a:blip r:embed="rId7" cstate="print">
                  <a:lum bright="14000"/>
                </a:blip>
                <a:srcRect/>
                <a:stretch>
                  <a:fillRect/>
                </a:stretch>
              </p:blipFill>
              <p:spPr bwMode="auto">
                <a:xfrm>
                  <a:off x="1040" y="2062"/>
                  <a:ext cx="288" cy="450"/>
                </a:xfrm>
                <a:prstGeom prst="rect">
                  <a:avLst/>
                </a:prstGeom>
                <a:noFill/>
                <a:ln w="9525" algn="ctr">
                  <a:noFill/>
                  <a:miter lim="800000"/>
                  <a:headEnd/>
                  <a:tailEnd/>
                </a:ln>
              </p:spPr>
            </p:pic>
          </p:grpSp>
        </p:grpSp>
        <p:grpSp>
          <p:nvGrpSpPr>
            <p:cNvPr id="18" name="组合 176"/>
            <p:cNvGrpSpPr>
              <a:grpSpLocks/>
            </p:cNvGrpSpPr>
            <p:nvPr/>
          </p:nvGrpSpPr>
          <p:grpSpPr bwMode="auto">
            <a:xfrm>
              <a:off x="3361804" y="4087465"/>
              <a:ext cx="1589485" cy="1203325"/>
              <a:chOff x="971550" y="4820651"/>
              <a:chExt cx="1531938" cy="1203325"/>
            </a:xfrm>
          </p:grpSpPr>
          <p:pic>
            <p:nvPicPr>
              <p:cNvPr id="33889" name="Picture 462" descr="gray-disc"/>
              <p:cNvPicPr>
                <a:picLocks noChangeAspect="1" noChangeArrowheads="1"/>
              </p:cNvPicPr>
              <p:nvPr/>
            </p:nvPicPr>
            <p:blipFill>
              <a:blip r:embed="rId3" cstate="print">
                <a:lum bright="-12000"/>
              </a:blip>
              <a:srcRect/>
              <a:stretch>
                <a:fillRect/>
              </a:stretch>
            </p:blipFill>
            <p:spPr bwMode="auto">
              <a:xfrm>
                <a:off x="971550" y="5064051"/>
                <a:ext cx="1531938" cy="959925"/>
              </a:xfrm>
              <a:prstGeom prst="rect">
                <a:avLst/>
              </a:prstGeom>
              <a:noFill/>
              <a:ln w="9525" algn="ctr">
                <a:noFill/>
                <a:miter lim="800000"/>
                <a:headEnd/>
                <a:tailEnd/>
              </a:ln>
            </p:spPr>
          </p:pic>
          <p:pic>
            <p:nvPicPr>
              <p:cNvPr id="33890" name="Picture 463" descr="blue 3d disc with glow"/>
              <p:cNvPicPr>
                <a:picLocks noChangeAspect="1" noChangeArrowheads="1"/>
              </p:cNvPicPr>
              <p:nvPr/>
            </p:nvPicPr>
            <p:blipFill>
              <a:blip r:embed="rId4" cstate="print">
                <a:lum bright="24000"/>
              </a:blip>
              <a:srcRect/>
              <a:stretch>
                <a:fillRect/>
              </a:stretch>
            </p:blipFill>
            <p:spPr bwMode="auto">
              <a:xfrm>
                <a:off x="1795911" y="5129687"/>
                <a:ext cx="494617" cy="366467"/>
              </a:xfrm>
              <a:prstGeom prst="rect">
                <a:avLst/>
              </a:prstGeom>
              <a:noFill/>
              <a:ln w="9525" algn="ctr">
                <a:noFill/>
                <a:miter lim="800000"/>
                <a:headEnd/>
                <a:tailEnd/>
              </a:ln>
            </p:spPr>
          </p:pic>
          <p:pic>
            <p:nvPicPr>
              <p:cNvPr id="33891" name="Picture 464" descr="Host Integration Server (HIS) sm"/>
              <p:cNvPicPr>
                <a:picLocks noChangeAspect="1" noChangeArrowheads="1"/>
              </p:cNvPicPr>
              <p:nvPr/>
            </p:nvPicPr>
            <p:blipFill>
              <a:blip r:embed="rId5" cstate="print">
                <a:lum bright="24000"/>
              </a:blip>
              <a:srcRect/>
              <a:stretch>
                <a:fillRect/>
              </a:stretch>
            </p:blipFill>
            <p:spPr bwMode="auto">
              <a:xfrm>
                <a:off x="1872623" y="4820651"/>
                <a:ext cx="345774" cy="598928"/>
              </a:xfrm>
              <a:prstGeom prst="rect">
                <a:avLst/>
              </a:prstGeom>
              <a:noFill/>
              <a:ln w="9525">
                <a:noFill/>
                <a:miter lim="800000"/>
                <a:headEnd/>
                <a:tailEnd/>
              </a:ln>
            </p:spPr>
          </p:pic>
          <p:grpSp>
            <p:nvGrpSpPr>
              <p:cNvPr id="19" name="Group 465"/>
              <p:cNvGrpSpPr>
                <a:grpSpLocks/>
              </p:cNvGrpSpPr>
              <p:nvPr/>
            </p:nvGrpSpPr>
            <p:grpSpPr bwMode="auto">
              <a:xfrm>
                <a:off x="1187945" y="4994313"/>
                <a:ext cx="271352" cy="336384"/>
                <a:chOff x="543" y="1479"/>
                <a:chExt cx="489" cy="541"/>
              </a:xfrm>
            </p:grpSpPr>
            <p:pic>
              <p:nvPicPr>
                <p:cNvPr id="33902" name="Picture 466" descr="blue 3d disc with glow"/>
                <p:cNvPicPr>
                  <a:picLocks noChangeAspect="1" noChangeArrowheads="1"/>
                </p:cNvPicPr>
                <p:nvPr/>
              </p:nvPicPr>
              <p:blipFill>
                <a:blip r:embed="rId6" cstate="print">
                  <a:lum bright="24000"/>
                </a:blip>
                <a:srcRect/>
                <a:stretch>
                  <a:fillRect/>
                </a:stretch>
              </p:blipFill>
              <p:spPr bwMode="auto">
                <a:xfrm>
                  <a:off x="543" y="1686"/>
                  <a:ext cx="489" cy="334"/>
                </a:xfrm>
                <a:prstGeom prst="rect">
                  <a:avLst/>
                </a:prstGeom>
                <a:noFill/>
                <a:ln w="9525" algn="ctr">
                  <a:noFill/>
                  <a:miter lim="800000"/>
                  <a:headEnd/>
                  <a:tailEnd/>
                </a:ln>
              </p:spPr>
            </p:pic>
            <p:pic>
              <p:nvPicPr>
                <p:cNvPr id="33903" name="Picture 467" descr="Server sm"/>
                <p:cNvPicPr>
                  <a:picLocks noChangeAspect="1" noChangeArrowheads="1"/>
                </p:cNvPicPr>
                <p:nvPr/>
              </p:nvPicPr>
              <p:blipFill>
                <a:blip r:embed="rId7" cstate="print">
                  <a:lum bright="24000"/>
                </a:blip>
                <a:srcRect/>
                <a:stretch>
                  <a:fillRect/>
                </a:stretch>
              </p:blipFill>
              <p:spPr bwMode="auto">
                <a:xfrm>
                  <a:off x="648" y="1479"/>
                  <a:ext cx="288" cy="449"/>
                </a:xfrm>
                <a:prstGeom prst="rect">
                  <a:avLst/>
                </a:prstGeom>
                <a:noFill/>
                <a:ln w="9525" algn="ctr">
                  <a:noFill/>
                  <a:miter lim="800000"/>
                  <a:headEnd/>
                  <a:tailEnd/>
                </a:ln>
              </p:spPr>
            </p:pic>
          </p:grpSp>
          <p:grpSp>
            <p:nvGrpSpPr>
              <p:cNvPr id="20" name="Group 468"/>
              <p:cNvGrpSpPr>
                <a:grpSpLocks/>
              </p:cNvGrpSpPr>
              <p:nvPr/>
            </p:nvGrpSpPr>
            <p:grpSpPr bwMode="auto">
              <a:xfrm>
                <a:off x="1429528" y="5018928"/>
                <a:ext cx="271352" cy="336385"/>
                <a:chOff x="1062" y="1473"/>
                <a:chExt cx="489" cy="542"/>
              </a:xfrm>
            </p:grpSpPr>
            <p:pic>
              <p:nvPicPr>
                <p:cNvPr id="33900" name="Picture 469" descr="blue 3d disc with glow"/>
                <p:cNvPicPr>
                  <a:picLocks noChangeAspect="1" noChangeArrowheads="1"/>
                </p:cNvPicPr>
                <p:nvPr/>
              </p:nvPicPr>
              <p:blipFill>
                <a:blip r:embed="rId6" cstate="print">
                  <a:lum bright="24000"/>
                </a:blip>
                <a:srcRect/>
                <a:stretch>
                  <a:fillRect/>
                </a:stretch>
              </p:blipFill>
              <p:spPr bwMode="auto">
                <a:xfrm>
                  <a:off x="1062" y="1680"/>
                  <a:ext cx="489" cy="335"/>
                </a:xfrm>
                <a:prstGeom prst="rect">
                  <a:avLst/>
                </a:prstGeom>
                <a:noFill/>
                <a:ln w="9525" algn="ctr">
                  <a:noFill/>
                  <a:miter lim="800000"/>
                  <a:headEnd/>
                  <a:tailEnd/>
                </a:ln>
              </p:spPr>
            </p:pic>
            <p:pic>
              <p:nvPicPr>
                <p:cNvPr id="33901" name="Picture 470" descr="Server sm"/>
                <p:cNvPicPr>
                  <a:picLocks noChangeAspect="1" noChangeArrowheads="1"/>
                </p:cNvPicPr>
                <p:nvPr/>
              </p:nvPicPr>
              <p:blipFill>
                <a:blip r:embed="rId7" cstate="print">
                  <a:lum bright="24000"/>
                </a:blip>
                <a:srcRect/>
                <a:stretch>
                  <a:fillRect/>
                </a:stretch>
              </p:blipFill>
              <p:spPr bwMode="auto">
                <a:xfrm>
                  <a:off x="1177" y="1473"/>
                  <a:ext cx="288" cy="450"/>
                </a:xfrm>
                <a:prstGeom prst="rect">
                  <a:avLst/>
                </a:prstGeom>
                <a:noFill/>
                <a:ln w="9525" algn="ctr">
                  <a:noFill/>
                  <a:miter lim="800000"/>
                  <a:headEnd/>
                  <a:tailEnd/>
                </a:ln>
              </p:spPr>
            </p:pic>
          </p:grpSp>
          <p:grpSp>
            <p:nvGrpSpPr>
              <p:cNvPr id="21" name="Group 471"/>
              <p:cNvGrpSpPr>
                <a:grpSpLocks/>
              </p:cNvGrpSpPr>
              <p:nvPr/>
            </p:nvGrpSpPr>
            <p:grpSpPr bwMode="auto">
              <a:xfrm>
                <a:off x="1521124" y="5262326"/>
                <a:ext cx="271352" cy="341854"/>
                <a:chOff x="1410" y="2075"/>
                <a:chExt cx="489" cy="550"/>
              </a:xfrm>
            </p:grpSpPr>
            <p:pic>
              <p:nvPicPr>
                <p:cNvPr id="33898" name="Picture 472" descr="blue 3d disc with glow"/>
                <p:cNvPicPr>
                  <a:picLocks noChangeAspect="1" noChangeArrowheads="1"/>
                </p:cNvPicPr>
                <p:nvPr/>
              </p:nvPicPr>
              <p:blipFill>
                <a:blip r:embed="rId6" cstate="print">
                  <a:lum bright="24000"/>
                </a:blip>
                <a:srcRect/>
                <a:stretch>
                  <a:fillRect/>
                </a:stretch>
              </p:blipFill>
              <p:spPr bwMode="auto">
                <a:xfrm>
                  <a:off x="1410" y="2290"/>
                  <a:ext cx="489" cy="335"/>
                </a:xfrm>
                <a:prstGeom prst="rect">
                  <a:avLst/>
                </a:prstGeom>
                <a:noFill/>
                <a:ln w="9525" algn="ctr">
                  <a:noFill/>
                  <a:miter lim="800000"/>
                  <a:headEnd/>
                  <a:tailEnd/>
                </a:ln>
              </p:spPr>
            </p:pic>
            <p:pic>
              <p:nvPicPr>
                <p:cNvPr id="33899" name="Picture 473" descr="Server sm"/>
                <p:cNvPicPr>
                  <a:picLocks noChangeAspect="1" noChangeArrowheads="1"/>
                </p:cNvPicPr>
                <p:nvPr/>
              </p:nvPicPr>
              <p:blipFill>
                <a:blip r:embed="rId7" cstate="print">
                  <a:lum bright="24000"/>
                </a:blip>
                <a:srcRect/>
                <a:stretch>
                  <a:fillRect/>
                </a:stretch>
              </p:blipFill>
              <p:spPr bwMode="auto">
                <a:xfrm>
                  <a:off x="1515" y="2075"/>
                  <a:ext cx="288" cy="449"/>
                </a:xfrm>
                <a:prstGeom prst="rect">
                  <a:avLst/>
                </a:prstGeom>
                <a:noFill/>
                <a:ln w="9525" algn="ctr">
                  <a:noFill/>
                  <a:miter lim="800000"/>
                  <a:headEnd/>
                  <a:tailEnd/>
                </a:ln>
              </p:spPr>
            </p:pic>
          </p:grpSp>
          <p:grpSp>
            <p:nvGrpSpPr>
              <p:cNvPr id="22" name="Group 474"/>
              <p:cNvGrpSpPr>
                <a:grpSpLocks/>
              </p:cNvGrpSpPr>
              <p:nvPr/>
            </p:nvGrpSpPr>
            <p:grpSpPr bwMode="auto">
              <a:xfrm>
                <a:off x="1269236" y="5191220"/>
                <a:ext cx="270207" cy="341854"/>
                <a:chOff x="935" y="2062"/>
                <a:chExt cx="489" cy="551"/>
              </a:xfrm>
            </p:grpSpPr>
            <p:pic>
              <p:nvPicPr>
                <p:cNvPr id="33896" name="Picture 475" descr="blue 3d disc with glow"/>
                <p:cNvPicPr>
                  <a:picLocks noChangeAspect="1" noChangeArrowheads="1"/>
                </p:cNvPicPr>
                <p:nvPr/>
              </p:nvPicPr>
              <p:blipFill>
                <a:blip r:embed="rId6" cstate="print">
                  <a:lum bright="24000"/>
                </a:blip>
                <a:srcRect/>
                <a:stretch>
                  <a:fillRect/>
                </a:stretch>
              </p:blipFill>
              <p:spPr bwMode="auto">
                <a:xfrm>
                  <a:off x="935" y="2278"/>
                  <a:ext cx="489" cy="335"/>
                </a:xfrm>
                <a:prstGeom prst="rect">
                  <a:avLst/>
                </a:prstGeom>
                <a:noFill/>
                <a:ln w="9525" algn="ctr">
                  <a:noFill/>
                  <a:miter lim="800000"/>
                  <a:headEnd/>
                  <a:tailEnd/>
                </a:ln>
              </p:spPr>
            </p:pic>
            <p:pic>
              <p:nvPicPr>
                <p:cNvPr id="33897" name="Picture 476" descr="Server sm"/>
                <p:cNvPicPr>
                  <a:picLocks noChangeAspect="1" noChangeArrowheads="1"/>
                </p:cNvPicPr>
                <p:nvPr/>
              </p:nvPicPr>
              <p:blipFill>
                <a:blip r:embed="rId7" cstate="print">
                  <a:lum bright="24000"/>
                </a:blip>
                <a:srcRect/>
                <a:stretch>
                  <a:fillRect/>
                </a:stretch>
              </p:blipFill>
              <p:spPr bwMode="auto">
                <a:xfrm>
                  <a:off x="1040" y="2062"/>
                  <a:ext cx="288" cy="450"/>
                </a:xfrm>
                <a:prstGeom prst="rect">
                  <a:avLst/>
                </a:prstGeom>
                <a:noFill/>
                <a:ln w="9525" algn="ctr">
                  <a:noFill/>
                  <a:miter lim="800000"/>
                  <a:headEnd/>
                  <a:tailEnd/>
                </a:ln>
              </p:spPr>
            </p:pic>
          </p:grpSp>
        </p:grpSp>
        <p:grpSp>
          <p:nvGrpSpPr>
            <p:cNvPr id="23" name="组合 177"/>
            <p:cNvGrpSpPr>
              <a:grpSpLocks/>
            </p:cNvGrpSpPr>
            <p:nvPr/>
          </p:nvGrpSpPr>
          <p:grpSpPr bwMode="auto">
            <a:xfrm>
              <a:off x="1248529" y="3011140"/>
              <a:ext cx="1589486" cy="1203325"/>
              <a:chOff x="950913" y="2739439"/>
              <a:chExt cx="1531937" cy="1203325"/>
            </a:xfrm>
          </p:grpSpPr>
          <p:pic>
            <p:nvPicPr>
              <p:cNvPr id="33874" name="Picture 478" descr="gray-disc"/>
              <p:cNvPicPr>
                <a:picLocks noChangeAspect="1" noChangeArrowheads="1"/>
              </p:cNvPicPr>
              <p:nvPr/>
            </p:nvPicPr>
            <p:blipFill>
              <a:blip r:embed="rId3" cstate="print">
                <a:lum bright="-6000"/>
              </a:blip>
              <a:srcRect/>
              <a:stretch>
                <a:fillRect/>
              </a:stretch>
            </p:blipFill>
            <p:spPr bwMode="auto">
              <a:xfrm>
                <a:off x="950913" y="2982839"/>
                <a:ext cx="1531937" cy="959925"/>
              </a:xfrm>
              <a:prstGeom prst="rect">
                <a:avLst/>
              </a:prstGeom>
              <a:noFill/>
              <a:ln w="9525" algn="ctr">
                <a:noFill/>
                <a:miter lim="800000"/>
                <a:headEnd/>
                <a:tailEnd/>
              </a:ln>
            </p:spPr>
          </p:pic>
          <p:pic>
            <p:nvPicPr>
              <p:cNvPr id="33875" name="Picture 479" descr="blue 3d disc with glow"/>
              <p:cNvPicPr>
                <a:picLocks noChangeAspect="1" noChangeArrowheads="1"/>
              </p:cNvPicPr>
              <p:nvPr/>
            </p:nvPicPr>
            <p:blipFill>
              <a:blip r:embed="rId4" cstate="print">
                <a:lum bright="30000"/>
              </a:blip>
              <a:srcRect/>
              <a:stretch>
                <a:fillRect/>
              </a:stretch>
            </p:blipFill>
            <p:spPr bwMode="auto">
              <a:xfrm>
                <a:off x="1775274" y="3048475"/>
                <a:ext cx="494616" cy="366467"/>
              </a:xfrm>
              <a:prstGeom prst="rect">
                <a:avLst/>
              </a:prstGeom>
              <a:noFill/>
              <a:ln w="9525" algn="ctr">
                <a:noFill/>
                <a:miter lim="800000"/>
                <a:headEnd/>
                <a:tailEnd/>
              </a:ln>
            </p:spPr>
          </p:pic>
          <p:pic>
            <p:nvPicPr>
              <p:cNvPr id="33876" name="Picture 480" descr="Host Integration Server (HIS) sm"/>
              <p:cNvPicPr>
                <a:picLocks noChangeAspect="1" noChangeArrowheads="1"/>
              </p:cNvPicPr>
              <p:nvPr/>
            </p:nvPicPr>
            <p:blipFill>
              <a:blip r:embed="rId5" cstate="print">
                <a:lum bright="30000"/>
              </a:blip>
              <a:srcRect/>
              <a:stretch>
                <a:fillRect/>
              </a:stretch>
            </p:blipFill>
            <p:spPr bwMode="auto">
              <a:xfrm>
                <a:off x="1851985" y="2739439"/>
                <a:ext cx="345774" cy="598928"/>
              </a:xfrm>
              <a:prstGeom prst="rect">
                <a:avLst/>
              </a:prstGeom>
              <a:noFill/>
              <a:ln w="9525">
                <a:noFill/>
                <a:miter lim="800000"/>
                <a:headEnd/>
                <a:tailEnd/>
              </a:ln>
            </p:spPr>
          </p:pic>
          <p:grpSp>
            <p:nvGrpSpPr>
              <p:cNvPr id="24" name="Group 481"/>
              <p:cNvGrpSpPr>
                <a:grpSpLocks/>
              </p:cNvGrpSpPr>
              <p:nvPr/>
            </p:nvGrpSpPr>
            <p:grpSpPr bwMode="auto">
              <a:xfrm>
                <a:off x="1167308" y="2913101"/>
                <a:ext cx="271352" cy="336384"/>
                <a:chOff x="543" y="1479"/>
                <a:chExt cx="489" cy="541"/>
              </a:xfrm>
            </p:grpSpPr>
            <p:pic>
              <p:nvPicPr>
                <p:cNvPr id="33887" name="Picture 482" descr="blue 3d disc with glow"/>
                <p:cNvPicPr>
                  <a:picLocks noChangeAspect="1" noChangeArrowheads="1"/>
                </p:cNvPicPr>
                <p:nvPr/>
              </p:nvPicPr>
              <p:blipFill>
                <a:blip r:embed="rId6" cstate="print">
                  <a:lum bright="30000"/>
                </a:blip>
                <a:srcRect/>
                <a:stretch>
                  <a:fillRect/>
                </a:stretch>
              </p:blipFill>
              <p:spPr bwMode="auto">
                <a:xfrm>
                  <a:off x="543" y="1686"/>
                  <a:ext cx="489" cy="334"/>
                </a:xfrm>
                <a:prstGeom prst="rect">
                  <a:avLst/>
                </a:prstGeom>
                <a:noFill/>
                <a:ln w="9525" algn="ctr">
                  <a:noFill/>
                  <a:miter lim="800000"/>
                  <a:headEnd/>
                  <a:tailEnd/>
                </a:ln>
              </p:spPr>
            </p:pic>
            <p:pic>
              <p:nvPicPr>
                <p:cNvPr id="33888" name="Picture 483" descr="Server sm"/>
                <p:cNvPicPr>
                  <a:picLocks noChangeAspect="1" noChangeArrowheads="1"/>
                </p:cNvPicPr>
                <p:nvPr/>
              </p:nvPicPr>
              <p:blipFill>
                <a:blip r:embed="rId7" cstate="print">
                  <a:lum bright="30000"/>
                </a:blip>
                <a:srcRect/>
                <a:stretch>
                  <a:fillRect/>
                </a:stretch>
              </p:blipFill>
              <p:spPr bwMode="auto">
                <a:xfrm>
                  <a:off x="648" y="1479"/>
                  <a:ext cx="288" cy="449"/>
                </a:xfrm>
                <a:prstGeom prst="rect">
                  <a:avLst/>
                </a:prstGeom>
                <a:noFill/>
                <a:ln w="9525" algn="ctr">
                  <a:noFill/>
                  <a:miter lim="800000"/>
                  <a:headEnd/>
                  <a:tailEnd/>
                </a:ln>
              </p:spPr>
            </p:pic>
          </p:grpSp>
          <p:grpSp>
            <p:nvGrpSpPr>
              <p:cNvPr id="25" name="Group 484"/>
              <p:cNvGrpSpPr>
                <a:grpSpLocks/>
              </p:cNvGrpSpPr>
              <p:nvPr/>
            </p:nvGrpSpPr>
            <p:grpSpPr bwMode="auto">
              <a:xfrm>
                <a:off x="1408891" y="2937716"/>
                <a:ext cx="271352" cy="336385"/>
                <a:chOff x="1062" y="1473"/>
                <a:chExt cx="489" cy="542"/>
              </a:xfrm>
            </p:grpSpPr>
            <p:pic>
              <p:nvPicPr>
                <p:cNvPr id="33885" name="Picture 485" descr="blue 3d disc with glow"/>
                <p:cNvPicPr>
                  <a:picLocks noChangeAspect="1" noChangeArrowheads="1"/>
                </p:cNvPicPr>
                <p:nvPr/>
              </p:nvPicPr>
              <p:blipFill>
                <a:blip r:embed="rId6" cstate="print">
                  <a:lum bright="30000"/>
                </a:blip>
                <a:srcRect/>
                <a:stretch>
                  <a:fillRect/>
                </a:stretch>
              </p:blipFill>
              <p:spPr bwMode="auto">
                <a:xfrm>
                  <a:off x="1062" y="1680"/>
                  <a:ext cx="489" cy="335"/>
                </a:xfrm>
                <a:prstGeom prst="rect">
                  <a:avLst/>
                </a:prstGeom>
                <a:noFill/>
                <a:ln w="9525" algn="ctr">
                  <a:noFill/>
                  <a:miter lim="800000"/>
                  <a:headEnd/>
                  <a:tailEnd/>
                </a:ln>
              </p:spPr>
            </p:pic>
            <p:pic>
              <p:nvPicPr>
                <p:cNvPr id="33886" name="Picture 486" descr="Server sm"/>
                <p:cNvPicPr>
                  <a:picLocks noChangeAspect="1" noChangeArrowheads="1"/>
                </p:cNvPicPr>
                <p:nvPr/>
              </p:nvPicPr>
              <p:blipFill>
                <a:blip r:embed="rId7" cstate="print">
                  <a:lum bright="30000"/>
                </a:blip>
                <a:srcRect/>
                <a:stretch>
                  <a:fillRect/>
                </a:stretch>
              </p:blipFill>
              <p:spPr bwMode="auto">
                <a:xfrm>
                  <a:off x="1177" y="1473"/>
                  <a:ext cx="288" cy="450"/>
                </a:xfrm>
                <a:prstGeom prst="rect">
                  <a:avLst/>
                </a:prstGeom>
                <a:noFill/>
                <a:ln w="9525" algn="ctr">
                  <a:noFill/>
                  <a:miter lim="800000"/>
                  <a:headEnd/>
                  <a:tailEnd/>
                </a:ln>
              </p:spPr>
            </p:pic>
          </p:grpSp>
          <p:grpSp>
            <p:nvGrpSpPr>
              <p:cNvPr id="26" name="Group 487"/>
              <p:cNvGrpSpPr>
                <a:grpSpLocks/>
              </p:cNvGrpSpPr>
              <p:nvPr/>
            </p:nvGrpSpPr>
            <p:grpSpPr bwMode="auto">
              <a:xfrm>
                <a:off x="1500487" y="3181114"/>
                <a:ext cx="271352" cy="341854"/>
                <a:chOff x="1410" y="2075"/>
                <a:chExt cx="489" cy="550"/>
              </a:xfrm>
            </p:grpSpPr>
            <p:pic>
              <p:nvPicPr>
                <p:cNvPr id="33883" name="Picture 488" descr="blue 3d disc with glow"/>
                <p:cNvPicPr>
                  <a:picLocks noChangeAspect="1" noChangeArrowheads="1"/>
                </p:cNvPicPr>
                <p:nvPr/>
              </p:nvPicPr>
              <p:blipFill>
                <a:blip r:embed="rId6" cstate="print">
                  <a:lum bright="30000"/>
                </a:blip>
                <a:srcRect/>
                <a:stretch>
                  <a:fillRect/>
                </a:stretch>
              </p:blipFill>
              <p:spPr bwMode="auto">
                <a:xfrm>
                  <a:off x="1410" y="2290"/>
                  <a:ext cx="489" cy="335"/>
                </a:xfrm>
                <a:prstGeom prst="rect">
                  <a:avLst/>
                </a:prstGeom>
                <a:noFill/>
                <a:ln w="9525" algn="ctr">
                  <a:noFill/>
                  <a:miter lim="800000"/>
                  <a:headEnd/>
                  <a:tailEnd/>
                </a:ln>
              </p:spPr>
            </p:pic>
            <p:pic>
              <p:nvPicPr>
                <p:cNvPr id="33884" name="Picture 489" descr="Server sm"/>
                <p:cNvPicPr>
                  <a:picLocks noChangeAspect="1" noChangeArrowheads="1"/>
                </p:cNvPicPr>
                <p:nvPr/>
              </p:nvPicPr>
              <p:blipFill>
                <a:blip r:embed="rId7" cstate="print">
                  <a:lum bright="30000"/>
                </a:blip>
                <a:srcRect/>
                <a:stretch>
                  <a:fillRect/>
                </a:stretch>
              </p:blipFill>
              <p:spPr bwMode="auto">
                <a:xfrm>
                  <a:off x="1515" y="2075"/>
                  <a:ext cx="288" cy="449"/>
                </a:xfrm>
                <a:prstGeom prst="rect">
                  <a:avLst/>
                </a:prstGeom>
                <a:noFill/>
                <a:ln w="9525" algn="ctr">
                  <a:noFill/>
                  <a:miter lim="800000"/>
                  <a:headEnd/>
                  <a:tailEnd/>
                </a:ln>
              </p:spPr>
            </p:pic>
          </p:grpSp>
          <p:grpSp>
            <p:nvGrpSpPr>
              <p:cNvPr id="27" name="Group 490"/>
              <p:cNvGrpSpPr>
                <a:grpSpLocks/>
              </p:cNvGrpSpPr>
              <p:nvPr/>
            </p:nvGrpSpPr>
            <p:grpSpPr bwMode="auto">
              <a:xfrm>
                <a:off x="1248599" y="3110008"/>
                <a:ext cx="270207" cy="341854"/>
                <a:chOff x="935" y="2062"/>
                <a:chExt cx="489" cy="551"/>
              </a:xfrm>
            </p:grpSpPr>
            <p:pic>
              <p:nvPicPr>
                <p:cNvPr id="33881" name="Picture 491" descr="blue 3d disc with glow"/>
                <p:cNvPicPr>
                  <a:picLocks noChangeAspect="1" noChangeArrowheads="1"/>
                </p:cNvPicPr>
                <p:nvPr/>
              </p:nvPicPr>
              <p:blipFill>
                <a:blip r:embed="rId6" cstate="print">
                  <a:lum bright="30000"/>
                </a:blip>
                <a:srcRect/>
                <a:stretch>
                  <a:fillRect/>
                </a:stretch>
              </p:blipFill>
              <p:spPr bwMode="auto">
                <a:xfrm>
                  <a:off x="935" y="2278"/>
                  <a:ext cx="489" cy="335"/>
                </a:xfrm>
                <a:prstGeom prst="rect">
                  <a:avLst/>
                </a:prstGeom>
                <a:noFill/>
                <a:ln w="9525" algn="ctr">
                  <a:noFill/>
                  <a:miter lim="800000"/>
                  <a:headEnd/>
                  <a:tailEnd/>
                </a:ln>
              </p:spPr>
            </p:pic>
            <p:pic>
              <p:nvPicPr>
                <p:cNvPr id="33882" name="Picture 492" descr="Server sm"/>
                <p:cNvPicPr>
                  <a:picLocks noChangeAspect="1" noChangeArrowheads="1"/>
                </p:cNvPicPr>
                <p:nvPr/>
              </p:nvPicPr>
              <p:blipFill>
                <a:blip r:embed="rId7" cstate="print">
                  <a:lum bright="30000"/>
                </a:blip>
                <a:srcRect/>
                <a:stretch>
                  <a:fillRect/>
                </a:stretch>
              </p:blipFill>
              <p:spPr bwMode="auto">
                <a:xfrm>
                  <a:off x="1040" y="2062"/>
                  <a:ext cx="288" cy="450"/>
                </a:xfrm>
                <a:prstGeom prst="rect">
                  <a:avLst/>
                </a:prstGeom>
                <a:noFill/>
                <a:ln w="9525" algn="ctr">
                  <a:noFill/>
                  <a:miter lim="800000"/>
                  <a:headEnd/>
                  <a:tailEnd/>
                </a:ln>
              </p:spPr>
            </p:pic>
          </p:grpSp>
        </p:grpSp>
        <p:grpSp>
          <p:nvGrpSpPr>
            <p:cNvPr id="28" name="组合 178"/>
            <p:cNvGrpSpPr>
              <a:grpSpLocks/>
            </p:cNvGrpSpPr>
            <p:nvPr/>
          </p:nvGrpSpPr>
          <p:grpSpPr bwMode="auto">
            <a:xfrm>
              <a:off x="3062026" y="2722215"/>
              <a:ext cx="1589485" cy="1203325"/>
              <a:chOff x="2698750" y="2450514"/>
              <a:chExt cx="1531938" cy="1203325"/>
            </a:xfrm>
          </p:grpSpPr>
          <p:pic>
            <p:nvPicPr>
              <p:cNvPr id="33859" name="Picture 511" descr="gray-disc"/>
              <p:cNvPicPr>
                <a:picLocks noChangeAspect="1" noChangeArrowheads="1"/>
              </p:cNvPicPr>
              <p:nvPr/>
            </p:nvPicPr>
            <p:blipFill>
              <a:blip r:embed="rId3" cstate="print"/>
              <a:srcRect/>
              <a:stretch>
                <a:fillRect/>
              </a:stretch>
            </p:blipFill>
            <p:spPr bwMode="auto">
              <a:xfrm>
                <a:off x="2698750" y="2693914"/>
                <a:ext cx="1531938" cy="959925"/>
              </a:xfrm>
              <a:prstGeom prst="rect">
                <a:avLst/>
              </a:prstGeom>
              <a:noFill/>
              <a:ln w="9525" algn="ctr">
                <a:noFill/>
                <a:miter lim="800000"/>
                <a:headEnd/>
                <a:tailEnd/>
              </a:ln>
            </p:spPr>
          </p:pic>
          <p:pic>
            <p:nvPicPr>
              <p:cNvPr id="33860" name="Picture 512" descr="blue 3d disc with glow"/>
              <p:cNvPicPr>
                <a:picLocks noChangeAspect="1" noChangeArrowheads="1"/>
              </p:cNvPicPr>
              <p:nvPr/>
            </p:nvPicPr>
            <p:blipFill>
              <a:blip r:embed="rId4" cstate="print"/>
              <a:srcRect/>
              <a:stretch>
                <a:fillRect/>
              </a:stretch>
            </p:blipFill>
            <p:spPr bwMode="auto">
              <a:xfrm>
                <a:off x="3523111" y="2759550"/>
                <a:ext cx="494617" cy="366467"/>
              </a:xfrm>
              <a:prstGeom prst="rect">
                <a:avLst/>
              </a:prstGeom>
              <a:noFill/>
              <a:ln w="9525" algn="ctr">
                <a:noFill/>
                <a:miter lim="800000"/>
                <a:headEnd/>
                <a:tailEnd/>
              </a:ln>
            </p:spPr>
          </p:pic>
          <p:pic>
            <p:nvPicPr>
              <p:cNvPr id="33861" name="Picture 513" descr="Host Integration Server (HIS) sm"/>
              <p:cNvPicPr>
                <a:picLocks noChangeAspect="1" noChangeArrowheads="1"/>
              </p:cNvPicPr>
              <p:nvPr/>
            </p:nvPicPr>
            <p:blipFill>
              <a:blip r:embed="rId5" cstate="print"/>
              <a:srcRect/>
              <a:stretch>
                <a:fillRect/>
              </a:stretch>
            </p:blipFill>
            <p:spPr bwMode="auto">
              <a:xfrm>
                <a:off x="3599823" y="2450514"/>
                <a:ext cx="345774" cy="598928"/>
              </a:xfrm>
              <a:prstGeom prst="rect">
                <a:avLst/>
              </a:prstGeom>
              <a:noFill/>
              <a:ln w="9525">
                <a:noFill/>
                <a:miter lim="800000"/>
                <a:headEnd/>
                <a:tailEnd/>
              </a:ln>
            </p:spPr>
          </p:pic>
          <p:grpSp>
            <p:nvGrpSpPr>
              <p:cNvPr id="29" name="Group 514"/>
              <p:cNvGrpSpPr>
                <a:grpSpLocks/>
              </p:cNvGrpSpPr>
              <p:nvPr/>
            </p:nvGrpSpPr>
            <p:grpSpPr bwMode="auto">
              <a:xfrm>
                <a:off x="2915145" y="2624176"/>
                <a:ext cx="271352" cy="336384"/>
                <a:chOff x="543" y="1479"/>
                <a:chExt cx="489" cy="541"/>
              </a:xfrm>
            </p:grpSpPr>
            <p:pic>
              <p:nvPicPr>
                <p:cNvPr id="33872" name="Picture 515" descr="blue 3d disc with glow"/>
                <p:cNvPicPr>
                  <a:picLocks noChangeAspect="1" noChangeArrowheads="1"/>
                </p:cNvPicPr>
                <p:nvPr/>
              </p:nvPicPr>
              <p:blipFill>
                <a:blip r:embed="rId6" cstate="print"/>
                <a:srcRect/>
                <a:stretch>
                  <a:fillRect/>
                </a:stretch>
              </p:blipFill>
              <p:spPr bwMode="auto">
                <a:xfrm>
                  <a:off x="543" y="1686"/>
                  <a:ext cx="489" cy="334"/>
                </a:xfrm>
                <a:prstGeom prst="rect">
                  <a:avLst/>
                </a:prstGeom>
                <a:noFill/>
                <a:ln w="9525" algn="ctr">
                  <a:noFill/>
                  <a:miter lim="800000"/>
                  <a:headEnd/>
                  <a:tailEnd/>
                </a:ln>
              </p:spPr>
            </p:pic>
            <p:pic>
              <p:nvPicPr>
                <p:cNvPr id="33873" name="Picture 516" descr="Server sm"/>
                <p:cNvPicPr>
                  <a:picLocks noChangeAspect="1" noChangeArrowheads="1"/>
                </p:cNvPicPr>
                <p:nvPr/>
              </p:nvPicPr>
              <p:blipFill>
                <a:blip r:embed="rId7" cstate="print"/>
                <a:srcRect/>
                <a:stretch>
                  <a:fillRect/>
                </a:stretch>
              </p:blipFill>
              <p:spPr bwMode="auto">
                <a:xfrm>
                  <a:off x="648" y="1479"/>
                  <a:ext cx="288" cy="449"/>
                </a:xfrm>
                <a:prstGeom prst="rect">
                  <a:avLst/>
                </a:prstGeom>
                <a:noFill/>
                <a:ln w="9525" algn="ctr">
                  <a:noFill/>
                  <a:miter lim="800000"/>
                  <a:headEnd/>
                  <a:tailEnd/>
                </a:ln>
              </p:spPr>
            </p:pic>
          </p:grpSp>
          <p:grpSp>
            <p:nvGrpSpPr>
              <p:cNvPr id="30" name="Group 517"/>
              <p:cNvGrpSpPr>
                <a:grpSpLocks/>
              </p:cNvGrpSpPr>
              <p:nvPr/>
            </p:nvGrpSpPr>
            <p:grpSpPr bwMode="auto">
              <a:xfrm>
                <a:off x="3156728" y="2648791"/>
                <a:ext cx="271352" cy="336385"/>
                <a:chOff x="1062" y="1473"/>
                <a:chExt cx="489" cy="542"/>
              </a:xfrm>
            </p:grpSpPr>
            <p:pic>
              <p:nvPicPr>
                <p:cNvPr id="33870" name="Picture 518" descr="blue 3d disc with glow"/>
                <p:cNvPicPr>
                  <a:picLocks noChangeAspect="1" noChangeArrowheads="1"/>
                </p:cNvPicPr>
                <p:nvPr/>
              </p:nvPicPr>
              <p:blipFill>
                <a:blip r:embed="rId6" cstate="print"/>
                <a:srcRect/>
                <a:stretch>
                  <a:fillRect/>
                </a:stretch>
              </p:blipFill>
              <p:spPr bwMode="auto">
                <a:xfrm>
                  <a:off x="1062" y="1680"/>
                  <a:ext cx="489" cy="335"/>
                </a:xfrm>
                <a:prstGeom prst="rect">
                  <a:avLst/>
                </a:prstGeom>
                <a:noFill/>
                <a:ln w="9525" algn="ctr">
                  <a:noFill/>
                  <a:miter lim="800000"/>
                  <a:headEnd/>
                  <a:tailEnd/>
                </a:ln>
              </p:spPr>
            </p:pic>
            <p:pic>
              <p:nvPicPr>
                <p:cNvPr id="33871" name="Picture 519" descr="Server sm"/>
                <p:cNvPicPr>
                  <a:picLocks noChangeAspect="1" noChangeArrowheads="1"/>
                </p:cNvPicPr>
                <p:nvPr/>
              </p:nvPicPr>
              <p:blipFill>
                <a:blip r:embed="rId7" cstate="print"/>
                <a:srcRect/>
                <a:stretch>
                  <a:fillRect/>
                </a:stretch>
              </p:blipFill>
              <p:spPr bwMode="auto">
                <a:xfrm>
                  <a:off x="1177" y="1473"/>
                  <a:ext cx="288" cy="450"/>
                </a:xfrm>
                <a:prstGeom prst="rect">
                  <a:avLst/>
                </a:prstGeom>
                <a:noFill/>
                <a:ln w="9525" algn="ctr">
                  <a:noFill/>
                  <a:miter lim="800000"/>
                  <a:headEnd/>
                  <a:tailEnd/>
                </a:ln>
              </p:spPr>
            </p:pic>
          </p:grpSp>
          <p:grpSp>
            <p:nvGrpSpPr>
              <p:cNvPr id="31" name="Group 520"/>
              <p:cNvGrpSpPr>
                <a:grpSpLocks/>
              </p:cNvGrpSpPr>
              <p:nvPr/>
            </p:nvGrpSpPr>
            <p:grpSpPr bwMode="auto">
              <a:xfrm>
                <a:off x="3248324" y="2892189"/>
                <a:ext cx="271352" cy="341854"/>
                <a:chOff x="1410" y="2075"/>
                <a:chExt cx="489" cy="550"/>
              </a:xfrm>
            </p:grpSpPr>
            <p:pic>
              <p:nvPicPr>
                <p:cNvPr id="33868" name="Picture 521" descr="blue 3d disc with glow"/>
                <p:cNvPicPr>
                  <a:picLocks noChangeAspect="1" noChangeArrowheads="1"/>
                </p:cNvPicPr>
                <p:nvPr/>
              </p:nvPicPr>
              <p:blipFill>
                <a:blip r:embed="rId6" cstate="print"/>
                <a:srcRect/>
                <a:stretch>
                  <a:fillRect/>
                </a:stretch>
              </p:blipFill>
              <p:spPr bwMode="auto">
                <a:xfrm>
                  <a:off x="1410" y="2290"/>
                  <a:ext cx="489" cy="335"/>
                </a:xfrm>
                <a:prstGeom prst="rect">
                  <a:avLst/>
                </a:prstGeom>
                <a:noFill/>
                <a:ln w="9525" algn="ctr">
                  <a:noFill/>
                  <a:miter lim="800000"/>
                  <a:headEnd/>
                  <a:tailEnd/>
                </a:ln>
              </p:spPr>
            </p:pic>
            <p:pic>
              <p:nvPicPr>
                <p:cNvPr id="33869" name="Picture 522" descr="Server sm"/>
                <p:cNvPicPr>
                  <a:picLocks noChangeAspect="1" noChangeArrowheads="1"/>
                </p:cNvPicPr>
                <p:nvPr/>
              </p:nvPicPr>
              <p:blipFill>
                <a:blip r:embed="rId7" cstate="print"/>
                <a:srcRect/>
                <a:stretch>
                  <a:fillRect/>
                </a:stretch>
              </p:blipFill>
              <p:spPr bwMode="auto">
                <a:xfrm>
                  <a:off x="1515" y="2075"/>
                  <a:ext cx="288" cy="449"/>
                </a:xfrm>
                <a:prstGeom prst="rect">
                  <a:avLst/>
                </a:prstGeom>
                <a:noFill/>
                <a:ln w="9525" algn="ctr">
                  <a:noFill/>
                  <a:miter lim="800000"/>
                  <a:headEnd/>
                  <a:tailEnd/>
                </a:ln>
              </p:spPr>
            </p:pic>
          </p:grpSp>
          <p:grpSp>
            <p:nvGrpSpPr>
              <p:cNvPr id="33825" name="Group 523"/>
              <p:cNvGrpSpPr>
                <a:grpSpLocks/>
              </p:cNvGrpSpPr>
              <p:nvPr/>
            </p:nvGrpSpPr>
            <p:grpSpPr bwMode="auto">
              <a:xfrm>
                <a:off x="2996436" y="2821083"/>
                <a:ext cx="270207" cy="341854"/>
                <a:chOff x="935" y="2062"/>
                <a:chExt cx="489" cy="551"/>
              </a:xfrm>
            </p:grpSpPr>
            <p:pic>
              <p:nvPicPr>
                <p:cNvPr id="33866" name="Picture 524" descr="blue 3d disc with glow"/>
                <p:cNvPicPr>
                  <a:picLocks noChangeAspect="1" noChangeArrowheads="1"/>
                </p:cNvPicPr>
                <p:nvPr/>
              </p:nvPicPr>
              <p:blipFill>
                <a:blip r:embed="rId6" cstate="print"/>
                <a:srcRect/>
                <a:stretch>
                  <a:fillRect/>
                </a:stretch>
              </p:blipFill>
              <p:spPr bwMode="auto">
                <a:xfrm>
                  <a:off x="935" y="2278"/>
                  <a:ext cx="489" cy="335"/>
                </a:xfrm>
                <a:prstGeom prst="rect">
                  <a:avLst/>
                </a:prstGeom>
                <a:noFill/>
                <a:ln w="9525" algn="ctr">
                  <a:noFill/>
                  <a:miter lim="800000"/>
                  <a:headEnd/>
                  <a:tailEnd/>
                </a:ln>
              </p:spPr>
            </p:pic>
            <p:pic>
              <p:nvPicPr>
                <p:cNvPr id="33867" name="Picture 525" descr="Server sm"/>
                <p:cNvPicPr>
                  <a:picLocks noChangeAspect="1" noChangeArrowheads="1"/>
                </p:cNvPicPr>
                <p:nvPr/>
              </p:nvPicPr>
              <p:blipFill>
                <a:blip r:embed="rId7" cstate="print"/>
                <a:srcRect/>
                <a:stretch>
                  <a:fillRect/>
                </a:stretch>
              </p:blipFill>
              <p:spPr bwMode="auto">
                <a:xfrm>
                  <a:off x="1040" y="2062"/>
                  <a:ext cx="288" cy="450"/>
                </a:xfrm>
                <a:prstGeom prst="rect">
                  <a:avLst/>
                </a:prstGeom>
                <a:noFill/>
                <a:ln w="9525" algn="ctr">
                  <a:noFill/>
                  <a:miter lim="800000"/>
                  <a:headEnd/>
                  <a:tailEnd/>
                </a:ln>
              </p:spPr>
            </p:pic>
          </p:grpSp>
        </p:grpSp>
        <p:grpSp>
          <p:nvGrpSpPr>
            <p:cNvPr id="33826" name="组合 180"/>
            <p:cNvGrpSpPr>
              <a:grpSpLocks/>
            </p:cNvGrpSpPr>
            <p:nvPr/>
          </p:nvGrpSpPr>
          <p:grpSpPr bwMode="auto">
            <a:xfrm>
              <a:off x="74123" y="2049115"/>
              <a:ext cx="1589485" cy="1203325"/>
              <a:chOff x="34925" y="1947276"/>
              <a:chExt cx="1531938" cy="1203325"/>
            </a:xfrm>
          </p:grpSpPr>
          <p:pic>
            <p:nvPicPr>
              <p:cNvPr id="33844" name="Picture 528" descr="gray-disc"/>
              <p:cNvPicPr>
                <a:picLocks noChangeAspect="1" noChangeArrowheads="1"/>
              </p:cNvPicPr>
              <p:nvPr/>
            </p:nvPicPr>
            <p:blipFill>
              <a:blip r:embed="rId3" cstate="print">
                <a:lum bright="-7000" contrast="26000"/>
              </a:blip>
              <a:srcRect/>
              <a:stretch>
                <a:fillRect/>
              </a:stretch>
            </p:blipFill>
            <p:spPr bwMode="auto">
              <a:xfrm>
                <a:off x="34925" y="2190676"/>
                <a:ext cx="1531938" cy="959925"/>
              </a:xfrm>
              <a:prstGeom prst="rect">
                <a:avLst/>
              </a:prstGeom>
              <a:noFill/>
              <a:ln w="9525" algn="ctr">
                <a:noFill/>
                <a:miter lim="800000"/>
                <a:headEnd/>
                <a:tailEnd/>
              </a:ln>
            </p:spPr>
          </p:pic>
          <p:pic>
            <p:nvPicPr>
              <p:cNvPr id="33845" name="Picture 529" descr="blue 3d disc with glow"/>
              <p:cNvPicPr>
                <a:picLocks noChangeAspect="1" noChangeArrowheads="1"/>
              </p:cNvPicPr>
              <p:nvPr/>
            </p:nvPicPr>
            <p:blipFill>
              <a:blip r:embed="rId4" cstate="print">
                <a:lum bright="27000" contrast="26000"/>
              </a:blip>
              <a:srcRect/>
              <a:stretch>
                <a:fillRect/>
              </a:stretch>
            </p:blipFill>
            <p:spPr bwMode="auto">
              <a:xfrm>
                <a:off x="859286" y="2256312"/>
                <a:ext cx="494617" cy="366467"/>
              </a:xfrm>
              <a:prstGeom prst="rect">
                <a:avLst/>
              </a:prstGeom>
              <a:noFill/>
              <a:ln w="9525" algn="ctr">
                <a:noFill/>
                <a:miter lim="800000"/>
                <a:headEnd/>
                <a:tailEnd/>
              </a:ln>
            </p:spPr>
          </p:pic>
          <p:pic>
            <p:nvPicPr>
              <p:cNvPr id="33846" name="Picture 530" descr="Host Integration Server (HIS) sm"/>
              <p:cNvPicPr>
                <a:picLocks noChangeAspect="1" noChangeArrowheads="1"/>
              </p:cNvPicPr>
              <p:nvPr/>
            </p:nvPicPr>
            <p:blipFill>
              <a:blip r:embed="rId5" cstate="print">
                <a:lum bright="27000" contrast="26000"/>
              </a:blip>
              <a:srcRect/>
              <a:stretch>
                <a:fillRect/>
              </a:stretch>
            </p:blipFill>
            <p:spPr bwMode="auto">
              <a:xfrm>
                <a:off x="935998" y="1947276"/>
                <a:ext cx="345774" cy="598928"/>
              </a:xfrm>
              <a:prstGeom prst="rect">
                <a:avLst/>
              </a:prstGeom>
              <a:noFill/>
              <a:ln w="9525">
                <a:noFill/>
                <a:miter lim="800000"/>
                <a:headEnd/>
                <a:tailEnd/>
              </a:ln>
            </p:spPr>
          </p:pic>
          <p:grpSp>
            <p:nvGrpSpPr>
              <p:cNvPr id="33832" name="Group 531"/>
              <p:cNvGrpSpPr>
                <a:grpSpLocks/>
              </p:cNvGrpSpPr>
              <p:nvPr/>
            </p:nvGrpSpPr>
            <p:grpSpPr bwMode="auto">
              <a:xfrm>
                <a:off x="251320" y="2120938"/>
                <a:ext cx="271352" cy="336384"/>
                <a:chOff x="543" y="1479"/>
                <a:chExt cx="489" cy="541"/>
              </a:xfrm>
            </p:grpSpPr>
            <p:pic>
              <p:nvPicPr>
                <p:cNvPr id="33857" name="Picture 532" descr="blue 3d disc with glow"/>
                <p:cNvPicPr>
                  <a:picLocks noChangeAspect="1" noChangeArrowheads="1"/>
                </p:cNvPicPr>
                <p:nvPr/>
              </p:nvPicPr>
              <p:blipFill>
                <a:blip r:embed="rId6" cstate="print">
                  <a:lum bright="27000" contrast="26000"/>
                </a:blip>
                <a:srcRect/>
                <a:stretch>
                  <a:fillRect/>
                </a:stretch>
              </p:blipFill>
              <p:spPr bwMode="auto">
                <a:xfrm>
                  <a:off x="543" y="1686"/>
                  <a:ext cx="489" cy="334"/>
                </a:xfrm>
                <a:prstGeom prst="rect">
                  <a:avLst/>
                </a:prstGeom>
                <a:noFill/>
                <a:ln w="9525" algn="ctr">
                  <a:noFill/>
                  <a:miter lim="800000"/>
                  <a:headEnd/>
                  <a:tailEnd/>
                </a:ln>
              </p:spPr>
            </p:pic>
            <p:pic>
              <p:nvPicPr>
                <p:cNvPr id="33858" name="Picture 533" descr="Server sm"/>
                <p:cNvPicPr>
                  <a:picLocks noChangeAspect="1" noChangeArrowheads="1"/>
                </p:cNvPicPr>
                <p:nvPr/>
              </p:nvPicPr>
              <p:blipFill>
                <a:blip r:embed="rId7" cstate="print">
                  <a:lum bright="27000" contrast="26000"/>
                </a:blip>
                <a:srcRect/>
                <a:stretch>
                  <a:fillRect/>
                </a:stretch>
              </p:blipFill>
              <p:spPr bwMode="auto">
                <a:xfrm>
                  <a:off x="648" y="1479"/>
                  <a:ext cx="288" cy="449"/>
                </a:xfrm>
                <a:prstGeom prst="rect">
                  <a:avLst/>
                </a:prstGeom>
                <a:noFill/>
                <a:ln w="9525" algn="ctr">
                  <a:noFill/>
                  <a:miter lim="800000"/>
                  <a:headEnd/>
                  <a:tailEnd/>
                </a:ln>
              </p:spPr>
            </p:pic>
          </p:grpSp>
          <p:grpSp>
            <p:nvGrpSpPr>
              <p:cNvPr id="33833" name="Group 534"/>
              <p:cNvGrpSpPr>
                <a:grpSpLocks/>
              </p:cNvGrpSpPr>
              <p:nvPr/>
            </p:nvGrpSpPr>
            <p:grpSpPr bwMode="auto">
              <a:xfrm>
                <a:off x="492903" y="2145553"/>
                <a:ext cx="271352" cy="336385"/>
                <a:chOff x="1062" y="1473"/>
                <a:chExt cx="489" cy="542"/>
              </a:xfrm>
            </p:grpSpPr>
            <p:pic>
              <p:nvPicPr>
                <p:cNvPr id="33855" name="Picture 535" descr="blue 3d disc with glow"/>
                <p:cNvPicPr>
                  <a:picLocks noChangeAspect="1" noChangeArrowheads="1"/>
                </p:cNvPicPr>
                <p:nvPr/>
              </p:nvPicPr>
              <p:blipFill>
                <a:blip r:embed="rId6" cstate="print">
                  <a:lum bright="27000" contrast="26000"/>
                </a:blip>
                <a:srcRect/>
                <a:stretch>
                  <a:fillRect/>
                </a:stretch>
              </p:blipFill>
              <p:spPr bwMode="auto">
                <a:xfrm>
                  <a:off x="1062" y="1680"/>
                  <a:ext cx="489" cy="335"/>
                </a:xfrm>
                <a:prstGeom prst="rect">
                  <a:avLst/>
                </a:prstGeom>
                <a:noFill/>
                <a:ln w="9525" algn="ctr">
                  <a:noFill/>
                  <a:miter lim="800000"/>
                  <a:headEnd/>
                  <a:tailEnd/>
                </a:ln>
              </p:spPr>
            </p:pic>
            <p:pic>
              <p:nvPicPr>
                <p:cNvPr id="33856" name="Picture 536" descr="Server sm"/>
                <p:cNvPicPr>
                  <a:picLocks noChangeAspect="1" noChangeArrowheads="1"/>
                </p:cNvPicPr>
                <p:nvPr/>
              </p:nvPicPr>
              <p:blipFill>
                <a:blip r:embed="rId7" cstate="print">
                  <a:lum bright="27000" contrast="26000"/>
                </a:blip>
                <a:srcRect/>
                <a:stretch>
                  <a:fillRect/>
                </a:stretch>
              </p:blipFill>
              <p:spPr bwMode="auto">
                <a:xfrm>
                  <a:off x="1177" y="1473"/>
                  <a:ext cx="288" cy="450"/>
                </a:xfrm>
                <a:prstGeom prst="rect">
                  <a:avLst/>
                </a:prstGeom>
                <a:noFill/>
                <a:ln w="9525" algn="ctr">
                  <a:noFill/>
                  <a:miter lim="800000"/>
                  <a:headEnd/>
                  <a:tailEnd/>
                </a:ln>
              </p:spPr>
            </p:pic>
          </p:grpSp>
          <p:grpSp>
            <p:nvGrpSpPr>
              <p:cNvPr id="33834" name="Group 537"/>
              <p:cNvGrpSpPr>
                <a:grpSpLocks/>
              </p:cNvGrpSpPr>
              <p:nvPr/>
            </p:nvGrpSpPr>
            <p:grpSpPr bwMode="auto">
              <a:xfrm>
                <a:off x="584499" y="2388951"/>
                <a:ext cx="271352" cy="341854"/>
                <a:chOff x="1410" y="2075"/>
                <a:chExt cx="489" cy="550"/>
              </a:xfrm>
            </p:grpSpPr>
            <p:pic>
              <p:nvPicPr>
                <p:cNvPr id="33853" name="Picture 538" descr="blue 3d disc with glow"/>
                <p:cNvPicPr>
                  <a:picLocks noChangeAspect="1" noChangeArrowheads="1"/>
                </p:cNvPicPr>
                <p:nvPr/>
              </p:nvPicPr>
              <p:blipFill>
                <a:blip r:embed="rId6" cstate="print">
                  <a:lum bright="27000" contrast="26000"/>
                </a:blip>
                <a:srcRect/>
                <a:stretch>
                  <a:fillRect/>
                </a:stretch>
              </p:blipFill>
              <p:spPr bwMode="auto">
                <a:xfrm>
                  <a:off x="1410" y="2290"/>
                  <a:ext cx="489" cy="335"/>
                </a:xfrm>
                <a:prstGeom prst="rect">
                  <a:avLst/>
                </a:prstGeom>
                <a:noFill/>
                <a:ln w="9525" algn="ctr">
                  <a:noFill/>
                  <a:miter lim="800000"/>
                  <a:headEnd/>
                  <a:tailEnd/>
                </a:ln>
              </p:spPr>
            </p:pic>
            <p:pic>
              <p:nvPicPr>
                <p:cNvPr id="33854" name="Picture 539" descr="Server sm"/>
                <p:cNvPicPr>
                  <a:picLocks noChangeAspect="1" noChangeArrowheads="1"/>
                </p:cNvPicPr>
                <p:nvPr/>
              </p:nvPicPr>
              <p:blipFill>
                <a:blip r:embed="rId7" cstate="print">
                  <a:lum bright="27000" contrast="26000"/>
                </a:blip>
                <a:srcRect/>
                <a:stretch>
                  <a:fillRect/>
                </a:stretch>
              </p:blipFill>
              <p:spPr bwMode="auto">
                <a:xfrm>
                  <a:off x="1515" y="2075"/>
                  <a:ext cx="288" cy="449"/>
                </a:xfrm>
                <a:prstGeom prst="rect">
                  <a:avLst/>
                </a:prstGeom>
                <a:noFill/>
                <a:ln w="9525" algn="ctr">
                  <a:noFill/>
                  <a:miter lim="800000"/>
                  <a:headEnd/>
                  <a:tailEnd/>
                </a:ln>
              </p:spPr>
            </p:pic>
          </p:grpSp>
          <p:grpSp>
            <p:nvGrpSpPr>
              <p:cNvPr id="33835" name="Group 540"/>
              <p:cNvGrpSpPr>
                <a:grpSpLocks/>
              </p:cNvGrpSpPr>
              <p:nvPr/>
            </p:nvGrpSpPr>
            <p:grpSpPr bwMode="auto">
              <a:xfrm>
                <a:off x="332611" y="2317845"/>
                <a:ext cx="270207" cy="341854"/>
                <a:chOff x="935" y="2062"/>
                <a:chExt cx="489" cy="551"/>
              </a:xfrm>
            </p:grpSpPr>
            <p:pic>
              <p:nvPicPr>
                <p:cNvPr id="33851" name="Picture 541" descr="blue 3d disc with glow"/>
                <p:cNvPicPr>
                  <a:picLocks noChangeAspect="1" noChangeArrowheads="1"/>
                </p:cNvPicPr>
                <p:nvPr/>
              </p:nvPicPr>
              <p:blipFill>
                <a:blip r:embed="rId6" cstate="print">
                  <a:lum bright="27000" contrast="26000"/>
                </a:blip>
                <a:srcRect/>
                <a:stretch>
                  <a:fillRect/>
                </a:stretch>
              </p:blipFill>
              <p:spPr bwMode="auto">
                <a:xfrm>
                  <a:off x="935" y="2278"/>
                  <a:ext cx="489" cy="335"/>
                </a:xfrm>
                <a:prstGeom prst="rect">
                  <a:avLst/>
                </a:prstGeom>
                <a:noFill/>
                <a:ln w="9525" algn="ctr">
                  <a:noFill/>
                  <a:miter lim="800000"/>
                  <a:headEnd/>
                  <a:tailEnd/>
                </a:ln>
              </p:spPr>
            </p:pic>
            <p:pic>
              <p:nvPicPr>
                <p:cNvPr id="33852" name="Picture 542" descr="Server sm"/>
                <p:cNvPicPr>
                  <a:picLocks noChangeAspect="1" noChangeArrowheads="1"/>
                </p:cNvPicPr>
                <p:nvPr/>
              </p:nvPicPr>
              <p:blipFill>
                <a:blip r:embed="rId7" cstate="print">
                  <a:lum bright="27000" contrast="26000"/>
                </a:blip>
                <a:srcRect/>
                <a:stretch>
                  <a:fillRect/>
                </a:stretch>
              </p:blipFill>
              <p:spPr bwMode="auto">
                <a:xfrm>
                  <a:off x="1040" y="2062"/>
                  <a:ext cx="288" cy="450"/>
                </a:xfrm>
                <a:prstGeom prst="rect">
                  <a:avLst/>
                </a:prstGeom>
                <a:noFill/>
                <a:ln w="9525" algn="ctr">
                  <a:noFill/>
                  <a:miter lim="800000"/>
                  <a:headEnd/>
                  <a:tailEnd/>
                </a:ln>
              </p:spPr>
            </p:pic>
          </p:grpSp>
        </p:grpSp>
        <p:sp>
          <p:nvSpPr>
            <p:cNvPr id="33810" name="Text Box 545"/>
            <p:cNvSpPr txBox="1">
              <a:spLocks noChangeArrowheads="1"/>
            </p:cNvSpPr>
            <p:nvPr/>
          </p:nvSpPr>
          <p:spPr bwMode="gray">
            <a:xfrm>
              <a:off x="3503458" y="2410807"/>
              <a:ext cx="859531" cy="297517"/>
            </a:xfrm>
            <a:prstGeom prst="rect">
              <a:avLst/>
            </a:prstGeom>
            <a:noFill/>
            <a:ln w="9525" algn="ctr">
              <a:noFill/>
              <a:miter lim="800000"/>
              <a:headEnd/>
              <a:tailEnd/>
            </a:ln>
          </p:spPr>
          <p:txBody>
            <a:bodyPr wrap="none">
              <a:spAutoFit/>
            </a:bodyPr>
            <a:lstStyle/>
            <a:p>
              <a:r>
                <a:rPr lang="en-US" altLang="zh-CN" sz="2000" b="1" baseline="-25000" dirty="0">
                  <a:solidFill>
                    <a:srgbClr val="000000"/>
                  </a:solidFill>
                  <a:latin typeface="Arial"/>
                  <a:ea typeface="宋体" pitchFamily="2" charset="-122"/>
                  <a:cs typeface="Arial" pitchFamily="34" charset="0"/>
                </a:rPr>
                <a:t>Security</a:t>
              </a:r>
            </a:p>
          </p:txBody>
        </p:sp>
        <p:sp>
          <p:nvSpPr>
            <p:cNvPr id="33811" name="Text Box 546"/>
            <p:cNvSpPr txBox="1">
              <a:spLocks noChangeArrowheads="1"/>
            </p:cNvSpPr>
            <p:nvPr/>
          </p:nvSpPr>
          <p:spPr bwMode="gray">
            <a:xfrm>
              <a:off x="2016789" y="1412180"/>
              <a:ext cx="1364831" cy="297517"/>
            </a:xfrm>
            <a:prstGeom prst="rect">
              <a:avLst/>
            </a:prstGeom>
            <a:noFill/>
            <a:ln w="9525" algn="ctr">
              <a:noFill/>
              <a:miter lim="800000"/>
              <a:headEnd/>
              <a:tailEnd/>
            </a:ln>
          </p:spPr>
          <p:txBody>
            <a:bodyPr wrap="square">
              <a:spAutoFit/>
            </a:bodyPr>
            <a:lstStyle/>
            <a:p>
              <a:r>
                <a:rPr lang="en-US" altLang="zh-CN" sz="2000" b="1" baseline="-25000" dirty="0">
                  <a:solidFill>
                    <a:srgbClr val="000000"/>
                  </a:solidFill>
                  <a:latin typeface="Arial"/>
                  <a:ea typeface="宋体" pitchFamily="2" charset="-122"/>
                  <a:cs typeface="Arial" pitchFamily="34" charset="0"/>
                </a:rPr>
                <a:t>Food </a:t>
              </a:r>
              <a:r>
                <a:rPr lang="en-US" altLang="zh-CN" sz="2000" b="1" baseline="-25000" dirty="0" smtClean="0">
                  <a:solidFill>
                    <a:srgbClr val="000000"/>
                  </a:solidFill>
                  <a:latin typeface="Arial"/>
                  <a:ea typeface="宋体" pitchFamily="2" charset="-122"/>
                  <a:cs typeface="Arial" pitchFamily="34" charset="0"/>
                </a:rPr>
                <a:t> Safety</a:t>
              </a:r>
              <a:endParaRPr lang="en-US" altLang="zh-CN" sz="2000" b="1" baseline="-25000" dirty="0">
                <a:solidFill>
                  <a:srgbClr val="000000"/>
                </a:solidFill>
                <a:latin typeface="Arial"/>
                <a:ea typeface="宋体" pitchFamily="2" charset="-122"/>
                <a:cs typeface="Arial" pitchFamily="34" charset="0"/>
              </a:endParaRPr>
            </a:p>
          </p:txBody>
        </p:sp>
        <p:sp>
          <p:nvSpPr>
            <p:cNvPr id="33812" name="Text Box 547"/>
            <p:cNvSpPr txBox="1">
              <a:spLocks noChangeArrowheads="1"/>
            </p:cNvSpPr>
            <p:nvPr/>
          </p:nvSpPr>
          <p:spPr bwMode="gray">
            <a:xfrm>
              <a:off x="373901" y="1571277"/>
              <a:ext cx="1180995" cy="502702"/>
            </a:xfrm>
            <a:prstGeom prst="rect">
              <a:avLst/>
            </a:prstGeom>
            <a:noFill/>
            <a:ln w="9525" algn="ctr">
              <a:noFill/>
              <a:miter lim="800000"/>
              <a:headEnd/>
              <a:tailEnd/>
            </a:ln>
          </p:spPr>
          <p:txBody>
            <a:bodyPr>
              <a:spAutoFit/>
            </a:bodyPr>
            <a:lstStyle/>
            <a:p>
              <a:r>
                <a:rPr lang="en-US" altLang="zh-CN" sz="2000" b="1" baseline="-25000" dirty="0">
                  <a:solidFill>
                    <a:schemeClr val="tx2"/>
                  </a:solidFill>
                  <a:latin typeface="Arial"/>
                  <a:ea typeface="宋体" pitchFamily="2" charset="-122"/>
                  <a:cs typeface="Arial" pitchFamily="34" charset="0"/>
                </a:rPr>
                <a:t>Increasing </a:t>
              </a:r>
            </a:p>
            <a:p>
              <a:r>
                <a:rPr lang="en-US" altLang="zh-CN" sz="2000" b="1" baseline="-25000" dirty="0">
                  <a:solidFill>
                    <a:schemeClr val="tx2"/>
                  </a:solidFill>
                  <a:latin typeface="Arial"/>
                  <a:ea typeface="宋体" pitchFamily="2" charset="-122"/>
                  <a:cs typeface="Arial" pitchFamily="34" charset="0"/>
                </a:rPr>
                <a:t>Population</a:t>
              </a:r>
            </a:p>
          </p:txBody>
        </p:sp>
        <p:sp>
          <p:nvSpPr>
            <p:cNvPr id="33813" name="Text Box 548"/>
            <p:cNvSpPr txBox="1">
              <a:spLocks noChangeArrowheads="1"/>
            </p:cNvSpPr>
            <p:nvPr/>
          </p:nvSpPr>
          <p:spPr bwMode="gray">
            <a:xfrm>
              <a:off x="1419831" y="2576165"/>
              <a:ext cx="917239" cy="297517"/>
            </a:xfrm>
            <a:prstGeom prst="rect">
              <a:avLst/>
            </a:prstGeom>
            <a:noFill/>
            <a:ln w="9525" algn="ctr">
              <a:noFill/>
              <a:miter lim="800000"/>
              <a:headEnd/>
              <a:tailEnd/>
            </a:ln>
          </p:spPr>
          <p:txBody>
            <a:bodyPr wrap="none">
              <a:spAutoFit/>
            </a:bodyPr>
            <a:lstStyle/>
            <a:p>
              <a:r>
                <a:rPr lang="en-US" altLang="zh-CN" sz="2000" b="1" baseline="-25000" dirty="0">
                  <a:solidFill>
                    <a:schemeClr val="tx2"/>
                  </a:solidFill>
                  <a:latin typeface="Arial"/>
                  <a:ea typeface="宋体" pitchFamily="2" charset="-122"/>
                  <a:cs typeface="Arial" pitchFamily="34" charset="0"/>
                </a:rPr>
                <a:t>Pollution</a:t>
              </a:r>
            </a:p>
          </p:txBody>
        </p:sp>
        <p:sp>
          <p:nvSpPr>
            <p:cNvPr id="33814" name="Text Box 549"/>
            <p:cNvSpPr txBox="1">
              <a:spLocks noChangeArrowheads="1"/>
            </p:cNvSpPr>
            <p:nvPr/>
          </p:nvSpPr>
          <p:spPr bwMode="gray">
            <a:xfrm>
              <a:off x="74251" y="3356396"/>
              <a:ext cx="1229454" cy="502702"/>
            </a:xfrm>
            <a:prstGeom prst="rect">
              <a:avLst/>
            </a:prstGeom>
            <a:noFill/>
            <a:ln w="9525" algn="ctr">
              <a:noFill/>
              <a:miter lim="800000"/>
              <a:headEnd/>
              <a:tailEnd/>
            </a:ln>
          </p:spPr>
          <p:txBody>
            <a:bodyPr wrap="square">
              <a:spAutoFit/>
            </a:bodyPr>
            <a:lstStyle/>
            <a:p>
              <a:r>
                <a:rPr lang="en-US" altLang="zh-CN" sz="2000" b="1" baseline="-25000" dirty="0">
                  <a:solidFill>
                    <a:schemeClr val="tx2"/>
                  </a:solidFill>
                  <a:latin typeface="Arial"/>
                  <a:ea typeface="宋体" pitchFamily="2" charset="-122"/>
                  <a:cs typeface="Arial" pitchFamily="34" charset="0"/>
                </a:rPr>
                <a:t>Traffic </a:t>
              </a:r>
            </a:p>
            <a:p>
              <a:r>
                <a:rPr lang="en-US" altLang="zh-CN" sz="2000" b="1" baseline="-25000" dirty="0" smtClean="0">
                  <a:solidFill>
                    <a:schemeClr val="tx2"/>
                  </a:solidFill>
                  <a:latin typeface="Arial"/>
                  <a:ea typeface="宋体" pitchFamily="2" charset="-122"/>
                  <a:cs typeface="Arial" pitchFamily="34" charset="0"/>
                </a:rPr>
                <a:t>Congestion</a:t>
              </a:r>
              <a:endParaRPr lang="en-US" altLang="zh-CN" sz="2000" b="1" baseline="-25000" dirty="0">
                <a:solidFill>
                  <a:schemeClr val="tx2"/>
                </a:solidFill>
                <a:latin typeface="Arial"/>
                <a:ea typeface="宋体" pitchFamily="2" charset="-122"/>
                <a:cs typeface="Arial" pitchFamily="34" charset="0"/>
              </a:endParaRPr>
            </a:p>
          </p:txBody>
        </p:sp>
        <p:sp>
          <p:nvSpPr>
            <p:cNvPr id="33815" name="Text Box 550"/>
            <p:cNvSpPr txBox="1">
              <a:spLocks noChangeArrowheads="1"/>
            </p:cNvSpPr>
            <p:nvPr/>
          </p:nvSpPr>
          <p:spPr bwMode="gray">
            <a:xfrm>
              <a:off x="2391641" y="4004915"/>
              <a:ext cx="954107" cy="502702"/>
            </a:xfrm>
            <a:prstGeom prst="rect">
              <a:avLst/>
            </a:prstGeom>
            <a:noFill/>
            <a:ln w="9525" algn="ctr">
              <a:noFill/>
              <a:miter lim="800000"/>
              <a:headEnd/>
              <a:tailEnd/>
            </a:ln>
          </p:spPr>
          <p:txBody>
            <a:bodyPr wrap="none">
              <a:spAutoFit/>
            </a:bodyPr>
            <a:lstStyle/>
            <a:p>
              <a:r>
                <a:rPr lang="en-US" altLang="zh-CN" sz="2000" b="1" baseline="-25000" dirty="0">
                  <a:solidFill>
                    <a:schemeClr val="tx2"/>
                  </a:solidFill>
                  <a:latin typeface="Arial"/>
                  <a:ea typeface="宋体" pitchFamily="2" charset="-122"/>
                  <a:cs typeface="Arial" pitchFamily="34" charset="0"/>
                </a:rPr>
                <a:t>Natural </a:t>
              </a:r>
            </a:p>
            <a:p>
              <a:r>
                <a:rPr lang="en-US" altLang="zh-CN" sz="2000" b="1" baseline="-25000" dirty="0">
                  <a:solidFill>
                    <a:schemeClr val="tx2"/>
                  </a:solidFill>
                  <a:latin typeface="Arial"/>
                  <a:ea typeface="宋体" pitchFamily="2" charset="-122"/>
                  <a:cs typeface="Arial" pitchFamily="34" charset="0"/>
                </a:rPr>
                <a:t>Disasters</a:t>
              </a:r>
            </a:p>
          </p:txBody>
        </p:sp>
        <p:sp>
          <p:nvSpPr>
            <p:cNvPr id="33816" name="Text Box 551"/>
            <p:cNvSpPr txBox="1">
              <a:spLocks noChangeArrowheads="1"/>
            </p:cNvSpPr>
            <p:nvPr/>
          </p:nvSpPr>
          <p:spPr bwMode="gray">
            <a:xfrm>
              <a:off x="3808177" y="3728715"/>
              <a:ext cx="1122420" cy="502702"/>
            </a:xfrm>
            <a:prstGeom prst="rect">
              <a:avLst/>
            </a:prstGeom>
            <a:noFill/>
            <a:ln w="9525" algn="ctr">
              <a:noFill/>
              <a:miter lim="800000"/>
              <a:headEnd/>
              <a:tailEnd/>
            </a:ln>
          </p:spPr>
          <p:txBody>
            <a:bodyPr wrap="square">
              <a:spAutoFit/>
            </a:bodyPr>
            <a:lstStyle/>
            <a:p>
              <a:r>
                <a:rPr lang="en-US" altLang="zh-CN" sz="2000" b="1" baseline="-25000" dirty="0">
                  <a:solidFill>
                    <a:srgbClr val="000000"/>
                  </a:solidFill>
                  <a:latin typeface="Arial"/>
                  <a:ea typeface="宋体" pitchFamily="2" charset="-122"/>
                  <a:cs typeface="Arial" pitchFamily="34" charset="0"/>
                </a:rPr>
                <a:t>Health &amp; </a:t>
              </a:r>
            </a:p>
            <a:p>
              <a:r>
                <a:rPr lang="en-US" altLang="zh-CN" sz="2000" b="1" baseline="-25000" dirty="0">
                  <a:solidFill>
                    <a:srgbClr val="000000"/>
                  </a:solidFill>
                  <a:latin typeface="Arial"/>
                  <a:ea typeface="宋体" pitchFamily="2" charset="-122"/>
                  <a:cs typeface="Arial" pitchFamily="34" charset="0"/>
                </a:rPr>
                <a:t>Education</a:t>
              </a:r>
            </a:p>
          </p:txBody>
        </p:sp>
        <p:sp>
          <p:nvSpPr>
            <p:cNvPr id="33817" name="Text Box 561"/>
            <p:cNvSpPr txBox="1">
              <a:spLocks noChangeArrowheads="1"/>
            </p:cNvSpPr>
            <p:nvPr/>
          </p:nvSpPr>
          <p:spPr bwMode="gray">
            <a:xfrm>
              <a:off x="1419831" y="3830291"/>
              <a:ext cx="492443" cy="461665"/>
            </a:xfrm>
            <a:prstGeom prst="rect">
              <a:avLst/>
            </a:prstGeom>
            <a:noFill/>
            <a:ln w="9525" algn="ctr">
              <a:noFill/>
              <a:miter lim="800000"/>
              <a:headEnd/>
              <a:tailEnd/>
            </a:ln>
          </p:spPr>
          <p:txBody>
            <a:bodyPr wrap="none">
              <a:spAutoFit/>
            </a:bodyPr>
            <a:lstStyle/>
            <a:p>
              <a:r>
                <a:rPr lang="en-US" altLang="zh-CN" sz="2400" b="1" dirty="0">
                  <a:solidFill>
                    <a:srgbClr val="000000"/>
                  </a:solidFill>
                  <a:latin typeface="Arial"/>
                  <a:ea typeface="宋体" pitchFamily="2" charset="-122"/>
                  <a:cs typeface="Arial" pitchFamily="34" charset="0"/>
                </a:rPr>
                <a:t>…</a:t>
              </a:r>
            </a:p>
          </p:txBody>
        </p:sp>
        <p:sp>
          <p:nvSpPr>
            <p:cNvPr id="33818" name="Text Box 562"/>
            <p:cNvSpPr txBox="1">
              <a:spLocks noChangeArrowheads="1"/>
            </p:cNvSpPr>
            <p:nvPr/>
          </p:nvSpPr>
          <p:spPr bwMode="gray">
            <a:xfrm>
              <a:off x="2744128" y="2719040"/>
              <a:ext cx="492443" cy="461665"/>
            </a:xfrm>
            <a:prstGeom prst="rect">
              <a:avLst/>
            </a:prstGeom>
            <a:noFill/>
            <a:ln w="9525" algn="ctr">
              <a:noFill/>
              <a:miter lim="800000"/>
              <a:headEnd/>
              <a:tailEnd/>
            </a:ln>
          </p:spPr>
          <p:txBody>
            <a:bodyPr wrap="none">
              <a:spAutoFit/>
            </a:bodyPr>
            <a:lstStyle/>
            <a:p>
              <a:r>
                <a:rPr lang="en-US" altLang="zh-CN" sz="2400" b="1" dirty="0">
                  <a:solidFill>
                    <a:srgbClr val="000000"/>
                  </a:solidFill>
                  <a:latin typeface="Arial"/>
                  <a:ea typeface="宋体" pitchFamily="2" charset="-122"/>
                  <a:cs typeface="Arial" pitchFamily="34" charset="0"/>
                </a:rPr>
                <a:t>…</a:t>
              </a:r>
            </a:p>
          </p:txBody>
        </p:sp>
      </p:grpSp>
      <p:grpSp>
        <p:nvGrpSpPr>
          <p:cNvPr id="33836" name="组合 177"/>
          <p:cNvGrpSpPr>
            <a:grpSpLocks/>
          </p:cNvGrpSpPr>
          <p:nvPr/>
        </p:nvGrpSpPr>
        <p:grpSpPr bwMode="auto">
          <a:xfrm>
            <a:off x="5580065" y="3178177"/>
            <a:ext cx="3671887" cy="2125663"/>
            <a:chOff x="5076056" y="3140968"/>
            <a:chExt cx="3672408" cy="2880320"/>
          </a:xfrm>
        </p:grpSpPr>
        <p:pic>
          <p:nvPicPr>
            <p:cNvPr id="33827" name="Picture 7" descr="artplus_nature_naturalcity42_a"/>
            <p:cNvPicPr>
              <a:picLocks noChangeAspect="1" noChangeArrowheads="1"/>
            </p:cNvPicPr>
            <p:nvPr/>
          </p:nvPicPr>
          <p:blipFill>
            <a:blip r:embed="rId8" cstate="print"/>
            <a:srcRect/>
            <a:stretch>
              <a:fillRect/>
            </a:stretch>
          </p:blipFill>
          <p:spPr bwMode="auto">
            <a:xfrm>
              <a:off x="5076056" y="3540964"/>
              <a:ext cx="3672408" cy="2480324"/>
            </a:xfrm>
            <a:prstGeom prst="rect">
              <a:avLst/>
            </a:prstGeom>
            <a:noFill/>
            <a:ln w="9525">
              <a:noFill/>
              <a:miter lim="800000"/>
              <a:headEnd/>
              <a:tailEnd/>
            </a:ln>
          </p:spPr>
        </p:pic>
        <p:sp>
          <p:nvSpPr>
            <p:cNvPr id="33828" name="Text Box 559"/>
            <p:cNvSpPr txBox="1">
              <a:spLocks noChangeArrowheads="1"/>
            </p:cNvSpPr>
            <p:nvPr/>
          </p:nvSpPr>
          <p:spPr bwMode="gray">
            <a:xfrm>
              <a:off x="7868864" y="3954081"/>
              <a:ext cx="465258" cy="542158"/>
            </a:xfrm>
            <a:prstGeom prst="rect">
              <a:avLst/>
            </a:prstGeom>
            <a:noFill/>
            <a:ln w="9525" algn="ctr">
              <a:noFill/>
              <a:miter lim="800000"/>
              <a:headEnd/>
              <a:tailEnd/>
            </a:ln>
          </p:spPr>
          <p:txBody>
            <a:bodyPr wrap="none">
              <a:spAutoFit/>
            </a:bodyPr>
            <a:lstStyle/>
            <a:p>
              <a:r>
                <a:rPr lang="en-US" altLang="zh-CN" sz="2000" dirty="0">
                  <a:solidFill>
                    <a:srgbClr val="000000"/>
                  </a:solidFill>
                  <a:latin typeface="Arial" pitchFamily="34" charset="0"/>
                  <a:ea typeface="宋体" pitchFamily="2" charset="-122"/>
                  <a:cs typeface="Arial" pitchFamily="34" charset="0"/>
                </a:rPr>
                <a:t>D</a:t>
              </a:r>
              <a:r>
                <a:rPr lang="en-US" altLang="zh-CN" sz="2000" baseline="-25000" dirty="0">
                  <a:solidFill>
                    <a:srgbClr val="000000"/>
                  </a:solidFill>
                  <a:latin typeface="Arial" pitchFamily="34" charset="0"/>
                  <a:ea typeface="宋体" pitchFamily="2" charset="-122"/>
                  <a:cs typeface="Arial" pitchFamily="34" charset="0"/>
                </a:rPr>
                <a:t>4</a:t>
              </a:r>
            </a:p>
          </p:txBody>
        </p:sp>
        <p:pic>
          <p:nvPicPr>
            <p:cNvPr id="33829" name="Picture 9" descr="artplus_nature_naturalcity42_b"/>
            <p:cNvPicPr>
              <a:picLocks noChangeAspect="1" noChangeArrowheads="1"/>
            </p:cNvPicPr>
            <p:nvPr/>
          </p:nvPicPr>
          <p:blipFill>
            <a:blip r:embed="rId9" cstate="print"/>
            <a:srcRect/>
            <a:stretch>
              <a:fillRect/>
            </a:stretch>
          </p:blipFill>
          <p:spPr bwMode="auto">
            <a:xfrm>
              <a:off x="5220072" y="4149080"/>
              <a:ext cx="3312368" cy="571500"/>
            </a:xfrm>
            <a:prstGeom prst="rect">
              <a:avLst/>
            </a:prstGeom>
            <a:noFill/>
            <a:ln w="9525">
              <a:noFill/>
              <a:miter lim="800000"/>
              <a:headEnd/>
              <a:tailEnd/>
            </a:ln>
          </p:spPr>
        </p:pic>
        <p:pic>
          <p:nvPicPr>
            <p:cNvPr id="33830" name="Picture 11" descr="artplus_nature_naturalcity42_d"/>
            <p:cNvPicPr>
              <a:picLocks noChangeAspect="1" noChangeArrowheads="1"/>
            </p:cNvPicPr>
            <p:nvPr/>
          </p:nvPicPr>
          <p:blipFill>
            <a:blip r:embed="rId10" cstate="print"/>
            <a:srcRect/>
            <a:stretch>
              <a:fillRect/>
            </a:stretch>
          </p:blipFill>
          <p:spPr bwMode="auto">
            <a:xfrm>
              <a:off x="6732240" y="4005064"/>
              <a:ext cx="623888" cy="579437"/>
            </a:xfrm>
            <a:prstGeom prst="rect">
              <a:avLst/>
            </a:prstGeom>
            <a:noFill/>
            <a:ln w="9525">
              <a:noFill/>
              <a:miter lim="800000"/>
              <a:headEnd/>
              <a:tailEnd/>
            </a:ln>
          </p:spPr>
        </p:pic>
        <p:pic>
          <p:nvPicPr>
            <p:cNvPr id="33831" name="Picture 553" descr="Audience_TeamMembers"/>
            <p:cNvPicPr>
              <a:picLocks noChangeAspect="1" noChangeArrowheads="1"/>
            </p:cNvPicPr>
            <p:nvPr/>
          </p:nvPicPr>
          <p:blipFill>
            <a:blip r:embed="rId11" cstate="print"/>
            <a:srcRect l="43143" t="35231" r="34288" b="40764"/>
            <a:stretch>
              <a:fillRect/>
            </a:stretch>
          </p:blipFill>
          <p:spPr bwMode="auto">
            <a:xfrm>
              <a:off x="5220072" y="3140968"/>
              <a:ext cx="1901825" cy="1517650"/>
            </a:xfrm>
            <a:prstGeom prst="rect">
              <a:avLst/>
            </a:prstGeom>
            <a:noFill/>
            <a:ln w="9525">
              <a:noFill/>
              <a:miter lim="800000"/>
              <a:headEnd/>
              <a:tailEnd/>
            </a:ln>
          </p:spPr>
        </p:pic>
      </p:grpSp>
      <p:pic>
        <p:nvPicPr>
          <p:cNvPr id="33824" name="Picture 8" descr="artplus_nature_naturalcity42_e"/>
          <p:cNvPicPr>
            <a:picLocks noChangeAspect="1" noChangeArrowheads="1"/>
          </p:cNvPicPr>
          <p:nvPr/>
        </p:nvPicPr>
        <p:blipFill>
          <a:blip r:embed="rId12" cstate="print"/>
          <a:srcRect/>
          <a:stretch>
            <a:fillRect/>
          </a:stretch>
        </p:blipFill>
        <p:spPr bwMode="auto">
          <a:xfrm>
            <a:off x="7307140" y="3212779"/>
            <a:ext cx="1546225" cy="1447800"/>
          </a:xfrm>
          <a:prstGeom prst="rect">
            <a:avLst/>
          </a:prstGeom>
          <a:noFill/>
          <a:ln w="9525">
            <a:noFill/>
            <a:miter lim="800000"/>
            <a:headEnd/>
            <a:tailEnd/>
          </a:ln>
        </p:spPr>
      </p:pic>
      <p:sp>
        <p:nvSpPr>
          <p:cNvPr id="168" name="矩形 167"/>
          <p:cNvSpPr/>
          <p:nvPr/>
        </p:nvSpPr>
        <p:spPr bwMode="auto">
          <a:xfrm>
            <a:off x="755576" y="5301208"/>
            <a:ext cx="7632848"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7752" tIns="43876" rIns="87752" bIns="43876" numCol="1" rtlCol="0" anchor="ctr" anchorCtr="0" compatLnSpc="1">
            <a:prstTxWarp prst="textNoShape">
              <a:avLst/>
            </a:prstTxWarp>
          </a:bodyPr>
          <a:lstStyle/>
          <a:p>
            <a:pPr algn="ctr" defTabSz="801688"/>
            <a:r>
              <a:rPr lang="en-US" altLang="zh-CN" sz="2400" b="1" dirty="0" smtClean="0">
                <a:solidFill>
                  <a:srgbClr val="C00000"/>
                </a:solidFill>
              </a:rPr>
              <a:t>“The strategic and economic policies of the 20th century are obsolete, and it is time to find new ones.”</a:t>
            </a:r>
            <a:endParaRPr kumimoji="0" lang="zh-CN" altLang="en-US" sz="2000" b="1" i="0" u="none" strike="noStrike" cap="none" normalizeH="0" baseline="0" dirty="0" smtClean="0">
              <a:ln>
                <a:noFill/>
              </a:ln>
              <a:solidFill>
                <a:srgbClr val="990000"/>
              </a:solidFill>
              <a:effectLst/>
              <a:latin typeface="FrutigerNext LT Medium" pitchFamily="34" charset="0"/>
              <a:ea typeface="黑体" pitchFamily="2" charset="-122"/>
            </a:endParaRPr>
          </a:p>
        </p:txBody>
      </p:sp>
      <p:sp>
        <p:nvSpPr>
          <p:cNvPr id="167" name="AutoShape 565"/>
          <p:cNvSpPr>
            <a:spLocks noChangeArrowheads="1"/>
          </p:cNvSpPr>
          <p:nvPr/>
        </p:nvSpPr>
        <p:spPr bwMode="gray">
          <a:xfrm>
            <a:off x="4643315" y="2927028"/>
            <a:ext cx="1008063" cy="1008063"/>
          </a:xfrm>
          <a:prstGeom prst="rightArrow">
            <a:avLst>
              <a:gd name="adj1" fmla="val 50000"/>
              <a:gd name="adj2" fmla="val 25000"/>
            </a:avLst>
          </a:prstGeom>
          <a:solidFill>
            <a:srgbClr val="C00000">
              <a:alpha val="88000"/>
            </a:srgbClr>
          </a:solidFill>
          <a:ln w="9525" algn="ctr">
            <a:noFill/>
            <a:miter lim="800000"/>
            <a:headEnd/>
            <a:tailEnd/>
          </a:ln>
          <a:effectLst>
            <a:outerShdw dist="107763" dir="2700000" algn="ctr" rotWithShape="0">
              <a:schemeClr val="bg2">
                <a:alpha val="50000"/>
              </a:schemeClr>
            </a:outerShdw>
          </a:effectLst>
        </p:spPr>
        <p:txBody>
          <a:bodyPr wrap="none" anchor="ctr">
            <a:noAutofit/>
          </a:bodyPr>
          <a:lstStyle/>
          <a:p>
            <a:pPr>
              <a:defRPr/>
            </a:pPr>
            <a:endParaRPr lang="zh-CN" altLang="en-US" sz="1800">
              <a:solidFill>
                <a:srgbClr val="000000"/>
              </a:solidFill>
              <a:latin typeface="Arial" charset="0"/>
              <a:ea typeface="宋体" pitchFamily="2" charset="-122"/>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1"/>
          <p:cNvGrpSpPr>
            <a:grpSpLocks/>
          </p:cNvGrpSpPr>
          <p:nvPr/>
        </p:nvGrpSpPr>
        <p:grpSpPr bwMode="auto">
          <a:xfrm>
            <a:off x="0" y="3881617"/>
            <a:ext cx="9144000" cy="573087"/>
            <a:chOff x="0" y="3945"/>
            <a:chExt cx="5760" cy="361"/>
          </a:xfrm>
        </p:grpSpPr>
        <p:sp>
          <p:nvSpPr>
            <p:cNvPr id="8" name="Rectangle 105"/>
            <p:cNvSpPr>
              <a:spLocks noChangeArrowheads="1"/>
            </p:cNvSpPr>
            <p:nvPr/>
          </p:nvSpPr>
          <p:spPr bwMode="auto">
            <a:xfrm>
              <a:off x="0" y="3945"/>
              <a:ext cx="5760" cy="361"/>
            </a:xfrm>
            <a:prstGeom prst="rect">
              <a:avLst/>
            </a:prstGeom>
            <a:solidFill>
              <a:srgbClr val="000000">
                <a:alpha val="70195"/>
              </a:srgbClr>
            </a:solidFill>
            <a:ln w="9525">
              <a:noFill/>
              <a:miter lim="800000"/>
              <a:headEnd/>
              <a:tailEnd/>
            </a:ln>
          </p:spPr>
          <p:txBody>
            <a:bodyPr wrap="none" anchor="ctr"/>
            <a:lstStyle/>
            <a:p>
              <a:endParaRPr lang="zh-CN" altLang="zh-CN"/>
            </a:p>
          </p:txBody>
        </p:sp>
        <p:sp>
          <p:nvSpPr>
            <p:cNvPr id="9" name="Text Box 103"/>
            <p:cNvSpPr txBox="1">
              <a:spLocks noChangeArrowheads="1"/>
            </p:cNvSpPr>
            <p:nvPr/>
          </p:nvSpPr>
          <p:spPr bwMode="auto">
            <a:xfrm>
              <a:off x="184" y="3948"/>
              <a:ext cx="5472" cy="291"/>
            </a:xfrm>
            <a:prstGeom prst="rect">
              <a:avLst/>
            </a:prstGeom>
            <a:noFill/>
            <a:ln w="9525">
              <a:noFill/>
              <a:miter lim="800000"/>
              <a:headEnd/>
              <a:tailEnd/>
            </a:ln>
          </p:spPr>
          <p:txBody>
            <a:bodyPr>
              <a:spAutoFit/>
            </a:bodyPr>
            <a:lstStyle/>
            <a:p>
              <a:pPr lvl="0" algn="ctr"/>
              <a:r>
                <a:rPr lang="en-US" altLang="zh-CN" sz="2000" b="1" dirty="0" smtClean="0">
                  <a:solidFill>
                    <a:srgbClr val="FFFFFF"/>
                  </a:solidFill>
                  <a:latin typeface="Cisco-Bold" pitchFamily="18" charset="0"/>
                  <a:cs typeface="Arial"/>
                </a:rPr>
                <a:t>Succesful Smart City Development Relies on</a:t>
              </a:r>
              <a:r>
                <a:rPr lang="en-US" altLang="zh-CN" sz="2000" dirty="0" smtClean="0">
                  <a:solidFill>
                    <a:srgbClr val="FFFFFF"/>
                  </a:solidFill>
                  <a:latin typeface="Cisco-Bold" pitchFamily="18" charset="0"/>
                  <a:cs typeface="Arial"/>
                </a:rPr>
                <a:t> </a:t>
              </a:r>
              <a:r>
                <a:rPr lang="en-US" altLang="zh-CN" sz="2400" dirty="0" smtClean="0">
                  <a:solidFill>
                    <a:srgbClr val="FFFFFF"/>
                  </a:solidFill>
                  <a:latin typeface="Cisco-Bold" pitchFamily="18" charset="0"/>
                  <a:cs typeface="Arial"/>
                </a:rPr>
                <a:t> </a:t>
              </a:r>
              <a:endParaRPr lang="en-US" altLang="zh-CN" sz="2400" dirty="0">
                <a:solidFill>
                  <a:srgbClr val="FFFFFF"/>
                </a:solidFill>
                <a:latin typeface="Cisco-Bold" pitchFamily="18" charset="0"/>
                <a:cs typeface="Arial"/>
              </a:endParaRPr>
            </a:p>
          </p:txBody>
        </p:sp>
      </p:grpSp>
      <p:grpSp>
        <p:nvGrpSpPr>
          <p:cNvPr id="3" name="组合 192"/>
          <p:cNvGrpSpPr/>
          <p:nvPr/>
        </p:nvGrpSpPr>
        <p:grpSpPr>
          <a:xfrm>
            <a:off x="127248" y="4522381"/>
            <a:ext cx="8912224" cy="1658679"/>
            <a:chOff x="179512" y="4763385"/>
            <a:chExt cx="8912224" cy="1658679"/>
          </a:xfrm>
        </p:grpSpPr>
        <p:grpSp>
          <p:nvGrpSpPr>
            <p:cNvPr id="4" name="组合 39"/>
            <p:cNvGrpSpPr/>
            <p:nvPr/>
          </p:nvGrpSpPr>
          <p:grpSpPr>
            <a:xfrm>
              <a:off x="179512" y="4765050"/>
              <a:ext cx="2143815" cy="1642837"/>
              <a:chOff x="179512" y="4765050"/>
              <a:chExt cx="2143815" cy="1642837"/>
            </a:xfrm>
          </p:grpSpPr>
          <p:sp>
            <p:nvSpPr>
              <p:cNvPr id="16" name="Rectangle 105"/>
              <p:cNvSpPr>
                <a:spLocks noChangeArrowheads="1"/>
              </p:cNvSpPr>
              <p:nvPr/>
            </p:nvSpPr>
            <p:spPr bwMode="auto">
              <a:xfrm>
                <a:off x="179855" y="4765050"/>
                <a:ext cx="2143472" cy="1642837"/>
              </a:xfrm>
              <a:prstGeom prst="rect">
                <a:avLst/>
              </a:prstGeom>
              <a:solidFill>
                <a:srgbClr val="0070C0"/>
              </a:solidFill>
              <a:ln w="9525" algn="ctr">
                <a:noFill/>
                <a:miter lim="800000"/>
                <a:headEnd/>
                <a:tailEnd/>
              </a:ln>
            </p:spPr>
            <p:txBody>
              <a:bodyPr wrap="none" anchor="ctr"/>
              <a:lstStyle/>
              <a:p>
                <a:endParaRPr lang="zh-CN" altLang="zh-CN"/>
              </a:p>
            </p:txBody>
          </p:sp>
          <p:sp>
            <p:nvSpPr>
              <p:cNvPr id="18" name="TextBox 130"/>
              <p:cNvSpPr txBox="1">
                <a:spLocks noChangeArrowheads="1"/>
              </p:cNvSpPr>
              <p:nvPr/>
            </p:nvSpPr>
            <p:spPr bwMode="auto">
              <a:xfrm>
                <a:off x="179512" y="4773984"/>
                <a:ext cx="1944216" cy="369332"/>
              </a:xfrm>
              <a:prstGeom prst="rect">
                <a:avLst/>
              </a:prstGeom>
              <a:solidFill>
                <a:srgbClr val="0070C0"/>
              </a:solidFill>
              <a:ln w="9525">
                <a:noFill/>
                <a:miter lim="800000"/>
                <a:headEnd/>
                <a:tailEnd/>
              </a:ln>
            </p:spPr>
            <p:txBody>
              <a:bodyPr wrap="square">
                <a:spAutoFit/>
              </a:bodyPr>
              <a:lstStyle/>
              <a:p>
                <a:pPr algn="ctr"/>
                <a:r>
                  <a:rPr kumimoji="1" lang="en-US" altLang="zh-CN" sz="1800" b="1" dirty="0" smtClean="0">
                    <a:solidFill>
                      <a:srgbClr val="FFFFFF"/>
                    </a:solidFill>
                    <a:latin typeface="Arial"/>
                    <a:ea typeface="华文细黑" pitchFamily="2" charset="-122"/>
                    <a:cs typeface="Arial" pitchFamily="34" charset="0"/>
                  </a:rPr>
                  <a:t>Standardization</a:t>
                </a:r>
                <a:endParaRPr lang="en-US" altLang="zh-CN" sz="1800" b="1" dirty="0"/>
              </a:p>
            </p:txBody>
          </p:sp>
          <p:sp>
            <p:nvSpPr>
              <p:cNvPr id="19" name="Text Box 17"/>
              <p:cNvSpPr txBox="1">
                <a:spLocks noChangeArrowheads="1"/>
              </p:cNvSpPr>
              <p:nvPr/>
            </p:nvSpPr>
            <p:spPr bwMode="auto">
              <a:xfrm>
                <a:off x="190487" y="5277219"/>
                <a:ext cx="1981279" cy="1116491"/>
              </a:xfrm>
              <a:prstGeom prst="rect">
                <a:avLst/>
              </a:prstGeom>
              <a:solidFill>
                <a:srgbClr val="0070C0"/>
              </a:solidFill>
              <a:ln w="9525">
                <a:noFill/>
                <a:miter lim="800000"/>
                <a:headEnd/>
                <a:tailEnd/>
              </a:ln>
            </p:spPr>
            <p:txBody>
              <a:bodyPr wrap="square">
                <a:noAutofit/>
              </a:bodyPr>
              <a:lstStyle/>
              <a:p>
                <a:pPr defTabSz="1000125">
                  <a:lnSpc>
                    <a:spcPct val="120000"/>
                  </a:lnSpc>
                  <a:buSzPct val="80000"/>
                </a:pPr>
                <a:r>
                  <a:rPr kumimoji="1" lang="en-US" altLang="zh-CN" sz="1400" dirty="0" smtClean="0">
                    <a:solidFill>
                      <a:schemeClr val="tx2"/>
                    </a:solidFill>
                    <a:latin typeface="Arial"/>
                    <a:ea typeface="华文细黑" pitchFamily="2" charset="-122"/>
                    <a:cs typeface="Arial" pitchFamily="34" charset="0"/>
                  </a:rPr>
                  <a:t>Build a completion set of Information standards</a:t>
                </a:r>
                <a:endParaRPr kumimoji="1" lang="zh-CN" altLang="en-US" sz="1400" dirty="0" smtClean="0">
                  <a:solidFill>
                    <a:schemeClr val="tx2"/>
                  </a:solidFill>
                  <a:latin typeface="Arial"/>
                  <a:ea typeface="华文细黑" pitchFamily="2" charset="-122"/>
                  <a:cs typeface="Arial" pitchFamily="34" charset="0"/>
                </a:endParaRPr>
              </a:p>
            </p:txBody>
          </p:sp>
        </p:grpSp>
        <p:grpSp>
          <p:nvGrpSpPr>
            <p:cNvPr id="5" name="组合 40"/>
            <p:cNvGrpSpPr/>
            <p:nvPr/>
          </p:nvGrpSpPr>
          <p:grpSpPr>
            <a:xfrm>
              <a:off x="2433957" y="4789664"/>
              <a:ext cx="2105247" cy="1632400"/>
              <a:chOff x="129701" y="4773987"/>
              <a:chExt cx="2105247" cy="1632400"/>
            </a:xfrm>
          </p:grpSpPr>
          <p:sp>
            <p:nvSpPr>
              <p:cNvPr id="42" name="Rectangle 105"/>
              <p:cNvSpPr>
                <a:spLocks noChangeArrowheads="1"/>
              </p:cNvSpPr>
              <p:nvPr/>
            </p:nvSpPr>
            <p:spPr bwMode="auto">
              <a:xfrm>
                <a:off x="129701" y="4861122"/>
                <a:ext cx="2097932" cy="1302681"/>
              </a:xfrm>
              <a:prstGeom prst="rect">
                <a:avLst/>
              </a:prstGeom>
              <a:solidFill>
                <a:srgbClr val="0070C0"/>
              </a:solidFill>
              <a:ln w="9525" algn="ctr">
                <a:noFill/>
                <a:miter lim="800000"/>
                <a:headEnd/>
                <a:tailEnd/>
              </a:ln>
            </p:spPr>
            <p:txBody>
              <a:bodyPr wrap="none" anchor="ctr"/>
              <a:lstStyle/>
              <a:p>
                <a:endParaRPr lang="zh-CN" altLang="zh-CN"/>
              </a:p>
            </p:txBody>
          </p:sp>
          <p:sp>
            <p:nvSpPr>
              <p:cNvPr id="43" name="TextBox 130"/>
              <p:cNvSpPr txBox="1">
                <a:spLocks noChangeArrowheads="1"/>
              </p:cNvSpPr>
              <p:nvPr/>
            </p:nvSpPr>
            <p:spPr bwMode="auto">
              <a:xfrm>
                <a:off x="129701" y="4773987"/>
                <a:ext cx="2105247" cy="369332"/>
              </a:xfrm>
              <a:prstGeom prst="rect">
                <a:avLst/>
              </a:prstGeom>
              <a:solidFill>
                <a:srgbClr val="0070C0"/>
              </a:solidFill>
              <a:ln w="9525">
                <a:noFill/>
                <a:miter lim="800000"/>
                <a:headEnd/>
                <a:tailEnd/>
              </a:ln>
            </p:spPr>
            <p:txBody>
              <a:bodyPr wrap="square">
                <a:spAutoFit/>
              </a:bodyPr>
              <a:lstStyle/>
              <a:p>
                <a:pPr algn="ctr"/>
                <a:r>
                  <a:rPr kumimoji="1" lang="en-US" altLang="zh-CN" sz="1800" b="1" dirty="0" smtClean="0">
                    <a:solidFill>
                      <a:srgbClr val="FFFFFF"/>
                    </a:solidFill>
                    <a:latin typeface="Arial"/>
                    <a:ea typeface="华文细黑" pitchFamily="2" charset="-122"/>
                    <a:cs typeface="Arial" pitchFamily="34" charset="0"/>
                  </a:rPr>
                  <a:t>Planning</a:t>
                </a:r>
                <a:endParaRPr lang="en-US" altLang="zh-CN" sz="1800" b="1" dirty="0"/>
              </a:p>
            </p:txBody>
          </p:sp>
          <p:sp>
            <p:nvSpPr>
              <p:cNvPr id="44" name="Text Box 17"/>
              <p:cNvSpPr txBox="1">
                <a:spLocks noChangeArrowheads="1"/>
              </p:cNvSpPr>
              <p:nvPr/>
            </p:nvSpPr>
            <p:spPr bwMode="auto">
              <a:xfrm>
                <a:off x="129701" y="5277219"/>
                <a:ext cx="2105247" cy="1129168"/>
              </a:xfrm>
              <a:prstGeom prst="rect">
                <a:avLst/>
              </a:prstGeom>
              <a:solidFill>
                <a:srgbClr val="0070C0"/>
              </a:solidFill>
              <a:ln w="9525">
                <a:noFill/>
                <a:miter lim="800000"/>
                <a:headEnd/>
                <a:tailEnd/>
              </a:ln>
            </p:spPr>
            <p:txBody>
              <a:bodyPr wrap="square">
                <a:noAutofit/>
              </a:bodyPr>
              <a:lstStyle/>
              <a:p>
                <a:pPr defTabSz="1000125">
                  <a:lnSpc>
                    <a:spcPct val="120000"/>
                  </a:lnSpc>
                  <a:buSzPct val="80000"/>
                </a:pPr>
                <a:r>
                  <a:rPr kumimoji="1" lang="en-US" altLang="zh-CN" sz="1400" dirty="0" smtClean="0">
                    <a:solidFill>
                      <a:schemeClr val="tx2"/>
                    </a:solidFill>
                    <a:latin typeface="Arial"/>
                    <a:ea typeface="华文细黑" pitchFamily="2" charset="-122"/>
                    <a:cs typeface="Arial" pitchFamily="34" charset="0"/>
                  </a:rPr>
                  <a:t>Adopt right constructure model </a:t>
                </a:r>
                <a:endParaRPr kumimoji="1" lang="zh-CN" altLang="en-US" sz="1400" dirty="0" smtClean="0">
                  <a:solidFill>
                    <a:schemeClr val="tx2"/>
                  </a:solidFill>
                  <a:latin typeface="Arial"/>
                  <a:ea typeface="华文细黑" pitchFamily="2" charset="-122"/>
                  <a:cs typeface="Arial" pitchFamily="34" charset="0"/>
                </a:endParaRPr>
              </a:p>
            </p:txBody>
          </p:sp>
        </p:grpSp>
        <p:grpSp>
          <p:nvGrpSpPr>
            <p:cNvPr id="6" name="组合 44"/>
            <p:cNvGrpSpPr/>
            <p:nvPr/>
          </p:nvGrpSpPr>
          <p:grpSpPr>
            <a:xfrm>
              <a:off x="4709324" y="4777562"/>
              <a:ext cx="2150164" cy="1383265"/>
              <a:chOff x="45572" y="4761885"/>
              <a:chExt cx="2150164" cy="1383265"/>
            </a:xfrm>
          </p:grpSpPr>
          <p:sp>
            <p:nvSpPr>
              <p:cNvPr id="46" name="Rectangle 105"/>
              <p:cNvSpPr>
                <a:spLocks noChangeArrowheads="1"/>
              </p:cNvSpPr>
              <p:nvPr/>
            </p:nvSpPr>
            <p:spPr bwMode="auto">
              <a:xfrm>
                <a:off x="45572" y="4761885"/>
                <a:ext cx="2150164" cy="1320200"/>
              </a:xfrm>
              <a:prstGeom prst="rect">
                <a:avLst/>
              </a:prstGeom>
              <a:solidFill>
                <a:srgbClr val="0070C0"/>
              </a:solidFill>
              <a:ln w="9525" algn="ctr">
                <a:noFill/>
                <a:miter lim="800000"/>
                <a:headEnd/>
                <a:tailEnd/>
              </a:ln>
            </p:spPr>
            <p:txBody>
              <a:bodyPr wrap="none" anchor="ctr"/>
              <a:lstStyle/>
              <a:p>
                <a:endParaRPr lang="zh-CN" altLang="zh-CN"/>
              </a:p>
            </p:txBody>
          </p:sp>
          <p:sp>
            <p:nvSpPr>
              <p:cNvPr id="47" name="TextBox 130"/>
              <p:cNvSpPr txBox="1">
                <a:spLocks noChangeArrowheads="1"/>
              </p:cNvSpPr>
              <p:nvPr/>
            </p:nvSpPr>
            <p:spPr bwMode="auto">
              <a:xfrm>
                <a:off x="179512" y="4776060"/>
                <a:ext cx="1944216" cy="369332"/>
              </a:xfrm>
              <a:prstGeom prst="rect">
                <a:avLst/>
              </a:prstGeom>
              <a:solidFill>
                <a:srgbClr val="0070C0"/>
              </a:solidFill>
              <a:ln w="9525">
                <a:noFill/>
                <a:miter lim="800000"/>
                <a:headEnd/>
                <a:tailEnd/>
              </a:ln>
            </p:spPr>
            <p:txBody>
              <a:bodyPr wrap="square">
                <a:spAutoFit/>
              </a:bodyPr>
              <a:lstStyle/>
              <a:p>
                <a:pPr algn="ctr"/>
                <a:r>
                  <a:rPr kumimoji="1" lang="en-US" altLang="zh-CN" sz="1800" b="1" dirty="0" smtClean="0">
                    <a:solidFill>
                      <a:srgbClr val="FFFFFF"/>
                    </a:solidFill>
                    <a:latin typeface="Arial"/>
                    <a:ea typeface="华文细黑" pitchFamily="2" charset="-122"/>
                    <a:cs typeface="Arial" pitchFamily="34" charset="0"/>
                  </a:rPr>
                  <a:t>Innovative</a:t>
                </a:r>
                <a:endParaRPr lang="en-US" altLang="zh-CN" sz="1800" b="1" dirty="0"/>
              </a:p>
            </p:txBody>
          </p:sp>
          <p:sp>
            <p:nvSpPr>
              <p:cNvPr id="48" name="Text Box 17"/>
              <p:cNvSpPr txBox="1">
                <a:spLocks noChangeArrowheads="1"/>
              </p:cNvSpPr>
              <p:nvPr/>
            </p:nvSpPr>
            <p:spPr bwMode="auto">
              <a:xfrm>
                <a:off x="45573" y="5277220"/>
                <a:ext cx="2147776" cy="867930"/>
              </a:xfrm>
              <a:prstGeom prst="rect">
                <a:avLst/>
              </a:prstGeom>
              <a:solidFill>
                <a:srgbClr val="0070C0"/>
              </a:solidFill>
              <a:ln w="9525">
                <a:noFill/>
                <a:miter lim="800000"/>
                <a:headEnd/>
                <a:tailEnd/>
              </a:ln>
            </p:spPr>
            <p:txBody>
              <a:bodyPr wrap="square">
                <a:spAutoFit/>
              </a:bodyPr>
              <a:lstStyle/>
              <a:p>
                <a:pPr defTabSz="1000125">
                  <a:lnSpc>
                    <a:spcPct val="120000"/>
                  </a:lnSpc>
                  <a:buSzPct val="80000"/>
                </a:pPr>
                <a:r>
                  <a:rPr kumimoji="1" lang="en-US" altLang="zh-CN" sz="1400" dirty="0" smtClean="0">
                    <a:solidFill>
                      <a:schemeClr val="tx2"/>
                    </a:solidFill>
                    <a:latin typeface="Arial"/>
                    <a:ea typeface="华文细黑" pitchFamily="2" charset="-122"/>
                    <a:cs typeface="Arial" pitchFamily="34" charset="0"/>
                  </a:rPr>
                  <a:t>Establish a clearly-defined city innovation mechanism</a:t>
                </a:r>
                <a:endParaRPr kumimoji="1" lang="zh-CN" altLang="en-US" sz="1400" dirty="0">
                  <a:solidFill>
                    <a:schemeClr val="tx2"/>
                  </a:solidFill>
                  <a:latin typeface="Arial"/>
                  <a:ea typeface="华文细黑" pitchFamily="2" charset="-122"/>
                  <a:cs typeface="Arial" pitchFamily="34" charset="0"/>
                </a:endParaRPr>
              </a:p>
            </p:txBody>
          </p:sp>
        </p:grpSp>
        <p:grpSp>
          <p:nvGrpSpPr>
            <p:cNvPr id="7" name="组合 48"/>
            <p:cNvGrpSpPr/>
            <p:nvPr/>
          </p:nvGrpSpPr>
          <p:grpSpPr>
            <a:xfrm>
              <a:off x="6942162" y="4763385"/>
              <a:ext cx="2149574" cy="1397442"/>
              <a:chOff x="46162" y="4747708"/>
              <a:chExt cx="2149574" cy="1397442"/>
            </a:xfrm>
          </p:grpSpPr>
          <p:sp>
            <p:nvSpPr>
              <p:cNvPr id="50" name="Rectangle 105"/>
              <p:cNvSpPr>
                <a:spLocks noChangeArrowheads="1"/>
              </p:cNvSpPr>
              <p:nvPr/>
            </p:nvSpPr>
            <p:spPr bwMode="auto">
              <a:xfrm>
                <a:off x="52264" y="4761886"/>
                <a:ext cx="2143472" cy="1320203"/>
              </a:xfrm>
              <a:prstGeom prst="rect">
                <a:avLst/>
              </a:prstGeom>
              <a:solidFill>
                <a:srgbClr val="0070C0"/>
              </a:solidFill>
              <a:ln w="9525" algn="ctr">
                <a:noFill/>
                <a:miter lim="800000"/>
                <a:headEnd/>
                <a:tailEnd/>
              </a:ln>
            </p:spPr>
            <p:txBody>
              <a:bodyPr wrap="none" anchor="ctr"/>
              <a:lstStyle/>
              <a:p>
                <a:endParaRPr lang="zh-CN" altLang="zh-CN"/>
              </a:p>
            </p:txBody>
          </p:sp>
          <p:sp>
            <p:nvSpPr>
              <p:cNvPr id="51" name="TextBox 130"/>
              <p:cNvSpPr txBox="1">
                <a:spLocks noChangeArrowheads="1"/>
              </p:cNvSpPr>
              <p:nvPr/>
            </p:nvSpPr>
            <p:spPr bwMode="auto">
              <a:xfrm>
                <a:off x="46162" y="4747708"/>
                <a:ext cx="2077566" cy="369332"/>
              </a:xfrm>
              <a:prstGeom prst="rect">
                <a:avLst/>
              </a:prstGeom>
              <a:solidFill>
                <a:srgbClr val="0070C0"/>
              </a:solidFill>
              <a:ln w="9525">
                <a:noFill/>
                <a:miter lim="800000"/>
                <a:headEnd/>
                <a:tailEnd/>
              </a:ln>
            </p:spPr>
            <p:txBody>
              <a:bodyPr wrap="square">
                <a:spAutoFit/>
              </a:bodyPr>
              <a:lstStyle/>
              <a:p>
                <a:pPr algn="ctr"/>
                <a:r>
                  <a:rPr kumimoji="1" lang="en-US" altLang="zh-CN" sz="1800" b="1" dirty="0" smtClean="0">
                    <a:solidFill>
                      <a:srgbClr val="FFFFFF"/>
                    </a:solidFill>
                    <a:latin typeface="Arial"/>
                    <a:ea typeface="华文细黑" pitchFamily="2" charset="-122"/>
                    <a:cs typeface="Arial" pitchFamily="34" charset="0"/>
                  </a:rPr>
                  <a:t>Coordination</a:t>
                </a:r>
                <a:endParaRPr lang="en-US" altLang="zh-CN" sz="1800" b="1" dirty="0"/>
              </a:p>
            </p:txBody>
          </p:sp>
          <p:sp>
            <p:nvSpPr>
              <p:cNvPr id="52" name="Text Box 17"/>
              <p:cNvSpPr txBox="1">
                <a:spLocks noChangeArrowheads="1"/>
              </p:cNvSpPr>
              <p:nvPr/>
            </p:nvSpPr>
            <p:spPr bwMode="auto">
              <a:xfrm>
                <a:off x="46162" y="5277220"/>
                <a:ext cx="2146598" cy="867930"/>
              </a:xfrm>
              <a:prstGeom prst="rect">
                <a:avLst/>
              </a:prstGeom>
              <a:solidFill>
                <a:srgbClr val="0070C0"/>
              </a:solidFill>
              <a:ln w="9525">
                <a:noFill/>
                <a:miter lim="800000"/>
                <a:headEnd/>
                <a:tailEnd/>
              </a:ln>
            </p:spPr>
            <p:txBody>
              <a:bodyPr wrap="square">
                <a:spAutoFit/>
              </a:bodyPr>
              <a:lstStyle/>
              <a:p>
                <a:pPr defTabSz="1000125">
                  <a:lnSpc>
                    <a:spcPct val="120000"/>
                  </a:lnSpc>
                  <a:buSzPct val="80000"/>
                </a:pPr>
                <a:r>
                  <a:rPr kumimoji="1" lang="en-US" altLang="zh-CN" sz="1400" dirty="0" smtClean="0">
                    <a:solidFill>
                      <a:schemeClr val="tx2"/>
                    </a:solidFill>
                    <a:latin typeface="Arial"/>
                    <a:ea typeface="华文细黑" pitchFamily="2" charset="-122"/>
                    <a:cs typeface="Arial" pitchFamily="34" charset="0"/>
                  </a:rPr>
                  <a:t>Well-managed and coordinated city operations</a:t>
                </a:r>
                <a:endParaRPr kumimoji="1" lang="zh-CN" altLang="en-US" sz="1400" dirty="0">
                  <a:solidFill>
                    <a:schemeClr val="tx2"/>
                  </a:solidFill>
                  <a:latin typeface="Arial"/>
                  <a:ea typeface="华文细黑" pitchFamily="2" charset="-122"/>
                  <a:cs typeface="Arial" pitchFamily="34" charset="0"/>
                </a:endParaRPr>
              </a:p>
            </p:txBody>
          </p:sp>
        </p:grpSp>
      </p:grpSp>
      <p:sp>
        <p:nvSpPr>
          <p:cNvPr id="76" name="Oval 4"/>
          <p:cNvSpPr>
            <a:spLocks noChangeArrowheads="1"/>
          </p:cNvSpPr>
          <p:nvPr/>
        </p:nvSpPr>
        <p:spPr bwMode="auto">
          <a:xfrm>
            <a:off x="1995018" y="878789"/>
            <a:ext cx="5076532" cy="2529644"/>
          </a:xfrm>
          <a:prstGeom prst="ellipse">
            <a:avLst/>
          </a:prstGeom>
          <a:noFill/>
          <a:ln w="28575">
            <a:solidFill>
              <a:srgbClr val="007689"/>
            </a:solidFill>
            <a:round/>
            <a:headEnd/>
            <a:tailEnd/>
          </a:ln>
        </p:spPr>
        <p:txBody>
          <a:bodyPr wrap="none" anchor="ctr"/>
          <a:lstStyle/>
          <a:p>
            <a:pPr algn="ctr" eaLnBrk="0" hangingPunct="0">
              <a:lnSpc>
                <a:spcPct val="90000"/>
              </a:lnSpc>
              <a:spcBef>
                <a:spcPct val="50000"/>
              </a:spcBef>
              <a:buFont typeface="Wingdings" pitchFamily="2" charset="2"/>
              <a:buChar char="n"/>
            </a:pPr>
            <a:endParaRPr lang="zh-CN" altLang="en-US" sz="1400">
              <a:solidFill>
                <a:srgbClr val="000000"/>
              </a:solidFill>
              <a:latin typeface="Arial" pitchFamily="34" charset="0"/>
              <a:cs typeface="Arial" pitchFamily="34" charset="0"/>
            </a:endParaRPr>
          </a:p>
        </p:txBody>
      </p:sp>
      <p:sp>
        <p:nvSpPr>
          <p:cNvPr id="77" name="Oval 5"/>
          <p:cNvSpPr>
            <a:spLocks noChangeArrowheads="1"/>
          </p:cNvSpPr>
          <p:nvPr/>
        </p:nvSpPr>
        <p:spPr bwMode="auto">
          <a:xfrm>
            <a:off x="3894941" y="3081418"/>
            <a:ext cx="1138821" cy="532415"/>
          </a:xfrm>
          <a:prstGeom prst="ellipse">
            <a:avLst/>
          </a:prstGeom>
          <a:gradFill rotWithShape="1">
            <a:gsLst>
              <a:gs pos="0">
                <a:srgbClr val="FFFFFF"/>
              </a:gs>
              <a:gs pos="100000">
                <a:srgbClr val="CCFF99"/>
              </a:gs>
            </a:gsLst>
            <a:path path="shape">
              <a:fillToRect l="50000" t="50000" r="50000" b="50000"/>
            </a:path>
          </a:gradFill>
          <a:ln w="12700">
            <a:noFill/>
            <a:round/>
            <a:headEnd type="none" w="sm" len="sm"/>
            <a:tailEnd type="none" w="sm" len="sm"/>
          </a:ln>
        </p:spPr>
        <p:txBody>
          <a:bodyPr wrap="none" anchor="ctr"/>
          <a:lstStyle/>
          <a:p>
            <a:pPr algn="ctr" eaLnBrk="0" hangingPunct="0">
              <a:lnSpc>
                <a:spcPct val="90000"/>
              </a:lnSpc>
              <a:spcBef>
                <a:spcPct val="50000"/>
              </a:spcBef>
              <a:buFont typeface="Wingdings" pitchFamily="2" charset="2"/>
              <a:buChar char="n"/>
            </a:pPr>
            <a:endParaRPr lang="zh-CN" altLang="en-US" sz="1200">
              <a:solidFill>
                <a:schemeClr val="bg1"/>
              </a:solidFill>
              <a:latin typeface="Arial" pitchFamily="34" charset="0"/>
              <a:cs typeface="Arial" pitchFamily="34" charset="0"/>
            </a:endParaRPr>
          </a:p>
        </p:txBody>
      </p:sp>
      <p:sp>
        <p:nvSpPr>
          <p:cNvPr id="78" name="Oval 6"/>
          <p:cNvSpPr>
            <a:spLocks noChangeArrowheads="1"/>
          </p:cNvSpPr>
          <p:nvPr/>
        </p:nvSpPr>
        <p:spPr bwMode="auto">
          <a:xfrm>
            <a:off x="1483210" y="1855782"/>
            <a:ext cx="1138820" cy="532415"/>
          </a:xfrm>
          <a:prstGeom prst="ellipse">
            <a:avLst/>
          </a:prstGeom>
          <a:gradFill rotWithShape="1">
            <a:gsLst>
              <a:gs pos="0">
                <a:srgbClr val="FFFFFF"/>
              </a:gs>
              <a:gs pos="100000">
                <a:srgbClr val="507811"/>
              </a:gs>
            </a:gsLst>
            <a:path path="shape">
              <a:fillToRect l="50000" t="50000" r="50000" b="50000"/>
            </a:path>
          </a:gradFill>
          <a:ln w="12700">
            <a:noFill/>
            <a:round/>
            <a:headEnd type="none" w="sm" len="sm"/>
            <a:tailEnd type="none" w="sm" len="sm"/>
          </a:ln>
        </p:spPr>
        <p:txBody>
          <a:bodyPr wrap="none" anchor="ctr"/>
          <a:lstStyle/>
          <a:p>
            <a:pPr algn="ctr" eaLnBrk="0" hangingPunct="0">
              <a:lnSpc>
                <a:spcPct val="90000"/>
              </a:lnSpc>
              <a:spcBef>
                <a:spcPct val="50000"/>
              </a:spcBef>
              <a:buFont typeface="Wingdings" pitchFamily="2" charset="2"/>
              <a:buChar char="n"/>
            </a:pPr>
            <a:endParaRPr lang="zh-CN" altLang="en-US" sz="1400">
              <a:solidFill>
                <a:schemeClr val="bg1"/>
              </a:solidFill>
              <a:latin typeface="Arial" pitchFamily="34" charset="0"/>
              <a:cs typeface="Arial" pitchFamily="34" charset="0"/>
            </a:endParaRPr>
          </a:p>
        </p:txBody>
      </p:sp>
      <p:sp>
        <p:nvSpPr>
          <p:cNvPr id="79" name="Oval 7"/>
          <p:cNvSpPr>
            <a:spLocks noChangeArrowheads="1"/>
          </p:cNvSpPr>
          <p:nvPr/>
        </p:nvSpPr>
        <p:spPr bwMode="auto">
          <a:xfrm>
            <a:off x="3838283" y="620689"/>
            <a:ext cx="1138821" cy="532415"/>
          </a:xfrm>
          <a:prstGeom prst="ellipse">
            <a:avLst/>
          </a:prstGeom>
          <a:gradFill rotWithShape="1">
            <a:gsLst>
              <a:gs pos="0">
                <a:srgbClr val="FFFFFF"/>
              </a:gs>
              <a:gs pos="100000">
                <a:srgbClr val="99CCFF"/>
              </a:gs>
            </a:gsLst>
            <a:path path="shape">
              <a:fillToRect l="50000" t="50000" r="50000" b="50000"/>
            </a:path>
          </a:gradFill>
          <a:ln w="12700">
            <a:noFill/>
            <a:round/>
            <a:headEnd type="none" w="sm" len="sm"/>
            <a:tailEnd type="none" w="sm" len="sm"/>
          </a:ln>
        </p:spPr>
        <p:txBody>
          <a:bodyPr wrap="none" anchor="ctr"/>
          <a:lstStyle/>
          <a:p>
            <a:pPr algn="ctr" eaLnBrk="0" hangingPunct="0">
              <a:lnSpc>
                <a:spcPct val="90000"/>
              </a:lnSpc>
              <a:spcBef>
                <a:spcPct val="50000"/>
              </a:spcBef>
              <a:buFont typeface="Wingdings" pitchFamily="2" charset="2"/>
              <a:buChar char="n"/>
            </a:pPr>
            <a:endParaRPr lang="zh-CN" altLang="en-US" sz="1400">
              <a:solidFill>
                <a:srgbClr val="000000"/>
              </a:solidFill>
              <a:latin typeface="Arial" pitchFamily="34" charset="0"/>
              <a:cs typeface="Arial" pitchFamily="34" charset="0"/>
            </a:endParaRPr>
          </a:p>
        </p:txBody>
      </p:sp>
      <p:sp>
        <p:nvSpPr>
          <p:cNvPr id="80" name="Oval 8"/>
          <p:cNvSpPr>
            <a:spLocks noChangeArrowheads="1"/>
          </p:cNvSpPr>
          <p:nvPr/>
        </p:nvSpPr>
        <p:spPr bwMode="auto">
          <a:xfrm>
            <a:off x="6459646" y="1835513"/>
            <a:ext cx="1208698" cy="552684"/>
          </a:xfrm>
          <a:prstGeom prst="ellipse">
            <a:avLst/>
          </a:prstGeom>
          <a:gradFill rotWithShape="1">
            <a:gsLst>
              <a:gs pos="0">
                <a:srgbClr val="FFFFFF"/>
              </a:gs>
              <a:gs pos="100000">
                <a:srgbClr val="FFCC99"/>
              </a:gs>
            </a:gsLst>
            <a:path path="shape">
              <a:fillToRect l="50000" t="50000" r="50000" b="50000"/>
            </a:path>
          </a:gradFill>
          <a:ln w="12700">
            <a:noFill/>
            <a:round/>
            <a:headEnd type="none" w="sm" len="sm"/>
            <a:tailEnd type="none" w="sm" len="sm"/>
          </a:ln>
        </p:spPr>
        <p:txBody>
          <a:bodyPr wrap="none" anchor="ctr"/>
          <a:lstStyle/>
          <a:p>
            <a:pPr algn="ctr" eaLnBrk="0" hangingPunct="0">
              <a:lnSpc>
                <a:spcPct val="90000"/>
              </a:lnSpc>
              <a:spcBef>
                <a:spcPct val="50000"/>
              </a:spcBef>
              <a:buFont typeface="Wingdings" pitchFamily="2" charset="2"/>
              <a:buChar char="n"/>
            </a:pPr>
            <a:endParaRPr lang="zh-CN" altLang="en-US" sz="1400">
              <a:solidFill>
                <a:schemeClr val="bg1"/>
              </a:solidFill>
              <a:latin typeface="Arial" pitchFamily="34" charset="0"/>
              <a:cs typeface="Arial" pitchFamily="34" charset="0"/>
            </a:endParaRPr>
          </a:p>
        </p:txBody>
      </p:sp>
      <p:sp>
        <p:nvSpPr>
          <p:cNvPr id="81" name="Oval 10"/>
          <p:cNvSpPr>
            <a:spLocks noChangeArrowheads="1"/>
          </p:cNvSpPr>
          <p:nvPr/>
        </p:nvSpPr>
        <p:spPr bwMode="auto">
          <a:xfrm>
            <a:off x="3536108" y="1657139"/>
            <a:ext cx="1890480" cy="989156"/>
          </a:xfrm>
          <a:prstGeom prst="ellipse">
            <a:avLst/>
          </a:prstGeom>
          <a:solidFill>
            <a:srgbClr val="FF6309">
              <a:alpha val="98822"/>
            </a:srgbClr>
          </a:solidFill>
          <a:ln w="28575">
            <a:noFill/>
            <a:round/>
            <a:headEnd/>
            <a:tailEnd/>
          </a:ln>
        </p:spPr>
        <p:txBody>
          <a:bodyPr wrap="none" anchor="ctr"/>
          <a:lstStyle/>
          <a:p>
            <a:pPr algn="ctr" defTabSz="801688"/>
            <a:endParaRPr lang="zh-CN" altLang="en-US" sz="1400">
              <a:solidFill>
                <a:srgbClr val="FFFFFF"/>
              </a:solidFill>
              <a:latin typeface="Arial" pitchFamily="34" charset="0"/>
              <a:ea typeface="MS PGothic" pitchFamily="34" charset="-128"/>
              <a:cs typeface="Arial" pitchFamily="34" charset="0"/>
            </a:endParaRPr>
          </a:p>
        </p:txBody>
      </p:sp>
      <p:sp>
        <p:nvSpPr>
          <p:cNvPr id="82" name="Text Box 11"/>
          <p:cNvSpPr txBox="1">
            <a:spLocks noChangeArrowheads="1"/>
          </p:cNvSpPr>
          <p:nvPr/>
        </p:nvSpPr>
        <p:spPr bwMode="auto">
          <a:xfrm>
            <a:off x="3588988" y="1896320"/>
            <a:ext cx="1705398" cy="369328"/>
          </a:xfrm>
          <a:prstGeom prst="rect">
            <a:avLst/>
          </a:prstGeom>
          <a:noFill/>
          <a:ln w="9525">
            <a:noFill/>
            <a:miter lim="800000"/>
            <a:headEnd/>
            <a:tailEnd/>
          </a:ln>
        </p:spPr>
        <p:txBody>
          <a:bodyPr lIns="91434" tIns="45718" rIns="91434" bIns="45718">
            <a:spAutoFit/>
          </a:bodyPr>
          <a:lstStyle/>
          <a:p>
            <a:pPr algn="ctr" defTabSz="914400">
              <a:lnSpc>
                <a:spcPct val="90000"/>
              </a:lnSpc>
              <a:buNone/>
            </a:pPr>
            <a:r>
              <a:rPr lang="en-US" altLang="zh-CN" sz="2000" b="1" i="0" dirty="0" smtClean="0">
                <a:solidFill>
                  <a:srgbClr val="FFFFFF"/>
                </a:solidFill>
                <a:latin typeface="Arial"/>
                <a:ea typeface="黑体"/>
                <a:cs typeface="Arial" pitchFamily="34" charset="0"/>
              </a:rPr>
              <a:t>Smart City</a:t>
            </a:r>
            <a:endParaRPr lang="en-US" altLang="zh-CN" sz="2000" b="1" i="0" dirty="0">
              <a:solidFill>
                <a:srgbClr val="FFFFFF"/>
              </a:solidFill>
              <a:latin typeface="Arial"/>
              <a:ea typeface="黑体"/>
              <a:cs typeface="Arial" pitchFamily="34" charset="0"/>
            </a:endParaRPr>
          </a:p>
        </p:txBody>
      </p:sp>
      <p:sp>
        <p:nvSpPr>
          <p:cNvPr id="83" name="Text Box 12"/>
          <p:cNvSpPr txBox="1">
            <a:spLocks noChangeArrowheads="1"/>
          </p:cNvSpPr>
          <p:nvPr/>
        </p:nvSpPr>
        <p:spPr bwMode="auto">
          <a:xfrm>
            <a:off x="1475657" y="1965238"/>
            <a:ext cx="971741" cy="276999"/>
          </a:xfrm>
          <a:prstGeom prst="rect">
            <a:avLst/>
          </a:prstGeom>
          <a:noFill/>
          <a:ln w="12700" algn="ctr">
            <a:noFill/>
            <a:miter lim="800000"/>
            <a:headEnd type="none" w="sm" len="sm"/>
            <a:tailEnd type="none" w="sm" len="sm"/>
          </a:ln>
        </p:spPr>
        <p:txBody>
          <a:bodyPr wrap="none">
            <a:spAutoFit/>
          </a:bodyPr>
          <a:lstStyle/>
          <a:p>
            <a:pPr algn="l" defTabSz="914400">
              <a:buNone/>
            </a:pPr>
            <a:r>
              <a:rPr lang="en-US" altLang="zh-CN" sz="1200" b="1" i="0" dirty="0">
                <a:solidFill>
                  <a:schemeClr val="tx2"/>
                </a:solidFill>
                <a:latin typeface="Arial"/>
                <a:cs typeface="Arial" pitchFamily="34" charset="0"/>
              </a:rPr>
              <a:t>Happy </a:t>
            </a:r>
            <a:r>
              <a:rPr lang="en-US" altLang="zh-CN" sz="1200" b="1" i="0" dirty="0" smtClean="0">
                <a:solidFill>
                  <a:schemeClr val="tx2"/>
                </a:solidFill>
                <a:latin typeface="Arial"/>
                <a:cs typeface="Arial" pitchFamily="34" charset="0"/>
              </a:rPr>
              <a:t>Life</a:t>
            </a:r>
            <a:endParaRPr lang="en-US" altLang="zh-CN" sz="1200" b="1" i="0" dirty="0">
              <a:solidFill>
                <a:schemeClr val="tx2"/>
              </a:solidFill>
              <a:latin typeface="Arial"/>
              <a:cs typeface="Arial" pitchFamily="34" charset="0"/>
            </a:endParaRPr>
          </a:p>
        </p:txBody>
      </p:sp>
      <p:sp>
        <p:nvSpPr>
          <p:cNvPr id="84" name="Text Box 13"/>
          <p:cNvSpPr txBox="1">
            <a:spLocks noChangeArrowheads="1"/>
          </p:cNvSpPr>
          <p:nvPr/>
        </p:nvSpPr>
        <p:spPr bwMode="auto">
          <a:xfrm>
            <a:off x="3928936" y="740955"/>
            <a:ext cx="841897" cy="276999"/>
          </a:xfrm>
          <a:prstGeom prst="rect">
            <a:avLst/>
          </a:prstGeom>
          <a:noFill/>
          <a:ln w="12700">
            <a:noFill/>
            <a:miter lim="800000"/>
            <a:headEnd type="none" w="sm" len="sm"/>
            <a:tailEnd type="none" w="sm" len="sm"/>
          </a:ln>
        </p:spPr>
        <p:txBody>
          <a:bodyPr wrap="none">
            <a:spAutoFit/>
          </a:bodyPr>
          <a:lstStyle/>
          <a:p>
            <a:pPr algn="l" defTabSz="914400">
              <a:buNone/>
            </a:pPr>
            <a:r>
              <a:rPr lang="en-US" altLang="zh-CN" sz="1200" b="1" i="0" dirty="0">
                <a:solidFill>
                  <a:schemeClr val="tx2"/>
                </a:solidFill>
                <a:latin typeface="Arial"/>
                <a:cs typeface="Arial" pitchFamily="34" charset="0"/>
              </a:rPr>
              <a:t>Safe </a:t>
            </a:r>
            <a:r>
              <a:rPr lang="en-US" altLang="zh-CN" sz="1200" b="1" i="0" dirty="0" smtClean="0">
                <a:solidFill>
                  <a:schemeClr val="tx2"/>
                </a:solidFill>
                <a:latin typeface="Arial"/>
                <a:cs typeface="Arial" pitchFamily="34" charset="0"/>
              </a:rPr>
              <a:t>City</a:t>
            </a:r>
            <a:endParaRPr lang="en-US" altLang="zh-CN" sz="1200" b="1" i="0" dirty="0">
              <a:solidFill>
                <a:schemeClr val="tx2"/>
              </a:solidFill>
              <a:latin typeface="Arial"/>
              <a:cs typeface="Arial" pitchFamily="34" charset="0"/>
            </a:endParaRPr>
          </a:p>
        </p:txBody>
      </p:sp>
      <p:sp>
        <p:nvSpPr>
          <p:cNvPr id="85" name="Text Box 14"/>
          <p:cNvSpPr txBox="1">
            <a:spLocks noChangeArrowheads="1"/>
          </p:cNvSpPr>
          <p:nvPr/>
        </p:nvSpPr>
        <p:spPr bwMode="auto">
          <a:xfrm>
            <a:off x="6659252" y="1823296"/>
            <a:ext cx="835485" cy="461665"/>
          </a:xfrm>
          <a:prstGeom prst="rect">
            <a:avLst/>
          </a:prstGeom>
          <a:noFill/>
          <a:ln w="12700">
            <a:noFill/>
            <a:miter lim="800000"/>
            <a:headEnd type="none" w="sm" len="sm"/>
            <a:tailEnd type="none" w="sm" len="sm"/>
          </a:ln>
        </p:spPr>
        <p:txBody>
          <a:bodyPr wrap="none">
            <a:spAutoFit/>
          </a:bodyPr>
          <a:lstStyle/>
          <a:p>
            <a:pPr algn="l" defTabSz="914400">
              <a:buNone/>
            </a:pPr>
            <a:r>
              <a:rPr lang="en-US" altLang="zh-CN" sz="1200" b="1" i="0" dirty="0">
                <a:solidFill>
                  <a:schemeClr val="tx2"/>
                </a:solidFill>
                <a:latin typeface="Arial"/>
                <a:cs typeface="Arial" pitchFamily="34" charset="0"/>
              </a:rPr>
              <a:t>Efficient </a:t>
            </a:r>
          </a:p>
          <a:p>
            <a:pPr algn="l" defTabSz="914400">
              <a:buNone/>
            </a:pPr>
            <a:r>
              <a:rPr lang="en-US" altLang="zh-CN" sz="1200" b="1" i="0" dirty="0" smtClean="0">
                <a:solidFill>
                  <a:schemeClr val="tx2"/>
                </a:solidFill>
                <a:latin typeface="Arial"/>
                <a:cs typeface="Arial" pitchFamily="34" charset="0"/>
              </a:rPr>
              <a:t>Gov.</a:t>
            </a:r>
            <a:endParaRPr lang="en-US" altLang="zh-CN" sz="1200" b="1" i="0" dirty="0">
              <a:solidFill>
                <a:schemeClr val="tx2"/>
              </a:solidFill>
              <a:latin typeface="Arial"/>
              <a:cs typeface="Arial" pitchFamily="34" charset="0"/>
            </a:endParaRPr>
          </a:p>
        </p:txBody>
      </p:sp>
      <p:sp>
        <p:nvSpPr>
          <p:cNvPr id="86" name="Text Box 15"/>
          <p:cNvSpPr txBox="1">
            <a:spLocks noChangeArrowheads="1"/>
          </p:cNvSpPr>
          <p:nvPr/>
        </p:nvSpPr>
        <p:spPr bwMode="auto">
          <a:xfrm>
            <a:off x="3928936" y="3031509"/>
            <a:ext cx="1055723" cy="461665"/>
          </a:xfrm>
          <a:prstGeom prst="rect">
            <a:avLst/>
          </a:prstGeom>
          <a:noFill/>
          <a:ln w="12700" algn="ctr">
            <a:noFill/>
            <a:miter lim="800000"/>
            <a:headEnd type="none" w="sm" len="sm"/>
            <a:tailEnd type="none" w="sm" len="sm"/>
          </a:ln>
        </p:spPr>
        <p:txBody>
          <a:bodyPr>
            <a:spAutoFit/>
          </a:bodyPr>
          <a:lstStyle/>
          <a:p>
            <a:pPr algn="ctr" defTabSz="914400">
              <a:buNone/>
            </a:pPr>
            <a:r>
              <a:rPr lang="en-US" altLang="zh-CN" sz="1200" b="1" i="0" dirty="0">
                <a:solidFill>
                  <a:schemeClr val="tx2"/>
                </a:solidFill>
                <a:latin typeface="Arial"/>
                <a:cs typeface="Arial" pitchFamily="34" charset="0"/>
              </a:rPr>
              <a:t>Green </a:t>
            </a:r>
            <a:r>
              <a:rPr lang="en-US" altLang="zh-CN" sz="1200" b="1" i="0" dirty="0" smtClean="0">
                <a:solidFill>
                  <a:schemeClr val="tx2"/>
                </a:solidFill>
                <a:latin typeface="Arial"/>
                <a:cs typeface="Arial" pitchFamily="34" charset="0"/>
              </a:rPr>
              <a:t>Industry</a:t>
            </a:r>
            <a:endParaRPr lang="en-US" altLang="zh-CN" sz="1200" b="1" i="0" dirty="0">
              <a:solidFill>
                <a:schemeClr val="tx2"/>
              </a:solidFill>
              <a:latin typeface="Arial"/>
              <a:cs typeface="Arial" pitchFamily="34" charset="0"/>
            </a:endParaRPr>
          </a:p>
        </p:txBody>
      </p:sp>
      <p:sp>
        <p:nvSpPr>
          <p:cNvPr id="87" name="Line 16"/>
          <p:cNvSpPr>
            <a:spLocks noChangeShapeType="1"/>
          </p:cNvSpPr>
          <p:nvPr/>
        </p:nvSpPr>
        <p:spPr bwMode="auto">
          <a:xfrm>
            <a:off x="4438854" y="1161210"/>
            <a:ext cx="0" cy="490524"/>
          </a:xfrm>
          <a:prstGeom prst="line">
            <a:avLst/>
          </a:prstGeom>
          <a:noFill/>
          <a:ln w="28575">
            <a:solidFill>
              <a:srgbClr val="007689"/>
            </a:solidFill>
            <a:round/>
            <a:headEnd type="none" w="sm" len="sm"/>
            <a:tailEnd type="none" w="sm" len="sm"/>
          </a:ln>
        </p:spPr>
        <p:txBody>
          <a:bodyPr wrap="none" anchor="ctr"/>
          <a:lstStyle/>
          <a:p>
            <a:endParaRPr lang="zh-CN" altLang="en-US">
              <a:solidFill>
                <a:schemeClr val="bg1"/>
              </a:solidFill>
              <a:latin typeface="Arial" pitchFamily="34" charset="0"/>
              <a:cs typeface="Arial" pitchFamily="34" charset="0"/>
            </a:endParaRPr>
          </a:p>
        </p:txBody>
      </p:sp>
      <p:sp>
        <p:nvSpPr>
          <p:cNvPr id="88" name="Line 17"/>
          <p:cNvSpPr>
            <a:spLocks noChangeShapeType="1"/>
          </p:cNvSpPr>
          <p:nvPr/>
        </p:nvSpPr>
        <p:spPr bwMode="auto">
          <a:xfrm>
            <a:off x="2589925" y="2157123"/>
            <a:ext cx="991509" cy="0"/>
          </a:xfrm>
          <a:prstGeom prst="line">
            <a:avLst/>
          </a:prstGeom>
          <a:noFill/>
          <a:ln w="28575">
            <a:solidFill>
              <a:srgbClr val="007689"/>
            </a:solidFill>
            <a:round/>
            <a:headEnd type="none" w="sm" len="sm"/>
            <a:tailEnd type="none" w="sm" len="sm"/>
          </a:ln>
        </p:spPr>
        <p:txBody>
          <a:bodyPr wrap="none" anchor="ctr"/>
          <a:lstStyle/>
          <a:p>
            <a:endParaRPr lang="zh-CN" altLang="en-US">
              <a:solidFill>
                <a:schemeClr val="bg1"/>
              </a:solidFill>
              <a:latin typeface="Arial" pitchFamily="34" charset="0"/>
              <a:cs typeface="Arial" pitchFamily="34" charset="0"/>
            </a:endParaRPr>
          </a:p>
        </p:txBody>
      </p:sp>
      <p:sp>
        <p:nvSpPr>
          <p:cNvPr id="89" name="Line 18"/>
          <p:cNvSpPr>
            <a:spLocks noChangeShapeType="1"/>
          </p:cNvSpPr>
          <p:nvPr/>
        </p:nvSpPr>
        <p:spPr bwMode="auto">
          <a:xfrm>
            <a:off x="5381261" y="2185500"/>
            <a:ext cx="1114268" cy="0"/>
          </a:xfrm>
          <a:prstGeom prst="line">
            <a:avLst/>
          </a:prstGeom>
          <a:noFill/>
          <a:ln w="28575">
            <a:solidFill>
              <a:srgbClr val="007689"/>
            </a:solidFill>
            <a:round/>
            <a:headEnd type="none" w="sm" len="sm"/>
            <a:tailEnd type="none" w="sm" len="sm"/>
          </a:ln>
        </p:spPr>
        <p:txBody>
          <a:bodyPr wrap="none" anchor="ctr"/>
          <a:lstStyle/>
          <a:p>
            <a:endParaRPr lang="zh-CN" altLang="en-US">
              <a:solidFill>
                <a:schemeClr val="bg1"/>
              </a:solidFill>
              <a:latin typeface="Arial" pitchFamily="34" charset="0"/>
              <a:cs typeface="Arial" pitchFamily="34" charset="0"/>
            </a:endParaRPr>
          </a:p>
        </p:txBody>
      </p:sp>
      <p:sp>
        <p:nvSpPr>
          <p:cNvPr id="90" name="Line 19"/>
          <p:cNvSpPr>
            <a:spLocks noChangeShapeType="1"/>
          </p:cNvSpPr>
          <p:nvPr/>
        </p:nvSpPr>
        <p:spPr bwMode="auto">
          <a:xfrm flipH="1">
            <a:off x="4442631" y="2630080"/>
            <a:ext cx="0" cy="493227"/>
          </a:xfrm>
          <a:prstGeom prst="line">
            <a:avLst/>
          </a:prstGeom>
          <a:noFill/>
          <a:ln w="28575">
            <a:solidFill>
              <a:srgbClr val="007689"/>
            </a:solidFill>
            <a:round/>
            <a:headEnd type="none" w="sm" len="sm"/>
            <a:tailEnd type="none" w="sm" len="sm"/>
          </a:ln>
        </p:spPr>
        <p:txBody>
          <a:bodyPr wrap="none" anchor="ctr"/>
          <a:lstStyle/>
          <a:p>
            <a:endParaRPr lang="zh-CN" altLang="en-US">
              <a:solidFill>
                <a:schemeClr val="bg1"/>
              </a:solidFill>
              <a:latin typeface="Arial" pitchFamily="34" charset="0"/>
              <a:cs typeface="Arial" pitchFamily="34" charset="0"/>
            </a:endParaRPr>
          </a:p>
        </p:txBody>
      </p:sp>
      <p:pic>
        <p:nvPicPr>
          <p:cNvPr id="108" name="Picture 42" descr="I_01"/>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2382887" y="1388881"/>
            <a:ext cx="571238" cy="545825"/>
          </a:xfrm>
          <a:prstGeom prst="rect">
            <a:avLst/>
          </a:prstGeom>
          <a:noFill/>
          <a:ln w="9525">
            <a:noFill/>
            <a:miter lim="800000"/>
            <a:headEnd/>
            <a:tailEnd/>
          </a:ln>
        </p:spPr>
      </p:pic>
      <p:sp>
        <p:nvSpPr>
          <p:cNvPr id="109" name="TextBox 108"/>
          <p:cNvSpPr txBox="1"/>
          <p:nvPr/>
        </p:nvSpPr>
        <p:spPr>
          <a:xfrm>
            <a:off x="2388925" y="1470734"/>
            <a:ext cx="654346" cy="246221"/>
          </a:xfrm>
          <a:prstGeom prst="rect">
            <a:avLst/>
          </a:prstGeom>
          <a:noFill/>
        </p:spPr>
        <p:txBody>
          <a:bodyPr wrap="none" rtlCol="0">
            <a:spAutoFit/>
          </a:bodyPr>
          <a:lstStyle/>
          <a:p>
            <a:r>
              <a:rPr lang="en-US" altLang="zh-CN" sz="1000" b="1" dirty="0" smtClean="0">
                <a:solidFill>
                  <a:schemeClr val="bg1"/>
                </a:solidFill>
              </a:rPr>
              <a:t>Health</a:t>
            </a:r>
            <a:endParaRPr lang="zh-CN" altLang="en-US" sz="1000" b="1" dirty="0" smtClean="0">
              <a:solidFill>
                <a:schemeClr val="bg1"/>
              </a:solidFill>
            </a:endParaRPr>
          </a:p>
        </p:txBody>
      </p:sp>
      <p:pic>
        <p:nvPicPr>
          <p:cNvPr id="110" name="Picture 60" descr="I_09_building"/>
          <p:cNvPicPr>
            <a:picLocks noChangeAspect="1" noChangeArrowheads="1"/>
          </p:cNvPicPr>
          <p:nvPr/>
        </p:nvPicPr>
        <p:blipFill>
          <a:blip r:embed="rId3" cstate="print"/>
          <a:srcRect/>
          <a:stretch>
            <a:fillRect/>
          </a:stretch>
        </p:blipFill>
        <p:spPr bwMode="auto">
          <a:xfrm>
            <a:off x="3068211" y="1061463"/>
            <a:ext cx="578971" cy="553213"/>
          </a:xfrm>
          <a:prstGeom prst="rect">
            <a:avLst/>
          </a:prstGeom>
          <a:noFill/>
          <a:ln w="9525">
            <a:noFill/>
            <a:miter lim="800000"/>
            <a:headEnd/>
            <a:tailEnd/>
          </a:ln>
        </p:spPr>
      </p:pic>
      <p:sp>
        <p:nvSpPr>
          <p:cNvPr id="111" name="TextBox 110"/>
          <p:cNvSpPr txBox="1"/>
          <p:nvPr/>
        </p:nvSpPr>
        <p:spPr>
          <a:xfrm>
            <a:off x="3021716" y="1210995"/>
            <a:ext cx="769763" cy="246221"/>
          </a:xfrm>
          <a:prstGeom prst="rect">
            <a:avLst/>
          </a:prstGeom>
          <a:noFill/>
        </p:spPr>
        <p:txBody>
          <a:bodyPr wrap="none" rtlCol="0">
            <a:spAutoFit/>
          </a:bodyPr>
          <a:lstStyle/>
          <a:p>
            <a:r>
              <a:rPr lang="en-US" altLang="zh-CN" sz="1000" b="1" dirty="0" smtClean="0">
                <a:solidFill>
                  <a:schemeClr val="bg1"/>
                </a:solidFill>
              </a:rPr>
              <a:t>Banking</a:t>
            </a:r>
            <a:endParaRPr lang="zh-CN" altLang="en-US" sz="1000" b="1" dirty="0" smtClean="0">
              <a:solidFill>
                <a:schemeClr val="bg1"/>
              </a:solidFill>
            </a:endParaRPr>
          </a:p>
        </p:txBody>
      </p:sp>
      <p:pic>
        <p:nvPicPr>
          <p:cNvPr id="113" name="Picture 59" descr="I_09_sat"/>
          <p:cNvPicPr>
            <a:picLocks noChangeAspect="1" noChangeArrowheads="1"/>
          </p:cNvPicPr>
          <p:nvPr/>
        </p:nvPicPr>
        <p:blipFill>
          <a:blip r:embed="rId4" cstate="print"/>
          <a:srcRect/>
          <a:stretch>
            <a:fillRect/>
          </a:stretch>
        </p:blipFill>
        <p:spPr bwMode="auto">
          <a:xfrm>
            <a:off x="4952847" y="979610"/>
            <a:ext cx="598949" cy="572303"/>
          </a:xfrm>
          <a:prstGeom prst="rect">
            <a:avLst/>
          </a:prstGeom>
          <a:noFill/>
          <a:ln w="9525">
            <a:noFill/>
            <a:miter lim="800000"/>
            <a:headEnd/>
            <a:tailEnd/>
          </a:ln>
        </p:spPr>
      </p:pic>
      <p:sp>
        <p:nvSpPr>
          <p:cNvPr id="134" name="TextBox 133"/>
          <p:cNvSpPr txBox="1"/>
          <p:nvPr/>
        </p:nvSpPr>
        <p:spPr>
          <a:xfrm>
            <a:off x="4867180" y="1143318"/>
            <a:ext cx="739305" cy="246221"/>
          </a:xfrm>
          <a:prstGeom prst="rect">
            <a:avLst/>
          </a:prstGeom>
          <a:noFill/>
        </p:spPr>
        <p:txBody>
          <a:bodyPr wrap="none" rtlCol="0">
            <a:spAutoFit/>
          </a:bodyPr>
          <a:lstStyle/>
          <a:p>
            <a:r>
              <a:rPr lang="en-US" altLang="zh-CN" sz="1000" b="1" dirty="0" smtClean="0">
                <a:solidFill>
                  <a:schemeClr val="bg1"/>
                </a:solidFill>
              </a:rPr>
              <a:t>Monitor</a:t>
            </a:r>
            <a:endParaRPr lang="zh-CN" altLang="en-US" sz="1000" b="1" dirty="0" smtClean="0">
              <a:solidFill>
                <a:schemeClr val="bg1"/>
              </a:solidFill>
            </a:endParaRPr>
          </a:p>
        </p:txBody>
      </p:sp>
      <p:pic>
        <p:nvPicPr>
          <p:cNvPr id="135" name="Picture 60" descr="I_09_building"/>
          <p:cNvPicPr>
            <a:picLocks noChangeAspect="1" noChangeArrowheads="1"/>
          </p:cNvPicPr>
          <p:nvPr/>
        </p:nvPicPr>
        <p:blipFill>
          <a:blip r:embed="rId5" cstate="print"/>
          <a:srcRect/>
          <a:stretch>
            <a:fillRect/>
          </a:stretch>
        </p:blipFill>
        <p:spPr bwMode="auto">
          <a:xfrm>
            <a:off x="5809500" y="1225173"/>
            <a:ext cx="685321" cy="654833"/>
          </a:xfrm>
          <a:prstGeom prst="rect">
            <a:avLst/>
          </a:prstGeom>
          <a:noFill/>
          <a:ln w="9525">
            <a:noFill/>
            <a:miter lim="800000"/>
            <a:headEnd/>
            <a:tailEnd/>
          </a:ln>
        </p:spPr>
      </p:pic>
      <p:sp>
        <p:nvSpPr>
          <p:cNvPr id="136" name="TextBox 135"/>
          <p:cNvSpPr txBox="1"/>
          <p:nvPr/>
        </p:nvSpPr>
        <p:spPr>
          <a:xfrm>
            <a:off x="5723833" y="1388881"/>
            <a:ext cx="822661" cy="246221"/>
          </a:xfrm>
          <a:prstGeom prst="rect">
            <a:avLst/>
          </a:prstGeom>
          <a:noFill/>
        </p:spPr>
        <p:txBody>
          <a:bodyPr wrap="none" rtlCol="0">
            <a:spAutoFit/>
          </a:bodyPr>
          <a:lstStyle/>
          <a:p>
            <a:r>
              <a:rPr lang="en-US" altLang="zh-CN" sz="1000" b="1" dirty="0" smtClean="0">
                <a:solidFill>
                  <a:schemeClr val="bg1"/>
                </a:solidFill>
              </a:rPr>
              <a:t>Emerngy</a:t>
            </a:r>
            <a:endParaRPr lang="zh-CN" altLang="en-US" sz="1000" b="1" dirty="0" smtClean="0">
              <a:solidFill>
                <a:schemeClr val="bg1"/>
              </a:solidFill>
            </a:endParaRPr>
          </a:p>
        </p:txBody>
      </p:sp>
      <p:grpSp>
        <p:nvGrpSpPr>
          <p:cNvPr id="10" name="组合 155"/>
          <p:cNvGrpSpPr/>
          <p:nvPr/>
        </p:nvGrpSpPr>
        <p:grpSpPr>
          <a:xfrm>
            <a:off x="6066494" y="2435613"/>
            <a:ext cx="770988" cy="672203"/>
            <a:chOff x="5868144" y="2492896"/>
            <a:chExt cx="648072" cy="591344"/>
          </a:xfrm>
        </p:grpSpPr>
        <p:pic>
          <p:nvPicPr>
            <p:cNvPr id="154" name="Picture 58" descr="I_09_rfid"/>
            <p:cNvPicPr>
              <a:picLocks noChangeAspect="1" noChangeArrowheads="1"/>
            </p:cNvPicPr>
            <p:nvPr/>
          </p:nvPicPr>
          <p:blipFill>
            <a:blip r:embed="rId6" cstate="print"/>
            <a:srcRect/>
            <a:stretch>
              <a:fillRect/>
            </a:stretch>
          </p:blipFill>
          <p:spPr bwMode="auto">
            <a:xfrm>
              <a:off x="5868144" y="2492896"/>
              <a:ext cx="591344" cy="591344"/>
            </a:xfrm>
            <a:prstGeom prst="rect">
              <a:avLst/>
            </a:prstGeom>
            <a:noFill/>
            <a:ln w="9525">
              <a:noFill/>
              <a:miter lim="800000"/>
              <a:headEnd/>
              <a:tailEnd/>
            </a:ln>
          </p:spPr>
        </p:pic>
        <p:sp>
          <p:nvSpPr>
            <p:cNvPr id="155" name="Text Box 46"/>
            <p:cNvSpPr txBox="1">
              <a:spLocks noChangeArrowheads="1"/>
            </p:cNvSpPr>
            <p:nvPr/>
          </p:nvSpPr>
          <p:spPr bwMode="auto">
            <a:xfrm>
              <a:off x="5940152" y="2537520"/>
              <a:ext cx="576064" cy="408796"/>
            </a:xfrm>
            <a:prstGeom prst="rect">
              <a:avLst/>
            </a:prstGeom>
            <a:noFill/>
            <a:ln w="9525" algn="ctr">
              <a:noFill/>
              <a:miter lim="800000"/>
              <a:headEnd/>
              <a:tailEnd/>
            </a:ln>
          </p:spPr>
          <p:txBody>
            <a:bodyPr wrap="square" lIns="79200" tIns="39600" rIns="79200" bIns="39600">
              <a:spAutoFit/>
            </a:bodyPr>
            <a:lstStyle/>
            <a:p>
              <a:pPr algn="l" defTabSz="804672">
                <a:spcBef>
                  <a:spcPts val="600"/>
                </a:spcBef>
                <a:buNone/>
              </a:pPr>
              <a:r>
                <a:rPr lang="en-US" altLang="zh-CN" sz="1000" b="1" i="0" dirty="0">
                  <a:solidFill>
                    <a:schemeClr val="bg1"/>
                  </a:solidFill>
                  <a:latin typeface="Arial"/>
                  <a:ea typeface="华文细黑"/>
                  <a:cs typeface="Arial" pitchFamily="34" charset="0"/>
                </a:rPr>
                <a:t>City </a:t>
              </a:r>
              <a:endParaRPr lang="en-US" altLang="zh-CN" sz="1000" b="1" i="0" dirty="0" smtClean="0">
                <a:solidFill>
                  <a:schemeClr val="bg1"/>
                </a:solidFill>
                <a:latin typeface="Arial"/>
                <a:ea typeface="华文细黑"/>
                <a:cs typeface="Arial" pitchFamily="34" charset="0"/>
              </a:endParaRPr>
            </a:p>
            <a:p>
              <a:pPr algn="l" defTabSz="804672">
                <a:spcBef>
                  <a:spcPts val="600"/>
                </a:spcBef>
                <a:buNone/>
              </a:pPr>
              <a:r>
                <a:rPr lang="en-US" altLang="zh-CN" sz="1000" b="1" i="0" dirty="0" smtClean="0">
                  <a:solidFill>
                    <a:schemeClr val="bg1"/>
                  </a:solidFill>
                  <a:latin typeface="Arial"/>
                  <a:ea typeface="华文细黑"/>
                  <a:cs typeface="Arial" pitchFamily="34" charset="0"/>
                </a:rPr>
                <a:t>Admin</a:t>
              </a:r>
              <a:endParaRPr lang="en-US" altLang="zh-CN" sz="1000" b="1" i="0" dirty="0">
                <a:solidFill>
                  <a:schemeClr val="bg1"/>
                </a:solidFill>
                <a:latin typeface="Arial"/>
                <a:ea typeface="华文细黑"/>
                <a:cs typeface="Arial" pitchFamily="34" charset="0"/>
              </a:endParaRPr>
            </a:p>
          </p:txBody>
        </p:sp>
      </p:grpSp>
      <p:grpSp>
        <p:nvGrpSpPr>
          <p:cNvPr id="11" name="组合 157"/>
          <p:cNvGrpSpPr/>
          <p:nvPr/>
        </p:nvGrpSpPr>
        <p:grpSpPr>
          <a:xfrm>
            <a:off x="2382887" y="2289276"/>
            <a:ext cx="770988" cy="654833"/>
            <a:chOff x="611560" y="116632"/>
            <a:chExt cx="648072" cy="576064"/>
          </a:xfrm>
        </p:grpSpPr>
        <p:pic>
          <p:nvPicPr>
            <p:cNvPr id="157" name="Picture 16" descr="building.png"/>
            <p:cNvPicPr>
              <a:picLocks noChangeAspect="1"/>
            </p:cNvPicPr>
            <p:nvPr/>
          </p:nvPicPr>
          <p:blipFill>
            <a:blip r:embed="rId7" cstate="print"/>
            <a:srcRect/>
            <a:stretch>
              <a:fillRect/>
            </a:stretch>
          </p:blipFill>
          <p:spPr bwMode="auto">
            <a:xfrm>
              <a:off x="611560" y="116632"/>
              <a:ext cx="576064" cy="576064"/>
            </a:xfrm>
            <a:prstGeom prst="rect">
              <a:avLst/>
            </a:prstGeom>
            <a:noFill/>
            <a:ln w="9525">
              <a:noFill/>
              <a:miter lim="800000"/>
              <a:headEnd/>
              <a:tailEnd/>
            </a:ln>
          </p:spPr>
        </p:pic>
        <p:sp>
          <p:nvSpPr>
            <p:cNvPr id="106" name="Text Box 70"/>
            <p:cNvSpPr txBox="1">
              <a:spLocks noChangeArrowheads="1"/>
            </p:cNvSpPr>
            <p:nvPr/>
          </p:nvSpPr>
          <p:spPr bwMode="auto">
            <a:xfrm>
              <a:off x="704143" y="314818"/>
              <a:ext cx="555489" cy="205731"/>
            </a:xfrm>
            <a:prstGeom prst="rect">
              <a:avLst/>
            </a:prstGeom>
            <a:noFill/>
            <a:ln w="9525" algn="ctr">
              <a:noFill/>
              <a:miter lim="800000"/>
              <a:headEnd/>
              <a:tailEnd/>
            </a:ln>
          </p:spPr>
          <p:txBody>
            <a:bodyPr wrap="square" lIns="79200" tIns="39600" rIns="79200" bIns="39600">
              <a:spAutoFit/>
            </a:bodyPr>
            <a:lstStyle/>
            <a:p>
              <a:pPr algn="l" defTabSz="804672">
                <a:spcBef>
                  <a:spcPts val="600"/>
                </a:spcBef>
                <a:buNone/>
              </a:pPr>
              <a:r>
                <a:rPr lang="en-US" altLang="zh-CN" sz="1000" b="1" i="0" dirty="0">
                  <a:solidFill>
                    <a:schemeClr val="bg1"/>
                  </a:solidFill>
                  <a:latin typeface="Arial"/>
                  <a:ea typeface="华文细黑"/>
                  <a:cs typeface="Arial" pitchFamily="34" charset="0"/>
                </a:rPr>
                <a:t>Park</a:t>
              </a:r>
            </a:p>
          </p:txBody>
        </p:sp>
      </p:grpSp>
      <p:grpSp>
        <p:nvGrpSpPr>
          <p:cNvPr id="12" name="组合 159"/>
          <p:cNvGrpSpPr/>
          <p:nvPr/>
        </p:nvGrpSpPr>
        <p:grpSpPr>
          <a:xfrm>
            <a:off x="3126492" y="2534838"/>
            <a:ext cx="798370" cy="736687"/>
            <a:chOff x="1691680" y="188641"/>
            <a:chExt cx="671089" cy="648072"/>
          </a:xfrm>
        </p:grpSpPr>
        <p:pic>
          <p:nvPicPr>
            <p:cNvPr id="159" name="Picture 20" descr="Transport.png"/>
            <p:cNvPicPr>
              <a:picLocks noChangeAspect="1"/>
            </p:cNvPicPr>
            <p:nvPr/>
          </p:nvPicPr>
          <p:blipFill>
            <a:blip r:embed="rId8" cstate="print"/>
            <a:srcRect/>
            <a:stretch>
              <a:fillRect/>
            </a:stretch>
          </p:blipFill>
          <p:spPr bwMode="auto">
            <a:xfrm>
              <a:off x="1714696" y="188641"/>
              <a:ext cx="648073" cy="648072"/>
            </a:xfrm>
            <a:prstGeom prst="rect">
              <a:avLst/>
            </a:prstGeom>
            <a:noFill/>
            <a:ln w="9525">
              <a:noFill/>
              <a:miter lim="800000"/>
              <a:headEnd/>
              <a:tailEnd/>
            </a:ln>
          </p:spPr>
        </p:pic>
        <p:sp>
          <p:nvSpPr>
            <p:cNvPr id="130" name="Text Box 65"/>
            <p:cNvSpPr txBox="1">
              <a:spLocks noChangeArrowheads="1"/>
            </p:cNvSpPr>
            <p:nvPr/>
          </p:nvSpPr>
          <p:spPr bwMode="auto">
            <a:xfrm>
              <a:off x="1691680" y="476672"/>
              <a:ext cx="647055" cy="205731"/>
            </a:xfrm>
            <a:prstGeom prst="rect">
              <a:avLst/>
            </a:prstGeom>
            <a:noFill/>
            <a:ln w="9525" algn="ctr">
              <a:noFill/>
              <a:miter lim="800000"/>
              <a:headEnd/>
              <a:tailEnd/>
            </a:ln>
          </p:spPr>
          <p:txBody>
            <a:bodyPr wrap="square" lIns="79200" tIns="39600" rIns="79200" bIns="39600">
              <a:spAutoFit/>
            </a:bodyPr>
            <a:lstStyle/>
            <a:p>
              <a:pPr algn="l" defTabSz="804672">
                <a:spcBef>
                  <a:spcPts val="600"/>
                </a:spcBef>
                <a:buNone/>
              </a:pPr>
              <a:r>
                <a:rPr lang="en-US" altLang="zh-CN" sz="1000" b="1" i="0" dirty="0">
                  <a:solidFill>
                    <a:schemeClr val="bg1"/>
                  </a:solidFill>
                  <a:latin typeface="Arial" pitchFamily="34" charset="0"/>
                  <a:ea typeface="华文细黑"/>
                  <a:cs typeface="Arial" pitchFamily="34" charset="0"/>
                </a:rPr>
                <a:t>Tourism</a:t>
              </a:r>
            </a:p>
          </p:txBody>
        </p:sp>
      </p:grpSp>
      <p:grpSp>
        <p:nvGrpSpPr>
          <p:cNvPr id="13" name="组合 181"/>
          <p:cNvGrpSpPr/>
          <p:nvPr/>
        </p:nvGrpSpPr>
        <p:grpSpPr>
          <a:xfrm>
            <a:off x="5124177" y="2616692"/>
            <a:ext cx="856653" cy="818541"/>
            <a:chOff x="899592" y="44624"/>
            <a:chExt cx="720080" cy="720080"/>
          </a:xfrm>
        </p:grpSpPr>
        <p:grpSp>
          <p:nvGrpSpPr>
            <p:cNvPr id="14" name="组合 165"/>
            <p:cNvGrpSpPr/>
            <p:nvPr/>
          </p:nvGrpSpPr>
          <p:grpSpPr>
            <a:xfrm>
              <a:off x="899592" y="44624"/>
              <a:ext cx="720080" cy="720080"/>
              <a:chOff x="1259632" y="188640"/>
              <a:chExt cx="936104" cy="864096"/>
            </a:xfrm>
          </p:grpSpPr>
          <p:sp>
            <p:nvSpPr>
              <p:cNvPr id="165" name="椭圆 164"/>
              <p:cNvSpPr/>
              <p:nvPr/>
            </p:nvSpPr>
            <p:spPr bwMode="auto">
              <a:xfrm>
                <a:off x="1259632" y="188640"/>
                <a:ext cx="936104" cy="79208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bg1"/>
                  </a:solidFill>
                  <a:effectLst/>
                  <a:latin typeface="FrutigerNext LT Regular" pitchFamily="34" charset="0"/>
                  <a:ea typeface="ＭＳ Ｐゴシック" pitchFamily="34" charset="-128"/>
                </a:endParaRPr>
              </a:p>
            </p:txBody>
          </p:sp>
          <p:pic>
            <p:nvPicPr>
              <p:cNvPr id="161" name="Picture 9"/>
              <p:cNvPicPr>
                <a:picLocks noChangeArrowheads="1"/>
              </p:cNvPicPr>
              <p:nvPr/>
            </p:nvPicPr>
            <p:blipFill>
              <a:blip r:embed="rId9" cstate="print">
                <a:duotone>
                  <a:prstClr val="black"/>
                  <a:schemeClr val="accent4">
                    <a:tint val="45000"/>
                    <a:satMod val="400000"/>
                  </a:schemeClr>
                </a:duotone>
              </a:blip>
              <a:stretch>
                <a:fillRect/>
              </a:stretch>
            </p:blipFill>
            <p:spPr bwMode="auto">
              <a:xfrm>
                <a:off x="1403648" y="332656"/>
                <a:ext cx="648072" cy="576064"/>
              </a:xfrm>
              <a:prstGeom prst="rect">
                <a:avLst/>
              </a:prstGeom>
              <a:noFill/>
              <a:ln>
                <a:noFill/>
              </a:ln>
            </p:spPr>
          </p:pic>
          <p:sp>
            <p:nvSpPr>
              <p:cNvPr id="163" name="同心圆 162"/>
              <p:cNvSpPr/>
              <p:nvPr/>
            </p:nvSpPr>
            <p:spPr bwMode="auto">
              <a:xfrm>
                <a:off x="1259632" y="188640"/>
                <a:ext cx="936104" cy="864096"/>
              </a:xfrm>
              <a:prstGeom prst="donut">
                <a:avLst>
                  <a:gd name="adj" fmla="val 9083"/>
                </a:avLst>
              </a:prstGeom>
              <a:solidFill>
                <a:schemeClr val="bg1"/>
              </a:solidFill>
              <a:ln w="9525" cap="flat" cmpd="sng" algn="ctr">
                <a:no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bg1"/>
                  </a:solidFill>
                  <a:effectLst/>
                  <a:latin typeface="FrutigerNext LT Regular" pitchFamily="34" charset="0"/>
                  <a:ea typeface="ＭＳ Ｐゴシック" pitchFamily="34" charset="-128"/>
                </a:endParaRPr>
              </a:p>
            </p:txBody>
          </p:sp>
        </p:grpSp>
        <p:sp>
          <p:nvSpPr>
            <p:cNvPr id="181" name="TextBox 180"/>
            <p:cNvSpPr txBox="1"/>
            <p:nvPr/>
          </p:nvSpPr>
          <p:spPr>
            <a:xfrm>
              <a:off x="938202" y="332656"/>
              <a:ext cx="589102" cy="216603"/>
            </a:xfrm>
            <a:prstGeom prst="rect">
              <a:avLst/>
            </a:prstGeom>
            <a:noFill/>
          </p:spPr>
          <p:txBody>
            <a:bodyPr wrap="none" rtlCol="0">
              <a:spAutoFit/>
            </a:bodyPr>
            <a:lstStyle/>
            <a:p>
              <a:r>
                <a:rPr lang="en-US" altLang="zh-CN" sz="1000" b="1" dirty="0" smtClean="0">
                  <a:solidFill>
                    <a:schemeClr val="bg1"/>
                  </a:solidFill>
                </a:rPr>
                <a:t>Hotline</a:t>
              </a:r>
              <a:endParaRPr lang="zh-CN" altLang="en-US" sz="1000" b="1" dirty="0" smtClean="0">
                <a:solidFill>
                  <a:schemeClr val="bg1"/>
                </a:solidFill>
              </a:endParaRPr>
            </a:p>
          </p:txBody>
        </p:sp>
      </p:grpSp>
      <p:sp>
        <p:nvSpPr>
          <p:cNvPr id="64" name="TextBox 13"/>
          <p:cNvSpPr txBox="1">
            <a:spLocks noChangeArrowheads="1"/>
          </p:cNvSpPr>
          <p:nvPr/>
        </p:nvSpPr>
        <p:spPr bwMode="auto">
          <a:xfrm>
            <a:off x="152400" y="169467"/>
            <a:ext cx="8991600" cy="424732"/>
          </a:xfrm>
          <a:prstGeom prst="rect">
            <a:avLst/>
          </a:prstGeom>
          <a:noFill/>
          <a:ln w="9525">
            <a:noFill/>
            <a:miter lim="800000"/>
            <a:headEnd/>
            <a:tailEnd/>
          </a:ln>
        </p:spPr>
        <p:txBody>
          <a:bodyPr wrap="square">
            <a:spAutoFit/>
          </a:bodyPr>
          <a:lstStyle/>
          <a:p>
            <a:pPr marL="342900" lvl="1" indent="-342900" defTabSz="784174" eaLnBrk="0" hangingPunct="0">
              <a:lnSpc>
                <a:spcPct val="90000"/>
              </a:lnSpc>
              <a:defRPr/>
            </a:pPr>
            <a:r>
              <a:rPr lang="en-US" altLang="zh-CN" sz="2400" b="1" dirty="0" smtClean="0">
                <a:solidFill>
                  <a:srgbClr val="C00000"/>
                </a:solidFill>
                <a:latin typeface="FrutigerNext LT Regular" pitchFamily="34" charset="0"/>
                <a:ea typeface="ＭＳ Ｐゴシック" pitchFamily="34" charset="-128"/>
              </a:rPr>
              <a:t>Our Vision - Four Fields Of Smart City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6" name="Picture 48"/>
          <p:cNvPicPr>
            <a:picLocks noChangeAspect="1" noChangeArrowheads="1"/>
          </p:cNvPicPr>
          <p:nvPr/>
        </p:nvPicPr>
        <p:blipFill>
          <a:blip r:embed="rId3" cstate="print">
            <a:lum bright="-43000" contrast="-15000"/>
          </a:blip>
          <a:srcRect r="27" b="17"/>
          <a:stretch>
            <a:fillRect/>
          </a:stretch>
        </p:blipFill>
        <p:spPr bwMode="auto">
          <a:xfrm>
            <a:off x="331742" y="3934180"/>
            <a:ext cx="2016125" cy="2016125"/>
          </a:xfrm>
          <a:prstGeom prst="rect">
            <a:avLst/>
          </a:prstGeom>
          <a:noFill/>
          <a:ln w="9525" algn="ctr">
            <a:noFill/>
            <a:miter lim="800000"/>
            <a:headEnd/>
            <a:tailEnd/>
          </a:ln>
        </p:spPr>
      </p:pic>
      <p:sp>
        <p:nvSpPr>
          <p:cNvPr id="271363" name="Text Box 3"/>
          <p:cNvSpPr txBox="1">
            <a:spLocks noChangeArrowheads="1"/>
          </p:cNvSpPr>
          <p:nvPr/>
        </p:nvSpPr>
        <p:spPr bwMode="auto">
          <a:xfrm>
            <a:off x="5321633" y="3544674"/>
            <a:ext cx="3676650" cy="1680412"/>
          </a:xfrm>
          <a:prstGeom prst="rect">
            <a:avLst/>
          </a:prstGeom>
          <a:solidFill>
            <a:srgbClr val="CCECFF">
              <a:alpha val="89999"/>
            </a:srgbClr>
          </a:solidFill>
          <a:ln w="9525" algn="ctr">
            <a:noFill/>
            <a:miter lim="800000"/>
            <a:headEnd/>
            <a:tailEnd/>
          </a:ln>
          <a:effectLst>
            <a:outerShdw dist="107763" dir="2700000" algn="ctr" rotWithShape="0">
              <a:schemeClr val="bg2">
                <a:alpha val="50000"/>
              </a:schemeClr>
            </a:outerShdw>
          </a:effectLst>
        </p:spPr>
        <p:txBody>
          <a:bodyPr lIns="79200" tIns="39600" rIns="79200" bIns="39600">
            <a:spAutoFit/>
          </a:bodyPr>
          <a:lstStyle/>
          <a:p>
            <a:pPr marL="265176" indent="-265176" algn="l" defTabSz="804672">
              <a:spcBef>
                <a:spcPts val="840"/>
              </a:spcBef>
              <a:buClr>
                <a:srgbClr val="2D2015"/>
              </a:buClr>
              <a:buFont typeface="Arial"/>
              <a:buChar char="•"/>
            </a:pPr>
            <a:r>
              <a:rPr lang="en-US" altLang="zh-CN" sz="1200" b="1" i="0" dirty="0">
                <a:solidFill>
                  <a:schemeClr val="tx1"/>
                </a:solidFill>
                <a:latin typeface="Arial" pitchFamily="34" charset="0"/>
                <a:ea typeface="ＭＳ Ｐゴシック"/>
                <a:cs typeface="Arial" pitchFamily="34" charset="0"/>
              </a:rPr>
              <a:t>Brain</a:t>
            </a:r>
            <a:r>
              <a:rPr lang="en-US" altLang="zh-CN" sz="1200" b="0" i="0" dirty="0">
                <a:solidFill>
                  <a:schemeClr val="tx1"/>
                </a:solidFill>
                <a:latin typeface="Arial" pitchFamily="34" charset="0"/>
                <a:ea typeface="ＭＳ Ｐゴシック"/>
                <a:cs typeface="Arial" pitchFamily="34" charset="0"/>
              </a:rPr>
              <a:t> of </a:t>
            </a:r>
            <a:r>
              <a:rPr lang="en-US" altLang="zh-CN" sz="1200" b="0" i="0" dirty="0" smtClean="0">
                <a:solidFill>
                  <a:schemeClr val="tx1"/>
                </a:solidFill>
                <a:latin typeface="Arial" pitchFamily="34" charset="0"/>
                <a:ea typeface="ＭＳ Ｐゴシック"/>
                <a:cs typeface="Arial" pitchFamily="34" charset="0"/>
              </a:rPr>
              <a:t>a smart </a:t>
            </a:r>
            <a:r>
              <a:rPr lang="en-US" altLang="zh-CN" sz="1200" b="0" i="0" dirty="0">
                <a:solidFill>
                  <a:schemeClr val="tx1"/>
                </a:solidFill>
                <a:latin typeface="Arial" pitchFamily="34" charset="0"/>
                <a:ea typeface="ＭＳ Ｐゴシック"/>
                <a:cs typeface="Arial" pitchFamily="34" charset="0"/>
              </a:rPr>
              <a:t>city: </a:t>
            </a:r>
            <a:r>
              <a:rPr lang="en-US" altLang="zh-CN" sz="1200" b="0" i="0" dirty="0" smtClean="0">
                <a:solidFill>
                  <a:schemeClr val="tx1"/>
                </a:solidFill>
                <a:latin typeface="Arial" pitchFamily="34" charset="0"/>
                <a:ea typeface="ＭＳ Ｐゴシック"/>
                <a:cs typeface="Arial" pitchFamily="34" charset="0"/>
              </a:rPr>
              <a:t>ECP </a:t>
            </a:r>
            <a:r>
              <a:rPr lang="en-US" altLang="zh-CN" sz="1200" b="0" i="0" dirty="0">
                <a:solidFill>
                  <a:schemeClr val="tx1"/>
                </a:solidFill>
                <a:latin typeface="Arial" pitchFamily="34" charset="0"/>
                <a:ea typeface="ＭＳ Ｐゴシック"/>
                <a:cs typeface="Arial" pitchFamily="34" charset="0"/>
              </a:rPr>
              <a:t>and IDC</a:t>
            </a:r>
          </a:p>
          <a:p>
            <a:pPr marL="265176" indent="-265176" algn="l" defTabSz="804672">
              <a:spcBef>
                <a:spcPts val="840"/>
              </a:spcBef>
              <a:buClr>
                <a:srgbClr val="2D2015"/>
              </a:buClr>
              <a:buFont typeface="Arial"/>
              <a:buChar char="•"/>
            </a:pPr>
            <a:r>
              <a:rPr lang="en-US" altLang="zh-CN" sz="1200" b="1" i="0" dirty="0">
                <a:solidFill>
                  <a:schemeClr val="tx1"/>
                </a:solidFill>
                <a:latin typeface="Arial" pitchFamily="34" charset="0"/>
                <a:ea typeface="ＭＳ Ｐゴシック"/>
                <a:cs typeface="Arial" pitchFamily="34" charset="0"/>
              </a:rPr>
              <a:t>Nerve </a:t>
            </a:r>
            <a:r>
              <a:rPr lang="en-US" altLang="zh-CN" sz="1200" b="1" i="0" dirty="0" smtClean="0">
                <a:solidFill>
                  <a:schemeClr val="tx1"/>
                </a:solidFill>
                <a:latin typeface="Arial" pitchFamily="34" charset="0"/>
                <a:ea typeface="ＭＳ Ｐゴシック"/>
                <a:cs typeface="Arial" pitchFamily="34" charset="0"/>
              </a:rPr>
              <a:t>Network </a:t>
            </a:r>
            <a:r>
              <a:rPr lang="en-US" altLang="zh-CN" sz="1200" b="0" i="0" dirty="0">
                <a:solidFill>
                  <a:schemeClr val="tx1"/>
                </a:solidFill>
                <a:latin typeface="Arial" pitchFamily="34" charset="0"/>
                <a:ea typeface="ＭＳ Ｐゴシック"/>
                <a:cs typeface="Arial" pitchFamily="34" charset="0"/>
              </a:rPr>
              <a:t>of </a:t>
            </a:r>
            <a:r>
              <a:rPr lang="en-US" altLang="zh-CN" sz="1200" b="0" i="0" dirty="0" smtClean="0">
                <a:solidFill>
                  <a:schemeClr val="tx1"/>
                </a:solidFill>
                <a:latin typeface="Arial" pitchFamily="34" charset="0"/>
                <a:ea typeface="ＭＳ Ｐゴシック"/>
                <a:cs typeface="Arial" pitchFamily="34" charset="0"/>
              </a:rPr>
              <a:t>a smart city</a:t>
            </a:r>
            <a:r>
              <a:rPr lang="en-US" altLang="zh-CN" sz="1200" b="0" i="0" dirty="0">
                <a:solidFill>
                  <a:schemeClr val="tx1"/>
                </a:solidFill>
                <a:latin typeface="Arial" pitchFamily="34" charset="0"/>
                <a:ea typeface="ＭＳ Ｐゴシック"/>
                <a:cs typeface="Arial" pitchFamily="34" charset="0"/>
              </a:rPr>
              <a:t>: communications network, Internet, and Internet of Things</a:t>
            </a:r>
          </a:p>
          <a:p>
            <a:pPr marL="265176" indent="-265176" algn="l" defTabSz="804672">
              <a:spcBef>
                <a:spcPts val="840"/>
              </a:spcBef>
              <a:buClr>
                <a:srgbClr val="2D2015"/>
              </a:buClr>
              <a:buFont typeface="Arial"/>
              <a:buChar char="•"/>
            </a:pPr>
            <a:r>
              <a:rPr lang="en-US" altLang="zh-CN" sz="1200" b="1" i="0" dirty="0">
                <a:solidFill>
                  <a:schemeClr val="tx1"/>
                </a:solidFill>
                <a:latin typeface="Arial" pitchFamily="34" charset="0"/>
                <a:ea typeface="ＭＳ Ｐゴシック"/>
                <a:cs typeface="Arial" pitchFamily="34" charset="0"/>
              </a:rPr>
              <a:t>Neuron </a:t>
            </a:r>
            <a:r>
              <a:rPr lang="en-US" altLang="zh-CN" sz="1200" b="0" i="0" dirty="0">
                <a:solidFill>
                  <a:schemeClr val="tx1"/>
                </a:solidFill>
                <a:latin typeface="Arial" pitchFamily="34" charset="0"/>
                <a:ea typeface="ＭＳ Ｐゴシック"/>
                <a:cs typeface="Arial" pitchFamily="34" charset="0"/>
              </a:rPr>
              <a:t>of </a:t>
            </a:r>
            <a:r>
              <a:rPr lang="en-US" altLang="zh-CN" sz="1200" b="0" i="0" dirty="0" smtClean="0">
                <a:solidFill>
                  <a:schemeClr val="tx1"/>
                </a:solidFill>
                <a:latin typeface="Arial" pitchFamily="34" charset="0"/>
                <a:ea typeface="ＭＳ Ｐゴシック"/>
                <a:cs typeface="Arial" pitchFamily="34" charset="0"/>
              </a:rPr>
              <a:t>a smart city</a:t>
            </a:r>
            <a:r>
              <a:rPr lang="en-US" altLang="zh-CN" sz="1200" b="0" i="0" dirty="0">
                <a:solidFill>
                  <a:schemeClr val="tx1"/>
                </a:solidFill>
                <a:latin typeface="Arial" pitchFamily="34" charset="0"/>
                <a:ea typeface="ＭＳ Ｐゴシック"/>
                <a:cs typeface="Arial" pitchFamily="34" charset="0"/>
              </a:rPr>
              <a:t>: M2M terminals and gateways</a:t>
            </a:r>
          </a:p>
          <a:p>
            <a:pPr marL="265176" indent="-265176" algn="l" defTabSz="804672">
              <a:spcBef>
                <a:spcPts val="840"/>
              </a:spcBef>
              <a:buClr>
                <a:srgbClr val="2D2015"/>
              </a:buClr>
              <a:buFont typeface="Arial"/>
              <a:buChar char="•"/>
            </a:pPr>
            <a:r>
              <a:rPr lang="en-US" altLang="zh-CN" sz="1200" b="1" i="0" dirty="0">
                <a:solidFill>
                  <a:schemeClr val="tx1"/>
                </a:solidFill>
                <a:latin typeface="Arial" pitchFamily="34" charset="0"/>
                <a:ea typeface="ＭＳ Ｐゴシック"/>
                <a:cs typeface="Arial" pitchFamily="34" charset="0"/>
              </a:rPr>
              <a:t>Nerve </a:t>
            </a:r>
            <a:r>
              <a:rPr lang="en-US" altLang="zh-CN" sz="1200" b="1" i="0" dirty="0" smtClean="0">
                <a:solidFill>
                  <a:schemeClr val="tx1"/>
                </a:solidFill>
                <a:latin typeface="Arial" pitchFamily="34" charset="0"/>
                <a:ea typeface="ＭＳ Ｐゴシック"/>
                <a:cs typeface="Arial" pitchFamily="34" charset="0"/>
              </a:rPr>
              <a:t>Ending </a:t>
            </a:r>
            <a:r>
              <a:rPr lang="en-US" altLang="zh-CN" sz="1200" b="0" i="0" dirty="0">
                <a:solidFill>
                  <a:schemeClr val="tx1"/>
                </a:solidFill>
                <a:latin typeface="Arial" pitchFamily="34" charset="0"/>
                <a:ea typeface="ＭＳ Ｐゴシック"/>
                <a:cs typeface="Arial" pitchFamily="34" charset="0"/>
              </a:rPr>
              <a:t>of </a:t>
            </a:r>
            <a:r>
              <a:rPr lang="en-US" altLang="zh-CN" sz="1200" b="0" i="0" dirty="0" smtClean="0">
                <a:solidFill>
                  <a:schemeClr val="tx1"/>
                </a:solidFill>
                <a:latin typeface="Arial" pitchFamily="34" charset="0"/>
                <a:ea typeface="ＭＳ Ｐゴシック"/>
                <a:cs typeface="Arial" pitchFamily="34" charset="0"/>
              </a:rPr>
              <a:t>a smart : </a:t>
            </a:r>
            <a:r>
              <a:rPr lang="en-US" altLang="zh-CN" sz="1200" b="0" i="0" dirty="0">
                <a:solidFill>
                  <a:schemeClr val="tx1"/>
                </a:solidFill>
                <a:latin typeface="Arial" pitchFamily="34" charset="0"/>
                <a:ea typeface="ＭＳ Ｐゴシック"/>
                <a:cs typeface="Arial" pitchFamily="34" charset="0"/>
              </a:rPr>
              <a:t>wireless sensing network (WSN</a:t>
            </a:r>
            <a:r>
              <a:rPr lang="en-US" altLang="zh-CN" sz="1200" b="0" i="0" dirty="0" smtClean="0">
                <a:solidFill>
                  <a:schemeClr val="tx1"/>
                </a:solidFill>
                <a:latin typeface="Arial" pitchFamily="34" charset="0"/>
                <a:ea typeface="ＭＳ Ｐゴシック"/>
                <a:cs typeface="Arial" pitchFamily="34" charset="0"/>
              </a:rPr>
              <a:t>),</a:t>
            </a:r>
            <a:r>
              <a:rPr lang="en-US" altLang="zh-CN" sz="1200" dirty="0" smtClean="0">
                <a:latin typeface="Arial" pitchFamily="34" charset="0"/>
                <a:ea typeface="ＭＳ Ｐゴシック"/>
                <a:cs typeface="Arial" pitchFamily="34" charset="0"/>
              </a:rPr>
              <a:t>IVS</a:t>
            </a:r>
            <a:endParaRPr lang="en-US" altLang="zh-CN" sz="1200" b="0" i="0" dirty="0">
              <a:solidFill>
                <a:schemeClr val="tx1"/>
              </a:solidFill>
              <a:latin typeface="Arial" pitchFamily="34" charset="0"/>
              <a:ea typeface="ＭＳ Ｐゴシック"/>
              <a:cs typeface="Arial" pitchFamily="34" charset="0"/>
            </a:endParaRPr>
          </a:p>
        </p:txBody>
      </p:sp>
      <p:sp>
        <p:nvSpPr>
          <p:cNvPr id="271364" name="Text Box 4"/>
          <p:cNvSpPr txBox="1">
            <a:spLocks noChangeArrowheads="1"/>
          </p:cNvSpPr>
          <p:nvPr/>
        </p:nvSpPr>
        <p:spPr bwMode="auto">
          <a:xfrm>
            <a:off x="5364163" y="1455408"/>
            <a:ext cx="3562350" cy="1444450"/>
          </a:xfrm>
          <a:prstGeom prst="rect">
            <a:avLst/>
          </a:prstGeom>
          <a:solidFill>
            <a:srgbClr val="CCECFF">
              <a:alpha val="89999"/>
            </a:srgbClr>
          </a:solidFill>
          <a:ln w="9525" algn="ctr">
            <a:noFill/>
            <a:miter lim="800000"/>
            <a:headEnd/>
            <a:tailEnd/>
          </a:ln>
          <a:effectLst>
            <a:outerShdw dist="107763" dir="2700000" algn="ctr" rotWithShape="0">
              <a:schemeClr val="bg2">
                <a:alpha val="50000"/>
              </a:schemeClr>
            </a:outerShdw>
          </a:effectLst>
        </p:spPr>
        <p:txBody>
          <a:bodyPr lIns="79200" tIns="39600" rIns="79200" bIns="39600">
            <a:spAutoFit/>
          </a:bodyPr>
          <a:lstStyle/>
          <a:p>
            <a:pPr marL="265176" indent="-265176" algn="l" defTabSz="804672">
              <a:spcBef>
                <a:spcPts val="840"/>
              </a:spcBef>
              <a:buClr>
                <a:srgbClr val="C00000"/>
              </a:buClr>
              <a:buFont typeface="Arial"/>
              <a:buChar char="•"/>
            </a:pPr>
            <a:r>
              <a:rPr lang="en-US" altLang="zh-CN" sz="1400" b="0" i="0" dirty="0">
                <a:solidFill>
                  <a:schemeClr val="tx1"/>
                </a:solidFill>
                <a:latin typeface="Arial" pitchFamily="34" charset="0"/>
                <a:ea typeface="ＭＳ Ｐゴシック"/>
                <a:cs typeface="Arial" pitchFamily="34" charset="0"/>
              </a:rPr>
              <a:t> </a:t>
            </a:r>
            <a:r>
              <a:rPr lang="en-US" altLang="zh-CN" sz="1200" b="0" i="0" dirty="0">
                <a:solidFill>
                  <a:schemeClr val="tx1"/>
                </a:solidFill>
                <a:latin typeface="Arial" pitchFamily="34" charset="0"/>
                <a:ea typeface="ＭＳ Ｐゴシック"/>
                <a:cs typeface="Arial" pitchFamily="34" charset="0"/>
              </a:rPr>
              <a:t>Intelligent </a:t>
            </a:r>
            <a:r>
              <a:rPr lang="en-US" altLang="zh-CN" sz="1200" b="0" i="0" dirty="0" smtClean="0">
                <a:solidFill>
                  <a:schemeClr val="tx1"/>
                </a:solidFill>
                <a:latin typeface="Arial" pitchFamily="34" charset="0"/>
                <a:ea typeface="ＭＳ Ｐゴシック"/>
                <a:cs typeface="Arial" pitchFamily="34" charset="0"/>
              </a:rPr>
              <a:t>Traffic Solution</a:t>
            </a:r>
            <a:endParaRPr lang="en-US" altLang="zh-CN" sz="1200" b="0" i="0" dirty="0">
              <a:solidFill>
                <a:schemeClr val="tx1"/>
              </a:solidFill>
              <a:latin typeface="Arial" pitchFamily="34" charset="0"/>
              <a:ea typeface="ＭＳ Ｐゴシック"/>
              <a:cs typeface="Arial" pitchFamily="34" charset="0"/>
            </a:endParaRPr>
          </a:p>
          <a:p>
            <a:pPr marL="265176" indent="-265176" algn="l" defTabSz="804672">
              <a:spcBef>
                <a:spcPts val="840"/>
              </a:spcBef>
              <a:buClr>
                <a:srgbClr val="C00000"/>
              </a:buClr>
              <a:buFont typeface="Arial"/>
              <a:buChar char="•"/>
            </a:pPr>
            <a:r>
              <a:rPr lang="en-US" altLang="zh-CN" sz="1200" b="0" i="0" dirty="0">
                <a:solidFill>
                  <a:schemeClr val="tx1"/>
                </a:solidFill>
                <a:latin typeface="Arial" pitchFamily="34" charset="0"/>
                <a:ea typeface="ＭＳ Ｐゴシック"/>
                <a:cs typeface="Arial" pitchFamily="34" charset="0"/>
              </a:rPr>
              <a:t> Urban </a:t>
            </a:r>
            <a:r>
              <a:rPr lang="en-US" altLang="zh-CN" sz="1200" b="0" i="0" dirty="0" smtClean="0">
                <a:solidFill>
                  <a:schemeClr val="tx1"/>
                </a:solidFill>
                <a:latin typeface="Arial" pitchFamily="34" charset="0"/>
                <a:ea typeface="ＭＳ Ｐゴシック"/>
                <a:cs typeface="Arial" pitchFamily="34" charset="0"/>
              </a:rPr>
              <a:t>Emergency Solution</a:t>
            </a:r>
            <a:endParaRPr lang="en-US" altLang="zh-CN" sz="1200" b="0" i="0" dirty="0">
              <a:solidFill>
                <a:schemeClr val="tx1"/>
              </a:solidFill>
              <a:latin typeface="Arial" pitchFamily="34" charset="0"/>
              <a:ea typeface="ＭＳ Ｐゴシック"/>
              <a:cs typeface="Arial" pitchFamily="34" charset="0"/>
            </a:endParaRPr>
          </a:p>
          <a:p>
            <a:pPr marL="265176" indent="-265176" algn="l" defTabSz="804672">
              <a:spcBef>
                <a:spcPts val="840"/>
              </a:spcBef>
              <a:buClr>
                <a:srgbClr val="C00000"/>
              </a:buClr>
              <a:buFont typeface="Arial"/>
              <a:buChar char="•"/>
            </a:pPr>
            <a:r>
              <a:rPr lang="en-US" altLang="zh-CN" sz="1200" b="0" i="0" dirty="0">
                <a:solidFill>
                  <a:schemeClr val="tx1"/>
                </a:solidFill>
                <a:latin typeface="Arial" pitchFamily="34" charset="0"/>
                <a:ea typeface="ＭＳ Ｐゴシック"/>
                <a:cs typeface="Arial" pitchFamily="34" charset="0"/>
              </a:rPr>
              <a:t> Digital </a:t>
            </a:r>
            <a:r>
              <a:rPr lang="en-US" altLang="zh-CN" sz="1200" b="0" i="0" dirty="0" smtClean="0">
                <a:solidFill>
                  <a:schemeClr val="tx1"/>
                </a:solidFill>
                <a:latin typeface="Arial" pitchFamily="34" charset="0"/>
                <a:ea typeface="ＭＳ Ｐゴシック"/>
                <a:cs typeface="Arial" pitchFamily="34" charset="0"/>
              </a:rPr>
              <a:t>City Management Solution</a:t>
            </a:r>
            <a:endParaRPr lang="en-US" altLang="zh-CN" sz="1200" b="0" i="0" dirty="0">
              <a:solidFill>
                <a:schemeClr val="tx1"/>
              </a:solidFill>
              <a:latin typeface="Arial" pitchFamily="34" charset="0"/>
              <a:ea typeface="ＭＳ Ｐゴシック"/>
              <a:cs typeface="Arial" pitchFamily="34" charset="0"/>
            </a:endParaRPr>
          </a:p>
          <a:p>
            <a:pPr marL="265176" indent="-265176" algn="l" defTabSz="804672">
              <a:spcBef>
                <a:spcPts val="840"/>
              </a:spcBef>
              <a:buClr>
                <a:srgbClr val="C00000"/>
              </a:buClr>
              <a:buFont typeface="Arial"/>
              <a:buChar char="•"/>
            </a:pPr>
            <a:r>
              <a:rPr lang="en-US" altLang="zh-CN" sz="1200" b="0" i="0" dirty="0">
                <a:solidFill>
                  <a:schemeClr val="tx1"/>
                </a:solidFill>
                <a:latin typeface="Arial" pitchFamily="34" charset="0"/>
                <a:ea typeface="ＭＳ Ｐゴシック"/>
                <a:cs typeface="Arial" pitchFamily="34" charset="0"/>
              </a:rPr>
              <a:t> </a:t>
            </a:r>
            <a:r>
              <a:rPr lang="en-US" altLang="zh-CN" sz="1200" b="0" i="0" dirty="0" smtClean="0">
                <a:solidFill>
                  <a:schemeClr val="tx1"/>
                </a:solidFill>
                <a:latin typeface="Arial" pitchFamily="34" charset="0"/>
                <a:ea typeface="ＭＳ Ｐゴシック"/>
                <a:cs typeface="Arial" pitchFamily="34" charset="0"/>
              </a:rPr>
              <a:t>e-Health Solution</a:t>
            </a:r>
          </a:p>
          <a:p>
            <a:pPr marL="265176" indent="-265176" algn="l" defTabSz="804672">
              <a:spcBef>
                <a:spcPts val="840"/>
              </a:spcBef>
              <a:buClr>
                <a:srgbClr val="C00000"/>
              </a:buClr>
              <a:buFont typeface="Arial"/>
              <a:buChar char="•"/>
            </a:pPr>
            <a:r>
              <a:rPr lang="en-US" altLang="zh-CN" sz="1200" dirty="0" smtClean="0">
                <a:latin typeface="Arial" pitchFamily="34" charset="0"/>
                <a:ea typeface="ＭＳ Ｐゴシック"/>
                <a:cs typeface="Arial" pitchFamily="34" charset="0"/>
              </a:rPr>
              <a:t>….</a:t>
            </a:r>
            <a:endParaRPr lang="en-US" altLang="zh-CN" sz="1200" b="0" i="0" dirty="0">
              <a:solidFill>
                <a:schemeClr val="tx1"/>
              </a:solidFill>
              <a:latin typeface="Arial" pitchFamily="34" charset="0"/>
              <a:ea typeface="ＭＳ Ｐゴシック"/>
              <a:cs typeface="Arial" pitchFamily="34" charset="0"/>
            </a:endParaRPr>
          </a:p>
        </p:txBody>
      </p:sp>
      <p:sp>
        <p:nvSpPr>
          <p:cNvPr id="502790" name="Text Box 5"/>
          <p:cNvSpPr txBox="1">
            <a:spLocks noChangeArrowheads="1"/>
          </p:cNvSpPr>
          <p:nvPr/>
        </p:nvSpPr>
        <p:spPr bwMode="auto">
          <a:xfrm>
            <a:off x="5569430" y="665939"/>
            <a:ext cx="3181350" cy="572416"/>
          </a:xfrm>
          <a:prstGeom prst="rect">
            <a:avLst/>
          </a:prstGeom>
          <a:solidFill>
            <a:schemeClr val="tx2"/>
          </a:solidFill>
          <a:ln w="9525" algn="ctr">
            <a:noFill/>
            <a:miter lim="800000"/>
            <a:headEnd/>
            <a:tailEnd/>
          </a:ln>
        </p:spPr>
        <p:txBody>
          <a:bodyPr lIns="79200" tIns="39600" rIns="79200" bIns="39600">
            <a:spAutoFit/>
          </a:bodyPr>
          <a:lstStyle/>
          <a:p>
            <a:pPr algn="ctr" defTabSz="804672">
              <a:spcBef>
                <a:spcPts val="960"/>
              </a:spcBef>
              <a:buNone/>
            </a:pPr>
            <a:r>
              <a:rPr lang="en-US" altLang="zh-CN" sz="1600" b="1" i="0" dirty="0">
                <a:solidFill>
                  <a:srgbClr val="FFFFFF"/>
                </a:solidFill>
                <a:latin typeface="Arial" pitchFamily="34" charset="0"/>
                <a:ea typeface="MS PGothic"/>
                <a:cs typeface="Arial" pitchFamily="34" charset="0"/>
              </a:rPr>
              <a:t>Sense and activities of an </a:t>
            </a:r>
            <a:r>
              <a:rPr lang="en-US" altLang="zh-CN" sz="1600" b="1" i="0" dirty="0" smtClean="0">
                <a:solidFill>
                  <a:srgbClr val="FFFFFF"/>
                </a:solidFill>
                <a:latin typeface="Arial" pitchFamily="34" charset="0"/>
                <a:ea typeface="MS PGothic"/>
                <a:cs typeface="Arial" pitchFamily="34" charset="0"/>
              </a:rPr>
              <a:t>smart </a:t>
            </a:r>
            <a:r>
              <a:rPr lang="en-US" altLang="zh-CN" sz="1600" b="1" i="0" dirty="0">
                <a:solidFill>
                  <a:srgbClr val="FFFFFF"/>
                </a:solidFill>
                <a:latin typeface="Arial" pitchFamily="34" charset="0"/>
                <a:ea typeface="MS PGothic"/>
                <a:cs typeface="Arial" pitchFamily="34" charset="0"/>
              </a:rPr>
              <a:t>city</a:t>
            </a:r>
          </a:p>
        </p:txBody>
      </p:sp>
      <p:sp>
        <p:nvSpPr>
          <p:cNvPr id="502791" name="Line 44"/>
          <p:cNvSpPr>
            <a:spLocks noChangeShapeType="1"/>
          </p:cNvSpPr>
          <p:nvPr/>
        </p:nvSpPr>
        <p:spPr bwMode="auto">
          <a:xfrm flipV="1">
            <a:off x="4932363" y="1485901"/>
            <a:ext cx="417512" cy="503239"/>
          </a:xfrm>
          <a:prstGeom prst="line">
            <a:avLst/>
          </a:prstGeom>
          <a:noFill/>
          <a:ln w="9525">
            <a:solidFill>
              <a:srgbClr val="0000FF"/>
            </a:solidFill>
            <a:round/>
            <a:headEnd/>
            <a:tailEnd/>
          </a:ln>
        </p:spPr>
        <p:txBody>
          <a:bodyPr lIns="79200" tIns="39600" rIns="79200" bIns="39600">
            <a:spAutoFit/>
          </a:bodyPr>
          <a:lstStyle/>
          <a:p>
            <a:endParaRPr lang="zh-CN" altLang="en-US">
              <a:solidFill>
                <a:schemeClr val="tx1"/>
              </a:solidFill>
              <a:latin typeface="Arial" pitchFamily="34" charset="0"/>
              <a:cs typeface="Arial" pitchFamily="34" charset="0"/>
            </a:endParaRPr>
          </a:p>
        </p:txBody>
      </p:sp>
      <p:sp>
        <p:nvSpPr>
          <p:cNvPr id="502792" name="Line 45"/>
          <p:cNvSpPr>
            <a:spLocks noChangeShapeType="1"/>
          </p:cNvSpPr>
          <p:nvPr/>
        </p:nvSpPr>
        <p:spPr bwMode="auto">
          <a:xfrm>
            <a:off x="4932363" y="2203451"/>
            <a:ext cx="388937" cy="649288"/>
          </a:xfrm>
          <a:prstGeom prst="line">
            <a:avLst/>
          </a:prstGeom>
          <a:noFill/>
          <a:ln w="9525">
            <a:solidFill>
              <a:srgbClr val="0000FF"/>
            </a:solidFill>
            <a:round/>
            <a:headEnd/>
            <a:tailEnd/>
          </a:ln>
        </p:spPr>
        <p:txBody>
          <a:bodyPr lIns="79200" tIns="39600" rIns="79200" bIns="39600">
            <a:spAutoFit/>
          </a:bodyPr>
          <a:lstStyle/>
          <a:p>
            <a:endParaRPr lang="zh-CN" altLang="en-US">
              <a:solidFill>
                <a:schemeClr val="tx1"/>
              </a:solidFill>
              <a:latin typeface="Arial" pitchFamily="34" charset="0"/>
              <a:cs typeface="Arial" pitchFamily="34" charset="0"/>
            </a:endParaRPr>
          </a:p>
        </p:txBody>
      </p:sp>
      <p:sp>
        <p:nvSpPr>
          <p:cNvPr id="502793" name="Line 46"/>
          <p:cNvSpPr>
            <a:spLocks noChangeShapeType="1"/>
          </p:cNvSpPr>
          <p:nvPr/>
        </p:nvSpPr>
        <p:spPr bwMode="auto">
          <a:xfrm>
            <a:off x="4869713" y="2991294"/>
            <a:ext cx="520995" cy="1020725"/>
          </a:xfrm>
          <a:prstGeom prst="line">
            <a:avLst/>
          </a:prstGeom>
          <a:noFill/>
          <a:ln w="9525">
            <a:solidFill>
              <a:srgbClr val="3333CC"/>
            </a:solidFill>
            <a:round/>
            <a:headEnd/>
            <a:tailEnd/>
          </a:ln>
        </p:spPr>
        <p:txBody>
          <a:bodyPr wrap="square" lIns="79200" tIns="39600" rIns="79200" bIns="39600">
            <a:spAutoFit/>
          </a:bodyPr>
          <a:lstStyle/>
          <a:p>
            <a:endParaRPr lang="zh-CN" altLang="en-US">
              <a:solidFill>
                <a:schemeClr val="tx1"/>
              </a:solidFill>
              <a:latin typeface="Arial" pitchFamily="34" charset="0"/>
              <a:cs typeface="Arial" pitchFamily="34" charset="0"/>
            </a:endParaRPr>
          </a:p>
        </p:txBody>
      </p:sp>
      <p:sp>
        <p:nvSpPr>
          <p:cNvPr id="502794" name="Line 47"/>
          <p:cNvSpPr>
            <a:spLocks noChangeShapeType="1"/>
          </p:cNvSpPr>
          <p:nvPr/>
        </p:nvSpPr>
        <p:spPr bwMode="auto">
          <a:xfrm>
            <a:off x="5003802" y="5013326"/>
            <a:ext cx="360363" cy="720725"/>
          </a:xfrm>
          <a:prstGeom prst="line">
            <a:avLst/>
          </a:prstGeom>
          <a:noFill/>
          <a:ln w="9525">
            <a:solidFill>
              <a:srgbClr val="3333CC"/>
            </a:solidFill>
            <a:round/>
            <a:headEnd/>
            <a:tailEnd/>
          </a:ln>
        </p:spPr>
        <p:txBody>
          <a:bodyPr lIns="79200" tIns="39600" rIns="79200" bIns="39600">
            <a:spAutoFit/>
          </a:bodyPr>
          <a:lstStyle/>
          <a:p>
            <a:endParaRPr lang="zh-CN" altLang="en-US">
              <a:solidFill>
                <a:schemeClr val="tx1"/>
              </a:solidFill>
              <a:latin typeface="Arial" pitchFamily="34" charset="0"/>
              <a:cs typeface="Arial" pitchFamily="34" charset="0"/>
            </a:endParaRPr>
          </a:p>
        </p:txBody>
      </p:sp>
      <p:sp>
        <p:nvSpPr>
          <p:cNvPr id="502796" name="Text Box 7"/>
          <p:cNvSpPr txBox="1">
            <a:spLocks noChangeArrowheads="1"/>
          </p:cNvSpPr>
          <p:nvPr/>
        </p:nvSpPr>
        <p:spPr bwMode="auto">
          <a:xfrm>
            <a:off x="4567240" y="5353051"/>
            <a:ext cx="581025" cy="233862"/>
          </a:xfrm>
          <a:prstGeom prst="rect">
            <a:avLst/>
          </a:prstGeom>
          <a:noFill/>
          <a:ln w="9525" algn="ctr">
            <a:noFill/>
            <a:miter lim="800000"/>
            <a:headEnd/>
            <a:tailEnd/>
          </a:ln>
        </p:spPr>
        <p:txBody>
          <a:bodyPr lIns="79200" tIns="39600" rIns="79200" bIns="39600">
            <a:spAutoFit/>
          </a:bodyPr>
          <a:lstStyle/>
          <a:p>
            <a:pPr algn="l" defTabSz="804672">
              <a:spcBef>
                <a:spcPts val="600"/>
              </a:spcBef>
              <a:buNone/>
            </a:pPr>
            <a:r>
              <a:rPr lang="en-US" altLang="zh-CN" sz="1000" b="0" i="0" dirty="0">
                <a:latin typeface="Arial" pitchFamily="34" charset="0"/>
                <a:ea typeface="黑体"/>
                <a:cs typeface="Arial" pitchFamily="34" charset="0"/>
              </a:rPr>
              <a:t>Smell</a:t>
            </a:r>
          </a:p>
        </p:txBody>
      </p:sp>
      <p:grpSp>
        <p:nvGrpSpPr>
          <p:cNvPr id="2" name="Group 9"/>
          <p:cNvGrpSpPr>
            <a:grpSpLocks/>
          </p:cNvGrpSpPr>
          <p:nvPr/>
        </p:nvGrpSpPr>
        <p:grpSpPr bwMode="auto">
          <a:xfrm>
            <a:off x="2387600" y="4635501"/>
            <a:ext cx="2476500" cy="647700"/>
            <a:chOff x="2109" y="3405"/>
            <a:chExt cx="2268" cy="297"/>
          </a:xfrm>
        </p:grpSpPr>
        <p:sp>
          <p:nvSpPr>
            <p:cNvPr id="502831" name="AutoShape 10"/>
            <p:cNvSpPr>
              <a:spLocks noChangeArrowheads="1"/>
            </p:cNvSpPr>
            <p:nvPr/>
          </p:nvSpPr>
          <p:spPr bwMode="auto">
            <a:xfrm flipV="1">
              <a:off x="2109" y="3405"/>
              <a:ext cx="2268" cy="12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43 w 21600"/>
                <a:gd name="T13" fmla="*/ 3541 h 21600"/>
                <a:gd name="T14" fmla="*/ 18057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489" y="21600"/>
                  </a:lnTo>
                  <a:lnTo>
                    <a:pt x="18111" y="21600"/>
                  </a:lnTo>
                  <a:lnTo>
                    <a:pt x="21600" y="0"/>
                  </a:lnTo>
                  <a:close/>
                </a:path>
              </a:pathLst>
            </a:custGeom>
            <a:solidFill>
              <a:srgbClr val="99CCFF"/>
            </a:solidFill>
            <a:ln w="12700">
              <a:solidFill>
                <a:srgbClr val="99CC00"/>
              </a:solidFill>
              <a:miter lim="800000"/>
              <a:headEnd/>
              <a:tailEnd/>
            </a:ln>
          </p:spPr>
          <p:txBody>
            <a:bodyPr rot="10800000" wrap="none" anchor="ctr"/>
            <a:lstStyle/>
            <a:p>
              <a:endParaRPr lang="zh-CN" altLang="en-US">
                <a:latin typeface="Arial" pitchFamily="34" charset="0"/>
                <a:cs typeface="Arial" pitchFamily="34" charset="0"/>
              </a:endParaRPr>
            </a:p>
          </p:txBody>
        </p:sp>
        <p:sp>
          <p:nvSpPr>
            <p:cNvPr id="502832" name="Rectangle 11"/>
            <p:cNvSpPr>
              <a:spLocks noChangeArrowheads="1"/>
            </p:cNvSpPr>
            <p:nvPr/>
          </p:nvSpPr>
          <p:spPr bwMode="auto">
            <a:xfrm>
              <a:off x="2109" y="3531"/>
              <a:ext cx="2268" cy="171"/>
            </a:xfrm>
            <a:prstGeom prst="rect">
              <a:avLst/>
            </a:prstGeom>
            <a:gradFill rotWithShape="1">
              <a:gsLst>
                <a:gs pos="0">
                  <a:srgbClr val="FFFFFF"/>
                </a:gs>
                <a:gs pos="100000">
                  <a:srgbClr val="99CCFF"/>
                </a:gs>
              </a:gsLst>
              <a:path path="shape">
                <a:fillToRect l="50000" t="50000" r="50000" b="50000"/>
              </a:path>
            </a:gradFill>
            <a:ln w="12700">
              <a:solidFill>
                <a:srgbClr val="99CC00"/>
              </a:solidFill>
              <a:miter lim="800000"/>
              <a:headEnd/>
              <a:tailEnd/>
            </a:ln>
          </p:spPr>
          <p:txBody>
            <a:bodyPr wrap="none" lIns="46038" tIns="46038" rIns="46038" bIns="46038" anchor="ctr" anchorCtr="1"/>
            <a:lstStyle/>
            <a:p>
              <a:pPr algn="ctr" defTabSz="914400">
                <a:buNone/>
              </a:pPr>
              <a:r>
                <a:rPr lang="en-US" altLang="zh-CN" sz="1200" b="1" i="0" dirty="0">
                  <a:solidFill>
                    <a:schemeClr val="tx2"/>
                  </a:solidFill>
                  <a:latin typeface="Arial" pitchFamily="34" charset="0"/>
                  <a:ea typeface="华文细黑"/>
                  <a:cs typeface="Arial" pitchFamily="34" charset="0"/>
                </a:rPr>
                <a:t>Body and </a:t>
              </a:r>
              <a:r>
                <a:rPr lang="en-US" altLang="zh-CN" sz="1200" b="1" i="0" dirty="0" smtClean="0">
                  <a:solidFill>
                    <a:schemeClr val="tx2"/>
                  </a:solidFill>
                  <a:latin typeface="Arial" pitchFamily="34" charset="0"/>
                  <a:ea typeface="华文细黑"/>
                  <a:cs typeface="Arial" pitchFamily="34" charset="0"/>
                </a:rPr>
                <a:t>Five </a:t>
              </a:r>
              <a:r>
                <a:rPr lang="en-US" altLang="zh-CN" sz="1200" b="1" i="0" dirty="0">
                  <a:solidFill>
                    <a:schemeClr val="tx2"/>
                  </a:solidFill>
                  <a:latin typeface="Arial" pitchFamily="34" charset="0"/>
                  <a:ea typeface="华文细黑"/>
                  <a:cs typeface="Arial" pitchFamily="34" charset="0"/>
                </a:rPr>
                <a:t>senses </a:t>
              </a:r>
              <a:br>
                <a:rPr lang="en-US" altLang="zh-CN" sz="1200" b="1" i="0" dirty="0">
                  <a:solidFill>
                    <a:schemeClr val="tx2"/>
                  </a:solidFill>
                  <a:latin typeface="Arial" pitchFamily="34" charset="0"/>
                  <a:ea typeface="华文细黑"/>
                  <a:cs typeface="Arial" pitchFamily="34" charset="0"/>
                </a:rPr>
              </a:br>
              <a:r>
                <a:rPr lang="en-US" altLang="zh-CN" sz="1200" b="1" i="0" dirty="0">
                  <a:solidFill>
                    <a:schemeClr val="tx2"/>
                  </a:solidFill>
                  <a:latin typeface="Arial" pitchFamily="34" charset="0"/>
                  <a:ea typeface="华文细黑"/>
                  <a:cs typeface="Arial" pitchFamily="34" charset="0"/>
                </a:rPr>
                <a:t>Sense layer</a:t>
              </a:r>
            </a:p>
          </p:txBody>
        </p:sp>
      </p:grpSp>
      <p:grpSp>
        <p:nvGrpSpPr>
          <p:cNvPr id="3" name="Group 12"/>
          <p:cNvGrpSpPr>
            <a:grpSpLocks/>
          </p:cNvGrpSpPr>
          <p:nvPr/>
        </p:nvGrpSpPr>
        <p:grpSpPr bwMode="auto">
          <a:xfrm>
            <a:off x="2387602" y="3632201"/>
            <a:ext cx="2428875" cy="647700"/>
            <a:chOff x="2154" y="2317"/>
            <a:chExt cx="2268" cy="297"/>
          </a:xfrm>
        </p:grpSpPr>
        <p:sp>
          <p:nvSpPr>
            <p:cNvPr id="57" name="AutoShape 13"/>
            <p:cNvSpPr>
              <a:spLocks noChangeArrowheads="1"/>
            </p:cNvSpPr>
            <p:nvPr/>
          </p:nvSpPr>
          <p:spPr bwMode="auto">
            <a:xfrm flipV="1">
              <a:off x="2153" y="2317"/>
              <a:ext cx="2271" cy="122"/>
            </a:xfrm>
            <a:custGeom>
              <a:avLst/>
              <a:gdLst>
                <a:gd name="G0" fmla="+- 3489 0 0"/>
                <a:gd name="G1" fmla="+- 21600 0 3489"/>
                <a:gd name="G2" fmla="*/ 3489 1 2"/>
                <a:gd name="G3" fmla="+- 21600 0 G2"/>
                <a:gd name="G4" fmla="+/ 3489 21600 2"/>
                <a:gd name="G5" fmla="+/ G1 0 2"/>
                <a:gd name="G6" fmla="*/ 21600 21600 3489"/>
                <a:gd name="G7" fmla="*/ G6 1 2"/>
                <a:gd name="G8" fmla="+- 21600 0 G7"/>
                <a:gd name="G9" fmla="*/ 21600 1 2"/>
                <a:gd name="G10" fmla="+- 3489 0 G9"/>
                <a:gd name="G11" fmla="?: G10 G8 0"/>
                <a:gd name="G12" fmla="?: G10 G7 21600"/>
                <a:gd name="T0" fmla="*/ 19855 w 21600"/>
                <a:gd name="T1" fmla="*/ 10800 h 21600"/>
                <a:gd name="T2" fmla="*/ 10800 w 21600"/>
                <a:gd name="T3" fmla="*/ 21600 h 21600"/>
                <a:gd name="T4" fmla="*/ 1745 w 21600"/>
                <a:gd name="T5" fmla="*/ 10800 h 21600"/>
                <a:gd name="T6" fmla="*/ 10800 w 21600"/>
                <a:gd name="T7" fmla="*/ 0 h 21600"/>
                <a:gd name="T8" fmla="*/ 3545 w 21600"/>
                <a:gd name="T9" fmla="*/ 3545 h 21600"/>
                <a:gd name="T10" fmla="*/ 18055 w 21600"/>
                <a:gd name="T11" fmla="*/ 18055 h 21600"/>
              </a:gdLst>
              <a:ahLst/>
              <a:cxnLst>
                <a:cxn ang="0">
                  <a:pos x="T0" y="T1"/>
                </a:cxn>
                <a:cxn ang="0">
                  <a:pos x="T2" y="T3"/>
                </a:cxn>
                <a:cxn ang="0">
                  <a:pos x="T4" y="T5"/>
                </a:cxn>
                <a:cxn ang="0">
                  <a:pos x="T6" y="T7"/>
                </a:cxn>
              </a:cxnLst>
              <a:rect l="T8" t="T9" r="T10" b="T11"/>
              <a:pathLst>
                <a:path w="21600" h="21600">
                  <a:moveTo>
                    <a:pt x="0" y="0"/>
                  </a:moveTo>
                  <a:lnTo>
                    <a:pt x="3489" y="21600"/>
                  </a:lnTo>
                  <a:lnTo>
                    <a:pt x="18111" y="21600"/>
                  </a:lnTo>
                  <a:lnTo>
                    <a:pt x="21600" y="0"/>
                  </a:lnTo>
                  <a:close/>
                </a:path>
              </a:pathLst>
            </a:custGeom>
            <a:gradFill rotWithShape="1">
              <a:gsLst>
                <a:gs pos="0">
                  <a:srgbClr val="FFFFFF"/>
                </a:gs>
                <a:gs pos="100000">
                  <a:schemeClr val="accent1"/>
                </a:gs>
              </a:gsLst>
              <a:path path="shape">
                <a:fillToRect l="50000" t="50000" r="50000" b="50000"/>
              </a:path>
            </a:gradFill>
            <a:ln w="12700">
              <a:solidFill>
                <a:srgbClr val="99CC00"/>
              </a:solidFill>
              <a:miter lim="800000"/>
              <a:headEnd/>
              <a:tailEnd/>
            </a:ln>
            <a:effectLst/>
          </p:spPr>
          <p:txBody>
            <a:bodyPr rot="10800000" wrap="none" anchor="ctr"/>
            <a:lstStyle/>
            <a:p>
              <a:pPr algn="ctr" eaLnBrk="0" hangingPunct="0">
                <a:lnSpc>
                  <a:spcPct val="90000"/>
                </a:lnSpc>
                <a:spcBef>
                  <a:spcPct val="50000"/>
                </a:spcBef>
                <a:buFont typeface="Wingdings" pitchFamily="2" charset="2"/>
                <a:buChar char="n"/>
                <a:defRPr/>
              </a:pPr>
              <a:endParaRPr lang="zh-CN" altLang="zh-CN" sz="1000">
                <a:latin typeface="Arial" pitchFamily="34" charset="0"/>
                <a:cs typeface="Arial" pitchFamily="34" charset="0"/>
              </a:endParaRPr>
            </a:p>
          </p:txBody>
        </p:sp>
        <p:sp>
          <p:nvSpPr>
            <p:cNvPr id="502830" name="Rectangle 14"/>
            <p:cNvSpPr>
              <a:spLocks noChangeArrowheads="1"/>
            </p:cNvSpPr>
            <p:nvPr/>
          </p:nvSpPr>
          <p:spPr bwMode="auto">
            <a:xfrm>
              <a:off x="2154" y="2443"/>
              <a:ext cx="2268" cy="171"/>
            </a:xfrm>
            <a:prstGeom prst="rect">
              <a:avLst/>
            </a:prstGeom>
            <a:gradFill rotWithShape="1">
              <a:gsLst>
                <a:gs pos="0">
                  <a:srgbClr val="FFFFFF"/>
                </a:gs>
                <a:gs pos="100000">
                  <a:srgbClr val="FFCC99"/>
                </a:gs>
              </a:gsLst>
              <a:path path="shape">
                <a:fillToRect l="50000" t="50000" r="50000" b="50000"/>
              </a:path>
            </a:gradFill>
            <a:ln w="12700">
              <a:solidFill>
                <a:srgbClr val="99CC00"/>
              </a:solidFill>
              <a:miter lim="800000"/>
              <a:headEnd/>
              <a:tailEnd/>
            </a:ln>
          </p:spPr>
          <p:txBody>
            <a:bodyPr wrap="none" lIns="46038" tIns="46038" rIns="46038" bIns="46038" anchor="ctr" anchorCtr="1"/>
            <a:lstStyle/>
            <a:p>
              <a:pPr algn="ctr" defTabSz="914400">
                <a:buNone/>
              </a:pPr>
              <a:r>
                <a:rPr lang="en-US" altLang="zh-CN" sz="1200" b="1" i="0" dirty="0">
                  <a:solidFill>
                    <a:schemeClr val="tx2"/>
                  </a:solidFill>
                  <a:latin typeface="Arial" pitchFamily="34" charset="0"/>
                  <a:ea typeface="华文细黑"/>
                  <a:cs typeface="Arial" pitchFamily="34" charset="0"/>
                </a:rPr>
                <a:t>Nerve network </a:t>
              </a:r>
              <a:br>
                <a:rPr lang="en-US" altLang="zh-CN" sz="1200" b="1" i="0" dirty="0">
                  <a:solidFill>
                    <a:schemeClr val="tx2"/>
                  </a:solidFill>
                  <a:latin typeface="Arial" pitchFamily="34" charset="0"/>
                  <a:ea typeface="华文细黑"/>
                  <a:cs typeface="Arial" pitchFamily="34" charset="0"/>
                </a:rPr>
              </a:br>
              <a:r>
                <a:rPr lang="en-US" altLang="zh-CN" sz="1200" b="1" i="0" dirty="0">
                  <a:solidFill>
                    <a:schemeClr val="tx2"/>
                  </a:solidFill>
                  <a:latin typeface="Arial" pitchFamily="34" charset="0"/>
                  <a:ea typeface="华文细黑"/>
                  <a:cs typeface="Arial" pitchFamily="34" charset="0"/>
                </a:rPr>
                <a:t>Network layer</a:t>
              </a:r>
            </a:p>
          </p:txBody>
        </p:sp>
      </p:grpSp>
      <p:grpSp>
        <p:nvGrpSpPr>
          <p:cNvPr id="4" name="Group 15"/>
          <p:cNvGrpSpPr>
            <a:grpSpLocks/>
          </p:cNvGrpSpPr>
          <p:nvPr/>
        </p:nvGrpSpPr>
        <p:grpSpPr bwMode="auto">
          <a:xfrm>
            <a:off x="2387602" y="2546351"/>
            <a:ext cx="2428875" cy="647700"/>
            <a:chOff x="2154" y="2317"/>
            <a:chExt cx="2268" cy="297"/>
          </a:xfrm>
        </p:grpSpPr>
        <p:sp>
          <p:nvSpPr>
            <p:cNvPr id="60" name="AutoShape 16"/>
            <p:cNvSpPr>
              <a:spLocks noChangeArrowheads="1"/>
            </p:cNvSpPr>
            <p:nvPr/>
          </p:nvSpPr>
          <p:spPr bwMode="auto">
            <a:xfrm flipV="1">
              <a:off x="2153" y="2317"/>
              <a:ext cx="2271" cy="122"/>
            </a:xfrm>
            <a:custGeom>
              <a:avLst/>
              <a:gdLst>
                <a:gd name="G0" fmla="+- 3489 0 0"/>
                <a:gd name="G1" fmla="+- 21600 0 3489"/>
                <a:gd name="G2" fmla="*/ 3489 1 2"/>
                <a:gd name="G3" fmla="+- 21600 0 G2"/>
                <a:gd name="G4" fmla="+/ 3489 21600 2"/>
                <a:gd name="G5" fmla="+/ G1 0 2"/>
                <a:gd name="G6" fmla="*/ 21600 21600 3489"/>
                <a:gd name="G7" fmla="*/ G6 1 2"/>
                <a:gd name="G8" fmla="+- 21600 0 G7"/>
                <a:gd name="G9" fmla="*/ 21600 1 2"/>
                <a:gd name="G10" fmla="+- 3489 0 G9"/>
                <a:gd name="G11" fmla="?: G10 G8 0"/>
                <a:gd name="G12" fmla="?: G10 G7 21600"/>
                <a:gd name="T0" fmla="*/ 19855 w 21600"/>
                <a:gd name="T1" fmla="*/ 10800 h 21600"/>
                <a:gd name="T2" fmla="*/ 10800 w 21600"/>
                <a:gd name="T3" fmla="*/ 21600 h 21600"/>
                <a:gd name="T4" fmla="*/ 1745 w 21600"/>
                <a:gd name="T5" fmla="*/ 10800 h 21600"/>
                <a:gd name="T6" fmla="*/ 10800 w 21600"/>
                <a:gd name="T7" fmla="*/ 0 h 21600"/>
                <a:gd name="T8" fmla="*/ 3545 w 21600"/>
                <a:gd name="T9" fmla="*/ 3545 h 21600"/>
                <a:gd name="T10" fmla="*/ 18055 w 21600"/>
                <a:gd name="T11" fmla="*/ 18055 h 21600"/>
              </a:gdLst>
              <a:ahLst/>
              <a:cxnLst>
                <a:cxn ang="0">
                  <a:pos x="T0" y="T1"/>
                </a:cxn>
                <a:cxn ang="0">
                  <a:pos x="T2" y="T3"/>
                </a:cxn>
                <a:cxn ang="0">
                  <a:pos x="T4" y="T5"/>
                </a:cxn>
                <a:cxn ang="0">
                  <a:pos x="T6" y="T7"/>
                </a:cxn>
              </a:cxnLst>
              <a:rect l="T8" t="T9" r="T10" b="T11"/>
              <a:pathLst>
                <a:path w="21600" h="21600">
                  <a:moveTo>
                    <a:pt x="0" y="0"/>
                  </a:moveTo>
                  <a:lnTo>
                    <a:pt x="3489" y="21600"/>
                  </a:lnTo>
                  <a:lnTo>
                    <a:pt x="18111" y="21600"/>
                  </a:lnTo>
                  <a:lnTo>
                    <a:pt x="21600" y="0"/>
                  </a:lnTo>
                  <a:close/>
                </a:path>
              </a:pathLst>
            </a:custGeom>
            <a:gradFill rotWithShape="1">
              <a:gsLst>
                <a:gs pos="0">
                  <a:srgbClr val="FFFFFF"/>
                </a:gs>
                <a:gs pos="100000">
                  <a:srgbClr val="008000"/>
                </a:gs>
              </a:gsLst>
              <a:path path="shape">
                <a:fillToRect l="50000" t="50000" r="50000" b="50000"/>
              </a:path>
            </a:gradFill>
            <a:ln w="12700">
              <a:solidFill>
                <a:srgbClr val="CCCCCC"/>
              </a:solidFill>
              <a:miter lim="800000"/>
              <a:headEnd/>
              <a:tailEnd/>
            </a:ln>
            <a:effectLst/>
          </p:spPr>
          <p:txBody>
            <a:bodyPr rot="10800000" wrap="none" anchor="ctr"/>
            <a:lstStyle/>
            <a:p>
              <a:pPr algn="ctr" eaLnBrk="0" hangingPunct="0">
                <a:lnSpc>
                  <a:spcPct val="90000"/>
                </a:lnSpc>
                <a:spcBef>
                  <a:spcPct val="50000"/>
                </a:spcBef>
                <a:buFont typeface="Wingdings" pitchFamily="2" charset="2"/>
                <a:buChar char="n"/>
                <a:defRPr/>
              </a:pPr>
              <a:endParaRPr lang="zh-CN" altLang="zh-CN" sz="1000">
                <a:latin typeface="Arial" pitchFamily="34" charset="0"/>
                <a:cs typeface="Arial" pitchFamily="34" charset="0"/>
              </a:endParaRPr>
            </a:p>
          </p:txBody>
        </p:sp>
        <p:sp>
          <p:nvSpPr>
            <p:cNvPr id="502828" name="Rectangle 17"/>
            <p:cNvSpPr>
              <a:spLocks noChangeArrowheads="1"/>
            </p:cNvSpPr>
            <p:nvPr/>
          </p:nvSpPr>
          <p:spPr bwMode="auto">
            <a:xfrm>
              <a:off x="2154" y="2443"/>
              <a:ext cx="2268" cy="171"/>
            </a:xfrm>
            <a:prstGeom prst="rect">
              <a:avLst/>
            </a:prstGeom>
            <a:gradFill rotWithShape="1">
              <a:gsLst>
                <a:gs pos="0">
                  <a:srgbClr val="FFFFFF"/>
                </a:gs>
                <a:gs pos="100000">
                  <a:srgbClr val="008000"/>
                </a:gs>
              </a:gsLst>
              <a:path path="shape">
                <a:fillToRect l="50000" t="50000" r="50000" b="50000"/>
              </a:path>
            </a:gradFill>
            <a:ln w="12700">
              <a:solidFill>
                <a:srgbClr val="CCCCCC"/>
              </a:solidFill>
              <a:miter lim="800000"/>
              <a:headEnd/>
              <a:tailEnd/>
            </a:ln>
          </p:spPr>
          <p:txBody>
            <a:bodyPr wrap="none" lIns="46038" tIns="46038" rIns="46038" bIns="46038" anchor="ctr" anchorCtr="1"/>
            <a:lstStyle/>
            <a:p>
              <a:pPr algn="ctr" defTabSz="914400">
                <a:buNone/>
              </a:pPr>
              <a:r>
                <a:rPr lang="en-US" altLang="zh-CN" sz="1200" b="1" i="0" dirty="0">
                  <a:solidFill>
                    <a:schemeClr val="tx2"/>
                  </a:solidFill>
                  <a:latin typeface="Arial" pitchFamily="34" charset="0"/>
                  <a:ea typeface="华文细黑"/>
                  <a:cs typeface="Arial" pitchFamily="34" charset="0"/>
                </a:rPr>
                <a:t>Brain</a:t>
              </a:r>
              <a:br>
                <a:rPr lang="en-US" altLang="zh-CN" sz="1200" b="1" i="0" dirty="0">
                  <a:solidFill>
                    <a:schemeClr val="tx2"/>
                  </a:solidFill>
                  <a:latin typeface="Arial" pitchFamily="34" charset="0"/>
                  <a:ea typeface="华文细黑"/>
                  <a:cs typeface="Arial" pitchFamily="34" charset="0"/>
                </a:rPr>
              </a:br>
              <a:r>
                <a:rPr lang="en-US" altLang="zh-CN" sz="1200" b="1" i="0" dirty="0">
                  <a:solidFill>
                    <a:schemeClr val="tx2"/>
                  </a:solidFill>
                  <a:latin typeface="Arial" pitchFamily="34" charset="0"/>
                  <a:ea typeface="华文细黑"/>
                  <a:cs typeface="Arial" pitchFamily="34" charset="0"/>
                </a:rPr>
                <a:t>Platform layer</a:t>
              </a:r>
            </a:p>
          </p:txBody>
        </p:sp>
      </p:grpSp>
      <p:grpSp>
        <p:nvGrpSpPr>
          <p:cNvPr id="5" name="Group 18"/>
          <p:cNvGrpSpPr>
            <a:grpSpLocks/>
          </p:cNvGrpSpPr>
          <p:nvPr/>
        </p:nvGrpSpPr>
        <p:grpSpPr bwMode="auto">
          <a:xfrm>
            <a:off x="2339975" y="1466851"/>
            <a:ext cx="2476500" cy="647700"/>
            <a:chOff x="2109" y="3405"/>
            <a:chExt cx="2268" cy="297"/>
          </a:xfrm>
        </p:grpSpPr>
        <p:sp>
          <p:nvSpPr>
            <p:cNvPr id="502825" name="AutoShape 19"/>
            <p:cNvSpPr>
              <a:spLocks noChangeArrowheads="1"/>
            </p:cNvSpPr>
            <p:nvPr/>
          </p:nvSpPr>
          <p:spPr bwMode="auto">
            <a:xfrm flipV="1">
              <a:off x="2109" y="3405"/>
              <a:ext cx="2268" cy="12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43 w 21600"/>
                <a:gd name="T13" fmla="*/ 3541 h 21600"/>
                <a:gd name="T14" fmla="*/ 18057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489" y="21600"/>
                  </a:lnTo>
                  <a:lnTo>
                    <a:pt x="18111" y="21600"/>
                  </a:lnTo>
                  <a:lnTo>
                    <a:pt x="21600" y="0"/>
                  </a:lnTo>
                  <a:close/>
                </a:path>
              </a:pathLst>
            </a:custGeom>
            <a:solidFill>
              <a:srgbClr val="99CCFF"/>
            </a:solidFill>
            <a:ln w="12700">
              <a:solidFill>
                <a:srgbClr val="99CC00"/>
              </a:solidFill>
              <a:miter lim="800000"/>
              <a:headEnd/>
              <a:tailEnd/>
            </a:ln>
          </p:spPr>
          <p:txBody>
            <a:bodyPr rot="10800000" wrap="none" anchor="ctr"/>
            <a:lstStyle/>
            <a:p>
              <a:endParaRPr lang="zh-CN" altLang="en-US">
                <a:latin typeface="Arial" pitchFamily="34" charset="0"/>
                <a:cs typeface="Arial" pitchFamily="34" charset="0"/>
              </a:endParaRPr>
            </a:p>
          </p:txBody>
        </p:sp>
        <p:sp>
          <p:nvSpPr>
            <p:cNvPr id="502826" name="Rectangle 20"/>
            <p:cNvSpPr>
              <a:spLocks noChangeArrowheads="1"/>
            </p:cNvSpPr>
            <p:nvPr/>
          </p:nvSpPr>
          <p:spPr bwMode="auto">
            <a:xfrm>
              <a:off x="2109" y="3531"/>
              <a:ext cx="2268" cy="171"/>
            </a:xfrm>
            <a:prstGeom prst="rect">
              <a:avLst/>
            </a:prstGeom>
            <a:solidFill>
              <a:srgbClr val="99CCFF"/>
            </a:solidFill>
            <a:ln w="12700">
              <a:solidFill>
                <a:srgbClr val="99CC00"/>
              </a:solidFill>
              <a:miter lim="800000"/>
              <a:headEnd/>
              <a:tailEnd/>
            </a:ln>
          </p:spPr>
          <p:txBody>
            <a:bodyPr wrap="none" lIns="46038" tIns="46038" rIns="46038" bIns="46038" anchor="ctr" anchorCtr="1"/>
            <a:lstStyle/>
            <a:p>
              <a:pPr algn="ctr" defTabSz="914400">
                <a:buNone/>
              </a:pPr>
              <a:r>
                <a:rPr lang="en-US" altLang="zh-CN" sz="1200" b="1" i="0" dirty="0">
                  <a:solidFill>
                    <a:schemeClr val="tx2"/>
                  </a:solidFill>
                  <a:latin typeface="Arial" pitchFamily="34" charset="0"/>
                  <a:ea typeface="华文细黑"/>
                  <a:cs typeface="Arial" pitchFamily="34" charset="0"/>
                </a:rPr>
                <a:t>Activities</a:t>
              </a:r>
              <a:br>
                <a:rPr lang="en-US" altLang="zh-CN" sz="1200" b="1" i="0" dirty="0">
                  <a:solidFill>
                    <a:schemeClr val="tx2"/>
                  </a:solidFill>
                  <a:latin typeface="Arial" pitchFamily="34" charset="0"/>
                  <a:ea typeface="华文细黑"/>
                  <a:cs typeface="Arial" pitchFamily="34" charset="0"/>
                </a:rPr>
              </a:br>
              <a:r>
                <a:rPr lang="en-US" altLang="zh-CN" sz="1200" b="1" i="0" dirty="0">
                  <a:solidFill>
                    <a:schemeClr val="tx2"/>
                  </a:solidFill>
                  <a:latin typeface="Arial" pitchFamily="34" charset="0"/>
                  <a:ea typeface="华文细黑"/>
                  <a:cs typeface="Arial" pitchFamily="34" charset="0"/>
                </a:rPr>
                <a:t>Service applications</a:t>
              </a:r>
            </a:p>
          </p:txBody>
        </p:sp>
      </p:grpSp>
      <p:sp>
        <p:nvSpPr>
          <p:cNvPr id="502801" name="Line 21"/>
          <p:cNvSpPr>
            <a:spLocks noChangeShapeType="1"/>
          </p:cNvSpPr>
          <p:nvPr/>
        </p:nvSpPr>
        <p:spPr bwMode="auto">
          <a:xfrm flipV="1">
            <a:off x="2679700" y="5283201"/>
            <a:ext cx="0" cy="360363"/>
          </a:xfrm>
          <a:prstGeom prst="line">
            <a:avLst/>
          </a:prstGeom>
          <a:noFill/>
          <a:ln w="9525">
            <a:solidFill>
              <a:schemeClr val="tx1"/>
            </a:solidFill>
            <a:round/>
            <a:headEnd/>
            <a:tailEnd type="triangle" w="med" len="med"/>
          </a:ln>
        </p:spPr>
        <p:txBody>
          <a:bodyPr lIns="79200" tIns="39600" rIns="79200" bIns="39600">
            <a:spAutoFit/>
          </a:bodyPr>
          <a:lstStyle/>
          <a:p>
            <a:endParaRPr lang="zh-CN" altLang="en-US">
              <a:latin typeface="Arial" pitchFamily="34" charset="0"/>
              <a:cs typeface="Arial" pitchFamily="34" charset="0"/>
            </a:endParaRPr>
          </a:p>
        </p:txBody>
      </p:sp>
      <p:sp>
        <p:nvSpPr>
          <p:cNvPr id="502802" name="Line 22"/>
          <p:cNvSpPr>
            <a:spLocks noChangeShapeType="1"/>
          </p:cNvSpPr>
          <p:nvPr/>
        </p:nvSpPr>
        <p:spPr bwMode="auto">
          <a:xfrm flipV="1">
            <a:off x="3116263" y="5283201"/>
            <a:ext cx="0" cy="360363"/>
          </a:xfrm>
          <a:prstGeom prst="line">
            <a:avLst/>
          </a:prstGeom>
          <a:noFill/>
          <a:ln w="9525">
            <a:solidFill>
              <a:schemeClr val="tx1"/>
            </a:solidFill>
            <a:round/>
            <a:headEnd/>
            <a:tailEnd type="triangle" w="med" len="med"/>
          </a:ln>
        </p:spPr>
        <p:txBody>
          <a:bodyPr lIns="79200" tIns="39600" rIns="79200" bIns="39600">
            <a:spAutoFit/>
          </a:bodyPr>
          <a:lstStyle/>
          <a:p>
            <a:endParaRPr lang="zh-CN" altLang="en-US">
              <a:latin typeface="Arial" pitchFamily="34" charset="0"/>
              <a:cs typeface="Arial" pitchFamily="34" charset="0"/>
            </a:endParaRPr>
          </a:p>
        </p:txBody>
      </p:sp>
      <p:sp>
        <p:nvSpPr>
          <p:cNvPr id="502803" name="Line 23"/>
          <p:cNvSpPr>
            <a:spLocks noChangeShapeType="1"/>
          </p:cNvSpPr>
          <p:nvPr/>
        </p:nvSpPr>
        <p:spPr bwMode="auto">
          <a:xfrm flipV="1">
            <a:off x="3649663" y="5283201"/>
            <a:ext cx="0" cy="360363"/>
          </a:xfrm>
          <a:prstGeom prst="line">
            <a:avLst/>
          </a:prstGeom>
          <a:noFill/>
          <a:ln w="9525">
            <a:solidFill>
              <a:schemeClr val="tx1"/>
            </a:solidFill>
            <a:round/>
            <a:headEnd/>
            <a:tailEnd type="triangle" w="med" len="med"/>
          </a:ln>
        </p:spPr>
        <p:txBody>
          <a:bodyPr lIns="79200" tIns="39600" rIns="79200" bIns="39600">
            <a:spAutoFit/>
          </a:bodyPr>
          <a:lstStyle/>
          <a:p>
            <a:endParaRPr lang="zh-CN" altLang="en-US">
              <a:latin typeface="Arial" pitchFamily="34" charset="0"/>
              <a:cs typeface="Arial" pitchFamily="34" charset="0"/>
            </a:endParaRPr>
          </a:p>
        </p:txBody>
      </p:sp>
      <p:sp>
        <p:nvSpPr>
          <p:cNvPr id="502804" name="Line 24"/>
          <p:cNvSpPr>
            <a:spLocks noChangeShapeType="1"/>
          </p:cNvSpPr>
          <p:nvPr/>
        </p:nvSpPr>
        <p:spPr bwMode="auto">
          <a:xfrm flipV="1">
            <a:off x="4135438" y="5283201"/>
            <a:ext cx="0" cy="360363"/>
          </a:xfrm>
          <a:prstGeom prst="line">
            <a:avLst/>
          </a:prstGeom>
          <a:noFill/>
          <a:ln w="9525">
            <a:solidFill>
              <a:schemeClr val="tx1"/>
            </a:solidFill>
            <a:round/>
            <a:headEnd/>
            <a:tailEnd type="triangle" w="med" len="med"/>
          </a:ln>
        </p:spPr>
        <p:txBody>
          <a:bodyPr lIns="79200" tIns="39600" rIns="79200" bIns="39600">
            <a:spAutoFit/>
          </a:bodyPr>
          <a:lstStyle/>
          <a:p>
            <a:endParaRPr lang="zh-CN" altLang="en-US">
              <a:latin typeface="Arial" pitchFamily="34" charset="0"/>
              <a:cs typeface="Arial" pitchFamily="34" charset="0"/>
            </a:endParaRPr>
          </a:p>
        </p:txBody>
      </p:sp>
      <p:sp>
        <p:nvSpPr>
          <p:cNvPr id="502805" name="Line 25"/>
          <p:cNvSpPr>
            <a:spLocks noChangeShapeType="1"/>
          </p:cNvSpPr>
          <p:nvPr/>
        </p:nvSpPr>
        <p:spPr bwMode="auto">
          <a:xfrm flipV="1">
            <a:off x="4573588" y="5283201"/>
            <a:ext cx="0" cy="360363"/>
          </a:xfrm>
          <a:prstGeom prst="line">
            <a:avLst/>
          </a:prstGeom>
          <a:noFill/>
          <a:ln w="9525">
            <a:solidFill>
              <a:schemeClr val="tx1"/>
            </a:solidFill>
            <a:round/>
            <a:headEnd/>
            <a:tailEnd type="triangle" w="med" len="med"/>
          </a:ln>
        </p:spPr>
        <p:txBody>
          <a:bodyPr lIns="79200" tIns="39600" rIns="79200" bIns="39600">
            <a:spAutoFit/>
          </a:bodyPr>
          <a:lstStyle/>
          <a:p>
            <a:endParaRPr lang="zh-CN" altLang="en-US">
              <a:latin typeface="Arial" pitchFamily="34" charset="0"/>
              <a:cs typeface="Arial" pitchFamily="34" charset="0"/>
            </a:endParaRPr>
          </a:p>
        </p:txBody>
      </p:sp>
      <p:sp>
        <p:nvSpPr>
          <p:cNvPr id="502806" name="Line 26"/>
          <p:cNvSpPr>
            <a:spLocks noChangeShapeType="1"/>
          </p:cNvSpPr>
          <p:nvPr/>
        </p:nvSpPr>
        <p:spPr bwMode="auto">
          <a:xfrm flipV="1">
            <a:off x="3165475" y="4275137"/>
            <a:ext cx="0" cy="360363"/>
          </a:xfrm>
          <a:prstGeom prst="line">
            <a:avLst/>
          </a:prstGeom>
          <a:noFill/>
          <a:ln w="9525">
            <a:solidFill>
              <a:schemeClr val="tx1"/>
            </a:solidFill>
            <a:round/>
            <a:headEnd/>
            <a:tailEnd type="triangle" w="med" len="med"/>
          </a:ln>
        </p:spPr>
        <p:txBody>
          <a:bodyPr lIns="79200" tIns="39600" rIns="79200" bIns="39600">
            <a:spAutoFit/>
          </a:bodyPr>
          <a:lstStyle/>
          <a:p>
            <a:endParaRPr lang="zh-CN" altLang="en-US">
              <a:latin typeface="Arial" pitchFamily="34" charset="0"/>
              <a:cs typeface="Arial" pitchFamily="34" charset="0"/>
            </a:endParaRPr>
          </a:p>
        </p:txBody>
      </p:sp>
      <p:sp>
        <p:nvSpPr>
          <p:cNvPr id="502807" name="Line 27"/>
          <p:cNvSpPr>
            <a:spLocks noChangeShapeType="1"/>
          </p:cNvSpPr>
          <p:nvPr/>
        </p:nvSpPr>
        <p:spPr bwMode="auto">
          <a:xfrm flipV="1">
            <a:off x="3602038" y="4275137"/>
            <a:ext cx="0" cy="360363"/>
          </a:xfrm>
          <a:prstGeom prst="line">
            <a:avLst/>
          </a:prstGeom>
          <a:noFill/>
          <a:ln w="9525">
            <a:solidFill>
              <a:schemeClr val="tx1"/>
            </a:solidFill>
            <a:round/>
            <a:headEnd/>
            <a:tailEnd type="triangle" w="med" len="med"/>
          </a:ln>
        </p:spPr>
        <p:txBody>
          <a:bodyPr lIns="79200" tIns="39600" rIns="79200" bIns="39600">
            <a:spAutoFit/>
          </a:bodyPr>
          <a:lstStyle/>
          <a:p>
            <a:endParaRPr lang="zh-CN" altLang="en-US">
              <a:latin typeface="Arial" pitchFamily="34" charset="0"/>
              <a:cs typeface="Arial" pitchFamily="34" charset="0"/>
            </a:endParaRPr>
          </a:p>
        </p:txBody>
      </p:sp>
      <p:sp>
        <p:nvSpPr>
          <p:cNvPr id="502808" name="Line 28"/>
          <p:cNvSpPr>
            <a:spLocks noChangeShapeType="1"/>
          </p:cNvSpPr>
          <p:nvPr/>
        </p:nvSpPr>
        <p:spPr bwMode="auto">
          <a:xfrm flipV="1">
            <a:off x="4135438" y="4275137"/>
            <a:ext cx="0" cy="360363"/>
          </a:xfrm>
          <a:prstGeom prst="line">
            <a:avLst/>
          </a:prstGeom>
          <a:noFill/>
          <a:ln w="9525">
            <a:solidFill>
              <a:schemeClr val="tx1"/>
            </a:solidFill>
            <a:round/>
            <a:headEnd/>
            <a:tailEnd type="triangle" w="med" len="med"/>
          </a:ln>
        </p:spPr>
        <p:txBody>
          <a:bodyPr lIns="79200" tIns="39600" rIns="79200" bIns="39600">
            <a:spAutoFit/>
          </a:bodyPr>
          <a:lstStyle/>
          <a:p>
            <a:endParaRPr lang="zh-CN" altLang="en-US">
              <a:latin typeface="Arial" pitchFamily="34" charset="0"/>
              <a:cs typeface="Arial" pitchFamily="34" charset="0"/>
            </a:endParaRPr>
          </a:p>
        </p:txBody>
      </p:sp>
      <p:sp>
        <p:nvSpPr>
          <p:cNvPr id="502809" name="Line 29"/>
          <p:cNvSpPr>
            <a:spLocks noChangeShapeType="1"/>
          </p:cNvSpPr>
          <p:nvPr/>
        </p:nvSpPr>
        <p:spPr bwMode="auto">
          <a:xfrm flipV="1">
            <a:off x="3213100" y="3195639"/>
            <a:ext cx="0" cy="431800"/>
          </a:xfrm>
          <a:prstGeom prst="line">
            <a:avLst/>
          </a:prstGeom>
          <a:noFill/>
          <a:ln w="9525">
            <a:solidFill>
              <a:schemeClr val="tx1"/>
            </a:solidFill>
            <a:round/>
            <a:headEnd/>
            <a:tailEnd type="triangle" w="med" len="med"/>
          </a:ln>
        </p:spPr>
        <p:txBody>
          <a:bodyPr lIns="79200" tIns="39600" rIns="79200" bIns="39600">
            <a:spAutoFit/>
          </a:bodyPr>
          <a:lstStyle/>
          <a:p>
            <a:endParaRPr lang="zh-CN" altLang="en-US">
              <a:latin typeface="Arial" pitchFamily="34" charset="0"/>
              <a:cs typeface="Arial" pitchFamily="34" charset="0"/>
            </a:endParaRPr>
          </a:p>
        </p:txBody>
      </p:sp>
      <p:sp>
        <p:nvSpPr>
          <p:cNvPr id="502810" name="Line 30"/>
          <p:cNvSpPr>
            <a:spLocks noChangeShapeType="1"/>
          </p:cNvSpPr>
          <p:nvPr/>
        </p:nvSpPr>
        <p:spPr bwMode="auto">
          <a:xfrm flipV="1">
            <a:off x="3795713" y="3173413"/>
            <a:ext cx="0" cy="431800"/>
          </a:xfrm>
          <a:prstGeom prst="line">
            <a:avLst/>
          </a:prstGeom>
          <a:noFill/>
          <a:ln w="9525">
            <a:solidFill>
              <a:schemeClr val="tx1"/>
            </a:solidFill>
            <a:round/>
            <a:headEnd/>
            <a:tailEnd type="triangle" w="med" len="med"/>
          </a:ln>
        </p:spPr>
        <p:txBody>
          <a:bodyPr lIns="79200" tIns="39600" rIns="79200" bIns="39600">
            <a:spAutoFit/>
          </a:bodyPr>
          <a:lstStyle/>
          <a:p>
            <a:endParaRPr lang="zh-CN" altLang="en-US">
              <a:latin typeface="Arial" pitchFamily="34" charset="0"/>
              <a:cs typeface="Arial" pitchFamily="34" charset="0"/>
            </a:endParaRPr>
          </a:p>
        </p:txBody>
      </p:sp>
      <p:sp>
        <p:nvSpPr>
          <p:cNvPr id="502811" name="AutoShape 31"/>
          <p:cNvSpPr>
            <a:spLocks noChangeArrowheads="1"/>
          </p:cNvSpPr>
          <p:nvPr/>
        </p:nvSpPr>
        <p:spPr bwMode="auto">
          <a:xfrm rot="-5400000">
            <a:off x="3074195" y="2220120"/>
            <a:ext cx="441325" cy="23018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1 w 21600"/>
              <a:gd name="T13" fmla="*/ 5425 h 21600"/>
              <a:gd name="T14" fmla="*/ 18881 w 21600"/>
              <a:gd name="T15" fmla="*/ 16175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CCCCFF"/>
              </a:gs>
              <a:gs pos="100000">
                <a:srgbClr val="C0C0C0"/>
              </a:gs>
            </a:gsLst>
            <a:lin ang="0" scaled="1"/>
          </a:gradFill>
          <a:ln w="9525">
            <a:noFill/>
            <a:miter lim="800000"/>
            <a:headEnd/>
            <a:tailEnd/>
          </a:ln>
        </p:spPr>
        <p:txBody>
          <a:bodyPr vert="eaVert" wrap="none" anchor="ctr"/>
          <a:lstStyle/>
          <a:p>
            <a:endParaRPr lang="zh-CN" altLang="en-US">
              <a:latin typeface="Arial" pitchFamily="34" charset="0"/>
              <a:cs typeface="Arial" pitchFamily="34" charset="0"/>
            </a:endParaRPr>
          </a:p>
        </p:txBody>
      </p:sp>
      <p:sp>
        <p:nvSpPr>
          <p:cNvPr id="502812" name="AutoShape 32"/>
          <p:cNvSpPr>
            <a:spLocks noChangeArrowheads="1"/>
          </p:cNvSpPr>
          <p:nvPr/>
        </p:nvSpPr>
        <p:spPr bwMode="auto">
          <a:xfrm rot="-5400000">
            <a:off x="3800476" y="2220913"/>
            <a:ext cx="441325" cy="2286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1 w 21600"/>
              <a:gd name="T13" fmla="*/ 5425 h 21600"/>
              <a:gd name="T14" fmla="*/ 18881 w 21600"/>
              <a:gd name="T15" fmla="*/ 16175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CCCCFF"/>
              </a:gs>
              <a:gs pos="100000">
                <a:srgbClr val="C0C0C0"/>
              </a:gs>
            </a:gsLst>
            <a:lin ang="0" scaled="1"/>
          </a:gradFill>
          <a:ln w="9525">
            <a:noFill/>
            <a:miter lim="800000"/>
            <a:headEnd/>
            <a:tailEnd/>
          </a:ln>
        </p:spPr>
        <p:txBody>
          <a:bodyPr vert="eaVert" wrap="none" anchor="ctr"/>
          <a:lstStyle/>
          <a:p>
            <a:endParaRPr lang="zh-CN" altLang="en-US">
              <a:latin typeface="Arial" pitchFamily="34" charset="0"/>
              <a:cs typeface="Arial" pitchFamily="34" charset="0"/>
            </a:endParaRPr>
          </a:p>
        </p:txBody>
      </p:sp>
      <p:sp>
        <p:nvSpPr>
          <p:cNvPr id="502813" name="Text Box 33"/>
          <p:cNvSpPr txBox="1">
            <a:spLocks noChangeArrowheads="1"/>
          </p:cNvSpPr>
          <p:nvPr/>
        </p:nvSpPr>
        <p:spPr bwMode="auto">
          <a:xfrm>
            <a:off x="2640015" y="5356225"/>
            <a:ext cx="503237" cy="233862"/>
          </a:xfrm>
          <a:prstGeom prst="rect">
            <a:avLst/>
          </a:prstGeom>
          <a:noFill/>
          <a:ln w="9525" algn="ctr">
            <a:noFill/>
            <a:miter lim="800000"/>
            <a:headEnd/>
            <a:tailEnd/>
          </a:ln>
        </p:spPr>
        <p:txBody>
          <a:bodyPr lIns="79200" tIns="39600" rIns="79200" bIns="39600">
            <a:spAutoFit/>
          </a:bodyPr>
          <a:lstStyle/>
          <a:p>
            <a:pPr algn="l" defTabSz="804672">
              <a:spcBef>
                <a:spcPts val="600"/>
              </a:spcBef>
              <a:buNone/>
            </a:pPr>
            <a:r>
              <a:rPr lang="en-US" altLang="zh-CN" sz="1000" b="0" i="0" dirty="0">
                <a:latin typeface="Arial" pitchFamily="34" charset="0"/>
                <a:ea typeface="黑体"/>
                <a:cs typeface="Arial" pitchFamily="34" charset="0"/>
              </a:rPr>
              <a:t>Sight</a:t>
            </a:r>
          </a:p>
        </p:txBody>
      </p:sp>
      <p:sp>
        <p:nvSpPr>
          <p:cNvPr id="502814" name="Text Box 34"/>
          <p:cNvSpPr txBox="1">
            <a:spLocks noChangeArrowheads="1"/>
          </p:cNvSpPr>
          <p:nvPr/>
        </p:nvSpPr>
        <p:spPr bwMode="auto">
          <a:xfrm>
            <a:off x="3071813" y="5356225"/>
            <a:ext cx="660400" cy="233862"/>
          </a:xfrm>
          <a:prstGeom prst="rect">
            <a:avLst/>
          </a:prstGeom>
          <a:noFill/>
          <a:ln w="9525" algn="ctr">
            <a:noFill/>
            <a:miter lim="800000"/>
            <a:headEnd/>
            <a:tailEnd/>
          </a:ln>
        </p:spPr>
        <p:txBody>
          <a:bodyPr lIns="79200" tIns="39600" rIns="79200" bIns="39600">
            <a:spAutoFit/>
          </a:bodyPr>
          <a:lstStyle/>
          <a:p>
            <a:pPr algn="l" defTabSz="804672">
              <a:spcBef>
                <a:spcPts val="600"/>
              </a:spcBef>
              <a:buNone/>
            </a:pPr>
            <a:r>
              <a:rPr lang="en-US" altLang="zh-CN" sz="1000" b="0" i="0" dirty="0">
                <a:latin typeface="Arial" pitchFamily="34" charset="0"/>
                <a:ea typeface="黑体"/>
                <a:cs typeface="Arial" pitchFamily="34" charset="0"/>
              </a:rPr>
              <a:t>Hearing</a:t>
            </a:r>
          </a:p>
        </p:txBody>
      </p:sp>
      <p:sp>
        <p:nvSpPr>
          <p:cNvPr id="502815" name="Text Box 35"/>
          <p:cNvSpPr txBox="1">
            <a:spLocks noChangeArrowheads="1"/>
          </p:cNvSpPr>
          <p:nvPr/>
        </p:nvSpPr>
        <p:spPr bwMode="auto">
          <a:xfrm>
            <a:off x="3609975" y="5356225"/>
            <a:ext cx="601663" cy="233862"/>
          </a:xfrm>
          <a:prstGeom prst="rect">
            <a:avLst/>
          </a:prstGeom>
          <a:noFill/>
          <a:ln w="9525" algn="ctr">
            <a:noFill/>
            <a:miter lim="800000"/>
            <a:headEnd/>
            <a:tailEnd/>
          </a:ln>
        </p:spPr>
        <p:txBody>
          <a:bodyPr lIns="79200" tIns="39600" rIns="79200" bIns="39600">
            <a:spAutoFit/>
          </a:bodyPr>
          <a:lstStyle/>
          <a:p>
            <a:pPr algn="l" defTabSz="804672">
              <a:spcBef>
                <a:spcPts val="600"/>
              </a:spcBef>
              <a:buNone/>
            </a:pPr>
            <a:r>
              <a:rPr lang="en-US" altLang="zh-CN" sz="1000" b="0" i="0" dirty="0">
                <a:latin typeface="Arial" pitchFamily="34" charset="0"/>
                <a:ea typeface="黑体"/>
                <a:cs typeface="Arial" pitchFamily="34" charset="0"/>
              </a:rPr>
              <a:t>Touch</a:t>
            </a:r>
          </a:p>
        </p:txBody>
      </p:sp>
      <p:sp>
        <p:nvSpPr>
          <p:cNvPr id="502816" name="Text Box 36"/>
          <p:cNvSpPr txBox="1">
            <a:spLocks noChangeArrowheads="1"/>
          </p:cNvSpPr>
          <p:nvPr/>
        </p:nvSpPr>
        <p:spPr bwMode="auto">
          <a:xfrm>
            <a:off x="4097338" y="5356225"/>
            <a:ext cx="546100" cy="233862"/>
          </a:xfrm>
          <a:prstGeom prst="rect">
            <a:avLst/>
          </a:prstGeom>
          <a:noFill/>
          <a:ln w="9525" algn="ctr">
            <a:noFill/>
            <a:miter lim="800000"/>
            <a:headEnd/>
            <a:tailEnd/>
          </a:ln>
        </p:spPr>
        <p:txBody>
          <a:bodyPr lIns="79200" tIns="39600" rIns="79200" bIns="39600">
            <a:spAutoFit/>
          </a:bodyPr>
          <a:lstStyle/>
          <a:p>
            <a:pPr algn="l" defTabSz="804672">
              <a:spcBef>
                <a:spcPts val="600"/>
              </a:spcBef>
              <a:buNone/>
            </a:pPr>
            <a:r>
              <a:rPr lang="en-US" altLang="zh-CN" sz="1000" b="0" i="0" dirty="0">
                <a:latin typeface="Arial" pitchFamily="34" charset="0"/>
                <a:ea typeface="黑体"/>
                <a:cs typeface="Arial" pitchFamily="34" charset="0"/>
              </a:rPr>
              <a:t>Taste</a:t>
            </a:r>
          </a:p>
        </p:txBody>
      </p:sp>
      <p:sp>
        <p:nvSpPr>
          <p:cNvPr id="502817" name="Text Box 37"/>
          <p:cNvSpPr txBox="1">
            <a:spLocks noChangeArrowheads="1"/>
          </p:cNvSpPr>
          <p:nvPr/>
        </p:nvSpPr>
        <p:spPr bwMode="auto">
          <a:xfrm>
            <a:off x="2555877" y="4275138"/>
            <a:ext cx="733425" cy="326195"/>
          </a:xfrm>
          <a:prstGeom prst="rect">
            <a:avLst/>
          </a:prstGeom>
          <a:noFill/>
          <a:ln w="9525" algn="ctr">
            <a:noFill/>
            <a:miter lim="800000"/>
            <a:headEnd/>
            <a:tailEnd/>
          </a:ln>
        </p:spPr>
        <p:txBody>
          <a:bodyPr lIns="79200" tIns="39600" rIns="79200" bIns="39600">
            <a:spAutoFit/>
          </a:bodyPr>
          <a:lstStyle/>
          <a:p>
            <a:pPr algn="l" defTabSz="804672">
              <a:spcBef>
                <a:spcPts val="480"/>
              </a:spcBef>
              <a:buNone/>
            </a:pPr>
            <a:r>
              <a:rPr lang="en-US" altLang="zh-CN" sz="800" b="0" i="0" dirty="0">
                <a:latin typeface="Arial" pitchFamily="34" charset="0"/>
                <a:ea typeface="黑体"/>
                <a:cs typeface="Arial" pitchFamily="34" charset="0"/>
              </a:rPr>
              <a:t>Internet of Things</a:t>
            </a:r>
          </a:p>
        </p:txBody>
      </p:sp>
      <p:sp>
        <p:nvSpPr>
          <p:cNvPr id="502818" name="Text Box 38"/>
          <p:cNvSpPr txBox="1">
            <a:spLocks noChangeArrowheads="1"/>
          </p:cNvSpPr>
          <p:nvPr/>
        </p:nvSpPr>
        <p:spPr bwMode="auto">
          <a:xfrm>
            <a:off x="3603627" y="4346576"/>
            <a:ext cx="523875" cy="203084"/>
          </a:xfrm>
          <a:prstGeom prst="rect">
            <a:avLst/>
          </a:prstGeom>
          <a:noFill/>
          <a:ln w="9525" algn="ctr">
            <a:noFill/>
            <a:miter lim="800000"/>
            <a:headEnd/>
            <a:tailEnd/>
          </a:ln>
        </p:spPr>
        <p:txBody>
          <a:bodyPr lIns="79200" tIns="39600" rIns="79200" bIns="39600">
            <a:spAutoFit/>
          </a:bodyPr>
          <a:lstStyle/>
          <a:p>
            <a:pPr algn="l" defTabSz="804672">
              <a:spcBef>
                <a:spcPts val="480"/>
              </a:spcBef>
              <a:buNone/>
            </a:pPr>
            <a:r>
              <a:rPr lang="en-US" altLang="zh-CN" sz="800" b="0" i="0" dirty="0">
                <a:latin typeface="Arial" pitchFamily="34" charset="0"/>
                <a:ea typeface="黑体"/>
                <a:cs typeface="Arial" pitchFamily="34" charset="0"/>
              </a:rPr>
              <a:t>Internet</a:t>
            </a:r>
          </a:p>
        </p:txBody>
      </p:sp>
      <p:sp>
        <p:nvSpPr>
          <p:cNvPr id="502819" name="Text Box 39"/>
          <p:cNvSpPr txBox="1">
            <a:spLocks noChangeArrowheads="1"/>
          </p:cNvSpPr>
          <p:nvPr/>
        </p:nvSpPr>
        <p:spPr bwMode="auto">
          <a:xfrm>
            <a:off x="4086227" y="4343401"/>
            <a:ext cx="917575" cy="326195"/>
          </a:xfrm>
          <a:prstGeom prst="rect">
            <a:avLst/>
          </a:prstGeom>
          <a:noFill/>
          <a:ln w="9525" algn="ctr">
            <a:noFill/>
            <a:miter lim="800000"/>
            <a:headEnd/>
            <a:tailEnd/>
          </a:ln>
        </p:spPr>
        <p:txBody>
          <a:bodyPr lIns="79200" tIns="39600" rIns="79200" bIns="39600">
            <a:spAutoFit/>
          </a:bodyPr>
          <a:lstStyle/>
          <a:p>
            <a:pPr algn="l" defTabSz="804672">
              <a:spcBef>
                <a:spcPts val="480"/>
              </a:spcBef>
              <a:buNone/>
            </a:pPr>
            <a:r>
              <a:rPr lang="en-US" altLang="zh-CN" sz="800" b="0" i="0" dirty="0">
                <a:latin typeface="Arial" pitchFamily="34" charset="0"/>
                <a:ea typeface="黑体"/>
                <a:cs typeface="Arial" pitchFamily="34" charset="0"/>
              </a:rPr>
              <a:t>Communications </a:t>
            </a:r>
            <a:r>
              <a:rPr lang="en-US" altLang="zh-CN" sz="800" b="0" i="0" dirty="0" smtClean="0">
                <a:latin typeface="Arial" pitchFamily="34" charset="0"/>
                <a:ea typeface="黑体"/>
                <a:cs typeface="Arial" pitchFamily="34" charset="0"/>
              </a:rPr>
              <a:t>Network</a:t>
            </a:r>
            <a:endParaRPr lang="en-US" altLang="zh-CN" sz="800" b="0" i="0" dirty="0">
              <a:latin typeface="Arial" pitchFamily="34" charset="0"/>
              <a:ea typeface="黑体"/>
              <a:cs typeface="Arial" pitchFamily="34" charset="0"/>
            </a:endParaRPr>
          </a:p>
        </p:txBody>
      </p:sp>
      <p:sp>
        <p:nvSpPr>
          <p:cNvPr id="502820" name="Text Box 40"/>
          <p:cNvSpPr txBox="1">
            <a:spLocks noChangeArrowheads="1"/>
          </p:cNvSpPr>
          <p:nvPr/>
        </p:nvSpPr>
        <p:spPr bwMode="auto">
          <a:xfrm>
            <a:off x="3165476" y="3262314"/>
            <a:ext cx="832366" cy="326195"/>
          </a:xfrm>
          <a:prstGeom prst="rect">
            <a:avLst/>
          </a:prstGeom>
          <a:noFill/>
          <a:ln w="9525" algn="ctr">
            <a:noFill/>
            <a:miter lim="800000"/>
            <a:headEnd/>
            <a:tailEnd/>
          </a:ln>
        </p:spPr>
        <p:txBody>
          <a:bodyPr wrap="square" lIns="79200" tIns="39600" rIns="79200" bIns="39600">
            <a:spAutoFit/>
          </a:bodyPr>
          <a:lstStyle/>
          <a:p>
            <a:pPr algn="l" defTabSz="804672">
              <a:spcBef>
                <a:spcPts val="480"/>
              </a:spcBef>
              <a:buNone/>
            </a:pPr>
            <a:r>
              <a:rPr lang="en-US" altLang="zh-CN" sz="800" b="0" i="0" dirty="0">
                <a:latin typeface="Arial" pitchFamily="34" charset="0"/>
                <a:ea typeface="黑体"/>
                <a:cs typeface="Arial" pitchFamily="34" charset="0"/>
              </a:rPr>
              <a:t>Information </a:t>
            </a:r>
            <a:r>
              <a:rPr lang="en-US" altLang="zh-CN" sz="800" b="0" i="0" dirty="0" smtClean="0">
                <a:latin typeface="Arial" pitchFamily="34" charset="0"/>
                <a:ea typeface="黑体"/>
                <a:cs typeface="Arial" pitchFamily="34" charset="0"/>
              </a:rPr>
              <a:t>Convergence</a:t>
            </a:r>
            <a:endParaRPr lang="en-US" altLang="zh-CN" sz="800" b="0" i="0" dirty="0">
              <a:latin typeface="Arial" pitchFamily="34" charset="0"/>
              <a:ea typeface="黑体"/>
              <a:cs typeface="Arial" pitchFamily="34" charset="0"/>
            </a:endParaRPr>
          </a:p>
        </p:txBody>
      </p:sp>
      <p:sp>
        <p:nvSpPr>
          <p:cNvPr id="502821" name="Text Box 41"/>
          <p:cNvSpPr txBox="1">
            <a:spLocks noChangeArrowheads="1"/>
          </p:cNvSpPr>
          <p:nvPr/>
        </p:nvSpPr>
        <p:spPr bwMode="auto">
          <a:xfrm>
            <a:off x="3841750" y="3267075"/>
            <a:ext cx="801688" cy="326195"/>
          </a:xfrm>
          <a:prstGeom prst="rect">
            <a:avLst/>
          </a:prstGeom>
          <a:noFill/>
          <a:ln w="9525" algn="ctr">
            <a:noFill/>
            <a:miter lim="800000"/>
            <a:headEnd/>
            <a:tailEnd/>
          </a:ln>
        </p:spPr>
        <p:txBody>
          <a:bodyPr lIns="79200" tIns="39600" rIns="79200" bIns="39600">
            <a:spAutoFit/>
          </a:bodyPr>
          <a:lstStyle/>
          <a:p>
            <a:pPr algn="l" defTabSz="804672">
              <a:spcBef>
                <a:spcPts val="480"/>
              </a:spcBef>
              <a:buNone/>
            </a:pPr>
            <a:r>
              <a:rPr lang="en-US" altLang="zh-CN" sz="800" b="0" i="0" dirty="0">
                <a:latin typeface="Arial" pitchFamily="34" charset="0"/>
                <a:ea typeface="黑体"/>
                <a:cs typeface="Arial" pitchFamily="34" charset="0"/>
              </a:rPr>
              <a:t>Application </a:t>
            </a:r>
            <a:r>
              <a:rPr lang="en-US" altLang="zh-CN" sz="800" b="0" i="0" dirty="0" smtClean="0">
                <a:latin typeface="Arial" pitchFamily="34" charset="0"/>
                <a:ea typeface="黑体"/>
                <a:cs typeface="Arial" pitchFamily="34" charset="0"/>
              </a:rPr>
              <a:t>Convergence</a:t>
            </a:r>
            <a:endParaRPr lang="en-US" altLang="zh-CN" sz="800" b="0" i="0" dirty="0">
              <a:latin typeface="Arial" pitchFamily="34" charset="0"/>
              <a:ea typeface="黑体"/>
              <a:cs typeface="Arial" pitchFamily="34" charset="0"/>
            </a:endParaRPr>
          </a:p>
        </p:txBody>
      </p:sp>
      <p:sp>
        <p:nvSpPr>
          <p:cNvPr id="502822" name="Text Box 42"/>
          <p:cNvSpPr txBox="1">
            <a:spLocks noChangeArrowheads="1"/>
          </p:cNvSpPr>
          <p:nvPr/>
        </p:nvSpPr>
        <p:spPr bwMode="auto">
          <a:xfrm>
            <a:off x="3294063" y="2187575"/>
            <a:ext cx="679450" cy="326195"/>
          </a:xfrm>
          <a:prstGeom prst="rect">
            <a:avLst/>
          </a:prstGeom>
          <a:noFill/>
          <a:ln w="9525" algn="ctr">
            <a:noFill/>
            <a:miter lim="800000"/>
            <a:headEnd/>
            <a:tailEnd/>
          </a:ln>
        </p:spPr>
        <p:txBody>
          <a:bodyPr lIns="79200" tIns="39600" rIns="79200" bIns="39600">
            <a:spAutoFit/>
          </a:bodyPr>
          <a:lstStyle/>
          <a:p>
            <a:pPr algn="l" defTabSz="804672">
              <a:spcBef>
                <a:spcPts val="480"/>
              </a:spcBef>
              <a:buNone/>
            </a:pPr>
            <a:r>
              <a:rPr lang="en-US" altLang="zh-CN" sz="800" b="0" i="0" dirty="0">
                <a:latin typeface="Arial" pitchFamily="34" charset="0"/>
                <a:ea typeface="黑体"/>
                <a:cs typeface="Arial" pitchFamily="34" charset="0"/>
              </a:rPr>
              <a:t>Information </a:t>
            </a:r>
            <a:r>
              <a:rPr lang="en-US" altLang="zh-CN" sz="800" b="0" i="0" dirty="0" smtClean="0">
                <a:latin typeface="Arial" pitchFamily="34" charset="0"/>
                <a:ea typeface="黑体"/>
                <a:cs typeface="Arial" pitchFamily="34" charset="0"/>
              </a:rPr>
              <a:t>Processing</a:t>
            </a:r>
            <a:endParaRPr lang="en-US" altLang="zh-CN" sz="800" b="0" i="0" dirty="0">
              <a:latin typeface="Arial" pitchFamily="34" charset="0"/>
              <a:ea typeface="黑体"/>
              <a:cs typeface="Arial" pitchFamily="34" charset="0"/>
            </a:endParaRPr>
          </a:p>
        </p:txBody>
      </p:sp>
      <p:sp>
        <p:nvSpPr>
          <p:cNvPr id="502823" name="Text Box 43"/>
          <p:cNvSpPr txBox="1">
            <a:spLocks noChangeArrowheads="1"/>
          </p:cNvSpPr>
          <p:nvPr/>
        </p:nvSpPr>
        <p:spPr bwMode="auto">
          <a:xfrm>
            <a:off x="4037013" y="2182814"/>
            <a:ext cx="679450" cy="326195"/>
          </a:xfrm>
          <a:prstGeom prst="rect">
            <a:avLst/>
          </a:prstGeom>
          <a:noFill/>
          <a:ln w="9525" algn="ctr">
            <a:noFill/>
            <a:miter lim="800000"/>
            <a:headEnd/>
            <a:tailEnd/>
          </a:ln>
        </p:spPr>
        <p:txBody>
          <a:bodyPr lIns="79200" tIns="39600" rIns="79200" bIns="39600">
            <a:spAutoFit/>
          </a:bodyPr>
          <a:lstStyle/>
          <a:p>
            <a:pPr algn="l" defTabSz="804672">
              <a:spcBef>
                <a:spcPts val="480"/>
              </a:spcBef>
              <a:buNone/>
            </a:pPr>
            <a:r>
              <a:rPr lang="en-US" altLang="zh-CN" sz="800" b="0" i="0" dirty="0">
                <a:latin typeface="Arial" pitchFamily="34" charset="0"/>
                <a:ea typeface="黑体"/>
                <a:cs typeface="Arial" pitchFamily="34" charset="0"/>
              </a:rPr>
              <a:t>Intelligent </a:t>
            </a:r>
            <a:r>
              <a:rPr lang="en-US" altLang="zh-CN" sz="800" b="0" i="0" dirty="0" smtClean="0">
                <a:latin typeface="Arial" pitchFamily="34" charset="0"/>
                <a:ea typeface="黑体"/>
                <a:cs typeface="Arial" pitchFamily="34" charset="0"/>
              </a:rPr>
              <a:t>Analysis</a:t>
            </a:r>
            <a:endParaRPr lang="en-US" altLang="zh-CN" sz="800" b="0" i="0" dirty="0">
              <a:latin typeface="Arial" pitchFamily="34" charset="0"/>
              <a:ea typeface="黑体"/>
              <a:cs typeface="Arial" pitchFamily="34" charset="0"/>
            </a:endParaRPr>
          </a:p>
        </p:txBody>
      </p:sp>
      <p:pic>
        <p:nvPicPr>
          <p:cNvPr id="502824" name="Picture 4"/>
          <p:cNvPicPr>
            <a:picLocks noChangeAspect="1" noChangeArrowheads="1"/>
          </p:cNvPicPr>
          <p:nvPr/>
        </p:nvPicPr>
        <p:blipFill>
          <a:blip r:embed="rId4" cstate="print"/>
          <a:srcRect/>
          <a:stretch>
            <a:fillRect/>
          </a:stretch>
        </p:blipFill>
        <p:spPr bwMode="auto">
          <a:xfrm>
            <a:off x="483600" y="1346460"/>
            <a:ext cx="1582737" cy="2447925"/>
          </a:xfrm>
          <a:prstGeom prst="rect">
            <a:avLst/>
          </a:prstGeom>
          <a:noFill/>
          <a:ln w="38100" cmpd="dbl">
            <a:solidFill>
              <a:srgbClr val="99CCFF"/>
            </a:solidFill>
            <a:miter lim="800000"/>
            <a:headEnd/>
            <a:tailEnd/>
          </a:ln>
        </p:spPr>
      </p:pic>
      <p:sp>
        <p:nvSpPr>
          <p:cNvPr id="50" name="Line 46"/>
          <p:cNvSpPr>
            <a:spLocks noChangeShapeType="1"/>
          </p:cNvSpPr>
          <p:nvPr/>
        </p:nvSpPr>
        <p:spPr bwMode="auto">
          <a:xfrm>
            <a:off x="4922874" y="4068725"/>
            <a:ext cx="369206" cy="440395"/>
          </a:xfrm>
          <a:prstGeom prst="line">
            <a:avLst/>
          </a:prstGeom>
          <a:noFill/>
          <a:ln w="9525">
            <a:solidFill>
              <a:srgbClr val="3333CC"/>
            </a:solidFill>
            <a:round/>
            <a:headEnd/>
            <a:tailEnd/>
          </a:ln>
        </p:spPr>
        <p:txBody>
          <a:bodyPr wrap="square" lIns="79200" tIns="39600" rIns="79200" bIns="39600">
            <a:spAutoFit/>
          </a:bodyPr>
          <a:lstStyle/>
          <a:p>
            <a:endParaRPr lang="zh-CN" altLang="en-US">
              <a:solidFill>
                <a:schemeClr val="tx1"/>
              </a:solidFill>
              <a:latin typeface="Arial" pitchFamily="34" charset="0"/>
              <a:cs typeface="Arial" pitchFamily="34" charset="0"/>
            </a:endParaRPr>
          </a:p>
        </p:txBody>
      </p:sp>
      <p:sp>
        <p:nvSpPr>
          <p:cNvPr id="51" name="Title 1"/>
          <p:cNvSpPr>
            <a:spLocks/>
          </p:cNvSpPr>
          <p:nvPr/>
        </p:nvSpPr>
        <p:spPr bwMode="auto">
          <a:xfrm>
            <a:off x="124842" y="44624"/>
            <a:ext cx="8983662" cy="838200"/>
          </a:xfrm>
          <a:prstGeom prst="rect">
            <a:avLst/>
          </a:prstGeom>
          <a:noFill/>
          <a:ln w="9525">
            <a:noFill/>
            <a:miter lim="800000"/>
            <a:headEnd/>
            <a:tailEnd/>
          </a:ln>
        </p:spPr>
        <p:txBody>
          <a:bodyPr lIns="82124" tIns="41061" rIns="82124" bIns="41061" anchor="ctr"/>
          <a:lstStyle/>
          <a:p>
            <a:pPr defTabSz="814388">
              <a:lnSpc>
                <a:spcPct val="90000"/>
              </a:lnSpc>
            </a:pPr>
            <a:r>
              <a:rPr lang="en-US" altLang="zh-CN" sz="2400" b="1" dirty="0" smtClean="0">
                <a:solidFill>
                  <a:srgbClr val="C00000"/>
                </a:solidFill>
                <a:latin typeface="Arial" pitchFamily="34" charset="0"/>
                <a:ea typeface="ＭＳ Ｐゴシック" pitchFamily="34" charset="-128"/>
                <a:cs typeface="Arial" pitchFamily="34" charset="0"/>
              </a:rPr>
              <a:t>Creating a Sensing System-Pattern of Smart City</a:t>
            </a:r>
            <a:endParaRPr lang="en-US" altLang="zh-CN" sz="2400" b="1" dirty="0">
              <a:solidFill>
                <a:srgbClr val="C00000"/>
              </a:solidFill>
              <a:latin typeface="Arial" pitchFamily="34" charset="0"/>
              <a:ea typeface="ＭＳ Ｐゴシック" pitchFamily="34" charset="-128"/>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4"/>
          <p:cNvSpPr>
            <a:spLocks noChangeArrowheads="1"/>
          </p:cNvSpPr>
          <p:nvPr/>
        </p:nvSpPr>
        <p:spPr bwMode="auto">
          <a:xfrm>
            <a:off x="1763713" y="2429670"/>
            <a:ext cx="6629400" cy="1152525"/>
          </a:xfrm>
          <a:prstGeom prst="rect">
            <a:avLst/>
          </a:prstGeom>
          <a:noFill/>
          <a:ln w="25400" algn="ctr">
            <a:solidFill>
              <a:srgbClr val="808080"/>
            </a:solidFill>
            <a:prstDash val="dash"/>
            <a:miter lim="800000"/>
            <a:headEnd/>
            <a:tailEnd/>
          </a:ln>
        </p:spPr>
        <p:txBody>
          <a:bodyPr vert="eaVert" wrap="none" lIns="106653" tIns="53327" rIns="106653" bIns="53327" anchor="ctr"/>
          <a:lstStyle/>
          <a:p>
            <a:pPr defTabSz="974725"/>
            <a:endParaRPr lang="zh-CN" altLang="en-US" sz="2100">
              <a:solidFill>
                <a:srgbClr val="B2B2B2"/>
              </a:solidFill>
              <a:latin typeface="Arial" charset="0"/>
              <a:ea typeface="华文细黑" pitchFamily="2" charset="-122"/>
            </a:endParaRPr>
          </a:p>
        </p:txBody>
      </p:sp>
      <p:sp>
        <p:nvSpPr>
          <p:cNvPr id="115" name="AutoShape 86"/>
          <p:cNvSpPr>
            <a:spLocks noChangeArrowheads="1"/>
          </p:cNvSpPr>
          <p:nvPr/>
        </p:nvSpPr>
        <p:spPr bwMode="auto">
          <a:xfrm>
            <a:off x="7092952" y="2492896"/>
            <a:ext cx="1223963" cy="936899"/>
          </a:xfrm>
          <a:prstGeom prst="flowChartAlternateProcess">
            <a:avLst/>
          </a:prstGeom>
          <a:solidFill>
            <a:schemeClr val="hlink"/>
          </a:solidFill>
          <a:ln w="9525" algn="ctr">
            <a:solidFill>
              <a:schemeClr val="tx1"/>
            </a:solidFill>
            <a:miter lim="800000"/>
            <a:headEnd/>
            <a:tailEnd/>
          </a:ln>
          <a:effectLst/>
        </p:spPr>
        <p:txBody>
          <a:bodyPr lIns="79200" tIns="39600" rIns="79200" bIns="39600" anchor="ctr">
            <a:noAutofit/>
          </a:bodyPr>
          <a:lstStyle/>
          <a:p>
            <a:endParaRPr lang="zh-CN" altLang="en-US">
              <a:solidFill>
                <a:srgbClr val="FFFFFF"/>
              </a:solidFill>
            </a:endParaRPr>
          </a:p>
        </p:txBody>
      </p:sp>
      <p:sp>
        <p:nvSpPr>
          <p:cNvPr id="120" name="Rectangle 4"/>
          <p:cNvSpPr>
            <a:spLocks noChangeArrowheads="1"/>
          </p:cNvSpPr>
          <p:nvPr/>
        </p:nvSpPr>
        <p:spPr bwMode="auto">
          <a:xfrm>
            <a:off x="1763688" y="1124744"/>
            <a:ext cx="6629400" cy="1152525"/>
          </a:xfrm>
          <a:prstGeom prst="rect">
            <a:avLst/>
          </a:prstGeom>
          <a:noFill/>
          <a:ln w="25400" algn="ctr">
            <a:solidFill>
              <a:schemeClr val="bg2"/>
            </a:solidFill>
            <a:prstDash val="dash"/>
            <a:miter lim="800000"/>
            <a:headEnd/>
            <a:tailEnd/>
          </a:ln>
        </p:spPr>
        <p:txBody>
          <a:bodyPr vert="eaVert" wrap="none" lIns="106653" tIns="53327" rIns="106653" bIns="53327" anchor="ctr"/>
          <a:lstStyle/>
          <a:p>
            <a:pPr defTabSz="974725"/>
            <a:endParaRPr lang="zh-CN" altLang="en-US" sz="1200">
              <a:solidFill>
                <a:srgbClr val="B2B2B2"/>
              </a:solidFill>
              <a:latin typeface="Arial" charset="0"/>
              <a:ea typeface="华文细黑" pitchFamily="2" charset="-122"/>
            </a:endParaRPr>
          </a:p>
        </p:txBody>
      </p:sp>
      <p:sp>
        <p:nvSpPr>
          <p:cNvPr id="121" name="Rectangle 4"/>
          <p:cNvSpPr>
            <a:spLocks noChangeArrowheads="1"/>
          </p:cNvSpPr>
          <p:nvPr/>
        </p:nvSpPr>
        <p:spPr bwMode="auto">
          <a:xfrm>
            <a:off x="1763713" y="3788570"/>
            <a:ext cx="6627812" cy="1152525"/>
          </a:xfrm>
          <a:prstGeom prst="rect">
            <a:avLst/>
          </a:prstGeom>
          <a:noFill/>
          <a:ln w="25400" algn="ctr">
            <a:solidFill>
              <a:srgbClr val="244058">
                <a:alpha val="71001"/>
              </a:srgbClr>
            </a:solidFill>
            <a:prstDash val="dash"/>
            <a:miter lim="800000"/>
            <a:headEnd/>
            <a:tailEnd/>
          </a:ln>
        </p:spPr>
        <p:txBody>
          <a:bodyPr vert="eaVert" wrap="none" lIns="106653" tIns="53327" rIns="106653" bIns="53327" anchor="ctr"/>
          <a:lstStyle/>
          <a:p>
            <a:pPr defTabSz="974725"/>
            <a:endParaRPr lang="zh-CN" altLang="en-US" sz="2100">
              <a:solidFill>
                <a:srgbClr val="B2B2B2"/>
              </a:solidFill>
              <a:latin typeface="Arial" charset="0"/>
              <a:ea typeface="华文细黑" pitchFamily="2" charset="-122"/>
            </a:endParaRPr>
          </a:p>
        </p:txBody>
      </p:sp>
      <p:sp>
        <p:nvSpPr>
          <p:cNvPr id="126" name="Rectangle 4"/>
          <p:cNvSpPr>
            <a:spLocks noChangeArrowheads="1"/>
          </p:cNvSpPr>
          <p:nvPr/>
        </p:nvSpPr>
        <p:spPr bwMode="auto">
          <a:xfrm>
            <a:off x="1763713" y="5156996"/>
            <a:ext cx="6629400" cy="936625"/>
          </a:xfrm>
          <a:prstGeom prst="rect">
            <a:avLst/>
          </a:prstGeom>
          <a:noFill/>
          <a:ln w="25400" algn="ctr">
            <a:solidFill>
              <a:srgbClr val="BD1807">
                <a:alpha val="57001"/>
              </a:srgbClr>
            </a:solidFill>
            <a:prstDash val="dash"/>
            <a:miter lim="800000"/>
            <a:headEnd/>
            <a:tailEnd/>
          </a:ln>
        </p:spPr>
        <p:txBody>
          <a:bodyPr vert="eaVert" wrap="none" lIns="106653" tIns="53327" rIns="106653" bIns="53327" anchor="ctr"/>
          <a:lstStyle/>
          <a:p>
            <a:pPr defTabSz="974725"/>
            <a:endParaRPr lang="zh-CN" altLang="en-US" sz="2100">
              <a:solidFill>
                <a:srgbClr val="B2B2B2"/>
              </a:solidFill>
              <a:latin typeface="Arial" charset="0"/>
              <a:ea typeface="华文细黑" pitchFamily="2" charset="-122"/>
            </a:endParaRPr>
          </a:p>
        </p:txBody>
      </p:sp>
      <p:pic>
        <p:nvPicPr>
          <p:cNvPr id="128" name="Picture 13">
            <a:hlinkClick r:id="rId3"/>
          </p:cNvPr>
          <p:cNvPicPr>
            <a:picLocks noChangeArrowheads="1"/>
          </p:cNvPicPr>
          <p:nvPr/>
        </p:nvPicPr>
        <p:blipFill>
          <a:blip r:embed="rId4" cstate="print"/>
          <a:srcRect/>
          <a:stretch>
            <a:fillRect/>
          </a:stretch>
        </p:blipFill>
        <p:spPr bwMode="auto">
          <a:xfrm>
            <a:off x="4156077" y="5326857"/>
            <a:ext cx="360363" cy="360659"/>
          </a:xfrm>
          <a:prstGeom prst="rect">
            <a:avLst/>
          </a:prstGeom>
          <a:noFill/>
          <a:ln w="9525">
            <a:solidFill>
              <a:srgbClr val="C0C0C0"/>
            </a:solidFill>
            <a:miter lim="800000"/>
            <a:headEnd/>
            <a:tailEnd/>
          </a:ln>
        </p:spPr>
      </p:pic>
      <p:sp>
        <p:nvSpPr>
          <p:cNvPr id="129" name="Text Box 56"/>
          <p:cNvSpPr txBox="1">
            <a:spLocks noChangeArrowheads="1"/>
          </p:cNvSpPr>
          <p:nvPr/>
        </p:nvSpPr>
        <p:spPr bwMode="auto">
          <a:xfrm>
            <a:off x="3709988" y="5792789"/>
            <a:ext cx="1236662" cy="276993"/>
          </a:xfrm>
          <a:prstGeom prst="rect">
            <a:avLst/>
          </a:prstGeom>
          <a:noFill/>
          <a:ln w="19050" algn="ctr">
            <a:noFill/>
            <a:miter lim="800000"/>
            <a:headEnd/>
            <a:tailEnd/>
          </a:ln>
        </p:spPr>
        <p:txBody>
          <a:bodyPr lIns="91434" tIns="45717" rIns="91434" bIns="45717">
            <a:spAutoFit/>
          </a:bodyPr>
          <a:lstStyle/>
          <a:p>
            <a:pPr algn="ctr" fontAlgn="auto">
              <a:spcBef>
                <a:spcPct val="50000"/>
              </a:spcBef>
              <a:spcAft>
                <a:spcPts val="0"/>
              </a:spcAft>
              <a:defRPr/>
            </a:pPr>
            <a:r>
              <a:rPr lang="en-US" altLang="zh-CN" sz="1200" kern="0" dirty="0">
                <a:solidFill>
                  <a:srgbClr val="FFFFFF"/>
                </a:solidFill>
                <a:latin typeface="华文细黑"/>
                <a:ea typeface="华文细黑"/>
              </a:rPr>
              <a:t>RFID</a:t>
            </a:r>
            <a:r>
              <a:rPr lang="zh-CN" altLang="en-US" sz="1200" kern="0" dirty="0">
                <a:solidFill>
                  <a:srgbClr val="FFFFFF"/>
                </a:solidFill>
                <a:latin typeface="华文细黑"/>
                <a:ea typeface="华文细黑"/>
              </a:rPr>
              <a:t> </a:t>
            </a:r>
            <a:r>
              <a:rPr lang="en-US" altLang="zh-CN" sz="1200" kern="0" dirty="0">
                <a:solidFill>
                  <a:srgbClr val="FFFFFF"/>
                </a:solidFill>
                <a:latin typeface="华文细黑"/>
                <a:ea typeface="华文细黑"/>
              </a:rPr>
              <a:t>Reader</a:t>
            </a:r>
            <a:endParaRPr lang="zh-CN" altLang="en-US" sz="1200" kern="0" dirty="0">
              <a:solidFill>
                <a:srgbClr val="FFFFFF"/>
              </a:solidFill>
              <a:latin typeface="华文细黑"/>
              <a:ea typeface="华文细黑"/>
            </a:endParaRPr>
          </a:p>
        </p:txBody>
      </p:sp>
      <p:pic>
        <p:nvPicPr>
          <p:cNvPr id="131" name="Picture 38"/>
          <p:cNvPicPr>
            <a:picLocks noChangeArrowheads="1"/>
          </p:cNvPicPr>
          <p:nvPr/>
        </p:nvPicPr>
        <p:blipFill>
          <a:blip r:embed="rId5" cstate="print"/>
          <a:srcRect/>
          <a:stretch>
            <a:fillRect/>
          </a:stretch>
        </p:blipFill>
        <p:spPr bwMode="auto">
          <a:xfrm>
            <a:off x="5108577" y="5326857"/>
            <a:ext cx="360363" cy="360363"/>
          </a:xfrm>
          <a:prstGeom prst="rect">
            <a:avLst/>
          </a:prstGeom>
          <a:noFill/>
          <a:ln w="9525">
            <a:solidFill>
              <a:srgbClr val="C0C0C0"/>
            </a:solidFill>
            <a:miter lim="800000"/>
            <a:headEnd/>
            <a:tailEnd/>
          </a:ln>
        </p:spPr>
      </p:pic>
      <p:sp>
        <p:nvSpPr>
          <p:cNvPr id="132" name="Text Box 56"/>
          <p:cNvSpPr txBox="1">
            <a:spLocks noChangeArrowheads="1"/>
          </p:cNvSpPr>
          <p:nvPr/>
        </p:nvSpPr>
        <p:spPr bwMode="auto">
          <a:xfrm>
            <a:off x="4672013" y="5792789"/>
            <a:ext cx="1236662" cy="276993"/>
          </a:xfrm>
          <a:prstGeom prst="rect">
            <a:avLst/>
          </a:prstGeom>
          <a:noFill/>
          <a:ln w="19050" algn="ctr">
            <a:noFill/>
            <a:miter lim="800000"/>
            <a:headEnd/>
            <a:tailEnd/>
          </a:ln>
        </p:spPr>
        <p:txBody>
          <a:bodyPr lIns="91434" tIns="45717" rIns="91434" bIns="45717">
            <a:spAutoFit/>
          </a:bodyPr>
          <a:lstStyle/>
          <a:p>
            <a:pPr algn="ctr" fontAlgn="auto">
              <a:spcBef>
                <a:spcPct val="50000"/>
              </a:spcBef>
              <a:spcAft>
                <a:spcPts val="0"/>
              </a:spcAft>
              <a:defRPr/>
            </a:pPr>
            <a:r>
              <a:rPr lang="en-US" altLang="zh-CN" sz="1200" kern="0" dirty="0">
                <a:solidFill>
                  <a:srgbClr val="FFFFFF"/>
                </a:solidFill>
                <a:latin typeface="华文细黑"/>
                <a:ea typeface="华文细黑"/>
              </a:rPr>
              <a:t>Camera</a:t>
            </a:r>
            <a:endParaRPr lang="zh-CN" altLang="en-US" sz="1200" kern="0" dirty="0">
              <a:solidFill>
                <a:srgbClr val="FFFFFF"/>
              </a:solidFill>
              <a:latin typeface="华文细黑"/>
              <a:ea typeface="华文细黑"/>
            </a:endParaRPr>
          </a:p>
        </p:txBody>
      </p:sp>
      <p:pic>
        <p:nvPicPr>
          <p:cNvPr id="134" name="Picture 131"/>
          <p:cNvPicPr>
            <a:picLocks noChangeArrowheads="1"/>
          </p:cNvPicPr>
          <p:nvPr/>
        </p:nvPicPr>
        <p:blipFill>
          <a:blip r:embed="rId6" cstate="print"/>
          <a:srcRect/>
          <a:stretch>
            <a:fillRect/>
          </a:stretch>
        </p:blipFill>
        <p:spPr bwMode="auto">
          <a:xfrm>
            <a:off x="6261969" y="5326857"/>
            <a:ext cx="360435" cy="363671"/>
          </a:xfrm>
          <a:prstGeom prst="rect">
            <a:avLst/>
          </a:prstGeom>
          <a:noFill/>
          <a:ln w="28575">
            <a:solidFill>
              <a:srgbClr val="B2B2B2"/>
            </a:solidFill>
            <a:miter lim="800000"/>
            <a:headEnd/>
            <a:tailEnd/>
          </a:ln>
        </p:spPr>
      </p:pic>
      <p:sp>
        <p:nvSpPr>
          <p:cNvPr id="135" name="Text Box 56"/>
          <p:cNvSpPr txBox="1">
            <a:spLocks noChangeArrowheads="1"/>
          </p:cNvSpPr>
          <p:nvPr/>
        </p:nvSpPr>
        <p:spPr bwMode="auto">
          <a:xfrm>
            <a:off x="5672140" y="5702301"/>
            <a:ext cx="1552575" cy="461659"/>
          </a:xfrm>
          <a:prstGeom prst="rect">
            <a:avLst/>
          </a:prstGeom>
          <a:noFill/>
          <a:ln w="19050" algn="ctr">
            <a:noFill/>
            <a:miter lim="800000"/>
            <a:headEnd/>
            <a:tailEnd/>
          </a:ln>
        </p:spPr>
        <p:txBody>
          <a:bodyPr lIns="91434" tIns="45717" rIns="91434" bIns="45717">
            <a:spAutoFit/>
          </a:bodyPr>
          <a:lstStyle/>
          <a:p>
            <a:pPr algn="ctr" fontAlgn="auto">
              <a:spcBef>
                <a:spcPct val="50000"/>
              </a:spcBef>
              <a:spcAft>
                <a:spcPts val="0"/>
              </a:spcAft>
              <a:defRPr/>
            </a:pPr>
            <a:r>
              <a:rPr lang="en-US" altLang="zh-CN" sz="1200" kern="0" dirty="0">
                <a:solidFill>
                  <a:srgbClr val="FFFFFF"/>
                </a:solidFill>
                <a:latin typeface="华文细黑"/>
                <a:ea typeface="华文细黑"/>
              </a:rPr>
              <a:t>Information collect terminal</a:t>
            </a:r>
            <a:endParaRPr lang="zh-CN" altLang="en-US" sz="1200" kern="0" dirty="0">
              <a:solidFill>
                <a:srgbClr val="FFFFFF"/>
              </a:solidFill>
              <a:latin typeface="华文细黑"/>
              <a:ea typeface="华文细黑"/>
            </a:endParaRPr>
          </a:p>
        </p:txBody>
      </p:sp>
      <p:pic>
        <p:nvPicPr>
          <p:cNvPr id="137" name="Picture 7" descr="Compaq Presario 1400-Wireless Internet SMALLER"/>
          <p:cNvPicPr>
            <a:picLocks noChangeArrowheads="1"/>
          </p:cNvPicPr>
          <p:nvPr/>
        </p:nvPicPr>
        <p:blipFill>
          <a:blip r:embed="rId7" cstate="print"/>
          <a:srcRect/>
          <a:stretch>
            <a:fillRect/>
          </a:stretch>
        </p:blipFill>
        <p:spPr bwMode="auto">
          <a:xfrm>
            <a:off x="2252663" y="5326857"/>
            <a:ext cx="360362" cy="360363"/>
          </a:xfrm>
          <a:prstGeom prst="rect">
            <a:avLst/>
          </a:prstGeom>
          <a:noFill/>
          <a:ln w="9525">
            <a:solidFill>
              <a:srgbClr val="C0C0C0"/>
            </a:solidFill>
            <a:miter lim="800000"/>
            <a:headEnd/>
            <a:tailEnd/>
          </a:ln>
        </p:spPr>
      </p:pic>
      <p:sp>
        <p:nvSpPr>
          <p:cNvPr id="138" name="Text Box 56"/>
          <p:cNvSpPr txBox="1">
            <a:spLocks noChangeArrowheads="1"/>
          </p:cNvSpPr>
          <p:nvPr/>
        </p:nvSpPr>
        <p:spPr bwMode="auto">
          <a:xfrm>
            <a:off x="2222500" y="5792789"/>
            <a:ext cx="419100" cy="276993"/>
          </a:xfrm>
          <a:prstGeom prst="rect">
            <a:avLst/>
          </a:prstGeom>
          <a:noFill/>
          <a:ln w="19050" algn="ctr">
            <a:noFill/>
            <a:miter lim="800000"/>
            <a:headEnd/>
            <a:tailEnd/>
          </a:ln>
        </p:spPr>
        <p:txBody>
          <a:bodyPr lIns="91434" tIns="45717" rIns="91434" bIns="45717">
            <a:spAutoFit/>
          </a:bodyPr>
          <a:lstStyle/>
          <a:p>
            <a:pPr algn="ctr" fontAlgn="auto">
              <a:spcBef>
                <a:spcPct val="50000"/>
              </a:spcBef>
              <a:spcAft>
                <a:spcPts val="0"/>
              </a:spcAft>
              <a:defRPr/>
            </a:pPr>
            <a:r>
              <a:rPr lang="en-US" altLang="zh-CN" sz="1200" kern="0" dirty="0">
                <a:solidFill>
                  <a:srgbClr val="FFFFFF"/>
                </a:solidFill>
                <a:latin typeface="华文细黑"/>
                <a:ea typeface="华文细黑"/>
              </a:rPr>
              <a:t>PC</a:t>
            </a:r>
            <a:endParaRPr lang="zh-CN" altLang="en-US" sz="1200" kern="0" dirty="0">
              <a:solidFill>
                <a:srgbClr val="FFFFFF"/>
              </a:solidFill>
              <a:latin typeface="华文细黑"/>
              <a:ea typeface="华文细黑"/>
            </a:endParaRPr>
          </a:p>
        </p:txBody>
      </p:sp>
      <p:sp>
        <p:nvSpPr>
          <p:cNvPr id="139" name="Line 18"/>
          <p:cNvSpPr>
            <a:spLocks noChangeShapeType="1"/>
          </p:cNvSpPr>
          <p:nvPr/>
        </p:nvSpPr>
        <p:spPr bwMode="auto">
          <a:xfrm rot="5400000">
            <a:off x="4608513" y="-286544"/>
            <a:ext cx="0" cy="7848600"/>
          </a:xfrm>
          <a:prstGeom prst="line">
            <a:avLst/>
          </a:prstGeom>
          <a:noFill/>
          <a:ln w="12700">
            <a:solidFill>
              <a:srgbClr val="FF9900"/>
            </a:solidFill>
            <a:prstDash val="dash"/>
            <a:round/>
            <a:headEnd/>
            <a:tailEnd/>
          </a:ln>
        </p:spPr>
        <p:txBody>
          <a:bodyPr/>
          <a:lstStyle/>
          <a:p>
            <a:endParaRPr lang="zh-CN" altLang="en-US">
              <a:solidFill>
                <a:srgbClr val="FFFFFF"/>
              </a:solidFill>
            </a:endParaRPr>
          </a:p>
        </p:txBody>
      </p:sp>
      <p:sp>
        <p:nvSpPr>
          <p:cNvPr id="140" name="Text Box 56"/>
          <p:cNvSpPr txBox="1">
            <a:spLocks noChangeArrowheads="1"/>
          </p:cNvSpPr>
          <p:nvPr/>
        </p:nvSpPr>
        <p:spPr bwMode="auto">
          <a:xfrm>
            <a:off x="2016125" y="4660107"/>
            <a:ext cx="2071688" cy="276993"/>
          </a:xfrm>
          <a:prstGeom prst="rect">
            <a:avLst/>
          </a:prstGeom>
          <a:noFill/>
          <a:ln w="19050" algn="ctr">
            <a:noFill/>
            <a:miter lim="800000"/>
            <a:headEnd/>
            <a:tailEnd/>
          </a:ln>
        </p:spPr>
        <p:txBody>
          <a:bodyPr lIns="91434" tIns="45717" rIns="91434" bIns="45717">
            <a:spAutoFit/>
          </a:bodyPr>
          <a:lstStyle/>
          <a:p>
            <a:pPr algn="ctr" fontAlgn="auto">
              <a:spcBef>
                <a:spcPct val="50000"/>
              </a:spcBef>
              <a:spcAft>
                <a:spcPts val="0"/>
              </a:spcAft>
              <a:defRPr/>
            </a:pPr>
            <a:r>
              <a:rPr lang="en-US" altLang="zh-CN" sz="1200" kern="0" dirty="0">
                <a:solidFill>
                  <a:srgbClr val="FFFFFF"/>
                </a:solidFill>
                <a:latin typeface="华文细黑"/>
                <a:ea typeface="华文细黑"/>
              </a:rPr>
              <a:t>Communication Network</a:t>
            </a:r>
            <a:endParaRPr lang="zh-CN" altLang="en-US" sz="1200" kern="0" dirty="0">
              <a:solidFill>
                <a:srgbClr val="FFFFFF"/>
              </a:solidFill>
              <a:latin typeface="华文细黑"/>
              <a:ea typeface="华文细黑"/>
            </a:endParaRPr>
          </a:p>
        </p:txBody>
      </p:sp>
      <p:sp>
        <p:nvSpPr>
          <p:cNvPr id="141" name="Text Box 56"/>
          <p:cNvSpPr txBox="1">
            <a:spLocks noChangeArrowheads="1"/>
          </p:cNvSpPr>
          <p:nvPr/>
        </p:nvSpPr>
        <p:spPr bwMode="auto">
          <a:xfrm>
            <a:off x="4233863" y="4672807"/>
            <a:ext cx="1236662" cy="276993"/>
          </a:xfrm>
          <a:prstGeom prst="rect">
            <a:avLst/>
          </a:prstGeom>
          <a:noFill/>
          <a:ln w="19050" algn="ctr">
            <a:noFill/>
            <a:miter lim="800000"/>
            <a:headEnd/>
            <a:tailEnd/>
          </a:ln>
        </p:spPr>
        <p:txBody>
          <a:bodyPr lIns="91434" tIns="45717" rIns="91434" bIns="45717">
            <a:spAutoFit/>
          </a:bodyPr>
          <a:lstStyle/>
          <a:p>
            <a:pPr algn="ctr" fontAlgn="auto">
              <a:spcBef>
                <a:spcPct val="50000"/>
              </a:spcBef>
              <a:spcAft>
                <a:spcPts val="0"/>
              </a:spcAft>
              <a:defRPr/>
            </a:pPr>
            <a:r>
              <a:rPr lang="en-US" altLang="zh-CN" sz="1200" kern="0" dirty="0">
                <a:solidFill>
                  <a:srgbClr val="FFFFFF"/>
                </a:solidFill>
                <a:latin typeface="华文细黑"/>
                <a:ea typeface="华文细黑"/>
              </a:rPr>
              <a:t>Internet</a:t>
            </a:r>
            <a:endParaRPr lang="zh-CN" altLang="en-US" sz="1200" kern="0" dirty="0">
              <a:solidFill>
                <a:srgbClr val="FFFFFF"/>
              </a:solidFill>
              <a:latin typeface="华文细黑"/>
              <a:ea typeface="华文细黑"/>
            </a:endParaRPr>
          </a:p>
        </p:txBody>
      </p:sp>
      <p:sp>
        <p:nvSpPr>
          <p:cNvPr id="142" name="Text Box 56"/>
          <p:cNvSpPr txBox="1">
            <a:spLocks noChangeArrowheads="1"/>
          </p:cNvSpPr>
          <p:nvPr/>
        </p:nvSpPr>
        <p:spPr bwMode="auto">
          <a:xfrm>
            <a:off x="6108700" y="4655345"/>
            <a:ext cx="1785938" cy="276993"/>
          </a:xfrm>
          <a:prstGeom prst="rect">
            <a:avLst/>
          </a:prstGeom>
          <a:noFill/>
          <a:ln w="19050" algn="ctr">
            <a:noFill/>
            <a:miter lim="800000"/>
            <a:headEnd/>
            <a:tailEnd/>
          </a:ln>
        </p:spPr>
        <p:txBody>
          <a:bodyPr lIns="91434" tIns="45717" rIns="91434" bIns="45717">
            <a:spAutoFit/>
          </a:bodyPr>
          <a:lstStyle/>
          <a:p>
            <a:pPr algn="ctr">
              <a:spcBef>
                <a:spcPct val="50000"/>
              </a:spcBef>
            </a:pPr>
            <a:r>
              <a:rPr lang="en-US" altLang="zh-CN" sz="1200" dirty="0">
                <a:solidFill>
                  <a:srgbClr val="FFFFFF"/>
                </a:solidFill>
                <a:latin typeface="华文细黑" pitchFamily="2" charset="-122"/>
                <a:ea typeface="华文细黑" pitchFamily="2" charset="-122"/>
              </a:rPr>
              <a:t>M2M network</a:t>
            </a:r>
            <a:endParaRPr lang="zh-CN" altLang="en-US" sz="1200">
              <a:solidFill>
                <a:srgbClr val="FFFFFF"/>
              </a:solidFill>
              <a:latin typeface="华文细黑" pitchFamily="2" charset="-122"/>
              <a:ea typeface="华文细黑" pitchFamily="2" charset="-122"/>
            </a:endParaRPr>
          </a:p>
        </p:txBody>
      </p:sp>
      <p:grpSp>
        <p:nvGrpSpPr>
          <p:cNvPr id="2" name="组合 300"/>
          <p:cNvGrpSpPr>
            <a:grpSpLocks noChangeAspect="1"/>
          </p:cNvGrpSpPr>
          <p:nvPr/>
        </p:nvGrpSpPr>
        <p:grpSpPr bwMode="auto">
          <a:xfrm>
            <a:off x="2466208" y="3923509"/>
            <a:ext cx="1168401" cy="720723"/>
            <a:chOff x="179388" y="777875"/>
            <a:chExt cx="3600450" cy="2160588"/>
          </a:xfrm>
          <a:noFill/>
        </p:grpSpPr>
        <p:pic>
          <p:nvPicPr>
            <p:cNvPr id="144" name="Picture 3"/>
            <p:cNvPicPr>
              <a:picLocks noChangeAspect="1" noChangeArrowheads="1"/>
            </p:cNvPicPr>
            <p:nvPr/>
          </p:nvPicPr>
          <p:blipFill>
            <a:blip r:embed="rId8" cstate="print"/>
            <a:srcRect/>
            <a:stretch>
              <a:fillRect/>
            </a:stretch>
          </p:blipFill>
          <p:spPr bwMode="auto">
            <a:xfrm>
              <a:off x="900113" y="1138238"/>
              <a:ext cx="1511300" cy="401637"/>
            </a:xfrm>
            <a:prstGeom prst="rect">
              <a:avLst/>
            </a:prstGeom>
            <a:grpFill/>
            <a:ln w="9525">
              <a:noFill/>
              <a:miter lim="800000"/>
              <a:headEnd/>
              <a:tailEnd/>
            </a:ln>
          </p:spPr>
        </p:pic>
        <p:sp>
          <p:nvSpPr>
            <p:cNvPr id="145" name="AutoShape 4"/>
            <p:cNvSpPr>
              <a:spLocks noChangeArrowheads="1"/>
            </p:cNvSpPr>
            <p:nvPr/>
          </p:nvSpPr>
          <p:spPr bwMode="gray">
            <a:xfrm>
              <a:off x="179388" y="777875"/>
              <a:ext cx="3600450" cy="2160588"/>
            </a:xfrm>
            <a:prstGeom prst="roundRect">
              <a:avLst>
                <a:gd name="adj" fmla="val 5509"/>
              </a:avLst>
            </a:prstGeom>
            <a:grpFill/>
            <a:ln w="38100" algn="ctr">
              <a:solidFill>
                <a:srgbClr val="CC99FF"/>
              </a:solidFill>
              <a:round/>
              <a:headEnd/>
              <a:tailEnd/>
            </a:ln>
            <a:effectLst>
              <a:outerShdw dist="35921" dir="2700000" algn="ctr" rotWithShape="0">
                <a:srgbClr val="808080">
                  <a:alpha val="50000"/>
                </a:srgbClr>
              </a:outerShdw>
            </a:effectLst>
          </p:spPr>
          <p:txBody>
            <a:bodyPr lIns="91434" tIns="45717" rIns="91434" bIns="45717"/>
            <a:lstStyle/>
            <a:p>
              <a:pPr algn="r" fontAlgn="auto">
                <a:spcBef>
                  <a:spcPts val="0"/>
                </a:spcBef>
                <a:spcAft>
                  <a:spcPts val="0"/>
                </a:spcAft>
                <a:defRPr/>
              </a:pPr>
              <a:endParaRPr lang="zh-CN" altLang="en-US" sz="1800" kern="0">
                <a:solidFill>
                  <a:srgbClr val="FFFFFF"/>
                </a:solidFill>
                <a:ea typeface="宋体" pitchFamily="2" charset="-122"/>
              </a:endParaRPr>
            </a:p>
          </p:txBody>
        </p:sp>
        <p:pic>
          <p:nvPicPr>
            <p:cNvPr id="146" name="Picture 63"/>
            <p:cNvPicPr>
              <a:picLocks noChangeAspect="1" noChangeArrowheads="1"/>
            </p:cNvPicPr>
            <p:nvPr/>
          </p:nvPicPr>
          <p:blipFill>
            <a:blip r:embed="rId9" cstate="print"/>
            <a:srcRect/>
            <a:stretch>
              <a:fillRect/>
            </a:stretch>
          </p:blipFill>
          <p:spPr bwMode="auto">
            <a:xfrm>
              <a:off x="323850" y="908050"/>
              <a:ext cx="3384550" cy="1987550"/>
            </a:xfrm>
            <a:prstGeom prst="rect">
              <a:avLst/>
            </a:prstGeom>
            <a:grpFill/>
            <a:ln w="9525">
              <a:noFill/>
              <a:miter lim="800000"/>
              <a:headEnd/>
              <a:tailEnd/>
            </a:ln>
          </p:spPr>
        </p:pic>
      </p:grpSp>
      <p:grpSp>
        <p:nvGrpSpPr>
          <p:cNvPr id="3" name="组合 303"/>
          <p:cNvGrpSpPr>
            <a:grpSpLocks noChangeAspect="1"/>
          </p:cNvGrpSpPr>
          <p:nvPr/>
        </p:nvGrpSpPr>
        <p:grpSpPr bwMode="auto">
          <a:xfrm>
            <a:off x="4145782" y="3923510"/>
            <a:ext cx="1412874" cy="720725"/>
            <a:chOff x="5127625" y="1330325"/>
            <a:chExt cx="3959225" cy="2016125"/>
          </a:xfrm>
          <a:noFill/>
        </p:grpSpPr>
        <p:sp>
          <p:nvSpPr>
            <p:cNvPr id="148" name="AutoShape 10"/>
            <p:cNvSpPr>
              <a:spLocks noChangeArrowheads="1"/>
            </p:cNvSpPr>
            <p:nvPr/>
          </p:nvSpPr>
          <p:spPr bwMode="gray">
            <a:xfrm>
              <a:off x="5127625" y="1330325"/>
              <a:ext cx="3959225" cy="2016125"/>
            </a:xfrm>
            <a:prstGeom prst="roundRect">
              <a:avLst>
                <a:gd name="adj" fmla="val 5509"/>
              </a:avLst>
            </a:prstGeom>
            <a:grpFill/>
            <a:ln w="38100" algn="ctr">
              <a:solidFill>
                <a:srgbClr val="00FF00"/>
              </a:solidFill>
              <a:round/>
              <a:headEnd/>
              <a:tailEnd/>
            </a:ln>
            <a:effectLst>
              <a:outerShdw dist="35921" dir="2700000" algn="ctr" rotWithShape="0">
                <a:srgbClr val="808080">
                  <a:alpha val="50000"/>
                </a:srgbClr>
              </a:outerShdw>
            </a:effectLst>
          </p:spPr>
          <p:txBody>
            <a:bodyPr lIns="91434" tIns="45717" rIns="91434" bIns="45717"/>
            <a:lstStyle/>
            <a:p>
              <a:pPr algn="r" fontAlgn="auto">
                <a:spcBef>
                  <a:spcPts val="0"/>
                </a:spcBef>
                <a:spcAft>
                  <a:spcPts val="0"/>
                </a:spcAft>
                <a:defRPr/>
              </a:pPr>
              <a:endParaRPr lang="zh-CN" altLang="en-US" sz="1800" kern="0">
                <a:solidFill>
                  <a:srgbClr val="FFFFFF"/>
                </a:solidFill>
                <a:ea typeface="宋体" pitchFamily="2" charset="-122"/>
              </a:endParaRPr>
            </a:p>
          </p:txBody>
        </p:sp>
        <p:pic>
          <p:nvPicPr>
            <p:cNvPr id="149" name="Picture 62"/>
            <p:cNvPicPr>
              <a:picLocks noChangeAspect="1" noChangeArrowheads="1"/>
            </p:cNvPicPr>
            <p:nvPr/>
          </p:nvPicPr>
          <p:blipFill>
            <a:blip r:embed="rId10" cstate="print"/>
            <a:srcRect/>
            <a:stretch>
              <a:fillRect/>
            </a:stretch>
          </p:blipFill>
          <p:spPr bwMode="auto">
            <a:xfrm>
              <a:off x="5164138" y="1403350"/>
              <a:ext cx="3905250" cy="1841500"/>
            </a:xfrm>
            <a:prstGeom prst="rect">
              <a:avLst/>
            </a:prstGeom>
            <a:grpFill/>
            <a:ln w="9525">
              <a:noFill/>
              <a:miter lim="800000"/>
              <a:headEnd/>
              <a:tailEnd/>
            </a:ln>
          </p:spPr>
        </p:pic>
      </p:grpSp>
      <p:pic>
        <p:nvPicPr>
          <p:cNvPr id="150" name="Picture 18" descr="C:\Documents and Settings\Administrator\桌面\1.png"/>
          <p:cNvPicPr>
            <a:picLocks noChangeAspect="1" noChangeArrowheads="1"/>
          </p:cNvPicPr>
          <p:nvPr/>
        </p:nvPicPr>
        <p:blipFill>
          <a:blip r:embed="rId11" cstate="print"/>
          <a:srcRect/>
          <a:stretch>
            <a:fillRect/>
          </a:stretch>
        </p:blipFill>
        <p:spPr bwMode="auto">
          <a:xfrm>
            <a:off x="5942015" y="3923507"/>
            <a:ext cx="2116137" cy="720725"/>
          </a:xfrm>
          <a:prstGeom prst="rect">
            <a:avLst/>
          </a:prstGeom>
          <a:noFill/>
          <a:ln w="9525">
            <a:noFill/>
            <a:miter lim="800000"/>
            <a:headEnd/>
            <a:tailEnd/>
          </a:ln>
        </p:spPr>
      </p:pic>
      <p:sp>
        <p:nvSpPr>
          <p:cNvPr id="151" name="Text Box 56"/>
          <p:cNvSpPr txBox="1">
            <a:spLocks noChangeArrowheads="1"/>
          </p:cNvSpPr>
          <p:nvPr/>
        </p:nvSpPr>
        <p:spPr bwMode="auto">
          <a:xfrm>
            <a:off x="7092950" y="3134851"/>
            <a:ext cx="1136650" cy="307771"/>
          </a:xfrm>
          <a:prstGeom prst="rect">
            <a:avLst/>
          </a:prstGeom>
          <a:noFill/>
          <a:ln w="19050" algn="ctr">
            <a:noFill/>
            <a:miter lim="800000"/>
            <a:headEnd/>
            <a:tailEnd/>
          </a:ln>
        </p:spPr>
        <p:txBody>
          <a:bodyPr lIns="91434" tIns="45717" rIns="91434" bIns="45717">
            <a:spAutoFit/>
          </a:bodyPr>
          <a:lstStyle/>
          <a:p>
            <a:pPr algn="ctr">
              <a:spcBef>
                <a:spcPct val="50000"/>
              </a:spcBef>
            </a:pPr>
            <a:r>
              <a:rPr lang="en-US" altLang="zh-CN" sz="1400" dirty="0">
                <a:solidFill>
                  <a:srgbClr val="FFFFFF"/>
                </a:solidFill>
                <a:latin typeface="华文细黑" pitchFamily="2" charset="-122"/>
                <a:ea typeface="华文细黑" pitchFamily="2" charset="-122"/>
              </a:rPr>
              <a:t>IDC</a:t>
            </a:r>
            <a:endParaRPr lang="zh-CN" altLang="en-US" sz="1400" dirty="0">
              <a:solidFill>
                <a:srgbClr val="FFFFFF"/>
              </a:solidFill>
              <a:latin typeface="华文细黑" pitchFamily="2" charset="-122"/>
              <a:ea typeface="华文细黑" pitchFamily="2" charset="-122"/>
            </a:endParaRPr>
          </a:p>
        </p:txBody>
      </p:sp>
      <p:sp>
        <p:nvSpPr>
          <p:cNvPr id="152" name="Line 18"/>
          <p:cNvSpPr>
            <a:spLocks noChangeShapeType="1"/>
          </p:cNvSpPr>
          <p:nvPr/>
        </p:nvSpPr>
        <p:spPr bwMode="auto">
          <a:xfrm rot="5400000">
            <a:off x="4597401" y="1153319"/>
            <a:ext cx="0" cy="7826375"/>
          </a:xfrm>
          <a:prstGeom prst="line">
            <a:avLst/>
          </a:prstGeom>
          <a:noFill/>
          <a:ln w="12700">
            <a:solidFill>
              <a:srgbClr val="FF9900"/>
            </a:solidFill>
            <a:prstDash val="dash"/>
            <a:round/>
            <a:headEnd/>
            <a:tailEnd/>
          </a:ln>
        </p:spPr>
        <p:txBody>
          <a:bodyPr/>
          <a:lstStyle/>
          <a:p>
            <a:endParaRPr lang="zh-CN" altLang="en-US">
              <a:solidFill>
                <a:srgbClr val="FFFFFF"/>
              </a:solidFill>
            </a:endParaRPr>
          </a:p>
        </p:txBody>
      </p:sp>
      <p:sp>
        <p:nvSpPr>
          <p:cNvPr id="153" name="Line 18"/>
          <p:cNvSpPr>
            <a:spLocks noChangeShapeType="1"/>
          </p:cNvSpPr>
          <p:nvPr/>
        </p:nvSpPr>
        <p:spPr bwMode="auto">
          <a:xfrm rot="5400000">
            <a:off x="4644232" y="-1608137"/>
            <a:ext cx="0" cy="7920037"/>
          </a:xfrm>
          <a:prstGeom prst="line">
            <a:avLst/>
          </a:prstGeom>
          <a:noFill/>
          <a:ln w="12700">
            <a:solidFill>
              <a:srgbClr val="FF9900"/>
            </a:solidFill>
            <a:prstDash val="dash"/>
            <a:round/>
            <a:headEnd/>
            <a:tailEnd/>
          </a:ln>
        </p:spPr>
        <p:txBody>
          <a:bodyPr/>
          <a:lstStyle/>
          <a:p>
            <a:endParaRPr lang="zh-CN" altLang="en-US">
              <a:solidFill>
                <a:srgbClr val="FFFFFF"/>
              </a:solidFill>
            </a:endParaRPr>
          </a:p>
        </p:txBody>
      </p:sp>
      <p:pic>
        <p:nvPicPr>
          <p:cNvPr id="155" name="Picture 9" descr="XDA"/>
          <p:cNvPicPr>
            <a:picLocks noChangeArrowheads="1"/>
          </p:cNvPicPr>
          <p:nvPr/>
        </p:nvPicPr>
        <p:blipFill>
          <a:blip r:embed="rId12" cstate="print"/>
          <a:srcRect/>
          <a:stretch>
            <a:fillRect/>
          </a:stretch>
        </p:blipFill>
        <p:spPr bwMode="auto">
          <a:xfrm>
            <a:off x="3205165" y="5326857"/>
            <a:ext cx="358775" cy="360380"/>
          </a:xfrm>
          <a:prstGeom prst="rect">
            <a:avLst/>
          </a:prstGeom>
          <a:noFill/>
          <a:ln w="9525">
            <a:solidFill>
              <a:srgbClr val="C0C0C0"/>
            </a:solidFill>
            <a:miter lim="800000"/>
            <a:headEnd/>
            <a:tailEnd/>
          </a:ln>
        </p:spPr>
      </p:pic>
      <p:sp>
        <p:nvSpPr>
          <p:cNvPr id="156" name="Text Box 56"/>
          <p:cNvSpPr txBox="1">
            <a:spLocks noChangeArrowheads="1"/>
          </p:cNvSpPr>
          <p:nvPr/>
        </p:nvSpPr>
        <p:spPr bwMode="auto">
          <a:xfrm>
            <a:off x="2759077" y="5793583"/>
            <a:ext cx="1236663" cy="276993"/>
          </a:xfrm>
          <a:prstGeom prst="rect">
            <a:avLst/>
          </a:prstGeom>
          <a:noFill/>
          <a:ln w="19050" algn="ctr">
            <a:noFill/>
            <a:miter lim="800000"/>
            <a:headEnd/>
            <a:tailEnd/>
          </a:ln>
        </p:spPr>
        <p:txBody>
          <a:bodyPr lIns="91434" tIns="45717" rIns="91434" bIns="45717">
            <a:spAutoFit/>
          </a:bodyPr>
          <a:lstStyle/>
          <a:p>
            <a:pPr algn="ctr">
              <a:spcBef>
                <a:spcPct val="50000"/>
              </a:spcBef>
            </a:pPr>
            <a:r>
              <a:rPr lang="en-US" altLang="zh-CN" sz="1200" dirty="0">
                <a:solidFill>
                  <a:srgbClr val="FFFFFF"/>
                </a:solidFill>
                <a:latin typeface="华文细黑" pitchFamily="2" charset="-122"/>
                <a:ea typeface="华文细黑" pitchFamily="2" charset="-122"/>
              </a:rPr>
              <a:t>Mobile</a:t>
            </a:r>
          </a:p>
        </p:txBody>
      </p:sp>
      <p:pic>
        <p:nvPicPr>
          <p:cNvPr id="158" name="Picture 133"/>
          <p:cNvPicPr>
            <a:picLocks noChangeArrowheads="1"/>
          </p:cNvPicPr>
          <p:nvPr/>
        </p:nvPicPr>
        <p:blipFill>
          <a:blip r:embed="rId13" cstate="print"/>
          <a:srcRect/>
          <a:stretch>
            <a:fillRect/>
          </a:stretch>
        </p:blipFill>
        <p:spPr bwMode="auto">
          <a:xfrm>
            <a:off x="7539656" y="5326857"/>
            <a:ext cx="360716" cy="373161"/>
          </a:xfrm>
          <a:prstGeom prst="rect">
            <a:avLst/>
          </a:prstGeom>
          <a:noFill/>
          <a:ln w="28575">
            <a:solidFill>
              <a:srgbClr val="B2B2B2"/>
            </a:solidFill>
            <a:miter lim="800000"/>
            <a:headEnd/>
            <a:tailEnd/>
          </a:ln>
        </p:spPr>
      </p:pic>
      <p:sp>
        <p:nvSpPr>
          <p:cNvPr id="159" name="Text Box 56"/>
          <p:cNvSpPr txBox="1">
            <a:spLocks noChangeArrowheads="1"/>
          </p:cNvSpPr>
          <p:nvPr/>
        </p:nvSpPr>
        <p:spPr bwMode="auto">
          <a:xfrm>
            <a:off x="6929438" y="5702301"/>
            <a:ext cx="1581150" cy="461659"/>
          </a:xfrm>
          <a:prstGeom prst="rect">
            <a:avLst/>
          </a:prstGeom>
          <a:noFill/>
          <a:ln w="19050" algn="ctr">
            <a:noFill/>
            <a:miter lim="800000"/>
            <a:headEnd/>
            <a:tailEnd/>
          </a:ln>
        </p:spPr>
        <p:txBody>
          <a:bodyPr lIns="91434" tIns="45717" rIns="91434" bIns="45717">
            <a:spAutoFit/>
          </a:bodyPr>
          <a:lstStyle/>
          <a:p>
            <a:pPr algn="ctr" fontAlgn="auto">
              <a:spcBef>
                <a:spcPct val="50000"/>
              </a:spcBef>
              <a:spcAft>
                <a:spcPts val="0"/>
              </a:spcAft>
              <a:defRPr/>
            </a:pPr>
            <a:r>
              <a:rPr lang="en-US" altLang="zh-CN" sz="1200" kern="0" dirty="0">
                <a:solidFill>
                  <a:srgbClr val="FFFFFF"/>
                </a:solidFill>
                <a:latin typeface="华文细黑"/>
                <a:ea typeface="华文细黑"/>
              </a:rPr>
              <a:t>Sensor </a:t>
            </a:r>
            <a:r>
              <a:rPr lang="en-US" altLang="zh-CN" sz="1200" kern="0" dirty="0" smtClean="0">
                <a:solidFill>
                  <a:srgbClr val="FFFFFF"/>
                </a:solidFill>
                <a:latin typeface="华文细黑"/>
                <a:ea typeface="华文细黑"/>
              </a:rPr>
              <a:t> network </a:t>
            </a:r>
            <a:r>
              <a:rPr lang="en-US" altLang="zh-CN" sz="1200" kern="0" dirty="0">
                <a:solidFill>
                  <a:srgbClr val="FFFFFF"/>
                </a:solidFill>
                <a:latin typeface="华文细黑"/>
                <a:ea typeface="华文细黑"/>
              </a:rPr>
              <a:t>terminal</a:t>
            </a:r>
            <a:endParaRPr lang="zh-CN" altLang="en-US" sz="1200" kern="0" dirty="0">
              <a:solidFill>
                <a:srgbClr val="FFFFFF"/>
              </a:solidFill>
              <a:latin typeface="华文细黑"/>
              <a:ea typeface="华文细黑"/>
            </a:endParaRPr>
          </a:p>
        </p:txBody>
      </p:sp>
      <p:sp>
        <p:nvSpPr>
          <p:cNvPr id="160" name="Rectangle 20"/>
          <p:cNvSpPr>
            <a:spLocks noChangeArrowheads="1"/>
          </p:cNvSpPr>
          <p:nvPr/>
        </p:nvSpPr>
        <p:spPr bwMode="gray">
          <a:xfrm>
            <a:off x="467834" y="5156996"/>
            <a:ext cx="1192693" cy="936625"/>
          </a:xfrm>
          <a:prstGeom prst="rect">
            <a:avLst/>
          </a:prstGeom>
          <a:solidFill>
            <a:srgbClr val="BD1807">
              <a:alpha val="63136"/>
            </a:srgbClr>
          </a:solidFill>
          <a:ln w="9525" algn="ctr">
            <a:noFill/>
            <a:miter lim="800000"/>
            <a:headEnd/>
            <a:tailEnd/>
          </a:ln>
          <a:effectLst/>
        </p:spPr>
        <p:txBody>
          <a:bodyPr lIns="76133" tIns="38067" rIns="76133" bIns="38067" anchor="ctr"/>
          <a:lstStyle/>
          <a:p>
            <a:pPr algn="ctr" defTabSz="668338"/>
            <a:r>
              <a:rPr lang="en-US" altLang="zh-CN" sz="1200" b="1" dirty="0" smtClean="0">
                <a:solidFill>
                  <a:srgbClr val="FFFFFF"/>
                </a:solidFill>
              </a:rPr>
              <a:t>Sensor </a:t>
            </a:r>
            <a:r>
              <a:rPr lang="en-US" altLang="zh-CN" sz="1200" b="1" dirty="0">
                <a:solidFill>
                  <a:srgbClr val="FFFFFF"/>
                </a:solidFill>
              </a:rPr>
              <a:t>Layer</a:t>
            </a:r>
            <a:endParaRPr lang="zh-CN" altLang="en-US" sz="1200" b="1" dirty="0">
              <a:solidFill>
                <a:srgbClr val="FFFFFF"/>
              </a:solidFill>
            </a:endParaRPr>
          </a:p>
        </p:txBody>
      </p:sp>
      <p:sp>
        <p:nvSpPr>
          <p:cNvPr id="161" name="Rectangle 20"/>
          <p:cNvSpPr>
            <a:spLocks noChangeArrowheads="1"/>
          </p:cNvSpPr>
          <p:nvPr/>
        </p:nvSpPr>
        <p:spPr bwMode="gray">
          <a:xfrm>
            <a:off x="467833" y="3788570"/>
            <a:ext cx="1192692" cy="1081087"/>
          </a:xfrm>
          <a:prstGeom prst="rect">
            <a:avLst/>
          </a:prstGeom>
          <a:solidFill>
            <a:srgbClr val="244058">
              <a:alpha val="76077"/>
            </a:srgbClr>
          </a:solidFill>
          <a:ln w="9525" algn="ctr">
            <a:noFill/>
            <a:miter lim="800000"/>
            <a:headEnd/>
            <a:tailEnd/>
          </a:ln>
          <a:effectLst/>
        </p:spPr>
        <p:txBody>
          <a:bodyPr lIns="76133" tIns="38067" rIns="76133" bIns="38067" anchor="ctr"/>
          <a:lstStyle/>
          <a:p>
            <a:pPr algn="ctr" defTabSz="668338"/>
            <a:r>
              <a:rPr lang="en-US" altLang="zh-CN" sz="1200" b="1" dirty="0" smtClean="0">
                <a:solidFill>
                  <a:srgbClr val="FFFFFF"/>
                </a:solidFill>
              </a:rPr>
              <a:t>Network </a:t>
            </a:r>
            <a:r>
              <a:rPr lang="en-US" altLang="zh-CN" sz="1200" b="1" dirty="0">
                <a:solidFill>
                  <a:srgbClr val="FFFFFF"/>
                </a:solidFill>
              </a:rPr>
              <a:t>Layer</a:t>
            </a:r>
          </a:p>
          <a:p>
            <a:pPr algn="ctr" defTabSz="668338"/>
            <a:endParaRPr lang="zh-CN" altLang="en-US" sz="1200" b="1" dirty="0">
              <a:solidFill>
                <a:srgbClr val="FFFFFF"/>
              </a:solidFill>
              <a:latin typeface="华文细黑" pitchFamily="2" charset="-122"/>
              <a:ea typeface="华文细黑" pitchFamily="2" charset="-122"/>
            </a:endParaRPr>
          </a:p>
        </p:txBody>
      </p:sp>
      <p:sp>
        <p:nvSpPr>
          <p:cNvPr id="162" name="Rectangle 20"/>
          <p:cNvSpPr>
            <a:spLocks noChangeArrowheads="1"/>
          </p:cNvSpPr>
          <p:nvPr/>
        </p:nvSpPr>
        <p:spPr bwMode="auto">
          <a:xfrm>
            <a:off x="446567" y="2493170"/>
            <a:ext cx="1213958" cy="1081087"/>
          </a:xfrm>
          <a:prstGeom prst="rect">
            <a:avLst/>
          </a:prstGeom>
          <a:solidFill>
            <a:srgbClr val="99CC00"/>
          </a:solidFill>
          <a:ln w="9525" algn="ctr">
            <a:noFill/>
            <a:miter lim="800000"/>
            <a:headEnd/>
            <a:tailEnd/>
          </a:ln>
          <a:effectLst>
            <a:prstShdw prst="shdw17" dist="17961" dir="2700000">
              <a:srgbClr val="99CC00">
                <a:gamma/>
                <a:shade val="60000"/>
                <a:invGamma/>
              </a:srgbClr>
            </a:prstShdw>
          </a:effectLst>
        </p:spPr>
        <p:txBody>
          <a:bodyPr lIns="91365" tIns="45683" rIns="91365" bIns="45683" anchor="ctr"/>
          <a:lstStyle/>
          <a:p>
            <a:pPr algn="ctr"/>
            <a:r>
              <a:rPr lang="en-US" altLang="zh-CN" sz="1200" b="1" dirty="0" smtClean="0">
                <a:solidFill>
                  <a:srgbClr val="FFFFFF"/>
                </a:solidFill>
              </a:rPr>
              <a:t>Platform Layer</a:t>
            </a:r>
            <a:endParaRPr lang="zh-CN" altLang="en-US" sz="1200" b="1" dirty="0">
              <a:solidFill>
                <a:srgbClr val="FFFFFF"/>
              </a:solidFill>
              <a:latin typeface="华文细黑" pitchFamily="2" charset="-122"/>
              <a:ea typeface="华文细黑" pitchFamily="2" charset="-122"/>
            </a:endParaRPr>
          </a:p>
        </p:txBody>
      </p:sp>
      <p:sp>
        <p:nvSpPr>
          <p:cNvPr id="163" name="Rectangle 20"/>
          <p:cNvSpPr>
            <a:spLocks noChangeArrowheads="1"/>
          </p:cNvSpPr>
          <p:nvPr/>
        </p:nvSpPr>
        <p:spPr bwMode="gray">
          <a:xfrm>
            <a:off x="425303" y="1158081"/>
            <a:ext cx="1235223" cy="1081088"/>
          </a:xfrm>
          <a:prstGeom prst="rect">
            <a:avLst/>
          </a:prstGeom>
          <a:solidFill>
            <a:srgbClr val="FFFF00">
              <a:alpha val="63000"/>
            </a:srgbClr>
          </a:solidFill>
          <a:ln w="12700" algn="ctr">
            <a:solidFill>
              <a:srgbClr val="FFFF00"/>
            </a:solidFill>
            <a:miter lim="800000"/>
            <a:headEnd/>
            <a:tailEnd/>
          </a:ln>
          <a:effectLst/>
        </p:spPr>
        <p:txBody>
          <a:bodyPr lIns="76133" tIns="38067" rIns="76133" bIns="38067" anchor="ctr"/>
          <a:lstStyle/>
          <a:p>
            <a:pPr algn="ctr" defTabSz="668338"/>
            <a:r>
              <a:rPr lang="en-US" altLang="zh-CN" sz="1200" b="1" dirty="0" smtClean="0">
                <a:solidFill>
                  <a:srgbClr val="000000"/>
                </a:solidFill>
              </a:rPr>
              <a:t>Application </a:t>
            </a:r>
            <a:r>
              <a:rPr lang="en-US" altLang="zh-CN" sz="1200" b="1" dirty="0">
                <a:solidFill>
                  <a:srgbClr val="000000"/>
                </a:solidFill>
              </a:rPr>
              <a:t>Layer</a:t>
            </a:r>
            <a:endParaRPr lang="zh-CN" altLang="en-US" sz="1200" b="1" dirty="0">
              <a:solidFill>
                <a:srgbClr val="000000"/>
              </a:solidFill>
            </a:endParaRPr>
          </a:p>
        </p:txBody>
      </p:sp>
      <p:sp>
        <p:nvSpPr>
          <p:cNvPr id="164" name="AutoShape 13"/>
          <p:cNvSpPr>
            <a:spLocks noChangeArrowheads="1"/>
          </p:cNvSpPr>
          <p:nvPr/>
        </p:nvSpPr>
        <p:spPr bwMode="gray">
          <a:xfrm>
            <a:off x="1907704" y="1402556"/>
            <a:ext cx="1494000" cy="540000"/>
          </a:xfrm>
          <a:prstGeom prst="roundRect">
            <a:avLst>
              <a:gd name="adj" fmla="val 16667"/>
            </a:avLst>
          </a:prstGeom>
          <a:solidFill>
            <a:srgbClr val="BD1807">
              <a:alpha val="63136"/>
            </a:srgbClr>
          </a:solidFill>
          <a:ln w="9525" algn="ctr">
            <a:noFill/>
            <a:round/>
            <a:headEnd/>
            <a:tailEnd/>
          </a:ln>
        </p:spPr>
        <p:txBody>
          <a:bodyPr lIns="88831" tIns="44417" rIns="88831" bIns="44417" anchor="ctr"/>
          <a:lstStyle/>
          <a:p>
            <a:pPr algn="ctr" defTabSz="779463"/>
            <a:r>
              <a:rPr lang="en-US" altLang="zh-CN" sz="1200" b="1" dirty="0">
                <a:solidFill>
                  <a:srgbClr val="FFFFFF"/>
                </a:solidFill>
              </a:rPr>
              <a:t>Efficient Government</a:t>
            </a:r>
            <a:endParaRPr lang="zh-CN" altLang="en-US" sz="1200" b="1" dirty="0">
              <a:solidFill>
                <a:srgbClr val="FFFFFF"/>
              </a:solidFill>
            </a:endParaRPr>
          </a:p>
        </p:txBody>
      </p:sp>
      <p:sp>
        <p:nvSpPr>
          <p:cNvPr id="165" name="AutoShape 13"/>
          <p:cNvSpPr>
            <a:spLocks noChangeArrowheads="1"/>
          </p:cNvSpPr>
          <p:nvPr/>
        </p:nvSpPr>
        <p:spPr bwMode="auto">
          <a:xfrm>
            <a:off x="3541874" y="1402556"/>
            <a:ext cx="1494000" cy="540000"/>
          </a:xfrm>
          <a:prstGeom prst="roundRect">
            <a:avLst>
              <a:gd name="adj" fmla="val 16667"/>
            </a:avLst>
          </a:prstGeom>
          <a:solidFill>
            <a:srgbClr val="00CCFF"/>
          </a:solidFill>
          <a:ln w="9525" algn="ctr">
            <a:noFill/>
            <a:prstDash val="sysDot"/>
            <a:round/>
            <a:headEnd/>
            <a:tailEnd/>
          </a:ln>
          <a:effectLst/>
        </p:spPr>
        <p:txBody>
          <a:bodyPr wrap="none" lIns="92377" tIns="46189" rIns="92377" bIns="46189" anchor="ctr"/>
          <a:lstStyle/>
          <a:p>
            <a:pPr algn="ctr" defTabSz="935038"/>
            <a:r>
              <a:rPr lang="en-US" altLang="zh-CN" sz="1200" b="1" dirty="0">
                <a:solidFill>
                  <a:srgbClr val="FFFFFF"/>
                </a:solidFill>
              </a:rPr>
              <a:t>Safe city</a:t>
            </a:r>
            <a:endParaRPr lang="zh-CN" altLang="en-US" sz="1200" b="1" dirty="0">
              <a:solidFill>
                <a:srgbClr val="FFFFFF"/>
              </a:solidFill>
            </a:endParaRPr>
          </a:p>
        </p:txBody>
      </p:sp>
      <p:sp>
        <p:nvSpPr>
          <p:cNvPr id="166" name="AutoShape 13"/>
          <p:cNvSpPr>
            <a:spLocks noChangeArrowheads="1"/>
          </p:cNvSpPr>
          <p:nvPr/>
        </p:nvSpPr>
        <p:spPr bwMode="auto">
          <a:xfrm>
            <a:off x="5176044" y="1402556"/>
            <a:ext cx="1494000" cy="540000"/>
          </a:xfrm>
          <a:prstGeom prst="roundRect">
            <a:avLst>
              <a:gd name="adj" fmla="val 16667"/>
            </a:avLst>
          </a:prstGeom>
          <a:solidFill>
            <a:srgbClr val="507811"/>
          </a:solidFill>
          <a:ln w="9525" algn="ctr">
            <a:noFill/>
            <a:prstDash val="sysDot"/>
            <a:round/>
            <a:headEnd/>
            <a:tailEnd/>
          </a:ln>
          <a:effectLst/>
        </p:spPr>
        <p:txBody>
          <a:bodyPr wrap="none" lIns="92377" tIns="46189" rIns="92377" bIns="46189" anchor="ctr"/>
          <a:lstStyle/>
          <a:p>
            <a:pPr algn="ctr" defTabSz="935038"/>
            <a:r>
              <a:rPr lang="en-US" altLang="zh-CN" sz="1200" b="1" dirty="0">
                <a:solidFill>
                  <a:srgbClr val="FFFFFF"/>
                </a:solidFill>
              </a:rPr>
              <a:t>Green Industry</a:t>
            </a:r>
            <a:endParaRPr lang="zh-CN" altLang="en-US" sz="1200" b="1" dirty="0">
              <a:solidFill>
                <a:srgbClr val="FFFFFF"/>
              </a:solidFill>
            </a:endParaRPr>
          </a:p>
        </p:txBody>
      </p:sp>
      <p:sp>
        <p:nvSpPr>
          <p:cNvPr id="167" name="AutoShape 13"/>
          <p:cNvSpPr>
            <a:spLocks noChangeArrowheads="1"/>
          </p:cNvSpPr>
          <p:nvPr/>
        </p:nvSpPr>
        <p:spPr bwMode="auto">
          <a:xfrm>
            <a:off x="6810213" y="1402556"/>
            <a:ext cx="1494000" cy="540000"/>
          </a:xfrm>
          <a:prstGeom prst="roundRect">
            <a:avLst>
              <a:gd name="adj" fmla="val 16667"/>
            </a:avLst>
          </a:prstGeom>
          <a:solidFill>
            <a:srgbClr val="009999"/>
          </a:solidFill>
          <a:ln w="9525" algn="ctr">
            <a:noFill/>
            <a:prstDash val="sysDot"/>
            <a:round/>
            <a:headEnd/>
            <a:tailEnd/>
          </a:ln>
          <a:effectLst/>
        </p:spPr>
        <p:txBody>
          <a:bodyPr wrap="none" lIns="92377" tIns="46189" rIns="92377" bIns="46189" anchor="ctr"/>
          <a:lstStyle/>
          <a:p>
            <a:pPr algn="ctr" defTabSz="935038" eaLnBrk="0" hangingPunct="0"/>
            <a:r>
              <a:rPr lang="en-US" altLang="zh-CN" sz="1200" b="1" dirty="0">
                <a:solidFill>
                  <a:srgbClr val="FFFFFF"/>
                </a:solidFill>
              </a:rPr>
              <a:t>Happy Life</a:t>
            </a:r>
            <a:endParaRPr lang="zh-CN" altLang="en-US" sz="1200" b="1" dirty="0">
              <a:solidFill>
                <a:srgbClr val="FFFFFF"/>
              </a:solidFill>
            </a:endParaRPr>
          </a:p>
        </p:txBody>
      </p:sp>
      <p:sp>
        <p:nvSpPr>
          <p:cNvPr id="168" name="AutoShape 8"/>
          <p:cNvSpPr>
            <a:spLocks noChangeArrowheads="1"/>
          </p:cNvSpPr>
          <p:nvPr/>
        </p:nvSpPr>
        <p:spPr bwMode="auto">
          <a:xfrm>
            <a:off x="1908175" y="2493170"/>
            <a:ext cx="5111750" cy="936625"/>
          </a:xfrm>
          <a:prstGeom prst="roundRect">
            <a:avLst>
              <a:gd name="adj" fmla="val 16667"/>
            </a:avLst>
          </a:prstGeom>
          <a:solidFill>
            <a:srgbClr val="CC0000"/>
          </a:solidFill>
          <a:ln w="9525" algn="ctr">
            <a:noFill/>
            <a:round/>
            <a:headEnd/>
            <a:tailEnd/>
          </a:ln>
          <a:effectLst>
            <a:prstShdw prst="shdw17" dist="17961" dir="2700000">
              <a:srgbClr val="5C3D00"/>
            </a:prstShdw>
          </a:effectLst>
        </p:spPr>
        <p:txBody>
          <a:bodyPr wrap="none" lIns="83412" tIns="41706" rIns="83412" bIns="41706" anchor="ctr"/>
          <a:lstStyle/>
          <a:p>
            <a:pPr algn="ctr" defTabSz="835025"/>
            <a:endParaRPr lang="en-US" altLang="zh-CN" b="1" dirty="0">
              <a:solidFill>
                <a:srgbClr val="FFFFFF"/>
              </a:solidFill>
              <a:latin typeface="华文细黑" pitchFamily="2" charset="-122"/>
              <a:ea typeface="华文细黑" pitchFamily="2" charset="-122"/>
            </a:endParaRPr>
          </a:p>
        </p:txBody>
      </p:sp>
      <p:pic>
        <p:nvPicPr>
          <p:cNvPr id="169" name="Picture 796" descr="图片582"/>
          <p:cNvPicPr>
            <a:picLocks noChangeAspect="1" noChangeArrowheads="1"/>
          </p:cNvPicPr>
          <p:nvPr/>
        </p:nvPicPr>
        <p:blipFill>
          <a:blip r:embed="rId14" cstate="print"/>
          <a:srcRect/>
          <a:stretch>
            <a:fillRect/>
          </a:stretch>
        </p:blipFill>
        <p:spPr bwMode="auto">
          <a:xfrm>
            <a:off x="2100265" y="2707490"/>
            <a:ext cx="854075" cy="539751"/>
          </a:xfrm>
          <a:prstGeom prst="rect">
            <a:avLst/>
          </a:prstGeom>
          <a:noFill/>
          <a:ln w="9525">
            <a:noFill/>
            <a:miter lim="800000"/>
            <a:headEnd/>
            <a:tailEnd/>
          </a:ln>
        </p:spPr>
      </p:pic>
      <p:sp>
        <p:nvSpPr>
          <p:cNvPr id="170" name="Text Box 56"/>
          <p:cNvSpPr txBox="1">
            <a:spLocks noChangeArrowheads="1"/>
          </p:cNvSpPr>
          <p:nvPr/>
        </p:nvSpPr>
        <p:spPr bwMode="auto">
          <a:xfrm>
            <a:off x="1908177" y="3152777"/>
            <a:ext cx="1236663" cy="276993"/>
          </a:xfrm>
          <a:prstGeom prst="rect">
            <a:avLst/>
          </a:prstGeom>
          <a:noFill/>
          <a:ln w="19050" algn="ctr">
            <a:noFill/>
            <a:miter lim="800000"/>
            <a:headEnd/>
            <a:tailEnd/>
          </a:ln>
        </p:spPr>
        <p:txBody>
          <a:bodyPr lIns="91434" tIns="45717" rIns="91434" bIns="45717">
            <a:spAutoFit/>
          </a:bodyPr>
          <a:lstStyle/>
          <a:p>
            <a:pPr algn="ctr">
              <a:spcBef>
                <a:spcPct val="50000"/>
              </a:spcBef>
            </a:pPr>
            <a:r>
              <a:rPr lang="en-US" altLang="zh-CN" sz="1200" dirty="0">
                <a:solidFill>
                  <a:srgbClr val="FFFFFF"/>
                </a:solidFill>
                <a:latin typeface="华文细黑" pitchFamily="2" charset="-122"/>
                <a:ea typeface="华文细黑" pitchFamily="2" charset="-122"/>
              </a:rPr>
              <a:t>IT Engine</a:t>
            </a:r>
            <a:endParaRPr lang="zh-CN" altLang="en-US" sz="1200" dirty="0">
              <a:solidFill>
                <a:srgbClr val="FFFFFF"/>
              </a:solidFill>
              <a:latin typeface="华文细黑" pitchFamily="2" charset="-122"/>
              <a:ea typeface="华文细黑" pitchFamily="2" charset="-122"/>
            </a:endParaRPr>
          </a:p>
        </p:txBody>
      </p:sp>
      <p:pic>
        <p:nvPicPr>
          <p:cNvPr id="171" name="Picture 796" descr="图片582"/>
          <p:cNvPicPr>
            <a:picLocks noChangeAspect="1" noChangeArrowheads="1"/>
          </p:cNvPicPr>
          <p:nvPr/>
        </p:nvPicPr>
        <p:blipFill>
          <a:blip r:embed="rId14" cstate="print"/>
          <a:srcRect/>
          <a:stretch>
            <a:fillRect/>
          </a:stretch>
        </p:blipFill>
        <p:spPr bwMode="auto">
          <a:xfrm>
            <a:off x="3338515" y="2707490"/>
            <a:ext cx="854075" cy="539751"/>
          </a:xfrm>
          <a:prstGeom prst="rect">
            <a:avLst/>
          </a:prstGeom>
          <a:noFill/>
          <a:ln w="9525">
            <a:noFill/>
            <a:miter lim="800000"/>
            <a:headEnd/>
            <a:tailEnd/>
          </a:ln>
        </p:spPr>
      </p:pic>
      <p:sp>
        <p:nvSpPr>
          <p:cNvPr id="172" name="Text Box 56"/>
          <p:cNvSpPr txBox="1">
            <a:spLocks noChangeArrowheads="1"/>
          </p:cNvSpPr>
          <p:nvPr/>
        </p:nvSpPr>
        <p:spPr bwMode="auto">
          <a:xfrm>
            <a:off x="3144838" y="3152777"/>
            <a:ext cx="1236662" cy="276993"/>
          </a:xfrm>
          <a:prstGeom prst="rect">
            <a:avLst/>
          </a:prstGeom>
          <a:noFill/>
          <a:ln w="19050" algn="ctr">
            <a:noFill/>
            <a:miter lim="800000"/>
            <a:headEnd/>
            <a:tailEnd/>
          </a:ln>
        </p:spPr>
        <p:txBody>
          <a:bodyPr lIns="91434" tIns="45717" rIns="91434" bIns="45717">
            <a:spAutoFit/>
          </a:bodyPr>
          <a:lstStyle/>
          <a:p>
            <a:pPr algn="ctr">
              <a:spcBef>
                <a:spcPct val="50000"/>
              </a:spcBef>
            </a:pPr>
            <a:r>
              <a:rPr lang="en-US" altLang="zh-CN" sz="1200" dirty="0">
                <a:solidFill>
                  <a:srgbClr val="FFFFFF"/>
                </a:solidFill>
                <a:latin typeface="华文细黑" pitchFamily="2" charset="-122"/>
                <a:ea typeface="华文细黑" pitchFamily="2" charset="-122"/>
              </a:rPr>
              <a:t>CT Engine</a:t>
            </a:r>
            <a:endParaRPr lang="zh-CN" altLang="en-US" sz="1200">
              <a:solidFill>
                <a:srgbClr val="FFFFFF"/>
              </a:solidFill>
              <a:latin typeface="华文细黑" pitchFamily="2" charset="-122"/>
              <a:ea typeface="华文细黑" pitchFamily="2" charset="-122"/>
            </a:endParaRPr>
          </a:p>
        </p:txBody>
      </p:sp>
      <p:pic>
        <p:nvPicPr>
          <p:cNvPr id="173" name="Picture 796" descr="图片582"/>
          <p:cNvPicPr>
            <a:picLocks noChangeAspect="1" noChangeArrowheads="1"/>
          </p:cNvPicPr>
          <p:nvPr/>
        </p:nvPicPr>
        <p:blipFill>
          <a:blip r:embed="rId14" cstate="print"/>
          <a:srcRect/>
          <a:stretch>
            <a:fillRect/>
          </a:stretch>
        </p:blipFill>
        <p:spPr bwMode="auto">
          <a:xfrm>
            <a:off x="4583115" y="2707490"/>
            <a:ext cx="854075" cy="539751"/>
          </a:xfrm>
          <a:prstGeom prst="rect">
            <a:avLst/>
          </a:prstGeom>
          <a:noFill/>
          <a:ln w="9525">
            <a:noFill/>
            <a:miter lim="800000"/>
            <a:headEnd/>
            <a:tailEnd/>
          </a:ln>
        </p:spPr>
      </p:pic>
      <p:sp>
        <p:nvSpPr>
          <p:cNvPr id="174" name="Text Box 56"/>
          <p:cNvSpPr txBox="1">
            <a:spLocks noChangeArrowheads="1"/>
          </p:cNvSpPr>
          <p:nvPr/>
        </p:nvSpPr>
        <p:spPr bwMode="auto">
          <a:xfrm>
            <a:off x="4391027" y="3152777"/>
            <a:ext cx="1236663" cy="276993"/>
          </a:xfrm>
          <a:prstGeom prst="rect">
            <a:avLst/>
          </a:prstGeom>
          <a:noFill/>
          <a:ln w="19050" algn="ctr">
            <a:noFill/>
            <a:miter lim="800000"/>
            <a:headEnd/>
            <a:tailEnd/>
          </a:ln>
        </p:spPr>
        <p:txBody>
          <a:bodyPr lIns="91434" tIns="45717" rIns="91434" bIns="45717">
            <a:spAutoFit/>
          </a:bodyPr>
          <a:lstStyle/>
          <a:p>
            <a:pPr algn="ctr">
              <a:spcBef>
                <a:spcPct val="50000"/>
              </a:spcBef>
            </a:pPr>
            <a:r>
              <a:rPr lang="en-US" altLang="zh-CN" sz="1200" dirty="0">
                <a:solidFill>
                  <a:srgbClr val="FFFFFF"/>
                </a:solidFill>
                <a:latin typeface="华文细黑" pitchFamily="2" charset="-122"/>
                <a:ea typeface="华文细黑" pitchFamily="2" charset="-122"/>
              </a:rPr>
              <a:t>M2M Engine</a:t>
            </a:r>
            <a:endParaRPr lang="zh-CN" altLang="en-US" sz="1200">
              <a:solidFill>
                <a:srgbClr val="FFFFFF"/>
              </a:solidFill>
              <a:latin typeface="华文细黑" pitchFamily="2" charset="-122"/>
              <a:ea typeface="华文细黑" pitchFamily="2" charset="-122"/>
            </a:endParaRPr>
          </a:p>
        </p:txBody>
      </p:sp>
      <p:pic>
        <p:nvPicPr>
          <p:cNvPr id="175" name="Picture 716" descr="图片316"/>
          <p:cNvPicPr>
            <a:picLocks noChangeArrowheads="1"/>
          </p:cNvPicPr>
          <p:nvPr/>
        </p:nvPicPr>
        <p:blipFill>
          <a:blip r:embed="rId15" cstate="print"/>
          <a:srcRect/>
          <a:stretch>
            <a:fillRect/>
          </a:stretch>
        </p:blipFill>
        <p:spPr bwMode="auto">
          <a:xfrm>
            <a:off x="5872163" y="2670978"/>
            <a:ext cx="768350" cy="539751"/>
          </a:xfrm>
          <a:prstGeom prst="rect">
            <a:avLst/>
          </a:prstGeom>
          <a:noFill/>
          <a:ln w="9525">
            <a:noFill/>
            <a:miter lim="800000"/>
            <a:headEnd/>
            <a:tailEnd/>
          </a:ln>
        </p:spPr>
      </p:pic>
      <p:sp>
        <p:nvSpPr>
          <p:cNvPr id="176" name="Text Box 56"/>
          <p:cNvSpPr txBox="1">
            <a:spLocks noChangeArrowheads="1"/>
          </p:cNvSpPr>
          <p:nvPr/>
        </p:nvSpPr>
        <p:spPr bwMode="auto">
          <a:xfrm>
            <a:off x="5673725" y="3152777"/>
            <a:ext cx="1384300" cy="276993"/>
          </a:xfrm>
          <a:prstGeom prst="rect">
            <a:avLst/>
          </a:prstGeom>
          <a:noFill/>
          <a:ln w="19050" algn="ctr">
            <a:noFill/>
            <a:miter lim="800000"/>
            <a:headEnd/>
            <a:tailEnd/>
          </a:ln>
        </p:spPr>
        <p:txBody>
          <a:bodyPr lIns="91434" tIns="45717" rIns="91434" bIns="45717">
            <a:spAutoFit/>
          </a:bodyPr>
          <a:lstStyle/>
          <a:p>
            <a:pPr algn="ctr">
              <a:spcBef>
                <a:spcPct val="50000"/>
              </a:spcBef>
            </a:pPr>
            <a:r>
              <a:rPr lang="en-US" altLang="zh-CN" sz="1200" dirty="0">
                <a:solidFill>
                  <a:srgbClr val="FFFFFF"/>
                </a:solidFill>
                <a:latin typeface="华文细黑" pitchFamily="2" charset="-122"/>
                <a:ea typeface="华文细黑" pitchFamily="2" charset="-122"/>
              </a:rPr>
              <a:t>App Integration</a:t>
            </a:r>
            <a:endParaRPr lang="zh-CN" altLang="en-US" sz="1200">
              <a:solidFill>
                <a:srgbClr val="FFFFFF"/>
              </a:solidFill>
              <a:latin typeface="华文细黑" pitchFamily="2" charset="-122"/>
              <a:ea typeface="华文细黑" pitchFamily="2" charset="-122"/>
            </a:endParaRPr>
          </a:p>
        </p:txBody>
      </p:sp>
      <p:sp>
        <p:nvSpPr>
          <p:cNvPr id="177" name="Text Box 84"/>
          <p:cNvSpPr txBox="1">
            <a:spLocks noChangeArrowheads="1"/>
          </p:cNvSpPr>
          <p:nvPr/>
        </p:nvSpPr>
        <p:spPr bwMode="auto">
          <a:xfrm>
            <a:off x="2915816" y="2421731"/>
            <a:ext cx="4392488" cy="356972"/>
          </a:xfrm>
          <a:prstGeom prst="rect">
            <a:avLst/>
          </a:prstGeom>
          <a:noFill/>
          <a:ln w="9525" algn="ctr">
            <a:noFill/>
            <a:miter lim="800000"/>
            <a:headEnd/>
            <a:tailEnd/>
          </a:ln>
          <a:effectLst/>
        </p:spPr>
        <p:txBody>
          <a:bodyPr wrap="square" lIns="79200" tIns="39600" rIns="79200" bIns="39600">
            <a:spAutoFit/>
          </a:bodyPr>
          <a:lstStyle/>
          <a:p>
            <a:pPr defTabSz="801688">
              <a:spcBef>
                <a:spcPct val="50000"/>
              </a:spcBef>
            </a:pPr>
            <a:r>
              <a:rPr lang="en-US" altLang="zh-CN" sz="1800" dirty="0" smtClean="0">
                <a:solidFill>
                  <a:srgbClr val="FFFFFF"/>
                </a:solidFill>
              </a:rPr>
              <a:t>eSpace Collaboration Platform</a:t>
            </a:r>
            <a:endParaRPr lang="en-US" altLang="zh-CN" sz="1800" dirty="0">
              <a:solidFill>
                <a:srgbClr val="FFFFFF"/>
              </a:solidFill>
            </a:endParaRPr>
          </a:p>
        </p:txBody>
      </p:sp>
      <p:pic>
        <p:nvPicPr>
          <p:cNvPr id="178" name="Picture 85" descr="图片584"/>
          <p:cNvPicPr>
            <a:picLocks noChangeAspect="1" noChangeArrowheads="1"/>
          </p:cNvPicPr>
          <p:nvPr/>
        </p:nvPicPr>
        <p:blipFill>
          <a:blip r:embed="rId16" cstate="print"/>
          <a:srcRect/>
          <a:stretch>
            <a:fillRect/>
          </a:stretch>
        </p:blipFill>
        <p:spPr bwMode="auto">
          <a:xfrm>
            <a:off x="7164388" y="2564607"/>
            <a:ext cx="1008062" cy="598488"/>
          </a:xfrm>
          <a:prstGeom prst="rect">
            <a:avLst/>
          </a:prstGeom>
          <a:noFill/>
        </p:spPr>
      </p:pic>
      <p:sp>
        <p:nvSpPr>
          <p:cNvPr id="57" name="Title 1"/>
          <p:cNvSpPr>
            <a:spLocks/>
          </p:cNvSpPr>
          <p:nvPr/>
        </p:nvSpPr>
        <p:spPr bwMode="auto">
          <a:xfrm>
            <a:off x="124842" y="44624"/>
            <a:ext cx="8983662" cy="838200"/>
          </a:xfrm>
          <a:prstGeom prst="rect">
            <a:avLst/>
          </a:prstGeom>
          <a:noFill/>
          <a:ln w="9525">
            <a:noFill/>
            <a:miter lim="800000"/>
            <a:headEnd/>
            <a:tailEnd/>
          </a:ln>
        </p:spPr>
        <p:txBody>
          <a:bodyPr lIns="82124" tIns="41061" rIns="82124" bIns="41061" anchor="ctr"/>
          <a:lstStyle/>
          <a:p>
            <a:pPr defTabSz="814388">
              <a:lnSpc>
                <a:spcPct val="90000"/>
              </a:lnSpc>
            </a:pPr>
            <a:r>
              <a:rPr lang="en-US" altLang="zh-CN" sz="2800" b="1" dirty="0" smtClean="0">
                <a:solidFill>
                  <a:srgbClr val="FFFFFF"/>
                </a:solidFill>
                <a:latin typeface="Arial" pitchFamily="34" charset="0"/>
              </a:rPr>
              <a:t>t </a:t>
            </a:r>
            <a:r>
              <a:rPr lang="en-US" altLang="zh-CN" sz="2400" b="1" dirty="0" smtClean="0">
                <a:solidFill>
                  <a:srgbClr val="C00000"/>
                </a:solidFill>
                <a:latin typeface="Arial" pitchFamily="34" charset="0"/>
                <a:ea typeface="ＭＳ Ｐゴシック" pitchFamily="34" charset="-128"/>
                <a:cs typeface="Arial" pitchFamily="34" charset="0"/>
              </a:rPr>
              <a:t>Layer Perspective – Anatomize Smart City </a:t>
            </a:r>
            <a:r>
              <a:rPr lang="en-US" altLang="zh-CN" sz="2800" b="1" dirty="0" smtClean="0">
                <a:solidFill>
                  <a:srgbClr val="FFFFFF"/>
                </a:solidFill>
                <a:latin typeface="Arial" pitchFamily="34" charset="0"/>
              </a:rPr>
              <a:t>Solution</a:t>
            </a:r>
            <a:endParaRPr lang="en-US" altLang="zh-CN" sz="2800" b="1" dirty="0">
              <a:solidFill>
                <a:srgbClr val="FFFFFF"/>
              </a:solidFill>
              <a:latin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1" hidden="1"/>
          <p:cNvGraphicFramePr>
            <a:graphicFrameLocks noChangeAspect="1"/>
          </p:cNvGraphicFramePr>
          <p:nvPr/>
        </p:nvGraphicFramePr>
        <p:xfrm>
          <a:off x="1588" y="2118"/>
          <a:ext cx="0" cy="2116"/>
        </p:xfrm>
        <a:graphic>
          <a:graphicData uri="http://schemas.openxmlformats.org/presentationml/2006/ole">
            <p:oleObj spid="_x0000_s28674" name="think-cell Slide" r:id="rId5" imgW="360" imgH="360" progId="">
              <p:embed/>
            </p:oleObj>
          </a:graphicData>
        </a:graphic>
      </p:graphicFrame>
      <p:sp>
        <p:nvSpPr>
          <p:cNvPr id="3" name="Title 2"/>
          <p:cNvSpPr txBox="1">
            <a:spLocks/>
          </p:cNvSpPr>
          <p:nvPr>
            <p:custDataLst>
              <p:tags r:id="rId2"/>
            </p:custDataLst>
          </p:nvPr>
        </p:nvSpPr>
        <p:spPr>
          <a:xfrm>
            <a:off x="268288" y="425451"/>
            <a:ext cx="8875712" cy="747183"/>
          </a:xfrm>
          <a:prstGeom prst="rect">
            <a:avLst/>
          </a:prstGeom>
        </p:spPr>
        <p:txBody>
          <a:bodyPr lIns="68562" tIns="34281" rIns="68562" bIns="34281"/>
          <a:lstStyle/>
          <a:p>
            <a:pPr eaLnBrk="0" hangingPunct="0">
              <a:defRPr/>
            </a:pPr>
            <a:r>
              <a:rPr lang="en-US" altLang="zh-CN" sz="2100" b="1" kern="0" dirty="0" smtClean="0">
                <a:solidFill>
                  <a:srgbClr val="C00000"/>
                </a:solidFill>
                <a:latin typeface="FrutigerNext LT Medium"/>
                <a:ea typeface="黑体" pitchFamily="49" charset="-122"/>
              </a:rPr>
              <a:t>Comparison of Various Communication Technologies </a:t>
            </a:r>
            <a:endParaRPr lang="en-US" altLang="zh-CN" sz="2100" b="1" kern="0" dirty="0">
              <a:solidFill>
                <a:srgbClr val="C00000"/>
              </a:solidFill>
              <a:latin typeface="FrutigerNext LT Medium"/>
              <a:ea typeface="黑体" pitchFamily="49" charset="-122"/>
            </a:endParaRPr>
          </a:p>
        </p:txBody>
      </p:sp>
      <p:sp>
        <p:nvSpPr>
          <p:cNvPr id="4100" name="Rectangle 18"/>
          <p:cNvSpPr>
            <a:spLocks noChangeArrowheads="1"/>
          </p:cNvSpPr>
          <p:nvPr/>
        </p:nvSpPr>
        <p:spPr bwMode="auto">
          <a:xfrm>
            <a:off x="401639" y="1048593"/>
            <a:ext cx="1057275" cy="2343151"/>
          </a:xfrm>
          <a:prstGeom prst="rect">
            <a:avLst/>
          </a:prstGeom>
          <a:solidFill>
            <a:srgbClr val="C00000"/>
          </a:solidFill>
          <a:ln w="9525" algn="ctr">
            <a:solidFill>
              <a:schemeClr val="tx2"/>
            </a:solidFill>
            <a:miter lim="800000"/>
            <a:headEnd/>
            <a:tailEnd/>
          </a:ln>
        </p:spPr>
        <p:txBody>
          <a:bodyPr wrap="none" lIns="60088" tIns="30044" rIns="60088" bIns="30044" anchor="ctr"/>
          <a:lstStyle/>
          <a:p>
            <a:pPr algn="ctr" defTabSz="600075"/>
            <a:endParaRPr lang="zh-CN" altLang="en-US" sz="1200" b="1">
              <a:solidFill>
                <a:schemeClr val="tx2"/>
              </a:solidFill>
              <a:latin typeface="FrutigerNext LT Medium"/>
            </a:endParaRPr>
          </a:p>
          <a:p>
            <a:pPr algn="ctr" defTabSz="600075"/>
            <a:r>
              <a:rPr lang="en-US" altLang="zh-CN" sz="1200" b="1">
                <a:solidFill>
                  <a:schemeClr val="bg1"/>
                </a:solidFill>
                <a:latin typeface="FrutigerNext LT Medium"/>
              </a:rPr>
              <a:t>Wired </a:t>
            </a:r>
          </a:p>
          <a:p>
            <a:pPr algn="ctr" defTabSz="600075"/>
            <a:r>
              <a:rPr lang="en-US" altLang="zh-CN" sz="1200" b="1">
                <a:solidFill>
                  <a:schemeClr val="bg1"/>
                </a:solidFill>
                <a:latin typeface="FrutigerNext LT Medium"/>
              </a:rPr>
              <a:t>Technology</a:t>
            </a:r>
            <a:endParaRPr lang="zh-CN" altLang="en-US" sz="1200" b="1">
              <a:solidFill>
                <a:schemeClr val="bg1"/>
              </a:solidFill>
              <a:latin typeface="FrutigerNext LT Medium"/>
            </a:endParaRPr>
          </a:p>
        </p:txBody>
      </p:sp>
      <p:sp>
        <p:nvSpPr>
          <p:cNvPr id="4101" name="Rectangle 18"/>
          <p:cNvSpPr>
            <a:spLocks noChangeArrowheads="1"/>
          </p:cNvSpPr>
          <p:nvPr/>
        </p:nvSpPr>
        <p:spPr bwMode="auto">
          <a:xfrm>
            <a:off x="419100" y="3458688"/>
            <a:ext cx="1055688" cy="2223249"/>
          </a:xfrm>
          <a:prstGeom prst="rect">
            <a:avLst/>
          </a:prstGeom>
          <a:solidFill>
            <a:srgbClr val="C00000"/>
          </a:solidFill>
          <a:ln w="9525" algn="ctr">
            <a:solidFill>
              <a:schemeClr val="tx2"/>
            </a:solidFill>
            <a:miter lim="800000"/>
            <a:headEnd/>
            <a:tailEnd/>
          </a:ln>
        </p:spPr>
        <p:txBody>
          <a:bodyPr wrap="none" lIns="60088" tIns="30044" rIns="60088" bIns="30044" anchor="ctr"/>
          <a:lstStyle/>
          <a:p>
            <a:pPr algn="ctr" defTabSz="600075"/>
            <a:endParaRPr lang="zh-CN" altLang="en-US" sz="1200" b="1">
              <a:solidFill>
                <a:schemeClr val="tx2"/>
              </a:solidFill>
              <a:latin typeface="FrutigerNext LT Medium"/>
            </a:endParaRPr>
          </a:p>
          <a:p>
            <a:pPr algn="ctr" defTabSz="600075"/>
            <a:r>
              <a:rPr lang="en-US" altLang="zh-CN" sz="1200" b="1">
                <a:solidFill>
                  <a:schemeClr val="bg1"/>
                </a:solidFill>
                <a:latin typeface="FrutigerNext LT Medium"/>
              </a:rPr>
              <a:t>Wireless</a:t>
            </a:r>
          </a:p>
          <a:p>
            <a:pPr algn="ctr" defTabSz="600075"/>
            <a:r>
              <a:rPr lang="en-US" altLang="zh-CN" sz="1200" b="1">
                <a:solidFill>
                  <a:schemeClr val="bg1"/>
                </a:solidFill>
                <a:latin typeface="FrutigerNext LT Medium"/>
              </a:rPr>
              <a:t>Technology</a:t>
            </a:r>
            <a:endParaRPr lang="zh-CN" altLang="en-US" sz="1200" b="1">
              <a:solidFill>
                <a:schemeClr val="bg1"/>
              </a:solidFill>
              <a:latin typeface="FrutigerNext LT Medium"/>
            </a:endParaRPr>
          </a:p>
        </p:txBody>
      </p:sp>
      <p:sp>
        <p:nvSpPr>
          <p:cNvPr id="4102" name="五边形 23"/>
          <p:cNvSpPr>
            <a:spLocks noChangeArrowheads="1"/>
          </p:cNvSpPr>
          <p:nvPr/>
        </p:nvSpPr>
        <p:spPr bwMode="auto">
          <a:xfrm>
            <a:off x="1619251" y="1076110"/>
            <a:ext cx="2892425" cy="713316"/>
          </a:xfrm>
          <a:prstGeom prst="homePlate">
            <a:avLst>
              <a:gd name="adj" fmla="val 19849"/>
            </a:avLst>
          </a:prstGeom>
          <a:solidFill>
            <a:srgbClr val="EAEAEA"/>
          </a:solidFill>
          <a:ln w="9525" algn="ctr">
            <a:solidFill>
              <a:schemeClr val="tx2"/>
            </a:solidFill>
            <a:miter lim="800000"/>
            <a:headEnd/>
            <a:tailEnd/>
          </a:ln>
        </p:spPr>
        <p:txBody>
          <a:bodyPr lIns="59384" tIns="29692" rIns="59384" bIns="29692" anchor="ctr"/>
          <a:lstStyle/>
          <a:p>
            <a:pPr defTabSz="600075"/>
            <a:r>
              <a:rPr lang="en-US" altLang="zh-CN" sz="1000" dirty="0">
                <a:solidFill>
                  <a:srgbClr val="595959"/>
                </a:solidFill>
                <a:latin typeface="FrutigerNext LT Medium"/>
              </a:rPr>
              <a:t>Grid Carrier Cable (PLC/BPLC), Field Bus (RS232/485), Special Audio Line (PCM)  </a:t>
            </a:r>
            <a:endParaRPr lang="zh-CN" altLang="en-US" sz="1000" dirty="0">
              <a:solidFill>
                <a:srgbClr val="595959"/>
              </a:solidFill>
              <a:latin typeface="FrutigerNext LT Medium"/>
            </a:endParaRPr>
          </a:p>
        </p:txBody>
      </p:sp>
      <p:sp>
        <p:nvSpPr>
          <p:cNvPr id="4103" name="五边形 23"/>
          <p:cNvSpPr>
            <a:spLocks noChangeArrowheads="1"/>
          </p:cNvSpPr>
          <p:nvPr/>
        </p:nvSpPr>
        <p:spPr bwMode="auto">
          <a:xfrm>
            <a:off x="1624014" y="1865626"/>
            <a:ext cx="2890837" cy="715433"/>
          </a:xfrm>
          <a:prstGeom prst="homePlate">
            <a:avLst>
              <a:gd name="adj" fmla="val 19779"/>
            </a:avLst>
          </a:prstGeom>
          <a:solidFill>
            <a:srgbClr val="EAEAEA"/>
          </a:solidFill>
          <a:ln w="9525" algn="ctr">
            <a:solidFill>
              <a:schemeClr val="tx2"/>
            </a:solidFill>
            <a:miter lim="800000"/>
            <a:headEnd/>
            <a:tailEnd/>
          </a:ln>
        </p:spPr>
        <p:txBody>
          <a:bodyPr lIns="59384" tIns="29692" rIns="59384" bIns="29692" anchor="ctr"/>
          <a:lstStyle/>
          <a:p>
            <a:pPr defTabSz="600075"/>
            <a:r>
              <a:rPr lang="en-US" altLang="zh-CN" sz="1000">
                <a:solidFill>
                  <a:srgbClr val="595959"/>
                </a:solidFill>
                <a:latin typeface="FrutigerNext LT Medium"/>
              </a:rPr>
              <a:t>Industry Ethernet Network</a:t>
            </a:r>
            <a:endParaRPr lang="zh-CN" altLang="en-US" sz="1000">
              <a:solidFill>
                <a:srgbClr val="595959"/>
              </a:solidFill>
              <a:latin typeface="FrutigerNext LT Medium"/>
            </a:endParaRPr>
          </a:p>
        </p:txBody>
      </p:sp>
      <p:sp>
        <p:nvSpPr>
          <p:cNvPr id="4104" name="五边形 23"/>
          <p:cNvSpPr>
            <a:spLocks noChangeArrowheads="1"/>
          </p:cNvSpPr>
          <p:nvPr/>
        </p:nvSpPr>
        <p:spPr bwMode="auto">
          <a:xfrm>
            <a:off x="1619251" y="2672077"/>
            <a:ext cx="2892425" cy="713316"/>
          </a:xfrm>
          <a:prstGeom prst="homePlate">
            <a:avLst>
              <a:gd name="adj" fmla="val 19849"/>
            </a:avLst>
          </a:prstGeom>
          <a:solidFill>
            <a:srgbClr val="EAEAEA"/>
          </a:solidFill>
          <a:ln w="9525" algn="ctr">
            <a:solidFill>
              <a:schemeClr val="tx2"/>
            </a:solidFill>
            <a:miter lim="800000"/>
            <a:headEnd/>
            <a:tailEnd/>
          </a:ln>
        </p:spPr>
        <p:txBody>
          <a:bodyPr lIns="59384" tIns="29692" rIns="59384" bIns="29692" anchor="ctr"/>
          <a:lstStyle/>
          <a:p>
            <a:pPr defTabSz="600075"/>
            <a:r>
              <a:rPr lang="en-US" altLang="zh-CN" sz="1000">
                <a:solidFill>
                  <a:srgbClr val="595959"/>
                </a:solidFill>
                <a:latin typeface="FrutigerNext LT Medium"/>
              </a:rPr>
              <a:t>Fiber xPON</a:t>
            </a:r>
            <a:endParaRPr lang="zh-CN" altLang="en-US" sz="1000">
              <a:solidFill>
                <a:srgbClr val="595959"/>
              </a:solidFill>
              <a:latin typeface="FrutigerNext LT Medium"/>
            </a:endParaRPr>
          </a:p>
        </p:txBody>
      </p:sp>
      <p:sp>
        <p:nvSpPr>
          <p:cNvPr id="4105" name="五边形 23"/>
          <p:cNvSpPr>
            <a:spLocks noChangeArrowheads="1"/>
          </p:cNvSpPr>
          <p:nvPr/>
        </p:nvSpPr>
        <p:spPr bwMode="auto">
          <a:xfrm>
            <a:off x="1631951" y="3471387"/>
            <a:ext cx="2892425" cy="647700"/>
          </a:xfrm>
          <a:prstGeom prst="homePlate">
            <a:avLst>
              <a:gd name="adj" fmla="val 19875"/>
            </a:avLst>
          </a:prstGeom>
          <a:solidFill>
            <a:srgbClr val="EAEAEA"/>
          </a:solidFill>
          <a:ln w="9525" algn="ctr">
            <a:solidFill>
              <a:schemeClr val="tx2"/>
            </a:solidFill>
            <a:miter lim="800000"/>
            <a:headEnd/>
            <a:tailEnd/>
          </a:ln>
        </p:spPr>
        <p:txBody>
          <a:bodyPr lIns="59384" tIns="29692" rIns="59384" bIns="29692" anchor="ctr"/>
          <a:lstStyle/>
          <a:p>
            <a:pPr defTabSz="600075"/>
            <a:r>
              <a:rPr lang="en-US" altLang="zh-CN" sz="1000">
                <a:solidFill>
                  <a:srgbClr val="595959"/>
                </a:solidFill>
                <a:latin typeface="FrutigerNext LT Medium"/>
              </a:rPr>
              <a:t>Specialized 230Mhz Microwave Communication</a:t>
            </a:r>
            <a:endParaRPr lang="zh-CN" altLang="en-US" sz="1000">
              <a:solidFill>
                <a:srgbClr val="595959"/>
              </a:solidFill>
              <a:latin typeface="FrutigerNext LT Medium"/>
            </a:endParaRPr>
          </a:p>
        </p:txBody>
      </p:sp>
      <p:sp>
        <p:nvSpPr>
          <p:cNvPr id="4106" name="五边形 23"/>
          <p:cNvSpPr>
            <a:spLocks noChangeArrowheads="1"/>
          </p:cNvSpPr>
          <p:nvPr/>
        </p:nvSpPr>
        <p:spPr bwMode="auto">
          <a:xfrm>
            <a:off x="1646239" y="4198526"/>
            <a:ext cx="2892425" cy="641351"/>
          </a:xfrm>
          <a:prstGeom prst="homePlate">
            <a:avLst>
              <a:gd name="adj" fmla="val 19849"/>
            </a:avLst>
          </a:prstGeom>
          <a:solidFill>
            <a:srgbClr val="EAEAEA"/>
          </a:solidFill>
          <a:ln w="9525" algn="ctr">
            <a:solidFill>
              <a:schemeClr val="tx2"/>
            </a:solidFill>
            <a:miter lim="800000"/>
            <a:headEnd/>
            <a:tailEnd/>
          </a:ln>
        </p:spPr>
        <p:txBody>
          <a:bodyPr lIns="59384" tIns="29692" rIns="59384" bIns="29692" anchor="ctr"/>
          <a:lstStyle/>
          <a:p>
            <a:pPr defTabSz="600075"/>
            <a:r>
              <a:rPr lang="en-US" altLang="zh-CN" sz="1000" dirty="0">
                <a:solidFill>
                  <a:srgbClr val="595959"/>
                </a:solidFill>
                <a:latin typeface="FrutigerNext LT Medium"/>
              </a:rPr>
              <a:t>Public</a:t>
            </a:r>
            <a:r>
              <a:rPr lang="zh-CN" altLang="en-US" sz="1000" dirty="0">
                <a:solidFill>
                  <a:srgbClr val="595959"/>
                </a:solidFill>
                <a:latin typeface="FrutigerNext LT Medium"/>
              </a:rPr>
              <a:t> </a:t>
            </a:r>
            <a:r>
              <a:rPr lang="en-US" altLang="zh-CN" sz="1000" dirty="0" smtClean="0">
                <a:solidFill>
                  <a:srgbClr val="595959"/>
                </a:solidFill>
                <a:latin typeface="FrutigerNext LT Medium"/>
              </a:rPr>
              <a:t>GPRS/CDMA/EDGE</a:t>
            </a:r>
            <a:endParaRPr lang="zh-CN" altLang="en-US" sz="1000" dirty="0">
              <a:solidFill>
                <a:srgbClr val="595959"/>
              </a:solidFill>
              <a:latin typeface="FrutigerNext LT Medium"/>
            </a:endParaRPr>
          </a:p>
        </p:txBody>
      </p:sp>
      <p:sp>
        <p:nvSpPr>
          <p:cNvPr id="4107" name="五边形 23"/>
          <p:cNvSpPr>
            <a:spLocks noChangeArrowheads="1"/>
          </p:cNvSpPr>
          <p:nvPr/>
        </p:nvSpPr>
        <p:spPr bwMode="auto">
          <a:xfrm>
            <a:off x="1641476" y="4899807"/>
            <a:ext cx="2892425" cy="790612"/>
          </a:xfrm>
          <a:prstGeom prst="homePlate">
            <a:avLst>
              <a:gd name="adj" fmla="val 19790"/>
            </a:avLst>
          </a:prstGeom>
          <a:solidFill>
            <a:srgbClr val="EAEAEA"/>
          </a:solidFill>
          <a:ln w="9525" algn="ctr">
            <a:solidFill>
              <a:schemeClr val="tx2"/>
            </a:solidFill>
            <a:miter lim="800000"/>
            <a:headEnd/>
            <a:tailEnd/>
          </a:ln>
        </p:spPr>
        <p:txBody>
          <a:bodyPr lIns="59384" tIns="29692" rIns="59384" bIns="29692" anchor="ctr"/>
          <a:lstStyle/>
          <a:p>
            <a:pPr defTabSz="600075"/>
            <a:r>
              <a:rPr lang="en-US" altLang="zh-CN" sz="1200" b="1" dirty="0" smtClean="0">
                <a:solidFill>
                  <a:srgbClr val="C00000"/>
                </a:solidFill>
                <a:latin typeface="FrutigerNext LT Medium"/>
              </a:rPr>
              <a:t>Private LTE </a:t>
            </a:r>
            <a:r>
              <a:rPr lang="en-US" altLang="zh-CN" sz="1200" b="1" dirty="0">
                <a:solidFill>
                  <a:srgbClr val="C00000"/>
                </a:solidFill>
                <a:latin typeface="FrutigerNext LT Medium"/>
              </a:rPr>
              <a:t>Network</a:t>
            </a:r>
            <a:endParaRPr lang="zh-CN" altLang="en-US" sz="1200" b="1" dirty="0">
              <a:solidFill>
                <a:srgbClr val="C00000"/>
              </a:solidFill>
              <a:latin typeface="FrutigerNext LT Medium"/>
            </a:endParaRPr>
          </a:p>
        </p:txBody>
      </p:sp>
      <p:sp>
        <p:nvSpPr>
          <p:cNvPr id="4108" name="Rectangle 9"/>
          <p:cNvSpPr>
            <a:spLocks noChangeArrowheads="1"/>
          </p:cNvSpPr>
          <p:nvPr/>
        </p:nvSpPr>
        <p:spPr bwMode="auto">
          <a:xfrm>
            <a:off x="4600576" y="3435403"/>
            <a:ext cx="3967163" cy="668867"/>
          </a:xfrm>
          <a:prstGeom prst="rect">
            <a:avLst/>
          </a:prstGeom>
          <a:noFill/>
          <a:ln w="9525" algn="ctr">
            <a:solidFill>
              <a:srgbClr val="990000"/>
            </a:solidFill>
            <a:miter lim="800000"/>
            <a:headEnd/>
            <a:tailEnd/>
          </a:ln>
        </p:spPr>
        <p:txBody>
          <a:bodyPr lIns="60088" tIns="30044" rIns="60088" bIns="30044"/>
          <a:lstStyle/>
          <a:p>
            <a:pPr marL="117475" indent="-117475" defTabSz="684213">
              <a:lnSpc>
                <a:spcPct val="130000"/>
              </a:lnSpc>
              <a:buClr>
                <a:srgbClr val="FF9B00"/>
              </a:buClr>
              <a:buSzPct val="75000"/>
              <a:buFontTx/>
              <a:buChar char="•"/>
            </a:pPr>
            <a:r>
              <a:rPr lang="en-US" altLang="zh-CN" sz="1000" b="1" dirty="0">
                <a:solidFill>
                  <a:srgbClr val="C00000"/>
                </a:solidFill>
                <a:latin typeface="FrutigerNext LT Medium"/>
              </a:rPr>
              <a:t>Narrowband</a:t>
            </a:r>
            <a:r>
              <a:rPr lang="en-US" altLang="zh-CN" sz="1000" dirty="0">
                <a:latin typeface="FrutigerNext LT Medium"/>
              </a:rPr>
              <a:t> </a:t>
            </a:r>
            <a:r>
              <a:rPr lang="en-US" altLang="zh-CN" sz="1000" dirty="0">
                <a:solidFill>
                  <a:srgbClr val="595959"/>
                </a:solidFill>
                <a:latin typeface="FrutigerNext LT Medium"/>
                <a:cs typeface="Arial" pitchFamily="34" charset="0"/>
              </a:rPr>
              <a:t>technology</a:t>
            </a:r>
          </a:p>
          <a:p>
            <a:pPr marL="117475" indent="-117475" defTabSz="684213">
              <a:lnSpc>
                <a:spcPct val="130000"/>
              </a:lnSpc>
              <a:buClr>
                <a:srgbClr val="FF9B00"/>
              </a:buClr>
              <a:buSzPct val="75000"/>
              <a:buFontTx/>
              <a:buChar char="•"/>
            </a:pPr>
            <a:r>
              <a:rPr lang="en-US" altLang="zh-CN" sz="1000" dirty="0">
                <a:solidFill>
                  <a:srgbClr val="595959"/>
                </a:solidFill>
                <a:latin typeface="FrutigerNext LT Medium"/>
                <a:cs typeface="Arial" pitchFamily="34" charset="0"/>
              </a:rPr>
              <a:t>Unable to support data collection and video surveillance</a:t>
            </a:r>
          </a:p>
          <a:p>
            <a:pPr marL="117475" indent="-117475" defTabSz="684213">
              <a:spcBef>
                <a:spcPct val="20000"/>
              </a:spcBef>
              <a:buClr>
                <a:srgbClr val="990000"/>
              </a:buClr>
              <a:buSzPct val="75000"/>
            </a:pPr>
            <a:endParaRPr lang="en-US" altLang="zh-CN" sz="1200" dirty="0">
              <a:solidFill>
                <a:srgbClr val="000000"/>
              </a:solidFill>
              <a:latin typeface="FrutigerNext LT Medium"/>
            </a:endParaRPr>
          </a:p>
        </p:txBody>
      </p:sp>
      <p:sp>
        <p:nvSpPr>
          <p:cNvPr id="42" name="Rectangle 9"/>
          <p:cNvSpPr>
            <a:spLocks noChangeArrowheads="1"/>
          </p:cNvSpPr>
          <p:nvPr/>
        </p:nvSpPr>
        <p:spPr bwMode="auto">
          <a:xfrm>
            <a:off x="4592638" y="4170728"/>
            <a:ext cx="3967162" cy="635000"/>
          </a:xfrm>
          <a:prstGeom prst="rect">
            <a:avLst/>
          </a:prstGeom>
          <a:noFill/>
          <a:ln w="9525" algn="ctr">
            <a:solidFill>
              <a:srgbClr val="990000"/>
            </a:solidFill>
            <a:miter lim="800000"/>
            <a:headEnd/>
            <a:tailEnd/>
          </a:ln>
          <a:effectLst/>
        </p:spPr>
        <p:txBody>
          <a:bodyPr lIns="60088" tIns="30044" rIns="60088" bIns="30044"/>
          <a:lstStyle/>
          <a:p>
            <a:pPr marL="117841" indent="-117841" defTabSz="684427">
              <a:lnSpc>
                <a:spcPct val="130000"/>
              </a:lnSpc>
              <a:buClr>
                <a:srgbClr val="FF9B00"/>
              </a:buClr>
              <a:buSzPct val="75000"/>
              <a:buFontTx/>
              <a:buChar char="•"/>
              <a:defRPr/>
            </a:pPr>
            <a:r>
              <a:rPr lang="en-US" altLang="zh-CN" sz="1000" b="1" dirty="0">
                <a:solidFill>
                  <a:srgbClr val="C00000"/>
                </a:solidFill>
                <a:latin typeface="FrutigerNext LT Medium"/>
              </a:rPr>
              <a:t>Low </a:t>
            </a:r>
            <a:r>
              <a:rPr lang="en-US" altLang="zh-CN" sz="1000" dirty="0">
                <a:solidFill>
                  <a:srgbClr val="595959"/>
                </a:solidFill>
                <a:latin typeface="FrutigerNext LT Medium"/>
                <a:cs typeface="Arial" pitchFamily="34" charset="0"/>
              </a:rPr>
              <a:t>bandwidth</a:t>
            </a:r>
            <a:r>
              <a:rPr lang="en-US" altLang="zh-CN" sz="1000" dirty="0">
                <a:latin typeface="FrutigerNext LT Medium"/>
                <a:cs typeface="Arial" pitchFamily="34" charset="0"/>
              </a:rPr>
              <a:t> </a:t>
            </a:r>
            <a:r>
              <a:rPr lang="en-US" altLang="zh-CN" sz="1000" dirty="0">
                <a:solidFill>
                  <a:srgbClr val="595959"/>
                </a:solidFill>
                <a:latin typeface="FrutigerNext LT Medium"/>
                <a:cs typeface="Arial" pitchFamily="34" charset="0"/>
              </a:rPr>
              <a:t>and</a:t>
            </a:r>
            <a:r>
              <a:rPr lang="en-US" altLang="zh-CN" sz="1000" dirty="0">
                <a:latin typeface="FrutigerNext LT Medium"/>
                <a:cs typeface="Arial" pitchFamily="34" charset="0"/>
              </a:rPr>
              <a:t> </a:t>
            </a:r>
            <a:r>
              <a:rPr lang="en-US" altLang="zh-CN" sz="1000" b="1" dirty="0">
                <a:solidFill>
                  <a:srgbClr val="C00000"/>
                </a:solidFill>
                <a:latin typeface="FrutigerNext LT Medium"/>
              </a:rPr>
              <a:t>high </a:t>
            </a:r>
            <a:r>
              <a:rPr lang="en-US" altLang="zh-CN" sz="1000" dirty="0">
                <a:solidFill>
                  <a:srgbClr val="595959"/>
                </a:solidFill>
                <a:latin typeface="FrutigerNext LT Medium"/>
                <a:cs typeface="Arial" pitchFamily="34" charset="0"/>
              </a:rPr>
              <a:t>time</a:t>
            </a:r>
            <a:r>
              <a:rPr lang="en-US" altLang="zh-CN" sz="1000" dirty="0">
                <a:latin typeface="FrutigerNext LT Medium"/>
                <a:cs typeface="Arial" pitchFamily="34" charset="0"/>
              </a:rPr>
              <a:t> </a:t>
            </a:r>
            <a:r>
              <a:rPr lang="en-US" altLang="zh-CN" sz="1000" dirty="0">
                <a:solidFill>
                  <a:srgbClr val="595959"/>
                </a:solidFill>
                <a:latin typeface="FrutigerNext LT Medium"/>
                <a:cs typeface="Arial" pitchFamily="34" charset="0"/>
              </a:rPr>
              <a:t>delay, and </a:t>
            </a:r>
            <a:r>
              <a:rPr lang="en-US" altLang="zh-CN" sz="1000" b="1" dirty="0">
                <a:solidFill>
                  <a:srgbClr val="C00000"/>
                </a:solidFill>
                <a:latin typeface="FrutigerNext LT Medium"/>
              </a:rPr>
              <a:t>bad </a:t>
            </a:r>
            <a:r>
              <a:rPr lang="en-US" altLang="zh-CN" sz="1000" dirty="0">
                <a:solidFill>
                  <a:srgbClr val="595959"/>
                </a:solidFill>
                <a:latin typeface="FrutigerNext LT Medium"/>
                <a:cs typeface="Arial" pitchFamily="34" charset="0"/>
              </a:rPr>
              <a:t>security</a:t>
            </a:r>
          </a:p>
          <a:p>
            <a:pPr marL="117841" indent="-117841" defTabSz="684427">
              <a:lnSpc>
                <a:spcPct val="130000"/>
              </a:lnSpc>
              <a:buClr>
                <a:srgbClr val="FF9B00"/>
              </a:buClr>
              <a:buSzPct val="75000"/>
              <a:buFontTx/>
              <a:buChar char="•"/>
              <a:defRPr/>
            </a:pPr>
            <a:r>
              <a:rPr lang="en-US" altLang="zh-CN" sz="1000" dirty="0">
                <a:solidFill>
                  <a:srgbClr val="595959"/>
                </a:solidFill>
                <a:latin typeface="FrutigerNext LT Medium"/>
                <a:cs typeface="Arial" pitchFamily="34" charset="0"/>
              </a:rPr>
              <a:t>Uplink bandwidth not to support video surveillance</a:t>
            </a:r>
          </a:p>
        </p:txBody>
      </p:sp>
      <p:sp>
        <p:nvSpPr>
          <p:cNvPr id="4110" name="Rectangle 9"/>
          <p:cNvSpPr>
            <a:spLocks noChangeArrowheads="1"/>
          </p:cNvSpPr>
          <p:nvPr/>
        </p:nvSpPr>
        <p:spPr bwMode="auto">
          <a:xfrm>
            <a:off x="4592638" y="4871269"/>
            <a:ext cx="3967162" cy="853016"/>
          </a:xfrm>
          <a:prstGeom prst="rect">
            <a:avLst/>
          </a:prstGeom>
          <a:noFill/>
          <a:ln w="9525" algn="ctr">
            <a:solidFill>
              <a:srgbClr val="990000"/>
            </a:solidFill>
            <a:miter lim="800000"/>
            <a:headEnd/>
            <a:tailEnd/>
          </a:ln>
        </p:spPr>
        <p:txBody>
          <a:bodyPr lIns="60088" tIns="30044" rIns="60088" bIns="30044"/>
          <a:lstStyle/>
          <a:p>
            <a:pPr marL="117475" indent="-117475" defTabSz="684213">
              <a:lnSpc>
                <a:spcPct val="130000"/>
              </a:lnSpc>
              <a:buClr>
                <a:srgbClr val="FF9B00"/>
              </a:buClr>
              <a:buSzPct val="75000"/>
              <a:buFontTx/>
              <a:buChar char="•"/>
            </a:pPr>
            <a:r>
              <a:rPr lang="en-US" altLang="zh-CN" sz="1000" dirty="0">
                <a:solidFill>
                  <a:srgbClr val="595959"/>
                </a:solidFill>
                <a:latin typeface="FrutigerNext LT Medium"/>
                <a:cs typeface="Arial" pitchFamily="34" charset="0"/>
              </a:rPr>
              <a:t>Additional costs for frequency bands</a:t>
            </a:r>
          </a:p>
          <a:p>
            <a:pPr marL="117475" indent="-117475" defTabSz="684213">
              <a:lnSpc>
                <a:spcPct val="130000"/>
              </a:lnSpc>
              <a:buClr>
                <a:srgbClr val="FF9B00"/>
              </a:buClr>
              <a:buSzPct val="75000"/>
              <a:buFontTx/>
              <a:buChar char="•"/>
            </a:pPr>
            <a:r>
              <a:rPr lang="en-US" altLang="zh-CN" sz="1000" b="1" dirty="0">
                <a:solidFill>
                  <a:srgbClr val="C00000"/>
                </a:solidFill>
                <a:latin typeface="FrutigerNext LT Medium"/>
              </a:rPr>
              <a:t>High bandwidth and low time delay, and high security to effectively support </a:t>
            </a:r>
            <a:r>
              <a:rPr lang="en-US" altLang="zh-CN" sz="1000" b="1" dirty="0" smtClean="0">
                <a:solidFill>
                  <a:srgbClr val="C00000"/>
                </a:solidFill>
                <a:latin typeface="FrutigerNext LT Medium"/>
              </a:rPr>
              <a:t>distribution</a:t>
            </a:r>
            <a:endParaRPr lang="en-US" altLang="zh-CN" sz="1000" b="1" dirty="0">
              <a:solidFill>
                <a:srgbClr val="C00000"/>
              </a:solidFill>
              <a:latin typeface="FrutigerNext LT Medium"/>
            </a:endParaRPr>
          </a:p>
          <a:p>
            <a:pPr marL="117475" indent="-117475" defTabSz="684213">
              <a:spcBef>
                <a:spcPct val="20000"/>
              </a:spcBef>
              <a:buClr>
                <a:srgbClr val="990000"/>
              </a:buClr>
              <a:buSzPct val="75000"/>
            </a:pPr>
            <a:endParaRPr lang="en-US" altLang="zh-CN" sz="1200" dirty="0">
              <a:solidFill>
                <a:srgbClr val="000000"/>
              </a:solidFill>
              <a:latin typeface="FrutigerNext LT Medium"/>
            </a:endParaRPr>
          </a:p>
        </p:txBody>
      </p:sp>
      <p:grpSp>
        <p:nvGrpSpPr>
          <p:cNvPr id="2" name="Group 48"/>
          <p:cNvGrpSpPr>
            <a:grpSpLocks/>
          </p:cNvGrpSpPr>
          <p:nvPr/>
        </p:nvGrpSpPr>
        <p:grpSpPr bwMode="auto">
          <a:xfrm>
            <a:off x="4600575" y="1071877"/>
            <a:ext cx="3975100" cy="2298700"/>
            <a:chOff x="6135778" y="1141785"/>
            <a:chExt cx="5301479" cy="2341645"/>
          </a:xfrm>
        </p:grpSpPr>
        <p:sp>
          <p:nvSpPr>
            <p:cNvPr id="4112" name="Rectangle 9"/>
            <p:cNvSpPr>
              <a:spLocks noChangeArrowheads="1"/>
            </p:cNvSpPr>
            <p:nvPr/>
          </p:nvSpPr>
          <p:spPr bwMode="auto">
            <a:xfrm>
              <a:off x="6146888" y="1141785"/>
              <a:ext cx="5290369" cy="722869"/>
            </a:xfrm>
            <a:prstGeom prst="rect">
              <a:avLst/>
            </a:prstGeom>
            <a:noFill/>
            <a:ln w="9525" algn="ctr">
              <a:solidFill>
                <a:srgbClr val="990000"/>
              </a:solidFill>
              <a:miter lim="800000"/>
              <a:headEnd/>
              <a:tailEnd/>
            </a:ln>
          </p:spPr>
          <p:txBody>
            <a:bodyPr lIns="80139" tIns="40069" rIns="80139" bIns="40069"/>
            <a:lstStyle/>
            <a:p>
              <a:pPr marL="117475" indent="-117475" defTabSz="684213">
                <a:lnSpc>
                  <a:spcPct val="130000"/>
                </a:lnSpc>
                <a:buClr>
                  <a:srgbClr val="FF9B00"/>
                </a:buClr>
                <a:buSzPct val="75000"/>
                <a:buFontTx/>
                <a:buChar char="•"/>
              </a:pPr>
              <a:r>
                <a:rPr lang="en-US" altLang="zh-CN" sz="1000" b="1" dirty="0">
                  <a:solidFill>
                    <a:srgbClr val="C00000"/>
                  </a:solidFill>
                  <a:latin typeface="FrutigerNext LT Medium"/>
                </a:rPr>
                <a:t>Poor</a:t>
              </a:r>
              <a:r>
                <a:rPr lang="en-US" altLang="zh-CN" sz="1000" b="1" dirty="0">
                  <a:latin typeface="FrutigerNext LT Medium"/>
                </a:rPr>
                <a:t> </a:t>
              </a:r>
              <a:r>
                <a:rPr lang="en-US" altLang="zh-CN" sz="1000" dirty="0">
                  <a:solidFill>
                    <a:srgbClr val="595959"/>
                  </a:solidFill>
                  <a:latin typeface="FrutigerNext LT Medium"/>
                </a:rPr>
                <a:t>stability and interference issues</a:t>
              </a:r>
            </a:p>
            <a:p>
              <a:pPr marL="117475" indent="-117475" defTabSz="684213">
                <a:lnSpc>
                  <a:spcPct val="130000"/>
                </a:lnSpc>
                <a:buClr>
                  <a:srgbClr val="FF9B00"/>
                </a:buClr>
                <a:buSzPct val="75000"/>
                <a:buFontTx/>
                <a:buChar char="•"/>
              </a:pPr>
              <a:r>
                <a:rPr lang="en-US" altLang="zh-CN" sz="1000" dirty="0">
                  <a:solidFill>
                    <a:srgbClr val="595959"/>
                  </a:solidFill>
                  <a:latin typeface="FrutigerNext LT Medium"/>
                </a:rPr>
                <a:t>Unable to support data collection and video surveillance </a:t>
              </a:r>
              <a:endParaRPr lang="en-US" altLang="zh-CN" sz="1200" dirty="0">
                <a:solidFill>
                  <a:srgbClr val="595959"/>
                </a:solidFill>
                <a:latin typeface="FrutigerNext LT Medium"/>
              </a:endParaRPr>
            </a:p>
            <a:p>
              <a:pPr marL="117475" indent="-117475" defTabSz="684213">
                <a:spcBef>
                  <a:spcPct val="20000"/>
                </a:spcBef>
                <a:buClr>
                  <a:srgbClr val="990000"/>
                </a:buClr>
                <a:buSzPct val="75000"/>
              </a:pPr>
              <a:endParaRPr lang="en-US" altLang="zh-CN" sz="1200" dirty="0">
                <a:solidFill>
                  <a:srgbClr val="000000"/>
                </a:solidFill>
                <a:latin typeface="FrutigerNext LT Medium"/>
              </a:endParaRPr>
            </a:p>
          </p:txBody>
        </p:sp>
        <p:sp>
          <p:nvSpPr>
            <p:cNvPr id="45" name="Rectangle 9"/>
            <p:cNvSpPr>
              <a:spLocks noChangeArrowheads="1"/>
            </p:cNvSpPr>
            <p:nvPr/>
          </p:nvSpPr>
          <p:spPr bwMode="auto">
            <a:xfrm>
              <a:off x="6135778" y="1948208"/>
              <a:ext cx="5290894" cy="722330"/>
            </a:xfrm>
            <a:prstGeom prst="rect">
              <a:avLst/>
            </a:prstGeom>
            <a:noFill/>
            <a:ln w="9525" algn="ctr">
              <a:solidFill>
                <a:srgbClr val="990000"/>
              </a:solidFill>
              <a:miter lim="800000"/>
              <a:headEnd/>
              <a:tailEnd/>
            </a:ln>
            <a:effectLst/>
          </p:spPr>
          <p:txBody>
            <a:bodyPr lIns="80139" tIns="40069" rIns="80139" bIns="40069"/>
            <a:lstStyle/>
            <a:p>
              <a:pPr marL="117841" indent="-117841" defTabSz="684427">
                <a:lnSpc>
                  <a:spcPct val="130000"/>
                </a:lnSpc>
                <a:buClr>
                  <a:srgbClr val="FF9B00"/>
                </a:buClr>
                <a:buSzPct val="75000"/>
                <a:buFontTx/>
                <a:buChar char="•"/>
                <a:defRPr/>
              </a:pPr>
              <a:r>
                <a:rPr lang="en-US" altLang="zh-CN" sz="1000" dirty="0">
                  <a:solidFill>
                    <a:srgbClr val="595959"/>
                  </a:solidFill>
                  <a:latin typeface="FrutigerNext LT Medium"/>
                  <a:cs typeface="Arial" pitchFamily="34" charset="0"/>
                </a:rPr>
                <a:t>Middle capacity to support data service</a:t>
              </a:r>
            </a:p>
            <a:p>
              <a:pPr marL="117841" indent="-117841" defTabSz="684427">
                <a:lnSpc>
                  <a:spcPct val="130000"/>
                </a:lnSpc>
                <a:buClr>
                  <a:srgbClr val="FF9B00"/>
                </a:buClr>
                <a:buSzPct val="75000"/>
                <a:buFontTx/>
                <a:buChar char="•"/>
                <a:defRPr/>
              </a:pPr>
              <a:r>
                <a:rPr lang="en-US" altLang="zh-CN" sz="1000" b="1" dirty="0">
                  <a:solidFill>
                    <a:srgbClr val="C00000"/>
                  </a:solidFill>
                  <a:latin typeface="FrutigerNext LT Medium"/>
                </a:rPr>
                <a:t>High</a:t>
              </a:r>
              <a:r>
                <a:rPr lang="en-US" altLang="zh-CN" sz="1000" dirty="0">
                  <a:latin typeface="FrutigerNext LT Medium"/>
                  <a:cs typeface="Arial" pitchFamily="34" charset="0"/>
                </a:rPr>
                <a:t> </a:t>
              </a:r>
              <a:r>
                <a:rPr lang="en-US" altLang="zh-CN" sz="1000" dirty="0">
                  <a:solidFill>
                    <a:srgbClr val="595959"/>
                  </a:solidFill>
                  <a:latin typeface="FrutigerNext LT Medium"/>
                  <a:cs typeface="Arial" pitchFamily="34" charset="0"/>
                </a:rPr>
                <a:t>initial</a:t>
              </a:r>
              <a:r>
                <a:rPr lang="en-US" altLang="zh-CN" sz="1000" dirty="0">
                  <a:latin typeface="FrutigerNext LT Medium"/>
                  <a:cs typeface="Arial" pitchFamily="34" charset="0"/>
                </a:rPr>
                <a:t> </a:t>
              </a:r>
              <a:r>
                <a:rPr lang="en-US" altLang="zh-CN" sz="1000" dirty="0">
                  <a:solidFill>
                    <a:srgbClr val="595959"/>
                  </a:solidFill>
                  <a:latin typeface="FrutigerNext LT Medium"/>
                  <a:cs typeface="Arial" pitchFamily="34" charset="0"/>
                </a:rPr>
                <a:t>costs,</a:t>
              </a:r>
              <a:r>
                <a:rPr lang="en-US" altLang="zh-CN" sz="1000" dirty="0">
                  <a:latin typeface="FrutigerNext LT Medium"/>
                  <a:cs typeface="Arial" pitchFamily="34" charset="0"/>
                </a:rPr>
                <a:t> </a:t>
              </a:r>
              <a:r>
                <a:rPr lang="en-US" altLang="zh-CN" sz="1000" b="1" dirty="0">
                  <a:solidFill>
                    <a:srgbClr val="C00000"/>
                  </a:solidFill>
                  <a:latin typeface="FrutigerNext LT Medium"/>
                </a:rPr>
                <a:t>difficult </a:t>
              </a:r>
              <a:r>
                <a:rPr lang="en-US" altLang="zh-CN" sz="1000" dirty="0">
                  <a:solidFill>
                    <a:srgbClr val="595959"/>
                  </a:solidFill>
                  <a:latin typeface="FrutigerNext LT Medium"/>
                  <a:cs typeface="Arial" pitchFamily="34" charset="0"/>
                </a:rPr>
                <a:t>deployment</a:t>
              </a:r>
              <a:r>
                <a:rPr lang="en-US" altLang="zh-CN" sz="1000" dirty="0">
                  <a:latin typeface="FrutigerNext LT Medium"/>
                  <a:cs typeface="Arial" pitchFamily="34" charset="0"/>
                </a:rPr>
                <a:t> </a:t>
              </a:r>
              <a:r>
                <a:rPr lang="en-US" altLang="zh-CN" sz="1000" dirty="0">
                  <a:solidFill>
                    <a:srgbClr val="595959"/>
                  </a:solidFill>
                  <a:latin typeface="FrutigerNext LT Medium"/>
                  <a:cs typeface="Arial" pitchFamily="34" charset="0"/>
                </a:rPr>
                <a:t>in</a:t>
              </a:r>
              <a:r>
                <a:rPr lang="en-US" altLang="zh-CN" sz="1000" dirty="0">
                  <a:latin typeface="FrutigerNext LT Medium"/>
                  <a:cs typeface="Arial" pitchFamily="34" charset="0"/>
                </a:rPr>
                <a:t> </a:t>
              </a:r>
              <a:r>
                <a:rPr lang="en-US" altLang="zh-CN" sz="1000" dirty="0">
                  <a:solidFill>
                    <a:srgbClr val="595959"/>
                  </a:solidFill>
                  <a:latin typeface="FrutigerNext LT Medium"/>
                  <a:cs typeface="Arial" pitchFamily="34" charset="0"/>
                </a:rPr>
                <a:t>some</a:t>
              </a:r>
              <a:r>
                <a:rPr lang="en-US" altLang="zh-CN" sz="1000" dirty="0">
                  <a:latin typeface="FrutigerNext LT Medium"/>
                  <a:cs typeface="Arial" pitchFamily="34" charset="0"/>
                </a:rPr>
                <a:t> </a:t>
              </a:r>
              <a:r>
                <a:rPr lang="en-US" altLang="zh-CN" sz="1000" dirty="0">
                  <a:solidFill>
                    <a:srgbClr val="595959"/>
                  </a:solidFill>
                  <a:latin typeface="FrutigerNext LT Medium"/>
                  <a:cs typeface="Arial" pitchFamily="34" charset="0"/>
                </a:rPr>
                <a:t>scenarios</a:t>
              </a:r>
            </a:p>
          </p:txBody>
        </p:sp>
        <p:sp>
          <p:nvSpPr>
            <p:cNvPr id="4114" name="Rectangle 9"/>
            <p:cNvSpPr>
              <a:spLocks noChangeArrowheads="1"/>
            </p:cNvSpPr>
            <p:nvPr/>
          </p:nvSpPr>
          <p:spPr bwMode="auto">
            <a:xfrm>
              <a:off x="6135778" y="2760560"/>
              <a:ext cx="5290368" cy="722870"/>
            </a:xfrm>
            <a:prstGeom prst="rect">
              <a:avLst/>
            </a:prstGeom>
            <a:noFill/>
            <a:ln w="9525" algn="ctr">
              <a:solidFill>
                <a:srgbClr val="990000"/>
              </a:solidFill>
              <a:miter lim="800000"/>
              <a:headEnd/>
              <a:tailEnd/>
            </a:ln>
          </p:spPr>
          <p:txBody>
            <a:bodyPr lIns="80139" tIns="40069" rIns="80139" bIns="40069"/>
            <a:lstStyle/>
            <a:p>
              <a:pPr marL="117475" indent="-117475" defTabSz="684213">
                <a:lnSpc>
                  <a:spcPct val="130000"/>
                </a:lnSpc>
                <a:buClr>
                  <a:srgbClr val="FF9B00"/>
                </a:buClr>
                <a:buSzPct val="75000"/>
                <a:buFontTx/>
                <a:buChar char="•"/>
              </a:pPr>
              <a:r>
                <a:rPr lang="en-US" altLang="zh-CN" sz="1000" dirty="0">
                  <a:solidFill>
                    <a:srgbClr val="595959"/>
                  </a:solidFill>
                  <a:latin typeface="FrutigerNext LT Medium"/>
                  <a:cs typeface="Arial" pitchFamily="34" charset="0"/>
                </a:rPr>
                <a:t>Large capacity to support data service</a:t>
              </a:r>
            </a:p>
            <a:p>
              <a:pPr marL="117475" indent="-117475" defTabSz="684213">
                <a:lnSpc>
                  <a:spcPct val="130000"/>
                </a:lnSpc>
                <a:buClr>
                  <a:srgbClr val="FF9B00"/>
                </a:buClr>
                <a:buSzPct val="75000"/>
                <a:buFontTx/>
                <a:buChar char="•"/>
              </a:pPr>
              <a:r>
                <a:rPr lang="en-US" altLang="zh-CN" sz="1000" b="1" dirty="0">
                  <a:solidFill>
                    <a:srgbClr val="C00000"/>
                  </a:solidFill>
                  <a:latin typeface="FrutigerNext LT Medium"/>
                </a:rPr>
                <a:t>High </a:t>
              </a:r>
              <a:r>
                <a:rPr lang="en-US" altLang="zh-CN" sz="1000" dirty="0">
                  <a:solidFill>
                    <a:srgbClr val="595959"/>
                  </a:solidFill>
                  <a:latin typeface="FrutigerNext LT Medium"/>
                  <a:cs typeface="Arial" pitchFamily="34" charset="0"/>
                </a:rPr>
                <a:t>initial costs, </a:t>
              </a:r>
              <a:r>
                <a:rPr lang="en-US" altLang="zh-CN" sz="1000" b="1" dirty="0">
                  <a:solidFill>
                    <a:srgbClr val="C00000"/>
                  </a:solidFill>
                  <a:latin typeface="FrutigerNext LT Medium"/>
                </a:rPr>
                <a:t>difficult</a:t>
              </a:r>
              <a:r>
                <a:rPr lang="en-US" altLang="zh-CN" sz="1000" dirty="0">
                  <a:latin typeface="FrutigerNext LT Medium"/>
                </a:rPr>
                <a:t> </a:t>
              </a:r>
              <a:r>
                <a:rPr lang="en-US" altLang="zh-CN" sz="1000" dirty="0">
                  <a:solidFill>
                    <a:srgbClr val="595959"/>
                  </a:solidFill>
                  <a:latin typeface="FrutigerNext LT Medium"/>
                  <a:cs typeface="Arial" pitchFamily="34" charset="0"/>
                </a:rPr>
                <a:t>deployment in some scenarios</a:t>
              </a:r>
            </a:p>
            <a:p>
              <a:pPr marL="117475" indent="-117475" defTabSz="684213">
                <a:spcBef>
                  <a:spcPct val="20000"/>
                </a:spcBef>
                <a:buClr>
                  <a:srgbClr val="990000"/>
                </a:buClr>
                <a:buSzPct val="75000"/>
              </a:pPr>
              <a:endParaRPr lang="en-US" altLang="zh-CN" sz="1200" dirty="0">
                <a:solidFill>
                  <a:srgbClr val="000000"/>
                </a:solidFill>
                <a:latin typeface="FrutigerNext LT Medium"/>
              </a:endParaRPr>
            </a:p>
          </p:txBody>
        </p:sp>
      </p:grpSp>
      <p:sp>
        <p:nvSpPr>
          <p:cNvPr id="19" name="Rectangle 16"/>
          <p:cNvSpPr/>
          <p:nvPr/>
        </p:nvSpPr>
        <p:spPr>
          <a:xfrm>
            <a:off x="396816" y="5785450"/>
            <a:ext cx="8265403" cy="517585"/>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lnSpc>
                <a:spcPct val="90000"/>
              </a:lnSpc>
              <a:spcBef>
                <a:spcPts val="0"/>
              </a:spcBef>
              <a:spcAft>
                <a:spcPts val="0"/>
              </a:spcAft>
              <a:buClr>
                <a:srgbClr val="C00000"/>
              </a:buClr>
              <a:buSzPts val="1600"/>
              <a:defRPr/>
            </a:pPr>
            <a:r>
              <a:rPr lang="en-US" altLang="zh-CN" sz="1300" b="1" dirty="0" smtClean="0">
                <a:solidFill>
                  <a:schemeClr val="bg1"/>
                </a:solidFill>
                <a:latin typeface="FrutigerNext LT Medium"/>
                <a:ea typeface="微软雅黑" pitchFamily="34" charset="-122"/>
                <a:cs typeface="Arial" pitchFamily="34" charset="0"/>
              </a:rPr>
              <a:t>Private LTE </a:t>
            </a:r>
            <a:r>
              <a:rPr lang="en-US" altLang="zh-CN" sz="1300" b="1" dirty="0" smtClean="0">
                <a:solidFill>
                  <a:schemeClr val="bg1"/>
                </a:solidFill>
                <a:ea typeface="微软雅黑" pitchFamily="34" charset="-122"/>
                <a:cs typeface="Arial" pitchFamily="34" charset="0"/>
              </a:rPr>
              <a:t>Network is of great advantage in building an efficient, real-time, reliable and economical grid </a:t>
            </a:r>
            <a:endParaRPr lang="en-US" altLang="zh-CN" sz="1300" b="1" dirty="0" smtClean="0">
              <a:solidFill>
                <a:schemeClr val="bg1"/>
              </a:solidFill>
              <a:latin typeface="FrutigerNext LT Medium"/>
              <a:ea typeface="微软雅黑" pitchFamily="34" charset="-122"/>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403224" y="597635"/>
            <a:ext cx="9253959" cy="745784"/>
          </a:xfrm>
        </p:spPr>
        <p:txBody>
          <a:bodyPr/>
          <a:lstStyle/>
          <a:p>
            <a:r>
              <a:rPr lang="en-US" altLang="zh-CN" dirty="0"/>
              <a:t>China’s Comprehensive Data Dispatch Network </a:t>
            </a:r>
            <a:r>
              <a:rPr lang="en-US" altLang="zh-CN" dirty="0" smtClean="0"/>
              <a:t>Grid</a:t>
            </a:r>
            <a:endParaRPr lang="zh-CN" altLang="en-US" dirty="0"/>
          </a:p>
        </p:txBody>
      </p:sp>
      <p:sp>
        <p:nvSpPr>
          <p:cNvPr id="158" name="同侧圆角矩形 157"/>
          <p:cNvSpPr/>
          <p:nvPr/>
        </p:nvSpPr>
        <p:spPr bwMode="auto">
          <a:xfrm>
            <a:off x="4624553" y="2108659"/>
            <a:ext cx="3995999" cy="3936000"/>
          </a:xfrm>
          <a:prstGeom prst="round2SameRect">
            <a:avLst>
              <a:gd name="adj1" fmla="val 0"/>
              <a:gd name="adj2" fmla="val 0"/>
            </a:avLst>
          </a:prstGeom>
          <a:solidFill>
            <a:schemeClr val="bg1"/>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endParaRPr lang="zh-CN" altLang="zh-CN" sz="1400" b="1" dirty="0">
              <a:solidFill>
                <a:prstClr val="white"/>
              </a:solidFill>
              <a:latin typeface="Arial" pitchFamily="34" charset="0"/>
              <a:ea typeface="微软雅黑" pitchFamily="34" charset="-122"/>
              <a:cs typeface="Arial" pitchFamily="34" charset="0"/>
            </a:endParaRPr>
          </a:p>
        </p:txBody>
      </p:sp>
      <p:sp>
        <p:nvSpPr>
          <p:cNvPr id="159" name="Rectangle 49"/>
          <p:cNvSpPr>
            <a:spLocks noChangeArrowheads="1"/>
          </p:cNvSpPr>
          <p:nvPr/>
        </p:nvSpPr>
        <p:spPr bwMode="auto">
          <a:xfrm>
            <a:off x="4624554" y="1303866"/>
            <a:ext cx="3995999" cy="769241"/>
          </a:xfrm>
          <a:prstGeom prst="rect">
            <a:avLst/>
          </a:prstGeom>
          <a:solidFill>
            <a:srgbClr val="BC0000"/>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r>
              <a:rPr lang="en-US" altLang="zh-CN" sz="2000" b="1" dirty="0">
                <a:solidFill>
                  <a:prstClr val="white"/>
                </a:solidFill>
                <a:latin typeface="Arial" pitchFamily="34" charset="0"/>
                <a:ea typeface="微软雅黑" pitchFamily="34" charset="-122"/>
                <a:cs typeface="Arial" pitchFamily="34" charset="0"/>
              </a:rPr>
              <a:t>China </a:t>
            </a:r>
          </a:p>
        </p:txBody>
      </p:sp>
      <p:sp>
        <p:nvSpPr>
          <p:cNvPr id="160" name="Rectangle 344"/>
          <p:cNvSpPr>
            <a:spLocks noChangeAspect="1" noChangeArrowheads="1"/>
          </p:cNvSpPr>
          <p:nvPr/>
        </p:nvSpPr>
        <p:spPr bwMode="auto">
          <a:xfrm>
            <a:off x="4707557" y="2371827"/>
            <a:ext cx="3652673" cy="2299091"/>
          </a:xfrm>
          <a:prstGeom prst="rect">
            <a:avLst/>
          </a:prstGeom>
          <a:noFill/>
          <a:ln w="9525" algn="ctr">
            <a:noFill/>
            <a:miter lim="800000"/>
            <a:headEnd/>
            <a:tailEnd/>
          </a:ln>
        </p:spPr>
        <p:txBody>
          <a:bodyPr wrap="square" lIns="0" tIns="0" rIns="0" bIns="0">
            <a:spAutoFit/>
          </a:bodyPr>
          <a:lstStyle/>
          <a:p>
            <a:pPr marL="361950" indent="-242888" defTabSz="568967" eaLnBrk="0" hangingPunct="0">
              <a:lnSpc>
                <a:spcPct val="120000"/>
              </a:lnSpc>
              <a:spcBef>
                <a:spcPts val="0"/>
              </a:spcBef>
              <a:spcAft>
                <a:spcPts val="600"/>
              </a:spcAft>
              <a:buClr>
                <a:srgbClr val="C00000"/>
              </a:buClr>
              <a:buSzPct val="60000"/>
              <a:buFont typeface="Wingdings" pitchFamily="2" charset="2"/>
              <a:buChar char="l"/>
            </a:pP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The world’s largest power grid backbone network</a:t>
            </a:r>
            <a:endParaRPr lang="en-US" altLang="zh-CN" sz="1600" b="1" dirty="0">
              <a:solidFill>
                <a:schemeClr val="tx1">
                  <a:lumMod val="75000"/>
                  <a:lumOff val="25000"/>
                </a:schemeClr>
              </a:solidFill>
              <a:latin typeface="Arial" pitchFamily="34" charset="0"/>
              <a:ea typeface="微软雅黑" pitchFamily="34" charset="-122"/>
              <a:cs typeface="Arial" pitchFamily="34" charset="0"/>
            </a:endParaRPr>
          </a:p>
          <a:p>
            <a:pPr marL="361950" indent="-242888" defTabSz="568967" eaLnBrk="0" hangingPunct="0">
              <a:lnSpc>
                <a:spcPct val="120000"/>
              </a:lnSpc>
              <a:spcBef>
                <a:spcPts val="0"/>
              </a:spcBef>
              <a:spcAft>
                <a:spcPts val="600"/>
              </a:spcAft>
              <a:buClr>
                <a:srgbClr val="C00000"/>
              </a:buClr>
              <a:buSzPct val="60000"/>
              <a:buFont typeface="Wingdings" pitchFamily="2" charset="2"/>
              <a:buChar char="l"/>
            </a:pPr>
            <a:r>
              <a:rPr lang="en-US" altLang="zh-CN" sz="1600" b="1" dirty="0" smtClean="0">
                <a:solidFill>
                  <a:srgbClr val="C00000"/>
                </a:solidFill>
                <a:latin typeface="Arial" pitchFamily="34" charset="0"/>
                <a:ea typeface="微软雅黑" pitchFamily="34" charset="-122"/>
                <a:cs typeface="Arial" pitchFamily="34" charset="0"/>
              </a:rPr>
              <a:t>5</a:t>
            </a: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 </a:t>
            </a:r>
            <a:r>
              <a:rPr lang="en-US" altLang="zh-CN" sz="1600" b="1" dirty="0">
                <a:solidFill>
                  <a:schemeClr val="tx1">
                    <a:lumMod val="75000"/>
                    <a:lumOff val="25000"/>
                  </a:schemeClr>
                </a:solidFill>
                <a:latin typeface="Arial" pitchFamily="34" charset="0"/>
                <a:ea typeface="微软雅黑" pitchFamily="34" charset="-122"/>
                <a:cs typeface="Arial" pitchFamily="34" charset="0"/>
              </a:rPr>
              <a:t>Region </a:t>
            </a: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core nodes, </a:t>
            </a:r>
            <a:r>
              <a:rPr lang="en-US" altLang="zh-CN" sz="1600" b="1" dirty="0" smtClean="0">
                <a:solidFill>
                  <a:srgbClr val="C00000"/>
                </a:solidFill>
                <a:latin typeface="Arial" pitchFamily="34" charset="0"/>
                <a:ea typeface="微软雅黑" pitchFamily="34" charset="-122"/>
                <a:cs typeface="Arial" pitchFamily="34" charset="0"/>
              </a:rPr>
              <a:t>25</a:t>
            </a: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 </a:t>
            </a:r>
            <a:r>
              <a:rPr lang="en-US" altLang="zh-CN" sz="1600" b="1" dirty="0">
                <a:solidFill>
                  <a:schemeClr val="tx1">
                    <a:lumMod val="75000"/>
                    <a:lumOff val="25000"/>
                  </a:schemeClr>
                </a:solidFill>
                <a:latin typeface="Arial" pitchFamily="34" charset="0"/>
                <a:ea typeface="微软雅黑" pitchFamily="34" charset="-122"/>
                <a:cs typeface="Arial" pitchFamily="34" charset="0"/>
              </a:rPr>
              <a:t>p</a:t>
            </a: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rovincial </a:t>
            </a:r>
            <a:r>
              <a:rPr lang="en-US" altLang="zh-CN" sz="1600" b="1" dirty="0">
                <a:solidFill>
                  <a:schemeClr val="tx1">
                    <a:lumMod val="75000"/>
                    <a:lumOff val="25000"/>
                  </a:schemeClr>
                </a:solidFill>
                <a:latin typeface="Arial" pitchFamily="34" charset="0"/>
                <a:ea typeface="微软雅黑" pitchFamily="34" charset="-122"/>
                <a:cs typeface="Arial" pitchFamily="34" charset="0"/>
              </a:rPr>
              <a:t>core </a:t>
            </a: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nodes </a:t>
            </a:r>
            <a:endParaRPr lang="en-US" altLang="zh-CN" sz="1600" b="1" dirty="0">
              <a:solidFill>
                <a:schemeClr val="tx1">
                  <a:lumMod val="75000"/>
                  <a:lumOff val="25000"/>
                </a:schemeClr>
              </a:solidFill>
              <a:latin typeface="Arial" pitchFamily="34" charset="0"/>
              <a:ea typeface="微软雅黑" pitchFamily="34" charset="-122"/>
              <a:cs typeface="Arial" pitchFamily="34" charset="0"/>
            </a:endParaRPr>
          </a:p>
          <a:p>
            <a:pPr marL="361950" indent="-242888" defTabSz="568967" eaLnBrk="0" hangingPunct="0">
              <a:lnSpc>
                <a:spcPct val="120000"/>
              </a:lnSpc>
              <a:spcBef>
                <a:spcPts val="0"/>
              </a:spcBef>
              <a:spcAft>
                <a:spcPts val="600"/>
              </a:spcAft>
              <a:buClr>
                <a:srgbClr val="C00000"/>
              </a:buClr>
              <a:buSzPct val="60000"/>
              <a:buFont typeface="Wingdings" pitchFamily="2" charset="2"/>
              <a:buChar char="l"/>
            </a:pPr>
            <a:r>
              <a:rPr lang="en-US" altLang="zh-CN" sz="1600" b="1" dirty="0" smtClean="0">
                <a:solidFill>
                  <a:srgbClr val="C00000"/>
                </a:solidFill>
                <a:latin typeface="Arial" pitchFamily="34" charset="0"/>
                <a:ea typeface="微软雅黑" pitchFamily="34" charset="-122"/>
                <a:cs typeface="Arial" pitchFamily="34" charset="0"/>
              </a:rPr>
              <a:t>99.999</a:t>
            </a:r>
            <a:r>
              <a:rPr lang="en-US" altLang="zh-CN" sz="1600" b="1" dirty="0">
                <a:solidFill>
                  <a:srgbClr val="C00000"/>
                </a:solidFill>
                <a:latin typeface="Arial" pitchFamily="34" charset="0"/>
                <a:ea typeface="微软雅黑" pitchFamily="34" charset="-122"/>
                <a:cs typeface="Arial" pitchFamily="34" charset="0"/>
              </a:rPr>
              <a:t>% </a:t>
            </a:r>
            <a:r>
              <a:rPr lang="en-US" altLang="zh-CN" sz="1600" b="1" dirty="0">
                <a:solidFill>
                  <a:schemeClr val="tx1">
                    <a:lumMod val="75000"/>
                    <a:lumOff val="25000"/>
                  </a:schemeClr>
                </a:solidFill>
                <a:latin typeface="Arial" pitchFamily="34" charset="0"/>
                <a:ea typeface="微软雅黑" pitchFamily="34" charset="-122"/>
                <a:cs typeface="Arial" pitchFamily="34" charset="0"/>
              </a:rPr>
              <a:t>reliability</a:t>
            </a:r>
          </a:p>
          <a:p>
            <a:pPr marL="361950" indent="-242888" defTabSz="568967" eaLnBrk="0" hangingPunct="0">
              <a:lnSpc>
                <a:spcPct val="120000"/>
              </a:lnSpc>
              <a:spcBef>
                <a:spcPts val="0"/>
              </a:spcBef>
              <a:spcAft>
                <a:spcPts val="600"/>
              </a:spcAft>
              <a:buClr>
                <a:srgbClr val="C00000"/>
              </a:buClr>
              <a:buSzPct val="60000"/>
              <a:buFont typeface="Wingdings" pitchFamily="2" charset="2"/>
              <a:buChar char="l"/>
            </a:pP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Enough bandwidth to meet requirements for </a:t>
            </a:r>
            <a:r>
              <a:rPr lang="en-US" altLang="zh-CN" sz="1600" b="1" dirty="0" smtClean="0">
                <a:solidFill>
                  <a:srgbClr val="C00000"/>
                </a:solidFill>
                <a:latin typeface="Arial" pitchFamily="34" charset="0"/>
                <a:ea typeface="微软雅黑" pitchFamily="34" charset="-122"/>
                <a:cs typeface="Arial" pitchFamily="34" charset="0"/>
              </a:rPr>
              <a:t>10</a:t>
            </a: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 years</a:t>
            </a:r>
            <a:endParaRPr lang="en-US" altLang="zh-CN" sz="1600" b="1" dirty="0">
              <a:solidFill>
                <a:schemeClr val="tx1">
                  <a:lumMod val="75000"/>
                  <a:lumOff val="25000"/>
                </a:schemeClr>
              </a:solidFill>
              <a:latin typeface="Arial" pitchFamily="34" charset="0"/>
              <a:ea typeface="微软雅黑" pitchFamily="34" charset="-122"/>
              <a:cs typeface="Arial" pitchFamily="34" charset="0"/>
            </a:endParaRPr>
          </a:p>
        </p:txBody>
      </p:sp>
      <p:sp>
        <p:nvSpPr>
          <p:cNvPr id="165" name="同侧圆角矩形 164"/>
          <p:cNvSpPr/>
          <p:nvPr/>
        </p:nvSpPr>
        <p:spPr bwMode="auto">
          <a:xfrm>
            <a:off x="507076" y="1303865"/>
            <a:ext cx="3995999" cy="4742400"/>
          </a:xfrm>
          <a:prstGeom prst="round2SameRect">
            <a:avLst>
              <a:gd name="adj1" fmla="val 0"/>
              <a:gd name="adj2" fmla="val 0"/>
            </a:avLst>
          </a:prstGeom>
          <a:solidFill>
            <a:schemeClr val="bg1"/>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endParaRPr lang="zh-CN" altLang="zh-CN" sz="1400" b="1" dirty="0">
              <a:solidFill>
                <a:prstClr val="white"/>
              </a:solidFill>
              <a:latin typeface="Arial" pitchFamily="34" charset="0"/>
              <a:ea typeface="微软雅黑" pitchFamily="34" charset="-122"/>
              <a:cs typeface="Arial" pitchFamily="34" charset="0"/>
            </a:endParaRPr>
          </a:p>
        </p:txBody>
      </p:sp>
      <p:grpSp>
        <p:nvGrpSpPr>
          <p:cNvPr id="2" name="组合 10"/>
          <p:cNvGrpSpPr/>
          <p:nvPr/>
        </p:nvGrpSpPr>
        <p:grpSpPr>
          <a:xfrm>
            <a:off x="597074" y="1423865"/>
            <a:ext cx="3816000" cy="4502400"/>
            <a:chOff x="-3501237" y="1073997"/>
            <a:chExt cx="3816000" cy="3376800"/>
          </a:xfrm>
        </p:grpSpPr>
        <p:pic>
          <p:nvPicPr>
            <p:cNvPr id="168" name="Picture 2" descr="G:\电力行业\Marketing\MO\营销资料清单  展会材料清单\EBG主打胶片\中国地~1.GIF"/>
            <p:cNvPicPr preferRelativeResize="0">
              <a:picLocks noChangeArrowheads="1"/>
            </p:cNvPicPr>
            <p:nvPr/>
          </p:nvPicPr>
          <p:blipFill>
            <a:blip r:embed="rId3" cstate="print"/>
            <a:srcRect/>
            <a:stretch>
              <a:fillRect/>
            </a:stretch>
          </p:blipFill>
          <p:spPr bwMode="auto">
            <a:xfrm>
              <a:off x="-3501237" y="1073997"/>
              <a:ext cx="3816000" cy="3376800"/>
            </a:xfrm>
            <a:prstGeom prst="roundRect">
              <a:avLst>
                <a:gd name="adj" fmla="val 0"/>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effectLst>
              <a:outerShdw blurRad="63500" algn="ctr" rotWithShape="0">
                <a:prstClr val="black">
                  <a:alpha val="66000"/>
                </a:prstClr>
              </a:outerShdw>
            </a:effectLst>
          </p:spPr>
        </p:pic>
        <p:sp>
          <p:nvSpPr>
            <p:cNvPr id="308" name="平行四边形 486"/>
            <p:cNvSpPr/>
            <p:nvPr/>
          </p:nvSpPr>
          <p:spPr bwMode="auto">
            <a:xfrm>
              <a:off x="-2953551" y="1628026"/>
              <a:ext cx="1885676" cy="1049812"/>
            </a:xfrm>
            <a:prstGeom prst="parallelogram">
              <a:avLst>
                <a:gd name="adj" fmla="val 30661"/>
              </a:avLst>
            </a:prstGeom>
            <a:gradFill rotWithShape="1">
              <a:gsLst>
                <a:gs pos="0">
                  <a:schemeClr val="tx1">
                    <a:lumMod val="20000"/>
                    <a:lumOff val="80000"/>
                  </a:schemeClr>
                </a:gs>
                <a:gs pos="100000">
                  <a:schemeClr val="tx1">
                    <a:lumMod val="60000"/>
                    <a:lumOff val="40000"/>
                  </a:schemeClr>
                </a:gs>
              </a:gsLst>
              <a:lin ang="189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69875" indent="-174625" eaLnBrk="0" hangingPunct="0">
                <a:lnSpc>
                  <a:spcPct val="105000"/>
                </a:lnSpc>
                <a:spcBef>
                  <a:spcPct val="30000"/>
                </a:spcBef>
                <a:buFontTx/>
                <a:buChar char="•"/>
              </a:pPr>
              <a:endParaRPr lang="zh-CN" altLang="en-US" sz="1000" u="sng">
                <a:solidFill>
                  <a:schemeClr val="tx1">
                    <a:lumMod val="75000"/>
                    <a:lumOff val="25000"/>
                  </a:schemeClr>
                </a:solidFill>
                <a:latin typeface="Arial" pitchFamily="34" charset="0"/>
                <a:ea typeface="微软雅黑" pitchFamily="34" charset="-122"/>
                <a:cs typeface="Arial" pitchFamily="34" charset="0"/>
              </a:endParaRPr>
            </a:p>
          </p:txBody>
        </p:sp>
        <p:sp>
          <p:nvSpPr>
            <p:cNvPr id="181" name="平行四边形 486"/>
            <p:cNvSpPr/>
            <p:nvPr/>
          </p:nvSpPr>
          <p:spPr bwMode="auto">
            <a:xfrm>
              <a:off x="-3381224" y="3021811"/>
              <a:ext cx="1885676" cy="1049812"/>
            </a:xfrm>
            <a:prstGeom prst="parallelogram">
              <a:avLst>
                <a:gd name="adj" fmla="val 30661"/>
              </a:avLst>
            </a:prstGeom>
            <a:gradFill rotWithShape="1">
              <a:gsLst>
                <a:gs pos="0">
                  <a:schemeClr val="tx1">
                    <a:lumMod val="20000"/>
                    <a:lumOff val="80000"/>
                  </a:schemeClr>
                </a:gs>
                <a:gs pos="100000">
                  <a:schemeClr val="tx1">
                    <a:lumMod val="60000"/>
                    <a:lumOff val="40000"/>
                  </a:schemeClr>
                </a:gs>
              </a:gsLst>
              <a:lin ang="189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69875" indent="-174625" eaLnBrk="0" hangingPunct="0">
                <a:lnSpc>
                  <a:spcPct val="105000"/>
                </a:lnSpc>
                <a:spcBef>
                  <a:spcPct val="30000"/>
                </a:spcBef>
                <a:buFontTx/>
                <a:buChar char="•"/>
              </a:pPr>
              <a:endParaRPr lang="zh-CN" altLang="en-US" sz="1000" u="sng">
                <a:solidFill>
                  <a:schemeClr val="tx1">
                    <a:lumMod val="75000"/>
                    <a:lumOff val="25000"/>
                  </a:schemeClr>
                </a:solidFill>
                <a:latin typeface="Arial" pitchFamily="34" charset="0"/>
                <a:ea typeface="微软雅黑" pitchFamily="34" charset="-122"/>
                <a:cs typeface="Arial" pitchFamily="34" charset="0"/>
              </a:endParaRPr>
            </a:p>
          </p:txBody>
        </p:sp>
        <p:grpSp>
          <p:nvGrpSpPr>
            <p:cNvPr id="3" name="组合 492"/>
            <p:cNvGrpSpPr/>
            <p:nvPr/>
          </p:nvGrpSpPr>
          <p:grpSpPr>
            <a:xfrm>
              <a:off x="-2986041" y="2951823"/>
              <a:ext cx="1178071" cy="1262714"/>
              <a:chOff x="4464546" y="3366319"/>
              <a:chExt cx="1808673" cy="1299168"/>
            </a:xfrm>
            <a:scene3d>
              <a:camera prst="orthographicFront">
                <a:rot lat="18599991" lon="0" rev="0"/>
              </a:camera>
              <a:lightRig rig="threePt" dir="t"/>
            </a:scene3d>
          </p:grpSpPr>
          <p:pic>
            <p:nvPicPr>
              <p:cNvPr id="252" name="Picture 137" descr="05"/>
              <p:cNvPicPr>
                <a:picLocks noChangeAspect="1" noChangeArrowheads="1"/>
              </p:cNvPicPr>
              <p:nvPr/>
            </p:nvPicPr>
            <p:blipFill>
              <a:blip r:embed="rId4" cstate="print"/>
              <a:srcRect/>
              <a:stretch>
                <a:fillRect/>
              </a:stretch>
            </p:blipFill>
            <p:spPr bwMode="auto">
              <a:xfrm>
                <a:off x="5260241" y="3958495"/>
                <a:ext cx="150415" cy="145476"/>
              </a:xfrm>
              <a:prstGeom prst="rect">
                <a:avLst/>
              </a:prstGeom>
              <a:noFill/>
              <a:ln w="9525">
                <a:noFill/>
                <a:miter lim="800000"/>
                <a:headEnd/>
                <a:tailEnd/>
              </a:ln>
            </p:spPr>
          </p:pic>
          <p:pic>
            <p:nvPicPr>
              <p:cNvPr id="253" name="Picture 138" descr="05"/>
              <p:cNvPicPr>
                <a:picLocks noChangeAspect="1" noChangeArrowheads="1"/>
              </p:cNvPicPr>
              <p:nvPr/>
            </p:nvPicPr>
            <p:blipFill>
              <a:blip r:embed="rId4" cstate="print"/>
              <a:srcRect/>
              <a:stretch>
                <a:fillRect/>
              </a:stretch>
            </p:blipFill>
            <p:spPr bwMode="auto">
              <a:xfrm>
                <a:off x="5274764" y="3631565"/>
                <a:ext cx="152489" cy="147040"/>
              </a:xfrm>
              <a:prstGeom prst="rect">
                <a:avLst/>
              </a:prstGeom>
              <a:noFill/>
              <a:ln w="9525">
                <a:noFill/>
                <a:miter lim="800000"/>
                <a:headEnd/>
                <a:tailEnd/>
              </a:ln>
            </p:spPr>
          </p:pic>
          <p:pic>
            <p:nvPicPr>
              <p:cNvPr id="254" name="Picture 139" descr="05"/>
              <p:cNvPicPr>
                <a:picLocks noChangeAspect="1" noChangeArrowheads="1"/>
              </p:cNvPicPr>
              <p:nvPr/>
            </p:nvPicPr>
            <p:blipFill>
              <a:blip r:embed="rId4" cstate="print"/>
              <a:srcRect/>
              <a:stretch>
                <a:fillRect/>
              </a:stretch>
            </p:blipFill>
            <p:spPr bwMode="auto">
              <a:xfrm>
                <a:off x="4787213" y="3863075"/>
                <a:ext cx="151452" cy="145476"/>
              </a:xfrm>
              <a:prstGeom prst="rect">
                <a:avLst/>
              </a:prstGeom>
              <a:noFill/>
              <a:ln w="9525">
                <a:noFill/>
                <a:miter lim="800000"/>
                <a:headEnd/>
                <a:tailEnd/>
              </a:ln>
            </p:spPr>
          </p:pic>
          <p:pic>
            <p:nvPicPr>
              <p:cNvPr id="255" name="Picture 140" descr="05"/>
              <p:cNvPicPr>
                <a:picLocks noChangeAspect="1" noChangeArrowheads="1"/>
              </p:cNvPicPr>
              <p:nvPr/>
            </p:nvPicPr>
            <p:blipFill>
              <a:blip r:embed="rId4" cstate="print"/>
              <a:srcRect/>
              <a:stretch>
                <a:fillRect/>
              </a:stretch>
            </p:blipFill>
            <p:spPr bwMode="auto">
              <a:xfrm>
                <a:off x="5664805" y="4193133"/>
                <a:ext cx="151452" cy="145476"/>
              </a:xfrm>
              <a:prstGeom prst="rect">
                <a:avLst/>
              </a:prstGeom>
              <a:noFill/>
              <a:ln w="9525">
                <a:noFill/>
                <a:miter lim="800000"/>
                <a:headEnd/>
                <a:tailEnd/>
              </a:ln>
            </p:spPr>
          </p:pic>
          <p:pic>
            <p:nvPicPr>
              <p:cNvPr id="256" name="Picture 141" descr="05"/>
              <p:cNvPicPr>
                <a:picLocks noChangeAspect="1" noChangeArrowheads="1"/>
              </p:cNvPicPr>
              <p:nvPr/>
            </p:nvPicPr>
            <p:blipFill>
              <a:blip r:embed="rId4" cstate="print"/>
              <a:srcRect/>
              <a:stretch>
                <a:fillRect/>
              </a:stretch>
            </p:blipFill>
            <p:spPr bwMode="auto">
              <a:xfrm>
                <a:off x="4756093" y="4177491"/>
                <a:ext cx="152489" cy="147040"/>
              </a:xfrm>
              <a:prstGeom prst="rect">
                <a:avLst/>
              </a:prstGeom>
              <a:noFill/>
              <a:ln w="9525">
                <a:noFill/>
                <a:miter lim="800000"/>
                <a:headEnd/>
                <a:tailEnd/>
              </a:ln>
            </p:spPr>
          </p:pic>
          <p:pic>
            <p:nvPicPr>
              <p:cNvPr id="257" name="Picture 142" descr="05"/>
              <p:cNvPicPr>
                <a:picLocks noChangeAspect="1" noChangeArrowheads="1"/>
              </p:cNvPicPr>
              <p:nvPr/>
            </p:nvPicPr>
            <p:blipFill>
              <a:blip r:embed="rId4" cstate="print"/>
              <a:srcRect/>
              <a:stretch>
                <a:fillRect/>
              </a:stretch>
            </p:blipFill>
            <p:spPr bwMode="auto">
              <a:xfrm>
                <a:off x="5724971" y="3863075"/>
                <a:ext cx="153526" cy="145476"/>
              </a:xfrm>
              <a:prstGeom prst="rect">
                <a:avLst/>
              </a:prstGeom>
              <a:noFill/>
              <a:ln w="9525">
                <a:noFill/>
                <a:miter lim="800000"/>
                <a:headEnd/>
                <a:tailEnd/>
              </a:ln>
            </p:spPr>
          </p:pic>
          <p:cxnSp>
            <p:nvCxnSpPr>
              <p:cNvPr id="258" name="AutoShape 143"/>
              <p:cNvCxnSpPr>
                <a:cxnSpLocks noChangeShapeType="1"/>
              </p:cNvCxnSpPr>
              <p:nvPr/>
            </p:nvCxnSpPr>
            <p:spPr bwMode="auto">
              <a:xfrm flipV="1">
                <a:off x="4938665" y="3778606"/>
                <a:ext cx="412863" cy="157991"/>
              </a:xfrm>
              <a:prstGeom prst="straightConnector1">
                <a:avLst/>
              </a:prstGeom>
              <a:noFill/>
              <a:ln w="25400">
                <a:solidFill>
                  <a:srgbClr val="000000"/>
                </a:solidFill>
                <a:round/>
                <a:headEnd/>
                <a:tailEnd/>
              </a:ln>
            </p:spPr>
          </p:cxnSp>
          <p:cxnSp>
            <p:nvCxnSpPr>
              <p:cNvPr id="259" name="AutoShape 144"/>
              <p:cNvCxnSpPr>
                <a:cxnSpLocks noChangeShapeType="1"/>
              </p:cNvCxnSpPr>
              <p:nvPr/>
            </p:nvCxnSpPr>
            <p:spPr bwMode="auto">
              <a:xfrm flipH="1" flipV="1">
                <a:off x="5351528" y="3778606"/>
                <a:ext cx="373443" cy="157991"/>
              </a:xfrm>
              <a:prstGeom prst="straightConnector1">
                <a:avLst/>
              </a:prstGeom>
              <a:noFill/>
              <a:ln w="25400">
                <a:solidFill>
                  <a:srgbClr val="000000"/>
                </a:solidFill>
                <a:round/>
                <a:headEnd/>
                <a:tailEnd/>
              </a:ln>
            </p:spPr>
          </p:cxnSp>
          <p:cxnSp>
            <p:nvCxnSpPr>
              <p:cNvPr id="260" name="AutoShape 145"/>
              <p:cNvCxnSpPr>
                <a:cxnSpLocks noChangeShapeType="1"/>
              </p:cNvCxnSpPr>
              <p:nvPr/>
            </p:nvCxnSpPr>
            <p:spPr bwMode="auto">
              <a:xfrm flipH="1">
                <a:off x="5664805" y="3936595"/>
                <a:ext cx="60166" cy="330059"/>
              </a:xfrm>
              <a:prstGeom prst="straightConnector1">
                <a:avLst/>
              </a:prstGeom>
              <a:noFill/>
              <a:ln w="25400">
                <a:solidFill>
                  <a:srgbClr val="000000"/>
                </a:solidFill>
                <a:round/>
                <a:headEnd/>
                <a:tailEnd/>
              </a:ln>
            </p:spPr>
          </p:cxnSp>
          <p:cxnSp>
            <p:nvCxnSpPr>
              <p:cNvPr id="261" name="AutoShape 146"/>
              <p:cNvCxnSpPr>
                <a:cxnSpLocks noChangeShapeType="1"/>
              </p:cNvCxnSpPr>
              <p:nvPr/>
            </p:nvCxnSpPr>
            <p:spPr bwMode="auto">
              <a:xfrm flipH="1" flipV="1">
                <a:off x="4908582" y="4251011"/>
                <a:ext cx="756223" cy="15643"/>
              </a:xfrm>
              <a:prstGeom prst="straightConnector1">
                <a:avLst/>
              </a:prstGeom>
              <a:noFill/>
              <a:ln w="25400">
                <a:solidFill>
                  <a:srgbClr val="000000"/>
                </a:solidFill>
                <a:round/>
                <a:headEnd/>
                <a:tailEnd/>
              </a:ln>
            </p:spPr>
          </p:cxnSp>
          <p:cxnSp>
            <p:nvCxnSpPr>
              <p:cNvPr id="262" name="AutoShape 147"/>
              <p:cNvCxnSpPr>
                <a:cxnSpLocks noChangeShapeType="1"/>
              </p:cNvCxnSpPr>
              <p:nvPr/>
            </p:nvCxnSpPr>
            <p:spPr bwMode="auto">
              <a:xfrm flipV="1">
                <a:off x="4908582" y="3936595"/>
                <a:ext cx="30083" cy="314416"/>
              </a:xfrm>
              <a:prstGeom prst="straightConnector1">
                <a:avLst/>
              </a:prstGeom>
              <a:noFill/>
              <a:ln w="25400">
                <a:solidFill>
                  <a:srgbClr val="000000"/>
                </a:solidFill>
                <a:round/>
                <a:headEnd/>
                <a:tailEnd/>
              </a:ln>
            </p:spPr>
          </p:cxnSp>
          <p:cxnSp>
            <p:nvCxnSpPr>
              <p:cNvPr id="263" name="AutoShape 148"/>
              <p:cNvCxnSpPr>
                <a:cxnSpLocks noChangeShapeType="1"/>
              </p:cNvCxnSpPr>
              <p:nvPr/>
            </p:nvCxnSpPr>
            <p:spPr bwMode="auto">
              <a:xfrm flipH="1" flipV="1">
                <a:off x="4938665" y="3936595"/>
                <a:ext cx="321576" cy="95420"/>
              </a:xfrm>
              <a:prstGeom prst="straightConnector1">
                <a:avLst/>
              </a:prstGeom>
              <a:noFill/>
              <a:ln w="25400">
                <a:solidFill>
                  <a:srgbClr val="000000"/>
                </a:solidFill>
                <a:round/>
                <a:headEnd/>
                <a:tailEnd/>
              </a:ln>
            </p:spPr>
          </p:cxnSp>
          <p:cxnSp>
            <p:nvCxnSpPr>
              <p:cNvPr id="264" name="AutoShape 149"/>
              <p:cNvCxnSpPr>
                <a:cxnSpLocks noChangeShapeType="1"/>
              </p:cNvCxnSpPr>
              <p:nvPr/>
            </p:nvCxnSpPr>
            <p:spPr bwMode="auto">
              <a:xfrm flipV="1">
                <a:off x="5335968" y="3778606"/>
                <a:ext cx="15560" cy="179890"/>
              </a:xfrm>
              <a:prstGeom prst="straightConnector1">
                <a:avLst/>
              </a:prstGeom>
              <a:noFill/>
              <a:ln w="25400">
                <a:solidFill>
                  <a:srgbClr val="000000"/>
                </a:solidFill>
                <a:round/>
                <a:headEnd/>
                <a:tailEnd/>
              </a:ln>
            </p:spPr>
          </p:cxnSp>
          <p:cxnSp>
            <p:nvCxnSpPr>
              <p:cNvPr id="265" name="AutoShape 150"/>
              <p:cNvCxnSpPr>
                <a:cxnSpLocks noChangeShapeType="1"/>
              </p:cNvCxnSpPr>
              <p:nvPr/>
            </p:nvCxnSpPr>
            <p:spPr bwMode="auto">
              <a:xfrm flipV="1">
                <a:off x="5410656" y="3936595"/>
                <a:ext cx="314315" cy="95420"/>
              </a:xfrm>
              <a:prstGeom prst="straightConnector1">
                <a:avLst/>
              </a:prstGeom>
              <a:noFill/>
              <a:ln w="25400">
                <a:solidFill>
                  <a:srgbClr val="000000"/>
                </a:solidFill>
                <a:round/>
                <a:headEnd/>
                <a:tailEnd/>
              </a:ln>
            </p:spPr>
          </p:cxnSp>
          <p:cxnSp>
            <p:nvCxnSpPr>
              <p:cNvPr id="266" name="AutoShape 151"/>
              <p:cNvCxnSpPr>
                <a:cxnSpLocks noChangeShapeType="1"/>
              </p:cNvCxnSpPr>
              <p:nvPr/>
            </p:nvCxnSpPr>
            <p:spPr bwMode="auto">
              <a:xfrm>
                <a:off x="5410656" y="4032015"/>
                <a:ext cx="254149" cy="234639"/>
              </a:xfrm>
              <a:prstGeom prst="straightConnector1">
                <a:avLst/>
              </a:prstGeom>
              <a:noFill/>
              <a:ln w="25400">
                <a:solidFill>
                  <a:srgbClr val="000000"/>
                </a:solidFill>
                <a:round/>
                <a:headEnd/>
                <a:tailEnd/>
              </a:ln>
            </p:spPr>
          </p:cxnSp>
          <p:cxnSp>
            <p:nvCxnSpPr>
              <p:cNvPr id="267" name="AutoShape 152"/>
              <p:cNvCxnSpPr>
                <a:cxnSpLocks noChangeShapeType="1"/>
              </p:cNvCxnSpPr>
              <p:nvPr/>
            </p:nvCxnSpPr>
            <p:spPr bwMode="auto">
              <a:xfrm flipV="1">
                <a:off x="4908582" y="4032015"/>
                <a:ext cx="351659" cy="218996"/>
              </a:xfrm>
              <a:prstGeom prst="straightConnector1">
                <a:avLst/>
              </a:prstGeom>
              <a:noFill/>
              <a:ln w="25400">
                <a:solidFill>
                  <a:srgbClr val="000000"/>
                </a:solidFill>
                <a:round/>
                <a:headEnd/>
                <a:tailEnd/>
              </a:ln>
            </p:spPr>
          </p:cxnSp>
          <p:sp>
            <p:nvSpPr>
              <p:cNvPr id="268" name="Text Box 153"/>
              <p:cNvSpPr txBox="1">
                <a:spLocks noChangeArrowheads="1"/>
              </p:cNvSpPr>
              <p:nvPr/>
            </p:nvSpPr>
            <p:spPr bwMode="auto">
              <a:xfrm>
                <a:off x="5200074" y="4141512"/>
                <a:ext cx="297820" cy="217347"/>
              </a:xfrm>
              <a:prstGeom prst="rect">
                <a:avLst/>
              </a:prstGeom>
              <a:noFill/>
              <a:ln w="9525" algn="ctr">
                <a:noFill/>
                <a:miter lim="800000"/>
                <a:headEnd/>
                <a:tailEnd/>
              </a:ln>
            </p:spPr>
            <p:txBody>
              <a:bodyPr wrap="none" lIns="96022" tIns="48030" rIns="96022" bIns="48030">
                <a:spAutoFit/>
              </a:bodyPr>
              <a:lstStyle/>
              <a:p>
                <a:pPr defTabSz="973138" fontAlgn="auto">
                  <a:spcBef>
                    <a:spcPts val="0"/>
                  </a:spcBef>
                  <a:spcAft>
                    <a:spcPts val="0"/>
                  </a:spcAft>
                  <a:defRPr/>
                </a:pPr>
                <a:endParaRPr lang="zh-CN" altLang="en-US" sz="1200" kern="0">
                  <a:solidFill>
                    <a:schemeClr val="tx1">
                      <a:lumMod val="75000"/>
                      <a:lumOff val="25000"/>
                    </a:schemeClr>
                  </a:solidFill>
                  <a:latin typeface="Arial" pitchFamily="34" charset="0"/>
                  <a:ea typeface="微软雅黑" pitchFamily="34" charset="-122"/>
                  <a:cs typeface="Arial" pitchFamily="34" charset="0"/>
                </a:endParaRPr>
              </a:p>
            </p:txBody>
          </p:sp>
          <p:sp>
            <p:nvSpPr>
              <p:cNvPr id="269" name="Text Box 154"/>
              <p:cNvSpPr txBox="1">
                <a:spLocks noChangeArrowheads="1"/>
              </p:cNvSpPr>
              <p:nvPr/>
            </p:nvSpPr>
            <p:spPr bwMode="auto">
              <a:xfrm>
                <a:off x="4675179" y="3762963"/>
                <a:ext cx="297820" cy="217347"/>
              </a:xfrm>
              <a:prstGeom prst="rect">
                <a:avLst/>
              </a:prstGeom>
              <a:noFill/>
              <a:ln w="9525" algn="ctr">
                <a:noFill/>
                <a:miter lim="800000"/>
                <a:headEnd/>
                <a:tailEnd/>
              </a:ln>
            </p:spPr>
            <p:txBody>
              <a:bodyPr wrap="none" lIns="96022" tIns="48030" rIns="96022" bIns="48030">
                <a:spAutoFit/>
              </a:bodyPr>
              <a:lstStyle/>
              <a:p>
                <a:pPr defTabSz="973138" fontAlgn="auto">
                  <a:spcBef>
                    <a:spcPts val="0"/>
                  </a:spcBef>
                  <a:spcAft>
                    <a:spcPts val="0"/>
                  </a:spcAft>
                  <a:defRPr/>
                </a:pPr>
                <a:endParaRPr lang="zh-CN" altLang="en-US" sz="1200" kern="0">
                  <a:solidFill>
                    <a:schemeClr val="tx1">
                      <a:lumMod val="75000"/>
                      <a:lumOff val="25000"/>
                    </a:schemeClr>
                  </a:solidFill>
                  <a:latin typeface="Arial" pitchFamily="34" charset="0"/>
                  <a:ea typeface="微软雅黑" pitchFamily="34" charset="-122"/>
                  <a:cs typeface="Arial" pitchFamily="34" charset="0"/>
                </a:endParaRPr>
              </a:p>
            </p:txBody>
          </p:sp>
          <p:sp>
            <p:nvSpPr>
              <p:cNvPr id="270" name="Text Box 155"/>
              <p:cNvSpPr txBox="1">
                <a:spLocks noChangeArrowheads="1"/>
              </p:cNvSpPr>
              <p:nvPr/>
            </p:nvSpPr>
            <p:spPr bwMode="auto">
              <a:xfrm>
                <a:off x="5732234" y="3741063"/>
                <a:ext cx="297820" cy="217347"/>
              </a:xfrm>
              <a:prstGeom prst="rect">
                <a:avLst/>
              </a:prstGeom>
              <a:noFill/>
              <a:ln w="9525" algn="ctr">
                <a:noFill/>
                <a:miter lim="800000"/>
                <a:headEnd/>
                <a:tailEnd/>
              </a:ln>
            </p:spPr>
            <p:txBody>
              <a:bodyPr wrap="none" lIns="96022" tIns="48030" rIns="96022" bIns="48030">
                <a:spAutoFit/>
              </a:bodyPr>
              <a:lstStyle/>
              <a:p>
                <a:pPr defTabSz="973138" fontAlgn="auto">
                  <a:spcBef>
                    <a:spcPts val="0"/>
                  </a:spcBef>
                  <a:spcAft>
                    <a:spcPts val="0"/>
                  </a:spcAft>
                  <a:defRPr/>
                </a:pPr>
                <a:endParaRPr lang="zh-CN" altLang="en-US" sz="1200" kern="0">
                  <a:solidFill>
                    <a:schemeClr val="tx1">
                      <a:lumMod val="75000"/>
                      <a:lumOff val="25000"/>
                    </a:schemeClr>
                  </a:solidFill>
                  <a:latin typeface="Arial" pitchFamily="34" charset="0"/>
                  <a:ea typeface="微软雅黑" pitchFamily="34" charset="-122"/>
                  <a:cs typeface="Arial" pitchFamily="34" charset="0"/>
                </a:endParaRPr>
              </a:p>
            </p:txBody>
          </p:sp>
          <p:sp>
            <p:nvSpPr>
              <p:cNvPr id="271" name="Text Box 156"/>
              <p:cNvSpPr txBox="1">
                <a:spLocks noChangeArrowheads="1"/>
              </p:cNvSpPr>
              <p:nvPr/>
            </p:nvSpPr>
            <p:spPr bwMode="auto">
              <a:xfrm>
                <a:off x="4626425" y="4252574"/>
                <a:ext cx="297820" cy="217347"/>
              </a:xfrm>
              <a:prstGeom prst="rect">
                <a:avLst/>
              </a:prstGeom>
              <a:noFill/>
              <a:ln w="9525" algn="ctr">
                <a:noFill/>
                <a:miter lim="800000"/>
                <a:headEnd/>
                <a:tailEnd/>
              </a:ln>
            </p:spPr>
            <p:txBody>
              <a:bodyPr wrap="none" lIns="96022" tIns="48030" rIns="96022" bIns="48030">
                <a:spAutoFit/>
              </a:bodyPr>
              <a:lstStyle/>
              <a:p>
                <a:pPr defTabSz="973138" fontAlgn="auto">
                  <a:spcBef>
                    <a:spcPts val="0"/>
                  </a:spcBef>
                  <a:spcAft>
                    <a:spcPts val="0"/>
                  </a:spcAft>
                  <a:defRPr/>
                </a:pPr>
                <a:endParaRPr lang="zh-CN" altLang="en-US" sz="1200" kern="0">
                  <a:solidFill>
                    <a:schemeClr val="tx1">
                      <a:lumMod val="75000"/>
                      <a:lumOff val="25000"/>
                    </a:schemeClr>
                  </a:solidFill>
                  <a:latin typeface="Arial" pitchFamily="34" charset="0"/>
                  <a:ea typeface="微软雅黑" pitchFamily="34" charset="-122"/>
                  <a:cs typeface="Arial" pitchFamily="34" charset="0"/>
                </a:endParaRPr>
              </a:p>
            </p:txBody>
          </p:sp>
          <p:sp>
            <p:nvSpPr>
              <p:cNvPr id="272" name="Text Box 157"/>
              <p:cNvSpPr txBox="1">
                <a:spLocks noChangeArrowheads="1"/>
              </p:cNvSpPr>
              <p:nvPr/>
            </p:nvSpPr>
            <p:spPr bwMode="auto">
              <a:xfrm>
                <a:off x="5803809" y="4252574"/>
                <a:ext cx="297820" cy="217347"/>
              </a:xfrm>
              <a:prstGeom prst="rect">
                <a:avLst/>
              </a:prstGeom>
              <a:noFill/>
              <a:ln w="9525" algn="ctr">
                <a:noFill/>
                <a:miter lim="800000"/>
                <a:headEnd/>
                <a:tailEnd/>
              </a:ln>
            </p:spPr>
            <p:txBody>
              <a:bodyPr wrap="none" lIns="96022" tIns="48030" rIns="96022" bIns="48030">
                <a:spAutoFit/>
              </a:bodyPr>
              <a:lstStyle/>
              <a:p>
                <a:pPr defTabSz="973138" fontAlgn="auto">
                  <a:spcBef>
                    <a:spcPts val="0"/>
                  </a:spcBef>
                  <a:spcAft>
                    <a:spcPts val="0"/>
                  </a:spcAft>
                  <a:defRPr/>
                </a:pPr>
                <a:endParaRPr lang="zh-CN" altLang="en-US" sz="1200" kern="0">
                  <a:solidFill>
                    <a:schemeClr val="tx1">
                      <a:lumMod val="75000"/>
                      <a:lumOff val="25000"/>
                    </a:schemeClr>
                  </a:solidFill>
                  <a:latin typeface="Arial" pitchFamily="34" charset="0"/>
                  <a:ea typeface="微软雅黑" pitchFamily="34" charset="-122"/>
                  <a:cs typeface="Arial" pitchFamily="34" charset="0"/>
                </a:endParaRPr>
              </a:p>
            </p:txBody>
          </p:sp>
          <p:cxnSp>
            <p:nvCxnSpPr>
              <p:cNvPr id="273" name="AutoShape 158"/>
              <p:cNvCxnSpPr>
                <a:cxnSpLocks noChangeShapeType="1"/>
              </p:cNvCxnSpPr>
              <p:nvPr/>
            </p:nvCxnSpPr>
            <p:spPr bwMode="auto">
              <a:xfrm flipH="1">
                <a:off x="4938665" y="3936595"/>
                <a:ext cx="786306" cy="0"/>
              </a:xfrm>
              <a:prstGeom prst="straightConnector1">
                <a:avLst/>
              </a:prstGeom>
              <a:noFill/>
              <a:ln w="25400">
                <a:solidFill>
                  <a:srgbClr val="000000"/>
                </a:solidFill>
                <a:round/>
                <a:headEnd/>
                <a:tailEnd/>
              </a:ln>
            </p:spPr>
          </p:cxnSp>
          <p:cxnSp>
            <p:nvCxnSpPr>
              <p:cNvPr id="274" name="AutoShape 159"/>
              <p:cNvCxnSpPr>
                <a:cxnSpLocks noChangeShapeType="1"/>
              </p:cNvCxnSpPr>
              <p:nvPr/>
            </p:nvCxnSpPr>
            <p:spPr bwMode="auto">
              <a:xfrm flipH="1">
                <a:off x="4908582" y="3936595"/>
                <a:ext cx="816389" cy="314416"/>
              </a:xfrm>
              <a:prstGeom prst="straightConnector1">
                <a:avLst/>
              </a:prstGeom>
              <a:noFill/>
              <a:ln w="25400">
                <a:solidFill>
                  <a:srgbClr val="000000"/>
                </a:solidFill>
                <a:round/>
                <a:headEnd/>
                <a:tailEnd/>
              </a:ln>
            </p:spPr>
          </p:cxnSp>
          <p:cxnSp>
            <p:nvCxnSpPr>
              <p:cNvPr id="275" name="AutoShape 160"/>
              <p:cNvCxnSpPr>
                <a:cxnSpLocks noChangeShapeType="1"/>
              </p:cNvCxnSpPr>
              <p:nvPr/>
            </p:nvCxnSpPr>
            <p:spPr bwMode="auto">
              <a:xfrm flipH="1">
                <a:off x="4908582" y="3778606"/>
                <a:ext cx="442945" cy="472406"/>
              </a:xfrm>
              <a:prstGeom prst="straightConnector1">
                <a:avLst/>
              </a:prstGeom>
              <a:noFill/>
              <a:ln w="25400">
                <a:solidFill>
                  <a:srgbClr val="000000"/>
                </a:solidFill>
                <a:round/>
                <a:headEnd/>
                <a:tailEnd/>
              </a:ln>
            </p:spPr>
          </p:cxnSp>
          <p:cxnSp>
            <p:nvCxnSpPr>
              <p:cNvPr id="276" name="AutoShape 161"/>
              <p:cNvCxnSpPr>
                <a:cxnSpLocks noChangeShapeType="1"/>
              </p:cNvCxnSpPr>
              <p:nvPr/>
            </p:nvCxnSpPr>
            <p:spPr bwMode="auto">
              <a:xfrm>
                <a:off x="5351528" y="3778606"/>
                <a:ext cx="313277" cy="488049"/>
              </a:xfrm>
              <a:prstGeom prst="straightConnector1">
                <a:avLst/>
              </a:prstGeom>
              <a:noFill/>
              <a:ln w="25400">
                <a:solidFill>
                  <a:srgbClr val="000000"/>
                </a:solidFill>
                <a:round/>
                <a:headEnd/>
                <a:tailEnd/>
              </a:ln>
            </p:spPr>
          </p:cxnSp>
          <p:cxnSp>
            <p:nvCxnSpPr>
              <p:cNvPr id="277" name="AutoShape 162"/>
              <p:cNvCxnSpPr>
                <a:cxnSpLocks noChangeShapeType="1"/>
              </p:cNvCxnSpPr>
              <p:nvPr/>
            </p:nvCxnSpPr>
            <p:spPr bwMode="auto">
              <a:xfrm>
                <a:off x="4938665" y="3936595"/>
                <a:ext cx="726140" cy="330059"/>
              </a:xfrm>
              <a:prstGeom prst="straightConnector1">
                <a:avLst/>
              </a:prstGeom>
              <a:noFill/>
              <a:ln w="25400">
                <a:solidFill>
                  <a:srgbClr val="000000"/>
                </a:solidFill>
                <a:round/>
                <a:headEnd/>
                <a:tailEnd/>
              </a:ln>
            </p:spPr>
          </p:cxnSp>
          <p:pic>
            <p:nvPicPr>
              <p:cNvPr id="278" name="Picture 169" descr="05"/>
              <p:cNvPicPr>
                <a:picLocks noChangeAspect="1" noChangeArrowheads="1"/>
              </p:cNvPicPr>
              <p:nvPr/>
            </p:nvPicPr>
            <p:blipFill>
              <a:blip r:embed="rId4" cstate="print"/>
              <a:srcRect/>
              <a:stretch>
                <a:fillRect/>
              </a:stretch>
            </p:blipFill>
            <p:spPr bwMode="auto">
              <a:xfrm>
                <a:off x="4464546" y="3726359"/>
                <a:ext cx="150415" cy="147040"/>
              </a:xfrm>
              <a:prstGeom prst="rect">
                <a:avLst/>
              </a:prstGeom>
              <a:noFill/>
              <a:ln w="9525">
                <a:noFill/>
                <a:miter lim="800000"/>
                <a:headEnd/>
                <a:tailEnd/>
              </a:ln>
            </p:spPr>
          </p:pic>
          <p:pic>
            <p:nvPicPr>
              <p:cNvPr id="279" name="Picture 171" descr="05"/>
              <p:cNvPicPr>
                <a:picLocks noChangeAspect="1" noChangeArrowheads="1"/>
              </p:cNvPicPr>
              <p:nvPr/>
            </p:nvPicPr>
            <p:blipFill>
              <a:blip r:embed="rId4" cstate="print"/>
              <a:srcRect/>
              <a:stretch>
                <a:fillRect/>
              </a:stretch>
            </p:blipFill>
            <p:spPr bwMode="auto">
              <a:xfrm>
                <a:off x="6120730" y="4014391"/>
                <a:ext cx="152489" cy="147040"/>
              </a:xfrm>
              <a:prstGeom prst="rect">
                <a:avLst/>
              </a:prstGeom>
              <a:noFill/>
              <a:ln w="9525">
                <a:noFill/>
                <a:miter lim="800000"/>
                <a:headEnd/>
                <a:tailEnd/>
              </a:ln>
            </p:spPr>
          </p:pic>
          <p:pic>
            <p:nvPicPr>
              <p:cNvPr id="280" name="Picture 175" descr="05"/>
              <p:cNvPicPr>
                <a:picLocks noChangeAspect="1" noChangeArrowheads="1"/>
              </p:cNvPicPr>
              <p:nvPr/>
            </p:nvPicPr>
            <p:blipFill>
              <a:blip r:embed="rId4" cstate="print"/>
              <a:srcRect/>
              <a:stretch>
                <a:fillRect/>
              </a:stretch>
            </p:blipFill>
            <p:spPr bwMode="auto">
              <a:xfrm>
                <a:off x="6048722" y="4371407"/>
                <a:ext cx="151452" cy="147040"/>
              </a:xfrm>
              <a:prstGeom prst="rect">
                <a:avLst/>
              </a:prstGeom>
              <a:noFill/>
              <a:ln w="9525">
                <a:noFill/>
                <a:miter lim="800000"/>
                <a:headEnd/>
                <a:tailEnd/>
              </a:ln>
            </p:spPr>
          </p:pic>
          <p:pic>
            <p:nvPicPr>
              <p:cNvPr id="281" name="Picture 176" descr="05"/>
              <p:cNvPicPr>
                <a:picLocks noChangeAspect="1" noChangeArrowheads="1"/>
              </p:cNvPicPr>
              <p:nvPr/>
            </p:nvPicPr>
            <p:blipFill>
              <a:blip r:embed="rId4" cstate="print"/>
              <a:srcRect/>
              <a:stretch>
                <a:fillRect/>
              </a:stretch>
            </p:blipFill>
            <p:spPr bwMode="auto">
              <a:xfrm>
                <a:off x="4464546" y="4230415"/>
                <a:ext cx="150415" cy="147040"/>
              </a:xfrm>
              <a:prstGeom prst="rect">
                <a:avLst/>
              </a:prstGeom>
              <a:noFill/>
              <a:ln w="9525">
                <a:noFill/>
                <a:miter lim="800000"/>
                <a:headEnd/>
                <a:tailEnd/>
              </a:ln>
            </p:spPr>
          </p:pic>
          <p:cxnSp>
            <p:nvCxnSpPr>
              <p:cNvPr id="282" name="AutoShape 180"/>
              <p:cNvCxnSpPr>
                <a:cxnSpLocks noChangeShapeType="1"/>
                <a:stCxn id="256" idx="1"/>
                <a:endCxn id="281" idx="3"/>
              </p:cNvCxnSpPr>
              <p:nvPr/>
            </p:nvCxnSpPr>
            <p:spPr bwMode="auto">
              <a:xfrm flipH="1">
                <a:off x="4614961" y="4251011"/>
                <a:ext cx="141132" cy="52924"/>
              </a:xfrm>
              <a:prstGeom prst="straightConnector1">
                <a:avLst/>
              </a:prstGeom>
              <a:noFill/>
              <a:ln w="25400">
                <a:solidFill>
                  <a:srgbClr val="000000"/>
                </a:solidFill>
                <a:round/>
                <a:headEnd/>
                <a:tailEnd/>
              </a:ln>
            </p:spPr>
          </p:cxnSp>
          <p:cxnSp>
            <p:nvCxnSpPr>
              <p:cNvPr id="283" name="AutoShape 182"/>
              <p:cNvCxnSpPr>
                <a:cxnSpLocks noChangeShapeType="1"/>
                <a:stCxn id="269" idx="3"/>
                <a:endCxn id="278" idx="3"/>
              </p:cNvCxnSpPr>
              <p:nvPr/>
            </p:nvCxnSpPr>
            <p:spPr bwMode="auto">
              <a:xfrm flipH="1" flipV="1">
                <a:off x="4614961" y="3799879"/>
                <a:ext cx="358039" cy="71757"/>
              </a:xfrm>
              <a:prstGeom prst="straightConnector1">
                <a:avLst/>
              </a:prstGeom>
              <a:noFill/>
              <a:ln w="25400">
                <a:solidFill>
                  <a:srgbClr val="000000"/>
                </a:solidFill>
                <a:round/>
                <a:headEnd/>
                <a:tailEnd/>
              </a:ln>
            </p:spPr>
          </p:cxnSp>
          <p:cxnSp>
            <p:nvCxnSpPr>
              <p:cNvPr id="284" name="AutoShape 187"/>
              <p:cNvCxnSpPr>
                <a:cxnSpLocks noChangeShapeType="1"/>
                <a:stCxn id="257" idx="3"/>
                <a:endCxn id="279" idx="1"/>
              </p:cNvCxnSpPr>
              <p:nvPr/>
            </p:nvCxnSpPr>
            <p:spPr bwMode="auto">
              <a:xfrm>
                <a:off x="5878497" y="3935813"/>
                <a:ext cx="242233" cy="152098"/>
              </a:xfrm>
              <a:prstGeom prst="straightConnector1">
                <a:avLst/>
              </a:prstGeom>
              <a:noFill/>
              <a:ln w="25400">
                <a:solidFill>
                  <a:srgbClr val="000000"/>
                </a:solidFill>
                <a:round/>
                <a:headEnd/>
                <a:tailEnd/>
              </a:ln>
            </p:spPr>
          </p:cxnSp>
          <p:cxnSp>
            <p:nvCxnSpPr>
              <p:cNvPr id="285" name="AutoShape 188"/>
              <p:cNvCxnSpPr>
                <a:cxnSpLocks noChangeShapeType="1"/>
                <a:stCxn id="255" idx="3"/>
                <a:endCxn id="280" idx="1"/>
              </p:cNvCxnSpPr>
              <p:nvPr/>
            </p:nvCxnSpPr>
            <p:spPr bwMode="auto">
              <a:xfrm>
                <a:off x="5816257" y="4265871"/>
                <a:ext cx="232465" cy="179056"/>
              </a:xfrm>
              <a:prstGeom prst="straightConnector1">
                <a:avLst/>
              </a:prstGeom>
              <a:noFill/>
              <a:ln w="25400">
                <a:solidFill>
                  <a:srgbClr val="000000"/>
                </a:solidFill>
                <a:round/>
                <a:headEnd/>
                <a:tailEnd/>
              </a:ln>
            </p:spPr>
          </p:cxnSp>
          <p:pic>
            <p:nvPicPr>
              <p:cNvPr id="286" name="Picture 169" descr="05"/>
              <p:cNvPicPr>
                <a:picLocks noChangeAspect="1" noChangeArrowheads="1"/>
              </p:cNvPicPr>
              <p:nvPr/>
            </p:nvPicPr>
            <p:blipFill>
              <a:blip r:embed="rId4" cstate="print"/>
              <a:srcRect/>
              <a:stretch>
                <a:fillRect/>
              </a:stretch>
            </p:blipFill>
            <p:spPr bwMode="auto">
              <a:xfrm>
                <a:off x="5256634" y="3366319"/>
                <a:ext cx="150415" cy="147040"/>
              </a:xfrm>
              <a:prstGeom prst="rect">
                <a:avLst/>
              </a:prstGeom>
              <a:noFill/>
              <a:ln w="9525">
                <a:noFill/>
                <a:miter lim="800000"/>
                <a:headEnd/>
                <a:tailEnd/>
              </a:ln>
            </p:spPr>
          </p:pic>
          <p:cxnSp>
            <p:nvCxnSpPr>
              <p:cNvPr id="287" name="AutoShape 182"/>
              <p:cNvCxnSpPr>
                <a:cxnSpLocks noChangeShapeType="1"/>
                <a:stCxn id="253" idx="0"/>
                <a:endCxn id="286" idx="2"/>
              </p:cNvCxnSpPr>
              <p:nvPr/>
            </p:nvCxnSpPr>
            <p:spPr bwMode="auto">
              <a:xfrm flipH="1" flipV="1">
                <a:off x="5331842" y="3513359"/>
                <a:ext cx="19167" cy="118206"/>
              </a:xfrm>
              <a:prstGeom prst="straightConnector1">
                <a:avLst/>
              </a:prstGeom>
              <a:noFill/>
              <a:ln w="25400">
                <a:solidFill>
                  <a:srgbClr val="000000"/>
                </a:solidFill>
                <a:round/>
                <a:headEnd/>
                <a:tailEnd/>
              </a:ln>
            </p:spPr>
          </p:cxnSp>
          <p:pic>
            <p:nvPicPr>
              <p:cNvPr id="288" name="Picture 169" descr="05"/>
              <p:cNvPicPr>
                <a:picLocks noChangeAspect="1" noChangeArrowheads="1"/>
              </p:cNvPicPr>
              <p:nvPr/>
            </p:nvPicPr>
            <p:blipFill>
              <a:blip r:embed="rId4" cstate="print"/>
              <a:srcRect/>
              <a:stretch>
                <a:fillRect/>
              </a:stretch>
            </p:blipFill>
            <p:spPr bwMode="auto">
              <a:xfrm>
                <a:off x="4680570" y="3510335"/>
                <a:ext cx="150415" cy="147040"/>
              </a:xfrm>
              <a:prstGeom prst="rect">
                <a:avLst/>
              </a:prstGeom>
              <a:noFill/>
              <a:ln w="9525">
                <a:noFill/>
                <a:miter lim="800000"/>
                <a:headEnd/>
                <a:tailEnd/>
              </a:ln>
            </p:spPr>
          </p:pic>
          <p:pic>
            <p:nvPicPr>
              <p:cNvPr id="289" name="Picture 175" descr="05"/>
              <p:cNvPicPr>
                <a:picLocks noChangeAspect="1" noChangeArrowheads="1"/>
              </p:cNvPicPr>
              <p:nvPr/>
            </p:nvPicPr>
            <p:blipFill>
              <a:blip r:embed="rId4" cstate="print"/>
              <a:srcRect/>
              <a:stretch>
                <a:fillRect/>
              </a:stretch>
            </p:blipFill>
            <p:spPr bwMode="auto">
              <a:xfrm>
                <a:off x="5616674" y="4518447"/>
                <a:ext cx="151452" cy="147040"/>
              </a:xfrm>
              <a:prstGeom prst="rect">
                <a:avLst/>
              </a:prstGeom>
              <a:noFill/>
              <a:ln w="9525">
                <a:noFill/>
                <a:miter lim="800000"/>
                <a:headEnd/>
                <a:tailEnd/>
              </a:ln>
            </p:spPr>
          </p:pic>
          <p:pic>
            <p:nvPicPr>
              <p:cNvPr id="290" name="Picture 175" descr="05"/>
              <p:cNvPicPr>
                <a:picLocks noChangeAspect="1" noChangeArrowheads="1"/>
              </p:cNvPicPr>
              <p:nvPr/>
            </p:nvPicPr>
            <p:blipFill>
              <a:blip r:embed="rId4" cstate="print"/>
              <a:srcRect/>
              <a:stretch>
                <a:fillRect/>
              </a:stretch>
            </p:blipFill>
            <p:spPr bwMode="auto">
              <a:xfrm>
                <a:off x="4680570" y="4446439"/>
                <a:ext cx="151452" cy="147040"/>
              </a:xfrm>
              <a:prstGeom prst="rect">
                <a:avLst/>
              </a:prstGeom>
              <a:noFill/>
              <a:ln w="9525">
                <a:noFill/>
                <a:miter lim="800000"/>
                <a:headEnd/>
                <a:tailEnd/>
              </a:ln>
            </p:spPr>
          </p:pic>
          <p:cxnSp>
            <p:nvCxnSpPr>
              <p:cNvPr id="291" name="AutoShape 188"/>
              <p:cNvCxnSpPr>
                <a:cxnSpLocks noChangeShapeType="1"/>
                <a:stCxn id="256" idx="2"/>
                <a:endCxn id="290" idx="0"/>
              </p:cNvCxnSpPr>
              <p:nvPr/>
            </p:nvCxnSpPr>
            <p:spPr bwMode="auto">
              <a:xfrm flipH="1">
                <a:off x="4756296" y="4324531"/>
                <a:ext cx="76042" cy="121908"/>
              </a:xfrm>
              <a:prstGeom prst="straightConnector1">
                <a:avLst/>
              </a:prstGeom>
              <a:noFill/>
              <a:ln w="25400">
                <a:solidFill>
                  <a:srgbClr val="000000"/>
                </a:solidFill>
                <a:round/>
                <a:headEnd/>
                <a:tailEnd/>
              </a:ln>
            </p:spPr>
          </p:cxnSp>
          <p:cxnSp>
            <p:nvCxnSpPr>
              <p:cNvPr id="292" name="AutoShape 188"/>
              <p:cNvCxnSpPr>
                <a:cxnSpLocks noChangeShapeType="1"/>
                <a:stCxn id="255" idx="2"/>
                <a:endCxn id="289" idx="0"/>
              </p:cNvCxnSpPr>
              <p:nvPr/>
            </p:nvCxnSpPr>
            <p:spPr bwMode="auto">
              <a:xfrm flipH="1">
                <a:off x="5692400" y="4338609"/>
                <a:ext cx="48131" cy="179838"/>
              </a:xfrm>
              <a:prstGeom prst="straightConnector1">
                <a:avLst/>
              </a:prstGeom>
              <a:noFill/>
              <a:ln w="25400">
                <a:solidFill>
                  <a:srgbClr val="000000"/>
                </a:solidFill>
                <a:round/>
                <a:headEnd/>
                <a:tailEnd/>
              </a:ln>
            </p:spPr>
          </p:cxnSp>
          <p:pic>
            <p:nvPicPr>
              <p:cNvPr id="293" name="Picture 175" descr="05"/>
              <p:cNvPicPr>
                <a:picLocks noChangeAspect="1" noChangeArrowheads="1"/>
              </p:cNvPicPr>
              <p:nvPr/>
            </p:nvPicPr>
            <p:blipFill>
              <a:blip r:embed="rId4" cstate="print"/>
              <a:srcRect/>
              <a:stretch>
                <a:fillRect/>
              </a:stretch>
            </p:blipFill>
            <p:spPr bwMode="auto">
              <a:xfrm>
                <a:off x="5832698" y="4518447"/>
                <a:ext cx="151452" cy="147040"/>
              </a:xfrm>
              <a:prstGeom prst="rect">
                <a:avLst/>
              </a:prstGeom>
              <a:noFill/>
              <a:ln w="9525">
                <a:noFill/>
                <a:miter lim="800000"/>
                <a:headEnd/>
                <a:tailEnd/>
              </a:ln>
            </p:spPr>
          </p:pic>
          <p:cxnSp>
            <p:nvCxnSpPr>
              <p:cNvPr id="294" name="AutoShape 188"/>
              <p:cNvCxnSpPr>
                <a:cxnSpLocks noChangeShapeType="1"/>
                <a:stCxn id="255" idx="2"/>
                <a:endCxn id="293" idx="0"/>
              </p:cNvCxnSpPr>
              <p:nvPr/>
            </p:nvCxnSpPr>
            <p:spPr bwMode="auto">
              <a:xfrm>
                <a:off x="5740531" y="4338609"/>
                <a:ext cx="167893" cy="179838"/>
              </a:xfrm>
              <a:prstGeom prst="straightConnector1">
                <a:avLst/>
              </a:prstGeom>
              <a:noFill/>
              <a:ln w="25400">
                <a:solidFill>
                  <a:srgbClr val="000000"/>
                </a:solidFill>
                <a:round/>
                <a:headEnd/>
                <a:tailEnd/>
              </a:ln>
            </p:spPr>
          </p:cxnSp>
          <p:cxnSp>
            <p:nvCxnSpPr>
              <p:cNvPr id="295" name="AutoShape 182"/>
              <p:cNvCxnSpPr>
                <a:cxnSpLocks noChangeShapeType="1"/>
                <a:stCxn id="254" idx="0"/>
                <a:endCxn id="288" idx="2"/>
              </p:cNvCxnSpPr>
              <p:nvPr/>
            </p:nvCxnSpPr>
            <p:spPr bwMode="auto">
              <a:xfrm flipH="1" flipV="1">
                <a:off x="4755778" y="3657375"/>
                <a:ext cx="107161" cy="205700"/>
              </a:xfrm>
              <a:prstGeom prst="straightConnector1">
                <a:avLst/>
              </a:prstGeom>
              <a:noFill/>
              <a:ln w="25400">
                <a:solidFill>
                  <a:srgbClr val="000000"/>
                </a:solidFill>
                <a:round/>
                <a:headEnd/>
                <a:tailEnd/>
              </a:ln>
            </p:spPr>
          </p:cxnSp>
          <p:pic>
            <p:nvPicPr>
              <p:cNvPr id="296" name="Picture 169" descr="05"/>
              <p:cNvPicPr>
                <a:picLocks noChangeAspect="1" noChangeArrowheads="1"/>
              </p:cNvPicPr>
              <p:nvPr/>
            </p:nvPicPr>
            <p:blipFill>
              <a:blip r:embed="rId4" cstate="print"/>
              <a:srcRect/>
              <a:stretch>
                <a:fillRect/>
              </a:stretch>
            </p:blipFill>
            <p:spPr bwMode="auto">
              <a:xfrm>
                <a:off x="4968602" y="3438327"/>
                <a:ext cx="150415" cy="147040"/>
              </a:xfrm>
              <a:prstGeom prst="rect">
                <a:avLst/>
              </a:prstGeom>
              <a:noFill/>
              <a:ln w="9525">
                <a:noFill/>
                <a:miter lim="800000"/>
                <a:headEnd/>
                <a:tailEnd/>
              </a:ln>
            </p:spPr>
          </p:pic>
          <p:pic>
            <p:nvPicPr>
              <p:cNvPr id="297" name="Picture 169" descr="05"/>
              <p:cNvPicPr>
                <a:picLocks noChangeAspect="1" noChangeArrowheads="1"/>
              </p:cNvPicPr>
              <p:nvPr/>
            </p:nvPicPr>
            <p:blipFill>
              <a:blip r:embed="rId4" cstate="print"/>
              <a:srcRect/>
              <a:stretch>
                <a:fillRect/>
              </a:stretch>
            </p:blipFill>
            <p:spPr bwMode="auto">
              <a:xfrm>
                <a:off x="5472658" y="3366319"/>
                <a:ext cx="150415" cy="147040"/>
              </a:xfrm>
              <a:prstGeom prst="rect">
                <a:avLst/>
              </a:prstGeom>
              <a:noFill/>
              <a:ln w="9525">
                <a:noFill/>
                <a:miter lim="800000"/>
                <a:headEnd/>
                <a:tailEnd/>
              </a:ln>
            </p:spPr>
          </p:pic>
          <p:cxnSp>
            <p:nvCxnSpPr>
              <p:cNvPr id="298" name="AutoShape 182"/>
              <p:cNvCxnSpPr>
                <a:cxnSpLocks noChangeShapeType="1"/>
                <a:stCxn id="253" idx="1"/>
                <a:endCxn id="296" idx="3"/>
              </p:cNvCxnSpPr>
              <p:nvPr/>
            </p:nvCxnSpPr>
            <p:spPr bwMode="auto">
              <a:xfrm flipH="1" flipV="1">
                <a:off x="5119017" y="3511847"/>
                <a:ext cx="155747" cy="193238"/>
              </a:xfrm>
              <a:prstGeom prst="straightConnector1">
                <a:avLst/>
              </a:prstGeom>
              <a:noFill/>
              <a:ln w="25400">
                <a:solidFill>
                  <a:srgbClr val="000000"/>
                </a:solidFill>
                <a:round/>
                <a:headEnd/>
                <a:tailEnd/>
              </a:ln>
            </p:spPr>
          </p:cxnSp>
          <p:cxnSp>
            <p:nvCxnSpPr>
              <p:cNvPr id="299" name="AutoShape 182"/>
              <p:cNvCxnSpPr>
                <a:cxnSpLocks noChangeShapeType="1"/>
                <a:stCxn id="253" idx="3"/>
                <a:endCxn id="297" idx="2"/>
              </p:cNvCxnSpPr>
              <p:nvPr/>
            </p:nvCxnSpPr>
            <p:spPr bwMode="auto">
              <a:xfrm flipV="1">
                <a:off x="5427253" y="3513359"/>
                <a:ext cx="120613" cy="191726"/>
              </a:xfrm>
              <a:prstGeom prst="straightConnector1">
                <a:avLst/>
              </a:prstGeom>
              <a:noFill/>
              <a:ln w="25400">
                <a:solidFill>
                  <a:srgbClr val="000000"/>
                </a:solidFill>
                <a:round/>
                <a:headEnd/>
                <a:tailEnd/>
              </a:ln>
            </p:spPr>
          </p:cxnSp>
          <p:pic>
            <p:nvPicPr>
              <p:cNvPr id="300" name="Picture 171" descr="05"/>
              <p:cNvPicPr>
                <a:picLocks noChangeAspect="1" noChangeArrowheads="1"/>
              </p:cNvPicPr>
              <p:nvPr/>
            </p:nvPicPr>
            <p:blipFill>
              <a:blip r:embed="rId4" cstate="print"/>
              <a:srcRect/>
              <a:stretch>
                <a:fillRect/>
              </a:stretch>
            </p:blipFill>
            <p:spPr bwMode="auto">
              <a:xfrm>
                <a:off x="5728791" y="3561077"/>
                <a:ext cx="152489" cy="147040"/>
              </a:xfrm>
              <a:prstGeom prst="rect">
                <a:avLst/>
              </a:prstGeom>
              <a:noFill/>
              <a:ln w="9525">
                <a:noFill/>
                <a:miter lim="800000"/>
                <a:headEnd/>
                <a:tailEnd/>
              </a:ln>
            </p:spPr>
          </p:pic>
          <p:cxnSp>
            <p:nvCxnSpPr>
              <p:cNvPr id="301" name="AutoShape 187"/>
              <p:cNvCxnSpPr>
                <a:cxnSpLocks noChangeShapeType="1"/>
                <a:stCxn id="300" idx="2"/>
                <a:endCxn id="257" idx="0"/>
              </p:cNvCxnSpPr>
              <p:nvPr/>
            </p:nvCxnSpPr>
            <p:spPr bwMode="auto">
              <a:xfrm flipH="1">
                <a:off x="5801734" y="3708117"/>
                <a:ext cx="3302" cy="154958"/>
              </a:xfrm>
              <a:prstGeom prst="straightConnector1">
                <a:avLst/>
              </a:prstGeom>
              <a:noFill/>
              <a:ln w="25400">
                <a:solidFill>
                  <a:srgbClr val="000000"/>
                </a:solidFill>
                <a:round/>
                <a:headEnd/>
                <a:tailEnd/>
              </a:ln>
            </p:spPr>
          </p:cxnSp>
          <p:pic>
            <p:nvPicPr>
              <p:cNvPr id="302" name="Picture 171" descr="05"/>
              <p:cNvPicPr>
                <a:picLocks noChangeAspect="1" noChangeArrowheads="1"/>
              </p:cNvPicPr>
              <p:nvPr/>
            </p:nvPicPr>
            <p:blipFill>
              <a:blip r:embed="rId4" cstate="print"/>
              <a:srcRect/>
              <a:stretch>
                <a:fillRect/>
              </a:stretch>
            </p:blipFill>
            <p:spPr bwMode="auto">
              <a:xfrm>
                <a:off x="6120730" y="3654351"/>
                <a:ext cx="152489" cy="147040"/>
              </a:xfrm>
              <a:prstGeom prst="rect">
                <a:avLst/>
              </a:prstGeom>
              <a:noFill/>
              <a:ln w="9525">
                <a:noFill/>
                <a:miter lim="800000"/>
                <a:headEnd/>
                <a:tailEnd/>
              </a:ln>
            </p:spPr>
          </p:pic>
          <p:cxnSp>
            <p:nvCxnSpPr>
              <p:cNvPr id="303" name="AutoShape 187"/>
              <p:cNvCxnSpPr>
                <a:cxnSpLocks noChangeShapeType="1"/>
                <a:stCxn id="257" idx="3"/>
                <a:endCxn id="302" idx="1"/>
              </p:cNvCxnSpPr>
              <p:nvPr/>
            </p:nvCxnSpPr>
            <p:spPr bwMode="auto">
              <a:xfrm flipV="1">
                <a:off x="5878497" y="3727871"/>
                <a:ext cx="242233" cy="207942"/>
              </a:xfrm>
              <a:prstGeom prst="straightConnector1">
                <a:avLst/>
              </a:prstGeom>
              <a:noFill/>
              <a:ln w="25400">
                <a:solidFill>
                  <a:srgbClr val="000000"/>
                </a:solidFill>
                <a:round/>
                <a:headEnd/>
                <a:tailEnd/>
              </a:ln>
            </p:spPr>
          </p:cxnSp>
          <p:pic>
            <p:nvPicPr>
              <p:cNvPr id="304" name="Picture 175" descr="05"/>
              <p:cNvPicPr>
                <a:picLocks noChangeAspect="1" noChangeArrowheads="1"/>
              </p:cNvPicPr>
              <p:nvPr/>
            </p:nvPicPr>
            <p:blipFill>
              <a:blip r:embed="rId4" cstate="print"/>
              <a:srcRect/>
              <a:stretch>
                <a:fillRect/>
              </a:stretch>
            </p:blipFill>
            <p:spPr bwMode="auto">
              <a:xfrm>
                <a:off x="5040610" y="4446439"/>
                <a:ext cx="151452" cy="147040"/>
              </a:xfrm>
              <a:prstGeom prst="rect">
                <a:avLst/>
              </a:prstGeom>
              <a:noFill/>
              <a:ln w="9525">
                <a:noFill/>
                <a:miter lim="800000"/>
                <a:headEnd/>
                <a:tailEnd/>
              </a:ln>
            </p:spPr>
          </p:pic>
          <p:cxnSp>
            <p:nvCxnSpPr>
              <p:cNvPr id="305" name="AutoShape 182"/>
              <p:cNvCxnSpPr>
                <a:cxnSpLocks noChangeShapeType="1"/>
                <a:stCxn id="304" idx="0"/>
                <a:endCxn id="256" idx="0"/>
              </p:cNvCxnSpPr>
              <p:nvPr/>
            </p:nvCxnSpPr>
            <p:spPr bwMode="auto">
              <a:xfrm flipH="1" flipV="1">
                <a:off x="4832338" y="4177491"/>
                <a:ext cx="283998" cy="268948"/>
              </a:xfrm>
              <a:prstGeom prst="straightConnector1">
                <a:avLst/>
              </a:prstGeom>
              <a:noFill/>
              <a:ln w="25400">
                <a:solidFill>
                  <a:srgbClr val="000000"/>
                </a:solidFill>
                <a:round/>
                <a:headEnd/>
                <a:tailEnd/>
              </a:ln>
            </p:spPr>
          </p:cxnSp>
          <p:pic>
            <p:nvPicPr>
              <p:cNvPr id="306" name="Picture 176" descr="05"/>
              <p:cNvPicPr>
                <a:picLocks noChangeAspect="1" noChangeArrowheads="1"/>
              </p:cNvPicPr>
              <p:nvPr/>
            </p:nvPicPr>
            <p:blipFill>
              <a:blip r:embed="rId4" cstate="print"/>
              <a:srcRect/>
              <a:stretch>
                <a:fillRect/>
              </a:stretch>
            </p:blipFill>
            <p:spPr bwMode="auto">
              <a:xfrm>
                <a:off x="4464546" y="4014391"/>
                <a:ext cx="150415" cy="147040"/>
              </a:xfrm>
              <a:prstGeom prst="rect">
                <a:avLst/>
              </a:prstGeom>
              <a:noFill/>
              <a:ln w="9525">
                <a:noFill/>
                <a:miter lim="800000"/>
                <a:headEnd/>
                <a:tailEnd/>
              </a:ln>
            </p:spPr>
          </p:pic>
          <p:cxnSp>
            <p:nvCxnSpPr>
              <p:cNvPr id="307" name="AutoShape 182"/>
              <p:cNvCxnSpPr>
                <a:cxnSpLocks noChangeShapeType="1"/>
                <a:stCxn id="254" idx="1"/>
                <a:endCxn id="306" idx="3"/>
              </p:cNvCxnSpPr>
              <p:nvPr/>
            </p:nvCxnSpPr>
            <p:spPr bwMode="auto">
              <a:xfrm flipH="1">
                <a:off x="4614961" y="3935813"/>
                <a:ext cx="172252" cy="152098"/>
              </a:xfrm>
              <a:prstGeom prst="straightConnector1">
                <a:avLst/>
              </a:prstGeom>
              <a:noFill/>
              <a:ln w="25400">
                <a:solidFill>
                  <a:srgbClr val="000000"/>
                </a:solidFill>
                <a:round/>
                <a:headEnd/>
                <a:tailEnd/>
              </a:ln>
            </p:spPr>
          </p:cxnSp>
        </p:grpSp>
        <p:grpSp>
          <p:nvGrpSpPr>
            <p:cNvPr id="4" name="组合 550"/>
            <p:cNvGrpSpPr/>
            <p:nvPr/>
          </p:nvGrpSpPr>
          <p:grpSpPr>
            <a:xfrm>
              <a:off x="-2563922" y="1552074"/>
              <a:ext cx="1178071" cy="1262714"/>
              <a:chOff x="4464546" y="3366319"/>
              <a:chExt cx="1808673" cy="1299168"/>
            </a:xfrm>
            <a:scene3d>
              <a:camera prst="orthographicFront">
                <a:rot lat="18599991" lon="0" rev="0"/>
              </a:camera>
              <a:lightRig rig="threePt" dir="t"/>
            </a:scene3d>
          </p:grpSpPr>
          <p:pic>
            <p:nvPicPr>
              <p:cNvPr id="196" name="Picture 137" descr="05"/>
              <p:cNvPicPr>
                <a:picLocks noChangeAspect="1" noChangeArrowheads="1"/>
              </p:cNvPicPr>
              <p:nvPr/>
            </p:nvPicPr>
            <p:blipFill>
              <a:blip r:embed="rId4" cstate="print"/>
              <a:srcRect/>
              <a:stretch>
                <a:fillRect/>
              </a:stretch>
            </p:blipFill>
            <p:spPr bwMode="auto">
              <a:xfrm>
                <a:off x="5260241" y="3958495"/>
                <a:ext cx="150415" cy="145476"/>
              </a:xfrm>
              <a:prstGeom prst="rect">
                <a:avLst/>
              </a:prstGeom>
              <a:noFill/>
              <a:ln w="9525">
                <a:noFill/>
                <a:miter lim="800000"/>
                <a:headEnd/>
                <a:tailEnd/>
              </a:ln>
            </p:spPr>
          </p:pic>
          <p:pic>
            <p:nvPicPr>
              <p:cNvPr id="197" name="Picture 138" descr="05"/>
              <p:cNvPicPr>
                <a:picLocks noChangeAspect="1" noChangeArrowheads="1"/>
              </p:cNvPicPr>
              <p:nvPr/>
            </p:nvPicPr>
            <p:blipFill>
              <a:blip r:embed="rId4" cstate="print"/>
              <a:srcRect/>
              <a:stretch>
                <a:fillRect/>
              </a:stretch>
            </p:blipFill>
            <p:spPr bwMode="auto">
              <a:xfrm>
                <a:off x="5274764" y="3631565"/>
                <a:ext cx="152489" cy="147040"/>
              </a:xfrm>
              <a:prstGeom prst="rect">
                <a:avLst/>
              </a:prstGeom>
              <a:noFill/>
              <a:ln w="9525">
                <a:noFill/>
                <a:miter lim="800000"/>
                <a:headEnd/>
                <a:tailEnd/>
              </a:ln>
            </p:spPr>
          </p:pic>
          <p:pic>
            <p:nvPicPr>
              <p:cNvPr id="198" name="Picture 139" descr="05"/>
              <p:cNvPicPr>
                <a:picLocks noChangeAspect="1" noChangeArrowheads="1"/>
              </p:cNvPicPr>
              <p:nvPr/>
            </p:nvPicPr>
            <p:blipFill>
              <a:blip r:embed="rId4" cstate="print"/>
              <a:srcRect/>
              <a:stretch>
                <a:fillRect/>
              </a:stretch>
            </p:blipFill>
            <p:spPr bwMode="auto">
              <a:xfrm>
                <a:off x="4787213" y="3863075"/>
                <a:ext cx="151452" cy="145476"/>
              </a:xfrm>
              <a:prstGeom prst="rect">
                <a:avLst/>
              </a:prstGeom>
              <a:noFill/>
              <a:ln w="9525">
                <a:noFill/>
                <a:miter lim="800000"/>
                <a:headEnd/>
                <a:tailEnd/>
              </a:ln>
            </p:spPr>
          </p:pic>
          <p:pic>
            <p:nvPicPr>
              <p:cNvPr id="199" name="Picture 140" descr="05"/>
              <p:cNvPicPr>
                <a:picLocks noChangeAspect="1" noChangeArrowheads="1"/>
              </p:cNvPicPr>
              <p:nvPr/>
            </p:nvPicPr>
            <p:blipFill>
              <a:blip r:embed="rId4" cstate="print"/>
              <a:srcRect/>
              <a:stretch>
                <a:fillRect/>
              </a:stretch>
            </p:blipFill>
            <p:spPr bwMode="auto">
              <a:xfrm>
                <a:off x="5664805" y="4193133"/>
                <a:ext cx="151452" cy="145476"/>
              </a:xfrm>
              <a:prstGeom prst="rect">
                <a:avLst/>
              </a:prstGeom>
              <a:noFill/>
              <a:ln w="9525">
                <a:noFill/>
                <a:miter lim="800000"/>
                <a:headEnd/>
                <a:tailEnd/>
              </a:ln>
            </p:spPr>
          </p:pic>
          <p:pic>
            <p:nvPicPr>
              <p:cNvPr id="200" name="Picture 141" descr="05"/>
              <p:cNvPicPr>
                <a:picLocks noChangeAspect="1" noChangeArrowheads="1"/>
              </p:cNvPicPr>
              <p:nvPr/>
            </p:nvPicPr>
            <p:blipFill>
              <a:blip r:embed="rId4" cstate="print"/>
              <a:srcRect/>
              <a:stretch>
                <a:fillRect/>
              </a:stretch>
            </p:blipFill>
            <p:spPr bwMode="auto">
              <a:xfrm>
                <a:off x="4756093" y="4177491"/>
                <a:ext cx="152489" cy="147040"/>
              </a:xfrm>
              <a:prstGeom prst="rect">
                <a:avLst/>
              </a:prstGeom>
              <a:noFill/>
              <a:ln w="9525">
                <a:noFill/>
                <a:miter lim="800000"/>
                <a:headEnd/>
                <a:tailEnd/>
              </a:ln>
            </p:spPr>
          </p:pic>
          <p:pic>
            <p:nvPicPr>
              <p:cNvPr id="201" name="Picture 142" descr="05"/>
              <p:cNvPicPr>
                <a:picLocks noChangeAspect="1" noChangeArrowheads="1"/>
              </p:cNvPicPr>
              <p:nvPr/>
            </p:nvPicPr>
            <p:blipFill>
              <a:blip r:embed="rId4" cstate="print"/>
              <a:srcRect/>
              <a:stretch>
                <a:fillRect/>
              </a:stretch>
            </p:blipFill>
            <p:spPr bwMode="auto">
              <a:xfrm>
                <a:off x="5724971" y="3863075"/>
                <a:ext cx="153526" cy="145476"/>
              </a:xfrm>
              <a:prstGeom prst="rect">
                <a:avLst/>
              </a:prstGeom>
              <a:noFill/>
              <a:ln w="9525">
                <a:noFill/>
                <a:miter lim="800000"/>
                <a:headEnd/>
                <a:tailEnd/>
              </a:ln>
            </p:spPr>
          </p:pic>
          <p:cxnSp>
            <p:nvCxnSpPr>
              <p:cNvPr id="202" name="AutoShape 143"/>
              <p:cNvCxnSpPr>
                <a:cxnSpLocks noChangeShapeType="1"/>
              </p:cNvCxnSpPr>
              <p:nvPr/>
            </p:nvCxnSpPr>
            <p:spPr bwMode="auto">
              <a:xfrm flipV="1">
                <a:off x="4938665" y="3778606"/>
                <a:ext cx="412863" cy="157991"/>
              </a:xfrm>
              <a:prstGeom prst="straightConnector1">
                <a:avLst/>
              </a:prstGeom>
              <a:noFill/>
              <a:ln w="25400">
                <a:solidFill>
                  <a:srgbClr val="000000"/>
                </a:solidFill>
                <a:round/>
                <a:headEnd/>
                <a:tailEnd/>
              </a:ln>
            </p:spPr>
          </p:cxnSp>
          <p:cxnSp>
            <p:nvCxnSpPr>
              <p:cNvPr id="203" name="AutoShape 144"/>
              <p:cNvCxnSpPr>
                <a:cxnSpLocks noChangeShapeType="1"/>
              </p:cNvCxnSpPr>
              <p:nvPr/>
            </p:nvCxnSpPr>
            <p:spPr bwMode="auto">
              <a:xfrm flipH="1" flipV="1">
                <a:off x="5351528" y="3778606"/>
                <a:ext cx="373443" cy="157991"/>
              </a:xfrm>
              <a:prstGeom prst="straightConnector1">
                <a:avLst/>
              </a:prstGeom>
              <a:noFill/>
              <a:ln w="25400">
                <a:solidFill>
                  <a:srgbClr val="000000"/>
                </a:solidFill>
                <a:round/>
                <a:headEnd/>
                <a:tailEnd/>
              </a:ln>
            </p:spPr>
          </p:cxnSp>
          <p:cxnSp>
            <p:nvCxnSpPr>
              <p:cNvPr id="204" name="AutoShape 145"/>
              <p:cNvCxnSpPr>
                <a:cxnSpLocks noChangeShapeType="1"/>
              </p:cNvCxnSpPr>
              <p:nvPr/>
            </p:nvCxnSpPr>
            <p:spPr bwMode="auto">
              <a:xfrm flipH="1">
                <a:off x="5664805" y="3936595"/>
                <a:ext cx="60166" cy="330059"/>
              </a:xfrm>
              <a:prstGeom prst="straightConnector1">
                <a:avLst/>
              </a:prstGeom>
              <a:noFill/>
              <a:ln w="25400">
                <a:solidFill>
                  <a:srgbClr val="000000"/>
                </a:solidFill>
                <a:round/>
                <a:headEnd/>
                <a:tailEnd/>
              </a:ln>
            </p:spPr>
          </p:cxnSp>
          <p:cxnSp>
            <p:nvCxnSpPr>
              <p:cNvPr id="205" name="AutoShape 146"/>
              <p:cNvCxnSpPr>
                <a:cxnSpLocks noChangeShapeType="1"/>
              </p:cNvCxnSpPr>
              <p:nvPr/>
            </p:nvCxnSpPr>
            <p:spPr bwMode="auto">
              <a:xfrm flipH="1" flipV="1">
                <a:off x="4908582" y="4251011"/>
                <a:ext cx="756223" cy="15643"/>
              </a:xfrm>
              <a:prstGeom prst="straightConnector1">
                <a:avLst/>
              </a:prstGeom>
              <a:noFill/>
              <a:ln w="25400">
                <a:solidFill>
                  <a:srgbClr val="000000"/>
                </a:solidFill>
                <a:round/>
                <a:headEnd/>
                <a:tailEnd/>
              </a:ln>
            </p:spPr>
          </p:cxnSp>
          <p:cxnSp>
            <p:nvCxnSpPr>
              <p:cNvPr id="206" name="AutoShape 147"/>
              <p:cNvCxnSpPr>
                <a:cxnSpLocks noChangeShapeType="1"/>
              </p:cNvCxnSpPr>
              <p:nvPr/>
            </p:nvCxnSpPr>
            <p:spPr bwMode="auto">
              <a:xfrm flipV="1">
                <a:off x="4908582" y="3936595"/>
                <a:ext cx="30083" cy="314416"/>
              </a:xfrm>
              <a:prstGeom prst="straightConnector1">
                <a:avLst/>
              </a:prstGeom>
              <a:noFill/>
              <a:ln w="25400">
                <a:solidFill>
                  <a:srgbClr val="000000"/>
                </a:solidFill>
                <a:round/>
                <a:headEnd/>
                <a:tailEnd/>
              </a:ln>
            </p:spPr>
          </p:cxnSp>
          <p:cxnSp>
            <p:nvCxnSpPr>
              <p:cNvPr id="207" name="AutoShape 148"/>
              <p:cNvCxnSpPr>
                <a:cxnSpLocks noChangeShapeType="1"/>
              </p:cNvCxnSpPr>
              <p:nvPr/>
            </p:nvCxnSpPr>
            <p:spPr bwMode="auto">
              <a:xfrm flipH="1" flipV="1">
                <a:off x="4938665" y="3936595"/>
                <a:ext cx="321576" cy="95420"/>
              </a:xfrm>
              <a:prstGeom prst="straightConnector1">
                <a:avLst/>
              </a:prstGeom>
              <a:noFill/>
              <a:ln w="25400">
                <a:solidFill>
                  <a:srgbClr val="000000"/>
                </a:solidFill>
                <a:round/>
                <a:headEnd/>
                <a:tailEnd/>
              </a:ln>
            </p:spPr>
          </p:cxnSp>
          <p:cxnSp>
            <p:nvCxnSpPr>
              <p:cNvPr id="208" name="AutoShape 149"/>
              <p:cNvCxnSpPr>
                <a:cxnSpLocks noChangeShapeType="1"/>
              </p:cNvCxnSpPr>
              <p:nvPr/>
            </p:nvCxnSpPr>
            <p:spPr bwMode="auto">
              <a:xfrm flipV="1">
                <a:off x="5335968" y="3778606"/>
                <a:ext cx="15560" cy="179890"/>
              </a:xfrm>
              <a:prstGeom prst="straightConnector1">
                <a:avLst/>
              </a:prstGeom>
              <a:noFill/>
              <a:ln w="25400">
                <a:solidFill>
                  <a:srgbClr val="000000"/>
                </a:solidFill>
                <a:round/>
                <a:headEnd/>
                <a:tailEnd/>
              </a:ln>
            </p:spPr>
          </p:cxnSp>
          <p:cxnSp>
            <p:nvCxnSpPr>
              <p:cNvPr id="209" name="AutoShape 150"/>
              <p:cNvCxnSpPr>
                <a:cxnSpLocks noChangeShapeType="1"/>
              </p:cNvCxnSpPr>
              <p:nvPr/>
            </p:nvCxnSpPr>
            <p:spPr bwMode="auto">
              <a:xfrm flipV="1">
                <a:off x="5410656" y="3936595"/>
                <a:ext cx="314315" cy="95420"/>
              </a:xfrm>
              <a:prstGeom prst="straightConnector1">
                <a:avLst/>
              </a:prstGeom>
              <a:noFill/>
              <a:ln w="25400">
                <a:solidFill>
                  <a:srgbClr val="000000"/>
                </a:solidFill>
                <a:round/>
                <a:headEnd/>
                <a:tailEnd/>
              </a:ln>
            </p:spPr>
          </p:cxnSp>
          <p:cxnSp>
            <p:nvCxnSpPr>
              <p:cNvPr id="210" name="AutoShape 151"/>
              <p:cNvCxnSpPr>
                <a:cxnSpLocks noChangeShapeType="1"/>
              </p:cNvCxnSpPr>
              <p:nvPr/>
            </p:nvCxnSpPr>
            <p:spPr bwMode="auto">
              <a:xfrm>
                <a:off x="5410656" y="4032015"/>
                <a:ext cx="254149" cy="234639"/>
              </a:xfrm>
              <a:prstGeom prst="straightConnector1">
                <a:avLst/>
              </a:prstGeom>
              <a:noFill/>
              <a:ln w="25400">
                <a:solidFill>
                  <a:srgbClr val="000000"/>
                </a:solidFill>
                <a:round/>
                <a:headEnd/>
                <a:tailEnd/>
              </a:ln>
            </p:spPr>
          </p:cxnSp>
          <p:cxnSp>
            <p:nvCxnSpPr>
              <p:cNvPr id="211" name="AutoShape 152"/>
              <p:cNvCxnSpPr>
                <a:cxnSpLocks noChangeShapeType="1"/>
              </p:cNvCxnSpPr>
              <p:nvPr/>
            </p:nvCxnSpPr>
            <p:spPr bwMode="auto">
              <a:xfrm flipV="1">
                <a:off x="4908582" y="4032015"/>
                <a:ext cx="351659" cy="218996"/>
              </a:xfrm>
              <a:prstGeom prst="straightConnector1">
                <a:avLst/>
              </a:prstGeom>
              <a:noFill/>
              <a:ln w="25400">
                <a:solidFill>
                  <a:srgbClr val="000000"/>
                </a:solidFill>
                <a:round/>
                <a:headEnd/>
                <a:tailEnd/>
              </a:ln>
            </p:spPr>
          </p:cxnSp>
          <p:sp>
            <p:nvSpPr>
              <p:cNvPr id="212" name="Text Box 153"/>
              <p:cNvSpPr txBox="1">
                <a:spLocks noChangeArrowheads="1"/>
              </p:cNvSpPr>
              <p:nvPr/>
            </p:nvSpPr>
            <p:spPr bwMode="auto">
              <a:xfrm>
                <a:off x="5200074" y="4141512"/>
                <a:ext cx="297820" cy="217347"/>
              </a:xfrm>
              <a:prstGeom prst="rect">
                <a:avLst/>
              </a:prstGeom>
              <a:noFill/>
              <a:ln w="9525" algn="ctr">
                <a:noFill/>
                <a:miter lim="800000"/>
                <a:headEnd/>
                <a:tailEnd/>
              </a:ln>
            </p:spPr>
            <p:txBody>
              <a:bodyPr wrap="none" lIns="96022" tIns="48030" rIns="96022" bIns="48030">
                <a:spAutoFit/>
              </a:bodyPr>
              <a:lstStyle/>
              <a:p>
                <a:pPr defTabSz="973138" fontAlgn="auto">
                  <a:spcBef>
                    <a:spcPts val="0"/>
                  </a:spcBef>
                  <a:spcAft>
                    <a:spcPts val="0"/>
                  </a:spcAft>
                  <a:defRPr/>
                </a:pPr>
                <a:endParaRPr lang="zh-CN" altLang="en-US" sz="1200" kern="0">
                  <a:solidFill>
                    <a:schemeClr val="tx1">
                      <a:lumMod val="75000"/>
                      <a:lumOff val="25000"/>
                    </a:schemeClr>
                  </a:solidFill>
                  <a:latin typeface="Arial" pitchFamily="34" charset="0"/>
                  <a:ea typeface="微软雅黑" pitchFamily="34" charset="-122"/>
                  <a:cs typeface="Arial" pitchFamily="34" charset="0"/>
                </a:endParaRPr>
              </a:p>
            </p:txBody>
          </p:sp>
          <p:sp>
            <p:nvSpPr>
              <p:cNvPr id="213" name="Text Box 154"/>
              <p:cNvSpPr txBox="1">
                <a:spLocks noChangeArrowheads="1"/>
              </p:cNvSpPr>
              <p:nvPr/>
            </p:nvSpPr>
            <p:spPr bwMode="auto">
              <a:xfrm>
                <a:off x="4675179" y="3762963"/>
                <a:ext cx="297820" cy="217347"/>
              </a:xfrm>
              <a:prstGeom prst="rect">
                <a:avLst/>
              </a:prstGeom>
              <a:noFill/>
              <a:ln w="9525" algn="ctr">
                <a:noFill/>
                <a:miter lim="800000"/>
                <a:headEnd/>
                <a:tailEnd/>
              </a:ln>
            </p:spPr>
            <p:txBody>
              <a:bodyPr wrap="none" lIns="96022" tIns="48030" rIns="96022" bIns="48030">
                <a:spAutoFit/>
              </a:bodyPr>
              <a:lstStyle/>
              <a:p>
                <a:pPr defTabSz="973138" fontAlgn="auto">
                  <a:spcBef>
                    <a:spcPts val="0"/>
                  </a:spcBef>
                  <a:spcAft>
                    <a:spcPts val="0"/>
                  </a:spcAft>
                  <a:defRPr/>
                </a:pPr>
                <a:endParaRPr lang="zh-CN" altLang="en-US" sz="1200" kern="0">
                  <a:solidFill>
                    <a:schemeClr val="tx1">
                      <a:lumMod val="75000"/>
                      <a:lumOff val="25000"/>
                    </a:schemeClr>
                  </a:solidFill>
                  <a:latin typeface="Arial" pitchFamily="34" charset="0"/>
                  <a:ea typeface="微软雅黑" pitchFamily="34" charset="-122"/>
                  <a:cs typeface="Arial" pitchFamily="34" charset="0"/>
                </a:endParaRPr>
              </a:p>
            </p:txBody>
          </p:sp>
          <p:sp>
            <p:nvSpPr>
              <p:cNvPr id="214" name="Text Box 155"/>
              <p:cNvSpPr txBox="1">
                <a:spLocks noChangeArrowheads="1"/>
              </p:cNvSpPr>
              <p:nvPr/>
            </p:nvSpPr>
            <p:spPr bwMode="auto">
              <a:xfrm>
                <a:off x="5732234" y="3741063"/>
                <a:ext cx="297820" cy="217347"/>
              </a:xfrm>
              <a:prstGeom prst="rect">
                <a:avLst/>
              </a:prstGeom>
              <a:noFill/>
              <a:ln w="9525" algn="ctr">
                <a:noFill/>
                <a:miter lim="800000"/>
                <a:headEnd/>
                <a:tailEnd/>
              </a:ln>
            </p:spPr>
            <p:txBody>
              <a:bodyPr wrap="none" lIns="96022" tIns="48030" rIns="96022" bIns="48030">
                <a:spAutoFit/>
              </a:bodyPr>
              <a:lstStyle/>
              <a:p>
                <a:pPr defTabSz="973138" fontAlgn="auto">
                  <a:spcBef>
                    <a:spcPts val="0"/>
                  </a:spcBef>
                  <a:spcAft>
                    <a:spcPts val="0"/>
                  </a:spcAft>
                  <a:defRPr/>
                </a:pPr>
                <a:endParaRPr lang="zh-CN" altLang="en-US" sz="1200" kern="0">
                  <a:solidFill>
                    <a:schemeClr val="tx1">
                      <a:lumMod val="75000"/>
                      <a:lumOff val="25000"/>
                    </a:schemeClr>
                  </a:solidFill>
                  <a:latin typeface="Arial" pitchFamily="34" charset="0"/>
                  <a:ea typeface="微软雅黑" pitchFamily="34" charset="-122"/>
                  <a:cs typeface="Arial" pitchFamily="34" charset="0"/>
                </a:endParaRPr>
              </a:p>
            </p:txBody>
          </p:sp>
          <p:sp>
            <p:nvSpPr>
              <p:cNvPr id="215" name="Text Box 156"/>
              <p:cNvSpPr txBox="1">
                <a:spLocks noChangeArrowheads="1"/>
              </p:cNvSpPr>
              <p:nvPr/>
            </p:nvSpPr>
            <p:spPr bwMode="auto">
              <a:xfrm>
                <a:off x="4626425" y="4252574"/>
                <a:ext cx="297820" cy="217347"/>
              </a:xfrm>
              <a:prstGeom prst="rect">
                <a:avLst/>
              </a:prstGeom>
              <a:noFill/>
              <a:ln w="9525" algn="ctr">
                <a:noFill/>
                <a:miter lim="800000"/>
                <a:headEnd/>
                <a:tailEnd/>
              </a:ln>
            </p:spPr>
            <p:txBody>
              <a:bodyPr wrap="none" lIns="96022" tIns="48030" rIns="96022" bIns="48030">
                <a:spAutoFit/>
              </a:bodyPr>
              <a:lstStyle/>
              <a:p>
                <a:pPr defTabSz="973138" fontAlgn="auto">
                  <a:spcBef>
                    <a:spcPts val="0"/>
                  </a:spcBef>
                  <a:spcAft>
                    <a:spcPts val="0"/>
                  </a:spcAft>
                  <a:defRPr/>
                </a:pPr>
                <a:endParaRPr lang="zh-CN" altLang="en-US" sz="1200" kern="0">
                  <a:solidFill>
                    <a:schemeClr val="tx1">
                      <a:lumMod val="75000"/>
                      <a:lumOff val="25000"/>
                    </a:schemeClr>
                  </a:solidFill>
                  <a:latin typeface="Arial" pitchFamily="34" charset="0"/>
                  <a:ea typeface="微软雅黑" pitchFamily="34" charset="-122"/>
                  <a:cs typeface="Arial" pitchFamily="34" charset="0"/>
                </a:endParaRPr>
              </a:p>
            </p:txBody>
          </p:sp>
          <p:sp>
            <p:nvSpPr>
              <p:cNvPr id="216" name="Text Box 157"/>
              <p:cNvSpPr txBox="1">
                <a:spLocks noChangeArrowheads="1"/>
              </p:cNvSpPr>
              <p:nvPr/>
            </p:nvSpPr>
            <p:spPr bwMode="auto">
              <a:xfrm>
                <a:off x="5803809" y="4252574"/>
                <a:ext cx="297820" cy="217347"/>
              </a:xfrm>
              <a:prstGeom prst="rect">
                <a:avLst/>
              </a:prstGeom>
              <a:noFill/>
              <a:ln w="9525" algn="ctr">
                <a:noFill/>
                <a:miter lim="800000"/>
                <a:headEnd/>
                <a:tailEnd/>
              </a:ln>
            </p:spPr>
            <p:txBody>
              <a:bodyPr wrap="none" lIns="96022" tIns="48030" rIns="96022" bIns="48030">
                <a:spAutoFit/>
              </a:bodyPr>
              <a:lstStyle/>
              <a:p>
                <a:pPr defTabSz="973138" fontAlgn="auto">
                  <a:spcBef>
                    <a:spcPts val="0"/>
                  </a:spcBef>
                  <a:spcAft>
                    <a:spcPts val="0"/>
                  </a:spcAft>
                  <a:defRPr/>
                </a:pPr>
                <a:endParaRPr lang="zh-CN" altLang="en-US" sz="1200" kern="0">
                  <a:solidFill>
                    <a:schemeClr val="tx1">
                      <a:lumMod val="75000"/>
                      <a:lumOff val="25000"/>
                    </a:schemeClr>
                  </a:solidFill>
                  <a:latin typeface="Arial" pitchFamily="34" charset="0"/>
                  <a:ea typeface="微软雅黑" pitchFamily="34" charset="-122"/>
                  <a:cs typeface="Arial" pitchFamily="34" charset="0"/>
                </a:endParaRPr>
              </a:p>
            </p:txBody>
          </p:sp>
          <p:cxnSp>
            <p:nvCxnSpPr>
              <p:cNvPr id="217" name="AutoShape 158"/>
              <p:cNvCxnSpPr>
                <a:cxnSpLocks noChangeShapeType="1"/>
              </p:cNvCxnSpPr>
              <p:nvPr/>
            </p:nvCxnSpPr>
            <p:spPr bwMode="auto">
              <a:xfrm flipH="1">
                <a:off x="4938665" y="3936595"/>
                <a:ext cx="786306" cy="0"/>
              </a:xfrm>
              <a:prstGeom prst="straightConnector1">
                <a:avLst/>
              </a:prstGeom>
              <a:noFill/>
              <a:ln w="25400">
                <a:solidFill>
                  <a:srgbClr val="000000"/>
                </a:solidFill>
                <a:round/>
                <a:headEnd/>
                <a:tailEnd/>
              </a:ln>
            </p:spPr>
          </p:cxnSp>
          <p:cxnSp>
            <p:nvCxnSpPr>
              <p:cNvPr id="218" name="AutoShape 159"/>
              <p:cNvCxnSpPr>
                <a:cxnSpLocks noChangeShapeType="1"/>
              </p:cNvCxnSpPr>
              <p:nvPr/>
            </p:nvCxnSpPr>
            <p:spPr bwMode="auto">
              <a:xfrm flipH="1">
                <a:off x="4908582" y="3936595"/>
                <a:ext cx="816389" cy="314416"/>
              </a:xfrm>
              <a:prstGeom prst="straightConnector1">
                <a:avLst/>
              </a:prstGeom>
              <a:noFill/>
              <a:ln w="25400">
                <a:solidFill>
                  <a:srgbClr val="000000"/>
                </a:solidFill>
                <a:round/>
                <a:headEnd/>
                <a:tailEnd/>
              </a:ln>
            </p:spPr>
          </p:cxnSp>
          <p:cxnSp>
            <p:nvCxnSpPr>
              <p:cNvPr id="219" name="AutoShape 160"/>
              <p:cNvCxnSpPr>
                <a:cxnSpLocks noChangeShapeType="1"/>
              </p:cNvCxnSpPr>
              <p:nvPr/>
            </p:nvCxnSpPr>
            <p:spPr bwMode="auto">
              <a:xfrm flipH="1">
                <a:off x="4908582" y="3778606"/>
                <a:ext cx="442945" cy="472406"/>
              </a:xfrm>
              <a:prstGeom prst="straightConnector1">
                <a:avLst/>
              </a:prstGeom>
              <a:noFill/>
              <a:ln w="25400">
                <a:solidFill>
                  <a:srgbClr val="000000"/>
                </a:solidFill>
                <a:round/>
                <a:headEnd/>
                <a:tailEnd/>
              </a:ln>
            </p:spPr>
          </p:cxnSp>
          <p:cxnSp>
            <p:nvCxnSpPr>
              <p:cNvPr id="220" name="AutoShape 161"/>
              <p:cNvCxnSpPr>
                <a:cxnSpLocks noChangeShapeType="1"/>
              </p:cNvCxnSpPr>
              <p:nvPr/>
            </p:nvCxnSpPr>
            <p:spPr bwMode="auto">
              <a:xfrm>
                <a:off x="5351528" y="3778606"/>
                <a:ext cx="313277" cy="488049"/>
              </a:xfrm>
              <a:prstGeom prst="straightConnector1">
                <a:avLst/>
              </a:prstGeom>
              <a:noFill/>
              <a:ln w="25400">
                <a:solidFill>
                  <a:srgbClr val="000000"/>
                </a:solidFill>
                <a:round/>
                <a:headEnd/>
                <a:tailEnd/>
              </a:ln>
            </p:spPr>
          </p:cxnSp>
          <p:cxnSp>
            <p:nvCxnSpPr>
              <p:cNvPr id="221" name="AutoShape 162"/>
              <p:cNvCxnSpPr>
                <a:cxnSpLocks noChangeShapeType="1"/>
              </p:cNvCxnSpPr>
              <p:nvPr/>
            </p:nvCxnSpPr>
            <p:spPr bwMode="auto">
              <a:xfrm>
                <a:off x="4938665" y="3936595"/>
                <a:ext cx="726140" cy="330059"/>
              </a:xfrm>
              <a:prstGeom prst="straightConnector1">
                <a:avLst/>
              </a:prstGeom>
              <a:noFill/>
              <a:ln w="25400">
                <a:solidFill>
                  <a:srgbClr val="000000"/>
                </a:solidFill>
                <a:round/>
                <a:headEnd/>
                <a:tailEnd/>
              </a:ln>
            </p:spPr>
          </p:cxnSp>
          <p:pic>
            <p:nvPicPr>
              <p:cNvPr id="222" name="Picture 169" descr="05"/>
              <p:cNvPicPr>
                <a:picLocks noChangeAspect="1" noChangeArrowheads="1"/>
              </p:cNvPicPr>
              <p:nvPr/>
            </p:nvPicPr>
            <p:blipFill>
              <a:blip r:embed="rId4" cstate="print"/>
              <a:srcRect/>
              <a:stretch>
                <a:fillRect/>
              </a:stretch>
            </p:blipFill>
            <p:spPr bwMode="auto">
              <a:xfrm>
                <a:off x="4464546" y="3726359"/>
                <a:ext cx="150415" cy="147040"/>
              </a:xfrm>
              <a:prstGeom prst="rect">
                <a:avLst/>
              </a:prstGeom>
              <a:noFill/>
              <a:ln w="9525">
                <a:noFill/>
                <a:miter lim="800000"/>
                <a:headEnd/>
                <a:tailEnd/>
              </a:ln>
            </p:spPr>
          </p:pic>
          <p:pic>
            <p:nvPicPr>
              <p:cNvPr id="223" name="Picture 171" descr="05"/>
              <p:cNvPicPr>
                <a:picLocks noChangeAspect="1" noChangeArrowheads="1"/>
              </p:cNvPicPr>
              <p:nvPr/>
            </p:nvPicPr>
            <p:blipFill>
              <a:blip r:embed="rId4" cstate="print"/>
              <a:srcRect/>
              <a:stretch>
                <a:fillRect/>
              </a:stretch>
            </p:blipFill>
            <p:spPr bwMode="auto">
              <a:xfrm>
                <a:off x="6120730" y="4014391"/>
                <a:ext cx="152489" cy="147040"/>
              </a:xfrm>
              <a:prstGeom prst="rect">
                <a:avLst/>
              </a:prstGeom>
              <a:noFill/>
              <a:ln w="9525">
                <a:noFill/>
                <a:miter lim="800000"/>
                <a:headEnd/>
                <a:tailEnd/>
              </a:ln>
            </p:spPr>
          </p:pic>
          <p:pic>
            <p:nvPicPr>
              <p:cNvPr id="224" name="Picture 175" descr="05"/>
              <p:cNvPicPr>
                <a:picLocks noChangeAspect="1" noChangeArrowheads="1"/>
              </p:cNvPicPr>
              <p:nvPr/>
            </p:nvPicPr>
            <p:blipFill>
              <a:blip r:embed="rId4" cstate="print"/>
              <a:srcRect/>
              <a:stretch>
                <a:fillRect/>
              </a:stretch>
            </p:blipFill>
            <p:spPr bwMode="auto">
              <a:xfrm>
                <a:off x="6048722" y="4371407"/>
                <a:ext cx="151452" cy="147040"/>
              </a:xfrm>
              <a:prstGeom prst="rect">
                <a:avLst/>
              </a:prstGeom>
              <a:noFill/>
              <a:ln w="9525">
                <a:noFill/>
                <a:miter lim="800000"/>
                <a:headEnd/>
                <a:tailEnd/>
              </a:ln>
            </p:spPr>
          </p:pic>
          <p:pic>
            <p:nvPicPr>
              <p:cNvPr id="225" name="Picture 176" descr="05"/>
              <p:cNvPicPr>
                <a:picLocks noChangeAspect="1" noChangeArrowheads="1"/>
              </p:cNvPicPr>
              <p:nvPr/>
            </p:nvPicPr>
            <p:blipFill>
              <a:blip r:embed="rId4" cstate="print"/>
              <a:srcRect/>
              <a:stretch>
                <a:fillRect/>
              </a:stretch>
            </p:blipFill>
            <p:spPr bwMode="auto">
              <a:xfrm>
                <a:off x="4464546" y="4230415"/>
                <a:ext cx="150415" cy="147040"/>
              </a:xfrm>
              <a:prstGeom prst="rect">
                <a:avLst/>
              </a:prstGeom>
              <a:noFill/>
              <a:ln w="9525">
                <a:noFill/>
                <a:miter lim="800000"/>
                <a:headEnd/>
                <a:tailEnd/>
              </a:ln>
            </p:spPr>
          </p:pic>
          <p:cxnSp>
            <p:nvCxnSpPr>
              <p:cNvPr id="226" name="AutoShape 180"/>
              <p:cNvCxnSpPr>
                <a:cxnSpLocks noChangeShapeType="1"/>
                <a:stCxn id="200" idx="1"/>
                <a:endCxn id="225" idx="3"/>
              </p:cNvCxnSpPr>
              <p:nvPr/>
            </p:nvCxnSpPr>
            <p:spPr bwMode="auto">
              <a:xfrm flipH="1">
                <a:off x="4614961" y="4251011"/>
                <a:ext cx="141132" cy="52924"/>
              </a:xfrm>
              <a:prstGeom prst="straightConnector1">
                <a:avLst/>
              </a:prstGeom>
              <a:noFill/>
              <a:ln w="25400">
                <a:solidFill>
                  <a:srgbClr val="000000"/>
                </a:solidFill>
                <a:round/>
                <a:headEnd/>
                <a:tailEnd/>
              </a:ln>
            </p:spPr>
          </p:cxnSp>
          <p:cxnSp>
            <p:nvCxnSpPr>
              <p:cNvPr id="227" name="AutoShape 182"/>
              <p:cNvCxnSpPr>
                <a:cxnSpLocks noChangeShapeType="1"/>
                <a:stCxn id="213" idx="3"/>
                <a:endCxn id="222" idx="3"/>
              </p:cNvCxnSpPr>
              <p:nvPr/>
            </p:nvCxnSpPr>
            <p:spPr bwMode="auto">
              <a:xfrm flipH="1" flipV="1">
                <a:off x="4614961" y="3799879"/>
                <a:ext cx="358039" cy="71757"/>
              </a:xfrm>
              <a:prstGeom prst="straightConnector1">
                <a:avLst/>
              </a:prstGeom>
              <a:noFill/>
              <a:ln w="25400">
                <a:solidFill>
                  <a:srgbClr val="000000"/>
                </a:solidFill>
                <a:round/>
                <a:headEnd/>
                <a:tailEnd/>
              </a:ln>
            </p:spPr>
          </p:cxnSp>
          <p:cxnSp>
            <p:nvCxnSpPr>
              <p:cNvPr id="228" name="AutoShape 187"/>
              <p:cNvCxnSpPr>
                <a:cxnSpLocks noChangeShapeType="1"/>
                <a:stCxn id="201" idx="3"/>
                <a:endCxn id="223" idx="1"/>
              </p:cNvCxnSpPr>
              <p:nvPr/>
            </p:nvCxnSpPr>
            <p:spPr bwMode="auto">
              <a:xfrm>
                <a:off x="5878497" y="3935813"/>
                <a:ext cx="242233" cy="152098"/>
              </a:xfrm>
              <a:prstGeom prst="straightConnector1">
                <a:avLst/>
              </a:prstGeom>
              <a:noFill/>
              <a:ln w="25400">
                <a:solidFill>
                  <a:srgbClr val="000000"/>
                </a:solidFill>
                <a:round/>
                <a:headEnd/>
                <a:tailEnd/>
              </a:ln>
            </p:spPr>
          </p:cxnSp>
          <p:cxnSp>
            <p:nvCxnSpPr>
              <p:cNvPr id="229" name="AutoShape 188"/>
              <p:cNvCxnSpPr>
                <a:cxnSpLocks noChangeShapeType="1"/>
                <a:stCxn id="199" idx="3"/>
                <a:endCxn id="224" idx="1"/>
              </p:cNvCxnSpPr>
              <p:nvPr/>
            </p:nvCxnSpPr>
            <p:spPr bwMode="auto">
              <a:xfrm>
                <a:off x="5816257" y="4265871"/>
                <a:ext cx="232465" cy="179056"/>
              </a:xfrm>
              <a:prstGeom prst="straightConnector1">
                <a:avLst/>
              </a:prstGeom>
              <a:noFill/>
              <a:ln w="25400">
                <a:solidFill>
                  <a:srgbClr val="000000"/>
                </a:solidFill>
                <a:round/>
                <a:headEnd/>
                <a:tailEnd/>
              </a:ln>
            </p:spPr>
          </p:cxnSp>
          <p:pic>
            <p:nvPicPr>
              <p:cNvPr id="230" name="Picture 169" descr="05"/>
              <p:cNvPicPr>
                <a:picLocks noChangeAspect="1" noChangeArrowheads="1"/>
              </p:cNvPicPr>
              <p:nvPr/>
            </p:nvPicPr>
            <p:blipFill>
              <a:blip r:embed="rId4" cstate="print"/>
              <a:srcRect/>
              <a:stretch>
                <a:fillRect/>
              </a:stretch>
            </p:blipFill>
            <p:spPr bwMode="auto">
              <a:xfrm>
                <a:off x="5256634" y="3366319"/>
                <a:ext cx="150415" cy="147040"/>
              </a:xfrm>
              <a:prstGeom prst="rect">
                <a:avLst/>
              </a:prstGeom>
              <a:noFill/>
              <a:ln w="9525">
                <a:noFill/>
                <a:miter lim="800000"/>
                <a:headEnd/>
                <a:tailEnd/>
              </a:ln>
            </p:spPr>
          </p:pic>
          <p:cxnSp>
            <p:nvCxnSpPr>
              <p:cNvPr id="231" name="AutoShape 182"/>
              <p:cNvCxnSpPr>
                <a:cxnSpLocks noChangeShapeType="1"/>
                <a:stCxn id="197" idx="0"/>
                <a:endCxn id="230" idx="2"/>
              </p:cNvCxnSpPr>
              <p:nvPr/>
            </p:nvCxnSpPr>
            <p:spPr bwMode="auto">
              <a:xfrm flipH="1" flipV="1">
                <a:off x="5331842" y="3513359"/>
                <a:ext cx="19167" cy="118206"/>
              </a:xfrm>
              <a:prstGeom prst="straightConnector1">
                <a:avLst/>
              </a:prstGeom>
              <a:noFill/>
              <a:ln w="25400">
                <a:solidFill>
                  <a:srgbClr val="000000"/>
                </a:solidFill>
                <a:round/>
                <a:headEnd/>
                <a:tailEnd/>
              </a:ln>
            </p:spPr>
          </p:cxnSp>
          <p:pic>
            <p:nvPicPr>
              <p:cNvPr id="232" name="Picture 169" descr="05"/>
              <p:cNvPicPr>
                <a:picLocks noChangeAspect="1" noChangeArrowheads="1"/>
              </p:cNvPicPr>
              <p:nvPr/>
            </p:nvPicPr>
            <p:blipFill>
              <a:blip r:embed="rId4" cstate="print"/>
              <a:srcRect/>
              <a:stretch>
                <a:fillRect/>
              </a:stretch>
            </p:blipFill>
            <p:spPr bwMode="auto">
              <a:xfrm>
                <a:off x="4680570" y="3510335"/>
                <a:ext cx="150415" cy="147040"/>
              </a:xfrm>
              <a:prstGeom prst="rect">
                <a:avLst/>
              </a:prstGeom>
              <a:noFill/>
              <a:ln w="9525">
                <a:noFill/>
                <a:miter lim="800000"/>
                <a:headEnd/>
                <a:tailEnd/>
              </a:ln>
            </p:spPr>
          </p:pic>
          <p:pic>
            <p:nvPicPr>
              <p:cNvPr id="233" name="Picture 175" descr="05"/>
              <p:cNvPicPr>
                <a:picLocks noChangeAspect="1" noChangeArrowheads="1"/>
              </p:cNvPicPr>
              <p:nvPr/>
            </p:nvPicPr>
            <p:blipFill>
              <a:blip r:embed="rId4" cstate="print"/>
              <a:srcRect/>
              <a:stretch>
                <a:fillRect/>
              </a:stretch>
            </p:blipFill>
            <p:spPr bwMode="auto">
              <a:xfrm>
                <a:off x="5616674" y="4518447"/>
                <a:ext cx="151452" cy="147040"/>
              </a:xfrm>
              <a:prstGeom prst="rect">
                <a:avLst/>
              </a:prstGeom>
              <a:noFill/>
              <a:ln w="9525">
                <a:noFill/>
                <a:miter lim="800000"/>
                <a:headEnd/>
                <a:tailEnd/>
              </a:ln>
            </p:spPr>
          </p:pic>
          <p:pic>
            <p:nvPicPr>
              <p:cNvPr id="234" name="Picture 175" descr="05"/>
              <p:cNvPicPr>
                <a:picLocks noChangeAspect="1" noChangeArrowheads="1"/>
              </p:cNvPicPr>
              <p:nvPr/>
            </p:nvPicPr>
            <p:blipFill>
              <a:blip r:embed="rId4" cstate="print"/>
              <a:srcRect/>
              <a:stretch>
                <a:fillRect/>
              </a:stretch>
            </p:blipFill>
            <p:spPr bwMode="auto">
              <a:xfrm>
                <a:off x="4680570" y="4446439"/>
                <a:ext cx="151452" cy="147040"/>
              </a:xfrm>
              <a:prstGeom prst="rect">
                <a:avLst/>
              </a:prstGeom>
              <a:noFill/>
              <a:ln w="9525">
                <a:noFill/>
                <a:miter lim="800000"/>
                <a:headEnd/>
                <a:tailEnd/>
              </a:ln>
            </p:spPr>
          </p:pic>
          <p:cxnSp>
            <p:nvCxnSpPr>
              <p:cNvPr id="235" name="AutoShape 188"/>
              <p:cNvCxnSpPr>
                <a:cxnSpLocks noChangeShapeType="1"/>
                <a:stCxn id="200" idx="2"/>
                <a:endCxn id="234" idx="0"/>
              </p:cNvCxnSpPr>
              <p:nvPr/>
            </p:nvCxnSpPr>
            <p:spPr bwMode="auto">
              <a:xfrm flipH="1">
                <a:off x="4756296" y="4324531"/>
                <a:ext cx="76042" cy="121908"/>
              </a:xfrm>
              <a:prstGeom prst="straightConnector1">
                <a:avLst/>
              </a:prstGeom>
              <a:noFill/>
              <a:ln w="25400">
                <a:solidFill>
                  <a:srgbClr val="000000"/>
                </a:solidFill>
                <a:round/>
                <a:headEnd/>
                <a:tailEnd/>
              </a:ln>
            </p:spPr>
          </p:cxnSp>
          <p:cxnSp>
            <p:nvCxnSpPr>
              <p:cNvPr id="236" name="AutoShape 188"/>
              <p:cNvCxnSpPr>
                <a:cxnSpLocks noChangeShapeType="1"/>
                <a:stCxn id="199" idx="2"/>
                <a:endCxn id="233" idx="0"/>
              </p:cNvCxnSpPr>
              <p:nvPr/>
            </p:nvCxnSpPr>
            <p:spPr bwMode="auto">
              <a:xfrm flipH="1">
                <a:off x="5692400" y="4338609"/>
                <a:ext cx="48131" cy="179838"/>
              </a:xfrm>
              <a:prstGeom prst="straightConnector1">
                <a:avLst/>
              </a:prstGeom>
              <a:noFill/>
              <a:ln w="25400">
                <a:solidFill>
                  <a:srgbClr val="000000"/>
                </a:solidFill>
                <a:round/>
                <a:headEnd/>
                <a:tailEnd/>
              </a:ln>
            </p:spPr>
          </p:cxnSp>
          <p:pic>
            <p:nvPicPr>
              <p:cNvPr id="237" name="Picture 175" descr="05"/>
              <p:cNvPicPr>
                <a:picLocks noChangeAspect="1" noChangeArrowheads="1"/>
              </p:cNvPicPr>
              <p:nvPr/>
            </p:nvPicPr>
            <p:blipFill>
              <a:blip r:embed="rId4" cstate="print"/>
              <a:srcRect/>
              <a:stretch>
                <a:fillRect/>
              </a:stretch>
            </p:blipFill>
            <p:spPr bwMode="auto">
              <a:xfrm>
                <a:off x="5832698" y="4518447"/>
                <a:ext cx="151452" cy="147040"/>
              </a:xfrm>
              <a:prstGeom prst="rect">
                <a:avLst/>
              </a:prstGeom>
              <a:noFill/>
              <a:ln w="9525">
                <a:noFill/>
                <a:miter lim="800000"/>
                <a:headEnd/>
                <a:tailEnd/>
              </a:ln>
            </p:spPr>
          </p:pic>
          <p:cxnSp>
            <p:nvCxnSpPr>
              <p:cNvPr id="238" name="AutoShape 188"/>
              <p:cNvCxnSpPr>
                <a:cxnSpLocks noChangeShapeType="1"/>
                <a:stCxn id="199" idx="2"/>
                <a:endCxn id="237" idx="0"/>
              </p:cNvCxnSpPr>
              <p:nvPr/>
            </p:nvCxnSpPr>
            <p:spPr bwMode="auto">
              <a:xfrm>
                <a:off x="5740531" y="4338609"/>
                <a:ext cx="167893" cy="179838"/>
              </a:xfrm>
              <a:prstGeom prst="straightConnector1">
                <a:avLst/>
              </a:prstGeom>
              <a:noFill/>
              <a:ln w="25400">
                <a:solidFill>
                  <a:srgbClr val="000000"/>
                </a:solidFill>
                <a:round/>
                <a:headEnd/>
                <a:tailEnd/>
              </a:ln>
            </p:spPr>
          </p:cxnSp>
          <p:cxnSp>
            <p:nvCxnSpPr>
              <p:cNvPr id="239" name="AutoShape 182"/>
              <p:cNvCxnSpPr>
                <a:cxnSpLocks noChangeShapeType="1"/>
                <a:stCxn id="198" idx="0"/>
                <a:endCxn id="232" idx="2"/>
              </p:cNvCxnSpPr>
              <p:nvPr/>
            </p:nvCxnSpPr>
            <p:spPr bwMode="auto">
              <a:xfrm flipH="1" flipV="1">
                <a:off x="4755778" y="3657375"/>
                <a:ext cx="107161" cy="205700"/>
              </a:xfrm>
              <a:prstGeom prst="straightConnector1">
                <a:avLst/>
              </a:prstGeom>
              <a:noFill/>
              <a:ln w="25400">
                <a:solidFill>
                  <a:srgbClr val="000000"/>
                </a:solidFill>
                <a:round/>
                <a:headEnd/>
                <a:tailEnd/>
              </a:ln>
            </p:spPr>
          </p:cxnSp>
          <p:pic>
            <p:nvPicPr>
              <p:cNvPr id="240" name="Picture 169" descr="05"/>
              <p:cNvPicPr>
                <a:picLocks noChangeAspect="1" noChangeArrowheads="1"/>
              </p:cNvPicPr>
              <p:nvPr/>
            </p:nvPicPr>
            <p:blipFill>
              <a:blip r:embed="rId4" cstate="print"/>
              <a:srcRect/>
              <a:stretch>
                <a:fillRect/>
              </a:stretch>
            </p:blipFill>
            <p:spPr bwMode="auto">
              <a:xfrm>
                <a:off x="4968602" y="3438327"/>
                <a:ext cx="150415" cy="147040"/>
              </a:xfrm>
              <a:prstGeom prst="rect">
                <a:avLst/>
              </a:prstGeom>
              <a:noFill/>
              <a:ln w="9525">
                <a:noFill/>
                <a:miter lim="800000"/>
                <a:headEnd/>
                <a:tailEnd/>
              </a:ln>
            </p:spPr>
          </p:pic>
          <p:pic>
            <p:nvPicPr>
              <p:cNvPr id="241" name="Picture 169" descr="05"/>
              <p:cNvPicPr>
                <a:picLocks noChangeAspect="1" noChangeArrowheads="1"/>
              </p:cNvPicPr>
              <p:nvPr/>
            </p:nvPicPr>
            <p:blipFill>
              <a:blip r:embed="rId4" cstate="print"/>
              <a:srcRect/>
              <a:stretch>
                <a:fillRect/>
              </a:stretch>
            </p:blipFill>
            <p:spPr bwMode="auto">
              <a:xfrm>
                <a:off x="5472658" y="3366319"/>
                <a:ext cx="150415" cy="147040"/>
              </a:xfrm>
              <a:prstGeom prst="rect">
                <a:avLst/>
              </a:prstGeom>
              <a:noFill/>
              <a:ln w="9525">
                <a:noFill/>
                <a:miter lim="800000"/>
                <a:headEnd/>
                <a:tailEnd/>
              </a:ln>
            </p:spPr>
          </p:pic>
          <p:cxnSp>
            <p:nvCxnSpPr>
              <p:cNvPr id="242" name="AutoShape 182"/>
              <p:cNvCxnSpPr>
                <a:cxnSpLocks noChangeShapeType="1"/>
                <a:stCxn id="197" idx="1"/>
                <a:endCxn id="240" idx="3"/>
              </p:cNvCxnSpPr>
              <p:nvPr/>
            </p:nvCxnSpPr>
            <p:spPr bwMode="auto">
              <a:xfrm flipH="1" flipV="1">
                <a:off x="5119017" y="3511847"/>
                <a:ext cx="155747" cy="193238"/>
              </a:xfrm>
              <a:prstGeom prst="straightConnector1">
                <a:avLst/>
              </a:prstGeom>
              <a:noFill/>
              <a:ln w="25400">
                <a:solidFill>
                  <a:srgbClr val="000000"/>
                </a:solidFill>
                <a:round/>
                <a:headEnd/>
                <a:tailEnd/>
              </a:ln>
            </p:spPr>
          </p:cxnSp>
          <p:cxnSp>
            <p:nvCxnSpPr>
              <p:cNvPr id="243" name="AutoShape 182"/>
              <p:cNvCxnSpPr>
                <a:cxnSpLocks noChangeShapeType="1"/>
                <a:stCxn id="197" idx="3"/>
                <a:endCxn id="241" idx="2"/>
              </p:cNvCxnSpPr>
              <p:nvPr/>
            </p:nvCxnSpPr>
            <p:spPr bwMode="auto">
              <a:xfrm flipV="1">
                <a:off x="5427253" y="3513359"/>
                <a:ext cx="120613" cy="191726"/>
              </a:xfrm>
              <a:prstGeom prst="straightConnector1">
                <a:avLst/>
              </a:prstGeom>
              <a:noFill/>
              <a:ln w="25400">
                <a:solidFill>
                  <a:srgbClr val="000000"/>
                </a:solidFill>
                <a:round/>
                <a:headEnd/>
                <a:tailEnd/>
              </a:ln>
            </p:spPr>
          </p:cxnSp>
          <p:pic>
            <p:nvPicPr>
              <p:cNvPr id="244" name="Picture 171" descr="05"/>
              <p:cNvPicPr>
                <a:picLocks noChangeAspect="1" noChangeArrowheads="1"/>
              </p:cNvPicPr>
              <p:nvPr/>
            </p:nvPicPr>
            <p:blipFill>
              <a:blip r:embed="rId4" cstate="print"/>
              <a:srcRect/>
              <a:stretch>
                <a:fillRect/>
              </a:stretch>
            </p:blipFill>
            <p:spPr bwMode="auto">
              <a:xfrm>
                <a:off x="5728791" y="3561077"/>
                <a:ext cx="152489" cy="147040"/>
              </a:xfrm>
              <a:prstGeom prst="rect">
                <a:avLst/>
              </a:prstGeom>
              <a:noFill/>
              <a:ln w="9525">
                <a:noFill/>
                <a:miter lim="800000"/>
                <a:headEnd/>
                <a:tailEnd/>
              </a:ln>
            </p:spPr>
          </p:pic>
          <p:cxnSp>
            <p:nvCxnSpPr>
              <p:cNvPr id="245" name="AutoShape 187"/>
              <p:cNvCxnSpPr>
                <a:cxnSpLocks noChangeShapeType="1"/>
                <a:stCxn id="244" idx="2"/>
                <a:endCxn id="201" idx="0"/>
              </p:cNvCxnSpPr>
              <p:nvPr/>
            </p:nvCxnSpPr>
            <p:spPr bwMode="auto">
              <a:xfrm flipH="1">
                <a:off x="5801734" y="3708117"/>
                <a:ext cx="3302" cy="154958"/>
              </a:xfrm>
              <a:prstGeom prst="straightConnector1">
                <a:avLst/>
              </a:prstGeom>
              <a:noFill/>
              <a:ln w="25400">
                <a:solidFill>
                  <a:srgbClr val="000000"/>
                </a:solidFill>
                <a:round/>
                <a:headEnd/>
                <a:tailEnd/>
              </a:ln>
            </p:spPr>
          </p:cxnSp>
          <p:pic>
            <p:nvPicPr>
              <p:cNvPr id="246" name="Picture 171" descr="05"/>
              <p:cNvPicPr>
                <a:picLocks noChangeAspect="1" noChangeArrowheads="1"/>
              </p:cNvPicPr>
              <p:nvPr/>
            </p:nvPicPr>
            <p:blipFill>
              <a:blip r:embed="rId4" cstate="print"/>
              <a:srcRect/>
              <a:stretch>
                <a:fillRect/>
              </a:stretch>
            </p:blipFill>
            <p:spPr bwMode="auto">
              <a:xfrm>
                <a:off x="6120730" y="3654351"/>
                <a:ext cx="152489" cy="147040"/>
              </a:xfrm>
              <a:prstGeom prst="rect">
                <a:avLst/>
              </a:prstGeom>
              <a:noFill/>
              <a:ln w="9525">
                <a:noFill/>
                <a:miter lim="800000"/>
                <a:headEnd/>
                <a:tailEnd/>
              </a:ln>
            </p:spPr>
          </p:pic>
          <p:cxnSp>
            <p:nvCxnSpPr>
              <p:cNvPr id="247" name="AutoShape 187"/>
              <p:cNvCxnSpPr>
                <a:cxnSpLocks noChangeShapeType="1"/>
                <a:stCxn id="201" idx="3"/>
                <a:endCxn id="246" idx="1"/>
              </p:cNvCxnSpPr>
              <p:nvPr/>
            </p:nvCxnSpPr>
            <p:spPr bwMode="auto">
              <a:xfrm flipV="1">
                <a:off x="5878497" y="3727871"/>
                <a:ext cx="242233" cy="207942"/>
              </a:xfrm>
              <a:prstGeom prst="straightConnector1">
                <a:avLst/>
              </a:prstGeom>
              <a:noFill/>
              <a:ln w="25400">
                <a:solidFill>
                  <a:srgbClr val="000000"/>
                </a:solidFill>
                <a:round/>
                <a:headEnd/>
                <a:tailEnd/>
              </a:ln>
            </p:spPr>
          </p:cxnSp>
          <p:pic>
            <p:nvPicPr>
              <p:cNvPr id="248" name="Picture 175" descr="05"/>
              <p:cNvPicPr>
                <a:picLocks noChangeAspect="1" noChangeArrowheads="1"/>
              </p:cNvPicPr>
              <p:nvPr/>
            </p:nvPicPr>
            <p:blipFill>
              <a:blip r:embed="rId4" cstate="print"/>
              <a:srcRect/>
              <a:stretch>
                <a:fillRect/>
              </a:stretch>
            </p:blipFill>
            <p:spPr bwMode="auto">
              <a:xfrm>
                <a:off x="5040610" y="4446439"/>
                <a:ext cx="151452" cy="147040"/>
              </a:xfrm>
              <a:prstGeom prst="rect">
                <a:avLst/>
              </a:prstGeom>
              <a:noFill/>
              <a:ln w="9525">
                <a:noFill/>
                <a:miter lim="800000"/>
                <a:headEnd/>
                <a:tailEnd/>
              </a:ln>
            </p:spPr>
          </p:pic>
          <p:cxnSp>
            <p:nvCxnSpPr>
              <p:cNvPr id="249" name="AutoShape 182"/>
              <p:cNvCxnSpPr>
                <a:cxnSpLocks noChangeShapeType="1"/>
                <a:stCxn id="248" idx="0"/>
                <a:endCxn id="200" idx="0"/>
              </p:cNvCxnSpPr>
              <p:nvPr/>
            </p:nvCxnSpPr>
            <p:spPr bwMode="auto">
              <a:xfrm flipH="1" flipV="1">
                <a:off x="4832338" y="4177491"/>
                <a:ext cx="283998" cy="268948"/>
              </a:xfrm>
              <a:prstGeom prst="straightConnector1">
                <a:avLst/>
              </a:prstGeom>
              <a:noFill/>
              <a:ln w="25400">
                <a:solidFill>
                  <a:srgbClr val="000000"/>
                </a:solidFill>
                <a:round/>
                <a:headEnd/>
                <a:tailEnd/>
              </a:ln>
            </p:spPr>
          </p:cxnSp>
          <p:pic>
            <p:nvPicPr>
              <p:cNvPr id="250" name="Picture 176" descr="05"/>
              <p:cNvPicPr>
                <a:picLocks noChangeAspect="1" noChangeArrowheads="1"/>
              </p:cNvPicPr>
              <p:nvPr/>
            </p:nvPicPr>
            <p:blipFill>
              <a:blip r:embed="rId4" cstate="print"/>
              <a:srcRect/>
              <a:stretch>
                <a:fillRect/>
              </a:stretch>
            </p:blipFill>
            <p:spPr bwMode="auto">
              <a:xfrm>
                <a:off x="4464546" y="4014391"/>
                <a:ext cx="150415" cy="147040"/>
              </a:xfrm>
              <a:prstGeom prst="rect">
                <a:avLst/>
              </a:prstGeom>
              <a:noFill/>
              <a:ln w="9525">
                <a:noFill/>
                <a:miter lim="800000"/>
                <a:headEnd/>
                <a:tailEnd/>
              </a:ln>
            </p:spPr>
          </p:pic>
          <p:cxnSp>
            <p:nvCxnSpPr>
              <p:cNvPr id="251" name="AutoShape 182"/>
              <p:cNvCxnSpPr>
                <a:cxnSpLocks noChangeShapeType="1"/>
                <a:stCxn id="198" idx="1"/>
                <a:endCxn id="250" idx="3"/>
              </p:cNvCxnSpPr>
              <p:nvPr/>
            </p:nvCxnSpPr>
            <p:spPr bwMode="auto">
              <a:xfrm flipH="1">
                <a:off x="4614961" y="3935813"/>
                <a:ext cx="172252" cy="152098"/>
              </a:xfrm>
              <a:prstGeom prst="straightConnector1">
                <a:avLst/>
              </a:prstGeom>
              <a:noFill/>
              <a:ln w="25400">
                <a:solidFill>
                  <a:srgbClr val="000000"/>
                </a:solidFill>
                <a:round/>
                <a:headEnd/>
                <a:tailEnd/>
              </a:ln>
            </p:spPr>
          </p:cxnSp>
        </p:grpSp>
        <p:cxnSp>
          <p:nvCxnSpPr>
            <p:cNvPr id="185" name="直接连接符 647"/>
            <p:cNvCxnSpPr>
              <a:stCxn id="196" idx="0"/>
              <a:endCxn id="252" idx="0"/>
            </p:cNvCxnSpPr>
            <p:nvPr/>
          </p:nvCxnSpPr>
          <p:spPr bwMode="auto">
            <a:xfrm flipH="1">
              <a:off x="-2418782" y="2127634"/>
              <a:ext cx="422119" cy="1399749"/>
            </a:xfrm>
            <a:prstGeom prst="line">
              <a:avLst/>
            </a:prstGeom>
            <a:gradFill rotWithShape="1">
              <a:gsLst>
                <a:gs pos="0">
                  <a:schemeClr val="bg1"/>
                </a:gs>
                <a:gs pos="100000">
                  <a:schemeClr val="accent2"/>
                </a:gs>
              </a:gsLst>
              <a:lin ang="18900000" scaled="1"/>
            </a:gradFill>
            <a:ln w="9525" cap="flat" cmpd="sng" algn="ctr">
              <a:solidFill>
                <a:srgbClr val="0070C0"/>
              </a:solidFill>
              <a:prstDash val="dash"/>
              <a:round/>
              <a:headEnd type="none" w="med" len="med"/>
              <a:tailEnd type="none" w="med" len="med"/>
            </a:ln>
            <a:effectLst/>
          </p:spPr>
        </p:cxnSp>
        <p:cxnSp>
          <p:nvCxnSpPr>
            <p:cNvPr id="186" name="直接连接符 648"/>
            <p:cNvCxnSpPr/>
            <p:nvPr/>
          </p:nvCxnSpPr>
          <p:spPr bwMode="auto">
            <a:xfrm flipH="1">
              <a:off x="-2423216" y="1971999"/>
              <a:ext cx="422119" cy="1399749"/>
            </a:xfrm>
            <a:prstGeom prst="line">
              <a:avLst/>
            </a:prstGeom>
            <a:gradFill rotWithShape="1">
              <a:gsLst>
                <a:gs pos="0">
                  <a:schemeClr val="bg1"/>
                </a:gs>
                <a:gs pos="100000">
                  <a:schemeClr val="accent2"/>
                </a:gs>
              </a:gsLst>
              <a:lin ang="18900000" scaled="1"/>
            </a:gradFill>
            <a:ln w="9525" cap="flat" cmpd="sng" algn="ctr">
              <a:solidFill>
                <a:srgbClr val="0070C0"/>
              </a:solidFill>
              <a:prstDash val="dash"/>
              <a:round/>
              <a:headEnd type="none" w="med" len="med"/>
              <a:tailEnd type="none" w="med" len="med"/>
            </a:ln>
            <a:effectLst/>
          </p:spPr>
        </p:cxnSp>
        <p:cxnSp>
          <p:nvCxnSpPr>
            <p:cNvPr id="187" name="直接连接符 649"/>
            <p:cNvCxnSpPr/>
            <p:nvPr/>
          </p:nvCxnSpPr>
          <p:spPr bwMode="auto">
            <a:xfrm flipH="1">
              <a:off x="-2141804" y="2321936"/>
              <a:ext cx="422119" cy="1399749"/>
            </a:xfrm>
            <a:prstGeom prst="line">
              <a:avLst/>
            </a:prstGeom>
            <a:gradFill rotWithShape="1">
              <a:gsLst>
                <a:gs pos="0">
                  <a:schemeClr val="bg1"/>
                </a:gs>
                <a:gs pos="100000">
                  <a:schemeClr val="accent2"/>
                </a:gs>
              </a:gsLst>
              <a:lin ang="18900000" scaled="1"/>
            </a:gradFill>
            <a:ln w="9525" cap="flat" cmpd="sng" algn="ctr">
              <a:solidFill>
                <a:srgbClr val="0070C0"/>
              </a:solidFill>
              <a:prstDash val="dash"/>
              <a:round/>
              <a:headEnd type="none" w="med" len="med"/>
              <a:tailEnd type="none" w="med" len="med"/>
            </a:ln>
            <a:effectLst/>
          </p:spPr>
        </p:cxnSp>
        <p:cxnSp>
          <p:nvCxnSpPr>
            <p:cNvPr id="188" name="直接连接符 650"/>
            <p:cNvCxnSpPr/>
            <p:nvPr/>
          </p:nvCxnSpPr>
          <p:spPr bwMode="auto">
            <a:xfrm flipH="1">
              <a:off x="-2146237" y="2166301"/>
              <a:ext cx="422119" cy="1399749"/>
            </a:xfrm>
            <a:prstGeom prst="line">
              <a:avLst/>
            </a:prstGeom>
            <a:gradFill rotWithShape="1">
              <a:gsLst>
                <a:gs pos="0">
                  <a:schemeClr val="bg1"/>
                </a:gs>
                <a:gs pos="100000">
                  <a:schemeClr val="accent2"/>
                </a:gs>
              </a:gsLst>
              <a:lin ang="18900000" scaled="1"/>
            </a:gradFill>
            <a:ln w="9525" cap="flat" cmpd="sng" algn="ctr">
              <a:solidFill>
                <a:srgbClr val="0070C0"/>
              </a:solidFill>
              <a:prstDash val="dash"/>
              <a:round/>
              <a:headEnd type="none" w="med" len="med"/>
              <a:tailEnd type="none" w="med" len="med"/>
            </a:ln>
            <a:effectLst/>
          </p:spPr>
        </p:cxnSp>
        <p:cxnSp>
          <p:nvCxnSpPr>
            <p:cNvPr id="189" name="直接连接符 651"/>
            <p:cNvCxnSpPr>
              <a:stCxn id="200" idx="0"/>
            </p:cNvCxnSpPr>
            <p:nvPr/>
          </p:nvCxnSpPr>
          <p:spPr bwMode="auto">
            <a:xfrm flipH="1">
              <a:off x="-2751531" y="2340485"/>
              <a:ext cx="427168" cy="1381201"/>
            </a:xfrm>
            <a:prstGeom prst="line">
              <a:avLst/>
            </a:prstGeom>
            <a:gradFill rotWithShape="1">
              <a:gsLst>
                <a:gs pos="0">
                  <a:schemeClr val="bg1"/>
                </a:gs>
                <a:gs pos="100000">
                  <a:schemeClr val="accent2"/>
                </a:gs>
              </a:gsLst>
              <a:lin ang="18900000" scaled="1"/>
            </a:gradFill>
            <a:ln w="9525" cap="flat" cmpd="sng" algn="ctr">
              <a:solidFill>
                <a:srgbClr val="0070C0"/>
              </a:solidFill>
              <a:prstDash val="dash"/>
              <a:round/>
              <a:headEnd type="none" w="med" len="med"/>
              <a:tailEnd type="none" w="med" len="med"/>
            </a:ln>
            <a:effectLst/>
          </p:spPr>
        </p:cxnSp>
        <p:cxnSp>
          <p:nvCxnSpPr>
            <p:cNvPr id="190" name="直接连接符 652"/>
            <p:cNvCxnSpPr>
              <a:endCxn id="254" idx="1"/>
            </p:cNvCxnSpPr>
            <p:nvPr/>
          </p:nvCxnSpPr>
          <p:spPr bwMode="auto">
            <a:xfrm flipH="1">
              <a:off x="-2775873" y="2181961"/>
              <a:ext cx="424109" cy="1323376"/>
            </a:xfrm>
            <a:prstGeom prst="line">
              <a:avLst/>
            </a:prstGeom>
            <a:gradFill rotWithShape="1">
              <a:gsLst>
                <a:gs pos="0">
                  <a:schemeClr val="bg1"/>
                </a:gs>
                <a:gs pos="100000">
                  <a:schemeClr val="accent2"/>
                </a:gs>
              </a:gsLst>
              <a:lin ang="18900000" scaled="1"/>
            </a:gradFill>
            <a:ln w="9525" cap="flat" cmpd="sng" algn="ctr">
              <a:solidFill>
                <a:srgbClr val="0070C0"/>
              </a:solidFill>
              <a:prstDash val="dash"/>
              <a:round/>
              <a:headEnd type="none" w="med" len="med"/>
              <a:tailEnd type="none" w="med" len="med"/>
            </a:ln>
            <a:effectLst/>
          </p:spPr>
        </p:cxnSp>
        <p:cxnSp>
          <p:nvCxnSpPr>
            <p:cNvPr id="191" name="直接连接符 653"/>
            <p:cNvCxnSpPr>
              <a:stCxn id="222" idx="2"/>
              <a:endCxn id="278" idx="2"/>
            </p:cNvCxnSpPr>
            <p:nvPr/>
          </p:nvCxnSpPr>
          <p:spPr bwMode="auto">
            <a:xfrm flipH="1">
              <a:off x="-2937055" y="2044925"/>
              <a:ext cx="422119" cy="1399749"/>
            </a:xfrm>
            <a:prstGeom prst="line">
              <a:avLst/>
            </a:prstGeom>
            <a:gradFill rotWithShape="1">
              <a:gsLst>
                <a:gs pos="0">
                  <a:schemeClr val="bg1"/>
                </a:gs>
                <a:gs pos="100000">
                  <a:schemeClr val="accent2"/>
                </a:gs>
              </a:gsLst>
              <a:lin ang="18900000" scaled="1"/>
            </a:gradFill>
            <a:ln w="9525" cap="flat" cmpd="sng" algn="ctr">
              <a:solidFill>
                <a:srgbClr val="0070C0"/>
              </a:solidFill>
              <a:prstDash val="dash"/>
              <a:round/>
              <a:headEnd type="none" w="med" len="med"/>
              <a:tailEnd type="none" w="med" len="med"/>
            </a:ln>
            <a:effectLst/>
          </p:spPr>
        </p:cxnSp>
        <p:sp>
          <p:nvSpPr>
            <p:cNvPr id="192" name="TextBox 191"/>
            <p:cNvSpPr txBox="1"/>
            <p:nvPr/>
          </p:nvSpPr>
          <p:spPr>
            <a:xfrm>
              <a:off x="-2410880" y="1605414"/>
              <a:ext cx="921037" cy="190437"/>
            </a:xfrm>
            <a:prstGeom prst="rect">
              <a:avLst/>
            </a:prstGeom>
            <a:noFill/>
          </p:spPr>
          <p:txBody>
            <a:bodyPr wrap="square" rtlCol="0">
              <a:spAutoFit/>
            </a:bodyPr>
            <a:lstStyle/>
            <a:p>
              <a:pPr algn="ctr"/>
              <a:r>
                <a:rPr lang="en-US" altLang="zh-CN" sz="1050" b="1" dirty="0" smtClean="0">
                  <a:solidFill>
                    <a:schemeClr val="bg1"/>
                  </a:solidFill>
                  <a:latin typeface="Arial" pitchFamily="34" charset="0"/>
                  <a:ea typeface="微软雅黑" pitchFamily="34" charset="-122"/>
                  <a:cs typeface="Arial" pitchFamily="34" charset="0"/>
                </a:rPr>
                <a:t> A Plane</a:t>
              </a:r>
              <a:endParaRPr lang="zh-CN" altLang="en-US" sz="1050" b="1" dirty="0">
                <a:solidFill>
                  <a:schemeClr val="bg1"/>
                </a:solidFill>
                <a:latin typeface="Arial" pitchFamily="34" charset="0"/>
                <a:ea typeface="微软雅黑" pitchFamily="34" charset="-122"/>
                <a:cs typeface="Arial" pitchFamily="34" charset="0"/>
              </a:endParaRPr>
            </a:p>
          </p:txBody>
        </p:sp>
        <p:sp>
          <p:nvSpPr>
            <p:cNvPr id="193" name="TextBox 192"/>
            <p:cNvSpPr txBox="1"/>
            <p:nvPr/>
          </p:nvSpPr>
          <p:spPr>
            <a:xfrm>
              <a:off x="-2888699" y="2962710"/>
              <a:ext cx="1097308" cy="190437"/>
            </a:xfrm>
            <a:prstGeom prst="rect">
              <a:avLst/>
            </a:prstGeom>
            <a:noFill/>
          </p:spPr>
          <p:txBody>
            <a:bodyPr wrap="square" rtlCol="0">
              <a:spAutoFit/>
            </a:bodyPr>
            <a:lstStyle/>
            <a:p>
              <a:pPr algn="ctr"/>
              <a:r>
                <a:rPr lang="en-US" altLang="zh-CN" sz="1050" b="1" dirty="0" smtClean="0">
                  <a:solidFill>
                    <a:schemeClr val="bg1"/>
                  </a:solidFill>
                  <a:latin typeface="Arial" pitchFamily="34" charset="0"/>
                  <a:ea typeface="微软雅黑" pitchFamily="34" charset="-122"/>
                  <a:cs typeface="Arial" pitchFamily="34" charset="0"/>
                </a:rPr>
                <a:t>B Plane</a:t>
              </a:r>
              <a:endParaRPr lang="zh-CN" altLang="en-US" sz="1050" b="1" dirty="0">
                <a:solidFill>
                  <a:schemeClr val="bg1"/>
                </a:solidFill>
                <a:latin typeface="Arial" pitchFamily="34" charset="0"/>
                <a:ea typeface="微软雅黑" pitchFamily="34" charset="-122"/>
                <a:cs typeface="Arial" pitchFamily="34" charset="0"/>
              </a:endParaRPr>
            </a:p>
          </p:txBody>
        </p:sp>
        <p:cxnSp>
          <p:nvCxnSpPr>
            <p:cNvPr id="194" name="直接连接符 656"/>
            <p:cNvCxnSpPr/>
            <p:nvPr/>
          </p:nvCxnSpPr>
          <p:spPr bwMode="auto">
            <a:xfrm flipH="1">
              <a:off x="-1888094" y="2492915"/>
              <a:ext cx="422119" cy="1399749"/>
            </a:xfrm>
            <a:prstGeom prst="line">
              <a:avLst/>
            </a:prstGeom>
            <a:gradFill rotWithShape="1">
              <a:gsLst>
                <a:gs pos="0">
                  <a:schemeClr val="bg1"/>
                </a:gs>
                <a:gs pos="100000">
                  <a:schemeClr val="accent2"/>
                </a:gs>
              </a:gsLst>
              <a:lin ang="18900000" scaled="1"/>
            </a:gradFill>
            <a:ln w="9525" cap="flat" cmpd="sng" algn="ctr">
              <a:solidFill>
                <a:srgbClr val="0070C0"/>
              </a:solidFill>
              <a:prstDash val="dash"/>
              <a:round/>
              <a:headEnd type="none" w="med" len="med"/>
              <a:tailEnd type="none" w="med" len="med"/>
            </a:ln>
            <a:effectLst/>
          </p:spPr>
        </p:cxnSp>
        <p:cxnSp>
          <p:nvCxnSpPr>
            <p:cNvPr id="195" name="直接连接符 657"/>
            <p:cNvCxnSpPr/>
            <p:nvPr/>
          </p:nvCxnSpPr>
          <p:spPr bwMode="auto">
            <a:xfrm flipH="1">
              <a:off x="-1860391" y="1971999"/>
              <a:ext cx="422119" cy="1399749"/>
            </a:xfrm>
            <a:prstGeom prst="line">
              <a:avLst/>
            </a:prstGeom>
            <a:gradFill rotWithShape="1">
              <a:gsLst>
                <a:gs pos="0">
                  <a:schemeClr val="bg1"/>
                </a:gs>
                <a:gs pos="100000">
                  <a:schemeClr val="accent2"/>
                </a:gs>
              </a:gsLst>
              <a:lin ang="18900000" scaled="1"/>
            </a:gradFill>
            <a:ln w="9525" cap="flat" cmpd="sng" algn="ctr">
              <a:solidFill>
                <a:srgbClr val="0070C0"/>
              </a:solidFill>
              <a:prstDash val="dash"/>
              <a:round/>
              <a:headEnd type="none" w="med" len="med"/>
              <a:tailEnd type="none" w="med" len="med"/>
            </a:ln>
            <a:effectLst/>
          </p:spPr>
        </p:cxnSp>
        <p:sp>
          <p:nvSpPr>
            <p:cNvPr id="176" name="Flowchart: Connector 149"/>
            <p:cNvSpPr/>
            <p:nvPr/>
          </p:nvSpPr>
          <p:spPr bwMode="auto">
            <a:xfrm>
              <a:off x="-330313" y="2189789"/>
              <a:ext cx="130627" cy="130627"/>
            </a:xfrm>
            <a:prstGeom prst="flowChartConnector">
              <a:avLst/>
            </a:prstGeom>
            <a:solidFill>
              <a:srgbClr val="C00000"/>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dirty="0">
                <a:solidFill>
                  <a:schemeClr val="tx1">
                    <a:lumMod val="75000"/>
                    <a:lumOff val="25000"/>
                  </a:schemeClr>
                </a:solidFill>
                <a:latin typeface="Arial" pitchFamily="34" charset="0"/>
                <a:ea typeface="微软雅黑" pitchFamily="34" charset="-122"/>
                <a:cs typeface="Arial" pitchFamily="34" charset="0"/>
              </a:endParaRPr>
            </a:p>
          </p:txBody>
        </p:sp>
        <p:sp>
          <p:nvSpPr>
            <p:cNvPr id="177" name="Flowchart: Connector 150"/>
            <p:cNvSpPr/>
            <p:nvPr/>
          </p:nvSpPr>
          <p:spPr bwMode="auto">
            <a:xfrm>
              <a:off x="-885490" y="2353072"/>
              <a:ext cx="130627" cy="130627"/>
            </a:xfrm>
            <a:prstGeom prst="flowChartConnector">
              <a:avLst/>
            </a:prstGeom>
            <a:solidFill>
              <a:srgbClr val="C00000"/>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dirty="0">
                <a:solidFill>
                  <a:schemeClr val="tx1">
                    <a:lumMod val="75000"/>
                    <a:lumOff val="25000"/>
                  </a:schemeClr>
                </a:solidFill>
                <a:latin typeface="Arial" pitchFamily="34" charset="0"/>
                <a:ea typeface="微软雅黑" pitchFamily="34" charset="-122"/>
                <a:cs typeface="Arial" pitchFamily="34" charset="0"/>
              </a:endParaRPr>
            </a:p>
          </p:txBody>
        </p:sp>
        <p:sp>
          <p:nvSpPr>
            <p:cNvPr id="178" name="Flowchart: Connector 151"/>
            <p:cNvSpPr/>
            <p:nvPr/>
          </p:nvSpPr>
          <p:spPr bwMode="auto">
            <a:xfrm>
              <a:off x="-1255595" y="2755841"/>
              <a:ext cx="130627" cy="130627"/>
            </a:xfrm>
            <a:prstGeom prst="flowChartConnector">
              <a:avLst/>
            </a:prstGeom>
            <a:solidFill>
              <a:srgbClr val="C00000"/>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dirty="0">
                <a:solidFill>
                  <a:schemeClr val="tx1">
                    <a:lumMod val="75000"/>
                    <a:lumOff val="25000"/>
                  </a:schemeClr>
                </a:solidFill>
                <a:latin typeface="Arial" pitchFamily="34" charset="0"/>
                <a:ea typeface="微软雅黑" pitchFamily="34" charset="-122"/>
                <a:cs typeface="Arial" pitchFamily="34" charset="0"/>
              </a:endParaRPr>
            </a:p>
          </p:txBody>
        </p:sp>
        <p:sp>
          <p:nvSpPr>
            <p:cNvPr id="179" name="Flowchart: Connector 152"/>
            <p:cNvSpPr/>
            <p:nvPr/>
          </p:nvSpPr>
          <p:spPr bwMode="auto">
            <a:xfrm>
              <a:off x="-972565" y="3191271"/>
              <a:ext cx="130627" cy="130627"/>
            </a:xfrm>
            <a:prstGeom prst="flowChartConnector">
              <a:avLst/>
            </a:prstGeom>
            <a:solidFill>
              <a:srgbClr val="C00000"/>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dirty="0">
                <a:solidFill>
                  <a:schemeClr val="tx1">
                    <a:lumMod val="75000"/>
                    <a:lumOff val="25000"/>
                  </a:schemeClr>
                </a:solidFill>
                <a:latin typeface="Arial" pitchFamily="34" charset="0"/>
                <a:ea typeface="微软雅黑" pitchFamily="34" charset="-122"/>
                <a:cs typeface="Arial" pitchFamily="34" charset="0"/>
              </a:endParaRPr>
            </a:p>
          </p:txBody>
        </p:sp>
        <p:sp>
          <p:nvSpPr>
            <p:cNvPr id="180" name="Flowchart: Connector 153"/>
            <p:cNvSpPr/>
            <p:nvPr/>
          </p:nvSpPr>
          <p:spPr bwMode="auto">
            <a:xfrm>
              <a:off x="-417391" y="3082410"/>
              <a:ext cx="130627" cy="130627"/>
            </a:xfrm>
            <a:prstGeom prst="flowChartConnector">
              <a:avLst/>
            </a:prstGeom>
            <a:solidFill>
              <a:srgbClr val="C00000"/>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dirty="0">
                <a:solidFill>
                  <a:schemeClr val="tx1">
                    <a:lumMod val="75000"/>
                    <a:lumOff val="25000"/>
                  </a:schemeClr>
                </a:solidFill>
                <a:latin typeface="Arial" pitchFamily="34" charset="0"/>
                <a:ea typeface="微软雅黑" pitchFamily="34" charset="-122"/>
                <a:cs typeface="Arial" pitchFamily="34" charset="0"/>
              </a:endParaRPr>
            </a:p>
          </p:txBody>
        </p:sp>
        <p:sp>
          <p:nvSpPr>
            <p:cNvPr id="171" name="TextBox 170"/>
            <p:cNvSpPr txBox="1"/>
            <p:nvPr/>
          </p:nvSpPr>
          <p:spPr>
            <a:xfrm>
              <a:off x="-729600" y="2815534"/>
              <a:ext cx="758507" cy="230833"/>
            </a:xfrm>
            <a:prstGeom prst="rect">
              <a:avLst/>
            </a:prstGeom>
            <a:noFill/>
          </p:spPr>
          <p:txBody>
            <a:bodyPr wrap="square" rtlCol="0">
              <a:spAutoFit/>
            </a:bodyPr>
            <a:lstStyle/>
            <a:p>
              <a:pPr algn="ctr"/>
              <a:r>
                <a:rPr lang="en-US" altLang="zh-CN" sz="700" b="1" dirty="0" smtClean="0">
                  <a:solidFill>
                    <a:schemeClr val="tx1">
                      <a:lumMod val="75000"/>
                      <a:lumOff val="25000"/>
                    </a:schemeClr>
                  </a:solidFill>
                  <a:latin typeface="Arial" pitchFamily="34" charset="0"/>
                  <a:ea typeface="微软雅黑" pitchFamily="34" charset="-122"/>
                  <a:cs typeface="Arial" pitchFamily="34" charset="0"/>
                </a:rPr>
                <a:t>East China Bureau</a:t>
              </a:r>
            </a:p>
          </p:txBody>
        </p:sp>
        <p:sp>
          <p:nvSpPr>
            <p:cNvPr id="172" name="TextBox 171"/>
            <p:cNvSpPr txBox="1"/>
            <p:nvPr/>
          </p:nvSpPr>
          <p:spPr>
            <a:xfrm>
              <a:off x="-1342228" y="3321898"/>
              <a:ext cx="891076" cy="230833"/>
            </a:xfrm>
            <a:prstGeom prst="rect">
              <a:avLst/>
            </a:prstGeom>
            <a:noFill/>
          </p:spPr>
          <p:txBody>
            <a:bodyPr wrap="square" rtlCol="0">
              <a:spAutoFit/>
            </a:bodyPr>
            <a:lstStyle/>
            <a:p>
              <a:pPr algn="ctr"/>
              <a:r>
                <a:rPr lang="en-US" altLang="zh-CN" sz="700" b="1" dirty="0" smtClean="0">
                  <a:solidFill>
                    <a:schemeClr val="tx1">
                      <a:lumMod val="75000"/>
                      <a:lumOff val="25000"/>
                    </a:schemeClr>
                  </a:solidFill>
                  <a:latin typeface="Arial" pitchFamily="34" charset="0"/>
                  <a:ea typeface="微软雅黑" pitchFamily="34" charset="-122"/>
                  <a:cs typeface="Arial" pitchFamily="34" charset="0"/>
                </a:rPr>
                <a:t>Central China Bureau</a:t>
              </a:r>
            </a:p>
          </p:txBody>
        </p:sp>
        <p:sp>
          <p:nvSpPr>
            <p:cNvPr id="173" name="TextBox 172"/>
            <p:cNvSpPr txBox="1"/>
            <p:nvPr/>
          </p:nvSpPr>
          <p:spPr>
            <a:xfrm>
              <a:off x="-1533811" y="2864698"/>
              <a:ext cx="709279" cy="230833"/>
            </a:xfrm>
            <a:prstGeom prst="rect">
              <a:avLst/>
            </a:prstGeom>
            <a:noFill/>
          </p:spPr>
          <p:txBody>
            <a:bodyPr wrap="square" rtlCol="0">
              <a:spAutoFit/>
            </a:bodyPr>
            <a:lstStyle/>
            <a:p>
              <a:pPr algn="ctr"/>
              <a:r>
                <a:rPr lang="en-US" altLang="zh-CN" sz="700" b="1" dirty="0" smtClean="0">
                  <a:solidFill>
                    <a:schemeClr val="tx1">
                      <a:lumMod val="75000"/>
                      <a:lumOff val="25000"/>
                    </a:schemeClr>
                  </a:solidFill>
                  <a:latin typeface="Arial" pitchFamily="34" charset="0"/>
                  <a:ea typeface="微软雅黑" pitchFamily="34" charset="-122"/>
                  <a:cs typeface="Arial" pitchFamily="34" charset="0"/>
                </a:rPr>
                <a:t>Northwest Bureau</a:t>
              </a:r>
            </a:p>
          </p:txBody>
        </p:sp>
        <p:sp>
          <p:nvSpPr>
            <p:cNvPr id="174" name="TextBox 173"/>
            <p:cNvSpPr txBox="1"/>
            <p:nvPr/>
          </p:nvSpPr>
          <p:spPr>
            <a:xfrm>
              <a:off x="-1214004" y="2100524"/>
              <a:ext cx="785711" cy="230833"/>
            </a:xfrm>
            <a:prstGeom prst="rect">
              <a:avLst/>
            </a:prstGeom>
            <a:noFill/>
          </p:spPr>
          <p:txBody>
            <a:bodyPr wrap="square" rtlCol="0">
              <a:spAutoFit/>
            </a:bodyPr>
            <a:lstStyle/>
            <a:p>
              <a:pPr algn="ctr"/>
              <a:r>
                <a:rPr lang="en-US" altLang="zh-CN" sz="700" b="1" dirty="0" smtClean="0">
                  <a:solidFill>
                    <a:schemeClr val="tx1">
                      <a:lumMod val="75000"/>
                      <a:lumOff val="25000"/>
                    </a:schemeClr>
                  </a:solidFill>
                  <a:latin typeface="Arial" pitchFamily="34" charset="0"/>
                  <a:ea typeface="微软雅黑" pitchFamily="34" charset="-122"/>
                  <a:cs typeface="Arial" pitchFamily="34" charset="0"/>
                </a:rPr>
                <a:t>North China Bureau</a:t>
              </a:r>
            </a:p>
          </p:txBody>
        </p:sp>
        <p:sp>
          <p:nvSpPr>
            <p:cNvPr id="175" name="TextBox 174"/>
            <p:cNvSpPr txBox="1"/>
            <p:nvPr/>
          </p:nvSpPr>
          <p:spPr>
            <a:xfrm>
              <a:off x="-705648" y="1915465"/>
              <a:ext cx="899659" cy="230833"/>
            </a:xfrm>
            <a:prstGeom prst="rect">
              <a:avLst/>
            </a:prstGeom>
            <a:noFill/>
          </p:spPr>
          <p:txBody>
            <a:bodyPr wrap="square" rtlCol="0">
              <a:spAutoFit/>
            </a:bodyPr>
            <a:lstStyle/>
            <a:p>
              <a:pPr algn="ctr"/>
              <a:r>
                <a:rPr lang="en-US" altLang="zh-CN" sz="700" b="1" dirty="0" smtClean="0">
                  <a:solidFill>
                    <a:schemeClr val="tx1">
                      <a:lumMod val="75000"/>
                      <a:lumOff val="25000"/>
                    </a:schemeClr>
                  </a:solidFill>
                  <a:latin typeface="Arial" pitchFamily="34" charset="0"/>
                  <a:ea typeface="微软雅黑" pitchFamily="34" charset="-122"/>
                  <a:cs typeface="Arial" pitchFamily="34" charset="0"/>
                </a:rPr>
                <a:t>Northeast Bureau</a:t>
              </a:r>
            </a:p>
          </p:txBody>
        </p:sp>
      </p:grpSp>
    </p:spTree>
    <p:extLst>
      <p:ext uri="{BB962C8B-B14F-4D97-AF65-F5344CB8AC3E}">
        <p14:creationId xmlns="" xmlns:p14="http://schemas.microsoft.com/office/powerpoint/2010/main" val="741831171"/>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Most Reliable OTN Transmission </a:t>
            </a:r>
            <a:r>
              <a:rPr lang="en-US" altLang="zh-CN" dirty="0" smtClean="0"/>
              <a:t>Network</a:t>
            </a:r>
            <a:endParaRPr lang="zh-CN" altLang="en-US" dirty="0"/>
          </a:p>
        </p:txBody>
      </p:sp>
      <p:sp>
        <p:nvSpPr>
          <p:cNvPr id="15" name="同侧圆角矩形 14"/>
          <p:cNvSpPr/>
          <p:nvPr/>
        </p:nvSpPr>
        <p:spPr bwMode="auto">
          <a:xfrm>
            <a:off x="4624553" y="2108659"/>
            <a:ext cx="3995999" cy="3936000"/>
          </a:xfrm>
          <a:prstGeom prst="round2SameRect">
            <a:avLst>
              <a:gd name="adj1" fmla="val 0"/>
              <a:gd name="adj2" fmla="val 0"/>
            </a:avLst>
          </a:prstGeom>
          <a:solidFill>
            <a:schemeClr val="bg1"/>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endParaRPr lang="zh-CN" altLang="zh-CN" sz="1400" b="1" dirty="0">
              <a:solidFill>
                <a:prstClr val="white"/>
              </a:solidFill>
              <a:latin typeface="Arial" pitchFamily="34" charset="0"/>
              <a:ea typeface="微软雅黑" pitchFamily="34" charset="-122"/>
              <a:cs typeface="Arial" pitchFamily="34" charset="0"/>
            </a:endParaRPr>
          </a:p>
        </p:txBody>
      </p:sp>
      <p:sp>
        <p:nvSpPr>
          <p:cNvPr id="16" name="Rectangle 49"/>
          <p:cNvSpPr>
            <a:spLocks noChangeArrowheads="1"/>
          </p:cNvSpPr>
          <p:nvPr/>
        </p:nvSpPr>
        <p:spPr bwMode="auto">
          <a:xfrm>
            <a:off x="4624554" y="1303866"/>
            <a:ext cx="3995999" cy="769241"/>
          </a:xfrm>
          <a:prstGeom prst="rect">
            <a:avLst/>
          </a:prstGeom>
          <a:solidFill>
            <a:srgbClr val="BC0000"/>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r>
              <a:rPr lang="en-US" altLang="zh-CN" sz="2000" b="1" dirty="0">
                <a:solidFill>
                  <a:prstClr val="white"/>
                </a:solidFill>
                <a:latin typeface="Arial" pitchFamily="34" charset="0"/>
                <a:ea typeface="微软雅黑" pitchFamily="34" charset="-122"/>
                <a:cs typeface="Arial" pitchFamily="34" charset="0"/>
              </a:rPr>
              <a:t>China · Shandong</a:t>
            </a:r>
          </a:p>
        </p:txBody>
      </p:sp>
      <p:sp>
        <p:nvSpPr>
          <p:cNvPr id="20" name="Rectangle 344"/>
          <p:cNvSpPr>
            <a:spLocks noChangeAspect="1" noChangeArrowheads="1"/>
          </p:cNvSpPr>
          <p:nvPr/>
        </p:nvSpPr>
        <p:spPr bwMode="auto">
          <a:xfrm>
            <a:off x="4707557" y="2371827"/>
            <a:ext cx="3652673" cy="1631216"/>
          </a:xfrm>
          <a:prstGeom prst="rect">
            <a:avLst/>
          </a:prstGeom>
          <a:noFill/>
          <a:ln w="9525" algn="ctr">
            <a:noFill/>
            <a:miter lim="800000"/>
            <a:headEnd/>
            <a:tailEnd/>
          </a:ln>
        </p:spPr>
        <p:txBody>
          <a:bodyPr wrap="square" lIns="0" tIns="0" rIns="0" bIns="0">
            <a:spAutoFit/>
          </a:bodyPr>
          <a:lstStyle/>
          <a:p>
            <a:pPr marL="361950" indent="-242888" defTabSz="568967" eaLnBrk="0" hangingPunct="0">
              <a:lnSpc>
                <a:spcPct val="120000"/>
              </a:lnSpc>
              <a:spcBef>
                <a:spcPts val="0"/>
              </a:spcBef>
              <a:spcAft>
                <a:spcPts val="600"/>
              </a:spcAft>
              <a:buClr>
                <a:srgbClr val="C00000"/>
              </a:buClr>
              <a:buSzPct val="60000"/>
              <a:buFont typeface="Wingdings" pitchFamily="2" charset="2"/>
              <a:buChar char="l"/>
            </a:pP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World’s</a:t>
            </a:r>
            <a:r>
              <a:rPr lang="en-US" altLang="zh-CN" sz="1600" b="1" dirty="0" smtClean="0">
                <a:solidFill>
                  <a:srgbClr val="C00000"/>
                </a:solidFill>
                <a:latin typeface="Arial" pitchFamily="34" charset="0"/>
                <a:ea typeface="微软雅黑" pitchFamily="34" charset="-122"/>
                <a:cs typeface="Arial" pitchFamily="34" charset="0"/>
              </a:rPr>
              <a:t> 1</a:t>
            </a:r>
            <a:r>
              <a:rPr lang="en-US" altLang="zh-CN" sz="1600" b="1" baseline="30000" dirty="0" smtClean="0">
                <a:solidFill>
                  <a:srgbClr val="C00000"/>
                </a:solidFill>
                <a:latin typeface="Arial" pitchFamily="34" charset="0"/>
                <a:ea typeface="微软雅黑" pitchFamily="34" charset="-122"/>
                <a:cs typeface="Arial" pitchFamily="34" charset="0"/>
              </a:rPr>
              <a:t>st</a:t>
            </a:r>
            <a:r>
              <a:rPr lang="en-US" altLang="zh-CN" sz="1600" b="1" dirty="0" smtClean="0">
                <a:solidFill>
                  <a:srgbClr val="C00000"/>
                </a:solidFill>
                <a:latin typeface="Arial" pitchFamily="34" charset="0"/>
                <a:ea typeface="微软雅黑" pitchFamily="34" charset="-122"/>
                <a:cs typeface="Arial" pitchFamily="34" charset="0"/>
              </a:rPr>
              <a:t> </a:t>
            </a:r>
            <a:r>
              <a:rPr lang="en-US" altLang="zh-CN" sz="1600" b="1" dirty="0">
                <a:solidFill>
                  <a:schemeClr val="tx1">
                    <a:lumMod val="75000"/>
                    <a:lumOff val="25000"/>
                  </a:schemeClr>
                </a:solidFill>
                <a:latin typeface="Arial" pitchFamily="34" charset="0"/>
                <a:ea typeface="微软雅黑" pitchFamily="34" charset="-122"/>
                <a:cs typeface="Arial" pitchFamily="34" charset="0"/>
              </a:rPr>
              <a:t>p</a:t>
            </a: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rovincial </a:t>
            </a:r>
            <a:r>
              <a:rPr lang="en-US" altLang="zh-CN" sz="1600" b="1" dirty="0">
                <a:solidFill>
                  <a:schemeClr val="tx1">
                    <a:lumMod val="75000"/>
                    <a:lumOff val="25000"/>
                  </a:schemeClr>
                </a:solidFill>
                <a:latin typeface="Arial" pitchFamily="34" charset="0"/>
                <a:ea typeface="微软雅黑" pitchFamily="34" charset="-122"/>
                <a:cs typeface="Arial" pitchFamily="34" charset="0"/>
              </a:rPr>
              <a:t>OTN</a:t>
            </a:r>
          </a:p>
          <a:p>
            <a:pPr marL="361950" indent="-242888" defTabSz="568967" eaLnBrk="0" hangingPunct="0">
              <a:lnSpc>
                <a:spcPct val="120000"/>
              </a:lnSpc>
              <a:spcBef>
                <a:spcPts val="0"/>
              </a:spcBef>
              <a:spcAft>
                <a:spcPts val="600"/>
              </a:spcAft>
              <a:buClr>
                <a:srgbClr val="C00000"/>
              </a:buClr>
              <a:buSzPct val="60000"/>
              <a:buFont typeface="Wingdings" pitchFamily="2" charset="2"/>
              <a:buChar char="l"/>
            </a:pPr>
            <a:r>
              <a:rPr lang="en-US" altLang="zh-CN" sz="1600" b="1" dirty="0" smtClean="0">
                <a:solidFill>
                  <a:srgbClr val="C00000"/>
                </a:solidFill>
                <a:latin typeface="Arial" pitchFamily="34" charset="0"/>
                <a:ea typeface="微软雅黑" pitchFamily="34" charset="-122"/>
                <a:cs typeface="Arial" pitchFamily="34" charset="0"/>
              </a:rPr>
              <a:t>40</a:t>
            </a:r>
            <a:r>
              <a:rPr lang="zh-CN" altLang="en-US" sz="1600" b="1" dirty="0" smtClean="0">
                <a:solidFill>
                  <a:srgbClr val="C00000"/>
                </a:solidFill>
                <a:latin typeface="Arial" pitchFamily="34" charset="0"/>
                <a:ea typeface="微软雅黑" pitchFamily="34" charset="-122"/>
                <a:cs typeface="Arial" pitchFamily="34" charset="0"/>
              </a:rPr>
              <a:t>*</a:t>
            </a:r>
            <a:r>
              <a:rPr lang="en-US" altLang="zh-CN" sz="1600" b="1" dirty="0" smtClean="0">
                <a:solidFill>
                  <a:srgbClr val="C00000"/>
                </a:solidFill>
                <a:latin typeface="Arial" pitchFamily="34" charset="0"/>
                <a:ea typeface="微软雅黑" pitchFamily="34" charset="-122"/>
                <a:cs typeface="Arial" pitchFamily="34" charset="0"/>
              </a:rPr>
              <a:t>10 G — </a:t>
            </a: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enough bandwidth to meet requirements for 5 years</a:t>
            </a:r>
            <a:endParaRPr lang="en-US" altLang="zh-CN" sz="1600" b="1" dirty="0">
              <a:solidFill>
                <a:schemeClr val="tx1">
                  <a:lumMod val="75000"/>
                  <a:lumOff val="25000"/>
                </a:schemeClr>
              </a:solidFill>
              <a:latin typeface="Arial" pitchFamily="34" charset="0"/>
              <a:ea typeface="微软雅黑" pitchFamily="34" charset="-122"/>
              <a:cs typeface="Arial" pitchFamily="34" charset="0"/>
            </a:endParaRPr>
          </a:p>
          <a:p>
            <a:pPr marL="361950" indent="-242888" defTabSz="568967" eaLnBrk="0" hangingPunct="0">
              <a:lnSpc>
                <a:spcPct val="120000"/>
              </a:lnSpc>
              <a:spcBef>
                <a:spcPts val="0"/>
              </a:spcBef>
              <a:spcAft>
                <a:spcPts val="600"/>
              </a:spcAft>
              <a:buClr>
                <a:srgbClr val="C00000"/>
              </a:buClr>
              <a:buSzPct val="60000"/>
              <a:buFont typeface="Wingdings" pitchFamily="2" charset="2"/>
              <a:buChar char="l"/>
            </a:pPr>
            <a:r>
              <a:rPr lang="en-US" altLang="zh-CN" sz="1600" b="1" dirty="0" smtClean="0">
                <a:solidFill>
                  <a:schemeClr val="tx1">
                    <a:lumMod val="75000"/>
                    <a:lumOff val="25000"/>
                  </a:schemeClr>
                </a:solidFill>
                <a:latin typeface="Arial" pitchFamily="34" charset="0"/>
                <a:ea typeface="微软雅黑" pitchFamily="34" charset="-122"/>
                <a:cs typeface="Arial" pitchFamily="34" charset="0"/>
              </a:rPr>
              <a:t>Coverage for multiple </a:t>
            </a:r>
            <a:r>
              <a:rPr lang="en-US" altLang="zh-CN" sz="1600" b="1" dirty="0">
                <a:solidFill>
                  <a:schemeClr val="tx1">
                    <a:lumMod val="75000"/>
                    <a:lumOff val="25000"/>
                  </a:schemeClr>
                </a:solidFill>
                <a:latin typeface="Arial" pitchFamily="34" charset="0"/>
                <a:ea typeface="微软雅黑" pitchFamily="34" charset="-122"/>
                <a:cs typeface="Arial" pitchFamily="34" charset="0"/>
              </a:rPr>
              <a:t>points of failure</a:t>
            </a:r>
          </a:p>
        </p:txBody>
      </p:sp>
      <p:sp>
        <p:nvSpPr>
          <p:cNvPr id="21" name="同侧圆角矩形 20"/>
          <p:cNvSpPr/>
          <p:nvPr/>
        </p:nvSpPr>
        <p:spPr bwMode="auto">
          <a:xfrm>
            <a:off x="507076" y="1303865"/>
            <a:ext cx="3995999" cy="4742400"/>
          </a:xfrm>
          <a:prstGeom prst="round2SameRect">
            <a:avLst>
              <a:gd name="adj1" fmla="val 0"/>
              <a:gd name="adj2" fmla="val 0"/>
            </a:avLst>
          </a:prstGeom>
          <a:solidFill>
            <a:schemeClr val="bg1"/>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endParaRPr lang="zh-CN" altLang="zh-CN" sz="1400" b="1" dirty="0">
              <a:solidFill>
                <a:prstClr val="white"/>
              </a:solidFill>
              <a:latin typeface="Arial" pitchFamily="34" charset="0"/>
              <a:ea typeface="微软雅黑" pitchFamily="34" charset="-122"/>
              <a:cs typeface="Arial" pitchFamily="34" charset="0"/>
            </a:endParaRPr>
          </a:p>
        </p:txBody>
      </p:sp>
      <p:grpSp>
        <p:nvGrpSpPr>
          <p:cNvPr id="2" name="组合 4"/>
          <p:cNvGrpSpPr/>
          <p:nvPr/>
        </p:nvGrpSpPr>
        <p:grpSpPr>
          <a:xfrm>
            <a:off x="597074" y="1423865"/>
            <a:ext cx="3816000" cy="4502400"/>
            <a:chOff x="-3688847" y="315009"/>
            <a:chExt cx="3816000" cy="3376800"/>
          </a:xfrm>
        </p:grpSpPr>
        <p:sp>
          <p:nvSpPr>
            <p:cNvPr id="163" name="Rectangle 5"/>
            <p:cNvSpPr>
              <a:spLocks noChangeArrowheads="1"/>
            </p:cNvSpPr>
            <p:nvPr/>
          </p:nvSpPr>
          <p:spPr bwMode="auto">
            <a:xfrm>
              <a:off x="-3688847" y="315009"/>
              <a:ext cx="3816000" cy="3376800"/>
            </a:xfrm>
            <a:prstGeom prst="rect">
              <a:avLst/>
            </a:prstGeom>
            <a:solidFill>
              <a:schemeClr val="bg1"/>
            </a:solidFill>
            <a:ln/>
            <a:effectLst>
              <a:outerShdw blurRad="63500" algn="ctr" rotWithShape="0">
                <a:prstClr val="black">
                  <a:alpha val="66000"/>
                </a:prstClr>
              </a:outerShdw>
            </a:effectLst>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endParaRPr lang="zh-CN" altLang="en-US" sz="1400" b="1" dirty="0">
                <a:solidFill>
                  <a:prstClr val="white"/>
                </a:solidFill>
                <a:latin typeface="微软雅黑" pitchFamily="34" charset="-122"/>
                <a:ea typeface="微软雅黑" pitchFamily="34" charset="-122"/>
                <a:cs typeface="Arial" pitchFamily="34" charset="0"/>
              </a:endParaRPr>
            </a:p>
          </p:txBody>
        </p:sp>
        <p:grpSp>
          <p:nvGrpSpPr>
            <p:cNvPr id="4" name="组合 3"/>
            <p:cNvGrpSpPr/>
            <p:nvPr/>
          </p:nvGrpSpPr>
          <p:grpSpPr>
            <a:xfrm>
              <a:off x="-3688847" y="315009"/>
              <a:ext cx="3816000" cy="3376800"/>
              <a:chOff x="-3686744" y="957457"/>
              <a:chExt cx="3812400" cy="3459481"/>
            </a:xfrm>
          </p:grpSpPr>
          <p:pic>
            <p:nvPicPr>
              <p:cNvPr id="164" name="Picture 4"/>
              <p:cNvPicPr>
                <a:picLocks noChangeAspect="1" noChangeArrowheads="1"/>
              </p:cNvPicPr>
              <p:nvPr/>
            </p:nvPicPr>
            <p:blipFill>
              <a:blip r:embed="rId3" cstate="print"/>
              <a:srcRect/>
              <a:stretch>
                <a:fillRect/>
              </a:stretch>
            </p:blipFill>
            <p:spPr bwMode="auto">
              <a:xfrm>
                <a:off x="-3686744" y="957457"/>
                <a:ext cx="3812400" cy="1637013"/>
              </a:xfrm>
              <a:prstGeom prst="rect">
                <a:avLst/>
              </a:prstGeom>
              <a:noFill/>
              <a:ln w="9525">
                <a:noFill/>
                <a:miter lim="800000"/>
                <a:headEnd/>
                <a:tailEnd/>
              </a:ln>
            </p:spPr>
          </p:pic>
          <p:pic>
            <p:nvPicPr>
              <p:cNvPr id="165" name="Picture 2" descr="C:\Users\j00199536\Pictures\山东OTNjpg.jpg"/>
              <p:cNvPicPr>
                <a:picLocks noChangeAspect="1" noChangeArrowheads="1"/>
              </p:cNvPicPr>
              <p:nvPr/>
            </p:nvPicPr>
            <p:blipFill>
              <a:blip r:embed="rId4" cstate="print"/>
              <a:srcRect/>
              <a:stretch>
                <a:fillRect/>
              </a:stretch>
            </p:blipFill>
            <p:spPr bwMode="auto">
              <a:xfrm>
                <a:off x="-3686401" y="2607188"/>
                <a:ext cx="3811714" cy="1809750"/>
              </a:xfrm>
              <a:prstGeom prst="rect">
                <a:avLst/>
              </a:prstGeom>
              <a:noFill/>
            </p:spPr>
          </p:pic>
        </p:grpSp>
      </p:grpSp>
    </p:spTree>
    <p:extLst>
      <p:ext uri="{BB962C8B-B14F-4D97-AF65-F5344CB8AC3E}">
        <p14:creationId xmlns="" xmlns:p14="http://schemas.microsoft.com/office/powerpoint/2010/main" val="4645607"/>
      </p:ext>
    </p:extLst>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MtFmvyghkGqdpGrI1AAFw"/>
</p:tagLst>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612766F5A2F3459817298A0017226B" ma:contentTypeVersion="1" ma:contentTypeDescription="Create a new document." ma:contentTypeScope="" ma:versionID="44c0ef4fa5db5fd8e2fb14f6d9b4bfa7">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073C0D9-1915-46B7-8258-DEE7C7505068}"/>
</file>

<file path=customXml/itemProps2.xml><?xml version="1.0" encoding="utf-8"?>
<ds:datastoreItem xmlns:ds="http://schemas.openxmlformats.org/officeDocument/2006/customXml" ds:itemID="{33A2B6E1-03E3-4D0A-B7E1-FA35E026E822}"/>
</file>

<file path=customXml/itemProps3.xml><?xml version="1.0" encoding="utf-8"?>
<ds:datastoreItem xmlns:ds="http://schemas.openxmlformats.org/officeDocument/2006/customXml" ds:itemID="{371B93DF-88E0-449F-A143-607B588CE5F1}"/>
</file>

<file path=docProps/app.xml><?xml version="1.0" encoding="utf-8"?>
<Properties xmlns="http://schemas.openxmlformats.org/officeDocument/2006/extended-properties" xmlns:vt="http://schemas.openxmlformats.org/officeDocument/2006/docPropsVTypes">
  <Template>ITU-e</Template>
  <TotalTime>2149</TotalTime>
  <Words>1585</Words>
  <Application>Microsoft Office PowerPoint</Application>
  <PresentationFormat>On-screen Show (4:3)</PresentationFormat>
  <Paragraphs>278</Paragraphs>
  <Slides>13</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ITU-e</vt:lpstr>
      <vt:lpstr>think-cell Slide</vt:lpstr>
      <vt:lpstr>Solution for smart utility connectivity solutions</vt:lpstr>
      <vt:lpstr>Slide 2</vt:lpstr>
      <vt:lpstr>City Promotion-Urbanisation Calls for Smart City Solutions</vt:lpstr>
      <vt:lpstr>Slide 4</vt:lpstr>
      <vt:lpstr>Slide 5</vt:lpstr>
      <vt:lpstr>Slide 6</vt:lpstr>
      <vt:lpstr>Slide 7</vt:lpstr>
      <vt:lpstr>China’s Comprehensive Data Dispatch Network Grid</vt:lpstr>
      <vt:lpstr>Most Reliable OTN Transmission Network</vt:lpstr>
      <vt:lpstr>Advanced DA Communication Network – Zhuhai Bureau   </vt:lpstr>
      <vt:lpstr>Slide 11</vt:lpstr>
      <vt:lpstr>AMI Solution: Reduces Line Loss, Improves Efficiency </vt:lpstr>
      <vt:lpstr>Constructing a Strong Backbone Communication Network  – Transmission and Transformation Communication Solution</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P.Rosa</dc:creator>
  <cp:lastModifiedBy>Christin Chevalley</cp:lastModifiedBy>
  <cp:revision>349</cp:revision>
  <cp:lastPrinted>2001-11-25T13:41:09Z</cp:lastPrinted>
  <dcterms:created xsi:type="dcterms:W3CDTF">2007-02-20T15:47:31Z</dcterms:created>
  <dcterms:modified xsi:type="dcterms:W3CDTF">2013-04-15T08:43:05Z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1365966495</vt:lpwstr>
  </property>
  <property fmtid="{D5CDD505-2E9C-101B-9397-08002B2CF9AE}" pid="3" name="ContentTypeId">
    <vt:lpwstr>0x01010089612766F5A2F3459817298A0017226B</vt:lpwstr>
  </property>
</Properties>
</file>