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653" r:id="rId2"/>
    <p:sldId id="831" r:id="rId3"/>
    <p:sldId id="901" r:id="rId4"/>
    <p:sldId id="902" r:id="rId5"/>
    <p:sldId id="834" r:id="rId6"/>
    <p:sldId id="861" r:id="rId7"/>
    <p:sldId id="862" r:id="rId8"/>
    <p:sldId id="919" r:id="rId9"/>
    <p:sldId id="917" r:id="rId10"/>
    <p:sldId id="918" r:id="rId11"/>
    <p:sldId id="916" r:id="rId12"/>
    <p:sldId id="867" r:id="rId13"/>
    <p:sldId id="868" r:id="rId14"/>
    <p:sldId id="920" r:id="rId15"/>
    <p:sldId id="921" r:id="rId16"/>
    <p:sldId id="915" r:id="rId17"/>
    <p:sldId id="913" r:id="rId18"/>
    <p:sldId id="877" r:id="rId19"/>
    <p:sldId id="878" r:id="rId20"/>
    <p:sldId id="912" r:id="rId21"/>
    <p:sldId id="879" r:id="rId22"/>
    <p:sldId id="922" r:id="rId23"/>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pitchFamily="34" charset="0"/>
      </a:defRPr>
    </a:lvl1pPr>
    <a:lvl2pPr marL="457200" algn="l" rtl="0" fontAlgn="base">
      <a:spcBef>
        <a:spcPct val="0"/>
      </a:spcBef>
      <a:spcAft>
        <a:spcPct val="0"/>
      </a:spcAft>
      <a:defRPr sz="2000" kern="1200">
        <a:solidFill>
          <a:srgbClr val="646464"/>
        </a:solidFill>
        <a:latin typeface="Verdana" pitchFamily="34" charset="0"/>
        <a:ea typeface="+mn-ea"/>
        <a:cs typeface="Arial" pitchFamily="34" charset="0"/>
      </a:defRPr>
    </a:lvl2pPr>
    <a:lvl3pPr marL="914400" algn="l" rtl="0" fontAlgn="base">
      <a:spcBef>
        <a:spcPct val="0"/>
      </a:spcBef>
      <a:spcAft>
        <a:spcPct val="0"/>
      </a:spcAft>
      <a:defRPr sz="2000" kern="1200">
        <a:solidFill>
          <a:srgbClr val="646464"/>
        </a:solidFill>
        <a:latin typeface="Verdana" pitchFamily="34" charset="0"/>
        <a:ea typeface="+mn-ea"/>
        <a:cs typeface="Arial" pitchFamily="34" charset="0"/>
      </a:defRPr>
    </a:lvl3pPr>
    <a:lvl4pPr marL="1371600" algn="l" rtl="0" fontAlgn="base">
      <a:spcBef>
        <a:spcPct val="0"/>
      </a:spcBef>
      <a:spcAft>
        <a:spcPct val="0"/>
      </a:spcAft>
      <a:defRPr sz="2000" kern="1200">
        <a:solidFill>
          <a:srgbClr val="646464"/>
        </a:solidFill>
        <a:latin typeface="Verdana" pitchFamily="34" charset="0"/>
        <a:ea typeface="+mn-ea"/>
        <a:cs typeface="Arial" pitchFamily="34" charset="0"/>
      </a:defRPr>
    </a:lvl4pPr>
    <a:lvl5pPr marL="1828800" algn="l" rtl="0" fontAlgn="base">
      <a:spcBef>
        <a:spcPct val="0"/>
      </a:spcBef>
      <a:spcAft>
        <a:spcPct val="0"/>
      </a:spcAft>
      <a:defRPr sz="2000" kern="1200">
        <a:solidFill>
          <a:srgbClr val="646464"/>
        </a:solidFill>
        <a:latin typeface="Verdana" pitchFamily="34" charset="0"/>
        <a:ea typeface="+mn-ea"/>
        <a:cs typeface="Arial" pitchFamily="34" charset="0"/>
      </a:defRPr>
    </a:lvl5pPr>
    <a:lvl6pPr marL="2286000" algn="l" defTabSz="914400" rtl="0" eaLnBrk="1" latinLnBrk="0" hangingPunct="1">
      <a:defRPr sz="2000" kern="1200">
        <a:solidFill>
          <a:srgbClr val="646464"/>
        </a:solidFill>
        <a:latin typeface="Verdana" pitchFamily="34" charset="0"/>
        <a:ea typeface="+mn-ea"/>
        <a:cs typeface="Arial" pitchFamily="34" charset="0"/>
      </a:defRPr>
    </a:lvl6pPr>
    <a:lvl7pPr marL="2743200" algn="l" defTabSz="914400" rtl="0" eaLnBrk="1" latinLnBrk="0" hangingPunct="1">
      <a:defRPr sz="2000" kern="1200">
        <a:solidFill>
          <a:srgbClr val="646464"/>
        </a:solidFill>
        <a:latin typeface="Verdana" pitchFamily="34" charset="0"/>
        <a:ea typeface="+mn-ea"/>
        <a:cs typeface="Arial" pitchFamily="34" charset="0"/>
      </a:defRPr>
    </a:lvl7pPr>
    <a:lvl8pPr marL="3200400" algn="l" defTabSz="914400" rtl="0" eaLnBrk="1" latinLnBrk="0" hangingPunct="1">
      <a:defRPr sz="2000" kern="1200">
        <a:solidFill>
          <a:srgbClr val="646464"/>
        </a:solidFill>
        <a:latin typeface="Verdana" pitchFamily="34" charset="0"/>
        <a:ea typeface="+mn-ea"/>
        <a:cs typeface="Arial" pitchFamily="34" charset="0"/>
      </a:defRPr>
    </a:lvl8pPr>
    <a:lvl9pPr marL="3657600" algn="l" defTabSz="914400" rtl="0" eaLnBrk="1" latinLnBrk="0" hangingPunct="1">
      <a:defRPr sz="2000" kern="1200">
        <a:solidFill>
          <a:srgbClr val="646464"/>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pilongo, Erica" initials="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BA2"/>
    <a:srgbClr val="000000"/>
    <a:srgbClr val="CCFF33"/>
    <a:srgbClr val="00CC00"/>
    <a:srgbClr val="FF9900"/>
    <a:srgbClr val="008000"/>
    <a:srgbClr val="87BBE0"/>
    <a:srgbClr val="333300"/>
    <a:srgbClr val="0E438A"/>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2" autoAdjust="0"/>
    <p:restoredTop sz="55810" autoAdjust="0"/>
  </p:normalViewPr>
  <p:slideViewPr>
    <p:cSldViewPr showGuides="1">
      <p:cViewPr>
        <p:scale>
          <a:sx n="50" d="100"/>
          <a:sy n="50" d="100"/>
        </p:scale>
        <p:origin x="-942" y="-72"/>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238" y="-90"/>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C57BE1D5-76B7-4BDE-9E98-08977948CA7D}" type="slidenum">
              <a:rPr lang="en-US"/>
              <a:pPr>
                <a:defRPr/>
              </a:pPr>
              <a:t>‹#›</a:t>
            </a:fld>
            <a:endParaRPr lang="en-US"/>
          </a:p>
        </p:txBody>
      </p:sp>
    </p:spTree>
    <p:extLst>
      <p:ext uri="{BB962C8B-B14F-4D97-AF65-F5344CB8AC3E}">
        <p14:creationId xmlns:p14="http://schemas.microsoft.com/office/powerpoint/2010/main" val="3122335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851F0387-6181-4BD7-AD83-415F489828DC}" type="slidenum">
              <a:rPr lang="en-US"/>
              <a:pPr>
                <a:defRPr/>
              </a:pPr>
              <a:t>‹#›</a:t>
            </a:fld>
            <a:endParaRPr lang="en-US"/>
          </a:p>
        </p:txBody>
      </p:sp>
    </p:spTree>
    <p:extLst>
      <p:ext uri="{BB962C8B-B14F-4D97-AF65-F5344CB8AC3E}">
        <p14:creationId xmlns:p14="http://schemas.microsoft.com/office/powerpoint/2010/main" val="1436209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5FC0E15-F46C-4ABC-B86D-582B08A9719F}"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10</a:t>
            </a:fld>
            <a:endParaRPr lang="en-US"/>
          </a:p>
        </p:txBody>
      </p:sp>
    </p:spTree>
    <p:extLst>
      <p:ext uri="{BB962C8B-B14F-4D97-AF65-F5344CB8AC3E}">
        <p14:creationId xmlns:p14="http://schemas.microsoft.com/office/powerpoint/2010/main" val="250272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09B97B4E-D82D-460B-8AAF-4E3BCC0D4489}" type="slidenum">
              <a:rPr lang="en-US" sz="1200" smtClean="0">
                <a:solidFill>
                  <a:schemeClr val="tx1"/>
                </a:solidFill>
              </a:rPr>
              <a:pPr/>
              <a:t>11</a:t>
            </a:fld>
            <a:endParaRPr lang="en-US" sz="1200" smtClean="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12</a:t>
            </a:fld>
            <a:endParaRPr lang="en-US"/>
          </a:p>
        </p:txBody>
      </p:sp>
    </p:spTree>
    <p:extLst>
      <p:ext uri="{BB962C8B-B14F-4D97-AF65-F5344CB8AC3E}">
        <p14:creationId xmlns:p14="http://schemas.microsoft.com/office/powerpoint/2010/main" val="920201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13</a:t>
            </a:fld>
            <a:endParaRPr lang="en-US"/>
          </a:p>
        </p:txBody>
      </p:sp>
    </p:spTree>
    <p:extLst>
      <p:ext uri="{BB962C8B-B14F-4D97-AF65-F5344CB8AC3E}">
        <p14:creationId xmlns:p14="http://schemas.microsoft.com/office/powerpoint/2010/main" val="3654572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14</a:t>
            </a:fld>
            <a:endParaRPr lang="en-US"/>
          </a:p>
        </p:txBody>
      </p:sp>
    </p:spTree>
    <p:extLst>
      <p:ext uri="{BB962C8B-B14F-4D97-AF65-F5344CB8AC3E}">
        <p14:creationId xmlns:p14="http://schemas.microsoft.com/office/powerpoint/2010/main" val="428890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15</a:t>
            </a:fld>
            <a:endParaRPr lang="en-US"/>
          </a:p>
        </p:txBody>
      </p:sp>
    </p:spTree>
    <p:extLst>
      <p:ext uri="{BB962C8B-B14F-4D97-AF65-F5344CB8AC3E}">
        <p14:creationId xmlns:p14="http://schemas.microsoft.com/office/powerpoint/2010/main" val="2143446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16</a:t>
            </a:fld>
            <a:endParaRPr lang="en-US"/>
          </a:p>
        </p:txBody>
      </p:sp>
    </p:spTree>
    <p:extLst>
      <p:ext uri="{BB962C8B-B14F-4D97-AF65-F5344CB8AC3E}">
        <p14:creationId xmlns:p14="http://schemas.microsoft.com/office/powerpoint/2010/main" val="2320663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411A226E-7A38-457D-A1AB-32731C8DF015}"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75E626F7-5490-45AA-A099-BBF7B7158C31}" type="slidenum">
              <a:rPr lang="en-US" sz="1200" smtClean="0">
                <a:solidFill>
                  <a:schemeClr val="tx1"/>
                </a:solidFill>
              </a:rPr>
              <a:pPr/>
              <a:t>21</a:t>
            </a:fld>
            <a:endParaRPr lang="en-US" sz="1200" smtClean="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B685AFC-2E98-4619-AC70-9214CBD5D8E2}" type="slidenum">
              <a:rPr lang="en-US" smtClean="0"/>
              <a:pPr/>
              <a:t>22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2</a:t>
            </a:fld>
            <a:endParaRPr lang="en-US"/>
          </a:p>
        </p:txBody>
      </p:sp>
    </p:spTree>
    <p:extLst>
      <p:ext uri="{BB962C8B-B14F-4D97-AF65-F5344CB8AC3E}">
        <p14:creationId xmlns:p14="http://schemas.microsoft.com/office/powerpoint/2010/main" val="314093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3</a:t>
            </a:fld>
            <a:endParaRPr lang="en-US"/>
          </a:p>
        </p:txBody>
      </p:sp>
    </p:spTree>
    <p:extLst>
      <p:ext uri="{BB962C8B-B14F-4D97-AF65-F5344CB8AC3E}">
        <p14:creationId xmlns:p14="http://schemas.microsoft.com/office/powerpoint/2010/main" val="18052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4</a:t>
            </a:fld>
            <a:endParaRPr lang="en-US"/>
          </a:p>
        </p:txBody>
      </p:sp>
    </p:spTree>
    <p:extLst>
      <p:ext uri="{BB962C8B-B14F-4D97-AF65-F5344CB8AC3E}">
        <p14:creationId xmlns:p14="http://schemas.microsoft.com/office/powerpoint/2010/main" val="362355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CF7946E-5AE7-4128-A154-ACF1A381ECDB}" type="slidenum">
              <a:rPr lang="en-US" sz="1200" smtClean="0">
                <a:solidFill>
                  <a:schemeClr val="tx1"/>
                </a:solidFill>
              </a:rPr>
              <a:pPr/>
              <a:t>5</a:t>
            </a:fld>
            <a:endParaRPr lang="en-US" sz="1200" smtClean="0">
              <a:solidFill>
                <a:schemeClr val="tx1"/>
              </a:solidFill>
            </a:endParaRPr>
          </a:p>
        </p:txBody>
      </p:sp>
      <p:sp>
        <p:nvSpPr>
          <p:cNvPr id="60419" name="Rectangle 2"/>
          <p:cNvSpPr>
            <a:spLocks noGrp="1" noRot="1" noChangeAspect="1" noChangeArrowheads="1" noTextEdit="1"/>
          </p:cNvSpPr>
          <p:nvPr>
            <p:ph type="sldImg"/>
          </p:nvPr>
        </p:nvSpPr>
        <p:spPr>
          <a:xfrm>
            <a:off x="911225" y="742950"/>
            <a:ext cx="4960938" cy="3721100"/>
          </a:xfrm>
          <a:ln/>
        </p:spPr>
      </p:sp>
      <p:sp>
        <p:nvSpPr>
          <p:cNvPr id="60420"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09B97B4E-D82D-460B-8AAF-4E3BCC0D4489}" type="slidenum">
              <a:rPr lang="en-US" sz="1200" smtClean="0">
                <a:solidFill>
                  <a:schemeClr val="tx1"/>
                </a:solidFill>
              </a:rPr>
              <a:pPr/>
              <a:t>6</a:t>
            </a:fld>
            <a:endParaRPr lang="en-US" sz="1200" smtClean="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Wingdings" pitchFamily="2" charset="2"/>
              <a:buNone/>
            </a:pPr>
            <a:endParaRPr lang="en-US" sz="1200" dirty="0" smtClean="0">
              <a:solidFill>
                <a:srgbClr val="2E2E2E"/>
              </a:solidFill>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5E22EE74-32D8-496C-A0EC-CC882F4723AF}" type="slidenum">
              <a:rPr lang="en-US" sz="1200" smtClean="0">
                <a:solidFill>
                  <a:schemeClr val="tx1"/>
                </a:solidFill>
              </a:rPr>
              <a:pPr/>
              <a:t>7</a:t>
            </a:fld>
            <a:endParaRPr lang="en-US" sz="120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8</a:t>
            </a:fld>
            <a:endParaRPr lang="en-US"/>
          </a:p>
        </p:txBody>
      </p:sp>
    </p:spTree>
    <p:extLst>
      <p:ext uri="{BB962C8B-B14F-4D97-AF65-F5344CB8AC3E}">
        <p14:creationId xmlns:p14="http://schemas.microsoft.com/office/powerpoint/2010/main" val="336797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9</a:t>
            </a:fld>
            <a:endParaRPr lang="en-US"/>
          </a:p>
        </p:txBody>
      </p:sp>
    </p:spTree>
    <p:extLst>
      <p:ext uri="{BB962C8B-B14F-4D97-AF65-F5344CB8AC3E}">
        <p14:creationId xmlns:p14="http://schemas.microsoft.com/office/powerpoint/2010/main" val="3391799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solidFill>
                <a:schemeClr val="tx1"/>
              </a:solidFill>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pPr>
              <a:defRPr/>
            </a:pPr>
            <a:fld id="{F986C0CF-650A-4FB3-92A8-73AE6D01BEDB}"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9BFEFAFF-8533-461C-A287-91D25AF0040C}"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40E48CE1-71AA-47BD-9D68-638FA8FA6A3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extLst>
      <p:ext uri="{BB962C8B-B14F-4D97-AF65-F5344CB8AC3E}">
        <p14:creationId xmlns:p14="http://schemas.microsoft.com/office/powerpoint/2010/main" val="26083776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38D22100-0CF0-4355-8EF2-A6A653504129}"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D7FE28F0-1F87-4F0B-B41B-10894275A2FE}"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964B1045-B33E-413C-B3D0-F86EF3442B06}"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90A9D7D6-7D84-4017-91E6-1DEADE993A7D}"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3D30FDE7-D61E-4FD8-A889-17F33FE5DE51}"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23C2D178-EAFF-4236-93F1-40608E4FD442}"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CD41C581-27E0-40A0-84C6-FB091C4B2EF9}"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6BED12D4-494A-44A5-A3A4-258F56C40726}"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A60AC738-60FF-4A74-88B5-2174D8F7EF14}" type="slidenum">
              <a:rPr lang="en-US"/>
              <a:pPr>
                <a:defRPr/>
              </a:pPr>
              <a:t>‹#›</a:t>
            </a:fld>
            <a:endParaRPr 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2"/>
          <p:cNvPicPr>
            <a:picLocks noChangeAspect="1" noChangeArrowheads="1"/>
          </p:cNvPicPr>
          <p:nvPr/>
        </p:nvPicPr>
        <p:blipFill>
          <a:blip r:embed="rId16" cstate="print"/>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4166"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8" r:id="rId12"/>
    <p:sldLayoutId id="2147484169" r:id="rId13"/>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tu.int/ITU-T/workprog/wp_search.aspx?q=15/5"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hyperlink" Target="http://www.itu.int/ITU-T/climatechange"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mailto:greenstandard@itu.int" TargetMode="External"/><Relationship Id="rId4" Type="http://schemas.openxmlformats.org/officeDocument/2006/relationships/hyperlink" Target="http://www.itu.int/ITU-T/worksem/climatechan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185078" y="1556792"/>
            <a:ext cx="8667750" cy="2714030"/>
          </a:xfrm>
          <a:prstGeom prst="rect">
            <a:avLst/>
          </a:prstGeom>
          <a:noFill/>
          <a:ln w="9525">
            <a:noFill/>
            <a:miter lim="800000"/>
            <a:headEnd/>
            <a:tailEnd/>
          </a:ln>
          <a:effectLst/>
        </p:spPr>
        <p:txBody>
          <a:bodyPr/>
          <a:lstStyle/>
          <a:p>
            <a:pPr algn="ctr">
              <a:defRPr/>
            </a:pPr>
            <a:r>
              <a:rPr lang="en-US" sz="4000" b="1" dirty="0" smtClean="0">
                <a:solidFill>
                  <a:srgbClr val="0E438A"/>
                </a:solidFill>
                <a:effectLst>
                  <a:outerShdw blurRad="38100" dist="38100" dir="2700000" algn="tl">
                    <a:srgbClr val="C0C0C0"/>
                  </a:outerShdw>
                </a:effectLst>
              </a:rPr>
              <a:t>Overview of</a:t>
            </a:r>
          </a:p>
          <a:p>
            <a:pPr algn="ctr">
              <a:defRPr/>
            </a:pPr>
            <a:r>
              <a:rPr lang="en-US" sz="4000" b="1" dirty="0" smtClean="0">
                <a:solidFill>
                  <a:srgbClr val="0E438A"/>
                </a:solidFill>
                <a:effectLst>
                  <a:outerShdw blurRad="38100" dist="38100" dir="2700000" algn="tl">
                    <a:srgbClr val="C0C0C0"/>
                  </a:outerShdw>
                </a:effectLst>
              </a:rPr>
              <a:t>ITU-T Study Group 5</a:t>
            </a:r>
          </a:p>
          <a:p>
            <a:pPr algn="ctr">
              <a:defRPr/>
            </a:pPr>
            <a:r>
              <a:rPr lang="en-US" sz="4000" b="1" dirty="0" smtClean="0">
                <a:solidFill>
                  <a:srgbClr val="0E438A"/>
                </a:solidFill>
                <a:effectLst>
                  <a:outerShdw blurRad="38100" dist="38100" dir="2700000" algn="tl">
                    <a:srgbClr val="C0C0C0"/>
                  </a:outerShdw>
                </a:effectLst>
              </a:rPr>
              <a:t>“Environment </a:t>
            </a:r>
            <a:r>
              <a:rPr lang="en-US" sz="4000" b="1" dirty="0">
                <a:solidFill>
                  <a:srgbClr val="0E438A"/>
                </a:solidFill>
                <a:effectLst>
                  <a:outerShdw blurRad="38100" dist="38100" dir="2700000" algn="tl">
                    <a:srgbClr val="C0C0C0"/>
                  </a:outerShdw>
                </a:effectLst>
              </a:rPr>
              <a:t>and Climate </a:t>
            </a:r>
            <a:r>
              <a:rPr lang="en-US" sz="4000" b="1" dirty="0" smtClean="0">
                <a:solidFill>
                  <a:srgbClr val="0E438A"/>
                </a:solidFill>
                <a:effectLst>
                  <a:outerShdw blurRad="38100" dist="38100" dir="2700000" algn="tl">
                    <a:srgbClr val="C0C0C0"/>
                  </a:outerShdw>
                </a:effectLst>
              </a:rPr>
              <a:t>Change”</a:t>
            </a:r>
            <a:endParaRPr lang="en-US" sz="3600" dirty="0">
              <a:solidFill>
                <a:srgbClr val="0066CC"/>
              </a:solidFill>
              <a:effectLst>
                <a:outerShdw blurRad="38100" dist="38100" dir="2700000" algn="tl">
                  <a:srgbClr val="C0C0C0"/>
                </a:outerShdw>
              </a:effectLst>
            </a:endParaRPr>
          </a:p>
        </p:txBody>
      </p:sp>
      <p:pic>
        <p:nvPicPr>
          <p:cNvPr id="6148"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88913"/>
            <a:ext cx="2317750" cy="936625"/>
          </a:xfrm>
          <a:prstGeom prst="rect">
            <a:avLst/>
          </a:prstGeom>
          <a:noFill/>
          <a:ln w="9525">
            <a:noFill/>
            <a:miter lim="800000"/>
            <a:headEnd/>
            <a:tailEnd/>
          </a:ln>
        </p:spPr>
      </p:pic>
      <p:sp>
        <p:nvSpPr>
          <p:cNvPr id="3" name="Subtitle 2"/>
          <p:cNvSpPr>
            <a:spLocks noGrp="1"/>
          </p:cNvSpPr>
          <p:nvPr>
            <p:ph type="subTitle" idx="1"/>
          </p:nvPr>
        </p:nvSpPr>
        <p:spPr>
          <a:xfrm>
            <a:off x="1371600" y="4653136"/>
            <a:ext cx="6400800" cy="1223789"/>
          </a:xfrm>
        </p:spPr>
        <p:txBody>
          <a:bodyPr/>
          <a:lstStyle/>
          <a:p>
            <a:r>
              <a:rPr lang="en-US" dirty="0" smtClean="0"/>
              <a:t>Paolo Gemma</a:t>
            </a:r>
          </a:p>
          <a:p>
            <a:r>
              <a:rPr lang="en-US" sz="1800" dirty="0" smtClean="0"/>
              <a:t>Chairman of Working Party 3 of ITU-T Study Group 5 </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3568" y="188640"/>
            <a:ext cx="7772400" cy="641350"/>
          </a:xfrm>
        </p:spPr>
        <p:txBody>
          <a:bodyPr/>
          <a:lstStyle/>
          <a:p>
            <a:r>
              <a:rPr lang="en-US" sz="2400" dirty="0" smtClean="0"/>
              <a:t>ICT for Smart Water Management (cont’d)</a:t>
            </a:r>
            <a:endParaRPr lang="en-US" sz="3200" dirty="0"/>
          </a:p>
        </p:txBody>
      </p:sp>
      <p:sp>
        <p:nvSpPr>
          <p:cNvPr id="7" name="Content Placeholder 6"/>
          <p:cNvSpPr>
            <a:spLocks noGrp="1"/>
          </p:cNvSpPr>
          <p:nvPr>
            <p:ph sz="half" idx="1"/>
          </p:nvPr>
        </p:nvSpPr>
        <p:spPr>
          <a:xfrm>
            <a:off x="112138" y="836712"/>
            <a:ext cx="3024336" cy="3384376"/>
          </a:xfrm>
        </p:spPr>
        <p:txBody>
          <a:bodyPr/>
          <a:lstStyle/>
          <a:p>
            <a:pPr marL="0" indent="0">
              <a:buNone/>
            </a:pPr>
            <a:r>
              <a:rPr lang="en-US" sz="1800" dirty="0">
                <a:solidFill>
                  <a:srgbClr val="000000"/>
                </a:solidFill>
              </a:rPr>
              <a:t>ICT can bring enormous benefits to water authorities in mapping and monitoring natural water resources, as well as in forecasting river flows and giving advance warning of water-related emergencies such as flooding.</a:t>
            </a:r>
          </a:p>
        </p:txBody>
      </p:sp>
      <p:sp>
        <p:nvSpPr>
          <p:cNvPr id="8" name="Content Placeholder 7"/>
          <p:cNvSpPr>
            <a:spLocks noGrp="1"/>
          </p:cNvSpPr>
          <p:nvPr>
            <p:ph sz="half" idx="2"/>
          </p:nvPr>
        </p:nvSpPr>
        <p:spPr>
          <a:xfrm>
            <a:off x="4211960" y="980728"/>
            <a:ext cx="4824536" cy="5336505"/>
          </a:xfrm>
        </p:spPr>
        <p:txBody>
          <a:bodyPr/>
          <a:lstStyle/>
          <a:p>
            <a:r>
              <a:rPr lang="en-US" sz="1600" b="1" dirty="0">
                <a:solidFill>
                  <a:srgbClr val="000000"/>
                </a:solidFill>
              </a:rPr>
              <a:t>S</a:t>
            </a:r>
            <a:r>
              <a:rPr lang="en-US" sz="1600" b="1" dirty="0" smtClean="0">
                <a:solidFill>
                  <a:srgbClr val="000000"/>
                </a:solidFill>
              </a:rPr>
              <a:t>mart </a:t>
            </a:r>
            <a:r>
              <a:rPr lang="en-US" sz="1600" b="1" dirty="0">
                <a:solidFill>
                  <a:srgbClr val="000000"/>
                </a:solidFill>
              </a:rPr>
              <a:t>metering technologies </a:t>
            </a:r>
            <a:r>
              <a:rPr lang="en-US" sz="1600" dirty="0" smtClean="0">
                <a:solidFill>
                  <a:srgbClr val="000000"/>
                </a:solidFill>
              </a:rPr>
              <a:t>enable: </a:t>
            </a:r>
          </a:p>
          <a:p>
            <a:pPr lvl="1">
              <a:buFont typeface="Wingdings" pitchFamily="2" charset="2"/>
              <a:buChar char="§"/>
            </a:pPr>
            <a:r>
              <a:rPr lang="en-US" sz="1600" dirty="0" smtClean="0">
                <a:solidFill>
                  <a:srgbClr val="000000"/>
                </a:solidFill>
              </a:rPr>
              <a:t>the measurement of </a:t>
            </a:r>
            <a:r>
              <a:rPr lang="en-US" sz="1600" dirty="0">
                <a:solidFill>
                  <a:srgbClr val="000000"/>
                </a:solidFill>
              </a:rPr>
              <a:t>water consumption in real time, identifying leaks at the consumer level and making consumers more conscious about their water </a:t>
            </a:r>
            <a:r>
              <a:rPr lang="en-US" sz="1600" dirty="0" smtClean="0">
                <a:solidFill>
                  <a:srgbClr val="000000"/>
                </a:solidFill>
              </a:rPr>
              <a:t>usage.</a:t>
            </a:r>
          </a:p>
          <a:p>
            <a:pPr lvl="1">
              <a:buFont typeface="Wingdings" pitchFamily="2" charset="2"/>
              <a:buChar char="§"/>
            </a:pPr>
            <a:r>
              <a:rPr lang="en-US" sz="1600" dirty="0" smtClean="0">
                <a:solidFill>
                  <a:srgbClr val="000000"/>
                </a:solidFill>
              </a:rPr>
              <a:t>More accurately usage tracking at consumer level for water utility companies, </a:t>
            </a:r>
            <a:r>
              <a:rPr lang="en-US" sz="1600" dirty="0">
                <a:solidFill>
                  <a:srgbClr val="000000"/>
                </a:solidFill>
              </a:rPr>
              <a:t>and </a:t>
            </a:r>
            <a:r>
              <a:rPr lang="en-US" sz="1600" dirty="0" smtClean="0">
                <a:solidFill>
                  <a:srgbClr val="000000"/>
                </a:solidFill>
              </a:rPr>
              <a:t>the implementation of </a:t>
            </a:r>
            <a:r>
              <a:rPr lang="en-US" sz="1600" dirty="0">
                <a:solidFill>
                  <a:srgbClr val="000000"/>
                </a:solidFill>
              </a:rPr>
              <a:t>water-pricing plans to encourage water conservation</a:t>
            </a:r>
            <a:r>
              <a:rPr lang="en-US" sz="1600" dirty="0" smtClean="0">
                <a:solidFill>
                  <a:srgbClr val="000000"/>
                </a:solidFill>
              </a:rPr>
              <a:t>.</a:t>
            </a:r>
          </a:p>
          <a:p>
            <a:r>
              <a:rPr lang="en-US" sz="1600" dirty="0">
                <a:solidFill>
                  <a:srgbClr val="000000"/>
                </a:solidFill>
              </a:rPr>
              <a:t>Water use in manufacturing plants can also be managed more efficiently using </a:t>
            </a:r>
            <a:r>
              <a:rPr lang="en-US" sz="1600" dirty="0" smtClean="0">
                <a:solidFill>
                  <a:srgbClr val="000000"/>
                </a:solidFill>
              </a:rPr>
              <a:t>ICT:</a:t>
            </a:r>
          </a:p>
          <a:p>
            <a:pPr lvl="1">
              <a:buFont typeface="Wingdings" pitchFamily="2" charset="2"/>
              <a:buChar char="§"/>
            </a:pPr>
            <a:r>
              <a:rPr lang="en-US" sz="1600" dirty="0">
                <a:solidFill>
                  <a:srgbClr val="000000"/>
                </a:solidFill>
              </a:rPr>
              <a:t>Proper operation of the </a:t>
            </a:r>
            <a:r>
              <a:rPr lang="en-US" sz="1600" b="1" dirty="0">
                <a:solidFill>
                  <a:srgbClr val="000000"/>
                </a:solidFill>
              </a:rPr>
              <a:t>cooling system</a:t>
            </a:r>
            <a:r>
              <a:rPr lang="en-US" sz="1600" dirty="0">
                <a:solidFill>
                  <a:srgbClr val="000000"/>
                </a:solidFill>
              </a:rPr>
              <a:t> is needed to minimize the impact of total operational costs related to water and energy consumption, chemicals and wastewater discharge. </a:t>
            </a:r>
          </a:p>
          <a:p>
            <a:endParaRPr lang="en-US" sz="1800" dirty="0">
              <a:solidFill>
                <a:srgbClr val="000000"/>
              </a:solidFill>
            </a:endParaRPr>
          </a:p>
        </p:txBody>
      </p:sp>
      <p:sp>
        <p:nvSpPr>
          <p:cNvPr id="4" name="Slide Number Placeholder 3"/>
          <p:cNvSpPr>
            <a:spLocks noGrp="1"/>
          </p:cNvSpPr>
          <p:nvPr>
            <p:ph type="sldNum" sz="quarter" idx="10"/>
          </p:nvPr>
        </p:nvSpPr>
        <p:spPr/>
        <p:txBody>
          <a:bodyPr/>
          <a:lstStyle/>
          <a:p>
            <a:pPr>
              <a:defRPr/>
            </a:pPr>
            <a:fld id="{38D22100-0CF0-4355-8EF2-A6A653504129}" type="slidenum">
              <a:rPr lang="en-US" smtClean="0"/>
              <a:pPr>
                <a:defRPr/>
              </a:pPr>
              <a:t>10</a:t>
            </a:fld>
            <a:endParaRPr lang="en-US"/>
          </a:p>
        </p:txBody>
      </p:sp>
      <p:sp>
        <p:nvSpPr>
          <p:cNvPr id="9" name="Right Arrow 8"/>
          <p:cNvSpPr/>
          <p:nvPr/>
        </p:nvSpPr>
        <p:spPr bwMode="auto">
          <a:xfrm>
            <a:off x="2627784" y="2564904"/>
            <a:ext cx="1896613" cy="904056"/>
          </a:xfrm>
          <a:prstGeom prst="right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B5BA2"/>
                </a:solidFill>
                <a:effectLst/>
                <a:latin typeface="Verdana" pitchFamily="34" charset="0"/>
              </a:rPr>
              <a:t>SOLUTIONS</a:t>
            </a:r>
            <a:endParaRPr kumimoji="0" lang="en-US" sz="2000" b="1" i="0" u="none" strike="noStrike" cap="none" normalizeH="0" baseline="0" dirty="0" smtClean="0">
              <a:ln>
                <a:noFill/>
              </a:ln>
              <a:solidFill>
                <a:srgbClr val="1B5BA2"/>
              </a:solidFill>
              <a:effectLst/>
              <a:latin typeface="Verdana" pitchFamily="34" charset="0"/>
            </a:endParaRPr>
          </a:p>
        </p:txBody>
      </p:sp>
      <p:pic>
        <p:nvPicPr>
          <p:cNvPr id="10" name="Picture 9" descr="https://encrypted-tbn1.gstatic.com/images?q=tbn:ANd9GcRRNjPVjMOv5rCiWej-8n-5WO5etoglNUD3ZQjlIQft9xXEVCsHc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68265"/>
            <a:ext cx="2713990" cy="1689735"/>
          </a:xfrm>
          <a:prstGeom prst="rect">
            <a:avLst/>
          </a:prstGeom>
          <a:noFill/>
          <a:ln>
            <a:noFill/>
          </a:ln>
        </p:spPr>
      </p:pic>
      <p:pic>
        <p:nvPicPr>
          <p:cNvPr id="11" name="Picture 10" descr="https://encrypted-tbn0.gstatic.com/images?q=tbn:ANd9GcRihFkIivvYyIngPK3i7KrR-jbI__2ZFE9NN5ecz0CcJfhKvzQ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4052277"/>
            <a:ext cx="1588810" cy="1678429"/>
          </a:xfrm>
          <a:prstGeom prst="rect">
            <a:avLst/>
          </a:prstGeom>
          <a:noFill/>
          <a:ln>
            <a:noFill/>
          </a:ln>
        </p:spPr>
      </p:pic>
    </p:spTree>
    <p:extLst>
      <p:ext uri="{BB962C8B-B14F-4D97-AF65-F5344CB8AC3E}">
        <p14:creationId xmlns:p14="http://schemas.microsoft.com/office/powerpoint/2010/main" val="33480845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395536" y="1844675"/>
            <a:ext cx="8424862" cy="2857500"/>
          </a:xfrm>
          <a:prstGeom prst="rect">
            <a:avLst/>
          </a:prstGeom>
          <a:noFill/>
          <a:ln w="9525">
            <a:noFill/>
            <a:miter lim="800000"/>
            <a:headEnd/>
            <a:tailEnd/>
          </a:ln>
          <a:effectLst/>
        </p:spPr>
        <p:txBody>
          <a:bodyPr/>
          <a:lstStyle/>
          <a:p>
            <a:pPr algn="ctr">
              <a:defRPr/>
            </a:pPr>
            <a:endParaRPr lang="en-US" sz="3200" dirty="0">
              <a:solidFill>
                <a:schemeClr val="bg2"/>
              </a:solidFill>
              <a:effectLst>
                <a:outerShdw blurRad="38100" dist="38100" dir="2700000" algn="tl">
                  <a:srgbClr val="C0C0C0"/>
                </a:outerShdw>
              </a:effectLst>
            </a:endParaRPr>
          </a:p>
        </p:txBody>
      </p:sp>
      <p:sp>
        <p:nvSpPr>
          <p:cNvPr id="3" name="Title 1"/>
          <p:cNvSpPr txBox="1">
            <a:spLocks/>
          </p:cNvSpPr>
          <p:nvPr/>
        </p:nvSpPr>
        <p:spPr bwMode="auto">
          <a:xfrm>
            <a:off x="683568" y="2564904"/>
            <a:ext cx="7992888" cy="1569660"/>
          </a:xfrm>
          <a:prstGeom prst="rect">
            <a:avLst/>
          </a:prstGeo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wrap="square"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a:r>
              <a:rPr lang="en-US" sz="3200" b="1" dirty="0">
                <a:solidFill>
                  <a:srgbClr val="1B5BA2"/>
                </a:solidFill>
              </a:rPr>
              <a:t>Question 15/5</a:t>
            </a:r>
            <a:br>
              <a:rPr lang="en-US" sz="3200" b="1" dirty="0">
                <a:solidFill>
                  <a:srgbClr val="1B5BA2"/>
                </a:solidFill>
              </a:rPr>
            </a:br>
            <a:r>
              <a:rPr lang="en-US" sz="3200" b="1" dirty="0">
                <a:solidFill>
                  <a:srgbClr val="1B5BA2"/>
                </a:solidFill>
              </a:rPr>
              <a:t>ICTs and adaptation to the effects of climate change</a:t>
            </a:r>
          </a:p>
        </p:txBody>
      </p:sp>
    </p:spTree>
    <p:extLst>
      <p:ext uri="{BB962C8B-B14F-4D97-AF65-F5344CB8AC3E}">
        <p14:creationId xmlns:p14="http://schemas.microsoft.com/office/powerpoint/2010/main" val="52023301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7"/>
          <p:cNvSpPr>
            <a:spLocks noGrp="1"/>
          </p:cNvSpPr>
          <p:nvPr>
            <p:ph type="title"/>
          </p:nvPr>
        </p:nvSpPr>
        <p:spPr>
          <a:xfrm>
            <a:off x="179388" y="376238"/>
            <a:ext cx="8713787" cy="1200150"/>
          </a:xfrm>
        </p:spPr>
        <p:txBody>
          <a:bodyPr/>
          <a:lstStyle/>
          <a:p>
            <a:r>
              <a:rPr lang="en-US" sz="2400" dirty="0" smtClean="0"/>
              <a:t>Question 15/5</a:t>
            </a:r>
            <a:br>
              <a:rPr lang="en-US" sz="2400" dirty="0" smtClean="0"/>
            </a:br>
            <a:r>
              <a:rPr lang="en-GB" sz="2400" dirty="0" smtClean="0"/>
              <a:t>ICTs and adaptation to the effects of climate change</a:t>
            </a:r>
            <a:endParaRPr lang="en-US" sz="2400" dirty="0" smtClean="0"/>
          </a:p>
        </p:txBody>
      </p:sp>
      <p:sp>
        <p:nvSpPr>
          <p:cNvPr id="45059" name="Text Placeholder 10"/>
          <p:cNvSpPr>
            <a:spLocks noGrp="1"/>
          </p:cNvSpPr>
          <p:nvPr>
            <p:ph type="body" idx="1"/>
          </p:nvPr>
        </p:nvSpPr>
        <p:spPr/>
        <p:txBody>
          <a:bodyPr/>
          <a:lstStyle/>
          <a:p>
            <a:r>
              <a:rPr lang="en-US" sz="1800" smtClean="0">
                <a:solidFill>
                  <a:schemeClr val="tx2"/>
                </a:solidFill>
              </a:rPr>
              <a:t>Brief Description</a:t>
            </a:r>
            <a:r>
              <a:rPr lang="en-US" smtClean="0"/>
              <a:t>	</a:t>
            </a:r>
          </a:p>
        </p:txBody>
      </p:sp>
      <p:sp>
        <p:nvSpPr>
          <p:cNvPr id="45060" name="Content Placeholder 8"/>
          <p:cNvSpPr>
            <a:spLocks noGrp="1"/>
          </p:cNvSpPr>
          <p:nvPr>
            <p:ph sz="half" idx="2"/>
          </p:nvPr>
        </p:nvSpPr>
        <p:spPr>
          <a:xfrm>
            <a:off x="457200" y="2174875"/>
            <a:ext cx="3467100" cy="3951288"/>
          </a:xfrm>
        </p:spPr>
        <p:txBody>
          <a:bodyPr/>
          <a:lstStyle/>
          <a:p>
            <a:r>
              <a:rPr lang="en-GB" sz="1600" dirty="0" smtClean="0">
                <a:solidFill>
                  <a:srgbClr val="000000"/>
                </a:solidFill>
              </a:rPr>
              <a:t>Using ICT to better enable countries to adapt to climate change</a:t>
            </a:r>
          </a:p>
          <a:p>
            <a:r>
              <a:rPr lang="en-GB" sz="1600" dirty="0" smtClean="0">
                <a:solidFill>
                  <a:srgbClr val="000000"/>
                </a:solidFill>
              </a:rPr>
              <a:t>Establishing a robust telecommunications infrastructure for extreme climate conditions</a:t>
            </a:r>
          </a:p>
          <a:p>
            <a:r>
              <a:rPr lang="en-GB" sz="1600" dirty="0" smtClean="0">
                <a:solidFill>
                  <a:srgbClr val="000000"/>
                </a:solidFill>
              </a:rPr>
              <a:t>Helping countries adapt to the negative effects of climate change using ICT</a:t>
            </a:r>
          </a:p>
          <a:p>
            <a:r>
              <a:rPr lang="en-US" sz="1600" dirty="0" smtClean="0">
                <a:solidFill>
                  <a:srgbClr val="000000"/>
                </a:solidFill>
              </a:rPr>
              <a:t>Establishing links at regional and national levels</a:t>
            </a:r>
          </a:p>
          <a:p>
            <a:r>
              <a:rPr lang="en-GB" sz="1600" u="sng" dirty="0" smtClean="0">
                <a:hlinkClick r:id="rId3"/>
              </a:rPr>
              <a:t>work program</a:t>
            </a:r>
            <a:endParaRPr lang="fr-FR" sz="1600" dirty="0" smtClean="0"/>
          </a:p>
          <a:p>
            <a:endParaRPr lang="en-US" sz="2000" dirty="0" smtClean="0">
              <a:solidFill>
                <a:srgbClr val="000000"/>
              </a:solidFill>
            </a:endParaRPr>
          </a:p>
          <a:p>
            <a:endParaRPr lang="en-US" sz="2000" dirty="0" smtClean="0">
              <a:solidFill>
                <a:srgbClr val="000000"/>
              </a:solidFill>
            </a:endParaRPr>
          </a:p>
        </p:txBody>
      </p:sp>
      <p:sp>
        <p:nvSpPr>
          <p:cNvPr id="45061" name="Text Placeholder 11"/>
          <p:cNvSpPr>
            <a:spLocks noGrp="1"/>
          </p:cNvSpPr>
          <p:nvPr>
            <p:ph type="body" sz="quarter" idx="3"/>
          </p:nvPr>
        </p:nvSpPr>
        <p:spPr/>
        <p:txBody>
          <a:bodyPr/>
          <a:lstStyle/>
          <a:p>
            <a:r>
              <a:rPr lang="en-US" sz="1800" smtClean="0">
                <a:solidFill>
                  <a:schemeClr val="tx2"/>
                </a:solidFill>
              </a:rPr>
              <a:t>Main Tasks</a:t>
            </a:r>
          </a:p>
        </p:txBody>
      </p:sp>
      <p:sp>
        <p:nvSpPr>
          <p:cNvPr id="45062" name="Content Placeholder 9"/>
          <p:cNvSpPr>
            <a:spLocks noGrp="1"/>
          </p:cNvSpPr>
          <p:nvPr>
            <p:ph sz="quarter" idx="4"/>
          </p:nvPr>
        </p:nvSpPr>
        <p:spPr>
          <a:xfrm>
            <a:off x="4645025" y="2205038"/>
            <a:ext cx="3527425" cy="3921125"/>
          </a:xfrm>
        </p:spPr>
        <p:txBody>
          <a:bodyPr/>
          <a:lstStyle/>
          <a:p>
            <a:r>
              <a:rPr lang="en-US" sz="1600" smtClean="0">
                <a:solidFill>
                  <a:srgbClr val="000000"/>
                </a:solidFill>
              </a:rPr>
              <a:t>Drafting deliverables (See next slide)</a:t>
            </a:r>
          </a:p>
          <a:p>
            <a:r>
              <a:rPr lang="en-US" sz="1600" smtClean="0">
                <a:solidFill>
                  <a:srgbClr val="000000"/>
                </a:solidFill>
              </a:rPr>
              <a:t>Establishing requirements via questionnaires and analysis</a:t>
            </a:r>
          </a:p>
          <a:p>
            <a:r>
              <a:rPr lang="en-US" sz="1600" smtClean="0">
                <a:solidFill>
                  <a:srgbClr val="000000"/>
                </a:solidFill>
              </a:rPr>
              <a:t>Seeking cooperation with expert groups</a:t>
            </a:r>
          </a:p>
          <a:p>
            <a:r>
              <a:rPr lang="en-US" sz="1600" smtClean="0">
                <a:solidFill>
                  <a:srgbClr val="000000"/>
                </a:solidFill>
              </a:rPr>
              <a:t>Encouraging ICT industry involvement in climate change adaptation</a:t>
            </a:r>
          </a:p>
        </p:txBody>
      </p:sp>
      <p:sp>
        <p:nvSpPr>
          <p:cNvPr id="45063"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E7E43A56-2148-425E-99D8-DF1C87EF7A89}" type="slidenum">
              <a:rPr lang="en-US" sz="1000" smtClean="0">
                <a:solidFill>
                  <a:srgbClr val="0E438A"/>
                </a:solidFill>
                <a:latin typeface="Zurich BT"/>
                <a:cs typeface="Times New Roman" pitchFamily="18" charset="0"/>
              </a:rPr>
              <a:pPr eaLnBrk="1" hangingPunct="1"/>
              <a:t>12</a:t>
            </a:fld>
            <a:endParaRPr lang="en-US" sz="1000" smtClean="0">
              <a:solidFill>
                <a:srgbClr val="0E438A"/>
              </a:solidFill>
              <a:latin typeface="Zurich BT"/>
              <a:cs typeface="Times New Roman" pitchFamily="18" charset="0"/>
            </a:endParaRPr>
          </a:p>
        </p:txBody>
      </p:sp>
    </p:spTree>
    <p:extLst>
      <p:ext uri="{BB962C8B-B14F-4D97-AF65-F5344CB8AC3E}">
        <p14:creationId xmlns:p14="http://schemas.microsoft.com/office/powerpoint/2010/main" val="193778200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55650" y="765175"/>
            <a:ext cx="7772400" cy="461963"/>
          </a:xfrm>
        </p:spPr>
        <p:txBody>
          <a:bodyPr/>
          <a:lstStyle/>
          <a:p>
            <a:r>
              <a:rPr lang="en-US" sz="2400" dirty="0" smtClean="0"/>
              <a:t>Question 15/5 (cont’d)</a:t>
            </a:r>
          </a:p>
        </p:txBody>
      </p:sp>
      <p:sp>
        <p:nvSpPr>
          <p:cNvPr id="11267" name="Content Placeholder 9"/>
          <p:cNvSpPr>
            <a:spLocks noGrp="1"/>
          </p:cNvSpPr>
          <p:nvPr>
            <p:ph idx="1"/>
          </p:nvPr>
        </p:nvSpPr>
        <p:spPr>
          <a:xfrm>
            <a:off x="611188" y="1484313"/>
            <a:ext cx="7772400" cy="4256087"/>
          </a:xfrm>
        </p:spPr>
        <p:txBody>
          <a:bodyPr>
            <a:normAutofit/>
          </a:bodyPr>
          <a:lstStyle/>
          <a:p>
            <a:pPr marL="0" indent="0">
              <a:buFont typeface="Wingdings" pitchFamily="2" charset="2"/>
              <a:buNone/>
              <a:defRPr/>
            </a:pPr>
            <a:r>
              <a:rPr lang="en-US" altLang="zh-CN" sz="1800" dirty="0">
                <a:solidFill>
                  <a:srgbClr val="000000"/>
                </a:solidFill>
                <a:ea typeface="SimSun" pitchFamily="2" charset="-122"/>
              </a:rPr>
              <a:t>Examples of </a:t>
            </a:r>
            <a:r>
              <a:rPr lang="en-US" altLang="zh-CN" sz="1800" dirty="0" smtClean="0">
                <a:solidFill>
                  <a:srgbClr val="000000"/>
                </a:solidFill>
                <a:ea typeface="SimSun" pitchFamily="2" charset="-122"/>
              </a:rPr>
              <a:t>deliverables:</a:t>
            </a:r>
            <a:endParaRPr lang="en-US" altLang="zh-CN" sz="1800" dirty="0">
              <a:solidFill>
                <a:srgbClr val="000000"/>
              </a:solidFill>
              <a:ea typeface="SimSun" pitchFamily="2" charset="-122"/>
            </a:endParaRPr>
          </a:p>
          <a:p>
            <a:pPr marL="0" indent="0">
              <a:buFont typeface="Wingdings" pitchFamily="2" charset="2"/>
              <a:buNone/>
              <a:defRPr/>
            </a:pPr>
            <a:endParaRPr lang="en-US" sz="2400" dirty="0" smtClean="0">
              <a:solidFill>
                <a:srgbClr val="000000"/>
              </a:solidFill>
            </a:endParaRPr>
          </a:p>
          <a:p>
            <a:pPr>
              <a:defRPr/>
            </a:pPr>
            <a:r>
              <a:rPr lang="en-US" altLang="zh-CN" sz="1800" kern="1200" dirty="0">
                <a:solidFill>
                  <a:srgbClr val="000000"/>
                </a:solidFill>
                <a:ea typeface="SimSun" pitchFamily="2" charset="-122"/>
              </a:rPr>
              <a:t>ITU-T </a:t>
            </a:r>
            <a:r>
              <a:rPr lang="en-US" sz="1800" dirty="0" err="1" smtClean="0">
                <a:solidFill>
                  <a:srgbClr val="000000"/>
                </a:solidFill>
              </a:rPr>
              <a:t>L.adaptation</a:t>
            </a:r>
            <a:r>
              <a:rPr lang="en-US" sz="1800" dirty="0" smtClean="0">
                <a:solidFill>
                  <a:srgbClr val="000000"/>
                </a:solidFill>
              </a:rPr>
              <a:t> and infrastructure</a:t>
            </a:r>
          </a:p>
          <a:p>
            <a:pPr lvl="1">
              <a:buFont typeface="Wingdings" pitchFamily="2" charset="2"/>
              <a:buChar char="§"/>
              <a:defRPr/>
            </a:pPr>
            <a:r>
              <a:rPr lang="en-GB" sz="1600" dirty="0" smtClean="0">
                <a:solidFill>
                  <a:srgbClr val="000000"/>
                </a:solidFill>
              </a:rPr>
              <a:t>Adapting the ICT sector and infrastructure to the impacts of climate change</a:t>
            </a:r>
          </a:p>
          <a:p>
            <a:pPr lvl="1">
              <a:buFont typeface="Wingdings" pitchFamily="2" charset="2"/>
              <a:buChar char="§"/>
              <a:defRPr/>
            </a:pPr>
            <a:r>
              <a:rPr lang="en-GB" sz="1600" dirty="0" smtClean="0">
                <a:solidFill>
                  <a:srgbClr val="000000"/>
                </a:solidFill>
              </a:rPr>
              <a:t>Best practices for countries to use ICT in adapting to the effects of climate change</a:t>
            </a:r>
          </a:p>
          <a:p>
            <a:pPr>
              <a:defRPr/>
            </a:pPr>
            <a:r>
              <a:rPr lang="en-US" altLang="zh-CN" sz="1800" kern="1200" dirty="0">
                <a:solidFill>
                  <a:srgbClr val="000000"/>
                </a:solidFill>
                <a:ea typeface="SimSun" pitchFamily="2" charset="-122"/>
              </a:rPr>
              <a:t>ITU-T </a:t>
            </a:r>
            <a:r>
              <a:rPr lang="en-GB" sz="1800" dirty="0" err="1" smtClean="0">
                <a:solidFill>
                  <a:srgbClr val="000000"/>
                </a:solidFill>
              </a:rPr>
              <a:t>L.Repeater</a:t>
            </a:r>
            <a:endParaRPr lang="en-GB" sz="1800" dirty="0" smtClean="0">
              <a:solidFill>
                <a:srgbClr val="000000"/>
              </a:solidFill>
            </a:endParaRPr>
          </a:p>
          <a:p>
            <a:pPr lvl="1">
              <a:buFont typeface="Wingdings" pitchFamily="2" charset="2"/>
              <a:buChar char="§"/>
              <a:defRPr/>
            </a:pPr>
            <a:r>
              <a:rPr lang="en-GB" sz="1600" dirty="0" smtClean="0">
                <a:solidFill>
                  <a:srgbClr val="000000"/>
                </a:solidFill>
              </a:rPr>
              <a:t>Best practices for submarine repeaters in the dual role of communications and environmental monitoring services </a:t>
            </a:r>
          </a:p>
          <a:p>
            <a:pPr>
              <a:defRPr/>
            </a:pPr>
            <a:r>
              <a:rPr lang="en-GB" sz="1800" dirty="0" smtClean="0">
                <a:solidFill>
                  <a:srgbClr val="000000"/>
                </a:solidFill>
              </a:rPr>
              <a:t>Report on Portal requirements</a:t>
            </a:r>
          </a:p>
          <a:p>
            <a:pPr lvl="1">
              <a:buFont typeface="Wingdings" pitchFamily="2" charset="2"/>
              <a:buChar char="§"/>
              <a:defRPr/>
            </a:pPr>
            <a:r>
              <a:rPr lang="en-GB" sz="1600" dirty="0" smtClean="0">
                <a:solidFill>
                  <a:srgbClr val="000000"/>
                </a:solidFill>
              </a:rPr>
              <a:t>Specifying requirements and initial content for a new ITU-T portal on ICT and adaptation to climate change</a:t>
            </a:r>
          </a:p>
          <a:p>
            <a:pPr lvl="1">
              <a:defRPr/>
            </a:pPr>
            <a:endParaRPr lang="en-US" sz="1600" dirty="0" smtClean="0">
              <a:solidFill>
                <a:srgbClr val="000000"/>
              </a:solidFill>
            </a:endParaRPr>
          </a:p>
          <a:p>
            <a:pPr lvl="1">
              <a:defRPr/>
            </a:pPr>
            <a:endParaRPr lang="en-US" sz="1600" dirty="0" smtClean="0">
              <a:solidFill>
                <a:srgbClr val="000000"/>
              </a:solidFill>
            </a:endParaRPr>
          </a:p>
        </p:txBody>
      </p:sp>
      <p:sp>
        <p:nvSpPr>
          <p:cNvPr id="46084"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EAAD5909-338B-4150-BA9E-24A31B09E20C}" type="slidenum">
              <a:rPr lang="en-US" sz="1000" smtClean="0">
                <a:solidFill>
                  <a:srgbClr val="0E438A"/>
                </a:solidFill>
                <a:latin typeface="Zurich BT"/>
                <a:cs typeface="Times New Roman" pitchFamily="18" charset="0"/>
              </a:rPr>
              <a:pPr eaLnBrk="1" hangingPunct="1"/>
              <a:t>13</a:t>
            </a:fld>
            <a:endParaRPr lang="en-US" sz="1000" smtClean="0">
              <a:solidFill>
                <a:srgbClr val="0E438A"/>
              </a:solidFill>
              <a:latin typeface="Zurich BT"/>
              <a:cs typeface="Times New Roman" pitchFamily="18" charset="0"/>
            </a:endParaRPr>
          </a:p>
        </p:txBody>
      </p:sp>
      <p:pic>
        <p:nvPicPr>
          <p:cNvPr id="46085" name="Picture 3" descr="C:\Documents and Settings\bueti\My Documents\My Pictures\imagesCAT9FAM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2338" y="0"/>
            <a:ext cx="187166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85353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7388" y="1773238"/>
            <a:ext cx="7772400" cy="522287"/>
          </a:xfrm>
        </p:spPr>
        <p:txBody>
          <a:bodyPr/>
          <a:lstStyle/>
          <a:p>
            <a:r>
              <a:rPr lang="en-US" sz="2800" smtClean="0"/>
              <a:t>ITU Events in Italy</a:t>
            </a:r>
          </a:p>
        </p:txBody>
      </p:sp>
      <p:sp>
        <p:nvSpPr>
          <p:cNvPr id="29699" name="Content Placeholder 2"/>
          <p:cNvSpPr>
            <a:spLocks noGrp="1"/>
          </p:cNvSpPr>
          <p:nvPr>
            <p:ph idx="1"/>
          </p:nvPr>
        </p:nvSpPr>
        <p:spPr>
          <a:xfrm>
            <a:off x="586581" y="2492896"/>
            <a:ext cx="8135938" cy="3529013"/>
          </a:xfrm>
        </p:spPr>
        <p:txBody>
          <a:bodyPr/>
          <a:lstStyle/>
          <a:p>
            <a:pPr>
              <a:defRPr/>
            </a:pPr>
            <a:r>
              <a:rPr lang="en-US" sz="1800" dirty="0" smtClean="0">
                <a:solidFill>
                  <a:srgbClr val="000000"/>
                </a:solidFill>
              </a:rPr>
              <a:t>8</a:t>
            </a:r>
            <a:r>
              <a:rPr lang="en-US" sz="1800" baseline="30000" dirty="0" smtClean="0">
                <a:solidFill>
                  <a:srgbClr val="000000"/>
                </a:solidFill>
              </a:rPr>
              <a:t>th</a:t>
            </a:r>
            <a:r>
              <a:rPr lang="en-US" sz="1800" dirty="0" smtClean="0">
                <a:solidFill>
                  <a:srgbClr val="000000"/>
                </a:solidFill>
              </a:rPr>
              <a:t> Symposium on ICTs, the Environment and Climate Change</a:t>
            </a:r>
          </a:p>
          <a:p>
            <a:pPr lvl="1">
              <a:buFont typeface="Wingdings" pitchFamily="2" charset="2"/>
              <a:buChar char="§"/>
              <a:defRPr/>
            </a:pPr>
            <a:r>
              <a:rPr lang="en-US" sz="1400" dirty="0" smtClean="0">
                <a:solidFill>
                  <a:srgbClr val="000000"/>
                </a:solidFill>
              </a:rPr>
              <a:t>6-7 May 2013 – Turin, Italy</a:t>
            </a:r>
          </a:p>
          <a:p>
            <a:pPr lvl="1">
              <a:buFont typeface="Wingdings" pitchFamily="2" charset="2"/>
              <a:buChar char="§"/>
              <a:defRPr/>
            </a:pPr>
            <a:r>
              <a:rPr lang="en-US" sz="1400" dirty="0" smtClean="0">
                <a:solidFill>
                  <a:srgbClr val="000000"/>
                </a:solidFill>
              </a:rPr>
              <a:t>jointly organized with the Italian Ministry of Economic Development and hosted by Telecom Italia</a:t>
            </a:r>
          </a:p>
          <a:p>
            <a:pPr marL="457200" lvl="1" indent="0">
              <a:buFont typeface="Wingdings" pitchFamily="2" charset="2"/>
              <a:buNone/>
              <a:defRPr/>
            </a:pPr>
            <a:endParaRPr lang="en-US" sz="1800" dirty="0" smtClean="0">
              <a:solidFill>
                <a:srgbClr val="000000"/>
              </a:solidFill>
            </a:endParaRPr>
          </a:p>
          <a:p>
            <a:pPr>
              <a:defRPr/>
            </a:pPr>
            <a:r>
              <a:rPr lang="en-US" sz="1800" dirty="0" smtClean="0">
                <a:solidFill>
                  <a:srgbClr val="000000"/>
                </a:solidFill>
              </a:rPr>
              <a:t>1</a:t>
            </a:r>
            <a:r>
              <a:rPr lang="en-US" sz="1800" baseline="30000" dirty="0" smtClean="0">
                <a:solidFill>
                  <a:srgbClr val="000000"/>
                </a:solidFill>
              </a:rPr>
              <a:t>st</a:t>
            </a:r>
            <a:r>
              <a:rPr lang="en-US" sz="1800" dirty="0" smtClean="0">
                <a:solidFill>
                  <a:srgbClr val="000000"/>
                </a:solidFill>
              </a:rPr>
              <a:t> Meeting </a:t>
            </a:r>
            <a:r>
              <a:rPr lang="en-US" sz="1800" dirty="0">
                <a:solidFill>
                  <a:srgbClr val="000000"/>
                </a:solidFill>
              </a:rPr>
              <a:t>of Focus Group on Smart Sustainable Cities</a:t>
            </a:r>
          </a:p>
          <a:p>
            <a:pPr lvl="1">
              <a:buFont typeface="Wingdings" pitchFamily="2" charset="2"/>
              <a:buChar char="§"/>
              <a:defRPr/>
            </a:pPr>
            <a:r>
              <a:rPr lang="en-US" sz="1400" dirty="0">
                <a:solidFill>
                  <a:srgbClr val="000000"/>
                </a:solidFill>
              </a:rPr>
              <a:t>8 May 2013 – Turin, </a:t>
            </a:r>
            <a:r>
              <a:rPr lang="en-US" sz="1400" dirty="0" smtClean="0">
                <a:solidFill>
                  <a:srgbClr val="000000"/>
                </a:solidFill>
              </a:rPr>
              <a:t>Italy</a:t>
            </a:r>
            <a:endParaRPr lang="en-US" sz="1400" b="1" i="1" dirty="0">
              <a:solidFill>
                <a:srgbClr val="FF0000"/>
              </a:solidFill>
            </a:endParaRPr>
          </a:p>
          <a:p>
            <a:pPr>
              <a:defRPr/>
            </a:pPr>
            <a:endParaRPr lang="en-US" sz="1800" dirty="0" smtClean="0">
              <a:solidFill>
                <a:srgbClr val="000000"/>
              </a:solidFill>
            </a:endParaRPr>
          </a:p>
          <a:p>
            <a:pPr>
              <a:defRPr/>
            </a:pPr>
            <a:r>
              <a:rPr lang="en-US" sz="1800" dirty="0" smtClean="0">
                <a:solidFill>
                  <a:srgbClr val="000000"/>
                </a:solidFill>
              </a:rPr>
              <a:t>Workshop on Human Exposure to Electromagnetic Fields </a:t>
            </a:r>
            <a:r>
              <a:rPr lang="en-US" sz="1800" dirty="0">
                <a:solidFill>
                  <a:srgbClr val="000000"/>
                </a:solidFill>
              </a:rPr>
              <a:t>(EMFs</a:t>
            </a:r>
            <a:r>
              <a:rPr lang="en-US" sz="1800" dirty="0" smtClean="0">
                <a:solidFill>
                  <a:srgbClr val="000000"/>
                </a:solidFill>
              </a:rPr>
              <a:t>)</a:t>
            </a:r>
          </a:p>
          <a:p>
            <a:pPr lvl="1">
              <a:buFont typeface="Wingdings" pitchFamily="2" charset="2"/>
              <a:buChar char="§"/>
              <a:defRPr/>
            </a:pPr>
            <a:r>
              <a:rPr lang="en-US" sz="1400" dirty="0" smtClean="0">
                <a:solidFill>
                  <a:srgbClr val="000000"/>
                </a:solidFill>
              </a:rPr>
              <a:t>9 May 2013 – Turin, Italy</a:t>
            </a:r>
          </a:p>
          <a:p>
            <a:pPr lvl="1">
              <a:buFont typeface="Wingdings" pitchFamily="2" charset="2"/>
              <a:buChar char="§"/>
              <a:defRPr/>
            </a:pPr>
            <a:r>
              <a:rPr lang="en-US" sz="1400" dirty="0">
                <a:solidFill>
                  <a:srgbClr val="000000"/>
                </a:solidFill>
              </a:rPr>
              <a:t>jointly organized with the Italian Ministry of Economic </a:t>
            </a:r>
            <a:r>
              <a:rPr lang="en-US" sz="1400" dirty="0" smtClean="0">
                <a:solidFill>
                  <a:srgbClr val="000000"/>
                </a:solidFill>
              </a:rPr>
              <a:t>Development and hosted by Telecom Italia</a:t>
            </a:r>
          </a:p>
          <a:p>
            <a:pPr lvl="1">
              <a:defRPr/>
            </a:pPr>
            <a:endParaRPr lang="en-US" sz="1400" dirty="0" smtClean="0">
              <a:solidFill>
                <a:srgbClr val="000000"/>
              </a:solidFill>
            </a:endParaRPr>
          </a:p>
        </p:txBody>
      </p:sp>
      <p:sp>
        <p:nvSpPr>
          <p:cNvPr id="2765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2E6DA9F1-F5F2-406D-A622-C0C5897B500B}" type="slidenum">
              <a:rPr lang="en-US" sz="1000" smtClean="0">
                <a:solidFill>
                  <a:srgbClr val="0E438A"/>
                </a:solidFill>
                <a:latin typeface="Zurich BT"/>
                <a:cs typeface="Times New Roman" pitchFamily="18" charset="0"/>
              </a:rPr>
              <a:pPr eaLnBrk="1" hangingPunct="1"/>
              <a:t>14</a:t>
            </a:fld>
            <a:endParaRPr lang="en-US" sz="1000" smtClean="0">
              <a:solidFill>
                <a:srgbClr val="0E438A"/>
              </a:solidFill>
              <a:latin typeface="Zurich BT"/>
              <a:cs typeface="Times New Roman" pitchFamily="18" charset="0"/>
            </a:endParaRPr>
          </a:p>
        </p:txBody>
      </p:sp>
      <p:pic>
        <p:nvPicPr>
          <p:cNvPr id="27653" name="Picture 6" descr="http://www.itu.int/ITU-T/climatechange/gsw/images/m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09538"/>
            <a:ext cx="230822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C:\Users\bueti\Pictures\itu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38" y="266700"/>
            <a:ext cx="722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C:\Users\bueti\Pictures\Telecom Italia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25" y="136525"/>
            <a:ext cx="200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6493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772400" cy="641350"/>
          </a:xfrm>
        </p:spPr>
        <p:txBody>
          <a:bodyPr/>
          <a:lstStyle/>
          <a:p>
            <a:r>
              <a:rPr lang="en-US" dirty="0" smtClean="0"/>
              <a:t>Lead with vision </a:t>
            </a:r>
            <a:endParaRPr lang="en-US" dirty="0"/>
          </a:p>
        </p:txBody>
      </p:sp>
      <p:sp>
        <p:nvSpPr>
          <p:cNvPr id="3" name="Content Placeholder 2"/>
          <p:cNvSpPr>
            <a:spLocks noGrp="1"/>
          </p:cNvSpPr>
          <p:nvPr>
            <p:ph sz="half" idx="1"/>
          </p:nvPr>
        </p:nvSpPr>
        <p:spPr>
          <a:xfrm>
            <a:off x="684212" y="1268760"/>
            <a:ext cx="7416180" cy="4256087"/>
          </a:xfrm>
        </p:spPr>
        <p:txBody>
          <a:bodyPr/>
          <a:lstStyle/>
          <a:p>
            <a:r>
              <a:rPr lang="en-GB" dirty="0" smtClean="0"/>
              <a:t>build </a:t>
            </a:r>
            <a:r>
              <a:rPr lang="en-GB" dirty="0"/>
              <a:t>a green </a:t>
            </a:r>
            <a:r>
              <a:rPr lang="en-GB" dirty="0" smtClean="0"/>
              <a:t>economy promoting </a:t>
            </a:r>
            <a:r>
              <a:rPr lang="en-GB" dirty="0"/>
              <a:t>the implementation of products and services based on international standards that are developed on a life cycle assessment of water footprint, and raise awareness of the water footprint of commonly used products and </a:t>
            </a:r>
            <a:r>
              <a:rPr lang="en-GB" dirty="0" smtClean="0"/>
              <a:t>services</a:t>
            </a:r>
          </a:p>
          <a:p>
            <a:r>
              <a:rPr lang="en-GB" dirty="0" smtClean="0"/>
              <a:t>ITU-T SG5 stands ready to help in this effort. </a:t>
            </a:r>
            <a:endParaRPr lang="en-US" dirty="0"/>
          </a:p>
        </p:txBody>
      </p:sp>
      <p:sp>
        <p:nvSpPr>
          <p:cNvPr id="5" name="Slide Number Placeholder 4"/>
          <p:cNvSpPr>
            <a:spLocks noGrp="1"/>
          </p:cNvSpPr>
          <p:nvPr>
            <p:ph type="sldNum" sz="quarter" idx="10"/>
          </p:nvPr>
        </p:nvSpPr>
        <p:spPr/>
        <p:txBody>
          <a:bodyPr/>
          <a:lstStyle/>
          <a:p>
            <a:pPr>
              <a:defRPr/>
            </a:pPr>
            <a:fld id="{964B1045-B33E-413C-B3D0-F86EF3442B06}" type="slidenum">
              <a:rPr lang="en-US" smtClean="0"/>
              <a:pPr>
                <a:defRPr/>
              </a:pPr>
              <a:t>15</a:t>
            </a:fld>
            <a:endParaRPr lang="en-US"/>
          </a:p>
        </p:txBody>
      </p:sp>
    </p:spTree>
    <p:extLst>
      <p:ext uri="{BB962C8B-B14F-4D97-AF65-F5344CB8AC3E}">
        <p14:creationId xmlns:p14="http://schemas.microsoft.com/office/powerpoint/2010/main" val="359986254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ueti\Pictures\800px-Luxor_Temple_R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653" y="620688"/>
            <a:ext cx="7926803" cy="4773627"/>
          </a:xfrm>
          <a:prstGeom prst="rect">
            <a:avLst/>
          </a:prstGeom>
          <a:noFill/>
          <a:extLst>
            <a:ext uri="{909E8E84-426E-40DD-AFC4-6F175D3DCCD1}">
              <a14:hiddenFill xmlns:a14="http://schemas.microsoft.com/office/drawing/2010/main">
                <a:solidFill>
                  <a:srgbClr val="FFFFFF"/>
                </a:solidFill>
              </a14:hiddenFill>
            </a:ext>
          </a:extLst>
        </p:spPr>
      </p:pic>
      <p:sp>
        <p:nvSpPr>
          <p:cNvPr id="49155" name="Title 3"/>
          <p:cNvSpPr>
            <a:spLocks noGrp="1"/>
          </p:cNvSpPr>
          <p:nvPr>
            <p:ph type="title"/>
          </p:nvPr>
        </p:nvSpPr>
        <p:spPr>
          <a:xfrm>
            <a:off x="904056" y="764704"/>
            <a:ext cx="7772400" cy="641350"/>
          </a:xfrm>
        </p:spPr>
        <p:txBody>
          <a:bodyPr/>
          <a:lstStyle/>
          <a:p>
            <a:r>
              <a:rPr lang="en-US" dirty="0" smtClean="0">
                <a:solidFill>
                  <a:schemeClr val="tx1"/>
                </a:solidFill>
              </a:rPr>
              <a:t>Thank YOU</a:t>
            </a:r>
          </a:p>
        </p:txBody>
      </p:sp>
      <p:sp>
        <p:nvSpPr>
          <p:cNvPr id="6" name="Title 1"/>
          <p:cNvSpPr txBox="1">
            <a:spLocks/>
          </p:cNvSpPr>
          <p:nvPr/>
        </p:nvSpPr>
        <p:spPr bwMode="auto">
          <a:xfrm>
            <a:off x="539750" y="5670550"/>
            <a:ext cx="7772400" cy="400050"/>
          </a:xfrm>
          <a:prstGeom prst="rect">
            <a:avLst/>
          </a:prstGeom>
          <a:noFill/>
          <a:ln w="9525">
            <a:noFill/>
            <a:miter lim="800000"/>
            <a:headEnd/>
            <a:tailEnd/>
          </a:ln>
        </p:spPr>
        <p:txBody>
          <a:bodyPr anchor="ctr">
            <a:spAutoFit/>
          </a:bodyPr>
          <a:lstStyle/>
          <a:p>
            <a:pPr algn="ctr" eaLnBrk="0" hangingPunct="0">
              <a:defRPr/>
            </a:pPr>
            <a:r>
              <a:rPr lang="en-US" b="1" kern="0" dirty="0" smtClean="0">
                <a:solidFill>
                  <a:srgbClr val="1B5BA2"/>
                </a:solidFill>
                <a:latin typeface="+mj-lt"/>
                <a:ea typeface="+mj-ea"/>
                <a:cs typeface="+mj-cs"/>
              </a:rPr>
              <a:t>greenstandard@itu.int</a:t>
            </a:r>
            <a:endParaRPr lang="en-US" b="1" kern="0" dirty="0">
              <a:solidFill>
                <a:srgbClr val="1B5BA2"/>
              </a:solidFill>
              <a:latin typeface="+mj-lt"/>
              <a:ea typeface="+mj-ea"/>
              <a:cs typeface="+mj-cs"/>
            </a:endParaRPr>
          </a:p>
        </p:txBody>
      </p:sp>
    </p:spTree>
    <p:extLst>
      <p:ext uri="{BB962C8B-B14F-4D97-AF65-F5344CB8AC3E}">
        <p14:creationId xmlns:p14="http://schemas.microsoft.com/office/powerpoint/2010/main" val="6273958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20888"/>
            <a:ext cx="7772400" cy="641350"/>
          </a:xfrm>
        </p:spPr>
        <p:txBody>
          <a:bodyPr/>
          <a:lstStyle/>
          <a:p>
            <a:r>
              <a:rPr lang="en-US" dirty="0" smtClean="0"/>
              <a:t>Additional slides</a:t>
            </a:r>
            <a:endParaRPr lang="en-US" dirty="0"/>
          </a:p>
        </p:txBody>
      </p:sp>
      <p:sp>
        <p:nvSpPr>
          <p:cNvPr id="4" name="Slide Number Placeholder 3"/>
          <p:cNvSpPr>
            <a:spLocks noGrp="1"/>
          </p:cNvSpPr>
          <p:nvPr>
            <p:ph type="sldNum" sz="quarter" idx="10"/>
          </p:nvPr>
        </p:nvSpPr>
        <p:spPr/>
        <p:txBody>
          <a:bodyPr/>
          <a:lstStyle/>
          <a:p>
            <a:pPr>
              <a:defRPr/>
            </a:pPr>
            <a:fld id="{38D22100-0CF0-4355-8EF2-A6A653504129}" type="slidenum">
              <a:rPr lang="en-US" smtClean="0"/>
              <a:pPr>
                <a:defRPr/>
              </a:pPr>
              <a:t>17</a:t>
            </a:fld>
            <a:endParaRPr lang="en-US"/>
          </a:p>
        </p:txBody>
      </p:sp>
    </p:spTree>
    <p:extLst>
      <p:ext uri="{BB962C8B-B14F-4D97-AF65-F5344CB8AC3E}">
        <p14:creationId xmlns:p14="http://schemas.microsoft.com/office/powerpoint/2010/main" val="34927457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p:txBody>
          <a:bodyPr/>
          <a:lstStyle/>
          <a:p>
            <a:fld id="{5B2656DF-F1B6-4666-A635-9992B567306F}" type="slidenum">
              <a:rPr lang="en-US" smtClean="0"/>
              <a:pPr/>
              <a:t>18</a:t>
            </a:fld>
            <a:endParaRPr lang="en-US" smtClean="0"/>
          </a:p>
        </p:txBody>
      </p:sp>
      <p:sp>
        <p:nvSpPr>
          <p:cNvPr id="26627" name="Title 1"/>
          <p:cNvSpPr>
            <a:spLocks noGrp="1"/>
          </p:cNvSpPr>
          <p:nvPr>
            <p:ph type="title"/>
          </p:nvPr>
        </p:nvSpPr>
        <p:spPr>
          <a:xfrm>
            <a:off x="1116013" y="2565400"/>
            <a:ext cx="7196137" cy="1568450"/>
          </a:xfrm>
          <a:gradFill rotWithShape="1">
            <a:gsLst>
              <a:gs pos="0">
                <a:srgbClr val="BEF397"/>
              </a:gs>
              <a:gs pos="50000">
                <a:srgbClr val="D5F6C0"/>
              </a:gs>
              <a:gs pos="100000">
                <a:srgbClr val="EAFAE0"/>
              </a:gs>
            </a:gsLst>
            <a:lin ang="13500000" scaled="1"/>
          </a:gradFill>
          <a:ln w="38100">
            <a:solidFill>
              <a:srgbClr val="1B5BA2"/>
            </a:solidFill>
          </a:ln>
        </p:spPr>
        <p:txBody>
          <a:bodyPr/>
          <a:lstStyle/>
          <a:p>
            <a:r>
              <a:rPr lang="en-GB" sz="3200" dirty="0" smtClean="0"/>
              <a:t>Overview of upcoming symposiums, events and workshops</a:t>
            </a:r>
            <a:endParaRPr lang="en-US" dirty="0" smtClean="0"/>
          </a:p>
        </p:txBody>
      </p:sp>
      <p:pic>
        <p:nvPicPr>
          <p:cNvPr id="26628"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15888"/>
            <a:ext cx="2317750" cy="936625"/>
          </a:xfrm>
          <a:prstGeom prst="rect">
            <a:avLst/>
          </a:prstGeom>
          <a:noFill/>
          <a:ln w="9525">
            <a:noFill/>
            <a:miter lim="800000"/>
            <a:headEnd/>
            <a:tailEnd/>
          </a:ln>
        </p:spPr>
      </p:pic>
    </p:spTree>
    <p:extLst>
      <p:ext uri="{BB962C8B-B14F-4D97-AF65-F5344CB8AC3E}">
        <p14:creationId xmlns:p14="http://schemas.microsoft.com/office/powerpoint/2010/main" val="30670136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7388" y="1773238"/>
            <a:ext cx="7772400" cy="522287"/>
          </a:xfrm>
        </p:spPr>
        <p:txBody>
          <a:bodyPr/>
          <a:lstStyle/>
          <a:p>
            <a:r>
              <a:rPr lang="en-US" sz="2800" smtClean="0"/>
              <a:t>ITU Events in Italy</a:t>
            </a:r>
          </a:p>
        </p:txBody>
      </p:sp>
      <p:sp>
        <p:nvSpPr>
          <p:cNvPr id="29699" name="Content Placeholder 2"/>
          <p:cNvSpPr>
            <a:spLocks noGrp="1"/>
          </p:cNvSpPr>
          <p:nvPr>
            <p:ph idx="1"/>
          </p:nvPr>
        </p:nvSpPr>
        <p:spPr>
          <a:xfrm>
            <a:off x="586581" y="2492896"/>
            <a:ext cx="8135938" cy="3529013"/>
          </a:xfrm>
        </p:spPr>
        <p:txBody>
          <a:bodyPr/>
          <a:lstStyle/>
          <a:p>
            <a:pPr>
              <a:defRPr/>
            </a:pPr>
            <a:r>
              <a:rPr lang="en-US" sz="1800" dirty="0" smtClean="0">
                <a:solidFill>
                  <a:srgbClr val="000000"/>
                </a:solidFill>
              </a:rPr>
              <a:t>8</a:t>
            </a:r>
            <a:r>
              <a:rPr lang="en-US" sz="1800" baseline="30000" dirty="0" smtClean="0">
                <a:solidFill>
                  <a:srgbClr val="000000"/>
                </a:solidFill>
              </a:rPr>
              <a:t>th</a:t>
            </a:r>
            <a:r>
              <a:rPr lang="en-US" sz="1800" dirty="0" smtClean="0">
                <a:solidFill>
                  <a:srgbClr val="000000"/>
                </a:solidFill>
              </a:rPr>
              <a:t> Symposium on ICTs, the Environment and Climate Change</a:t>
            </a:r>
          </a:p>
          <a:p>
            <a:pPr lvl="1">
              <a:buFont typeface="Wingdings" pitchFamily="2" charset="2"/>
              <a:buChar char="§"/>
              <a:defRPr/>
            </a:pPr>
            <a:r>
              <a:rPr lang="en-US" sz="1400" dirty="0" smtClean="0">
                <a:solidFill>
                  <a:srgbClr val="000000"/>
                </a:solidFill>
              </a:rPr>
              <a:t>6-7 May 2013 – Turin, Italy</a:t>
            </a:r>
          </a:p>
          <a:p>
            <a:pPr lvl="1">
              <a:buFont typeface="Wingdings" pitchFamily="2" charset="2"/>
              <a:buChar char="§"/>
              <a:defRPr/>
            </a:pPr>
            <a:r>
              <a:rPr lang="en-US" sz="1400" dirty="0" smtClean="0">
                <a:solidFill>
                  <a:srgbClr val="000000"/>
                </a:solidFill>
              </a:rPr>
              <a:t>jointly organized with the Italian Ministry of Economic Development and hosted by Telecom Italia</a:t>
            </a:r>
          </a:p>
          <a:p>
            <a:pPr marL="457200" lvl="1" indent="0">
              <a:buFont typeface="Wingdings" pitchFamily="2" charset="2"/>
              <a:buNone/>
              <a:defRPr/>
            </a:pPr>
            <a:endParaRPr lang="en-US" sz="1800" dirty="0" smtClean="0">
              <a:solidFill>
                <a:srgbClr val="000000"/>
              </a:solidFill>
            </a:endParaRPr>
          </a:p>
          <a:p>
            <a:pPr>
              <a:defRPr/>
            </a:pPr>
            <a:r>
              <a:rPr lang="en-US" sz="1800" dirty="0" smtClean="0">
                <a:solidFill>
                  <a:srgbClr val="000000"/>
                </a:solidFill>
              </a:rPr>
              <a:t>1</a:t>
            </a:r>
            <a:r>
              <a:rPr lang="en-US" sz="1800" baseline="30000" dirty="0" smtClean="0">
                <a:solidFill>
                  <a:srgbClr val="000000"/>
                </a:solidFill>
              </a:rPr>
              <a:t>st</a:t>
            </a:r>
            <a:r>
              <a:rPr lang="en-US" sz="1800" dirty="0" smtClean="0">
                <a:solidFill>
                  <a:srgbClr val="000000"/>
                </a:solidFill>
              </a:rPr>
              <a:t> Meeting </a:t>
            </a:r>
            <a:r>
              <a:rPr lang="en-US" sz="1800" dirty="0">
                <a:solidFill>
                  <a:srgbClr val="000000"/>
                </a:solidFill>
              </a:rPr>
              <a:t>of Focus Group on Smart Sustainable Cities</a:t>
            </a:r>
          </a:p>
          <a:p>
            <a:pPr lvl="1">
              <a:buFont typeface="Wingdings" pitchFamily="2" charset="2"/>
              <a:buChar char="§"/>
              <a:defRPr/>
            </a:pPr>
            <a:r>
              <a:rPr lang="en-US" sz="1400" dirty="0">
                <a:solidFill>
                  <a:srgbClr val="000000"/>
                </a:solidFill>
              </a:rPr>
              <a:t>8 May 2013 – Turin, </a:t>
            </a:r>
            <a:r>
              <a:rPr lang="en-US" sz="1400" dirty="0" smtClean="0">
                <a:solidFill>
                  <a:srgbClr val="000000"/>
                </a:solidFill>
              </a:rPr>
              <a:t>Italy</a:t>
            </a:r>
            <a:endParaRPr lang="en-US" sz="1400" b="1" i="1" dirty="0">
              <a:solidFill>
                <a:srgbClr val="FF0000"/>
              </a:solidFill>
            </a:endParaRPr>
          </a:p>
          <a:p>
            <a:pPr>
              <a:defRPr/>
            </a:pPr>
            <a:endParaRPr lang="en-US" sz="1800" dirty="0" smtClean="0">
              <a:solidFill>
                <a:srgbClr val="000000"/>
              </a:solidFill>
            </a:endParaRPr>
          </a:p>
          <a:p>
            <a:pPr>
              <a:defRPr/>
            </a:pPr>
            <a:r>
              <a:rPr lang="en-US" sz="1800" dirty="0" smtClean="0">
                <a:solidFill>
                  <a:srgbClr val="000000"/>
                </a:solidFill>
              </a:rPr>
              <a:t>Workshop on Human Exposure to Electromagnetic Fields </a:t>
            </a:r>
            <a:r>
              <a:rPr lang="en-US" sz="1800" dirty="0">
                <a:solidFill>
                  <a:srgbClr val="000000"/>
                </a:solidFill>
              </a:rPr>
              <a:t>(EMFs</a:t>
            </a:r>
            <a:r>
              <a:rPr lang="en-US" sz="1800" dirty="0" smtClean="0">
                <a:solidFill>
                  <a:srgbClr val="000000"/>
                </a:solidFill>
              </a:rPr>
              <a:t>)</a:t>
            </a:r>
          </a:p>
          <a:p>
            <a:pPr lvl="1">
              <a:buFont typeface="Wingdings" pitchFamily="2" charset="2"/>
              <a:buChar char="§"/>
              <a:defRPr/>
            </a:pPr>
            <a:r>
              <a:rPr lang="en-US" sz="1400" dirty="0" smtClean="0">
                <a:solidFill>
                  <a:srgbClr val="000000"/>
                </a:solidFill>
              </a:rPr>
              <a:t>9 May 2013 – Turin, Italy</a:t>
            </a:r>
          </a:p>
          <a:p>
            <a:pPr lvl="1">
              <a:buFont typeface="Wingdings" pitchFamily="2" charset="2"/>
              <a:buChar char="§"/>
              <a:defRPr/>
            </a:pPr>
            <a:r>
              <a:rPr lang="en-US" sz="1400" dirty="0">
                <a:solidFill>
                  <a:srgbClr val="000000"/>
                </a:solidFill>
              </a:rPr>
              <a:t>jointly organized with the Italian Ministry of Economic </a:t>
            </a:r>
            <a:r>
              <a:rPr lang="en-US" sz="1400" dirty="0" smtClean="0">
                <a:solidFill>
                  <a:srgbClr val="000000"/>
                </a:solidFill>
              </a:rPr>
              <a:t>Development and hosted by Telecom Italia</a:t>
            </a:r>
          </a:p>
          <a:p>
            <a:pPr lvl="1">
              <a:defRPr/>
            </a:pPr>
            <a:endParaRPr lang="en-US" sz="1400" dirty="0" smtClean="0">
              <a:solidFill>
                <a:srgbClr val="000000"/>
              </a:solidFill>
            </a:endParaRPr>
          </a:p>
        </p:txBody>
      </p:sp>
      <p:sp>
        <p:nvSpPr>
          <p:cNvPr id="2765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2E6DA9F1-F5F2-406D-A622-C0C5897B500B}" type="slidenum">
              <a:rPr lang="en-US" sz="1000" smtClean="0">
                <a:solidFill>
                  <a:srgbClr val="0E438A"/>
                </a:solidFill>
                <a:latin typeface="Zurich BT"/>
                <a:cs typeface="Times New Roman" pitchFamily="18" charset="0"/>
              </a:rPr>
              <a:pPr eaLnBrk="1" hangingPunct="1"/>
              <a:t>19</a:t>
            </a:fld>
            <a:endParaRPr lang="en-US" sz="1000" smtClean="0">
              <a:solidFill>
                <a:srgbClr val="0E438A"/>
              </a:solidFill>
              <a:latin typeface="Zurich BT"/>
              <a:cs typeface="Times New Roman" pitchFamily="18" charset="0"/>
            </a:endParaRPr>
          </a:p>
        </p:txBody>
      </p:sp>
      <p:pic>
        <p:nvPicPr>
          <p:cNvPr id="27653" name="Picture 6" descr="http://www.itu.int/ITU-T/climatechange/gsw/images/m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09538"/>
            <a:ext cx="230822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C:\Users\bueti\Pictures\itu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238" y="266700"/>
            <a:ext cx="722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C:\Users\bueti\Pictures\Telecom Italia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136525"/>
            <a:ext cx="200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63899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20700" y="2492375"/>
            <a:ext cx="8228013" cy="3600450"/>
          </a:xfrm>
        </p:spPr>
        <p:txBody>
          <a:bodyPr/>
          <a:lstStyle/>
          <a:p>
            <a:pPr>
              <a:defRPr/>
            </a:pPr>
            <a:r>
              <a:rPr lang="en-US" sz="1600" i="1" kern="1200" dirty="0">
                <a:solidFill>
                  <a:srgbClr val="1B5BA2"/>
                </a:solidFill>
              </a:rPr>
              <a:t>Resolves</a:t>
            </a:r>
            <a:r>
              <a:rPr lang="en-US" sz="1600" i="1" dirty="0" smtClean="0">
                <a:solidFill>
                  <a:srgbClr val="000000"/>
                </a:solidFill>
              </a:rPr>
              <a:t> </a:t>
            </a:r>
            <a:r>
              <a:rPr lang="en-US" sz="1600" dirty="0">
                <a:solidFill>
                  <a:srgbClr val="000000"/>
                </a:solidFill>
              </a:rPr>
              <a:t>to promote the use of ICTs as cross-cutting tool to assess and reduce GHG emissions, optimize energy and water consumption, minimize </a:t>
            </a:r>
            <a:r>
              <a:rPr lang="en-US" sz="1600" dirty="0" err="1">
                <a:solidFill>
                  <a:srgbClr val="000000"/>
                </a:solidFill>
              </a:rPr>
              <a:t>e-waste</a:t>
            </a:r>
            <a:r>
              <a:rPr lang="en-US" sz="1600" dirty="0">
                <a:solidFill>
                  <a:srgbClr val="000000"/>
                </a:solidFill>
              </a:rPr>
              <a:t> and improve its </a:t>
            </a:r>
            <a:r>
              <a:rPr lang="en-US" sz="1600" dirty="0" smtClean="0">
                <a:solidFill>
                  <a:srgbClr val="000000"/>
                </a:solidFill>
              </a:rPr>
              <a:t>management;</a:t>
            </a:r>
            <a:endParaRPr lang="en-US" sz="1600" dirty="0">
              <a:solidFill>
                <a:srgbClr val="000000"/>
              </a:solidFill>
            </a:endParaRPr>
          </a:p>
          <a:p>
            <a:pPr>
              <a:defRPr/>
            </a:pPr>
            <a:endParaRPr lang="en-US" sz="1600" dirty="0">
              <a:solidFill>
                <a:srgbClr val="000000"/>
              </a:solidFill>
            </a:endParaRPr>
          </a:p>
          <a:p>
            <a:pPr>
              <a:defRPr/>
            </a:pPr>
            <a:r>
              <a:rPr lang="en-US" sz="1600" i="1" kern="1200" dirty="0">
                <a:solidFill>
                  <a:srgbClr val="1B5BA2"/>
                </a:solidFill>
              </a:rPr>
              <a:t>Supports</a:t>
            </a:r>
            <a:r>
              <a:rPr lang="en-US" sz="1600" i="1" dirty="0" smtClean="0">
                <a:solidFill>
                  <a:srgbClr val="000000"/>
                </a:solidFill>
              </a:rPr>
              <a:t> </a:t>
            </a:r>
            <a:r>
              <a:rPr lang="en-US" sz="1600" dirty="0" smtClean="0">
                <a:solidFill>
                  <a:srgbClr val="000000"/>
                </a:solidFill>
              </a:rPr>
              <a:t>studies on, inter alia, green data centers, smart buildings, green ICT procurement, cloud computing, energy efficiency, smart transportation, smart logistics, smart grids, water management, adaptation to climate change and disaster preparedness, and reduction of GHG emissions;</a:t>
            </a:r>
          </a:p>
          <a:p>
            <a:pPr>
              <a:defRPr/>
            </a:pPr>
            <a:endParaRPr lang="en-US" sz="1600" dirty="0">
              <a:solidFill>
                <a:srgbClr val="000000"/>
              </a:solidFill>
            </a:endParaRPr>
          </a:p>
          <a:p>
            <a:pPr>
              <a:defRPr/>
            </a:pPr>
            <a:r>
              <a:rPr lang="en-US" sz="1600" i="1" kern="1200" dirty="0">
                <a:solidFill>
                  <a:srgbClr val="1B5BA2"/>
                </a:solidFill>
              </a:rPr>
              <a:t>Encourages</a:t>
            </a:r>
            <a:r>
              <a:rPr lang="en-US" sz="1600" i="1" dirty="0" smtClean="0">
                <a:solidFill>
                  <a:srgbClr val="000000"/>
                </a:solidFill>
              </a:rPr>
              <a:t> </a:t>
            </a:r>
            <a:r>
              <a:rPr lang="en-US" sz="1600" dirty="0" smtClean="0">
                <a:solidFill>
                  <a:srgbClr val="000000"/>
                </a:solidFill>
              </a:rPr>
              <a:t>internal and external collaboration to move forward the environmental global agenda.</a:t>
            </a:r>
          </a:p>
        </p:txBody>
      </p:sp>
      <p:sp>
        <p:nvSpPr>
          <p:cNvPr id="8195" name="Title 1"/>
          <p:cNvSpPr>
            <a:spLocks noGrp="1"/>
          </p:cNvSpPr>
          <p:nvPr>
            <p:ph type="title"/>
          </p:nvPr>
        </p:nvSpPr>
        <p:spPr>
          <a:xfrm>
            <a:off x="141288" y="115888"/>
            <a:ext cx="9002712" cy="1385887"/>
          </a:xfrm>
        </p:spPr>
        <p:txBody>
          <a:bodyPr/>
          <a:lstStyle/>
          <a:p>
            <a:r>
              <a:rPr lang="en-US" sz="2400" smtClean="0"/>
              <a:t>ITU-T Resolution 73</a:t>
            </a:r>
            <a:br>
              <a:rPr lang="en-US" sz="2400" smtClean="0"/>
            </a:br>
            <a:r>
              <a:rPr lang="en-US" sz="2400" smtClean="0"/>
              <a:t>on ICTs, the Environment and Climate Change</a:t>
            </a:r>
            <a:r>
              <a:rPr lang="en-US" sz="2800" smtClean="0"/>
              <a:t/>
            </a:r>
            <a:br>
              <a:rPr lang="en-US" sz="2800" smtClean="0"/>
            </a:br>
            <a:r>
              <a:rPr lang="en-US" sz="1800" b="0" smtClean="0"/>
              <a:t>Revised and consented at World Telecommunication Standardization Assembly (Dubai, 2012)</a:t>
            </a:r>
            <a:endParaRPr lang="en-US" sz="2400" b="0" smtClean="0"/>
          </a:p>
        </p:txBody>
      </p:sp>
      <p:sp>
        <p:nvSpPr>
          <p:cNvPr id="819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E87DD422-494D-47D8-A4E0-CF4D8BA4C07D}" type="slidenum">
              <a:rPr lang="en-US" sz="1000" smtClean="0">
                <a:solidFill>
                  <a:srgbClr val="0E438A"/>
                </a:solidFill>
                <a:latin typeface="Zurich BT"/>
                <a:cs typeface="Times New Roman" pitchFamily="18" charset="0"/>
              </a:rPr>
              <a:pPr eaLnBrk="1" hangingPunct="1"/>
              <a:t>2</a:t>
            </a:fld>
            <a:endParaRPr lang="en-US" sz="1000" smtClean="0">
              <a:solidFill>
                <a:srgbClr val="0E438A"/>
              </a:solidFill>
              <a:latin typeface="Zurich BT"/>
              <a:cs typeface="Times New Roman" pitchFamily="18" charset="0"/>
            </a:endParaRPr>
          </a:p>
        </p:txBody>
      </p:sp>
      <p:sp>
        <p:nvSpPr>
          <p:cNvPr id="7" name="Content Placeholder 2"/>
          <p:cNvSpPr txBox="1">
            <a:spLocks/>
          </p:cNvSpPr>
          <p:nvPr/>
        </p:nvSpPr>
        <p:spPr bwMode="auto">
          <a:xfrm>
            <a:off x="576263" y="1668463"/>
            <a:ext cx="5832475" cy="717550"/>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defRPr/>
            </a:pPr>
            <a:r>
              <a:rPr lang="en-US" sz="1600" i="1" dirty="0" smtClean="0">
                <a:solidFill>
                  <a:srgbClr val="1B5BA2"/>
                </a:solidFill>
              </a:rPr>
              <a:t>Recognizes</a:t>
            </a:r>
            <a:r>
              <a:rPr lang="en-US" sz="1600" dirty="0" smtClean="0">
                <a:solidFill>
                  <a:srgbClr val="000000"/>
                </a:solidFill>
              </a:rPr>
              <a:t> that ICTs play a vital role in tackling environmental challenges;</a:t>
            </a:r>
          </a:p>
          <a:p>
            <a:pPr marL="0" indent="0">
              <a:buFont typeface="Wingdings" pitchFamily="2" charset="2"/>
              <a:buNone/>
              <a:defRPr/>
            </a:pPr>
            <a:endParaRPr lang="en-US" sz="1600" dirty="0" smtClean="0">
              <a:solidFill>
                <a:srgbClr val="000000"/>
              </a:solidFill>
            </a:endParaRPr>
          </a:p>
        </p:txBody>
      </p:sp>
      <p:pic>
        <p:nvPicPr>
          <p:cNvPr id="12" name="Picture 2" descr="http://leonardpera.files.wordpress.com/2009/11/green-ict-01.jpg"/>
          <p:cNvPicPr>
            <a:picLocks noChangeAspect="1" noChangeArrowheads="1"/>
          </p:cNvPicPr>
          <p:nvPr/>
        </p:nvPicPr>
        <p:blipFill>
          <a:blip r:embed="rId3" cstate="print"/>
          <a:srcRect/>
          <a:stretch>
            <a:fillRect/>
          </a:stretch>
        </p:blipFill>
        <p:spPr bwMode="auto">
          <a:xfrm>
            <a:off x="0" y="5784850"/>
            <a:ext cx="1609725" cy="1073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bueti\Pictures\shutterstock_672202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4497" y="1300807"/>
            <a:ext cx="1049911" cy="104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1095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bueti\My Documents\My Pictures\Heap-of-computers-007.jpg"/>
          <p:cNvPicPr>
            <a:picLocks noChangeAspect="1" noChangeArrowheads="1"/>
          </p:cNvPicPr>
          <p:nvPr/>
        </p:nvPicPr>
        <p:blipFill>
          <a:blip r:embed="rId2" cstate="print"/>
          <a:srcRect/>
          <a:stretch>
            <a:fillRect/>
          </a:stretch>
        </p:blipFill>
        <p:spPr bwMode="auto">
          <a:xfrm>
            <a:off x="347683" y="116632"/>
            <a:ext cx="2664296" cy="1598578"/>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1826808" y="1888977"/>
            <a:ext cx="7317192" cy="1323439"/>
          </a:xfrm>
        </p:spPr>
        <p:txBody>
          <a:bodyPr/>
          <a:lstStyle/>
          <a:p>
            <a:r>
              <a:rPr lang="en-US" sz="2000" dirty="0"/>
              <a:t>E</a:t>
            </a:r>
            <a:r>
              <a:rPr lang="en-US" sz="2000" dirty="0" smtClean="0"/>
              <a:t>nvironmentally sound management of </a:t>
            </a:r>
            <a:r>
              <a:rPr lang="en-US" sz="2000" dirty="0" err="1" smtClean="0"/>
              <a:t>e-waste</a:t>
            </a:r>
            <a:r>
              <a:rPr lang="en-US" sz="2000" dirty="0" smtClean="0"/>
              <a:t>:</a:t>
            </a:r>
            <a:br>
              <a:rPr lang="en-US" sz="2000" dirty="0" smtClean="0"/>
            </a:br>
            <a:r>
              <a:rPr lang="en-US" sz="2000" dirty="0" smtClean="0"/>
              <a:t>emerging issues, challenges and opportunities</a:t>
            </a:r>
            <a:br>
              <a:rPr lang="en-US" sz="2000" dirty="0" smtClean="0"/>
            </a:br>
            <a:r>
              <a:rPr lang="en-US" sz="2000" dirty="0" smtClean="0">
                <a:solidFill>
                  <a:srgbClr val="00B050"/>
                </a:solidFill>
              </a:rPr>
              <a:t>14 May 2013, </a:t>
            </a:r>
            <a:r>
              <a:rPr lang="en-US" sz="2000" smtClean="0">
                <a:solidFill>
                  <a:srgbClr val="00B050"/>
                </a:solidFill>
              </a:rPr>
              <a:t>from 11:00 to 12:45</a:t>
            </a:r>
            <a:r>
              <a:rPr lang="en-US" sz="2000" dirty="0" smtClean="0">
                <a:solidFill>
                  <a:srgbClr val="00B050"/>
                </a:solidFill>
              </a:rPr>
              <a:t/>
            </a:r>
            <a:br>
              <a:rPr lang="en-US" sz="2000" dirty="0" smtClean="0">
                <a:solidFill>
                  <a:srgbClr val="00B050"/>
                </a:solidFill>
              </a:rPr>
            </a:br>
            <a:r>
              <a:rPr lang="en-US" sz="2000" dirty="0" smtClean="0">
                <a:solidFill>
                  <a:srgbClr val="00B050"/>
                </a:solidFill>
              </a:rPr>
              <a:t>at WSIS forum</a:t>
            </a:r>
            <a:endParaRPr lang="en-US" sz="2800" dirty="0">
              <a:solidFill>
                <a:srgbClr val="00B050"/>
              </a:solidFill>
            </a:endParaRPr>
          </a:p>
        </p:txBody>
      </p:sp>
      <p:sp>
        <p:nvSpPr>
          <p:cNvPr id="3" name="Content Placeholder 2"/>
          <p:cNvSpPr>
            <a:spLocks noGrp="1"/>
          </p:cNvSpPr>
          <p:nvPr>
            <p:ph idx="1"/>
          </p:nvPr>
        </p:nvSpPr>
        <p:spPr>
          <a:xfrm>
            <a:off x="203572" y="3356992"/>
            <a:ext cx="8688908" cy="648072"/>
          </a:xfrm>
        </p:spPr>
        <p:txBody>
          <a:bodyPr/>
          <a:lstStyle/>
          <a:p>
            <a:r>
              <a:rPr lang="en-US" sz="1600" dirty="0" smtClean="0">
                <a:solidFill>
                  <a:srgbClr val="000000"/>
                </a:solidFill>
              </a:rPr>
              <a:t>Overview </a:t>
            </a:r>
            <a:r>
              <a:rPr lang="en-US" sz="1600" dirty="0">
                <a:solidFill>
                  <a:srgbClr val="000000"/>
                </a:solidFill>
              </a:rPr>
              <a:t>of best practices on policies, regulations and international standards for improving </a:t>
            </a:r>
            <a:r>
              <a:rPr lang="en-US" sz="1600" dirty="0" err="1">
                <a:solidFill>
                  <a:srgbClr val="000000"/>
                </a:solidFill>
              </a:rPr>
              <a:t>e-waste</a:t>
            </a:r>
            <a:r>
              <a:rPr lang="en-US" sz="1600" dirty="0">
                <a:solidFill>
                  <a:srgbClr val="000000"/>
                </a:solidFill>
              </a:rPr>
              <a:t> </a:t>
            </a:r>
            <a:r>
              <a:rPr lang="en-US" sz="1600" dirty="0" smtClean="0">
                <a:solidFill>
                  <a:srgbClr val="000000"/>
                </a:solidFill>
              </a:rPr>
              <a:t>management</a:t>
            </a:r>
          </a:p>
        </p:txBody>
      </p:sp>
      <p:sp>
        <p:nvSpPr>
          <p:cNvPr id="4" name="Slide Number Placeholder 3"/>
          <p:cNvSpPr>
            <a:spLocks noGrp="1"/>
          </p:cNvSpPr>
          <p:nvPr>
            <p:ph type="sldNum" sz="quarter" idx="10"/>
          </p:nvPr>
        </p:nvSpPr>
        <p:spPr/>
        <p:txBody>
          <a:bodyPr/>
          <a:lstStyle/>
          <a:p>
            <a:pPr>
              <a:defRPr/>
            </a:pPr>
            <a:fld id="{38D22100-0CF0-4355-8EF2-A6A653504129}" type="slidenum">
              <a:rPr lang="en-US" smtClean="0"/>
              <a:pPr>
                <a:defRPr/>
              </a:pPr>
              <a:t>20</a:t>
            </a:fld>
            <a:endParaRPr lang="en-US"/>
          </a:p>
        </p:txBody>
      </p:sp>
      <p:pic>
        <p:nvPicPr>
          <p:cNvPr id="1026" name="Picture 2" descr="wsis forum 2013 fl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1912"/>
            <a:ext cx="1731756" cy="24482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203572" y="3933056"/>
            <a:ext cx="8210551" cy="26642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1600" dirty="0">
                <a:solidFill>
                  <a:srgbClr val="000000"/>
                </a:solidFill>
              </a:rPr>
              <a:t>How WEEE has a negative impact on the environment and human health</a:t>
            </a:r>
          </a:p>
          <a:p>
            <a:r>
              <a:rPr lang="en-US" sz="1600" dirty="0">
                <a:solidFill>
                  <a:srgbClr val="000000"/>
                </a:solidFill>
              </a:rPr>
              <a:t>How WEEE can provide opportunities to</a:t>
            </a:r>
          </a:p>
          <a:p>
            <a:pPr lvl="1">
              <a:buFont typeface="Wingdings" pitchFamily="2" charset="2"/>
              <a:buChar char="§"/>
            </a:pPr>
            <a:r>
              <a:rPr lang="en-US" sz="1600" dirty="0">
                <a:solidFill>
                  <a:srgbClr val="000000"/>
                </a:solidFill>
              </a:rPr>
              <a:t>create green </a:t>
            </a:r>
            <a:r>
              <a:rPr lang="en-US" sz="1600" dirty="0" smtClean="0">
                <a:solidFill>
                  <a:srgbClr val="000000"/>
                </a:solidFill>
              </a:rPr>
              <a:t>jobs</a:t>
            </a:r>
          </a:p>
          <a:p>
            <a:pPr lvl="1">
              <a:buFont typeface="Wingdings" pitchFamily="2" charset="2"/>
              <a:buChar char="§"/>
            </a:pPr>
            <a:r>
              <a:rPr lang="en-US" sz="1600" dirty="0" smtClean="0">
                <a:solidFill>
                  <a:srgbClr val="000000"/>
                </a:solidFill>
              </a:rPr>
              <a:t>curb </a:t>
            </a:r>
            <a:r>
              <a:rPr lang="en-US" sz="1600" dirty="0">
                <a:solidFill>
                  <a:srgbClr val="000000"/>
                </a:solidFill>
              </a:rPr>
              <a:t>health </a:t>
            </a:r>
            <a:r>
              <a:rPr lang="en-US" sz="1600" dirty="0" smtClean="0">
                <a:solidFill>
                  <a:srgbClr val="000000"/>
                </a:solidFill>
              </a:rPr>
              <a:t>problems</a:t>
            </a:r>
          </a:p>
          <a:p>
            <a:pPr lvl="1">
              <a:buFont typeface="Wingdings" pitchFamily="2" charset="2"/>
              <a:buChar char="§"/>
            </a:pPr>
            <a:r>
              <a:rPr lang="en-US" sz="1600" dirty="0" smtClean="0">
                <a:solidFill>
                  <a:srgbClr val="000000"/>
                </a:solidFill>
              </a:rPr>
              <a:t>cut </a:t>
            </a:r>
            <a:r>
              <a:rPr lang="en-US" sz="1600" dirty="0">
                <a:solidFill>
                  <a:srgbClr val="000000"/>
                </a:solidFill>
              </a:rPr>
              <a:t>greenhouse gas </a:t>
            </a:r>
            <a:r>
              <a:rPr lang="en-US" sz="1600" dirty="0" smtClean="0">
                <a:solidFill>
                  <a:srgbClr val="000000"/>
                </a:solidFill>
              </a:rPr>
              <a:t>emissions</a:t>
            </a:r>
          </a:p>
          <a:p>
            <a:pPr lvl="1">
              <a:buFont typeface="Wingdings" pitchFamily="2" charset="2"/>
              <a:buChar char="§"/>
            </a:pPr>
            <a:r>
              <a:rPr lang="en-US" sz="1600" dirty="0" smtClean="0">
                <a:solidFill>
                  <a:srgbClr val="000000"/>
                </a:solidFill>
              </a:rPr>
              <a:t>recover </a:t>
            </a:r>
            <a:r>
              <a:rPr lang="en-US" sz="1600" dirty="0">
                <a:solidFill>
                  <a:srgbClr val="000000"/>
                </a:solidFill>
              </a:rPr>
              <a:t>valuable metals from redundant, excessive or end-of-life </a:t>
            </a:r>
            <a:r>
              <a:rPr lang="en-US" sz="1600" dirty="0" smtClean="0">
                <a:solidFill>
                  <a:srgbClr val="000000"/>
                </a:solidFill>
              </a:rPr>
              <a:t>ICTs </a:t>
            </a:r>
            <a:endParaRPr lang="en-US" sz="1600" dirty="0">
              <a:solidFill>
                <a:srgbClr val="000000"/>
              </a:solidFill>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691170"/>
            <a:ext cx="14097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www.itu.int/ITU-T/images/IT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629460"/>
            <a:ext cx="17621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5695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20775" y="244475"/>
            <a:ext cx="7772400" cy="460375"/>
          </a:xfrm>
        </p:spPr>
        <p:txBody>
          <a:bodyPr/>
          <a:lstStyle/>
          <a:p>
            <a:r>
              <a:rPr lang="en-US" sz="2400" smtClean="0"/>
              <a:t>3</a:t>
            </a:r>
            <a:r>
              <a:rPr lang="en-US" sz="2400" baseline="30000" smtClean="0"/>
              <a:t>rd</a:t>
            </a:r>
            <a:r>
              <a:rPr lang="en-US" sz="2400" smtClean="0"/>
              <a:t> ITU Green Standards Week</a:t>
            </a:r>
          </a:p>
        </p:txBody>
      </p:sp>
      <p:sp>
        <p:nvSpPr>
          <p:cNvPr id="30723" name="Content Placeholder 2"/>
          <p:cNvSpPr>
            <a:spLocks noGrp="1"/>
          </p:cNvSpPr>
          <p:nvPr>
            <p:ph idx="1"/>
          </p:nvPr>
        </p:nvSpPr>
        <p:spPr>
          <a:xfrm>
            <a:off x="179388" y="1052513"/>
            <a:ext cx="3097212" cy="3700462"/>
          </a:xfrm>
        </p:spPr>
        <p:txBody>
          <a:bodyPr/>
          <a:lstStyle/>
          <a:p>
            <a:pPr>
              <a:defRPr/>
            </a:pPr>
            <a:r>
              <a:rPr lang="en-US" sz="1600" dirty="0" smtClean="0">
                <a:solidFill>
                  <a:srgbClr val="000000"/>
                </a:solidFill>
              </a:rPr>
              <a:t>To bring together leading specialists in the field, from top policy-makers to engineers, designers, planners, government officials, regulators, standards experts and others. </a:t>
            </a:r>
          </a:p>
          <a:p>
            <a:pPr marL="0" indent="0">
              <a:buFont typeface="Wingdings" pitchFamily="2" charset="2"/>
              <a:buNone/>
              <a:defRPr/>
            </a:pPr>
            <a:endParaRPr lang="en-US" sz="1600" dirty="0" smtClean="0">
              <a:solidFill>
                <a:srgbClr val="000000"/>
              </a:solidFill>
            </a:endParaRPr>
          </a:p>
          <a:p>
            <a:pPr>
              <a:defRPr/>
            </a:pPr>
            <a:r>
              <a:rPr lang="en-US" sz="1600" dirty="0" smtClean="0">
                <a:solidFill>
                  <a:srgbClr val="000000"/>
                </a:solidFill>
              </a:rPr>
              <a:t>To raise awareness of the importance and opportunities of using ICT standards to build a green economy. </a:t>
            </a:r>
          </a:p>
          <a:p>
            <a:pPr>
              <a:defRPr/>
            </a:pPr>
            <a:endParaRPr lang="en-US" sz="2000" dirty="0" smtClean="0">
              <a:solidFill>
                <a:srgbClr val="000000"/>
              </a:solidFill>
            </a:endParaRPr>
          </a:p>
        </p:txBody>
      </p:sp>
      <p:sp>
        <p:nvSpPr>
          <p:cNvPr id="2867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726767BE-F456-40F3-8011-6B09B612EF87}" type="slidenum">
              <a:rPr lang="en-US" sz="1000" smtClean="0">
                <a:solidFill>
                  <a:srgbClr val="0E438A"/>
                </a:solidFill>
                <a:latin typeface="Zurich BT"/>
                <a:cs typeface="Times New Roman" pitchFamily="18" charset="0"/>
              </a:rPr>
              <a:pPr eaLnBrk="1" hangingPunct="1"/>
              <a:t>21</a:t>
            </a:fld>
            <a:endParaRPr lang="en-US" sz="1000" smtClean="0">
              <a:solidFill>
                <a:srgbClr val="0E438A"/>
              </a:solidFill>
              <a:latin typeface="Zurich BT"/>
              <a:cs typeface="Times New Roman" pitchFamily="18" charset="0"/>
            </a:endParaRPr>
          </a:p>
        </p:txBody>
      </p:sp>
      <p:pic>
        <p:nvPicPr>
          <p:cNvPr id="28677" name="Picture 7" descr="C:\Users\campilon\Desktop\photos\lowres\shutterstock_633176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724400"/>
            <a:ext cx="8280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1"/>
          <p:cNvSpPr>
            <a:spLocks noChangeArrowheads="1"/>
          </p:cNvSpPr>
          <p:nvPr/>
        </p:nvSpPr>
        <p:spPr bwMode="auto">
          <a:xfrm>
            <a:off x="436563" y="5003800"/>
            <a:ext cx="73040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r>
              <a:rPr lang="en-US" b="1">
                <a:solidFill>
                  <a:srgbClr val="008000"/>
                </a:solidFill>
              </a:rPr>
              <a:t>SEE YOU IN MADRID, on 16-20 September 2013</a:t>
            </a:r>
          </a:p>
        </p:txBody>
      </p:sp>
      <p:pic>
        <p:nvPicPr>
          <p:cNvPr id="28679" name="Picture 6" descr="TELEFONI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201613"/>
            <a:ext cx="18081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C:\Users\bueti\Pictures\itu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7850" y="73025"/>
            <a:ext cx="7223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3468688" y="1285875"/>
            <a:ext cx="5567808" cy="329525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19050">
            <a:solidFill>
              <a:srgbClr val="92D050"/>
            </a:solidFill>
          </a:ln>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defRPr/>
            </a:pPr>
            <a:r>
              <a:rPr lang="en-US" sz="1400" dirty="0" err="1" smtClean="0">
                <a:solidFill>
                  <a:srgbClr val="000000"/>
                </a:solidFill>
              </a:rPr>
              <a:t>Programme</a:t>
            </a:r>
            <a:r>
              <a:rPr lang="en-US" sz="1400" dirty="0" smtClean="0">
                <a:solidFill>
                  <a:srgbClr val="000000"/>
                </a:solidFill>
              </a:rPr>
              <a:t>:</a:t>
            </a:r>
          </a:p>
          <a:p>
            <a:pPr>
              <a:defRPr/>
            </a:pPr>
            <a:r>
              <a:rPr lang="en-US" sz="1400" dirty="0" smtClean="0">
                <a:solidFill>
                  <a:srgbClr val="000000"/>
                </a:solidFill>
              </a:rPr>
              <a:t>16/09: </a:t>
            </a:r>
            <a:r>
              <a:rPr lang="en-US" sz="1400" dirty="0">
                <a:solidFill>
                  <a:srgbClr val="000000"/>
                </a:solidFill>
              </a:rPr>
              <a:t>ITU, UNEP, UNU, </a:t>
            </a:r>
            <a:r>
              <a:rPr lang="en-US" sz="1400" dirty="0" smtClean="0">
                <a:solidFill>
                  <a:srgbClr val="000000"/>
                </a:solidFill>
              </a:rPr>
              <a:t>CEDARE Workshop </a:t>
            </a:r>
            <a:r>
              <a:rPr lang="en-US" sz="1400" dirty="0">
                <a:solidFill>
                  <a:srgbClr val="000000"/>
                </a:solidFill>
              </a:rPr>
              <a:t>on </a:t>
            </a:r>
            <a:r>
              <a:rPr lang="en-US" sz="1400" dirty="0" smtClean="0">
                <a:solidFill>
                  <a:srgbClr val="000000"/>
                </a:solidFill>
              </a:rPr>
              <a:t>E-waste </a:t>
            </a:r>
          </a:p>
          <a:p>
            <a:pPr>
              <a:defRPr/>
            </a:pPr>
            <a:r>
              <a:rPr lang="en-US" sz="1400" dirty="0" smtClean="0">
                <a:solidFill>
                  <a:srgbClr val="000000"/>
                </a:solidFill>
              </a:rPr>
              <a:t>17/09 (morning): Information </a:t>
            </a:r>
            <a:r>
              <a:rPr lang="en-US" sz="1400" dirty="0">
                <a:solidFill>
                  <a:srgbClr val="000000"/>
                </a:solidFill>
              </a:rPr>
              <a:t>S</a:t>
            </a:r>
            <a:r>
              <a:rPr lang="en-US" sz="1400" dirty="0" smtClean="0">
                <a:solidFill>
                  <a:srgbClr val="000000"/>
                </a:solidFill>
              </a:rPr>
              <a:t>ession </a:t>
            </a:r>
            <a:r>
              <a:rPr lang="en-US" sz="1400" dirty="0">
                <a:solidFill>
                  <a:srgbClr val="000000"/>
                </a:solidFill>
              </a:rPr>
              <a:t>on Green ICT Standards </a:t>
            </a:r>
          </a:p>
          <a:p>
            <a:pPr>
              <a:defRPr/>
            </a:pPr>
            <a:r>
              <a:rPr lang="en-US" sz="1400" dirty="0" smtClean="0">
                <a:solidFill>
                  <a:srgbClr val="000000"/>
                </a:solidFill>
              </a:rPr>
              <a:t>17/09 (afternoon): High </a:t>
            </a:r>
            <a:r>
              <a:rPr lang="en-US" sz="1400" dirty="0">
                <a:solidFill>
                  <a:srgbClr val="000000"/>
                </a:solidFill>
              </a:rPr>
              <a:t>Level Segment on Smart Sustainable Cities </a:t>
            </a:r>
          </a:p>
          <a:p>
            <a:pPr>
              <a:defRPr/>
            </a:pPr>
            <a:r>
              <a:rPr lang="en-US" sz="1400" dirty="0" smtClean="0">
                <a:solidFill>
                  <a:srgbClr val="000000"/>
                </a:solidFill>
              </a:rPr>
              <a:t>18/09: Meeting </a:t>
            </a:r>
            <a:r>
              <a:rPr lang="en-US" sz="1400" dirty="0">
                <a:solidFill>
                  <a:srgbClr val="000000"/>
                </a:solidFill>
              </a:rPr>
              <a:t>of the Focus Group on Smart Sustainable Cities </a:t>
            </a:r>
          </a:p>
          <a:p>
            <a:pPr>
              <a:defRPr/>
            </a:pPr>
            <a:r>
              <a:rPr lang="en-US" sz="1400" dirty="0" smtClean="0">
                <a:solidFill>
                  <a:srgbClr val="000000"/>
                </a:solidFill>
              </a:rPr>
              <a:t>19/09: 3rd </a:t>
            </a:r>
            <a:r>
              <a:rPr lang="en-US" sz="1400" dirty="0">
                <a:solidFill>
                  <a:srgbClr val="000000"/>
                </a:solidFill>
              </a:rPr>
              <a:t>Workshop on Submarine Communications Networks For Climate Monitoring and Disaster Warning</a:t>
            </a:r>
          </a:p>
          <a:p>
            <a:pPr>
              <a:defRPr/>
            </a:pPr>
            <a:r>
              <a:rPr lang="en-US" sz="1400" dirty="0" smtClean="0">
                <a:solidFill>
                  <a:srgbClr val="000000"/>
                </a:solidFill>
              </a:rPr>
              <a:t>20/09: Meeting </a:t>
            </a:r>
            <a:r>
              <a:rPr lang="en-US" sz="1400" dirty="0">
                <a:solidFill>
                  <a:srgbClr val="000000"/>
                </a:solidFill>
              </a:rPr>
              <a:t>of the ITU/WMO/UNESCO -IOC Joint Task Force on Submarine Communications Networks For Climate Monitoring and Disaster Warning</a:t>
            </a:r>
          </a:p>
          <a:p>
            <a:pPr>
              <a:defRPr/>
            </a:pPr>
            <a:endParaRPr lang="en-US" sz="2000" dirty="0" smtClean="0">
              <a:solidFill>
                <a:srgbClr val="000000"/>
              </a:solidFill>
            </a:endParaRPr>
          </a:p>
        </p:txBody>
      </p:sp>
    </p:spTree>
    <p:extLst>
      <p:ext uri="{BB962C8B-B14F-4D97-AF65-F5344CB8AC3E}">
        <p14:creationId xmlns:p14="http://schemas.microsoft.com/office/powerpoint/2010/main" val="16358788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xfrm>
            <a:off x="8748713" y="6453188"/>
            <a:ext cx="273050" cy="288925"/>
          </a:xfrm>
        </p:spPr>
        <p:txBody>
          <a:bodyPr/>
          <a:lstStyle/>
          <a:p>
            <a:fld id="{4AC2E51B-9AE9-4909-B6B6-5FDF142300F1}" type="slidenum">
              <a:rPr lang="en-US" smtClean="0">
                <a:latin typeface="Zurich BT"/>
              </a:rPr>
              <a:pPr/>
              <a:t>22</a:t>
            </a:fld>
            <a:endParaRPr lang="en-US" smtClean="0">
              <a:latin typeface="Zurich BT"/>
            </a:endParaRPr>
          </a:p>
        </p:txBody>
      </p:sp>
      <p:sp>
        <p:nvSpPr>
          <p:cNvPr id="43011" name="Rectangle 6"/>
          <p:cNvSpPr>
            <a:spLocks noGrp="1" noChangeArrowheads="1"/>
          </p:cNvSpPr>
          <p:nvPr>
            <p:ph type="title" idx="4294967295"/>
          </p:nvPr>
        </p:nvSpPr>
        <p:spPr>
          <a:xfrm>
            <a:off x="323528" y="548680"/>
            <a:ext cx="8164512" cy="584200"/>
          </a:xfrm>
        </p:spPr>
        <p:txBody>
          <a:bodyPr/>
          <a:lstStyle/>
          <a:p>
            <a:r>
              <a:rPr lang="en-GB" sz="3200" dirty="0" smtClean="0"/>
              <a:t>Links</a:t>
            </a:r>
            <a:endParaRPr lang="en-US" sz="3200" dirty="0" smtClean="0"/>
          </a:p>
        </p:txBody>
      </p:sp>
      <p:sp>
        <p:nvSpPr>
          <p:cNvPr id="35844" name="Content Placeholder 2"/>
          <p:cNvSpPr>
            <a:spLocks noGrp="1"/>
          </p:cNvSpPr>
          <p:nvPr>
            <p:ph idx="1"/>
          </p:nvPr>
        </p:nvSpPr>
        <p:spPr>
          <a:xfrm>
            <a:off x="755650" y="1268413"/>
            <a:ext cx="7847013" cy="3600747"/>
          </a:xfrm>
        </p:spPr>
        <p:txBody>
          <a:bodyPr/>
          <a:lstStyle/>
          <a:p>
            <a:pPr marL="0" indent="0">
              <a:buFont typeface="Wingdings" pitchFamily="2" charset="2"/>
              <a:buNone/>
              <a:defRPr/>
            </a:pPr>
            <a:endParaRPr lang="en-US" sz="2000" dirty="0" smtClean="0"/>
          </a:p>
          <a:p>
            <a:pPr>
              <a:defRPr/>
            </a:pPr>
            <a:r>
              <a:rPr lang="en-US" sz="2000" dirty="0" smtClean="0"/>
              <a:t>ITU-T/SG5 “Environment &amp; Climate Change”</a:t>
            </a:r>
          </a:p>
          <a:p>
            <a:pPr>
              <a:buFont typeface="Wingdings" pitchFamily="2" charset="2"/>
              <a:buNone/>
              <a:defRPr/>
            </a:pPr>
            <a:r>
              <a:rPr lang="en-US" sz="2000" dirty="0" smtClean="0"/>
              <a:t>    </a:t>
            </a:r>
            <a:r>
              <a:rPr lang="en-US" sz="2000" dirty="0" smtClean="0">
                <a:hlinkClick r:id="rId3"/>
              </a:rPr>
              <a:t>http://www.itu.int/ITU-T/studygroups/com05/index.asp</a:t>
            </a:r>
          </a:p>
          <a:p>
            <a:pPr>
              <a:buFont typeface="Wingdings" pitchFamily="2" charset="2"/>
              <a:buNone/>
              <a:defRPr/>
            </a:pPr>
            <a:endParaRPr lang="en-US" sz="2000" dirty="0" smtClean="0">
              <a:hlinkClick r:id="rId3"/>
            </a:endParaRPr>
          </a:p>
          <a:p>
            <a:pPr>
              <a:defRPr/>
            </a:pPr>
            <a:r>
              <a:rPr lang="en-US" sz="2000" dirty="0" smtClean="0"/>
              <a:t>ITU Symposia &amp; Events on ICTs and Climate Change   </a:t>
            </a:r>
            <a:r>
              <a:rPr lang="en-US" sz="2000" dirty="0" smtClean="0">
                <a:hlinkClick r:id="rId4"/>
              </a:rPr>
              <a:t>http://www.itu.int/ITU-T/worksem/climatechange</a:t>
            </a:r>
            <a:endParaRPr lang="en-US" sz="2000" dirty="0" smtClean="0"/>
          </a:p>
          <a:p>
            <a:pPr>
              <a:buFont typeface="Wingdings" pitchFamily="2" charset="2"/>
              <a:buNone/>
              <a:defRPr/>
            </a:pPr>
            <a:endParaRPr lang="en-US" sz="2000" dirty="0"/>
          </a:p>
          <a:p>
            <a:pPr>
              <a:defRPr/>
            </a:pPr>
            <a:r>
              <a:rPr lang="en-US" sz="2000" dirty="0"/>
              <a:t>ITU-T and climate change</a:t>
            </a:r>
            <a:br>
              <a:rPr lang="en-US" sz="2000" dirty="0"/>
            </a:br>
            <a:r>
              <a:rPr lang="en-US" sz="2000" dirty="0">
                <a:hlinkClick r:id="rId3"/>
              </a:rPr>
              <a:t>http://</a:t>
            </a:r>
            <a:r>
              <a:rPr lang="en-US" sz="2000" dirty="0" smtClean="0">
                <a:hlinkClick r:id="rId3"/>
              </a:rPr>
              <a:t>www.itu.int/ITU-T/climatechange</a:t>
            </a:r>
            <a:r>
              <a:rPr lang="en-US" sz="2000" dirty="0" smtClean="0"/>
              <a:t/>
            </a:r>
            <a:br>
              <a:rPr lang="en-US" sz="2000" dirty="0" smtClean="0"/>
            </a:br>
            <a:endParaRPr lang="en-US" sz="2000" dirty="0" smtClean="0"/>
          </a:p>
          <a:p>
            <a:pPr>
              <a:defRPr/>
            </a:pPr>
            <a:r>
              <a:rPr lang="en-US" sz="2000" dirty="0" smtClean="0"/>
              <a:t>Contact Cristina Bueti: </a:t>
            </a:r>
            <a:r>
              <a:rPr lang="en-US" sz="2000" dirty="0" smtClean="0">
                <a:hlinkClick r:id="rId5"/>
              </a:rPr>
              <a:t>greenstandard@itu.int</a:t>
            </a:r>
            <a:r>
              <a:rPr lang="en-US" sz="2000" dirty="0" smtClean="0"/>
              <a:t>  </a:t>
            </a:r>
            <a:endParaRPr lang="en-US" sz="2000" dirty="0"/>
          </a:p>
          <a:p>
            <a:pPr>
              <a:buFont typeface="Wingdings" pitchFamily="2" charset="2"/>
              <a:buNone/>
              <a:defRPr/>
            </a:pPr>
            <a:r>
              <a:rPr lang="en-US" sz="2000" dirty="0" smtClean="0"/>
              <a:t> </a:t>
            </a:r>
          </a:p>
        </p:txBody>
      </p:sp>
    </p:spTree>
    <p:extLst>
      <p:ext uri="{BB962C8B-B14F-4D97-AF65-F5344CB8AC3E}">
        <p14:creationId xmlns:p14="http://schemas.microsoft.com/office/powerpoint/2010/main" val="44749407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96C95593-9B28-467D-B07E-D2E8AB2EA8DA}" type="slidenum">
              <a:rPr lang="en-US" sz="1000" smtClean="0">
                <a:solidFill>
                  <a:srgbClr val="0E438A"/>
                </a:solidFill>
                <a:latin typeface="Zurich BT"/>
                <a:cs typeface="Times New Roman" pitchFamily="18" charset="0"/>
              </a:rPr>
              <a:pPr eaLnBrk="1" hangingPunct="1"/>
              <a:t>3</a:t>
            </a:fld>
            <a:endParaRPr lang="en-US" sz="1000" smtClean="0">
              <a:solidFill>
                <a:srgbClr val="0E438A"/>
              </a:solidFill>
              <a:latin typeface="Zurich BT"/>
              <a:cs typeface="Times New Roman" pitchFamily="18" charset="0"/>
            </a:endParaRPr>
          </a:p>
        </p:txBody>
      </p:sp>
      <p:pic>
        <p:nvPicPr>
          <p:cNvPr id="64514" name="Picture 2" descr="http://www.itu.int/ITU-T/newslog/content/binary/AU230460Ab.jpg"/>
          <p:cNvPicPr>
            <a:picLocks noChangeAspect="1" noChangeArrowheads="1"/>
          </p:cNvPicPr>
          <p:nvPr/>
        </p:nvPicPr>
        <p:blipFill>
          <a:blip r:embed="rId3" cstate="print"/>
          <a:srcRect/>
          <a:stretch>
            <a:fillRect/>
          </a:stretch>
        </p:blipFill>
        <p:spPr bwMode="auto">
          <a:xfrm>
            <a:off x="1644650" y="1341438"/>
            <a:ext cx="5745163" cy="3825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172" name="Title 1"/>
          <p:cNvSpPr txBox="1">
            <a:spLocks/>
          </p:cNvSpPr>
          <p:nvPr/>
        </p:nvSpPr>
        <p:spPr bwMode="auto">
          <a:xfrm>
            <a:off x="1241425" y="4122738"/>
            <a:ext cx="6553200" cy="585787"/>
          </a:xfrm>
          <a:prstGeom prst="rect">
            <a:avLst/>
          </a:prstGeo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a:r>
              <a:rPr lang="en-US" sz="3200" b="1" dirty="0">
                <a:solidFill>
                  <a:srgbClr val="1B5BA2"/>
                </a:solidFill>
              </a:rPr>
              <a:t>ITU-T Study Group 5</a:t>
            </a:r>
            <a:endParaRPr lang="en-US" sz="3600" b="1" dirty="0">
              <a:solidFill>
                <a:srgbClr val="1B5BA2"/>
              </a:solidFill>
            </a:endParaRPr>
          </a:p>
        </p:txBody>
      </p:sp>
    </p:spTree>
    <p:extLst>
      <p:ext uri="{BB962C8B-B14F-4D97-AF65-F5344CB8AC3E}">
        <p14:creationId xmlns:p14="http://schemas.microsoft.com/office/powerpoint/2010/main" val="227347688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4213" y="941388"/>
            <a:ext cx="7772400" cy="523875"/>
          </a:xfrm>
        </p:spPr>
        <p:txBody>
          <a:bodyPr/>
          <a:lstStyle/>
          <a:p>
            <a:r>
              <a:rPr lang="en-US" sz="2800" smtClean="0"/>
              <a:t>Terms of Reference</a:t>
            </a:r>
            <a:endParaRPr lang="en-US" sz="3200" smtClean="0"/>
          </a:p>
        </p:txBody>
      </p:sp>
      <p:sp>
        <p:nvSpPr>
          <p:cNvPr id="3" name="Content Placeholder 2"/>
          <p:cNvSpPr>
            <a:spLocks noGrp="1"/>
          </p:cNvSpPr>
          <p:nvPr>
            <p:ph idx="1"/>
          </p:nvPr>
        </p:nvSpPr>
        <p:spPr>
          <a:xfrm>
            <a:off x="809625" y="1916113"/>
            <a:ext cx="7704138" cy="4321175"/>
          </a:xfrm>
        </p:spPr>
        <p:txBody>
          <a:bodyPr/>
          <a:lstStyle/>
          <a:p>
            <a:pPr marL="0" indent="0">
              <a:buFont typeface="Wingdings" pitchFamily="2" charset="2"/>
              <a:buNone/>
              <a:defRPr/>
            </a:pPr>
            <a:r>
              <a:rPr lang="en-US" sz="1800" dirty="0" smtClean="0">
                <a:solidFill>
                  <a:srgbClr val="000000"/>
                </a:solidFill>
              </a:rPr>
              <a:t>Study Group 5 is responsible for studies:</a:t>
            </a:r>
          </a:p>
          <a:p>
            <a:pPr>
              <a:defRPr/>
            </a:pPr>
            <a:r>
              <a:rPr lang="en-US" sz="1800" dirty="0" smtClean="0">
                <a:solidFill>
                  <a:srgbClr val="000000"/>
                </a:solidFill>
              </a:rPr>
              <a:t>on ICT environmental aspects of electromagnetic phenomena and climate change;</a:t>
            </a:r>
          </a:p>
          <a:p>
            <a:pPr>
              <a:defRPr/>
            </a:pPr>
            <a:r>
              <a:rPr lang="en-US" sz="1800" dirty="0" smtClean="0">
                <a:solidFill>
                  <a:srgbClr val="000000"/>
                </a:solidFill>
              </a:rPr>
              <a:t>related to electromagnetic compatibility (EMC), to safety and to health effects connected with electromagnetic fields produced by telecommunication installations and devices, including cellular phones.</a:t>
            </a:r>
          </a:p>
          <a:p>
            <a:pPr>
              <a:defRPr/>
            </a:pPr>
            <a:r>
              <a:rPr lang="en-US" sz="1800" dirty="0" smtClean="0">
                <a:solidFill>
                  <a:srgbClr val="000000"/>
                </a:solidFill>
              </a:rPr>
              <a:t>Responsible for studies relating to protection of telecommunication networks and equipment from interference and lightning</a:t>
            </a:r>
          </a:p>
          <a:p>
            <a:pPr>
              <a:defRPr/>
            </a:pPr>
            <a:endParaRPr lang="en-US" sz="1800" dirty="0" smtClean="0">
              <a:solidFill>
                <a:srgbClr val="000000"/>
              </a:solidFill>
            </a:endParaRPr>
          </a:p>
          <a:p>
            <a:pPr marL="0" indent="0">
              <a:buFont typeface="Wingdings" pitchFamily="2" charset="2"/>
              <a:buNone/>
              <a:defRPr/>
            </a:pPr>
            <a:r>
              <a:rPr lang="en-US" sz="1800" dirty="0" smtClean="0">
                <a:solidFill>
                  <a:srgbClr val="000000"/>
                </a:solidFill>
              </a:rPr>
              <a:t>Study Group 5 is lead SG for: </a:t>
            </a:r>
          </a:p>
          <a:p>
            <a:pPr>
              <a:defRPr/>
            </a:pPr>
            <a:r>
              <a:rPr lang="en-US" sz="1800" dirty="0" smtClean="0">
                <a:solidFill>
                  <a:srgbClr val="000000"/>
                </a:solidFill>
              </a:rPr>
              <a:t>Environment and climate change </a:t>
            </a:r>
          </a:p>
          <a:p>
            <a:pPr>
              <a:defRPr/>
            </a:pPr>
            <a:r>
              <a:rPr lang="en-US" sz="1800" dirty="0" smtClean="0">
                <a:solidFill>
                  <a:srgbClr val="000000"/>
                </a:solidFill>
              </a:rPr>
              <a:t>Electromagnetic compatibility and electromagnetic effects</a:t>
            </a:r>
          </a:p>
        </p:txBody>
      </p:sp>
      <p:sp>
        <p:nvSpPr>
          <p:cNvPr id="819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264C6782-D5F2-42B9-B9C9-553FF54D751E}" type="slidenum">
              <a:rPr lang="en-US" sz="1000" smtClean="0">
                <a:solidFill>
                  <a:srgbClr val="0E438A"/>
                </a:solidFill>
                <a:latin typeface="Zurich BT"/>
                <a:cs typeface="Times New Roman" pitchFamily="18" charset="0"/>
              </a:rPr>
              <a:pPr eaLnBrk="1" hangingPunct="1"/>
              <a:t>4</a:t>
            </a:fld>
            <a:endParaRPr lang="en-US" sz="1000" smtClean="0">
              <a:solidFill>
                <a:srgbClr val="0E438A"/>
              </a:solidFill>
              <a:latin typeface="Zurich BT"/>
              <a:cs typeface="Times New Roman" pitchFamily="18" charset="0"/>
            </a:endParaRPr>
          </a:p>
        </p:txBody>
      </p:sp>
      <p:pic>
        <p:nvPicPr>
          <p:cNvPr id="8197" name="il_fi" descr="http://1.bp.blogspot.com/_EmUidIgTDTo/SZrenb8XaEI/AAAAAAAAAQA/jhY24TXsenU/s400/green-ener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88913"/>
            <a:ext cx="12604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7062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84D41908-C10B-46EA-9114-F2861FD63AB0}" type="slidenum">
              <a:rPr lang="en-US" sz="1000" smtClean="0">
                <a:solidFill>
                  <a:srgbClr val="0E438A"/>
                </a:solidFill>
                <a:latin typeface="Zurich BT"/>
                <a:cs typeface="Times New Roman" pitchFamily="18" charset="0"/>
              </a:rPr>
              <a:pPr eaLnBrk="1" hangingPunct="1"/>
              <a:t>5</a:t>
            </a:fld>
            <a:endParaRPr lang="en-US" sz="1000" smtClean="0">
              <a:solidFill>
                <a:srgbClr val="0E438A"/>
              </a:solidFill>
              <a:latin typeface="Zurich BT"/>
              <a:cs typeface="Times New Roman" pitchFamily="18" charset="0"/>
            </a:endParaRPr>
          </a:p>
        </p:txBody>
      </p:sp>
      <p:sp>
        <p:nvSpPr>
          <p:cNvPr id="11267" name="Rectangle 2"/>
          <p:cNvSpPr>
            <a:spLocks noChangeArrowheads="1"/>
          </p:cNvSpPr>
          <p:nvPr/>
        </p:nvSpPr>
        <p:spPr bwMode="auto">
          <a:xfrm>
            <a:off x="1339850" y="819150"/>
            <a:ext cx="6715125" cy="1214438"/>
          </a:xfrm>
          <a:prstGeom prst="rect">
            <a:avLst/>
          </a:prstGeom>
          <a:solidFill>
            <a:srgbClr val="FFCCFF"/>
          </a:solidFill>
          <a:ln w="9525">
            <a:solidFill>
              <a:schemeClr val="tx1"/>
            </a:solidFill>
            <a:miter lim="800000"/>
            <a:headEnd/>
            <a:tailEnd/>
          </a:ln>
        </p:spPr>
        <p:txBody>
          <a:bodyPr wrap="none" anchor="ctr"/>
          <a:lstStyle/>
          <a:p>
            <a:pPr algn="ctr"/>
            <a:r>
              <a:rPr kumimoji="1" lang="en-US" altLang="ja-JP" sz="2800" b="1">
                <a:solidFill>
                  <a:srgbClr val="000000"/>
                </a:solidFill>
                <a:latin typeface="Trebuchet MS" pitchFamily="34" charset="0"/>
                <a:ea typeface="HGPSoeiKakugothicUB"/>
                <a:cs typeface="HGPSoeiKakugothicUB"/>
              </a:rPr>
              <a:t>ITU-T SG5</a:t>
            </a:r>
          </a:p>
          <a:p>
            <a:pPr algn="ctr"/>
            <a:r>
              <a:rPr kumimoji="1" lang="en-US" altLang="ja-JP" sz="2400">
                <a:solidFill>
                  <a:srgbClr val="000000"/>
                </a:solidFill>
                <a:ea typeface="MS PGothic" pitchFamily="34" charset="-128"/>
              </a:rPr>
              <a:t>“</a:t>
            </a:r>
            <a:r>
              <a:rPr kumimoji="1" lang="en-US" altLang="ja-JP" sz="2400" b="1">
                <a:solidFill>
                  <a:srgbClr val="000000"/>
                </a:solidFill>
                <a:ea typeface="MS PGothic" pitchFamily="34" charset="-128"/>
              </a:rPr>
              <a:t>Environment and climate change</a:t>
            </a:r>
            <a:r>
              <a:rPr kumimoji="1" lang="en-US" altLang="ja-JP" sz="2400">
                <a:solidFill>
                  <a:srgbClr val="000000"/>
                </a:solidFill>
                <a:ea typeface="MS PGothic" pitchFamily="34" charset="-128"/>
              </a:rPr>
              <a:t>”</a:t>
            </a:r>
          </a:p>
        </p:txBody>
      </p:sp>
      <p:sp>
        <p:nvSpPr>
          <p:cNvPr id="393219" name="Rectangle 3"/>
          <p:cNvSpPr>
            <a:spLocks noChangeArrowheads="1"/>
          </p:cNvSpPr>
          <p:nvPr/>
        </p:nvSpPr>
        <p:spPr bwMode="auto">
          <a:xfrm>
            <a:off x="827088" y="3689350"/>
            <a:ext cx="2389187" cy="1295400"/>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WP1/5</a:t>
            </a:r>
          </a:p>
          <a:p>
            <a:pPr algn="ctr">
              <a:defRPr/>
            </a:pPr>
            <a:r>
              <a:rPr kumimoji="1" lang="en-US" altLang="ja-JP" dirty="0">
                <a:solidFill>
                  <a:srgbClr val="000000"/>
                </a:solidFill>
                <a:latin typeface="Trebuchet MS" pitchFamily="34" charset="0"/>
                <a:ea typeface="HGPSoeiKakugothicUB" pitchFamily="50" charset="-128"/>
              </a:rPr>
              <a:t>Damage prevention and safety </a:t>
            </a:r>
          </a:p>
        </p:txBody>
      </p:sp>
      <p:sp>
        <p:nvSpPr>
          <p:cNvPr id="393220" name="Rectangle 4"/>
          <p:cNvSpPr>
            <a:spLocks noChangeArrowheads="1"/>
          </p:cNvSpPr>
          <p:nvPr/>
        </p:nvSpPr>
        <p:spPr bwMode="auto">
          <a:xfrm>
            <a:off x="3476625" y="3689350"/>
            <a:ext cx="2967038" cy="1296988"/>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WP2/5</a:t>
            </a:r>
            <a:r>
              <a:rPr kumimoji="1" lang="en-US" altLang="ja-JP" sz="2800" b="1" dirty="0">
                <a:solidFill>
                  <a:srgbClr val="000000"/>
                </a:solidFill>
                <a:latin typeface="Trebuchet MS" pitchFamily="34" charset="0"/>
                <a:ea typeface="HGPSoeiKakugothicUB" pitchFamily="50" charset="-128"/>
              </a:rPr>
              <a:t> </a:t>
            </a:r>
          </a:p>
          <a:p>
            <a:pPr algn="ctr">
              <a:defRPr/>
            </a:pPr>
            <a:r>
              <a:rPr kumimoji="1" lang="en-US" altLang="ja-JP" dirty="0">
                <a:solidFill>
                  <a:srgbClr val="000000"/>
                </a:solidFill>
                <a:latin typeface="Trebuchet MS" pitchFamily="34" charset="0"/>
                <a:ea typeface="HGPSoeiKakugothicUB" pitchFamily="50" charset="-128"/>
              </a:rPr>
              <a:t>Electromagnetic fields: emission, immunity and human exposure</a:t>
            </a:r>
          </a:p>
        </p:txBody>
      </p:sp>
      <p:sp>
        <p:nvSpPr>
          <p:cNvPr id="11270" name="Rectangle 5"/>
          <p:cNvSpPr>
            <a:spLocks noChangeArrowheads="1"/>
          </p:cNvSpPr>
          <p:nvPr/>
        </p:nvSpPr>
        <p:spPr bwMode="auto">
          <a:xfrm>
            <a:off x="6384925" y="2570163"/>
            <a:ext cx="2160588" cy="504825"/>
          </a:xfrm>
          <a:prstGeom prst="rect">
            <a:avLst/>
          </a:prstGeom>
          <a:solidFill>
            <a:schemeClr val="hlink"/>
          </a:solidFill>
          <a:ln w="9525">
            <a:solidFill>
              <a:schemeClr val="tx1"/>
            </a:solidFill>
            <a:miter lim="800000"/>
            <a:headEnd/>
            <a:tailEnd/>
          </a:ln>
        </p:spPr>
        <p:txBody>
          <a:bodyPr wrap="none" anchor="ctr"/>
          <a:lstStyle/>
          <a:p>
            <a:pPr algn="ctr"/>
            <a:r>
              <a:rPr kumimoji="1" lang="en-US" altLang="ja-JP">
                <a:solidFill>
                  <a:srgbClr val="FF0000"/>
                </a:solidFill>
                <a:latin typeface="Trebuchet MS" pitchFamily="34" charset="0"/>
                <a:ea typeface="HGPSoeiKakugothicUB"/>
                <a:cs typeface="HGPSoeiKakugothicUB"/>
              </a:rPr>
              <a:t>Q 12 Terminology</a:t>
            </a:r>
          </a:p>
        </p:txBody>
      </p:sp>
      <p:sp>
        <p:nvSpPr>
          <p:cNvPr id="11271" name="Line 6"/>
          <p:cNvSpPr>
            <a:spLocks noChangeShapeType="1"/>
          </p:cNvSpPr>
          <p:nvPr/>
        </p:nvSpPr>
        <p:spPr bwMode="auto">
          <a:xfrm flipV="1">
            <a:off x="2116138" y="3446463"/>
            <a:ext cx="0" cy="258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8"/>
          <p:cNvSpPr>
            <a:spLocks noChangeShapeType="1"/>
          </p:cNvSpPr>
          <p:nvPr/>
        </p:nvSpPr>
        <p:spPr bwMode="auto">
          <a:xfrm>
            <a:off x="2092325" y="3429000"/>
            <a:ext cx="5605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9"/>
          <p:cNvSpPr>
            <a:spLocks noChangeShapeType="1"/>
          </p:cNvSpPr>
          <p:nvPr/>
        </p:nvSpPr>
        <p:spPr bwMode="auto">
          <a:xfrm flipH="1" flipV="1">
            <a:off x="4697413" y="2044700"/>
            <a:ext cx="3175" cy="1658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4"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kumimoji="1" lang="ja-JP" altLang="en-US" sz="1800">
              <a:latin typeface="Arial" pitchFamily="34" charset="0"/>
              <a:ea typeface="MS PGothic" pitchFamily="34" charset="-128"/>
            </a:endParaRPr>
          </a:p>
          <a:p>
            <a:endParaRPr kumimoji="1" lang="ja-JP" altLang="en-US" sz="1800">
              <a:latin typeface="Arial" pitchFamily="34" charset="0"/>
              <a:ea typeface="MS PGothic" pitchFamily="34" charset="-128"/>
            </a:endParaRPr>
          </a:p>
        </p:txBody>
      </p:sp>
      <p:sp>
        <p:nvSpPr>
          <p:cNvPr id="393227" name="Rectangle 11"/>
          <p:cNvSpPr>
            <a:spLocks noChangeArrowheads="1"/>
          </p:cNvSpPr>
          <p:nvPr/>
        </p:nvSpPr>
        <p:spPr bwMode="auto">
          <a:xfrm>
            <a:off x="6691313" y="3687763"/>
            <a:ext cx="2058987" cy="1296987"/>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WP3/5 </a:t>
            </a:r>
          </a:p>
          <a:p>
            <a:pPr algn="ctr">
              <a:defRPr/>
            </a:pPr>
            <a:r>
              <a:rPr kumimoji="1" lang="en-US" altLang="ja-JP" dirty="0">
                <a:solidFill>
                  <a:srgbClr val="000000"/>
                </a:solidFill>
                <a:latin typeface="Trebuchet MS" pitchFamily="34" charset="0"/>
                <a:ea typeface="HGPSoeiKakugothicUB" pitchFamily="50" charset="-128"/>
              </a:rPr>
              <a:t>ICT and climate change</a:t>
            </a:r>
          </a:p>
        </p:txBody>
      </p:sp>
      <p:sp>
        <p:nvSpPr>
          <p:cNvPr id="11276" name="Line 13"/>
          <p:cNvSpPr>
            <a:spLocks noChangeShapeType="1"/>
          </p:cNvSpPr>
          <p:nvPr/>
        </p:nvSpPr>
        <p:spPr bwMode="auto">
          <a:xfrm flipV="1">
            <a:off x="4697413" y="2822575"/>
            <a:ext cx="16875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7" name="Line 14"/>
          <p:cNvSpPr>
            <a:spLocks noChangeShapeType="1"/>
          </p:cNvSpPr>
          <p:nvPr/>
        </p:nvSpPr>
        <p:spPr bwMode="auto">
          <a:xfrm flipV="1">
            <a:off x="7696200" y="3444875"/>
            <a:ext cx="1588"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8" name="Rectangle 15"/>
          <p:cNvSpPr>
            <a:spLocks noGrp="1" noChangeArrowheads="1"/>
          </p:cNvSpPr>
          <p:nvPr>
            <p:ph type="title"/>
          </p:nvPr>
        </p:nvSpPr>
        <p:spPr>
          <a:xfrm>
            <a:off x="84138" y="0"/>
            <a:ext cx="8666162" cy="646113"/>
          </a:xfrm>
        </p:spPr>
        <p:txBody>
          <a:bodyPr/>
          <a:lstStyle/>
          <a:p>
            <a:r>
              <a:rPr lang="en-US" altLang="ja-JP" smtClean="0">
                <a:ea typeface="MS PGothic" pitchFamily="34" charset="-128"/>
              </a:rPr>
              <a:t>  </a:t>
            </a:r>
            <a:r>
              <a:rPr lang="en-US" altLang="ja-JP" sz="2800" smtClean="0">
                <a:ea typeface="MS PGothic" pitchFamily="34" charset="-128"/>
              </a:rPr>
              <a:t>Structure of ITU-T Study Group 5</a:t>
            </a:r>
            <a:endParaRPr lang="ja-JP" altLang="en-US" smtClean="0">
              <a:ea typeface="MS PGothic" pitchFamily="34" charset="-128"/>
            </a:endParaRPr>
          </a:p>
        </p:txBody>
      </p:sp>
      <p:sp>
        <p:nvSpPr>
          <p:cNvPr id="11279" name="Oval 16"/>
          <p:cNvSpPr>
            <a:spLocks noChangeArrowheads="1"/>
          </p:cNvSpPr>
          <p:nvPr/>
        </p:nvSpPr>
        <p:spPr bwMode="auto">
          <a:xfrm>
            <a:off x="1384300" y="5097463"/>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r>
              <a:rPr lang="fr-FR" sz="1600" b="1">
                <a:solidFill>
                  <a:schemeClr val="bg1"/>
                </a:solidFill>
                <a:latin typeface="Times New Roman" pitchFamily="18" charset="0"/>
              </a:rPr>
              <a:t>5 Questions</a:t>
            </a:r>
          </a:p>
        </p:txBody>
      </p:sp>
      <p:sp>
        <p:nvSpPr>
          <p:cNvPr id="11280" name="Oval 17"/>
          <p:cNvSpPr>
            <a:spLocks noChangeArrowheads="1"/>
          </p:cNvSpPr>
          <p:nvPr/>
        </p:nvSpPr>
        <p:spPr bwMode="auto">
          <a:xfrm>
            <a:off x="4111625" y="5141913"/>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r>
              <a:rPr lang="fr-FR" sz="1600" b="1">
                <a:solidFill>
                  <a:schemeClr val="bg1"/>
                </a:solidFill>
                <a:latin typeface="Times New Roman" pitchFamily="18" charset="0"/>
              </a:rPr>
              <a:t>6 Questions</a:t>
            </a:r>
          </a:p>
        </p:txBody>
      </p:sp>
      <p:sp>
        <p:nvSpPr>
          <p:cNvPr id="11281" name="Oval 18"/>
          <p:cNvSpPr>
            <a:spLocks noChangeArrowheads="1"/>
          </p:cNvSpPr>
          <p:nvPr/>
        </p:nvSpPr>
        <p:spPr bwMode="auto">
          <a:xfrm>
            <a:off x="6962775" y="5116513"/>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r>
              <a:rPr lang="fr-FR" sz="1600" b="1">
                <a:solidFill>
                  <a:schemeClr val="bg1"/>
                </a:solidFill>
                <a:latin typeface="Times New Roman" pitchFamily="18" charset="0"/>
              </a:rPr>
              <a:t>7 Questions</a:t>
            </a:r>
          </a:p>
        </p:txBody>
      </p:sp>
    </p:spTree>
    <p:extLst>
      <p:ext uri="{BB962C8B-B14F-4D97-AF65-F5344CB8AC3E}">
        <p14:creationId xmlns:p14="http://schemas.microsoft.com/office/powerpoint/2010/main" val="41224366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395536" y="1844675"/>
            <a:ext cx="8424862" cy="2857500"/>
          </a:xfrm>
          <a:prstGeom prst="rect">
            <a:avLst/>
          </a:prstGeom>
          <a:noFill/>
          <a:ln w="9525">
            <a:noFill/>
            <a:miter lim="800000"/>
            <a:headEnd/>
            <a:tailEnd/>
          </a:ln>
          <a:effectLst/>
        </p:spPr>
        <p:txBody>
          <a:bodyPr/>
          <a:lstStyle/>
          <a:p>
            <a:pPr algn="ctr">
              <a:defRPr/>
            </a:pPr>
            <a:endParaRPr lang="en-US" sz="3200" dirty="0">
              <a:solidFill>
                <a:schemeClr val="bg2"/>
              </a:solidFill>
              <a:effectLst>
                <a:outerShdw blurRad="38100" dist="38100" dir="2700000" algn="tl">
                  <a:srgbClr val="C0C0C0"/>
                </a:outerShdw>
              </a:effectLst>
            </a:endParaRPr>
          </a:p>
        </p:txBody>
      </p:sp>
      <p:sp>
        <p:nvSpPr>
          <p:cNvPr id="3" name="Title 1"/>
          <p:cNvSpPr txBox="1">
            <a:spLocks/>
          </p:cNvSpPr>
          <p:nvPr/>
        </p:nvSpPr>
        <p:spPr bwMode="auto">
          <a:xfrm>
            <a:off x="1331367" y="2564904"/>
            <a:ext cx="6553200" cy="1569660"/>
          </a:xfrm>
          <a:prstGeom prst="rect">
            <a:avLst/>
          </a:prstGeo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a:r>
              <a:rPr lang="en-US" sz="3200" b="1" dirty="0">
                <a:solidFill>
                  <a:srgbClr val="1B5BA2"/>
                </a:solidFill>
              </a:rPr>
              <a:t>Overview of </a:t>
            </a:r>
          </a:p>
          <a:p>
            <a:pPr algn="ctr"/>
            <a:r>
              <a:rPr lang="en-US" sz="3200" b="1" dirty="0">
                <a:solidFill>
                  <a:srgbClr val="1B5BA2"/>
                </a:solidFill>
              </a:rPr>
              <a:t>Working Party 3/5</a:t>
            </a:r>
            <a:br>
              <a:rPr lang="en-US" sz="3200" b="1" dirty="0">
                <a:solidFill>
                  <a:srgbClr val="1B5BA2"/>
                </a:solidFill>
              </a:rPr>
            </a:br>
            <a:r>
              <a:rPr lang="en-US" sz="3200" b="1" dirty="0">
                <a:solidFill>
                  <a:srgbClr val="1B5BA2"/>
                </a:solidFill>
              </a:rPr>
              <a:t>“ICT and climate change”</a:t>
            </a:r>
          </a:p>
        </p:txBody>
      </p:sp>
    </p:spTree>
    <p:extLst>
      <p:ext uri="{BB962C8B-B14F-4D97-AF65-F5344CB8AC3E}">
        <p14:creationId xmlns:p14="http://schemas.microsoft.com/office/powerpoint/2010/main" val="40710654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5288" y="115888"/>
            <a:ext cx="8280400" cy="830262"/>
          </a:xfrm>
        </p:spPr>
        <p:txBody>
          <a:bodyPr/>
          <a:lstStyle/>
          <a:p>
            <a:r>
              <a:rPr lang="en-US" sz="2400" dirty="0" smtClean="0"/>
              <a:t>Working Party 3/5</a:t>
            </a:r>
            <a:br>
              <a:rPr lang="en-US" sz="2400" dirty="0" smtClean="0"/>
            </a:br>
            <a:r>
              <a:rPr lang="en-US" sz="2400" dirty="0" smtClean="0"/>
              <a:t>“ICT and climate change”</a:t>
            </a:r>
            <a:endParaRPr lang="en-US" sz="3200" dirty="0" smtClean="0"/>
          </a:p>
        </p:txBody>
      </p:sp>
      <p:sp>
        <p:nvSpPr>
          <p:cNvPr id="39939" name="Content Placeholder 5"/>
          <p:cNvSpPr>
            <a:spLocks noGrp="1"/>
          </p:cNvSpPr>
          <p:nvPr>
            <p:ph sz="quarter" idx="4"/>
          </p:nvPr>
        </p:nvSpPr>
        <p:spPr>
          <a:xfrm>
            <a:off x="395288" y="981075"/>
            <a:ext cx="8424862" cy="5233988"/>
          </a:xfrm>
        </p:spPr>
        <p:txBody>
          <a:bodyPr/>
          <a:lstStyle/>
          <a:p>
            <a:pPr marL="0" indent="0">
              <a:spcBef>
                <a:spcPct val="0"/>
              </a:spcBef>
              <a:buFont typeface="Wingdings" pitchFamily="2" charset="2"/>
              <a:buNone/>
            </a:pPr>
            <a:r>
              <a:rPr lang="en-US" sz="1800" dirty="0" smtClean="0">
                <a:solidFill>
                  <a:srgbClr val="2E2E2E"/>
                </a:solidFill>
              </a:rPr>
              <a:t>WP3/5 is responsible for studies relating to ICT, environment and climate change, development of methodologies for evaluating the ICT effects on climate change and publishing guidelines for using ICTs in an eco-friendly way.</a:t>
            </a:r>
          </a:p>
          <a:p>
            <a:pPr marL="0" indent="0">
              <a:spcBef>
                <a:spcPct val="0"/>
              </a:spcBef>
              <a:buFont typeface="Wingdings" pitchFamily="2" charset="2"/>
              <a:buNone/>
            </a:pPr>
            <a:endParaRPr lang="en-US" sz="1800" b="1" dirty="0" smtClean="0">
              <a:solidFill>
                <a:srgbClr val="1B5BA2"/>
              </a:solidFill>
              <a:cs typeface="Times New Roman" pitchFamily="18" charset="0"/>
            </a:endParaRPr>
          </a:p>
          <a:p>
            <a:pPr marL="0" indent="0">
              <a:buFont typeface="Wingdings" pitchFamily="2" charset="2"/>
              <a:buNone/>
            </a:pPr>
            <a:r>
              <a:rPr lang="en-US" sz="1800" b="1" dirty="0" smtClean="0">
                <a:solidFill>
                  <a:srgbClr val="1B5BA2"/>
                </a:solidFill>
                <a:cs typeface="Times New Roman" pitchFamily="18" charset="0"/>
              </a:rPr>
              <a:t>Work areas:</a:t>
            </a:r>
            <a:endParaRPr lang="en-US" sz="1800" dirty="0" smtClean="0">
              <a:solidFill>
                <a:srgbClr val="2E2E2E"/>
              </a:solidFill>
            </a:endParaRPr>
          </a:p>
          <a:p>
            <a:pPr marL="0" indent="0"/>
            <a:r>
              <a:rPr lang="en-US" sz="1800" b="1" dirty="0" smtClean="0">
                <a:solidFill>
                  <a:srgbClr val="1B5BA2"/>
                </a:solidFill>
                <a:cs typeface="Times New Roman" pitchFamily="18" charset="0"/>
              </a:rPr>
              <a:t>Q13/5 </a:t>
            </a:r>
            <a:r>
              <a:rPr lang="en-US" sz="1800" dirty="0" smtClean="0">
                <a:solidFill>
                  <a:srgbClr val="2E2E2E"/>
                </a:solidFill>
              </a:rPr>
              <a:t>- Environmental impact reduction including e-waste </a:t>
            </a:r>
          </a:p>
          <a:p>
            <a:pPr marL="0" indent="0"/>
            <a:r>
              <a:rPr lang="en-US" sz="1800" b="1" dirty="0" smtClean="0">
                <a:solidFill>
                  <a:srgbClr val="1B5BA2"/>
                </a:solidFill>
                <a:cs typeface="Times New Roman" pitchFamily="18" charset="0"/>
              </a:rPr>
              <a:t>Q14/5 </a:t>
            </a:r>
            <a:r>
              <a:rPr lang="en-US" sz="1800" dirty="0" smtClean="0">
                <a:solidFill>
                  <a:srgbClr val="2E2E2E"/>
                </a:solidFill>
              </a:rPr>
              <a:t>- Setting up a low cost sustainable telecommunication infrastructure for rural communications in developing countries </a:t>
            </a:r>
          </a:p>
          <a:p>
            <a:pPr marL="0" indent="0"/>
            <a:r>
              <a:rPr lang="en-US" sz="1800" b="1" dirty="0" smtClean="0">
                <a:solidFill>
                  <a:srgbClr val="1B5BA2"/>
                </a:solidFill>
                <a:cs typeface="Times New Roman" pitchFamily="18" charset="0"/>
              </a:rPr>
              <a:t>Q15/5 </a:t>
            </a:r>
            <a:r>
              <a:rPr lang="en-US" sz="1800" dirty="0" smtClean="0">
                <a:solidFill>
                  <a:srgbClr val="2E2E2E"/>
                </a:solidFill>
              </a:rPr>
              <a:t>- ICTs and adaptation to the effects of climate change </a:t>
            </a:r>
          </a:p>
          <a:p>
            <a:pPr marL="0" indent="0"/>
            <a:r>
              <a:rPr lang="en-US" sz="1800" b="1" dirty="0" smtClean="0">
                <a:solidFill>
                  <a:srgbClr val="1B5BA2"/>
                </a:solidFill>
                <a:cs typeface="Times New Roman" pitchFamily="18" charset="0"/>
              </a:rPr>
              <a:t>Q16/5 </a:t>
            </a:r>
            <a:r>
              <a:rPr lang="en-US" sz="1800" dirty="0" smtClean="0">
                <a:solidFill>
                  <a:srgbClr val="2E2E2E"/>
                </a:solidFill>
              </a:rPr>
              <a:t>- Leveraging and enhancing the ICT Environmental sustainability </a:t>
            </a:r>
          </a:p>
          <a:p>
            <a:pPr marL="0" indent="0"/>
            <a:r>
              <a:rPr lang="en-US" sz="1800" b="1" dirty="0" smtClean="0">
                <a:solidFill>
                  <a:srgbClr val="1B5BA2"/>
                </a:solidFill>
                <a:cs typeface="Times New Roman" pitchFamily="18" charset="0"/>
              </a:rPr>
              <a:t>Q17/5 </a:t>
            </a:r>
            <a:r>
              <a:rPr lang="en-US" sz="1800" dirty="0" smtClean="0">
                <a:solidFill>
                  <a:srgbClr val="2E2E2E"/>
                </a:solidFill>
              </a:rPr>
              <a:t>- Energy efficiency for the ICT sector and harmonization of environmental standards </a:t>
            </a:r>
          </a:p>
          <a:p>
            <a:pPr marL="0" indent="0"/>
            <a:r>
              <a:rPr lang="en-US" sz="1800" b="1" dirty="0" smtClean="0">
                <a:solidFill>
                  <a:srgbClr val="1B5BA2"/>
                </a:solidFill>
                <a:cs typeface="Times New Roman" pitchFamily="18" charset="0"/>
              </a:rPr>
              <a:t>Q18/5 </a:t>
            </a:r>
            <a:r>
              <a:rPr lang="en-US" sz="1800" dirty="0" smtClean="0">
                <a:solidFill>
                  <a:srgbClr val="2E2E2E"/>
                </a:solidFill>
              </a:rPr>
              <a:t>- Methodologies for the assessment of environmental impact of ICT </a:t>
            </a:r>
          </a:p>
          <a:p>
            <a:pPr marL="0" indent="0"/>
            <a:r>
              <a:rPr lang="en-US" sz="1800" b="1" dirty="0" smtClean="0">
                <a:solidFill>
                  <a:srgbClr val="1B5BA2"/>
                </a:solidFill>
                <a:cs typeface="Times New Roman" pitchFamily="18" charset="0"/>
              </a:rPr>
              <a:t>Q19/5 </a:t>
            </a:r>
            <a:r>
              <a:rPr lang="en-US" sz="1800" dirty="0" smtClean="0">
                <a:solidFill>
                  <a:srgbClr val="2E2E2E"/>
                </a:solidFill>
              </a:rPr>
              <a:t>- Power feeding systems</a:t>
            </a:r>
          </a:p>
        </p:txBody>
      </p:sp>
      <p:sp>
        <p:nvSpPr>
          <p:cNvPr id="39940"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0163FF4-6420-442D-BD7C-DEA0DE09E0C7}" type="slidenum">
              <a:rPr lang="en-US" sz="1000" smtClean="0">
                <a:solidFill>
                  <a:srgbClr val="0E438A"/>
                </a:solidFill>
                <a:latin typeface="Zurich BT"/>
                <a:cs typeface="Times New Roman" pitchFamily="18" charset="0"/>
              </a:rPr>
              <a:pPr eaLnBrk="1" hangingPunct="1"/>
              <a:t>7</a:t>
            </a:fld>
            <a:endParaRPr lang="en-US" sz="1000" smtClean="0">
              <a:solidFill>
                <a:srgbClr val="0E438A"/>
              </a:solidFill>
              <a:latin typeface="Zurich BT"/>
              <a:cs typeface="Times New Roman" pitchFamily="18" charset="0"/>
            </a:endParaRPr>
          </a:p>
        </p:txBody>
      </p:sp>
    </p:spTree>
    <p:extLst>
      <p:ext uri="{BB962C8B-B14F-4D97-AF65-F5344CB8AC3E}">
        <p14:creationId xmlns:p14="http://schemas.microsoft.com/office/powerpoint/2010/main" val="22091826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3729"/>
            <a:ext cx="7772400" cy="523220"/>
          </a:xfrm>
        </p:spPr>
        <p:txBody>
          <a:bodyPr/>
          <a:lstStyle/>
          <a:p>
            <a:r>
              <a:rPr lang="en-US" sz="2800" dirty="0" smtClean="0"/>
              <a:t>Egypt &amp; Smart Water Management </a:t>
            </a:r>
            <a:endParaRPr lang="en-US" sz="2800" dirty="0"/>
          </a:p>
        </p:txBody>
      </p:sp>
      <p:sp>
        <p:nvSpPr>
          <p:cNvPr id="4" name="Slide Number Placeholder 3"/>
          <p:cNvSpPr>
            <a:spLocks noGrp="1"/>
          </p:cNvSpPr>
          <p:nvPr>
            <p:ph type="sldNum" sz="quarter" idx="10"/>
          </p:nvPr>
        </p:nvSpPr>
        <p:spPr/>
        <p:txBody>
          <a:bodyPr/>
          <a:lstStyle/>
          <a:p>
            <a:pPr>
              <a:defRPr/>
            </a:pPr>
            <a:fld id="{38D22100-0CF0-4355-8EF2-A6A653504129}" type="slidenum">
              <a:rPr lang="en-US" smtClean="0"/>
              <a:pPr>
                <a:defRPr/>
              </a:pPr>
              <a:t>8</a:t>
            </a:fld>
            <a:endParaRPr lang="en-US"/>
          </a:p>
        </p:txBody>
      </p:sp>
      <p:pic>
        <p:nvPicPr>
          <p:cNvPr id="1026" name="Picture 2" descr="C:\Users\bueti\Pictures\shaduf.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31175" y="1549177"/>
            <a:ext cx="3564761" cy="40400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283968" y="1052735"/>
            <a:ext cx="4464496" cy="4616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1800" kern="0" dirty="0" smtClean="0">
                <a:solidFill>
                  <a:srgbClr val="000000"/>
                </a:solidFill>
              </a:rPr>
              <a:t>Ancient </a:t>
            </a:r>
            <a:r>
              <a:rPr lang="en-US" sz="1800" kern="0" dirty="0">
                <a:solidFill>
                  <a:srgbClr val="000000"/>
                </a:solidFill>
              </a:rPr>
              <a:t>Egyptians practiced a form of water management </a:t>
            </a:r>
            <a:r>
              <a:rPr lang="en-US" sz="1800" kern="0" dirty="0" smtClean="0">
                <a:solidFill>
                  <a:srgbClr val="000000"/>
                </a:solidFill>
              </a:rPr>
              <a:t>called: the </a:t>
            </a:r>
            <a:r>
              <a:rPr lang="en-US" sz="1800" kern="0" dirty="0">
                <a:solidFill>
                  <a:srgbClr val="000000"/>
                </a:solidFill>
              </a:rPr>
              <a:t>"Basin Irrigation", a productive adaptation of the </a:t>
            </a:r>
            <a:r>
              <a:rPr lang="en-US" sz="1800" kern="0" dirty="0" smtClean="0">
                <a:solidFill>
                  <a:srgbClr val="000000"/>
                </a:solidFill>
              </a:rPr>
              <a:t> natural </a:t>
            </a:r>
            <a:r>
              <a:rPr lang="en-US" sz="1800" kern="0" dirty="0">
                <a:solidFill>
                  <a:srgbClr val="000000"/>
                </a:solidFill>
              </a:rPr>
              <a:t>rise and fall of the river</a:t>
            </a:r>
            <a:r>
              <a:rPr lang="en-US" sz="1800" kern="0" dirty="0" smtClean="0">
                <a:solidFill>
                  <a:srgbClr val="000000"/>
                </a:solidFill>
              </a:rPr>
              <a:t>.</a:t>
            </a:r>
            <a:br>
              <a:rPr lang="en-US" sz="1800" kern="0" dirty="0" smtClean="0">
                <a:solidFill>
                  <a:srgbClr val="000000"/>
                </a:solidFill>
              </a:rPr>
            </a:br>
            <a:endParaRPr lang="en-US" sz="1800" kern="0" dirty="0">
              <a:solidFill>
                <a:srgbClr val="000000"/>
              </a:solidFill>
            </a:endParaRPr>
          </a:p>
          <a:p>
            <a:r>
              <a:rPr lang="en-US" sz="1800" kern="0" dirty="0" smtClean="0">
                <a:solidFill>
                  <a:srgbClr val="000000"/>
                </a:solidFill>
              </a:rPr>
              <a:t>Indirectly</a:t>
            </a:r>
            <a:r>
              <a:rPr lang="en-US" sz="1800" kern="0" dirty="0">
                <a:solidFill>
                  <a:srgbClr val="000000"/>
                </a:solidFill>
              </a:rPr>
              <a:t>, the Basin Irrigation practice, provided the Ancient </a:t>
            </a:r>
            <a:r>
              <a:rPr lang="en-US" sz="1800" kern="0" dirty="0" smtClean="0">
                <a:solidFill>
                  <a:srgbClr val="000000"/>
                </a:solidFill>
              </a:rPr>
              <a:t>Egyptians </a:t>
            </a:r>
            <a:r>
              <a:rPr lang="en-US" sz="1800" kern="0" dirty="0">
                <a:solidFill>
                  <a:srgbClr val="000000"/>
                </a:solidFill>
              </a:rPr>
              <a:t>with an efficient domestic wastewater treatment </a:t>
            </a:r>
            <a:r>
              <a:rPr lang="en-US" sz="1800" kern="0" dirty="0" smtClean="0">
                <a:solidFill>
                  <a:srgbClr val="000000"/>
                </a:solidFill>
              </a:rPr>
              <a:t>and </a:t>
            </a:r>
            <a:r>
              <a:rPr lang="en-US" sz="1800" kern="0" dirty="0">
                <a:solidFill>
                  <a:srgbClr val="000000"/>
                </a:solidFill>
              </a:rPr>
              <a:t>disposal system</a:t>
            </a:r>
            <a:r>
              <a:rPr lang="en-US" sz="1800" kern="0" dirty="0" smtClean="0">
                <a:solidFill>
                  <a:srgbClr val="000000"/>
                </a:solidFill>
              </a:rPr>
              <a:t>.</a:t>
            </a:r>
            <a:br>
              <a:rPr lang="en-US" sz="1800" kern="0" dirty="0" smtClean="0">
                <a:solidFill>
                  <a:srgbClr val="000000"/>
                </a:solidFill>
              </a:rPr>
            </a:br>
            <a:endParaRPr lang="en-US" sz="1800" kern="0" dirty="0">
              <a:solidFill>
                <a:srgbClr val="000000"/>
              </a:solidFill>
            </a:endParaRPr>
          </a:p>
          <a:p>
            <a:r>
              <a:rPr lang="en-US" sz="1800" kern="0" dirty="0" smtClean="0">
                <a:solidFill>
                  <a:srgbClr val="000000"/>
                </a:solidFill>
              </a:rPr>
              <a:t>The </a:t>
            </a:r>
            <a:r>
              <a:rPr lang="en-US" sz="1800" kern="0" dirty="0">
                <a:solidFill>
                  <a:srgbClr val="000000"/>
                </a:solidFill>
              </a:rPr>
              <a:t>wastewater percolates into the Soil. Soil “anaerobic” </a:t>
            </a:r>
            <a:r>
              <a:rPr lang="en-US" sz="1800" kern="0" dirty="0" smtClean="0">
                <a:solidFill>
                  <a:srgbClr val="000000"/>
                </a:solidFill>
              </a:rPr>
              <a:t>bacteria </a:t>
            </a:r>
            <a:r>
              <a:rPr lang="en-US" sz="1800" kern="0" dirty="0">
                <a:solidFill>
                  <a:srgbClr val="000000"/>
                </a:solidFill>
              </a:rPr>
              <a:t>breaks down “digest” any nutrients before the </a:t>
            </a:r>
            <a:r>
              <a:rPr lang="en-US" sz="1800" kern="0" dirty="0" smtClean="0">
                <a:solidFill>
                  <a:srgbClr val="000000"/>
                </a:solidFill>
              </a:rPr>
              <a:t> wastewater </a:t>
            </a:r>
            <a:r>
              <a:rPr lang="en-US" sz="1800" kern="0" dirty="0">
                <a:solidFill>
                  <a:srgbClr val="000000"/>
                </a:solidFill>
              </a:rPr>
              <a:t>reaches the water streams. </a:t>
            </a:r>
          </a:p>
        </p:txBody>
      </p:sp>
    </p:spTree>
    <p:extLst>
      <p:ext uri="{BB962C8B-B14F-4D97-AF65-F5344CB8AC3E}">
        <p14:creationId xmlns:p14="http://schemas.microsoft.com/office/powerpoint/2010/main" val="24140187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s://encrypted-tbn0.gstatic.com/images?q=tbn:ANd9GcT0MQX14TycrA90jg74E1i3q-aQDjKY0TIlz-zAOP-rVeBcA2hK4Q"/>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4075" y="3110680"/>
            <a:ext cx="2397537" cy="1464249"/>
          </a:xfrm>
          <a:prstGeom prst="rect">
            <a:avLst/>
          </a:prstGeom>
          <a:noFill/>
          <a:ln>
            <a:noFill/>
          </a:ln>
        </p:spPr>
      </p:pic>
      <p:sp>
        <p:nvSpPr>
          <p:cNvPr id="2" name="Title 1"/>
          <p:cNvSpPr>
            <a:spLocks noGrp="1"/>
          </p:cNvSpPr>
          <p:nvPr>
            <p:ph type="title"/>
          </p:nvPr>
        </p:nvSpPr>
        <p:spPr>
          <a:xfrm>
            <a:off x="755576" y="332656"/>
            <a:ext cx="7772400" cy="461665"/>
          </a:xfrm>
        </p:spPr>
        <p:txBody>
          <a:bodyPr/>
          <a:lstStyle/>
          <a:p>
            <a:r>
              <a:rPr lang="en-US" sz="2400" dirty="0" smtClean="0"/>
              <a:t>ICT for Smart Water Management</a:t>
            </a:r>
            <a:endParaRPr lang="en-US" sz="3200" dirty="0"/>
          </a:p>
        </p:txBody>
      </p:sp>
      <p:sp>
        <p:nvSpPr>
          <p:cNvPr id="3" name="Content Placeholder 2"/>
          <p:cNvSpPr>
            <a:spLocks noGrp="1"/>
          </p:cNvSpPr>
          <p:nvPr>
            <p:ph idx="1"/>
          </p:nvPr>
        </p:nvSpPr>
        <p:spPr>
          <a:xfrm>
            <a:off x="107504" y="1124745"/>
            <a:ext cx="3176571" cy="5048472"/>
          </a:xfrm>
        </p:spPr>
        <p:txBody>
          <a:bodyPr/>
          <a:lstStyle/>
          <a:p>
            <a:r>
              <a:rPr lang="en-US" sz="1800" dirty="0" smtClean="0">
                <a:solidFill>
                  <a:srgbClr val="000000"/>
                </a:solidFill>
              </a:rPr>
              <a:t>First civilizations developed around water, which was and still is the catalyst for economic growth and basic services.</a:t>
            </a:r>
          </a:p>
          <a:p>
            <a:pPr marL="0" indent="0">
              <a:buNone/>
            </a:pPr>
            <a:endParaRPr lang="en-US" sz="1800" dirty="0" smtClean="0">
              <a:solidFill>
                <a:srgbClr val="000000"/>
              </a:solidFill>
            </a:endParaRPr>
          </a:p>
          <a:p>
            <a:r>
              <a:rPr lang="en-US" sz="1800" dirty="0" smtClean="0">
                <a:solidFill>
                  <a:srgbClr val="000000"/>
                </a:solidFill>
              </a:rPr>
              <a:t>Ensuring continuity of water supply in cities is imperative. </a:t>
            </a:r>
          </a:p>
          <a:p>
            <a:endParaRPr lang="en-US" sz="1800" dirty="0" smtClean="0">
              <a:solidFill>
                <a:srgbClr val="000000"/>
              </a:solidFill>
            </a:endParaRPr>
          </a:p>
          <a:p>
            <a:r>
              <a:rPr lang="en-US" sz="1800" dirty="0" smtClean="0">
                <a:solidFill>
                  <a:srgbClr val="000000"/>
                </a:solidFill>
              </a:rPr>
              <a:t>Cities </a:t>
            </a:r>
            <a:r>
              <a:rPr lang="en-US" sz="1800" dirty="0">
                <a:solidFill>
                  <a:srgbClr val="000000"/>
                </a:solidFill>
              </a:rPr>
              <a:t>cannot be sustainable without ensuring reliable access to safe drinking water and adequate </a:t>
            </a:r>
            <a:r>
              <a:rPr lang="en-US" sz="1800" dirty="0" smtClean="0">
                <a:solidFill>
                  <a:srgbClr val="000000"/>
                </a:solidFill>
              </a:rPr>
              <a:t>sanitation.</a:t>
            </a:r>
            <a:endParaRPr lang="en-US" sz="1800" dirty="0">
              <a:solidFill>
                <a:srgbClr val="000000"/>
              </a:solidFill>
            </a:endParaRPr>
          </a:p>
        </p:txBody>
      </p:sp>
      <p:sp>
        <p:nvSpPr>
          <p:cNvPr id="4" name="Slide Number Placeholder 3"/>
          <p:cNvSpPr>
            <a:spLocks noGrp="1"/>
          </p:cNvSpPr>
          <p:nvPr>
            <p:ph type="sldNum" sz="quarter" idx="10"/>
          </p:nvPr>
        </p:nvSpPr>
        <p:spPr/>
        <p:txBody>
          <a:bodyPr/>
          <a:lstStyle/>
          <a:p>
            <a:pPr>
              <a:defRPr/>
            </a:pPr>
            <a:fld id="{38D22100-0CF0-4355-8EF2-A6A653504129}" type="slidenum">
              <a:rPr lang="en-US" smtClean="0"/>
              <a:pPr>
                <a:defRPr/>
              </a:pPr>
              <a:t>9</a:t>
            </a:fld>
            <a:endParaRPr lang="en-US"/>
          </a:p>
        </p:txBody>
      </p:sp>
      <p:sp>
        <p:nvSpPr>
          <p:cNvPr id="5" name="Content Placeholder 2"/>
          <p:cNvSpPr txBox="1">
            <a:spLocks/>
          </p:cNvSpPr>
          <p:nvPr/>
        </p:nvSpPr>
        <p:spPr bwMode="auto">
          <a:xfrm>
            <a:off x="5681612" y="1052736"/>
            <a:ext cx="3462388" cy="4616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sz="1800" kern="0" dirty="0" smtClean="0">
                <a:solidFill>
                  <a:srgbClr val="000000"/>
                </a:solidFill>
              </a:rPr>
              <a:t>Over-exploitation of water resources.</a:t>
            </a:r>
          </a:p>
          <a:p>
            <a:endParaRPr lang="en-US" sz="1800" kern="0" dirty="0" smtClean="0">
              <a:solidFill>
                <a:srgbClr val="000000"/>
              </a:solidFill>
            </a:endParaRPr>
          </a:p>
          <a:p>
            <a:r>
              <a:rPr lang="en-US" sz="1800" kern="0" dirty="0" smtClean="0">
                <a:solidFill>
                  <a:srgbClr val="000000"/>
                </a:solidFill>
              </a:rPr>
              <a:t>Pollution </a:t>
            </a:r>
            <a:r>
              <a:rPr lang="en-US" sz="1800" kern="0" dirty="0">
                <a:solidFill>
                  <a:srgbClr val="000000"/>
                </a:solidFill>
              </a:rPr>
              <a:t>of the ground-and surface water </a:t>
            </a:r>
            <a:r>
              <a:rPr lang="en-US" sz="1800" kern="0" dirty="0" smtClean="0">
                <a:solidFill>
                  <a:srgbClr val="000000"/>
                </a:solidFill>
              </a:rPr>
              <a:t>resources.</a:t>
            </a:r>
          </a:p>
          <a:p>
            <a:endParaRPr lang="en-US" sz="1800" kern="0" dirty="0">
              <a:solidFill>
                <a:srgbClr val="000000"/>
              </a:solidFill>
            </a:endParaRPr>
          </a:p>
          <a:p>
            <a:r>
              <a:rPr lang="en-US" sz="1800" kern="0" dirty="0" smtClean="0">
                <a:solidFill>
                  <a:srgbClr val="000000"/>
                </a:solidFill>
              </a:rPr>
              <a:t>Leakage-loss in urban distribution systems.</a:t>
            </a:r>
          </a:p>
          <a:p>
            <a:endParaRPr lang="en-US" sz="1800" kern="0" dirty="0" smtClean="0">
              <a:solidFill>
                <a:srgbClr val="000000"/>
              </a:solidFill>
            </a:endParaRPr>
          </a:p>
          <a:p>
            <a:r>
              <a:rPr lang="en-US" sz="1800" kern="0" dirty="0" smtClean="0">
                <a:solidFill>
                  <a:srgbClr val="000000"/>
                </a:solidFill>
              </a:rPr>
              <a:t>Serious </a:t>
            </a:r>
            <a:r>
              <a:rPr lang="en-US" sz="1800" kern="0" dirty="0">
                <a:solidFill>
                  <a:srgbClr val="000000"/>
                </a:solidFill>
              </a:rPr>
              <a:t>health </a:t>
            </a:r>
            <a:r>
              <a:rPr lang="en-US" sz="1800" kern="0" dirty="0" smtClean="0">
                <a:solidFill>
                  <a:srgbClr val="000000"/>
                </a:solidFill>
              </a:rPr>
              <a:t>problems.</a:t>
            </a:r>
          </a:p>
          <a:p>
            <a:endParaRPr lang="en-US" sz="1800" kern="0" dirty="0">
              <a:solidFill>
                <a:srgbClr val="000000"/>
              </a:solidFill>
            </a:endParaRPr>
          </a:p>
          <a:p>
            <a:r>
              <a:rPr lang="en-US" sz="1800" kern="0" dirty="0" smtClean="0">
                <a:solidFill>
                  <a:srgbClr val="000000"/>
                </a:solidFill>
              </a:rPr>
              <a:t>Water-related </a:t>
            </a:r>
            <a:r>
              <a:rPr lang="en-US" sz="1800" kern="0" dirty="0">
                <a:solidFill>
                  <a:srgbClr val="000000"/>
                </a:solidFill>
              </a:rPr>
              <a:t>disasters such as floods and </a:t>
            </a:r>
            <a:r>
              <a:rPr lang="en-US" sz="1800" kern="0" dirty="0" smtClean="0">
                <a:solidFill>
                  <a:srgbClr val="000000"/>
                </a:solidFill>
              </a:rPr>
              <a:t>droughts.</a:t>
            </a:r>
            <a:endParaRPr lang="en-US" sz="1800" kern="0" dirty="0">
              <a:solidFill>
                <a:srgbClr val="000000"/>
              </a:solidFill>
            </a:endParaRPr>
          </a:p>
        </p:txBody>
      </p:sp>
      <p:sp>
        <p:nvSpPr>
          <p:cNvPr id="6" name="Right Arrow 5"/>
          <p:cNvSpPr/>
          <p:nvPr/>
        </p:nvSpPr>
        <p:spPr bwMode="auto">
          <a:xfrm>
            <a:off x="3510735" y="2643450"/>
            <a:ext cx="1944216" cy="904056"/>
          </a:xfrm>
          <a:prstGeom prst="right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B5BA2"/>
                </a:solidFill>
                <a:effectLst/>
                <a:latin typeface="Verdana" pitchFamily="34" charset="0"/>
              </a:rPr>
              <a:t>CHALLENGES</a:t>
            </a:r>
            <a:endParaRPr kumimoji="0" lang="en-US" sz="2000" b="1" i="0" u="none" strike="noStrike" cap="none" normalizeH="0" baseline="0" dirty="0" smtClean="0">
              <a:ln>
                <a:noFill/>
              </a:ln>
              <a:solidFill>
                <a:srgbClr val="1B5BA2"/>
              </a:solidFill>
              <a:effectLst/>
              <a:latin typeface="Verdana" pitchFamily="34" charset="0"/>
            </a:endParaRPr>
          </a:p>
        </p:txBody>
      </p:sp>
      <p:sp>
        <p:nvSpPr>
          <p:cNvPr id="10" name="AutoShape 2" descr="data:image/jpeg;base64,/9j/4AAQSkZJRgABAQAAAQABAAD/2wCEAAkGBxQSEhQUEhQVFBQVFBQVFBQVFBQUFBQUFBcXFhQUFRQYHCggGBwlHBQUITEhJSksLi4uFx8zODMsNygtLiwBCgoKDg0OGhAQGiwmHCQsLywtLCwsLywsLCwsLCwsLCwsLDQsLCwsLCwsLC0sLCwtLCwsLCwsLC0sLCwsLCwsLf/AABEIAMkA+wMBIgACEQEDEQH/xAAbAAACAgMBAAAAAAAAAAAAAAADBAIFAQYHAP/EAD4QAAICAQMCAwcABwYFBQAAAAECAAMRBBIhBTEGE0EiMlFhcYGRFCNCUqGx8Ac0YnKiwRUWM5LhJGNzgtH/xAAaAQADAQEBAQAAAAAAAAAAAAACAwQBAAUG/8QAKhEAAwACAQMCBQQDAAAAAAAAAAECAxEhEjFBE1EiYXGh0QSBwfAyQrH/2gAMAwEAAhEDEQA/ANWRYdBIoIUCfXJHzNMyBJgTAEIBCFngIRVmFEKqzgWZVYRVnlWEVZwJ5VhvKYKG2naXKbsHG4LvIJ7dphVh6ay2RuVcKzDfu2lgvsrgepIAzF0wp5eiCpCqk9WO2YzQuCCQGwQdrDKnHOCPhBbBSBCuTFUOtY9AByTgdhnJwPlCrXAdhKRUVTPlR0VSQqgdYXpleyADJ7DkzFYDdgeOCCMHtnsfqJZGiEvJdizHLHGTxzgAD+AE71DvTRVmmYNUsDVItVNVgvGVzVSBrjzVwbVwlQDgSKSDJGnSBYRiYOhdlgysYYQTCGmYAZZBlhiINhCCQEiDYQxEG000CRIybSM0JCqwgg1EKBAQ5kxJgSCiFUTQGTUQqiQQQqicAEUQiiRQQyiA2cZVYVFnkWMV1wGzkj1aRhK5muuMpXE1Q2YIIkMqQiJDLXEuhikEqQNtF+SylNgeoBD7zK3/AFWznIx6ceksErhVri3QyZFfLnvLjYrnvLmdZ3QJGuDauPmuQNcJWY4K5q4J6pZNVAvXDVi3JWPVAPXLR64vZVGzYqsZWOkCyyxsri71xyoS5EWEGRHHrgGSMTOFWEGwjTLBOsMJCrCQIh2WD2zTRJBCrIKIVRAQ5klEKokFEMghC2TQQ6LIIIdBBbMJIsOiTFaxupIumcls9VVG66ZKlI3Uknqx8wDrqjKUwtdUbqqk9WPmBdKYZaI2lUMtUQ8g6cRVarU1U482xK8/vsF/nHUp/r5Ssu8LBzqmZgXvICkoGKpgYUMfdxjHA5wJf6bSBERB2RVUfRQAP5Qata4Yc435Qr5E8aY/5U95UD1A/SK40yLUSxNUia5qyAvEUfUb0pTfYcLkKMAsxZuAqqO5MU0etS4uoDq9eA6WIa3XdnBwfTgy91mhSwBXUMAysB/iU5B/2+5gxokVnZVAZyCxHrjsOfv+TGzkWhdYireqLvVLa2qLWVx02T1GiqeuLPXLOxItYkfNCKkrbEi1iyxtSKWrKJYikJsIJhGHWBYRiZyFnEGRDuILEM0QWFWBWFWChzCrDIIJIdJothUEYrECgjFYgM4PUsdpEXpWPUrE2w4QelY7UkXpWP0rJLoqhBFAAJJAAGSScAAdySewkum9QpuyKrUsK9wrAkA9iR3x84HrHTP0jT2Ug7S6gA/MEMAfkcYP1iFPQ10+s0tibFVqzQ4RSuW8tmBcZ5JKDn1KydtNMomWjaVSTd1XG5lXJwNxAyfgMwyLNd8RdBe+5mIVkGmKIrZOLCzFioH7Xufj5RM6p6b0PpOVtLY5q/EFNVhrfeMOiPYEJqR7ACiO/oSCD8OZdiuc+19Aorau8qxFnThfyd2woFscfvN7GM/CdK2wMqU60Hi3W9i+ye2RjbPbYnqHdIqa4vq9TXUN1tiVrnGXdUH0BY8yxKTnf9oW2+z9QBY+lrs89iFaqpXxxzwbMjt6dz2jMS660Ky/DOw+m1usNq2MSa31TUeT5ahVrBI3i3uzDBJ+h9JtL1wHhfRGvR6dWHtCpSc9wWGcH6Zx9pYukOsi3pALHxyVdlcUtqlw9cVtrjIsTeMpba4rZXLi6qI3VyqLJLjRU2pE7UlrakTuSVRRPclY6wDrHrUiriPTE6FXECRGXEERGI4qlhVEEkKsFMe0GSHSLqYZDC2LY1XGaxFKzG64DOHKRH6hEKTH6ZPY6BykSwoERolhRI8jKsaHahNR13SVr1dFmotI3NqXLmxyPYdTUNp4QBLGHHzm4VSp8adKW/ThmUt5L+ZtXu4IKFPfXuWU+8Pd+0nmtUUudzs1S7xhfrEqq/uync191dmNyJwVXsUJbjGeeOcGJeGvHt+lWxWR9TXlWXfYwarcD7O8gkg8cH4SHhjQp5rsXSl/1bCkHBbewVVQsfTg85zjvzmWPS+i+dZq9O9gSwOmSFZqmZSwbnGRgMABz6n6UvHHTp/uJV31bQ11au7UaPVXXKqWXim6oK2VFCL7KfXkk/MzofQ+q1301OtiEtWhIDAsGwNwI75ByJrFenGloKamuhqx7Bue8oQrcK21k7c49k+naT6TodJZTW50lLZBG5LKirbfZLg7gSeO8myzNT9H8vz8ijFVTXPn6/g3fbNO8UdUufWU6HTu1W5RbfauNyp7WFUnt7pJP0+cweg1htwr1OnxnD6e9mz/AJgGb+M1G/rmm01+vAvNptpZEZy9lm8rjabMYGDn1HpF4sK3vYeTNxrQzqfGj6ZdRpvOe1vMUUXHDWJU2fMYnsSMLtz6v8Bie6VTVd+j1adWKWMj2kkvwLD5iu3AJ2qSTjn7TWTpLFrWypTvrbaMoAxSxR7YYr7YO7vk+vadn8MdDr0lCVoPa2gux5LOwBc/IZ9BKMtzg3pcsRih59bfCLFhBOIywgmWecmXuRRhFrVj1ixa0R0sRclfaIhcJaXCI3CVQyTJJW2rErllhdErpXDJKRX3LFLRHbjErZVJLSFXEGRCvAkxyMKeuGEDXDqICZRSJrCIYMQiQhLGKzG6jE641XBZyHqWj9LStpj1Lf0IixsFlQZY6cyhu6lXUM2OqfXlvwImPFZb+70W2/4iNifnt/GS3DZVFaN7qlZ4v1hr042NhjbXyCwxtO7kryBlQDjnmanqOq9Q27idPQPTvYxz2AIBGfvPG9nCeba5bkBipfDc7xsX04Q8Ac4GeMwI/T/F1PsMvPqdLuR6Rp69dq8nTBgNh3JfvCooIyQQHHurjIzwQeTNjp83Taq29qLCl4GBTtsZWHYsHIyCCD7JAH5xrlGoWxR5g8w0ElLdK4p1FCck7kZsuoYjs3aX2j6/aiLT5zLc/ZNSoDMe+6nUqGRgcdiGIz6Qcirt47B43Pnh9xPxFU/U76Uvqs01Fe4/rPetYgZI2ZHA+fqYrom1HSzZQNPZbpXsFiEE7kzgfs5yDt7H1Eu9L4rVDt1Ru017jCmwUMvHJ2WrXt/Py4lJrdYj3p+jWNqbg24b9fYAoGeSlQCjk+6uMQJn/Xp4/vkN0v8ALq5HtVrGBaynQvXcW213OtaKj2eyHdlVd3vcDJ5iGg8Diq4C/O9qw+4gsgbcfMFjD5DPf15xLjqPUNXfpzTfpqAjjaT+lYbg5DKzKxGCAcnkRLpGsupDq+oQoqqq79V5y0rnG5yiIXHOPaz6CbLvwkZXp+XswnTK1KbXUBrqVUAngXEOUVcZACupwx7H656cLlPZh+ROSarU7itgc2ZINbKQFRVYM9208e0U/H0htFp+pPvOn1pfY21q7l3sh+BOG3DuNwGODO/U4XSTbM/T5pltSjq5gnM5n/xnqlBxZpq7sd/KO1/rtQhv9MLpv7Saw225LqGHcOBYB9QdrCSL9O/DKvXXlHQHMXsMq9B4irvGa2rt/wDjbD/etsGNjVoxxnB/dYYP8YXp1PdAvJNdmQulffH7pX3x+MmyCFxiNzRu4xK6WwRUJ3NE7DGbopZKpJmBcwJMnYYAxqBK+uHWLVmHQxKoruQkmpgxMgxiYikMoYzWcRKsw2ZzALfQadrTgdofqqmpfeFa9i57k/BR6y/8EhNpJxmc8/tK1z/pbBuwOFHoBx2kXrbyNeEWrCuiX5YfTCtmHlruYkDzbfaxn1APH9d5sNNYViLGOVAxvI+HO0YwPqBkfGad4f6kFIzj59jNq6hettaBCCSpbGfaGPTB/wBo1869mKe538ii8R9b3YUcVKSSS2W3DnccDJ4G0ffkczVNV4lfbiktWxYHI29hjHPfIOeRgQep1j1sayFU54fPPLFiG5Ix6Y+ZzEf0BiwU8MSMZH9cdjmTZLp8SWY8crmi5p8Tu/F1m72cgW01Xg2ZOFGcFVx698xZer2vkceTvDfo67hSp/wqTlR34Bg6umuARjnsw24+I+//AIg6qGU7eORkggE4B4YfeD01xsP4OdDI6g4GGYMqPkVWM5Uk5XPB7/Q/CTs6zc6msbEQnDLUgRSPgSBkjj1MyvQ7bVNrAJUpILMWCs3qw75A4GftD39GYgmn9aDz+pbJ+/0yZqVP6Atxv5jHUOoUtUoXSjOf2nsb6knePsSBmDXrFgetl09FezIBSvbksMA2MCSQDhsH1HYwFWm1Hsg0PuAIzt9F7ZI59R+Zm+hlG59qhWGQSM7iuR7POMgAfPEJrfIK0uP5LMdSt2BmuVqiQWrVFrG45LJu2nAyc/AjI44Bc6L15qLBZXtXHNiYUqazyF4yOw9OxB+AmsUFmZgF3AqQVwB7OBuIz+0rAGFbQMmHPsoMe2c7SCoK5wAWG4Dt23D4id1cduAXHPfk7j03rum1QAxg8HazZx9m4/EP1ToS2KcBWH7lii2v6ANyv/1InKfC+tZ7dwVlTdhMDGB2UcZweBxz9T3nZOnOeAew9fXPz+P3kuaPT1UPh+GU4aeRubXPujmXUvDVCvwW0dufZIYvQx+p9pPyRGNF1jUacirWr5tZ4W3O7geqv8vgeZf+MrECc4zlsfT0moeGNcpvFD+3TawVkPOCeFdfgw+PwlWNKsfV9vwS22r6fv8Ak3lrGRQ9bb6m5GecSJvDjI4Pwlroeliul685C5xNSWza5A+MVj6b3rwHlThLfkZuaI3NGtW3rK+15VCJbYvbFLDD2mLWGUyTsBYYHMJYYEmMQJX1Q4EDVGAJKmelaMiZmMTMYmSUiamMKcxUQyGMFFt0nqLUt8vWNeJumV69N2cOBw4GSPk6jkj5jmVNTxqg4OVJUxF403vyOjI1wc76r0rUaU+2Dt9HHtIfo3+0loPE9tYCn21ByA3ofip7j7GdQ83cMWJuz3ZDgn6js33Epdf4P093KFUb6Go/wBT+Akrx1PMsqWaaWrRq2v69XqVw+UIHCksy5+RYkj8ytS6yn/o3Ar6rwyfQo4I9BLXqfgS6vJTcy/HbuH/dWW/iBNe1HTLq+6n6j4esCnb7r90NhR2T/ZlxT4jwBuorJH7SO6HHzUll/gI3/wAwVkc/pFR9rlBVYvtbeCGxuGVU8+omopYR6fkRmvqDjAPIHYHkYOMjn0mLM9abCeGd7SN4/wCbVO0DWMiqqhVfQqxyqgZbbZ9e0s9D4x06gA3biRh2FVlYKn3gFCNj4gznH/EDx7IwBgZwcfTIMY0/UxjDV78dsuwH2C4mq122C8XnX/DdtV4h01hGTvYZC7aLRlQO+0OB2z9JWWdf0yZNVBGRjetFatg/GyxnJ+uJRHrpHC1oo9VCjB+Gc9/vFLurue3HJPoOSc/zm1kn3+xk4n7fcttZ1fzbCUoBc8s1rF2yOM4Xavw9JceG/Dr6hwbjlFHvNgV15wMAEBV7duO01CjqtqsCpPwwOPr7uI2v6Tb6WH7ECCsifu39Dahr2SOyV39O0YUPbVYU90AVnn47K1xn/MT9ZV9Y/tPUArQv3P8ADn+vrNG6d4I1l3IrIHxbOP8ATmbLoP7NlXnU3gf4UIB/PtN/piuW+Vz8/wAB70uHx8vyap1Hr12pfkkljwO5JPoBN18E+HrKHW65CbjzVT6r/wC5cf2APh3+k2DpfTNPpv7tSS374BVj9bWy3/btjN1drDDMtanuqdz/AJj3P3jU6fd/36C3pLhBeodZ8us1K3mWt77DsCe4EqNLpyPaaMitE90ZPxMXutJ7n7RsJJakRkp0914B6mzP0iNzwl1kTsslEST1RGxorY0nY0Wdo9CmRdoEmZZoPdCOSAUxhRFajGQ0kTPTpEp7MiTMFoyWTXJOEQwOZJTGJiGhutozW0QRozW85gosqbMR+m344P1Ep63jdVkVUjJZc0lfh+CRKrxlUF05tTIatlLHJ3bT7PBGCfaZeIzTZNS66lusdKBYS7tb/wCn2siVCvdgsx99iADnOOZNW55RTGq4Zr9OruZsMwbABZWrBKr2Yn2c8DEtf0FGyFVWPHujnnGOB6547Sn0Wlv8gWKrOoyoY4CgDDKEfIO/LOMd+Rj4TZNJ16y1S66OwAswyLbLCCuOMO4ORgZJ7+g4nY8i7MPJD7yUF2gAfDVquCA3rjLYOR6ev4nQdH4G07ISaV7kKcuNwBIzwT3HM1XrXX1S5HGjvrCgAC1QysOMA5GGT5fQzbOleOdHbWQ726d8+7+ssRl+ADArjgcYgZLS7BxLfcCPB+n5201uR2CuzHA9SB8ZqPiPQV03GtagAoViWXgK3Ock4xgjn5ibbb4r0+lYsBeS3u4oFBb4kHyVz+ZqPivxiNSSK9MF9We3L3bhgbsjkAADgkjgdpnq64MUeQXhyzdraK2SsIbERwK1BwXC8nv8J27T6JK/cwv+StF/jjM4kvhqwKdS2owUvWouSdwvJQvzk427+Sf3G47TrPSOoNbUDYALVJrtAPHmJwxGPQjDD5MIq3T+g2elPtyW1iKfeLt/mY4/ECWVfdVR9sxd7YB7ZihmVaDXag/H8cROy2DseLu8fMCKvZK14lc8nZZFbHlEyT0wNrRWxoaxotYZQkJYJ2gHMI5gWhgg2kJJoMzGGkLVNGA0SqaMqZHLPUtBMz2ZEGezGIRaJ5k1MGJNY1E1BVMMhi4hUMMUxtGjKPEkMYraC0ah+myB6i2fMIybBR5VIHpbqXABPw9ipz9AYl1TWNVS7r7wAA+ALELuPyGc/aVfRemNTrzmwXYqLvYrb1LOABlvjyfwZNlfKSKMS4dM2TU6ZatLVpl7M9VWT6+2LHc/PCOfvIeGnS7UdQcouH1AGMD3NpwMj6ntEOvX2HUaausEkixlAGctwo/Az+ZjwDYw/SlfhxcC33XGP9MU0uEvf+Bqb03/AHuAo0TV6w1au1lo22NSzsSm1clVU89htGI34U6Qupd9Rd7VStspQeyGKYBclcZA4HzOczY9VRXaALEDAHIz3B+II5H2jFG1FCoAqqMKoGAB8hOaetGKlvZHqnRKL02suGH/AE7AzFq29CCTyM+h4M569+rr83TeUPPuPlsRWDuXPLK2PdOc7v8A8nSPOmf0j5wdMLqRzvqngdq7jTS7vXYj2VKzDLWVr7SnGASByDjkH6zHSes6kMa0euqxUUhFr3HVOrbdnY7ThvlwO4AAG89S063VlGJU90ce8jj3XX58/gmazo9D5NiXjiylxXqU+NV/sJeh9UyfsRiZ0JI1W2bs7wLvAtbBNbGKBTonY8XseYe2LWWRsyLqjFjxexpmx4u7xyQlsi7QLtPO0CzRiQJ5jBMZkmQJms1Iixg8yTNBboGxiQjU0YVohU8YRpImepaGt8zui4aSDRiZPSGAYQGLboRWjUye5GQYRTF1aEBhpiWhlGhkaKK0KrTQR1WzwfxDUBVGFAUfAAD+USRoZLILRqYbVaYWFG3Mllbbq7EOGU8Z+xwPxJdK0a0h8FmZ2Lu7H2mY/wC3/mQV5VdR649TttoayusKbbAcBd/Ixxj8nmJtTPLGw6r4UbStsr9LqrvO9o5QmzK7CvlhT+rIs7PuHp/KSS3IBHYjI+hhQ85wcqaHRdPeZEg8z5s7oO6hs2yt65WHqdsMWVW2lPfx3YD97ge78QIfzZA2Tugzr5NY09lxYqNcdvkrdv8AasXzmAPkF9pwcZ47cTZNFqWatGcbWKjcMY5+h7Z74+c9vx24kDZOjF0m3l6grWQTvBl5BnjVIts87wDvMs0ExhpAMixgyZJpAzTUiJkTJGQaC2MSBOIIwrGCzAY6UU1bRhLIhUf6/EaRpGmek0NBpINFw0IGjEyekHUwqmLIYZTGIVSGFMIDF1MKpjUyekHUyYMApnheu7buG7GduecfHELYDnY4rQitFQ0IrQgNDavMW1K+QwyGADDJAcKcqHAOGAPoYEPJh5jSZybXYcV5IPFA8yLJnSdsc8yY3xYWTxed0m7GN8wXgN8iXm6M2GLSBeCLyJabowmXkC8gWkC004mzQZaRzMZmGpEszBMiTMFoLYakyTBsZgtIM0BsbMmHMCTMu8CWgtj1JryWQ6XxD0P1klkKos2WYthRbKtYwsNUA0WNdkKLZW094zGquBLQ4tsItsRWHWMVAVKGxbMXOSPZ2ZUlxuHchCMZUE5I4A7ZOYvJ1Q3zwL1rkerfOP5fCFWKrDLGJiGHEmIISawtg6CAzOZiRM4zQQNMb4GYacdoN5kibICDads3QybJg2xCyeEHqN6R02SPmReQHec6N6Rk2SJtizyBguglIy10jviw7ycHY5SgheCLzDwZgsYjJaR3QNneQgbN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54752932"/>
      </p:ext>
    </p:extLst>
  </p:cSld>
  <p:clrMapOvr>
    <a:masterClrMapping/>
  </p:clrMapOvr>
  <p:transition>
    <p:fade/>
  </p:transition>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612766F5A2F3459817298A0017226B" ma:contentTypeVersion="1" ma:contentTypeDescription="Create a new document." ma:contentTypeScope="" ma:versionID="44c0ef4fa5db5fd8e2fb14f6d9b4bfa7">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91AEA0A-3A53-4DE7-BA9B-FC4D68246999}"/>
</file>

<file path=customXml/itemProps2.xml><?xml version="1.0" encoding="utf-8"?>
<ds:datastoreItem xmlns:ds="http://schemas.openxmlformats.org/officeDocument/2006/customXml" ds:itemID="{0C694B87-7402-4942-BB61-E90DA46A4BB6}"/>
</file>

<file path=customXml/itemProps3.xml><?xml version="1.0" encoding="utf-8"?>
<ds:datastoreItem xmlns:ds="http://schemas.openxmlformats.org/officeDocument/2006/customXml" ds:itemID="{66F98C26-1F8A-4065-9F64-DFA3E28D606D}"/>
</file>

<file path=docProps/app.xml><?xml version="1.0" encoding="utf-8"?>
<Properties xmlns="http://schemas.openxmlformats.org/officeDocument/2006/extended-properties" xmlns:vt="http://schemas.openxmlformats.org/officeDocument/2006/docPropsVTypes">
  <Template>Maple</Template>
  <TotalTime>23782</TotalTime>
  <Words>1284</Words>
  <Application>Microsoft Office PowerPoint</Application>
  <PresentationFormat>On-screen Show (4:3)</PresentationFormat>
  <Paragraphs>195</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ITU-e</vt:lpstr>
      <vt:lpstr>PowerPoint Presentation</vt:lpstr>
      <vt:lpstr>ITU-T Resolution 73 on ICTs, the Environment and Climate Change Revised and consented at World Telecommunication Standardization Assembly (Dubai, 2012)</vt:lpstr>
      <vt:lpstr>PowerPoint Presentation</vt:lpstr>
      <vt:lpstr>Terms of Reference</vt:lpstr>
      <vt:lpstr>  Structure of ITU-T Study Group 5</vt:lpstr>
      <vt:lpstr>PowerPoint Presentation</vt:lpstr>
      <vt:lpstr>Working Party 3/5 “ICT and climate change”</vt:lpstr>
      <vt:lpstr>Egypt &amp; Smart Water Management </vt:lpstr>
      <vt:lpstr>ICT for Smart Water Management</vt:lpstr>
      <vt:lpstr>ICT for Smart Water Management (cont’d)</vt:lpstr>
      <vt:lpstr>PowerPoint Presentation</vt:lpstr>
      <vt:lpstr>Question 15/5 ICTs and adaptation to the effects of climate change</vt:lpstr>
      <vt:lpstr>Question 15/5 (cont’d)</vt:lpstr>
      <vt:lpstr>ITU Events in Italy</vt:lpstr>
      <vt:lpstr>Lead with vision </vt:lpstr>
      <vt:lpstr>Thank YOU</vt:lpstr>
      <vt:lpstr>Additional slides</vt:lpstr>
      <vt:lpstr>Overview of upcoming symposiums, events and workshops</vt:lpstr>
      <vt:lpstr>ITU Events in Italy</vt:lpstr>
      <vt:lpstr>Environmentally sound management of e-waste: emerging issues, challenges and opportunities 14 May 2013, from 11:00 to 12:45 at WSIS forum</vt:lpstr>
      <vt:lpstr>3rd ITU Green Standards Week</vt:lpstr>
      <vt:lpstr>Links</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Quist, Judith</cp:lastModifiedBy>
  <cp:revision>1057</cp:revision>
  <cp:lastPrinted>2001-11-25T13:41:09Z</cp:lastPrinted>
  <dcterms:created xsi:type="dcterms:W3CDTF">2006-05-30T12:53:59Z</dcterms:created>
  <dcterms:modified xsi:type="dcterms:W3CDTF">2013-04-14T23:12:34Z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sflag">
    <vt:lpwstr>1365966495</vt:lpwstr>
  </property>
  <property fmtid="{D5CDD505-2E9C-101B-9397-08002B2CF9AE}" pid="13" name="ContentTypeId">
    <vt:lpwstr>0x01010089612766F5A2F3459817298A0017226B</vt:lpwstr>
  </property>
</Properties>
</file>