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emf" ContentType="image/x-emf"/>
  <Default Extension="jpeg" ContentType="image/jpeg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412" r:id="rId5"/>
    <p:sldId id="420" r:id="rId6"/>
    <p:sldId id="422" r:id="rId7"/>
    <p:sldId id="425" r:id="rId8"/>
    <p:sldId id="426" r:id="rId9"/>
    <p:sldId id="427" r:id="rId10"/>
    <p:sldId id="428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40" r:id="rId19"/>
    <p:sldId id="445" r:id="rId20"/>
    <p:sldId id="449" r:id="rId21"/>
    <p:sldId id="451" r:id="rId22"/>
    <p:sldId id="453" r:id="rId23"/>
    <p:sldId id="456" r:id="rId24"/>
    <p:sldId id="457" r:id="rId25"/>
    <p:sldId id="454" r:id="rId26"/>
    <p:sldId id="419" r:id="rId27"/>
    <p:sldId id="418" r:id="rId28"/>
    <p:sldId id="417" r:id="rId29"/>
    <p:sldId id="458" r:id="rId30"/>
    <p:sldId id="416" r:id="rId31"/>
    <p:sldId id="459" r:id="rId32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2" autoAdjust="0"/>
    <p:restoredTop sz="91181" autoAdjust="0"/>
  </p:normalViewPr>
  <p:slideViewPr>
    <p:cSldViewPr>
      <p:cViewPr varScale="1">
        <p:scale>
          <a:sx n="65" d="100"/>
          <a:sy n="65" d="100"/>
        </p:scale>
        <p:origin x="-7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explosion val="25"/>
          <c:dPt>
            <c:idx val="0"/>
            <c:spPr>
              <a:solidFill>
                <a:srgbClr val="98D054"/>
              </a:solidFill>
            </c:spPr>
          </c:dPt>
          <c:dPt>
            <c:idx val="1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spPr>
              <a:solidFill>
                <a:schemeClr val="bg2">
                  <a:lumMod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Industry</c:v>
                </c:pt>
                <c:pt idx="1">
                  <c:v>Agriculture</c:v>
                </c:pt>
                <c:pt idx="2">
                  <c:v>Domestic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6.0000000000000081E-2</c:v>
                </c:pt>
                <c:pt idx="1">
                  <c:v>0.86000000000000065</c:v>
                </c:pt>
                <c:pt idx="2">
                  <c:v>8.000000000000014E-2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0179879438683082"/>
          <c:y val="0.44092862204224692"/>
          <c:w val="0.37852116048408424"/>
          <c:h val="0.2812278602202015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3EA984-22F5-4509-BEEE-D478EE51A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363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92D9A5-3117-48BB-9ED7-2E8CC6729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62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E09A4-3F53-44D6-8CC1-890FBEAA6DB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595479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A0EFC-F1A0-4C46-A20C-19A23CE0B5A3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3782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print"/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13E3A-F15A-43C3-9729-66BD9398A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1EE49-FFA9-4C1C-97D1-02F90B22D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F31DE5B-89A1-4584-9187-76D79DC54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8FA7A-6215-4747-BE79-969C68A1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BCB89-EE1E-491F-9504-5BAC00647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FB018-9B9B-405F-9941-D977BB672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446DB-09A9-4CFC-9051-3965040E4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B0EDE-A3A3-43D6-A0ED-281C353DD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F4315-55C3-4A20-9134-0E75A9EDA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09D7-1413-402D-808F-0B4C8C085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5A5C9-4B8C-4620-800E-210F25F0D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4" cstate="print"/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Luxor, Egypt, 14-15 April 2013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802F03-19BE-48C8-BBDD-4EBECA053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</p:spPr>
        <p:txBody>
          <a:bodyPr/>
          <a:lstStyle/>
          <a:p>
            <a:r>
              <a:rPr lang="en-US" sz="1400" smtClean="0"/>
              <a:t>Luxor, Egypt, 14-15 April 2013</a:t>
            </a:r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M2M for Smart Agriculture and Smart Pipes</a:t>
            </a:r>
          </a:p>
        </p:txBody>
      </p:sp>
      <p:sp>
        <p:nvSpPr>
          <p:cNvPr id="512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636962"/>
            <a:ext cx="3776464" cy="1752600"/>
          </a:xfrm>
        </p:spPr>
        <p:txBody>
          <a:bodyPr/>
          <a:lstStyle/>
          <a:p>
            <a:r>
              <a:rPr lang="en-GB" sz="1800" b="1" dirty="0" smtClean="0"/>
              <a:t>Ayman Hassan, PhD.,</a:t>
            </a:r>
          </a:p>
          <a:p>
            <a:r>
              <a:rPr lang="en-GB" sz="1800" b="1" dirty="0" smtClean="0"/>
              <a:t>Head of Low Cost Infrastructure &amp; Devices</a:t>
            </a:r>
          </a:p>
          <a:p>
            <a:r>
              <a:rPr lang="en-GB" sz="1800" b="1" dirty="0" smtClean="0"/>
              <a:t>Orange Labs Cairo</a:t>
            </a:r>
            <a:endParaRPr lang="en-US" sz="1800" b="1" dirty="0" smtClean="0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0" y="404813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2"/>
                </a:solidFill>
              </a:rPr>
              <a:t>ITU Workshop on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2"/>
                </a:solidFill>
              </a:rPr>
              <a:t>“ICT as an Enabler for Smart Water Management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”</a:t>
            </a:r>
          </a:p>
          <a:p>
            <a:pPr algn="ctr">
              <a:lnSpc>
                <a:spcPct val="80000"/>
              </a:lnSpc>
              <a:defRPr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(Luxor, Egypt, 14-15 April 2013)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5126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7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8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9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30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5131" name="Picture 16" descr="ITUseries"/>
          <p:cNvPicPr>
            <a:picLocks noChangeAspect="1" noChangeArrowheads="1"/>
          </p:cNvPicPr>
          <p:nvPr/>
        </p:nvPicPr>
        <p:blipFill>
          <a:blip r:embed="rId3" cstate="print"/>
          <a:srcRect t="17264" b="69327"/>
          <a:stretch>
            <a:fillRect/>
          </a:stretch>
        </p:blipFill>
        <p:spPr bwMode="auto">
          <a:xfrm>
            <a:off x="6156325" y="6092825"/>
            <a:ext cx="13509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3" descr="logo-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9538" y="5710238"/>
            <a:ext cx="1122362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 txBox="1">
            <a:spLocks noChangeArrowheads="1"/>
          </p:cNvSpPr>
          <p:nvPr/>
        </p:nvSpPr>
        <p:spPr bwMode="auto">
          <a:xfrm>
            <a:off x="5193901" y="3581400"/>
            <a:ext cx="377646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800" b="1" kern="0" dirty="0" smtClean="0"/>
              <a:t>Ayman Ibrahim, PhD.,</a:t>
            </a:r>
          </a:p>
          <a:p>
            <a:r>
              <a:rPr lang="en-GB" sz="1800" b="1" kern="0" dirty="0" smtClean="0"/>
              <a:t>Head of Open Innovation and Socio-Economic Development, </a:t>
            </a:r>
          </a:p>
          <a:p>
            <a:r>
              <a:rPr lang="en-GB" sz="1800" b="1" kern="0" dirty="0" smtClean="0"/>
              <a:t>Orange Labs Cairo</a:t>
            </a:r>
            <a:endParaRPr lang="en-US" sz="1800" b="1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of Soil Moisture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0671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81200"/>
            <a:ext cx="5029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399" y="2514600"/>
            <a:ext cx="505415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45163"/>
          </a:xfrm>
        </p:spPr>
        <p:txBody>
          <a:bodyPr/>
          <a:lstStyle/>
          <a:p>
            <a:r>
              <a:rPr lang="en-US" dirty="0" smtClean="0"/>
              <a:t> Controlling Sprinklers using Wireless Sensor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1447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Greenhouse Environmental Control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Temperature</a:t>
            </a:r>
          </a:p>
          <a:p>
            <a:pPr>
              <a:buNone/>
            </a:pPr>
            <a:r>
              <a:rPr lang="en-US" dirty="0" smtClean="0"/>
              <a:t>Humidity</a:t>
            </a:r>
          </a:p>
          <a:p>
            <a:pPr>
              <a:buNone/>
            </a:pPr>
            <a:r>
              <a:rPr lang="en-US" dirty="0" smtClean="0"/>
              <a:t>Light Intensity</a:t>
            </a:r>
          </a:p>
          <a:p>
            <a:pPr>
              <a:buNone/>
            </a:pPr>
            <a:r>
              <a:rPr lang="en-US" dirty="0" smtClean="0"/>
              <a:t>Soil Moisture</a:t>
            </a:r>
            <a:endParaRPr lang="en-US" dirty="0"/>
          </a:p>
        </p:txBody>
      </p:sp>
      <p:pic>
        <p:nvPicPr>
          <p:cNvPr id="9218" name="Picture 2" descr="http://t1.gstatic.com/images?q=tbn:ANd9GcRvpTzTzlNhVbjXVToYOHEm36vutVtnTex7sC06TbzRWlENkc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362200"/>
            <a:ext cx="4572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Typical Use Case</a:t>
            </a:r>
            <a:br>
              <a:rPr lang="en-US" sz="5400" dirty="0" smtClean="0"/>
            </a:br>
            <a:r>
              <a:rPr lang="en-US" sz="5400" dirty="0" smtClean="0"/>
              <a:t>Monitoring Water Level in Irrigation Canals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Canal Prototype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Sensor sends signal about the water level in the canal via </a:t>
            </a:r>
            <a:r>
              <a:rPr lang="en-US" dirty="0" err="1" smtClean="0"/>
              <a:t>zigbee</a:t>
            </a:r>
            <a:r>
              <a:rPr lang="en-US" dirty="0" smtClean="0"/>
              <a:t>, GSM and gateway to laptop. </a:t>
            </a:r>
          </a:p>
          <a:p>
            <a:endParaRPr lang="en-US" dirty="0" smtClean="0"/>
          </a:p>
          <a:p>
            <a:r>
              <a:rPr lang="en-US" dirty="0" smtClean="0"/>
              <a:t>SMS alerts are being sent if water drops below a certain point or fills up above a certain point, informing the irrigation manager by </a:t>
            </a:r>
            <a:r>
              <a:rPr lang="en-US" dirty="0" err="1" smtClean="0"/>
              <a:t>sms</a:t>
            </a:r>
            <a:r>
              <a:rPr lang="en-US" dirty="0" smtClean="0"/>
              <a:t> to open or close the gate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prototype worked well in a once-canal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836712"/>
            <a:ext cx="35562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Karim\Desktop\IMG_04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26024"/>
            <a:ext cx="3528392" cy="283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8675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Field Assessments in Shubra </a:t>
            </a:r>
            <a:r>
              <a:rPr lang="en-US" sz="2800" dirty="0" err="1" smtClean="0"/>
              <a:t>Qubala</a:t>
            </a:r>
            <a:r>
              <a:rPr lang="en-US" sz="2800" dirty="0" smtClean="0"/>
              <a:t> - </a:t>
            </a:r>
            <a:r>
              <a:rPr lang="en-US" sz="2800" dirty="0" err="1" smtClean="0"/>
              <a:t>Menofeya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3623320" cy="515801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In March and July 2012, the team: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Walked along the canals of Shubra </a:t>
            </a:r>
            <a:r>
              <a:rPr lang="en-US" sz="1800" dirty="0" err="1" smtClean="0"/>
              <a:t>Qubala</a:t>
            </a:r>
            <a:r>
              <a:rPr lang="en-US" sz="1800" dirty="0" smtClean="0"/>
              <a:t> in </a:t>
            </a:r>
            <a:r>
              <a:rPr lang="en-US" sz="1800" dirty="0" err="1" smtClean="0"/>
              <a:t>Monufeya</a:t>
            </a:r>
            <a:r>
              <a:rPr lang="en-US" sz="1800" dirty="0" smtClean="0"/>
              <a:t> to select locations for sensors and aggregation points</a:t>
            </a:r>
          </a:p>
          <a:p>
            <a:r>
              <a:rPr lang="en-US" sz="1800" dirty="0" smtClean="0"/>
              <a:t>Successfully tested water level measurement at one canal at the selected aggregation point</a:t>
            </a:r>
          </a:p>
          <a:p>
            <a:r>
              <a:rPr lang="en-US" sz="1800" dirty="0" smtClean="0"/>
              <a:t>The prototype works using one sensor</a:t>
            </a:r>
          </a:p>
          <a:p>
            <a:r>
              <a:rPr lang="en-US" sz="1800" dirty="0" smtClean="0"/>
              <a:t>The next step is to test multiple sensors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6792"/>
            <a:ext cx="51480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7841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42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The sensors then send the water level and water flow values to an aggregation point in the </a:t>
            </a:r>
            <a:r>
              <a:rPr lang="en-US" sz="2800" b="1" dirty="0" smtClean="0"/>
              <a:t>center.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066800" y="2144737"/>
            <a:ext cx="67600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580066" y="2614170"/>
            <a:ext cx="1992632" cy="3723008"/>
            <a:chOff x="4411" y="2094"/>
            <a:chExt cx="3807" cy="7114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4772" y="2126"/>
              <a:ext cx="470" cy="1071"/>
              <a:chOff x="5665" y="2107"/>
              <a:chExt cx="470" cy="1071"/>
            </a:xfrm>
          </p:grpSpPr>
          <p:sp>
            <p:nvSpPr>
              <p:cNvPr id="31" name="AutoShape 4"/>
              <p:cNvSpPr>
                <a:spLocks noChangeArrowheads="1"/>
              </p:cNvSpPr>
              <p:nvPr/>
            </p:nvSpPr>
            <p:spPr bwMode="auto">
              <a:xfrm>
                <a:off x="5665" y="2107"/>
                <a:ext cx="470" cy="81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dk1">
                      <a:lumMod val="60000"/>
                      <a:lumOff val="40000"/>
                    </a:schemeClr>
                  </a:gs>
                  <a:gs pos="50000">
                    <a:schemeClr val="dk1">
                      <a:lumMod val="100000"/>
                      <a:lumOff val="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chemeClr val="lt1">
                    <a:lumMod val="50000"/>
                    <a:lumOff val="0"/>
                  </a:scheme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AutoShape 5"/>
              <p:cNvSpPr>
                <a:spLocks noChangeArrowheads="1"/>
              </p:cNvSpPr>
              <p:nvPr/>
            </p:nvSpPr>
            <p:spPr bwMode="auto">
              <a:xfrm rot="10800000">
                <a:off x="5774" y="2866"/>
                <a:ext cx="279" cy="312"/>
              </a:xfrm>
              <a:prstGeom prst="flowChartMagneticDisk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6551" y="2094"/>
              <a:ext cx="470" cy="1071"/>
              <a:chOff x="5665" y="2107"/>
              <a:chExt cx="470" cy="1071"/>
            </a:xfrm>
          </p:grpSpPr>
          <p:sp>
            <p:nvSpPr>
              <p:cNvPr id="29" name="AutoShape 7"/>
              <p:cNvSpPr>
                <a:spLocks noChangeArrowheads="1"/>
              </p:cNvSpPr>
              <p:nvPr/>
            </p:nvSpPr>
            <p:spPr bwMode="auto">
              <a:xfrm>
                <a:off x="5665" y="2107"/>
                <a:ext cx="470" cy="81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dk1">
                      <a:lumMod val="60000"/>
                      <a:lumOff val="40000"/>
                    </a:schemeClr>
                  </a:gs>
                  <a:gs pos="50000">
                    <a:schemeClr val="dk1">
                      <a:lumMod val="100000"/>
                      <a:lumOff val="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chemeClr val="lt1">
                    <a:lumMod val="50000"/>
                    <a:lumOff val="0"/>
                  </a:scheme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AutoShape 8"/>
              <p:cNvSpPr>
                <a:spLocks noChangeArrowheads="1"/>
              </p:cNvSpPr>
              <p:nvPr/>
            </p:nvSpPr>
            <p:spPr bwMode="auto">
              <a:xfrm rot="10800000">
                <a:off x="5774" y="2866"/>
                <a:ext cx="279" cy="312"/>
              </a:xfrm>
              <a:prstGeom prst="flowChartMagneticDisk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7418" y="3571"/>
              <a:ext cx="470" cy="1071"/>
              <a:chOff x="5665" y="2107"/>
              <a:chExt cx="470" cy="1071"/>
            </a:xfrm>
          </p:grpSpPr>
          <p:sp>
            <p:nvSpPr>
              <p:cNvPr id="27" name="AutoShape 10"/>
              <p:cNvSpPr>
                <a:spLocks noChangeArrowheads="1"/>
              </p:cNvSpPr>
              <p:nvPr/>
            </p:nvSpPr>
            <p:spPr bwMode="auto">
              <a:xfrm>
                <a:off x="5665" y="2107"/>
                <a:ext cx="470" cy="81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dk1">
                      <a:lumMod val="60000"/>
                      <a:lumOff val="40000"/>
                    </a:schemeClr>
                  </a:gs>
                  <a:gs pos="50000">
                    <a:schemeClr val="dk1">
                      <a:lumMod val="100000"/>
                      <a:lumOff val="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chemeClr val="lt1">
                    <a:lumMod val="50000"/>
                    <a:lumOff val="0"/>
                  </a:scheme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AutoShape 11"/>
              <p:cNvSpPr>
                <a:spLocks noChangeArrowheads="1"/>
              </p:cNvSpPr>
              <p:nvPr/>
            </p:nvSpPr>
            <p:spPr bwMode="auto">
              <a:xfrm rot="10800000">
                <a:off x="5774" y="2866"/>
                <a:ext cx="279" cy="312"/>
              </a:xfrm>
              <a:prstGeom prst="flowChartMagneticDisk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7748" y="4850"/>
              <a:ext cx="470" cy="1071"/>
              <a:chOff x="5665" y="2107"/>
              <a:chExt cx="470" cy="1071"/>
            </a:xfrm>
          </p:grpSpPr>
          <p:sp>
            <p:nvSpPr>
              <p:cNvPr id="25" name="AutoShape 13"/>
              <p:cNvSpPr>
                <a:spLocks noChangeArrowheads="1"/>
              </p:cNvSpPr>
              <p:nvPr/>
            </p:nvSpPr>
            <p:spPr bwMode="auto">
              <a:xfrm>
                <a:off x="5665" y="2107"/>
                <a:ext cx="470" cy="81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dk1">
                      <a:lumMod val="60000"/>
                      <a:lumOff val="40000"/>
                    </a:schemeClr>
                  </a:gs>
                  <a:gs pos="50000">
                    <a:schemeClr val="dk1">
                      <a:lumMod val="100000"/>
                      <a:lumOff val="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chemeClr val="lt1">
                    <a:lumMod val="50000"/>
                    <a:lumOff val="0"/>
                  </a:scheme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AutoShape 14"/>
              <p:cNvSpPr>
                <a:spLocks noChangeArrowheads="1"/>
              </p:cNvSpPr>
              <p:nvPr/>
            </p:nvSpPr>
            <p:spPr bwMode="auto">
              <a:xfrm rot="10800000">
                <a:off x="5774" y="2866"/>
                <a:ext cx="279" cy="312"/>
              </a:xfrm>
              <a:prstGeom prst="flowChartMagneticDisk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7600" y="6580"/>
              <a:ext cx="470" cy="1071"/>
              <a:chOff x="5665" y="2107"/>
              <a:chExt cx="470" cy="1071"/>
            </a:xfrm>
          </p:grpSpPr>
          <p:sp>
            <p:nvSpPr>
              <p:cNvPr id="23" name="AutoShape 16"/>
              <p:cNvSpPr>
                <a:spLocks noChangeArrowheads="1"/>
              </p:cNvSpPr>
              <p:nvPr/>
            </p:nvSpPr>
            <p:spPr bwMode="auto">
              <a:xfrm>
                <a:off x="5665" y="2107"/>
                <a:ext cx="470" cy="81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dk1">
                      <a:lumMod val="60000"/>
                      <a:lumOff val="40000"/>
                    </a:schemeClr>
                  </a:gs>
                  <a:gs pos="50000">
                    <a:schemeClr val="dk1">
                      <a:lumMod val="100000"/>
                      <a:lumOff val="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chemeClr val="lt1">
                    <a:lumMod val="50000"/>
                    <a:lumOff val="0"/>
                  </a:scheme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AutoShape 17"/>
              <p:cNvSpPr>
                <a:spLocks noChangeArrowheads="1"/>
              </p:cNvSpPr>
              <p:nvPr/>
            </p:nvSpPr>
            <p:spPr bwMode="auto">
              <a:xfrm rot="10800000">
                <a:off x="5774" y="2866"/>
                <a:ext cx="279" cy="312"/>
              </a:xfrm>
              <a:prstGeom prst="flowChartMagneticDisk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6781" y="6020"/>
              <a:ext cx="470" cy="1071"/>
              <a:chOff x="5665" y="2107"/>
              <a:chExt cx="470" cy="1071"/>
            </a:xfrm>
          </p:grpSpPr>
          <p:sp>
            <p:nvSpPr>
              <p:cNvPr id="21" name="AutoShape 19"/>
              <p:cNvSpPr>
                <a:spLocks noChangeArrowheads="1"/>
              </p:cNvSpPr>
              <p:nvPr/>
            </p:nvSpPr>
            <p:spPr bwMode="auto">
              <a:xfrm>
                <a:off x="5665" y="2107"/>
                <a:ext cx="470" cy="81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dk1">
                      <a:lumMod val="60000"/>
                      <a:lumOff val="40000"/>
                    </a:schemeClr>
                  </a:gs>
                  <a:gs pos="50000">
                    <a:schemeClr val="dk1">
                      <a:lumMod val="100000"/>
                      <a:lumOff val="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chemeClr val="lt1">
                    <a:lumMod val="50000"/>
                    <a:lumOff val="0"/>
                  </a:scheme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AutoShape 20"/>
              <p:cNvSpPr>
                <a:spLocks noChangeArrowheads="1"/>
              </p:cNvSpPr>
              <p:nvPr/>
            </p:nvSpPr>
            <p:spPr bwMode="auto">
              <a:xfrm rot="10800000">
                <a:off x="5774" y="2866"/>
                <a:ext cx="279" cy="312"/>
              </a:xfrm>
              <a:prstGeom prst="flowChartMagneticDisk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6570" y="8137"/>
              <a:ext cx="470" cy="1071"/>
              <a:chOff x="5665" y="2107"/>
              <a:chExt cx="470" cy="1071"/>
            </a:xfrm>
          </p:grpSpPr>
          <p:sp>
            <p:nvSpPr>
              <p:cNvPr id="19" name="AutoShape 22"/>
              <p:cNvSpPr>
                <a:spLocks noChangeArrowheads="1"/>
              </p:cNvSpPr>
              <p:nvPr/>
            </p:nvSpPr>
            <p:spPr bwMode="auto">
              <a:xfrm>
                <a:off x="5665" y="2107"/>
                <a:ext cx="470" cy="81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dk1">
                      <a:lumMod val="60000"/>
                      <a:lumOff val="40000"/>
                    </a:schemeClr>
                  </a:gs>
                  <a:gs pos="50000">
                    <a:schemeClr val="dk1">
                      <a:lumMod val="100000"/>
                      <a:lumOff val="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chemeClr val="lt1">
                    <a:lumMod val="50000"/>
                    <a:lumOff val="0"/>
                  </a:scheme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AutoShape 23"/>
              <p:cNvSpPr>
                <a:spLocks noChangeArrowheads="1"/>
              </p:cNvSpPr>
              <p:nvPr/>
            </p:nvSpPr>
            <p:spPr bwMode="auto">
              <a:xfrm rot="10800000">
                <a:off x="5774" y="2866"/>
                <a:ext cx="279" cy="312"/>
              </a:xfrm>
              <a:prstGeom prst="flowChartMagneticDisk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5160" y="6244"/>
              <a:ext cx="470" cy="1071"/>
              <a:chOff x="5665" y="2107"/>
              <a:chExt cx="470" cy="1071"/>
            </a:xfrm>
          </p:grpSpPr>
          <p:sp>
            <p:nvSpPr>
              <p:cNvPr id="17" name="AutoShape 25"/>
              <p:cNvSpPr>
                <a:spLocks noChangeArrowheads="1"/>
              </p:cNvSpPr>
              <p:nvPr/>
            </p:nvSpPr>
            <p:spPr bwMode="auto">
              <a:xfrm>
                <a:off x="5665" y="2107"/>
                <a:ext cx="470" cy="81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dk1">
                      <a:lumMod val="60000"/>
                      <a:lumOff val="40000"/>
                    </a:schemeClr>
                  </a:gs>
                  <a:gs pos="50000">
                    <a:schemeClr val="dk1">
                      <a:lumMod val="100000"/>
                      <a:lumOff val="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chemeClr val="lt1">
                    <a:lumMod val="50000"/>
                    <a:lumOff val="0"/>
                  </a:scheme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AutoShape 26"/>
              <p:cNvSpPr>
                <a:spLocks noChangeArrowheads="1"/>
              </p:cNvSpPr>
              <p:nvPr/>
            </p:nvSpPr>
            <p:spPr bwMode="auto">
              <a:xfrm rot="10800000">
                <a:off x="5774" y="2866"/>
                <a:ext cx="279" cy="312"/>
              </a:xfrm>
              <a:prstGeom prst="flowChartMagneticDisk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4411" y="5547"/>
              <a:ext cx="470" cy="1071"/>
              <a:chOff x="5665" y="2107"/>
              <a:chExt cx="470" cy="1071"/>
            </a:xfrm>
          </p:grpSpPr>
          <p:sp>
            <p:nvSpPr>
              <p:cNvPr id="15" name="AutoShape 28"/>
              <p:cNvSpPr>
                <a:spLocks noChangeArrowheads="1"/>
              </p:cNvSpPr>
              <p:nvPr/>
            </p:nvSpPr>
            <p:spPr bwMode="auto">
              <a:xfrm>
                <a:off x="5665" y="2107"/>
                <a:ext cx="470" cy="81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dk1">
                      <a:lumMod val="60000"/>
                      <a:lumOff val="40000"/>
                    </a:schemeClr>
                  </a:gs>
                  <a:gs pos="50000">
                    <a:schemeClr val="dk1">
                      <a:lumMod val="100000"/>
                      <a:lumOff val="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8398" dir="3806097" algn="ctr" rotWithShape="0">
                  <a:schemeClr val="lt1">
                    <a:lumMod val="50000"/>
                    <a:lumOff val="0"/>
                  </a:scheme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AutoShape 29"/>
              <p:cNvSpPr>
                <a:spLocks noChangeArrowheads="1"/>
              </p:cNvSpPr>
              <p:nvPr/>
            </p:nvSpPr>
            <p:spPr bwMode="auto">
              <a:xfrm rot="10800000">
                <a:off x="5774" y="2866"/>
                <a:ext cx="279" cy="312"/>
              </a:xfrm>
              <a:prstGeom prst="flowChartMagneticDisk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3793728" y="3243108"/>
            <a:ext cx="1653541" cy="2584451"/>
            <a:chOff x="4956" y="2629"/>
            <a:chExt cx="2847" cy="5174"/>
          </a:xfrm>
        </p:grpSpPr>
        <p:cxnSp>
          <p:nvCxnSpPr>
            <p:cNvPr id="34" name="AutoShape 41"/>
            <p:cNvCxnSpPr>
              <a:cxnSpLocks noChangeShapeType="1"/>
            </p:cNvCxnSpPr>
            <p:nvPr/>
          </p:nvCxnSpPr>
          <p:spPr bwMode="auto">
            <a:xfrm>
              <a:off x="5375" y="2629"/>
              <a:ext cx="737" cy="1591"/>
            </a:xfrm>
            <a:prstGeom prst="straightConnector1">
              <a:avLst/>
            </a:prstGeom>
            <a:noFill/>
            <a:ln w="38100">
              <a:solidFill>
                <a:schemeClr val="lt1">
                  <a:lumMod val="95000"/>
                  <a:lumOff val="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accent6">
                        <a:lumMod val="50000"/>
                        <a:lumOff val="0"/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42"/>
            <p:cNvCxnSpPr>
              <a:cxnSpLocks noChangeShapeType="1"/>
            </p:cNvCxnSpPr>
            <p:nvPr/>
          </p:nvCxnSpPr>
          <p:spPr bwMode="auto">
            <a:xfrm flipH="1">
              <a:off x="6463" y="2763"/>
              <a:ext cx="318" cy="1373"/>
            </a:xfrm>
            <a:prstGeom prst="straightConnector1">
              <a:avLst/>
            </a:prstGeom>
            <a:noFill/>
            <a:ln w="38100">
              <a:solidFill>
                <a:schemeClr val="lt1">
                  <a:lumMod val="95000"/>
                  <a:lumOff val="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accent6">
                        <a:lumMod val="50000"/>
                        <a:lumOff val="0"/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43"/>
            <p:cNvCxnSpPr>
              <a:cxnSpLocks noChangeShapeType="1"/>
            </p:cNvCxnSpPr>
            <p:nvPr/>
          </p:nvCxnSpPr>
          <p:spPr bwMode="auto">
            <a:xfrm flipH="1">
              <a:off x="6703" y="3985"/>
              <a:ext cx="681" cy="391"/>
            </a:xfrm>
            <a:prstGeom prst="straightConnector1">
              <a:avLst/>
            </a:prstGeom>
            <a:noFill/>
            <a:ln w="38100">
              <a:solidFill>
                <a:schemeClr val="lt1">
                  <a:lumMod val="95000"/>
                  <a:lumOff val="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accent6">
                        <a:lumMod val="50000"/>
                        <a:lumOff val="0"/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44"/>
            <p:cNvCxnSpPr>
              <a:cxnSpLocks noChangeShapeType="1"/>
            </p:cNvCxnSpPr>
            <p:nvPr/>
          </p:nvCxnSpPr>
          <p:spPr bwMode="auto">
            <a:xfrm flipH="1" flipV="1">
              <a:off x="6781" y="4616"/>
              <a:ext cx="1022" cy="195"/>
            </a:xfrm>
            <a:prstGeom prst="straightConnector1">
              <a:avLst/>
            </a:prstGeom>
            <a:noFill/>
            <a:ln w="38100">
              <a:solidFill>
                <a:schemeClr val="lt1">
                  <a:lumMod val="95000"/>
                  <a:lumOff val="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accent6">
                        <a:lumMod val="50000"/>
                        <a:lumOff val="0"/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45"/>
            <p:cNvCxnSpPr>
              <a:cxnSpLocks noChangeShapeType="1"/>
            </p:cNvCxnSpPr>
            <p:nvPr/>
          </p:nvCxnSpPr>
          <p:spPr bwMode="auto">
            <a:xfrm flipH="1" flipV="1">
              <a:off x="6575" y="4811"/>
              <a:ext cx="441" cy="641"/>
            </a:xfrm>
            <a:prstGeom prst="straightConnector1">
              <a:avLst/>
            </a:prstGeom>
            <a:noFill/>
            <a:ln w="38100">
              <a:solidFill>
                <a:schemeClr val="lt1">
                  <a:lumMod val="95000"/>
                  <a:lumOff val="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accent6">
                        <a:lumMod val="50000"/>
                        <a:lumOff val="0"/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46"/>
            <p:cNvCxnSpPr>
              <a:cxnSpLocks noChangeShapeType="1"/>
            </p:cNvCxnSpPr>
            <p:nvPr/>
          </p:nvCxnSpPr>
          <p:spPr bwMode="auto">
            <a:xfrm flipV="1">
              <a:off x="5504" y="4811"/>
              <a:ext cx="608" cy="865"/>
            </a:xfrm>
            <a:prstGeom prst="straightConnector1">
              <a:avLst/>
            </a:prstGeom>
            <a:noFill/>
            <a:ln w="38100">
              <a:solidFill>
                <a:schemeClr val="lt1">
                  <a:lumMod val="95000"/>
                  <a:lumOff val="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accent6">
                        <a:lumMod val="50000"/>
                        <a:lumOff val="0"/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47"/>
            <p:cNvCxnSpPr>
              <a:cxnSpLocks noChangeShapeType="1"/>
            </p:cNvCxnSpPr>
            <p:nvPr/>
          </p:nvCxnSpPr>
          <p:spPr bwMode="auto">
            <a:xfrm flipV="1">
              <a:off x="4956" y="4587"/>
              <a:ext cx="1027" cy="865"/>
            </a:xfrm>
            <a:prstGeom prst="straightConnector1">
              <a:avLst/>
            </a:prstGeom>
            <a:noFill/>
            <a:ln w="38100">
              <a:solidFill>
                <a:schemeClr val="lt1">
                  <a:lumMod val="95000"/>
                  <a:lumOff val="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accent6">
                        <a:lumMod val="50000"/>
                        <a:lumOff val="0"/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48"/>
            <p:cNvCxnSpPr>
              <a:cxnSpLocks noChangeShapeType="1"/>
            </p:cNvCxnSpPr>
            <p:nvPr/>
          </p:nvCxnSpPr>
          <p:spPr bwMode="auto">
            <a:xfrm flipH="1" flipV="1">
              <a:off x="6346" y="4944"/>
              <a:ext cx="568" cy="2859"/>
            </a:xfrm>
            <a:prstGeom prst="straightConnector1">
              <a:avLst/>
            </a:prstGeom>
            <a:noFill/>
            <a:ln w="38100">
              <a:solidFill>
                <a:schemeClr val="lt1">
                  <a:lumMod val="95000"/>
                  <a:lumOff val="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accent6">
                        <a:lumMod val="50000"/>
                        <a:lumOff val="0"/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49"/>
            <p:cNvCxnSpPr>
              <a:cxnSpLocks noChangeShapeType="1"/>
            </p:cNvCxnSpPr>
            <p:nvPr/>
          </p:nvCxnSpPr>
          <p:spPr bwMode="auto">
            <a:xfrm flipH="1" flipV="1">
              <a:off x="6703" y="4722"/>
              <a:ext cx="999" cy="1574"/>
            </a:xfrm>
            <a:prstGeom prst="straightConnector1">
              <a:avLst/>
            </a:prstGeom>
            <a:noFill/>
            <a:ln w="38100">
              <a:solidFill>
                <a:schemeClr val="lt1">
                  <a:lumMod val="95000"/>
                  <a:lumOff val="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accent6">
                        <a:lumMod val="50000"/>
                        <a:lumOff val="0"/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803157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A </a:t>
            </a:r>
            <a:r>
              <a:rPr lang="en-US" sz="2800" b="1" dirty="0" smtClean="0"/>
              <a:t>water management database calculates </a:t>
            </a:r>
            <a:r>
              <a:rPr lang="en-US" sz="2800" b="1" dirty="0"/>
              <a:t>and monitors the water </a:t>
            </a:r>
            <a:r>
              <a:rPr lang="en-US" sz="2800" b="1" dirty="0" smtClean="0"/>
              <a:t>consumption: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667000"/>
            <a:ext cx="8534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6173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Farmers receive </a:t>
            </a:r>
            <a:r>
              <a:rPr lang="en-US" sz="2800" b="1" dirty="0" err="1" smtClean="0"/>
              <a:t>sms</a:t>
            </a:r>
            <a:r>
              <a:rPr lang="en-US" sz="2800" b="1" dirty="0" smtClean="0"/>
              <a:t> with information about their consumption, as well as credit points for best practice irrigation behavior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2438400"/>
            <a:ext cx="274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525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1143000"/>
          </a:xfrm>
        </p:spPr>
        <p:txBody>
          <a:bodyPr/>
          <a:lstStyle/>
          <a:p>
            <a:r>
              <a:rPr lang="en-US" dirty="0" smtClean="0"/>
              <a:t>Project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0772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This project is not a business proposal, but a system to help communities improve their water management and for Egypt as a means to save its fresh water resources.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solution is not expensive and would be affordable for government and agricultural associations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Larger-scale implementation by a communication technology provider is targeted to demonstrate a showcase for public authorities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847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5800" y="0"/>
            <a:ext cx="838200" cy="6858000"/>
          </a:xfrm>
          <a:prstGeom prst="rect">
            <a:avLst/>
          </a:prstGeom>
          <a:solidFill>
            <a:srgbClr val="98D054"/>
          </a:solidFill>
          <a:ln>
            <a:solidFill>
              <a:srgbClr val="98D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3352800" y="1066800"/>
            <a:ext cx="2438400" cy="9144000"/>
          </a:xfrm>
          <a:prstGeom prst="rect">
            <a:avLst/>
          </a:prstGeom>
          <a:solidFill>
            <a:srgbClr val="25731E"/>
          </a:solidFill>
          <a:ln>
            <a:solidFill>
              <a:srgbClr val="257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29200" y="6477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6934200" cy="2616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219200" y="49530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Using Mobile Networks in Enhancing Agriculture Environment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/>
              <a:t>Smart Pipes – Detecting Water Leakage using WSN’s</a:t>
            </a:r>
            <a:endParaRPr lang="en-US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Leakage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en-US" sz="2000" dirty="0" smtClean="0"/>
              <a:t>Excess amounts of drinking water are lost due to pipe leaks.</a:t>
            </a:r>
          </a:p>
          <a:p>
            <a:endParaRPr lang="en-US" sz="2000" dirty="0" smtClean="0"/>
          </a:p>
          <a:p>
            <a:r>
              <a:rPr lang="en-US" sz="2000" dirty="0" smtClean="0"/>
              <a:t>Early detection system will allow for  better usage of resources.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Luxor, Egypt, 14-15 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8FA7A-6215-4747-BE79-969C68A15F4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1922" name="Picture 2" descr="http://webarchive.nationalarchives.gov.uk/20130123162956/http:/www.defra.gov.uk/statistics/files/iwtb26-chart-2012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484784"/>
            <a:ext cx="514806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Leak losses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1038552"/>
          <a:ext cx="8640961" cy="5819448"/>
        </p:xfrm>
        <a:graphic>
          <a:graphicData uri="http://schemas.openxmlformats.org/drawingml/2006/table">
            <a:tbl>
              <a:tblPr/>
              <a:tblGrid>
                <a:gridCol w="2851519"/>
                <a:gridCol w="2851519"/>
                <a:gridCol w="2937923"/>
              </a:tblGrid>
              <a:tr h="7201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Estimated Water loss from Leaking Pipelines</a:t>
                      </a:r>
                      <a:endParaRPr lang="en-US" sz="1200" dirty="0"/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Loss</a:t>
                      </a:r>
                      <a:endParaRPr lang="en-US" sz="1200" dirty="0"/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Location</a:t>
                      </a:r>
                      <a:endParaRPr lang="en-US" sz="1200" dirty="0"/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Source</a:t>
                      </a:r>
                      <a:endParaRPr lang="en-US" sz="1200" dirty="0"/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FF"/>
                    </a:solidFill>
                  </a:tcPr>
                </a:tc>
              </a:tr>
              <a:tr h="20201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9-10% of water pumped into the system (Toronto Water staff estimate)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Canada, Toronto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Toronto Star, January 20, 2007 (GTA section, P. B4-B5, article by John Spears)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</a:tr>
              <a:tr h="28449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around 40% due to leaks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(estimate, rural and urban), noting that many water pipelines date back to the 1920's.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Italy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U.S. Water News Online, "Dry Faucets Enrage Italians", July 2002.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</a:tr>
              <a:tr h="3119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12.5%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(of total water purchases)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Johannesburg (South Africa)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Open letter of Johannesburg Water (Communications and Marketing Dept.) to Sunday Times Newspaper, February 11, 2002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</a:tr>
              <a:tr h="3394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40% water losses due to leakage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Montreal, Canada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Article in London Free Press March 30, 2004: "More water shortages forecast for communities across nation" by Dennis </a:t>
                      </a:r>
                      <a:r>
                        <a:rPr lang="en-US" sz="1100" dirty="0" err="1"/>
                        <a:t>Bueckert</a:t>
                      </a:r>
                      <a:r>
                        <a:rPr lang="en-US" sz="1100" dirty="0"/>
                        <a:t>, Canadian Press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</a:tr>
              <a:tr h="4760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10%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New York City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EPA***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</a:tr>
              <a:tr h="202011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nearly 50%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two towns on West Coast of Norway, prior to replacement of 35 year old leaking pipes*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attributed to a project manager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</a:tr>
              <a:tr h="229507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20%</a:t>
                      </a:r>
                      <a:br>
                        <a:rPr lang="en-US" sz="1100"/>
                      </a:br>
                      <a:r>
                        <a:rPr lang="en-US" sz="1100"/>
                        <a:t>(corresponding to lost revenues of $150 million per year)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Ontario (a Canadian Province)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Ontario Sewer and </a:t>
                      </a:r>
                      <a:r>
                        <a:rPr lang="en-US" sz="1100" dirty="0" err="1"/>
                        <a:t>Watermain</a:t>
                      </a:r>
                      <a:r>
                        <a:rPr lang="en-US" sz="1100" dirty="0"/>
                        <a:t> Construction Association - OSWCA(July 10, 2001 General Media Backgrounder)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</a:tr>
              <a:tr h="174517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32 million liters per day (with some pipes dating back to 1809 !)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Portsmouth (UK)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www.portsmouthwater.co.uk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</a:tr>
              <a:tr h="20201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35 %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Seoul, Korea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Seoul Metropolitan governmnet at</a:t>
                      </a:r>
                      <a:br>
                        <a:rPr lang="it-IT" sz="1100" dirty="0"/>
                      </a:br>
                      <a:r>
                        <a:rPr lang="it-IT" sz="1100" dirty="0"/>
                        <a:t>www.metro.seoul.kr/eng/</a:t>
                      </a:r>
                      <a:br>
                        <a:rPr lang="it-IT" sz="1100" dirty="0"/>
                      </a:br>
                      <a:r>
                        <a:rPr lang="it-IT" sz="1100" dirty="0"/>
                        <a:t>smg/agenda/2-3.html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</a:tr>
              <a:tr h="92032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more than 50%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certain states of former Soviet Union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OECD news release**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</a:tr>
              <a:tr h="25700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3.42 billion </a:t>
                      </a:r>
                      <a:r>
                        <a:rPr lang="en-US" sz="1100" dirty="0" err="1"/>
                        <a:t>litres</a:t>
                      </a:r>
                      <a:r>
                        <a:rPr lang="en-US" sz="1100" dirty="0"/>
                        <a:t> per day though leaking water pipes  (equivalent to about two full baths per home per day)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UK (England)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Weekly Telegraph, August 15-21, 2007, p.15 (article by H. Wallop) 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</a:tr>
              <a:tr h="64537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up to 30%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Ukraine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www.mama-86.kiev.ua</a:t>
                      </a:r>
                    </a:p>
                  </a:txBody>
                  <a:tcPr marL="3186" marR="3186" marT="3186" marB="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 Detection Technologies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Detecting “noise” from pipe cracks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Luxor, Egypt, 14-15 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8FA7A-6215-4747-BE79-969C68A15F4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59340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dirty="0" smtClean="0"/>
              <a:t>Correlating noise from leaks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Luxor, Egypt, 14-15 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8FA7A-6215-4747-BE79-969C68A15F4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7586" name="Picture 2" descr="http://www.sewerin.co.uk/files/cache/b20cdc605cc7926fde6db1b6ee05fb8f_f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626469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Luxor, Egypt, 14-15 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8FA7A-6215-4747-BE79-969C68A15F4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2857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509120"/>
            <a:ext cx="3352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780928"/>
            <a:ext cx="12668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95536" y="1196752"/>
            <a:ext cx="8229600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5"/>
              </a:buBlip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Measuring pipe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pressure drop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 Lab Roadmap in Water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sz="2800" dirty="0" smtClean="0"/>
              <a:t>Trying to find business model for irrigation canal monitoring with Mobinil CSR team and irrigation authorities.</a:t>
            </a:r>
          </a:p>
          <a:p>
            <a:r>
              <a:rPr lang="en-US" sz="2800" dirty="0" smtClean="0"/>
              <a:t>Build POC for water leakage detection.</a:t>
            </a:r>
          </a:p>
          <a:p>
            <a:r>
              <a:rPr lang="en-US" sz="2800" dirty="0" smtClean="0"/>
              <a:t>Contacting authorities and offer showcase for leakage detection.</a:t>
            </a:r>
          </a:p>
          <a:p>
            <a:r>
              <a:rPr lang="en-US" sz="2800" dirty="0" smtClean="0"/>
              <a:t>Work for funding to guarantee project sustainability till proper business model is established.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Luxor, Egypt, 14-15 April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8FA7A-6215-4747-BE79-969C68A15F4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 and Recommendations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r>
              <a:rPr lang="en-US" dirty="0" smtClean="0"/>
              <a:t>Egypt is a green field for M2M applications for water management.</a:t>
            </a:r>
          </a:p>
          <a:p>
            <a:r>
              <a:rPr lang="en-US" dirty="0" smtClean="0"/>
              <a:t>Public-Private Partnerships is mandatory to define clear business models for M2M.</a:t>
            </a:r>
          </a:p>
          <a:p>
            <a:r>
              <a:rPr lang="en-US" dirty="0" smtClean="0"/>
              <a:t>Mobile operators should scale their network capacity considering expected traffic from M2M and IOT services.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Luxor, Egypt, 14-15 April 2013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35479A3-40E2-47F9-865D-B8BE925CEF15}" type="slidenum">
              <a:rPr lang="en-US" sz="1400" smtClean="0"/>
              <a:pPr/>
              <a:t>27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Luxor, Egypt, 14-15 April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FB018-9B9B-405F-9941-D977BB672DD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 smtClean="0"/>
              <a:t>Water Scarcity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716016" y="2286001"/>
          <a:ext cx="4176464" cy="376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752600"/>
            <a:ext cx="46314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dobe Fangsong Std R" pitchFamily="18" charset="-128"/>
                <a:cs typeface="+mn-cs"/>
              </a:rPr>
              <a:t>Egypt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dobe Fangsong Std R" pitchFamily="18" charset="-128"/>
                <a:cs typeface="Times New Roman" pitchFamily="18" charset="0"/>
              </a:rPr>
              <a:t>’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dobe Fangsong Std R" pitchFamily="18" charset="-128"/>
                <a:cs typeface="+mn-cs"/>
              </a:rPr>
              <a:t>s share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dobe Fangsong Std R" pitchFamily="18" charset="-128"/>
                <a:cs typeface="+mn-cs"/>
              </a:rPr>
              <a:t> of the Nile water is 55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ea typeface="Adobe Fangsong Std R" pitchFamily="18" charset="-128"/>
              </a:rPr>
              <a:t>Km</a:t>
            </a:r>
            <a:r>
              <a:rPr lang="en-US" sz="2000" baseline="30000" dirty="0" smtClean="0">
                <a:solidFill>
                  <a:srgbClr val="0070C0"/>
                </a:solidFill>
                <a:latin typeface="+mj-lt"/>
                <a:ea typeface="Adobe Fangsong Std R" pitchFamily="18" charset="-128"/>
              </a:rPr>
              <a:t>3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  Clean drinking water not accessible for  6% of the population.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  Farmers use sewage water for irrigation.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  Water Poverty Line stands at 1000 m</a:t>
            </a:r>
            <a:r>
              <a:rPr lang="en-US" sz="2000" baseline="30000" dirty="0" smtClean="0">
                <a:solidFill>
                  <a:srgbClr val="0070C0"/>
                </a:solidFill>
              </a:rPr>
              <a:t>3</a:t>
            </a:r>
            <a:r>
              <a:rPr lang="en-US" sz="2000" dirty="0" smtClean="0">
                <a:solidFill>
                  <a:srgbClr val="0070C0"/>
                </a:solidFill>
              </a:rPr>
              <a:t>/person.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  Average yearly consumption in Egypt is 860 m</a:t>
            </a:r>
            <a:r>
              <a:rPr lang="en-US" sz="2000" baseline="30000" dirty="0" smtClean="0">
                <a:solidFill>
                  <a:srgbClr val="0070C0"/>
                </a:solidFill>
              </a:rPr>
              <a:t>3</a:t>
            </a:r>
            <a:r>
              <a:rPr lang="en-US" sz="2000" dirty="0" smtClean="0">
                <a:solidFill>
                  <a:srgbClr val="0070C0"/>
                </a:solidFill>
              </a:rPr>
              <a:t>/person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Adobe Fangsong Std R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8229600" cy="1143000"/>
          </a:xfrm>
        </p:spPr>
        <p:txBody>
          <a:bodyPr/>
          <a:lstStyle/>
          <a:p>
            <a:r>
              <a:rPr lang="en-US" dirty="0" smtClean="0"/>
              <a:t>Wireless Sensor Networks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64770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A very low cost low power computer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Monitors one or more sensors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 Radio Link to the outside world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Are the building blocks of Wireless Sensor Networks (WSN)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62200" y="1066800"/>
            <a:ext cx="5105400" cy="3276600"/>
            <a:chOff x="1584" y="576"/>
            <a:chExt cx="3216" cy="2256"/>
          </a:xfrm>
        </p:grpSpPr>
        <p:sp>
          <p:nvSpPr>
            <p:cNvPr id="337925" name="Rectangle 5"/>
            <p:cNvSpPr>
              <a:spLocks noChangeArrowheads="1"/>
            </p:cNvSpPr>
            <p:nvPr/>
          </p:nvSpPr>
          <p:spPr bwMode="auto">
            <a:xfrm>
              <a:off x="1584" y="960"/>
              <a:ext cx="2640" cy="1872"/>
            </a:xfrm>
            <a:prstGeom prst="rect">
              <a:avLst/>
            </a:prstGeom>
            <a:solidFill>
              <a:srgbClr val="FDFDE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26" name="Rectangle 6"/>
            <p:cNvSpPr>
              <a:spLocks noChangeArrowheads="1"/>
            </p:cNvSpPr>
            <p:nvPr/>
          </p:nvSpPr>
          <p:spPr bwMode="auto">
            <a:xfrm>
              <a:off x="1680" y="2064"/>
              <a:ext cx="864" cy="340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External Memory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337927" name="Rectangle 7"/>
            <p:cNvSpPr>
              <a:spLocks noChangeArrowheads="1"/>
            </p:cNvSpPr>
            <p:nvPr/>
          </p:nvSpPr>
          <p:spPr bwMode="auto">
            <a:xfrm rot="16200000">
              <a:off x="3534" y="2178"/>
              <a:ext cx="816" cy="20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Digital I/O ports</a:t>
              </a:r>
            </a:p>
          </p:txBody>
        </p:sp>
        <p:sp>
          <p:nvSpPr>
            <p:cNvPr id="337928" name="Rectangle 8"/>
            <p:cNvSpPr>
              <a:spLocks noChangeArrowheads="1"/>
            </p:cNvSpPr>
            <p:nvPr/>
          </p:nvSpPr>
          <p:spPr bwMode="auto">
            <a:xfrm>
              <a:off x="1680" y="1200"/>
              <a:ext cx="864" cy="30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Radio Transceiver</a:t>
              </a:r>
            </a:p>
          </p:txBody>
        </p:sp>
        <p:sp>
          <p:nvSpPr>
            <p:cNvPr id="337929" name="Rectangle 9"/>
            <p:cNvSpPr>
              <a:spLocks noChangeArrowheads="1"/>
            </p:cNvSpPr>
            <p:nvPr/>
          </p:nvSpPr>
          <p:spPr bwMode="auto">
            <a:xfrm rot="16200000">
              <a:off x="3534" y="1314"/>
              <a:ext cx="816" cy="20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Analog I/O Ports</a:t>
              </a:r>
            </a:p>
          </p:txBody>
        </p:sp>
        <p:sp>
          <p:nvSpPr>
            <p:cNvPr id="337930" name="Line 10"/>
            <p:cNvSpPr>
              <a:spLocks noChangeShapeType="1"/>
            </p:cNvSpPr>
            <p:nvPr/>
          </p:nvSpPr>
          <p:spPr bwMode="auto">
            <a:xfrm>
              <a:off x="3552" y="14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784" y="1104"/>
              <a:ext cx="768" cy="1344"/>
              <a:chOff x="2688" y="1584"/>
              <a:chExt cx="961" cy="1536"/>
            </a:xfrm>
          </p:grpSpPr>
          <p:sp>
            <p:nvSpPr>
              <p:cNvPr id="337932" name="Rectangle 12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961" cy="15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400"/>
              </a:p>
              <a:p>
                <a:pPr algn="ctr"/>
                <a:endParaRPr lang="en-US" sz="1400"/>
              </a:p>
              <a:p>
                <a:pPr algn="ctr"/>
                <a:r>
                  <a:rPr lang="en-US" sz="1200"/>
                  <a:t>Microcontroller</a:t>
                </a:r>
              </a:p>
            </p:txBody>
          </p:sp>
          <p:sp>
            <p:nvSpPr>
              <p:cNvPr id="337933" name="Rectangle 13"/>
              <p:cNvSpPr>
                <a:spLocks noChangeArrowheads="1"/>
              </p:cNvSpPr>
              <p:nvPr/>
            </p:nvSpPr>
            <p:spPr bwMode="auto">
              <a:xfrm>
                <a:off x="3360" y="211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A/D </a:t>
                </a:r>
              </a:p>
            </p:txBody>
          </p:sp>
          <p:sp>
            <p:nvSpPr>
              <p:cNvPr id="337934" name="Rectangle 14"/>
              <p:cNvSpPr>
                <a:spLocks noChangeArrowheads="1"/>
              </p:cNvSpPr>
              <p:nvPr/>
            </p:nvSpPr>
            <p:spPr bwMode="auto">
              <a:xfrm>
                <a:off x="3360" y="182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D/A</a:t>
                </a:r>
              </a:p>
            </p:txBody>
          </p:sp>
        </p:grpSp>
        <p:sp>
          <p:nvSpPr>
            <p:cNvPr id="337935" name="Line 15"/>
            <p:cNvSpPr>
              <a:spLocks noChangeShapeType="1"/>
            </p:cNvSpPr>
            <p:nvPr/>
          </p:nvSpPr>
          <p:spPr bwMode="auto">
            <a:xfrm flipH="1" flipV="1">
              <a:off x="3552" y="16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936" name="Line 16"/>
            <p:cNvSpPr>
              <a:spLocks noChangeShapeType="1"/>
            </p:cNvSpPr>
            <p:nvPr/>
          </p:nvSpPr>
          <p:spPr bwMode="auto">
            <a:xfrm>
              <a:off x="3552" y="23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937" name="Line 17"/>
            <p:cNvSpPr>
              <a:spLocks noChangeShapeType="1"/>
            </p:cNvSpPr>
            <p:nvPr/>
          </p:nvSpPr>
          <p:spPr bwMode="auto">
            <a:xfrm>
              <a:off x="2544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938" name="Line 18"/>
            <p:cNvSpPr>
              <a:spLocks noChangeShapeType="1"/>
            </p:cNvSpPr>
            <p:nvPr/>
          </p:nvSpPr>
          <p:spPr bwMode="auto">
            <a:xfrm>
              <a:off x="2544" y="13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1741" y="576"/>
              <a:ext cx="323" cy="624"/>
              <a:chOff x="144" y="1320"/>
              <a:chExt cx="323" cy="204"/>
            </a:xfrm>
          </p:grpSpPr>
          <p:sp>
            <p:nvSpPr>
              <p:cNvPr id="337940" name="Line 20"/>
              <p:cNvSpPr>
                <a:spLocks noChangeShapeType="1"/>
              </p:cNvSpPr>
              <p:nvPr/>
            </p:nvSpPr>
            <p:spPr bwMode="auto">
              <a:xfrm flipV="1">
                <a:off x="299" y="1320"/>
                <a:ext cx="0" cy="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41" name="Line 21"/>
              <p:cNvSpPr>
                <a:spLocks noChangeShapeType="1"/>
              </p:cNvSpPr>
              <p:nvPr/>
            </p:nvSpPr>
            <p:spPr bwMode="auto">
              <a:xfrm flipH="1">
                <a:off x="144" y="1320"/>
                <a:ext cx="1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42" name="Line 22"/>
              <p:cNvSpPr>
                <a:spLocks noChangeShapeType="1"/>
              </p:cNvSpPr>
              <p:nvPr/>
            </p:nvSpPr>
            <p:spPr bwMode="auto">
              <a:xfrm>
                <a:off x="312" y="1320"/>
                <a:ext cx="1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43" name="Line 23"/>
              <p:cNvSpPr>
                <a:spLocks noChangeShapeType="1"/>
              </p:cNvSpPr>
              <p:nvPr/>
            </p:nvSpPr>
            <p:spPr bwMode="auto">
              <a:xfrm flipV="1">
                <a:off x="324" y="1320"/>
                <a:ext cx="0" cy="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7944" name="Rectangle 24"/>
            <p:cNvSpPr>
              <a:spLocks noChangeArrowheads="1"/>
            </p:cNvSpPr>
            <p:nvPr/>
          </p:nvSpPr>
          <p:spPr bwMode="auto">
            <a:xfrm>
              <a:off x="4368" y="1104"/>
              <a:ext cx="43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cs typeface="Arial" charset="0"/>
                </a:rPr>
                <a:t>Sensor</a:t>
              </a:r>
            </a:p>
          </p:txBody>
        </p:sp>
        <p:sp>
          <p:nvSpPr>
            <p:cNvPr id="337945" name="Rectangle 25"/>
            <p:cNvSpPr>
              <a:spLocks noChangeArrowheads="1"/>
            </p:cNvSpPr>
            <p:nvPr/>
          </p:nvSpPr>
          <p:spPr bwMode="auto">
            <a:xfrm>
              <a:off x="4368" y="1968"/>
              <a:ext cx="43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cs typeface="Arial" charset="0"/>
                </a:rPr>
                <a:t>Sensor</a:t>
              </a:r>
            </a:p>
          </p:txBody>
        </p:sp>
        <p:sp>
          <p:nvSpPr>
            <p:cNvPr id="337946" name="Line 26"/>
            <p:cNvSpPr>
              <a:spLocks noChangeShapeType="1"/>
            </p:cNvSpPr>
            <p:nvPr/>
          </p:nvSpPr>
          <p:spPr bwMode="auto">
            <a:xfrm flipH="1">
              <a:off x="4080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947" name="Line 27"/>
            <p:cNvSpPr>
              <a:spLocks noChangeShapeType="1"/>
            </p:cNvSpPr>
            <p:nvPr/>
          </p:nvSpPr>
          <p:spPr bwMode="auto">
            <a:xfrm flipV="1">
              <a:off x="4080" y="12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Sensor Node (Mote)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52500"/>
          </a:xfrm>
        </p:spPr>
        <p:txBody>
          <a:bodyPr/>
          <a:lstStyle/>
          <a:p>
            <a:r>
              <a:rPr lang="en-US"/>
              <a:t>Wireless Sensor Networks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Formed by hundreds or thousands of motes that communicate with each other and pass data along from one to another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 </a:t>
            </a:r>
            <a:r>
              <a:rPr lang="en-US" sz="2400" dirty="0" err="1" smtClean="0"/>
              <a:t>Supernode</a:t>
            </a:r>
            <a:r>
              <a:rPr lang="en-US" sz="2400" dirty="0" smtClean="0"/>
              <a:t> – or Gateway – is used to collect data and send to Backbone Network.</a:t>
            </a:r>
            <a:endParaRPr lang="en-US" sz="2400" dirty="0"/>
          </a:p>
        </p:txBody>
      </p:sp>
      <p:graphicFrame>
        <p:nvGraphicFramePr>
          <p:cNvPr id="11313" name="Object 49"/>
          <p:cNvGraphicFramePr>
            <a:graphicFrameLocks noChangeAspect="1"/>
          </p:cNvGraphicFramePr>
          <p:nvPr/>
        </p:nvGraphicFramePr>
        <p:xfrm>
          <a:off x="2362200" y="3621088"/>
          <a:ext cx="4421188" cy="3236912"/>
        </p:xfrm>
        <a:graphic>
          <a:graphicData uri="http://schemas.openxmlformats.org/presentationml/2006/ole">
            <p:oleObj spid="_x0000_s28675" name="Visio" r:id="rId3" imgW="5182514" imgH="3825545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WSN </a:t>
            </a:r>
            <a:r>
              <a:rPr lang="en-US" dirty="0" smtClean="0"/>
              <a:t>Applications &amp; Challenges</a:t>
            </a:r>
            <a:endParaRPr lang="en-GB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229600" cy="554461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 smtClean="0"/>
              <a:t>Apps: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Environmental/Habitat </a:t>
            </a:r>
            <a:r>
              <a:rPr lang="en-GB" sz="2400" dirty="0"/>
              <a:t>monitoring </a:t>
            </a:r>
            <a:endParaRPr lang="en-GB" sz="2400" dirty="0" smtClean="0"/>
          </a:p>
          <a:p>
            <a:pPr lvl="1">
              <a:lnSpc>
                <a:spcPct val="80000"/>
              </a:lnSpc>
            </a:pPr>
            <a:r>
              <a:rPr lang="en-GB" sz="2400" dirty="0" smtClean="0"/>
              <a:t>Agriculture </a:t>
            </a:r>
            <a:endParaRPr lang="en-GB" sz="2400" dirty="0"/>
          </a:p>
          <a:p>
            <a:pPr lvl="1">
              <a:lnSpc>
                <a:spcPct val="80000"/>
              </a:lnSpc>
            </a:pPr>
            <a:r>
              <a:rPr lang="en-GB" sz="2400" dirty="0"/>
              <a:t>Inventory tracking 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Medical monitoring 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Process </a:t>
            </a:r>
            <a:r>
              <a:rPr lang="en-GB" sz="2400" dirty="0"/>
              <a:t>Monitoring </a:t>
            </a:r>
            <a:endParaRPr lang="en-GB" sz="2400" dirty="0" smtClean="0"/>
          </a:p>
          <a:p>
            <a:pPr lvl="1">
              <a:lnSpc>
                <a:spcPct val="80000"/>
              </a:lnSpc>
            </a:pPr>
            <a:endParaRPr lang="en-GB" sz="2400" dirty="0" smtClean="0"/>
          </a:p>
          <a:p>
            <a:pPr lvl="1">
              <a:lnSpc>
                <a:spcPct val="80000"/>
              </a:lnSpc>
              <a:buNone/>
            </a:pPr>
            <a:endParaRPr lang="en-GB" sz="2400" dirty="0" smtClean="0"/>
          </a:p>
          <a:p>
            <a:pPr>
              <a:lnSpc>
                <a:spcPct val="80000"/>
              </a:lnSpc>
            </a:pPr>
            <a:r>
              <a:rPr lang="en-GB" sz="2800" dirty="0" smtClean="0"/>
              <a:t>Challenges: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Size.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Cost.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Energy Consumption.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Lifetime</a:t>
            </a:r>
          </a:p>
          <a:p>
            <a:pPr>
              <a:lnSpc>
                <a:spcPct val="80000"/>
              </a:lnSpc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WSN in Agriculture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2438400"/>
          </a:xfrm>
        </p:spPr>
        <p:txBody>
          <a:bodyPr/>
          <a:lstStyle/>
          <a:p>
            <a:r>
              <a:rPr lang="en-US" dirty="0" smtClean="0"/>
              <a:t>Controlling Pivot Irrigation</a:t>
            </a:r>
          </a:p>
          <a:p>
            <a:pPr lvl="1"/>
            <a:r>
              <a:rPr lang="en-US" dirty="0" smtClean="0"/>
              <a:t>Using WSN with GPS, only farmed areas are irrigated with correct amount of water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81000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s://encrypted-tbn3.gstatic.com/images?q=tbn:ANd9GcS3xub0tzQbSAvQ5Ckp2uEvFiIUnWlKbI-H05awCs2QrcXf8HAK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962400"/>
            <a:ext cx="2895600" cy="2895600"/>
          </a:xfrm>
          <a:prstGeom prst="rect">
            <a:avLst/>
          </a:prstGeom>
          <a:noFill/>
        </p:spPr>
      </p:pic>
      <p:pic>
        <p:nvPicPr>
          <p:cNvPr id="14340" name="Picture 4" descr="http://i01.i.aliimg.com/photo/v0/112235165/Center_pivot_irrig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2667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612766F5A2F3459817298A0017226B" ma:contentTypeVersion="1" ma:contentTypeDescription="Create a new document." ma:contentTypeScope="" ma:versionID="44c0ef4fa5db5fd8e2fb14f6d9b4bf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2d465dd849937321cdf8b52b5b5c9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A2B6E1-03E3-4D0A-B7E1-FA35E026E822}"/>
</file>

<file path=customXml/itemProps2.xml><?xml version="1.0" encoding="utf-8"?>
<ds:datastoreItem xmlns:ds="http://schemas.openxmlformats.org/officeDocument/2006/customXml" ds:itemID="{34F9103D-9641-4B36-AC5C-A8BF74639ABD}"/>
</file>

<file path=customXml/itemProps3.xml><?xml version="1.0" encoding="utf-8"?>
<ds:datastoreItem xmlns:ds="http://schemas.openxmlformats.org/officeDocument/2006/customXml" ds:itemID="{21BBA24B-8393-4A9A-8A46-9B67E8D6A0CB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2314</TotalTime>
  <Words>996</Words>
  <Application>Microsoft Office PowerPoint</Application>
  <PresentationFormat>On-screen Show (4:3)</PresentationFormat>
  <Paragraphs>162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ITU-e</vt:lpstr>
      <vt:lpstr>Visio</vt:lpstr>
      <vt:lpstr>M2M for Smart Agriculture and Smart Pipes</vt:lpstr>
      <vt:lpstr>Slide 2</vt:lpstr>
      <vt:lpstr>Water Scarcity</vt:lpstr>
      <vt:lpstr>Wireless Sensor Networks</vt:lpstr>
      <vt:lpstr>Sensor Node (Mote) </vt:lpstr>
      <vt:lpstr>Wireless Sensor Networks</vt:lpstr>
      <vt:lpstr>WSN Applications &amp; Challenges</vt:lpstr>
      <vt:lpstr>WSN in Agriculture</vt:lpstr>
      <vt:lpstr>Slide 9</vt:lpstr>
      <vt:lpstr>Monitoring of Soil Moisture</vt:lpstr>
      <vt:lpstr>Slide 11</vt:lpstr>
      <vt:lpstr>Greenhouse Environmental Control</vt:lpstr>
      <vt:lpstr>Typical Use Case Monitoring Water Level in Irrigation Canals</vt:lpstr>
      <vt:lpstr>One Canal Prototype Test</vt:lpstr>
      <vt:lpstr>Field Assessments in Shubra Qubala - Menofeya</vt:lpstr>
      <vt:lpstr>The sensors then send the water level and water flow values to an aggregation point in the center. </vt:lpstr>
      <vt:lpstr>A water management database calculates and monitors the water consumption: </vt:lpstr>
      <vt:lpstr>Farmers receive sms with information about their consumption, as well as credit points for best practice irrigation behavior</vt:lpstr>
      <vt:lpstr>Project Sustainability</vt:lpstr>
      <vt:lpstr>Smart Pipes – Detecting Water Leakage using WSN’s</vt:lpstr>
      <vt:lpstr>Pipe Leakage Problem</vt:lpstr>
      <vt:lpstr>Typical Leak losses</vt:lpstr>
      <vt:lpstr>Leak Detection Technologies </vt:lpstr>
      <vt:lpstr>Slide 24</vt:lpstr>
      <vt:lpstr>Slide 25</vt:lpstr>
      <vt:lpstr>Orange Lab Roadmap in Water Management</vt:lpstr>
      <vt:lpstr>Conclusions and Recommendations</vt:lpstr>
      <vt:lpstr>Thank You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Christin Chevalley</cp:lastModifiedBy>
  <cp:revision>357</cp:revision>
  <cp:lastPrinted>2001-11-25T13:41:09Z</cp:lastPrinted>
  <dcterms:created xsi:type="dcterms:W3CDTF">2007-02-20T15:47:31Z</dcterms:created>
  <dcterms:modified xsi:type="dcterms:W3CDTF">2013-04-15T08:09:35Z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0x01010089612766F5A2F3459817298A0017226B</vt:lpwstr>
  </property>
</Properties>
</file>