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s/slide6.xml" ContentType="application/vnd.openxmlformats-officedocument.presentationml.slide+xml"/>
  <Override PartName="/ppt/slides/slide9.xml" ContentType="application/vnd.openxmlformats-officedocument.presentationml.slide+xml"/>
  <Override PartName="/ppt/slides/slide8.xml" ContentType="application/vnd.openxmlformats-officedocument.presentationml.slid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7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10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notesSlides/notesSlide2.xml" ContentType="application/vnd.openxmlformats-officedocument.presentationml.notes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1.xml" ContentType="application/vnd.openxmlformats-officedocument.presentationml.slideLayout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6.xml" ContentType="application/vnd.openxmlformats-officedocument.presentationml.notesSlide+xml"/>
  <Override PartName="/ppt/slideLayouts/slideLayout4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notesSlides/notesSlide5.xml" ContentType="application/vnd.openxmlformats-officedocument.presentationml.notesSlide+xml"/>
  <Override PartName="/ppt/slideLayouts/slideLayout3.xml" ContentType="application/vnd.openxmlformats-officedocument.presentationml.slideLayout+xml"/>
  <Override PartName="/ppt/theme/theme1.xml" ContentType="application/vnd.openxmlformats-officedocument.theme+xml"/>
  <Override PartName="/ppt/notesMasters/notesMaster1.xml" ContentType="application/vnd.openxmlformats-officedocument.presentationml.notesMaster+xml"/>
  <Override PartName="/ppt/theme/theme2.xml" ContentType="application/vnd.openxmlformats-officedocument.theme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ppt/tableStyles.xml" ContentType="application/vnd.openxmlformats-officedocument.presentationml.tableStyle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8"/>
  </p:notesMasterIdLst>
  <p:sldIdLst>
    <p:sldId id="256" r:id="rId2"/>
    <p:sldId id="259" r:id="rId3"/>
    <p:sldId id="257" r:id="rId4"/>
    <p:sldId id="273" r:id="rId5"/>
    <p:sldId id="261" r:id="rId6"/>
    <p:sldId id="271" r:id="rId7"/>
    <p:sldId id="270" r:id="rId8"/>
    <p:sldId id="265" r:id="rId9"/>
    <p:sldId id="266" r:id="rId10"/>
    <p:sldId id="268" r:id="rId11"/>
    <p:sldId id="269" r:id="rId12"/>
    <p:sldId id="267" r:id="rId13"/>
    <p:sldId id="275" r:id="rId14"/>
    <p:sldId id="264" r:id="rId15"/>
    <p:sldId id="263" r:id="rId16"/>
    <p:sldId id="274" r:id="rId17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>
        <p:scale>
          <a:sx n="76" d="100"/>
          <a:sy n="76" d="100"/>
        </p:scale>
        <p:origin x="-1206" y="21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customXml" Target="../customXml/item3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customXml" Target="../customXml/item2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customXml" Target="../customXml/item1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E544A2C-44C8-40AC-9340-D0F0A0CB9834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DD823FF-3453-4B6D-95BF-FE9A92E235D0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544853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F3493D-8836-4D4F-9FFF-C2EBEA478322}" type="slidenum">
              <a:rPr lang="en-US" smtClean="0"/>
              <a:pPr/>
              <a:t>6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F3493D-8836-4D4F-9FFF-C2EBEA478322}" type="slidenum">
              <a:rPr lang="en-US" smtClean="0"/>
              <a:pPr/>
              <a:t>7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F3493D-8836-4D4F-9FFF-C2EBEA478322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F3493D-8836-4D4F-9FFF-C2EBEA478322}" type="slidenum">
              <a:rPr lang="en-US" smtClean="0"/>
              <a:pPr/>
              <a:t>10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F3493D-8836-4D4F-9FFF-C2EBEA478322}" type="slidenum">
              <a:rPr lang="en-US" smtClean="0"/>
              <a:pPr/>
              <a:t>11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 fontScale="92500" lnSpcReduction="10000"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F3493D-8836-4D4F-9FFF-C2EBEA478322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85650F9-667D-CA45-90B4-F7847E4C1520}" type="datetimeFigureOut">
              <a:rPr lang="en-US" smtClean="0"/>
              <a:pPr/>
              <a:t>4/14/2013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994B048-9EB4-9845-8C3B-977E0244A106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gi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en.wikipedia.org/wiki/Independent_contractor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gi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jpeg"/><Relationship Id="rId4" Type="http://schemas.openxmlformats.org/officeDocument/2006/relationships/hyperlink" Target="http://flowliberia.appspot.com/SummaryMap.html" TargetMode="Externa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9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gi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484244"/>
            <a:ext cx="7772400" cy="1510748"/>
          </a:xfrm>
        </p:spPr>
        <p:txBody>
          <a:bodyPr>
            <a:noAutofit/>
          </a:bodyPr>
          <a:lstStyle/>
          <a:p>
            <a:r>
              <a:rPr lang="en-US" sz="3200" b="1" dirty="0" smtClean="0">
                <a:latin typeface="Perpetua" pitchFamily="18" charset="0"/>
              </a:rPr>
              <a:t>Water Challenges and Information Technologies in Egypt </a:t>
            </a:r>
            <a:r>
              <a:rPr lang="en-US" sz="4800" b="1" dirty="0" smtClean="0">
                <a:solidFill>
                  <a:schemeClr val="tx1"/>
                </a:solidFill>
                <a:latin typeface="Perpetua"/>
                <a:cs typeface="Perpetua"/>
              </a:rPr>
              <a:t/>
            </a:r>
            <a:br>
              <a:rPr lang="en-US" sz="4800" b="1" dirty="0" smtClean="0">
                <a:solidFill>
                  <a:schemeClr val="tx1"/>
                </a:solidFill>
                <a:latin typeface="Perpetua"/>
                <a:cs typeface="Perpetua"/>
              </a:rPr>
            </a:br>
            <a:endParaRPr lang="en-US" sz="4800" dirty="0">
              <a:latin typeface="Perpetua"/>
              <a:cs typeface="Perpetua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70383" y="5010150"/>
            <a:ext cx="6400800" cy="1752600"/>
          </a:xfrm>
        </p:spPr>
        <p:txBody>
          <a:bodyPr/>
          <a:lstStyle/>
          <a:p>
            <a:r>
              <a:rPr lang="en-US" dirty="0" smtClean="0">
                <a:latin typeface="Perpetua"/>
                <a:cs typeface="Perpetua"/>
              </a:rPr>
              <a:t>Egypt Water </a:t>
            </a:r>
            <a:r>
              <a:rPr lang="en-US" dirty="0" err="1" smtClean="0">
                <a:latin typeface="Perpetua"/>
                <a:cs typeface="Perpetua"/>
              </a:rPr>
              <a:t>Hackathon</a:t>
            </a:r>
            <a:endParaRPr lang="en-US" dirty="0" smtClean="0">
              <a:latin typeface="Perpetua"/>
              <a:cs typeface="Perpetua"/>
            </a:endParaRPr>
          </a:p>
          <a:p>
            <a:r>
              <a:rPr lang="en-US" sz="3000" dirty="0" smtClean="0">
                <a:latin typeface="Perpetua"/>
                <a:cs typeface="Perpetua"/>
              </a:rPr>
              <a:t>October, </a:t>
            </a:r>
            <a:r>
              <a:rPr lang="en-US" sz="3000" dirty="0" smtClean="0">
                <a:latin typeface="Perpetua"/>
                <a:cs typeface="Perpetua"/>
              </a:rPr>
              <a:t>2011</a:t>
            </a:r>
          </a:p>
        </p:txBody>
      </p:sp>
      <p:pic>
        <p:nvPicPr>
          <p:cNvPr id="4" name="Picture 3" descr="logo2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715000" y="84438"/>
            <a:ext cx="3352800" cy="906162"/>
          </a:xfrm>
          <a:prstGeom prst="rect">
            <a:avLst/>
          </a:prstGeom>
        </p:spPr>
      </p:pic>
      <p:pic>
        <p:nvPicPr>
          <p:cNvPr id="6" name="Picture 5" descr="WORLDBANK_LOGO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  <p:pic>
        <p:nvPicPr>
          <p:cNvPr id="7" name="Picture 6" descr="egypt-flag.gif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769704" y="2460451"/>
            <a:ext cx="3564836" cy="221684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en-US" i="1" dirty="0">
                <a:latin typeface="Perpetua"/>
                <a:cs typeface="Perpetua"/>
              </a:rPr>
              <a:t>Working through local partners in Egypt </a:t>
            </a:r>
            <a:r>
              <a:rPr lang="en-US" i="1" dirty="0" smtClean="0">
                <a:latin typeface="Perpetua"/>
                <a:cs typeface="Perpetua"/>
              </a:rPr>
              <a:t>and other </a:t>
            </a:r>
            <a:r>
              <a:rPr lang="en-US" i="1" dirty="0">
                <a:latin typeface="Perpetua"/>
                <a:cs typeface="Perpetua"/>
              </a:rPr>
              <a:t>countries around the world, the World Bank is supporting an unusual collaboration to address one of world’s major challenges—the use and management of water through technology.</a:t>
            </a:r>
            <a:r>
              <a:rPr lang="en-US" dirty="0" smtClean="0">
                <a:latin typeface="Perpetua"/>
                <a:cs typeface="Perpetua"/>
              </a:rPr>
              <a:t> </a:t>
            </a:r>
            <a:endParaRPr lang="en-US" dirty="0">
              <a:latin typeface="Perpetua"/>
              <a:cs typeface="Perpetua"/>
            </a:endParaRPr>
          </a:p>
        </p:txBody>
      </p:sp>
      <p:pic>
        <p:nvPicPr>
          <p:cNvPr id="4" name="Picture 3" descr="logo2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715000" y="84438"/>
            <a:ext cx="3352800" cy="906162"/>
          </a:xfrm>
          <a:prstGeom prst="rect">
            <a:avLst/>
          </a:prstGeom>
        </p:spPr>
      </p:pic>
      <p:pic>
        <p:nvPicPr>
          <p:cNvPr id="5" name="Picture 4" descr="WORLDBANK_LOGO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9112"/>
            <a:ext cx="8229600" cy="728525"/>
          </a:xfrm>
        </p:spPr>
        <p:txBody>
          <a:bodyPr>
            <a:normAutofit fontScale="90000"/>
          </a:bodyPr>
          <a:lstStyle/>
          <a:p>
            <a:pPr algn="l"/>
            <a:r>
              <a:rPr lang="en-US" dirty="0" smtClean="0">
                <a:latin typeface="Perpetua"/>
                <a:cs typeface="Perpetua"/>
              </a:rPr>
              <a:t/>
            </a:r>
            <a:br>
              <a:rPr lang="en-US" dirty="0" smtClean="0">
                <a:latin typeface="Perpetua"/>
                <a:cs typeface="Perpetua"/>
              </a:rPr>
            </a:br>
            <a:r>
              <a:rPr lang="en-US" dirty="0" smtClean="0">
                <a:latin typeface="Perpetua"/>
                <a:cs typeface="Perpetua"/>
              </a:rPr>
              <a:t>What is a “Hackathon?”</a:t>
            </a:r>
            <a:endParaRPr lang="en-US" dirty="0">
              <a:latin typeface="Perpetua"/>
              <a:cs typeface="Perpetua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latin typeface="Perpetua"/>
                <a:cs typeface="Perpetua"/>
              </a:rPr>
              <a:t>The spirit of a hackathon is for technology experts to meet and collaboratively build programs and applications centered around a focused theme. </a:t>
            </a:r>
          </a:p>
          <a:p>
            <a:pPr>
              <a:buNone/>
            </a:pPr>
            <a:endParaRPr lang="en-US" dirty="0" smtClean="0">
              <a:latin typeface="Perpetua"/>
              <a:cs typeface="Perpetua"/>
            </a:endParaRPr>
          </a:p>
          <a:p>
            <a:r>
              <a:rPr lang="en-US" dirty="0" smtClean="0">
                <a:latin typeface="Perpetua"/>
                <a:cs typeface="Perpetua"/>
              </a:rPr>
              <a:t>The Water Hackathon is a new problem solving system which draws together the talent and initiative of software developers to solve real world water problems.</a:t>
            </a:r>
          </a:p>
          <a:p>
            <a:pPr>
              <a:buNone/>
            </a:pPr>
            <a:endParaRPr lang="en-US" dirty="0"/>
          </a:p>
        </p:txBody>
      </p:sp>
      <p:pic>
        <p:nvPicPr>
          <p:cNvPr id="4" name="Picture 3" descr="logo2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715000" y="84438"/>
            <a:ext cx="3352800" cy="906162"/>
          </a:xfrm>
          <a:prstGeom prst="rect">
            <a:avLst/>
          </a:prstGeom>
        </p:spPr>
      </p:pic>
      <p:pic>
        <p:nvPicPr>
          <p:cNvPr id="5" name="Picture 4" descr="WORLDBANK_LOGO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808382"/>
            <a:ext cx="8229600" cy="609255"/>
          </a:xfrm>
        </p:spPr>
        <p:txBody>
          <a:bodyPr>
            <a:normAutofit fontScale="90000"/>
          </a:bodyPr>
          <a:lstStyle/>
          <a:p>
            <a:pPr algn="l"/>
            <a:r>
              <a:rPr lang="en-US" dirty="0" smtClean="0">
                <a:latin typeface="Perpetua"/>
                <a:cs typeface="Perpetua"/>
              </a:rPr>
              <a:t/>
            </a:r>
            <a:br>
              <a:rPr lang="en-US" dirty="0" smtClean="0">
                <a:latin typeface="Perpetua"/>
                <a:cs typeface="Perpetua"/>
              </a:rPr>
            </a:br>
            <a:r>
              <a:rPr lang="en-US" dirty="0" smtClean="0">
                <a:latin typeface="Perpetua"/>
                <a:cs typeface="Perpetua"/>
              </a:rPr>
              <a:t>Why?</a:t>
            </a:r>
            <a:endParaRPr lang="en-US" dirty="0">
              <a:latin typeface="Perpetua"/>
              <a:cs typeface="Perpetua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919870"/>
          </a:xfrm>
        </p:spPr>
        <p:txBody>
          <a:bodyPr>
            <a:normAutofit/>
          </a:bodyPr>
          <a:lstStyle/>
          <a:p>
            <a:r>
              <a:rPr lang="en-US" dirty="0" smtClean="0">
                <a:latin typeface="Perpetua"/>
                <a:cs typeface="Perpetua"/>
              </a:rPr>
              <a:t>The surge in mobile phones is transforming the way people receive and share information, especially in Egypt. Egypt has a mobile penetration rate of over 90% and an impressive talent pool of software developers. </a:t>
            </a:r>
          </a:p>
          <a:p>
            <a:r>
              <a:rPr lang="en-US" dirty="0" smtClean="0">
                <a:latin typeface="Perpetua"/>
                <a:cs typeface="Perpetua"/>
              </a:rPr>
              <a:t>Building on existing innovations and its talent pool, Egypt can seize the moment to enable participatory development of new solutions to address challenges around water resource management. </a:t>
            </a:r>
          </a:p>
        </p:txBody>
      </p:sp>
      <p:pic>
        <p:nvPicPr>
          <p:cNvPr id="4" name="Picture 3" descr="logo2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715000" y="84438"/>
            <a:ext cx="3352800" cy="906162"/>
          </a:xfrm>
          <a:prstGeom prst="rect">
            <a:avLst/>
          </a:prstGeom>
        </p:spPr>
      </p:pic>
      <p:pic>
        <p:nvPicPr>
          <p:cNvPr id="5" name="Picture 4" descr="WORLDBANK_LOGO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828674"/>
            <a:ext cx="8229600" cy="1172403"/>
          </a:xfrm>
        </p:spPr>
        <p:txBody>
          <a:bodyPr>
            <a:normAutofit fontScale="90000"/>
          </a:bodyPr>
          <a:lstStyle/>
          <a:p>
            <a:pPr algn="l"/>
            <a:r>
              <a:rPr lang="en-US" dirty="0" smtClean="0">
                <a:latin typeface="Perpetua"/>
                <a:cs typeface="Perpetua"/>
              </a:rPr>
              <a:t/>
            </a:r>
            <a:br>
              <a:rPr lang="en-US" dirty="0" smtClean="0">
                <a:latin typeface="Perpetua"/>
                <a:cs typeface="Perpetua"/>
              </a:rPr>
            </a:br>
            <a:r>
              <a:rPr lang="en-US" dirty="0" smtClean="0">
                <a:latin typeface="Perpetua"/>
                <a:cs typeface="Perpetua"/>
              </a:rPr>
              <a:t>Technology has </a:t>
            </a:r>
            <a:br>
              <a:rPr lang="en-US" dirty="0" smtClean="0">
                <a:latin typeface="Perpetua"/>
                <a:cs typeface="Perpetua"/>
              </a:rPr>
            </a:br>
            <a:r>
              <a:rPr lang="en-US" dirty="0" smtClean="0">
                <a:latin typeface="Perpetua"/>
                <a:cs typeface="Perpetua"/>
              </a:rPr>
              <a:t>improved water resource management…</a:t>
            </a:r>
            <a:endParaRPr lang="en-US" dirty="0">
              <a:latin typeface="Perpetua"/>
              <a:cs typeface="Perpetua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pPr>
              <a:buNone/>
            </a:pPr>
            <a:endParaRPr lang="en-US" dirty="0" smtClean="0">
              <a:latin typeface="Perpetua"/>
              <a:cs typeface="Perpetua"/>
            </a:endParaRPr>
          </a:p>
          <a:p>
            <a:pPr>
              <a:buNone/>
            </a:pPr>
            <a:endParaRPr lang="en-US" dirty="0" smtClean="0">
              <a:latin typeface="Perpetua"/>
              <a:cs typeface="Perpetua"/>
            </a:endParaRPr>
          </a:p>
          <a:p>
            <a:pPr>
              <a:buNone/>
            </a:pPr>
            <a:r>
              <a:rPr lang="en-US" dirty="0" smtClean="0">
                <a:latin typeface="Perpetua"/>
                <a:cs typeface="Perpetua"/>
              </a:rPr>
              <a:t>… locally</a:t>
            </a:r>
          </a:p>
          <a:p>
            <a:pPr>
              <a:buNone/>
            </a:pPr>
            <a:endParaRPr lang="en-US" dirty="0" smtClean="0">
              <a:latin typeface="Perpetua"/>
              <a:cs typeface="Perpetua"/>
            </a:endParaRPr>
          </a:p>
          <a:p>
            <a:pPr>
              <a:buNone/>
            </a:pPr>
            <a:r>
              <a:rPr lang="en-US" sz="2600" dirty="0" smtClean="0">
                <a:latin typeface="Perpetua"/>
                <a:cs typeface="Perpetua"/>
              </a:rPr>
              <a:t>The Egyptian Ministry </a:t>
            </a:r>
            <a:r>
              <a:rPr lang="en-US" sz="2600" dirty="0">
                <a:latin typeface="Perpetua"/>
                <a:cs typeface="Perpetua"/>
              </a:rPr>
              <a:t>of Administrative Development</a:t>
            </a:r>
            <a:r>
              <a:rPr lang="en-US" sz="2600" dirty="0" smtClean="0">
                <a:latin typeface="Perpetua"/>
                <a:cs typeface="Perpetua"/>
              </a:rPr>
              <a:t> recently released a mobile service that enables citizens to receive utility </a:t>
            </a:r>
            <a:r>
              <a:rPr lang="en-US" sz="2600" dirty="0">
                <a:latin typeface="Perpetua"/>
                <a:cs typeface="Perpetua"/>
              </a:rPr>
              <a:t>bills and court </a:t>
            </a:r>
            <a:r>
              <a:rPr lang="en-US" sz="2600" dirty="0" smtClean="0">
                <a:latin typeface="Perpetua"/>
                <a:cs typeface="Perpetua"/>
              </a:rPr>
              <a:t>information.</a:t>
            </a:r>
          </a:p>
          <a:p>
            <a:pPr>
              <a:buNone/>
            </a:pPr>
            <a:endParaRPr lang="en-US" sz="2600" dirty="0">
              <a:latin typeface="Perpetua"/>
              <a:cs typeface="Perpetua"/>
            </a:endParaRPr>
          </a:p>
          <a:p>
            <a:pPr marR="0">
              <a:spcAft>
                <a:spcPts val="0"/>
              </a:spcAft>
              <a:buNone/>
            </a:pPr>
            <a:r>
              <a:rPr lang="en-US" sz="2600" dirty="0">
                <a:latin typeface="Perpetua"/>
                <a:cs typeface="Perpetua"/>
              </a:rPr>
              <a:t>New crowdsourcing software developed by IBM </a:t>
            </a:r>
            <a:r>
              <a:rPr lang="en-US" sz="2600" dirty="0" smtClean="0">
                <a:latin typeface="Perpetua"/>
                <a:cs typeface="Perpetua"/>
              </a:rPr>
              <a:t>called Creek Watch allows </a:t>
            </a:r>
            <a:r>
              <a:rPr lang="en-US" sz="2600" dirty="0">
                <a:latin typeface="Perpetua"/>
                <a:cs typeface="Perpetua"/>
              </a:rPr>
              <a:t>cell phone users to help monitor the health of local watershed.  A mobile application developed in India allows farmers to save water and time by remotely monitoring and switching on irrigation pumps used for watering crops; the application, now in use in Egypt and Australia, was the Grand Prize winner of Nokia’s Calling All Innovation hackathon event. </a:t>
            </a:r>
          </a:p>
          <a:p>
            <a:pPr marL="0" marR="0" algn="just">
              <a:spcBef>
                <a:spcPts val="0"/>
              </a:spcBef>
              <a:spcAft>
                <a:spcPts val="0"/>
              </a:spcAft>
              <a:buNone/>
            </a:pPr>
            <a:endParaRPr lang="en-US" sz="2600" dirty="0" smtClean="0">
              <a:latin typeface="Perpetua"/>
              <a:cs typeface="Perpetua"/>
            </a:endParaRPr>
          </a:p>
          <a:p>
            <a:pPr marL="0" marR="0" algn="just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600" dirty="0" smtClean="0">
                <a:latin typeface="Perpetua"/>
                <a:cs typeface="Perpetua"/>
              </a:rPr>
              <a:t>*** Crowdsourcing</a:t>
            </a:r>
            <a:r>
              <a:rPr lang="en-US" sz="2600" dirty="0">
                <a:latin typeface="Perpetua"/>
                <a:cs typeface="Perpetua"/>
              </a:rPr>
              <a:t> is the act of outsourcing tasks, traditionally performed by an employee or </a:t>
            </a:r>
            <a:r>
              <a:rPr lang="en-US" sz="2600" dirty="0">
                <a:latin typeface="Perpetua"/>
                <a:cs typeface="Perpetua"/>
                <a:hlinkClick r:id="rId2" tooltip="Independent contractor"/>
              </a:rPr>
              <a:t>contractor</a:t>
            </a:r>
            <a:r>
              <a:rPr lang="en-US" sz="2600" dirty="0">
                <a:latin typeface="Perpetua"/>
                <a:cs typeface="Perpetua"/>
              </a:rPr>
              <a:t>, to an undefined, large group of people or community (a "crowd"), through an open </a:t>
            </a:r>
            <a:r>
              <a:rPr lang="en-US" sz="2600" dirty="0" smtClean="0">
                <a:latin typeface="Perpetua"/>
                <a:cs typeface="Perpetua"/>
              </a:rPr>
              <a:t>call.</a:t>
            </a:r>
          </a:p>
          <a:p>
            <a:pPr>
              <a:buNone/>
            </a:pPr>
            <a:endParaRPr lang="en-US" dirty="0" smtClean="0">
              <a:latin typeface="Perpetua"/>
              <a:cs typeface="Perpetua"/>
            </a:endParaRPr>
          </a:p>
          <a:p>
            <a:pPr>
              <a:buNone/>
            </a:pPr>
            <a:endParaRPr lang="en-US" dirty="0" smtClean="0">
              <a:latin typeface="Perpetua"/>
              <a:cs typeface="Perpetua"/>
            </a:endParaRPr>
          </a:p>
          <a:p>
            <a:pPr>
              <a:buNone/>
            </a:pPr>
            <a:endParaRPr lang="en-US" dirty="0" smtClean="0">
              <a:latin typeface="Perpetua"/>
              <a:cs typeface="Perpetua"/>
            </a:endParaRPr>
          </a:p>
          <a:p>
            <a:pPr>
              <a:buNone/>
            </a:pPr>
            <a:endParaRPr lang="en-US" dirty="0" smtClean="0">
              <a:latin typeface="Perpetua"/>
              <a:cs typeface="Perpetua"/>
            </a:endParaRPr>
          </a:p>
          <a:p>
            <a:pPr>
              <a:buNone/>
            </a:pPr>
            <a:endParaRPr lang="en-US" dirty="0" smtClean="0"/>
          </a:p>
        </p:txBody>
      </p:sp>
      <p:pic>
        <p:nvPicPr>
          <p:cNvPr id="4" name="Picture 3" descr="logo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5715000" y="84438"/>
            <a:ext cx="3352800" cy="906162"/>
          </a:xfrm>
          <a:prstGeom prst="rect">
            <a:avLst/>
          </a:prstGeom>
        </p:spPr>
      </p:pic>
      <p:pic>
        <p:nvPicPr>
          <p:cNvPr id="5" name="Picture 4" descr="WORLDBANK_LOGO.jp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457200" y="304800"/>
            <a:ext cx="82296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en-US" sz="2200" b="1" i="1" dirty="0">
              <a:solidFill>
                <a:srgbClr val="006600"/>
              </a:solidFill>
              <a:latin typeface="Bell MT" pitchFamily="18" charset="0"/>
            </a:endParaRPr>
          </a:p>
          <a:p>
            <a:endParaRPr lang="en-US" dirty="0"/>
          </a:p>
        </p:txBody>
      </p:sp>
      <p:sp>
        <p:nvSpPr>
          <p:cNvPr id="11" name="TextBox 10"/>
          <p:cNvSpPr txBox="1"/>
          <p:nvPr/>
        </p:nvSpPr>
        <p:spPr>
          <a:xfrm>
            <a:off x="5791200" y="6315075"/>
            <a:ext cx="33528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i="1" dirty="0" err="1" smtClean="0"/>
              <a:t>stock.xchng</a:t>
            </a:r>
            <a:endParaRPr lang="en-US" sz="1000" dirty="0"/>
          </a:p>
        </p:txBody>
      </p:sp>
      <p:pic>
        <p:nvPicPr>
          <p:cNvPr id="6" name="Picture 5" descr="286898_20461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91478" y="1550503"/>
            <a:ext cx="6069496" cy="4585253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2054088" y="304800"/>
            <a:ext cx="576469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fontAlgn="base"/>
            <a:r>
              <a:rPr lang="en-US" sz="3200" dirty="0" smtClean="0">
                <a:latin typeface="Perpetua"/>
                <a:ea typeface="+mj-ea"/>
                <a:cs typeface="Perpetua"/>
              </a:rPr>
              <a:t>Egypt launches new mobile service</a:t>
            </a:r>
          </a:p>
        </p:txBody>
      </p:sp>
      <p:pic>
        <p:nvPicPr>
          <p:cNvPr id="9" name="Picture 8" descr="egypt-flag.gif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" y="0"/>
            <a:ext cx="1762538" cy="1012686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457200" y="304800"/>
            <a:ext cx="82296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latin typeface="Perpetua"/>
                <a:ea typeface="+mj-ea"/>
                <a:cs typeface="Perpetua"/>
              </a:rPr>
              <a:t>ICT app to protect the watershed</a:t>
            </a:r>
          </a:p>
          <a:p>
            <a:pPr algn="ctr"/>
            <a:endParaRPr lang="en-US" sz="2200" b="1" i="1" dirty="0">
              <a:solidFill>
                <a:srgbClr val="006600"/>
              </a:solidFill>
              <a:latin typeface="Bell MT" pitchFamily="18" charset="0"/>
            </a:endParaRPr>
          </a:p>
          <a:p>
            <a:endParaRPr lang="en-US" dirty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905000" y="828675"/>
            <a:ext cx="5676900" cy="5486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0" y="33337"/>
            <a:ext cx="2047875" cy="542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" name="TextBox 10"/>
          <p:cNvSpPr txBox="1"/>
          <p:nvPr/>
        </p:nvSpPr>
        <p:spPr>
          <a:xfrm>
            <a:off x="5791200" y="6315075"/>
            <a:ext cx="33528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/>
              <a:t>http://www.experiencestrategy.org/2011/07/creek-watch-and-the-art-of-crowdsourcing/</a:t>
            </a:r>
            <a:endParaRPr lang="en-US" sz="1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990600"/>
            <a:ext cx="8229600" cy="427038"/>
          </a:xfrm>
        </p:spPr>
        <p:txBody>
          <a:bodyPr>
            <a:normAutofit fontScale="90000"/>
          </a:bodyPr>
          <a:lstStyle/>
          <a:p>
            <a:pPr algn="l"/>
            <a:r>
              <a:rPr lang="en-US" dirty="0" smtClean="0">
                <a:latin typeface="Perpetua"/>
                <a:cs typeface="Perpetua"/>
              </a:rPr>
              <a:t/>
            </a:r>
            <a:br>
              <a:rPr lang="en-US" dirty="0" smtClean="0">
                <a:latin typeface="Perpetua"/>
                <a:cs typeface="Perpetua"/>
              </a:rPr>
            </a:br>
            <a:r>
              <a:rPr lang="en-US" dirty="0" smtClean="0">
                <a:latin typeface="Perpetua"/>
                <a:cs typeface="Perpetua"/>
              </a:rPr>
              <a:t/>
            </a:r>
            <a:br>
              <a:rPr lang="en-US" dirty="0" smtClean="0">
                <a:latin typeface="Perpetua"/>
                <a:cs typeface="Perpetua"/>
              </a:rPr>
            </a:br>
            <a:r>
              <a:rPr lang="en-US" dirty="0" smtClean="0">
                <a:latin typeface="Perpetua"/>
                <a:cs typeface="Perpetua"/>
              </a:rPr>
              <a:t>Technology has </a:t>
            </a:r>
            <a:br>
              <a:rPr lang="en-US" dirty="0" smtClean="0">
                <a:latin typeface="Perpetua"/>
                <a:cs typeface="Perpetua"/>
              </a:rPr>
            </a:br>
            <a:r>
              <a:rPr lang="en-US" dirty="0" smtClean="0">
                <a:latin typeface="Perpetua"/>
                <a:cs typeface="Perpetua"/>
              </a:rPr>
              <a:t>improved water resource management…</a:t>
            </a:r>
            <a:endParaRPr lang="en-US" dirty="0">
              <a:latin typeface="Perpetua"/>
              <a:cs typeface="Perpetua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pPr>
              <a:buNone/>
            </a:pPr>
            <a:endParaRPr lang="en-US" dirty="0" smtClean="0">
              <a:latin typeface="Perpetua"/>
              <a:cs typeface="Perpetua"/>
            </a:endParaRPr>
          </a:p>
          <a:p>
            <a:pPr>
              <a:buNone/>
            </a:pPr>
            <a:endParaRPr lang="en-US" dirty="0" smtClean="0">
              <a:latin typeface="Perpetua"/>
              <a:cs typeface="Perpetua"/>
            </a:endParaRPr>
          </a:p>
          <a:p>
            <a:pPr>
              <a:buNone/>
            </a:pPr>
            <a:r>
              <a:rPr lang="en-US" dirty="0" smtClean="0">
                <a:latin typeface="Perpetua"/>
                <a:cs typeface="Perpetua"/>
              </a:rPr>
              <a:t>… more examples globally </a:t>
            </a:r>
          </a:p>
          <a:p>
            <a:pPr>
              <a:buNone/>
            </a:pPr>
            <a:endParaRPr lang="en-US" sz="2400" dirty="0" smtClean="0">
              <a:latin typeface="Perpetua"/>
              <a:cs typeface="Perpetua"/>
            </a:endParaRPr>
          </a:p>
          <a:p>
            <a:pPr>
              <a:buNone/>
            </a:pPr>
            <a:r>
              <a:rPr lang="en-US" sz="2400" dirty="0" smtClean="0">
                <a:latin typeface="Perpetua"/>
                <a:cs typeface="Perpetua"/>
              </a:rPr>
              <a:t>In Liberia, Field Level Operations Watch (FLOW) </a:t>
            </a:r>
            <a:r>
              <a:rPr lang="en-US" sz="2400" dirty="0" smtClean="0">
                <a:latin typeface="Perpetua"/>
                <a:ea typeface="Cambria"/>
                <a:cs typeface="Perpetua"/>
              </a:rPr>
              <a:t>is a geospatial mobile application that was developed by Water For People. It gives field workers the ability to tag water access points along with information pertinent to water experts.</a:t>
            </a:r>
            <a:r>
              <a:rPr lang="en-US" sz="2400" dirty="0" smtClean="0">
                <a:latin typeface="Perpetua"/>
                <a:cs typeface="Perpetua"/>
              </a:rPr>
              <a:t> </a:t>
            </a:r>
          </a:p>
          <a:p>
            <a:pPr>
              <a:buNone/>
            </a:pPr>
            <a:endParaRPr lang="en-US" sz="2400" dirty="0" smtClean="0">
              <a:latin typeface="Perpetua"/>
              <a:cs typeface="Perpetua"/>
            </a:endParaRPr>
          </a:p>
          <a:p>
            <a:pPr>
              <a:buNone/>
            </a:pPr>
            <a:r>
              <a:rPr lang="en-US" sz="2400" dirty="0" smtClean="0">
                <a:latin typeface="Perpetua"/>
                <a:cs typeface="Perpetua"/>
              </a:rPr>
              <a:t>In India, </a:t>
            </a:r>
            <a:r>
              <a:rPr lang="en-US" sz="2400" dirty="0" err="1" smtClean="0">
                <a:latin typeface="Perpetua"/>
                <a:cs typeface="Perpetua"/>
              </a:rPr>
              <a:t>NextDrop</a:t>
            </a:r>
            <a:r>
              <a:rPr lang="en-US" sz="2400" dirty="0" smtClean="0">
                <a:latin typeface="Perpetua"/>
                <a:cs typeface="Perpetua"/>
              </a:rPr>
              <a:t> </a:t>
            </a:r>
            <a:r>
              <a:rPr lang="en-US" sz="2400" dirty="0">
                <a:latin typeface="Perpetua"/>
                <a:cs typeface="Perpetua"/>
              </a:rPr>
              <a:t>provides households with accurate and timely information about local piped water delivery, over cell phones already widely in </a:t>
            </a:r>
            <a:r>
              <a:rPr lang="en-US" sz="2400" dirty="0" smtClean="0">
                <a:latin typeface="Perpetua"/>
                <a:cs typeface="Perpetua"/>
              </a:rPr>
              <a:t>use.</a:t>
            </a:r>
          </a:p>
          <a:p>
            <a:pPr>
              <a:buNone/>
            </a:pPr>
            <a:endParaRPr lang="en-US" sz="2400" dirty="0" smtClean="0">
              <a:latin typeface="Perpetua"/>
              <a:cs typeface="Perpetua"/>
            </a:endParaRPr>
          </a:p>
          <a:p>
            <a:pPr>
              <a:buNone/>
            </a:pPr>
            <a:r>
              <a:rPr lang="en-US" sz="2400" dirty="0" smtClean="0">
                <a:latin typeface="Perpetua"/>
                <a:cs typeface="Perpetua"/>
              </a:rPr>
              <a:t>The Rainfall Productivity Calculator, an application built as a hobby by a technology enthusiast, allows citizens to see historical rainfall amounts for their homestead and estimate various crop yields.</a:t>
            </a:r>
          </a:p>
          <a:p>
            <a:pPr>
              <a:buNone/>
            </a:pPr>
            <a:endParaRPr lang="en-US" sz="2400" dirty="0" smtClean="0">
              <a:latin typeface="Perpetua"/>
              <a:cs typeface="Perpetua"/>
            </a:endParaRPr>
          </a:p>
          <a:p>
            <a:pPr>
              <a:buNone/>
            </a:pPr>
            <a:r>
              <a:rPr lang="en-US" sz="2400" dirty="0" smtClean="0">
                <a:latin typeface="Perpetua"/>
                <a:cs typeface="Perpetua"/>
              </a:rPr>
              <a:t>The Raising the Water Pressure project by an NGO called </a:t>
            </a:r>
            <a:r>
              <a:rPr lang="en-US" sz="2400" dirty="0" err="1" smtClean="0">
                <a:latin typeface="Perpetua"/>
                <a:cs typeface="Perpetua"/>
              </a:rPr>
              <a:t>Daraja</a:t>
            </a:r>
            <a:r>
              <a:rPr lang="en-US" sz="2400" dirty="0" smtClean="0">
                <a:latin typeface="Perpetua"/>
                <a:cs typeface="Perpetua"/>
              </a:rPr>
              <a:t> enables citizens in Tanzania to monitor and submit complaints regarding the water supply.</a:t>
            </a:r>
          </a:p>
          <a:p>
            <a:pPr>
              <a:buNone/>
            </a:pPr>
            <a:r>
              <a:rPr lang="en-US" dirty="0"/>
              <a:t>	</a:t>
            </a:r>
            <a:endParaRPr lang="en-US" dirty="0" smtClean="0"/>
          </a:p>
          <a:p>
            <a:pPr lvl="1"/>
            <a:endParaRPr lang="en-US" dirty="0" smtClean="0"/>
          </a:p>
        </p:txBody>
      </p:sp>
      <p:pic>
        <p:nvPicPr>
          <p:cNvPr id="4" name="Picture 3" descr="logo2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715000" y="84438"/>
            <a:ext cx="3352800" cy="906162"/>
          </a:xfrm>
          <a:prstGeom prst="rect">
            <a:avLst/>
          </a:prstGeom>
        </p:spPr>
      </p:pic>
      <p:pic>
        <p:nvPicPr>
          <p:cNvPr id="5" name="Picture 4" descr="WORLDBANK_LOGO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200" y="1295400"/>
            <a:ext cx="8382000" cy="525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457200" y="304800"/>
            <a:ext cx="82296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err="1" smtClean="0">
                <a:latin typeface="Perpetua"/>
                <a:ea typeface="+mj-ea"/>
                <a:cs typeface="Perpetua"/>
              </a:rPr>
              <a:t>Waterpoint</a:t>
            </a:r>
            <a:r>
              <a:rPr lang="en-US" sz="3200" dirty="0" smtClean="0">
                <a:latin typeface="Perpetua"/>
                <a:ea typeface="+mj-ea"/>
                <a:cs typeface="Perpetua"/>
              </a:rPr>
              <a:t> Mapping with FLOW</a:t>
            </a:r>
          </a:p>
          <a:p>
            <a:pPr algn="ctr"/>
            <a:endParaRPr lang="en-US" sz="2200" b="1" i="1" dirty="0">
              <a:solidFill>
                <a:srgbClr val="006600"/>
              </a:solidFill>
              <a:latin typeface="Bell MT" pitchFamily="18" charset="0"/>
            </a:endParaRPr>
          </a:p>
          <a:p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6096000" y="6553200"/>
            <a:ext cx="3048000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50" dirty="0" smtClean="0">
                <a:hlinkClick r:id="rId4"/>
              </a:rPr>
              <a:t>http://flowliberia.appspot.com/SummaryMap.html</a:t>
            </a:r>
            <a:endParaRPr lang="en-US" sz="1050" dirty="0"/>
          </a:p>
        </p:txBody>
      </p:sp>
      <p:pic>
        <p:nvPicPr>
          <p:cNvPr id="8" name="Picture 7" descr="WORLDBANK_LOGO.jp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2400300" y="304800"/>
            <a:ext cx="6286499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latin typeface="Perpetua"/>
                <a:ea typeface="+mj-ea"/>
                <a:cs typeface="Perpetua"/>
              </a:rPr>
              <a:t>Up to date information on water delivery</a:t>
            </a:r>
          </a:p>
          <a:p>
            <a:pPr algn="ctr"/>
            <a:endParaRPr lang="en-US" sz="2200" b="1" i="1" dirty="0">
              <a:solidFill>
                <a:srgbClr val="006600"/>
              </a:solidFill>
              <a:latin typeface="Bell MT" pitchFamily="18" charset="0"/>
            </a:endParaRPr>
          </a:p>
          <a:p>
            <a:endParaRPr lang="en-US" dirty="0"/>
          </a:p>
        </p:txBody>
      </p:sp>
      <p:pic>
        <p:nvPicPr>
          <p:cNvPr id="9" name="Picture 8" descr="flow4-300x166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46922" y="1298712"/>
            <a:ext cx="6732104" cy="4691271"/>
          </a:xfrm>
          <a:prstGeom prst="rect">
            <a:avLst/>
          </a:prstGeom>
        </p:spPr>
      </p:pic>
      <p:pic>
        <p:nvPicPr>
          <p:cNvPr id="10" name="Picture 9" descr="nextdrop_logo.jpe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0"/>
            <a:ext cx="2400300" cy="1200150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035827" y="6559825"/>
            <a:ext cx="410817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/>
              <a:t>http://www.adityakumarnayak.com/2011/nextdrop-org-innovative-solution-to-indias-water-supply-problem/</a:t>
            </a:r>
            <a:endParaRPr lang="en-US" sz="1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1683026" y="0"/>
            <a:ext cx="7003773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smtClean="0">
                <a:latin typeface="Perpetua"/>
                <a:ea typeface="+mj-ea"/>
                <a:cs typeface="Perpetua"/>
              </a:rPr>
              <a:t>Rain estimates for crop fields through ICT: </a:t>
            </a:r>
          </a:p>
          <a:p>
            <a:pPr algn="ctr"/>
            <a:r>
              <a:rPr lang="en-US" sz="2800" dirty="0" smtClean="0">
                <a:latin typeface="Perpetua"/>
                <a:cs typeface="Perpetua"/>
              </a:rPr>
              <a:t>Rainfall Productivity Calculator</a:t>
            </a:r>
            <a:endParaRPr lang="en-US" sz="2800" dirty="0" smtClean="0">
              <a:latin typeface="Perpetua"/>
              <a:ea typeface="+mj-ea"/>
              <a:cs typeface="Perpetua"/>
            </a:endParaRPr>
          </a:p>
          <a:p>
            <a:pPr algn="ctr"/>
            <a:endParaRPr lang="en-US" sz="2200" b="1" i="1" dirty="0">
              <a:solidFill>
                <a:srgbClr val="006600"/>
              </a:solidFill>
              <a:latin typeface="Bell MT" pitchFamily="18" charset="0"/>
            </a:endParaRPr>
          </a:p>
          <a:p>
            <a:endParaRPr lang="en-US" dirty="0"/>
          </a:p>
        </p:txBody>
      </p:sp>
      <p:pic>
        <p:nvPicPr>
          <p:cNvPr id="6" name="Picture 5" descr="original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91720" y="874642"/>
            <a:ext cx="7160559" cy="5983357"/>
          </a:xfrm>
          <a:prstGeom prst="rect">
            <a:avLst/>
          </a:prstGeom>
        </p:spPr>
      </p:pic>
      <p:pic>
        <p:nvPicPr>
          <p:cNvPr id="7" name="Picture 6" descr="WORLDBANK_LOGO.jp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71091" y="1545651"/>
            <a:ext cx="5181600" cy="34057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2093842" y="238540"/>
            <a:ext cx="6592957" cy="1179098"/>
          </a:xfrm>
        </p:spPr>
        <p:txBody>
          <a:bodyPr>
            <a:noAutofit/>
          </a:bodyPr>
          <a:lstStyle/>
          <a:p>
            <a:r>
              <a:rPr lang="en-US" sz="2800" dirty="0" smtClean="0">
                <a:latin typeface="Perpetua"/>
                <a:cs typeface="Perpetua"/>
              </a:rPr>
              <a:t>Citizen feedback for public services: </a:t>
            </a:r>
            <a:br>
              <a:rPr lang="en-US" sz="2800" dirty="0" smtClean="0">
                <a:latin typeface="Perpetua"/>
                <a:cs typeface="Perpetua"/>
              </a:rPr>
            </a:br>
            <a:r>
              <a:rPr lang="en-US" sz="2800" dirty="0" err="1" smtClean="0">
                <a:latin typeface="Perpetua"/>
                <a:cs typeface="Perpetua"/>
              </a:rPr>
              <a:t>Daraja</a:t>
            </a:r>
            <a:r>
              <a:rPr lang="en-US" sz="2800" dirty="0" smtClean="0">
                <a:latin typeface="Perpetua"/>
                <a:cs typeface="Perpetua"/>
              </a:rPr>
              <a:t> and “Raising </a:t>
            </a:r>
            <a:r>
              <a:rPr lang="en-US" sz="2800" dirty="0">
                <a:latin typeface="Perpetua"/>
                <a:cs typeface="Perpetua"/>
              </a:rPr>
              <a:t>the water pressure”</a:t>
            </a:r>
          </a:p>
        </p:txBody>
      </p:sp>
      <p:grpSp>
        <p:nvGrpSpPr>
          <p:cNvPr id="2" name="Group 6"/>
          <p:cNvGrpSpPr/>
          <p:nvPr/>
        </p:nvGrpSpPr>
        <p:grpSpPr>
          <a:xfrm>
            <a:off x="3581400" y="4026878"/>
            <a:ext cx="5562600" cy="2667000"/>
            <a:chOff x="285720" y="1571612"/>
            <a:chExt cx="8668116" cy="4643470"/>
          </a:xfrm>
        </p:grpSpPr>
        <p:sp>
          <p:nvSpPr>
            <p:cNvPr id="8" name="Rounded Rectangle 7"/>
            <p:cNvSpPr/>
            <p:nvPr/>
          </p:nvSpPr>
          <p:spPr>
            <a:xfrm>
              <a:off x="285720" y="3000372"/>
              <a:ext cx="1857388" cy="1857388"/>
            </a:xfrm>
            <a:prstGeom prst="roundRect">
              <a:avLst/>
            </a:prstGeom>
          </p:spPr>
          <p:style>
            <a:lnRef idx="1">
              <a:schemeClr val="accent1"/>
            </a:lnRef>
            <a:fillRef idx="2">
              <a:schemeClr val="accent1"/>
            </a:fillRef>
            <a:effectRef idx="1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GB" sz="1000" b="1" dirty="0" smtClean="0"/>
                <a:t>Rural waterpoint breaks down</a:t>
              </a:r>
              <a:endParaRPr lang="en-GB" sz="1000" b="1" dirty="0"/>
            </a:p>
          </p:txBody>
        </p:sp>
        <p:sp>
          <p:nvSpPr>
            <p:cNvPr id="9" name="Rounded Rectangle 8"/>
            <p:cNvSpPr/>
            <p:nvPr/>
          </p:nvSpPr>
          <p:spPr>
            <a:xfrm>
              <a:off x="2786050" y="5214950"/>
              <a:ext cx="3357586" cy="1000132"/>
            </a:xfrm>
            <a:prstGeom prst="roundRect">
              <a:avLst/>
            </a:prstGeom>
          </p:spPr>
          <p:style>
            <a:lnRef idx="1">
              <a:schemeClr val="accent1"/>
            </a:lnRef>
            <a:fillRef idx="2">
              <a:schemeClr val="accent1"/>
            </a:fillRef>
            <a:effectRef idx="1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GB" sz="1000" b="1" dirty="0" smtClean="0"/>
                <a:t>Local Government gets the waterpoint fixed</a:t>
              </a:r>
              <a:endParaRPr lang="en-GB" sz="1000" b="1" dirty="0"/>
            </a:p>
          </p:txBody>
        </p:sp>
        <p:sp>
          <p:nvSpPr>
            <p:cNvPr id="10" name="Circular Arrow 9"/>
            <p:cNvSpPr/>
            <p:nvPr/>
          </p:nvSpPr>
          <p:spPr>
            <a:xfrm rot="10800000">
              <a:off x="3357555" y="3915190"/>
              <a:ext cx="2357422" cy="1656950"/>
            </a:xfrm>
            <a:prstGeom prst="circularArrow">
              <a:avLst/>
            </a:prstGeom>
            <a:ln/>
          </p:spPr>
          <p:style>
            <a:lnRef idx="0">
              <a:schemeClr val="accent3"/>
            </a:lnRef>
            <a:fillRef idx="3">
              <a:schemeClr val="accent3"/>
            </a:fillRef>
            <a:effectRef idx="3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000">
                <a:solidFill>
                  <a:schemeClr val="tx1"/>
                </a:solidFill>
              </a:endParaRPr>
            </a:p>
          </p:txBody>
        </p:sp>
        <p:sp>
          <p:nvSpPr>
            <p:cNvPr id="11" name="Rounded Rectangle 10"/>
            <p:cNvSpPr/>
            <p:nvPr/>
          </p:nvSpPr>
          <p:spPr>
            <a:xfrm>
              <a:off x="2428860" y="3000372"/>
              <a:ext cx="1857388" cy="1857388"/>
            </a:xfrm>
            <a:prstGeom prst="roundRect">
              <a:avLst/>
            </a:prstGeom>
          </p:spPr>
          <p:style>
            <a:lnRef idx="1">
              <a:schemeClr val="accent1"/>
            </a:lnRef>
            <a:fillRef idx="2">
              <a:schemeClr val="accent1"/>
            </a:fillRef>
            <a:effectRef idx="1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GB" sz="1000" b="1" dirty="0" smtClean="0"/>
                <a:t>Rural Citizen sends SMS to 15440</a:t>
              </a:r>
              <a:endParaRPr lang="en-GB" sz="1000" b="1" dirty="0"/>
            </a:p>
          </p:txBody>
        </p:sp>
        <p:sp>
          <p:nvSpPr>
            <p:cNvPr id="12" name="Rounded Rectangle 11"/>
            <p:cNvSpPr/>
            <p:nvPr/>
          </p:nvSpPr>
          <p:spPr>
            <a:xfrm>
              <a:off x="4643438" y="3000372"/>
              <a:ext cx="1714512" cy="1857388"/>
            </a:xfrm>
            <a:prstGeom prst="roundRect">
              <a:avLst/>
            </a:prstGeom>
          </p:spPr>
          <p:style>
            <a:lnRef idx="1">
              <a:schemeClr val="accent1"/>
            </a:lnRef>
            <a:fillRef idx="2">
              <a:schemeClr val="accent1"/>
            </a:fillRef>
            <a:effectRef idx="1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GB" sz="1000" b="1" dirty="0" smtClean="0"/>
                <a:t>SMS delivered to Daraja</a:t>
              </a:r>
              <a:endParaRPr lang="en-GB" sz="1000" b="1" dirty="0"/>
            </a:p>
          </p:txBody>
        </p:sp>
        <p:sp>
          <p:nvSpPr>
            <p:cNvPr id="13" name="Rounded Rectangle 12"/>
            <p:cNvSpPr/>
            <p:nvPr/>
          </p:nvSpPr>
          <p:spPr>
            <a:xfrm>
              <a:off x="6858016" y="3214686"/>
              <a:ext cx="2000264" cy="1357322"/>
            </a:xfrm>
            <a:prstGeom prst="roundRect">
              <a:avLst/>
            </a:prstGeom>
          </p:spPr>
          <p:style>
            <a:lnRef idx="1">
              <a:schemeClr val="accent1"/>
            </a:lnRef>
            <a:fillRef idx="2">
              <a:schemeClr val="accent1"/>
            </a:fillRef>
            <a:effectRef idx="1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GB" sz="1000" b="1" dirty="0" smtClean="0"/>
                <a:t>Waterpoint database updated</a:t>
              </a:r>
              <a:endParaRPr lang="en-GB" sz="1000" b="1" dirty="0"/>
            </a:p>
          </p:txBody>
        </p:sp>
        <p:sp>
          <p:nvSpPr>
            <p:cNvPr id="14" name="Rounded Rectangle 13"/>
            <p:cNvSpPr/>
            <p:nvPr/>
          </p:nvSpPr>
          <p:spPr>
            <a:xfrm>
              <a:off x="6858016" y="4857760"/>
              <a:ext cx="2000264" cy="1357322"/>
            </a:xfrm>
            <a:prstGeom prst="roundRect">
              <a:avLst/>
            </a:prstGeom>
          </p:spPr>
          <p:style>
            <a:lnRef idx="1">
              <a:schemeClr val="accent1"/>
            </a:lnRef>
            <a:fillRef idx="2">
              <a:schemeClr val="accent1"/>
            </a:fillRef>
            <a:effectRef idx="1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GB" sz="1000" b="1" dirty="0" smtClean="0"/>
                <a:t>SMS forwarded to DWE, Mb.</a:t>
              </a:r>
              <a:endParaRPr lang="en-GB" sz="1000" b="1" dirty="0"/>
            </a:p>
          </p:txBody>
        </p:sp>
        <p:sp>
          <p:nvSpPr>
            <p:cNvPr id="15" name="Rounded Rectangle 14"/>
            <p:cNvSpPr/>
            <p:nvPr/>
          </p:nvSpPr>
          <p:spPr>
            <a:xfrm>
              <a:off x="6858016" y="1571612"/>
              <a:ext cx="2000264" cy="1357322"/>
            </a:xfrm>
            <a:prstGeom prst="roundRect">
              <a:avLst/>
            </a:prstGeom>
          </p:spPr>
          <p:style>
            <a:lnRef idx="1">
              <a:schemeClr val="accent1"/>
            </a:lnRef>
            <a:fillRef idx="2">
              <a:schemeClr val="accent1"/>
            </a:fillRef>
            <a:effectRef idx="1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GB" sz="1000" b="1" dirty="0" smtClean="0"/>
                <a:t>SMS shared with media partners</a:t>
              </a:r>
              <a:endParaRPr lang="en-GB" sz="1000" b="1" dirty="0"/>
            </a:p>
          </p:txBody>
        </p:sp>
        <p:sp>
          <p:nvSpPr>
            <p:cNvPr id="16" name="Rounded Rectangle 15"/>
            <p:cNvSpPr/>
            <p:nvPr/>
          </p:nvSpPr>
          <p:spPr>
            <a:xfrm>
              <a:off x="3428992" y="1714488"/>
              <a:ext cx="3431250" cy="1000132"/>
            </a:xfrm>
            <a:prstGeom prst="roundRect">
              <a:avLst/>
            </a:prstGeom>
            <a:noFill/>
            <a:ln>
              <a:noFill/>
            </a:ln>
          </p:spPr>
          <p:style>
            <a:lnRef idx="1">
              <a:schemeClr val="accent1"/>
            </a:lnRef>
            <a:fillRef idx="2">
              <a:schemeClr val="accent1"/>
            </a:fillRef>
            <a:effectRef idx="1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GB" sz="1000" b="1" dirty="0" smtClean="0"/>
                <a:t>Follow up, clarify</a:t>
              </a:r>
              <a:endParaRPr lang="en-GB" sz="1000" b="1" dirty="0"/>
            </a:p>
          </p:txBody>
        </p:sp>
        <p:sp>
          <p:nvSpPr>
            <p:cNvPr id="17" name="Right Arrow 16"/>
            <p:cNvSpPr/>
            <p:nvPr/>
          </p:nvSpPr>
          <p:spPr>
            <a:xfrm rot="9711483">
              <a:off x="4058335" y="2490277"/>
              <a:ext cx="2940058" cy="419998"/>
            </a:xfrm>
            <a:prstGeom prst="rightArrow">
              <a:avLst/>
            </a:prstGeom>
          </p:spPr>
          <p:style>
            <a:lnRef idx="0">
              <a:schemeClr val="accent3"/>
            </a:lnRef>
            <a:fillRef idx="3">
              <a:schemeClr val="accent3"/>
            </a:fillRef>
            <a:effectRef idx="3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000"/>
            </a:p>
          </p:txBody>
        </p:sp>
        <p:sp>
          <p:nvSpPr>
            <p:cNvPr id="18" name="Right Arrow 17"/>
            <p:cNvSpPr/>
            <p:nvPr/>
          </p:nvSpPr>
          <p:spPr>
            <a:xfrm rot="19379403">
              <a:off x="6326423" y="2813339"/>
              <a:ext cx="705996" cy="368894"/>
            </a:xfrm>
            <a:prstGeom prst="rightArrow">
              <a:avLst/>
            </a:prstGeom>
          </p:spPr>
          <p:style>
            <a:lnRef idx="0">
              <a:schemeClr val="accent3"/>
            </a:lnRef>
            <a:fillRef idx="3">
              <a:schemeClr val="accent3"/>
            </a:fillRef>
            <a:effectRef idx="3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000"/>
            </a:p>
          </p:txBody>
        </p:sp>
        <p:sp>
          <p:nvSpPr>
            <p:cNvPr id="19" name="Right Arrow 18"/>
            <p:cNvSpPr/>
            <p:nvPr/>
          </p:nvSpPr>
          <p:spPr>
            <a:xfrm>
              <a:off x="6286512" y="3714752"/>
              <a:ext cx="714380" cy="357190"/>
            </a:xfrm>
            <a:prstGeom prst="rightArrow">
              <a:avLst/>
            </a:prstGeom>
          </p:spPr>
          <p:style>
            <a:lnRef idx="0">
              <a:schemeClr val="accent3"/>
            </a:lnRef>
            <a:fillRef idx="3">
              <a:schemeClr val="accent3"/>
            </a:fillRef>
            <a:effectRef idx="3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000"/>
            </a:p>
          </p:txBody>
        </p:sp>
        <p:sp>
          <p:nvSpPr>
            <p:cNvPr id="20" name="Right Arrow 19"/>
            <p:cNvSpPr/>
            <p:nvPr/>
          </p:nvSpPr>
          <p:spPr>
            <a:xfrm rot="2220597" flipV="1">
              <a:off x="6321624" y="4608391"/>
              <a:ext cx="714693" cy="355862"/>
            </a:xfrm>
            <a:prstGeom prst="rightArrow">
              <a:avLst/>
            </a:prstGeom>
          </p:spPr>
          <p:style>
            <a:lnRef idx="0">
              <a:schemeClr val="accent3"/>
            </a:lnRef>
            <a:fillRef idx="3">
              <a:schemeClr val="accent3"/>
            </a:fillRef>
            <a:effectRef idx="3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000"/>
            </a:p>
          </p:txBody>
        </p:sp>
        <p:sp>
          <p:nvSpPr>
            <p:cNvPr id="21" name="Right Arrow 20"/>
            <p:cNvSpPr/>
            <p:nvPr/>
          </p:nvSpPr>
          <p:spPr>
            <a:xfrm rot="10800000" flipV="1">
              <a:off x="6143636" y="5572139"/>
              <a:ext cx="785818" cy="357190"/>
            </a:xfrm>
            <a:prstGeom prst="rightArrow">
              <a:avLst/>
            </a:prstGeom>
          </p:spPr>
          <p:style>
            <a:lnRef idx="0">
              <a:schemeClr val="accent3"/>
            </a:lnRef>
            <a:fillRef idx="3">
              <a:schemeClr val="accent3"/>
            </a:fillRef>
            <a:effectRef idx="3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000"/>
            </a:p>
          </p:txBody>
        </p:sp>
        <p:sp>
          <p:nvSpPr>
            <p:cNvPr id="22" name="Right Arrow 21"/>
            <p:cNvSpPr/>
            <p:nvPr/>
          </p:nvSpPr>
          <p:spPr>
            <a:xfrm rot="5400000" flipV="1">
              <a:off x="7767476" y="3738724"/>
              <a:ext cx="2029484" cy="343236"/>
            </a:xfrm>
            <a:prstGeom prst="rightArrow">
              <a:avLst/>
            </a:prstGeom>
          </p:spPr>
          <p:style>
            <a:lnRef idx="0">
              <a:schemeClr val="accent3"/>
            </a:lnRef>
            <a:fillRef idx="3">
              <a:schemeClr val="accent3"/>
            </a:fillRef>
            <a:effectRef idx="3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000"/>
            </a:p>
          </p:txBody>
        </p:sp>
        <p:sp>
          <p:nvSpPr>
            <p:cNvPr id="23" name="Right Arrow 22"/>
            <p:cNvSpPr/>
            <p:nvPr/>
          </p:nvSpPr>
          <p:spPr>
            <a:xfrm>
              <a:off x="2000232" y="3714752"/>
              <a:ext cx="642942" cy="357190"/>
            </a:xfrm>
            <a:prstGeom prst="rightArrow">
              <a:avLst/>
            </a:prstGeom>
          </p:spPr>
          <p:style>
            <a:lnRef idx="0">
              <a:schemeClr val="accent3"/>
            </a:lnRef>
            <a:fillRef idx="3">
              <a:schemeClr val="accent3"/>
            </a:fillRef>
            <a:effectRef idx="3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000"/>
            </a:p>
          </p:txBody>
        </p:sp>
        <p:sp>
          <p:nvSpPr>
            <p:cNvPr id="24" name="Right Arrow 23"/>
            <p:cNvSpPr/>
            <p:nvPr/>
          </p:nvSpPr>
          <p:spPr>
            <a:xfrm>
              <a:off x="4143372" y="3714752"/>
              <a:ext cx="642942" cy="357190"/>
            </a:xfrm>
            <a:prstGeom prst="rightArrow">
              <a:avLst/>
            </a:prstGeom>
          </p:spPr>
          <p:style>
            <a:lnRef idx="0">
              <a:schemeClr val="accent3"/>
            </a:lnRef>
            <a:fillRef idx="3">
              <a:schemeClr val="accent3"/>
            </a:fillRef>
            <a:effectRef idx="3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000"/>
            </a:p>
          </p:txBody>
        </p:sp>
      </p:grpSp>
      <p:sp>
        <p:nvSpPr>
          <p:cNvPr id="25" name="TextBox 24"/>
          <p:cNvSpPr txBox="1"/>
          <p:nvPr/>
        </p:nvSpPr>
        <p:spPr>
          <a:xfrm>
            <a:off x="152400" y="6477000"/>
            <a:ext cx="31242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 smtClean="0"/>
              <a:t>http://www.daraja.org/our-work/rtwp</a:t>
            </a:r>
            <a:endParaRPr lang="en-US" sz="1400" dirty="0"/>
          </a:p>
        </p:txBody>
      </p:sp>
      <p:pic>
        <p:nvPicPr>
          <p:cNvPr id="26" name="Picture 3"/>
          <p:cNvPicPr>
            <a:picLocks noChangeAspect="1" noChangeArrowheads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68889" b="45328"/>
          <a:stretch>
            <a:fillRect/>
          </a:stretch>
        </p:blipFill>
        <p:spPr bwMode="auto">
          <a:xfrm>
            <a:off x="0" y="0"/>
            <a:ext cx="2266122" cy="12457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l"/>
            <a:r>
              <a:rPr lang="en-US" dirty="0" smtClean="0">
                <a:latin typeface="Perpetua"/>
                <a:cs typeface="Perpetua"/>
              </a:rPr>
              <a:t/>
            </a:r>
            <a:br>
              <a:rPr lang="en-US" dirty="0" smtClean="0">
                <a:latin typeface="Perpetua"/>
                <a:cs typeface="Perpetua"/>
              </a:rPr>
            </a:br>
            <a:r>
              <a:rPr lang="en-US" dirty="0" smtClean="0">
                <a:latin typeface="Perpetua"/>
                <a:cs typeface="Perpetua"/>
              </a:rPr>
              <a:t>Events and Process Flow</a:t>
            </a:r>
            <a:endParaRPr lang="en-US" dirty="0">
              <a:latin typeface="Perpetua"/>
              <a:cs typeface="Perpetua"/>
            </a:endParaRPr>
          </a:p>
        </p:txBody>
      </p:sp>
      <p:pic>
        <p:nvPicPr>
          <p:cNvPr id="4" name="Picture 3" descr="logo2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715000" y="84438"/>
            <a:ext cx="3352800" cy="906162"/>
          </a:xfrm>
          <a:prstGeom prst="rect">
            <a:avLst/>
          </a:prstGeom>
        </p:spPr>
      </p:pic>
      <p:grpSp>
        <p:nvGrpSpPr>
          <p:cNvPr id="3" name="Group 4"/>
          <p:cNvGrpSpPr/>
          <p:nvPr/>
        </p:nvGrpSpPr>
        <p:grpSpPr>
          <a:xfrm>
            <a:off x="304800" y="1905000"/>
            <a:ext cx="8001000" cy="4259997"/>
            <a:chOff x="129563" y="762000"/>
            <a:chExt cx="8001000" cy="4259997"/>
          </a:xfrm>
        </p:grpSpPr>
        <p:sp>
          <p:nvSpPr>
            <p:cNvPr id="6" name="Rectangle 5"/>
            <p:cNvSpPr/>
            <p:nvPr/>
          </p:nvSpPr>
          <p:spPr>
            <a:xfrm>
              <a:off x="3329963" y="762000"/>
              <a:ext cx="4800600" cy="838200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000" b="1" dirty="0" smtClean="0">
                  <a:latin typeface="Perpetua"/>
                  <a:cs typeface="Perpetua"/>
                </a:rPr>
                <a:t>Sector Stakeholders, Specialists and Communities define pressing problems</a:t>
              </a:r>
              <a:endParaRPr lang="en-US" sz="2000" b="1" dirty="0">
                <a:latin typeface="Perpetua"/>
                <a:cs typeface="Perpetua"/>
              </a:endParaRPr>
            </a:p>
          </p:txBody>
        </p:sp>
        <p:sp>
          <p:nvSpPr>
            <p:cNvPr id="7" name="Rectangle 6"/>
            <p:cNvSpPr/>
            <p:nvPr/>
          </p:nvSpPr>
          <p:spPr>
            <a:xfrm>
              <a:off x="3329963" y="2362200"/>
              <a:ext cx="4724400" cy="838200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000" b="1" dirty="0" smtClean="0">
                  <a:latin typeface="Perpetua"/>
                  <a:cs typeface="Perpetua"/>
                </a:rPr>
                <a:t>Software developers compete to program functional (prototype) solutions</a:t>
              </a:r>
              <a:endParaRPr lang="en-US" sz="2000" b="1" dirty="0">
                <a:latin typeface="Perpetua"/>
                <a:cs typeface="Perpetua"/>
              </a:endParaRPr>
            </a:p>
          </p:txBody>
        </p:sp>
        <p:sp>
          <p:nvSpPr>
            <p:cNvPr id="8" name="Rectangle 7"/>
            <p:cNvSpPr/>
            <p:nvPr/>
          </p:nvSpPr>
          <p:spPr>
            <a:xfrm>
              <a:off x="3329963" y="3962400"/>
              <a:ext cx="4724400" cy="838200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000" b="1" dirty="0" smtClean="0">
                  <a:latin typeface="Perpetua"/>
                  <a:cs typeface="Perpetua"/>
                </a:rPr>
                <a:t>Promising prototypes are sponsored for a </a:t>
              </a:r>
            </a:p>
            <a:p>
              <a:pPr algn="ctr"/>
              <a:r>
                <a:rPr lang="en-US" sz="2000" b="1" dirty="0" smtClean="0">
                  <a:latin typeface="Perpetua"/>
                  <a:cs typeface="Perpetua"/>
                </a:rPr>
                <a:t>pilot &amp; full development</a:t>
              </a:r>
              <a:endParaRPr lang="en-US" sz="2000" b="1" dirty="0">
                <a:latin typeface="Perpetua"/>
                <a:cs typeface="Perpetua"/>
              </a:endParaRPr>
            </a:p>
          </p:txBody>
        </p:sp>
        <p:sp>
          <p:nvSpPr>
            <p:cNvPr id="9" name="Down Arrow 8"/>
            <p:cNvSpPr/>
            <p:nvPr/>
          </p:nvSpPr>
          <p:spPr>
            <a:xfrm>
              <a:off x="5387363" y="1600200"/>
              <a:ext cx="457200" cy="762000"/>
            </a:xfrm>
            <a:prstGeom prst="down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129563" y="926068"/>
              <a:ext cx="3241465" cy="120032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b="1" dirty="0" smtClean="0">
                  <a:latin typeface="Perpetua"/>
                  <a:cs typeface="Perpetua"/>
                </a:rPr>
                <a:t>Before the </a:t>
              </a:r>
              <a:r>
                <a:rPr lang="en-US" sz="2400" b="1" dirty="0" err="1" smtClean="0">
                  <a:latin typeface="Perpetua"/>
                  <a:cs typeface="Perpetua"/>
                </a:rPr>
                <a:t>Hackathon</a:t>
              </a:r>
              <a:r>
                <a:rPr lang="en-US" sz="2400" b="1" dirty="0" smtClean="0">
                  <a:latin typeface="Perpetua"/>
                  <a:cs typeface="Perpetua"/>
                </a:rPr>
                <a:t>:</a:t>
              </a:r>
            </a:p>
            <a:p>
              <a:r>
                <a:rPr lang="en-US" sz="2400" b="1" dirty="0" smtClean="0">
                  <a:latin typeface="Perpetua"/>
                  <a:cs typeface="Perpetua"/>
                </a:rPr>
                <a:t>Working Group </a:t>
              </a:r>
            </a:p>
            <a:p>
              <a:r>
                <a:rPr lang="en-US" sz="2400" b="1" dirty="0" smtClean="0">
                  <a:latin typeface="Perpetua"/>
                  <a:cs typeface="Perpetua"/>
                </a:rPr>
                <a:t>Oct. 12., 2011</a:t>
              </a:r>
              <a:endParaRPr lang="en-US" sz="2400" b="1" dirty="0">
                <a:latin typeface="Perpetua"/>
                <a:cs typeface="Perpetua"/>
              </a:endParaRPr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205763" y="2590800"/>
              <a:ext cx="2593082" cy="120032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b="1" dirty="0" smtClean="0">
                  <a:latin typeface="Perpetua"/>
                  <a:cs typeface="Perpetua"/>
                </a:rPr>
                <a:t>At the </a:t>
              </a:r>
              <a:r>
                <a:rPr lang="en-US" sz="2400" b="1" dirty="0" err="1" smtClean="0">
                  <a:latin typeface="Perpetua"/>
                  <a:cs typeface="Perpetua"/>
                </a:rPr>
                <a:t>Hackathon</a:t>
              </a:r>
              <a:r>
                <a:rPr lang="en-US" sz="2400" b="1" dirty="0" smtClean="0">
                  <a:latin typeface="Perpetua"/>
                  <a:cs typeface="Perpetua"/>
                </a:rPr>
                <a:t>:</a:t>
              </a:r>
            </a:p>
            <a:p>
              <a:r>
                <a:rPr lang="en-US" sz="2400" b="1" dirty="0" smtClean="0">
                  <a:latin typeface="Perpetua"/>
                  <a:cs typeface="Perpetua"/>
                </a:rPr>
                <a:t>Egypt </a:t>
              </a:r>
              <a:r>
                <a:rPr lang="en-US" sz="2400" b="1" dirty="0" err="1" smtClean="0">
                  <a:latin typeface="Perpetua"/>
                  <a:cs typeface="Perpetua"/>
                </a:rPr>
                <a:t>Hackathon</a:t>
              </a:r>
              <a:r>
                <a:rPr lang="en-US" sz="2400" b="1" dirty="0" smtClean="0">
                  <a:latin typeface="Perpetua"/>
                  <a:cs typeface="Perpetua"/>
                </a:rPr>
                <a:t>, </a:t>
              </a:r>
            </a:p>
            <a:p>
              <a:r>
                <a:rPr lang="en-US" sz="2400" b="1" dirty="0" smtClean="0">
                  <a:latin typeface="Perpetua"/>
                  <a:cs typeface="Perpetua"/>
                </a:rPr>
                <a:t>Oct. 21-22, 2011</a:t>
              </a:r>
              <a:endParaRPr lang="en-US" sz="2400" b="1" dirty="0">
                <a:latin typeface="Perpetua"/>
                <a:cs typeface="Perpetua"/>
              </a:endParaRP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167521" y="4191000"/>
              <a:ext cx="2954848" cy="83099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b="1" dirty="0" smtClean="0">
                  <a:latin typeface="Perpetua"/>
                  <a:cs typeface="Perpetua"/>
                </a:rPr>
                <a:t>After the </a:t>
              </a:r>
              <a:r>
                <a:rPr lang="en-US" sz="2400" b="1" dirty="0" err="1" smtClean="0">
                  <a:latin typeface="Perpetua"/>
                  <a:cs typeface="Perpetua"/>
                </a:rPr>
                <a:t>Hackathon</a:t>
              </a:r>
              <a:r>
                <a:rPr lang="en-US" sz="2400" b="1" dirty="0" smtClean="0">
                  <a:latin typeface="Perpetua"/>
                  <a:cs typeface="Perpetua"/>
                </a:rPr>
                <a:t>:</a:t>
              </a:r>
            </a:p>
            <a:p>
              <a:r>
                <a:rPr lang="en-US" sz="2400" b="1" dirty="0" smtClean="0">
                  <a:latin typeface="Perpetua"/>
                  <a:cs typeface="Perpetua"/>
                </a:rPr>
                <a:t>Post-Oct. 2011</a:t>
              </a:r>
              <a:endParaRPr lang="en-US" sz="2400" b="1" dirty="0">
                <a:latin typeface="Perpetua"/>
                <a:cs typeface="Perpetua"/>
              </a:endParaRPr>
            </a:p>
          </p:txBody>
        </p:sp>
      </p:grpSp>
      <p:sp>
        <p:nvSpPr>
          <p:cNvPr id="13" name="Down Arrow 12"/>
          <p:cNvSpPr/>
          <p:nvPr/>
        </p:nvSpPr>
        <p:spPr>
          <a:xfrm>
            <a:off x="5562600" y="4343400"/>
            <a:ext cx="457200" cy="7620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4" name="Picture 13" descr="WORLDBANK_LOGO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81000" y="381000"/>
            <a:ext cx="8426506" cy="838200"/>
          </a:xfrm>
        </p:spPr>
        <p:txBody>
          <a:bodyPr>
            <a:noAutofit/>
          </a:bodyPr>
          <a:lstStyle/>
          <a:p>
            <a:pPr algn="just"/>
            <a:endParaRPr lang="en-US" sz="4000" b="1" dirty="0" smtClean="0">
              <a:solidFill>
                <a:schemeClr val="tx1"/>
              </a:solidFill>
              <a:latin typeface="Perpetua"/>
              <a:cs typeface="Perpetua"/>
            </a:endParaRPr>
          </a:p>
          <a:p>
            <a:pPr algn="just"/>
            <a:r>
              <a:rPr lang="en-US" sz="4000" b="1" dirty="0" smtClean="0">
                <a:solidFill>
                  <a:schemeClr val="tx1"/>
                </a:solidFill>
                <a:latin typeface="Perpetua"/>
                <a:cs typeface="Perpetua"/>
              </a:rPr>
              <a:t>An example of a water</a:t>
            </a:r>
          </a:p>
          <a:p>
            <a:pPr algn="just"/>
            <a:r>
              <a:rPr lang="en-US" sz="4000" b="1" dirty="0" smtClean="0">
                <a:solidFill>
                  <a:schemeClr val="tx1"/>
                </a:solidFill>
                <a:latin typeface="Perpetua"/>
                <a:cs typeface="Perpetua"/>
              </a:rPr>
              <a:t> challenge</a:t>
            </a:r>
            <a:endParaRPr lang="en-US" sz="4000" b="1" dirty="0">
              <a:solidFill>
                <a:schemeClr val="tx1"/>
              </a:solidFill>
              <a:latin typeface="Perpetua"/>
              <a:cs typeface="Perpetua"/>
            </a:endParaRPr>
          </a:p>
        </p:txBody>
      </p:sp>
      <p:pic>
        <p:nvPicPr>
          <p:cNvPr id="6" name="Picture 5" descr="logo2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715000" y="84438"/>
            <a:ext cx="3352800" cy="906162"/>
          </a:xfrm>
          <a:prstGeom prst="rect">
            <a:avLst/>
          </a:prstGeom>
        </p:spPr>
      </p:pic>
      <p:sp>
        <p:nvSpPr>
          <p:cNvPr id="4" name="Subtitle 2"/>
          <p:cNvSpPr txBox="1">
            <a:spLocks/>
          </p:cNvSpPr>
          <p:nvPr/>
        </p:nvSpPr>
        <p:spPr>
          <a:xfrm>
            <a:off x="152400" y="1524000"/>
            <a:ext cx="8839200" cy="4876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algn="just">
              <a:spcBef>
                <a:spcPct val="20000"/>
              </a:spcBef>
            </a:pPr>
            <a:endParaRPr lang="en-US" sz="2200" b="1" i="1" u="sng" dirty="0" smtClean="0">
              <a:latin typeface="Perpetua"/>
              <a:cs typeface="Perpetua"/>
            </a:endParaRPr>
          </a:p>
          <a:p>
            <a:pPr lvl="0" algn="just">
              <a:spcBef>
                <a:spcPct val="20000"/>
              </a:spcBef>
            </a:pPr>
            <a:endParaRPr lang="en-US" sz="2200" b="1" i="1" u="sng" dirty="0" smtClean="0">
              <a:latin typeface="Perpetua"/>
              <a:cs typeface="Perpetua"/>
            </a:endParaRPr>
          </a:p>
          <a:p>
            <a:pPr lvl="0" algn="just">
              <a:spcBef>
                <a:spcPct val="20000"/>
              </a:spcBef>
            </a:pPr>
            <a:endParaRPr lang="en-US" sz="2200" b="1" i="1" u="sng" dirty="0" smtClean="0">
              <a:latin typeface="Perpetua"/>
              <a:cs typeface="Perpetua"/>
            </a:endParaRPr>
          </a:p>
          <a:p>
            <a:pPr lvl="0" algn="just">
              <a:spcBef>
                <a:spcPct val="20000"/>
              </a:spcBef>
            </a:pPr>
            <a:r>
              <a:rPr lang="en-US" sz="2200" b="1" i="1" u="sng" dirty="0" smtClean="0">
                <a:latin typeface="Perpetua"/>
                <a:cs typeface="Perpetua"/>
              </a:rPr>
              <a:t>Problem:</a:t>
            </a:r>
            <a:r>
              <a:rPr lang="en-US" sz="2200" b="1" i="1" dirty="0" smtClean="0">
                <a:latin typeface="Perpetua"/>
                <a:cs typeface="Perpetua"/>
              </a:rPr>
              <a:t>    Inefficiency </a:t>
            </a:r>
            <a:r>
              <a:rPr lang="en-US" sz="2200" b="1" i="1" dirty="0">
                <a:latin typeface="Perpetua"/>
                <a:cs typeface="Perpetua"/>
              </a:rPr>
              <a:t>due to mismatch in </a:t>
            </a:r>
            <a:r>
              <a:rPr lang="en-US" sz="2200" b="1" i="1" dirty="0" smtClean="0">
                <a:latin typeface="Perpetua"/>
                <a:cs typeface="Perpetua"/>
              </a:rPr>
              <a:t>bill payment </a:t>
            </a:r>
            <a:r>
              <a:rPr lang="en-US" sz="2200" b="1" i="1" dirty="0">
                <a:latin typeface="Perpetua"/>
                <a:cs typeface="Perpetua"/>
              </a:rPr>
              <a:t>and earning </a:t>
            </a:r>
            <a:r>
              <a:rPr lang="en-US" sz="2200" b="1" i="1" dirty="0" smtClean="0">
                <a:latin typeface="Perpetua"/>
                <a:cs typeface="Perpetua"/>
              </a:rPr>
              <a:t>cycles</a:t>
            </a:r>
            <a:endParaRPr lang="en-US" sz="2200" b="1" baseline="0" dirty="0" smtClean="0">
              <a:latin typeface="Perpetua"/>
              <a:cs typeface="Perpetua"/>
            </a:endParaRPr>
          </a:p>
          <a:p>
            <a:pPr marL="347663" marR="0" lvl="0" indent="-347663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200" b="1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Perpetua"/>
                <a:ea typeface="+mn-ea"/>
                <a:cs typeface="Perpetua"/>
              </a:rPr>
              <a:t>Many customers have difficulty paying high monthly water bills.</a:t>
            </a:r>
          </a:p>
          <a:p>
            <a:pPr marL="347663" marR="0" lvl="0" indent="-347663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endParaRPr lang="en-US" sz="2200" b="1" dirty="0" smtClean="0">
              <a:latin typeface="Perpetua"/>
              <a:cs typeface="Perpetua"/>
            </a:endParaRPr>
          </a:p>
          <a:p>
            <a:pPr marL="347663" marR="0" lvl="0" indent="-347663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en-US" sz="2200" b="1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Perpetua"/>
                <a:ea typeface="+mn-ea"/>
                <a:cs typeface="Perpetua"/>
              </a:rPr>
              <a:t>The key issue is </a:t>
            </a:r>
            <a:r>
              <a:rPr kumimoji="0" lang="en-US" sz="2200" b="1" i="1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Perpetua"/>
                <a:ea typeface="+mn-ea"/>
                <a:cs typeface="Perpetua"/>
              </a:rPr>
              <a:t>cash-flow</a:t>
            </a:r>
            <a:r>
              <a:rPr lang="en-US" sz="2200" b="1" dirty="0" smtClean="0">
                <a:latin typeface="Perpetua"/>
                <a:cs typeface="Perpetua"/>
              </a:rPr>
              <a:t>: Unsteady incomes make large one-off payments difficult, even if the payments could be made if they were more spread out.</a:t>
            </a:r>
          </a:p>
          <a:p>
            <a:pPr marL="347663" marR="0" lvl="0" indent="-347663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endParaRPr lang="en-US" sz="2200" b="1" dirty="0" smtClean="0">
              <a:latin typeface="Perpetua"/>
              <a:cs typeface="Perpetua"/>
            </a:endParaRPr>
          </a:p>
          <a:p>
            <a:pPr marL="347663" marR="0" lvl="0" indent="-347663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lang="en-US" sz="2200" b="1" dirty="0" smtClean="0">
                <a:latin typeface="Perpetua"/>
                <a:cs typeface="Perpetua"/>
              </a:rPr>
              <a:t>Problem likely to increase under new social connections policy</a:t>
            </a:r>
          </a:p>
          <a:p>
            <a:pPr marL="347663" marR="0" lvl="0" indent="-347663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200" b="1" i="0" u="none" strike="noStrike" kern="1200" cap="none" spc="0" normalizeH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Perpetua"/>
              <a:ea typeface="+mn-ea"/>
              <a:cs typeface="Perpetua"/>
            </a:endParaRPr>
          </a:p>
          <a:p>
            <a:pPr marL="347663" marR="0" lvl="0" indent="-347663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lang="en-US" sz="2200" b="1" baseline="0" dirty="0">
              <a:latin typeface="Perpetua"/>
              <a:cs typeface="Perpetua"/>
            </a:endParaRPr>
          </a:p>
          <a:p>
            <a:pPr marL="347663" marR="0" lvl="0" indent="-347663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200" b="1" i="0" u="none" strike="noStrike" kern="1200" cap="none" spc="0" normalizeH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347663" marR="0" lvl="0" indent="-347663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endParaRPr kumimoji="0" lang="en-US" sz="2200" b="1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pic>
        <p:nvPicPr>
          <p:cNvPr id="5" name="Picture 4" descr="WORLDBANK_LOGO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l"/>
            <a:r>
              <a:rPr lang="en-US" b="1" dirty="0" smtClean="0">
                <a:latin typeface="Perpetua"/>
                <a:cs typeface="Perpetua"/>
              </a:rPr>
              <a:t/>
            </a:r>
            <a:br>
              <a:rPr lang="en-US" b="1" dirty="0" smtClean="0">
                <a:latin typeface="Perpetua"/>
                <a:cs typeface="Perpetua"/>
              </a:rPr>
            </a:br>
            <a:r>
              <a:rPr lang="en-US" b="1" dirty="0" smtClean="0">
                <a:latin typeface="Perpetua"/>
                <a:cs typeface="Perpetua"/>
              </a:rPr>
              <a:t/>
            </a:r>
            <a:br>
              <a:rPr lang="en-US" b="1" dirty="0" smtClean="0">
                <a:latin typeface="Perpetua"/>
                <a:cs typeface="Perpetua"/>
              </a:rPr>
            </a:br>
            <a:r>
              <a:rPr lang="en-US" b="1" dirty="0" smtClean="0">
                <a:latin typeface="Perpetua"/>
                <a:cs typeface="Perpetua"/>
              </a:rPr>
              <a:t>An example of a water </a:t>
            </a:r>
            <a:br>
              <a:rPr lang="en-US" b="1" dirty="0" smtClean="0">
                <a:latin typeface="Perpetua"/>
                <a:cs typeface="Perpetua"/>
              </a:rPr>
            </a:br>
            <a:r>
              <a:rPr lang="en-US" b="1" dirty="0" smtClean="0">
                <a:latin typeface="Perpetua"/>
                <a:cs typeface="Perpetua"/>
              </a:rPr>
              <a:t>solution</a:t>
            </a:r>
            <a:endParaRPr lang="en-US" b="1" dirty="0">
              <a:latin typeface="Perpetua"/>
              <a:cs typeface="Perpetua"/>
            </a:endParaRPr>
          </a:p>
        </p:txBody>
      </p:sp>
      <p:pic>
        <p:nvPicPr>
          <p:cNvPr id="4" name="Picture 3" descr="logo2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715000" y="84438"/>
            <a:ext cx="3352800" cy="906162"/>
          </a:xfrm>
          <a:prstGeom prst="rect">
            <a:avLst/>
          </a:prstGeom>
        </p:spPr>
      </p:pic>
      <p:grpSp>
        <p:nvGrpSpPr>
          <p:cNvPr id="5" name="Group 4"/>
          <p:cNvGrpSpPr/>
          <p:nvPr/>
        </p:nvGrpSpPr>
        <p:grpSpPr>
          <a:xfrm>
            <a:off x="152400" y="1524000"/>
            <a:ext cx="8839200" cy="4876800"/>
            <a:chOff x="152400" y="1524000"/>
            <a:chExt cx="8839200" cy="4876800"/>
          </a:xfrm>
        </p:grpSpPr>
        <p:sp>
          <p:nvSpPr>
            <p:cNvPr id="6" name="Subtitle 2"/>
            <p:cNvSpPr txBox="1">
              <a:spLocks/>
            </p:cNvSpPr>
            <p:nvPr/>
          </p:nvSpPr>
          <p:spPr>
            <a:xfrm>
              <a:off x="152400" y="1524000"/>
              <a:ext cx="8839200" cy="4876800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 fontScale="92500"/>
            </a:bodyPr>
            <a:lstStyle/>
            <a:p>
              <a:pPr marL="0" marR="0" lvl="0" indent="0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tabLst/>
                <a:defRPr/>
              </a:pPr>
              <a:endParaRPr lang="en-US" sz="2200" b="1" baseline="0" dirty="0" smtClean="0"/>
            </a:p>
            <a:p>
              <a:pPr marL="0" marR="0" lvl="0" indent="0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tabLst/>
                <a:defRPr/>
              </a:pPr>
              <a:endParaRPr lang="en-US" sz="2200" b="1" baseline="0" dirty="0" smtClean="0"/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r>
                <a:rPr kumimoji="0" lang="en-US" sz="2200" b="1" i="0" u="none" strike="noStrike" kern="1200" cap="none" spc="0" normalizeH="0" noProof="0" dirty="0" smtClean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Perpetua"/>
                  <a:ea typeface="+mn-ea"/>
                  <a:cs typeface="Perpetua"/>
                </a:rPr>
                <a:t>Example: Develop a new payment option based on self-reported water meter readings:</a:t>
              </a:r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tabLst/>
                <a:defRPr/>
              </a:pPr>
              <a:endParaRPr kumimoji="0" lang="en-US" sz="2200" b="1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endParaRPr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tabLst/>
                <a:defRPr/>
              </a:pPr>
              <a:endParaRPr lang="en-US" sz="2200" b="1" dirty="0"/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endParaRPr kumimoji="0" lang="en-US" sz="2200" b="1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endParaRPr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endParaRPr lang="en-US" sz="2200" b="1" dirty="0"/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endParaRPr kumimoji="0" lang="en-US" sz="2200" b="1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endParaRPr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endParaRPr kumimoji="0" lang="en-US" sz="2200" b="1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endParaRPr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endParaRPr kumimoji="0" lang="en-US" sz="2200" b="1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endParaRPr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endParaRPr kumimoji="0" lang="en-US" sz="2200" b="1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endParaRPr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r>
                <a:rPr kumimoji="0" lang="en-US" sz="2200" b="1" i="0" u="none" strike="noStrike" kern="1200" cap="none" spc="0" normalizeH="0" noProof="0" dirty="0" smtClean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Perpetua"/>
                  <a:ea typeface="+mn-ea"/>
                  <a:cs typeface="Perpetua"/>
                </a:rPr>
                <a:t>This could solve the inefficient mismatch between earnings and billing cycle.</a:t>
              </a:r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endParaRPr lang="en-US" sz="2200" b="1" baseline="0" dirty="0"/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endParaRPr kumimoji="0" lang="en-US" sz="2200" b="1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endParaRPr>
            </a:p>
            <a:p>
              <a:pPr marL="347663" marR="0" lvl="0" indent="-347663" algn="just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buFont typeface="Arial" pitchFamily="34" charset="0"/>
                <a:buChar char="•"/>
                <a:tabLst/>
                <a:defRPr/>
              </a:pPr>
              <a:endParaRPr kumimoji="0" lang="en-US" sz="2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endParaRPr>
            </a:p>
          </p:txBody>
        </p:sp>
        <p:grpSp>
          <p:nvGrpSpPr>
            <p:cNvPr id="7" name="Group 96"/>
            <p:cNvGrpSpPr/>
            <p:nvPr/>
          </p:nvGrpSpPr>
          <p:grpSpPr>
            <a:xfrm>
              <a:off x="609600" y="3352800"/>
              <a:ext cx="7924800" cy="1828800"/>
              <a:chOff x="609600" y="2514600"/>
              <a:chExt cx="7924800" cy="1828800"/>
            </a:xfrm>
          </p:grpSpPr>
          <p:cxnSp>
            <p:nvCxnSpPr>
              <p:cNvPr id="11" name="AutoShape 14"/>
              <p:cNvCxnSpPr>
                <a:cxnSpLocks noChangeShapeType="1"/>
                <a:stCxn id="17" idx="2"/>
                <a:endCxn id="18" idx="0"/>
              </p:cNvCxnSpPr>
              <p:nvPr/>
            </p:nvCxnSpPr>
            <p:spPr bwMode="auto">
              <a:xfrm rot="5400000">
                <a:off x="7162800" y="3429000"/>
                <a:ext cx="914400" cy="1588"/>
              </a:xfrm>
              <a:prstGeom prst="straightConnector1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 type="triangle" w="med" len="med"/>
              </a:ln>
            </p:spPr>
          </p:cxnSp>
          <p:sp>
            <p:nvSpPr>
              <p:cNvPr id="12" name="Rectangle 11"/>
              <p:cNvSpPr>
                <a:spLocks noChangeArrowheads="1"/>
              </p:cNvSpPr>
              <p:nvPr/>
            </p:nvSpPr>
            <p:spPr bwMode="auto">
              <a:xfrm>
                <a:off x="609600" y="2514600"/>
                <a:ext cx="2133600" cy="457200"/>
              </a:xfrm>
              <a:prstGeom prst="rect">
                <a:avLst/>
              </a:prstGeom>
              <a:solidFill>
                <a:srgbClr val="CCFF99"/>
              </a:solidFill>
              <a:ln w="9525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/>
              <a:lstStyle>
                <a:defPPr>
                  <a:defRPr lang="en-US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>
                  <a:spcAft>
                    <a:spcPts val="1000"/>
                  </a:spcAft>
                </a:pPr>
                <a:r>
                  <a:rPr lang="en-US" sz="1200" b="1" dirty="0" smtClean="0">
                    <a:latin typeface="Calibri" pitchFamily="34" charset="0"/>
                  </a:rPr>
                  <a:t>Customer reads meter &amp; sends  reading to MWRI via text</a:t>
                </a:r>
                <a:endParaRPr lang="en-US" sz="1200" dirty="0">
                  <a:latin typeface="Times New Roman" pitchFamily="18" charset="0"/>
                </a:endParaRPr>
              </a:p>
              <a:p>
                <a:endParaRPr lang="en-US" dirty="0"/>
              </a:p>
            </p:txBody>
          </p:sp>
          <p:sp>
            <p:nvSpPr>
              <p:cNvPr id="13" name="Rectangle 12"/>
              <p:cNvSpPr>
                <a:spLocks noChangeArrowheads="1"/>
              </p:cNvSpPr>
              <p:nvPr/>
            </p:nvSpPr>
            <p:spPr bwMode="auto">
              <a:xfrm>
                <a:off x="3886200" y="2514600"/>
                <a:ext cx="1752600" cy="457200"/>
              </a:xfrm>
              <a:prstGeom prst="rect">
                <a:avLst/>
              </a:prstGeom>
              <a:solidFill>
                <a:srgbClr val="FFFFFF"/>
              </a:solidFill>
              <a:ln w="9525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/>
              <a:lstStyle>
                <a:defPPr>
                  <a:defRPr lang="en-US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>
                  <a:spcAft>
                    <a:spcPts val="1000"/>
                  </a:spcAft>
                </a:pPr>
                <a:r>
                  <a:rPr lang="en-US" sz="1200" b="1" dirty="0" smtClean="0"/>
                  <a:t>Billing system creates bill showing debt /credit</a:t>
                </a:r>
                <a:endParaRPr lang="en-US" sz="1200" dirty="0"/>
              </a:p>
              <a:p>
                <a:endParaRPr lang="en-US" dirty="0"/>
              </a:p>
            </p:txBody>
          </p:sp>
          <p:cxnSp>
            <p:nvCxnSpPr>
              <p:cNvPr id="14" name="AutoShape 11"/>
              <p:cNvCxnSpPr>
                <a:cxnSpLocks noChangeShapeType="1"/>
                <a:stCxn id="13" idx="3"/>
                <a:endCxn id="17" idx="1"/>
              </p:cNvCxnSpPr>
              <p:nvPr/>
            </p:nvCxnSpPr>
            <p:spPr bwMode="auto">
              <a:xfrm>
                <a:off x="5638800" y="2743200"/>
                <a:ext cx="1219200" cy="1588"/>
              </a:xfrm>
              <a:prstGeom prst="straightConnector1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 type="triangle" w="med" len="med"/>
              </a:ln>
            </p:spPr>
          </p:cxnSp>
          <p:cxnSp>
            <p:nvCxnSpPr>
              <p:cNvPr id="15" name="AutoShape 11"/>
              <p:cNvCxnSpPr>
                <a:cxnSpLocks noChangeShapeType="1"/>
                <a:stCxn id="12" idx="3"/>
                <a:endCxn id="13" idx="1"/>
              </p:cNvCxnSpPr>
              <p:nvPr/>
            </p:nvCxnSpPr>
            <p:spPr bwMode="auto">
              <a:xfrm>
                <a:off x="2743200" y="2743200"/>
                <a:ext cx="1143000" cy="1588"/>
              </a:xfrm>
              <a:prstGeom prst="straightConnector1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 type="triangle" w="med" len="med"/>
              </a:ln>
            </p:spPr>
          </p:cxnSp>
          <p:cxnSp>
            <p:nvCxnSpPr>
              <p:cNvPr id="16" name="Straight Arrow Connector 15"/>
              <p:cNvCxnSpPr>
                <a:stCxn id="18" idx="1"/>
                <a:endCxn id="19" idx="3"/>
              </p:cNvCxnSpPr>
              <p:nvPr/>
            </p:nvCxnSpPr>
            <p:spPr>
              <a:xfrm rot="10800000">
                <a:off x="2743200" y="4114800"/>
                <a:ext cx="3962400" cy="1588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7" name="Rectangle 16"/>
              <p:cNvSpPr>
                <a:spLocks noChangeArrowheads="1"/>
              </p:cNvSpPr>
              <p:nvPr/>
            </p:nvSpPr>
            <p:spPr bwMode="auto">
              <a:xfrm>
                <a:off x="6858000" y="2514600"/>
                <a:ext cx="1524000" cy="457200"/>
              </a:xfrm>
              <a:prstGeom prst="rect">
                <a:avLst/>
              </a:prstGeom>
              <a:solidFill>
                <a:srgbClr val="FFFFFF"/>
              </a:solidFill>
              <a:ln w="9525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/>
              <a:lstStyle>
                <a:defPPr>
                  <a:defRPr lang="en-US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>
                  <a:spcAft>
                    <a:spcPts val="1000"/>
                  </a:spcAft>
                </a:pPr>
                <a:r>
                  <a:rPr lang="en-US" sz="1200" b="1" dirty="0" smtClean="0">
                    <a:latin typeface="Calibri" pitchFamily="34" charset="0"/>
                  </a:rPr>
                  <a:t>Bill sent to customer via text message</a:t>
                </a:r>
                <a:endParaRPr lang="en-US" sz="1200" dirty="0" smtClean="0">
                  <a:latin typeface="Times New Roman" pitchFamily="18" charset="0"/>
                </a:endParaRPr>
              </a:p>
              <a:p>
                <a:endParaRPr lang="en-US" dirty="0"/>
              </a:p>
            </p:txBody>
          </p:sp>
          <p:sp>
            <p:nvSpPr>
              <p:cNvPr id="18" name="Rectangle 17"/>
              <p:cNvSpPr>
                <a:spLocks noChangeArrowheads="1"/>
              </p:cNvSpPr>
              <p:nvPr/>
            </p:nvSpPr>
            <p:spPr bwMode="auto">
              <a:xfrm>
                <a:off x="6705600" y="3886200"/>
                <a:ext cx="1828800" cy="457200"/>
              </a:xfrm>
              <a:prstGeom prst="rect">
                <a:avLst/>
              </a:prstGeom>
              <a:solidFill>
                <a:srgbClr val="FFFFFF"/>
              </a:solidFill>
              <a:ln w="9525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/>
              <a:lstStyle>
                <a:defPPr>
                  <a:defRPr lang="en-US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>
                  <a:spcAft>
                    <a:spcPts val="1000"/>
                  </a:spcAft>
                </a:pPr>
                <a:r>
                  <a:rPr lang="en-US" sz="1200" b="1" dirty="0" smtClean="0">
                    <a:latin typeface="Calibri" pitchFamily="34" charset="0"/>
                  </a:rPr>
                  <a:t>Customer sends payment through mobile cash</a:t>
                </a:r>
                <a:endParaRPr lang="en-US" sz="1200" dirty="0" smtClean="0">
                  <a:latin typeface="Times New Roman" pitchFamily="18" charset="0"/>
                </a:endParaRPr>
              </a:p>
              <a:p>
                <a:endParaRPr lang="en-US" dirty="0"/>
              </a:p>
            </p:txBody>
          </p:sp>
          <p:sp>
            <p:nvSpPr>
              <p:cNvPr id="19" name="Rectangle 18"/>
              <p:cNvSpPr>
                <a:spLocks noChangeArrowheads="1"/>
              </p:cNvSpPr>
              <p:nvPr/>
            </p:nvSpPr>
            <p:spPr bwMode="auto">
              <a:xfrm>
                <a:off x="609600" y="3886200"/>
                <a:ext cx="2133600" cy="457200"/>
              </a:xfrm>
              <a:prstGeom prst="rect">
                <a:avLst/>
              </a:prstGeom>
              <a:solidFill>
                <a:srgbClr val="FFFFFF"/>
              </a:solidFill>
              <a:ln w="9525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/>
              <a:lstStyle>
                <a:defPPr>
                  <a:defRPr lang="en-US"/>
                </a:defPPr>
                <a:lvl1pPr marL="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>
                  <a:spcAft>
                    <a:spcPts val="1000"/>
                  </a:spcAft>
                </a:pPr>
                <a:r>
                  <a:rPr lang="en-US" sz="1200" b="1" dirty="0" smtClean="0">
                    <a:latin typeface="Calibri" pitchFamily="34" charset="0"/>
                  </a:rPr>
                  <a:t>Customer continues to get water supply</a:t>
                </a:r>
                <a:endParaRPr lang="en-US" sz="1200" dirty="0" smtClean="0">
                  <a:latin typeface="Times New Roman" pitchFamily="18" charset="0"/>
                </a:endParaRPr>
              </a:p>
              <a:p>
                <a:endParaRPr lang="en-US" dirty="0"/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4249075" y="4114800"/>
                <a:ext cx="856325" cy="21544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>
                  <a:spcAft>
                    <a:spcPts val="1000"/>
                  </a:spcAft>
                </a:pPr>
                <a:r>
                  <a:rPr lang="en-US" sz="800" b="1" dirty="0" smtClean="0">
                    <a:latin typeface="Calibri" pitchFamily="34" charset="0"/>
                  </a:rPr>
                  <a:t>Account update</a:t>
                </a:r>
                <a:endParaRPr lang="en-US" sz="800" b="1" dirty="0">
                  <a:latin typeface="Calibri" pitchFamily="34" charset="0"/>
                </a:endParaRPr>
              </a:p>
            </p:txBody>
          </p:sp>
          <p:cxnSp>
            <p:nvCxnSpPr>
              <p:cNvPr id="21" name="AutoShape 11"/>
              <p:cNvCxnSpPr>
                <a:cxnSpLocks noChangeShapeType="1"/>
                <a:stCxn id="19" idx="0"/>
                <a:endCxn id="12" idx="2"/>
              </p:cNvCxnSpPr>
              <p:nvPr/>
            </p:nvCxnSpPr>
            <p:spPr bwMode="auto">
              <a:xfrm rot="5400000" flipH="1" flipV="1">
                <a:off x="1219200" y="3429000"/>
                <a:ext cx="914400" cy="1588"/>
              </a:xfrm>
              <a:prstGeom prst="straightConnector1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 type="triangle" w="med" len="med"/>
              </a:ln>
            </p:spPr>
          </p:cxnSp>
        </p:grpSp>
        <p:sp>
          <p:nvSpPr>
            <p:cNvPr id="8" name="Oval 7"/>
            <p:cNvSpPr/>
            <p:nvPr/>
          </p:nvSpPr>
          <p:spPr>
            <a:xfrm>
              <a:off x="3657600" y="4114800"/>
              <a:ext cx="2209800" cy="609600"/>
            </a:xfrm>
            <a:prstGeom prst="ellipse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3810000" y="4232702"/>
              <a:ext cx="2819400" cy="41549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050" dirty="0" smtClean="0"/>
                <a:t>MWRI to carry out semi-regular </a:t>
              </a:r>
            </a:p>
            <a:p>
              <a:r>
                <a:rPr lang="en-US" sz="1050" dirty="0" smtClean="0"/>
                <a:t>checks of self reported readings</a:t>
              </a:r>
              <a:endParaRPr lang="en-US" dirty="0"/>
            </a:p>
          </p:txBody>
        </p:sp>
        <p:cxnSp>
          <p:nvCxnSpPr>
            <p:cNvPr id="10" name="AutoShape 11"/>
            <p:cNvCxnSpPr>
              <a:cxnSpLocks noChangeShapeType="1"/>
              <a:stCxn id="8" idx="0"/>
              <a:endCxn id="13" idx="2"/>
            </p:cNvCxnSpPr>
            <p:nvPr/>
          </p:nvCxnSpPr>
          <p:spPr bwMode="auto">
            <a:xfrm rot="5400000" flipH="1" flipV="1">
              <a:off x="4610100" y="3962400"/>
              <a:ext cx="304800" cy="1588"/>
            </a:xfrm>
            <a:prstGeom prst="straightConnector1">
              <a:avLst/>
            </a:prstGeom>
            <a:noFill/>
            <a:ln w="9525">
              <a:solidFill>
                <a:srgbClr val="000000"/>
              </a:solidFill>
              <a:prstDash val="dash"/>
              <a:round/>
              <a:headEnd/>
              <a:tailEnd type="triangle" w="med" len="med"/>
            </a:ln>
          </p:spPr>
        </p:cxnSp>
      </p:grpSp>
      <p:pic>
        <p:nvPicPr>
          <p:cNvPr id="22" name="Picture 21" descr="WORLDBANK_LOGO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06052" y="2662460"/>
            <a:ext cx="8229600" cy="1477204"/>
          </a:xfrm>
        </p:spPr>
        <p:txBody>
          <a:bodyPr>
            <a:normAutofit/>
          </a:bodyPr>
          <a:lstStyle/>
          <a:p>
            <a:pPr algn="l"/>
            <a:r>
              <a:rPr lang="en-US" dirty="0" smtClean="0">
                <a:latin typeface="Perpetua"/>
                <a:cs typeface="Perpetua"/>
              </a:rPr>
              <a:t/>
            </a:r>
            <a:br>
              <a:rPr lang="en-US" dirty="0" smtClean="0">
                <a:latin typeface="Perpetua"/>
                <a:cs typeface="Perpetua"/>
              </a:rPr>
            </a:br>
            <a:endParaRPr lang="en-US" dirty="0">
              <a:latin typeface="Perpetua"/>
              <a:cs typeface="Perpetua"/>
            </a:endParaRPr>
          </a:p>
        </p:txBody>
      </p:sp>
      <p:pic>
        <p:nvPicPr>
          <p:cNvPr id="4" name="Picture 3" descr="logo2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715000" y="84438"/>
            <a:ext cx="3352800" cy="906162"/>
          </a:xfrm>
          <a:prstGeom prst="rect">
            <a:avLst/>
          </a:prstGeom>
        </p:spPr>
      </p:pic>
      <p:pic>
        <p:nvPicPr>
          <p:cNvPr id="14" name="Picture 13" descr="WORLDBANK_LOGO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905000" cy="828675"/>
          </a:xfrm>
          <a:prstGeom prst="rect">
            <a:avLst/>
          </a:prstGeom>
        </p:spPr>
      </p:pic>
      <p:pic>
        <p:nvPicPr>
          <p:cNvPr id="17" name="Picture 16" descr="egypt-flag.gif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33531" y="0"/>
            <a:ext cx="1762538" cy="1012686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2349152" y="3092491"/>
            <a:ext cx="390707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dirty="0" smtClean="0"/>
              <a:t>Thank You</a:t>
            </a:r>
            <a:endParaRPr lang="en-US" sz="4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89612766F5A2F3459817298A0017226B" ma:contentTypeVersion="1" ma:contentTypeDescription="Create a new document." ma:contentTypeScope="" ma:versionID="44c0ef4fa5db5fd8e2fb14f6d9b4bfa7">
  <xsd:schema xmlns:xsd="http://www.w3.org/2001/XMLSchema" xmlns:xs="http://www.w3.org/2001/XMLSchema" xmlns:p="http://schemas.microsoft.com/office/2006/metadata/properties" xmlns:ns1="http://schemas.microsoft.com/sharepoint/v3" targetNamespace="http://schemas.microsoft.com/office/2006/metadata/properties" ma:root="true" ma:fieldsID="c2d465dd849937321cdf8b52b5b5c9f7" ns1:_="">
    <xsd:import namespace="http://schemas.microsoft.com/sharepoint/v3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" ma:hidden="true" ma:internalName="PublishingExpirationDate">
      <xsd:simpleType>
        <xsd:restriction base="dms:Unknown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519D541C-A1BB-4D9C-9D8E-35FBF9426A3F}"/>
</file>

<file path=customXml/itemProps2.xml><?xml version="1.0" encoding="utf-8"?>
<ds:datastoreItem xmlns:ds="http://schemas.openxmlformats.org/officeDocument/2006/customXml" ds:itemID="{1EA7369D-6C81-4FC5-88A3-C5AAE9A504F2}"/>
</file>

<file path=customXml/itemProps3.xml><?xml version="1.0" encoding="utf-8"?>
<ds:datastoreItem xmlns:ds="http://schemas.openxmlformats.org/officeDocument/2006/customXml" ds:itemID="{116935D6-0BDD-4382-B6B3-6C11F208A2AC}"/>
</file>

<file path=docProps/app.xml><?xml version="1.0" encoding="utf-8"?>
<Properties xmlns="http://schemas.openxmlformats.org/officeDocument/2006/extended-properties" xmlns:vt="http://schemas.openxmlformats.org/officeDocument/2006/docPropsVTypes">
  <TotalTime>310</TotalTime>
  <Words>692</Words>
  <Application>Microsoft Office PowerPoint</Application>
  <PresentationFormat>On-screen Show (4:3)</PresentationFormat>
  <Paragraphs>114</Paragraphs>
  <Slides>16</Slides>
  <Notes>6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17" baseType="lpstr">
      <vt:lpstr>Office Theme</vt:lpstr>
      <vt:lpstr>Water Challenges and Information Technologies in Egypt  </vt:lpstr>
      <vt:lpstr>PowerPoint Presentation</vt:lpstr>
      <vt:lpstr> What is a “Hackathon?”</vt:lpstr>
      <vt:lpstr> Why?</vt:lpstr>
      <vt:lpstr> Technology has  improved water resource management…</vt:lpstr>
      <vt:lpstr>PowerPoint Presentation</vt:lpstr>
      <vt:lpstr>PowerPoint Presentation</vt:lpstr>
      <vt:lpstr>  Technology has  improved water resource management…</vt:lpstr>
      <vt:lpstr>PowerPoint Presentation</vt:lpstr>
      <vt:lpstr>PowerPoint Presentation</vt:lpstr>
      <vt:lpstr>PowerPoint Presentation</vt:lpstr>
      <vt:lpstr>Citizen feedback for public services:  Daraja and “Raising the water pressure”</vt:lpstr>
      <vt:lpstr> Events and Process Flow</vt:lpstr>
      <vt:lpstr>PowerPoint Presentation</vt:lpstr>
      <vt:lpstr>  An example of a water  solution</vt:lpstr>
      <vt:lpstr> </vt:lpstr>
    </vt:vector>
  </TitlesOfParts>
  <Company>Columbia University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Egypt Water Hackathon</dc:title>
  <dc:creator>Matthew Cruse</dc:creator>
  <cp:lastModifiedBy>Nehal El Kouesny</cp:lastModifiedBy>
  <cp:revision>42</cp:revision>
  <dcterms:created xsi:type="dcterms:W3CDTF">2011-08-15T17:25:55Z</dcterms:created>
  <dcterms:modified xsi:type="dcterms:W3CDTF">2013-04-14T08:12:44Z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0x01010089612766F5A2F3459817298A0017226B</vt:lpwstr>
  </property>
</Properties>
</file>