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12" r:id="rId5"/>
    <p:sldId id="417" r:id="rId6"/>
    <p:sldId id="418" r:id="rId7"/>
    <p:sldId id="421" r:id="rId8"/>
    <p:sldId id="424" r:id="rId9"/>
    <p:sldId id="422" r:id="rId10"/>
    <p:sldId id="423" r:id="rId11"/>
    <p:sldId id="425" r:id="rId12"/>
    <p:sldId id="432" r:id="rId13"/>
    <p:sldId id="436" r:id="rId14"/>
    <p:sldId id="435" r:id="rId15"/>
    <p:sldId id="426" r:id="rId16"/>
    <p:sldId id="437" r:id="rId17"/>
    <p:sldId id="434" r:id="rId18"/>
    <p:sldId id="428" r:id="rId19"/>
    <p:sldId id="429" r:id="rId20"/>
    <p:sldId id="438" r:id="rId21"/>
    <p:sldId id="431" r:id="rId22"/>
  </p:sldIdLst>
  <p:sldSz cx="9144000" cy="6858000" type="screen4x3"/>
  <p:notesSz cx="6877050" cy="10002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>
        <p:scale>
          <a:sx n="88" d="100"/>
          <a:sy n="88" d="100"/>
        </p:scale>
        <p:origin x="-86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52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0576" cy="5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475" y="0"/>
            <a:ext cx="2980575" cy="5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1671"/>
            <a:ext cx="2980576" cy="5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475" y="9501671"/>
            <a:ext cx="2980575" cy="5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CD6AAB-3CEE-4029-866D-12B38C71F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9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0576" cy="5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475" y="0"/>
            <a:ext cx="2980575" cy="5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462" y="4749980"/>
            <a:ext cx="5042128" cy="45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01671"/>
            <a:ext cx="2980576" cy="5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475" y="9501671"/>
            <a:ext cx="2980575" cy="5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E139BF-8CA5-4947-912A-072414113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801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0A9C7-8E07-416C-983B-8B22FE70B302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BF501-56BB-4E30-BF24-D3741FC04E46}" type="slidenum">
              <a:rPr lang="en-US"/>
              <a:pPr/>
              <a:t>11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BF501-56BB-4E30-BF24-D3741FC04E46}" type="slidenum">
              <a:rPr lang="en-US"/>
              <a:pPr/>
              <a:t>12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BF501-56BB-4E30-BF24-D3741FC04E4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4BF501-56BB-4E30-BF24-D3741FC04E4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FDFD2-CF95-49B4-A89E-B40DC20F077D}" type="slidenum">
              <a:rPr lang="en-US"/>
              <a:pPr/>
              <a:t>15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1C7438-6B50-405C-B50A-4F2CC0662B5D}" type="slidenum">
              <a:rPr lang="en-US"/>
              <a:pPr/>
              <a:t>16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D9D04A-7DF5-48B6-91DC-3D5A215800F7}" type="slidenum">
              <a:rPr lang="en-US"/>
              <a:pPr/>
              <a:t>17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3" y="4976611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CBAD94-6598-4C53-92C6-8C4E13EA08AB}" type="slidenum">
              <a:rPr lang="en-US"/>
              <a:pPr/>
              <a:t>18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DA2C0-E4F0-4534-B50F-F9E2834476D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CE306E-971D-463B-87FD-050104F01D8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E9D345-72AB-488E-974C-E23A61DFB29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D75C21-DF48-4457-B6EB-8FDEC4D0691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3C7F30-1F4C-43BB-8762-BA5A468F423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4AE0D-6C3A-441E-B5C7-30E410D5F55F}" type="slidenum">
              <a:rPr lang="en-US"/>
              <a:pPr/>
              <a:t>7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DE165C-A657-4BA0-B318-42359A210CC8}" type="slidenum">
              <a:rPr lang="en-US"/>
              <a:pPr/>
              <a:t>8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4" y="4976612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7D2CB3-1AA2-4428-8BAA-79AE4007D83D}" type="slidenum">
              <a:rPr lang="en-US"/>
              <a:pPr/>
              <a:t>9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3463" y="795338"/>
            <a:ext cx="5240337" cy="3930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283" y="4976611"/>
            <a:ext cx="5845792" cy="471529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alt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3E13-BE4F-4F89-A717-10849792B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9D8E-3935-4DE2-9175-C0140C61C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7D33FC-5B1B-4B3D-99DC-96F4DD2DB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37C4-B80F-42AB-B24F-1CB174EB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2758-7801-4C48-B388-FF9E2604D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6C27D-677C-4BC0-9FDC-6B95A904D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4032250" cy="2873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29D6E-6A57-459C-9082-507D2CFF1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EB931-8164-46F1-93C8-BF7190E9E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1B412-DB81-492B-8100-CCB4C2FE2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A14A-88A0-4FE1-A11C-6D77A24BB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8C6DD-3D4B-42FD-AAD3-36C556977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5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47748C-735C-419A-B9FB-07E301882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0" r:id="rId2"/>
    <p:sldLayoutId id="2147484161" r:id="rId3"/>
    <p:sldLayoutId id="2147484167" r:id="rId4"/>
    <p:sldLayoutId id="2147484168" r:id="rId5"/>
    <p:sldLayoutId id="2147484169" r:id="rId6"/>
    <p:sldLayoutId id="2147484162" r:id="rId7"/>
    <p:sldLayoutId id="2147484163" r:id="rId8"/>
    <p:sldLayoutId id="2147484170" r:id="rId9"/>
    <p:sldLayoutId id="2147484164" r:id="rId10"/>
    <p:sldLayoutId id="2147484165" r:id="rId11"/>
    <p:sldLayoutId id="2147484171" r:id="rId12"/>
    <p:sldLayoutId id="21474841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7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j.mp/oasisEme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hyperlink" Target="http://j.mp/oasisBiom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hyperlink" Target="http://j.mp/oasisPMRM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dirty="0" smtClean="0"/>
              <a:t>Securing the Digital Frontier: The Need For Robust Cyber-Security Standards</a:t>
            </a:r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437063"/>
            <a:ext cx="8208912" cy="1655762"/>
          </a:xfrm>
        </p:spPr>
        <p:txBody>
          <a:bodyPr/>
          <a:lstStyle/>
          <a:p>
            <a:r>
              <a:rPr lang="en-GB" altLang="en-US" b="1" dirty="0" smtClean="0"/>
              <a:t>Dr. Carol Cosgrove-Sacks,</a:t>
            </a:r>
          </a:p>
          <a:p>
            <a:r>
              <a:rPr lang="en-US" b="1" dirty="0" smtClean="0"/>
              <a:t>Senior Advisor, International Standards Policy</a:t>
            </a:r>
            <a:endParaRPr lang="en-GB" b="1" dirty="0" smtClean="0"/>
          </a:p>
          <a:p>
            <a:r>
              <a:rPr lang="en-GB" altLang="en-US" b="1" dirty="0" smtClean="0"/>
              <a:t>OASIS Open</a:t>
            </a:r>
          </a:p>
          <a:p>
            <a:r>
              <a:rPr lang="en-GB" altLang="en-US" b="1" dirty="0" smtClean="0"/>
              <a:t>carol.cosgrove-sacks@oasis-open.org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ITU Workshop on “ICT Security Standardization</a:t>
            </a:r>
            <a:br>
              <a:rPr lang="en-US" altLang="en-US" sz="2400" b="1" dirty="0">
                <a:solidFill>
                  <a:schemeClr val="bg2"/>
                </a:solidFill>
              </a:rPr>
            </a:br>
            <a:r>
              <a:rPr lang="en-US" altLang="en-US" sz="2400" b="1" dirty="0">
                <a:solidFill>
                  <a:schemeClr val="bg2"/>
                </a:solidFill>
              </a:rPr>
              <a:t>for Developing Countries”</a:t>
            </a:r>
          </a:p>
          <a:p>
            <a:pPr algn="ctr">
              <a:lnSpc>
                <a:spcPct val="80000"/>
              </a:lnSpc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1800" b="1" dirty="0">
                <a:solidFill>
                  <a:srgbClr val="22228B"/>
                </a:solidFill>
              </a:rPr>
              <a:t>(Geneva, Switzerland, 15-16 September 2014)</a:t>
            </a:r>
            <a:endParaRPr lang="en-US" altLang="en-US" sz="1800" b="1" dirty="0">
              <a:solidFill>
                <a:schemeClr val="bg2"/>
              </a:solidFill>
            </a:endParaRPr>
          </a:p>
        </p:txBody>
      </p:sp>
      <p:sp>
        <p:nvSpPr>
          <p:cNvPr id="8198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8199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8200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8201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 dirty="0"/>
          </a:p>
        </p:txBody>
      </p:sp>
      <p:pic>
        <p:nvPicPr>
          <p:cNvPr id="8203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rial Narrow" pitchFamily="34" charset="0"/>
              </a:rPr>
              <a:t>COMMON ALERTING PROTOCOL (AN ITU STANDARD) </a:t>
            </a:r>
            <a:endParaRPr lang="en-US" b="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398904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OASIS Emergency Management TC </a:t>
            </a:r>
            <a:r>
              <a:rPr lang="en-US" smtClean="0">
                <a:latin typeface="Arial Narrow" pitchFamily="34" charset="0"/>
              </a:rPr>
              <a:t>(ITU.X.1303, X.1303bis)</a:t>
            </a:r>
            <a:endParaRPr lang="en-US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 Narrow" pitchFamily="34" charset="0"/>
                <a:hlinkClick r:id="rId2"/>
              </a:rPr>
              <a:t>http://j.mp/oasisEmerg</a:t>
            </a:r>
            <a:endParaRPr lang="en-US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lvl="1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rial Narrow" pitchFamily="34" charset="0"/>
              </a:rPr>
              <a:t>Enabling information exchange to advance incident preparedness and response to emergency situations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lvl="1"/>
            <a:endParaRPr lang="en-US" sz="10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Common Alerting Protocol (EDXL-CAP)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Distribution Element (EDXL-DE)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Hospital AVailability Exchange (EDXL-HAVE)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Resource Messaging (EDXL-RM)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Reference Information Model (EDXL-RIM)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Situation Reporting (EDXL-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SitRep</a:t>
            </a: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EDXL Tracking Emergency Patients (EDXL-TEP)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 descr="Tsunami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272" y="3068960"/>
            <a:ext cx="2808312" cy="2106234"/>
          </a:xfrm>
          <a:prstGeom prst="rect">
            <a:avLst/>
          </a:prstGeom>
        </p:spPr>
      </p:pic>
      <p:pic>
        <p:nvPicPr>
          <p:cNvPr id="7" name="Picture 6" descr="oasi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251520" y="11520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 STANDARDS: BIOMETRICS </a:t>
            </a:r>
            <a:endParaRPr lang="en-US" sz="3200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39763" y="1006475"/>
            <a:ext cx="7862887" cy="3636963"/>
          </a:xfrm>
          <a:custGeom>
            <a:avLst/>
            <a:gdLst>
              <a:gd name="G0" fmla="*/ 21843 1 2"/>
              <a:gd name="G1" fmla="*/ 10104 1 2"/>
              <a:gd name="G2" fmla="+- 10104 0 0"/>
              <a:gd name="G3" fmla="+- 21843 0 0"/>
              <a:gd name="T0" fmla="*/ 0 w 21843"/>
              <a:gd name="T1" fmla="*/ 0 h 10104"/>
              <a:gd name="T2" fmla="*/ G3 w 21843"/>
              <a:gd name="T3" fmla="*/ G2 h 101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104">
                <a:moveTo>
                  <a:pt x="0" y="0"/>
                </a:moveTo>
                <a:lnTo>
                  <a:pt x="21843" y="0"/>
                </a:lnTo>
                <a:lnTo>
                  <a:pt x="2184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11560" y="2060848"/>
            <a:ext cx="7862887" cy="2076202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  </a:t>
            </a:r>
            <a:r>
              <a:rPr lang="en-US" sz="3600" dirty="0" smtClean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Biometrics TC</a:t>
            </a:r>
            <a:r>
              <a:rPr lang="en-US" sz="4400" dirty="0">
                <a:solidFill>
                  <a:srgbClr val="000000"/>
                </a:solidFill>
                <a:latin typeface="Arial Narrow" charset="0"/>
              </a:rPr>
              <a:t>   </a:t>
            </a:r>
            <a:r>
              <a:rPr lang="en-US" sz="3600" i="1" dirty="0" smtClean="0">
                <a:solidFill>
                  <a:srgbClr val="000080"/>
                </a:solidFill>
                <a:latin typeface="Arial Narrow" charset="0"/>
                <a:hlinkClick r:id="rId5"/>
              </a:rPr>
              <a:t>http://j.mp/oasisBiom</a:t>
            </a:r>
            <a:endParaRPr lang="en-US" sz="3600" i="1" dirty="0" smtClean="0">
              <a:solidFill>
                <a:srgbClr val="000080"/>
              </a:solidFill>
              <a:latin typeface="Arial Narrow" charset="0"/>
            </a:endParaRPr>
          </a:p>
          <a:p>
            <a:pPr marL="673100" lvl="1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800" dirty="0">
                <a:latin typeface="Arial Narrow" pitchFamily="34" charset="0"/>
              </a:rPr>
              <a:t>Accelerating the use of biometrics through services and </a:t>
            </a:r>
            <a:endParaRPr lang="en-US" sz="2800" dirty="0" smtClean="0">
              <a:latin typeface="Arial Narrow" pitchFamily="34" charset="0"/>
            </a:endParaRPr>
          </a:p>
          <a:p>
            <a:pPr marL="673100" lvl="1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800" dirty="0" smtClean="0">
                <a:latin typeface="Arial Narrow" pitchFamily="34" charset="0"/>
              </a:rPr>
              <a:t>enhanced </a:t>
            </a:r>
            <a:r>
              <a:rPr lang="en-US" sz="2800" dirty="0">
                <a:latin typeface="Arial Narrow" pitchFamily="34" charset="0"/>
              </a:rPr>
              <a:t>interoperability in distributed environments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 marL="215900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800" dirty="0">
              <a:solidFill>
                <a:srgbClr val="000080"/>
              </a:solidFill>
              <a:latin typeface="Arial Narrow" pitchFamily="34" charset="0"/>
            </a:endParaRP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 Narrow" charset="0"/>
              </a:rPr>
              <a:t>   IBOPS </a:t>
            </a: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TC (new)   </a:t>
            </a:r>
            <a:r>
              <a:rPr lang="en-US" sz="3600" i="1" dirty="0" smtClean="0">
                <a:solidFill>
                  <a:srgbClr val="000080"/>
                </a:solidFill>
                <a:latin typeface="Arial Narrow" charset="0"/>
              </a:rPr>
              <a:t>http://j.mp/IBOPS</a:t>
            </a:r>
          </a:p>
          <a:p>
            <a:pPr marL="454025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Identity biometrics function calls and mobile </a:t>
            </a:r>
            <a:r>
              <a:rPr lang="en-US" sz="2800" dirty="0" smtClean="0">
                <a:solidFill>
                  <a:srgbClr val="000000"/>
                </a:solidFill>
                <a:latin typeface="Arial Narrow" charset="0"/>
              </a:rPr>
              <a:t>device </a:t>
            </a:r>
          </a:p>
          <a:p>
            <a:pPr marL="454025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 Narrow" charset="0"/>
              </a:rPr>
              <a:t>biometrics </a:t>
            </a: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architecture</a:t>
            </a:r>
            <a:r>
              <a:rPr lang="en-US" sz="2800" b="1" dirty="0" smtClean="0">
                <a:solidFill>
                  <a:srgbClr val="000080"/>
                </a:solidFill>
              </a:rPr>
              <a:t> </a:t>
            </a:r>
            <a:r>
              <a:rPr lang="en-US" sz="2800" b="1" i="1" dirty="0" smtClean="0">
                <a:solidFill>
                  <a:srgbClr val="000080"/>
                </a:solidFill>
              </a:rPr>
              <a:t> </a:t>
            </a: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80"/>
              </a:solidFill>
            </a:endParaRPr>
          </a:p>
        </p:txBody>
      </p:sp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6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251520" y="11520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 STANDARDS: PRIVACY </a:t>
            </a:r>
            <a:endParaRPr lang="en-US" sz="3200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39763" y="1006475"/>
            <a:ext cx="7862887" cy="3636963"/>
          </a:xfrm>
          <a:custGeom>
            <a:avLst/>
            <a:gdLst>
              <a:gd name="G0" fmla="*/ 21843 1 2"/>
              <a:gd name="G1" fmla="*/ 10104 1 2"/>
              <a:gd name="G2" fmla="+- 10104 0 0"/>
              <a:gd name="G3" fmla="+- 21843 0 0"/>
              <a:gd name="T0" fmla="*/ 0 w 21843"/>
              <a:gd name="T1" fmla="*/ 0 h 10104"/>
              <a:gd name="T2" fmla="*/ G3 w 21843"/>
              <a:gd name="T3" fmla="*/ G2 h 101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104">
                <a:moveTo>
                  <a:pt x="0" y="0"/>
                </a:moveTo>
                <a:lnTo>
                  <a:pt x="21843" y="0"/>
                </a:lnTo>
                <a:lnTo>
                  <a:pt x="2184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38936" y="4645928"/>
            <a:ext cx="4960937" cy="571797"/>
          </a:xfrm>
          <a:custGeom>
            <a:avLst/>
            <a:gdLst>
              <a:gd name="G0" fmla="*/ 13781 1 2"/>
              <a:gd name="G1" fmla="*/ 2539 1 2"/>
              <a:gd name="G2" fmla="+- 2539 0 0"/>
              <a:gd name="G3" fmla="+- 13781 0 0"/>
              <a:gd name="T0" fmla="*/ 0 w 13781"/>
              <a:gd name="T1" fmla="*/ 0 h 2539"/>
              <a:gd name="T2" fmla="*/ G3 w 13781"/>
              <a:gd name="T3" fmla="*/ G2 h 253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3781" h="2539">
                <a:moveTo>
                  <a:pt x="0" y="0"/>
                </a:moveTo>
                <a:lnTo>
                  <a:pt x="13781" y="0"/>
                </a:lnTo>
                <a:lnTo>
                  <a:pt x="13781" y="2539"/>
                </a:lnTo>
                <a:lnTo>
                  <a:pt x="0" y="2539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 smtClean="0">
                <a:solidFill>
                  <a:srgbClr val="000080"/>
                </a:solidFill>
                <a:latin typeface="Arial Narrow" charset="0"/>
              </a:rPr>
              <a:t>Privacy </a:t>
            </a:r>
            <a:r>
              <a:rPr lang="en-US" sz="2400" dirty="0">
                <a:solidFill>
                  <a:srgbClr val="000080"/>
                </a:solidFill>
                <a:latin typeface="Arial Narrow" charset="0"/>
              </a:rPr>
              <a:t>&amp; identity:</a:t>
            </a:r>
            <a:r>
              <a:rPr lang="en-US" sz="2400" i="1" dirty="0">
                <a:solidFill>
                  <a:srgbClr val="000080"/>
                </a:solidFill>
                <a:latin typeface="Arial Narrow" charset="0"/>
              </a:rPr>
              <a:t> http://j.mp/OASISprivacy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11560" y="2060848"/>
            <a:ext cx="7862887" cy="2076202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Privacy Management Reference Model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  <a:hlinkClick r:id="rId5"/>
              </a:rPr>
              <a:t>http://</a:t>
            </a:r>
            <a:r>
              <a:rPr lang="en-US" sz="2000" i="1" dirty="0" smtClean="0">
                <a:solidFill>
                  <a:srgbClr val="000080"/>
                </a:solidFill>
                <a:latin typeface="Arial Narrow" charset="0"/>
                <a:hlinkClick r:id="rId5"/>
              </a:rPr>
              <a:t>j.mp/oasisPMRM</a:t>
            </a:r>
            <a:endParaRPr lang="en-US" sz="2000" i="1" dirty="0" smtClean="0">
              <a:solidFill>
                <a:srgbClr val="000080"/>
              </a:solidFill>
              <a:latin typeface="Arial Narrow" charset="0"/>
            </a:endParaRP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latin typeface="Arial Narrow" pitchFamily="34" charset="0"/>
              </a:rPr>
              <a:t>S</a:t>
            </a:r>
            <a:r>
              <a:rPr lang="en-US" sz="2000" dirty="0" smtClean="0">
                <a:latin typeface="Arial Narrow" pitchFamily="34" charset="0"/>
              </a:rPr>
              <a:t>tandards-based </a:t>
            </a:r>
            <a:r>
              <a:rPr lang="en-US" sz="2000" dirty="0">
                <a:latin typeface="Arial Narrow" pitchFamily="34" charset="0"/>
              </a:rPr>
              <a:t>framework </a:t>
            </a:r>
            <a:r>
              <a:rPr lang="en-US" sz="2000" dirty="0" smtClean="0">
                <a:latin typeface="Arial Narrow" pitchFamily="34" charset="0"/>
              </a:rPr>
              <a:t>+ template for </a:t>
            </a:r>
            <a:r>
              <a:rPr lang="en-US" sz="2000" dirty="0">
                <a:latin typeface="Arial Narrow" pitchFamily="34" charset="0"/>
              </a:rPr>
              <a:t>business </a:t>
            </a:r>
            <a:r>
              <a:rPr lang="en-US" sz="2000" dirty="0" smtClean="0">
                <a:latin typeface="Arial Narrow" pitchFamily="34" charset="0"/>
              </a:rPr>
              <a:t>process </a:t>
            </a:r>
            <a:r>
              <a:rPr lang="en-US" sz="2000" dirty="0">
                <a:latin typeface="Arial Narrow" pitchFamily="34" charset="0"/>
              </a:rPr>
              <a:t>engineers, IT analysts, </a:t>
            </a:r>
            <a:endParaRPr lang="en-US" sz="2000" dirty="0" smtClean="0">
              <a:latin typeface="Arial Narrow" pitchFamily="34" charset="0"/>
            </a:endParaRPr>
          </a:p>
          <a:p>
            <a:pPr marL="673100" lvl="1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latin typeface="Arial Narrow" pitchFamily="34" charset="0"/>
              </a:rPr>
              <a:t>architects</a:t>
            </a:r>
            <a:r>
              <a:rPr lang="en-US" sz="2000" dirty="0">
                <a:latin typeface="Arial Narrow" pitchFamily="34" charset="0"/>
              </a:rPr>
              <a:t>, and developers </a:t>
            </a:r>
            <a:r>
              <a:rPr lang="en-US" sz="2000" dirty="0" smtClean="0">
                <a:latin typeface="Arial Narrow" pitchFamily="34" charset="0"/>
              </a:rPr>
              <a:t>to implement privacy </a:t>
            </a:r>
            <a:r>
              <a:rPr lang="en-US" sz="2000" dirty="0">
                <a:latin typeface="Arial Narrow" pitchFamily="34" charset="0"/>
              </a:rPr>
              <a:t>and security policies in </a:t>
            </a:r>
            <a:r>
              <a:rPr lang="en-US" sz="2000" dirty="0" smtClean="0">
                <a:latin typeface="Arial Narrow" pitchFamily="34" charset="0"/>
              </a:rPr>
              <a:t>operations</a:t>
            </a:r>
            <a:r>
              <a:rPr lang="en-US" sz="2000" dirty="0">
                <a:latin typeface="Arial Narrow" pitchFamily="34" charset="0"/>
              </a:rPr>
              <a:t>. </a:t>
            </a:r>
            <a:endParaRPr lang="en-US" sz="2000" dirty="0" smtClean="0">
              <a:latin typeface="Arial Narrow" pitchFamily="34" charset="0"/>
            </a:endParaRP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latin typeface="Arial Narrow" pitchFamily="34" charset="0"/>
              </a:rPr>
              <a:t>Analytical </a:t>
            </a:r>
            <a:r>
              <a:rPr lang="en-US" sz="2000" dirty="0">
                <a:latin typeface="Arial Narrow" pitchFamily="34" charset="0"/>
              </a:rPr>
              <a:t>tool for assessing </a:t>
            </a:r>
            <a:r>
              <a:rPr lang="en-US" sz="2000" dirty="0" smtClean="0">
                <a:latin typeface="Arial Narrow" pitchFamily="34" charset="0"/>
              </a:rPr>
              <a:t>completeness </a:t>
            </a:r>
            <a:r>
              <a:rPr lang="en-US" sz="2000" dirty="0">
                <a:latin typeface="Arial Narrow" pitchFamily="34" charset="0"/>
              </a:rPr>
              <a:t>of </a:t>
            </a:r>
            <a:r>
              <a:rPr lang="en-US" sz="2000" dirty="0" smtClean="0">
                <a:latin typeface="Arial Narrow" pitchFamily="34" charset="0"/>
              </a:rPr>
              <a:t>privacy/security solution</a:t>
            </a:r>
          </a:p>
          <a:p>
            <a:pPr marL="215900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  <a:latin typeface="Arial Narrow" charset="0"/>
              </a:rPr>
              <a:t>Privacy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by Design for Software Engineers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http://j.mp/PbDoasis</a:t>
            </a: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Privacy rule enforcement, from policy to practices to model to 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code. 7 principles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Proactive not Reactive; Preventative Not Remedial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Privacy as the Default Setting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Privacy Embedded into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Full Functionality - Positive-Sum, Not Zero-Sum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End-to-End Security - Full Lifecycle Protection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Visibility and Transparency - Keep It Open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>
                <a:latin typeface="Arial Narrow" pitchFamily="34" charset="0"/>
              </a:rPr>
              <a:t>Respect for User Privacy - Keep It User-Centric</a:t>
            </a: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80"/>
              </a:solidFill>
            </a:endParaRPr>
          </a:p>
        </p:txBody>
      </p:sp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6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251520" y="11520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CYBER-SECURITY: CONTRIBUTIONS TO ITAC</a:t>
            </a:r>
            <a:endParaRPr lang="en-US" sz="3200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39763" y="1006475"/>
            <a:ext cx="7862887" cy="3636963"/>
          </a:xfrm>
          <a:custGeom>
            <a:avLst/>
            <a:gdLst>
              <a:gd name="G0" fmla="*/ 21843 1 2"/>
              <a:gd name="G1" fmla="*/ 10104 1 2"/>
              <a:gd name="G2" fmla="+- 10104 0 0"/>
              <a:gd name="G3" fmla="+- 21843 0 0"/>
              <a:gd name="T0" fmla="*/ 0 w 21843"/>
              <a:gd name="T1" fmla="*/ 0 h 10104"/>
              <a:gd name="T2" fmla="*/ G3 w 21843"/>
              <a:gd name="T3" fmla="*/ G2 h 101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104">
                <a:moveTo>
                  <a:pt x="0" y="0"/>
                </a:moveTo>
                <a:lnTo>
                  <a:pt x="21843" y="0"/>
                </a:lnTo>
                <a:lnTo>
                  <a:pt x="2184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11560" y="2060848"/>
            <a:ext cx="7862887" cy="2076202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latin typeface="Arial Narrow" charset="0"/>
              </a:rPr>
              <a:t>Information Technology Advisory Council (ITAC) has been advising </a:t>
            </a:r>
          </a:p>
          <a:p>
            <a:pPr marL="215900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latin typeface="Arial Narrow" pitchFamily="34" charset="0"/>
              </a:rPr>
              <a:t>OECD for 3 years on issues ranging from IPv6 to cyber-security and privacy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latin typeface="Arial Narrow" pitchFamily="34" charset="0"/>
              </a:rPr>
              <a:t>OASIS is a member (Gershon Janssen)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latin typeface="Arial Narrow" pitchFamily="34" charset="0"/>
              </a:rPr>
              <a:t>Report being finalized. </a:t>
            </a:r>
            <a:r>
              <a:rPr lang="en-GB" sz="2400" dirty="0" smtClean="0">
                <a:latin typeface="Arial Narrow" pitchFamily="34" charset="0"/>
              </a:rPr>
              <a:t>Recommendations</a:t>
            </a:r>
            <a:r>
              <a:rPr lang="en-US" sz="2400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</a:p>
          <a:p>
            <a:pPr marL="215900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Implementation of national strategies for digital security risk management</a:t>
            </a: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Education of all stakeholders</a:t>
            </a: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Establishing responsibility and accountability for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digital security risk </a:t>
            </a: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management</a:t>
            </a: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Respect for human rights and fundamental values </a:t>
            </a:r>
          </a:p>
          <a:p>
            <a:pPr marL="673100" lvl="1" indent="-21590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Implementation of cyber-security and privacy standards as a key part of the culture </a:t>
            </a:r>
          </a:p>
          <a:p>
            <a:pPr marL="673100" lvl="1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of security 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1400" dirty="0">
              <a:solidFill>
                <a:srgbClr val="000000"/>
              </a:solidFill>
              <a:latin typeface="Arial Narrow" pitchFamily="34" charset="0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80"/>
              </a:solidFill>
            </a:endParaRPr>
          </a:p>
        </p:txBody>
      </p:sp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46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251520" y="11520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 STANDARDS: TRUST </a:t>
            </a:r>
            <a:endParaRPr lang="en-US" sz="3200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39763" y="1006475"/>
            <a:ext cx="7862887" cy="3636963"/>
          </a:xfrm>
          <a:custGeom>
            <a:avLst/>
            <a:gdLst>
              <a:gd name="G0" fmla="*/ 21843 1 2"/>
              <a:gd name="G1" fmla="*/ 10104 1 2"/>
              <a:gd name="G2" fmla="+- 10104 0 0"/>
              <a:gd name="G3" fmla="+- 21843 0 0"/>
              <a:gd name="T0" fmla="*/ 0 w 21843"/>
              <a:gd name="T1" fmla="*/ 0 h 10104"/>
              <a:gd name="T2" fmla="*/ G3 w 21843"/>
              <a:gd name="T3" fmla="*/ G2 h 101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104">
                <a:moveTo>
                  <a:pt x="0" y="0"/>
                </a:moveTo>
                <a:lnTo>
                  <a:pt x="21843" y="0"/>
                </a:lnTo>
                <a:lnTo>
                  <a:pt x="21843" y="10104"/>
                </a:lnTo>
                <a:lnTo>
                  <a:pt x="0" y="101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11560" y="2060848"/>
            <a:ext cx="7862887" cy="2076202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  </a:t>
            </a:r>
            <a:r>
              <a:rPr lang="en-US" sz="3600" dirty="0" smtClean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Trust Elevation (EIC-TEM)  </a:t>
            </a:r>
            <a:r>
              <a:rPr lang="en-US" sz="2800" i="1" dirty="0" smtClean="0">
                <a:solidFill>
                  <a:srgbClr val="000080"/>
                </a:solidFill>
                <a:latin typeface="Arial Narrow" charset="0"/>
              </a:rPr>
              <a:t>http://j.mp/trustel </a:t>
            </a:r>
            <a:r>
              <a:rPr lang="en-US" sz="2800" b="1" i="1" dirty="0" smtClean="0">
                <a:solidFill>
                  <a:srgbClr val="000080"/>
                </a:solidFill>
                <a:latin typeface="Arial Narrow" charset="0"/>
              </a:rPr>
              <a:t>    </a:t>
            </a:r>
          </a:p>
          <a:p>
            <a:pPr marL="454025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Identity management methods for handling requests to </a:t>
            </a: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promote </a:t>
            </a:r>
          </a:p>
          <a:p>
            <a:pPr marL="454025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ow-level credential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data to higher authorization </a:t>
            </a: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levels</a:t>
            </a:r>
          </a:p>
          <a:p>
            <a:pPr marL="454025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4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600" dirty="0">
                <a:solidFill>
                  <a:srgbClr val="000000"/>
                </a:solidFill>
                <a:latin typeface="Arial Narrow" charset="0"/>
              </a:rPr>
              <a:t>  WS-Federation &amp; WS-Trust   </a:t>
            </a:r>
            <a:r>
              <a:rPr lang="en-US" sz="2800" i="1" dirty="0" smtClean="0">
                <a:solidFill>
                  <a:srgbClr val="000080"/>
                </a:solidFill>
                <a:latin typeface="Arial Narrow" charset="0"/>
              </a:rPr>
              <a:t>http://j.mp/oasisWSFed</a:t>
            </a: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Metadata &amp; token policy control for message exchange, </a:t>
            </a:r>
            <a:endParaRPr lang="en-US" sz="2400" dirty="0" smtClean="0">
              <a:solidFill>
                <a:srgbClr val="000000"/>
              </a:solidFill>
              <a:latin typeface="Arial Narrow" charset="0"/>
            </a:endParaRP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with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federation </a:t>
            </a: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and brokered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trust capabilities </a:t>
            </a:r>
            <a:r>
              <a:rPr lang="en-US" sz="2400" b="1" i="1" dirty="0" smtClean="0">
                <a:solidFill>
                  <a:srgbClr val="000080"/>
                </a:solidFill>
              </a:rPr>
              <a:t> </a:t>
            </a:r>
            <a:endParaRPr lang="en-US" sz="2400" dirty="0">
              <a:latin typeface="Arial Narrow" pitchFamily="34" charset="0"/>
            </a:endParaRPr>
          </a:p>
          <a:p>
            <a:pPr marL="465138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80"/>
              </a:solidFill>
            </a:endParaRPr>
          </a:p>
        </p:txBody>
      </p:sp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46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CLOUD and BIG DATA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14363" y="1222375"/>
            <a:ext cx="7862887" cy="4295775"/>
          </a:xfrm>
          <a:custGeom>
            <a:avLst/>
            <a:gdLst>
              <a:gd name="G0" fmla="*/ 21843 1 2"/>
              <a:gd name="G1" fmla="*/ 11934 1 2"/>
              <a:gd name="G2" fmla="+- 11934 0 0"/>
              <a:gd name="G3" fmla="+- 21843 0 0"/>
              <a:gd name="T0" fmla="*/ 0 w 21843"/>
              <a:gd name="T1" fmla="*/ 0 h 11934"/>
              <a:gd name="T2" fmla="*/ G3 w 21843"/>
              <a:gd name="T3" fmla="*/ G2 h 1193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1934">
                <a:moveTo>
                  <a:pt x="0" y="0"/>
                </a:moveTo>
                <a:lnTo>
                  <a:pt x="21843" y="0"/>
                </a:lnTo>
                <a:lnTo>
                  <a:pt x="21843" y="11934"/>
                </a:lnTo>
                <a:lnTo>
                  <a:pt x="0" y="1193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Advanced Message Queuing Protocol (AMQP)  </a:t>
            </a:r>
            <a:r>
              <a:rPr lang="en-US" sz="2200" i="1" dirty="0">
                <a:solidFill>
                  <a:srgbClr val="000080"/>
                </a:solidFill>
                <a:latin typeface="Arial Narrow" charset="0"/>
              </a:rPr>
              <a:t>j.mp/oasisAMQP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Topology and Orchestration Specification for Cloud Apps 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    (TOSCA)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sz="2200" i="1" dirty="0">
                <a:solidFill>
                  <a:srgbClr val="000080"/>
                </a:solidFill>
                <a:latin typeface="Arial Narrow" charset="0"/>
              </a:rPr>
              <a:t>http://j.mp/oasisTOSCA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Cloud Application Management for Platforms (CAMP)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</a:t>
            </a:r>
          </a:p>
          <a:p>
            <a:pPr marL="220663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http://j.mp/oasisCAMP/ </a:t>
            </a:r>
            <a:r>
              <a:rPr lang="en-US" sz="2000" b="1" i="1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b="1" i="1" dirty="0">
                <a:solidFill>
                  <a:srgbClr val="000080"/>
                </a:solidFill>
                <a:latin typeface="Arial Narrow" charset="0"/>
              </a:rPr>
              <a:t> 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OASIS Open Data Protocol (OData)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</a:t>
            </a:r>
            <a:r>
              <a:rPr lang="en-US" sz="2200" i="1" dirty="0">
                <a:solidFill>
                  <a:srgbClr val="000080"/>
                </a:solidFill>
                <a:latin typeface="Arial Narrow" charset="0"/>
              </a:rPr>
              <a:t>/oasisOData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Service-Oriented Architecture (SOA) Reference Model </a:t>
            </a:r>
          </a:p>
          <a:p>
            <a:pPr marL="309563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http://j.mp/oasisSOARM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Identity in the Cloud (ID-Cloud)  </a:t>
            </a:r>
            <a:r>
              <a:rPr lang="en-US" sz="2200" i="1" dirty="0">
                <a:solidFill>
                  <a:srgbClr val="000080"/>
                </a:solidFill>
                <a:latin typeface="Arial Narrow" charset="0"/>
              </a:rPr>
              <a:t>http://j.mp/idcloud  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Cloud Authorization (Cloud </a:t>
            </a:r>
            <a:r>
              <a:rPr lang="en-US" sz="2600" dirty="0" err="1">
                <a:solidFill>
                  <a:srgbClr val="000000"/>
                </a:solidFill>
                <a:latin typeface="Arial Narrow" charset="0"/>
              </a:rPr>
              <a:t>AuthZ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)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http://j.mp/CAuthZ  </a:t>
            </a:r>
          </a:p>
          <a:p>
            <a:pPr marL="215900" indent="-215900">
              <a:lnSpc>
                <a:spcPct val="100000"/>
              </a:lnSpc>
              <a:buFont typeface="Wingdings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b="1" i="1" dirty="0">
                <a:solidFill>
                  <a:srgbClr val="000080"/>
                </a:solidFill>
                <a:latin typeface="Arial Narrow" charset="0"/>
              </a:rPr>
              <a:t> 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200400" y="5478463"/>
            <a:ext cx="2925763" cy="465137"/>
          </a:xfrm>
          <a:custGeom>
            <a:avLst/>
            <a:gdLst>
              <a:gd name="G0" fmla="*/ 8127 1 2"/>
              <a:gd name="G1" fmla="*/ 1292 1 2"/>
              <a:gd name="G2" fmla="+- 1292 0 0"/>
              <a:gd name="G3" fmla="+- 8127 0 0"/>
              <a:gd name="T0" fmla="*/ 0 w 8127"/>
              <a:gd name="T1" fmla="*/ 0 h 1292"/>
              <a:gd name="T2" fmla="*/ G3 w 8127"/>
              <a:gd name="T3" fmla="*/ G2 h 129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8127" h="1292">
                <a:moveTo>
                  <a:pt x="0" y="0"/>
                </a:moveTo>
                <a:lnTo>
                  <a:pt x="8127" y="0"/>
                </a:lnTo>
                <a:lnTo>
                  <a:pt x="8127" y="1292"/>
                </a:lnTo>
                <a:lnTo>
                  <a:pt x="0" y="1292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600" i="1">
                <a:solidFill>
                  <a:srgbClr val="000080"/>
                </a:solidFill>
                <a:latin typeface="Arial Narrow" charset="0"/>
              </a:rPr>
              <a:t>http://j.mp/oasisCloud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t="9952" b="19911"/>
          <a:stretch>
            <a:fillRect/>
          </a:stretch>
        </p:blipFill>
        <p:spPr bwMode="auto">
          <a:xfrm>
            <a:off x="6583363" y="5303838"/>
            <a:ext cx="2193925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5483225"/>
            <a:ext cx="2011362" cy="1098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7" descr="oasi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88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80"/>
                </a:solidFill>
                <a:latin typeface="Arial Narrow" charset="0"/>
              </a:rPr>
              <a:t>Internet of Things (IoT) and Mobile (M2M)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39763" y="968375"/>
            <a:ext cx="7862887" cy="4425950"/>
          </a:xfrm>
          <a:custGeom>
            <a:avLst/>
            <a:gdLst>
              <a:gd name="G0" fmla="*/ 21843 1 2"/>
              <a:gd name="G1" fmla="*/ 12297 1 2"/>
              <a:gd name="G2" fmla="+- 12297 0 0"/>
              <a:gd name="G3" fmla="+- 21843 0 0"/>
              <a:gd name="T0" fmla="*/ 0 w 21843"/>
              <a:gd name="T1" fmla="*/ 0 h 12297"/>
              <a:gd name="T2" fmla="*/ G3 w 21843"/>
              <a:gd name="T3" fmla="*/ G2 h 12297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2297">
                <a:moveTo>
                  <a:pt x="0" y="0"/>
                </a:moveTo>
                <a:lnTo>
                  <a:pt x="21843" y="0"/>
                </a:lnTo>
                <a:lnTo>
                  <a:pt x="21843" y="12297"/>
                </a:lnTo>
                <a:lnTo>
                  <a:pt x="0" y="12297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5900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>
                <a:solidFill>
                  <a:srgbClr val="000080"/>
                </a:solidFill>
                <a:latin typeface="Arial Narrow" charset="0"/>
              </a:rPr>
              <a:t>OASIS IoT and M2M standards at the protocol and transaction level are already helping “things” like cars and buildings to communicate  </a:t>
            </a:r>
            <a:r>
              <a:rPr lang="en-US" sz="2600">
                <a:solidFill>
                  <a:srgbClr val="000000"/>
                </a:solidFill>
              </a:rPr>
              <a:t>  </a:t>
            </a:r>
          </a:p>
          <a:p>
            <a:pPr marL="215900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>
                <a:srgbClr val="000080"/>
              </a:buClr>
              <a:buSzPct val="25000"/>
              <a:buFont typeface="StarSymbol" charset="0"/>
              <a:buChar char="l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b="1" i="1">
                <a:solidFill>
                  <a:srgbClr val="000080"/>
                </a:solidFill>
              </a:rPr>
              <a:t> </a:t>
            </a:r>
          </a:p>
          <a:p>
            <a:pPr marL="215900" indent="-215900" algn="ctr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400">
              <a:solidFill>
                <a:srgbClr val="00008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446463" y="4833938"/>
            <a:ext cx="2468562" cy="1004887"/>
          </a:xfrm>
          <a:custGeom>
            <a:avLst/>
            <a:gdLst>
              <a:gd name="G0" fmla="*/ 6857 1 2"/>
              <a:gd name="G1" fmla="*/ 2793 1 2"/>
              <a:gd name="G2" fmla="+- 2793 0 0"/>
              <a:gd name="G3" fmla="+- 6857 0 0"/>
              <a:gd name="T0" fmla="*/ 0 w 6857"/>
              <a:gd name="T1" fmla="*/ 0 h 2793"/>
              <a:gd name="T2" fmla="*/ G3 w 6857"/>
              <a:gd name="T3" fmla="*/ G2 h 2793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6857" h="2793">
                <a:moveTo>
                  <a:pt x="0" y="0"/>
                </a:moveTo>
                <a:lnTo>
                  <a:pt x="6857" y="0"/>
                </a:lnTo>
                <a:lnTo>
                  <a:pt x="6857" y="2793"/>
                </a:lnTo>
                <a:lnTo>
                  <a:pt x="0" y="2793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8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b="178725"/>
          <a:stretch>
            <a:fillRect/>
          </a:stretch>
        </p:blipFill>
        <p:spPr bwMode="auto">
          <a:xfrm>
            <a:off x="457200" y="4484688"/>
            <a:ext cx="2833688" cy="1909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 l="57266" r="78363" b="27426"/>
          <a:stretch>
            <a:fillRect/>
          </a:stretch>
        </p:blipFill>
        <p:spPr bwMode="auto">
          <a:xfrm>
            <a:off x="5943600" y="4525963"/>
            <a:ext cx="2678113" cy="187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4754563"/>
            <a:ext cx="2560638" cy="163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8238" y="4754563"/>
            <a:ext cx="2378075" cy="1646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8" descr="oasis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99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80"/>
                </a:solidFill>
                <a:latin typeface="Arial Narrow" charset="0"/>
              </a:rPr>
              <a:t>Internet of Things (IoT) and Mobile (M2M)</a:t>
            </a: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39763" y="968375"/>
            <a:ext cx="7862887" cy="4425950"/>
          </a:xfrm>
          <a:custGeom>
            <a:avLst/>
            <a:gdLst>
              <a:gd name="G0" fmla="*/ 21843 1 2"/>
              <a:gd name="G1" fmla="*/ 12297 1 2"/>
              <a:gd name="G2" fmla="+- 12297 0 0"/>
              <a:gd name="G3" fmla="+- 21843 0 0"/>
              <a:gd name="T0" fmla="*/ 0 w 21843"/>
              <a:gd name="T1" fmla="*/ 0 h 12297"/>
              <a:gd name="T2" fmla="*/ G3 w 21843"/>
              <a:gd name="T3" fmla="*/ G2 h 12297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2297">
                <a:moveTo>
                  <a:pt x="0" y="0"/>
                </a:moveTo>
                <a:lnTo>
                  <a:pt x="21843" y="0"/>
                </a:lnTo>
                <a:lnTo>
                  <a:pt x="21843" y="12297"/>
                </a:lnTo>
                <a:lnTo>
                  <a:pt x="0" y="12297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 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Message Queuing Telemetry Transport  (MQTT) 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   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http://j.mp/oasisMQTT</a:t>
            </a:r>
            <a:r>
              <a:rPr lang="en-US" sz="2000" dirty="0">
                <a:solidFill>
                  <a:srgbClr val="000080"/>
                </a:solidFill>
                <a:latin typeface="Arial Narrow" charset="0"/>
              </a:rPr>
              <a:t> 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80"/>
                </a:solidFill>
                <a:latin typeface="Arial Narrow" charset="0"/>
              </a:rPr>
              <a:t>        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Lightweight transactional protocols specifically for devices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OASIS SmartGrid projects 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http://j.mp/OASISsmartgrid</a:t>
            </a:r>
          </a:p>
          <a:p>
            <a:pPr marL="531813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Device management, transactional control, pricing and time/duration  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Open Building Information Exchange (</a:t>
            </a:r>
            <a:r>
              <a:rPr lang="en-US" sz="2600" dirty="0" err="1">
                <a:solidFill>
                  <a:srgbClr val="000000"/>
                </a:solidFill>
                <a:latin typeface="Arial Narrow" charset="0"/>
              </a:rPr>
              <a:t>oBIX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) TC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</a:p>
          <a:p>
            <a:pPr marL="5207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http://j.mp/oBIX</a:t>
            </a:r>
            <a:r>
              <a:rPr lang="en-US" sz="20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Building systems and physical security device control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>
                <a:srgbClr val="000080"/>
              </a:buClr>
              <a:buSzPct val="25000"/>
              <a:buFont typeface="StarSymbol" charset="0"/>
              <a:buChar char="l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b="1" i="1" dirty="0">
                <a:solidFill>
                  <a:srgbClr val="000080"/>
                </a:solidFill>
              </a:rPr>
              <a:t> </a:t>
            </a:r>
          </a:p>
          <a:p>
            <a:pPr marL="215900" indent="-215900" algn="ctr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400" dirty="0">
              <a:solidFill>
                <a:srgbClr val="000080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446463" y="4833938"/>
            <a:ext cx="2468562" cy="1004887"/>
          </a:xfrm>
          <a:custGeom>
            <a:avLst/>
            <a:gdLst>
              <a:gd name="G0" fmla="*/ 6857 1 2"/>
              <a:gd name="G1" fmla="*/ 2793 1 2"/>
              <a:gd name="G2" fmla="+- 2793 0 0"/>
              <a:gd name="G3" fmla="+- 6857 0 0"/>
              <a:gd name="T0" fmla="*/ 0 w 6857"/>
              <a:gd name="T1" fmla="*/ 0 h 2793"/>
              <a:gd name="T2" fmla="*/ G3 w 6857"/>
              <a:gd name="T3" fmla="*/ G2 h 2793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6857" h="2793">
                <a:moveTo>
                  <a:pt x="0" y="0"/>
                </a:moveTo>
                <a:lnTo>
                  <a:pt x="6857" y="0"/>
                </a:lnTo>
                <a:lnTo>
                  <a:pt x="6857" y="2793"/>
                </a:lnTo>
                <a:lnTo>
                  <a:pt x="0" y="2793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8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b="1">
                <a:solidFill>
                  <a:srgbClr val="000080"/>
                </a:solidFill>
                <a:latin typeface="Arial Narrow" charset="0"/>
              </a:rPr>
              <a:t>But no one area of  standardization  </a:t>
            </a:r>
          </a:p>
          <a:p>
            <a:pPr algn="ctr">
              <a:lnSpc>
                <a:spcPct val="8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b="1">
                <a:solidFill>
                  <a:srgbClr val="000080"/>
                </a:solidFill>
                <a:latin typeface="Arial Narrow" charset="0"/>
              </a:rPr>
              <a:t>     stands alone ...</a:t>
            </a:r>
            <a:r>
              <a:rPr lang="en-US" sz="220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b="178725"/>
          <a:stretch>
            <a:fillRect/>
          </a:stretch>
        </p:blipFill>
        <p:spPr bwMode="auto">
          <a:xfrm>
            <a:off x="457200" y="4484688"/>
            <a:ext cx="2833688" cy="1909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 l="57266" r="78363" b="27426"/>
          <a:stretch>
            <a:fillRect/>
          </a:stretch>
        </p:blipFill>
        <p:spPr bwMode="auto">
          <a:xfrm>
            <a:off x="5943600" y="4525963"/>
            <a:ext cx="2678113" cy="1873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4754563"/>
            <a:ext cx="2560638" cy="1639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8238" y="4754563"/>
            <a:ext cx="2378075" cy="1646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34400" y="6553200"/>
            <a:ext cx="533400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457200" y="1019051"/>
            <a:ext cx="8045450" cy="2193925"/>
          </a:xfrm>
          <a:custGeom>
            <a:avLst/>
            <a:gdLst>
              <a:gd name="G0" fmla="*/ 22351 1 2"/>
              <a:gd name="G1" fmla="*/ 6095 1 2"/>
              <a:gd name="G2" fmla="+- 6095 0 0"/>
              <a:gd name="G3" fmla="+- 22351 0 0"/>
              <a:gd name="T0" fmla="*/ 0 w 22351"/>
              <a:gd name="T1" fmla="*/ 0 h 6095"/>
              <a:gd name="T2" fmla="*/ G3 w 22351"/>
              <a:gd name="T3" fmla="*/ G2 h 60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351" h="6095">
                <a:moveTo>
                  <a:pt x="0" y="0"/>
                </a:moveTo>
                <a:lnTo>
                  <a:pt x="22351" y="0"/>
                </a:lnTo>
                <a:lnTo>
                  <a:pt x="22351" y="6095"/>
                </a:lnTo>
                <a:lnTo>
                  <a:pt x="0" y="6095"/>
                </a:lnTo>
                <a:close/>
              </a:path>
            </a:pathLst>
          </a:cu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How OASIS will do its part to meet 21</a:t>
            </a:r>
            <a:r>
              <a:rPr lang="en-US" sz="2000" baseline="30000" dirty="0" smtClean="0">
                <a:solidFill>
                  <a:srgbClr val="000000"/>
                </a:solidFill>
                <a:latin typeface="Arial Narrow" charset="0"/>
              </a:rPr>
              <a:t>st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 century information society challenges in eGovernment and eBusiness – for the next 20 years: </a:t>
            </a: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 smtClean="0">
              <a:solidFill>
                <a:srgbClr val="000000"/>
              </a:solidFill>
              <a:latin typeface="Arial Narrow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Forge a new standardization approach where Open Source incorporates open standards at an earlier stage for robustness, security and privacy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Continue to collaborate globally with other SDOs and policy makers such as ITU &amp; ETSI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Contribute to interoperability in the Cloud, Identity Management, Privacy, Security and the Internet of Things      </a:t>
            </a: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60638" y="5668963"/>
            <a:ext cx="4022725" cy="547687"/>
          </a:xfrm>
          <a:custGeom>
            <a:avLst/>
            <a:gdLst>
              <a:gd name="G0" fmla="*/ 11175 1 2"/>
              <a:gd name="G1" fmla="*/ 1523 1 2"/>
              <a:gd name="G2" fmla="+- 1523 0 0"/>
              <a:gd name="G3" fmla="+- 11175 0 0"/>
              <a:gd name="T0" fmla="*/ 0 w 11175"/>
              <a:gd name="T1" fmla="*/ 0 h 1523"/>
              <a:gd name="T2" fmla="*/ G3 w 11175"/>
              <a:gd name="T3" fmla="*/ G2 h 1523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1175" h="1523">
                <a:moveTo>
                  <a:pt x="0" y="0"/>
                </a:moveTo>
                <a:lnTo>
                  <a:pt x="11175" y="0"/>
                </a:lnTo>
                <a:lnTo>
                  <a:pt x="11175" y="1523"/>
                </a:lnTo>
                <a:lnTo>
                  <a:pt x="0" y="1523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800" i="1" dirty="0">
                <a:solidFill>
                  <a:srgbClr val="000080"/>
                </a:solidFill>
                <a:latin typeface="Arial Narrow" charset="0"/>
              </a:rPr>
              <a:t>http://www.oasis-open.org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013176"/>
            <a:ext cx="1035773" cy="7482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172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1B412-DB81-492B-8100-CCB4C2FE214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20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641350" y="457200"/>
            <a:ext cx="8075613" cy="2651125"/>
          </a:xfrm>
          <a:custGeom>
            <a:avLst/>
            <a:gdLst>
              <a:gd name="G0" fmla="*/ 22434 1 2"/>
              <a:gd name="G1" fmla="*/ 7365 1 2"/>
              <a:gd name="G2" fmla="+- 7365 0 0"/>
              <a:gd name="G3" fmla="+- 22434 0 0"/>
              <a:gd name="T0" fmla="*/ 0 w 22434"/>
              <a:gd name="T1" fmla="*/ 0 h 7365"/>
              <a:gd name="T2" fmla="*/ G3 w 22434"/>
              <a:gd name="T3" fmla="*/ G2 h 736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434" h="7365">
                <a:moveTo>
                  <a:pt x="0" y="0"/>
                </a:moveTo>
                <a:lnTo>
                  <a:pt x="22434" y="0"/>
                </a:lnTo>
                <a:lnTo>
                  <a:pt x="22434" y="7365"/>
                </a:lnTo>
                <a:lnTo>
                  <a:pt x="0" y="736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800" dirty="0">
              <a:solidFill>
                <a:srgbClr val="00000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 Narrow" charset="0"/>
              </a:rPr>
              <a:t>OASIS is </a:t>
            </a:r>
            <a:r>
              <a:rPr lang="en-US" sz="2800" dirty="0" smtClean="0">
                <a:solidFill>
                  <a:srgbClr val="000000"/>
                </a:solidFill>
                <a:latin typeface="Arial Narrow" charset="0"/>
              </a:rPr>
              <a:t>pleased to contribute to the ITU-led debate on ICT Cyber-Security Standardization. OASIS security standards can assist in defending the digital frontier. </a:t>
            </a:r>
            <a:r>
              <a:rPr lang="en-US" sz="2800" dirty="0" smtClean="0">
                <a:latin typeface="Arial Narrow" charset="0"/>
              </a:rPr>
              <a:t>OASIS works with Governments across the world to promote cyber-security.</a:t>
            </a:r>
            <a:endParaRPr lang="en-US" sz="2800" dirty="0">
              <a:latin typeface="Arial Narrow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3954319" cy="17943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 bwMode="auto">
          <a:xfrm>
            <a:off x="3563888" y="5301208"/>
            <a:ext cx="646584" cy="646584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358" y="228600"/>
            <a:ext cx="5418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600" dirty="0" smtClean="0">
                <a:solidFill>
                  <a:srgbClr val="000080"/>
                </a:solidFill>
                <a:latin typeface="Arial Narrow" charset="0"/>
              </a:rPr>
              <a:t>Thanks and Acknowledgments </a:t>
            </a:r>
            <a:endParaRPr lang="en-US" sz="3600" dirty="0">
              <a:solidFill>
                <a:srgbClr val="000080"/>
              </a:solidFill>
              <a:latin typeface="Arial Narrow" charset="0"/>
            </a:endParaRPr>
          </a:p>
        </p:txBody>
      </p:sp>
      <p:pic>
        <p:nvPicPr>
          <p:cNvPr id="8" name="Picture 7" descr="oasi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2114302" cy="1768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5137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57200" y="273050"/>
            <a:ext cx="8228013" cy="1144588"/>
          </a:xfrm>
          <a:custGeom>
            <a:avLst/>
            <a:gdLst>
              <a:gd name="G0" fmla="*/ 22858 1 2"/>
              <a:gd name="G1" fmla="*/ 3179 1 2"/>
              <a:gd name="G2" fmla="+- 3179 0 0"/>
              <a:gd name="G3" fmla="+- 22858 0 0"/>
              <a:gd name="T0" fmla="*/ 0 w 22858"/>
              <a:gd name="T1" fmla="*/ 0 h 3179"/>
              <a:gd name="T2" fmla="*/ G3 w 22858"/>
              <a:gd name="T3" fmla="*/ G2 h 317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3179">
                <a:moveTo>
                  <a:pt x="0" y="0"/>
                </a:moveTo>
                <a:lnTo>
                  <a:pt x="22858" y="0"/>
                </a:lnTo>
                <a:lnTo>
                  <a:pt x="22858" y="3179"/>
                </a:lnTo>
                <a:lnTo>
                  <a:pt x="0" y="3179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Introduction to OASIS</a:t>
            </a: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39763" y="1554163"/>
            <a:ext cx="7862887" cy="2376487"/>
          </a:xfrm>
          <a:custGeom>
            <a:avLst/>
            <a:gdLst>
              <a:gd name="G0" fmla="*/ 21843 1 2"/>
              <a:gd name="G1" fmla="*/ 6603 1 2"/>
              <a:gd name="G2" fmla="+- 6603 0 0"/>
              <a:gd name="G3" fmla="+- 21843 0 0"/>
              <a:gd name="T0" fmla="*/ 0 w 21843"/>
              <a:gd name="T1" fmla="*/ 0 h 6603"/>
              <a:gd name="T2" fmla="*/ G3 w 21843"/>
              <a:gd name="T3" fmla="*/ G2 h 6603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6603">
                <a:moveTo>
                  <a:pt x="0" y="0"/>
                </a:moveTo>
                <a:lnTo>
                  <a:pt x="21843" y="0"/>
                </a:lnTo>
                <a:lnTo>
                  <a:pt x="21843" y="6603"/>
                </a:lnTo>
                <a:lnTo>
                  <a:pt x="0" y="6603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OASIS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Open is a global, not-for-profit consortium that creates market-driven software standards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Founded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in 1993 as SGML Open</a:t>
            </a: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Over 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the years, from SGML to XML to multiple methods &amp; </a:t>
            </a:r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models (JSON</a:t>
            </a:r>
            <a:r>
              <a:rPr lang="en-US" sz="2400" dirty="0">
                <a:solidFill>
                  <a:srgbClr val="000000"/>
                </a:solidFill>
                <a:latin typeface="Arial Narrow" charset="0"/>
              </a:rPr>
              <a:t>, XML, UML, ASN.1, custom notations, etc.)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943600" y="4479925"/>
            <a:ext cx="3016250" cy="1736725"/>
          </a:xfrm>
          <a:custGeom>
            <a:avLst/>
            <a:gdLst>
              <a:gd name="G0" fmla="*/ 8381 1 2"/>
              <a:gd name="G1" fmla="*/ 4825 1 2"/>
              <a:gd name="G2" fmla="+- 4825 0 0"/>
              <a:gd name="G3" fmla="+- 8381 0 0"/>
              <a:gd name="T0" fmla="*/ 0 w 8381"/>
              <a:gd name="T1" fmla="*/ 0 h 4825"/>
              <a:gd name="T2" fmla="*/ G3 w 8381"/>
              <a:gd name="T3" fmla="*/ G2 h 482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8381" h="4825">
                <a:moveTo>
                  <a:pt x="0" y="0"/>
                </a:moveTo>
                <a:lnTo>
                  <a:pt x="8381" y="0"/>
                </a:lnTo>
                <a:lnTo>
                  <a:pt x="8381" y="4825"/>
                </a:lnTo>
                <a:lnTo>
                  <a:pt x="0" y="482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b="1" dirty="0">
                <a:solidFill>
                  <a:srgbClr val="000080"/>
                </a:solidFill>
                <a:latin typeface="Cambria" charset="0"/>
              </a:rPr>
              <a:t>"The largest standards group for electronic commerce on the Web" -</a:t>
            </a:r>
            <a:r>
              <a:rPr lang="en-US" sz="2000" dirty="0">
                <a:solidFill>
                  <a:srgbClr val="000080"/>
                </a:solidFill>
                <a:latin typeface="Cambria" charset="0"/>
              </a:rPr>
              <a:t>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5578475"/>
            <a:ext cx="2559050" cy="365125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</p:pic>
      <p:pic>
        <p:nvPicPr>
          <p:cNvPr id="7" name="Picture 6" descr="oasi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23085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 l="58261"/>
          <a:stretch>
            <a:fillRect/>
          </a:stretch>
        </p:blipFill>
        <p:spPr bwMode="auto">
          <a:xfrm>
            <a:off x="3419872" y="4581128"/>
            <a:ext cx="23837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911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457200" y="273050"/>
            <a:ext cx="8228013" cy="1144588"/>
          </a:xfrm>
          <a:custGeom>
            <a:avLst/>
            <a:gdLst>
              <a:gd name="G0" fmla="*/ 22858 1 2"/>
              <a:gd name="G1" fmla="*/ 3179 1 2"/>
              <a:gd name="G2" fmla="+- 3179 0 0"/>
              <a:gd name="G3" fmla="+- 22858 0 0"/>
              <a:gd name="T0" fmla="*/ 0 w 22858"/>
              <a:gd name="T1" fmla="*/ 0 h 3179"/>
              <a:gd name="T2" fmla="*/ G3 w 22858"/>
              <a:gd name="T3" fmla="*/ G2 h 317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3179">
                <a:moveTo>
                  <a:pt x="0" y="0"/>
                </a:moveTo>
                <a:lnTo>
                  <a:pt x="22858" y="0"/>
                </a:lnTo>
                <a:lnTo>
                  <a:pt x="22858" y="3179"/>
                </a:lnTo>
                <a:lnTo>
                  <a:pt x="0" y="3179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Who is OASIS?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311275"/>
            <a:ext cx="5634037" cy="3625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66713" y="3981450"/>
            <a:ext cx="8228012" cy="2327275"/>
          </a:xfrm>
          <a:custGeom>
            <a:avLst/>
            <a:gdLst>
              <a:gd name="G0" fmla="*/ 22858 1 2"/>
              <a:gd name="G1" fmla="*/ 6464 1 2"/>
              <a:gd name="G2" fmla="+- 6464 0 0"/>
              <a:gd name="G3" fmla="+- 22858 0 0"/>
              <a:gd name="T0" fmla="*/ 0 w 22858"/>
              <a:gd name="T1" fmla="*/ 0 h 6464"/>
              <a:gd name="T2" fmla="*/ G3 w 22858"/>
              <a:gd name="T3" fmla="*/ G2 h 646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6464">
                <a:moveTo>
                  <a:pt x="0" y="0"/>
                </a:moveTo>
                <a:lnTo>
                  <a:pt x="22858" y="0"/>
                </a:lnTo>
                <a:lnTo>
                  <a:pt x="22858" y="6464"/>
                </a:lnTo>
                <a:lnTo>
                  <a:pt x="0" y="646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SzPct val="25000"/>
              <a:buFont typeface="StarSymbo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3200" b="1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3200" dirty="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313" y="4389438"/>
            <a:ext cx="3159125" cy="1817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1298575"/>
            <a:ext cx="1898650" cy="1289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8663" y="4937125"/>
            <a:ext cx="3843337" cy="1358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316" rIns="90000" bIns="45000"/>
          <a:lstStyle/>
          <a:p>
            <a:pPr marL="215900" indent="-215900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 Narrow" charset="0"/>
              </a:rPr>
              <a:t>5,000+ participants </a:t>
            </a:r>
          </a:p>
          <a:p>
            <a:pPr marL="215900" indent="-215900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 Narrow" charset="0"/>
              </a:rPr>
              <a:t> 600+ organizations &amp; experts</a:t>
            </a:r>
          </a:p>
          <a:p>
            <a:pPr marL="215900" indent="-215900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Arial Narrow" charset="0"/>
              </a:rPr>
              <a:t>100+ </a:t>
            </a:r>
            <a:r>
              <a:rPr lang="en-US" sz="2200" b="1" dirty="0">
                <a:solidFill>
                  <a:srgbClr val="000000"/>
                </a:solidFill>
                <a:latin typeface="Arial Narrow" charset="0"/>
              </a:rPr>
              <a:t>countries</a:t>
            </a:r>
          </a:p>
          <a:p>
            <a:pPr marL="215900" indent="-215900">
              <a:lnSpc>
                <a:spcPct val="97000"/>
              </a:lnSpc>
              <a:buSzPct val="45000"/>
              <a:buFont typeface="Wingdings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 Narrow" charset="0"/>
              </a:rPr>
              <a:t> 70+ technical committees</a:t>
            </a:r>
          </a:p>
        </p:txBody>
      </p:sp>
      <p:pic>
        <p:nvPicPr>
          <p:cNvPr id="8" name="Picture 7" descr="oasis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457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457200" y="273050"/>
            <a:ext cx="8228013" cy="1144588"/>
          </a:xfrm>
          <a:custGeom>
            <a:avLst/>
            <a:gdLst>
              <a:gd name="G0" fmla="*/ 22858 1 2"/>
              <a:gd name="G1" fmla="*/ 3179 1 2"/>
              <a:gd name="G2" fmla="+- 3179 0 0"/>
              <a:gd name="G3" fmla="+- 22858 0 0"/>
              <a:gd name="T0" fmla="*/ 0 w 22858"/>
              <a:gd name="T1" fmla="*/ 0 h 3179"/>
              <a:gd name="T2" fmla="*/ G3 w 22858"/>
              <a:gd name="T3" fmla="*/ G2 h 317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3179">
                <a:moveTo>
                  <a:pt x="0" y="0"/>
                </a:moveTo>
                <a:lnTo>
                  <a:pt x="22858" y="0"/>
                </a:lnTo>
                <a:lnTo>
                  <a:pt x="22858" y="3179"/>
                </a:lnTo>
                <a:lnTo>
                  <a:pt x="0" y="3179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Meeting the Information Challenges of the 21</a:t>
            </a:r>
            <a:r>
              <a:rPr lang="en-US" sz="3200" baseline="30000" dirty="0" smtClean="0">
                <a:solidFill>
                  <a:srgbClr val="000080"/>
                </a:solidFill>
                <a:latin typeface="Arial Narrow" charset="0"/>
              </a:rPr>
              <a:t>st</a:t>
            </a: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 Century  </a:t>
            </a:r>
            <a:endParaRPr lang="en-US" sz="3200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57200" y="1417638"/>
            <a:ext cx="8228013" cy="3427412"/>
          </a:xfrm>
          <a:custGeom>
            <a:avLst/>
            <a:gdLst>
              <a:gd name="G0" fmla="*/ 22858 1 2"/>
              <a:gd name="G1" fmla="*/ 9521 1 2"/>
              <a:gd name="G2" fmla="+- 9521 0 0"/>
              <a:gd name="G3" fmla="+- 22858 0 0"/>
              <a:gd name="T0" fmla="*/ 0 w 22858"/>
              <a:gd name="T1" fmla="*/ 0 h 9521"/>
              <a:gd name="T2" fmla="*/ G3 w 22858"/>
              <a:gd name="T3" fmla="*/ G2 h 952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9521">
                <a:moveTo>
                  <a:pt x="0" y="0"/>
                </a:moveTo>
                <a:lnTo>
                  <a:pt x="22858" y="0"/>
                </a:lnTo>
                <a:lnTo>
                  <a:pt x="22858" y="9521"/>
                </a:lnTo>
                <a:lnTo>
                  <a:pt x="0" y="9521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dirty="0" smtClean="0">
                <a:solidFill>
                  <a:srgbClr val="000080"/>
                </a:solidFill>
                <a:latin typeface="Arial Narrow" charset="0"/>
              </a:rPr>
              <a:t>Key trends: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1800" dirty="0" smtClean="0">
                <a:latin typeface="Arial Narrow" pitchFamily="34" charset="0"/>
              </a:rPr>
              <a:t>Traditional Standards are challenged by “disrupters”  (Google, Amazon) emphasizing agility, speed and “whatever works”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1800" dirty="0" smtClean="0">
                <a:latin typeface="Arial Narrow" pitchFamily="34" charset="0"/>
              </a:rPr>
              <a:t>Steady rise in data breaches, cyber-security attacks and unwanted surveillance 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1800" dirty="0" smtClean="0">
                <a:latin typeface="Arial Narrow" pitchFamily="34" charset="0"/>
              </a:rPr>
              <a:t>Increasing collision between the "startup economy" (monetizing personal data) and citizen expectations of privacy (regulation)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1800" dirty="0" smtClean="0">
                <a:latin typeface="Arial Narrow" pitchFamily="34" charset="0"/>
              </a:rPr>
              <a:t>Societal demands for governments and public administrations to become smarter (Cloud, Smart Cities, sustainability) and more transparent (Opendata, Big Data)</a:t>
            </a:r>
            <a:r>
              <a:rPr lang="en-US" sz="2000" dirty="0" smtClean="0">
                <a:solidFill>
                  <a:srgbClr val="000080"/>
                </a:solidFill>
                <a:latin typeface="Arial Narrow" pitchFamily="34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 smtClean="0">
                <a:solidFill>
                  <a:srgbClr val="000080"/>
                </a:solidFill>
                <a:latin typeface="Arial Narrow" charset="0"/>
              </a:rPr>
              <a:t>   </a:t>
            </a:r>
            <a:endParaRPr lang="en-US" sz="2000" dirty="0">
              <a:solidFill>
                <a:srgbClr val="000080"/>
              </a:solidFill>
              <a:latin typeface="Arial Narrow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22383"/>
          <a:stretch>
            <a:fillRect/>
          </a:stretch>
        </p:blipFill>
        <p:spPr bwMode="auto">
          <a:xfrm>
            <a:off x="6446838" y="4741863"/>
            <a:ext cx="2193925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4754563"/>
            <a:ext cx="2286000" cy="182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5" descr="oasi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B1B412-DB81-492B-8100-CCB4C2FE214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065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457200" y="273050"/>
            <a:ext cx="8228013" cy="1144588"/>
          </a:xfrm>
          <a:custGeom>
            <a:avLst/>
            <a:gdLst>
              <a:gd name="G0" fmla="*/ 22858 1 2"/>
              <a:gd name="G1" fmla="*/ 3179 1 2"/>
              <a:gd name="G2" fmla="+- 3179 0 0"/>
              <a:gd name="G3" fmla="+- 22858 0 0"/>
              <a:gd name="T0" fmla="*/ 0 w 22858"/>
              <a:gd name="T1" fmla="*/ 0 h 3179"/>
              <a:gd name="T2" fmla="*/ G3 w 22858"/>
              <a:gd name="T3" fmla="*/ G2 h 3179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2858" h="3179">
                <a:moveTo>
                  <a:pt x="0" y="0"/>
                </a:moveTo>
                <a:lnTo>
                  <a:pt x="22858" y="0"/>
                </a:lnTo>
                <a:lnTo>
                  <a:pt x="22858" y="3179"/>
                </a:lnTo>
                <a:lnTo>
                  <a:pt x="0" y="3179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OASIS Standards Projects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36" y="1182726"/>
            <a:ext cx="5663092" cy="38448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313" y="4389438"/>
            <a:ext cx="3159125" cy="1817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49275" y="5851525"/>
            <a:ext cx="1646238" cy="639763"/>
          </a:xfrm>
          <a:prstGeom prst="wedgeRoundRectCallout">
            <a:avLst>
              <a:gd name="adj1" fmla="val -35546"/>
              <a:gd name="adj2" fmla="val -574676"/>
              <a:gd name="adj3" fmla="val 16667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9000" tIns="61560" rIns="99000" bIns="54000" anchor="ctr"/>
          <a:lstStyle/>
          <a:p>
            <a:pPr algn="ctr">
              <a:lnSpc>
                <a:spcPct val="97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 Narrow" charset="0"/>
              </a:rPr>
              <a:t>PUBLIC SECTOR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463675" y="5029200"/>
            <a:ext cx="2011363" cy="639763"/>
          </a:xfrm>
          <a:prstGeom prst="wedgeRoundRectCallout">
            <a:avLst>
              <a:gd name="adj1" fmla="val -40144"/>
              <a:gd name="adj2" fmla="val -418519"/>
              <a:gd name="adj3" fmla="val 16667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9000" tIns="61560" rIns="99000" bIns="54000" anchor="ctr"/>
          <a:lstStyle/>
          <a:p>
            <a:pPr algn="ctr">
              <a:lnSpc>
                <a:spcPct val="97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 charset="0"/>
              </a:rPr>
              <a:t>CYBER-SECURITY</a:t>
            </a:r>
            <a:endParaRPr lang="en-US" sz="2000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657600" y="5486400"/>
            <a:ext cx="1646238" cy="639763"/>
          </a:xfrm>
          <a:prstGeom prst="wedgeRoundRectCallout">
            <a:avLst>
              <a:gd name="adj1" fmla="val 31912"/>
              <a:gd name="adj2" fmla="val -420713"/>
              <a:gd name="adj3" fmla="val 16667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9000" tIns="61560" rIns="99000" bIns="54000" anchor="ctr"/>
          <a:lstStyle/>
          <a:p>
            <a:pPr algn="ctr">
              <a:lnSpc>
                <a:spcPct val="97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 Narrow" charset="0"/>
              </a:rPr>
              <a:t>CLOUD and BIG DATA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583363" y="3565525"/>
            <a:ext cx="1646237" cy="639763"/>
          </a:xfrm>
          <a:prstGeom prst="wedgeRoundRectCallout">
            <a:avLst>
              <a:gd name="adj1" fmla="val -100074"/>
              <a:gd name="adj2" fmla="val -240218"/>
              <a:gd name="adj3" fmla="val 16667"/>
            </a:avLst>
          </a:prstGeom>
          <a:solidFill>
            <a:srgbClr val="FFFFF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lIns="99000" tIns="61560" rIns="99000" bIns="54000" anchor="ctr"/>
          <a:lstStyle/>
          <a:p>
            <a:pPr algn="ctr">
              <a:lnSpc>
                <a:spcPct val="97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 Narrow" charset="0"/>
              </a:rPr>
              <a:t>INTERNET of THINGS</a:t>
            </a:r>
          </a:p>
        </p:txBody>
      </p:sp>
      <p:pic>
        <p:nvPicPr>
          <p:cNvPr id="10" name="Picture 9" descr="oasi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09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FOUNDATIONAL PUBLIC SECTOR STANDARDS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39763" y="1828800"/>
            <a:ext cx="7589837" cy="2468563"/>
          </a:xfrm>
          <a:custGeom>
            <a:avLst/>
            <a:gdLst>
              <a:gd name="G0" fmla="*/ 21843 1 2"/>
              <a:gd name="G1" fmla="*/ 6857 1 2"/>
              <a:gd name="G2" fmla="+- 6857 0 0"/>
              <a:gd name="G3" fmla="+- 21843 0 0"/>
              <a:gd name="T0" fmla="*/ 0 w 21843"/>
              <a:gd name="T1" fmla="*/ 0 h 9381"/>
              <a:gd name="T2" fmla="*/ G3 w 21843"/>
              <a:gd name="T3" fmla="*/ G2 h 9381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9381">
                <a:moveTo>
                  <a:pt x="0" y="0"/>
                </a:moveTo>
                <a:lnTo>
                  <a:pt x="21843" y="0"/>
                </a:lnTo>
                <a:lnTo>
                  <a:pt x="21843" y="6857"/>
                </a:lnTo>
                <a:lnTo>
                  <a:pt x="0" y="6857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Tahoma" pitchFamily="32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Oasis public sector standards help governments: </a:t>
            </a:r>
          </a:p>
          <a:p>
            <a:pPr marL="581025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Foster interoperability among departments and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constituents </a:t>
            </a:r>
          </a:p>
          <a:p>
            <a:pPr marL="581025" indent="-2159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  in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alignment with policy</a:t>
            </a:r>
          </a:p>
          <a:p>
            <a:pPr marL="581025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Promote efficiency via eProcurement </a:t>
            </a:r>
          </a:p>
          <a:p>
            <a:pPr marL="581025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Contain costs  </a:t>
            </a:r>
            <a:endParaRPr lang="en-US" sz="2600" dirty="0" smtClean="0">
              <a:solidFill>
                <a:srgbClr val="000080"/>
              </a:solidFill>
              <a:latin typeface="Arial Narrow" charset="0"/>
            </a:endParaRPr>
          </a:p>
          <a:p>
            <a:pPr marL="581025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Protect cyber frontiers </a:t>
            </a:r>
          </a:p>
          <a:p>
            <a:pPr marL="581025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dirty="0" smtClean="0">
                <a:solidFill>
                  <a:srgbClr val="0E438A"/>
                </a:solidFill>
                <a:latin typeface="Arial Narrow" pitchFamily="34" charset="0"/>
              </a:rPr>
              <a:t>OpenDocument, UBL, LegalXML, ElectionML  </a:t>
            </a:r>
            <a:r>
              <a:rPr lang="en-US" sz="2400" b="1" dirty="0" smtClean="0">
                <a:solidFill>
                  <a:srgbClr val="0E438A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solidFill>
                  <a:srgbClr val="0E438A"/>
                </a:solidFill>
                <a:latin typeface="Arial Narrow" pitchFamily="34" charset="0"/>
              </a:rPr>
              <a:t> </a:t>
            </a:r>
            <a:endParaRPr lang="en-US" sz="2400" b="1" i="1" dirty="0">
              <a:solidFill>
                <a:srgbClr val="0E438A"/>
              </a:solidFill>
              <a:latin typeface="Arial Narrow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5211763"/>
            <a:ext cx="1644650" cy="127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t="1328"/>
          <a:stretch>
            <a:fillRect/>
          </a:stretch>
        </p:blipFill>
        <p:spPr bwMode="auto">
          <a:xfrm>
            <a:off x="2468563" y="5121275"/>
            <a:ext cx="2193925" cy="173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0563" y="5211763"/>
            <a:ext cx="1584325" cy="127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211763"/>
            <a:ext cx="1644650" cy="127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8" descr="oasis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283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OASIS </a:t>
            </a: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 </a:t>
            </a: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STANDARDS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23529" y="920750"/>
            <a:ext cx="8568951" cy="3925888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OASIS cyber-security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standards help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eBusinesses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and government</a:t>
            </a: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agencies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secure their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transactions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from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Identity to Key Management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, </a:t>
            </a:r>
            <a:endParaRPr lang="en-US" sz="2600" dirty="0" smtClean="0">
              <a:solidFill>
                <a:srgbClr val="000080"/>
              </a:solidFill>
              <a:latin typeface="Arial Narrow" charset="0"/>
            </a:endParaRP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while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protecting the privacy of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users -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and now, </a:t>
            </a:r>
            <a:r>
              <a:rPr lang="en-US" sz="2600" dirty="0" smtClean="0">
                <a:solidFill>
                  <a:srgbClr val="000080"/>
                </a:solidFill>
                <a:latin typeface="Arial Narrow" charset="0"/>
              </a:rPr>
              <a:t>they do so in </a:t>
            </a: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the Cloud</a:t>
            </a:r>
            <a:r>
              <a:rPr lang="en-US" sz="2000" dirty="0">
                <a:solidFill>
                  <a:srgbClr val="000080"/>
                </a:solidFill>
                <a:latin typeface="Arial Narrow" charset="0"/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5486400"/>
            <a:ext cx="1644650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6" descr="oasis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632707"/>
            <a:ext cx="837832" cy="22529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376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274638" y="273050"/>
            <a:ext cx="8594725" cy="828675"/>
          </a:xfrm>
          <a:custGeom>
            <a:avLst/>
            <a:gdLst>
              <a:gd name="G0" fmla="*/ 23875 1 2"/>
              <a:gd name="G1" fmla="*/ 2304 1 2"/>
              <a:gd name="G2" fmla="+- 2304 0 0"/>
              <a:gd name="G3" fmla="+- 23875 0 0"/>
              <a:gd name="T0" fmla="*/ 0 w 23875"/>
              <a:gd name="T1" fmla="*/ 0 h 2304"/>
              <a:gd name="T2" fmla="*/ G3 w 23875"/>
              <a:gd name="T3" fmla="*/ G2 h 2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3875" h="2304">
                <a:moveTo>
                  <a:pt x="0" y="0"/>
                </a:moveTo>
                <a:lnTo>
                  <a:pt x="23875" y="0"/>
                </a:lnTo>
                <a:lnTo>
                  <a:pt x="23875" y="2304"/>
                </a:lnTo>
                <a:lnTo>
                  <a:pt x="0" y="2304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dirty="0" smtClean="0">
                <a:solidFill>
                  <a:srgbClr val="000080"/>
                </a:solidFill>
                <a:latin typeface="Arial Narrow" charset="0"/>
              </a:rPr>
              <a:t>CYBER-SECURITY </a:t>
            </a:r>
            <a:r>
              <a:rPr lang="en-US" sz="3200" dirty="0">
                <a:solidFill>
                  <a:srgbClr val="000080"/>
                </a:solidFill>
                <a:latin typeface="Arial Narrow" charset="0"/>
              </a:rPr>
              <a:t>STANDARDS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39763" y="920750"/>
            <a:ext cx="7862887" cy="3925888"/>
          </a:xfrm>
          <a:custGeom>
            <a:avLst/>
            <a:gdLst>
              <a:gd name="G0" fmla="*/ 21843 1 2"/>
              <a:gd name="G1" fmla="*/ 10905 1 2"/>
              <a:gd name="G2" fmla="+- 10905 0 0"/>
              <a:gd name="G3" fmla="+- 21843 0 0"/>
              <a:gd name="T0" fmla="*/ 0 w 21843"/>
              <a:gd name="T1" fmla="*/ 0 h 10905"/>
              <a:gd name="T2" fmla="*/ G3 w 21843"/>
              <a:gd name="T3" fmla="*/ G2 h 1090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843" h="10905">
                <a:moveTo>
                  <a:pt x="0" y="0"/>
                </a:moveTo>
                <a:lnTo>
                  <a:pt x="21843" y="0"/>
                </a:lnTo>
                <a:lnTo>
                  <a:pt x="21843" y="10905"/>
                </a:lnTo>
                <a:lnTo>
                  <a:pt x="0" y="10905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Security Assertions ML (SAML)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 http://j.mp/oasisSAML</a:t>
            </a:r>
          </a:p>
          <a:p>
            <a:pPr marL="465138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ITU 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X.1141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Used globally for identity authorization, 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including ISO's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Livelink </a:t>
            </a:r>
            <a:endParaRPr lang="en-US" sz="2000" dirty="0" smtClean="0">
              <a:solidFill>
                <a:srgbClr val="000000"/>
              </a:solidFill>
              <a:latin typeface="Arial Narrow" charset="0"/>
            </a:endParaRPr>
          </a:p>
          <a:p>
            <a:pPr marL="465138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  Extensible Access Control ML (XACML)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http://j.mp/oasisXACML</a:t>
            </a:r>
          </a:p>
          <a:p>
            <a:pPr marL="465138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ITU 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X.1142, X.1144:  </a:t>
            </a: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Role-Based Access Control and ID policy; </a:t>
            </a:r>
            <a:r>
              <a:rPr lang="en-US" sz="2000" dirty="0" smtClean="0">
                <a:solidFill>
                  <a:srgbClr val="000000"/>
                </a:solidFill>
                <a:latin typeface="Arial Narrow" charset="0"/>
              </a:rPr>
              <a:t>XACML-JSON</a:t>
            </a:r>
          </a:p>
          <a:p>
            <a:pPr marL="465138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en-US" sz="2000" dirty="0">
              <a:solidFill>
                <a:srgbClr val="000000"/>
              </a:solidFill>
              <a:latin typeface="Arial Narrow" charset="0"/>
            </a:endParaRPr>
          </a:p>
          <a:p>
            <a:pPr marL="215900" indent="-215900">
              <a:lnSpc>
                <a:spcPct val="100000"/>
              </a:lnSpc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600" dirty="0">
                <a:solidFill>
                  <a:srgbClr val="000080"/>
                </a:solidFill>
                <a:latin typeface="Arial Narrow" charset="0"/>
              </a:rPr>
              <a:t>  </a:t>
            </a:r>
            <a:r>
              <a:rPr lang="en-US" sz="2600" dirty="0">
                <a:solidFill>
                  <a:srgbClr val="000000"/>
                </a:solidFill>
                <a:latin typeface="Arial Narrow" charset="0"/>
              </a:rPr>
              <a:t>Key Management Interop Protocol (KMIP)  </a:t>
            </a:r>
            <a:r>
              <a:rPr lang="en-US" sz="2000" i="1" dirty="0">
                <a:solidFill>
                  <a:srgbClr val="000080"/>
                </a:solidFill>
                <a:latin typeface="Arial Narrow" charset="0"/>
              </a:rPr>
              <a:t>http://j.mp/oasisKMIP </a:t>
            </a:r>
            <a:r>
              <a:rPr lang="en-US" sz="2000" b="1" i="1" dirty="0">
                <a:solidFill>
                  <a:srgbClr val="000080"/>
                </a:solidFill>
                <a:latin typeface="Arial Narrow" charset="0"/>
              </a:rPr>
              <a:t>    </a:t>
            </a:r>
          </a:p>
          <a:p>
            <a:pPr marL="454025">
              <a:lnSpc>
                <a:spcPct val="100000"/>
              </a:lnSpc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 charset="0"/>
              </a:rPr>
              <a:t>Interoperable methods for enterprise encryption key management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5486400"/>
            <a:ext cx="1644650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" y="5121275"/>
            <a:ext cx="25463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 t="22383"/>
          <a:stretch>
            <a:fillRect/>
          </a:stretch>
        </p:blipFill>
        <p:spPr bwMode="auto">
          <a:xfrm>
            <a:off x="6035675" y="5121275"/>
            <a:ext cx="2559050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34400" y="6553200"/>
            <a:ext cx="533400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1043608" y="45091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dirty="0" smtClean="0">
                <a:solidFill>
                  <a:srgbClr val="000080"/>
                </a:solidFill>
                <a:latin typeface="Arial Narrow" charset="0"/>
              </a:rPr>
              <a:t>Cyber-security: </a:t>
            </a:r>
            <a:r>
              <a:rPr lang="en-US" i="1" dirty="0" smtClean="0">
                <a:solidFill>
                  <a:srgbClr val="000080"/>
                </a:solidFill>
                <a:latin typeface="Arial Narrow" charset="0"/>
              </a:rPr>
              <a:t> http://j.mp/OASIScybersec</a:t>
            </a:r>
            <a:endParaRPr lang="en-US" i="1" dirty="0">
              <a:solidFill>
                <a:srgbClr val="000080"/>
              </a:solidFill>
              <a:latin typeface="Arial Narrow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537C4-B80F-42AB-B24F-1CB174EBE9C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E659F2923F04298790846E94C5510" ma:contentTypeVersion="1" ma:contentTypeDescription="Create a new document." ma:contentTypeScope="" ma:versionID="2c336e933d3f56126a79837488c5ec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14A92-A1AB-405E-9F11-4ACC80E4462B}"/>
</file>

<file path=customXml/itemProps2.xml><?xml version="1.0" encoding="utf-8"?>
<ds:datastoreItem xmlns:ds="http://schemas.openxmlformats.org/officeDocument/2006/customXml" ds:itemID="{2C52CBEC-7438-47D8-863E-2E6AB85B0925}"/>
</file>

<file path=customXml/itemProps3.xml><?xml version="1.0" encoding="utf-8"?>
<ds:datastoreItem xmlns:ds="http://schemas.openxmlformats.org/officeDocument/2006/customXml" ds:itemID="{12AC4745-CD5F-41A3-A967-FA7B8BC96C30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3513</TotalTime>
  <Words>1028</Words>
  <Application>Microsoft Office PowerPoint</Application>
  <PresentationFormat>On-screen Show (4:3)</PresentationFormat>
  <Paragraphs>183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ITU-e</vt:lpstr>
      <vt:lpstr>Securing the Digital Frontier: The Need For Robust Cyber-Security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ALERTING PROTOCOL (AN ITU STANDARD)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Carol Cosgrove-Sacks</cp:lastModifiedBy>
  <cp:revision>486</cp:revision>
  <cp:lastPrinted>2014-08-29T08:20:06Z</cp:lastPrinted>
  <dcterms:created xsi:type="dcterms:W3CDTF">2007-02-20T15:47:31Z</dcterms:created>
  <dcterms:modified xsi:type="dcterms:W3CDTF">2014-08-29T08:21:36Z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0x010100A39E659F2923F04298790846E94C5510</vt:lpwstr>
  </property>
</Properties>
</file>