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417" r:id="rId2"/>
    <p:sldId id="494" r:id="rId3"/>
    <p:sldId id="429" r:id="rId4"/>
    <p:sldId id="430" r:id="rId5"/>
    <p:sldId id="491" r:id="rId6"/>
    <p:sldId id="469" r:id="rId7"/>
    <p:sldId id="497" r:id="rId8"/>
    <p:sldId id="477" r:id="rId9"/>
    <p:sldId id="478" r:id="rId10"/>
    <p:sldId id="480" r:id="rId11"/>
    <p:sldId id="481" r:id="rId12"/>
    <p:sldId id="482" r:id="rId13"/>
    <p:sldId id="483" r:id="rId14"/>
    <p:sldId id="484" r:id="rId15"/>
    <p:sldId id="485" r:id="rId16"/>
    <p:sldId id="486" r:id="rId17"/>
    <p:sldId id="487" r:id="rId18"/>
    <p:sldId id="488" r:id="rId19"/>
    <p:sldId id="489" r:id="rId20"/>
    <p:sldId id="490" r:id="rId21"/>
    <p:sldId id="474" r:id="rId22"/>
    <p:sldId id="431" r:id="rId23"/>
    <p:sldId id="432" r:id="rId24"/>
    <p:sldId id="433" r:id="rId25"/>
    <p:sldId id="472" r:id="rId26"/>
  </p:sldIdLst>
  <p:sldSz cx="9144000" cy="6858000" type="screen4x3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>
          <p15:clr>
            <a:srgbClr val="A4A3A4"/>
          </p15:clr>
        </p15:guide>
        <p15:guide id="2" orient="horz" pos="754">
          <p15:clr>
            <a:srgbClr val="A4A3A4"/>
          </p15:clr>
        </p15:guide>
        <p15:guide id="3" orient="horz" pos="1162">
          <p15:clr>
            <a:srgbClr val="A4A3A4"/>
          </p15:clr>
        </p15:guide>
        <p15:guide id="4" pos="158">
          <p15:clr>
            <a:srgbClr val="A4A3A4"/>
          </p15:clr>
        </p15:guide>
        <p15:guide id="5" pos="5602">
          <p15:clr>
            <a:srgbClr val="A4A3A4"/>
          </p15:clr>
        </p15:guide>
        <p15:guide id="6" pos="294">
          <p15:clr>
            <a:srgbClr val="A4A3A4"/>
          </p15:clr>
        </p15:guide>
        <p15:guide id="7" pos="2880">
          <p15:clr>
            <a:srgbClr val="A4A3A4"/>
          </p15:clr>
        </p15:guide>
        <p15:guide id="8" pos="4876">
          <p15:clr>
            <a:srgbClr val="A4A3A4"/>
          </p15:clr>
        </p15:guide>
        <p15:guide id="9" pos="2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00"/>
    <a:srgbClr val="006600"/>
    <a:srgbClr val="669900"/>
    <a:srgbClr val="FFFFFF"/>
    <a:srgbClr val="CC0000"/>
    <a:srgbClr val="003366"/>
    <a:srgbClr val="89A4A7"/>
    <a:srgbClr val="FF99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9475" autoAdjust="0"/>
  </p:normalViewPr>
  <p:slideViewPr>
    <p:cSldViewPr showGuides="1">
      <p:cViewPr varScale="1">
        <p:scale>
          <a:sx n="108" d="100"/>
          <a:sy n="108" d="100"/>
        </p:scale>
        <p:origin x="102" y="240"/>
      </p:cViewPr>
      <p:guideLst>
        <p:guide orient="horz" pos="4020"/>
        <p:guide orient="horz" pos="754"/>
        <p:guide orient="horz" pos="1162"/>
        <p:guide pos="158"/>
        <p:guide pos="5602"/>
        <p:guide pos="294"/>
        <p:guide pos="2880"/>
        <p:guide pos="4876"/>
        <p:guide pos="260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182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8.xml"/><Relationship Id="rId1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B0E076F-4F21-4DE3-AE16-663508D61DEA}" type="datetimeFigureOut">
              <a:rPr lang="ja-JP" altLang="en-US"/>
              <a:pPr>
                <a:defRPr/>
              </a:pPr>
              <a:t>2014/9/8</a:t>
            </a:fld>
            <a:endParaRPr lang="ja-JP" altLang="en-U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2 レベル</a:t>
            </a:r>
          </a:p>
          <a:p>
            <a:pPr lvl="2"/>
            <a:r>
              <a:rPr lang="ja-JP" altLang="en-US" noProof="0" smtClean="0"/>
              <a:t>第 3 レベル</a:t>
            </a:r>
          </a:p>
          <a:p>
            <a:pPr lvl="3"/>
            <a:r>
              <a:rPr lang="ja-JP" altLang="en-US" noProof="0" smtClean="0"/>
              <a:t>第 4 レベル</a:t>
            </a:r>
          </a:p>
          <a:p>
            <a:pPr lvl="4"/>
            <a:r>
              <a:rPr lang="ja-JP" altLang="en-US" noProof="0" smtClean="0"/>
              <a:t>第 5 レベル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7CD17A6-09C4-4716-A13E-FB61B33C97D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5161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35A20536-6646-42A3-91F8-D2B49A2779C9}" type="slidenum">
              <a:rPr lang="en-US" altLang="ja-JP"/>
              <a:pPr>
                <a:defRPr/>
              </a:pPr>
              <a:t>4</a:t>
            </a:fld>
            <a:endParaRPr lang="en-US" altLang="ja-JP" dirty="0"/>
          </a:p>
        </p:txBody>
      </p:sp>
      <p:sp>
        <p:nvSpPr>
          <p:cNvPr id="78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latin typeface="Times New Roman" charset="0"/>
                <a:ea typeface="ＭＳ Ｐ明朝" charset="-128"/>
              </a:rPr>
              <a:t>This framework has 2 flows, </a:t>
            </a:r>
          </a:p>
          <a:p>
            <a:r>
              <a:rPr lang="en-US" altLang="ja-JP" dirty="0" smtClean="0">
                <a:latin typeface="Times New Roman" charset="0"/>
                <a:ea typeface="ＭＳ Ｐ明朝" charset="-128"/>
              </a:rPr>
              <a:t>Software product vulnerability</a:t>
            </a:r>
          </a:p>
          <a:p>
            <a:r>
              <a:rPr lang="en-US" altLang="ja-JP" dirty="0" smtClean="0">
                <a:latin typeface="Times New Roman" charset="0"/>
                <a:ea typeface="ＭＳ Ｐ明朝" charset="-128"/>
              </a:rPr>
              <a:t>Website vulnerability</a:t>
            </a:r>
          </a:p>
          <a:p>
            <a:endParaRPr lang="en-US" altLang="ja-JP" dirty="0" smtClean="0">
              <a:latin typeface="Times New Roman" charset="0"/>
              <a:ea typeface="ＭＳ Ｐ明朝" charset="-128"/>
            </a:endParaRPr>
          </a:p>
          <a:p>
            <a:r>
              <a:rPr lang="en-US" altLang="ja-JP" dirty="0" smtClean="0">
                <a:latin typeface="Times New Roman" charset="0"/>
                <a:ea typeface="ＭＳ Ｐ明朝" charset="-128"/>
              </a:rPr>
              <a:t>The IPA serves as a center to which people can direct reports on vulnerabilities.</a:t>
            </a:r>
          </a:p>
          <a:p>
            <a:r>
              <a:rPr lang="en-US" altLang="ja-JP" dirty="0" smtClean="0">
                <a:latin typeface="Times New Roman" charset="0"/>
                <a:ea typeface="ＭＳ Ｐ明朝" charset="-128"/>
              </a:rPr>
              <a:t> </a:t>
            </a:r>
          </a:p>
          <a:p>
            <a:r>
              <a:rPr lang="en-US" altLang="ja-JP" dirty="0" smtClean="0">
                <a:latin typeface="Times New Roman" charset="0"/>
                <a:ea typeface="ＭＳ Ｐ明朝" charset="-128"/>
              </a:rPr>
              <a:t>When a security vulnerability is discovered, it is reported to the IPA. We work closely with the JPCERT/CC and related organizations and groups under the Information security early warning partnership. </a:t>
            </a:r>
          </a:p>
          <a:p>
            <a:endParaRPr lang="en-US" altLang="ja-JP" dirty="0" smtClean="0">
              <a:latin typeface="Times New Roman" charset="0"/>
              <a:ea typeface="ＭＳ Ｐ明朝" charset="-128"/>
            </a:endParaRPr>
          </a:p>
          <a:p>
            <a:r>
              <a:rPr lang="en-US" altLang="ja-JP" dirty="0" smtClean="0">
                <a:latin typeface="Times New Roman" charset="0"/>
                <a:ea typeface="ＭＳ Ｐ明朝" charset="-128"/>
              </a:rPr>
              <a:t>We publish information such as what the pertinent products' developers are doing to address the situation and any available countermeasures on the portal site, JVN.</a:t>
            </a:r>
            <a:endParaRPr lang="ja-JP" altLang="en-US" dirty="0" smtClean="0">
              <a:latin typeface="Times New Roman" charset="0"/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130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35A20536-6646-42A3-91F8-D2B49A2779C9}" type="slidenum">
              <a:rPr lang="en-US" altLang="ja-JP"/>
              <a:pPr>
                <a:defRPr/>
              </a:pPr>
              <a:t>5</a:t>
            </a:fld>
            <a:endParaRPr lang="en-US" altLang="ja-JP" dirty="0"/>
          </a:p>
        </p:txBody>
      </p:sp>
      <p:sp>
        <p:nvSpPr>
          <p:cNvPr id="78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latin typeface="Times New Roman" charset="0"/>
                <a:ea typeface="ＭＳ Ｐ明朝" charset="-128"/>
              </a:rPr>
              <a:t>This framework has 2 flows, </a:t>
            </a:r>
          </a:p>
          <a:p>
            <a:r>
              <a:rPr lang="en-US" altLang="ja-JP" dirty="0" smtClean="0">
                <a:latin typeface="Times New Roman" charset="0"/>
                <a:ea typeface="ＭＳ Ｐ明朝" charset="-128"/>
              </a:rPr>
              <a:t>Software product vulnerability</a:t>
            </a:r>
          </a:p>
          <a:p>
            <a:r>
              <a:rPr lang="en-US" altLang="ja-JP" dirty="0" smtClean="0">
                <a:latin typeface="Times New Roman" charset="0"/>
                <a:ea typeface="ＭＳ Ｐ明朝" charset="-128"/>
              </a:rPr>
              <a:t>Website vulnerability</a:t>
            </a:r>
          </a:p>
          <a:p>
            <a:endParaRPr lang="en-US" altLang="ja-JP" dirty="0" smtClean="0">
              <a:latin typeface="Times New Roman" charset="0"/>
              <a:ea typeface="ＭＳ Ｐ明朝" charset="-128"/>
            </a:endParaRPr>
          </a:p>
          <a:p>
            <a:r>
              <a:rPr lang="en-US" altLang="ja-JP" dirty="0" smtClean="0">
                <a:latin typeface="Times New Roman" charset="0"/>
                <a:ea typeface="ＭＳ Ｐ明朝" charset="-128"/>
              </a:rPr>
              <a:t>The IPA serves as a center to which people can direct reports on vulnerabilities.</a:t>
            </a:r>
          </a:p>
          <a:p>
            <a:r>
              <a:rPr lang="en-US" altLang="ja-JP" dirty="0" smtClean="0">
                <a:latin typeface="Times New Roman" charset="0"/>
                <a:ea typeface="ＭＳ Ｐ明朝" charset="-128"/>
              </a:rPr>
              <a:t> </a:t>
            </a:r>
          </a:p>
          <a:p>
            <a:r>
              <a:rPr lang="en-US" altLang="ja-JP" dirty="0" smtClean="0">
                <a:latin typeface="Times New Roman" charset="0"/>
                <a:ea typeface="ＭＳ Ｐ明朝" charset="-128"/>
              </a:rPr>
              <a:t>When a security vulnerability is discovered, it is reported to the IPA. We work closely with the JPCERT/CC and related organizations and groups under the Information security early warning partnership. </a:t>
            </a:r>
          </a:p>
          <a:p>
            <a:endParaRPr lang="en-US" altLang="ja-JP" dirty="0" smtClean="0">
              <a:latin typeface="Times New Roman" charset="0"/>
              <a:ea typeface="ＭＳ Ｐ明朝" charset="-128"/>
            </a:endParaRPr>
          </a:p>
          <a:p>
            <a:r>
              <a:rPr lang="en-US" altLang="ja-JP" dirty="0" smtClean="0">
                <a:latin typeface="Times New Roman" charset="0"/>
                <a:ea typeface="ＭＳ Ｐ明朝" charset="-128"/>
              </a:rPr>
              <a:t>We publish information such as what the pertinent products' developers are doing to address the situation and any available countermeasures on the portal site, JVN.</a:t>
            </a:r>
            <a:endParaRPr lang="ja-JP" altLang="en-US" dirty="0" smtClean="0">
              <a:latin typeface="Times New Roman" charset="0"/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3647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CD773606-BD4A-4209-87A7-60281E646C14}" type="slidenum">
              <a:rPr lang="en-US" altLang="ja-JP"/>
              <a:pPr>
                <a:defRPr/>
              </a:pPr>
              <a:t>6</a:t>
            </a:fld>
            <a:endParaRPr lang="en-US" altLang="ja-JP" dirty="0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9688" cy="3840162"/>
          </a:xfrm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4864100"/>
            <a:ext cx="6654800" cy="4603750"/>
          </a:xfrm>
        </p:spPr>
        <p:txBody>
          <a:bodyPr/>
          <a:lstStyle/>
          <a:p>
            <a:r>
              <a:rPr lang="en-US" altLang="ja-JP" dirty="0" smtClean="0">
                <a:latin typeface="Times New Roman" charset="0"/>
                <a:ea typeface="ＭＳ Ｐ明朝" charset="-128"/>
              </a:rPr>
              <a:t>This diagram is detail of vulnerability handling of software product.</a:t>
            </a:r>
          </a:p>
          <a:p>
            <a:r>
              <a:rPr lang="en-US" altLang="ja-JP" dirty="0" smtClean="0">
                <a:latin typeface="Times New Roman" charset="0"/>
                <a:ea typeface="ＭＳ Ｐ明朝" charset="-128"/>
              </a:rPr>
              <a:t>Finder and discoverer report a vulnerability to IPA.</a:t>
            </a:r>
          </a:p>
          <a:p>
            <a:endParaRPr lang="en-US" altLang="ja-JP" dirty="0" smtClean="0">
              <a:latin typeface="Times New Roman" charset="0"/>
              <a:ea typeface="ＭＳ Ｐ明朝" charset="-128"/>
            </a:endParaRPr>
          </a:p>
          <a:p>
            <a:r>
              <a:rPr lang="en-US" altLang="ja-JP" dirty="0" smtClean="0">
                <a:latin typeface="Times New Roman" charset="0"/>
                <a:ea typeface="ＭＳ Ｐ明朝" charset="-128"/>
              </a:rPr>
              <a:t>JPCERT/CC coordinate a handling process of a reported vulnerability with a product vendor.</a:t>
            </a:r>
          </a:p>
          <a:p>
            <a:endParaRPr lang="en-US" altLang="ja-JP" dirty="0" smtClean="0">
              <a:latin typeface="Times New Roman" charset="0"/>
              <a:ea typeface="ＭＳ Ｐ明朝" charset="-128"/>
            </a:endParaRPr>
          </a:p>
          <a:p>
            <a:endParaRPr lang="en-US" altLang="ja-JP" dirty="0" smtClean="0">
              <a:latin typeface="Times New Roman" charset="0"/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865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40035106-26B0-40F9-B428-8AC4C2B86ED3}" type="slidenum">
              <a:rPr lang="en-US" altLang="ja-JP"/>
              <a:pPr>
                <a:defRPr/>
              </a:pPr>
              <a:t>8</a:t>
            </a:fld>
            <a:endParaRPr lang="en-US" altLang="ja-JP" dirty="0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9688" cy="3840162"/>
          </a:xfrm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4864100"/>
            <a:ext cx="6654800" cy="4603750"/>
          </a:xfrm>
        </p:spPr>
        <p:txBody>
          <a:bodyPr/>
          <a:lstStyle/>
          <a:p>
            <a:r>
              <a:rPr lang="en-US" altLang="ja-JP" dirty="0" smtClean="0">
                <a:latin typeface="Times New Roman" charset="0"/>
                <a:ea typeface="ＭＳ Ｐ明朝" charset="-128"/>
              </a:rPr>
              <a:t>JVN and JVN iPedia became the CVE Reference from Oct 2008.</a:t>
            </a:r>
          </a:p>
          <a:p>
            <a:r>
              <a:rPr lang="en-US" altLang="ja-JP" dirty="0" smtClean="0">
                <a:latin typeface="Times New Roman" charset="0"/>
                <a:ea typeface="ＭＳ Ｐ明朝" charset="-128"/>
              </a:rPr>
              <a:t>JVN  provides vulnerability countermeasure information by "Information Security Early Warning Partnership.</a:t>
            </a:r>
          </a:p>
          <a:p>
            <a:r>
              <a:rPr lang="en-US" altLang="ja-JP" dirty="0" smtClean="0">
                <a:latin typeface="Times New Roman" charset="0"/>
                <a:ea typeface="ＭＳ Ｐ明朝" charset="-128"/>
              </a:rPr>
              <a:t>Identifier is JVN# and 8 number.</a:t>
            </a:r>
          </a:p>
          <a:p>
            <a:endParaRPr lang="en-US" altLang="ja-JP" dirty="0" smtClean="0">
              <a:latin typeface="Times New Roman" charset="0"/>
              <a:ea typeface="ＭＳ Ｐ明朝" charset="-128"/>
            </a:endParaRPr>
          </a:p>
          <a:p>
            <a:r>
              <a:rPr lang="en-US" altLang="ja-JP" dirty="0" smtClean="0">
                <a:latin typeface="Times New Roman" charset="0"/>
                <a:ea typeface="ＭＳ Ｐ明朝" charset="-128"/>
              </a:rPr>
              <a:t>JVN iPedia provides countermeasure information database.</a:t>
            </a:r>
          </a:p>
          <a:p>
            <a:r>
              <a:rPr lang="en-US" altLang="ja-JP" dirty="0" smtClean="0">
                <a:latin typeface="Times New Roman" charset="0"/>
                <a:ea typeface="ＭＳ Ｐ明朝" charset="-128"/>
              </a:rPr>
              <a:t>Identifier is JVNDB-year-6 number.</a:t>
            </a:r>
          </a:p>
          <a:p>
            <a:endParaRPr lang="en-US" altLang="ja-JP" dirty="0" smtClean="0">
              <a:latin typeface="Times New Roman" charset="0"/>
              <a:ea typeface="ＭＳ Ｐ明朝" charset="-128"/>
            </a:endParaRPr>
          </a:p>
          <a:p>
            <a:r>
              <a:rPr lang="en-US" altLang="ja-JP" dirty="0" smtClean="0">
                <a:latin typeface="Times New Roman" charset="0"/>
                <a:ea typeface="ＭＳ Ｐ明朝" charset="-128"/>
              </a:rPr>
              <a:t>Then, you may know JVN# number or JVNDB number.</a:t>
            </a:r>
          </a:p>
        </p:txBody>
      </p:sp>
    </p:spTree>
    <p:extLst>
      <p:ext uri="{BB962C8B-B14F-4D97-AF65-F5344CB8AC3E}">
        <p14:creationId xmlns:p14="http://schemas.microsoft.com/office/powerpoint/2010/main" val="1774297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CD773606-BD4A-4209-87A7-60281E646C14}" type="slidenum">
              <a:rPr lang="en-US" altLang="ja-JP"/>
              <a:pPr>
                <a:defRPr/>
              </a:pPr>
              <a:t>22</a:t>
            </a:fld>
            <a:endParaRPr lang="en-US" altLang="ja-JP" dirty="0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9688" cy="3840162"/>
          </a:xfrm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4864100"/>
            <a:ext cx="6654800" cy="4603750"/>
          </a:xfrm>
        </p:spPr>
        <p:txBody>
          <a:bodyPr/>
          <a:lstStyle/>
          <a:p>
            <a:r>
              <a:rPr lang="en-US" altLang="ja-JP" dirty="0" smtClean="0">
                <a:latin typeface="Times New Roman" charset="0"/>
                <a:ea typeface="ＭＳ Ｐ明朝" charset="-128"/>
              </a:rPr>
              <a:t>This diagram is detail of vulnerability handling of software product.</a:t>
            </a:r>
          </a:p>
          <a:p>
            <a:r>
              <a:rPr lang="en-US" altLang="ja-JP" dirty="0" smtClean="0">
                <a:latin typeface="Times New Roman" charset="0"/>
                <a:ea typeface="ＭＳ Ｐ明朝" charset="-128"/>
              </a:rPr>
              <a:t>Finder and discoverer report a vulnerability to IPA.</a:t>
            </a:r>
          </a:p>
          <a:p>
            <a:endParaRPr lang="en-US" altLang="ja-JP" dirty="0" smtClean="0">
              <a:latin typeface="Times New Roman" charset="0"/>
              <a:ea typeface="ＭＳ Ｐ明朝" charset="-128"/>
            </a:endParaRPr>
          </a:p>
          <a:p>
            <a:r>
              <a:rPr lang="en-US" altLang="ja-JP" dirty="0" smtClean="0">
                <a:latin typeface="Times New Roman" charset="0"/>
                <a:ea typeface="ＭＳ Ｐ明朝" charset="-128"/>
              </a:rPr>
              <a:t>JPCERT/CC coordinate a handling process of a reported vulnerability with a product vendor.</a:t>
            </a:r>
          </a:p>
          <a:p>
            <a:endParaRPr lang="en-US" altLang="ja-JP" dirty="0" smtClean="0">
              <a:latin typeface="Times New Roman" charset="0"/>
              <a:ea typeface="ＭＳ Ｐ明朝" charset="-128"/>
            </a:endParaRPr>
          </a:p>
          <a:p>
            <a:endParaRPr lang="en-US" altLang="ja-JP" dirty="0" smtClean="0">
              <a:latin typeface="Times New Roman" charset="0"/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0387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header_hi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Watermark"/>
          <p:cNvPicPr>
            <a:picLocks noChangeAspect="1" noChangeArrowheads="1"/>
          </p:cNvPicPr>
          <p:nvPr userDrawn="1"/>
        </p:nvPicPr>
        <p:blipFill>
          <a:blip r:embed="rId2" cstate="print"/>
          <a:srcRect l="6723" b="12773"/>
          <a:stretch>
            <a:fillRect/>
          </a:stretch>
        </p:blipFill>
        <p:spPr bwMode="auto">
          <a:xfrm>
            <a:off x="0" y="765175"/>
            <a:ext cx="64674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Watermark"/>
          <p:cNvPicPr>
            <a:picLocks noChangeAspect="1" noChangeArrowheads="1"/>
          </p:cNvPicPr>
          <p:nvPr userDrawn="1"/>
        </p:nvPicPr>
        <p:blipFill>
          <a:blip r:embed="rId4" cstate="print"/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 Box 36"/>
          <p:cNvSpPr txBox="1">
            <a:spLocks noChangeArrowheads="1"/>
          </p:cNvSpPr>
          <p:nvPr userDrawn="1"/>
        </p:nvSpPr>
        <p:spPr bwMode="auto">
          <a:xfrm>
            <a:off x="8579422" y="6453188"/>
            <a:ext cx="564578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0F6BE800-A7E3-491D-A94D-CC2F17E3B641}" type="slidenum">
              <a:rPr kumimoji="0" lang="en-US" altLang="ja-JP" sz="120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kumimoji="0" lang="en-US" altLang="ja-JP" sz="12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 userDrawn="1"/>
        </p:nvSpPr>
        <p:spPr bwMode="auto">
          <a:xfrm>
            <a:off x="179388" y="6453188"/>
            <a:ext cx="35827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dirty="0" smtClean="0">
                <a:latin typeface="Univer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"/>
                <a:ea typeface="ＭＳ Ｐゴシック" charset="-128"/>
                <a:cs typeface="+mn-cs"/>
              </a:rPr>
              <a:t>Geneva, Switzerland, 15-16 September 2014</a:t>
            </a:r>
            <a:endParaRPr kumimoji="1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nivers"/>
              <a:ea typeface="ＭＳ Ｐゴシック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3" r:id="rId1"/>
    <p:sldLayoutId id="2147485184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openxmlformats.org/officeDocument/2006/relationships/image" Target="../media/image14.png"/><Relationship Id="rId4" Type="http://schemas.openxmlformats.org/officeDocument/2006/relationships/image" Target="../media/image26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5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 txBox="1">
            <a:spLocks noChangeArrowheads="1"/>
          </p:cNvSpPr>
          <p:nvPr/>
        </p:nvSpPr>
        <p:spPr bwMode="auto">
          <a:xfrm>
            <a:off x="0" y="2708275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CYBEX implementation in Japan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1"/>
          <p:cNvSpPr txBox="1">
            <a:spLocks noChangeArrowheads="1"/>
          </p:cNvSpPr>
          <p:nvPr/>
        </p:nvSpPr>
        <p:spPr bwMode="auto">
          <a:xfrm>
            <a:off x="1371600" y="4437063"/>
            <a:ext cx="64008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Masato Terada</a:t>
            </a:r>
            <a:endParaRPr kumimoji="0" lang="en-GB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Hitachi Incident Response Team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GB" altLang="en-US" sz="2400" b="1" kern="0" dirty="0" smtClean="0">
                <a:solidFill>
                  <a:srgbClr val="000099"/>
                </a:solidFill>
                <a:latin typeface="Verdana"/>
                <a:ea typeface="+mn-ea"/>
              </a:rPr>
              <a:t>m</a:t>
            </a:r>
            <a:r>
              <a:rPr kumimoji="0" lang="en-GB" altLang="en-US" sz="2400" b="1" kern="0" noProof="0" dirty="0" smtClean="0">
                <a:solidFill>
                  <a:srgbClr val="000099"/>
                </a:solidFill>
                <a:latin typeface="Verdana"/>
                <a:ea typeface="+mn-ea"/>
              </a:rPr>
              <a:t>asato.terada.rd@hitachi.com</a:t>
            </a:r>
            <a:endParaRPr kumimoji="0" lang="en-US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</a:pPr>
            <a:r>
              <a:rPr kumimoji="0" lang="en-US" altLang="ja-JP" sz="2400" b="1" dirty="0" smtClean="0">
                <a:solidFill>
                  <a:srgbClr val="000099"/>
                </a:solidFill>
                <a:latin typeface="Verdana" pitchFamily="34" charset="0"/>
              </a:rPr>
              <a:t>ITU Workshop on “ICT Security Standardization</a:t>
            </a:r>
            <a:br>
              <a:rPr kumimoji="0" lang="en-US" altLang="ja-JP" sz="2400" b="1" dirty="0" smtClean="0">
                <a:solidFill>
                  <a:srgbClr val="000099"/>
                </a:solidFill>
                <a:latin typeface="Verdana" pitchFamily="34" charset="0"/>
              </a:rPr>
            </a:br>
            <a:r>
              <a:rPr kumimoji="0" lang="en-US" altLang="ja-JP" sz="2400" b="1" dirty="0" smtClean="0">
                <a:solidFill>
                  <a:srgbClr val="000099"/>
                </a:solidFill>
                <a:latin typeface="Verdana" pitchFamily="34" charset="0"/>
              </a:rPr>
              <a:t>for Developing Countries”</a:t>
            </a:r>
          </a:p>
          <a:p>
            <a:pPr algn="ctr" eaLnBrk="0" hangingPunct="0">
              <a:lnSpc>
                <a:spcPct val="80000"/>
              </a:lnSpc>
            </a:pPr>
            <a:endParaRPr kumimoji="0" lang="en-US" altLang="ja-JP" sz="2400" b="1" dirty="0" smtClean="0">
              <a:solidFill>
                <a:srgbClr val="22228B"/>
              </a:solidFill>
              <a:latin typeface="Verdana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kumimoji="0" lang="en-US" altLang="ja-JP" b="1" dirty="0" smtClean="0">
                <a:solidFill>
                  <a:srgbClr val="22228B"/>
                </a:solidFill>
                <a:latin typeface="Verdana" pitchFamily="34" charset="0"/>
              </a:rPr>
              <a:t>(Geneva, Switzerland, 15-16 September 2014)</a:t>
            </a:r>
            <a:endParaRPr kumimoji="0" lang="en-US" altLang="ja-JP" b="1" dirty="0" smtClean="0">
              <a:solidFill>
                <a:srgbClr val="000099"/>
              </a:solidFill>
              <a:latin typeface="Verdana" pitchFamily="34" charset="0"/>
            </a:endParaRPr>
          </a:p>
        </p:txBody>
      </p:sp>
      <p:pic>
        <p:nvPicPr>
          <p:cNvPr id="13" name="Picture 16" descr="ITUseries"/>
          <p:cNvPicPr>
            <a:picLocks noChangeAspect="1" noChangeArrowheads="1"/>
          </p:cNvPicPr>
          <p:nvPr/>
        </p:nvPicPr>
        <p:blipFill>
          <a:blip r:embed="rId2" cstate="print"/>
          <a:srcRect t="17264" b="69327"/>
          <a:stretch>
            <a:fillRect/>
          </a:stretch>
        </p:blipFill>
        <p:spPr bwMode="auto">
          <a:xfrm>
            <a:off x="6729413" y="188913"/>
            <a:ext cx="176847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951787" y="3646789"/>
            <a:ext cx="56348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ja-JP" sz="1400" b="1" u="none" dirty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MyJVN: </a:t>
            </a:r>
            <a:r>
              <a:rPr lang="en-US" altLang="ja-JP" sz="1400" b="1" u="none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JVN Security Content Automation Framework </a:t>
            </a:r>
          </a:p>
          <a:p>
            <a:pPr algn="r"/>
            <a:r>
              <a:rPr lang="en-US" altLang="ja-JP" sz="1400" b="1" u="none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en-US" altLang="ja-JP" sz="1400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CYBEX</a:t>
            </a:r>
            <a:r>
              <a:rPr lang="en-US" altLang="ja-JP" sz="1400" b="1" u="none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collaboration</a:t>
            </a:r>
            <a:endParaRPr lang="ja-JP" altLang="en-US" sz="1400" b="1" u="none" dirty="0">
              <a:solidFill>
                <a:srgbClr val="000099"/>
              </a:solidFill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JVN iPedia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50825" y="1196975"/>
            <a:ext cx="8642350" cy="576263"/>
          </a:xfrm>
          <a:prstGeom prst="rect">
            <a:avLst/>
          </a:prstGeom>
          <a:solidFill>
            <a:srgbClr val="0000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ja-JP" sz="2800" b="1" dirty="0" smtClean="0">
                <a:solidFill>
                  <a:prstClr val="white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http://jvndb.jvn.jp/en/</a:t>
            </a: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" y="3861060"/>
            <a:ext cx="4342858" cy="205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375" y="4356360"/>
            <a:ext cx="4342858" cy="205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1" name="グループ化 47"/>
          <p:cNvGrpSpPr/>
          <p:nvPr/>
        </p:nvGrpSpPr>
        <p:grpSpPr>
          <a:xfrm>
            <a:off x="7749887" y="1844675"/>
            <a:ext cx="1143000" cy="3733800"/>
            <a:chOff x="7749480" y="2791544"/>
            <a:chExt cx="1143000" cy="3733800"/>
          </a:xfrm>
        </p:grpSpPr>
        <p:sp>
          <p:nvSpPr>
            <p:cNvPr id="32" name="Rectangle 2073"/>
            <p:cNvSpPr>
              <a:spLocks noChangeArrowheads="1"/>
            </p:cNvSpPr>
            <p:nvPr/>
          </p:nvSpPr>
          <p:spPr bwMode="auto">
            <a:xfrm>
              <a:off x="7749480" y="33249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33" name="Picture 207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55843" y="3420194"/>
              <a:ext cx="931863" cy="342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Rectangle 2076"/>
            <p:cNvSpPr>
              <a:spLocks noChangeArrowheads="1"/>
            </p:cNvSpPr>
            <p:nvPr/>
          </p:nvSpPr>
          <p:spPr bwMode="auto">
            <a:xfrm>
              <a:off x="7749480" y="38583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35" name="Picture 207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54255" y="3925019"/>
              <a:ext cx="931863" cy="4000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Rectangle 2079"/>
            <p:cNvSpPr>
              <a:spLocks noChangeArrowheads="1"/>
            </p:cNvSpPr>
            <p:nvPr/>
          </p:nvSpPr>
          <p:spPr bwMode="auto">
            <a:xfrm>
              <a:off x="7749480" y="27915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37" name="Picture 208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30455" y="2861394"/>
              <a:ext cx="809625" cy="4635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" name="Rectangle 2082"/>
            <p:cNvSpPr>
              <a:spLocks noChangeArrowheads="1"/>
            </p:cNvSpPr>
            <p:nvPr/>
          </p:nvSpPr>
          <p:spPr bwMode="auto">
            <a:xfrm>
              <a:off x="7749480" y="43917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39" name="Picture 208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25680" y="4467944"/>
              <a:ext cx="990600" cy="4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0" name="Rectangle 2106"/>
            <p:cNvSpPr>
              <a:spLocks noChangeArrowheads="1"/>
            </p:cNvSpPr>
            <p:nvPr/>
          </p:nvSpPr>
          <p:spPr bwMode="auto">
            <a:xfrm>
              <a:off x="7749480" y="54585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2105"/>
            <p:cNvSpPr>
              <a:spLocks noChangeArrowheads="1"/>
            </p:cNvSpPr>
            <p:nvPr/>
          </p:nvSpPr>
          <p:spPr bwMode="auto">
            <a:xfrm>
              <a:off x="7749480" y="49251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2" name="Rectangle 2107"/>
            <p:cNvSpPr>
              <a:spLocks noChangeArrowheads="1"/>
            </p:cNvSpPr>
            <p:nvPr/>
          </p:nvSpPr>
          <p:spPr bwMode="auto">
            <a:xfrm>
              <a:off x="7749480" y="59919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グループ化 159"/>
          <p:cNvGrpSpPr/>
          <p:nvPr/>
        </p:nvGrpSpPr>
        <p:grpSpPr>
          <a:xfrm>
            <a:off x="7749887" y="1844780"/>
            <a:ext cx="1143000" cy="2133600"/>
            <a:chOff x="7749480" y="2791544"/>
            <a:chExt cx="1143000" cy="2133600"/>
          </a:xfrm>
          <a:solidFill>
            <a:srgbClr val="000099"/>
          </a:solidFill>
        </p:grpSpPr>
        <p:sp>
          <p:nvSpPr>
            <p:cNvPr id="21" name="Rectangle 2073"/>
            <p:cNvSpPr>
              <a:spLocks noChangeArrowheads="1"/>
            </p:cNvSpPr>
            <p:nvPr/>
          </p:nvSpPr>
          <p:spPr bwMode="auto">
            <a:xfrm>
              <a:off x="7749480" y="3324944"/>
              <a:ext cx="1143000" cy="53340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ja-JP" sz="20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X.1528</a:t>
              </a:r>
              <a:endParaRPr lang="ja-JP" altLang="en-US" sz="2000" b="1" dirty="0">
                <a:solidFill>
                  <a:schemeClr val="bg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22" name="Rectangle 2076"/>
            <p:cNvSpPr>
              <a:spLocks noChangeArrowheads="1"/>
            </p:cNvSpPr>
            <p:nvPr/>
          </p:nvSpPr>
          <p:spPr bwMode="auto">
            <a:xfrm>
              <a:off x="7749480" y="3858344"/>
              <a:ext cx="1143000" cy="53340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ja-JP" sz="20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X.1521</a:t>
              </a:r>
              <a:endParaRPr lang="ja-JP" altLang="en-US" sz="2000" b="1" dirty="0">
                <a:solidFill>
                  <a:schemeClr val="bg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23" name="Rectangle 2079"/>
            <p:cNvSpPr>
              <a:spLocks noChangeArrowheads="1"/>
            </p:cNvSpPr>
            <p:nvPr/>
          </p:nvSpPr>
          <p:spPr bwMode="auto">
            <a:xfrm>
              <a:off x="7749480" y="2791544"/>
              <a:ext cx="1143000" cy="53340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ja-JP" sz="20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X.1520</a:t>
              </a:r>
              <a:endParaRPr lang="ja-JP" altLang="en-US" sz="2000" b="1" dirty="0">
                <a:solidFill>
                  <a:schemeClr val="bg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24" name="Rectangle 2082"/>
            <p:cNvSpPr>
              <a:spLocks noChangeArrowheads="1"/>
            </p:cNvSpPr>
            <p:nvPr/>
          </p:nvSpPr>
          <p:spPr bwMode="auto">
            <a:xfrm>
              <a:off x="7749480" y="4391744"/>
              <a:ext cx="1143000" cy="53340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ja-JP" sz="20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X.1524</a:t>
              </a:r>
              <a:endParaRPr lang="ja-JP" altLang="en-US" sz="2000" b="1" dirty="0">
                <a:solidFill>
                  <a:schemeClr val="bg1"/>
                </a:solidFill>
                <a:latin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250825" y="1844675"/>
            <a:ext cx="7489825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SzPct val="75000"/>
              <a:buBlip>
                <a:blip r:embed="rId8"/>
              </a:buBlip>
              <a:defRPr/>
            </a:pPr>
            <a:r>
              <a:rPr lang="en-US" altLang="ja-JP" sz="2000" b="1" u="sng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JVN iPedia</a:t>
            </a:r>
            <a:r>
              <a:rPr lang="ja-JP" altLang="en-US" sz="2000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ja-JP" sz="2000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(aka. </a:t>
            </a:r>
            <a:r>
              <a:rPr lang="en-US" altLang="ja-JP" sz="2000" b="1" u="sng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Vulnerability archiving DB</a:t>
            </a:r>
            <a:r>
              <a:rPr lang="en-US" altLang="ja-JP" sz="2000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focuses on regional vulnerabilities (which depends on IT market) in Japan.</a:t>
            </a:r>
          </a:p>
          <a:p>
            <a:pPr marL="342900" indent="-342900" eaLnBrk="0" hangingPunct="0">
              <a:spcBef>
                <a:spcPct val="20000"/>
              </a:spcBef>
              <a:buSzPct val="75000"/>
              <a:buBlip>
                <a:blip r:embed="rId8"/>
              </a:buBlip>
              <a:defRPr/>
            </a:pPr>
            <a:r>
              <a:rPr lang="en-US" altLang="ja-JP" sz="2000" b="1" u="sng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JVN iPedia</a:t>
            </a:r>
            <a:r>
              <a:rPr lang="ja-JP" altLang="en-US" sz="2000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ja-JP" sz="2000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stores summary and countermeasure information on vulnerabilities in Japanese software and other products posted on JVN.</a:t>
            </a:r>
            <a:r>
              <a:rPr lang="ja-JP" altLang="en-US" sz="2000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　</a:t>
            </a:r>
            <a:endParaRPr lang="en-US" altLang="ja-JP" sz="2000" dirty="0" smtClean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CVSS V2.0 Calculator</a:t>
            </a:r>
          </a:p>
        </p:txBody>
      </p:sp>
      <p:pic>
        <p:nvPicPr>
          <p:cNvPr id="3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343" y="3247247"/>
            <a:ext cx="4704762" cy="31341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6935" y="3933070"/>
            <a:ext cx="4005445" cy="266783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  <p:grpSp>
        <p:nvGrpSpPr>
          <p:cNvPr id="5" name="グループ化 47"/>
          <p:cNvGrpSpPr/>
          <p:nvPr/>
        </p:nvGrpSpPr>
        <p:grpSpPr>
          <a:xfrm>
            <a:off x="7749887" y="1844675"/>
            <a:ext cx="1143000" cy="3733800"/>
            <a:chOff x="7749480" y="2791544"/>
            <a:chExt cx="1143000" cy="3733800"/>
          </a:xfrm>
        </p:grpSpPr>
        <p:sp>
          <p:nvSpPr>
            <p:cNvPr id="6" name="Rectangle 2073"/>
            <p:cNvSpPr>
              <a:spLocks noChangeArrowheads="1"/>
            </p:cNvSpPr>
            <p:nvPr/>
          </p:nvSpPr>
          <p:spPr bwMode="auto">
            <a:xfrm>
              <a:off x="7749480" y="33249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2076"/>
            <p:cNvSpPr>
              <a:spLocks noChangeArrowheads="1"/>
            </p:cNvSpPr>
            <p:nvPr/>
          </p:nvSpPr>
          <p:spPr bwMode="auto">
            <a:xfrm>
              <a:off x="7749480" y="38583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8" name="Picture 207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54255" y="3925019"/>
              <a:ext cx="931863" cy="4000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2079"/>
            <p:cNvSpPr>
              <a:spLocks noChangeArrowheads="1"/>
            </p:cNvSpPr>
            <p:nvPr/>
          </p:nvSpPr>
          <p:spPr bwMode="auto">
            <a:xfrm>
              <a:off x="7749480" y="27915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2082"/>
            <p:cNvSpPr>
              <a:spLocks noChangeArrowheads="1"/>
            </p:cNvSpPr>
            <p:nvPr/>
          </p:nvSpPr>
          <p:spPr bwMode="auto">
            <a:xfrm>
              <a:off x="7749480" y="43917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2106"/>
            <p:cNvSpPr>
              <a:spLocks noChangeArrowheads="1"/>
            </p:cNvSpPr>
            <p:nvPr/>
          </p:nvSpPr>
          <p:spPr bwMode="auto">
            <a:xfrm>
              <a:off x="7749480" y="54585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2105"/>
            <p:cNvSpPr>
              <a:spLocks noChangeArrowheads="1"/>
            </p:cNvSpPr>
            <p:nvPr/>
          </p:nvSpPr>
          <p:spPr bwMode="auto">
            <a:xfrm>
              <a:off x="7749480" y="49251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2107"/>
            <p:cNvSpPr>
              <a:spLocks noChangeArrowheads="1"/>
            </p:cNvSpPr>
            <p:nvPr/>
          </p:nvSpPr>
          <p:spPr bwMode="auto">
            <a:xfrm>
              <a:off x="7749480" y="59919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250825" y="1196507"/>
            <a:ext cx="8642350" cy="576263"/>
          </a:xfrm>
          <a:prstGeom prst="rect">
            <a:avLst/>
          </a:prstGeom>
          <a:solidFill>
            <a:srgbClr val="0000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ja-JP" sz="2800" b="1" dirty="0" smtClean="0">
                <a:solidFill>
                  <a:prstClr val="white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http://jvndb.jvn.jp/en/cvss/</a:t>
            </a:r>
          </a:p>
        </p:txBody>
      </p:sp>
      <p:sp>
        <p:nvSpPr>
          <p:cNvPr id="18" name="Rectangle 2076"/>
          <p:cNvSpPr>
            <a:spLocks noChangeArrowheads="1"/>
          </p:cNvSpPr>
          <p:nvPr/>
        </p:nvSpPr>
        <p:spPr bwMode="auto">
          <a:xfrm>
            <a:off x="7749887" y="2911580"/>
            <a:ext cx="1143000" cy="533400"/>
          </a:xfrm>
          <a:prstGeom prst="rect">
            <a:avLst/>
          </a:prstGeom>
          <a:solidFill>
            <a:srgbClr val="0000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ja-JP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X.1521</a:t>
            </a:r>
            <a:endParaRPr lang="ja-JP" altLang="en-US" sz="2000" b="1" dirty="0">
              <a:solidFill>
                <a:schemeClr val="bg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50825" y="1844675"/>
            <a:ext cx="74898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SzPct val="75000"/>
              <a:buBlip>
                <a:blip r:embed="rId5"/>
              </a:buBlip>
              <a:defRPr/>
            </a:pPr>
            <a:r>
              <a:rPr lang="en-US" altLang="ja-JP" sz="2000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Graphical user interface:  5 Themes</a:t>
            </a:r>
          </a:p>
          <a:p>
            <a:pPr marL="342900" indent="-342900" eaLnBrk="0" hangingPunct="0">
              <a:spcBef>
                <a:spcPct val="20000"/>
              </a:spcBef>
              <a:buSzPct val="75000"/>
              <a:buBlip>
                <a:blip r:embed="rId5"/>
              </a:buBlip>
              <a:defRPr/>
            </a:pPr>
            <a:r>
              <a:rPr lang="en-US" altLang="ja-JP" sz="2000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 languages supported:  10 Languages</a:t>
            </a:r>
            <a:br>
              <a:rPr lang="en-US" altLang="ja-JP" sz="2000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ja-JP" sz="2000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[AR][AZ][AZ-CYRL][CN][EN][FR]</a:t>
            </a:r>
            <a:br>
              <a:rPr lang="en-US" altLang="ja-JP" sz="2000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ja-JP" sz="2000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[DE][JA][KO][RO][ES]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MyJVN</a:t>
            </a: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250825" y="1196975"/>
            <a:ext cx="8642350" cy="576263"/>
          </a:xfrm>
          <a:prstGeom prst="rect">
            <a:avLst/>
          </a:prstGeom>
          <a:solidFill>
            <a:srgbClr val="0000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ja-JP" sz="2800" b="1" dirty="0" smtClean="0">
                <a:solidFill>
                  <a:prstClr val="white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http://jvndb.jvn.jp/en/apis/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50824" y="3535363"/>
            <a:ext cx="3691105" cy="2819400"/>
          </a:xfrm>
          <a:prstGeom prst="roundRect">
            <a:avLst>
              <a:gd name="adj" fmla="val 5282"/>
            </a:avLst>
          </a:prstGeom>
          <a:solidFill>
            <a:srgbClr val="FFFFFF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3366"/>
              </a:buClr>
            </a:pPr>
            <a:r>
              <a:rPr lang="en-US" altLang="ja-JP" sz="2000" b="1" u="sng" dirty="0" smtClean="0">
                <a:solidFill>
                  <a:srgbClr val="000099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Filtered information service API</a:t>
            </a:r>
            <a:endParaRPr lang="ja-JP" altLang="en-US" sz="2000" b="1" u="sng" dirty="0" smtClean="0">
              <a:solidFill>
                <a:srgbClr val="000099"/>
              </a:solidFill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  <a:p>
            <a:pPr marL="216000" indent="-216000">
              <a:buClr>
                <a:srgbClr val="003366"/>
              </a:buClr>
              <a:buFont typeface="Wingdings" pitchFamily="2" charset="2"/>
              <a:buChar char="l"/>
            </a:pPr>
            <a:r>
              <a:rPr lang="en-US" altLang="ja-JP" b="1" dirty="0" smtClean="0">
                <a:solidFill>
                  <a:srgbClr val="000099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JPCERT/CC VRDA collaboration</a:t>
            </a:r>
          </a:p>
          <a:p>
            <a:pPr marL="216000" indent="-216000">
              <a:buClr>
                <a:srgbClr val="003366"/>
              </a:buClr>
              <a:buFont typeface="Wingdings" pitchFamily="2" charset="2"/>
              <a:buChar char="l"/>
            </a:pPr>
            <a:r>
              <a:rPr lang="en-US" altLang="ja-JP" b="1" dirty="0" smtClean="0">
                <a:solidFill>
                  <a:srgbClr val="000099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MyJVN Filtered Vulnerability </a:t>
            </a:r>
            <a:br>
              <a:rPr lang="en-US" altLang="ja-JP" b="1" dirty="0" smtClean="0">
                <a:solidFill>
                  <a:srgbClr val="000099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</a:br>
            <a:r>
              <a:rPr lang="en-US" altLang="ja-JP" b="1" dirty="0" smtClean="0">
                <a:solidFill>
                  <a:srgbClr val="000099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Countermeasure Information Tool</a:t>
            </a:r>
          </a:p>
          <a:p>
            <a:pPr>
              <a:buClr>
                <a:srgbClr val="003366"/>
              </a:buClr>
            </a:pPr>
            <a:endParaRPr lang="en-US" altLang="ja-JP" b="1" dirty="0" smtClean="0">
              <a:solidFill>
                <a:srgbClr val="000099"/>
              </a:solidFill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  <a:p>
            <a:pPr>
              <a:buClr>
                <a:srgbClr val="003366"/>
              </a:buClr>
            </a:pPr>
            <a:r>
              <a:rPr lang="en-US" altLang="ja-JP" sz="2000" b="1" u="sng" dirty="0" smtClean="0">
                <a:solidFill>
                  <a:srgbClr val="000099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SCAP collaboration service API</a:t>
            </a:r>
          </a:p>
          <a:p>
            <a:pPr marL="216000" indent="-216000">
              <a:buClr>
                <a:srgbClr val="003366"/>
              </a:buClr>
              <a:buFont typeface="Wingdings" pitchFamily="2" charset="2"/>
              <a:buChar char="l"/>
            </a:pPr>
            <a:r>
              <a:rPr lang="en-US" altLang="ja-JP" b="1" dirty="0" smtClean="0">
                <a:solidFill>
                  <a:srgbClr val="000099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MyJVN Version Checker</a:t>
            </a:r>
            <a:endParaRPr lang="ja-JP" altLang="en-US" b="1" dirty="0" smtClean="0">
              <a:solidFill>
                <a:srgbClr val="000099"/>
              </a:solidFill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  <a:p>
            <a:pPr marL="216000" indent="-216000">
              <a:buClr>
                <a:srgbClr val="003366"/>
              </a:buClr>
              <a:buFont typeface="Wingdings" pitchFamily="2" charset="2"/>
              <a:buChar char="l"/>
            </a:pPr>
            <a:r>
              <a:rPr lang="en-US" altLang="ja-JP" b="1" dirty="0" smtClean="0">
                <a:solidFill>
                  <a:srgbClr val="000099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MyJVN Security Configuration </a:t>
            </a:r>
            <a:br>
              <a:rPr lang="en-US" altLang="ja-JP" b="1" dirty="0" smtClean="0">
                <a:solidFill>
                  <a:srgbClr val="000099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</a:br>
            <a:r>
              <a:rPr lang="en-US" altLang="ja-JP" b="1" dirty="0" smtClean="0">
                <a:solidFill>
                  <a:srgbClr val="000099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  Checker</a:t>
            </a:r>
            <a:endParaRPr lang="ja-JP" altLang="en-US" b="1" dirty="0" smtClean="0">
              <a:solidFill>
                <a:srgbClr val="000099"/>
              </a:solidFill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18049" y="2564880"/>
            <a:ext cx="2259296" cy="1219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/>
          <a:lstStyle/>
          <a:p>
            <a:pPr algn="ctr"/>
            <a:r>
              <a:rPr lang="en-US" altLang="ja-JP" sz="14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JVN iPedia (base component)</a:t>
            </a:r>
            <a:endParaRPr lang="ja-JP" altLang="en-US" sz="1400" b="1" dirty="0">
              <a:solidFill>
                <a:srgbClr val="000000"/>
              </a:solidFill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18049" y="3860280"/>
            <a:ext cx="2259296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/>
          <a:lstStyle/>
          <a:p>
            <a:r>
              <a:rPr lang="en-US" altLang="ja-JP" sz="14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MyJVN ver1</a:t>
            </a:r>
            <a:endParaRPr lang="ja-JP" altLang="en-US" sz="1400" b="1" dirty="0">
              <a:solidFill>
                <a:srgbClr val="000000"/>
              </a:solidFill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892173" y="4393680"/>
            <a:ext cx="685800" cy="762000"/>
          </a:xfrm>
          <a:prstGeom prst="can">
            <a:avLst>
              <a:gd name="adj" fmla="val 27778"/>
            </a:avLst>
          </a:prstGeom>
          <a:gradFill rotWithShape="0">
            <a:gsLst>
              <a:gs pos="0">
                <a:srgbClr val="FFFF99">
                  <a:gamma/>
                  <a:tint val="39216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tint val="39216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altLang="ja-JP" sz="1600" b="1" dirty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CPE</a:t>
            </a:r>
          </a:p>
          <a:p>
            <a:pPr algn="ctr"/>
            <a:r>
              <a:rPr lang="en-US" altLang="ja-JP" sz="1600" b="1" dirty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DB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892173" y="2869680"/>
            <a:ext cx="685800" cy="762000"/>
          </a:xfrm>
          <a:prstGeom prst="can">
            <a:avLst>
              <a:gd name="adj" fmla="val 27778"/>
            </a:avLst>
          </a:prstGeom>
          <a:gradFill rotWithShape="0">
            <a:gsLst>
              <a:gs pos="0">
                <a:srgbClr val="FFFF99">
                  <a:gamma/>
                  <a:tint val="39216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tint val="39216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altLang="ja-JP" sz="1600" b="1" dirty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JVN</a:t>
            </a:r>
          </a:p>
          <a:p>
            <a:pPr algn="ctr"/>
            <a:r>
              <a:rPr lang="en-US" altLang="ja-JP" sz="1600" b="1" dirty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DB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599023" y="2869680"/>
            <a:ext cx="944563" cy="6096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r>
              <a:rPr lang="en-US" altLang="ja-JP" sz="1400" b="1" i="1" dirty="0" smtClean="0"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HTML</a:t>
            </a:r>
          </a:p>
          <a:p>
            <a:r>
              <a:rPr lang="en-US" altLang="ja-JP" sz="1400" b="1" i="1" dirty="0" smtClean="0"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module</a:t>
            </a:r>
            <a:endParaRPr lang="en-US" altLang="ja-JP" sz="1400" b="1" i="1" dirty="0"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599023" y="4469880"/>
            <a:ext cx="944563" cy="6096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r>
              <a:rPr lang="en-US" altLang="ja-JP" sz="1400" b="1" i="1" dirty="0" smtClean="0"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MyJVN API</a:t>
            </a:r>
          </a:p>
          <a:p>
            <a:r>
              <a:rPr lang="en-US" altLang="ja-JP" sz="1400" b="1" i="1" dirty="0" smtClean="0"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module</a:t>
            </a:r>
            <a:endParaRPr lang="ja-JP" altLang="en-US" sz="1400" b="1" i="1" dirty="0"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</p:txBody>
      </p:sp>
      <p:cxnSp>
        <p:nvCxnSpPr>
          <p:cNvPr id="12" name="AutoShape 11"/>
          <p:cNvCxnSpPr>
            <a:cxnSpLocks noChangeShapeType="1"/>
            <a:stCxn id="10" idx="3"/>
            <a:endCxn id="39" idx="1"/>
          </p:cNvCxnSpPr>
          <p:nvPr/>
        </p:nvCxnSpPr>
        <p:spPr bwMode="auto">
          <a:xfrm>
            <a:off x="6543586" y="3174480"/>
            <a:ext cx="332422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</p:cxnSp>
      <p:cxnSp>
        <p:nvCxnSpPr>
          <p:cNvPr id="13" name="AutoShape 12"/>
          <p:cNvCxnSpPr>
            <a:cxnSpLocks noChangeShapeType="1"/>
            <a:stCxn id="11" idx="3"/>
            <a:endCxn id="16" idx="1"/>
          </p:cNvCxnSpPr>
          <p:nvPr/>
        </p:nvCxnSpPr>
        <p:spPr bwMode="auto">
          <a:xfrm flipV="1">
            <a:off x="6543586" y="3403080"/>
            <a:ext cx="332422" cy="13716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14" name="AutoShape 13"/>
          <p:cNvCxnSpPr>
            <a:cxnSpLocks noChangeShapeType="1"/>
            <a:stCxn id="11" idx="3"/>
            <a:endCxn id="15" idx="1"/>
          </p:cNvCxnSpPr>
          <p:nvPr/>
        </p:nvCxnSpPr>
        <p:spPr bwMode="auto">
          <a:xfrm>
            <a:off x="6543586" y="4774680"/>
            <a:ext cx="332422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876008" y="4605403"/>
            <a:ext cx="18473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ja-JP" altLang="en-US" sz="1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876008" y="3233803"/>
            <a:ext cx="18473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ja-JP" altLang="en-US" sz="1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4783215" y="5074718"/>
            <a:ext cx="228600" cy="304800"/>
          </a:xfrm>
          <a:prstGeom prst="flowChartMultidocumen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1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896925" y="3479280"/>
            <a:ext cx="15724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CC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JVNRSS/VULDEF</a:t>
            </a:r>
          </a:p>
        </p:txBody>
      </p:sp>
      <p:cxnSp>
        <p:nvCxnSpPr>
          <p:cNvPr id="19" name="AutoShape 18"/>
          <p:cNvCxnSpPr>
            <a:cxnSpLocks noChangeShapeType="1"/>
            <a:stCxn id="17" idx="1"/>
            <a:endCxn id="24" idx="3"/>
          </p:cNvCxnSpPr>
          <p:nvPr/>
        </p:nvCxnSpPr>
        <p:spPr bwMode="auto">
          <a:xfrm flipH="1">
            <a:off x="4519612" y="5227118"/>
            <a:ext cx="263603" cy="47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</p:cxnSp>
      <p:cxnSp>
        <p:nvCxnSpPr>
          <p:cNvPr id="20" name="AutoShape 19"/>
          <p:cNvCxnSpPr>
            <a:cxnSpLocks noChangeShapeType="1"/>
            <a:stCxn id="17" idx="3"/>
            <a:endCxn id="11" idx="1"/>
          </p:cNvCxnSpPr>
          <p:nvPr/>
        </p:nvCxnSpPr>
        <p:spPr bwMode="auto">
          <a:xfrm flipV="1">
            <a:off x="5011815" y="4774680"/>
            <a:ext cx="587208" cy="45243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cxnSp>
      <p:pic>
        <p:nvPicPr>
          <p:cNvPr id="21" name="Picture 20" descr="MCj022844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9862" y="2925243"/>
            <a:ext cx="563563" cy="498475"/>
          </a:xfrm>
          <a:prstGeom prst="rect">
            <a:avLst/>
          </a:prstGeom>
          <a:solidFill>
            <a:srgbClr val="DBEBFF"/>
          </a:solidFill>
        </p:spPr>
      </p:pic>
      <p:pic>
        <p:nvPicPr>
          <p:cNvPr id="22" name="Picture 21" descr="MCj022844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9862" y="4977880"/>
            <a:ext cx="563563" cy="498475"/>
          </a:xfrm>
          <a:prstGeom prst="rect">
            <a:avLst/>
          </a:prstGeom>
          <a:solidFill>
            <a:srgbClr val="DBEBFF"/>
          </a:solidFill>
        </p:spPr>
      </p:pic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3956050" y="3017318"/>
            <a:ext cx="615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400" b="1" i="1" dirty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HTML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4008437" y="5079480"/>
            <a:ext cx="511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400" b="1" i="1" dirty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SWF</a:t>
            </a:r>
          </a:p>
        </p:txBody>
      </p:sp>
      <p:pic>
        <p:nvPicPr>
          <p:cNvPr id="25" name="Picture 24" descr="MCj022844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9862" y="4388918"/>
            <a:ext cx="563563" cy="498475"/>
          </a:xfrm>
          <a:prstGeom prst="rect">
            <a:avLst/>
          </a:prstGeom>
          <a:solidFill>
            <a:srgbClr val="DBEBFF"/>
          </a:solidFill>
        </p:spPr>
      </p:pic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4038770" y="4495280"/>
            <a:ext cx="4505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400" b="1" i="1" dirty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RSS</a:t>
            </a:r>
          </a:p>
        </p:txBody>
      </p:sp>
      <p:pic>
        <p:nvPicPr>
          <p:cNvPr id="27" name="Picture 26" descr="MCj022844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9862" y="3799955"/>
            <a:ext cx="563563" cy="498475"/>
          </a:xfrm>
          <a:prstGeom prst="rect">
            <a:avLst/>
          </a:prstGeom>
          <a:solidFill>
            <a:srgbClr val="DBEBFF"/>
          </a:solidFill>
        </p:spPr>
      </p:pic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005262" y="3901555"/>
            <a:ext cx="515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400" b="1" i="1" dirty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XML</a:t>
            </a:r>
          </a:p>
        </p:txBody>
      </p:sp>
      <p:sp>
        <p:nvSpPr>
          <p:cNvPr id="29" name="AutoShape 28"/>
          <p:cNvSpPr>
            <a:spLocks noChangeArrowheads="1"/>
          </p:cNvSpPr>
          <p:nvPr/>
        </p:nvSpPr>
        <p:spPr bwMode="auto">
          <a:xfrm>
            <a:off x="4783215" y="4485755"/>
            <a:ext cx="228600" cy="304800"/>
          </a:xfrm>
          <a:prstGeom prst="flowChartMultidocumen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1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auto">
          <a:xfrm>
            <a:off x="4783215" y="3896793"/>
            <a:ext cx="228600" cy="304800"/>
          </a:xfrm>
          <a:prstGeom prst="flowChartMultidocumen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1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1" name="AutoShape 30"/>
          <p:cNvCxnSpPr>
            <a:cxnSpLocks noChangeShapeType="1"/>
            <a:stCxn id="29" idx="3"/>
            <a:endCxn id="11" idx="1"/>
          </p:cNvCxnSpPr>
          <p:nvPr/>
        </p:nvCxnSpPr>
        <p:spPr bwMode="auto">
          <a:xfrm>
            <a:off x="5011815" y="4638155"/>
            <a:ext cx="587208" cy="13652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2" name="AutoShape 31"/>
          <p:cNvCxnSpPr>
            <a:cxnSpLocks noChangeShapeType="1"/>
            <a:stCxn id="30" idx="3"/>
            <a:endCxn id="11" idx="1"/>
          </p:cNvCxnSpPr>
          <p:nvPr/>
        </p:nvCxnSpPr>
        <p:spPr bwMode="auto">
          <a:xfrm>
            <a:off x="5011815" y="4049193"/>
            <a:ext cx="587208" cy="72548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3" name="AutoShape 32"/>
          <p:cNvCxnSpPr>
            <a:cxnSpLocks noChangeShapeType="1"/>
            <a:stCxn id="29" idx="1"/>
            <a:endCxn id="26" idx="3"/>
          </p:cNvCxnSpPr>
          <p:nvPr/>
        </p:nvCxnSpPr>
        <p:spPr bwMode="auto">
          <a:xfrm flipH="1">
            <a:off x="4489279" y="4638155"/>
            <a:ext cx="293936" cy="1101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</p:cxnSp>
      <p:cxnSp>
        <p:nvCxnSpPr>
          <p:cNvPr id="34" name="AutoShape 33"/>
          <p:cNvCxnSpPr>
            <a:cxnSpLocks noChangeShapeType="1"/>
            <a:stCxn id="30" idx="1"/>
            <a:endCxn id="28" idx="3"/>
          </p:cNvCxnSpPr>
          <p:nvPr/>
        </p:nvCxnSpPr>
        <p:spPr bwMode="auto">
          <a:xfrm flipH="1">
            <a:off x="4521200" y="4049193"/>
            <a:ext cx="262015" cy="47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</p:cxnSp>
      <p:cxnSp>
        <p:nvCxnSpPr>
          <p:cNvPr id="35" name="AutoShape 34"/>
          <p:cNvCxnSpPr>
            <a:cxnSpLocks noChangeShapeType="1"/>
            <a:stCxn id="36" idx="1"/>
            <a:endCxn id="21" idx="3"/>
          </p:cNvCxnSpPr>
          <p:nvPr/>
        </p:nvCxnSpPr>
        <p:spPr bwMode="auto">
          <a:xfrm flipH="1">
            <a:off x="4543425" y="3174480"/>
            <a:ext cx="239790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</p:cxnSp>
      <p:sp>
        <p:nvSpPr>
          <p:cNvPr id="36" name="AutoShape 35"/>
          <p:cNvSpPr>
            <a:spLocks noChangeArrowheads="1"/>
          </p:cNvSpPr>
          <p:nvPr/>
        </p:nvSpPr>
        <p:spPr bwMode="auto">
          <a:xfrm>
            <a:off x="4783215" y="3022080"/>
            <a:ext cx="228600" cy="304800"/>
          </a:xfrm>
          <a:prstGeom prst="flowChartMultidocumen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1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7" name="AutoShape 36"/>
          <p:cNvCxnSpPr>
            <a:cxnSpLocks noChangeShapeType="1"/>
            <a:stCxn id="36" idx="3"/>
            <a:endCxn id="10" idx="1"/>
          </p:cNvCxnSpPr>
          <p:nvPr/>
        </p:nvCxnSpPr>
        <p:spPr bwMode="auto">
          <a:xfrm>
            <a:off x="5011815" y="3174480"/>
            <a:ext cx="58720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4616372" y="2701405"/>
            <a:ext cx="6815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CC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HTML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876008" y="3005203"/>
            <a:ext cx="18473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ja-JP" altLang="en-US" sz="1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5418049" y="5308080"/>
            <a:ext cx="2259296" cy="1219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/>
          <a:lstStyle/>
          <a:p>
            <a:r>
              <a:rPr lang="en-US" altLang="ja-JP" sz="14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MyJVN</a:t>
            </a:r>
            <a:r>
              <a:rPr lang="ja-JP" altLang="en-US" sz="14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 </a:t>
            </a:r>
            <a:r>
              <a:rPr lang="en-US" altLang="ja-JP" sz="14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ver</a:t>
            </a:r>
            <a:r>
              <a:rPr lang="ja-JP" altLang="en-US" sz="14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2</a:t>
            </a:r>
            <a:endParaRPr lang="ja-JP" altLang="en-US" sz="1400" b="1" dirty="0">
              <a:solidFill>
                <a:srgbClr val="000000"/>
              </a:solidFill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</p:txBody>
      </p:sp>
      <p:sp>
        <p:nvSpPr>
          <p:cNvPr id="41" name="AutoShape 40"/>
          <p:cNvSpPr>
            <a:spLocks noChangeAspect="1" noChangeArrowheads="1"/>
          </p:cNvSpPr>
          <p:nvPr/>
        </p:nvSpPr>
        <p:spPr bwMode="auto">
          <a:xfrm>
            <a:off x="4707015" y="5851005"/>
            <a:ext cx="328613" cy="438150"/>
          </a:xfrm>
          <a:prstGeom prst="flowChartMultidocumen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1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 Box 41"/>
          <p:cNvSpPr txBox="1">
            <a:spLocks noChangeAspect="1" noChangeArrowheads="1"/>
          </p:cNvSpPr>
          <p:nvPr/>
        </p:nvSpPr>
        <p:spPr bwMode="auto">
          <a:xfrm>
            <a:off x="4485042" y="5506518"/>
            <a:ext cx="643125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CC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OVAL</a:t>
            </a:r>
          </a:p>
        </p:txBody>
      </p:sp>
      <p:pic>
        <p:nvPicPr>
          <p:cNvPr id="43" name="Picture 42" descr="MCj022844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9862" y="5820843"/>
            <a:ext cx="563563" cy="498475"/>
          </a:xfrm>
          <a:prstGeom prst="rect">
            <a:avLst/>
          </a:prstGeom>
          <a:solidFill>
            <a:srgbClr val="DBEBFF"/>
          </a:solidFill>
        </p:spPr>
      </p:pic>
      <p:sp>
        <p:nvSpPr>
          <p:cNvPr id="44" name="AutoShape 43"/>
          <p:cNvSpPr>
            <a:spLocks noChangeArrowheads="1"/>
          </p:cNvSpPr>
          <p:nvPr/>
        </p:nvSpPr>
        <p:spPr bwMode="auto">
          <a:xfrm>
            <a:off x="6892173" y="5689080"/>
            <a:ext cx="685800" cy="762000"/>
          </a:xfrm>
          <a:prstGeom prst="can">
            <a:avLst>
              <a:gd name="adj" fmla="val 27778"/>
            </a:avLst>
          </a:prstGeom>
          <a:gradFill rotWithShape="0">
            <a:gsLst>
              <a:gs pos="0">
                <a:srgbClr val="FFFF99">
                  <a:gamma/>
                  <a:tint val="39216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tint val="39216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altLang="ja-JP" sz="1600" b="1" dirty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OVAL</a:t>
            </a:r>
          </a:p>
          <a:p>
            <a:pPr algn="ctr"/>
            <a:r>
              <a:rPr lang="en-US" altLang="ja-JP" sz="1600" b="1" dirty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DB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5599023" y="5765280"/>
            <a:ext cx="944563" cy="6096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r>
              <a:rPr lang="en-US" altLang="ja-JP" sz="1400" b="1" i="1" dirty="0" smtClean="0"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MyJVN API</a:t>
            </a:r>
          </a:p>
          <a:p>
            <a:r>
              <a:rPr lang="en-US" altLang="ja-JP" sz="1400" b="1" i="1" dirty="0" smtClean="0"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module</a:t>
            </a:r>
            <a:endParaRPr lang="ja-JP" altLang="en-US" sz="1400" b="1" i="1" dirty="0"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</p:txBody>
      </p:sp>
      <p:cxnSp>
        <p:nvCxnSpPr>
          <p:cNvPr id="46" name="AutoShape 45"/>
          <p:cNvCxnSpPr>
            <a:cxnSpLocks noChangeShapeType="1"/>
            <a:stCxn id="45" idx="3"/>
            <a:endCxn id="47" idx="1"/>
          </p:cNvCxnSpPr>
          <p:nvPr/>
        </p:nvCxnSpPr>
        <p:spPr bwMode="auto">
          <a:xfrm>
            <a:off x="6543586" y="6070080"/>
            <a:ext cx="332422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</p:cxn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6876008" y="5900803"/>
            <a:ext cx="18473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ja-JP" altLang="en-US" sz="1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8" name="AutoShape 47"/>
          <p:cNvCxnSpPr>
            <a:cxnSpLocks noChangeShapeType="1"/>
            <a:stCxn id="45" idx="3"/>
            <a:endCxn id="49" idx="1"/>
          </p:cNvCxnSpPr>
          <p:nvPr/>
        </p:nvCxnSpPr>
        <p:spPr bwMode="auto">
          <a:xfrm flipV="1">
            <a:off x="6543586" y="4927080"/>
            <a:ext cx="348587" cy="11430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892173" y="485088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1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0" name="AutoShape 49"/>
          <p:cNvCxnSpPr>
            <a:cxnSpLocks noChangeShapeType="1"/>
            <a:stCxn id="41" idx="3"/>
            <a:endCxn id="45" idx="1"/>
          </p:cNvCxnSpPr>
          <p:nvPr/>
        </p:nvCxnSpPr>
        <p:spPr bwMode="auto">
          <a:xfrm>
            <a:off x="5035628" y="6070080"/>
            <a:ext cx="56339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1" name="AutoShape 50"/>
          <p:cNvCxnSpPr>
            <a:cxnSpLocks noChangeShapeType="1"/>
            <a:stCxn id="41" idx="1"/>
            <a:endCxn id="52" idx="3"/>
          </p:cNvCxnSpPr>
          <p:nvPr/>
        </p:nvCxnSpPr>
        <p:spPr bwMode="auto">
          <a:xfrm flipH="1">
            <a:off x="4489023" y="6070080"/>
            <a:ext cx="217992" cy="157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</p:cxn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4039028" y="5931968"/>
            <a:ext cx="4499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400" b="1" i="1" dirty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JAR</a:t>
            </a:r>
          </a:p>
        </p:txBody>
      </p:sp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4072237" y="6370902"/>
            <a:ext cx="13548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MyJVN API</a:t>
            </a:r>
          </a:p>
        </p:txBody>
      </p:sp>
      <p:sp>
        <p:nvSpPr>
          <p:cNvPr id="54" name="Line 56"/>
          <p:cNvSpPr>
            <a:spLocks noChangeShapeType="1"/>
          </p:cNvSpPr>
          <p:nvPr/>
        </p:nvSpPr>
        <p:spPr bwMode="auto">
          <a:xfrm>
            <a:off x="5215648" y="3860280"/>
            <a:ext cx="0" cy="25908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ja-JP" altLang="en-US" sz="1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5" name="グループ化 159"/>
          <p:cNvGrpSpPr/>
          <p:nvPr/>
        </p:nvGrpSpPr>
        <p:grpSpPr>
          <a:xfrm>
            <a:off x="7740440" y="1844675"/>
            <a:ext cx="1143000" cy="3733800"/>
            <a:chOff x="7749480" y="2791544"/>
            <a:chExt cx="1143000" cy="3733800"/>
          </a:xfrm>
        </p:grpSpPr>
        <p:sp>
          <p:nvSpPr>
            <p:cNvPr id="56" name="Rectangle 2073"/>
            <p:cNvSpPr>
              <a:spLocks noChangeArrowheads="1"/>
            </p:cNvSpPr>
            <p:nvPr/>
          </p:nvSpPr>
          <p:spPr bwMode="auto">
            <a:xfrm>
              <a:off x="7749480" y="33249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57" name="Picture 207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55843" y="3420194"/>
              <a:ext cx="931863" cy="342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8" name="Rectangle 2076"/>
            <p:cNvSpPr>
              <a:spLocks noChangeArrowheads="1"/>
            </p:cNvSpPr>
            <p:nvPr/>
          </p:nvSpPr>
          <p:spPr bwMode="auto">
            <a:xfrm>
              <a:off x="7749480" y="38583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59" name="Picture 207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54255" y="3925019"/>
              <a:ext cx="931863" cy="4000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0" name="Rectangle 2079"/>
            <p:cNvSpPr>
              <a:spLocks noChangeArrowheads="1"/>
            </p:cNvSpPr>
            <p:nvPr/>
          </p:nvSpPr>
          <p:spPr bwMode="auto">
            <a:xfrm>
              <a:off x="7749480" y="27915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61" name="Picture 208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30455" y="2861394"/>
              <a:ext cx="809625" cy="4635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2" name="Rectangle 2082"/>
            <p:cNvSpPr>
              <a:spLocks noChangeArrowheads="1"/>
            </p:cNvSpPr>
            <p:nvPr/>
          </p:nvSpPr>
          <p:spPr bwMode="auto">
            <a:xfrm>
              <a:off x="7749480" y="43917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63" name="Picture 208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25680" y="4467944"/>
              <a:ext cx="990600" cy="4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4" name="Rectangle 2106"/>
            <p:cNvSpPr>
              <a:spLocks noChangeArrowheads="1"/>
            </p:cNvSpPr>
            <p:nvPr/>
          </p:nvSpPr>
          <p:spPr bwMode="auto">
            <a:xfrm>
              <a:off x="7749480" y="54585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65" name="Picture 103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84368" y="5527005"/>
              <a:ext cx="931863" cy="4222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6" name="Rectangle 2105"/>
            <p:cNvSpPr>
              <a:spLocks noChangeArrowheads="1"/>
            </p:cNvSpPr>
            <p:nvPr/>
          </p:nvSpPr>
          <p:spPr bwMode="auto">
            <a:xfrm>
              <a:off x="7749480" y="49251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67" name="Picture 3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88609" y="5013176"/>
              <a:ext cx="931863" cy="434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8" name="Rectangle 2107"/>
            <p:cNvSpPr>
              <a:spLocks noChangeArrowheads="1"/>
            </p:cNvSpPr>
            <p:nvPr/>
          </p:nvSpPr>
          <p:spPr bwMode="auto">
            <a:xfrm>
              <a:off x="7749480" y="59919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69" name="Picture 3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88609" y="6053286"/>
              <a:ext cx="931863" cy="4000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250825" y="1844675"/>
            <a:ext cx="74898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SzPct val="75000"/>
              <a:buBlip>
                <a:blip r:embed="rId10"/>
              </a:buBlip>
              <a:defRPr/>
            </a:pPr>
            <a:r>
              <a:rPr lang="en-US" altLang="ja-JP" sz="2000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Custom applications can access the data in </a:t>
            </a:r>
            <a:r>
              <a:rPr lang="en-US" altLang="ja-JP" sz="2000" b="1" u="sng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JVN iPedia</a:t>
            </a:r>
            <a:r>
              <a:rPr lang="en-US" altLang="ja-JP" sz="2000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various vulnerability management services for efficiently </a:t>
            </a:r>
            <a:br>
              <a:rPr lang="en-US" altLang="ja-JP" sz="2000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ja-JP" sz="2000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vulnerability counter-</a:t>
            </a:r>
            <a:br>
              <a:rPr lang="en-US" altLang="ja-JP" sz="2000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ja-JP" sz="2000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measure.</a:t>
            </a:r>
          </a:p>
        </p:txBody>
      </p:sp>
      <p:grpSp>
        <p:nvGrpSpPr>
          <p:cNvPr id="77" name="グループ化 159"/>
          <p:cNvGrpSpPr/>
          <p:nvPr/>
        </p:nvGrpSpPr>
        <p:grpSpPr>
          <a:xfrm>
            <a:off x="7740440" y="1844675"/>
            <a:ext cx="1143000" cy="3733800"/>
            <a:chOff x="7749480" y="2791544"/>
            <a:chExt cx="1143000" cy="3733800"/>
          </a:xfrm>
        </p:grpSpPr>
        <p:sp>
          <p:nvSpPr>
            <p:cNvPr id="78" name="Rectangle 2073"/>
            <p:cNvSpPr>
              <a:spLocks noChangeArrowheads="1"/>
            </p:cNvSpPr>
            <p:nvPr/>
          </p:nvSpPr>
          <p:spPr bwMode="auto">
            <a:xfrm>
              <a:off x="7749480" y="3324944"/>
              <a:ext cx="1143000" cy="533400"/>
            </a:xfrm>
            <a:prstGeom prst="rect">
              <a:avLst/>
            </a:prstGeom>
            <a:solidFill>
              <a:srgbClr val="000099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ja-JP" sz="20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X.1528</a:t>
              </a:r>
              <a:endParaRPr lang="ja-JP" altLang="en-US" sz="2000" b="1" dirty="0">
                <a:solidFill>
                  <a:schemeClr val="bg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79" name="Rectangle 2076"/>
            <p:cNvSpPr>
              <a:spLocks noChangeArrowheads="1"/>
            </p:cNvSpPr>
            <p:nvPr/>
          </p:nvSpPr>
          <p:spPr bwMode="auto">
            <a:xfrm>
              <a:off x="7749480" y="3858344"/>
              <a:ext cx="1143000" cy="533400"/>
            </a:xfrm>
            <a:prstGeom prst="rect">
              <a:avLst/>
            </a:prstGeom>
            <a:solidFill>
              <a:srgbClr val="000099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ja-JP" sz="20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X.1521</a:t>
              </a:r>
              <a:endParaRPr lang="ja-JP" altLang="en-US" sz="2000" b="1" dirty="0">
                <a:solidFill>
                  <a:schemeClr val="bg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80" name="Rectangle 2079"/>
            <p:cNvSpPr>
              <a:spLocks noChangeArrowheads="1"/>
            </p:cNvSpPr>
            <p:nvPr/>
          </p:nvSpPr>
          <p:spPr bwMode="auto">
            <a:xfrm>
              <a:off x="7749480" y="2791544"/>
              <a:ext cx="1143000" cy="533400"/>
            </a:xfrm>
            <a:prstGeom prst="rect">
              <a:avLst/>
            </a:prstGeom>
            <a:solidFill>
              <a:srgbClr val="000099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ja-JP" sz="20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X.1520</a:t>
              </a:r>
              <a:endParaRPr lang="ja-JP" altLang="en-US" sz="2000" b="1" dirty="0">
                <a:solidFill>
                  <a:schemeClr val="bg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81" name="Rectangle 2082"/>
            <p:cNvSpPr>
              <a:spLocks noChangeArrowheads="1"/>
            </p:cNvSpPr>
            <p:nvPr/>
          </p:nvSpPr>
          <p:spPr bwMode="auto">
            <a:xfrm>
              <a:off x="7749480" y="4391744"/>
              <a:ext cx="1143000" cy="533400"/>
            </a:xfrm>
            <a:prstGeom prst="rect">
              <a:avLst/>
            </a:prstGeom>
            <a:solidFill>
              <a:srgbClr val="000099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ja-JP" sz="20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X.1524</a:t>
              </a:r>
              <a:endParaRPr lang="ja-JP" altLang="en-US" sz="2000" b="1" dirty="0">
                <a:solidFill>
                  <a:schemeClr val="bg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82" name="Rectangle 2106"/>
            <p:cNvSpPr>
              <a:spLocks noChangeArrowheads="1"/>
            </p:cNvSpPr>
            <p:nvPr/>
          </p:nvSpPr>
          <p:spPr bwMode="auto">
            <a:xfrm>
              <a:off x="7749480" y="5458544"/>
              <a:ext cx="1143000" cy="533400"/>
            </a:xfrm>
            <a:prstGeom prst="rect">
              <a:avLst/>
            </a:prstGeom>
            <a:solidFill>
              <a:srgbClr val="000099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ja-JP" sz="20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X.1526</a:t>
              </a:r>
              <a:endParaRPr lang="ja-JP" altLang="en-US" sz="2000" b="1" dirty="0">
                <a:solidFill>
                  <a:schemeClr val="bg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83" name="Rectangle 2105"/>
            <p:cNvSpPr>
              <a:spLocks noChangeArrowheads="1"/>
            </p:cNvSpPr>
            <p:nvPr/>
          </p:nvSpPr>
          <p:spPr bwMode="auto">
            <a:xfrm>
              <a:off x="7749480" y="4925144"/>
              <a:ext cx="11430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85" name="Rectangle 2107"/>
            <p:cNvSpPr>
              <a:spLocks noChangeArrowheads="1"/>
            </p:cNvSpPr>
            <p:nvPr/>
          </p:nvSpPr>
          <p:spPr bwMode="auto">
            <a:xfrm>
              <a:off x="7749480" y="5991944"/>
              <a:ext cx="1143000" cy="533400"/>
            </a:xfrm>
            <a:prstGeom prst="rect">
              <a:avLst/>
            </a:prstGeom>
            <a:solidFill>
              <a:srgbClr val="000099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ISO/IEC</a:t>
              </a:r>
            </a:p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18180:2013</a:t>
              </a:r>
              <a:endParaRPr lang="ja-JP" altLang="en-US" sz="1200" b="1" dirty="0">
                <a:solidFill>
                  <a:schemeClr val="bg1"/>
                </a:solidFill>
                <a:latin typeface="Verdana" pitchFamily="34" charset="0"/>
                <a:cs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MyJVN</a:t>
            </a:r>
            <a:r>
              <a:rPr kumimoji="0" lang="ja-JP" altLang="en-US" sz="3200" b="1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 </a:t>
            </a:r>
            <a:r>
              <a:rPr kumimoji="0" lang="en-US" altLang="ja-JP" sz="3200" b="1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API</a:t>
            </a:r>
            <a:endParaRPr kumimoji="0" lang="en-US" altLang="en-US" sz="3200" b="1" kern="0" dirty="0" smtClean="0">
              <a:solidFill>
                <a:srgbClr val="000099"/>
              </a:solidFill>
              <a:latin typeface="Verdana"/>
              <a:ea typeface="+mj-ea"/>
              <a:cs typeface="+mj-cs"/>
            </a:endParaRPr>
          </a:p>
        </p:txBody>
      </p:sp>
      <p:sp>
        <p:nvSpPr>
          <p:cNvPr id="71" name="Rectangle 17"/>
          <p:cNvSpPr>
            <a:spLocks noChangeArrowheads="1"/>
          </p:cNvSpPr>
          <p:nvPr/>
        </p:nvSpPr>
        <p:spPr bwMode="auto">
          <a:xfrm>
            <a:off x="250825" y="1196975"/>
            <a:ext cx="8642350" cy="576263"/>
          </a:xfrm>
          <a:prstGeom prst="rect">
            <a:avLst/>
          </a:prstGeom>
          <a:solidFill>
            <a:srgbClr val="0000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ja-JP" sz="2800" b="1" dirty="0" smtClean="0">
                <a:solidFill>
                  <a:prstClr val="white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http://jvndb.jvn.jp/en/apis/</a:t>
            </a:r>
          </a:p>
        </p:txBody>
      </p:sp>
      <p:graphicFrame>
        <p:nvGraphicFramePr>
          <p:cNvPr id="72" name="表 71"/>
          <p:cNvGraphicFramePr>
            <a:graphicFrameLocks noGrp="1"/>
          </p:cNvGraphicFramePr>
          <p:nvPr/>
        </p:nvGraphicFramePr>
        <p:xfrm>
          <a:off x="250825" y="1844780"/>
          <a:ext cx="8642349" cy="4419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80725"/>
                <a:gridCol w="2376330"/>
                <a:gridCol w="5185294"/>
              </a:tblGrid>
              <a:tr h="135040">
                <a:tc>
                  <a:txBody>
                    <a:bodyPr/>
                    <a:lstStyle/>
                    <a:p>
                      <a:endParaRPr kumimoji="1" lang="ja-JP" altLang="en-US" sz="1400" b="1" u="none" dirty="0">
                        <a:solidFill>
                          <a:srgbClr val="000099"/>
                        </a:solidFill>
                        <a:latin typeface="Calibri" pitchFamily="34" charset="0"/>
                        <a:ea typeface="HGP創英角ｺﾞｼｯｸUB" pitchFamily="50" charset="-128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none" dirty="0" smtClean="0">
                          <a:solidFill>
                            <a:srgbClr val="000099"/>
                          </a:solidFill>
                          <a:latin typeface="Calibri" pitchFamily="34" charset="0"/>
                          <a:ea typeface="HGP創英角ｺﾞｼｯｸUB" pitchFamily="50" charset="-128"/>
                          <a:cs typeface="Calibri" pitchFamily="34" charset="0"/>
                        </a:rPr>
                        <a:t>Name</a:t>
                      </a:r>
                      <a:endParaRPr kumimoji="1" lang="ja-JP" altLang="en-US" sz="1400" b="1" u="none" dirty="0">
                        <a:solidFill>
                          <a:srgbClr val="000099"/>
                        </a:solidFill>
                        <a:latin typeface="Calibri" pitchFamily="34" charset="0"/>
                        <a:ea typeface="HGP創英角ｺﾞｼｯｸUB" pitchFamily="50" charset="-128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none" dirty="0" smtClean="0">
                          <a:solidFill>
                            <a:srgbClr val="000099"/>
                          </a:solidFill>
                          <a:latin typeface="Calibri" pitchFamily="34" charset="0"/>
                          <a:ea typeface="HGP創英角ｺﾞｼｯｸUB" pitchFamily="50" charset="-128"/>
                          <a:cs typeface="Calibri" pitchFamily="34" charset="0"/>
                        </a:rPr>
                        <a:t>Descriition</a:t>
                      </a:r>
                      <a:endParaRPr kumimoji="1" lang="ja-JP" altLang="en-US" sz="1400" b="1" u="none" dirty="0">
                        <a:solidFill>
                          <a:srgbClr val="000099"/>
                        </a:solidFill>
                        <a:latin typeface="Calibri" pitchFamily="34" charset="0"/>
                        <a:ea typeface="HGP創英角ｺﾞｼｯｸUB" pitchFamily="50" charset="-128"/>
                        <a:cs typeface="Calibri" pitchFamily="34" charset="0"/>
                      </a:endParaRPr>
                    </a:p>
                  </a:txBody>
                  <a:tcPr/>
                </a:tc>
              </a:tr>
              <a:tr h="130750">
                <a:tc rowSpan="4">
                  <a:txBody>
                    <a:bodyPr/>
                    <a:lstStyle/>
                    <a:p>
                      <a:pPr>
                        <a:buClr>
                          <a:srgbClr val="003366"/>
                        </a:buClr>
                      </a:pPr>
                      <a:r>
                        <a:rPr lang="en-US" altLang="ja-JP" sz="1400" b="1" u="none" dirty="0" smtClean="0">
                          <a:solidFill>
                            <a:srgbClr val="000099"/>
                          </a:solidFill>
                          <a:latin typeface="Calibri" pitchFamily="34" charset="0"/>
                          <a:ea typeface="HGP創英角ｺﾞｼｯｸUB" pitchFamily="50" charset="-128"/>
                          <a:cs typeface="Calibri" pitchFamily="34" charset="0"/>
                        </a:rPr>
                        <a:t>Filtered information service API</a:t>
                      </a:r>
                      <a:endParaRPr lang="ja-JP" altLang="en-US" sz="1400" b="1" u="none" dirty="0" smtClean="0">
                        <a:solidFill>
                          <a:srgbClr val="000099"/>
                        </a:solidFill>
                        <a:latin typeface="Calibri" pitchFamily="34" charset="0"/>
                        <a:ea typeface="HGP創英角ｺﾞｼｯｸUB" pitchFamily="50" charset="-128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400" b="1" u="none" dirty="0" smtClean="0">
                          <a:solidFill>
                            <a:srgbClr val="000099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getVendorList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u="none" dirty="0" smtClean="0">
                          <a:solidFill>
                            <a:srgbClr val="000099"/>
                          </a:solidFill>
                          <a:latin typeface="Calibri" pitchFamily="34" charset="0"/>
                          <a:ea typeface="HGP創英角ｺﾞｼｯｸUB" pitchFamily="50" charset="-128"/>
                          <a:cs typeface="Calibri" pitchFamily="34" charset="0"/>
                        </a:rPr>
                        <a:t>The vendor list that is filtered by the CPE is acquired in XML format.</a:t>
                      </a:r>
                      <a:endParaRPr kumimoji="1" lang="ja-JP" altLang="en-US" sz="1400" b="1" u="none" dirty="0">
                        <a:solidFill>
                          <a:srgbClr val="000099"/>
                        </a:solidFill>
                        <a:latin typeface="Calibri" pitchFamily="34" charset="0"/>
                        <a:ea typeface="HGP創英角ｺﾞｼｯｸUB" pitchFamily="50" charset="-128"/>
                        <a:cs typeface="Calibri" pitchFamily="34" charset="0"/>
                      </a:endParaRPr>
                    </a:p>
                  </a:txBody>
                  <a:tcPr/>
                </a:tc>
              </a:tr>
              <a:tr h="12646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200" dirty="0" smtClean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400" b="1" u="none" dirty="0" smtClean="0">
                          <a:solidFill>
                            <a:srgbClr val="000099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getProductList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u="none" dirty="0" smtClean="0">
                          <a:solidFill>
                            <a:srgbClr val="000099"/>
                          </a:solidFill>
                          <a:latin typeface="Calibri" pitchFamily="34" charset="0"/>
                          <a:ea typeface="HGP創英角ｺﾞｼｯｸUB" pitchFamily="50" charset="-128"/>
                          <a:cs typeface="Calibri" pitchFamily="34" charset="0"/>
                        </a:rPr>
                        <a:t>The product list that is filtered by the CPE is acquired in XML format.</a:t>
                      </a:r>
                      <a:endParaRPr lang="ja-JP" altLang="en-US" sz="1400" b="1" u="none" dirty="0" smtClean="0">
                        <a:solidFill>
                          <a:srgbClr val="000099"/>
                        </a:solidFill>
                        <a:latin typeface="Calibri" pitchFamily="34" charset="0"/>
                        <a:ea typeface="HGP創英角ｺﾞｼｯｸUB" pitchFamily="50" charset="-128"/>
                        <a:cs typeface="Calibri" pitchFamily="34" charset="0"/>
                      </a:endParaRPr>
                    </a:p>
                  </a:txBody>
                  <a:tcPr/>
                </a:tc>
              </a:tr>
              <a:tr h="12217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400" b="1" u="none" dirty="0" smtClean="0">
                          <a:solidFill>
                            <a:srgbClr val="000099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getVulnOverviewList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u="none" dirty="0" smtClean="0">
                          <a:solidFill>
                            <a:srgbClr val="000099"/>
                          </a:solidFill>
                          <a:latin typeface="Calibri" pitchFamily="34" charset="0"/>
                          <a:ea typeface="HGP創英角ｺﾞｼｯｸUB" pitchFamily="50" charset="-128"/>
                          <a:cs typeface="Calibri" pitchFamily="34" charset="0"/>
                        </a:rPr>
                        <a:t>The vulnerability overview list that is filtered by the CPE is acquired in JVNRSS (RSS + mod_sec) format.</a:t>
                      </a:r>
                      <a:endParaRPr lang="ja-JP" altLang="en-US" sz="1400" b="1" u="none" dirty="0" smtClean="0">
                        <a:solidFill>
                          <a:srgbClr val="000099"/>
                        </a:solidFill>
                        <a:latin typeface="Calibri" pitchFamily="34" charset="0"/>
                        <a:ea typeface="HGP創英角ｺﾞｼｯｸUB" pitchFamily="50" charset="-128"/>
                        <a:cs typeface="Calibri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200" dirty="0" smtClean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400" b="1" u="none" dirty="0" smtClean="0">
                          <a:solidFill>
                            <a:srgbClr val="000099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getVulnDetailInfo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u="none" dirty="0" smtClean="0">
                          <a:solidFill>
                            <a:srgbClr val="000099"/>
                          </a:solidFill>
                          <a:latin typeface="Calibri" pitchFamily="34" charset="0"/>
                          <a:ea typeface="HGP創英角ｺﾞｼｯｸUB" pitchFamily="50" charset="-128"/>
                          <a:cs typeface="Calibri" pitchFamily="34" charset="0"/>
                        </a:rPr>
                        <a:t>The vulnerability detail information is acquired in VULDEF format.</a:t>
                      </a:r>
                      <a:endParaRPr lang="ja-JP" altLang="en-US" sz="1400" b="1" u="none" dirty="0" smtClean="0">
                        <a:solidFill>
                          <a:srgbClr val="000099"/>
                        </a:solidFill>
                        <a:latin typeface="Calibri" pitchFamily="34" charset="0"/>
                        <a:ea typeface="HGP創英角ｺﾞｼｯｸUB" pitchFamily="50" charset="-128"/>
                        <a:cs typeface="Calibri" pitchFamily="34" charset="0"/>
                      </a:endParaRPr>
                    </a:p>
                  </a:txBody>
                  <a:tcPr/>
                </a:tc>
              </a:tr>
              <a:tr h="0">
                <a:tc rowSpan="4">
                  <a:txBody>
                    <a:bodyPr/>
                    <a:lstStyle/>
                    <a:p>
                      <a:pPr>
                        <a:buClr>
                          <a:srgbClr val="003366"/>
                        </a:buClr>
                      </a:pPr>
                      <a:r>
                        <a:rPr lang="en-US" altLang="ja-JP" sz="1400" b="1" u="none" dirty="0" smtClean="0">
                          <a:solidFill>
                            <a:srgbClr val="000099"/>
                          </a:solidFill>
                          <a:latin typeface="Calibri" pitchFamily="34" charset="0"/>
                          <a:ea typeface="HGP創英角ｺﾞｼｯｸUB" pitchFamily="50" charset="-128"/>
                          <a:cs typeface="Calibri" pitchFamily="34" charset="0"/>
                        </a:rPr>
                        <a:t>SCAP collaboration service API</a:t>
                      </a:r>
                    </a:p>
                  </a:txBody>
                  <a:tcP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u="none" dirty="0" smtClean="0">
                          <a:solidFill>
                            <a:srgbClr val="000099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getOvalList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u="none" dirty="0" smtClean="0">
                          <a:solidFill>
                            <a:srgbClr val="000099"/>
                          </a:solidFill>
                          <a:latin typeface="Calibri" pitchFamily="34" charset="0"/>
                          <a:ea typeface="HGP創英角ｺﾞｼｯｸUB" pitchFamily="50" charset="-128"/>
                          <a:cs typeface="Calibri" pitchFamily="34" charset="0"/>
                        </a:rPr>
                        <a:t>The OVAL definition list that is filtered is acquired in XML format.</a:t>
                      </a:r>
                      <a:endParaRPr lang="ja-JP" altLang="en-US" sz="1400" b="1" u="none" dirty="0" smtClean="0">
                        <a:solidFill>
                          <a:srgbClr val="000099"/>
                        </a:solidFill>
                        <a:latin typeface="Calibri" pitchFamily="34" charset="0"/>
                        <a:ea typeface="HGP創英角ｺﾞｼｯｸUB" pitchFamily="50" charset="-128"/>
                        <a:cs typeface="Calibri" pitchFamily="34" charset="0"/>
                      </a:endParaRPr>
                    </a:p>
                  </a:txBody>
                  <a:tcPr/>
                </a:tc>
              </a:tr>
              <a:tr h="39016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u="none" dirty="0" smtClean="0">
                          <a:solidFill>
                            <a:srgbClr val="000099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getOvalData </a:t>
                      </a:r>
                      <a:endParaRPr kumimoji="1" lang="ja-JP" altLang="en-US" sz="1400" b="1" u="none" dirty="0">
                        <a:solidFill>
                          <a:srgbClr val="000099"/>
                        </a:solidFill>
                        <a:latin typeface="Verdana" pitchFamily="34" charset="0"/>
                        <a:ea typeface="HGP創英角ｺﾞｼｯｸUB" pitchFamily="50" charset="-128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u="none" dirty="0" smtClean="0">
                          <a:solidFill>
                            <a:srgbClr val="000099"/>
                          </a:solidFill>
                          <a:latin typeface="Calibri" pitchFamily="34" charset="0"/>
                          <a:ea typeface="HGP創英角ｺﾞｼｯｸUB" pitchFamily="50" charset="-128"/>
                          <a:cs typeface="Calibri" pitchFamily="34" charset="0"/>
                        </a:rPr>
                        <a:t>The OVAL definition is acquired in XML format which envelopes OVAL format.</a:t>
                      </a:r>
                      <a:endParaRPr lang="ja-JP" altLang="en-US" sz="1400" b="1" u="none" dirty="0" smtClean="0">
                        <a:solidFill>
                          <a:srgbClr val="000099"/>
                        </a:solidFill>
                        <a:latin typeface="Calibri" pitchFamily="34" charset="0"/>
                        <a:ea typeface="HGP創英角ｺﾞｼｯｸUB" pitchFamily="50" charset="-128"/>
                        <a:cs typeface="Calibri" pitchFamily="34" charset="0"/>
                      </a:endParaRPr>
                    </a:p>
                  </a:txBody>
                  <a:tcPr/>
                </a:tc>
              </a:tr>
              <a:tr h="14429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200" dirty="0" smtClean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u="none" dirty="0" smtClean="0">
                          <a:solidFill>
                            <a:srgbClr val="000099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getXccdfList</a:t>
                      </a:r>
                      <a:endParaRPr lang="ja-JP" altLang="en-US" sz="1400" b="1" u="none" dirty="0" smtClean="0">
                        <a:solidFill>
                          <a:srgbClr val="000099"/>
                        </a:solidFill>
                        <a:latin typeface="Verdana" pitchFamily="34" charset="0"/>
                        <a:ea typeface="HGP創英角ｺﾞｼｯｸUB" pitchFamily="50" charset="-128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u="none" dirty="0" smtClean="0">
                          <a:solidFill>
                            <a:srgbClr val="000099"/>
                          </a:solidFill>
                          <a:latin typeface="Calibri" pitchFamily="34" charset="0"/>
                          <a:ea typeface="HGP創英角ｺﾞｼｯｸUB" pitchFamily="50" charset="-128"/>
                          <a:cs typeface="Calibri" pitchFamily="34" charset="0"/>
                        </a:rPr>
                        <a:t>The XCCDF benchmark list that is filtered is acquired in XML format.</a:t>
                      </a:r>
                      <a:endParaRPr lang="ja-JP" altLang="en-US" sz="1400" b="1" u="none" dirty="0" smtClean="0">
                        <a:solidFill>
                          <a:srgbClr val="000099"/>
                        </a:solidFill>
                        <a:latin typeface="Calibri" pitchFamily="34" charset="0"/>
                        <a:ea typeface="HGP創英角ｺﾞｼｯｸUB" pitchFamily="50" charset="-128"/>
                        <a:cs typeface="Calibri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200" dirty="0" smtClean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u="none" dirty="0" smtClean="0">
                          <a:solidFill>
                            <a:srgbClr val="000099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getXccdfData</a:t>
                      </a:r>
                      <a:endParaRPr lang="ja-JP" altLang="en-US" sz="1400" b="1" u="none" dirty="0" smtClean="0">
                        <a:solidFill>
                          <a:srgbClr val="000099"/>
                        </a:solidFill>
                        <a:latin typeface="Verdana" pitchFamily="34" charset="0"/>
                        <a:ea typeface="HGP創英角ｺﾞｼｯｸUB" pitchFamily="50" charset="-128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u="none" dirty="0" smtClean="0">
                          <a:solidFill>
                            <a:srgbClr val="000099"/>
                          </a:solidFill>
                          <a:latin typeface="Calibri" pitchFamily="34" charset="0"/>
                          <a:ea typeface="HGP創英角ｺﾞｼｯｸUB" pitchFamily="50" charset="-128"/>
                          <a:cs typeface="Calibri" pitchFamily="34" charset="0"/>
                        </a:rPr>
                        <a:t>The XCCDF benchmark is acquired in XML format which envelopes XCCDF format.</a:t>
                      </a:r>
                      <a:endParaRPr lang="ja-JP" altLang="en-US" sz="1400" b="1" u="none" dirty="0" smtClean="0">
                        <a:solidFill>
                          <a:srgbClr val="000099"/>
                        </a:solidFill>
                        <a:latin typeface="Calibri" pitchFamily="34" charset="0"/>
                        <a:ea typeface="HGP創英角ｺﾞｼｯｸUB" pitchFamily="50" charset="-128"/>
                        <a:cs typeface="Calibri" pitchFamily="34" charset="0"/>
                      </a:endParaRPr>
                    </a:p>
                  </a:txBody>
                  <a:tcPr/>
                </a:tc>
              </a:tr>
              <a:tr h="14521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u="none" dirty="0" smtClean="0">
                          <a:solidFill>
                            <a:srgbClr val="000099"/>
                          </a:solidFill>
                          <a:latin typeface="Calibri" pitchFamily="34" charset="0"/>
                          <a:ea typeface="HGP創英角ｺﾞｼｯｸUB" pitchFamily="50" charset="-128"/>
                          <a:cs typeface="Calibri" pitchFamily="34" charset="0"/>
                        </a:rPr>
                        <a:t>Other</a:t>
                      </a:r>
                      <a:endParaRPr lang="ja-JP" altLang="en-US" sz="1400" b="1" u="none" dirty="0" smtClean="0">
                        <a:solidFill>
                          <a:srgbClr val="000099"/>
                        </a:solidFill>
                        <a:latin typeface="Calibri" pitchFamily="34" charset="0"/>
                        <a:ea typeface="HGP創英角ｺﾞｼｯｸUB" pitchFamily="50" charset="-128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u="none" dirty="0" smtClean="0">
                          <a:solidFill>
                            <a:srgbClr val="000099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getStatistics </a:t>
                      </a:r>
                      <a:endParaRPr lang="ja-JP" altLang="en-US" sz="1400" b="1" u="none" dirty="0" smtClean="0">
                        <a:solidFill>
                          <a:srgbClr val="000099"/>
                        </a:solidFill>
                        <a:latin typeface="Verdana" pitchFamily="34" charset="0"/>
                        <a:ea typeface="HGP創英角ｺﾞｼｯｸUB" pitchFamily="50" charset="-128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u="none" dirty="0" smtClean="0">
                          <a:solidFill>
                            <a:srgbClr val="000099"/>
                          </a:solidFill>
                          <a:latin typeface="Calibri" pitchFamily="34" charset="0"/>
                          <a:ea typeface="HGP創英角ｺﾞｼｯｸUB" pitchFamily="50" charset="-128"/>
                          <a:cs typeface="Calibri" pitchFamily="34" charset="0"/>
                        </a:rPr>
                        <a:t>The statistics data that is filtered by the JVNDB/CVSS/CWE is acquired in XML format.</a:t>
                      </a:r>
                      <a:endParaRPr lang="ja-JP" altLang="en-US" sz="1400" b="1" u="none" dirty="0" smtClean="0">
                        <a:solidFill>
                          <a:srgbClr val="000099"/>
                        </a:solidFill>
                        <a:latin typeface="Calibri" pitchFamily="34" charset="0"/>
                        <a:ea typeface="HGP創英角ｺﾞｼｯｸUB" pitchFamily="50" charset="-128"/>
                        <a:cs typeface="Calibri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200" dirty="0" smtClean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u="none" dirty="0" smtClean="0">
                          <a:solidFill>
                            <a:srgbClr val="000099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getCPEDictionary </a:t>
                      </a:r>
                      <a:endParaRPr lang="ja-JP" altLang="en-US" sz="1400" b="1" u="none" dirty="0" smtClean="0">
                        <a:solidFill>
                          <a:srgbClr val="000099"/>
                        </a:solidFill>
                        <a:latin typeface="Verdana" pitchFamily="34" charset="0"/>
                        <a:ea typeface="HGP創英角ｺﾞｼｯｸUB" pitchFamily="50" charset="-128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u="none" dirty="0" smtClean="0">
                          <a:solidFill>
                            <a:srgbClr val="000099"/>
                          </a:solidFill>
                          <a:latin typeface="Calibri" pitchFamily="34" charset="0"/>
                          <a:ea typeface="HGP創英角ｺﾞｼｯｸUB" pitchFamily="50" charset="-128"/>
                          <a:cs typeface="Calibri" pitchFamily="34" charset="0"/>
                        </a:rPr>
                        <a:t>The product list of JVN that is filtered by the CPE is acquired in CPE Dictionary format.</a:t>
                      </a:r>
                      <a:endParaRPr lang="ja-JP" altLang="en-US" sz="1400" b="1" u="none" dirty="0" smtClean="0">
                        <a:solidFill>
                          <a:srgbClr val="000099"/>
                        </a:solidFill>
                        <a:latin typeface="Calibri" pitchFamily="34" charset="0"/>
                        <a:ea typeface="HGP創英角ｺﾞｼｯｸUB" pitchFamily="50" charset="-128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MyJVN</a:t>
            </a:r>
            <a:r>
              <a:rPr kumimoji="0" lang="ja-JP" altLang="en-US" sz="3200" b="1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 </a:t>
            </a:r>
            <a:r>
              <a:rPr kumimoji="0" lang="en-US" altLang="ja-JP" sz="3200" b="1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API</a:t>
            </a:r>
            <a:endParaRPr kumimoji="0" lang="en-US" altLang="en-US" sz="3200" b="1" kern="0" dirty="0" smtClean="0">
              <a:solidFill>
                <a:srgbClr val="000099"/>
              </a:solidFill>
              <a:latin typeface="Verdana"/>
              <a:ea typeface="+mj-ea"/>
              <a:cs typeface="+mj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250825" y="1196975"/>
            <a:ext cx="8642350" cy="576263"/>
          </a:xfrm>
          <a:prstGeom prst="rect">
            <a:avLst/>
          </a:prstGeom>
          <a:solidFill>
            <a:srgbClr val="0000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ja-JP" sz="2800" b="1" dirty="0" smtClean="0">
                <a:solidFill>
                  <a:prstClr val="white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http://jvndb.jvn.jp/en/apis/</a:t>
            </a:r>
          </a:p>
        </p:txBody>
      </p:sp>
      <p:sp>
        <p:nvSpPr>
          <p:cNvPr id="10" name="Rectangle 6"/>
          <p:cNvSpPr>
            <a:spLocks noChangeAspect="1" noChangeArrowheads="1"/>
          </p:cNvSpPr>
          <p:nvPr/>
        </p:nvSpPr>
        <p:spPr bwMode="auto">
          <a:xfrm>
            <a:off x="324998" y="3417912"/>
            <a:ext cx="1406525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3663" tIns="46038" rIns="93663" bIns="46038" anchor="ctr"/>
          <a:lstStyle/>
          <a:p>
            <a:pPr defTabSz="928688"/>
            <a:r>
              <a:rPr lang="en-US" altLang="ja-JP" sz="1200" b="1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Overview</a:t>
            </a:r>
          </a:p>
        </p:txBody>
      </p:sp>
      <p:sp>
        <p:nvSpPr>
          <p:cNvPr id="11" name="Rectangle 7"/>
          <p:cNvSpPr>
            <a:spLocks noChangeAspect="1" noChangeArrowheads="1"/>
          </p:cNvSpPr>
          <p:nvPr/>
        </p:nvSpPr>
        <p:spPr bwMode="auto">
          <a:xfrm>
            <a:off x="323410" y="3051200"/>
            <a:ext cx="1408113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3663" tIns="46038" rIns="93663" bIns="46038" anchor="ctr"/>
          <a:lstStyle/>
          <a:p>
            <a:pPr defTabSz="928688"/>
            <a:r>
              <a:rPr lang="en-US" altLang="ja-JP" sz="1200" b="1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Title</a:t>
            </a:r>
          </a:p>
        </p:txBody>
      </p:sp>
      <p:sp>
        <p:nvSpPr>
          <p:cNvPr id="12" name="Rectangle 8"/>
          <p:cNvSpPr>
            <a:spLocks noChangeAspect="1" noChangeArrowheads="1"/>
          </p:cNvSpPr>
          <p:nvPr/>
        </p:nvSpPr>
        <p:spPr bwMode="auto">
          <a:xfrm>
            <a:off x="324998" y="3783037"/>
            <a:ext cx="1406525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3663" tIns="46038" rIns="93663" bIns="46038" anchor="ctr"/>
          <a:lstStyle/>
          <a:p>
            <a:pPr defTabSz="928688"/>
            <a:r>
              <a:rPr lang="en-US" altLang="ja-JP" sz="1200" b="1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Affected System</a:t>
            </a:r>
          </a:p>
        </p:txBody>
      </p:sp>
      <p:sp>
        <p:nvSpPr>
          <p:cNvPr id="13" name="Rectangle 9"/>
          <p:cNvSpPr>
            <a:spLocks noChangeAspect="1" noChangeArrowheads="1"/>
          </p:cNvSpPr>
          <p:nvPr/>
        </p:nvSpPr>
        <p:spPr bwMode="auto">
          <a:xfrm>
            <a:off x="323410" y="4149750"/>
            <a:ext cx="1408113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3663" tIns="46038" rIns="93663" bIns="46038" anchor="ctr"/>
          <a:lstStyle/>
          <a:p>
            <a:pPr defTabSz="928688"/>
            <a:r>
              <a:rPr lang="en-US" altLang="ja-JP" sz="1200" b="1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Impact</a:t>
            </a:r>
          </a:p>
        </p:txBody>
      </p:sp>
      <p:sp>
        <p:nvSpPr>
          <p:cNvPr id="14" name="Rectangle 10"/>
          <p:cNvSpPr>
            <a:spLocks noChangeAspect="1" noChangeArrowheads="1"/>
          </p:cNvSpPr>
          <p:nvPr/>
        </p:nvSpPr>
        <p:spPr bwMode="auto">
          <a:xfrm>
            <a:off x="326585" y="4514875"/>
            <a:ext cx="1404938" cy="244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3663" tIns="46038" rIns="93663" bIns="46038" anchor="ctr"/>
          <a:lstStyle/>
          <a:p>
            <a:pPr defTabSz="928688"/>
            <a:r>
              <a:rPr lang="en-US" altLang="ja-JP" sz="1200" b="1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Solution</a:t>
            </a:r>
          </a:p>
        </p:txBody>
      </p:sp>
      <p:sp>
        <p:nvSpPr>
          <p:cNvPr id="15" name="Rectangle 11"/>
          <p:cNvSpPr>
            <a:spLocks noChangeAspect="1" noChangeArrowheads="1"/>
          </p:cNvSpPr>
          <p:nvPr/>
        </p:nvSpPr>
        <p:spPr bwMode="auto">
          <a:xfrm>
            <a:off x="324998" y="4819675"/>
            <a:ext cx="1406525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3663" tIns="46038" rIns="93663" bIns="46038" anchor="ctr"/>
          <a:lstStyle/>
          <a:p>
            <a:pPr defTabSz="928688"/>
            <a:r>
              <a:rPr lang="en-US" altLang="ja-JP" sz="1200" b="1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Exploit</a:t>
            </a:r>
          </a:p>
        </p:txBody>
      </p:sp>
      <p:sp>
        <p:nvSpPr>
          <p:cNvPr id="16" name="Rectangle 12"/>
          <p:cNvSpPr>
            <a:spLocks noChangeAspect="1" noChangeArrowheads="1"/>
          </p:cNvSpPr>
          <p:nvPr/>
        </p:nvSpPr>
        <p:spPr bwMode="auto">
          <a:xfrm>
            <a:off x="324998" y="5184800"/>
            <a:ext cx="1406525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3663" tIns="46038" rIns="93663" bIns="46038" anchor="ctr"/>
          <a:lstStyle/>
          <a:p>
            <a:pPr defTabSz="928688"/>
            <a:r>
              <a:rPr lang="en-US" altLang="ja-JP" sz="1200" b="1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Reference</a:t>
            </a:r>
          </a:p>
        </p:txBody>
      </p:sp>
      <p:sp>
        <p:nvSpPr>
          <p:cNvPr id="17" name="Freeform 13"/>
          <p:cNvSpPr>
            <a:spLocks noChangeAspect="1"/>
          </p:cNvSpPr>
          <p:nvPr/>
        </p:nvSpPr>
        <p:spPr bwMode="auto">
          <a:xfrm>
            <a:off x="1844235" y="2990875"/>
            <a:ext cx="169863" cy="2501900"/>
          </a:xfrm>
          <a:custGeom>
            <a:avLst/>
            <a:gdLst>
              <a:gd name="T0" fmla="*/ 7 w 145"/>
              <a:gd name="T1" fmla="*/ 0 h 1970"/>
              <a:gd name="T2" fmla="*/ 22 w 145"/>
              <a:gd name="T3" fmla="*/ 6 h 1970"/>
              <a:gd name="T4" fmla="*/ 34 w 145"/>
              <a:gd name="T5" fmla="*/ 19 h 1970"/>
              <a:gd name="T6" fmla="*/ 46 w 145"/>
              <a:gd name="T7" fmla="*/ 38 h 1970"/>
              <a:gd name="T8" fmla="*/ 55 w 145"/>
              <a:gd name="T9" fmla="*/ 60 h 1970"/>
              <a:gd name="T10" fmla="*/ 63 w 145"/>
              <a:gd name="T11" fmla="*/ 85 h 1970"/>
              <a:gd name="T12" fmla="*/ 69 w 145"/>
              <a:gd name="T13" fmla="*/ 113 h 1970"/>
              <a:gd name="T14" fmla="*/ 71 w 145"/>
              <a:gd name="T15" fmla="*/ 148 h 1970"/>
              <a:gd name="T16" fmla="*/ 72 w 145"/>
              <a:gd name="T17" fmla="*/ 766 h 1970"/>
              <a:gd name="T18" fmla="*/ 73 w 145"/>
              <a:gd name="T19" fmla="*/ 800 h 1970"/>
              <a:gd name="T20" fmla="*/ 77 w 145"/>
              <a:gd name="T21" fmla="*/ 832 h 1970"/>
              <a:gd name="T22" fmla="*/ 84 w 145"/>
              <a:gd name="T23" fmla="*/ 860 h 1970"/>
              <a:gd name="T24" fmla="*/ 93 w 145"/>
              <a:gd name="T25" fmla="*/ 882 h 1970"/>
              <a:gd name="T26" fmla="*/ 104 w 145"/>
              <a:gd name="T27" fmla="*/ 904 h 1970"/>
              <a:gd name="T28" fmla="*/ 116 w 145"/>
              <a:gd name="T29" fmla="*/ 920 h 1970"/>
              <a:gd name="T30" fmla="*/ 129 w 145"/>
              <a:gd name="T31" fmla="*/ 929 h 1970"/>
              <a:gd name="T32" fmla="*/ 144 w 145"/>
              <a:gd name="T33" fmla="*/ 933 h 1970"/>
              <a:gd name="T34" fmla="*/ 129 w 145"/>
              <a:gd name="T35" fmla="*/ 936 h 1970"/>
              <a:gd name="T36" fmla="*/ 116 w 145"/>
              <a:gd name="T37" fmla="*/ 945 h 1970"/>
              <a:gd name="T38" fmla="*/ 104 w 145"/>
              <a:gd name="T39" fmla="*/ 961 h 1970"/>
              <a:gd name="T40" fmla="*/ 93 w 145"/>
              <a:gd name="T41" fmla="*/ 980 h 1970"/>
              <a:gd name="T42" fmla="*/ 84 w 145"/>
              <a:gd name="T43" fmla="*/ 1005 h 1970"/>
              <a:gd name="T44" fmla="*/ 77 w 145"/>
              <a:gd name="T45" fmla="*/ 1033 h 1970"/>
              <a:gd name="T46" fmla="*/ 73 w 145"/>
              <a:gd name="T47" fmla="*/ 1062 h 1970"/>
              <a:gd name="T48" fmla="*/ 72 w 145"/>
              <a:gd name="T49" fmla="*/ 1096 h 1970"/>
              <a:gd name="T50" fmla="*/ 71 w 145"/>
              <a:gd name="T51" fmla="*/ 1821 h 1970"/>
              <a:gd name="T52" fmla="*/ 69 w 145"/>
              <a:gd name="T53" fmla="*/ 1856 h 1970"/>
              <a:gd name="T54" fmla="*/ 63 w 145"/>
              <a:gd name="T55" fmla="*/ 1884 h 1970"/>
              <a:gd name="T56" fmla="*/ 55 w 145"/>
              <a:gd name="T57" fmla="*/ 1909 h 1970"/>
              <a:gd name="T58" fmla="*/ 46 w 145"/>
              <a:gd name="T59" fmla="*/ 1931 h 1970"/>
              <a:gd name="T60" fmla="*/ 34 w 145"/>
              <a:gd name="T61" fmla="*/ 1950 h 1970"/>
              <a:gd name="T62" fmla="*/ 22 w 145"/>
              <a:gd name="T63" fmla="*/ 1963 h 1970"/>
              <a:gd name="T64" fmla="*/ 7 w 145"/>
              <a:gd name="T65" fmla="*/ 1969 h 19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5"/>
              <a:gd name="T100" fmla="*/ 0 h 1970"/>
              <a:gd name="T101" fmla="*/ 145 w 145"/>
              <a:gd name="T102" fmla="*/ 1970 h 19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5" h="1970">
                <a:moveTo>
                  <a:pt x="0" y="0"/>
                </a:moveTo>
                <a:lnTo>
                  <a:pt x="7" y="0"/>
                </a:lnTo>
                <a:lnTo>
                  <a:pt x="15" y="3"/>
                </a:lnTo>
                <a:lnTo>
                  <a:pt x="22" y="6"/>
                </a:lnTo>
                <a:lnTo>
                  <a:pt x="28" y="13"/>
                </a:lnTo>
                <a:lnTo>
                  <a:pt x="34" y="19"/>
                </a:lnTo>
                <a:lnTo>
                  <a:pt x="40" y="28"/>
                </a:lnTo>
                <a:lnTo>
                  <a:pt x="46" y="38"/>
                </a:lnTo>
                <a:lnTo>
                  <a:pt x="51" y="47"/>
                </a:lnTo>
                <a:lnTo>
                  <a:pt x="55" y="60"/>
                </a:lnTo>
                <a:lnTo>
                  <a:pt x="60" y="72"/>
                </a:lnTo>
                <a:lnTo>
                  <a:pt x="63" y="85"/>
                </a:lnTo>
                <a:lnTo>
                  <a:pt x="66" y="101"/>
                </a:lnTo>
                <a:lnTo>
                  <a:pt x="69" y="113"/>
                </a:lnTo>
                <a:lnTo>
                  <a:pt x="71" y="129"/>
                </a:lnTo>
                <a:lnTo>
                  <a:pt x="71" y="148"/>
                </a:lnTo>
                <a:lnTo>
                  <a:pt x="72" y="164"/>
                </a:lnTo>
                <a:lnTo>
                  <a:pt x="72" y="766"/>
                </a:lnTo>
                <a:lnTo>
                  <a:pt x="72" y="781"/>
                </a:lnTo>
                <a:lnTo>
                  <a:pt x="73" y="800"/>
                </a:lnTo>
                <a:lnTo>
                  <a:pt x="75" y="816"/>
                </a:lnTo>
                <a:lnTo>
                  <a:pt x="77" y="832"/>
                </a:lnTo>
                <a:lnTo>
                  <a:pt x="81" y="844"/>
                </a:lnTo>
                <a:lnTo>
                  <a:pt x="84" y="860"/>
                </a:lnTo>
                <a:lnTo>
                  <a:pt x="88" y="873"/>
                </a:lnTo>
                <a:lnTo>
                  <a:pt x="93" y="882"/>
                </a:lnTo>
                <a:lnTo>
                  <a:pt x="98" y="895"/>
                </a:lnTo>
                <a:lnTo>
                  <a:pt x="104" y="904"/>
                </a:lnTo>
                <a:lnTo>
                  <a:pt x="110" y="914"/>
                </a:lnTo>
                <a:lnTo>
                  <a:pt x="116" y="920"/>
                </a:lnTo>
                <a:lnTo>
                  <a:pt x="122" y="926"/>
                </a:lnTo>
                <a:lnTo>
                  <a:pt x="129" y="929"/>
                </a:lnTo>
                <a:lnTo>
                  <a:pt x="137" y="933"/>
                </a:lnTo>
                <a:lnTo>
                  <a:pt x="144" y="933"/>
                </a:lnTo>
                <a:lnTo>
                  <a:pt x="137" y="933"/>
                </a:lnTo>
                <a:lnTo>
                  <a:pt x="129" y="936"/>
                </a:lnTo>
                <a:lnTo>
                  <a:pt x="122" y="939"/>
                </a:lnTo>
                <a:lnTo>
                  <a:pt x="116" y="945"/>
                </a:lnTo>
                <a:lnTo>
                  <a:pt x="110" y="951"/>
                </a:lnTo>
                <a:lnTo>
                  <a:pt x="104" y="961"/>
                </a:lnTo>
                <a:lnTo>
                  <a:pt x="98" y="970"/>
                </a:lnTo>
                <a:lnTo>
                  <a:pt x="93" y="980"/>
                </a:lnTo>
                <a:lnTo>
                  <a:pt x="88" y="992"/>
                </a:lnTo>
                <a:lnTo>
                  <a:pt x="84" y="1005"/>
                </a:lnTo>
                <a:lnTo>
                  <a:pt x="81" y="1018"/>
                </a:lnTo>
                <a:lnTo>
                  <a:pt x="77" y="1033"/>
                </a:lnTo>
                <a:lnTo>
                  <a:pt x="75" y="1046"/>
                </a:lnTo>
                <a:lnTo>
                  <a:pt x="73" y="1062"/>
                </a:lnTo>
                <a:lnTo>
                  <a:pt x="72" y="1081"/>
                </a:lnTo>
                <a:lnTo>
                  <a:pt x="72" y="1096"/>
                </a:lnTo>
                <a:lnTo>
                  <a:pt x="72" y="1805"/>
                </a:lnTo>
                <a:lnTo>
                  <a:pt x="71" y="1821"/>
                </a:lnTo>
                <a:lnTo>
                  <a:pt x="71" y="1840"/>
                </a:lnTo>
                <a:lnTo>
                  <a:pt x="69" y="1856"/>
                </a:lnTo>
                <a:lnTo>
                  <a:pt x="66" y="1868"/>
                </a:lnTo>
                <a:lnTo>
                  <a:pt x="63" y="1884"/>
                </a:lnTo>
                <a:lnTo>
                  <a:pt x="60" y="1897"/>
                </a:lnTo>
                <a:lnTo>
                  <a:pt x="55" y="1909"/>
                </a:lnTo>
                <a:lnTo>
                  <a:pt x="51" y="1922"/>
                </a:lnTo>
                <a:lnTo>
                  <a:pt x="46" y="1931"/>
                </a:lnTo>
                <a:lnTo>
                  <a:pt x="40" y="1941"/>
                </a:lnTo>
                <a:lnTo>
                  <a:pt x="34" y="1950"/>
                </a:lnTo>
                <a:lnTo>
                  <a:pt x="28" y="1956"/>
                </a:lnTo>
                <a:lnTo>
                  <a:pt x="22" y="1963"/>
                </a:lnTo>
                <a:lnTo>
                  <a:pt x="15" y="1966"/>
                </a:lnTo>
                <a:lnTo>
                  <a:pt x="7" y="1969"/>
                </a:lnTo>
                <a:lnTo>
                  <a:pt x="0" y="1969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Freeform 14"/>
          <p:cNvSpPr>
            <a:spLocks noChangeAspect="1"/>
          </p:cNvSpPr>
          <p:nvPr/>
        </p:nvSpPr>
        <p:spPr bwMode="auto">
          <a:xfrm flipH="1">
            <a:off x="1993460" y="2901975"/>
            <a:ext cx="169863" cy="854075"/>
          </a:xfrm>
          <a:custGeom>
            <a:avLst/>
            <a:gdLst>
              <a:gd name="T0" fmla="*/ 137 w 145"/>
              <a:gd name="T1" fmla="*/ 0 h 673"/>
              <a:gd name="T2" fmla="*/ 122 w 145"/>
              <a:gd name="T3" fmla="*/ 2 h 673"/>
              <a:gd name="T4" fmla="*/ 110 w 145"/>
              <a:gd name="T5" fmla="*/ 6 h 673"/>
              <a:gd name="T6" fmla="*/ 98 w 145"/>
              <a:gd name="T7" fmla="*/ 13 h 673"/>
              <a:gd name="T8" fmla="*/ 88 w 145"/>
              <a:gd name="T9" fmla="*/ 20 h 673"/>
              <a:gd name="T10" fmla="*/ 81 w 145"/>
              <a:gd name="T11" fmla="*/ 29 h 673"/>
              <a:gd name="T12" fmla="*/ 75 w 145"/>
              <a:gd name="T13" fmla="*/ 39 h 673"/>
              <a:gd name="T14" fmla="*/ 72 w 145"/>
              <a:gd name="T15" fmla="*/ 51 h 673"/>
              <a:gd name="T16" fmla="*/ 72 w 145"/>
              <a:gd name="T17" fmla="*/ 262 h 673"/>
              <a:gd name="T18" fmla="*/ 71 w 145"/>
              <a:gd name="T19" fmla="*/ 274 h 673"/>
              <a:gd name="T20" fmla="*/ 66 w 145"/>
              <a:gd name="T21" fmla="*/ 283 h 673"/>
              <a:gd name="T22" fmla="*/ 60 w 145"/>
              <a:gd name="T23" fmla="*/ 293 h 673"/>
              <a:gd name="T24" fmla="*/ 51 w 145"/>
              <a:gd name="T25" fmla="*/ 302 h 673"/>
              <a:gd name="T26" fmla="*/ 40 w 145"/>
              <a:gd name="T27" fmla="*/ 308 h 673"/>
              <a:gd name="T28" fmla="*/ 28 w 145"/>
              <a:gd name="T29" fmla="*/ 313 h 673"/>
              <a:gd name="T30" fmla="*/ 15 w 145"/>
              <a:gd name="T31" fmla="*/ 317 h 673"/>
              <a:gd name="T32" fmla="*/ 0 w 145"/>
              <a:gd name="T33" fmla="*/ 318 h 673"/>
              <a:gd name="T34" fmla="*/ 15 w 145"/>
              <a:gd name="T35" fmla="*/ 319 h 673"/>
              <a:gd name="T36" fmla="*/ 28 w 145"/>
              <a:gd name="T37" fmla="*/ 322 h 673"/>
              <a:gd name="T38" fmla="*/ 40 w 145"/>
              <a:gd name="T39" fmla="*/ 327 h 673"/>
              <a:gd name="T40" fmla="*/ 51 w 145"/>
              <a:gd name="T41" fmla="*/ 335 h 673"/>
              <a:gd name="T42" fmla="*/ 60 w 145"/>
              <a:gd name="T43" fmla="*/ 342 h 673"/>
              <a:gd name="T44" fmla="*/ 66 w 145"/>
              <a:gd name="T45" fmla="*/ 352 h 673"/>
              <a:gd name="T46" fmla="*/ 71 w 145"/>
              <a:gd name="T47" fmla="*/ 363 h 673"/>
              <a:gd name="T48" fmla="*/ 72 w 145"/>
              <a:gd name="T49" fmla="*/ 374 h 673"/>
              <a:gd name="T50" fmla="*/ 72 w 145"/>
              <a:gd name="T51" fmla="*/ 621 h 673"/>
              <a:gd name="T52" fmla="*/ 75 w 145"/>
              <a:gd name="T53" fmla="*/ 633 h 673"/>
              <a:gd name="T54" fmla="*/ 81 w 145"/>
              <a:gd name="T55" fmla="*/ 643 h 673"/>
              <a:gd name="T56" fmla="*/ 88 w 145"/>
              <a:gd name="T57" fmla="*/ 651 h 673"/>
              <a:gd name="T58" fmla="*/ 98 w 145"/>
              <a:gd name="T59" fmla="*/ 659 h 673"/>
              <a:gd name="T60" fmla="*/ 110 w 145"/>
              <a:gd name="T61" fmla="*/ 665 h 673"/>
              <a:gd name="T62" fmla="*/ 122 w 145"/>
              <a:gd name="T63" fmla="*/ 670 h 673"/>
              <a:gd name="T64" fmla="*/ 137 w 145"/>
              <a:gd name="T65" fmla="*/ 672 h 67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5"/>
              <a:gd name="T100" fmla="*/ 0 h 673"/>
              <a:gd name="T101" fmla="*/ 145 w 145"/>
              <a:gd name="T102" fmla="*/ 673 h 67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5" h="673">
                <a:moveTo>
                  <a:pt x="144" y="0"/>
                </a:moveTo>
                <a:lnTo>
                  <a:pt x="137" y="0"/>
                </a:lnTo>
                <a:lnTo>
                  <a:pt x="129" y="1"/>
                </a:lnTo>
                <a:lnTo>
                  <a:pt x="122" y="2"/>
                </a:lnTo>
                <a:lnTo>
                  <a:pt x="116" y="4"/>
                </a:lnTo>
                <a:lnTo>
                  <a:pt x="110" y="6"/>
                </a:lnTo>
                <a:lnTo>
                  <a:pt x="104" y="10"/>
                </a:lnTo>
                <a:lnTo>
                  <a:pt x="98" y="13"/>
                </a:lnTo>
                <a:lnTo>
                  <a:pt x="93" y="16"/>
                </a:lnTo>
                <a:lnTo>
                  <a:pt x="88" y="20"/>
                </a:lnTo>
                <a:lnTo>
                  <a:pt x="84" y="25"/>
                </a:lnTo>
                <a:lnTo>
                  <a:pt x="81" y="29"/>
                </a:lnTo>
                <a:lnTo>
                  <a:pt x="77" y="34"/>
                </a:lnTo>
                <a:lnTo>
                  <a:pt x="75" y="39"/>
                </a:lnTo>
                <a:lnTo>
                  <a:pt x="73" y="44"/>
                </a:lnTo>
                <a:lnTo>
                  <a:pt x="72" y="51"/>
                </a:lnTo>
                <a:lnTo>
                  <a:pt x="72" y="56"/>
                </a:lnTo>
                <a:lnTo>
                  <a:pt x="72" y="262"/>
                </a:lnTo>
                <a:lnTo>
                  <a:pt x="71" y="267"/>
                </a:lnTo>
                <a:lnTo>
                  <a:pt x="71" y="274"/>
                </a:lnTo>
                <a:lnTo>
                  <a:pt x="69" y="279"/>
                </a:lnTo>
                <a:lnTo>
                  <a:pt x="66" y="283"/>
                </a:lnTo>
                <a:lnTo>
                  <a:pt x="63" y="289"/>
                </a:lnTo>
                <a:lnTo>
                  <a:pt x="60" y="293"/>
                </a:lnTo>
                <a:lnTo>
                  <a:pt x="55" y="297"/>
                </a:lnTo>
                <a:lnTo>
                  <a:pt x="51" y="302"/>
                </a:lnTo>
                <a:lnTo>
                  <a:pt x="46" y="305"/>
                </a:lnTo>
                <a:lnTo>
                  <a:pt x="40" y="308"/>
                </a:lnTo>
                <a:lnTo>
                  <a:pt x="34" y="311"/>
                </a:lnTo>
                <a:lnTo>
                  <a:pt x="28" y="313"/>
                </a:lnTo>
                <a:lnTo>
                  <a:pt x="22" y="316"/>
                </a:lnTo>
                <a:lnTo>
                  <a:pt x="15" y="317"/>
                </a:lnTo>
                <a:lnTo>
                  <a:pt x="7" y="318"/>
                </a:lnTo>
                <a:lnTo>
                  <a:pt x="0" y="318"/>
                </a:lnTo>
                <a:lnTo>
                  <a:pt x="7" y="318"/>
                </a:lnTo>
                <a:lnTo>
                  <a:pt x="15" y="319"/>
                </a:lnTo>
                <a:lnTo>
                  <a:pt x="22" y="320"/>
                </a:lnTo>
                <a:lnTo>
                  <a:pt x="28" y="322"/>
                </a:lnTo>
                <a:lnTo>
                  <a:pt x="34" y="324"/>
                </a:lnTo>
                <a:lnTo>
                  <a:pt x="40" y="327"/>
                </a:lnTo>
                <a:lnTo>
                  <a:pt x="46" y="331"/>
                </a:lnTo>
                <a:lnTo>
                  <a:pt x="51" y="335"/>
                </a:lnTo>
                <a:lnTo>
                  <a:pt x="55" y="338"/>
                </a:lnTo>
                <a:lnTo>
                  <a:pt x="60" y="342"/>
                </a:lnTo>
                <a:lnTo>
                  <a:pt x="63" y="348"/>
                </a:lnTo>
                <a:lnTo>
                  <a:pt x="66" y="352"/>
                </a:lnTo>
                <a:lnTo>
                  <a:pt x="69" y="357"/>
                </a:lnTo>
                <a:lnTo>
                  <a:pt x="71" y="363"/>
                </a:lnTo>
                <a:lnTo>
                  <a:pt x="71" y="368"/>
                </a:lnTo>
                <a:lnTo>
                  <a:pt x="72" y="374"/>
                </a:lnTo>
                <a:lnTo>
                  <a:pt x="72" y="616"/>
                </a:lnTo>
                <a:lnTo>
                  <a:pt x="72" y="621"/>
                </a:lnTo>
                <a:lnTo>
                  <a:pt x="73" y="628"/>
                </a:lnTo>
                <a:lnTo>
                  <a:pt x="75" y="633"/>
                </a:lnTo>
                <a:lnTo>
                  <a:pt x="77" y="637"/>
                </a:lnTo>
                <a:lnTo>
                  <a:pt x="81" y="643"/>
                </a:lnTo>
                <a:lnTo>
                  <a:pt x="84" y="647"/>
                </a:lnTo>
                <a:lnTo>
                  <a:pt x="88" y="651"/>
                </a:lnTo>
                <a:lnTo>
                  <a:pt x="93" y="656"/>
                </a:lnTo>
                <a:lnTo>
                  <a:pt x="98" y="659"/>
                </a:lnTo>
                <a:lnTo>
                  <a:pt x="104" y="662"/>
                </a:lnTo>
                <a:lnTo>
                  <a:pt x="110" y="665"/>
                </a:lnTo>
                <a:lnTo>
                  <a:pt x="116" y="668"/>
                </a:lnTo>
                <a:lnTo>
                  <a:pt x="122" y="670"/>
                </a:lnTo>
                <a:lnTo>
                  <a:pt x="129" y="671"/>
                </a:lnTo>
                <a:lnTo>
                  <a:pt x="137" y="672"/>
                </a:lnTo>
                <a:lnTo>
                  <a:pt x="144" y="67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5"/>
          <p:cNvSpPr>
            <a:spLocks noChangeAspect="1" noChangeArrowheads="1"/>
          </p:cNvSpPr>
          <p:nvPr/>
        </p:nvSpPr>
        <p:spPr bwMode="auto">
          <a:xfrm>
            <a:off x="2090298" y="2727005"/>
            <a:ext cx="241412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 b="1" u="none" dirty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Overview Format</a:t>
            </a:r>
          </a:p>
        </p:txBody>
      </p:sp>
      <p:sp>
        <p:nvSpPr>
          <p:cNvPr id="21" name="Text Box 17"/>
          <p:cNvSpPr txBox="1">
            <a:spLocks noChangeAspect="1" noChangeArrowheads="1"/>
          </p:cNvSpPr>
          <p:nvPr/>
        </p:nvSpPr>
        <p:spPr bwMode="auto">
          <a:xfrm>
            <a:off x="2253810" y="2952430"/>
            <a:ext cx="3659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1" i="1" u="none" dirty="0">
                <a:solidFill>
                  <a:srgbClr val="CC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JVNRSS 2.0 </a:t>
            </a:r>
            <a:endParaRPr lang="en-US" altLang="ja-JP" b="1" i="1" u="none" dirty="0" smtClean="0">
              <a:solidFill>
                <a:srgbClr val="CC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n-US" altLang="ja-JP" b="1" i="1" dirty="0" smtClean="0">
                <a:solidFill>
                  <a:srgbClr val="CC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altLang="ja-JP" b="1" i="1" u="none" dirty="0" smtClean="0">
                <a:solidFill>
                  <a:srgbClr val="CC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</a:t>
            </a:r>
            <a:r>
              <a:rPr lang="en-US" altLang="ja-JP" b="1" i="1" u="none" dirty="0">
                <a:solidFill>
                  <a:srgbClr val="CC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RSS1.0+mod_sec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302705" y="3644925"/>
            <a:ext cx="5392183" cy="23057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altLang="ja-JP" sz="1200" b="1" u="none" dirty="0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Overview Format JVNRSS 2.0</a:t>
            </a:r>
          </a:p>
          <a:p>
            <a:pPr algn="l"/>
            <a:r>
              <a:rPr lang="en-US" altLang="ja-JP" sz="1200" b="1" u="none" dirty="0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xmlns:sec="http://jvn.jp/rss/mod_sec/" xsi:schemaLocation=</a:t>
            </a:r>
          </a:p>
          <a:p>
            <a:pPr algn="l"/>
            <a:r>
              <a:rPr lang="en-US" altLang="ja-JP" sz="1200" b="1" u="none" dirty="0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"http://jvn.jp/rss/mod_sec/  http://jvndb.jvn.jp/schema/mod_sec_2.0.xsd"&gt;</a:t>
            </a:r>
          </a:p>
          <a:p>
            <a:pPr algn="l"/>
            <a:r>
              <a:rPr lang="en-US" altLang="ja-JP" sz="1200" b="1" u="none" dirty="0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&lt;sec:identifier&gt;Unique identifier assigned by vendor&lt;/sec:identifier&gt;</a:t>
            </a:r>
          </a:p>
          <a:p>
            <a:pPr algn="l"/>
            <a:r>
              <a:rPr lang="en-US" altLang="ja-JP" sz="1200" b="1" u="none" dirty="0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&lt;sec:references&gt;Best reference to a related security information&lt;/sec:references&gt;</a:t>
            </a:r>
          </a:p>
          <a:p>
            <a:pPr algn="l"/>
            <a:r>
              <a:rPr lang="en-US" altLang="ja-JP" sz="1200" b="1" u="none" dirty="0">
                <a:solidFill>
                  <a:schemeClr val="accent2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&lt;sec:cvss score="Overall score"  </a:t>
            </a:r>
          </a:p>
          <a:p>
            <a:pPr algn="l"/>
            <a:r>
              <a:rPr lang="en-US" altLang="ja-JP" sz="1200" b="1" u="none" dirty="0">
                <a:solidFill>
                  <a:schemeClr val="accent2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        severity="Severity level (High - Medium - Low)"</a:t>
            </a:r>
          </a:p>
          <a:p>
            <a:pPr algn="l"/>
            <a:r>
              <a:rPr lang="en-US" altLang="ja-JP" sz="1200" b="1" u="none" dirty="0">
                <a:solidFill>
                  <a:schemeClr val="accent2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        vector="Value of each vector in CVSS"  version="CVSS version" /&gt;</a:t>
            </a:r>
          </a:p>
          <a:p>
            <a:pPr algn="l"/>
            <a:r>
              <a:rPr lang="en-US" altLang="ja-JP" sz="1200" b="1" u="none" dirty="0">
                <a:solidFill>
                  <a:srgbClr val="CC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&lt;sec:cpe-item name="CPE Name"&gt;</a:t>
            </a:r>
          </a:p>
          <a:p>
            <a:pPr algn="l"/>
            <a:r>
              <a:rPr lang="en-US" altLang="ja-JP" sz="1200" b="1" u="none" dirty="0">
                <a:solidFill>
                  <a:srgbClr val="CC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  &lt;sec:vname&gt;Vendor Name&lt;/sec:vname&gt;    </a:t>
            </a:r>
          </a:p>
          <a:p>
            <a:pPr algn="l"/>
            <a:r>
              <a:rPr lang="en-US" altLang="ja-JP" sz="1200" b="1" u="none" dirty="0">
                <a:solidFill>
                  <a:srgbClr val="CC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  &lt;sec:title&gt;Product Name&lt;/sec:title&gt;</a:t>
            </a:r>
          </a:p>
          <a:p>
            <a:pPr algn="l"/>
            <a:r>
              <a:rPr lang="en-US" altLang="ja-JP" sz="1200" b="1" u="none" dirty="0">
                <a:solidFill>
                  <a:srgbClr val="CC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&lt;/sec:cpe-item&gt;</a:t>
            </a:r>
          </a:p>
        </p:txBody>
      </p:sp>
      <p:grpSp>
        <p:nvGrpSpPr>
          <p:cNvPr id="23" name="Group 23"/>
          <p:cNvGrpSpPr>
            <a:grpSpLocks/>
          </p:cNvGrpSpPr>
          <p:nvPr/>
        </p:nvGrpSpPr>
        <p:grpSpPr bwMode="auto">
          <a:xfrm>
            <a:off x="1448535" y="5002315"/>
            <a:ext cx="1855788" cy="1235075"/>
            <a:chOff x="1005" y="3069"/>
            <a:chExt cx="1169" cy="778"/>
          </a:xfrm>
        </p:grpSpPr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1005" y="3438"/>
              <a:ext cx="1169" cy="40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l"/>
              <a:r>
                <a:rPr lang="en-US" altLang="ja-JP" b="1" u="none" dirty="0">
                  <a:solidFill>
                    <a:schemeClr val="tx1"/>
                  </a:solidFill>
                  <a:latin typeface="Calibri" pitchFamily="34" charset="0"/>
                  <a:ea typeface="HGP創英角ｺﾞｼｯｸUB" pitchFamily="50" charset="-128"/>
                  <a:cs typeface="Calibri" pitchFamily="34" charset="0"/>
                </a:rPr>
                <a:t>MyJVN API</a:t>
              </a:r>
            </a:p>
            <a:p>
              <a:pPr algn="l"/>
              <a:r>
                <a:rPr lang="en-US" altLang="ja-JP" b="1" u="none" dirty="0">
                  <a:solidFill>
                    <a:schemeClr val="tx1"/>
                  </a:solidFill>
                  <a:latin typeface="Calibri" pitchFamily="34" charset="0"/>
                  <a:ea typeface="HGP創英角ｺﾞｼｯｸUB" pitchFamily="50" charset="-128"/>
                  <a:cs typeface="Calibri" pitchFamily="34" charset="0"/>
                </a:rPr>
                <a:t>getVulnDetailInfo</a:t>
              </a:r>
              <a:endParaRPr lang="ja-JP" altLang="en-US" b="1" u="none" dirty="0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endParaRPr>
            </a:p>
          </p:txBody>
        </p:sp>
        <p:sp>
          <p:nvSpPr>
            <p:cNvPr id="25" name="AutoShape 21"/>
            <p:cNvSpPr>
              <a:spLocks noChangeArrowheads="1"/>
            </p:cNvSpPr>
            <p:nvPr/>
          </p:nvSpPr>
          <p:spPr bwMode="auto">
            <a:xfrm>
              <a:off x="1514" y="3069"/>
              <a:ext cx="222" cy="336"/>
            </a:xfrm>
            <a:prstGeom prst="upArrow">
              <a:avLst>
                <a:gd name="adj1" fmla="val 50000"/>
                <a:gd name="adj2" fmla="val 37838"/>
              </a:avLst>
            </a:prstGeom>
            <a:solidFill>
              <a:schemeClr val="bg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ja-JP" altLang="en-US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5967075" y="2943035"/>
            <a:ext cx="2717800" cy="649288"/>
            <a:chOff x="3866" y="1938"/>
            <a:chExt cx="1712" cy="409"/>
          </a:xfrm>
        </p:grpSpPr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4224" y="1938"/>
              <a:ext cx="1354" cy="40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l"/>
              <a:r>
                <a:rPr lang="en-US" altLang="ja-JP" b="1" u="none" dirty="0">
                  <a:solidFill>
                    <a:schemeClr val="tx1"/>
                  </a:solidFill>
                  <a:latin typeface="Calibri" pitchFamily="34" charset="0"/>
                  <a:ea typeface="HGP創英角ｺﾞｼｯｸUB" pitchFamily="50" charset="-128"/>
                  <a:cs typeface="Calibri" pitchFamily="34" charset="0"/>
                </a:rPr>
                <a:t>MyJVN API </a:t>
              </a:r>
            </a:p>
            <a:p>
              <a:pPr algn="l"/>
              <a:r>
                <a:rPr lang="en-US" altLang="ja-JP" b="1" u="none" dirty="0">
                  <a:solidFill>
                    <a:schemeClr val="tx1"/>
                  </a:solidFill>
                  <a:latin typeface="Calibri" pitchFamily="34" charset="0"/>
                  <a:ea typeface="HGP創英角ｺﾞｼｯｸUB" pitchFamily="50" charset="-128"/>
                  <a:cs typeface="Calibri" pitchFamily="34" charset="0"/>
                </a:rPr>
                <a:t>getVulnOverviewList</a:t>
              </a:r>
            </a:p>
          </p:txBody>
        </p:sp>
        <p:sp>
          <p:nvSpPr>
            <p:cNvPr id="29" name="AutoShape 22"/>
            <p:cNvSpPr>
              <a:spLocks noChangeArrowheads="1"/>
            </p:cNvSpPr>
            <p:nvPr/>
          </p:nvSpPr>
          <p:spPr bwMode="auto">
            <a:xfrm rot="-5400000">
              <a:off x="3923" y="1956"/>
              <a:ext cx="222" cy="336"/>
            </a:xfrm>
            <a:prstGeom prst="upArrow">
              <a:avLst>
                <a:gd name="adj1" fmla="val 50000"/>
                <a:gd name="adj2" fmla="val 37838"/>
              </a:avLst>
            </a:prstGeom>
            <a:solidFill>
              <a:schemeClr val="bg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ja-JP" altLang="en-US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0" name="Rectangle 16"/>
          <p:cNvSpPr>
            <a:spLocks noChangeAspect="1" noChangeArrowheads="1"/>
          </p:cNvSpPr>
          <p:nvPr/>
        </p:nvSpPr>
        <p:spPr bwMode="auto">
          <a:xfrm>
            <a:off x="2010923" y="3873525"/>
            <a:ext cx="1194239" cy="920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 b="1" u="none" dirty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Detail </a:t>
            </a:r>
            <a:endParaRPr lang="en-US" altLang="ja-JP" b="1" u="none" dirty="0" smtClean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altLang="ja-JP" b="1" u="none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Format</a:t>
            </a:r>
            <a:endParaRPr lang="en-US" altLang="ja-JP" b="1" i="1" u="none" dirty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altLang="ja-JP" b="1" i="1" u="none" dirty="0">
                <a:solidFill>
                  <a:srgbClr val="CC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VULDEF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250825" y="1844675"/>
            <a:ext cx="864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SzPct val="75000"/>
              <a:buBlip>
                <a:blip r:embed="rId2"/>
              </a:buBlip>
              <a:defRPr/>
            </a:pPr>
            <a:r>
              <a:rPr lang="en-US" altLang="ja-JP" sz="2000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JVNRSS, an XML format to describe the overview, is an essential point in the security information exchange.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MyJVN tools</a:t>
            </a: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250825" y="1196975"/>
            <a:ext cx="8642350" cy="576263"/>
          </a:xfrm>
          <a:prstGeom prst="rect">
            <a:avLst/>
          </a:prstGeom>
          <a:solidFill>
            <a:srgbClr val="0000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ja-JP" sz="2800" b="1" dirty="0" smtClean="0">
                <a:solidFill>
                  <a:prstClr val="white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http://jvndb.jvn.jp/apis/myjvn/personal.html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150" y="2471093"/>
            <a:ext cx="2541588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5113" y="2708460"/>
            <a:ext cx="3446462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" name="Group 6"/>
          <p:cNvGrpSpPr>
            <a:grpSpLocks/>
          </p:cNvGrpSpPr>
          <p:nvPr/>
        </p:nvGrpSpPr>
        <p:grpSpPr bwMode="auto">
          <a:xfrm>
            <a:off x="1476375" y="4766531"/>
            <a:ext cx="3814763" cy="1600200"/>
            <a:chOff x="3027" y="2748"/>
            <a:chExt cx="3103" cy="1387"/>
          </a:xfrm>
        </p:grpSpPr>
        <p:pic>
          <p:nvPicPr>
            <p:cNvPr id="3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27" y="2748"/>
              <a:ext cx="1662" cy="1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60" y="2749"/>
              <a:ext cx="1470" cy="1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5" name="Picture 8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1975" y="1890068"/>
            <a:ext cx="1981200" cy="4127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36" name="Rectangle 10"/>
          <p:cNvSpPr>
            <a:spLocks noChangeArrowheads="1"/>
          </p:cNvSpPr>
          <p:nvPr/>
        </p:nvSpPr>
        <p:spPr bwMode="auto">
          <a:xfrm rot="-911376">
            <a:off x="1088837" y="2869014"/>
            <a:ext cx="3003739" cy="509531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endParaRPr lang="en-US" altLang="ja-JP" sz="1800" b="1" u="none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 rot="-911376">
            <a:off x="-9425" y="2544982"/>
            <a:ext cx="66768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1" u="none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Filtered security information for your system</a:t>
            </a:r>
          </a:p>
          <a:p>
            <a:r>
              <a:rPr lang="en-US" altLang="ja-JP" sz="2000" b="1" u="none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MyJVN Filtered Security Information Tool</a:t>
            </a:r>
            <a:endParaRPr lang="en-US" altLang="ja-JP" sz="2000" b="1" u="none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 rot="-911376">
            <a:off x="5155782" y="3078303"/>
            <a:ext cx="2587249" cy="320209"/>
          </a:xfrm>
          <a:prstGeom prst="rect">
            <a:avLst/>
          </a:prstGeom>
          <a:solidFill>
            <a:schemeClr val="bg1">
              <a:alpha val="50196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endParaRPr lang="en-US" altLang="ja-JP" sz="1800" b="1" u="none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 rot="-911376">
            <a:off x="5133613" y="3230263"/>
            <a:ext cx="3856411" cy="320209"/>
          </a:xfrm>
          <a:prstGeom prst="rect">
            <a:avLst/>
          </a:prstGeom>
          <a:solidFill>
            <a:schemeClr val="bg1">
              <a:alpha val="50196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endParaRPr lang="en-US" altLang="ja-JP" sz="1800" b="1" u="none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 rot="-911376">
            <a:off x="5169712" y="3816039"/>
            <a:ext cx="1789786" cy="320209"/>
          </a:xfrm>
          <a:prstGeom prst="rect">
            <a:avLst/>
          </a:prstGeom>
          <a:solidFill>
            <a:schemeClr val="bg1">
              <a:alpha val="50196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endParaRPr lang="en-US" altLang="ja-JP" sz="1800" b="1" u="none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 rot="-911376">
            <a:off x="1439885" y="5852739"/>
            <a:ext cx="1789786" cy="320209"/>
          </a:xfrm>
          <a:prstGeom prst="rect">
            <a:avLst/>
          </a:prstGeom>
          <a:solidFill>
            <a:schemeClr val="bg1">
              <a:alpha val="50196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endParaRPr lang="en-US" altLang="ja-JP" sz="1800" b="1" u="none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 rot="-911376">
            <a:off x="1404152" y="5217635"/>
            <a:ext cx="3985005" cy="340150"/>
          </a:xfrm>
          <a:prstGeom prst="rect">
            <a:avLst/>
          </a:prstGeom>
          <a:solidFill>
            <a:schemeClr val="bg1">
              <a:alpha val="50196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endParaRPr lang="en-US" altLang="ja-JP" sz="1800" b="1" u="none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 rot="-911376">
            <a:off x="1425578" y="5013888"/>
            <a:ext cx="2799506" cy="345635"/>
          </a:xfrm>
          <a:prstGeom prst="rect">
            <a:avLst/>
          </a:prstGeom>
          <a:solidFill>
            <a:schemeClr val="bg1">
              <a:alpha val="50196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endParaRPr lang="en-US" altLang="ja-JP" sz="1800" b="1" u="none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 rot="-911376">
            <a:off x="3639419" y="3034456"/>
            <a:ext cx="536877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1" u="none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Improvement of the keeping </a:t>
            </a:r>
          </a:p>
          <a:p>
            <a:r>
              <a:rPr lang="en-US" altLang="ja-JP" sz="2000" b="1" u="none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secure configuration on your PC</a:t>
            </a:r>
          </a:p>
          <a:p>
            <a:r>
              <a:rPr lang="en-US" altLang="ja-JP" sz="2000" b="1" u="none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MyJVN Configuration Checker</a:t>
            </a:r>
            <a:endParaRPr lang="en-US" altLang="ja-JP" sz="2000" b="1" u="none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 rot="-911376">
            <a:off x="128174" y="4954818"/>
            <a:ext cx="54697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1" u="none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Improvement of the keeping </a:t>
            </a:r>
          </a:p>
          <a:p>
            <a:r>
              <a:rPr lang="en-US" altLang="ja-JP" sz="2000" b="1" u="none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up-to-date environment　on your PC</a:t>
            </a:r>
          </a:p>
          <a:p>
            <a:r>
              <a:rPr lang="en-US" altLang="ja-JP" sz="2000" b="1" u="none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MyJVN Version Checker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MyJVN </a:t>
            </a:r>
          </a:p>
          <a:p>
            <a:pPr lvl="0"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Filtered Security Information Tool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250825" y="1196975"/>
            <a:ext cx="8642350" cy="576263"/>
          </a:xfrm>
          <a:prstGeom prst="rect">
            <a:avLst/>
          </a:prstGeom>
          <a:solidFill>
            <a:srgbClr val="0000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ja-JP" sz="2800" b="1" dirty="0" smtClean="0">
                <a:solidFill>
                  <a:prstClr val="white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http://jvndb.jvn.jp/en/apis/myjvn/mjcheck.html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1205" y="3420282"/>
            <a:ext cx="3043238" cy="252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819" y="3420281"/>
            <a:ext cx="3043238" cy="252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457200" y="5872395"/>
            <a:ext cx="8229600" cy="581025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600" b="1" dirty="0">
                <a:solidFill>
                  <a:srgbClr val="000000"/>
                </a:solidFill>
                <a:latin typeface="Calibri" pitchFamily="34" charset="0"/>
                <a:ea typeface="ＭＳ 明朝" pitchFamily="17" charset="-128"/>
                <a:cs typeface="Calibri" pitchFamily="34" charset="0"/>
              </a:rPr>
              <a:t>http://jvndb.jvn.jp/myjvn?</a:t>
            </a:r>
            <a:r>
              <a:rPr lang="en-US" altLang="ja-JP" sz="1600" b="1" dirty="0">
                <a:solidFill>
                  <a:srgbClr val="CC0000"/>
                </a:solidFill>
                <a:latin typeface="Calibri" pitchFamily="34" charset="0"/>
                <a:ea typeface="ＭＳ 明朝" pitchFamily="17" charset="-128"/>
                <a:cs typeface="Calibri" pitchFamily="34" charset="0"/>
              </a:rPr>
              <a:t>method=getVulnOverviewList</a:t>
            </a:r>
            <a:r>
              <a:rPr lang="en-US" altLang="ja-JP" sz="1600" b="1" dirty="0">
                <a:solidFill>
                  <a:srgbClr val="000000"/>
                </a:solidFill>
                <a:latin typeface="Calibri" pitchFamily="34" charset="0"/>
                <a:ea typeface="ＭＳ 明朝" pitchFamily="17" charset="-128"/>
                <a:cs typeface="Calibri" pitchFamily="34" charset="0"/>
              </a:rPr>
              <a:t>&amp;</a:t>
            </a:r>
            <a:r>
              <a:rPr lang="en-US" altLang="ja-JP" sz="1600" b="1" dirty="0">
                <a:solidFill>
                  <a:srgbClr val="0000FF"/>
                </a:solidFill>
                <a:latin typeface="Calibri" pitchFamily="34" charset="0"/>
                <a:ea typeface="ＭＳ 明朝" pitchFamily="17" charset="-128"/>
                <a:cs typeface="Calibri" pitchFamily="34" charset="0"/>
              </a:rPr>
              <a:t>cpeName=cpe</a:t>
            </a:r>
            <a:r>
              <a:rPr lang="en-US" altLang="ja-JP" sz="1600" b="1" dirty="0" smtClean="0">
                <a:solidFill>
                  <a:srgbClr val="0000FF"/>
                </a:solidFill>
                <a:latin typeface="Calibri" pitchFamily="34" charset="0"/>
                <a:ea typeface="ＭＳ 明朝" pitchFamily="17" charset="-128"/>
                <a:cs typeface="Calibri" pitchFamily="34" charset="0"/>
              </a:rPr>
              <a:t>:/*:hitachi:*</a:t>
            </a:r>
          </a:p>
          <a:p>
            <a:r>
              <a:rPr lang="en-US" altLang="ja-JP" sz="1600" b="1" dirty="0" smtClean="0">
                <a:solidFill>
                  <a:srgbClr val="000000"/>
                </a:solidFill>
                <a:latin typeface="Calibri" pitchFamily="34" charset="0"/>
                <a:ea typeface="ＭＳ 明朝" pitchFamily="17" charset="-128"/>
                <a:cs typeface="Calibri" pitchFamily="34" charset="0"/>
              </a:rPr>
              <a:t>&amp;</a:t>
            </a:r>
            <a:r>
              <a:rPr lang="en-US" altLang="ja-JP" sz="1600" b="1" dirty="0">
                <a:solidFill>
                  <a:srgbClr val="000000"/>
                </a:solidFill>
                <a:latin typeface="Calibri" pitchFamily="34" charset="0"/>
                <a:ea typeface="ＭＳ 明朝" pitchFamily="17" charset="-128"/>
                <a:cs typeface="Calibri" pitchFamily="34" charset="0"/>
              </a:rPr>
              <a:t>rangeDatePublic=n&amp;rangeDatePublished=n&amp;rangeDateFirstPublished=n&amp;lang=en</a:t>
            </a:r>
            <a:endParaRPr lang="ja-JP" altLang="en-US" sz="1600" b="1" dirty="0">
              <a:solidFill>
                <a:srgbClr val="000000"/>
              </a:solidFill>
              <a:latin typeface="Calibri" pitchFamily="34" charset="0"/>
              <a:ea typeface="ＭＳ 明朝" pitchFamily="17" charset="-128"/>
              <a:cs typeface="Calibri" pitchFamily="34" charset="0"/>
            </a:endParaRPr>
          </a:p>
        </p:txBody>
      </p:sp>
      <p:grpSp>
        <p:nvGrpSpPr>
          <p:cNvPr id="29" name="グループ化 159"/>
          <p:cNvGrpSpPr/>
          <p:nvPr/>
        </p:nvGrpSpPr>
        <p:grpSpPr>
          <a:xfrm>
            <a:off x="7744960" y="1844918"/>
            <a:ext cx="1143000" cy="3733800"/>
            <a:chOff x="7749480" y="2791544"/>
            <a:chExt cx="1143000" cy="3733800"/>
          </a:xfrm>
        </p:grpSpPr>
        <p:sp>
          <p:nvSpPr>
            <p:cNvPr id="42" name="Rectangle 2073"/>
            <p:cNvSpPr>
              <a:spLocks noChangeArrowheads="1"/>
            </p:cNvSpPr>
            <p:nvPr/>
          </p:nvSpPr>
          <p:spPr bwMode="auto">
            <a:xfrm>
              <a:off x="7749480" y="33249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43" name="Picture 207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55843" y="3420194"/>
              <a:ext cx="931863" cy="342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" name="Rectangle 2076"/>
            <p:cNvSpPr>
              <a:spLocks noChangeArrowheads="1"/>
            </p:cNvSpPr>
            <p:nvPr/>
          </p:nvSpPr>
          <p:spPr bwMode="auto">
            <a:xfrm>
              <a:off x="7749480" y="38583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45" name="Picture 207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54255" y="3925019"/>
              <a:ext cx="931863" cy="4000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6" name="Rectangle 2079"/>
            <p:cNvSpPr>
              <a:spLocks noChangeArrowheads="1"/>
            </p:cNvSpPr>
            <p:nvPr/>
          </p:nvSpPr>
          <p:spPr bwMode="auto">
            <a:xfrm>
              <a:off x="7749480" y="27915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47" name="Picture 208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30455" y="2861394"/>
              <a:ext cx="809625" cy="4635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8" name="Rectangle 2082"/>
            <p:cNvSpPr>
              <a:spLocks noChangeArrowheads="1"/>
            </p:cNvSpPr>
            <p:nvPr/>
          </p:nvSpPr>
          <p:spPr bwMode="auto">
            <a:xfrm>
              <a:off x="7749480" y="43917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2106"/>
            <p:cNvSpPr>
              <a:spLocks noChangeArrowheads="1"/>
            </p:cNvSpPr>
            <p:nvPr/>
          </p:nvSpPr>
          <p:spPr bwMode="auto">
            <a:xfrm>
              <a:off x="7749480" y="54585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50" name="Rectangle 2105"/>
            <p:cNvSpPr>
              <a:spLocks noChangeArrowheads="1"/>
            </p:cNvSpPr>
            <p:nvPr/>
          </p:nvSpPr>
          <p:spPr bwMode="auto">
            <a:xfrm>
              <a:off x="7749480" y="49251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2107"/>
            <p:cNvSpPr>
              <a:spLocks noChangeArrowheads="1"/>
            </p:cNvSpPr>
            <p:nvPr/>
          </p:nvSpPr>
          <p:spPr bwMode="auto">
            <a:xfrm>
              <a:off x="7749480" y="59919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2" name="正方形/長方形 51"/>
          <p:cNvSpPr/>
          <p:nvPr/>
        </p:nvSpPr>
        <p:spPr>
          <a:xfrm>
            <a:off x="4211307" y="3140960"/>
            <a:ext cx="25811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Filtered Result Panel</a:t>
            </a:r>
            <a:endParaRPr lang="en-US" altLang="ja-JP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755470" y="3140960"/>
            <a:ext cx="15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Setup Panel</a:t>
            </a:r>
            <a:endParaRPr lang="en-US" altLang="ja-JP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5" name="グループ化 159"/>
          <p:cNvGrpSpPr/>
          <p:nvPr/>
        </p:nvGrpSpPr>
        <p:grpSpPr>
          <a:xfrm>
            <a:off x="7744960" y="1844675"/>
            <a:ext cx="1143000" cy="1600200"/>
            <a:chOff x="7749480" y="2791544"/>
            <a:chExt cx="1143000" cy="1600200"/>
          </a:xfrm>
          <a:solidFill>
            <a:srgbClr val="000099"/>
          </a:solidFill>
        </p:grpSpPr>
        <p:sp>
          <p:nvSpPr>
            <p:cNvPr id="26" name="Rectangle 2073"/>
            <p:cNvSpPr>
              <a:spLocks noChangeArrowheads="1"/>
            </p:cNvSpPr>
            <p:nvPr/>
          </p:nvSpPr>
          <p:spPr bwMode="auto">
            <a:xfrm>
              <a:off x="7749480" y="3324944"/>
              <a:ext cx="1143000" cy="53340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ja-JP" sz="20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X.1528</a:t>
              </a:r>
              <a:endParaRPr lang="ja-JP" altLang="en-US" sz="2000" b="1" dirty="0">
                <a:solidFill>
                  <a:schemeClr val="bg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28" name="Rectangle 2076"/>
            <p:cNvSpPr>
              <a:spLocks noChangeArrowheads="1"/>
            </p:cNvSpPr>
            <p:nvPr/>
          </p:nvSpPr>
          <p:spPr bwMode="auto">
            <a:xfrm>
              <a:off x="7749480" y="3858344"/>
              <a:ext cx="1143000" cy="53340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ja-JP" sz="20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X.1521</a:t>
              </a:r>
              <a:endParaRPr lang="ja-JP" altLang="en-US" sz="2000" b="1" dirty="0">
                <a:solidFill>
                  <a:schemeClr val="bg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30" name="Rectangle 2079"/>
            <p:cNvSpPr>
              <a:spLocks noChangeArrowheads="1"/>
            </p:cNvSpPr>
            <p:nvPr/>
          </p:nvSpPr>
          <p:spPr bwMode="auto">
            <a:xfrm>
              <a:off x="7749480" y="2791544"/>
              <a:ext cx="1143000" cy="53340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ja-JP" sz="20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X.1520</a:t>
              </a:r>
              <a:endParaRPr lang="ja-JP" altLang="en-US" sz="2000" b="1" dirty="0">
                <a:solidFill>
                  <a:schemeClr val="bg1"/>
                </a:solidFill>
                <a:latin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250825" y="1844675"/>
            <a:ext cx="74898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SzPct val="75000"/>
              <a:buBlip>
                <a:blip r:embed="rId7"/>
              </a:buBlip>
              <a:defRPr/>
            </a:pPr>
            <a:r>
              <a:rPr lang="en-US" altLang="ja-JP" sz="2000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MyJVN Filtered Vulnerability Countermeasure Information Tool allows users to efficiently gather only relevant information from the vast quantity of data stored in </a:t>
            </a:r>
            <a:r>
              <a:rPr lang="en-US" altLang="ja-JP" sz="2000" b="1" u="sng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JVN iPedia</a:t>
            </a:r>
            <a:r>
              <a:rPr lang="en-US" altLang="ja-JP" sz="2000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MyJVN </a:t>
            </a:r>
          </a:p>
          <a:p>
            <a:pPr lvl="0"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Version Checker</a:t>
            </a: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250825" y="1196507"/>
            <a:ext cx="8642350" cy="576263"/>
          </a:xfrm>
          <a:prstGeom prst="rect">
            <a:avLst/>
          </a:prstGeom>
          <a:solidFill>
            <a:srgbClr val="0000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ja-JP" sz="2800" b="1" dirty="0" smtClean="0">
                <a:solidFill>
                  <a:prstClr val="white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http://jvndb.jvn.jp/apis/myjvn/vccheck.html</a:t>
            </a:r>
          </a:p>
        </p:txBody>
      </p:sp>
      <p:pic>
        <p:nvPicPr>
          <p:cNvPr id="28" name="Picture 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994" y="3789050"/>
            <a:ext cx="3954286" cy="254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251400" y="5037061"/>
            <a:ext cx="3237618" cy="1200329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Calibri" pitchFamily="34" charset="0"/>
                <a:cs typeface="Calibri" pitchFamily="34" charset="0"/>
              </a:rPr>
              <a:t>Inside procedures </a:t>
            </a:r>
          </a:p>
          <a:p>
            <a:r>
              <a:rPr lang="en-US" altLang="ja-JP" b="1" dirty="0" smtClean="0">
                <a:latin typeface="Calibri" pitchFamily="34" charset="0"/>
                <a:cs typeface="Calibri" pitchFamily="34" charset="0"/>
              </a:rPr>
              <a:t>of MyJVN Version Checker</a:t>
            </a:r>
          </a:p>
          <a:p>
            <a:r>
              <a:rPr lang="en-US" altLang="ja-JP" b="1" dirty="0" smtClean="0">
                <a:latin typeface="Calibri" pitchFamily="34" charset="0"/>
                <a:cs typeface="Calibri" pitchFamily="34" charset="0"/>
              </a:rPr>
              <a:t>(1) Generation of checklist table</a:t>
            </a:r>
          </a:p>
          <a:p>
            <a:r>
              <a:rPr lang="en-US" altLang="ja-JP" b="1" dirty="0" smtClean="0">
                <a:latin typeface="Calibri" pitchFamily="34" charset="0"/>
                <a:cs typeface="Calibri" pitchFamily="34" charset="0"/>
              </a:rPr>
              <a:t>(2) Version check</a:t>
            </a:r>
            <a:endParaRPr lang="en-US" altLang="ja-JP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0" name="グループ化 140"/>
          <p:cNvGrpSpPr/>
          <p:nvPr/>
        </p:nvGrpSpPr>
        <p:grpSpPr>
          <a:xfrm>
            <a:off x="7744846" y="1844675"/>
            <a:ext cx="1143695" cy="4311049"/>
            <a:chOff x="7749480" y="1628800"/>
            <a:chExt cx="1143695" cy="4311049"/>
          </a:xfrm>
        </p:grpSpPr>
        <p:grpSp>
          <p:nvGrpSpPr>
            <p:cNvPr id="31" name="グループ化 159"/>
            <p:cNvGrpSpPr/>
            <p:nvPr/>
          </p:nvGrpSpPr>
          <p:grpSpPr>
            <a:xfrm>
              <a:off x="7749480" y="1628800"/>
              <a:ext cx="1143000" cy="3733800"/>
              <a:chOff x="7749480" y="2791544"/>
              <a:chExt cx="1143000" cy="3733800"/>
            </a:xfrm>
          </p:grpSpPr>
          <p:sp>
            <p:nvSpPr>
              <p:cNvPr id="34" name="Rectangle 2073"/>
              <p:cNvSpPr>
                <a:spLocks noChangeArrowheads="1"/>
              </p:cNvSpPr>
              <p:nvPr/>
            </p:nvSpPr>
            <p:spPr bwMode="auto">
              <a:xfrm>
                <a:off x="7749480" y="3324944"/>
                <a:ext cx="1143000" cy="533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ja-JP" altLang="en-US" sz="16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5" name="Picture 207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855843" y="3420194"/>
                <a:ext cx="931863" cy="3429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6" name="Rectangle 2076"/>
              <p:cNvSpPr>
                <a:spLocks noChangeArrowheads="1"/>
              </p:cNvSpPr>
              <p:nvPr/>
            </p:nvSpPr>
            <p:spPr bwMode="auto">
              <a:xfrm>
                <a:off x="7749480" y="3858344"/>
                <a:ext cx="1143000" cy="533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ja-JP" alt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ectangle 2079"/>
              <p:cNvSpPr>
                <a:spLocks noChangeArrowheads="1"/>
              </p:cNvSpPr>
              <p:nvPr/>
            </p:nvSpPr>
            <p:spPr bwMode="auto">
              <a:xfrm>
                <a:off x="7749480" y="2791544"/>
                <a:ext cx="1143000" cy="533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ja-JP" alt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tangle 2082"/>
              <p:cNvSpPr>
                <a:spLocks noChangeArrowheads="1"/>
              </p:cNvSpPr>
              <p:nvPr/>
            </p:nvSpPr>
            <p:spPr bwMode="auto">
              <a:xfrm>
                <a:off x="7749480" y="4391744"/>
                <a:ext cx="1143000" cy="533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ja-JP" alt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Rectangle 2106"/>
              <p:cNvSpPr>
                <a:spLocks noChangeArrowheads="1"/>
              </p:cNvSpPr>
              <p:nvPr/>
            </p:nvSpPr>
            <p:spPr bwMode="auto">
              <a:xfrm>
                <a:off x="7749480" y="5458544"/>
                <a:ext cx="1143000" cy="533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ja-JP" altLang="en-US" sz="16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40" name="Picture 103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884368" y="5527005"/>
                <a:ext cx="931863" cy="42227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1" name="Rectangle 2105"/>
              <p:cNvSpPr>
                <a:spLocks noChangeArrowheads="1"/>
              </p:cNvSpPr>
              <p:nvPr/>
            </p:nvSpPr>
            <p:spPr bwMode="auto">
              <a:xfrm>
                <a:off x="7749480" y="4925144"/>
                <a:ext cx="1143000" cy="533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ja-JP" alt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2107"/>
              <p:cNvSpPr>
                <a:spLocks noChangeArrowheads="1"/>
              </p:cNvSpPr>
              <p:nvPr/>
            </p:nvSpPr>
            <p:spPr bwMode="auto">
              <a:xfrm>
                <a:off x="7749480" y="5991944"/>
                <a:ext cx="1143000" cy="533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ja-JP" altLang="en-US" sz="16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43" name="Picture 3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888609" y="6053286"/>
                <a:ext cx="931863" cy="4000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32" name="Rectangle 2107"/>
            <p:cNvSpPr>
              <a:spLocks noChangeArrowheads="1"/>
            </p:cNvSpPr>
            <p:nvPr/>
          </p:nvSpPr>
          <p:spPr bwMode="auto">
            <a:xfrm>
              <a:off x="7750175" y="5364215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sz="2400" b="1" i="1" dirty="0" smtClean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ARF</a:t>
              </a:r>
            </a:p>
            <a:p>
              <a:pPr algn="ctr"/>
              <a:r>
                <a:rPr lang="en-US" altLang="ja-JP" sz="1400" b="1" dirty="0" smtClean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  </a:t>
              </a: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7799415" y="5589240"/>
              <a:ext cx="1027846" cy="350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altLang="ja-JP" sz="1000" b="1" dirty="0" smtClean="0">
                  <a:latin typeface="Calibri" pitchFamily="34" charset="0"/>
                  <a:cs typeface="Calibri" pitchFamily="34" charset="0"/>
                </a:rPr>
                <a:t>Asset Reporting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ja-JP" sz="1000" b="1" dirty="0" smtClean="0">
                  <a:latin typeface="Calibri" pitchFamily="34" charset="0"/>
                  <a:cs typeface="Calibri" pitchFamily="34" charset="0"/>
                </a:rPr>
                <a:t>Format</a:t>
              </a:r>
              <a:endParaRPr lang="en-US" altLang="ja-JP" sz="1000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50825" y="1844675"/>
            <a:ext cx="7633635" cy="192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SzPct val="75000"/>
              <a:buBlip>
                <a:blip r:embed="rId6"/>
              </a:buBlip>
              <a:defRPr/>
            </a:pPr>
            <a:r>
              <a:rPr kumimoji="0" lang="en-US" altLang="en-US" sz="2000" kern="0" dirty="0" smtClean="0">
                <a:solidFill>
                  <a:srgbClr val="000099"/>
                </a:solidFill>
                <a:latin typeface="Verdana"/>
                <a:ea typeface="+mn-ea"/>
              </a:rPr>
              <a:t>MyJVN Version Checker (</a:t>
            </a:r>
            <a:r>
              <a:rPr kumimoji="0" lang="en-US" altLang="en-US" sz="2000" b="1" u="sng" kern="0" dirty="0" smtClean="0">
                <a:solidFill>
                  <a:srgbClr val="000099"/>
                </a:solidFill>
                <a:latin typeface="Verdana"/>
                <a:ea typeface="+mn-ea"/>
              </a:rPr>
              <a:t>MyJVN VC</a:t>
            </a:r>
            <a:r>
              <a:rPr kumimoji="0" lang="en-US" altLang="en-US" sz="2000" kern="0" dirty="0" smtClean="0">
                <a:solidFill>
                  <a:srgbClr val="000099"/>
                </a:solidFill>
                <a:latin typeface="Verdana"/>
                <a:ea typeface="+mn-ea"/>
              </a:rPr>
              <a:t>) provides improvement of the keeping up-to-date environment.</a:t>
            </a:r>
            <a:r>
              <a:rPr kumimoji="0" lang="en-US" altLang="en-US" sz="2000" b="1" kern="0" dirty="0" smtClean="0">
                <a:solidFill>
                  <a:srgbClr val="000099"/>
                </a:solidFill>
                <a:latin typeface="Verdana"/>
                <a:ea typeface="+mn-ea"/>
              </a:rPr>
              <a:t> </a:t>
            </a:r>
          </a:p>
          <a:p>
            <a:pPr marL="742950" lvl="1" indent="-285750" eaLnBrk="0" hangingPunct="0">
              <a:spcBef>
                <a:spcPct val="20000"/>
              </a:spcBef>
              <a:buSzPct val="70000"/>
              <a:buBlip>
                <a:blip r:embed="rId7"/>
              </a:buBlip>
              <a:defRPr/>
            </a:pPr>
            <a:r>
              <a:rPr kumimoji="0" lang="en-US" altLang="en-US" b="1" u="sng" kern="0" dirty="0" smtClean="0">
                <a:solidFill>
                  <a:srgbClr val="000099"/>
                </a:solidFill>
                <a:latin typeface="Verdana"/>
              </a:rPr>
              <a:t>Step1: Check phase … MyJVN VC</a:t>
            </a:r>
            <a:r>
              <a:rPr kumimoji="0" lang="en-US" altLang="en-US" kern="0" dirty="0" smtClean="0">
                <a:solidFill>
                  <a:srgbClr val="000099"/>
                </a:solidFill>
                <a:latin typeface="Verdana"/>
              </a:rPr>
              <a:t/>
            </a:r>
            <a:br>
              <a:rPr kumimoji="0" lang="en-US" altLang="en-US" kern="0" dirty="0" smtClean="0">
                <a:solidFill>
                  <a:srgbClr val="000099"/>
                </a:solidFill>
                <a:latin typeface="Verdana"/>
              </a:rPr>
            </a:br>
            <a:r>
              <a:rPr kumimoji="0" lang="en-US" altLang="en-US" kern="0" dirty="0" smtClean="0">
                <a:solidFill>
                  <a:srgbClr val="000099"/>
                </a:solidFill>
                <a:latin typeface="Verdana"/>
              </a:rPr>
              <a:t>Is your PC keeping the latest version ?</a:t>
            </a:r>
          </a:p>
          <a:p>
            <a:pPr marL="742950" lvl="1" indent="-285750" eaLnBrk="0" hangingPunct="0">
              <a:spcBef>
                <a:spcPct val="20000"/>
              </a:spcBef>
              <a:buSzPct val="70000"/>
              <a:buBlip>
                <a:blip r:embed="rId7"/>
              </a:buBlip>
              <a:defRPr/>
            </a:pPr>
            <a:r>
              <a:rPr kumimoji="0" lang="en-US" altLang="en-US" kern="0" dirty="0" smtClean="0">
                <a:solidFill>
                  <a:srgbClr val="000099"/>
                </a:solidFill>
                <a:latin typeface="Verdana"/>
              </a:rPr>
              <a:t>Step 2: Remedy phase</a:t>
            </a:r>
            <a:br>
              <a:rPr kumimoji="0" lang="en-US" altLang="en-US" kern="0" dirty="0" smtClean="0">
                <a:solidFill>
                  <a:srgbClr val="000099"/>
                </a:solidFill>
                <a:latin typeface="Verdana"/>
              </a:rPr>
            </a:br>
            <a:r>
              <a:rPr kumimoji="0" lang="en-US" altLang="en-US" kern="0" dirty="0" smtClean="0">
                <a:solidFill>
                  <a:srgbClr val="000099"/>
                </a:solidFill>
                <a:latin typeface="Verdana"/>
              </a:rPr>
              <a:t>Let's update the applications and plug-ins on your PC. </a:t>
            </a:r>
          </a:p>
        </p:txBody>
      </p:sp>
      <p:grpSp>
        <p:nvGrpSpPr>
          <p:cNvPr id="44" name="グループ化 159"/>
          <p:cNvGrpSpPr/>
          <p:nvPr/>
        </p:nvGrpSpPr>
        <p:grpSpPr>
          <a:xfrm>
            <a:off x="7745193" y="2378075"/>
            <a:ext cx="1143000" cy="3200400"/>
            <a:chOff x="7749480" y="3324944"/>
            <a:chExt cx="1143000" cy="3200400"/>
          </a:xfrm>
        </p:grpSpPr>
        <p:sp>
          <p:nvSpPr>
            <p:cNvPr id="46" name="Rectangle 2073"/>
            <p:cNvSpPr>
              <a:spLocks noChangeArrowheads="1"/>
            </p:cNvSpPr>
            <p:nvPr/>
          </p:nvSpPr>
          <p:spPr bwMode="auto">
            <a:xfrm>
              <a:off x="7749480" y="3324944"/>
              <a:ext cx="1143000" cy="533400"/>
            </a:xfrm>
            <a:prstGeom prst="rect">
              <a:avLst/>
            </a:prstGeom>
            <a:solidFill>
              <a:srgbClr val="000099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ja-JP" sz="20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X.1528</a:t>
              </a:r>
              <a:endParaRPr lang="ja-JP" altLang="en-US" sz="2000" b="1" dirty="0">
                <a:solidFill>
                  <a:schemeClr val="bg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50" name="Rectangle 2106"/>
            <p:cNvSpPr>
              <a:spLocks noChangeArrowheads="1"/>
            </p:cNvSpPr>
            <p:nvPr/>
          </p:nvSpPr>
          <p:spPr bwMode="auto">
            <a:xfrm>
              <a:off x="7749480" y="5458544"/>
              <a:ext cx="1143000" cy="533400"/>
            </a:xfrm>
            <a:prstGeom prst="rect">
              <a:avLst/>
            </a:prstGeom>
            <a:solidFill>
              <a:srgbClr val="000099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ja-JP" sz="20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X.1526</a:t>
              </a:r>
              <a:endParaRPr lang="ja-JP" altLang="en-US" sz="2000" b="1" dirty="0">
                <a:solidFill>
                  <a:schemeClr val="bg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53" name="Rectangle 2107"/>
            <p:cNvSpPr>
              <a:spLocks noChangeArrowheads="1"/>
            </p:cNvSpPr>
            <p:nvPr/>
          </p:nvSpPr>
          <p:spPr bwMode="auto">
            <a:xfrm>
              <a:off x="7749480" y="5991944"/>
              <a:ext cx="1143000" cy="533400"/>
            </a:xfrm>
            <a:prstGeom prst="rect">
              <a:avLst/>
            </a:prstGeom>
            <a:solidFill>
              <a:srgbClr val="000099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ISO/IEC</a:t>
              </a:r>
            </a:p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18180:2013</a:t>
              </a:r>
              <a:endParaRPr lang="ja-JP" altLang="en-US" sz="1200" b="1" dirty="0">
                <a:solidFill>
                  <a:schemeClr val="bg1"/>
                </a:solidFill>
                <a:latin typeface="Verdana" pitchFamily="34" charset="0"/>
                <a:cs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MyJVN </a:t>
            </a:r>
          </a:p>
          <a:p>
            <a:pPr lvl="0"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Security Configuration Checker</a:t>
            </a: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250825" y="1196975"/>
            <a:ext cx="8642350" cy="576263"/>
          </a:xfrm>
          <a:prstGeom prst="rect">
            <a:avLst/>
          </a:prstGeom>
          <a:solidFill>
            <a:srgbClr val="0000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ja-JP" sz="2800" b="1" dirty="0" smtClean="0">
                <a:solidFill>
                  <a:prstClr val="white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http://jvndb.jvn.jp/apis/myjvn/sccheck.html</a:t>
            </a:r>
          </a:p>
        </p:txBody>
      </p:sp>
      <p:grpSp>
        <p:nvGrpSpPr>
          <p:cNvPr id="23" name="グループ化 159"/>
          <p:cNvGrpSpPr/>
          <p:nvPr/>
        </p:nvGrpSpPr>
        <p:grpSpPr>
          <a:xfrm>
            <a:off x="7749600" y="1844805"/>
            <a:ext cx="1143000" cy="3733800"/>
            <a:chOff x="7749480" y="2791544"/>
            <a:chExt cx="1143000" cy="3733800"/>
          </a:xfrm>
        </p:grpSpPr>
        <p:sp>
          <p:nvSpPr>
            <p:cNvPr id="24" name="Rectangle 2073"/>
            <p:cNvSpPr>
              <a:spLocks noChangeArrowheads="1"/>
            </p:cNvSpPr>
            <p:nvPr/>
          </p:nvSpPr>
          <p:spPr bwMode="auto">
            <a:xfrm>
              <a:off x="7749480" y="33249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 2076"/>
            <p:cNvSpPr>
              <a:spLocks noChangeArrowheads="1"/>
            </p:cNvSpPr>
            <p:nvPr/>
          </p:nvSpPr>
          <p:spPr bwMode="auto">
            <a:xfrm>
              <a:off x="7749480" y="38583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079"/>
            <p:cNvSpPr>
              <a:spLocks noChangeArrowheads="1"/>
            </p:cNvSpPr>
            <p:nvPr/>
          </p:nvSpPr>
          <p:spPr bwMode="auto">
            <a:xfrm>
              <a:off x="7749480" y="27915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082"/>
            <p:cNvSpPr>
              <a:spLocks noChangeArrowheads="1"/>
            </p:cNvSpPr>
            <p:nvPr/>
          </p:nvSpPr>
          <p:spPr bwMode="auto">
            <a:xfrm>
              <a:off x="7749480" y="43917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 2106"/>
            <p:cNvSpPr>
              <a:spLocks noChangeArrowheads="1"/>
            </p:cNvSpPr>
            <p:nvPr/>
          </p:nvSpPr>
          <p:spPr bwMode="auto">
            <a:xfrm>
              <a:off x="7749480" y="54585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29" name="Picture 103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84368" y="5527005"/>
              <a:ext cx="931863" cy="4222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" name="Rectangle 2105"/>
            <p:cNvSpPr>
              <a:spLocks noChangeArrowheads="1"/>
            </p:cNvSpPr>
            <p:nvPr/>
          </p:nvSpPr>
          <p:spPr bwMode="auto">
            <a:xfrm>
              <a:off x="7749480" y="49251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31" name="Picture 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8609" y="5013176"/>
              <a:ext cx="931863" cy="434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Rectangle 2107"/>
            <p:cNvSpPr>
              <a:spLocks noChangeArrowheads="1"/>
            </p:cNvSpPr>
            <p:nvPr/>
          </p:nvSpPr>
          <p:spPr bwMode="auto">
            <a:xfrm>
              <a:off x="7749480" y="59919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33" name="Picture 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88609" y="6053286"/>
              <a:ext cx="931863" cy="4000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629" y="4010970"/>
            <a:ext cx="5407583" cy="278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4572000" y="6021360"/>
            <a:ext cx="231185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05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CCE-2928-0: Account Lockout Duration</a:t>
            </a:r>
            <a:endParaRPr lang="ja-JP" altLang="en-US" sz="1050" u="non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4572000" y="5157240"/>
            <a:ext cx="223490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05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CCE-2920-7: Maximum Password Age</a:t>
            </a:r>
            <a:endParaRPr lang="ja-JP" altLang="en-US" sz="1050" u="non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4572000" y="5479404"/>
            <a:ext cx="221406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05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CCE-2439-8: Minimum Password Age</a:t>
            </a:r>
            <a:endParaRPr lang="ja-JP" altLang="en-US" sz="1050" u="non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4572000" y="4975334"/>
            <a:ext cx="237757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05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CCE-2981-9: Minimum Password Length</a:t>
            </a:r>
            <a:endParaRPr lang="ja-JP" altLang="en-US" sz="1050" u="non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4572000" y="5301260"/>
            <a:ext cx="228139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05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CCE-2994-2: Enforce Password History</a:t>
            </a:r>
            <a:endParaRPr lang="ja-JP" altLang="en-US" sz="1050" u="non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4572000" y="5661310"/>
            <a:ext cx="237597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05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CCE-2986-8: Account Lockout Threshold</a:t>
            </a:r>
            <a:endParaRPr lang="ja-JP" altLang="en-US" sz="1050" u="non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4572000" y="5839454"/>
            <a:ext cx="291938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05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CCE-2466-1: Reset Account Lockout Counter After</a:t>
            </a:r>
            <a:endParaRPr lang="ja-JP" altLang="en-US" sz="1050" u="non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4572000" y="6165380"/>
            <a:ext cx="27719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05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CCE-4500-5: Password protect the screen saver</a:t>
            </a:r>
            <a:endParaRPr lang="ja-JP" altLang="en-US" sz="1050" u="non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4572000" y="6343524"/>
            <a:ext cx="270138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050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CCE-2154-3: Disable the Autorun functionality</a:t>
            </a:r>
            <a:endParaRPr lang="ja-JP" altLang="en-US" sz="1050" u="non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250825" y="5181421"/>
            <a:ext cx="3850478" cy="1200329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Calibri" pitchFamily="34" charset="0"/>
                <a:cs typeface="Calibri" pitchFamily="34" charset="0"/>
              </a:rPr>
              <a:t>Inside procedures of </a:t>
            </a:r>
          </a:p>
          <a:p>
            <a:r>
              <a:rPr lang="en-US" altLang="ja-JP" b="1" dirty="0" smtClean="0">
                <a:latin typeface="Calibri" pitchFamily="34" charset="0"/>
                <a:cs typeface="Calibri" pitchFamily="34" charset="0"/>
              </a:rPr>
              <a:t>MyJVN Security Configuration Checker</a:t>
            </a:r>
          </a:p>
          <a:p>
            <a:r>
              <a:rPr lang="en-US" altLang="ja-JP" b="1" dirty="0" smtClean="0">
                <a:latin typeface="Calibri" pitchFamily="34" charset="0"/>
                <a:cs typeface="Calibri" pitchFamily="34" charset="0"/>
              </a:rPr>
              <a:t>(1) Generation of checklist table</a:t>
            </a:r>
          </a:p>
          <a:p>
            <a:r>
              <a:rPr lang="en-US" altLang="ja-JP" b="1" dirty="0" smtClean="0">
                <a:latin typeface="Calibri" pitchFamily="34" charset="0"/>
                <a:cs typeface="Calibri" pitchFamily="34" charset="0"/>
              </a:rPr>
              <a:t>(2) Configuration check</a:t>
            </a:r>
            <a:endParaRPr lang="en-US" altLang="ja-JP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250825" y="1844675"/>
            <a:ext cx="7489615" cy="22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SzPct val="75000"/>
              <a:buBlip>
                <a:blip r:embed="rId6"/>
              </a:buBlip>
              <a:defRPr/>
            </a:pPr>
            <a:r>
              <a:rPr kumimoji="0" lang="en-US" altLang="en-US" sz="2000" kern="0" dirty="0" smtClean="0">
                <a:solidFill>
                  <a:srgbClr val="000099"/>
                </a:solidFill>
                <a:latin typeface="Verdana"/>
                <a:ea typeface="+mn-ea"/>
              </a:rPr>
              <a:t>MyJVN Security Configuration Checker (</a:t>
            </a:r>
            <a:r>
              <a:rPr kumimoji="0" lang="en-US" altLang="en-US" sz="2000" b="1" u="sng" kern="0" dirty="0" smtClean="0">
                <a:solidFill>
                  <a:srgbClr val="000099"/>
                </a:solidFill>
                <a:latin typeface="Verdana"/>
                <a:ea typeface="+mn-ea"/>
              </a:rPr>
              <a:t>MyJVN SC</a:t>
            </a:r>
            <a:r>
              <a:rPr kumimoji="0" lang="en-US" altLang="en-US" sz="2000" kern="0" dirty="0" smtClean="0">
                <a:solidFill>
                  <a:srgbClr val="000099"/>
                </a:solidFill>
                <a:latin typeface="Verdana"/>
                <a:ea typeface="+mn-ea"/>
              </a:rPr>
              <a:t>) provides improvement of the keeping secure configuration.</a:t>
            </a:r>
          </a:p>
          <a:p>
            <a:pPr marL="742950" lvl="1" indent="-285750" eaLnBrk="0" hangingPunct="0">
              <a:spcBef>
                <a:spcPct val="20000"/>
              </a:spcBef>
              <a:buSzPct val="70000"/>
              <a:buBlip>
                <a:blip r:embed="rId7"/>
              </a:buBlip>
              <a:defRPr/>
            </a:pPr>
            <a:r>
              <a:rPr kumimoji="0" lang="en-US" altLang="en-US" b="1" u="sng" kern="0" dirty="0" smtClean="0">
                <a:solidFill>
                  <a:srgbClr val="000099"/>
                </a:solidFill>
                <a:latin typeface="Verdana"/>
              </a:rPr>
              <a:t>Step1: Check phase … MyJVN SC</a:t>
            </a:r>
            <a:r>
              <a:rPr kumimoji="0" lang="en-US" altLang="en-US" kern="0" dirty="0" smtClean="0">
                <a:solidFill>
                  <a:srgbClr val="000099"/>
                </a:solidFill>
                <a:latin typeface="Verdana"/>
              </a:rPr>
              <a:t/>
            </a:r>
            <a:br>
              <a:rPr kumimoji="0" lang="en-US" altLang="en-US" kern="0" dirty="0" smtClean="0">
                <a:solidFill>
                  <a:srgbClr val="000099"/>
                </a:solidFill>
                <a:latin typeface="Verdana"/>
              </a:rPr>
            </a:br>
            <a:r>
              <a:rPr kumimoji="0" lang="en-US" altLang="en-US" kern="0" dirty="0" smtClean="0">
                <a:solidFill>
                  <a:srgbClr val="000099"/>
                </a:solidFill>
                <a:latin typeface="Verdana"/>
              </a:rPr>
              <a:t>Is your PC keeping the secure configuration ?</a:t>
            </a:r>
          </a:p>
          <a:p>
            <a:pPr marL="742950" lvl="1" indent="-285750" eaLnBrk="0" hangingPunct="0">
              <a:spcBef>
                <a:spcPct val="20000"/>
              </a:spcBef>
              <a:buSzPct val="70000"/>
              <a:buBlip>
                <a:blip r:embed="rId7"/>
              </a:buBlip>
              <a:defRPr/>
            </a:pPr>
            <a:r>
              <a:rPr kumimoji="0" lang="en-US" altLang="en-US" kern="0" dirty="0" smtClean="0">
                <a:solidFill>
                  <a:srgbClr val="000099"/>
                </a:solidFill>
                <a:latin typeface="Verdana"/>
              </a:rPr>
              <a:t>Step 2: Remedy phase</a:t>
            </a:r>
            <a:br>
              <a:rPr kumimoji="0" lang="en-US" altLang="en-US" kern="0" dirty="0" smtClean="0">
                <a:solidFill>
                  <a:srgbClr val="000099"/>
                </a:solidFill>
                <a:latin typeface="Verdana"/>
              </a:rPr>
            </a:br>
            <a:r>
              <a:rPr kumimoji="0" lang="en-US" altLang="en-US" kern="0" dirty="0" smtClean="0">
                <a:solidFill>
                  <a:srgbClr val="000099"/>
                </a:solidFill>
                <a:latin typeface="Verdana"/>
              </a:rPr>
              <a:t>Let's update the configuration on your PC. </a:t>
            </a:r>
          </a:p>
        </p:txBody>
      </p:sp>
      <p:grpSp>
        <p:nvGrpSpPr>
          <p:cNvPr id="62" name="グループ化 159"/>
          <p:cNvGrpSpPr/>
          <p:nvPr/>
        </p:nvGrpSpPr>
        <p:grpSpPr>
          <a:xfrm>
            <a:off x="7749600" y="4511675"/>
            <a:ext cx="1143000" cy="1066800"/>
            <a:chOff x="7749480" y="5458544"/>
            <a:chExt cx="1143000" cy="1066800"/>
          </a:xfrm>
        </p:grpSpPr>
        <p:sp>
          <p:nvSpPr>
            <p:cNvPr id="64" name="Rectangle 2106"/>
            <p:cNvSpPr>
              <a:spLocks noChangeArrowheads="1"/>
            </p:cNvSpPr>
            <p:nvPr/>
          </p:nvSpPr>
          <p:spPr bwMode="auto">
            <a:xfrm>
              <a:off x="7749480" y="5458544"/>
              <a:ext cx="1143000" cy="533400"/>
            </a:xfrm>
            <a:prstGeom prst="rect">
              <a:avLst/>
            </a:prstGeom>
            <a:solidFill>
              <a:srgbClr val="000099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ja-JP" sz="20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X.1526</a:t>
              </a:r>
              <a:endParaRPr lang="ja-JP" altLang="en-US" sz="2000" b="1" dirty="0">
                <a:solidFill>
                  <a:schemeClr val="bg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66" name="Rectangle 2107"/>
            <p:cNvSpPr>
              <a:spLocks noChangeArrowheads="1"/>
            </p:cNvSpPr>
            <p:nvPr/>
          </p:nvSpPr>
          <p:spPr bwMode="auto">
            <a:xfrm>
              <a:off x="7749480" y="5991944"/>
              <a:ext cx="1143000" cy="533400"/>
            </a:xfrm>
            <a:prstGeom prst="rect">
              <a:avLst/>
            </a:prstGeom>
            <a:solidFill>
              <a:srgbClr val="000099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ISO/IEC</a:t>
              </a:r>
            </a:p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18180:2013</a:t>
              </a:r>
              <a:endParaRPr lang="ja-JP" altLang="en-US" sz="1200" b="1" dirty="0">
                <a:solidFill>
                  <a:schemeClr val="bg1"/>
                </a:solidFill>
                <a:latin typeface="Verdana" pitchFamily="34" charset="0"/>
                <a:cs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Collaboration possibilities of CPE </a:t>
            </a: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250825" y="1196975"/>
            <a:ext cx="8642350" cy="576263"/>
          </a:xfrm>
          <a:prstGeom prst="rect">
            <a:avLst/>
          </a:prstGeom>
          <a:solidFill>
            <a:srgbClr val="0000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ja-JP" sz="2800" b="1" dirty="0" smtClean="0">
                <a:solidFill>
                  <a:prstClr val="white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http://nvd.nist.gov/cpe.cfm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540" y="3068950"/>
            <a:ext cx="3819745" cy="264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6915" y="3655758"/>
            <a:ext cx="4317986" cy="265288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grpSp>
        <p:nvGrpSpPr>
          <p:cNvPr id="44" name="グループ化 159"/>
          <p:cNvGrpSpPr/>
          <p:nvPr/>
        </p:nvGrpSpPr>
        <p:grpSpPr>
          <a:xfrm>
            <a:off x="7745307" y="1844675"/>
            <a:ext cx="1143000" cy="3733800"/>
            <a:chOff x="7749480" y="2791544"/>
            <a:chExt cx="1143000" cy="3733800"/>
          </a:xfrm>
        </p:grpSpPr>
        <p:sp>
          <p:nvSpPr>
            <p:cNvPr id="45" name="Rectangle 2073"/>
            <p:cNvSpPr>
              <a:spLocks noChangeArrowheads="1"/>
            </p:cNvSpPr>
            <p:nvPr/>
          </p:nvSpPr>
          <p:spPr bwMode="auto">
            <a:xfrm>
              <a:off x="7749480" y="33249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46" name="Picture 207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55843" y="3420194"/>
              <a:ext cx="931863" cy="342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7" name="Rectangle 2076"/>
            <p:cNvSpPr>
              <a:spLocks noChangeArrowheads="1"/>
            </p:cNvSpPr>
            <p:nvPr/>
          </p:nvSpPr>
          <p:spPr bwMode="auto">
            <a:xfrm>
              <a:off x="7749480" y="38583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8" name="Rectangle 2079"/>
            <p:cNvSpPr>
              <a:spLocks noChangeArrowheads="1"/>
            </p:cNvSpPr>
            <p:nvPr/>
          </p:nvSpPr>
          <p:spPr bwMode="auto">
            <a:xfrm>
              <a:off x="7749480" y="27915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2082"/>
            <p:cNvSpPr>
              <a:spLocks noChangeArrowheads="1"/>
            </p:cNvSpPr>
            <p:nvPr/>
          </p:nvSpPr>
          <p:spPr bwMode="auto">
            <a:xfrm>
              <a:off x="7749480" y="43917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50" name="Rectangle 2106"/>
            <p:cNvSpPr>
              <a:spLocks noChangeArrowheads="1"/>
            </p:cNvSpPr>
            <p:nvPr/>
          </p:nvSpPr>
          <p:spPr bwMode="auto">
            <a:xfrm>
              <a:off x="7749480" y="54585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2105"/>
            <p:cNvSpPr>
              <a:spLocks noChangeArrowheads="1"/>
            </p:cNvSpPr>
            <p:nvPr/>
          </p:nvSpPr>
          <p:spPr bwMode="auto">
            <a:xfrm>
              <a:off x="7749480" y="49251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2107"/>
            <p:cNvSpPr>
              <a:spLocks noChangeArrowheads="1"/>
            </p:cNvSpPr>
            <p:nvPr/>
          </p:nvSpPr>
          <p:spPr bwMode="auto">
            <a:xfrm>
              <a:off x="7749480" y="59919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5" name="Rectangle 2073"/>
          <p:cNvSpPr>
            <a:spLocks noChangeArrowheads="1"/>
          </p:cNvSpPr>
          <p:nvPr/>
        </p:nvSpPr>
        <p:spPr bwMode="auto">
          <a:xfrm>
            <a:off x="7745307" y="2378180"/>
            <a:ext cx="1143000" cy="533400"/>
          </a:xfrm>
          <a:prstGeom prst="rect">
            <a:avLst/>
          </a:prstGeom>
          <a:solidFill>
            <a:srgbClr val="0000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ja-JP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X.1528</a:t>
            </a:r>
            <a:endParaRPr lang="ja-JP" altLang="en-US" sz="2000" b="1" dirty="0">
              <a:solidFill>
                <a:schemeClr val="bg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50825" y="1844780"/>
            <a:ext cx="74898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SzPct val="75000"/>
              <a:buBlip>
                <a:blip r:embed="rId5"/>
              </a:buBlip>
              <a:defRPr/>
            </a:pPr>
            <a:r>
              <a:rPr lang="en-US" altLang="ja-JP" sz="2000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Registration of Japanese products and titles for keeping consistency between Official CPE dictionary (+ CPE name in NVD ) and MyJVN CPE DB.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Vulnerability handling framework </a:t>
            </a:r>
          </a:p>
          <a:p>
            <a:pPr lvl="0"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in Japan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1829443"/>
            <a:ext cx="8642350" cy="431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buSzPct val="75000"/>
              <a:defRPr/>
            </a:pPr>
            <a:r>
              <a:rPr kumimoji="0" lang="en-US" altLang="en-US" sz="4000" b="1" i="1" u="sng" kern="0" dirty="0" smtClean="0">
                <a:solidFill>
                  <a:srgbClr val="000099"/>
                </a:solidFill>
                <a:latin typeface="Verdana"/>
                <a:ea typeface="+mn-ea"/>
              </a:rPr>
              <a:t>Information security </a:t>
            </a:r>
            <a:br>
              <a:rPr kumimoji="0" lang="en-US" altLang="en-US" sz="4000" b="1" i="1" u="sng" kern="0" dirty="0" smtClean="0">
                <a:solidFill>
                  <a:srgbClr val="000099"/>
                </a:solidFill>
                <a:latin typeface="Verdana"/>
                <a:ea typeface="+mn-ea"/>
              </a:rPr>
            </a:br>
            <a:r>
              <a:rPr kumimoji="0" lang="en-US" altLang="en-US" sz="4000" b="1" i="1" u="sng" kern="0" dirty="0" smtClean="0">
                <a:solidFill>
                  <a:srgbClr val="000099"/>
                </a:solidFill>
                <a:latin typeface="Verdana"/>
                <a:ea typeface="+mn-ea"/>
              </a:rPr>
              <a:t>early warning partnership</a:t>
            </a:r>
          </a:p>
          <a:p>
            <a:pPr lvl="0" eaLnBrk="0" hangingPunct="0">
              <a:spcBef>
                <a:spcPct val="20000"/>
              </a:spcBef>
              <a:buSzPct val="75000"/>
              <a:defRPr/>
            </a:pPr>
            <a:r>
              <a:rPr kumimoji="0" lang="en-US" altLang="en-US" sz="2200" b="1" i="1" u="sng" kern="0" dirty="0" smtClean="0">
                <a:solidFill>
                  <a:srgbClr val="000099"/>
                </a:solidFill>
                <a:latin typeface="Verdana"/>
                <a:ea typeface="+mn-ea"/>
              </a:rPr>
              <a:t/>
            </a:r>
            <a:br>
              <a:rPr kumimoji="0" lang="en-US" altLang="en-US" sz="2200" b="1" i="1" u="sng" kern="0" dirty="0" smtClean="0">
                <a:solidFill>
                  <a:srgbClr val="000099"/>
                </a:solidFill>
                <a:latin typeface="Verdana"/>
                <a:ea typeface="+mn-ea"/>
              </a:rPr>
            </a:br>
            <a:r>
              <a:rPr kumimoji="0" lang="en-US" altLang="en-US" sz="2400" kern="0" dirty="0" smtClean="0">
                <a:solidFill>
                  <a:srgbClr val="000099"/>
                </a:solidFill>
                <a:latin typeface="Verdana"/>
                <a:ea typeface="+mn-ea"/>
              </a:rPr>
              <a:t>A public-private partnership framework pursuant to the METI (Ministry of Economy, Trade and Industry) Directive #235, 2004, has been established to promote </a:t>
            </a:r>
            <a:r>
              <a:rPr kumimoji="0" lang="en-US" altLang="en-US" sz="2400" b="1" kern="0" dirty="0" smtClean="0">
                <a:solidFill>
                  <a:srgbClr val="000099"/>
                </a:solidFill>
                <a:latin typeface="Verdana"/>
                <a:ea typeface="+mn-ea"/>
              </a:rPr>
              <a:t>software product</a:t>
            </a:r>
            <a:r>
              <a:rPr kumimoji="0" lang="en-US" altLang="en-US" sz="2400" kern="0" dirty="0" smtClean="0">
                <a:solidFill>
                  <a:srgbClr val="000099"/>
                </a:solidFill>
                <a:latin typeface="Verdana"/>
                <a:ea typeface="+mn-ea"/>
              </a:rPr>
              <a:t> and </a:t>
            </a:r>
            <a:r>
              <a:rPr kumimoji="0" lang="en-US" altLang="en-US" sz="2400" b="1" kern="0" dirty="0" smtClean="0">
                <a:solidFill>
                  <a:srgbClr val="000099"/>
                </a:solidFill>
                <a:latin typeface="Verdana"/>
                <a:ea typeface="+mn-ea"/>
              </a:rPr>
              <a:t>web site</a:t>
            </a:r>
            <a:r>
              <a:rPr kumimoji="0" lang="en-US" altLang="en-US" sz="2400" kern="0" dirty="0" smtClean="0">
                <a:solidFill>
                  <a:srgbClr val="000099"/>
                </a:solidFill>
                <a:latin typeface="Verdana"/>
                <a:ea typeface="+mn-ea"/>
              </a:rPr>
              <a:t> security and prevent the damage to spread to the vast range of computers due to computer viruses or unauthorized access.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0" lang="en-US" altLang="ja-JP" sz="3200" b="1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Summary</a:t>
            </a:r>
            <a:endParaRPr kumimoji="0" lang="en-US" altLang="en-US" sz="3200" b="1" kern="0" dirty="0" smtClean="0">
              <a:solidFill>
                <a:srgbClr val="000099"/>
              </a:solidFill>
              <a:latin typeface="Verdana"/>
              <a:ea typeface="+mj-ea"/>
              <a:cs typeface="+mj-cs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899490" y="2420860"/>
            <a:ext cx="7633192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ja-JP" sz="2400" b="1" dirty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MyJVN          </a:t>
            </a:r>
            <a:r>
              <a:rPr lang="en-US" altLang="ja-JP" sz="2400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ja-JP" sz="2400" b="1" dirty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the framework of machine readable interface </a:t>
            </a:r>
            <a:r>
              <a:rPr lang="en-US" altLang="ja-JP" sz="2400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based on the CYBEX common </a:t>
            </a:r>
            <a:r>
              <a:rPr lang="en-US" altLang="ja-JP" sz="2400" b="1" dirty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enumeration </a:t>
            </a:r>
            <a:r>
              <a:rPr lang="en-US" altLang="ja-JP" sz="2400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</a:t>
            </a:r>
            <a:r>
              <a:rPr lang="en-US" altLang="ja-JP" sz="2400" b="1" dirty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security information sharing and exchanging. </a:t>
            </a:r>
            <a:endParaRPr lang="ja-JP" altLang="en-US" sz="2400" b="1" dirty="0">
              <a:solidFill>
                <a:srgbClr val="000099"/>
              </a:solidFill>
              <a:latin typeface="Verdana" pitchFamily="34" charset="0"/>
              <a:ea typeface="HGP創英角ｺﾞｼｯｸUB" pitchFamily="50" charset="-128"/>
              <a:cs typeface="Verdana" pitchFamily="34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490" y="2420860"/>
            <a:ext cx="2154238" cy="449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458263" y="5013220"/>
            <a:ext cx="6227474" cy="707886"/>
          </a:xfrm>
          <a:prstGeom prst="rect">
            <a:avLst/>
          </a:prstGeom>
          <a:solidFill>
            <a:srgbClr val="0000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altLang="ja-JP" sz="4000" b="1" dirty="0" smtClean="0">
                <a:solidFill>
                  <a:prstClr val="white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http://jvndb.jvn.jp/en/apis/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</a:rPr>
              <a:t>Appendix</a:t>
            </a:r>
          </a:p>
          <a:p>
            <a:pPr lvl="0"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</a:rPr>
              <a:t>Activities History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84871" y="1841268"/>
            <a:ext cx="152400" cy="152400"/>
          </a:xfrm>
          <a:prstGeom prst="flowChartExtra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b="1" kern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37271" y="1757130"/>
            <a:ext cx="58961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Jul 7, 2004:  Information Security Early Warning Partnership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251520" y="1196690"/>
            <a:ext cx="720725" cy="449263"/>
          </a:xfrm>
          <a:prstGeom prst="rect">
            <a:avLst/>
          </a:prstGeom>
          <a:solidFill>
            <a:srgbClr val="0000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b="1" kern="0" dirty="0">
                <a:solidFill>
                  <a:schemeClr val="bg1"/>
                </a:solidFill>
                <a:latin typeface="Verdana" pitchFamily="34" charset="0"/>
                <a:cs typeface="Verdana" pitchFamily="34" charset="0"/>
              </a:rPr>
              <a:t>2004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13446" y="2033355"/>
            <a:ext cx="7521819" cy="369888"/>
            <a:chOff x="343" y="1486"/>
            <a:chExt cx="5133" cy="233"/>
          </a:xfrm>
        </p:grpSpPr>
        <p:sp>
          <p:nvSpPr>
            <p:cNvPr id="9" name="AutoShape 27"/>
            <p:cNvSpPr>
              <a:spLocks noChangeArrowheads="1"/>
            </p:cNvSpPr>
            <p:nvPr/>
          </p:nvSpPr>
          <p:spPr bwMode="auto">
            <a:xfrm>
              <a:off x="343" y="1539"/>
              <a:ext cx="104" cy="96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b="1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 Box 28"/>
            <p:cNvSpPr txBox="1">
              <a:spLocks noChangeArrowheads="1"/>
            </p:cNvSpPr>
            <p:nvPr/>
          </p:nvSpPr>
          <p:spPr bwMode="auto">
            <a:xfrm>
              <a:off x="447" y="1486"/>
              <a:ext cx="5029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b="1" kern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Jul 8, 2004: Portal Site, </a:t>
              </a:r>
              <a:r>
                <a:rPr kumimoji="0" lang="en-US" altLang="ja-JP" b="1" kern="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JVN</a:t>
              </a:r>
              <a:r>
                <a:rPr kumimoji="0" lang="en-US" altLang="ja-JP" b="1" kern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kumimoji="0" lang="en-US" altLang="ja-JP" b="1" kern="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(Vuln. Handling Coordination DB) </a:t>
              </a:r>
              <a:r>
                <a:rPr kumimoji="0" lang="en-US" altLang="ja-JP" b="1" kern="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http://jvn.jp/</a:t>
              </a:r>
            </a:p>
          </p:txBody>
        </p:sp>
      </p:grp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972246" y="1196690"/>
            <a:ext cx="720725" cy="449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1001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kern="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2005</a:t>
            </a:r>
            <a:endParaRPr kumimoji="0" lang="ja-JP" altLang="en-US" b="1" kern="0" dirty="0">
              <a:solidFill>
                <a:schemeClr val="bg1">
                  <a:lumMod val="75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1691383" y="1196690"/>
            <a:ext cx="720725" cy="449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1001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kern="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2006</a:t>
            </a:r>
            <a:endParaRPr kumimoji="0" lang="ja-JP" altLang="en-US" b="1" kern="0" dirty="0">
              <a:solidFill>
                <a:schemeClr val="bg1">
                  <a:lumMod val="75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2411978" y="1196690"/>
            <a:ext cx="720725" cy="449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1001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kern="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2007</a:t>
            </a:r>
            <a:endParaRPr kumimoji="0" lang="ja-JP" altLang="en-US" b="1" kern="0" dirty="0">
              <a:solidFill>
                <a:schemeClr val="bg1">
                  <a:lumMod val="75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3132058" y="1196690"/>
            <a:ext cx="720725" cy="449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1001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kern="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2008</a:t>
            </a:r>
            <a:endParaRPr kumimoji="0" lang="ja-JP" altLang="en-US" b="1" kern="0" dirty="0">
              <a:solidFill>
                <a:schemeClr val="bg1">
                  <a:lumMod val="75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3852138" y="1196690"/>
            <a:ext cx="720725" cy="449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1001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kern="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2009</a:t>
            </a:r>
            <a:endParaRPr kumimoji="0" lang="ja-JP" altLang="en-US" b="1" kern="0" dirty="0">
              <a:solidFill>
                <a:schemeClr val="bg1">
                  <a:lumMod val="75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4572218" y="1196690"/>
            <a:ext cx="720725" cy="449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1001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kern="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2010</a:t>
            </a:r>
            <a:endParaRPr kumimoji="0" lang="ja-JP" altLang="en-US" b="1" kern="0" dirty="0">
              <a:solidFill>
                <a:schemeClr val="bg1">
                  <a:lumMod val="75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5292813" y="1196690"/>
            <a:ext cx="720725" cy="449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1001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kern="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</a:t>
            </a:r>
            <a:endParaRPr kumimoji="0" lang="ja-JP" altLang="en-US" b="1" kern="0" dirty="0">
              <a:solidFill>
                <a:schemeClr val="bg1">
                  <a:lumMod val="75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6012893" y="1196690"/>
            <a:ext cx="720725" cy="449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1001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kern="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2012</a:t>
            </a:r>
            <a:endParaRPr kumimoji="0" lang="ja-JP" altLang="en-US" b="1" kern="0" dirty="0">
              <a:solidFill>
                <a:schemeClr val="bg1">
                  <a:lumMod val="75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6732973" y="1196690"/>
            <a:ext cx="720725" cy="449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1001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kern="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2013</a:t>
            </a:r>
            <a:endParaRPr kumimoji="0" lang="ja-JP" altLang="en-US" b="1" kern="0" dirty="0">
              <a:solidFill>
                <a:schemeClr val="bg1">
                  <a:lumMod val="75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453053" y="1196690"/>
            <a:ext cx="1440122" cy="449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1001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kern="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2014 …</a:t>
            </a:r>
            <a:endParaRPr kumimoji="0" lang="ja-JP" altLang="en-US" b="1" kern="0" dirty="0">
              <a:solidFill>
                <a:schemeClr val="bg1">
                  <a:lumMod val="75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3" name="テキスト ボックス 32"/>
          <p:cNvSpPr txBox="1">
            <a:spLocks noChangeArrowheads="1"/>
          </p:cNvSpPr>
          <p:nvPr/>
        </p:nvSpPr>
        <p:spPr bwMode="auto">
          <a:xfrm>
            <a:off x="629403" y="2714178"/>
            <a:ext cx="78311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000" b="1" u="sng" kern="0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Information Security Early Warning Partnership</a:t>
            </a:r>
            <a:r>
              <a:rPr kumimoji="0" lang="en-US" altLang="ja-JP" sz="2000" b="1" kern="0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/>
            </a:r>
            <a:br>
              <a:rPr kumimoji="0" lang="en-US" altLang="ja-JP" sz="2000" b="1" kern="0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</a:br>
            <a:r>
              <a:rPr kumimoji="0" lang="en-US" altLang="ja-JP" sz="2000" b="1" kern="0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A public-private partnership framework pursuant to the METI (Ministry of Economy, Trade and Industry) Directive #235, 2004, has been established to promote software product and web site security and prevent the damage to spread to the vast range of computers due to computer viruses or unauthorized access.</a:t>
            </a:r>
            <a:endParaRPr kumimoji="0" lang="en-US" altLang="ja-JP" sz="2000" b="1" kern="0" dirty="0">
              <a:solidFill>
                <a:srgbClr val="000000"/>
              </a:solidFill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</a:rPr>
              <a:t>Appendix</a:t>
            </a:r>
          </a:p>
          <a:p>
            <a:pPr lvl="0"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Activities History</a:t>
            </a: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251520" y="1196742"/>
            <a:ext cx="720725" cy="449263"/>
          </a:xfrm>
          <a:prstGeom prst="rect">
            <a:avLst/>
          </a:prstGeom>
          <a:solidFill>
            <a:srgbClr val="0000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kern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2006</a:t>
            </a:r>
            <a:endParaRPr kumimoji="0" lang="ja-JP" altLang="en-US" b="1" kern="0" dirty="0">
              <a:solidFill>
                <a:schemeClr val="bg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2" name="Rectangle 21"/>
          <p:cNvSpPr>
            <a:spLocks noChangeArrowheads="1"/>
          </p:cNvSpPr>
          <p:nvPr/>
        </p:nvSpPr>
        <p:spPr bwMode="auto">
          <a:xfrm>
            <a:off x="972115" y="1196690"/>
            <a:ext cx="720725" cy="449263"/>
          </a:xfrm>
          <a:prstGeom prst="rect">
            <a:avLst/>
          </a:prstGeom>
          <a:solidFill>
            <a:srgbClr val="0000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kern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2007</a:t>
            </a:r>
            <a:endParaRPr kumimoji="0" lang="ja-JP" altLang="en-US" b="1" kern="0" dirty="0">
              <a:solidFill>
                <a:schemeClr val="bg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3" name="Rectangle 21"/>
          <p:cNvSpPr>
            <a:spLocks noChangeArrowheads="1"/>
          </p:cNvSpPr>
          <p:nvPr/>
        </p:nvSpPr>
        <p:spPr bwMode="auto">
          <a:xfrm>
            <a:off x="1692195" y="1196742"/>
            <a:ext cx="720725" cy="449263"/>
          </a:xfrm>
          <a:prstGeom prst="rect">
            <a:avLst/>
          </a:prstGeom>
          <a:solidFill>
            <a:srgbClr val="0000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kern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2008</a:t>
            </a:r>
            <a:endParaRPr kumimoji="0" lang="ja-JP" altLang="en-US" b="1" kern="0" dirty="0">
              <a:solidFill>
                <a:schemeClr val="bg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4" name="Rectangle 21"/>
          <p:cNvSpPr>
            <a:spLocks noChangeArrowheads="1"/>
          </p:cNvSpPr>
          <p:nvPr/>
        </p:nvSpPr>
        <p:spPr bwMode="auto">
          <a:xfrm>
            <a:off x="2412275" y="1196742"/>
            <a:ext cx="720725" cy="449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1001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kern="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2009</a:t>
            </a:r>
            <a:endParaRPr kumimoji="0" lang="ja-JP" altLang="en-US" b="1" kern="0" dirty="0">
              <a:solidFill>
                <a:schemeClr val="bg1">
                  <a:lumMod val="75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3131840" y="1196742"/>
            <a:ext cx="720725" cy="449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1001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kern="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2010</a:t>
            </a:r>
            <a:endParaRPr kumimoji="0" lang="ja-JP" altLang="en-US" b="1" kern="0" dirty="0">
              <a:solidFill>
                <a:schemeClr val="bg1">
                  <a:lumMod val="75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6" name="Rectangle 21"/>
          <p:cNvSpPr>
            <a:spLocks noChangeArrowheads="1"/>
          </p:cNvSpPr>
          <p:nvPr/>
        </p:nvSpPr>
        <p:spPr bwMode="auto">
          <a:xfrm>
            <a:off x="3852435" y="1196690"/>
            <a:ext cx="720725" cy="449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1001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kern="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</a:t>
            </a:r>
            <a:endParaRPr kumimoji="0" lang="ja-JP" altLang="en-US" b="1" kern="0" dirty="0">
              <a:solidFill>
                <a:schemeClr val="bg1">
                  <a:lumMod val="75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7" name="Rectangle 21"/>
          <p:cNvSpPr>
            <a:spLocks noChangeArrowheads="1"/>
          </p:cNvSpPr>
          <p:nvPr/>
        </p:nvSpPr>
        <p:spPr bwMode="auto">
          <a:xfrm>
            <a:off x="4572515" y="1196742"/>
            <a:ext cx="720725" cy="449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1001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kern="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2012</a:t>
            </a:r>
            <a:endParaRPr kumimoji="0" lang="ja-JP" altLang="en-US" b="1" kern="0" dirty="0">
              <a:solidFill>
                <a:schemeClr val="bg1">
                  <a:lumMod val="75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8" name="Rectangle 21"/>
          <p:cNvSpPr>
            <a:spLocks noChangeArrowheads="1"/>
          </p:cNvSpPr>
          <p:nvPr/>
        </p:nvSpPr>
        <p:spPr bwMode="auto">
          <a:xfrm>
            <a:off x="5292595" y="1196742"/>
            <a:ext cx="720725" cy="449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1001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kern="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2013</a:t>
            </a:r>
            <a:endParaRPr kumimoji="0" lang="ja-JP" altLang="en-US" b="1" kern="0" dirty="0">
              <a:solidFill>
                <a:schemeClr val="bg1">
                  <a:lumMod val="75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9" name="Rectangle 21"/>
          <p:cNvSpPr>
            <a:spLocks noChangeArrowheads="1"/>
          </p:cNvSpPr>
          <p:nvPr/>
        </p:nvSpPr>
        <p:spPr bwMode="auto">
          <a:xfrm>
            <a:off x="6012675" y="1196690"/>
            <a:ext cx="720725" cy="449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1001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kern="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2014</a:t>
            </a:r>
            <a:endParaRPr kumimoji="0" lang="ja-JP" altLang="en-US" b="1" kern="0" dirty="0">
              <a:solidFill>
                <a:schemeClr val="bg1">
                  <a:lumMod val="75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  <p:grpSp>
        <p:nvGrpSpPr>
          <p:cNvPr id="70" name="Group 13"/>
          <p:cNvGrpSpPr>
            <a:grpSpLocks/>
          </p:cNvGrpSpPr>
          <p:nvPr/>
        </p:nvGrpSpPr>
        <p:grpSpPr bwMode="auto">
          <a:xfrm>
            <a:off x="982703" y="2525265"/>
            <a:ext cx="4622937" cy="923926"/>
            <a:chOff x="2208" y="1986"/>
            <a:chExt cx="3155" cy="582"/>
          </a:xfrm>
        </p:grpSpPr>
        <p:sp>
          <p:nvSpPr>
            <p:cNvPr id="71" name="AutoShape 14"/>
            <p:cNvSpPr>
              <a:spLocks noChangeArrowheads="1"/>
            </p:cNvSpPr>
            <p:nvPr/>
          </p:nvSpPr>
          <p:spPr bwMode="auto">
            <a:xfrm>
              <a:off x="2208" y="2039"/>
              <a:ext cx="104" cy="96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ja-JP" altLang="en-US" b="1" u="sng" dirty="0" smtClean="0">
                <a:solidFill>
                  <a:srgbClr val="385D8A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Text Box 15"/>
            <p:cNvSpPr txBox="1">
              <a:spLocks noChangeArrowheads="1"/>
            </p:cNvSpPr>
            <p:nvPr/>
          </p:nvSpPr>
          <p:spPr bwMode="auto">
            <a:xfrm>
              <a:off x="2312" y="1986"/>
              <a:ext cx="3051" cy="5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Apr 2007: </a:t>
              </a:r>
              <a:r>
                <a:rPr lang="en-US" altLang="ja-JP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JVN iPedia (Vuln. archiving DB) </a:t>
              </a:r>
              <a:r>
                <a:rPr lang="en-US" altLang="ja-JP" b="1" dirty="0" smtClean="0">
                  <a:solidFill>
                    <a:srgbClr val="CC0000"/>
                  </a:solidFill>
                  <a:latin typeface="Calibri" pitchFamily="34" charset="0"/>
                  <a:cs typeface="Calibri" pitchFamily="34" charset="0"/>
                </a:rPr>
                <a:t/>
              </a:r>
              <a:br>
                <a:rPr lang="en-US" altLang="ja-JP" b="1" dirty="0" smtClean="0">
                  <a:solidFill>
                    <a:srgbClr val="CC0000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http://jvndb.jvn.jp/ (</a:t>
              </a:r>
              <a:r>
                <a:rPr lang="en-US" altLang="ja-JP" b="1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Adopted CVE and CVSS</a:t>
              </a:r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  <a:p>
              <a:endParaRPr lang="en-US" altLang="ja-JP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3" name="Group 16"/>
          <p:cNvGrpSpPr>
            <a:grpSpLocks/>
          </p:cNvGrpSpPr>
          <p:nvPr/>
        </p:nvGrpSpPr>
        <p:grpSpPr bwMode="auto">
          <a:xfrm>
            <a:off x="279440" y="1795015"/>
            <a:ext cx="4534398" cy="369888"/>
            <a:chOff x="1536" y="1794"/>
            <a:chExt cx="3094" cy="233"/>
          </a:xfrm>
        </p:grpSpPr>
        <p:sp>
          <p:nvSpPr>
            <p:cNvPr id="74" name="AutoShape 17"/>
            <p:cNvSpPr>
              <a:spLocks noChangeArrowheads="1"/>
            </p:cNvSpPr>
            <p:nvPr/>
          </p:nvSpPr>
          <p:spPr bwMode="auto">
            <a:xfrm>
              <a:off x="1536" y="1852"/>
              <a:ext cx="104" cy="96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ja-JP" altLang="en-US" b="1" u="sng" dirty="0" smtClean="0">
                <a:solidFill>
                  <a:srgbClr val="385D8A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Text Box 18"/>
            <p:cNvSpPr txBox="1">
              <a:spLocks noChangeArrowheads="1"/>
            </p:cNvSpPr>
            <p:nvPr/>
          </p:nvSpPr>
          <p:spPr bwMode="auto">
            <a:xfrm>
              <a:off x="1640" y="1794"/>
              <a:ext cx="2990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Jan 2006: Evaluating CVSS V1.0 for adoption</a:t>
              </a:r>
            </a:p>
          </p:txBody>
        </p:sp>
      </p:grpSp>
      <p:grpSp>
        <p:nvGrpSpPr>
          <p:cNvPr id="76" name="Group 19"/>
          <p:cNvGrpSpPr>
            <a:grpSpLocks/>
          </p:cNvGrpSpPr>
          <p:nvPr/>
        </p:nvGrpSpPr>
        <p:grpSpPr bwMode="auto">
          <a:xfrm>
            <a:off x="982703" y="3058666"/>
            <a:ext cx="4524504" cy="369888"/>
            <a:chOff x="2737" y="2572"/>
            <a:chExt cx="3087" cy="233"/>
          </a:xfrm>
        </p:grpSpPr>
        <p:sp>
          <p:nvSpPr>
            <p:cNvPr id="77" name="AutoShape 20"/>
            <p:cNvSpPr>
              <a:spLocks noChangeArrowheads="1"/>
            </p:cNvSpPr>
            <p:nvPr/>
          </p:nvSpPr>
          <p:spPr bwMode="auto">
            <a:xfrm>
              <a:off x="2737" y="2625"/>
              <a:ext cx="104" cy="96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ja-JP" altLang="en-US" b="1" u="sng" dirty="0" smtClean="0">
                <a:solidFill>
                  <a:srgbClr val="385D8A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Text Box 21"/>
            <p:cNvSpPr txBox="1">
              <a:spLocks noChangeArrowheads="1"/>
            </p:cNvSpPr>
            <p:nvPr/>
          </p:nvSpPr>
          <p:spPr bwMode="auto">
            <a:xfrm>
              <a:off x="2841" y="2572"/>
              <a:ext cx="2983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Aug 2007: Adopted CVSS  V2.0 in JVN iPedia</a:t>
              </a:r>
            </a:p>
          </p:txBody>
        </p:sp>
      </p:grpSp>
      <p:grpSp>
        <p:nvGrpSpPr>
          <p:cNvPr id="79" name="Group 23"/>
          <p:cNvGrpSpPr>
            <a:grpSpLocks/>
          </p:cNvGrpSpPr>
          <p:nvPr/>
        </p:nvGrpSpPr>
        <p:grpSpPr bwMode="auto">
          <a:xfrm>
            <a:off x="1646675" y="4313082"/>
            <a:ext cx="4826392" cy="369888"/>
            <a:chOff x="2737" y="2572"/>
            <a:chExt cx="3291" cy="233"/>
          </a:xfrm>
        </p:grpSpPr>
        <p:sp>
          <p:nvSpPr>
            <p:cNvPr id="80" name="AutoShape 24"/>
            <p:cNvSpPr>
              <a:spLocks noChangeArrowheads="1"/>
            </p:cNvSpPr>
            <p:nvPr/>
          </p:nvSpPr>
          <p:spPr bwMode="auto">
            <a:xfrm>
              <a:off x="2737" y="2625"/>
              <a:ext cx="104" cy="96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ja-JP" altLang="en-US" b="1" u="sng" dirty="0" smtClean="0">
                <a:solidFill>
                  <a:srgbClr val="385D8A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Text Box 25"/>
            <p:cNvSpPr txBox="1">
              <a:spLocks noChangeArrowheads="1"/>
            </p:cNvSpPr>
            <p:nvPr/>
          </p:nvSpPr>
          <p:spPr bwMode="auto">
            <a:xfrm>
              <a:off x="2841" y="2572"/>
              <a:ext cx="3187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Sep 2008: JVN iPedia extension (</a:t>
              </a:r>
              <a:r>
                <a:rPr lang="en-US" altLang="ja-JP" b="1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Adopted CWE</a:t>
              </a:r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</p:grpSp>
      <p:grpSp>
        <p:nvGrpSpPr>
          <p:cNvPr id="82" name="Group 26"/>
          <p:cNvGrpSpPr>
            <a:grpSpLocks/>
          </p:cNvGrpSpPr>
          <p:nvPr/>
        </p:nvGrpSpPr>
        <p:grpSpPr bwMode="auto">
          <a:xfrm>
            <a:off x="1646675" y="4617882"/>
            <a:ext cx="5027009" cy="369888"/>
            <a:chOff x="2737" y="2572"/>
            <a:chExt cx="3427" cy="233"/>
          </a:xfrm>
        </p:grpSpPr>
        <p:sp>
          <p:nvSpPr>
            <p:cNvPr id="83" name="AutoShape 27"/>
            <p:cNvSpPr>
              <a:spLocks noChangeArrowheads="1"/>
            </p:cNvSpPr>
            <p:nvPr/>
          </p:nvSpPr>
          <p:spPr bwMode="auto">
            <a:xfrm>
              <a:off x="2737" y="2625"/>
              <a:ext cx="104" cy="96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ja-JP" altLang="en-US" b="1" u="sng" dirty="0" smtClean="0">
                <a:solidFill>
                  <a:srgbClr val="385D8A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4" name="Text Box 28"/>
            <p:cNvSpPr txBox="1">
              <a:spLocks noChangeArrowheads="1"/>
            </p:cNvSpPr>
            <p:nvPr/>
          </p:nvSpPr>
          <p:spPr bwMode="auto">
            <a:xfrm>
              <a:off x="2841" y="2572"/>
              <a:ext cx="3323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Sep 2008: JVN iPedia extension (</a:t>
              </a:r>
              <a:r>
                <a:rPr lang="en-US" altLang="ja-JP" b="1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CVE Declaration</a:t>
              </a:r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</p:grpSp>
      <p:grpSp>
        <p:nvGrpSpPr>
          <p:cNvPr id="85" name="Group 29"/>
          <p:cNvGrpSpPr>
            <a:grpSpLocks/>
          </p:cNvGrpSpPr>
          <p:nvPr/>
        </p:nvGrpSpPr>
        <p:grpSpPr bwMode="auto">
          <a:xfrm>
            <a:off x="1556665" y="4008282"/>
            <a:ext cx="5063054" cy="369888"/>
            <a:chOff x="2737" y="2572"/>
            <a:chExt cx="3454" cy="233"/>
          </a:xfrm>
        </p:grpSpPr>
        <p:sp>
          <p:nvSpPr>
            <p:cNvPr id="86" name="AutoShape 30"/>
            <p:cNvSpPr>
              <a:spLocks noChangeArrowheads="1"/>
            </p:cNvSpPr>
            <p:nvPr/>
          </p:nvSpPr>
          <p:spPr bwMode="auto">
            <a:xfrm>
              <a:off x="2737" y="2625"/>
              <a:ext cx="104" cy="96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ja-JP" altLang="en-US" b="1" u="sng" dirty="0" smtClean="0">
                <a:solidFill>
                  <a:srgbClr val="385D8A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Text Box 31"/>
            <p:cNvSpPr txBox="1">
              <a:spLocks noChangeArrowheads="1"/>
            </p:cNvSpPr>
            <p:nvPr/>
          </p:nvSpPr>
          <p:spPr bwMode="auto">
            <a:xfrm>
              <a:off x="2841" y="2572"/>
              <a:ext cx="3350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May 2008: English Versions of JVN and JVN iPedia</a:t>
              </a:r>
            </a:p>
          </p:txBody>
        </p:sp>
      </p:grpSp>
      <p:grpSp>
        <p:nvGrpSpPr>
          <p:cNvPr id="88" name="Group 32"/>
          <p:cNvGrpSpPr>
            <a:grpSpLocks/>
          </p:cNvGrpSpPr>
          <p:nvPr/>
        </p:nvGrpSpPr>
        <p:grpSpPr bwMode="auto">
          <a:xfrm>
            <a:off x="431840" y="2068065"/>
            <a:ext cx="6539993" cy="369888"/>
            <a:chOff x="1536" y="1794"/>
            <a:chExt cx="4464" cy="233"/>
          </a:xfrm>
        </p:grpSpPr>
        <p:sp>
          <p:nvSpPr>
            <p:cNvPr id="89" name="AutoShape 33"/>
            <p:cNvSpPr>
              <a:spLocks noChangeArrowheads="1"/>
            </p:cNvSpPr>
            <p:nvPr/>
          </p:nvSpPr>
          <p:spPr bwMode="auto">
            <a:xfrm>
              <a:off x="1536" y="1852"/>
              <a:ext cx="104" cy="96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ja-JP" altLang="en-US" b="1" u="sng" dirty="0" smtClean="0">
                <a:solidFill>
                  <a:srgbClr val="385D8A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0" name="Text Box 34"/>
            <p:cNvSpPr txBox="1">
              <a:spLocks noChangeArrowheads="1"/>
            </p:cNvSpPr>
            <p:nvPr/>
          </p:nvSpPr>
          <p:spPr bwMode="auto">
            <a:xfrm>
              <a:off x="1640" y="1794"/>
              <a:ext cx="4360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Sep 2006: CVSS V1.0 Calculator [CN][NL][EN][DE][JA][KO][PT][ES]</a:t>
              </a:r>
            </a:p>
          </p:txBody>
        </p:sp>
      </p:grpSp>
      <p:grpSp>
        <p:nvGrpSpPr>
          <p:cNvPr id="91" name="Group 9"/>
          <p:cNvGrpSpPr>
            <a:grpSpLocks/>
          </p:cNvGrpSpPr>
          <p:nvPr/>
        </p:nvGrpSpPr>
        <p:grpSpPr bwMode="auto">
          <a:xfrm>
            <a:off x="1691422" y="5247527"/>
            <a:ext cx="4723426" cy="369888"/>
            <a:chOff x="3009" y="2736"/>
            <a:chExt cx="3223" cy="233"/>
          </a:xfrm>
        </p:grpSpPr>
        <p:sp>
          <p:nvSpPr>
            <p:cNvPr id="92" name="AutoShape 10"/>
            <p:cNvSpPr>
              <a:spLocks noChangeArrowheads="1"/>
            </p:cNvSpPr>
            <p:nvPr/>
          </p:nvSpPr>
          <p:spPr bwMode="auto">
            <a:xfrm>
              <a:off x="3009" y="2786"/>
              <a:ext cx="104" cy="96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ja-JP" altLang="en-US" b="1" u="sng" dirty="0" smtClean="0">
                <a:solidFill>
                  <a:srgbClr val="385D8A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3" name="Text Box 11"/>
            <p:cNvSpPr txBox="1">
              <a:spLocks noChangeArrowheads="1"/>
            </p:cNvSpPr>
            <p:nvPr/>
          </p:nvSpPr>
          <p:spPr bwMode="auto">
            <a:xfrm>
              <a:off x="3113" y="2736"/>
              <a:ext cx="3119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Oct 2008: JVN iPedia extension (</a:t>
              </a:r>
              <a:r>
                <a:rPr lang="en-US" altLang="ja-JP" b="1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Adopted CPE</a:t>
              </a:r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</p:grpSp>
      <p:grpSp>
        <p:nvGrpSpPr>
          <p:cNvPr id="94" name="Group 24"/>
          <p:cNvGrpSpPr>
            <a:grpSpLocks/>
          </p:cNvGrpSpPr>
          <p:nvPr/>
        </p:nvGrpSpPr>
        <p:grpSpPr bwMode="auto">
          <a:xfrm>
            <a:off x="1691422" y="5552327"/>
            <a:ext cx="7062425" cy="369888"/>
            <a:chOff x="3009" y="2736"/>
            <a:chExt cx="4820" cy="233"/>
          </a:xfrm>
        </p:grpSpPr>
        <p:sp>
          <p:nvSpPr>
            <p:cNvPr id="95" name="AutoShape 25"/>
            <p:cNvSpPr>
              <a:spLocks noChangeArrowheads="1"/>
            </p:cNvSpPr>
            <p:nvPr/>
          </p:nvSpPr>
          <p:spPr bwMode="auto">
            <a:xfrm>
              <a:off x="3009" y="2786"/>
              <a:ext cx="104" cy="96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ja-JP" altLang="en-US" b="1" u="sng" dirty="0" smtClean="0">
                <a:solidFill>
                  <a:srgbClr val="385D8A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" name="Text Box 26"/>
            <p:cNvSpPr txBox="1">
              <a:spLocks noChangeArrowheads="1"/>
            </p:cNvSpPr>
            <p:nvPr/>
          </p:nvSpPr>
          <p:spPr bwMode="auto">
            <a:xfrm>
              <a:off x="3113" y="2736"/>
              <a:ext cx="4716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Oct 2008: </a:t>
              </a:r>
              <a:r>
                <a:rPr lang="en-US" altLang="ja-JP" b="1" dirty="0" smtClean="0">
                  <a:solidFill>
                    <a:srgbClr val="FF9900"/>
                  </a:solidFill>
                  <a:latin typeface="Calibri" pitchFamily="34" charset="0"/>
                  <a:cs typeface="Calibri" pitchFamily="34" charset="0"/>
                </a:rPr>
                <a:t>MyJVN Filtered vulnerability</a:t>
              </a:r>
              <a:r>
                <a:rPr lang="ja-JP" altLang="en-US" b="1" dirty="0" smtClean="0">
                  <a:solidFill>
                    <a:srgbClr val="FF99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ja-JP" b="1" dirty="0" smtClean="0">
                  <a:solidFill>
                    <a:srgbClr val="FF9900"/>
                  </a:solidFill>
                  <a:latin typeface="Calibri" pitchFamily="34" charset="0"/>
                  <a:cs typeface="Calibri" pitchFamily="34" charset="0"/>
                </a:rPr>
                <a:t>information tool </a:t>
              </a:r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</a:t>
              </a:r>
              <a:r>
                <a:rPr lang="en-US" altLang="ja-JP" b="1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Adopted CPE</a:t>
              </a:r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en-US" altLang="ja-JP" b="1" dirty="0" smtClean="0">
                <a:solidFill>
                  <a:srgbClr val="FF99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97" name="Group 33"/>
          <p:cNvGrpSpPr>
            <a:grpSpLocks/>
          </p:cNvGrpSpPr>
          <p:nvPr/>
        </p:nvGrpSpPr>
        <p:grpSpPr bwMode="auto">
          <a:xfrm>
            <a:off x="1646675" y="4942727"/>
            <a:ext cx="3460031" cy="369888"/>
            <a:chOff x="3009" y="2736"/>
            <a:chExt cx="2363" cy="233"/>
          </a:xfrm>
        </p:grpSpPr>
        <p:sp>
          <p:nvSpPr>
            <p:cNvPr id="98" name="AutoShape 34"/>
            <p:cNvSpPr>
              <a:spLocks noChangeArrowheads="1"/>
            </p:cNvSpPr>
            <p:nvPr/>
          </p:nvSpPr>
          <p:spPr bwMode="auto">
            <a:xfrm>
              <a:off x="3009" y="2786"/>
              <a:ext cx="104" cy="96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ja-JP" altLang="en-US" b="1" u="sng" dirty="0" smtClean="0">
                <a:solidFill>
                  <a:srgbClr val="385D8A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" name="Text Box 35"/>
            <p:cNvSpPr txBox="1">
              <a:spLocks noChangeArrowheads="1"/>
            </p:cNvSpPr>
            <p:nvPr/>
          </p:nvSpPr>
          <p:spPr bwMode="auto">
            <a:xfrm>
              <a:off x="3113" y="2736"/>
              <a:ext cx="2259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Sep 2008: MyJVN project started</a:t>
              </a:r>
            </a:p>
          </p:txBody>
        </p:sp>
      </p:grpSp>
      <p:sp>
        <p:nvSpPr>
          <p:cNvPr id="100" name="正方形/長方形 99"/>
          <p:cNvSpPr/>
          <p:nvPr/>
        </p:nvSpPr>
        <p:spPr>
          <a:xfrm>
            <a:off x="323410" y="3510136"/>
            <a:ext cx="8727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u="sng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“Collaboration possibilities between NVD/SCAP and JVN” started.</a:t>
            </a:r>
            <a:endParaRPr lang="ja-JP" altLang="en-US" b="1" i="1" u="sng" dirty="0">
              <a:solidFill>
                <a:srgbClr val="0066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01" name="Rectangle 21"/>
          <p:cNvSpPr>
            <a:spLocks noChangeArrowheads="1"/>
          </p:cNvSpPr>
          <p:nvPr/>
        </p:nvSpPr>
        <p:spPr bwMode="auto">
          <a:xfrm>
            <a:off x="6732240" y="1197477"/>
            <a:ext cx="2160935" cy="449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1001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kern="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2015 …</a:t>
            </a:r>
            <a:endParaRPr kumimoji="0" lang="ja-JP" altLang="en-US" b="1" kern="0" dirty="0">
              <a:solidFill>
                <a:schemeClr val="bg1">
                  <a:lumMod val="75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</a:rPr>
              <a:t>Appendix</a:t>
            </a:r>
          </a:p>
          <a:p>
            <a:pPr lvl="0"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Activities History</a:t>
            </a:r>
          </a:p>
        </p:txBody>
      </p:sp>
      <p:sp>
        <p:nvSpPr>
          <p:cNvPr id="47" name="Rectangle 21"/>
          <p:cNvSpPr>
            <a:spLocks noChangeArrowheads="1"/>
          </p:cNvSpPr>
          <p:nvPr/>
        </p:nvSpPr>
        <p:spPr bwMode="auto">
          <a:xfrm>
            <a:off x="250825" y="1196742"/>
            <a:ext cx="720725" cy="449263"/>
          </a:xfrm>
          <a:prstGeom prst="rect">
            <a:avLst/>
          </a:prstGeom>
          <a:solidFill>
            <a:srgbClr val="0000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kern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2009</a:t>
            </a:r>
            <a:endParaRPr kumimoji="0" lang="ja-JP" altLang="en-US" b="1" kern="0" dirty="0">
              <a:solidFill>
                <a:schemeClr val="bg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8" name="Rectangle 21"/>
          <p:cNvSpPr>
            <a:spLocks noChangeArrowheads="1"/>
          </p:cNvSpPr>
          <p:nvPr/>
        </p:nvSpPr>
        <p:spPr bwMode="auto">
          <a:xfrm>
            <a:off x="970905" y="1196742"/>
            <a:ext cx="720725" cy="449263"/>
          </a:xfrm>
          <a:prstGeom prst="rect">
            <a:avLst/>
          </a:prstGeom>
          <a:solidFill>
            <a:srgbClr val="0000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kern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2010</a:t>
            </a:r>
            <a:endParaRPr kumimoji="0" lang="ja-JP" altLang="en-US" b="1" kern="0" dirty="0">
              <a:solidFill>
                <a:schemeClr val="bg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1691500" y="1196690"/>
            <a:ext cx="720725" cy="449263"/>
          </a:xfrm>
          <a:prstGeom prst="rect">
            <a:avLst/>
          </a:prstGeom>
          <a:solidFill>
            <a:srgbClr val="0000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kern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</a:t>
            </a:r>
            <a:endParaRPr kumimoji="0" lang="ja-JP" altLang="en-US" b="1" kern="0" dirty="0">
              <a:solidFill>
                <a:schemeClr val="bg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50" name="Rectangle 21"/>
          <p:cNvSpPr>
            <a:spLocks noChangeArrowheads="1"/>
          </p:cNvSpPr>
          <p:nvPr/>
        </p:nvSpPr>
        <p:spPr bwMode="auto">
          <a:xfrm>
            <a:off x="2411580" y="1196742"/>
            <a:ext cx="720725" cy="449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1001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kern="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2012</a:t>
            </a:r>
            <a:endParaRPr kumimoji="0" lang="ja-JP" altLang="en-US" b="1" kern="0" dirty="0">
              <a:solidFill>
                <a:schemeClr val="bg1">
                  <a:lumMod val="75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51" name="Rectangle 21"/>
          <p:cNvSpPr>
            <a:spLocks noChangeArrowheads="1"/>
          </p:cNvSpPr>
          <p:nvPr/>
        </p:nvSpPr>
        <p:spPr bwMode="auto">
          <a:xfrm>
            <a:off x="3131660" y="1196742"/>
            <a:ext cx="720725" cy="449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1001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kern="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2013</a:t>
            </a:r>
            <a:endParaRPr kumimoji="0" lang="ja-JP" altLang="en-US" b="1" kern="0" dirty="0">
              <a:solidFill>
                <a:schemeClr val="bg1">
                  <a:lumMod val="75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52" name="Rectangle 21"/>
          <p:cNvSpPr>
            <a:spLocks noChangeArrowheads="1"/>
          </p:cNvSpPr>
          <p:nvPr/>
        </p:nvSpPr>
        <p:spPr bwMode="auto">
          <a:xfrm>
            <a:off x="3851740" y="1196690"/>
            <a:ext cx="720725" cy="449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1001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kern="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2014</a:t>
            </a:r>
            <a:endParaRPr kumimoji="0" lang="ja-JP" altLang="en-US" b="1" kern="0" dirty="0">
              <a:solidFill>
                <a:schemeClr val="bg1">
                  <a:lumMod val="75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  <p:grpSp>
        <p:nvGrpSpPr>
          <p:cNvPr id="53" name="Group 12"/>
          <p:cNvGrpSpPr>
            <a:grpSpLocks/>
          </p:cNvGrpSpPr>
          <p:nvPr/>
        </p:nvGrpSpPr>
        <p:grpSpPr bwMode="auto">
          <a:xfrm>
            <a:off x="976530" y="3294010"/>
            <a:ext cx="5630375" cy="369888"/>
            <a:chOff x="3312" y="3120"/>
            <a:chExt cx="3846" cy="233"/>
          </a:xfrm>
        </p:grpSpPr>
        <p:sp>
          <p:nvSpPr>
            <p:cNvPr id="54" name="AutoShape 13"/>
            <p:cNvSpPr>
              <a:spLocks noChangeArrowheads="1"/>
            </p:cNvSpPr>
            <p:nvPr/>
          </p:nvSpPr>
          <p:spPr bwMode="auto">
            <a:xfrm>
              <a:off x="3312" y="3170"/>
              <a:ext cx="104" cy="96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ja-JP" altLang="en-US" b="1" u="sng" dirty="0" smtClean="0">
                <a:solidFill>
                  <a:srgbClr val="385D8A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Text Box 14"/>
            <p:cNvSpPr txBox="1">
              <a:spLocks noChangeArrowheads="1"/>
            </p:cNvSpPr>
            <p:nvPr/>
          </p:nvSpPr>
          <p:spPr bwMode="auto">
            <a:xfrm>
              <a:off x="3416" y="3120"/>
              <a:ext cx="3742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Jan 2010: </a:t>
              </a:r>
              <a:r>
                <a:rPr lang="en-US" altLang="ja-JP" b="1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JVN,</a:t>
              </a:r>
              <a:r>
                <a:rPr lang="en-US" altLang="ja-JP" b="1" dirty="0" smtClean="0">
                  <a:solidFill>
                    <a:srgbClr val="CC0000"/>
                  </a:solidFill>
                  <a:latin typeface="Calibri" pitchFamily="34" charset="0"/>
                  <a:cs typeface="Calibri" pitchFamily="34" charset="0"/>
                </a:rPr>
                <a:t> JVN iPedia</a:t>
              </a:r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and </a:t>
              </a:r>
              <a:r>
                <a:rPr lang="en-US" altLang="ja-JP" b="1" dirty="0" smtClean="0">
                  <a:solidFill>
                    <a:srgbClr val="FF9933"/>
                  </a:solidFill>
                  <a:latin typeface="Calibri" pitchFamily="34" charset="0"/>
                  <a:cs typeface="Calibri" pitchFamily="34" charset="0"/>
                </a:rPr>
                <a:t>MyJVN </a:t>
              </a:r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</a:t>
              </a:r>
              <a:r>
                <a:rPr lang="en-US" altLang="ja-JP" b="1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CVE-Compatible</a:t>
              </a:r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</p:grpSp>
      <p:grpSp>
        <p:nvGrpSpPr>
          <p:cNvPr id="56" name="Group 15"/>
          <p:cNvGrpSpPr>
            <a:grpSpLocks/>
          </p:cNvGrpSpPr>
          <p:nvPr/>
        </p:nvGrpSpPr>
        <p:grpSpPr bwMode="auto">
          <a:xfrm>
            <a:off x="341530" y="2227211"/>
            <a:ext cx="6461558" cy="369888"/>
            <a:chOff x="4085" y="3494"/>
            <a:chExt cx="4411" cy="233"/>
          </a:xfrm>
        </p:grpSpPr>
        <p:sp>
          <p:nvSpPr>
            <p:cNvPr id="57" name="AutoShape 16"/>
            <p:cNvSpPr>
              <a:spLocks noChangeArrowheads="1"/>
            </p:cNvSpPr>
            <p:nvPr/>
          </p:nvSpPr>
          <p:spPr bwMode="auto">
            <a:xfrm>
              <a:off x="4085" y="3544"/>
              <a:ext cx="104" cy="96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ja-JP" altLang="en-US" b="1" u="sng" dirty="0" smtClean="0">
                <a:solidFill>
                  <a:srgbClr val="385D8A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Text Box 17"/>
            <p:cNvSpPr txBox="1">
              <a:spLocks noChangeArrowheads="1"/>
            </p:cNvSpPr>
            <p:nvPr/>
          </p:nvSpPr>
          <p:spPr bwMode="auto">
            <a:xfrm>
              <a:off x="4189" y="3494"/>
              <a:ext cx="4307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Nov 2009: </a:t>
              </a:r>
              <a:r>
                <a:rPr lang="en-US" altLang="ja-JP" b="1" dirty="0" smtClean="0">
                  <a:solidFill>
                    <a:srgbClr val="FF9900"/>
                  </a:solidFill>
                  <a:latin typeface="Calibri" pitchFamily="34" charset="0"/>
                  <a:cs typeface="Calibri" pitchFamily="34" charset="0"/>
                </a:rPr>
                <a:t>MyJVN Version Checker (VC) </a:t>
              </a:r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</a:t>
              </a:r>
              <a:r>
                <a:rPr lang="en-US" altLang="ja-JP" b="1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Adopted CPE and OVAL</a:t>
              </a:r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</p:grpSp>
      <p:grpSp>
        <p:nvGrpSpPr>
          <p:cNvPr id="59" name="Group 18"/>
          <p:cNvGrpSpPr>
            <a:grpSpLocks/>
          </p:cNvGrpSpPr>
          <p:nvPr/>
        </p:nvGrpSpPr>
        <p:grpSpPr bwMode="auto">
          <a:xfrm>
            <a:off x="449480" y="2532008"/>
            <a:ext cx="5598242" cy="646113"/>
            <a:chOff x="4085" y="3494"/>
            <a:chExt cx="3820" cy="407"/>
          </a:xfrm>
        </p:grpSpPr>
        <p:sp>
          <p:nvSpPr>
            <p:cNvPr id="60" name="AutoShape 19"/>
            <p:cNvSpPr>
              <a:spLocks noChangeArrowheads="1"/>
            </p:cNvSpPr>
            <p:nvPr/>
          </p:nvSpPr>
          <p:spPr bwMode="auto">
            <a:xfrm>
              <a:off x="4085" y="3544"/>
              <a:ext cx="104" cy="96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ja-JP" altLang="en-US" b="1" u="sng" dirty="0" smtClean="0">
                <a:solidFill>
                  <a:srgbClr val="385D8A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Text Box 20"/>
            <p:cNvSpPr txBox="1">
              <a:spLocks noChangeArrowheads="1"/>
            </p:cNvSpPr>
            <p:nvPr/>
          </p:nvSpPr>
          <p:spPr bwMode="auto">
            <a:xfrm>
              <a:off x="4189" y="3494"/>
              <a:ext cx="3716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Dec 2009: </a:t>
              </a:r>
              <a:r>
                <a:rPr lang="en-US" altLang="ja-JP" b="1" dirty="0" smtClean="0">
                  <a:solidFill>
                    <a:srgbClr val="FF9900"/>
                  </a:solidFill>
                  <a:latin typeface="Calibri" pitchFamily="34" charset="0"/>
                  <a:cs typeface="Calibri" pitchFamily="34" charset="0"/>
                </a:rPr>
                <a:t>MyJVN Security Configuration Checker (SCC)</a:t>
              </a:r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</a:p>
            <a:p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</a:t>
              </a:r>
              <a:r>
                <a:rPr lang="en-US" altLang="ja-JP" b="1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Adopted OVAL, CCE and XCCDF</a:t>
              </a:r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</p:grpSp>
      <p:grpSp>
        <p:nvGrpSpPr>
          <p:cNvPr id="62" name="Group 21"/>
          <p:cNvGrpSpPr>
            <a:grpSpLocks/>
          </p:cNvGrpSpPr>
          <p:nvPr/>
        </p:nvGrpSpPr>
        <p:grpSpPr bwMode="auto">
          <a:xfrm>
            <a:off x="1111467" y="4039071"/>
            <a:ext cx="2366475" cy="369888"/>
            <a:chOff x="3312" y="3120"/>
            <a:chExt cx="1615" cy="233"/>
          </a:xfrm>
        </p:grpSpPr>
        <p:sp>
          <p:nvSpPr>
            <p:cNvPr id="63" name="AutoShape 22"/>
            <p:cNvSpPr>
              <a:spLocks noChangeArrowheads="1"/>
            </p:cNvSpPr>
            <p:nvPr/>
          </p:nvSpPr>
          <p:spPr bwMode="auto">
            <a:xfrm>
              <a:off x="3312" y="3170"/>
              <a:ext cx="104" cy="96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ja-JP" altLang="en-US" b="1" u="sng" dirty="0" smtClean="0">
                <a:solidFill>
                  <a:srgbClr val="385D8A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" name="Text Box 23"/>
            <p:cNvSpPr txBox="1">
              <a:spLocks noChangeArrowheads="1"/>
            </p:cNvSpPr>
            <p:nvPr/>
          </p:nvSpPr>
          <p:spPr bwMode="auto">
            <a:xfrm>
              <a:off x="3416" y="3120"/>
              <a:ext cx="1511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Feb 2010: </a:t>
              </a:r>
              <a:r>
                <a:rPr lang="en-US" altLang="ja-JP" b="1" dirty="0" smtClean="0">
                  <a:solidFill>
                    <a:srgbClr val="FF9933"/>
                  </a:solidFill>
                  <a:latin typeface="Calibri" pitchFamily="34" charset="0"/>
                  <a:cs typeface="Calibri" pitchFamily="34" charset="0"/>
                </a:rPr>
                <a:t>MyJVN API</a:t>
              </a:r>
              <a:endParaRPr lang="en-US" altLang="ja-JP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5" name="Group 27"/>
          <p:cNvGrpSpPr>
            <a:grpSpLocks/>
          </p:cNvGrpSpPr>
          <p:nvPr/>
        </p:nvGrpSpPr>
        <p:grpSpPr bwMode="auto">
          <a:xfrm>
            <a:off x="1014630" y="3643260"/>
            <a:ext cx="6099893" cy="369888"/>
            <a:chOff x="3312" y="3120"/>
            <a:chExt cx="4164" cy="233"/>
          </a:xfrm>
        </p:grpSpPr>
        <p:sp>
          <p:nvSpPr>
            <p:cNvPr id="66" name="AutoShape 28"/>
            <p:cNvSpPr>
              <a:spLocks noChangeArrowheads="1"/>
            </p:cNvSpPr>
            <p:nvPr/>
          </p:nvSpPr>
          <p:spPr bwMode="auto">
            <a:xfrm>
              <a:off x="3312" y="3170"/>
              <a:ext cx="104" cy="96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ja-JP" altLang="en-US" b="1" u="sng" dirty="0" smtClean="0">
                <a:solidFill>
                  <a:srgbClr val="385D8A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7" name="Text Box 29"/>
            <p:cNvSpPr txBox="1">
              <a:spLocks noChangeArrowheads="1"/>
            </p:cNvSpPr>
            <p:nvPr/>
          </p:nvSpPr>
          <p:spPr bwMode="auto">
            <a:xfrm>
              <a:off x="3416" y="3120"/>
              <a:ext cx="4060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Jan 2010: CVSS V2.0 Calculator [AR][EN][FR][DE][JA][KO][ES]</a:t>
              </a:r>
            </a:p>
          </p:txBody>
        </p:sp>
      </p:grpSp>
      <p:grpSp>
        <p:nvGrpSpPr>
          <p:cNvPr id="68" name="Group 30"/>
          <p:cNvGrpSpPr>
            <a:grpSpLocks/>
          </p:cNvGrpSpPr>
          <p:nvPr/>
        </p:nvGrpSpPr>
        <p:grpSpPr bwMode="auto">
          <a:xfrm>
            <a:off x="1378167" y="4377596"/>
            <a:ext cx="3977014" cy="369888"/>
            <a:chOff x="3312" y="3120"/>
            <a:chExt cx="2716" cy="233"/>
          </a:xfrm>
        </p:grpSpPr>
        <p:sp>
          <p:nvSpPr>
            <p:cNvPr id="69" name="AutoShape 31"/>
            <p:cNvSpPr>
              <a:spLocks noChangeArrowheads="1"/>
            </p:cNvSpPr>
            <p:nvPr/>
          </p:nvSpPr>
          <p:spPr bwMode="auto">
            <a:xfrm>
              <a:off x="3312" y="3170"/>
              <a:ext cx="104" cy="96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ja-JP" altLang="en-US" b="1" u="sng" dirty="0" smtClean="0">
                <a:solidFill>
                  <a:srgbClr val="385D8A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3416" y="3120"/>
              <a:ext cx="2612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Jun 2010: </a:t>
              </a:r>
              <a:r>
                <a:rPr lang="en-US" altLang="ja-JP" b="1" dirty="0" smtClean="0">
                  <a:solidFill>
                    <a:srgbClr val="FF9933"/>
                  </a:solidFill>
                  <a:latin typeface="Calibri" pitchFamily="34" charset="0"/>
                  <a:cs typeface="Calibri" pitchFamily="34" charset="0"/>
                </a:rPr>
                <a:t>MyJVN - VRDA </a:t>
              </a:r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collaboration</a:t>
              </a:r>
            </a:p>
          </p:txBody>
        </p:sp>
      </p:grpSp>
      <p:grpSp>
        <p:nvGrpSpPr>
          <p:cNvPr id="71" name="Group 38"/>
          <p:cNvGrpSpPr>
            <a:grpSpLocks/>
          </p:cNvGrpSpPr>
          <p:nvPr/>
        </p:nvGrpSpPr>
        <p:grpSpPr bwMode="auto">
          <a:xfrm>
            <a:off x="1644867" y="5412711"/>
            <a:ext cx="5429716" cy="369888"/>
            <a:chOff x="3312" y="3120"/>
            <a:chExt cx="3709" cy="233"/>
          </a:xfrm>
        </p:grpSpPr>
        <p:sp>
          <p:nvSpPr>
            <p:cNvPr id="72" name="AutoShape 39"/>
            <p:cNvSpPr>
              <a:spLocks noChangeArrowheads="1"/>
            </p:cNvSpPr>
            <p:nvPr/>
          </p:nvSpPr>
          <p:spPr bwMode="auto">
            <a:xfrm>
              <a:off x="3312" y="3170"/>
              <a:ext cx="104" cy="96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ja-JP" altLang="en-US" b="1" u="sng" dirty="0" smtClean="0">
                <a:solidFill>
                  <a:srgbClr val="385D8A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Text Box 40"/>
            <p:cNvSpPr txBox="1">
              <a:spLocks noChangeArrowheads="1"/>
            </p:cNvSpPr>
            <p:nvPr/>
          </p:nvSpPr>
          <p:spPr bwMode="auto">
            <a:xfrm>
              <a:off x="3416" y="3120"/>
              <a:ext cx="3605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Mar 2011: </a:t>
              </a:r>
              <a:r>
                <a:rPr lang="en-US" altLang="ja-JP" b="1" dirty="0" smtClean="0">
                  <a:solidFill>
                    <a:srgbClr val="FF9933"/>
                  </a:solidFill>
                  <a:latin typeface="Calibri" pitchFamily="34" charset="0"/>
                  <a:cs typeface="Calibri" pitchFamily="34" charset="0"/>
                </a:rPr>
                <a:t>MyJVN VC </a:t>
              </a:r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and</a:t>
              </a:r>
              <a:r>
                <a:rPr lang="en-US" altLang="ja-JP" b="1" dirty="0" smtClean="0">
                  <a:solidFill>
                    <a:srgbClr val="FF9933"/>
                  </a:solidFill>
                  <a:latin typeface="Calibri" pitchFamily="34" charset="0"/>
                  <a:cs typeface="Calibri" pitchFamily="34" charset="0"/>
                </a:rPr>
                <a:t> MyJVN SCC</a:t>
              </a:r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(</a:t>
              </a:r>
              <a:r>
                <a:rPr lang="en-US" altLang="ja-JP" b="1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OVAL Adopter</a:t>
              </a:r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</p:grpSp>
      <p:grpSp>
        <p:nvGrpSpPr>
          <p:cNvPr id="74" name="Group 38"/>
          <p:cNvGrpSpPr>
            <a:grpSpLocks/>
          </p:cNvGrpSpPr>
          <p:nvPr/>
        </p:nvGrpSpPr>
        <p:grpSpPr bwMode="auto">
          <a:xfrm>
            <a:off x="1646672" y="4804153"/>
            <a:ext cx="5085690" cy="646113"/>
            <a:chOff x="3312" y="3120"/>
            <a:chExt cx="3474" cy="407"/>
          </a:xfrm>
        </p:grpSpPr>
        <p:sp>
          <p:nvSpPr>
            <p:cNvPr id="75" name="AutoShape 39"/>
            <p:cNvSpPr>
              <a:spLocks noChangeArrowheads="1"/>
            </p:cNvSpPr>
            <p:nvPr/>
          </p:nvSpPr>
          <p:spPr bwMode="auto">
            <a:xfrm>
              <a:off x="3312" y="3170"/>
              <a:ext cx="104" cy="96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ja-JP" altLang="en-US" b="1" u="sng" dirty="0" smtClean="0">
                <a:solidFill>
                  <a:srgbClr val="385D8A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Text Box 40"/>
            <p:cNvSpPr txBox="1">
              <a:spLocks noChangeArrowheads="1"/>
            </p:cNvSpPr>
            <p:nvPr/>
          </p:nvSpPr>
          <p:spPr bwMode="auto">
            <a:xfrm>
              <a:off x="3416" y="3120"/>
              <a:ext cx="3370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Mar 2011:  Briefing: SCAP activities in Japan</a:t>
              </a:r>
            </a:p>
            <a:p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Security Automation Developer Days Winter 2011</a:t>
              </a:r>
            </a:p>
          </p:txBody>
        </p:sp>
      </p:grpSp>
      <p:sp>
        <p:nvSpPr>
          <p:cNvPr id="77" name="正方形/長方形 76"/>
          <p:cNvSpPr/>
          <p:nvPr/>
        </p:nvSpPr>
        <p:spPr>
          <a:xfrm>
            <a:off x="296525" y="1782089"/>
            <a:ext cx="6505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u="sng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Deployment of SCAP/CYBEX based tools started.</a:t>
            </a:r>
            <a:endParaRPr lang="ja-JP" altLang="en-US" b="1" i="1" u="sng" dirty="0">
              <a:solidFill>
                <a:srgbClr val="0066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8" name="Rectangle 21"/>
          <p:cNvSpPr>
            <a:spLocks noChangeArrowheads="1"/>
          </p:cNvSpPr>
          <p:nvPr/>
        </p:nvSpPr>
        <p:spPr bwMode="auto">
          <a:xfrm>
            <a:off x="4571783" y="1197477"/>
            <a:ext cx="4320697" cy="449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1001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kern="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2015 …</a:t>
            </a:r>
            <a:endParaRPr kumimoji="0" lang="ja-JP" altLang="en-US" b="1" kern="0" dirty="0">
              <a:solidFill>
                <a:schemeClr val="bg1">
                  <a:lumMod val="75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</a:rPr>
              <a:t>Appendix</a:t>
            </a:r>
          </a:p>
          <a:p>
            <a:pPr lvl="0"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Activities History</a:t>
            </a:r>
          </a:p>
        </p:txBody>
      </p:sp>
      <p:sp>
        <p:nvSpPr>
          <p:cNvPr id="37" name="Rectangle 21"/>
          <p:cNvSpPr>
            <a:spLocks noChangeArrowheads="1"/>
          </p:cNvSpPr>
          <p:nvPr/>
        </p:nvSpPr>
        <p:spPr bwMode="auto">
          <a:xfrm>
            <a:off x="251520" y="1196742"/>
            <a:ext cx="720725" cy="449263"/>
          </a:xfrm>
          <a:prstGeom prst="rect">
            <a:avLst/>
          </a:prstGeom>
          <a:solidFill>
            <a:srgbClr val="0000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kern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2012</a:t>
            </a:r>
            <a:endParaRPr kumimoji="0" lang="ja-JP" altLang="en-US" b="1" kern="0" dirty="0">
              <a:solidFill>
                <a:schemeClr val="bg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8" name="Rectangle 21"/>
          <p:cNvSpPr>
            <a:spLocks noChangeArrowheads="1"/>
          </p:cNvSpPr>
          <p:nvPr/>
        </p:nvSpPr>
        <p:spPr bwMode="auto">
          <a:xfrm>
            <a:off x="971600" y="1196742"/>
            <a:ext cx="720725" cy="449263"/>
          </a:xfrm>
          <a:prstGeom prst="rect">
            <a:avLst/>
          </a:prstGeom>
          <a:solidFill>
            <a:srgbClr val="0000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kern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2013</a:t>
            </a:r>
            <a:endParaRPr kumimoji="0" lang="ja-JP" altLang="en-US" b="1" kern="0" dirty="0">
              <a:solidFill>
                <a:schemeClr val="bg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1691680" y="1196690"/>
            <a:ext cx="720725" cy="449263"/>
          </a:xfrm>
          <a:prstGeom prst="rect">
            <a:avLst/>
          </a:prstGeom>
          <a:solidFill>
            <a:srgbClr val="0000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kern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2014</a:t>
            </a:r>
            <a:endParaRPr kumimoji="0" lang="ja-JP" altLang="en-US" b="1" kern="0" dirty="0">
              <a:solidFill>
                <a:schemeClr val="bg1"/>
              </a:solidFill>
              <a:latin typeface="Verdana" pitchFamily="34" charset="0"/>
              <a:cs typeface="Verdana" pitchFamily="34" charset="0"/>
            </a:endParaRPr>
          </a:p>
        </p:txBody>
      </p:sp>
      <p:grpSp>
        <p:nvGrpSpPr>
          <p:cNvPr id="40" name="Group 15"/>
          <p:cNvGrpSpPr>
            <a:grpSpLocks/>
          </p:cNvGrpSpPr>
          <p:nvPr/>
        </p:nvGrpSpPr>
        <p:grpSpPr bwMode="auto">
          <a:xfrm>
            <a:off x="341530" y="2399695"/>
            <a:ext cx="6007448" cy="646113"/>
            <a:chOff x="4085" y="3494"/>
            <a:chExt cx="4101" cy="407"/>
          </a:xfrm>
        </p:grpSpPr>
        <p:sp>
          <p:nvSpPr>
            <p:cNvPr id="41" name="AutoShape 16"/>
            <p:cNvSpPr>
              <a:spLocks noChangeArrowheads="1"/>
            </p:cNvSpPr>
            <p:nvPr/>
          </p:nvSpPr>
          <p:spPr bwMode="auto">
            <a:xfrm>
              <a:off x="4085" y="3544"/>
              <a:ext cx="104" cy="96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ja-JP" altLang="en-US" b="1" u="sng" dirty="0" smtClean="0">
                <a:solidFill>
                  <a:srgbClr val="385D8A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Text Box 17"/>
            <p:cNvSpPr txBox="1">
              <a:spLocks noChangeArrowheads="1"/>
            </p:cNvSpPr>
            <p:nvPr/>
          </p:nvSpPr>
          <p:spPr bwMode="auto">
            <a:xfrm>
              <a:off x="4189" y="3494"/>
              <a:ext cx="3997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Nov 2012: </a:t>
              </a:r>
              <a:r>
                <a:rPr lang="en-US" altLang="ja-JP" b="1" dirty="0" smtClean="0">
                  <a:latin typeface="Calibri" pitchFamily="34" charset="0"/>
                  <a:cs typeface="Calibri" pitchFamily="34" charset="0"/>
                </a:rPr>
                <a:t>Kyoto 2012 FIRST Technical Colloquium (Japan)</a:t>
              </a:r>
            </a:p>
            <a:p>
              <a:r>
                <a:rPr lang="en-US" altLang="ja-JP" b="1" dirty="0" smtClean="0">
                  <a:latin typeface="Calibri" pitchFamily="34" charset="0"/>
                  <a:cs typeface="Calibri" pitchFamily="34" charset="0"/>
                </a:rPr>
                <a:t>                    Future of Global Vulnerability Reporting Summit</a:t>
              </a:r>
            </a:p>
          </p:txBody>
        </p:sp>
      </p:grp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2411760" y="1197477"/>
            <a:ext cx="6481415" cy="449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1001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kern="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2015 …</a:t>
            </a:r>
            <a:endParaRPr kumimoji="0" lang="ja-JP" altLang="en-US" b="1" kern="0" dirty="0">
              <a:solidFill>
                <a:schemeClr val="bg1">
                  <a:lumMod val="75000"/>
                </a:schemeClr>
              </a:solidFill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1157" y="2395777"/>
            <a:ext cx="1316308" cy="190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テキスト ボックス 32"/>
          <p:cNvSpPr txBox="1">
            <a:spLocks noChangeArrowheads="1"/>
          </p:cNvSpPr>
          <p:nvPr/>
        </p:nvSpPr>
        <p:spPr bwMode="auto">
          <a:xfrm>
            <a:off x="1601669" y="2962987"/>
            <a:ext cx="580564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b="1" kern="0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The FIRST Technical Colloquium (TC) event was held in Nov 13-15, 2012 at the Kyoto International Community House in Kyoto, Japan. FIRST Seminar and FIRST Hands-On Classes hosted by FIRST Japan Teams. Summit Days (Future of Global Vulnerability Reporting Summit) hosted by JPCERT/CC  and IPA.</a:t>
            </a:r>
            <a:endParaRPr kumimoji="0" lang="en-US" altLang="ja-JP" sz="1600" b="1" kern="0" dirty="0">
              <a:solidFill>
                <a:srgbClr val="000000"/>
              </a:solidFill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</p:txBody>
      </p:sp>
      <p:grpSp>
        <p:nvGrpSpPr>
          <p:cNvPr id="46" name="Group 38"/>
          <p:cNvGrpSpPr>
            <a:grpSpLocks/>
          </p:cNvGrpSpPr>
          <p:nvPr/>
        </p:nvGrpSpPr>
        <p:grpSpPr bwMode="auto">
          <a:xfrm>
            <a:off x="1074875" y="4538162"/>
            <a:ext cx="4172200" cy="369888"/>
            <a:chOff x="3312" y="3120"/>
            <a:chExt cx="2850" cy="233"/>
          </a:xfrm>
        </p:grpSpPr>
        <p:sp>
          <p:nvSpPr>
            <p:cNvPr id="47" name="AutoShape 39"/>
            <p:cNvSpPr>
              <a:spLocks noChangeArrowheads="1"/>
            </p:cNvSpPr>
            <p:nvPr/>
          </p:nvSpPr>
          <p:spPr bwMode="auto">
            <a:xfrm>
              <a:off x="3312" y="3170"/>
              <a:ext cx="104" cy="96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ja-JP" altLang="en-US" b="1" u="sng" dirty="0" smtClean="0">
                <a:solidFill>
                  <a:srgbClr val="385D8A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Text Box 40"/>
            <p:cNvSpPr txBox="1">
              <a:spLocks noChangeArrowheads="1"/>
            </p:cNvSpPr>
            <p:nvPr/>
          </p:nvSpPr>
          <p:spPr bwMode="auto">
            <a:xfrm>
              <a:off x="3416" y="3120"/>
              <a:ext cx="2746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Jun 2013: </a:t>
              </a:r>
              <a:r>
                <a:rPr lang="en-US" altLang="ja-JP" b="1" dirty="0" smtClean="0">
                  <a:latin typeface="Calibri" pitchFamily="34" charset="0"/>
                  <a:cs typeface="Calibri" pitchFamily="34" charset="0"/>
                </a:rPr>
                <a:t>Launching of FIRST VRDX-SIG</a:t>
              </a:r>
            </a:p>
          </p:txBody>
        </p:sp>
      </p:grpSp>
      <p:sp>
        <p:nvSpPr>
          <p:cNvPr id="49" name="テキスト ボックス 32"/>
          <p:cNvSpPr txBox="1">
            <a:spLocks noChangeArrowheads="1"/>
          </p:cNvSpPr>
          <p:nvPr/>
        </p:nvSpPr>
        <p:spPr bwMode="auto">
          <a:xfrm>
            <a:off x="1241630" y="4842138"/>
            <a:ext cx="76515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b="1" kern="0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In order to continue with study of "Future of Global Vulnerability Reporting", which was raised at the FIRST Technical Colloquium 2012 Kyoto, we launched a Vulnerability Reporting and Data eXchange SIG (Special Interest Group) inside FIRST.</a:t>
            </a:r>
            <a:endParaRPr kumimoji="0" lang="en-US" altLang="ja-JP" sz="1600" b="1" kern="0" dirty="0">
              <a:solidFill>
                <a:srgbClr val="000000"/>
              </a:solidFill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251520" y="1786690"/>
            <a:ext cx="6789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u="sng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“Collaboration possibilities </a:t>
            </a:r>
          </a:p>
          <a:p>
            <a:r>
              <a:rPr lang="en-US" altLang="ja-JP" b="1" i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altLang="ja-JP" b="1" i="1" u="sng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Global Vulnerability Reporting” started .</a:t>
            </a:r>
            <a:endParaRPr lang="ja-JP" altLang="en-US" b="1" i="1" u="sng" dirty="0">
              <a:solidFill>
                <a:srgbClr val="006600"/>
              </a:solidFill>
              <a:latin typeface="Verdana" pitchFamily="34" charset="0"/>
              <a:cs typeface="Verdana" pitchFamily="34" charset="0"/>
            </a:endParaRPr>
          </a:p>
        </p:txBody>
      </p:sp>
      <p:grpSp>
        <p:nvGrpSpPr>
          <p:cNvPr id="51" name="Group 38"/>
          <p:cNvGrpSpPr>
            <a:grpSpLocks/>
          </p:cNvGrpSpPr>
          <p:nvPr/>
        </p:nvGrpSpPr>
        <p:grpSpPr bwMode="auto">
          <a:xfrm>
            <a:off x="1016605" y="4223127"/>
            <a:ext cx="4112179" cy="369888"/>
            <a:chOff x="3312" y="3120"/>
            <a:chExt cx="2809" cy="233"/>
          </a:xfrm>
        </p:grpSpPr>
        <p:sp>
          <p:nvSpPr>
            <p:cNvPr id="52" name="AutoShape 39"/>
            <p:cNvSpPr>
              <a:spLocks noChangeArrowheads="1"/>
            </p:cNvSpPr>
            <p:nvPr/>
          </p:nvSpPr>
          <p:spPr bwMode="auto">
            <a:xfrm>
              <a:off x="3312" y="3170"/>
              <a:ext cx="104" cy="96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ja-JP" altLang="en-US" b="1" u="sng" dirty="0" smtClean="0">
                <a:solidFill>
                  <a:srgbClr val="385D8A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Text Box 40"/>
            <p:cNvSpPr txBox="1">
              <a:spLocks noChangeArrowheads="1"/>
            </p:cNvSpPr>
            <p:nvPr/>
          </p:nvSpPr>
          <p:spPr bwMode="auto">
            <a:xfrm>
              <a:off x="3416" y="3120"/>
              <a:ext cx="2705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May 2013: </a:t>
              </a:r>
              <a:r>
                <a:rPr lang="en-US" altLang="ja-JP" b="1" dirty="0" smtClean="0">
                  <a:solidFill>
                    <a:srgbClr val="FF9933"/>
                  </a:solidFill>
                  <a:latin typeface="Calibri" pitchFamily="34" charset="0"/>
                  <a:cs typeface="Calibri" pitchFamily="34" charset="0"/>
                </a:rPr>
                <a:t>MyJVN API</a:t>
              </a:r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(</a:t>
              </a:r>
              <a:r>
                <a:rPr lang="en-US" altLang="ja-JP" b="1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OVAL Adopter</a:t>
              </a:r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</p:grpSp>
      <p:grpSp>
        <p:nvGrpSpPr>
          <p:cNvPr id="54" name="Group 27"/>
          <p:cNvGrpSpPr>
            <a:grpSpLocks/>
          </p:cNvGrpSpPr>
          <p:nvPr/>
        </p:nvGrpSpPr>
        <p:grpSpPr bwMode="auto">
          <a:xfrm>
            <a:off x="1961710" y="5663287"/>
            <a:ext cx="6246384" cy="646113"/>
            <a:chOff x="3312" y="3120"/>
            <a:chExt cx="4264" cy="407"/>
          </a:xfrm>
        </p:grpSpPr>
        <p:sp>
          <p:nvSpPr>
            <p:cNvPr id="55" name="AutoShape 28"/>
            <p:cNvSpPr>
              <a:spLocks noChangeArrowheads="1"/>
            </p:cNvSpPr>
            <p:nvPr/>
          </p:nvSpPr>
          <p:spPr bwMode="auto">
            <a:xfrm>
              <a:off x="3312" y="3170"/>
              <a:ext cx="104" cy="96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ja-JP" altLang="en-US" b="1" u="sng" dirty="0" smtClean="0">
                <a:solidFill>
                  <a:srgbClr val="385D8A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Text Box 29"/>
            <p:cNvSpPr txBox="1">
              <a:spLocks noChangeArrowheads="1"/>
            </p:cNvSpPr>
            <p:nvPr/>
          </p:nvSpPr>
          <p:spPr bwMode="auto">
            <a:xfrm>
              <a:off x="3416" y="3120"/>
              <a:ext cx="4160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Jul 2014: CVSS V2.0 Calculator [AR][AZ][AZ-CYRL][CN][EN][FR]</a:t>
              </a:r>
            </a:p>
            <a:p>
              <a:r>
                <a:rPr lang="en-US" altLang="ja-JP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			   [DE][JA][KO][RO][ES]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</a:rPr>
              <a:t>Appendix</a:t>
            </a:r>
          </a:p>
          <a:p>
            <a:pPr lvl="0"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References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50825" y="1196975"/>
            <a:ext cx="864235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SzPct val="75000"/>
              <a:buBlip>
                <a:blip r:embed="rId2"/>
              </a:buBlip>
              <a:defRPr/>
            </a:pPr>
            <a:r>
              <a:rPr kumimoji="0" lang="en-US" altLang="en-US" sz="2000" b="1" kern="0" dirty="0" smtClean="0">
                <a:solidFill>
                  <a:srgbClr val="000099"/>
                </a:solidFill>
                <a:latin typeface="Verdana"/>
                <a:ea typeface="+mn-ea"/>
              </a:rPr>
              <a:t>JVN (Vulnerability Handling Coordination DB)</a:t>
            </a:r>
            <a:r>
              <a:rPr kumimoji="0" lang="en-US" altLang="en-US" sz="2000" kern="0" dirty="0" smtClean="0">
                <a:solidFill>
                  <a:srgbClr val="000099"/>
                </a:solidFill>
                <a:latin typeface="Verdana"/>
                <a:ea typeface="+mn-ea"/>
              </a:rPr>
              <a:t/>
            </a:r>
            <a:br>
              <a:rPr kumimoji="0" lang="en-US" altLang="en-US" sz="2000" kern="0" dirty="0" smtClean="0">
                <a:solidFill>
                  <a:srgbClr val="000099"/>
                </a:solidFill>
                <a:latin typeface="Verdana"/>
                <a:ea typeface="+mn-ea"/>
              </a:rPr>
            </a:br>
            <a:r>
              <a:rPr kumimoji="0" lang="en-US" altLang="en-US" sz="2000" kern="0" dirty="0" smtClean="0">
                <a:solidFill>
                  <a:srgbClr val="000099"/>
                </a:solidFill>
                <a:latin typeface="Verdana"/>
                <a:ea typeface="+mn-ea"/>
              </a:rPr>
              <a:t>http://jvn.jp/en/</a:t>
            </a:r>
            <a:br>
              <a:rPr kumimoji="0" lang="en-US" altLang="en-US" sz="2000" kern="0" dirty="0" smtClean="0">
                <a:solidFill>
                  <a:srgbClr val="000099"/>
                </a:solidFill>
                <a:latin typeface="Verdana"/>
                <a:ea typeface="+mn-ea"/>
              </a:rPr>
            </a:br>
            <a:endParaRPr kumimoji="0" lang="en-US" altLang="en-US" sz="2000" kern="0" dirty="0" smtClean="0">
              <a:solidFill>
                <a:srgbClr val="000099"/>
              </a:solidFill>
              <a:latin typeface="Verdana"/>
              <a:ea typeface="+mn-ea"/>
            </a:endParaRPr>
          </a:p>
          <a:p>
            <a:pPr marL="342900" lvl="0" indent="-342900" eaLnBrk="0" hangingPunct="0">
              <a:spcBef>
                <a:spcPct val="20000"/>
              </a:spcBef>
              <a:buSzPct val="75000"/>
              <a:buBlip>
                <a:blip r:embed="rId2"/>
              </a:buBlip>
              <a:defRPr/>
            </a:pPr>
            <a:r>
              <a:rPr kumimoji="0" lang="en-US" altLang="en-US" sz="2000" b="1" kern="0" dirty="0" smtClean="0">
                <a:solidFill>
                  <a:srgbClr val="000099"/>
                </a:solidFill>
                <a:latin typeface="Verdana"/>
                <a:ea typeface="+mn-ea"/>
              </a:rPr>
              <a:t>JVN iPedia (Vulnerability Archiving DB)</a:t>
            </a:r>
            <a:r>
              <a:rPr kumimoji="0" lang="en-US" altLang="en-US" sz="2000" kern="0" dirty="0" smtClean="0">
                <a:solidFill>
                  <a:srgbClr val="000099"/>
                </a:solidFill>
                <a:latin typeface="Verdana"/>
                <a:ea typeface="+mn-ea"/>
              </a:rPr>
              <a:t/>
            </a:r>
            <a:br>
              <a:rPr kumimoji="0" lang="en-US" altLang="en-US" sz="2000" kern="0" dirty="0" smtClean="0">
                <a:solidFill>
                  <a:srgbClr val="000099"/>
                </a:solidFill>
                <a:latin typeface="Verdana"/>
                <a:ea typeface="+mn-ea"/>
              </a:rPr>
            </a:br>
            <a:r>
              <a:rPr kumimoji="0" lang="en-US" altLang="en-US" sz="2000" kern="0" dirty="0" smtClean="0">
                <a:solidFill>
                  <a:srgbClr val="000099"/>
                </a:solidFill>
                <a:latin typeface="Verdana"/>
                <a:ea typeface="+mn-ea"/>
              </a:rPr>
              <a:t>http://jvndb.jvn.jp/en/</a:t>
            </a:r>
            <a:br>
              <a:rPr kumimoji="0" lang="en-US" altLang="en-US" sz="2000" kern="0" dirty="0" smtClean="0">
                <a:solidFill>
                  <a:srgbClr val="000099"/>
                </a:solidFill>
                <a:latin typeface="Verdana"/>
                <a:ea typeface="+mn-ea"/>
              </a:rPr>
            </a:br>
            <a:endParaRPr kumimoji="0" lang="en-US" altLang="en-US" sz="2000" kern="0" dirty="0" smtClean="0">
              <a:solidFill>
                <a:srgbClr val="000099"/>
              </a:solidFill>
              <a:latin typeface="Verdana"/>
              <a:ea typeface="+mn-ea"/>
            </a:endParaRPr>
          </a:p>
          <a:p>
            <a:pPr marL="342900" lvl="0" indent="-342900" eaLnBrk="0" hangingPunct="0">
              <a:spcBef>
                <a:spcPct val="20000"/>
              </a:spcBef>
              <a:buSzPct val="75000"/>
              <a:buBlip>
                <a:blip r:embed="rId2"/>
              </a:buBlip>
              <a:defRPr/>
            </a:pPr>
            <a:r>
              <a:rPr kumimoji="0" lang="en-US" altLang="en-US" sz="2000" b="1" kern="0" dirty="0" smtClean="0">
                <a:solidFill>
                  <a:srgbClr val="000099"/>
                </a:solidFill>
                <a:latin typeface="Verdana"/>
                <a:ea typeface="+mn-ea"/>
              </a:rPr>
              <a:t>MyJVN</a:t>
            </a:r>
            <a:r>
              <a:rPr kumimoji="0" lang="en-US" altLang="en-US" sz="2000" kern="0" dirty="0" smtClean="0">
                <a:solidFill>
                  <a:srgbClr val="000099"/>
                </a:solidFill>
                <a:latin typeface="Verdana"/>
                <a:ea typeface="+mn-ea"/>
              </a:rPr>
              <a:t/>
            </a:r>
            <a:br>
              <a:rPr kumimoji="0" lang="en-US" altLang="en-US" sz="2000" kern="0" dirty="0" smtClean="0">
                <a:solidFill>
                  <a:srgbClr val="000099"/>
                </a:solidFill>
                <a:latin typeface="Verdana"/>
                <a:ea typeface="+mn-ea"/>
              </a:rPr>
            </a:br>
            <a:r>
              <a:rPr kumimoji="0" lang="en-US" altLang="en-US" sz="2000" kern="0" dirty="0" smtClean="0">
                <a:solidFill>
                  <a:srgbClr val="000099"/>
                </a:solidFill>
                <a:latin typeface="Verdana"/>
                <a:ea typeface="+mn-ea"/>
              </a:rPr>
              <a:t>http://jvndb.jvn.jp/en/apis/myjvn/</a:t>
            </a:r>
            <a:br>
              <a:rPr kumimoji="0" lang="en-US" altLang="en-US" sz="2000" kern="0" dirty="0" smtClean="0">
                <a:solidFill>
                  <a:srgbClr val="000099"/>
                </a:solidFill>
                <a:latin typeface="Verdana"/>
                <a:ea typeface="+mn-ea"/>
              </a:rPr>
            </a:br>
            <a:endParaRPr kumimoji="0" lang="en-US" altLang="en-US" sz="2000" kern="0" dirty="0" smtClean="0">
              <a:solidFill>
                <a:srgbClr val="000099"/>
              </a:solidFill>
              <a:latin typeface="Verdana"/>
              <a:ea typeface="+mn-ea"/>
            </a:endParaRPr>
          </a:p>
          <a:p>
            <a:pPr marL="342900" lvl="0" indent="-342900" eaLnBrk="0" hangingPunct="0">
              <a:spcBef>
                <a:spcPct val="20000"/>
              </a:spcBef>
              <a:buSzPct val="75000"/>
              <a:buBlip>
                <a:blip r:embed="rId2"/>
              </a:buBlip>
              <a:defRPr/>
            </a:pPr>
            <a:endParaRPr kumimoji="0" lang="en-US" altLang="en-US" sz="2000" kern="0" dirty="0" smtClean="0">
              <a:solidFill>
                <a:srgbClr val="000099"/>
              </a:solidFill>
              <a:latin typeface="Verdana"/>
              <a:ea typeface="+mn-ea"/>
            </a:endParaRPr>
          </a:p>
          <a:p>
            <a:pPr marL="342900" lvl="0" indent="-342900" eaLnBrk="0" hangingPunct="0">
              <a:spcBef>
                <a:spcPct val="20000"/>
              </a:spcBef>
              <a:buSzPct val="75000"/>
              <a:buBlip>
                <a:blip r:embed="rId2"/>
              </a:buBlip>
              <a:defRPr/>
            </a:pPr>
            <a:r>
              <a:rPr kumimoji="0" lang="en-US" altLang="en-US" sz="2000" kern="0" dirty="0" smtClean="0">
                <a:solidFill>
                  <a:srgbClr val="000099"/>
                </a:solidFill>
                <a:latin typeface="Verdana"/>
                <a:ea typeface="+mn-ea"/>
              </a:rPr>
              <a:t>JVNRSS (JP Vendor Status Notes RSS) Feasibility Study Site</a:t>
            </a:r>
            <a:br>
              <a:rPr kumimoji="0" lang="en-US" altLang="en-US" sz="2000" kern="0" dirty="0" smtClean="0">
                <a:solidFill>
                  <a:srgbClr val="000099"/>
                </a:solidFill>
                <a:latin typeface="Verdana"/>
                <a:ea typeface="+mn-ea"/>
              </a:rPr>
            </a:br>
            <a:r>
              <a:rPr kumimoji="0" lang="en-US" altLang="en-US" sz="2000" kern="0" dirty="0" smtClean="0">
                <a:solidFill>
                  <a:srgbClr val="000099"/>
                </a:solidFill>
                <a:latin typeface="Verdana"/>
                <a:ea typeface="+mn-ea"/>
              </a:rPr>
              <a:t>http://jvnrss.ise.chuo-u.ac.jp/jtg/</a:t>
            </a:r>
          </a:p>
          <a:p>
            <a:pPr marL="342900" lvl="0" indent="-342900" eaLnBrk="0" hangingPunct="0">
              <a:spcBef>
                <a:spcPct val="20000"/>
              </a:spcBef>
              <a:buSzPct val="75000"/>
              <a:buBlip>
                <a:blip r:embed="rId2"/>
              </a:buBlip>
              <a:defRPr/>
            </a:pPr>
            <a:r>
              <a:rPr kumimoji="0" lang="en-US" altLang="en-US" sz="2000" kern="0" dirty="0" smtClean="0">
                <a:solidFill>
                  <a:srgbClr val="000099"/>
                </a:solidFill>
                <a:latin typeface="Verdana"/>
                <a:ea typeface="+mn-ea"/>
              </a:rPr>
              <a:t>Information Security Early Warning Partnership</a:t>
            </a:r>
            <a:br>
              <a:rPr kumimoji="0" lang="en-US" altLang="en-US" sz="2000" kern="0" dirty="0" smtClean="0">
                <a:solidFill>
                  <a:srgbClr val="000099"/>
                </a:solidFill>
                <a:latin typeface="Verdana"/>
                <a:ea typeface="+mn-ea"/>
              </a:rPr>
            </a:br>
            <a:r>
              <a:rPr kumimoji="0" lang="en-US" altLang="en-US" sz="2000" kern="0" dirty="0" smtClean="0">
                <a:solidFill>
                  <a:srgbClr val="000099"/>
                </a:solidFill>
                <a:latin typeface="Verdana"/>
                <a:ea typeface="+mn-ea"/>
              </a:rPr>
              <a:t>http://www.ipa.go.jp/security/english/quarterlyrep_vuln.html#Partnership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703013"/>
            <a:ext cx="1968500" cy="4460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618910"/>
            <a:ext cx="23241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611450"/>
            <a:ext cx="2323810" cy="48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Information security </a:t>
            </a:r>
          </a:p>
          <a:p>
            <a:pPr lvl="0"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early warning partnership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974" y="5869220"/>
            <a:ext cx="6630988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599" y="1464602"/>
            <a:ext cx="6792913" cy="668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1578199" y="2267466"/>
            <a:ext cx="3959225" cy="34655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b="1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5781899" y="2267465"/>
            <a:ext cx="3035300" cy="34655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b="1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959199" y="4032405"/>
            <a:ext cx="3505200" cy="1219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ja-JP" altLang="en-US" sz="1200" b="1" u="none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  <a:p>
            <a:endParaRPr lang="ja-JP" altLang="en-US" sz="1200" b="1" u="none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959199" y="2508405"/>
            <a:ext cx="6462713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b="1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6874099" y="2279805"/>
            <a:ext cx="1909497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200" b="1" u="none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Report vulnerability</a:t>
            </a:r>
            <a:endParaRPr lang="en-US" altLang="ja-JP" sz="1200" b="1" u="none" dirty="0">
              <a:solidFill>
                <a:srgbClr val="0099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560469" y="2279805"/>
            <a:ext cx="1909497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200" b="1" u="none" dirty="0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Report</a:t>
            </a:r>
            <a:r>
              <a:rPr lang="ja-JP" altLang="en-US" sz="1200" b="1" dirty="0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ja-JP" sz="1200" b="1" dirty="0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vul</a:t>
            </a:r>
            <a:r>
              <a:rPr lang="en-US" altLang="ja-JP" sz="1200" b="1" u="none" dirty="0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nerability</a:t>
            </a:r>
            <a:endParaRPr lang="en-US" altLang="ja-JP" sz="1200" b="1" u="none" dirty="0">
              <a:solidFill>
                <a:schemeClr val="hlin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2800679" y="2610005"/>
            <a:ext cx="4432300" cy="228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sz="1200" b="1" u="none" dirty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Receive vulnerability and analyze  (verify vulnerability reports)</a:t>
            </a: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3919762" y="2914805"/>
            <a:ext cx="267335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ja-JP" sz="1200" b="1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Supporting Analysis</a:t>
            </a:r>
          </a:p>
        </p:txBody>
      </p:sp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5662" y="2991005"/>
            <a:ext cx="11255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6908554" y="2976812"/>
            <a:ext cx="1470274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200" b="1" u="none" dirty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Notification of </a:t>
            </a:r>
          </a:p>
          <a:p>
            <a:pPr algn="l"/>
            <a:r>
              <a:rPr lang="en-US" altLang="ja-JP" sz="1200" b="1" u="none" dirty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vulnerability </a:t>
            </a:r>
            <a:endParaRPr lang="en-US" altLang="ja-JP" sz="1200" b="1" u="none" dirty="0" smtClean="0">
              <a:solidFill>
                <a:srgbClr val="0099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n-US" altLang="ja-JP" sz="1200" b="1" u="none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information</a:t>
            </a:r>
            <a:endParaRPr lang="en-US" altLang="ja-JP" sz="1200" b="1" u="none" dirty="0">
              <a:solidFill>
                <a:srgbClr val="0099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1584687" y="2904802"/>
            <a:ext cx="177644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200" b="1" u="none" dirty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Pass vulnerability </a:t>
            </a:r>
            <a:endParaRPr lang="en-US" altLang="ja-JP" sz="1200" b="1" u="none" dirty="0" smtClean="0">
              <a:solidFill>
                <a:schemeClr val="hlin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n-US" altLang="ja-JP" sz="1200" b="1" u="none" dirty="0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Reports</a:t>
            </a:r>
            <a:endParaRPr lang="en-US" altLang="ja-JP" sz="1200" b="1" u="none" dirty="0">
              <a:solidFill>
                <a:schemeClr val="hlin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2035399" y="4515005"/>
            <a:ext cx="12954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sz="1050" b="1" u="none" dirty="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Software Developers</a:t>
            </a:r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2035399" y="4819805"/>
            <a:ext cx="12954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sz="1050" b="1" u="none" dirty="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System Integrators</a:t>
            </a: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3406999" y="4637628"/>
            <a:ext cx="2042547" cy="5770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ja-JP" sz="1050" b="1" u="none" dirty="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Vulnerability Countermeasure</a:t>
            </a:r>
          </a:p>
          <a:p>
            <a:r>
              <a:rPr lang="en-US" altLang="ja-JP" sz="1050" b="1" u="none" dirty="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Information Portal Site</a:t>
            </a:r>
          </a:p>
          <a:p>
            <a:r>
              <a:rPr lang="en-US" altLang="ja-JP" sz="1050" b="1" u="none" dirty="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(Vuln. Handling Coordination DB)</a:t>
            </a: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5959699" y="3655012"/>
            <a:ext cx="206539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sz="1200" b="1" u="none" dirty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Website operators</a:t>
            </a:r>
          </a:p>
          <a:p>
            <a:r>
              <a:rPr lang="en-US" altLang="ja-JP" sz="1200" b="1" u="none" dirty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Verify and implement</a:t>
            </a:r>
          </a:p>
          <a:p>
            <a:r>
              <a:rPr lang="en-US" altLang="ja-JP" sz="1200" b="1" u="none" dirty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countermeasures</a:t>
            </a: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6728909" y="4565805"/>
            <a:ext cx="21627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200" b="1" u="none" dirty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Announce incidents</a:t>
            </a:r>
          </a:p>
          <a:p>
            <a:pPr algn="l"/>
            <a:r>
              <a:rPr lang="en-US" altLang="ja-JP" sz="1200" b="1" u="none" dirty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Involving personal</a:t>
            </a:r>
          </a:p>
          <a:p>
            <a:pPr algn="l"/>
            <a:r>
              <a:rPr lang="en-US" altLang="ja-JP" sz="1200" b="1" u="none" dirty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Information disclosure</a:t>
            </a:r>
          </a:p>
        </p:txBody>
      </p:sp>
      <p:grpSp>
        <p:nvGrpSpPr>
          <p:cNvPr id="41" name="Group 20"/>
          <p:cNvGrpSpPr>
            <a:grpSpLocks noChangeAspect="1"/>
          </p:cNvGrpSpPr>
          <p:nvPr/>
        </p:nvGrpSpPr>
        <p:grpSpPr bwMode="auto">
          <a:xfrm>
            <a:off x="2187799" y="2594130"/>
            <a:ext cx="461963" cy="271463"/>
            <a:chOff x="4921" y="112"/>
            <a:chExt cx="669" cy="362"/>
          </a:xfrm>
        </p:grpSpPr>
        <p:pic>
          <p:nvPicPr>
            <p:cNvPr id="42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21" y="119"/>
              <a:ext cx="669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" name="Picture 2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96" y="112"/>
              <a:ext cx="65" cy="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4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92762" y="4362605"/>
            <a:ext cx="15287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3406999" y="4286405"/>
            <a:ext cx="19812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b="1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6" name="Text Box 25"/>
          <p:cNvSpPr txBox="1">
            <a:spLocks noChangeArrowheads="1"/>
          </p:cNvSpPr>
          <p:nvPr/>
        </p:nvSpPr>
        <p:spPr bwMode="auto">
          <a:xfrm>
            <a:off x="1760219" y="5245255"/>
            <a:ext cx="168828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200" b="1" u="none" dirty="0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Announce </a:t>
            </a:r>
            <a:endParaRPr lang="en-US" altLang="ja-JP" sz="1200" b="1" u="none" dirty="0">
              <a:solidFill>
                <a:schemeClr val="hlin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n-US" altLang="ja-JP" sz="1200" b="1" u="none" dirty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countermeasures</a:t>
            </a:r>
          </a:p>
        </p:txBody>
      </p: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2048259" y="4043518"/>
            <a:ext cx="3096017" cy="46384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200" b="1" u="none" dirty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Public Disclosure of Vulnerability </a:t>
            </a:r>
            <a:endParaRPr lang="en-US" altLang="ja-JP" sz="1200" b="1" u="none" dirty="0" smtClean="0">
              <a:solidFill>
                <a:schemeClr val="hlin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altLang="ja-JP" sz="1200" b="1" u="none" dirty="0" smtClean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information</a:t>
            </a:r>
            <a:endParaRPr lang="en-US" altLang="ja-JP" sz="1200" b="1" u="none" dirty="0">
              <a:solidFill>
                <a:schemeClr val="hlin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Oval 27"/>
          <p:cNvSpPr>
            <a:spLocks noChangeArrowheads="1"/>
          </p:cNvSpPr>
          <p:nvPr/>
        </p:nvSpPr>
        <p:spPr bwMode="auto">
          <a:xfrm>
            <a:off x="228824" y="2536980"/>
            <a:ext cx="1125538" cy="202476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en-US" altLang="ja-JP" sz="1400" b="1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International</a:t>
            </a:r>
          </a:p>
          <a:p>
            <a:pPr algn="ctr"/>
            <a:r>
              <a:rPr lang="en-US" altLang="ja-JP" sz="1400" b="1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framework</a:t>
            </a:r>
          </a:p>
          <a:p>
            <a:pPr algn="ctr"/>
            <a:r>
              <a:rPr lang="en-US" altLang="ja-JP" sz="1400" b="1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CERT/CC</a:t>
            </a:r>
          </a:p>
          <a:p>
            <a:pPr algn="ctr"/>
            <a:r>
              <a:rPr lang="en-US" altLang="ja-JP" sz="1400" b="1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CPNI </a:t>
            </a:r>
          </a:p>
          <a:p>
            <a:pPr algn="ctr"/>
            <a:r>
              <a:rPr lang="en-US" altLang="ja-JP" sz="1400" b="1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CERT-FI</a:t>
            </a:r>
          </a:p>
          <a:p>
            <a:pPr algn="ctr"/>
            <a:r>
              <a:rPr lang="en-US" altLang="ja-JP" sz="1400" b="1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etc.</a:t>
            </a:r>
          </a:p>
        </p:txBody>
      </p:sp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3344439" y="1928152"/>
            <a:ext cx="3048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b="1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50" name="Rectangle 29"/>
          <p:cNvSpPr>
            <a:spLocks noChangeArrowheads="1"/>
          </p:cNvSpPr>
          <p:nvPr/>
        </p:nvSpPr>
        <p:spPr bwMode="auto">
          <a:xfrm>
            <a:off x="3344439" y="2584605"/>
            <a:ext cx="3048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b="1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51" name="AutoShape 30"/>
          <p:cNvCxnSpPr>
            <a:cxnSpLocks noChangeShapeType="1"/>
            <a:stCxn id="49" idx="2"/>
            <a:endCxn id="50" idx="0"/>
          </p:cNvCxnSpPr>
          <p:nvPr/>
        </p:nvCxnSpPr>
        <p:spPr bwMode="auto">
          <a:xfrm>
            <a:off x="3496839" y="2080552"/>
            <a:ext cx="0" cy="50405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</p:cxnSp>
      <p:sp>
        <p:nvSpPr>
          <p:cNvPr id="52" name="Rectangle 31"/>
          <p:cNvSpPr>
            <a:spLocks noChangeArrowheads="1"/>
          </p:cNvSpPr>
          <p:nvPr/>
        </p:nvSpPr>
        <p:spPr bwMode="auto">
          <a:xfrm>
            <a:off x="3344439" y="2813205"/>
            <a:ext cx="3048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b="1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53" name="Rectangle 32"/>
          <p:cNvSpPr>
            <a:spLocks noChangeArrowheads="1"/>
          </p:cNvSpPr>
          <p:nvPr/>
        </p:nvSpPr>
        <p:spPr bwMode="auto">
          <a:xfrm>
            <a:off x="3344439" y="4184805"/>
            <a:ext cx="3048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b="1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54" name="AutoShape 33"/>
          <p:cNvCxnSpPr>
            <a:cxnSpLocks noChangeShapeType="1"/>
            <a:stCxn id="52" idx="2"/>
            <a:endCxn id="53" idx="0"/>
          </p:cNvCxnSpPr>
          <p:nvPr/>
        </p:nvCxnSpPr>
        <p:spPr bwMode="auto">
          <a:xfrm>
            <a:off x="3496839" y="2965605"/>
            <a:ext cx="0" cy="12192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</p:cxnSp>
      <p:sp>
        <p:nvSpPr>
          <p:cNvPr id="55" name="Rectangle 34"/>
          <p:cNvSpPr>
            <a:spLocks noChangeArrowheads="1"/>
          </p:cNvSpPr>
          <p:nvPr/>
        </p:nvSpPr>
        <p:spPr bwMode="auto">
          <a:xfrm>
            <a:off x="1959199" y="3346605"/>
            <a:ext cx="3505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b="1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56" name="Picture 3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60812" y="3510118"/>
            <a:ext cx="941387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36"/>
          <p:cNvSpPr txBox="1">
            <a:spLocks noChangeArrowheads="1"/>
          </p:cNvSpPr>
          <p:nvPr/>
        </p:nvSpPr>
        <p:spPr bwMode="auto">
          <a:xfrm>
            <a:off x="3178399" y="3422805"/>
            <a:ext cx="2212975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altLang="ja-JP" sz="1200" b="1" u="none" dirty="0">
                <a:solidFill>
                  <a:schemeClr val="hlin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Coordinate with developers and overseas agencies</a:t>
            </a:r>
          </a:p>
        </p:txBody>
      </p:sp>
      <p:sp>
        <p:nvSpPr>
          <p:cNvPr id="58" name="Rectangle 37"/>
          <p:cNvSpPr>
            <a:spLocks noChangeArrowheads="1"/>
          </p:cNvSpPr>
          <p:nvPr/>
        </p:nvSpPr>
        <p:spPr bwMode="auto">
          <a:xfrm>
            <a:off x="3344439" y="5099205"/>
            <a:ext cx="3048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b="1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59" name="Rectangle 38"/>
          <p:cNvSpPr>
            <a:spLocks noChangeArrowheads="1"/>
          </p:cNvSpPr>
          <p:nvPr/>
        </p:nvSpPr>
        <p:spPr bwMode="auto">
          <a:xfrm>
            <a:off x="3344439" y="5920020"/>
            <a:ext cx="3048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b="1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60" name="AutoShape 39"/>
          <p:cNvCxnSpPr>
            <a:cxnSpLocks noChangeShapeType="1"/>
            <a:stCxn id="58" idx="2"/>
            <a:endCxn id="59" idx="0"/>
          </p:cNvCxnSpPr>
          <p:nvPr/>
        </p:nvCxnSpPr>
        <p:spPr bwMode="auto">
          <a:xfrm>
            <a:off x="3496839" y="5251605"/>
            <a:ext cx="0" cy="66841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</p:cxnSp>
      <p:sp>
        <p:nvSpPr>
          <p:cNvPr id="61" name="Rectangle 40"/>
          <p:cNvSpPr>
            <a:spLocks noChangeArrowheads="1"/>
          </p:cNvSpPr>
          <p:nvPr/>
        </p:nvSpPr>
        <p:spPr bwMode="auto">
          <a:xfrm>
            <a:off x="6584889" y="4264612"/>
            <a:ext cx="3048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b="1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2" name="Rectangle 41"/>
          <p:cNvSpPr>
            <a:spLocks noChangeArrowheads="1"/>
          </p:cNvSpPr>
          <p:nvPr/>
        </p:nvSpPr>
        <p:spPr bwMode="auto">
          <a:xfrm>
            <a:off x="6584889" y="5920020"/>
            <a:ext cx="3048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b="1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63" name="AutoShape 42"/>
          <p:cNvCxnSpPr>
            <a:cxnSpLocks noChangeShapeType="1"/>
            <a:stCxn id="61" idx="2"/>
            <a:endCxn id="62" idx="0"/>
          </p:cNvCxnSpPr>
          <p:nvPr/>
        </p:nvCxnSpPr>
        <p:spPr bwMode="auto">
          <a:xfrm>
            <a:off x="6737289" y="4417012"/>
            <a:ext cx="0" cy="1503008"/>
          </a:xfrm>
          <a:prstGeom prst="straightConnector1">
            <a:avLst/>
          </a:prstGeom>
          <a:noFill/>
          <a:ln w="57150">
            <a:solidFill>
              <a:srgbClr val="808080"/>
            </a:solidFill>
            <a:round/>
            <a:headEnd type="none" w="med" len="med"/>
            <a:tailEnd type="arrow" w="med" len="med"/>
          </a:ln>
          <a:effectLst/>
        </p:spPr>
      </p:cxnSp>
      <p:sp>
        <p:nvSpPr>
          <p:cNvPr id="64" name="Rectangle 43"/>
          <p:cNvSpPr>
            <a:spLocks noChangeArrowheads="1"/>
          </p:cNvSpPr>
          <p:nvPr/>
        </p:nvSpPr>
        <p:spPr bwMode="auto">
          <a:xfrm>
            <a:off x="6584889" y="2813205"/>
            <a:ext cx="3048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b="1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5" name="Rectangle 44"/>
          <p:cNvSpPr>
            <a:spLocks noChangeArrowheads="1"/>
          </p:cNvSpPr>
          <p:nvPr/>
        </p:nvSpPr>
        <p:spPr bwMode="auto">
          <a:xfrm>
            <a:off x="6584889" y="3731212"/>
            <a:ext cx="3048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b="1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66" name="AutoShape 45"/>
          <p:cNvCxnSpPr>
            <a:cxnSpLocks noChangeShapeType="1"/>
            <a:stCxn id="64" idx="2"/>
            <a:endCxn id="65" idx="0"/>
          </p:cNvCxnSpPr>
          <p:nvPr/>
        </p:nvCxnSpPr>
        <p:spPr bwMode="auto">
          <a:xfrm>
            <a:off x="6737289" y="2965605"/>
            <a:ext cx="0" cy="765607"/>
          </a:xfrm>
          <a:prstGeom prst="straightConnector1">
            <a:avLst/>
          </a:prstGeom>
          <a:noFill/>
          <a:ln w="57150">
            <a:solidFill>
              <a:srgbClr val="808080"/>
            </a:solidFill>
            <a:round/>
            <a:headEnd type="none" w="med" len="med"/>
            <a:tailEnd type="arrow" w="med" len="med"/>
          </a:ln>
          <a:effectLst/>
        </p:spPr>
      </p:cxnSp>
      <p:sp>
        <p:nvSpPr>
          <p:cNvPr id="67" name="Rectangle 46"/>
          <p:cNvSpPr>
            <a:spLocks noChangeArrowheads="1"/>
          </p:cNvSpPr>
          <p:nvPr/>
        </p:nvSpPr>
        <p:spPr bwMode="auto">
          <a:xfrm>
            <a:off x="6584889" y="1928152"/>
            <a:ext cx="3048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b="1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8" name="Rectangle 47"/>
          <p:cNvSpPr>
            <a:spLocks noChangeArrowheads="1"/>
          </p:cNvSpPr>
          <p:nvPr/>
        </p:nvSpPr>
        <p:spPr bwMode="auto">
          <a:xfrm>
            <a:off x="6584889" y="2584605"/>
            <a:ext cx="3048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b="1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69" name="AutoShape 48"/>
          <p:cNvCxnSpPr>
            <a:cxnSpLocks noChangeShapeType="1"/>
            <a:stCxn id="67" idx="2"/>
            <a:endCxn id="68" idx="0"/>
          </p:cNvCxnSpPr>
          <p:nvPr/>
        </p:nvCxnSpPr>
        <p:spPr bwMode="auto">
          <a:xfrm>
            <a:off x="6737289" y="2080552"/>
            <a:ext cx="0" cy="504053"/>
          </a:xfrm>
          <a:prstGeom prst="straightConnector1">
            <a:avLst/>
          </a:prstGeom>
          <a:noFill/>
          <a:ln w="57150">
            <a:solidFill>
              <a:srgbClr val="808080"/>
            </a:solidFill>
            <a:round/>
            <a:headEnd type="none" w="med" len="med"/>
            <a:tailEnd type="arrow" w="med" len="med"/>
          </a:ln>
          <a:effectLst/>
        </p:spPr>
      </p:cxnSp>
      <p:sp>
        <p:nvSpPr>
          <p:cNvPr id="70" name="Rectangle 49"/>
          <p:cNvSpPr>
            <a:spLocks noChangeArrowheads="1"/>
          </p:cNvSpPr>
          <p:nvPr/>
        </p:nvSpPr>
        <p:spPr bwMode="auto">
          <a:xfrm>
            <a:off x="968599" y="3727605"/>
            <a:ext cx="3048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b="1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1" name="Rectangle 50"/>
          <p:cNvSpPr>
            <a:spLocks noChangeArrowheads="1"/>
          </p:cNvSpPr>
          <p:nvPr/>
        </p:nvSpPr>
        <p:spPr bwMode="auto">
          <a:xfrm>
            <a:off x="2035399" y="3727605"/>
            <a:ext cx="3048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b="1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72" name="AutoShape 51"/>
          <p:cNvCxnSpPr>
            <a:cxnSpLocks noChangeShapeType="1"/>
            <a:stCxn id="70" idx="3"/>
            <a:endCxn id="71" idx="1"/>
          </p:cNvCxnSpPr>
          <p:nvPr/>
        </p:nvCxnSpPr>
        <p:spPr bwMode="auto">
          <a:xfrm>
            <a:off x="1273399" y="3803805"/>
            <a:ext cx="762000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Handling diagram of </a:t>
            </a:r>
          </a:p>
          <a:p>
            <a:pPr lvl="0"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software product vulnerability</a:t>
            </a:r>
          </a:p>
        </p:txBody>
      </p:sp>
      <p:sp>
        <p:nvSpPr>
          <p:cNvPr id="56" name="AutoShape 2"/>
          <p:cNvSpPr>
            <a:spLocks noChangeArrowheads="1"/>
          </p:cNvSpPr>
          <p:nvPr/>
        </p:nvSpPr>
        <p:spPr bwMode="auto">
          <a:xfrm>
            <a:off x="6847858" y="3507750"/>
            <a:ext cx="773112" cy="457200"/>
          </a:xfrm>
          <a:prstGeom prst="rightArrow">
            <a:avLst>
              <a:gd name="adj1" fmla="val 50000"/>
              <a:gd name="adj2" fmla="val 42274"/>
            </a:avLst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ja-JP" alt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Oval 3"/>
          <p:cNvSpPr>
            <a:spLocks noChangeArrowheads="1"/>
          </p:cNvSpPr>
          <p:nvPr/>
        </p:nvSpPr>
        <p:spPr bwMode="auto">
          <a:xfrm>
            <a:off x="1712295" y="2760540"/>
            <a:ext cx="2181225" cy="762000"/>
          </a:xfrm>
          <a:prstGeom prst="ellipse">
            <a:avLst/>
          </a:prstGeom>
          <a:solidFill>
            <a:srgbClr val="CC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en-US" altLang="ja-JP" sz="1400" b="1" u="none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Coordination </a:t>
            </a:r>
            <a:r>
              <a:rPr lang="en-US" altLang="ja-JP" sz="1400" b="1" u="none" dirty="0" smtClean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Body</a:t>
            </a:r>
            <a:endParaRPr lang="en-US" altLang="ja-JP" sz="1400" b="1" u="none" dirty="0">
              <a:solidFill>
                <a:srgbClr val="0033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altLang="ja-JP" sz="1400" b="1" u="none" dirty="0">
              <a:solidFill>
                <a:srgbClr val="0033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8" name="Oval 4"/>
          <p:cNvSpPr>
            <a:spLocks noChangeArrowheads="1"/>
          </p:cNvSpPr>
          <p:nvPr/>
        </p:nvSpPr>
        <p:spPr bwMode="auto">
          <a:xfrm>
            <a:off x="1888508" y="1312740"/>
            <a:ext cx="1406525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en-US" altLang="ja-JP" sz="1400" b="1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Finder</a:t>
            </a:r>
          </a:p>
        </p:txBody>
      </p:sp>
      <p:pic>
        <p:nvPicPr>
          <p:cNvPr id="59" name="Picture 5" descr="j0292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9695" y="1312740"/>
            <a:ext cx="800100" cy="758825"/>
          </a:xfrm>
          <a:prstGeom prst="rect">
            <a:avLst/>
          </a:prstGeom>
          <a:noFill/>
        </p:spPr>
      </p:pic>
      <p:sp>
        <p:nvSpPr>
          <p:cNvPr id="60" name="Oval 6"/>
          <p:cNvSpPr>
            <a:spLocks noChangeArrowheads="1"/>
          </p:cNvSpPr>
          <p:nvPr/>
        </p:nvSpPr>
        <p:spPr bwMode="auto">
          <a:xfrm>
            <a:off x="4174508" y="1831350"/>
            <a:ext cx="2427287" cy="762000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r>
              <a:rPr lang="en-US" altLang="ja-JP" sz="1400" b="1" u="none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Receipt </a:t>
            </a:r>
            <a:r>
              <a:rPr lang="en-US" altLang="ja-JP" sz="1400" b="1" u="none" dirty="0" smtClean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Body</a:t>
            </a:r>
            <a:endParaRPr lang="en-US" altLang="ja-JP" sz="1400" b="1" dirty="0">
              <a:solidFill>
                <a:srgbClr val="0033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altLang="ja-JP" sz="1400" b="1" u="none" dirty="0">
              <a:solidFill>
                <a:srgbClr val="0033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1" name="Oval 7"/>
          <p:cNvSpPr>
            <a:spLocks noChangeArrowheads="1"/>
          </p:cNvSpPr>
          <p:nvPr/>
        </p:nvSpPr>
        <p:spPr bwMode="auto">
          <a:xfrm>
            <a:off x="4174508" y="3323600"/>
            <a:ext cx="2813050" cy="838200"/>
          </a:xfrm>
          <a:prstGeom prst="ellipse">
            <a:avLst/>
          </a:prstGeom>
          <a:solidFill>
            <a:srgbClr val="FFCC99"/>
          </a:solidFill>
          <a:ln w="57150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en-US" altLang="ja-JP" sz="1400" b="1" u="none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Japan Vulnerability Notes</a:t>
            </a:r>
          </a:p>
          <a:p>
            <a:pPr algn="ctr"/>
            <a:endParaRPr lang="en-US" altLang="ja-JP" sz="1400" b="1" u="none" dirty="0">
              <a:solidFill>
                <a:srgbClr val="0033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2" name="Picture 8" descr="PE0156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0720" y="1402725"/>
            <a:ext cx="2136775" cy="1419225"/>
          </a:xfrm>
          <a:prstGeom prst="rect">
            <a:avLst/>
          </a:prstGeom>
          <a:noFill/>
        </p:spPr>
      </p:pic>
      <p:pic>
        <p:nvPicPr>
          <p:cNvPr id="63" name="Picture 9" descr="j02506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2433" y="4643110"/>
            <a:ext cx="1155700" cy="1046163"/>
          </a:xfrm>
          <a:prstGeom prst="rect">
            <a:avLst/>
          </a:prstGeom>
          <a:noFill/>
        </p:spPr>
      </p:pic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5966460" y="1405280"/>
            <a:ext cx="1509750" cy="3715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ja-JP" altLang="en-US" b="1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2. </a:t>
            </a:r>
            <a:r>
              <a:rPr lang="en-US" altLang="ja-JP" b="1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Verification</a:t>
            </a:r>
          </a:p>
        </p:txBody>
      </p:sp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516908" y="2150940"/>
            <a:ext cx="2776186" cy="6485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ja-JP" altLang="en-US" b="1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4. </a:t>
            </a:r>
            <a:r>
              <a:rPr lang="en-US" altLang="ja-JP" b="1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Identification of affected</a:t>
            </a:r>
          </a:p>
          <a:p>
            <a:pPr algn="l"/>
            <a:r>
              <a:rPr lang="en-US" altLang="ja-JP" b="1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vendors from DB</a:t>
            </a:r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346230" y="5543210"/>
            <a:ext cx="2107350" cy="92551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ja-JP" altLang="en-US" b="1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7. </a:t>
            </a:r>
            <a:r>
              <a:rPr lang="en-US" altLang="ja-JP" b="1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Investigation and </a:t>
            </a:r>
          </a:p>
          <a:p>
            <a:pPr algn="l"/>
            <a:r>
              <a:rPr lang="en-US" altLang="ja-JP" b="1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altLang="ja-JP" b="1" u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development of </a:t>
            </a:r>
          </a:p>
          <a:p>
            <a:pPr algn="l"/>
            <a:r>
              <a:rPr lang="en-US" altLang="ja-JP" b="1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altLang="ja-JP" b="1" u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countermeasures</a:t>
            </a:r>
            <a:endParaRPr lang="en-US" altLang="ja-JP" b="1" u="non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Text Box 13"/>
          <p:cNvSpPr txBox="1">
            <a:spLocks noChangeArrowheads="1"/>
          </p:cNvSpPr>
          <p:nvPr/>
        </p:nvSpPr>
        <p:spPr bwMode="auto">
          <a:xfrm>
            <a:off x="5652470" y="2821950"/>
            <a:ext cx="1885237" cy="3715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ja-JP" altLang="en-US" b="1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9. </a:t>
            </a:r>
            <a:r>
              <a:rPr lang="en-US" altLang="ja-JP" b="1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Announcement</a:t>
            </a:r>
          </a:p>
        </p:txBody>
      </p:sp>
      <p:sp>
        <p:nvSpPr>
          <p:cNvPr id="68" name="Oval 14"/>
          <p:cNvSpPr>
            <a:spLocks noChangeArrowheads="1"/>
          </p:cNvSpPr>
          <p:nvPr/>
        </p:nvSpPr>
        <p:spPr bwMode="auto">
          <a:xfrm>
            <a:off x="7699373" y="2898150"/>
            <a:ext cx="1265237" cy="4572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en-US" altLang="ja-JP" sz="1400" b="1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 User</a:t>
            </a:r>
          </a:p>
        </p:txBody>
      </p:sp>
      <p:sp>
        <p:nvSpPr>
          <p:cNvPr id="69" name="Oval 15"/>
          <p:cNvSpPr>
            <a:spLocks noChangeArrowheads="1"/>
          </p:cNvSpPr>
          <p:nvPr/>
        </p:nvSpPr>
        <p:spPr bwMode="auto">
          <a:xfrm>
            <a:off x="7699373" y="3431550"/>
            <a:ext cx="1265237" cy="4572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en-US" altLang="ja-JP" sz="1400" b="1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Cooperate</a:t>
            </a:r>
          </a:p>
          <a:p>
            <a:pPr algn="ctr"/>
            <a:r>
              <a:rPr lang="en-US" altLang="ja-JP" sz="1400" b="1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Users</a:t>
            </a:r>
          </a:p>
        </p:txBody>
      </p:sp>
      <p:sp>
        <p:nvSpPr>
          <p:cNvPr id="70" name="Oval 16"/>
          <p:cNvSpPr>
            <a:spLocks noChangeArrowheads="1"/>
          </p:cNvSpPr>
          <p:nvPr/>
        </p:nvSpPr>
        <p:spPr bwMode="auto">
          <a:xfrm>
            <a:off x="7699373" y="3964950"/>
            <a:ext cx="1265237" cy="4572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en-US" altLang="ja-JP" sz="1400" b="1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System</a:t>
            </a:r>
          </a:p>
          <a:p>
            <a:pPr algn="ctr"/>
            <a:r>
              <a:rPr lang="en-US" altLang="ja-JP" sz="1400" b="1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Integrators</a:t>
            </a:r>
          </a:p>
        </p:txBody>
      </p:sp>
      <p:sp>
        <p:nvSpPr>
          <p:cNvPr id="71" name="Oval 17"/>
          <p:cNvSpPr>
            <a:spLocks noChangeArrowheads="1"/>
          </p:cNvSpPr>
          <p:nvPr/>
        </p:nvSpPr>
        <p:spPr bwMode="auto">
          <a:xfrm>
            <a:off x="7699373" y="4498350"/>
            <a:ext cx="1265237" cy="4572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en-US" altLang="ja-JP" sz="1400" b="1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ISP</a:t>
            </a:r>
          </a:p>
        </p:txBody>
      </p:sp>
      <p:sp>
        <p:nvSpPr>
          <p:cNvPr id="72" name="Oval 18"/>
          <p:cNvSpPr>
            <a:spLocks noChangeArrowheads="1"/>
          </p:cNvSpPr>
          <p:nvPr/>
        </p:nvSpPr>
        <p:spPr bwMode="auto">
          <a:xfrm>
            <a:off x="7699373" y="5031750"/>
            <a:ext cx="1265237" cy="4572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en-US" altLang="ja-JP" sz="1400" b="1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Distributors</a:t>
            </a:r>
          </a:p>
        </p:txBody>
      </p:sp>
      <p:sp>
        <p:nvSpPr>
          <p:cNvPr id="73" name="Oval 19"/>
          <p:cNvSpPr>
            <a:spLocks noChangeArrowheads="1"/>
          </p:cNvSpPr>
          <p:nvPr/>
        </p:nvSpPr>
        <p:spPr bwMode="auto">
          <a:xfrm>
            <a:off x="2909270" y="5619410"/>
            <a:ext cx="842963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en-US" altLang="ja-JP" sz="1400" b="1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JP </a:t>
            </a:r>
          </a:p>
          <a:p>
            <a:pPr algn="ctr"/>
            <a:r>
              <a:rPr lang="en-US" altLang="ja-JP" sz="1400" b="1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Vendor1</a:t>
            </a:r>
          </a:p>
        </p:txBody>
      </p:sp>
      <p:sp>
        <p:nvSpPr>
          <p:cNvPr id="74" name="Oval 20"/>
          <p:cNvSpPr>
            <a:spLocks noChangeArrowheads="1"/>
          </p:cNvSpPr>
          <p:nvPr/>
        </p:nvSpPr>
        <p:spPr bwMode="auto">
          <a:xfrm>
            <a:off x="3823670" y="5619410"/>
            <a:ext cx="842963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en-US" altLang="ja-JP" sz="1400" b="1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JP</a:t>
            </a:r>
          </a:p>
          <a:p>
            <a:pPr algn="ctr"/>
            <a:r>
              <a:rPr lang="en-US" altLang="ja-JP" sz="1400" b="1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Vendor2</a:t>
            </a:r>
          </a:p>
        </p:txBody>
      </p:sp>
      <p:sp>
        <p:nvSpPr>
          <p:cNvPr id="75" name="Oval 21"/>
          <p:cNvSpPr>
            <a:spLocks noChangeArrowheads="1"/>
          </p:cNvSpPr>
          <p:nvPr/>
        </p:nvSpPr>
        <p:spPr bwMode="auto">
          <a:xfrm>
            <a:off x="4807920" y="5619410"/>
            <a:ext cx="84455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en-US" altLang="ja-JP" sz="1400" b="1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JP</a:t>
            </a:r>
          </a:p>
          <a:p>
            <a:pPr algn="ctr"/>
            <a:r>
              <a:rPr lang="en-US" altLang="ja-JP" sz="1400" b="1" u="none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Vendor3</a:t>
            </a:r>
          </a:p>
        </p:txBody>
      </p:sp>
      <p:sp>
        <p:nvSpPr>
          <p:cNvPr id="76" name="Oval 22"/>
          <p:cNvSpPr>
            <a:spLocks noChangeArrowheads="1"/>
          </p:cNvSpPr>
          <p:nvPr/>
        </p:nvSpPr>
        <p:spPr bwMode="auto">
          <a:xfrm>
            <a:off x="94633" y="2836740"/>
            <a:ext cx="1125537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en-US" altLang="ja-JP" sz="1400" b="1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International</a:t>
            </a:r>
          </a:p>
          <a:p>
            <a:pPr algn="ctr"/>
            <a:r>
              <a:rPr lang="en-US" altLang="ja-JP" sz="1400" b="1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Framework</a:t>
            </a:r>
          </a:p>
        </p:txBody>
      </p:sp>
      <p:cxnSp>
        <p:nvCxnSpPr>
          <p:cNvPr id="77" name="AutoShape 23"/>
          <p:cNvCxnSpPr>
            <a:cxnSpLocks noChangeShapeType="1"/>
            <a:stCxn id="58" idx="6"/>
            <a:endCxn id="60" idx="1"/>
          </p:cNvCxnSpPr>
          <p:nvPr/>
        </p:nvCxnSpPr>
        <p:spPr bwMode="auto">
          <a:xfrm>
            <a:off x="3295033" y="1579440"/>
            <a:ext cx="1234943" cy="36350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</p:cxnSp>
      <p:pic>
        <p:nvPicPr>
          <p:cNvPr id="78" name="Picture 24" descr="C:\Program Files\Common Files\Microsoft Shared\Clipart\cagcat50\BD04914_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3608" y="1604840"/>
            <a:ext cx="635000" cy="469900"/>
          </a:xfrm>
          <a:prstGeom prst="rect">
            <a:avLst/>
          </a:prstGeom>
          <a:noFill/>
        </p:spPr>
      </p:pic>
      <p:sp>
        <p:nvSpPr>
          <p:cNvPr id="79" name="Text Box 25"/>
          <p:cNvSpPr txBox="1">
            <a:spLocks noChangeArrowheads="1"/>
          </p:cNvSpPr>
          <p:nvPr/>
        </p:nvSpPr>
        <p:spPr bwMode="auto">
          <a:xfrm>
            <a:off x="3861770" y="1374150"/>
            <a:ext cx="1063218" cy="3715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ja-JP" altLang="en-US" b="1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1. </a:t>
            </a:r>
            <a:r>
              <a:rPr lang="en-US" altLang="ja-JP" b="1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Report</a:t>
            </a:r>
          </a:p>
        </p:txBody>
      </p:sp>
      <p:cxnSp>
        <p:nvCxnSpPr>
          <p:cNvPr id="80" name="AutoShape 26"/>
          <p:cNvCxnSpPr>
            <a:cxnSpLocks noChangeShapeType="1"/>
            <a:stCxn id="60" idx="3"/>
            <a:endCxn id="57" idx="7"/>
          </p:cNvCxnSpPr>
          <p:nvPr/>
        </p:nvCxnSpPr>
        <p:spPr bwMode="auto">
          <a:xfrm flipH="1">
            <a:off x="3574087" y="2481758"/>
            <a:ext cx="955889" cy="39037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</p:cxnSp>
      <p:sp>
        <p:nvSpPr>
          <p:cNvPr id="81" name="Arc 27"/>
          <p:cNvSpPr>
            <a:spLocks/>
          </p:cNvSpPr>
          <p:nvPr/>
        </p:nvSpPr>
        <p:spPr bwMode="auto">
          <a:xfrm flipV="1">
            <a:off x="5791835" y="1284630"/>
            <a:ext cx="420687" cy="8382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6064 w 42523"/>
              <a:gd name="T1" fmla="*/ 37642 h 43200"/>
              <a:gd name="T2" fmla="*/ 42523 w 42523"/>
              <a:gd name="T3" fmla="*/ 16234 h 43200"/>
              <a:gd name="T4" fmla="*/ 21600 w 4252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523" h="43200" fill="none" extrusionOk="0">
                <a:moveTo>
                  <a:pt x="36064" y="37642"/>
                </a:moveTo>
                <a:cubicBezTo>
                  <a:pt x="32096" y="41219"/>
                  <a:pt x="2694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1462" y="-1"/>
                  <a:pt x="40072" y="6680"/>
                  <a:pt x="42522" y="16234"/>
                </a:cubicBezTo>
              </a:path>
              <a:path w="42523" h="43200" stroke="0" extrusionOk="0">
                <a:moveTo>
                  <a:pt x="36064" y="37642"/>
                </a:moveTo>
                <a:cubicBezTo>
                  <a:pt x="32096" y="41219"/>
                  <a:pt x="2694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1462" y="-1"/>
                  <a:pt x="40072" y="6680"/>
                  <a:pt x="42522" y="16234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endParaRPr lang="ja-JP" alt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Arc 28"/>
          <p:cNvSpPr>
            <a:spLocks/>
          </p:cNvSpPr>
          <p:nvPr/>
        </p:nvSpPr>
        <p:spPr bwMode="auto">
          <a:xfrm flipH="1" flipV="1">
            <a:off x="2621933" y="2074740"/>
            <a:ext cx="420687" cy="8382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6064 w 42523"/>
              <a:gd name="T1" fmla="*/ 37642 h 43200"/>
              <a:gd name="T2" fmla="*/ 42523 w 42523"/>
              <a:gd name="T3" fmla="*/ 16234 h 43200"/>
              <a:gd name="T4" fmla="*/ 21600 w 4252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523" h="43200" fill="none" extrusionOk="0">
                <a:moveTo>
                  <a:pt x="36064" y="37642"/>
                </a:moveTo>
                <a:cubicBezTo>
                  <a:pt x="32096" y="41219"/>
                  <a:pt x="2694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1462" y="-1"/>
                  <a:pt x="40072" y="6680"/>
                  <a:pt x="42522" y="16234"/>
                </a:cubicBezTo>
              </a:path>
              <a:path w="42523" h="43200" stroke="0" extrusionOk="0">
                <a:moveTo>
                  <a:pt x="36064" y="37642"/>
                </a:moveTo>
                <a:cubicBezTo>
                  <a:pt x="32096" y="41219"/>
                  <a:pt x="2694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1462" y="-1"/>
                  <a:pt x="40072" y="6680"/>
                  <a:pt x="42522" y="16234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endParaRPr lang="ja-JP" altLang="en-US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3" name="AutoShape 29"/>
          <p:cNvCxnSpPr>
            <a:cxnSpLocks noChangeShapeType="1"/>
            <a:stCxn id="76" idx="6"/>
            <a:endCxn id="57" idx="2"/>
          </p:cNvCxnSpPr>
          <p:nvPr/>
        </p:nvCxnSpPr>
        <p:spPr bwMode="auto">
          <a:xfrm>
            <a:off x="1220170" y="3141540"/>
            <a:ext cx="492125" cy="0"/>
          </a:xfrm>
          <a:prstGeom prst="straightConnector1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 type="arrow" w="med" len="med"/>
            <a:tailEnd type="arrow" w="med" len="med"/>
          </a:ln>
          <a:effectLst/>
        </p:spPr>
      </p:cxnSp>
      <p:sp>
        <p:nvSpPr>
          <p:cNvPr id="84" name="Text Box 30"/>
          <p:cNvSpPr txBox="1">
            <a:spLocks noChangeArrowheads="1"/>
          </p:cNvSpPr>
          <p:nvPr/>
        </p:nvSpPr>
        <p:spPr bwMode="auto">
          <a:xfrm>
            <a:off x="869333" y="3293940"/>
            <a:ext cx="1313221" cy="3715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altLang="ja-JP" b="1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Notification</a:t>
            </a:r>
          </a:p>
        </p:txBody>
      </p:sp>
      <p:cxnSp>
        <p:nvCxnSpPr>
          <p:cNvPr id="85" name="AutoShape 31"/>
          <p:cNvCxnSpPr>
            <a:cxnSpLocks noChangeShapeType="1"/>
            <a:stCxn id="102" idx="2"/>
            <a:endCxn id="73" idx="0"/>
          </p:cNvCxnSpPr>
          <p:nvPr/>
        </p:nvCxnSpPr>
        <p:spPr bwMode="auto">
          <a:xfrm>
            <a:off x="2662414" y="3522540"/>
            <a:ext cx="668338" cy="209687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</p:cxnSp>
      <p:cxnSp>
        <p:nvCxnSpPr>
          <p:cNvPr id="86" name="AutoShape 32"/>
          <p:cNvCxnSpPr>
            <a:cxnSpLocks noChangeShapeType="1"/>
            <a:stCxn id="103" idx="2"/>
            <a:endCxn id="74" idx="0"/>
          </p:cNvCxnSpPr>
          <p:nvPr/>
        </p:nvCxnSpPr>
        <p:spPr bwMode="auto">
          <a:xfrm>
            <a:off x="2873552" y="3522540"/>
            <a:ext cx="1371600" cy="209687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</p:cxnSp>
      <p:cxnSp>
        <p:nvCxnSpPr>
          <p:cNvPr id="87" name="AutoShape 33"/>
          <p:cNvCxnSpPr>
            <a:cxnSpLocks noChangeShapeType="1"/>
            <a:stCxn id="104" idx="2"/>
            <a:endCxn id="75" idx="0"/>
          </p:cNvCxnSpPr>
          <p:nvPr/>
        </p:nvCxnSpPr>
        <p:spPr bwMode="auto">
          <a:xfrm>
            <a:off x="3084689" y="3522540"/>
            <a:ext cx="2145506" cy="209687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</p:cxnSp>
      <p:sp>
        <p:nvSpPr>
          <p:cNvPr id="88" name="Rectangle 34"/>
          <p:cNvSpPr>
            <a:spLocks noChangeArrowheads="1"/>
          </p:cNvSpPr>
          <p:nvPr/>
        </p:nvSpPr>
        <p:spPr bwMode="auto">
          <a:xfrm>
            <a:off x="2647345" y="3775792"/>
            <a:ext cx="984250" cy="2286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ja-JP" alt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9" name="Rectangle 35"/>
          <p:cNvSpPr>
            <a:spLocks noChangeArrowheads="1"/>
          </p:cNvSpPr>
          <p:nvPr/>
        </p:nvSpPr>
        <p:spPr bwMode="auto">
          <a:xfrm>
            <a:off x="2762199" y="4324500"/>
            <a:ext cx="1409455" cy="2286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ja-JP" alt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Arc 36"/>
          <p:cNvSpPr>
            <a:spLocks/>
          </p:cNvSpPr>
          <p:nvPr/>
        </p:nvSpPr>
        <p:spPr bwMode="auto">
          <a:xfrm flipH="1" flipV="1">
            <a:off x="2556845" y="5543210"/>
            <a:ext cx="420688" cy="8382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6064 w 42523"/>
              <a:gd name="T1" fmla="*/ 37642 h 43200"/>
              <a:gd name="T2" fmla="*/ 42523 w 42523"/>
              <a:gd name="T3" fmla="*/ 16234 h 43200"/>
              <a:gd name="T4" fmla="*/ 21600 w 4252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523" h="43200" fill="none" extrusionOk="0">
                <a:moveTo>
                  <a:pt x="36064" y="37642"/>
                </a:moveTo>
                <a:cubicBezTo>
                  <a:pt x="32096" y="41219"/>
                  <a:pt x="2694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1462" y="-1"/>
                  <a:pt x="40072" y="6680"/>
                  <a:pt x="42522" y="16234"/>
                </a:cubicBezTo>
              </a:path>
              <a:path w="42523" h="43200" stroke="0" extrusionOk="0">
                <a:moveTo>
                  <a:pt x="36064" y="37642"/>
                </a:moveTo>
                <a:cubicBezTo>
                  <a:pt x="32096" y="41219"/>
                  <a:pt x="2694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1462" y="-1"/>
                  <a:pt x="40072" y="6680"/>
                  <a:pt x="42522" y="16234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endParaRPr lang="ja-JP" altLang="en-US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1" name="AutoShape 37"/>
          <p:cNvCxnSpPr>
            <a:cxnSpLocks noChangeShapeType="1"/>
            <a:stCxn id="73" idx="7"/>
            <a:endCxn id="94" idx="2"/>
          </p:cNvCxnSpPr>
          <p:nvPr/>
        </p:nvCxnSpPr>
        <p:spPr bwMode="auto">
          <a:xfrm flipV="1">
            <a:off x="3628784" y="4161800"/>
            <a:ext cx="1706186" cy="15357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</p:cxnSp>
      <p:cxnSp>
        <p:nvCxnSpPr>
          <p:cNvPr id="92" name="AutoShape 38"/>
          <p:cNvCxnSpPr>
            <a:cxnSpLocks noChangeShapeType="1"/>
            <a:stCxn id="74" idx="7"/>
            <a:endCxn id="95" idx="3"/>
          </p:cNvCxnSpPr>
          <p:nvPr/>
        </p:nvCxnSpPr>
        <p:spPr bwMode="auto">
          <a:xfrm flipV="1">
            <a:off x="4543184" y="4123700"/>
            <a:ext cx="1037849" cy="1573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</p:cxnSp>
      <p:cxnSp>
        <p:nvCxnSpPr>
          <p:cNvPr id="93" name="AutoShape 39"/>
          <p:cNvCxnSpPr>
            <a:cxnSpLocks noChangeShapeType="1"/>
            <a:stCxn id="75" idx="7"/>
            <a:endCxn id="96" idx="2"/>
          </p:cNvCxnSpPr>
          <p:nvPr/>
        </p:nvCxnSpPr>
        <p:spPr bwMode="auto">
          <a:xfrm flipV="1">
            <a:off x="5528788" y="4161800"/>
            <a:ext cx="228457" cy="15357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</p:cxnSp>
      <p:sp>
        <p:nvSpPr>
          <p:cNvPr id="94" name="Rectangle 40"/>
          <p:cNvSpPr>
            <a:spLocks noChangeArrowheads="1"/>
          </p:cNvSpPr>
          <p:nvPr/>
        </p:nvSpPr>
        <p:spPr bwMode="auto">
          <a:xfrm>
            <a:off x="5300045" y="4085600"/>
            <a:ext cx="69850" cy="76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ja-JP" alt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5" name="Rectangle 41"/>
          <p:cNvSpPr>
            <a:spLocks noChangeArrowheads="1"/>
          </p:cNvSpPr>
          <p:nvPr/>
        </p:nvSpPr>
        <p:spPr bwMode="auto">
          <a:xfrm>
            <a:off x="5511183" y="4085600"/>
            <a:ext cx="69850" cy="76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ja-JP" alt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6" name="Rectangle 42"/>
          <p:cNvSpPr>
            <a:spLocks noChangeArrowheads="1"/>
          </p:cNvSpPr>
          <p:nvPr/>
        </p:nvSpPr>
        <p:spPr bwMode="auto">
          <a:xfrm>
            <a:off x="5722320" y="4085600"/>
            <a:ext cx="69850" cy="76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ja-JP" alt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7" name="Rectangle 43"/>
          <p:cNvSpPr>
            <a:spLocks noChangeArrowheads="1"/>
          </p:cNvSpPr>
          <p:nvPr/>
        </p:nvSpPr>
        <p:spPr bwMode="auto">
          <a:xfrm>
            <a:off x="4565330" y="4725415"/>
            <a:ext cx="1195387" cy="18415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ja-JP" alt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8" name="Rectangle 44"/>
          <p:cNvSpPr>
            <a:spLocks noChangeArrowheads="1"/>
          </p:cNvSpPr>
          <p:nvPr/>
        </p:nvSpPr>
        <p:spPr bwMode="auto">
          <a:xfrm>
            <a:off x="3963370" y="2608140"/>
            <a:ext cx="352425" cy="1524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ja-JP" alt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9" name="Text Box 45"/>
          <p:cNvSpPr txBox="1">
            <a:spLocks noChangeArrowheads="1"/>
          </p:cNvSpPr>
          <p:nvPr/>
        </p:nvSpPr>
        <p:spPr bwMode="auto">
          <a:xfrm>
            <a:off x="3329958" y="2393325"/>
            <a:ext cx="1304053" cy="6485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ja-JP" altLang="en-US" b="1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3. </a:t>
            </a:r>
            <a:r>
              <a:rPr lang="en-US" altLang="ja-JP" b="1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Forward</a:t>
            </a:r>
          </a:p>
          <a:p>
            <a:pPr algn="l"/>
            <a:r>
              <a:rPr lang="en-US" altLang="ja-JP" b="1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report</a:t>
            </a:r>
          </a:p>
        </p:txBody>
      </p:sp>
      <p:sp>
        <p:nvSpPr>
          <p:cNvPr id="100" name="Rectangle 48"/>
          <p:cNvSpPr>
            <a:spLocks noChangeArrowheads="1"/>
          </p:cNvSpPr>
          <p:nvPr/>
        </p:nvSpPr>
        <p:spPr bwMode="auto">
          <a:xfrm>
            <a:off x="2751243" y="4004392"/>
            <a:ext cx="1195387" cy="2286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ja-JP" alt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1" name="Text Box 49"/>
          <p:cNvSpPr txBox="1">
            <a:spLocks noChangeArrowheads="1"/>
          </p:cNvSpPr>
          <p:nvPr/>
        </p:nvSpPr>
        <p:spPr bwMode="auto">
          <a:xfrm>
            <a:off x="461768" y="3698005"/>
            <a:ext cx="4790007" cy="92551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ja-JP" altLang="en-US" b="1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5. </a:t>
            </a:r>
            <a:r>
              <a:rPr lang="en-US" altLang="ja-JP" b="1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Notification of vulnerability related </a:t>
            </a:r>
          </a:p>
          <a:p>
            <a:pPr algn="l"/>
            <a:r>
              <a:rPr lang="en-US" altLang="ja-JP" b="1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information - Test suite and validation process</a:t>
            </a:r>
          </a:p>
          <a:p>
            <a:pPr algn="l"/>
            <a:r>
              <a:rPr lang="en-US" altLang="ja-JP" b="1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6. Coordination of announcement date</a:t>
            </a:r>
          </a:p>
        </p:txBody>
      </p:sp>
      <p:sp>
        <p:nvSpPr>
          <p:cNvPr id="102" name="Rectangle 51"/>
          <p:cNvSpPr>
            <a:spLocks noChangeArrowheads="1"/>
          </p:cNvSpPr>
          <p:nvPr/>
        </p:nvSpPr>
        <p:spPr bwMode="auto">
          <a:xfrm>
            <a:off x="2626695" y="3446340"/>
            <a:ext cx="71438" cy="76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ja-JP" alt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" name="Rectangle 52"/>
          <p:cNvSpPr>
            <a:spLocks noChangeArrowheads="1"/>
          </p:cNvSpPr>
          <p:nvPr/>
        </p:nvSpPr>
        <p:spPr bwMode="auto">
          <a:xfrm>
            <a:off x="2837833" y="3446340"/>
            <a:ext cx="71437" cy="76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ja-JP" alt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" name="Rectangle 53"/>
          <p:cNvSpPr>
            <a:spLocks noChangeArrowheads="1"/>
          </p:cNvSpPr>
          <p:nvPr/>
        </p:nvSpPr>
        <p:spPr bwMode="auto">
          <a:xfrm>
            <a:off x="3048970" y="3446340"/>
            <a:ext cx="71438" cy="76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ja-JP" alt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5" name="Rectangle 54"/>
          <p:cNvSpPr>
            <a:spLocks noChangeArrowheads="1"/>
          </p:cNvSpPr>
          <p:nvPr/>
        </p:nvSpPr>
        <p:spPr bwMode="auto">
          <a:xfrm>
            <a:off x="4776467" y="4999020"/>
            <a:ext cx="1195388" cy="18415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ja-JP" alt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6" name="Text Box 55"/>
          <p:cNvSpPr txBox="1">
            <a:spLocks noChangeArrowheads="1"/>
          </p:cNvSpPr>
          <p:nvPr/>
        </p:nvSpPr>
        <p:spPr bwMode="auto">
          <a:xfrm>
            <a:off x="4526933" y="4619000"/>
            <a:ext cx="2607102" cy="6485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ja-JP" altLang="en-US" b="1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8. </a:t>
            </a:r>
            <a:r>
              <a:rPr lang="en-US" altLang="ja-JP" b="1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Submission of security </a:t>
            </a:r>
          </a:p>
          <a:p>
            <a:pPr algn="l"/>
            <a:r>
              <a:rPr lang="en-US" altLang="ja-JP" b="1" u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information</a:t>
            </a:r>
          </a:p>
        </p:txBody>
      </p:sp>
      <p:pic>
        <p:nvPicPr>
          <p:cNvPr id="107" name="Picture 5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8758" y="2229813"/>
            <a:ext cx="50006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" name="Picture 5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508" y="3141540"/>
            <a:ext cx="147478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6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07933" y="3795088"/>
            <a:ext cx="15287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Handling diagram of </a:t>
            </a:r>
          </a:p>
          <a:p>
            <a:pPr lvl="0"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software product vulnerability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50775" y="1645510"/>
            <a:ext cx="5181600" cy="457200"/>
          </a:xfrm>
          <a:prstGeom prst="rect">
            <a:avLst/>
          </a:prstGeom>
          <a:noFill/>
          <a:ln w="63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sz="1600" b="1" dirty="0" smtClean="0"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Finder</a:t>
            </a:r>
            <a:endParaRPr lang="en-US" altLang="ja-JP" sz="1600" b="1" dirty="0"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50775" y="2178910"/>
            <a:ext cx="5181600" cy="457200"/>
          </a:xfrm>
          <a:prstGeom prst="rect">
            <a:avLst/>
          </a:prstGeom>
          <a:noFill/>
          <a:ln w="63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sz="1600" b="1" dirty="0"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IPA</a:t>
            </a:r>
          </a:p>
          <a:p>
            <a:r>
              <a:rPr lang="en-US" altLang="ja-JP" sz="1600" b="1" dirty="0"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JPCERT/CC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75" y="2712310"/>
            <a:ext cx="5181600" cy="457200"/>
          </a:xfrm>
          <a:prstGeom prst="rect">
            <a:avLst/>
          </a:prstGeom>
          <a:noFill/>
          <a:ln w="63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sz="1600" b="1" dirty="0"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Product vendor A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50775" y="3779110"/>
            <a:ext cx="5181600" cy="457200"/>
          </a:xfrm>
          <a:prstGeom prst="rect">
            <a:avLst/>
          </a:prstGeom>
          <a:noFill/>
          <a:ln w="63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sz="1600" b="1" dirty="0"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System Integrator</a:t>
            </a:r>
          </a:p>
          <a:p>
            <a:r>
              <a:rPr lang="en-US" altLang="ja-JP" sz="1600" b="1" dirty="0"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&amp; User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084750" y="1645510"/>
            <a:ext cx="1235075" cy="457200"/>
          </a:xfrm>
          <a:prstGeom prst="homePlate">
            <a:avLst>
              <a:gd name="adj" fmla="val 51389"/>
            </a:avLst>
          </a:prstGeom>
          <a:gradFill rotWithShape="0">
            <a:gsLst>
              <a:gs pos="0">
                <a:srgbClr val="CCFFFF"/>
              </a:gs>
              <a:gs pos="100000">
                <a:srgbClr val="CCFFFF">
                  <a:gamma/>
                  <a:tint val="39216"/>
                  <a:invGamma/>
                </a:srgbClr>
              </a:gs>
            </a:gsLst>
            <a:lin ang="0" scaled="1"/>
          </a:gra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Disclose </a:t>
            </a:r>
          </a:p>
          <a:p>
            <a:r>
              <a:rPr lang="en-US" altLang="ja-JP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information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7084750" y="2712310"/>
            <a:ext cx="1235075" cy="457200"/>
          </a:xfrm>
          <a:prstGeom prst="homePlate">
            <a:avLst>
              <a:gd name="adj" fmla="val 54165"/>
            </a:avLst>
          </a:prstGeom>
          <a:gradFill rotWithShape="0">
            <a:gsLst>
              <a:gs pos="0">
                <a:srgbClr val="CCFFFF"/>
              </a:gs>
              <a:gs pos="100000">
                <a:srgbClr val="CCFFFF">
                  <a:gamma/>
                  <a:tint val="39216"/>
                  <a:invGamma/>
                </a:srgbClr>
              </a:gs>
            </a:gsLst>
            <a:lin ang="0" scaled="1"/>
          </a:gra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Provide </a:t>
            </a:r>
          </a:p>
          <a:p>
            <a:r>
              <a:rPr lang="en-US" altLang="ja-JP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countermeasure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950775" y="3245710"/>
            <a:ext cx="5181600" cy="457200"/>
          </a:xfrm>
          <a:prstGeom prst="rect">
            <a:avLst/>
          </a:prstGeom>
          <a:noFill/>
          <a:ln w="63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sz="1600" b="1" dirty="0"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Product vendor B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4846375" y="3245710"/>
            <a:ext cx="2057400" cy="457200"/>
          </a:xfrm>
          <a:prstGeom prst="homePlate">
            <a:avLst>
              <a:gd name="adj" fmla="val 50354"/>
            </a:avLst>
          </a:prstGeom>
          <a:gradFill rotWithShape="0">
            <a:gsLst>
              <a:gs pos="0">
                <a:srgbClr val="FFCCFF"/>
              </a:gs>
              <a:gs pos="100000">
                <a:srgbClr val="FFCCFF">
                  <a:gamma/>
                  <a:tint val="36471"/>
                  <a:invGamma/>
                </a:srgbClr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sz="1400" b="1" dirty="0"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Investigation</a:t>
            </a:r>
          </a:p>
          <a:p>
            <a:r>
              <a:rPr lang="en-US" altLang="ja-JP" sz="1400" b="1" dirty="0"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&amp; Fix</a:t>
            </a: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7084750" y="2178910"/>
            <a:ext cx="1235075" cy="457200"/>
          </a:xfrm>
          <a:prstGeom prst="homePlate">
            <a:avLst>
              <a:gd name="adj" fmla="val 51389"/>
            </a:avLst>
          </a:prstGeom>
          <a:gradFill rotWithShape="0">
            <a:gsLst>
              <a:gs pos="0">
                <a:srgbClr val="CCFFFF"/>
              </a:gs>
              <a:gs pos="100000">
                <a:srgbClr val="CCFFFF">
                  <a:gamma/>
                  <a:tint val="39216"/>
                  <a:invGamma/>
                </a:srgbClr>
              </a:gs>
            </a:gsLst>
            <a:lin ang="0" scaled="1"/>
          </a:gra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Disclose </a:t>
            </a:r>
          </a:p>
          <a:p>
            <a:r>
              <a:rPr lang="en-US" altLang="ja-JP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information on JVN</a:t>
            </a: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7084750" y="3245710"/>
            <a:ext cx="1235075" cy="457200"/>
          </a:xfrm>
          <a:prstGeom prst="homePlate">
            <a:avLst>
              <a:gd name="adj" fmla="val 54165"/>
            </a:avLst>
          </a:prstGeom>
          <a:gradFill rotWithShape="0">
            <a:gsLst>
              <a:gs pos="0">
                <a:srgbClr val="CCFFFF"/>
              </a:gs>
              <a:gs pos="100000">
                <a:srgbClr val="CCFFFF">
                  <a:gamma/>
                  <a:tint val="39216"/>
                  <a:invGamma/>
                </a:srgbClr>
              </a:gs>
            </a:gsLst>
            <a:lin ang="0" scaled="1"/>
          </a:gra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Provide </a:t>
            </a:r>
          </a:p>
          <a:p>
            <a:r>
              <a:rPr lang="en-US" altLang="ja-JP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countermeasure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6192175" y="1347060"/>
            <a:ext cx="16914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Release Date</a:t>
            </a:r>
          </a:p>
        </p:txBody>
      </p:sp>
      <p:sp>
        <p:nvSpPr>
          <p:cNvPr id="14" name="AutoShape 19"/>
          <p:cNvSpPr>
            <a:spLocks noChangeArrowheads="1"/>
          </p:cNvSpPr>
          <p:nvPr/>
        </p:nvSpPr>
        <p:spPr bwMode="auto">
          <a:xfrm>
            <a:off x="7084750" y="3779110"/>
            <a:ext cx="1219200" cy="457200"/>
          </a:xfrm>
          <a:prstGeom prst="homePlate">
            <a:avLst>
              <a:gd name="adj" fmla="val 49654"/>
            </a:avLst>
          </a:prstGeom>
          <a:gradFill rotWithShape="0">
            <a:gsLst>
              <a:gs pos="0">
                <a:srgbClr val="FFCCFF"/>
              </a:gs>
              <a:gs pos="100000">
                <a:srgbClr val="FFCCFF">
                  <a:gamma/>
                  <a:tint val="36471"/>
                  <a:invGamma/>
                </a:srgbClr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Provide </a:t>
            </a:r>
          </a:p>
          <a:p>
            <a:r>
              <a:rPr lang="en-US" altLang="ja-JP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countermeasure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950775" y="4388710"/>
            <a:ext cx="4267200" cy="38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altLang="ja-JP" sz="1600" b="1" dirty="0"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Customer of product vendor A</a:t>
            </a:r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6246550" y="4388710"/>
            <a:ext cx="1219200" cy="381000"/>
          </a:xfrm>
          <a:prstGeom prst="homePlate">
            <a:avLst>
              <a:gd name="adj" fmla="val 59585"/>
            </a:avLst>
          </a:prstGeom>
          <a:gradFill rotWithShape="0">
            <a:gsLst>
              <a:gs pos="0">
                <a:srgbClr val="FFCCFF"/>
              </a:gs>
              <a:gs pos="100000">
                <a:srgbClr val="FFCCFF">
                  <a:gamma/>
                  <a:tint val="36471"/>
                  <a:invGamma/>
                </a:srgbClr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sz="1400" b="1" dirty="0"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Deploy </a:t>
            </a:r>
          </a:p>
          <a:p>
            <a:r>
              <a:rPr lang="en-US" altLang="ja-JP" sz="1400" b="1" dirty="0"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countermeasure</a:t>
            </a: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1950775" y="4872898"/>
            <a:ext cx="4267200" cy="38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altLang="ja-JP" sz="1600" b="1" dirty="0"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Customer of product Vendor B</a:t>
            </a: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7056175" y="1645510"/>
            <a:ext cx="0" cy="274320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246550" y="3093310"/>
            <a:ext cx="0" cy="2286000"/>
          </a:xfrm>
          <a:prstGeom prst="line">
            <a:avLst/>
          </a:prstGeom>
          <a:noFill/>
          <a:ln w="76200" cap="rnd">
            <a:solidFill>
              <a:srgbClr val="CC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250825" y="1340710"/>
            <a:ext cx="1652325" cy="297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Vulnerability and counter-measure Information released at the same date </a:t>
            </a:r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1903149" y="1340710"/>
            <a:ext cx="6990025" cy="2971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 sz="1600" b="1" dirty="0"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250825" y="4312510"/>
            <a:ext cx="1652325" cy="1066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Vulnerability information is released beforehand</a:t>
            </a: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1903149" y="4312510"/>
            <a:ext cx="6990025" cy="1066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 sz="1600" b="1" dirty="0"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</p:txBody>
      </p:sp>
      <p:sp>
        <p:nvSpPr>
          <p:cNvPr id="25" name="AutoShape 30"/>
          <p:cNvSpPr>
            <a:spLocks noChangeArrowheads="1"/>
          </p:cNvSpPr>
          <p:nvPr/>
        </p:nvSpPr>
        <p:spPr bwMode="auto">
          <a:xfrm>
            <a:off x="5796170" y="4845910"/>
            <a:ext cx="609600" cy="457200"/>
          </a:xfrm>
          <a:prstGeom prst="irregularSeal1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 sz="1400" b="1" dirty="0"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auto">
          <a:xfrm>
            <a:off x="4008175" y="1645510"/>
            <a:ext cx="2895600" cy="457200"/>
          </a:xfrm>
          <a:prstGeom prst="homePlate">
            <a:avLst>
              <a:gd name="adj" fmla="val 53130"/>
            </a:avLst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tint val="10196"/>
                  <a:invGamma/>
                </a:srgbClr>
              </a:gs>
            </a:gsLst>
            <a:lin ang="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Wait</a:t>
            </a:r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4922575" y="2178910"/>
            <a:ext cx="1981200" cy="457200"/>
          </a:xfrm>
          <a:prstGeom prst="homePlate">
            <a:avLst>
              <a:gd name="adj" fmla="val 48610"/>
            </a:avLst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tint val="10196"/>
                  <a:invGamma/>
                </a:srgbClr>
              </a:gs>
            </a:gsLst>
            <a:lin ang="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Wait</a:t>
            </a: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5760775" y="2712310"/>
            <a:ext cx="1143000" cy="457200"/>
          </a:xfrm>
          <a:prstGeom prst="homePlate">
            <a:avLst>
              <a:gd name="adj" fmla="val 53819"/>
            </a:avLst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tint val="10196"/>
                  <a:invGamma/>
                </a:srgbClr>
              </a:gs>
            </a:gsLst>
            <a:lin ang="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Wait</a:t>
            </a:r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auto">
          <a:xfrm>
            <a:off x="3931975" y="2178910"/>
            <a:ext cx="914400" cy="457200"/>
          </a:xfrm>
          <a:prstGeom prst="homePlate">
            <a:avLst>
              <a:gd name="adj" fmla="val 50000"/>
            </a:avLst>
          </a:prstGeom>
          <a:gradFill rotWithShape="0">
            <a:gsLst>
              <a:gs pos="0">
                <a:srgbClr val="FFCCFF"/>
              </a:gs>
              <a:gs pos="100000">
                <a:srgbClr val="FFCCFF">
                  <a:gamma/>
                  <a:tint val="36471"/>
                  <a:invGamma/>
                </a:srgbClr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sz="1400" b="1" dirty="0" smtClean="0"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Request</a:t>
            </a:r>
          </a:p>
          <a:p>
            <a:r>
              <a:rPr lang="en-US" altLang="ja-JP" sz="1400" b="1" dirty="0" smtClean="0"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Investigation </a:t>
            </a:r>
            <a:endParaRPr lang="en-US" altLang="ja-JP" sz="1400" b="1" dirty="0"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4846375" y="2712310"/>
            <a:ext cx="838200" cy="457200"/>
          </a:xfrm>
          <a:prstGeom prst="homePlate">
            <a:avLst>
              <a:gd name="adj" fmla="val 48609"/>
            </a:avLst>
          </a:prstGeom>
          <a:gradFill rotWithShape="0">
            <a:gsLst>
              <a:gs pos="0">
                <a:srgbClr val="FFCCFF"/>
              </a:gs>
              <a:gs pos="100000">
                <a:srgbClr val="FFCCFF">
                  <a:gamma/>
                  <a:tint val="36471"/>
                  <a:invGamma/>
                </a:srgbClr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sz="1400" b="1" dirty="0"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Investigation</a:t>
            </a:r>
          </a:p>
          <a:p>
            <a:r>
              <a:rPr lang="en-US" altLang="ja-JP" sz="1400" b="1" dirty="0"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&amp; Fix</a:t>
            </a:r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3017575" y="1645510"/>
            <a:ext cx="914400" cy="457200"/>
          </a:xfrm>
          <a:prstGeom prst="homePlate">
            <a:avLst>
              <a:gd name="adj" fmla="val 50000"/>
            </a:avLst>
          </a:prstGeom>
          <a:gradFill rotWithShape="0">
            <a:gsLst>
              <a:gs pos="0">
                <a:srgbClr val="FFCCFF"/>
              </a:gs>
              <a:gs pos="100000">
                <a:srgbClr val="FFCCFF">
                  <a:gamma/>
                  <a:tint val="36471"/>
                  <a:invGamma/>
                </a:srgbClr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sz="1400" b="1" dirty="0"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Report </a:t>
            </a:r>
          </a:p>
          <a:p>
            <a:r>
              <a:rPr lang="en-US" altLang="ja-JP" sz="1400" b="1" dirty="0"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vulnerability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6228230" y="4845910"/>
            <a:ext cx="2749471" cy="5847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Exposed to the threat </a:t>
            </a:r>
          </a:p>
          <a:p>
            <a:pPr algn="ctr"/>
            <a:r>
              <a:rPr lang="en-US" altLang="ja-JP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of cyber attack</a:t>
            </a: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250825" y="5310188"/>
            <a:ext cx="8642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0" lang="en-US" altLang="en-US" sz="2800" b="1" i="1" u="sng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The principle of coordinating the release date among the relative parties.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JVN Security Content Automation Framework</a:t>
            </a: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250825" y="1844675"/>
            <a:ext cx="864235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SzPct val="75000"/>
              <a:buBlip>
                <a:blip r:embed="rId3"/>
              </a:buBlip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  <a:ea typeface="+mn-ea"/>
              </a:rPr>
              <a:t>= MyJVN framework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SzPct val="75000"/>
              <a:defRPr/>
            </a:pPr>
            <a:r>
              <a:rPr kumimoji="0" lang="en-US" altLang="en-US" sz="2400" kern="0" dirty="0" smtClean="0">
                <a:solidFill>
                  <a:srgbClr val="000099"/>
                </a:solidFill>
                <a:latin typeface="Verdana"/>
              </a:rPr>
              <a:t>	</a:t>
            </a:r>
            <a:r>
              <a:rPr kumimoji="0" lang="en-US" altLang="en-US" sz="2400" b="1" kern="0" dirty="0" smtClean="0">
                <a:solidFill>
                  <a:srgbClr val="000099"/>
                </a:solidFill>
                <a:latin typeface="Verdana"/>
              </a:rPr>
              <a:t>To enable application developers to use data through open interface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  <a:p>
            <a:pPr marL="742950" lvl="1" indent="-285750" eaLnBrk="0" hangingPunct="0">
              <a:spcBef>
                <a:spcPct val="20000"/>
              </a:spcBef>
              <a:buSzPct val="70000"/>
              <a:buBlip>
                <a:blip r:embed="rId4"/>
              </a:buBlip>
              <a:defRPr/>
            </a:pPr>
            <a:r>
              <a:rPr kumimoji="0" lang="en-US" altLang="en-US" sz="2000" kern="0" dirty="0" smtClean="0">
                <a:solidFill>
                  <a:srgbClr val="000099"/>
                </a:solidFill>
                <a:latin typeface="Verdana"/>
              </a:rPr>
              <a:t>Adoption of common enumeration and specifications</a:t>
            </a:r>
          </a:p>
          <a:p>
            <a:pPr marL="342900" indent="-342900" eaLnBrk="0" hangingPunct="0">
              <a:spcBef>
                <a:spcPct val="20000"/>
              </a:spcBef>
              <a:buSzPct val="75000"/>
              <a:defRPr/>
            </a:pPr>
            <a:r>
              <a:rPr kumimoji="0" lang="en-US" altLang="en-US" sz="2400" kern="0" dirty="0" smtClean="0">
                <a:solidFill>
                  <a:srgbClr val="000099"/>
                </a:solidFill>
                <a:latin typeface="Verdana"/>
              </a:rPr>
              <a:t>	</a:t>
            </a:r>
            <a:r>
              <a:rPr kumimoji="0" lang="en-US" altLang="en-US" sz="2400" b="1" kern="0" dirty="0" smtClean="0">
                <a:solidFill>
                  <a:srgbClr val="000099"/>
                </a:solidFill>
                <a:latin typeface="Verdana"/>
              </a:rPr>
              <a:t>To establish global JVN</a:t>
            </a:r>
          </a:p>
          <a:p>
            <a:pPr marL="742950" lvl="1" indent="-285750" eaLnBrk="0" hangingPunct="0">
              <a:spcBef>
                <a:spcPct val="20000"/>
              </a:spcBef>
              <a:buSzPct val="70000"/>
              <a:buBlip>
                <a:blip r:embed="rId4"/>
              </a:buBlip>
              <a:defRPr/>
            </a:pPr>
            <a:r>
              <a:rPr kumimoji="0" lang="en-US" altLang="en-US" sz="2000" kern="0" dirty="0" smtClean="0">
                <a:solidFill>
                  <a:srgbClr val="000099"/>
                </a:solidFill>
                <a:latin typeface="Verdana"/>
              </a:rPr>
              <a:t>Internationalization as vulnerability reference source</a:t>
            </a:r>
          </a:p>
          <a:p>
            <a:pPr marL="742950" lvl="1" indent="-285750" eaLnBrk="0" hangingPunct="0">
              <a:spcBef>
                <a:spcPct val="20000"/>
              </a:spcBef>
              <a:buSzPct val="70000"/>
              <a:buBlip>
                <a:blip r:embed="rId4"/>
              </a:buBlip>
              <a:defRPr/>
            </a:pPr>
            <a:r>
              <a:rPr kumimoji="0" lang="en-US" altLang="en-US" sz="2000" kern="0" dirty="0" smtClean="0">
                <a:solidFill>
                  <a:srgbClr val="000099"/>
                </a:solidFill>
                <a:latin typeface="Verdana"/>
              </a:rPr>
              <a:t>Localization as vulnerability reference source (focus on Japanese region)</a:t>
            </a:r>
          </a:p>
        </p:txBody>
      </p:sp>
      <p:sp>
        <p:nvSpPr>
          <p:cNvPr id="45" name="Rectangle 17"/>
          <p:cNvSpPr>
            <a:spLocks noChangeArrowheads="1"/>
          </p:cNvSpPr>
          <p:nvPr/>
        </p:nvSpPr>
        <p:spPr bwMode="auto">
          <a:xfrm>
            <a:off x="250825" y="1196507"/>
            <a:ext cx="8642350" cy="576263"/>
          </a:xfrm>
          <a:prstGeom prst="rect">
            <a:avLst/>
          </a:prstGeom>
          <a:solidFill>
            <a:srgbClr val="0000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ja-JP" sz="3200" b="1" dirty="0" smtClean="0">
                <a:solidFill>
                  <a:prstClr val="white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( JVN + JVN iPedia ) x MyJVN</a:t>
            </a:r>
          </a:p>
        </p:txBody>
      </p:sp>
      <p:sp>
        <p:nvSpPr>
          <p:cNvPr id="46" name="テキスト ボックス 5"/>
          <p:cNvSpPr txBox="1">
            <a:spLocks noChangeArrowheads="1"/>
          </p:cNvSpPr>
          <p:nvPr/>
        </p:nvSpPr>
        <p:spPr bwMode="auto">
          <a:xfrm>
            <a:off x="209164" y="5068425"/>
            <a:ext cx="8684011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lvl="1" algn="ctr"/>
            <a:r>
              <a:rPr lang="en-US" altLang="ja-JP" sz="2800" b="1" u="none" dirty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JVN Security Content Automation </a:t>
            </a:r>
            <a:r>
              <a:rPr lang="en-US" altLang="ja-JP" sz="2800" b="1" u="none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Framework (</a:t>
            </a:r>
            <a:r>
              <a:rPr lang="en-US" altLang="ja-JP" sz="2800" b="1" u="none" dirty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aka. MyJVN framework) has adopted </a:t>
            </a:r>
            <a:r>
              <a:rPr lang="en-US" altLang="ja-JP" sz="2800" b="1" u="none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CYBEX.</a:t>
            </a:r>
            <a:endParaRPr lang="en-US" altLang="ja-JP" sz="2800" b="1" u="none" dirty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059" y="3639059"/>
            <a:ext cx="23241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836" y="3639119"/>
            <a:ext cx="2323810" cy="48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4140200" y="3593190"/>
            <a:ext cx="4752975" cy="2860570"/>
          </a:xfrm>
          <a:prstGeom prst="roundRect">
            <a:avLst>
              <a:gd name="adj" fmla="val 7069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lIns="90000" tIns="36000" rIns="90000" bIns="0" anchor="b"/>
          <a:lstStyle/>
          <a:p>
            <a:pPr>
              <a:defRPr/>
            </a:pPr>
            <a:r>
              <a:rPr lang="en-US" altLang="ja-JP" sz="1400" b="1" dirty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Overall vulnerabilities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284664" y="4126590"/>
            <a:ext cx="4464049" cy="1497012"/>
          </a:xfrm>
          <a:prstGeom prst="roundRect">
            <a:avLst>
              <a:gd name="adj" fmla="val 16667"/>
            </a:avLst>
          </a:prstGeom>
          <a:solidFill>
            <a:srgbClr val="FFEBFF"/>
          </a:solidFill>
          <a:ln w="57150">
            <a:solidFill>
              <a:srgbClr val="CC0000"/>
            </a:solidFill>
            <a:round/>
            <a:headEnd/>
            <a:tailEnd/>
          </a:ln>
        </p:spPr>
        <p:txBody>
          <a:bodyPr lIns="90000" tIns="36000" rIns="90000" bIns="36000" anchor="ctr"/>
          <a:lstStyle/>
          <a:p>
            <a:endParaRPr lang="ja-JP" altLang="en-US" sz="2400" b="1" dirty="0" smtClean="0">
              <a:solidFill>
                <a:srgbClr val="3333CC"/>
              </a:solidFill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5288316" y="4785402"/>
            <a:ext cx="3315934" cy="762000"/>
          </a:xfrm>
          <a:prstGeom prst="roundRect">
            <a:avLst>
              <a:gd name="adj" fmla="val 11338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lIns="90000" tIns="36000" rIns="90000" bIns="36000" anchor="ctr"/>
          <a:lstStyle/>
          <a:p>
            <a:pPr algn="r">
              <a:defRPr/>
            </a:pPr>
            <a:r>
              <a:rPr lang="en-US" altLang="ja-JP" sz="1400" b="1" dirty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Vulnerabilities of </a:t>
            </a:r>
          </a:p>
          <a:p>
            <a:pPr algn="r">
              <a:defRPr/>
            </a:pPr>
            <a:r>
              <a:rPr lang="en-US" altLang="ja-JP" sz="1400" b="1" dirty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Domestic products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4572000" y="4326615"/>
            <a:ext cx="2392716" cy="1068387"/>
          </a:xfrm>
          <a:prstGeom prst="roundRect">
            <a:avLst>
              <a:gd name="adj" fmla="val 16667"/>
            </a:avLst>
          </a:prstGeom>
          <a:solidFill>
            <a:srgbClr val="EBFFFF"/>
          </a:solidFill>
          <a:ln w="57150">
            <a:solidFill>
              <a:srgbClr val="0033CC"/>
            </a:solidFill>
            <a:round/>
            <a:headEnd/>
            <a:tailEnd/>
          </a:ln>
        </p:spPr>
        <p:txBody>
          <a:bodyPr lIns="90000" tIns="36000" rIns="90000" bIns="36000" anchor="ctr"/>
          <a:lstStyle/>
          <a:p>
            <a:pPr>
              <a:defRPr/>
            </a:pPr>
            <a:endParaRPr lang="ja-JP" altLang="en-US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ja-JP" altLang="en-US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defRPr/>
            </a:pPr>
            <a:r>
              <a:rPr lang="en-US" altLang="ja-JP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Reported vulnerabilities by Information Security </a:t>
            </a:r>
            <a:r>
              <a:rPr lang="en-US" altLang="ja-JP" sz="1400" b="1" dirty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Early Warning Partnership</a:t>
            </a: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4427538" y="4202790"/>
            <a:ext cx="2613378" cy="1954212"/>
          </a:xfrm>
          <a:prstGeom prst="roundRect">
            <a:avLst>
              <a:gd name="adj" fmla="val 7069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lIns="90000" tIns="36000" rIns="90000" bIns="36000" anchor="b"/>
          <a:lstStyle/>
          <a:p>
            <a:pPr algn="r">
              <a:defRPr/>
            </a:pPr>
            <a:r>
              <a:rPr lang="en-US" altLang="ja-JP" sz="1400" b="1" dirty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Vulnerabilities, </a:t>
            </a:r>
          </a:p>
          <a:p>
            <a:pPr algn="r">
              <a:defRPr/>
            </a:pPr>
            <a:r>
              <a:rPr lang="en-US" altLang="ja-JP" sz="1400" b="1" dirty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assigned the CVE number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092350" y="4126590"/>
            <a:ext cx="1520138" cy="71006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defRPr/>
            </a:pPr>
            <a:r>
              <a:rPr lang="en-US" altLang="ja-JP" sz="24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JVN iPedia</a:t>
            </a:r>
          </a:p>
          <a:p>
            <a:pPr algn="r">
              <a:defRPr/>
            </a:pPr>
            <a:r>
              <a:rPr lang="en-US" altLang="ja-JP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Archiving DB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631238" y="4300092"/>
            <a:ext cx="2173072" cy="46384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defRPr/>
            </a:pPr>
            <a:r>
              <a:rPr lang="en-US" altLang="ja-JP" sz="2400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JVN</a:t>
            </a:r>
            <a:r>
              <a:rPr lang="en-US" altLang="ja-JP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Coordination DB</a:t>
            </a:r>
            <a:r>
              <a:rPr lang="en-US" altLang="ja-JP" sz="1600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4160171" y="1916790"/>
            <a:ext cx="4724400" cy="1524000"/>
          </a:xfrm>
          <a:prstGeom prst="rect">
            <a:avLst/>
          </a:prstGeom>
          <a:solidFill>
            <a:srgbClr val="FFF0C8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eaLnBrk="0" hangingPunct="0"/>
            <a:r>
              <a:rPr lang="en-US" altLang="ja-JP" sz="2800" b="1" dirty="0" smtClean="0">
                <a:solidFill>
                  <a:srgbClr val="FF9900"/>
                </a:solidFill>
                <a:latin typeface="Calibri" pitchFamily="34" charset="0"/>
                <a:ea typeface="HGS創英角ｺﾞｼｯｸUB" pitchFamily="50" charset="-128"/>
                <a:cs typeface="Calibri" pitchFamily="34" charset="0"/>
              </a:rPr>
              <a:t>MyJVN</a:t>
            </a:r>
            <a:endParaRPr lang="ja-JP" altLang="en-US" sz="2800" b="1" dirty="0" smtClean="0">
              <a:solidFill>
                <a:srgbClr val="FF9900"/>
              </a:solidFill>
              <a:latin typeface="Calibri" pitchFamily="34" charset="0"/>
              <a:ea typeface="HGS創英角ｺﾞｼｯｸUB" pitchFamily="50" charset="-128"/>
              <a:cs typeface="Calibri" pitchFamily="34" charset="0"/>
            </a:endParaRP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5658" y="2726415"/>
            <a:ext cx="9906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7258" y="2726415"/>
            <a:ext cx="9906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4899946" y="2274867"/>
            <a:ext cx="77604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en-US" altLang="ja-JP" sz="1400" b="1" dirty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Version</a:t>
            </a:r>
          </a:p>
          <a:p>
            <a:pPr algn="ctr">
              <a:lnSpc>
                <a:spcPts val="1500"/>
              </a:lnSpc>
              <a:defRPr/>
            </a:pPr>
            <a:r>
              <a:rPr lang="en-US" altLang="ja-JP" sz="1400" b="1" dirty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Checker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6052471" y="2274867"/>
            <a:ext cx="119917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en-US" altLang="ja-JP" sz="1400" b="1" dirty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Configuration</a:t>
            </a:r>
          </a:p>
          <a:p>
            <a:pPr algn="ctr">
              <a:lnSpc>
                <a:spcPts val="1500"/>
              </a:lnSpc>
              <a:defRPr/>
            </a:pPr>
            <a:r>
              <a:rPr lang="en-US" altLang="ja-JP" sz="1400" b="1" dirty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Checker</a:t>
            </a:r>
          </a:p>
        </p:txBody>
      </p:sp>
      <p:pic>
        <p:nvPicPr>
          <p:cNvPr id="24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0671" y="2724917"/>
            <a:ext cx="871653" cy="63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7347871" y="2274867"/>
            <a:ext cx="1437253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en-US" altLang="ja-JP" sz="1400" b="1" dirty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Filtered Security </a:t>
            </a:r>
          </a:p>
          <a:p>
            <a:pPr algn="ctr">
              <a:lnSpc>
                <a:spcPts val="1500"/>
              </a:lnSpc>
              <a:defRPr/>
            </a:pPr>
            <a:r>
              <a:rPr lang="en-US" altLang="ja-JP" sz="1400" b="1" dirty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Information Tool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JVN Security Content Automation Framework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250825" y="1196975"/>
            <a:ext cx="8642350" cy="576263"/>
          </a:xfrm>
          <a:prstGeom prst="rect">
            <a:avLst/>
          </a:prstGeom>
          <a:solidFill>
            <a:srgbClr val="0000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ja-JP" sz="2800" b="1" dirty="0" smtClean="0">
                <a:solidFill>
                  <a:prstClr val="white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(Internationalization + Localization) x Machine readable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250825" y="1844675"/>
            <a:ext cx="4033135" cy="457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hangingPunct="0">
              <a:lnSpc>
                <a:spcPct val="85000"/>
              </a:lnSpc>
              <a:spcBef>
                <a:spcPct val="20000"/>
              </a:spcBef>
              <a:buSzPct val="75000"/>
              <a:buBlip>
                <a:blip r:embed="rId7"/>
              </a:buBlip>
              <a:defRPr/>
            </a:pPr>
            <a:r>
              <a:rPr lang="en-US" altLang="ja-JP" b="1" dirty="0" smtClean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MyJVN</a:t>
            </a:r>
            <a:r>
              <a:rPr lang="en-US" altLang="ja-JP" sz="2000" dirty="0" smtClean="0">
                <a:solidFill>
                  <a:srgbClr val="FF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altLang="ja-JP" sz="2000" dirty="0" smtClean="0">
                <a:solidFill>
                  <a:srgbClr val="FF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ja-JP" b="1" dirty="0" smtClean="0">
                <a:solidFill>
                  <a:srgbClr val="00000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Providing vulnerability </a:t>
            </a:r>
            <a:br>
              <a:rPr lang="en-US" altLang="ja-JP" b="1" dirty="0" smtClean="0">
                <a:solidFill>
                  <a:srgbClr val="00000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</a:br>
            <a:r>
              <a:rPr lang="en-US" altLang="ja-JP" b="1" dirty="0" smtClean="0">
                <a:solidFill>
                  <a:srgbClr val="00000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countermeasure information via machine readable interface such as Web APIs and Version Checker.</a:t>
            </a:r>
            <a:endParaRPr lang="en-US" altLang="ja-JP" sz="2000" b="1" dirty="0" smtClean="0">
              <a:solidFill>
                <a:srgbClr val="000000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342900" lvl="0" indent="-342900" eaLnBrk="0" hangingPunct="0">
              <a:lnSpc>
                <a:spcPct val="85000"/>
              </a:lnSpc>
              <a:spcBef>
                <a:spcPct val="20000"/>
              </a:spcBef>
              <a:buSzPct val="75000"/>
              <a:buBlip>
                <a:blip r:embed="rId7"/>
              </a:buBlip>
              <a:defRPr/>
            </a:pPr>
            <a:r>
              <a:rPr lang="en-US" altLang="ja-JP" b="1" dirty="0" smtClean="0">
                <a:solidFill>
                  <a:srgbClr val="33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JVN (Vulnerability </a:t>
            </a:r>
            <a:br>
              <a:rPr lang="en-US" altLang="ja-JP" b="1" dirty="0" smtClean="0">
                <a:solidFill>
                  <a:srgbClr val="33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ja-JP" b="1" dirty="0" smtClean="0">
                <a:solidFill>
                  <a:srgbClr val="33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Handling Coordination DB)</a:t>
            </a:r>
            <a:r>
              <a:rPr lang="en-US" altLang="ja-JP" sz="2000" dirty="0" smtClean="0">
                <a:solidFill>
                  <a:srgbClr val="33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altLang="ja-JP" sz="2000" dirty="0" smtClean="0">
                <a:solidFill>
                  <a:srgbClr val="33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ja-JP" b="1" dirty="0" smtClean="0">
                <a:solidFill>
                  <a:srgbClr val="00000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Providing vulnerability </a:t>
            </a:r>
            <a:br>
              <a:rPr lang="en-US" altLang="ja-JP" b="1" dirty="0" smtClean="0">
                <a:solidFill>
                  <a:srgbClr val="00000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</a:br>
            <a:r>
              <a:rPr lang="en-US" altLang="ja-JP" b="1" dirty="0" smtClean="0">
                <a:solidFill>
                  <a:srgbClr val="00000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countermeasure information  and Japanese vendor status for vulnerabilities reported through “Information Security Early Warning Partnership”</a:t>
            </a:r>
            <a:endParaRPr lang="en-US" altLang="ja-JP" sz="2000" b="1" dirty="0" smtClean="0">
              <a:solidFill>
                <a:srgbClr val="000000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342900" lvl="0" indent="-342900" eaLnBrk="0" hangingPunct="0">
              <a:lnSpc>
                <a:spcPct val="85000"/>
              </a:lnSpc>
              <a:spcBef>
                <a:spcPct val="20000"/>
              </a:spcBef>
              <a:buSzPct val="75000"/>
              <a:buBlip>
                <a:blip r:embed="rId7"/>
              </a:buBlip>
              <a:defRPr/>
            </a:pPr>
            <a:r>
              <a:rPr lang="en-US" altLang="ja-JP" b="1" dirty="0" smtClean="0">
                <a:solidFill>
                  <a:srgbClr val="CC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JVN iPedia (Vulnerability Archiving DB)</a:t>
            </a:r>
            <a:r>
              <a:rPr lang="en-US" altLang="ja-JP" sz="2000" dirty="0" smtClean="0">
                <a:solidFill>
                  <a:srgbClr val="CC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altLang="ja-JP" sz="2000" dirty="0" smtClean="0">
                <a:solidFill>
                  <a:srgbClr val="CC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ja-JP" b="1" dirty="0" smtClean="0">
                <a:solidFill>
                  <a:srgbClr val="00000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Providing countermeasure </a:t>
            </a:r>
            <a:br>
              <a:rPr lang="en-US" altLang="ja-JP" b="1" dirty="0" smtClean="0">
                <a:solidFill>
                  <a:srgbClr val="00000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</a:br>
            <a:r>
              <a:rPr lang="en-US" altLang="ja-JP" b="1" dirty="0" smtClean="0">
                <a:solidFill>
                  <a:srgbClr val="00000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information database for covering overall vulnerabilities </a:t>
            </a:r>
            <a:endParaRPr kumimoji="0" lang="en-US" altLang="en-US" kern="0" dirty="0" smtClean="0">
              <a:solidFill>
                <a:srgbClr val="000099"/>
              </a:solidFill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JVN Security Content Automation Framework</a:t>
            </a:r>
          </a:p>
        </p:txBody>
      </p:sp>
      <p:cxnSp>
        <p:nvCxnSpPr>
          <p:cNvPr id="29" name="AutoShape 49"/>
          <p:cNvCxnSpPr>
            <a:cxnSpLocks noChangeShapeType="1"/>
            <a:stCxn id="73" idx="2"/>
            <a:endCxn id="68" idx="3"/>
          </p:cNvCxnSpPr>
          <p:nvPr/>
        </p:nvCxnSpPr>
        <p:spPr bwMode="auto">
          <a:xfrm rot="5400000">
            <a:off x="4499253" y="1431068"/>
            <a:ext cx="1104900" cy="7259125"/>
          </a:xfrm>
          <a:prstGeom prst="bentConnector2">
            <a:avLst/>
          </a:prstGeom>
          <a:noFill/>
          <a:ln w="38100">
            <a:solidFill>
              <a:srgbClr val="89A7A4"/>
            </a:solidFill>
            <a:prstDash val="sysDot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30" name="直線矢印コネクタ 29"/>
          <p:cNvCxnSpPr>
            <a:cxnSpLocks noChangeShapeType="1"/>
            <a:stCxn id="86" idx="3"/>
            <a:endCxn id="87" idx="1"/>
          </p:cNvCxnSpPr>
          <p:nvPr/>
        </p:nvCxnSpPr>
        <p:spPr bwMode="auto">
          <a:xfrm>
            <a:off x="4980620" y="3842850"/>
            <a:ext cx="2423120" cy="0"/>
          </a:xfrm>
          <a:prstGeom prst="straightConnector1">
            <a:avLst/>
          </a:prstGeom>
          <a:noFill/>
          <a:ln w="38100" algn="ctr">
            <a:solidFill>
              <a:srgbClr val="89A4A7"/>
            </a:solidFill>
            <a:round/>
            <a:headEnd type="none" w="med" len="med"/>
            <a:tailEnd type="arrow" w="med" len="med"/>
          </a:ln>
        </p:spPr>
      </p:cxnSp>
      <p:sp>
        <p:nvSpPr>
          <p:cNvPr id="31" name="円柱 30"/>
          <p:cNvSpPr/>
          <p:nvPr/>
        </p:nvSpPr>
        <p:spPr>
          <a:xfrm>
            <a:off x="7407315" y="3362005"/>
            <a:ext cx="1125820" cy="900100"/>
          </a:xfrm>
          <a:prstGeom prst="can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de-DE" altLang="ja-JP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From JVN</a:t>
            </a:r>
          </a:p>
        </p:txBody>
      </p:sp>
      <p:sp>
        <p:nvSpPr>
          <p:cNvPr id="32" name="円柱 31"/>
          <p:cNvSpPr/>
          <p:nvPr/>
        </p:nvSpPr>
        <p:spPr>
          <a:xfrm>
            <a:off x="7451625" y="4576740"/>
            <a:ext cx="1125820" cy="900100"/>
          </a:xfrm>
          <a:prstGeom prst="can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altLang="ja-JP" sz="12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From Japanese</a:t>
            </a:r>
          </a:p>
          <a:p>
            <a:r>
              <a:rPr lang="de-DE" altLang="ja-JP" sz="12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 software</a:t>
            </a:r>
          </a:p>
          <a:p>
            <a:r>
              <a:rPr lang="de-DE" altLang="ja-JP" sz="12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 developers</a:t>
            </a:r>
            <a:endParaRPr kumimoji="1" lang="ja-JP" altLang="en-US" sz="1200" dirty="0"/>
          </a:p>
        </p:txBody>
      </p:sp>
      <p:sp>
        <p:nvSpPr>
          <p:cNvPr id="33" name="円柱 32"/>
          <p:cNvSpPr/>
          <p:nvPr/>
        </p:nvSpPr>
        <p:spPr>
          <a:xfrm>
            <a:off x="5561415" y="5116800"/>
            <a:ext cx="1125820" cy="900100"/>
          </a:xfrm>
          <a:prstGeom prst="can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altLang="ja-JP" sz="1400" b="1" dirty="0" smtClean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From NVD</a:t>
            </a:r>
          </a:p>
          <a:p>
            <a:r>
              <a:rPr lang="de-DE" altLang="ja-JP" sz="1400" b="1" dirty="0" smtClean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(43,422)</a:t>
            </a:r>
          </a:p>
        </p:txBody>
      </p:sp>
      <p:sp>
        <p:nvSpPr>
          <p:cNvPr id="34" name="円柱 33"/>
          <p:cNvSpPr/>
          <p:nvPr/>
        </p:nvSpPr>
        <p:spPr>
          <a:xfrm>
            <a:off x="5562110" y="4441725"/>
            <a:ext cx="1125820" cy="900100"/>
          </a:xfrm>
          <a:prstGeom prst="can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altLang="ja-JP" sz="12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From Japanese</a:t>
            </a:r>
          </a:p>
          <a:p>
            <a:r>
              <a:rPr lang="de-DE" altLang="ja-JP" sz="12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 software</a:t>
            </a:r>
          </a:p>
          <a:p>
            <a:r>
              <a:rPr lang="de-DE" altLang="ja-JP" sz="12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 developers</a:t>
            </a:r>
          </a:p>
        </p:txBody>
      </p:sp>
      <p:sp>
        <p:nvSpPr>
          <p:cNvPr id="35" name="円柱 34"/>
          <p:cNvSpPr/>
          <p:nvPr/>
        </p:nvSpPr>
        <p:spPr>
          <a:xfrm>
            <a:off x="5562110" y="3362005"/>
            <a:ext cx="1125820" cy="1304745"/>
          </a:xfrm>
          <a:prstGeom prst="can">
            <a:avLst>
              <a:gd name="adj" fmla="val 19360"/>
            </a:avLst>
          </a:prstGeom>
          <a:solidFill>
            <a:schemeClr val="bg1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altLang="ja-JP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From JVN</a:t>
            </a:r>
          </a:p>
        </p:txBody>
      </p:sp>
      <p:sp>
        <p:nvSpPr>
          <p:cNvPr id="36" name="円柱 35"/>
          <p:cNvSpPr/>
          <p:nvPr/>
        </p:nvSpPr>
        <p:spPr>
          <a:xfrm>
            <a:off x="3851920" y="3362005"/>
            <a:ext cx="1125820" cy="900100"/>
          </a:xfrm>
          <a:prstGeom prst="can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altLang="ja-JP" sz="10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From Information</a:t>
            </a:r>
          </a:p>
          <a:p>
            <a:pPr algn="ctr"/>
            <a:r>
              <a:rPr lang="de-DE" altLang="ja-JP" sz="10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 Security Early</a:t>
            </a:r>
          </a:p>
          <a:p>
            <a:pPr algn="ctr"/>
            <a:r>
              <a:rPr lang="de-DE" altLang="ja-JP" sz="10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 Warning Partnership</a:t>
            </a:r>
          </a:p>
          <a:p>
            <a:pPr algn="ctr"/>
            <a:r>
              <a:rPr lang="de-DE" altLang="ja-JP" sz="10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 in Japan</a:t>
            </a:r>
            <a:endParaRPr kumimoji="1" lang="ja-JP" altLang="en-US" sz="1000" dirty="0"/>
          </a:p>
        </p:txBody>
      </p:sp>
      <p:sp>
        <p:nvSpPr>
          <p:cNvPr id="37" name="円柱 36"/>
          <p:cNvSpPr/>
          <p:nvPr/>
        </p:nvSpPr>
        <p:spPr>
          <a:xfrm>
            <a:off x="1961015" y="4081685"/>
            <a:ext cx="1125820" cy="900100"/>
          </a:xfrm>
          <a:prstGeom prst="can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ja-JP" sz="12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From CERT/CC,</a:t>
            </a:r>
          </a:p>
          <a:p>
            <a:pPr algn="ctr"/>
            <a:r>
              <a:rPr lang="de-DE" altLang="ja-JP" sz="12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CERT-FI  etc.</a:t>
            </a:r>
          </a:p>
        </p:txBody>
      </p:sp>
      <p:sp>
        <p:nvSpPr>
          <p:cNvPr id="38" name="円柱 37"/>
          <p:cNvSpPr/>
          <p:nvPr/>
        </p:nvSpPr>
        <p:spPr>
          <a:xfrm>
            <a:off x="1961015" y="3406610"/>
            <a:ext cx="1125820" cy="900100"/>
          </a:xfrm>
          <a:prstGeom prst="can">
            <a:avLst/>
          </a:prstGeom>
          <a:solidFill>
            <a:schemeClr val="bg1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altLang="ja-JP" sz="10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From Information</a:t>
            </a:r>
          </a:p>
          <a:p>
            <a:pPr algn="ctr"/>
            <a:r>
              <a:rPr lang="de-DE" altLang="ja-JP" sz="10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 Security Early</a:t>
            </a:r>
          </a:p>
          <a:p>
            <a:pPr algn="ctr"/>
            <a:r>
              <a:rPr lang="de-DE" altLang="ja-JP" sz="10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 Warning Partnership</a:t>
            </a:r>
          </a:p>
          <a:p>
            <a:pPr algn="ctr"/>
            <a:r>
              <a:rPr lang="de-DE" altLang="ja-JP" sz="10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 in Japan</a:t>
            </a:r>
            <a:endParaRPr kumimoji="1" lang="ja-JP" altLang="en-US" sz="1000" dirty="0"/>
          </a:p>
        </p:txBody>
      </p:sp>
      <p:sp>
        <p:nvSpPr>
          <p:cNvPr id="39" name="角丸四角形 38"/>
          <p:cNvSpPr>
            <a:spLocks noChangeArrowheads="1"/>
          </p:cNvSpPr>
          <p:nvPr/>
        </p:nvSpPr>
        <p:spPr bwMode="auto">
          <a:xfrm>
            <a:off x="1574540" y="1922143"/>
            <a:ext cx="7272598" cy="528637"/>
          </a:xfrm>
          <a:prstGeom prst="roundRect">
            <a:avLst>
              <a:gd name="adj" fmla="val 19532"/>
            </a:avLst>
          </a:prstGeom>
          <a:noFill/>
          <a:ln w="38100" algn="ctr">
            <a:solidFill>
              <a:srgbClr val="FF9900"/>
            </a:solidFill>
            <a:round/>
            <a:headEnd/>
            <a:tailEnd/>
          </a:ln>
        </p:spPr>
        <p:txBody>
          <a:bodyPr tIns="0"/>
          <a:lstStyle/>
          <a:p>
            <a:endParaRPr lang="ja-JP" altLang="en-US" sz="2400" b="1" dirty="0" smtClean="0">
              <a:solidFill>
                <a:srgbClr val="385D8A"/>
              </a:solidFill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</p:txBody>
      </p:sp>
      <p:sp>
        <p:nvSpPr>
          <p:cNvPr id="40" name="Text Box 34"/>
          <p:cNvSpPr txBox="1">
            <a:spLocks noChangeAspect="1" noChangeArrowheads="1"/>
          </p:cNvSpPr>
          <p:nvPr/>
        </p:nvSpPr>
        <p:spPr bwMode="auto">
          <a:xfrm>
            <a:off x="3955494" y="1908095"/>
            <a:ext cx="3891515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6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Machine readable interface by Web APIs </a:t>
            </a:r>
          </a:p>
          <a:p>
            <a:pPr algn="ctr"/>
            <a:r>
              <a:rPr lang="en-US" altLang="ja-JP" sz="16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using CYBEX (CVE, CPE, CWE, CVSS and etc).</a:t>
            </a:r>
            <a:endParaRPr lang="ja-JP" altLang="en-US" sz="1600" b="1" dirty="0" smtClean="0">
              <a:solidFill>
                <a:srgbClr val="000000"/>
              </a:solidFill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</p:txBody>
      </p:sp>
      <p:pic>
        <p:nvPicPr>
          <p:cNvPr id="41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5540" y="2056460"/>
            <a:ext cx="1752600" cy="365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42" name="角丸四角形 41"/>
          <p:cNvSpPr/>
          <p:nvPr/>
        </p:nvSpPr>
        <p:spPr>
          <a:xfrm>
            <a:off x="1601670" y="1336355"/>
            <a:ext cx="776046" cy="490099"/>
          </a:xfrm>
          <a:prstGeom prst="roundRect">
            <a:avLst>
              <a:gd name="adj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en-US" altLang="ja-JP" sz="1400" b="1" dirty="0" smtClean="0">
                <a:solidFill>
                  <a:schemeClr val="bg1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Version</a:t>
            </a:r>
          </a:p>
          <a:p>
            <a:pPr algn="ctr">
              <a:lnSpc>
                <a:spcPts val="1500"/>
              </a:lnSpc>
              <a:defRPr/>
            </a:pPr>
            <a:r>
              <a:rPr lang="en-US" altLang="ja-JP" sz="1400" b="1" dirty="0" smtClean="0">
                <a:solidFill>
                  <a:schemeClr val="bg1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Checker</a:t>
            </a:r>
            <a:endParaRPr lang="en-US" altLang="ja-JP" sz="1400" b="1" dirty="0">
              <a:solidFill>
                <a:schemeClr val="bg1"/>
              </a:solidFill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2366755" y="1336356"/>
            <a:ext cx="1215135" cy="495300"/>
          </a:xfrm>
          <a:prstGeom prst="roundRect">
            <a:avLst>
              <a:gd name="adj" fmla="val 281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en-US" altLang="ja-JP" sz="1400" b="1" dirty="0" smtClean="0">
                <a:solidFill>
                  <a:schemeClr val="bg1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Configuration</a:t>
            </a:r>
          </a:p>
          <a:p>
            <a:pPr algn="ctr">
              <a:lnSpc>
                <a:spcPts val="1500"/>
              </a:lnSpc>
              <a:defRPr/>
            </a:pPr>
            <a:r>
              <a:rPr lang="en-US" altLang="ja-JP" sz="1400" b="1" dirty="0" smtClean="0">
                <a:solidFill>
                  <a:schemeClr val="bg1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Checker</a:t>
            </a:r>
          </a:p>
        </p:txBody>
      </p:sp>
      <p:sp>
        <p:nvSpPr>
          <p:cNvPr id="44" name="角丸四角形 43"/>
          <p:cNvSpPr/>
          <p:nvPr/>
        </p:nvSpPr>
        <p:spPr>
          <a:xfrm>
            <a:off x="3581890" y="1336356"/>
            <a:ext cx="1437253" cy="495300"/>
          </a:xfrm>
          <a:prstGeom prst="roundRect">
            <a:avLst>
              <a:gd name="adj" fmla="val 281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en-US" altLang="ja-JP" sz="1400" b="1" dirty="0" smtClean="0">
                <a:solidFill>
                  <a:schemeClr val="bg1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Filtered Security </a:t>
            </a:r>
          </a:p>
          <a:p>
            <a:pPr algn="ctr">
              <a:lnSpc>
                <a:spcPts val="1500"/>
              </a:lnSpc>
              <a:defRPr/>
            </a:pPr>
            <a:r>
              <a:rPr lang="en-US" altLang="ja-JP" sz="1400" b="1" dirty="0" smtClean="0">
                <a:solidFill>
                  <a:schemeClr val="bg1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Information Tool</a:t>
            </a:r>
          </a:p>
        </p:txBody>
      </p:sp>
      <p:sp>
        <p:nvSpPr>
          <p:cNvPr id="45" name="角丸四角形 44"/>
          <p:cNvSpPr/>
          <p:nvPr/>
        </p:nvSpPr>
        <p:spPr>
          <a:xfrm>
            <a:off x="5022050" y="1336356"/>
            <a:ext cx="1081867" cy="495300"/>
          </a:xfrm>
          <a:prstGeom prst="roundRect">
            <a:avLst>
              <a:gd name="adj" fmla="val 281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en-US" altLang="ja-JP" sz="1400" b="1" dirty="0" smtClean="0">
                <a:solidFill>
                  <a:schemeClr val="bg1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MyJVN</a:t>
            </a:r>
          </a:p>
          <a:p>
            <a:pPr algn="ctr">
              <a:lnSpc>
                <a:spcPts val="1500"/>
              </a:lnSpc>
              <a:defRPr/>
            </a:pPr>
            <a:r>
              <a:rPr lang="en-US" altLang="ja-JP" sz="1400" b="1" dirty="0" smtClean="0">
                <a:solidFill>
                  <a:schemeClr val="bg1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Dashboard</a:t>
            </a:r>
          </a:p>
        </p:txBody>
      </p:sp>
      <p:sp>
        <p:nvSpPr>
          <p:cNvPr id="46" name="角丸四角形 45"/>
          <p:cNvSpPr/>
          <p:nvPr/>
        </p:nvSpPr>
        <p:spPr>
          <a:xfrm>
            <a:off x="6102170" y="1336356"/>
            <a:ext cx="515396" cy="495300"/>
          </a:xfrm>
          <a:prstGeom prst="roundRect">
            <a:avLst>
              <a:gd name="adj" fmla="val 281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en-US" altLang="ja-JP" sz="1400" b="1" dirty="0" smtClean="0">
                <a:solidFill>
                  <a:schemeClr val="bg1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ICAT</a:t>
            </a:r>
          </a:p>
          <a:p>
            <a:pPr algn="ctr">
              <a:lnSpc>
                <a:spcPts val="1500"/>
              </a:lnSpc>
              <a:defRPr/>
            </a:pPr>
            <a:endParaRPr lang="en-US" altLang="ja-JP" sz="1400" b="1" dirty="0" smtClean="0">
              <a:solidFill>
                <a:schemeClr val="bg1"/>
              </a:solidFill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6707843" y="1336637"/>
            <a:ext cx="609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Arial Black" pitchFamily="34" charset="0"/>
              </a:rPr>
              <a:t>. . .</a:t>
            </a:r>
            <a:endParaRPr lang="ja-JP" altLang="en-US" sz="2000" dirty="0">
              <a:latin typeface="Arial Black" pitchFamily="34" charset="0"/>
            </a:endParaRPr>
          </a:p>
        </p:txBody>
      </p:sp>
      <p:sp>
        <p:nvSpPr>
          <p:cNvPr id="48" name="テキスト ボックス 57"/>
          <p:cNvSpPr txBox="1">
            <a:spLocks noChangeArrowheads="1"/>
          </p:cNvSpPr>
          <p:nvPr/>
        </p:nvSpPr>
        <p:spPr bwMode="auto">
          <a:xfrm>
            <a:off x="1879342" y="2952432"/>
            <a:ext cx="11945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ja-JP" sz="11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Japanese Version</a:t>
            </a:r>
          </a:p>
          <a:p>
            <a:r>
              <a:rPr lang="de-DE" altLang="ja-JP" sz="11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http://jvn.jp/</a:t>
            </a:r>
            <a:endParaRPr lang="en-US" altLang="ja-JP" sz="1100" b="1" dirty="0" smtClean="0">
              <a:solidFill>
                <a:srgbClr val="000000"/>
              </a:solidFill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</p:txBody>
      </p:sp>
      <p:sp>
        <p:nvSpPr>
          <p:cNvPr id="49" name="テキスト ボックス 58"/>
          <p:cNvSpPr txBox="1">
            <a:spLocks noChangeArrowheads="1"/>
          </p:cNvSpPr>
          <p:nvPr/>
        </p:nvSpPr>
        <p:spPr bwMode="auto">
          <a:xfrm>
            <a:off x="3763826" y="2968308"/>
            <a:ext cx="118974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ja-JP" sz="1100" b="1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English Version</a:t>
            </a:r>
          </a:p>
          <a:p>
            <a:r>
              <a:rPr lang="de-DE" altLang="ja-JP" sz="1100" b="1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http://jvn.jp/en/</a:t>
            </a:r>
          </a:p>
        </p:txBody>
      </p:sp>
      <p:sp>
        <p:nvSpPr>
          <p:cNvPr id="50" name="テキスト ボックス 60"/>
          <p:cNvSpPr txBox="1">
            <a:spLocks noChangeArrowheads="1"/>
          </p:cNvSpPr>
          <p:nvPr/>
        </p:nvSpPr>
        <p:spPr bwMode="auto">
          <a:xfrm>
            <a:off x="5460742" y="2968308"/>
            <a:ext cx="1350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ja-JP" sz="11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Japanese Version</a:t>
            </a:r>
          </a:p>
          <a:p>
            <a:r>
              <a:rPr lang="de-DE" altLang="ja-JP" sz="11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http://jvndb.jvn.jp/</a:t>
            </a:r>
          </a:p>
        </p:txBody>
      </p:sp>
      <p:sp>
        <p:nvSpPr>
          <p:cNvPr id="51" name="テキスト ボックス 61"/>
          <p:cNvSpPr txBox="1">
            <a:spLocks noChangeArrowheads="1"/>
          </p:cNvSpPr>
          <p:nvPr/>
        </p:nvSpPr>
        <p:spPr bwMode="auto">
          <a:xfrm>
            <a:off x="7215584" y="2952432"/>
            <a:ext cx="15568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altLang="ja-JP" sz="1100" b="1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English Version</a:t>
            </a:r>
          </a:p>
          <a:p>
            <a:pPr algn="ctr"/>
            <a:r>
              <a:rPr lang="de-DE" altLang="ja-JP" sz="1100" b="1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http://jvndb.jvn.jp/en/</a:t>
            </a:r>
          </a:p>
        </p:txBody>
      </p:sp>
      <p:cxnSp>
        <p:nvCxnSpPr>
          <p:cNvPr id="52" name="直線矢印コネクタ 51"/>
          <p:cNvCxnSpPr>
            <a:cxnSpLocks noChangeShapeType="1"/>
            <a:stCxn id="84" idx="3"/>
            <a:endCxn id="85" idx="1"/>
          </p:cNvCxnSpPr>
          <p:nvPr/>
        </p:nvCxnSpPr>
        <p:spPr bwMode="auto">
          <a:xfrm flipV="1">
            <a:off x="3086835" y="3797845"/>
            <a:ext cx="765085" cy="8660"/>
          </a:xfrm>
          <a:prstGeom prst="straightConnector1">
            <a:avLst/>
          </a:prstGeom>
          <a:noFill/>
          <a:ln w="38100" algn="ctr">
            <a:solidFill>
              <a:srgbClr val="89A4A7"/>
            </a:solidFill>
            <a:round/>
            <a:headEnd type="none" w="med" len="med"/>
            <a:tailEnd type="arrow" w="med" len="med"/>
          </a:ln>
        </p:spPr>
      </p:cxnSp>
      <p:sp>
        <p:nvSpPr>
          <p:cNvPr id="53" name="正方形/長方形 66"/>
          <p:cNvSpPr>
            <a:spLocks noChangeArrowheads="1"/>
          </p:cNvSpPr>
          <p:nvPr/>
        </p:nvSpPr>
        <p:spPr bwMode="auto">
          <a:xfrm>
            <a:off x="3041830" y="3557739"/>
            <a:ext cx="79541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50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Translation</a:t>
            </a:r>
            <a:endParaRPr lang="ja-JP" altLang="en-US" sz="1050" dirty="0" smtClean="0">
              <a:solidFill>
                <a:srgbClr val="000000"/>
              </a:solidFill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</p:txBody>
      </p:sp>
      <p:cxnSp>
        <p:nvCxnSpPr>
          <p:cNvPr id="54" name="直線矢印コネクタ 53"/>
          <p:cNvCxnSpPr>
            <a:cxnSpLocks noChangeShapeType="1"/>
            <a:stCxn id="65" idx="3"/>
            <a:endCxn id="77" idx="1"/>
          </p:cNvCxnSpPr>
          <p:nvPr/>
        </p:nvCxnSpPr>
        <p:spPr bwMode="auto">
          <a:xfrm>
            <a:off x="3098540" y="4492305"/>
            <a:ext cx="2438400" cy="0"/>
          </a:xfrm>
          <a:prstGeom prst="straightConnector1">
            <a:avLst/>
          </a:prstGeom>
          <a:noFill/>
          <a:ln w="38100" algn="ctr">
            <a:solidFill>
              <a:srgbClr val="89A4A7"/>
            </a:solidFill>
            <a:round/>
            <a:headEnd type="none" w="med" len="med"/>
            <a:tailEnd type="arrow" w="med" len="med"/>
          </a:ln>
        </p:spPr>
      </p:cxnSp>
      <p:cxnSp>
        <p:nvCxnSpPr>
          <p:cNvPr id="55" name="直線矢印コネクタ 54"/>
          <p:cNvCxnSpPr>
            <a:cxnSpLocks noChangeShapeType="1"/>
            <a:stCxn id="72" idx="3"/>
            <a:endCxn id="79" idx="1"/>
          </p:cNvCxnSpPr>
          <p:nvPr/>
        </p:nvCxnSpPr>
        <p:spPr bwMode="auto">
          <a:xfrm>
            <a:off x="1422140" y="5803580"/>
            <a:ext cx="4114800" cy="0"/>
          </a:xfrm>
          <a:prstGeom prst="straightConnector1">
            <a:avLst/>
          </a:prstGeom>
          <a:noFill/>
          <a:ln w="76200" algn="ctr">
            <a:solidFill>
              <a:srgbClr val="006600"/>
            </a:solidFill>
            <a:round/>
            <a:headEnd type="none" w="med" len="med"/>
            <a:tailEnd type="arrow" w="med" len="med"/>
          </a:ln>
        </p:spPr>
      </p:cxnSp>
      <p:sp>
        <p:nvSpPr>
          <p:cNvPr id="56" name="角丸四角形 55"/>
          <p:cNvSpPr>
            <a:spLocks noChangeArrowheads="1"/>
          </p:cNvSpPr>
          <p:nvPr/>
        </p:nvSpPr>
        <p:spPr bwMode="auto">
          <a:xfrm>
            <a:off x="296863" y="4797105"/>
            <a:ext cx="1125277" cy="5334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ja-JP" sz="1200" b="1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Japanese</a:t>
            </a:r>
          </a:p>
          <a:p>
            <a:pPr algn="ctr"/>
            <a:r>
              <a:rPr lang="de-DE" altLang="ja-JP" sz="1200" b="1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 software</a:t>
            </a:r>
          </a:p>
          <a:p>
            <a:pPr algn="ctr"/>
            <a:r>
              <a:rPr lang="de-DE" altLang="ja-JP" sz="1200" b="1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 developers</a:t>
            </a:r>
            <a:endParaRPr lang="en-US" altLang="ja-JP" sz="1200" b="1" dirty="0" smtClean="0">
              <a:solidFill>
                <a:srgbClr val="000000"/>
              </a:solidFill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</p:txBody>
      </p:sp>
      <p:cxnSp>
        <p:nvCxnSpPr>
          <p:cNvPr id="57" name="直線矢印コネクタ 56"/>
          <p:cNvCxnSpPr>
            <a:cxnSpLocks noChangeShapeType="1"/>
            <a:stCxn id="95" idx="3"/>
            <a:endCxn id="78" idx="1"/>
          </p:cNvCxnSpPr>
          <p:nvPr/>
        </p:nvCxnSpPr>
        <p:spPr bwMode="auto">
          <a:xfrm>
            <a:off x="1421650" y="5147995"/>
            <a:ext cx="4115290" cy="0"/>
          </a:xfrm>
          <a:prstGeom prst="straightConnector1">
            <a:avLst/>
          </a:prstGeom>
          <a:noFill/>
          <a:ln w="38100" algn="ctr">
            <a:solidFill>
              <a:srgbClr val="89A4A7"/>
            </a:solidFill>
            <a:round/>
            <a:headEnd type="none" w="med" len="med"/>
            <a:tailEnd type="arrow" w="med" len="med"/>
          </a:ln>
        </p:spPr>
      </p:cxnSp>
      <p:sp>
        <p:nvSpPr>
          <p:cNvPr id="58" name="正方形/長方形 98"/>
          <p:cNvSpPr>
            <a:spLocks noChangeArrowheads="1"/>
          </p:cNvSpPr>
          <p:nvPr/>
        </p:nvSpPr>
        <p:spPr bwMode="auto">
          <a:xfrm>
            <a:off x="3261199" y="4277819"/>
            <a:ext cx="69442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50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Archiving</a:t>
            </a:r>
          </a:p>
        </p:txBody>
      </p:sp>
      <p:sp>
        <p:nvSpPr>
          <p:cNvPr id="59" name="テキスト ボックス 30"/>
          <p:cNvSpPr txBox="1">
            <a:spLocks noChangeArrowheads="1"/>
          </p:cNvSpPr>
          <p:nvPr/>
        </p:nvSpPr>
        <p:spPr bwMode="auto">
          <a:xfrm>
            <a:off x="7317305" y="4263708"/>
            <a:ext cx="12013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ja-JP" sz="14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(Total: 1,022 </a:t>
            </a:r>
            <a:r>
              <a:rPr lang="ja-JP" altLang="de-DE" sz="14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)</a:t>
            </a:r>
          </a:p>
        </p:txBody>
      </p:sp>
      <p:sp>
        <p:nvSpPr>
          <p:cNvPr id="60" name="角丸四角形 59"/>
          <p:cNvSpPr>
            <a:spLocks noChangeArrowheads="1"/>
          </p:cNvSpPr>
          <p:nvPr/>
        </p:nvSpPr>
        <p:spPr bwMode="auto">
          <a:xfrm>
            <a:off x="296863" y="4089080"/>
            <a:ext cx="1125277" cy="5334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ja-JP" sz="12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CERT/CC</a:t>
            </a:r>
          </a:p>
          <a:p>
            <a:pPr algn="ctr"/>
            <a:r>
              <a:rPr lang="de-DE" altLang="ja-JP" sz="12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CERT-FI etc.</a:t>
            </a:r>
            <a:endParaRPr lang="ja-JP" altLang="de-DE" sz="1200" b="1" dirty="0" smtClean="0">
              <a:solidFill>
                <a:srgbClr val="000000"/>
              </a:solidFill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</p:txBody>
      </p:sp>
      <p:sp>
        <p:nvSpPr>
          <p:cNvPr id="61" name="角丸四角形 60"/>
          <p:cNvSpPr>
            <a:spLocks noChangeArrowheads="1"/>
          </p:cNvSpPr>
          <p:nvPr/>
        </p:nvSpPr>
        <p:spPr bwMode="auto">
          <a:xfrm>
            <a:off x="296863" y="3181585"/>
            <a:ext cx="1125277" cy="77732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Information </a:t>
            </a:r>
          </a:p>
          <a:p>
            <a:pPr algn="ctr"/>
            <a:r>
              <a:rPr lang="en-US" altLang="ja-JP" sz="12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Security </a:t>
            </a:r>
          </a:p>
          <a:p>
            <a:pPr algn="ctr"/>
            <a:r>
              <a:rPr lang="en-US" altLang="ja-JP" sz="12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Early Warning</a:t>
            </a:r>
          </a:p>
          <a:p>
            <a:pPr algn="ctr"/>
            <a:r>
              <a:rPr lang="en-US" altLang="ja-JP" sz="1200" b="1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 Partnership</a:t>
            </a:r>
          </a:p>
        </p:txBody>
      </p:sp>
      <p:cxnSp>
        <p:nvCxnSpPr>
          <p:cNvPr id="62" name="直線矢印コネクタ 61"/>
          <p:cNvCxnSpPr>
            <a:cxnSpLocks noChangeShapeType="1"/>
            <a:stCxn id="91" idx="3"/>
            <a:endCxn id="64" idx="1"/>
          </p:cNvCxnSpPr>
          <p:nvPr/>
        </p:nvCxnSpPr>
        <p:spPr bwMode="auto">
          <a:xfrm flipV="1">
            <a:off x="1425225" y="3654105"/>
            <a:ext cx="530315" cy="8725"/>
          </a:xfrm>
          <a:prstGeom prst="straightConnector1">
            <a:avLst/>
          </a:prstGeom>
          <a:noFill/>
          <a:ln w="38100" algn="ctr">
            <a:solidFill>
              <a:srgbClr val="89A4A7"/>
            </a:solidFill>
            <a:round/>
            <a:headEnd type="none" w="med" len="med"/>
            <a:tailEnd type="arrow" w="med" len="med"/>
          </a:ln>
        </p:spPr>
      </p:cxnSp>
      <p:cxnSp>
        <p:nvCxnSpPr>
          <p:cNvPr id="63" name="直線矢印コネクタ 62"/>
          <p:cNvCxnSpPr>
            <a:cxnSpLocks noChangeShapeType="1"/>
            <a:stCxn id="60" idx="3"/>
            <a:endCxn id="67" idx="1"/>
          </p:cNvCxnSpPr>
          <p:nvPr/>
        </p:nvCxnSpPr>
        <p:spPr bwMode="auto">
          <a:xfrm>
            <a:off x="1422140" y="4355780"/>
            <a:ext cx="533400" cy="0"/>
          </a:xfrm>
          <a:prstGeom prst="straightConnector1">
            <a:avLst/>
          </a:prstGeom>
          <a:noFill/>
          <a:ln w="38100" algn="ctr">
            <a:solidFill>
              <a:srgbClr val="89A4A7"/>
            </a:solidFill>
            <a:round/>
            <a:headEnd type="none" w="med" len="med"/>
            <a:tailEnd type="arrow" w="med" len="med"/>
          </a:ln>
        </p:spPr>
      </p:cxnSp>
      <p:sp>
        <p:nvSpPr>
          <p:cNvPr id="64" name="Rectangle 30"/>
          <p:cNvSpPr>
            <a:spLocks noChangeArrowheads="1"/>
          </p:cNvSpPr>
          <p:nvPr/>
        </p:nvSpPr>
        <p:spPr bwMode="auto">
          <a:xfrm>
            <a:off x="1955540" y="3577905"/>
            <a:ext cx="228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1600" b="1" dirty="0" smtClean="0">
              <a:solidFill>
                <a:srgbClr val="385D8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Rectangle 31"/>
          <p:cNvSpPr>
            <a:spLocks noChangeArrowheads="1"/>
          </p:cNvSpPr>
          <p:nvPr/>
        </p:nvSpPr>
        <p:spPr bwMode="auto">
          <a:xfrm>
            <a:off x="2869940" y="4416105"/>
            <a:ext cx="2286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1600" b="1" dirty="0" smtClean="0">
              <a:solidFill>
                <a:srgbClr val="385D8A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6" name="Picture 10" descr="\\ipa-fs\ipa\セキュリティセンター\temp\ISECSV\Inetpub\wwwroot\work\task\lab\産総研\ロゴ\I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365" y="5701865"/>
            <a:ext cx="855767" cy="2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33"/>
          <p:cNvSpPr>
            <a:spLocks noChangeArrowheads="1"/>
          </p:cNvSpPr>
          <p:nvPr/>
        </p:nvSpPr>
        <p:spPr bwMode="auto">
          <a:xfrm>
            <a:off x="1955540" y="4279580"/>
            <a:ext cx="2286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1600" b="1" dirty="0" smtClean="0">
              <a:solidFill>
                <a:srgbClr val="385D8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Rectangle 43"/>
          <p:cNvSpPr>
            <a:spLocks noChangeArrowheads="1"/>
          </p:cNvSpPr>
          <p:nvPr/>
        </p:nvSpPr>
        <p:spPr bwMode="auto">
          <a:xfrm>
            <a:off x="1269740" y="5498780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1600" b="1" dirty="0" smtClean="0">
              <a:solidFill>
                <a:srgbClr val="385D8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Rectangle 44"/>
          <p:cNvSpPr>
            <a:spLocks noChangeArrowheads="1"/>
          </p:cNvSpPr>
          <p:nvPr/>
        </p:nvSpPr>
        <p:spPr bwMode="auto">
          <a:xfrm>
            <a:off x="4851140" y="4050980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1600" b="1" dirty="0" smtClean="0">
              <a:solidFill>
                <a:srgbClr val="385D8A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0" name="AutoShape 45"/>
          <p:cNvCxnSpPr>
            <a:cxnSpLocks noChangeShapeType="1"/>
            <a:stCxn id="69" idx="2"/>
            <a:endCxn id="68" idx="3"/>
          </p:cNvCxnSpPr>
          <p:nvPr/>
        </p:nvCxnSpPr>
        <p:spPr bwMode="auto">
          <a:xfrm rot="5400000">
            <a:off x="2507990" y="3193730"/>
            <a:ext cx="1333500" cy="3505200"/>
          </a:xfrm>
          <a:prstGeom prst="bentConnector2">
            <a:avLst/>
          </a:prstGeom>
          <a:noFill/>
          <a:ln w="38100">
            <a:solidFill>
              <a:srgbClr val="89A7A4"/>
            </a:solidFill>
            <a:prstDash val="sysDot"/>
            <a:miter lim="800000"/>
            <a:headEnd type="none" w="med" len="med"/>
            <a:tailEnd type="arrow" w="med" len="med"/>
          </a:ln>
          <a:effectLst/>
        </p:spPr>
      </p:cxnSp>
      <p:pic>
        <p:nvPicPr>
          <p:cNvPr id="71" name="Picture 12" descr="\\ipa-fs\ipa\セキュリティセンター\temp\ISECSV\Inetpub\wwwroot\work\task\lab\産総研\ロゴ\JPCERTC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5740" y="4660583"/>
            <a:ext cx="1291004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Rectangle 47"/>
          <p:cNvSpPr>
            <a:spLocks noChangeArrowheads="1"/>
          </p:cNvSpPr>
          <p:nvPr/>
        </p:nvSpPr>
        <p:spPr bwMode="auto">
          <a:xfrm>
            <a:off x="1193540" y="5727380"/>
            <a:ext cx="228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1600" b="1" dirty="0" smtClean="0">
              <a:solidFill>
                <a:srgbClr val="385D8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" name="Rectangle 48"/>
          <p:cNvSpPr>
            <a:spLocks noChangeArrowheads="1"/>
          </p:cNvSpPr>
          <p:nvPr/>
        </p:nvSpPr>
        <p:spPr bwMode="auto">
          <a:xfrm>
            <a:off x="8605065" y="4279580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1600" b="1" dirty="0" smtClean="0">
              <a:solidFill>
                <a:srgbClr val="385D8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Rectangle 50"/>
          <p:cNvSpPr>
            <a:spLocks noChangeArrowheads="1"/>
          </p:cNvSpPr>
          <p:nvPr/>
        </p:nvSpPr>
        <p:spPr bwMode="auto">
          <a:xfrm>
            <a:off x="8376465" y="3946670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1600" b="1" dirty="0" smtClean="0">
              <a:solidFill>
                <a:srgbClr val="385D8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" name="Rectangle 51"/>
          <p:cNvSpPr>
            <a:spLocks noChangeArrowheads="1"/>
          </p:cNvSpPr>
          <p:nvPr/>
        </p:nvSpPr>
        <p:spPr bwMode="auto">
          <a:xfrm>
            <a:off x="8605065" y="4508180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1600" b="1" dirty="0" smtClean="0">
              <a:solidFill>
                <a:srgbClr val="385D8A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6" name="AutoShape 52"/>
          <p:cNvCxnSpPr>
            <a:cxnSpLocks noChangeShapeType="1"/>
            <a:stCxn id="75" idx="0"/>
            <a:endCxn id="74" idx="2"/>
          </p:cNvCxnSpPr>
          <p:nvPr/>
        </p:nvCxnSpPr>
        <p:spPr bwMode="auto">
          <a:xfrm rot="16200000" flipV="1">
            <a:off x="8400510" y="4227425"/>
            <a:ext cx="332910" cy="2286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89A7A4"/>
            </a:solidFill>
            <a:prstDash val="sysDot"/>
            <a:miter lim="800000"/>
            <a:headEnd/>
            <a:tailEnd/>
          </a:ln>
          <a:effectLst/>
        </p:spPr>
      </p:cxnSp>
      <p:sp>
        <p:nvSpPr>
          <p:cNvPr id="77" name="Rectangle 56"/>
          <p:cNvSpPr>
            <a:spLocks noChangeArrowheads="1"/>
          </p:cNvSpPr>
          <p:nvPr/>
        </p:nvSpPr>
        <p:spPr bwMode="auto">
          <a:xfrm>
            <a:off x="5536940" y="4416105"/>
            <a:ext cx="2286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1600" b="1" dirty="0" smtClean="0">
              <a:solidFill>
                <a:srgbClr val="385D8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" name="Rectangle 57"/>
          <p:cNvSpPr>
            <a:spLocks noChangeArrowheads="1"/>
          </p:cNvSpPr>
          <p:nvPr/>
        </p:nvSpPr>
        <p:spPr bwMode="auto">
          <a:xfrm>
            <a:off x="5536940" y="5071795"/>
            <a:ext cx="2286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1600" b="1" dirty="0" smtClean="0">
              <a:solidFill>
                <a:srgbClr val="385D8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" name="Rectangle 58"/>
          <p:cNvSpPr>
            <a:spLocks noChangeArrowheads="1"/>
          </p:cNvSpPr>
          <p:nvPr/>
        </p:nvSpPr>
        <p:spPr bwMode="auto">
          <a:xfrm>
            <a:off x="5536940" y="5727380"/>
            <a:ext cx="2286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1600" b="1" dirty="0" smtClean="0">
              <a:solidFill>
                <a:srgbClr val="385D8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0" name="正方形/長方形 80"/>
          <p:cNvSpPr>
            <a:spLocks noChangeArrowheads="1"/>
          </p:cNvSpPr>
          <p:nvPr/>
        </p:nvSpPr>
        <p:spPr bwMode="auto">
          <a:xfrm>
            <a:off x="6656909" y="4720908"/>
            <a:ext cx="79541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50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Translation</a:t>
            </a:r>
            <a:endParaRPr lang="ja-JP" altLang="en-US" sz="1050" dirty="0" smtClean="0">
              <a:solidFill>
                <a:srgbClr val="000000"/>
              </a:solidFill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</p:txBody>
      </p:sp>
      <p:sp>
        <p:nvSpPr>
          <p:cNvPr id="81" name="正方形/長方形 98"/>
          <p:cNvSpPr>
            <a:spLocks noChangeArrowheads="1"/>
          </p:cNvSpPr>
          <p:nvPr/>
        </p:nvSpPr>
        <p:spPr bwMode="auto">
          <a:xfrm>
            <a:off x="6651086" y="3574731"/>
            <a:ext cx="69442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50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Archiving</a:t>
            </a:r>
            <a:endParaRPr lang="ja-JP" altLang="en-US" sz="1050" dirty="0" smtClean="0">
              <a:solidFill>
                <a:srgbClr val="000000"/>
              </a:solidFill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</p:txBody>
      </p:sp>
      <p:sp>
        <p:nvSpPr>
          <p:cNvPr id="82" name="Text Box 40"/>
          <p:cNvSpPr txBox="1">
            <a:spLocks noChangeArrowheads="1"/>
          </p:cNvSpPr>
          <p:nvPr/>
        </p:nvSpPr>
        <p:spPr bwMode="auto">
          <a:xfrm>
            <a:off x="5415245" y="6104411"/>
            <a:ext cx="20910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200" b="1" dirty="0" smtClean="0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201</a:t>
            </a:r>
            <a:r>
              <a:rPr lang="en-US" altLang="ja-JP" sz="1200" b="1" dirty="0" smtClean="0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4</a:t>
            </a:r>
            <a:r>
              <a:rPr lang="ja-JP" altLang="en-US" sz="1200" b="1" dirty="0" smtClean="0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 </a:t>
            </a:r>
            <a:r>
              <a:rPr lang="en-US" altLang="ja-JP" sz="1200" b="1" dirty="0" smtClean="0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2nd Quarter (May. </a:t>
            </a:r>
            <a:r>
              <a:rPr lang="en-US" altLang="ja-JP" sz="1200" b="1" dirty="0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- </a:t>
            </a:r>
            <a:r>
              <a:rPr lang="en-US" altLang="ja-JP" sz="1200" b="1" dirty="0" smtClean="0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Jul.)</a:t>
            </a:r>
            <a:endParaRPr lang="ja-JP" altLang="en-US" sz="1200" b="1" dirty="0">
              <a:solidFill>
                <a:schemeClr val="tx1"/>
              </a:solidFill>
              <a:latin typeface="Calibri" pitchFamily="34" charset="0"/>
              <a:ea typeface="HGP創英角ｺﾞｼｯｸUB" pitchFamily="50" charset="-128"/>
              <a:cs typeface="Calibri" pitchFamily="34" charset="0"/>
            </a:endParaRPr>
          </a:p>
        </p:txBody>
      </p:sp>
      <p:sp>
        <p:nvSpPr>
          <p:cNvPr id="83" name="テキスト ボックス 30"/>
          <p:cNvSpPr txBox="1">
            <a:spLocks noChangeArrowheads="1"/>
          </p:cNvSpPr>
          <p:nvPr/>
        </p:nvSpPr>
        <p:spPr bwMode="auto">
          <a:xfrm>
            <a:off x="6649719" y="5589300"/>
            <a:ext cx="10855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ja-JP" sz="1400" b="1" dirty="0" smtClean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Total</a:t>
            </a:r>
          </a:p>
          <a:p>
            <a:r>
              <a:rPr lang="en-US" altLang="ja-JP" sz="1400" b="1" dirty="0" smtClean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de-DE" altLang="ja-JP" sz="1400" b="1" dirty="0" smtClean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46,860</a:t>
            </a:r>
            <a:r>
              <a:rPr lang="ja-JP" altLang="de-DE" sz="1400" b="1" dirty="0" smtClean="0">
                <a:solidFill>
                  <a:srgbClr val="003300"/>
                </a:solidFill>
                <a:latin typeface="Verdana" pitchFamily="34" charset="0"/>
                <a:ea typeface="HGP創英角ｺﾞｼｯｸUB" pitchFamily="50" charset="-128"/>
                <a:cs typeface="Verdana" pitchFamily="34" charset="0"/>
              </a:rPr>
              <a:t>)</a:t>
            </a:r>
          </a:p>
        </p:txBody>
      </p:sp>
      <p:sp>
        <p:nvSpPr>
          <p:cNvPr id="84" name="Rectangle 30"/>
          <p:cNvSpPr>
            <a:spLocks noChangeArrowheads="1"/>
          </p:cNvSpPr>
          <p:nvPr/>
        </p:nvSpPr>
        <p:spPr bwMode="auto">
          <a:xfrm>
            <a:off x="2858235" y="3730305"/>
            <a:ext cx="228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1600" b="1" dirty="0" smtClean="0">
              <a:solidFill>
                <a:srgbClr val="385D8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5" name="Rectangle 30"/>
          <p:cNvSpPr>
            <a:spLocks noChangeArrowheads="1"/>
          </p:cNvSpPr>
          <p:nvPr/>
        </p:nvSpPr>
        <p:spPr bwMode="auto">
          <a:xfrm>
            <a:off x="3851920" y="3721645"/>
            <a:ext cx="228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1600" b="1" dirty="0" smtClean="0">
              <a:solidFill>
                <a:srgbClr val="385D8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6" name="Rectangle 30"/>
          <p:cNvSpPr>
            <a:spLocks noChangeArrowheads="1"/>
          </p:cNvSpPr>
          <p:nvPr/>
        </p:nvSpPr>
        <p:spPr bwMode="auto">
          <a:xfrm>
            <a:off x="4752020" y="3766650"/>
            <a:ext cx="228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1600" b="1" dirty="0" smtClean="0">
              <a:solidFill>
                <a:srgbClr val="385D8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7403740" y="3766650"/>
            <a:ext cx="228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1600" b="1" dirty="0" smtClean="0">
              <a:solidFill>
                <a:srgbClr val="385D8A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8" name="直線矢印コネクタ 87"/>
          <p:cNvCxnSpPr>
            <a:cxnSpLocks noChangeShapeType="1"/>
            <a:stCxn id="89" idx="3"/>
            <a:endCxn id="90" idx="1"/>
          </p:cNvCxnSpPr>
          <p:nvPr/>
        </p:nvCxnSpPr>
        <p:spPr bwMode="auto">
          <a:xfrm flipV="1">
            <a:off x="6690810" y="5057985"/>
            <a:ext cx="757240" cy="8660"/>
          </a:xfrm>
          <a:prstGeom prst="straightConnector1">
            <a:avLst/>
          </a:prstGeom>
          <a:noFill/>
          <a:ln w="38100" algn="ctr">
            <a:solidFill>
              <a:srgbClr val="89A4A7"/>
            </a:solidFill>
            <a:round/>
            <a:headEnd type="none" w="med" len="med"/>
            <a:tailEnd type="arrow" w="med" len="med"/>
          </a:ln>
        </p:spPr>
      </p:cxnSp>
      <p:sp>
        <p:nvSpPr>
          <p:cNvPr id="89" name="Rectangle 30"/>
          <p:cNvSpPr>
            <a:spLocks noChangeArrowheads="1"/>
          </p:cNvSpPr>
          <p:nvPr/>
        </p:nvSpPr>
        <p:spPr bwMode="auto">
          <a:xfrm>
            <a:off x="6462210" y="4990445"/>
            <a:ext cx="228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1600" b="1" dirty="0" smtClean="0">
              <a:solidFill>
                <a:srgbClr val="385D8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Rectangle 30"/>
          <p:cNvSpPr>
            <a:spLocks noChangeArrowheads="1"/>
          </p:cNvSpPr>
          <p:nvPr/>
        </p:nvSpPr>
        <p:spPr bwMode="auto">
          <a:xfrm>
            <a:off x="7448050" y="4981785"/>
            <a:ext cx="228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1600" b="1" dirty="0" smtClean="0">
              <a:solidFill>
                <a:srgbClr val="385D8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" name="Rectangle 30"/>
          <p:cNvSpPr>
            <a:spLocks noChangeArrowheads="1"/>
          </p:cNvSpPr>
          <p:nvPr/>
        </p:nvSpPr>
        <p:spPr bwMode="auto">
          <a:xfrm>
            <a:off x="1196625" y="3586630"/>
            <a:ext cx="228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1600" b="1" dirty="0" smtClean="0">
              <a:solidFill>
                <a:srgbClr val="385D8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" name="円柱 91"/>
          <p:cNvSpPr/>
          <p:nvPr/>
        </p:nvSpPr>
        <p:spPr>
          <a:xfrm>
            <a:off x="295830" y="5431835"/>
            <a:ext cx="1125820" cy="900100"/>
          </a:xfrm>
          <a:prstGeom prst="can">
            <a:avLst/>
          </a:prstGeom>
          <a:noFill/>
          <a:ln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altLang="ja-JP" sz="1600" b="1" dirty="0" smtClean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NVD</a:t>
            </a:r>
          </a:p>
          <a:p>
            <a:pPr algn="ctr"/>
            <a:r>
              <a:rPr lang="de-DE" altLang="ja-JP" sz="1600" b="1" dirty="0" smtClean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(English)</a:t>
            </a:r>
          </a:p>
          <a:p>
            <a:pPr algn="ctr"/>
            <a:r>
              <a:rPr lang="de-DE" altLang="ja-JP" sz="1600" b="1" dirty="0" smtClean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(64,050 )</a:t>
            </a:r>
            <a:endParaRPr lang="ja-JP" altLang="de-DE" sz="1600" b="1" dirty="0" smtClean="0">
              <a:solidFill>
                <a:srgbClr val="003300"/>
              </a:solidFill>
              <a:latin typeface="Verdana" pitchFamily="34" charset="0"/>
              <a:ea typeface="HGP創英角ｺﾞｼｯｸUB" pitchFamily="50" charset="-128"/>
              <a:cs typeface="Verdana" pitchFamily="34" charset="0"/>
            </a:endParaRPr>
          </a:p>
        </p:txBody>
      </p:sp>
      <p:sp>
        <p:nvSpPr>
          <p:cNvPr id="93" name="角丸四角形 92"/>
          <p:cNvSpPr>
            <a:spLocks noChangeArrowheads="1"/>
          </p:cNvSpPr>
          <p:nvPr/>
        </p:nvSpPr>
        <p:spPr bwMode="auto">
          <a:xfrm>
            <a:off x="1574540" y="2526980"/>
            <a:ext cx="3581400" cy="2499810"/>
          </a:xfrm>
          <a:prstGeom prst="roundRect">
            <a:avLst>
              <a:gd name="adj" fmla="val 7435"/>
            </a:avLst>
          </a:prstGeom>
          <a:noFill/>
          <a:ln w="38100" algn="ctr">
            <a:solidFill>
              <a:srgbClr val="0033CC"/>
            </a:solidFill>
            <a:round/>
            <a:headEnd/>
            <a:tailEnd/>
          </a:ln>
        </p:spPr>
        <p:txBody>
          <a:bodyPr tIns="0" bIns="0"/>
          <a:lstStyle/>
          <a:p>
            <a:r>
              <a:rPr lang="en-US" altLang="ja-JP" sz="1200" b="1" dirty="0" smtClean="0">
                <a:solidFill>
                  <a:srgbClr val="0033CC"/>
                </a:solidFill>
                <a:latin typeface="Arial Black" pitchFamily="34" charset="0"/>
                <a:ea typeface="HGP創英角ｺﾞｼｯｸUB" pitchFamily="50" charset="-128"/>
                <a:cs typeface="Calibri" pitchFamily="34" charset="0"/>
              </a:rPr>
              <a:t>JVN(JVN#12345678)</a:t>
            </a:r>
          </a:p>
          <a:p>
            <a:r>
              <a:rPr lang="en-US" altLang="ja-JP" sz="1200" b="1" dirty="0" smtClean="0">
                <a:solidFill>
                  <a:srgbClr val="0033CC"/>
                </a:solidFill>
                <a:latin typeface="Arial Black" pitchFamily="34" charset="0"/>
                <a:ea typeface="HGP創英角ｺﾞｼｯｸUB" pitchFamily="50" charset="-128"/>
                <a:cs typeface="Calibri" pitchFamily="34" charset="0"/>
              </a:rPr>
              <a:t>Vulnerability Handling Coordination DB</a:t>
            </a:r>
          </a:p>
        </p:txBody>
      </p:sp>
      <p:sp>
        <p:nvSpPr>
          <p:cNvPr id="94" name="角丸四角形 93"/>
          <p:cNvSpPr>
            <a:spLocks noChangeArrowheads="1"/>
          </p:cNvSpPr>
          <p:nvPr/>
        </p:nvSpPr>
        <p:spPr bwMode="auto">
          <a:xfrm>
            <a:off x="5308340" y="2526980"/>
            <a:ext cx="3538798" cy="3581400"/>
          </a:xfrm>
          <a:prstGeom prst="roundRect">
            <a:avLst>
              <a:gd name="adj" fmla="val 7435"/>
            </a:avLst>
          </a:prstGeom>
          <a:noFill/>
          <a:ln w="38100" algn="ctr">
            <a:solidFill>
              <a:srgbClr val="CC0000"/>
            </a:solidFill>
            <a:round/>
            <a:headEnd/>
            <a:tailEnd/>
          </a:ln>
        </p:spPr>
        <p:txBody>
          <a:bodyPr wrap="none" tIns="0" bIns="0"/>
          <a:lstStyle/>
          <a:p>
            <a:r>
              <a:rPr lang="en-US" altLang="ja-JP" sz="1200" b="1" dirty="0" smtClean="0">
                <a:solidFill>
                  <a:srgbClr val="CC0000"/>
                </a:solidFill>
                <a:latin typeface="Arial Black" pitchFamily="34" charset="0"/>
                <a:ea typeface="HGP創英角ｺﾞｼｯｸUB" pitchFamily="50" charset="-128"/>
                <a:cs typeface="Calibri" pitchFamily="34" charset="0"/>
              </a:rPr>
              <a:t>JVN iPedia(JVNDB-yyyy-0123456)</a:t>
            </a:r>
          </a:p>
          <a:p>
            <a:r>
              <a:rPr lang="en-US" altLang="ja-JP" sz="1200" b="1" dirty="0" smtClean="0">
                <a:solidFill>
                  <a:srgbClr val="CC0000"/>
                </a:solidFill>
                <a:latin typeface="Arial Black" pitchFamily="34" charset="0"/>
                <a:ea typeface="HGP創英角ｺﾞｼｯｸUB" pitchFamily="50" charset="-128"/>
                <a:cs typeface="Calibri" pitchFamily="34" charset="0"/>
              </a:rPr>
              <a:t>Vulnerability Archiving DB</a:t>
            </a:r>
          </a:p>
        </p:txBody>
      </p:sp>
      <p:sp>
        <p:nvSpPr>
          <p:cNvPr id="95" name="Rectangle 30"/>
          <p:cNvSpPr>
            <a:spLocks noChangeArrowheads="1"/>
          </p:cNvSpPr>
          <p:nvPr/>
        </p:nvSpPr>
        <p:spPr bwMode="auto">
          <a:xfrm>
            <a:off x="1193050" y="5071795"/>
            <a:ext cx="228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1600" b="1" dirty="0" smtClean="0">
              <a:solidFill>
                <a:srgbClr val="385D8A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0" lang="en-US" altLang="en-US" sz="3200" b="1" kern="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JVN (Japan Vulnerability Notes)</a:t>
            </a:r>
          </a:p>
        </p:txBody>
      </p:sp>
      <p:sp>
        <p:nvSpPr>
          <p:cNvPr id="79" name="Rectangle 17"/>
          <p:cNvSpPr>
            <a:spLocks noChangeArrowheads="1"/>
          </p:cNvSpPr>
          <p:nvPr/>
        </p:nvSpPr>
        <p:spPr bwMode="auto">
          <a:xfrm>
            <a:off x="250825" y="1196975"/>
            <a:ext cx="8642350" cy="576263"/>
          </a:xfrm>
          <a:prstGeom prst="rect">
            <a:avLst/>
          </a:prstGeom>
          <a:solidFill>
            <a:srgbClr val="000099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ja-JP" sz="2800" b="1" dirty="0" smtClean="0">
                <a:solidFill>
                  <a:prstClr val="white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http://jvn.jp/en/</a:t>
            </a:r>
          </a:p>
        </p:txBody>
      </p:sp>
      <p:pic>
        <p:nvPicPr>
          <p:cNvPr id="82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20" y="4400496"/>
            <a:ext cx="3866667" cy="205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1813" y="4616526"/>
            <a:ext cx="3866667" cy="205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4" name="グループ化 47"/>
          <p:cNvGrpSpPr/>
          <p:nvPr/>
        </p:nvGrpSpPr>
        <p:grpSpPr>
          <a:xfrm>
            <a:off x="7745307" y="1844675"/>
            <a:ext cx="1143000" cy="3733800"/>
            <a:chOff x="7749480" y="2791544"/>
            <a:chExt cx="1143000" cy="3733800"/>
          </a:xfrm>
        </p:grpSpPr>
        <p:sp>
          <p:nvSpPr>
            <p:cNvPr id="85" name="Rectangle 2073"/>
            <p:cNvSpPr>
              <a:spLocks noChangeArrowheads="1"/>
            </p:cNvSpPr>
            <p:nvPr/>
          </p:nvSpPr>
          <p:spPr bwMode="auto">
            <a:xfrm>
              <a:off x="7749480" y="33249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86" name="Rectangle 2076"/>
            <p:cNvSpPr>
              <a:spLocks noChangeArrowheads="1"/>
            </p:cNvSpPr>
            <p:nvPr/>
          </p:nvSpPr>
          <p:spPr bwMode="auto">
            <a:xfrm>
              <a:off x="7749480" y="38583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87" name="Picture 207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54255" y="3925019"/>
              <a:ext cx="931863" cy="4000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8" name="Rectangle 2079"/>
            <p:cNvSpPr>
              <a:spLocks noChangeArrowheads="1"/>
            </p:cNvSpPr>
            <p:nvPr/>
          </p:nvSpPr>
          <p:spPr bwMode="auto">
            <a:xfrm>
              <a:off x="7749480" y="27915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89" name="Picture 208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30455" y="2861394"/>
              <a:ext cx="809625" cy="4635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0" name="Rectangle 2082"/>
            <p:cNvSpPr>
              <a:spLocks noChangeArrowheads="1"/>
            </p:cNvSpPr>
            <p:nvPr/>
          </p:nvSpPr>
          <p:spPr bwMode="auto">
            <a:xfrm>
              <a:off x="7749480" y="43917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91" name="Rectangle 2106"/>
            <p:cNvSpPr>
              <a:spLocks noChangeArrowheads="1"/>
            </p:cNvSpPr>
            <p:nvPr/>
          </p:nvSpPr>
          <p:spPr bwMode="auto">
            <a:xfrm>
              <a:off x="7749480" y="54585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92" name="Rectangle 2105"/>
            <p:cNvSpPr>
              <a:spLocks noChangeArrowheads="1"/>
            </p:cNvSpPr>
            <p:nvPr/>
          </p:nvSpPr>
          <p:spPr bwMode="auto">
            <a:xfrm>
              <a:off x="7749480" y="49251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93" name="Rectangle 2107"/>
            <p:cNvSpPr>
              <a:spLocks noChangeArrowheads="1"/>
            </p:cNvSpPr>
            <p:nvPr/>
          </p:nvSpPr>
          <p:spPr bwMode="auto">
            <a:xfrm>
              <a:off x="7749480" y="5991944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グループ化 159"/>
          <p:cNvGrpSpPr/>
          <p:nvPr/>
        </p:nvGrpSpPr>
        <p:grpSpPr>
          <a:xfrm>
            <a:off x="7745307" y="1844780"/>
            <a:ext cx="1143000" cy="1600200"/>
            <a:chOff x="7749480" y="2791544"/>
            <a:chExt cx="1143000" cy="1600200"/>
          </a:xfrm>
          <a:solidFill>
            <a:srgbClr val="000099"/>
          </a:solidFill>
        </p:grpSpPr>
        <p:sp>
          <p:nvSpPr>
            <p:cNvPr id="19" name="Rectangle 2076"/>
            <p:cNvSpPr>
              <a:spLocks noChangeArrowheads="1"/>
            </p:cNvSpPr>
            <p:nvPr/>
          </p:nvSpPr>
          <p:spPr bwMode="auto">
            <a:xfrm>
              <a:off x="7749480" y="3858344"/>
              <a:ext cx="1143000" cy="53340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ja-JP" sz="20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X.1521</a:t>
              </a:r>
              <a:endParaRPr lang="ja-JP" altLang="en-US" sz="2000" b="1" dirty="0">
                <a:solidFill>
                  <a:schemeClr val="bg1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20" name="Rectangle 2079"/>
            <p:cNvSpPr>
              <a:spLocks noChangeArrowheads="1"/>
            </p:cNvSpPr>
            <p:nvPr/>
          </p:nvSpPr>
          <p:spPr bwMode="auto">
            <a:xfrm>
              <a:off x="7749480" y="2791544"/>
              <a:ext cx="1143000" cy="53340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ja-JP" sz="20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X.1520</a:t>
              </a:r>
              <a:endParaRPr lang="ja-JP" altLang="en-US" sz="2000" b="1" dirty="0">
                <a:solidFill>
                  <a:schemeClr val="bg1"/>
                </a:solidFill>
                <a:latin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50825" y="1844675"/>
            <a:ext cx="7489825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SzPct val="75000"/>
              <a:buBlip>
                <a:blip r:embed="rId6"/>
              </a:buBlip>
              <a:defRPr/>
            </a:pPr>
            <a:r>
              <a:rPr lang="en-US" altLang="ja-JP" sz="2000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July 2004, "Japan Vulnerability Notes (</a:t>
            </a:r>
            <a:r>
              <a:rPr lang="en-US" altLang="ja-JP" sz="2000" b="1" u="sng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JVN</a:t>
            </a:r>
            <a:r>
              <a:rPr lang="en-US" altLang="ja-JP" sz="2000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(aka. </a:t>
            </a:r>
            <a:r>
              <a:rPr lang="en-US" altLang="ja-JP" sz="2000" b="1" u="sng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Vulnerability handling coordination DB</a:t>
            </a:r>
            <a:r>
              <a:rPr lang="en-US" altLang="ja-JP" sz="2000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)" started the portal site of security information of domestic product vendors under the vulnerability information handling framework in Japan. </a:t>
            </a:r>
          </a:p>
          <a:p>
            <a:pPr marL="342900" indent="-342900" eaLnBrk="0" hangingPunct="0">
              <a:spcBef>
                <a:spcPct val="20000"/>
              </a:spcBef>
              <a:buSzPct val="75000"/>
              <a:buBlip>
                <a:blip r:embed="rId6"/>
              </a:buBlip>
              <a:defRPr/>
            </a:pPr>
            <a:r>
              <a:rPr lang="en-US" altLang="ja-JP" sz="2000" b="1" u="sng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JVN</a:t>
            </a:r>
            <a:r>
              <a:rPr lang="en-US" altLang="ja-JP" sz="2000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assists system administrators and software and other products developers enhance security for their products and customers.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E659F2923F04298790846E94C5510" ma:contentTypeVersion="1" ma:contentTypeDescription="Create a new document." ma:contentTypeScope="" ma:versionID="2c336e933d3f56126a79837488c5ec8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303a022970234111fe8b8d63fca19c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3336B40-F2DE-4D89-8475-EA8500E3A046}"/>
</file>

<file path=customXml/itemProps2.xml><?xml version="1.0" encoding="utf-8"?>
<ds:datastoreItem xmlns:ds="http://schemas.openxmlformats.org/officeDocument/2006/customXml" ds:itemID="{9A769071-7344-4825-97F3-E785A422D166}"/>
</file>

<file path=customXml/itemProps3.xml><?xml version="1.0" encoding="utf-8"?>
<ds:datastoreItem xmlns:ds="http://schemas.openxmlformats.org/officeDocument/2006/customXml" ds:itemID="{D678EABF-F4BB-4174-9FCF-D590225DFB3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3264</TotalTime>
  <Words>2155</Words>
  <Application>Microsoft Office PowerPoint</Application>
  <PresentationFormat>On-screen Show (4:3)</PresentationFormat>
  <Paragraphs>529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HGP創英角ｺﾞｼｯｸUB</vt:lpstr>
      <vt:lpstr>HGS創英角ｺﾞｼｯｸUB</vt:lpstr>
      <vt:lpstr>ＭＳ 明朝</vt:lpstr>
      <vt:lpstr>ＭＳ Ｐゴシック</vt:lpstr>
      <vt:lpstr>ＭＳ Ｐ明朝</vt:lpstr>
      <vt:lpstr>Univers</vt:lpstr>
      <vt:lpstr>Arial</vt:lpstr>
      <vt:lpstr>Arial Black</vt:lpstr>
      <vt:lpstr>Calibri</vt:lpstr>
      <vt:lpstr>Times New Roman</vt:lpstr>
      <vt:lpstr>Verdana</vt:lpstr>
      <vt:lpstr>Wingdings</vt:lpstr>
      <vt:lpstr>body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(株)日立製作所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Masato Terada</dc:creator>
  <cp:lastModifiedBy>Aloran, Rakan</cp:lastModifiedBy>
  <cp:revision>562</cp:revision>
  <dcterms:created xsi:type="dcterms:W3CDTF">2011-09-26T15:56:29Z</dcterms:created>
  <dcterms:modified xsi:type="dcterms:W3CDTF">2014-09-08T12:59:33Z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0x010100A39E659F2923F04298790846E94C5510</vt:lpwstr>
  </property>
</Properties>
</file>