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3" r:id="rId2"/>
    <p:sldId id="480" r:id="rId3"/>
    <p:sldId id="442" r:id="rId4"/>
    <p:sldId id="475" r:id="rId5"/>
    <p:sldId id="476" r:id="rId6"/>
    <p:sldId id="481" r:id="rId7"/>
    <p:sldId id="482" r:id="rId8"/>
    <p:sldId id="477" r:id="rId9"/>
    <p:sldId id="472" r:id="rId10"/>
    <p:sldId id="483" r:id="rId11"/>
    <p:sldId id="449" r:id="rId12"/>
    <p:sldId id="479" r:id="rId13"/>
    <p:sldId id="484" r:id="rId14"/>
    <p:sldId id="459" r:id="rId15"/>
    <p:sldId id="447" r:id="rId16"/>
    <p:sldId id="471" r:id="rId17"/>
    <p:sldId id="470" r:id="rId18"/>
  </p:sldIdLst>
  <p:sldSz cx="9144000" cy="6858000" type="screen4x3"/>
  <p:notesSz cx="6669088" cy="98679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DE"/>
    <a:srgbClr val="2E6CB8"/>
    <a:srgbClr val="00A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568" cy="493395"/>
          </a:xfrm>
          <a:prstGeom prst="rect">
            <a:avLst/>
          </a:prstGeom>
        </p:spPr>
        <p:txBody>
          <a:bodyPr vert="horz" lIns="91083" tIns="45541" rIns="91083" bIns="455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46" y="1"/>
            <a:ext cx="2890568" cy="493395"/>
          </a:xfrm>
          <a:prstGeom prst="rect">
            <a:avLst/>
          </a:prstGeom>
        </p:spPr>
        <p:txBody>
          <a:bodyPr vert="horz" lIns="91083" tIns="45541" rIns="91083" bIns="45541" rtlCol="0"/>
          <a:lstStyle>
            <a:lvl1pPr algn="r">
              <a:defRPr sz="1200"/>
            </a:lvl1pPr>
          </a:lstStyle>
          <a:p>
            <a:fld id="{3BB847DC-84E5-447F-8BC2-043CD4A5C0AB}" type="datetimeFigureOut">
              <a:rPr lang="en-US" smtClean="0"/>
              <a:t>20/08/2014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919"/>
            <a:ext cx="2890568" cy="493395"/>
          </a:xfrm>
          <a:prstGeom prst="rect">
            <a:avLst/>
          </a:prstGeom>
        </p:spPr>
        <p:txBody>
          <a:bodyPr vert="horz" lIns="91083" tIns="45541" rIns="91083" bIns="455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46" y="9372919"/>
            <a:ext cx="2890568" cy="493395"/>
          </a:xfrm>
          <a:prstGeom prst="rect">
            <a:avLst/>
          </a:prstGeom>
        </p:spPr>
        <p:txBody>
          <a:bodyPr vert="horz" lIns="91083" tIns="45541" rIns="91083" bIns="45541" rtlCol="0" anchor="b"/>
          <a:lstStyle>
            <a:lvl1pPr algn="r">
              <a:defRPr sz="1200"/>
            </a:lvl1pPr>
          </a:lstStyle>
          <a:p>
            <a:fld id="{B70D8BA0-C202-441A-848D-E5616BF78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9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568" cy="493395"/>
          </a:xfrm>
          <a:prstGeom prst="rect">
            <a:avLst/>
          </a:prstGeom>
        </p:spPr>
        <p:txBody>
          <a:bodyPr vert="horz" lIns="91083" tIns="45541" rIns="91083" bIns="455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946" y="1"/>
            <a:ext cx="2890568" cy="493395"/>
          </a:xfrm>
          <a:prstGeom prst="rect">
            <a:avLst/>
          </a:prstGeom>
        </p:spPr>
        <p:txBody>
          <a:bodyPr vert="horz" lIns="91083" tIns="45541" rIns="91083" bIns="45541" rtlCol="0"/>
          <a:lstStyle>
            <a:lvl1pPr algn="r">
              <a:defRPr sz="1200"/>
            </a:lvl1pPr>
          </a:lstStyle>
          <a:p>
            <a:fld id="{31610DC2-E3D4-4EA5-A027-5412ED350C68}" type="datetimeFigureOut">
              <a:rPr lang="en-US" smtClean="0"/>
              <a:t>20/08/2014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742950"/>
            <a:ext cx="4929188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1" rIns="91083" bIns="455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540" y="4688047"/>
            <a:ext cx="5334012" cy="4440555"/>
          </a:xfrm>
          <a:prstGeom prst="rect">
            <a:avLst/>
          </a:prstGeom>
        </p:spPr>
        <p:txBody>
          <a:bodyPr vert="horz" lIns="91083" tIns="45541" rIns="91083" bIns="455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919"/>
            <a:ext cx="2890568" cy="493395"/>
          </a:xfrm>
          <a:prstGeom prst="rect">
            <a:avLst/>
          </a:prstGeom>
        </p:spPr>
        <p:txBody>
          <a:bodyPr vert="horz" lIns="91083" tIns="45541" rIns="91083" bIns="455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946" y="9372919"/>
            <a:ext cx="2890568" cy="493395"/>
          </a:xfrm>
          <a:prstGeom prst="rect">
            <a:avLst/>
          </a:prstGeom>
        </p:spPr>
        <p:txBody>
          <a:bodyPr vert="horz" lIns="91083" tIns="45541" rIns="91083" bIns="45541" rtlCol="0" anchor="b"/>
          <a:lstStyle>
            <a:lvl1pPr algn="r">
              <a:defRPr sz="1200"/>
            </a:lvl1pPr>
          </a:lstStyle>
          <a:p>
            <a:fld id="{FDDEEC54-AC46-4500-9A1A-7CE56940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fond_page_titre_ppt_en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76000" y="2160000"/>
            <a:ext cx="7416000" cy="1440000"/>
          </a:xfrm>
        </p:spPr>
        <p:txBody>
          <a:bodyPr anchor="t" anchorCtr="0">
            <a:normAutofit/>
          </a:bodyPr>
          <a:lstStyle>
            <a:lvl1pPr marL="0" indent="0" algn="l">
              <a:defRPr sz="3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CH" dirty="0" smtClean="0"/>
              <a:t>Title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presentation</a:t>
            </a:r>
            <a:r>
              <a:rPr lang="de-CH" dirty="0" smtClean="0"/>
              <a:t> (</a:t>
            </a:r>
            <a:r>
              <a:rPr lang="de-CH" dirty="0" err="1" smtClean="0"/>
              <a:t>verdana</a:t>
            </a:r>
            <a:r>
              <a:rPr lang="de-CH" dirty="0" smtClean="0"/>
              <a:t> </a:t>
            </a:r>
            <a:r>
              <a:rPr lang="de-CH" dirty="0" err="1" smtClean="0"/>
              <a:t>font</a:t>
            </a:r>
            <a:r>
              <a:rPr lang="de-CH" dirty="0" smtClean="0"/>
              <a:t> </a:t>
            </a:r>
            <a:r>
              <a:rPr lang="de-CH" dirty="0" err="1" smtClean="0"/>
              <a:t>size</a:t>
            </a:r>
            <a:r>
              <a:rPr lang="de-CH" dirty="0" smtClean="0"/>
              <a:t> 30-40)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76000" y="3960000"/>
            <a:ext cx="7416000" cy="90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err="1" smtClean="0"/>
              <a:t>Subtitle</a:t>
            </a:r>
            <a:r>
              <a:rPr lang="de-CH" dirty="0" smtClean="0"/>
              <a:t> (</a:t>
            </a:r>
            <a:r>
              <a:rPr lang="de-CH" dirty="0" err="1" smtClean="0"/>
              <a:t>verdana</a:t>
            </a:r>
            <a:r>
              <a:rPr lang="de-CH" dirty="0" smtClean="0"/>
              <a:t> </a:t>
            </a:r>
            <a:r>
              <a:rPr lang="de-CH" dirty="0" err="1" smtClean="0"/>
              <a:t>font</a:t>
            </a:r>
            <a:r>
              <a:rPr lang="de-CH" dirty="0" smtClean="0"/>
              <a:t> </a:t>
            </a:r>
            <a:r>
              <a:rPr lang="de-CH" dirty="0" err="1" smtClean="0"/>
              <a:t>size</a:t>
            </a:r>
            <a:r>
              <a:rPr lang="de-CH" dirty="0" smtClean="0"/>
              <a:t> 22-32)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259508" y="6453188"/>
            <a:ext cx="4392612" cy="2159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508104" y="6453336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© UPU 2014 – All </a:t>
            </a:r>
            <a:r>
              <a:rPr kumimoji="0" lang="fr-CH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rights</a:t>
            </a: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fr-CH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reserved</a:t>
            </a:r>
            <a:endParaRPr kumimoji="0" lang="fr-CH" sz="1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308456"/>
            <a:ext cx="936104" cy="5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1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76000" y="1548000"/>
            <a:ext cx="7344000" cy="648072"/>
          </a:xfrm>
        </p:spPr>
        <p:txBody>
          <a:bodyPr lIns="0" tIns="0" rIns="0" bIns="0" anchor="t" anchorCtr="0"/>
          <a:lstStyle/>
          <a:p>
            <a:r>
              <a:rPr lang="de-CH" dirty="0" smtClean="0"/>
              <a:t>Title (</a:t>
            </a:r>
            <a:r>
              <a:rPr lang="de-CH" dirty="0" err="1" smtClean="0"/>
              <a:t>verdana</a:t>
            </a:r>
            <a:r>
              <a:rPr lang="de-CH" dirty="0" smtClean="0"/>
              <a:t> </a:t>
            </a:r>
            <a:r>
              <a:rPr lang="de-CH" dirty="0" err="1" smtClean="0"/>
              <a:t>font</a:t>
            </a:r>
            <a:r>
              <a:rPr lang="de-CH" dirty="0" smtClean="0"/>
              <a:t> </a:t>
            </a:r>
            <a:r>
              <a:rPr lang="de-CH" dirty="0" err="1" smtClean="0"/>
              <a:t>size</a:t>
            </a:r>
            <a:r>
              <a:rPr lang="de-CH" dirty="0" smtClean="0"/>
              <a:t> 18-28)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475656" y="2340000"/>
            <a:ext cx="7344816" cy="4104456"/>
          </a:xfr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lang="de-CH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>
              <a:spcBef>
                <a:spcPts val="600"/>
              </a:spcBef>
              <a:defRPr sz="1600"/>
            </a:lvl2pPr>
            <a:lvl3pPr marL="715963" indent="-357188">
              <a:spcBef>
                <a:spcPts val="600"/>
              </a:spcBef>
              <a:defRPr sz="1600"/>
            </a:lvl3pPr>
            <a:lvl4pPr marL="1074738" indent="-358775">
              <a:spcBef>
                <a:spcPts val="6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 smtClean="0"/>
              <a:t> (</a:t>
            </a:r>
            <a:r>
              <a:rPr lang="de-CH" dirty="0" err="1" smtClean="0"/>
              <a:t>verdana</a:t>
            </a:r>
            <a:r>
              <a:rPr lang="de-CH" dirty="0" smtClean="0"/>
              <a:t> </a:t>
            </a:r>
            <a:r>
              <a:rPr lang="de-CH" dirty="0" err="1" smtClean="0"/>
              <a:t>font</a:t>
            </a:r>
            <a:r>
              <a:rPr lang="de-CH" dirty="0" smtClean="0"/>
              <a:t> </a:t>
            </a:r>
            <a:r>
              <a:rPr lang="de-CH" dirty="0" err="1" smtClean="0"/>
              <a:t>size</a:t>
            </a:r>
            <a:r>
              <a:rPr lang="de-CH" dirty="0" smtClean="0"/>
              <a:t> 16-26).</a:t>
            </a:r>
            <a:endParaRPr lang="fr-FR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308456"/>
            <a:ext cx="936104" cy="5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92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515806" y="1224044"/>
            <a:ext cx="7170994" cy="7260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de-CH" sz="1800" b="1" kern="1200" baseline="0" dirty="0" smtClean="0">
                <a:solidFill>
                  <a:srgbClr val="00529E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r>
              <a:rPr lang="de-CH" dirty="0" smtClean="0"/>
              <a:t>Title (</a:t>
            </a:r>
            <a:r>
              <a:rPr lang="de-CH" dirty="0" err="1" smtClean="0"/>
              <a:t>verdana</a:t>
            </a:r>
            <a:r>
              <a:rPr lang="de-CH" dirty="0" smtClean="0"/>
              <a:t> </a:t>
            </a:r>
            <a:r>
              <a:rPr lang="de-CH" dirty="0" err="1" smtClean="0"/>
              <a:t>font</a:t>
            </a:r>
            <a:r>
              <a:rPr lang="de-CH" dirty="0" smtClean="0"/>
              <a:t> </a:t>
            </a:r>
            <a:r>
              <a:rPr lang="de-CH" dirty="0" err="1" smtClean="0"/>
              <a:t>size</a:t>
            </a:r>
            <a:r>
              <a:rPr lang="de-CH" dirty="0" smtClean="0"/>
              <a:t> 18-28)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idx="1" hasCustomPrompt="1"/>
          </p:nvPr>
        </p:nvSpPr>
        <p:spPr>
          <a:xfrm>
            <a:off x="1515806" y="2298671"/>
            <a:ext cx="7170994" cy="3827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 smtClean="0"/>
              <a:t> (</a:t>
            </a:r>
            <a:r>
              <a:rPr lang="de-CH" dirty="0" err="1" smtClean="0"/>
              <a:t>verdana</a:t>
            </a:r>
            <a:r>
              <a:rPr lang="de-CH" dirty="0" smtClean="0"/>
              <a:t> </a:t>
            </a:r>
            <a:r>
              <a:rPr lang="de-CH" dirty="0" err="1" smtClean="0"/>
              <a:t>font</a:t>
            </a:r>
            <a:r>
              <a:rPr lang="de-CH" dirty="0" smtClean="0"/>
              <a:t> </a:t>
            </a:r>
            <a:r>
              <a:rPr lang="de-CH" dirty="0" err="1" smtClean="0"/>
              <a:t>size</a:t>
            </a:r>
            <a:r>
              <a:rPr lang="de-CH" dirty="0" smtClean="0"/>
              <a:t> 16-26).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54C9-284F-42C1-9AAC-B7451142920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854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623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8AAE8-4345-40DE-820F-72E848EAC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20/08/2014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680A7C-EFD5-4A6F-89F0-C42CDAF132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308456"/>
            <a:ext cx="936104" cy="5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9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ond_page_courante_ppt_e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1548000"/>
            <a:ext cx="7344000" cy="6480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CH" dirty="0" smtClean="0"/>
              <a:t>Title (</a:t>
            </a:r>
            <a:r>
              <a:rPr lang="de-CH" dirty="0" err="1" smtClean="0"/>
              <a:t>verdana</a:t>
            </a:r>
            <a:r>
              <a:rPr lang="de-CH" dirty="0" smtClean="0"/>
              <a:t> </a:t>
            </a:r>
            <a:r>
              <a:rPr lang="de-CH" dirty="0" err="1" smtClean="0"/>
              <a:t>font</a:t>
            </a:r>
            <a:r>
              <a:rPr lang="de-CH" dirty="0" smtClean="0"/>
              <a:t> </a:t>
            </a:r>
            <a:r>
              <a:rPr lang="de-CH" dirty="0" err="1" smtClean="0"/>
              <a:t>size</a:t>
            </a:r>
            <a:r>
              <a:rPr lang="de-CH" dirty="0" smtClean="0"/>
              <a:t> 18-28)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75656" y="2340000"/>
            <a:ext cx="7344816" cy="41044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 smtClean="0"/>
              <a:t> (</a:t>
            </a:r>
            <a:r>
              <a:rPr lang="de-CH" dirty="0" err="1" smtClean="0"/>
              <a:t>verdana</a:t>
            </a:r>
            <a:r>
              <a:rPr lang="de-CH" dirty="0" smtClean="0"/>
              <a:t> </a:t>
            </a:r>
            <a:r>
              <a:rPr lang="de-CH" dirty="0" err="1" smtClean="0"/>
              <a:t>font</a:t>
            </a:r>
            <a:r>
              <a:rPr lang="de-CH" dirty="0" smtClean="0"/>
              <a:t> </a:t>
            </a:r>
            <a:r>
              <a:rPr lang="de-CH" dirty="0" err="1" smtClean="0"/>
              <a:t>size</a:t>
            </a:r>
            <a:r>
              <a:rPr lang="de-CH" dirty="0" smtClean="0"/>
              <a:t> 16-26).</a:t>
            </a:r>
            <a:endParaRPr lang="fr-FR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08104" y="6453336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© UPU 2014 – All </a:t>
            </a:r>
            <a:r>
              <a:rPr kumimoji="0" lang="fr-CH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rights</a:t>
            </a: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fr-CH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reserved</a:t>
            </a:r>
            <a:endParaRPr kumimoji="0" lang="fr-CH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308456"/>
            <a:ext cx="936104" cy="5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363" indent="-360363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712788" indent="-358775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74738" indent="-360363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8064896" cy="1124984"/>
          </a:xfrm>
        </p:spPr>
        <p:txBody>
          <a:bodyPr>
            <a:normAutofit/>
          </a:bodyPr>
          <a:lstStyle/>
          <a:p>
            <a:pPr hangingPunct="0"/>
            <a:r>
              <a:rPr lang="en-US" dirty="0"/>
              <a:t>Mitigating online risk for postal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e-services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2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Functional</a:t>
            </a:r>
            <a:r>
              <a:rPr lang="es-ES_tradnl" dirty="0" smtClean="0"/>
              <a:t> </a:t>
            </a:r>
            <a:r>
              <a:rPr lang="es-ES_tradnl" dirty="0" err="1" smtClean="0"/>
              <a:t>specifications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secure</a:t>
            </a:r>
            <a:r>
              <a:rPr lang="es-ES_tradnl" dirty="0" smtClean="0"/>
              <a:t> e-mail </a:t>
            </a:r>
            <a:r>
              <a:rPr lang="es-ES_tradnl" dirty="0" err="1" smtClean="0"/>
              <a:t>content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676" y="2204864"/>
            <a:ext cx="69127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s-ES_tradnl" dirty="0" err="1" smtClean="0"/>
              <a:t>Internal</a:t>
            </a:r>
            <a:r>
              <a:rPr lang="es-ES_tradnl" dirty="0" smtClean="0"/>
              <a:t> (SMTP )</a:t>
            </a:r>
          </a:p>
          <a:p>
            <a:r>
              <a:rPr lang="es-ES_tradnl" dirty="0" err="1" smtClean="0"/>
              <a:t>Domestic</a:t>
            </a:r>
            <a:r>
              <a:rPr lang="es-ES_tradnl" dirty="0"/>
              <a:t> (SMTP )</a:t>
            </a:r>
            <a:endParaRPr lang="es-ES_tradnl" dirty="0" smtClean="0"/>
          </a:p>
          <a:p>
            <a:r>
              <a:rPr lang="es-ES_tradnl" dirty="0" smtClean="0"/>
              <a:t>Cross </a:t>
            </a:r>
            <a:r>
              <a:rPr lang="es-ES_tradnl" dirty="0" err="1" smtClean="0"/>
              <a:t>border</a:t>
            </a:r>
            <a:r>
              <a:rPr lang="es-ES_tradnl" dirty="0" smtClean="0"/>
              <a:t> </a:t>
            </a:r>
            <a:r>
              <a:rPr lang="es-ES_tradnl" dirty="0"/>
              <a:t>(SMTP )</a:t>
            </a:r>
            <a:endParaRPr lang="es-ES_tradnl" dirty="0" smtClean="0"/>
          </a:p>
          <a:p>
            <a:r>
              <a:rPr lang="es-ES_tradnl" b="1" dirty="0" err="1" smtClean="0"/>
              <a:t>Worldwide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exchange</a:t>
            </a:r>
            <a:r>
              <a:rPr lang="es-ES_tradnl" b="1" dirty="0" smtClean="0"/>
              <a:t> (S52)*</a:t>
            </a:r>
          </a:p>
          <a:p>
            <a:endParaRPr lang="es-ES_tradnl" b="1" dirty="0"/>
          </a:p>
          <a:p>
            <a:r>
              <a:rPr lang="es-ES_tradnl" sz="2800" b="1" dirty="0" err="1" smtClean="0">
                <a:solidFill>
                  <a:schemeClr val="accent1">
                    <a:lumMod val="75000"/>
                  </a:schemeClr>
                </a:solidFill>
              </a:rPr>
              <a:t>PostID</a:t>
            </a: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_tradnl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_tradnl" b="1" dirty="0"/>
          </a:p>
          <a:p>
            <a:endParaRPr lang="es-ES_tradnl" b="1" dirty="0" smtClean="0"/>
          </a:p>
          <a:p>
            <a:r>
              <a:rPr lang="es-ES_tradnl" sz="1000" b="1" dirty="0" smtClean="0"/>
              <a:t>*S52 test Suite to test </a:t>
            </a:r>
            <a:r>
              <a:rPr lang="es-ES_tradnl" sz="1000" b="1" dirty="0" err="1" smtClean="0"/>
              <a:t>compliance</a:t>
            </a:r>
            <a:r>
              <a:rPr lang="es-ES_tradnl" sz="1000" b="1" dirty="0" smtClean="0"/>
              <a:t> </a:t>
            </a:r>
            <a:r>
              <a:rPr lang="es-ES_tradnl" sz="1000" b="1" dirty="0" err="1" smtClean="0"/>
              <a:t>with</a:t>
            </a:r>
            <a:r>
              <a:rPr lang="es-ES_tradnl" sz="1000" b="1" dirty="0" smtClean="0"/>
              <a:t> standard </a:t>
            </a:r>
            <a:r>
              <a:rPr lang="es-ES_tradnl" sz="1000" b="1" dirty="0" err="1" smtClean="0"/>
              <a:t>available</a:t>
            </a:r>
            <a:r>
              <a:rPr lang="es-ES_tradnl" sz="1000" b="1" dirty="0" smtClean="0"/>
              <a:t> </a:t>
            </a:r>
            <a:r>
              <a:rPr lang="es-ES_tradnl" sz="1000" b="1" dirty="0" err="1" smtClean="0"/>
              <a:t>third</a:t>
            </a:r>
            <a:r>
              <a:rPr lang="es-ES_tradnl" sz="1000" b="1" dirty="0" smtClean="0"/>
              <a:t> </a:t>
            </a:r>
            <a:r>
              <a:rPr lang="es-ES_tradnl" sz="1000" b="1" dirty="0" err="1" smtClean="0"/>
              <a:t>quarter</a:t>
            </a:r>
            <a:r>
              <a:rPr lang="es-ES_tradnl" sz="1000" b="1" dirty="0" smtClean="0"/>
              <a:t> 2014.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971600" y="1700808"/>
            <a:ext cx="6192688" cy="43204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300" dirty="0" smtClean="0">
                <a:solidFill>
                  <a:schemeClr val="tx1"/>
                </a:solidFill>
              </a:rPr>
              <a:t>What is </a:t>
            </a:r>
            <a:r>
              <a:rPr lang="en-GB" sz="3300" dirty="0">
                <a:solidFill>
                  <a:schemeClr val="tx1"/>
                </a:solidFill>
              </a:rPr>
              <a:t> </a:t>
            </a:r>
            <a:r>
              <a:rPr lang="en-GB" sz="3300" dirty="0" smtClean="0">
                <a:solidFill>
                  <a:schemeClr val="tx1"/>
                </a:solidFill>
              </a:rPr>
              <a:t>post ID and why we are creating it?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2132856"/>
            <a:ext cx="6984776" cy="352839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Electronic</a:t>
            </a:r>
            <a:r>
              <a:rPr lang="es-ES_tradnl" dirty="0" smtClean="0"/>
              <a:t> </a:t>
            </a:r>
            <a:r>
              <a:rPr lang="es-ES_tradnl" dirty="0" err="1" smtClean="0"/>
              <a:t>identities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growing</a:t>
            </a:r>
            <a:r>
              <a:rPr lang="es-ES_tradnl" dirty="0" smtClean="0"/>
              <a:t> </a:t>
            </a:r>
            <a:r>
              <a:rPr lang="es-ES_tradnl" dirty="0" err="1" smtClean="0"/>
              <a:t>which</a:t>
            </a:r>
            <a:r>
              <a:rPr lang="es-ES_tradnl" dirty="0" smtClean="0"/>
              <a:t> are </a:t>
            </a:r>
            <a:r>
              <a:rPr lang="es-ES_tradnl" dirty="0" err="1" smtClean="0"/>
              <a:t>causing</a:t>
            </a:r>
            <a:r>
              <a:rPr lang="es-ES_tradnl" dirty="0" smtClean="0"/>
              <a:t> </a:t>
            </a:r>
            <a:r>
              <a:rPr lang="es-ES_tradnl" dirty="0" err="1" smtClean="0"/>
              <a:t>complex</a:t>
            </a:r>
            <a:r>
              <a:rPr lang="es-ES_tradnl" dirty="0" smtClean="0"/>
              <a:t> </a:t>
            </a:r>
            <a:r>
              <a:rPr lang="es-ES_tradnl" dirty="0" err="1" smtClean="0"/>
              <a:t>interaction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end-user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Posts</a:t>
            </a:r>
            <a:r>
              <a:rPr lang="es-ES_tradnl" dirty="0" smtClean="0"/>
              <a:t> are </a:t>
            </a:r>
            <a:r>
              <a:rPr lang="es-ES_tradnl" dirty="0" err="1" smtClean="0"/>
              <a:t>already</a:t>
            </a:r>
            <a:r>
              <a:rPr lang="es-ES_tradnl" dirty="0" smtClean="0"/>
              <a:t> </a:t>
            </a:r>
            <a:r>
              <a:rPr lang="es-ES_tradnl" dirty="0" err="1" smtClean="0"/>
              <a:t>engaged</a:t>
            </a:r>
            <a:r>
              <a:rPr lang="es-ES_tradnl" dirty="0" smtClean="0"/>
              <a:t> in postal </a:t>
            </a:r>
            <a:r>
              <a:rPr lang="es-ES_tradnl" dirty="0" err="1" smtClean="0"/>
              <a:t>electronic</a:t>
            </a:r>
            <a:r>
              <a:rPr lang="es-ES_tradnl" dirty="0" smtClean="0"/>
              <a:t> </a:t>
            </a:r>
            <a:r>
              <a:rPr lang="es-ES_tradnl" dirty="0" err="1" smtClean="0"/>
              <a:t>identity</a:t>
            </a:r>
            <a:r>
              <a:rPr lang="es-ES_tradnl" dirty="0" smtClean="0"/>
              <a:t> </a:t>
            </a:r>
            <a:r>
              <a:rPr lang="es-ES_tradnl" dirty="0" err="1" smtClean="0"/>
              <a:t>registration</a:t>
            </a:r>
            <a:r>
              <a:rPr lang="es-ES_tradnl" dirty="0" smtClean="0"/>
              <a:t>/</a:t>
            </a:r>
            <a:r>
              <a:rPr lang="es-ES_tradnl" dirty="0" err="1" smtClean="0"/>
              <a:t>authentication</a:t>
            </a:r>
            <a:r>
              <a:rPr lang="es-ES_tradnl" dirty="0" smtClean="0"/>
              <a:t>/</a:t>
            </a:r>
            <a:r>
              <a:rPr lang="es-ES_tradnl" dirty="0" err="1" smtClean="0"/>
              <a:t>verification</a:t>
            </a:r>
            <a:r>
              <a:rPr lang="es-ES_tradnl" dirty="0" smtClean="0"/>
              <a:t>/e-</a:t>
            </a:r>
            <a:r>
              <a:rPr lang="es-ES_tradnl" dirty="0" err="1" smtClean="0"/>
              <a:t>services</a:t>
            </a:r>
            <a:r>
              <a:rPr lang="es-ES_tradnl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: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Real Me NZ Post,  </a:t>
            </a:r>
            <a:r>
              <a:rPr lang="es-ES_tradnl" dirty="0" err="1" smtClean="0"/>
              <a:t>Swiss</a:t>
            </a:r>
            <a:r>
              <a:rPr lang="es-ES_tradnl" dirty="0" smtClean="0"/>
              <a:t> Post </a:t>
            </a:r>
            <a:r>
              <a:rPr lang="es-ES_tradnl" dirty="0" err="1" smtClean="0"/>
              <a:t>Swiss</a:t>
            </a:r>
            <a:r>
              <a:rPr lang="es-ES_tradnl" dirty="0" smtClean="0"/>
              <a:t> ID and </a:t>
            </a:r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others</a:t>
            </a:r>
            <a:r>
              <a:rPr lang="es-ES_tradn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Separate</a:t>
            </a:r>
            <a:r>
              <a:rPr lang="es-ES_tradnl" dirty="0" smtClean="0"/>
              <a:t> </a:t>
            </a:r>
            <a:r>
              <a:rPr lang="es-ES_tradnl" dirty="0" err="1" smtClean="0"/>
              <a:t>developments</a:t>
            </a:r>
            <a:r>
              <a:rPr lang="es-ES_tradnl" dirty="0" smtClean="0"/>
              <a:t> can lead to </a:t>
            </a:r>
            <a:r>
              <a:rPr lang="es-ES_tradnl" dirty="0" err="1" smtClean="0"/>
              <a:t>incoherent</a:t>
            </a:r>
            <a:r>
              <a:rPr lang="es-ES_tradnl" dirty="0" smtClean="0"/>
              <a:t> </a:t>
            </a:r>
            <a:r>
              <a:rPr lang="es-ES_tradnl" dirty="0" err="1" smtClean="0"/>
              <a:t>solutions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Interconectivity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domestic</a:t>
            </a:r>
            <a:r>
              <a:rPr lang="es-ES_tradnl" dirty="0" smtClean="0"/>
              <a:t> </a:t>
            </a:r>
            <a:r>
              <a:rPr lang="es-ES_tradnl" dirty="0" err="1" smtClean="0"/>
              <a:t>solutions</a:t>
            </a:r>
            <a:r>
              <a:rPr lang="es-ES_tradnl" dirty="0" smtClean="0"/>
              <a:t> can be beneficial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international</a:t>
            </a:r>
            <a:r>
              <a:rPr lang="es-ES_tradnl" dirty="0" smtClean="0"/>
              <a:t> </a:t>
            </a:r>
            <a:r>
              <a:rPr lang="es-ES_tradnl" dirty="0" err="1" smtClean="0"/>
              <a:t>comunity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u="sng" dirty="0" smtClean="0"/>
              <a:t>UPU </a:t>
            </a:r>
            <a:r>
              <a:rPr lang="es-ES_tradnl" b="1" u="sng" dirty="0" err="1" smtClean="0"/>
              <a:t>aim</a:t>
            </a:r>
            <a:r>
              <a:rPr lang="es-ES_tradnl" b="1" u="sng" dirty="0" smtClean="0"/>
              <a:t> </a:t>
            </a:r>
            <a:r>
              <a:rPr lang="es-ES_tradnl" b="1" u="sng" dirty="0" err="1" smtClean="0"/>
              <a:t>is</a:t>
            </a:r>
            <a:r>
              <a:rPr lang="es-ES_tradnl" b="1" u="sng" dirty="0" smtClean="0"/>
              <a:t> to </a:t>
            </a:r>
            <a:r>
              <a:rPr lang="es-ES_tradnl" b="1" u="sng" dirty="0" err="1" smtClean="0"/>
              <a:t>create</a:t>
            </a:r>
            <a:r>
              <a:rPr lang="es-ES_tradnl" b="1" u="sng" dirty="0" smtClean="0"/>
              <a:t> a </a:t>
            </a:r>
            <a:r>
              <a:rPr lang="es-ES_tradnl" b="1" u="sng" dirty="0" err="1" smtClean="0"/>
              <a:t>federated</a:t>
            </a:r>
            <a:r>
              <a:rPr lang="es-ES_tradnl" b="1" u="sng" dirty="0" smtClean="0"/>
              <a:t> </a:t>
            </a:r>
            <a:r>
              <a:rPr lang="es-ES_tradnl" b="1" u="sng" dirty="0" err="1" smtClean="0"/>
              <a:t>identity</a:t>
            </a:r>
            <a:r>
              <a:rPr lang="es-ES_tradnl" b="1" u="sng" dirty="0" smtClean="0"/>
              <a:t> </a:t>
            </a:r>
            <a:r>
              <a:rPr lang="es-ES_tradnl" b="1" u="sng" dirty="0" err="1" smtClean="0"/>
              <a:t>ecosystem</a:t>
            </a:r>
            <a:r>
              <a:rPr lang="es-ES_tradnl" b="1" u="sng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 smtClean="0"/>
              <a:t>WHY? </a:t>
            </a:r>
          </a:p>
          <a:p>
            <a:r>
              <a:rPr lang="es-ES_tradnl" dirty="0" smtClean="0"/>
              <a:t>	In </a:t>
            </a:r>
            <a:r>
              <a:rPr lang="es-ES_tradnl" dirty="0" err="1" smtClean="0"/>
              <a:t>order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interactions</a:t>
            </a:r>
            <a:r>
              <a:rPr lang="es-ES_tradnl" dirty="0" smtClean="0"/>
              <a:t> can be </a:t>
            </a:r>
            <a:r>
              <a:rPr lang="es-ES_tradnl" dirty="0" err="1" smtClean="0"/>
              <a:t>based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regulations</a:t>
            </a:r>
            <a:r>
              <a:rPr lang="es-ES_tradnl" dirty="0" smtClean="0"/>
              <a:t> </a:t>
            </a:r>
            <a:r>
              <a:rPr lang="es-ES_tradnl" dirty="0" err="1" smtClean="0"/>
              <a:t>standards</a:t>
            </a:r>
            <a:r>
              <a:rPr lang="es-ES_tradnl" dirty="0" smtClean="0"/>
              <a:t> and </a:t>
            </a:r>
            <a:r>
              <a:rPr lang="es-ES_tradnl" dirty="0" err="1" smtClean="0"/>
              <a:t>solutions</a:t>
            </a:r>
            <a:r>
              <a:rPr lang="es-ES_tradnl" dirty="0"/>
              <a:t>.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101731"/>
            <a:ext cx="8352928" cy="576064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err="1" smtClean="0"/>
              <a:t>Approved</a:t>
            </a:r>
            <a:r>
              <a:rPr lang="es-ES_tradnl" dirty="0" smtClean="0"/>
              <a:t> </a:t>
            </a:r>
            <a:r>
              <a:rPr lang="es-ES_tradnl" dirty="0" err="1" smtClean="0"/>
              <a:t>during</a:t>
            </a:r>
            <a:r>
              <a:rPr lang="es-ES_tradnl" dirty="0" smtClean="0"/>
              <a:t> </a:t>
            </a:r>
            <a:r>
              <a:rPr lang="es-ES_tradnl" dirty="0" err="1" smtClean="0"/>
              <a:t>last</a:t>
            </a:r>
            <a:r>
              <a:rPr lang="es-ES_tradnl" dirty="0" smtClean="0"/>
              <a:t> POC meeting and </a:t>
            </a:r>
            <a:r>
              <a:rPr lang="es-ES_tradnl" dirty="0" err="1" smtClean="0"/>
              <a:t>currently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status 0.</a:t>
            </a:r>
          </a:p>
          <a:p>
            <a:endParaRPr lang="es-ES_tradnl" dirty="0" smtClean="0"/>
          </a:p>
          <a:p>
            <a:r>
              <a:rPr lang="es-ES_tradnl" dirty="0" err="1" smtClean="0"/>
              <a:t>Include</a:t>
            </a:r>
            <a:r>
              <a:rPr lang="es-ES_tradnl" dirty="0" smtClean="0"/>
              <a:t> a </a:t>
            </a:r>
            <a:r>
              <a:rPr lang="es-ES_tradnl" dirty="0" err="1" smtClean="0"/>
              <a:t>description</a:t>
            </a:r>
            <a:r>
              <a:rPr lang="es-ES_tradnl" dirty="0" smtClean="0"/>
              <a:t> of a </a:t>
            </a:r>
            <a:r>
              <a:rPr lang="es-ES_tradnl" dirty="0" err="1" smtClean="0"/>
              <a:t>Trusted</a:t>
            </a:r>
            <a:r>
              <a:rPr lang="es-ES_tradnl" dirty="0" smtClean="0"/>
              <a:t> </a:t>
            </a:r>
            <a:r>
              <a:rPr lang="es-ES_tradnl" dirty="0" err="1" smtClean="0"/>
              <a:t>network</a:t>
            </a:r>
            <a:r>
              <a:rPr lang="es-ES_tradnl" dirty="0" smtClean="0"/>
              <a:t> and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levels</a:t>
            </a:r>
            <a:r>
              <a:rPr lang="es-ES_tradnl" dirty="0" smtClean="0"/>
              <a:t> of </a:t>
            </a:r>
            <a:r>
              <a:rPr lang="es-ES_tradnl" dirty="0" err="1" smtClean="0"/>
              <a:t>assurance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58177"/>
            <a:ext cx="2705475" cy="196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8956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77795"/>
            <a:ext cx="6605119" cy="18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08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852936"/>
            <a:ext cx="7416824" cy="1879347"/>
          </a:xfrm>
        </p:spPr>
        <p:txBody>
          <a:bodyPr>
            <a:normAutofit lnSpcReduction="10000"/>
          </a:bodyPr>
          <a:lstStyle/>
          <a:p>
            <a:pPr algn="just"/>
            <a:endParaRPr lang="en-US" b="1" u="sng" dirty="0" smtClean="0"/>
          </a:p>
          <a:p>
            <a:pPr algn="just"/>
            <a:r>
              <a:rPr lang="en-US" sz="2400" b="1" u="sng" dirty="0" smtClean="0"/>
              <a:t>Trust </a:t>
            </a:r>
            <a:r>
              <a:rPr lang="en-US" sz="2400" b="1" u="sng" dirty="0"/>
              <a:t>frameworks </a:t>
            </a:r>
            <a:r>
              <a:rPr lang="en-US" dirty="0"/>
              <a:t>are not technical specifications; they are agreements among members as to which specifications, and at what </a:t>
            </a:r>
            <a:r>
              <a:rPr lang="en-US" dirty="0" smtClean="0"/>
              <a:t>conditions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will be used to support the </a:t>
            </a:r>
            <a:r>
              <a:rPr lang="en-US" dirty="0" smtClean="0"/>
              <a:t>S64 standard for </a:t>
            </a:r>
            <a:r>
              <a:rPr lang="en-US" dirty="0"/>
              <a:t>postal electronic </a:t>
            </a:r>
            <a:r>
              <a:rPr lang="en-US" dirty="0" smtClean="0"/>
              <a:t>identity.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</a:p>
          <a:p>
            <a:pPr algn="just"/>
            <a:endParaRPr lang="en-US" dirty="0"/>
          </a:p>
          <a:p>
            <a:pPr algn="just"/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n-US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71600" y="1700808"/>
            <a:ext cx="6912768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300" dirty="0" smtClean="0">
                <a:solidFill>
                  <a:schemeClr val="tx1"/>
                </a:solidFill>
              </a:rPr>
              <a:t>What else we need?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4653136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global postal network could create a trust framework for its use, which may be extended to other non-postal use, if desired.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6279" y="476672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dirty="0" err="1" smtClean="0">
                <a:solidFill>
                  <a:schemeClr val="bg1"/>
                </a:solidFill>
              </a:rPr>
              <a:t>Current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work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for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PostID</a:t>
            </a:r>
            <a:endParaRPr lang="es-ES_trad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myg\AppData\Local\Microsoft\Windows\Temporary Internet Files\Content.IE5\TE0FLY94\MC90031111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72" y="3140968"/>
            <a:ext cx="1842516" cy="12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27" y="4972118"/>
            <a:ext cx="11881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E-shop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1591" y="5877272"/>
            <a:ext cx="1584531" cy="724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e</a:t>
            </a:r>
            <a:r>
              <a:rPr lang="es-ES_tradnl" dirty="0" smtClean="0"/>
              <a:t>-</a:t>
            </a:r>
            <a:r>
              <a:rPr lang="es-ES_tradnl" dirty="0" err="1" smtClean="0"/>
              <a:t>government</a:t>
            </a:r>
            <a:endParaRPr lang="es-ES_tradnl" dirty="0" smtClean="0"/>
          </a:p>
        </p:txBody>
      </p:sp>
      <p:cxnSp>
        <p:nvCxnSpPr>
          <p:cNvPr id="9" name="Straight Connector 8"/>
          <p:cNvCxnSpPr>
            <a:stCxn id="4" idx="0"/>
          </p:cNvCxnSpPr>
          <p:nvPr/>
        </p:nvCxnSpPr>
        <p:spPr>
          <a:xfrm flipV="1">
            <a:off x="670993" y="3881076"/>
            <a:ext cx="2890598" cy="1091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236993" y="4156989"/>
            <a:ext cx="1639262" cy="815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13626" y="4972118"/>
            <a:ext cx="1493084" cy="724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Financial</a:t>
            </a:r>
            <a:r>
              <a:rPr lang="es-ES_tradnl" dirty="0" smtClean="0"/>
              <a:t> </a:t>
            </a:r>
            <a:r>
              <a:rPr lang="es-ES_tradnl" dirty="0" err="1" smtClean="0"/>
              <a:t>services</a:t>
            </a:r>
            <a:endParaRPr lang="es-ES_tradnl" dirty="0" smtClean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923928" y="429998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81752" y="2717743"/>
            <a:ext cx="4382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Certified</a:t>
            </a:r>
            <a:r>
              <a:rPr lang="es-ES_trad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cloud</a:t>
            </a:r>
            <a:r>
              <a:rPr lang="es-ES_trad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services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7360" y="4979129"/>
            <a:ext cx="1622758" cy="717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Secure</a:t>
            </a:r>
            <a:r>
              <a:rPr lang="es-ES_tradnl" dirty="0" smtClean="0"/>
              <a:t> </a:t>
            </a:r>
            <a:r>
              <a:rPr lang="es-ES_tradnl" dirty="0" err="1" smtClean="0"/>
              <a:t>register</a:t>
            </a:r>
            <a:r>
              <a:rPr lang="es-ES_tradnl" dirty="0" smtClean="0"/>
              <a:t> </a:t>
            </a:r>
          </a:p>
          <a:p>
            <a:pPr algn="ctr"/>
            <a:r>
              <a:rPr lang="es-ES_tradnl" dirty="0" smtClean="0"/>
              <a:t>E-mail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52917" y="5001579"/>
            <a:ext cx="1440160" cy="694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Global postal </a:t>
            </a:r>
            <a:r>
              <a:rPr lang="es-ES_tradnl" dirty="0" err="1" smtClean="0"/>
              <a:t>services</a:t>
            </a:r>
            <a:endParaRPr lang="es-ES_tradnl" dirty="0" smtClean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788024" y="4299989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318543" y="3881076"/>
            <a:ext cx="3115426" cy="1120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65766" y="1628800"/>
            <a:ext cx="5360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.post </a:t>
            </a:r>
            <a:r>
              <a:rPr lang="es-ES_tradnl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PostID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332171" y="2336686"/>
            <a:ext cx="157947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35896" y="382040"/>
            <a:ext cx="630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P</a:t>
            </a:r>
            <a:r>
              <a:rPr lang="es-ES_tradnl" sz="3600" dirty="0" smtClean="0">
                <a:solidFill>
                  <a:schemeClr val="bg1"/>
                </a:solidFill>
              </a:rPr>
              <a:t>ost ID and .post</a:t>
            </a:r>
            <a:endParaRPr lang="es-ES_tradnl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6176" y="5029714"/>
            <a:ext cx="2942788" cy="66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Trusted</a:t>
            </a:r>
            <a:r>
              <a:rPr lang="es-ES_tradnl" dirty="0" smtClean="0"/>
              <a:t> </a:t>
            </a:r>
            <a:r>
              <a:rPr lang="es-ES_tradnl" dirty="0" err="1" smtClean="0"/>
              <a:t>crossborder</a:t>
            </a:r>
            <a:r>
              <a:rPr lang="es-ES_tradnl" dirty="0" smtClean="0"/>
              <a:t> e-</a:t>
            </a:r>
            <a:r>
              <a:rPr lang="es-ES_tradnl" dirty="0" err="1" smtClean="0"/>
              <a:t>commerce</a:t>
            </a:r>
            <a:r>
              <a:rPr lang="es-ES_tradnl" dirty="0" smtClean="0"/>
              <a:t> </a:t>
            </a:r>
            <a:r>
              <a:rPr lang="es-ES_tradnl" dirty="0" err="1" smtClean="0"/>
              <a:t>services</a:t>
            </a:r>
            <a:endParaRPr lang="es-ES_tradnl" dirty="0" smtClean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941411" y="4221089"/>
            <a:ext cx="1620180" cy="726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9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7170994" cy="726021"/>
          </a:xfrm>
        </p:spPr>
        <p:txBody>
          <a:bodyPr>
            <a:noAutofit/>
          </a:bodyPr>
          <a:lstStyle/>
          <a:p>
            <a:r>
              <a:rPr lang="es-ES_tradnl" sz="3600" dirty="0" err="1" smtClean="0">
                <a:solidFill>
                  <a:schemeClr val="bg1"/>
                </a:solidFill>
              </a:rPr>
              <a:t>Next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steps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2276872"/>
            <a:ext cx="4464496" cy="324036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solidFill>
                  <a:schemeClr val="tx2"/>
                </a:solidFill>
              </a:rPr>
              <a:t>Complete </a:t>
            </a:r>
            <a:r>
              <a:rPr lang="es-ES_tradnl" sz="2400" dirty="0" err="1" smtClean="0">
                <a:solidFill>
                  <a:schemeClr val="tx2"/>
                </a:solidFill>
              </a:rPr>
              <a:t>work</a:t>
            </a:r>
            <a:r>
              <a:rPr lang="es-ES_tradnl" sz="2400" dirty="0" smtClean="0">
                <a:solidFill>
                  <a:schemeClr val="tx2"/>
                </a:solidFill>
              </a:rPr>
              <a:t> </a:t>
            </a:r>
            <a:r>
              <a:rPr lang="es-ES_tradnl" sz="2400" dirty="0" err="1" smtClean="0">
                <a:solidFill>
                  <a:schemeClr val="tx2"/>
                </a:solidFill>
              </a:rPr>
              <a:t>on</a:t>
            </a:r>
            <a:r>
              <a:rPr lang="es-ES_tradnl" sz="2400" dirty="0" smtClean="0">
                <a:solidFill>
                  <a:schemeClr val="tx2"/>
                </a:solidFill>
              </a:rPr>
              <a:t> </a:t>
            </a:r>
            <a:r>
              <a:rPr lang="es-ES_tradnl" sz="2400" dirty="0" err="1" smtClean="0">
                <a:solidFill>
                  <a:schemeClr val="tx2"/>
                </a:solidFill>
              </a:rPr>
              <a:t>PostID</a:t>
            </a:r>
            <a:r>
              <a:rPr lang="es-ES_tradnl" sz="2400" dirty="0" smtClean="0">
                <a:solidFill>
                  <a:schemeClr val="tx2"/>
                </a:solidFill>
              </a:rPr>
              <a:t> standard</a:t>
            </a:r>
          </a:p>
          <a:p>
            <a:endParaRPr lang="es-ES_tradnl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err="1" smtClean="0">
                <a:solidFill>
                  <a:schemeClr val="tx2"/>
                </a:solidFill>
              </a:rPr>
              <a:t>Interconectivity</a:t>
            </a:r>
            <a:r>
              <a:rPr lang="es-ES_tradnl" sz="2400" dirty="0" smtClean="0">
                <a:solidFill>
                  <a:schemeClr val="tx2"/>
                </a:solidFill>
              </a:rPr>
              <a:t>/</a:t>
            </a:r>
            <a:r>
              <a:rPr lang="es-ES_tradnl" sz="2400" dirty="0" err="1" smtClean="0">
                <a:solidFill>
                  <a:schemeClr val="tx2"/>
                </a:solidFill>
              </a:rPr>
              <a:t>Capacity</a:t>
            </a:r>
            <a:r>
              <a:rPr lang="es-ES_tradnl" sz="2400" dirty="0" smtClean="0">
                <a:solidFill>
                  <a:schemeClr val="tx2"/>
                </a:solidFill>
              </a:rPr>
              <a:t> </a:t>
            </a:r>
            <a:r>
              <a:rPr lang="es-ES_tradnl" sz="2400" dirty="0" err="1" smtClean="0">
                <a:solidFill>
                  <a:schemeClr val="tx2"/>
                </a:solidFill>
              </a:rPr>
              <a:t>building</a:t>
            </a:r>
            <a:r>
              <a:rPr lang="es-ES_tradnl" sz="2400" dirty="0" smtClean="0">
                <a:solidFill>
                  <a:schemeClr val="tx2"/>
                </a:solidFill>
              </a:rPr>
              <a:t> </a:t>
            </a:r>
            <a:r>
              <a:rPr lang="es-ES_tradnl" sz="2400" dirty="0" err="1" smtClean="0">
                <a:solidFill>
                  <a:schemeClr val="tx2"/>
                </a:solidFill>
              </a:rPr>
              <a:t>for</a:t>
            </a:r>
            <a:r>
              <a:rPr lang="es-ES_tradnl" sz="2400" dirty="0" smtClean="0">
                <a:solidFill>
                  <a:schemeClr val="tx2"/>
                </a:solidFill>
              </a:rPr>
              <a:t> </a:t>
            </a:r>
            <a:r>
              <a:rPr lang="es-ES_tradnl" sz="2400" dirty="0" err="1" smtClean="0">
                <a:solidFill>
                  <a:schemeClr val="tx2"/>
                </a:solidFill>
              </a:rPr>
              <a:t>adoption</a:t>
            </a:r>
            <a:endParaRPr lang="es-ES_tradnl" sz="2400" dirty="0" smtClean="0">
              <a:solidFill>
                <a:schemeClr val="tx2"/>
              </a:solidFill>
            </a:endParaRPr>
          </a:p>
          <a:p>
            <a:endParaRPr lang="es-ES_tradnl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2400" dirty="0" smtClean="0">
                <a:solidFill>
                  <a:schemeClr val="tx2"/>
                </a:solidFill>
              </a:rPr>
              <a:t>Global </a:t>
            </a:r>
            <a:r>
              <a:rPr lang="es-ES_tradnl" sz="2400" dirty="0" err="1" smtClean="0">
                <a:solidFill>
                  <a:schemeClr val="tx2"/>
                </a:solidFill>
              </a:rPr>
              <a:t>standarization</a:t>
            </a:r>
            <a:r>
              <a:rPr lang="es-ES_tradnl" sz="2400" dirty="0" smtClean="0">
                <a:solidFill>
                  <a:schemeClr val="tx2"/>
                </a:solidFill>
              </a:rPr>
              <a:t> </a:t>
            </a:r>
            <a:r>
              <a:rPr lang="es-ES_tradnl" sz="2400" err="1" smtClean="0">
                <a:solidFill>
                  <a:schemeClr val="tx2"/>
                </a:solidFill>
              </a:rPr>
              <a:t>on</a:t>
            </a:r>
            <a:r>
              <a:rPr lang="es-ES_tradnl" sz="2400" smtClean="0">
                <a:solidFill>
                  <a:schemeClr val="tx2"/>
                </a:solidFill>
              </a:rPr>
              <a:t> e-services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177" name="Picture 9" descr="C:\Users\damyg\AppData\Local\Microsoft\Windows\Temporary Internet Files\Content.IE5\TE0FLY94\MC9004490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30" y="2924944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04864"/>
            <a:ext cx="7272808" cy="309634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With their 42 .post members and large physical post office Network, t</a:t>
            </a:r>
            <a:r>
              <a:rPr lang="en-GB" altLang="en-US" sz="1600" dirty="0" smtClean="0"/>
              <a:t>he .post Group is studying risks and opportunities of providing a secure email service under .post</a:t>
            </a:r>
            <a:r>
              <a:rPr lang="en-GB" altLang="en-US" dirty="0" smtClean="0"/>
              <a:t> in 2014.</a:t>
            </a:r>
            <a:endParaRPr lang="en-GB" altLang="en-US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Since trust and security are keys for success of .post. </a:t>
            </a:r>
          </a:p>
          <a:p>
            <a:pPr eaLnBrk="1" hangingPunct="1"/>
            <a:r>
              <a:rPr lang="en-GB" altLang="en-US" sz="1600" dirty="0" smtClean="0"/>
              <a:t>email and other e-services used under .post environment should be secure and trusted as well.</a:t>
            </a:r>
          </a:p>
          <a:p>
            <a:pPr marL="0" indent="0" eaLnBrk="1" hangingPunct="1">
              <a:buFontTx/>
              <a:buNone/>
            </a:pPr>
            <a:endParaRPr lang="en-GB" altLang="en-US" sz="1600" dirty="0" smtClean="0"/>
          </a:p>
          <a:p>
            <a:pPr marL="0" indent="0" eaLnBrk="1" hangingPunct="1"/>
            <a:endParaRPr lang="en-GB" altLang="en-US" sz="1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7170994" cy="726021"/>
          </a:xfrm>
        </p:spPr>
        <p:txBody>
          <a:bodyPr>
            <a:noAutofit/>
          </a:bodyPr>
          <a:lstStyle/>
          <a:p>
            <a:r>
              <a:rPr lang="es-ES_tradnl" sz="3600" dirty="0" err="1" smtClean="0">
                <a:solidFill>
                  <a:schemeClr val="bg1"/>
                </a:solidFill>
              </a:rPr>
              <a:t>Who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is</a:t>
            </a:r>
            <a:r>
              <a:rPr lang="es-ES_tradnl" sz="3600" dirty="0" smtClean="0">
                <a:solidFill>
                  <a:schemeClr val="bg1"/>
                </a:solidFill>
              </a:rPr>
              <a:t> in?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1711836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Platform</a:t>
            </a:r>
            <a:r>
              <a:rPr lang="es-ES_tradnl" dirty="0" smtClean="0"/>
              <a:t> </a:t>
            </a:r>
            <a:r>
              <a:rPr lang="es-ES_tradnl" dirty="0" err="1" smtClean="0"/>
              <a:t>independent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Mobile </a:t>
            </a:r>
            <a:r>
              <a:rPr lang="es-ES_tradnl" dirty="0" err="1" smtClean="0"/>
              <a:t>device</a:t>
            </a:r>
            <a:r>
              <a:rPr lang="es-ES_tradnl" dirty="0" smtClean="0"/>
              <a:t> </a:t>
            </a:r>
            <a:r>
              <a:rPr lang="es-ES_tradnl" dirty="0" err="1" smtClean="0"/>
              <a:t>compatibility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Two</a:t>
            </a:r>
            <a:r>
              <a:rPr lang="es-ES_tradnl" dirty="0" smtClean="0"/>
              <a:t> factor </a:t>
            </a:r>
            <a:r>
              <a:rPr lang="es-ES_tradnl" dirty="0" err="1" smtClean="0"/>
              <a:t>authentication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Compatible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business</a:t>
            </a:r>
            <a:r>
              <a:rPr lang="es-ES_tradnl" dirty="0" smtClean="0"/>
              <a:t> and legal local </a:t>
            </a:r>
            <a:r>
              <a:rPr lang="es-ES_tradnl" dirty="0" err="1" smtClean="0"/>
              <a:t>regulations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Complete control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administration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Posible to use </a:t>
            </a:r>
            <a:r>
              <a:rPr lang="es-ES_tradnl" dirty="0" err="1" smtClean="0"/>
              <a:t>secure</a:t>
            </a:r>
            <a:r>
              <a:rPr lang="es-ES_tradnl" dirty="0" smtClean="0"/>
              <a:t> </a:t>
            </a:r>
            <a:r>
              <a:rPr lang="es-ES_tradnl" dirty="0" err="1" smtClean="0"/>
              <a:t>cloud</a:t>
            </a:r>
            <a:r>
              <a:rPr lang="es-ES_tradnl" dirty="0" smtClean="0"/>
              <a:t> </a:t>
            </a:r>
            <a:r>
              <a:rPr lang="es-ES_tradnl" dirty="0" err="1" smtClean="0"/>
              <a:t>services</a:t>
            </a:r>
            <a:endParaRPr lang="es-ES_trad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Together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Implementation</a:t>
            </a:r>
            <a:r>
              <a:rPr lang="es-ES_tradnl" dirty="0" smtClean="0"/>
              <a:t> of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Preventive</a:t>
            </a:r>
            <a:r>
              <a:rPr lang="es-ES_tradnl" dirty="0" smtClean="0"/>
              <a:t> </a:t>
            </a:r>
            <a:r>
              <a:rPr lang="es-ES_tradnl" dirty="0" err="1" smtClean="0"/>
              <a:t>controls</a:t>
            </a:r>
            <a:endParaRPr lang="es-ES_tradnl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Detective </a:t>
            </a:r>
            <a:r>
              <a:rPr lang="es-ES_tradnl" dirty="0" err="1" smtClean="0"/>
              <a:t>controls</a:t>
            </a:r>
            <a:endParaRPr lang="es-ES_tradnl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Corrective</a:t>
            </a:r>
            <a:r>
              <a:rPr lang="es-ES_tradnl" dirty="0" smtClean="0"/>
              <a:t> </a:t>
            </a:r>
            <a:r>
              <a:rPr lang="es-ES_tradnl" dirty="0" err="1" smtClean="0"/>
              <a:t>controls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872" y="332656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</a:t>
            </a:r>
            <a:r>
              <a:rPr lang="es-ES_tradnl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else</a:t>
            </a:r>
            <a:r>
              <a:rPr lang="es-ES_tradnl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es-ES_tradnl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 and UPU </a:t>
            </a:r>
            <a:r>
              <a:rPr lang="es-ES_tradnl" sz="24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joint</a:t>
            </a:r>
            <a:r>
              <a:rPr lang="es-ES_tradnl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r>
              <a:rPr lang="es-ES_tradnl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41" y="1744368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8098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4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7624" y="2348880"/>
            <a:ext cx="7344000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s-ES_tradnl" sz="2800" dirty="0" smtClean="0"/>
          </a:p>
          <a:p>
            <a:pPr marL="514350" indent="-514350">
              <a:buFont typeface="+mj-lt"/>
              <a:buAutoNum type="arabicPeriod"/>
            </a:pPr>
            <a:endParaRPr lang="es-ES_tradnl" sz="2800" dirty="0"/>
          </a:p>
          <a:p>
            <a:pPr marL="514350" indent="-514350">
              <a:buFont typeface="+mj-lt"/>
              <a:buAutoNum type="arabicPeriod"/>
            </a:pPr>
            <a:endParaRPr lang="es-ES_tradnl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628800"/>
            <a:ext cx="8424936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dirty="0"/>
              <a:t>.post general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Active </a:t>
            </a:r>
            <a:r>
              <a:rPr lang="en-US" sz="2000" dirty="0"/>
              <a:t>monitoring on .post TLD against Domain name Abuse detection and </a:t>
            </a:r>
            <a:r>
              <a:rPr lang="en-US" sz="2000" dirty="0" smtClean="0"/>
              <a:t>Mitigation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Internal </a:t>
            </a:r>
            <a:r>
              <a:rPr lang="en-US" sz="2000" dirty="0"/>
              <a:t>Policies (e-mail SMTP</a:t>
            </a:r>
            <a:r>
              <a:rPr lang="en-US" sz="2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2000" dirty="0" err="1"/>
              <a:t>PostID</a:t>
            </a:r>
            <a:endParaRPr lang="en-US" sz="2000" dirty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2000" dirty="0" smtClean="0"/>
              <a:t>Test </a:t>
            </a:r>
            <a:r>
              <a:rPr lang="en-US" sz="2000" dirty="0"/>
              <a:t>Suite PREM </a:t>
            </a:r>
            <a:r>
              <a:rPr lang="en-US" sz="2000" dirty="0" smtClean="0"/>
              <a:t>S52 &amp; Functional specifications for SMTP secure e-mail service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2000" dirty="0"/>
              <a:t>ITU and UPU joint project for secure </a:t>
            </a:r>
            <a:r>
              <a:rPr lang="en-US" sz="2000" dirty="0" smtClean="0"/>
              <a:t>e-mail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20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75882"/>
            <a:ext cx="4536504" cy="4129382"/>
          </a:xfrm>
        </p:spPr>
        <p:txBody>
          <a:bodyPr>
            <a:normAutofit lnSpcReduction="10000"/>
          </a:bodyPr>
          <a:lstStyle/>
          <a:p>
            <a:pPr algn="just"/>
            <a:endParaRPr lang="en-US" sz="2400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	is a sponsored </a:t>
            </a:r>
            <a:r>
              <a:rPr lang="en-US" sz="2000" b="1" dirty="0">
                <a:solidFill>
                  <a:schemeClr val="tx2"/>
                </a:solidFill>
              </a:rPr>
              <a:t>top-level domain (</a:t>
            </a:r>
            <a:r>
              <a:rPr lang="en-US" sz="2000" b="1" dirty="0" err="1">
                <a:solidFill>
                  <a:schemeClr val="tx2"/>
                </a:solidFill>
              </a:rPr>
              <a:t>sTLD</a:t>
            </a:r>
            <a:r>
              <a:rPr lang="en-US" sz="2000" b="1" dirty="0">
                <a:solidFill>
                  <a:schemeClr val="tx2"/>
                </a:solidFill>
              </a:rPr>
              <a:t>) available exclusively for the postal </a:t>
            </a:r>
            <a:r>
              <a:rPr lang="en-US" sz="2000" b="1" dirty="0" smtClean="0">
                <a:solidFill>
                  <a:schemeClr val="tx2"/>
                </a:solidFill>
              </a:rPr>
              <a:t>sector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	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aims </a:t>
            </a:r>
            <a:r>
              <a:rPr lang="en-US" sz="2000" b="1" dirty="0">
                <a:solidFill>
                  <a:schemeClr val="tx2"/>
                </a:solidFill>
              </a:rPr>
              <a:t>to integrate the physical, financial, and electronic dimensions of postal services to enable and facilitate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>
                <a:solidFill>
                  <a:schemeClr val="tx2"/>
                </a:solidFill>
              </a:rPr>
              <a:t>-post,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>
                <a:solidFill>
                  <a:schemeClr val="tx2"/>
                </a:solidFill>
              </a:rPr>
              <a:t>-finance,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chemeClr val="tx2"/>
                </a:solidFill>
              </a:rPr>
              <a:t>-commerce </a:t>
            </a:r>
            <a:r>
              <a:rPr lang="en-US" sz="2000" b="1" dirty="0">
                <a:solidFill>
                  <a:schemeClr val="tx2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chemeClr val="tx2"/>
                </a:solidFill>
              </a:rPr>
              <a:t>-government </a:t>
            </a:r>
            <a:r>
              <a:rPr lang="en-US" sz="2000" b="1" dirty="0">
                <a:solidFill>
                  <a:schemeClr val="tx2"/>
                </a:solidFill>
              </a:rPr>
              <a:t>services.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4" y="1715416"/>
            <a:ext cx="720080" cy="37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" y="3284984"/>
            <a:ext cx="720080" cy="37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268530" y="1714077"/>
            <a:ext cx="3528392" cy="3240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de-CH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715963" indent="-357188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74738" indent="-358775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s-ES_tradnl" sz="1900" b="1" dirty="0" err="1" smtClean="0">
                <a:solidFill>
                  <a:schemeClr val="tx2"/>
                </a:solidFill>
              </a:rPr>
              <a:t>Integration</a:t>
            </a:r>
            <a:r>
              <a:rPr lang="es-ES_tradnl" sz="1900" b="1" dirty="0" smtClean="0">
                <a:solidFill>
                  <a:schemeClr val="tx2"/>
                </a:solidFill>
              </a:rPr>
              <a:t> of postal </a:t>
            </a:r>
            <a:r>
              <a:rPr lang="es-ES_tradnl" sz="1900" b="1" dirty="0" err="1" smtClean="0">
                <a:solidFill>
                  <a:schemeClr val="tx2"/>
                </a:solidFill>
              </a:rPr>
              <a:t>services</a:t>
            </a:r>
            <a:endParaRPr lang="es-ES_tradnl" sz="1900" b="1" dirty="0" smtClean="0">
              <a:solidFill>
                <a:schemeClr val="tx2"/>
              </a:solidFill>
            </a:endParaRPr>
          </a:p>
          <a:p>
            <a:endParaRPr lang="es-ES_tradnl" sz="19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900" b="1" dirty="0" err="1" smtClean="0">
                <a:solidFill>
                  <a:schemeClr val="tx2"/>
                </a:solidFill>
              </a:rPr>
              <a:t>Interconectivity</a:t>
            </a:r>
            <a:endParaRPr lang="es-ES_tradnl" sz="1900" b="1" dirty="0" smtClean="0">
              <a:solidFill>
                <a:schemeClr val="tx2"/>
              </a:solidFill>
            </a:endParaRPr>
          </a:p>
          <a:p>
            <a:endParaRPr lang="es-ES_tradnl" sz="19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900" b="1" dirty="0" smtClean="0">
                <a:solidFill>
                  <a:schemeClr val="tx2"/>
                </a:solidFill>
              </a:rPr>
              <a:t>Global </a:t>
            </a:r>
            <a:r>
              <a:rPr lang="es-ES_tradnl" sz="1900" b="1" dirty="0" err="1" smtClean="0">
                <a:solidFill>
                  <a:schemeClr val="tx2"/>
                </a:solidFill>
              </a:rPr>
              <a:t>standarization</a:t>
            </a:r>
            <a:r>
              <a:rPr lang="es-ES_tradnl" sz="1900" b="1" dirty="0" smtClean="0">
                <a:solidFill>
                  <a:schemeClr val="tx2"/>
                </a:solidFill>
              </a:rPr>
              <a:t> </a:t>
            </a:r>
            <a:r>
              <a:rPr lang="es-ES_tradnl" sz="1900" b="1" dirty="0" err="1" smtClean="0">
                <a:solidFill>
                  <a:schemeClr val="tx2"/>
                </a:solidFill>
              </a:rPr>
              <a:t>on</a:t>
            </a:r>
            <a:r>
              <a:rPr lang="es-ES_tradnl" sz="1900" b="1" dirty="0" smtClean="0">
                <a:solidFill>
                  <a:schemeClr val="tx2"/>
                </a:solidFill>
              </a:rPr>
              <a:t> e-</a:t>
            </a:r>
            <a:r>
              <a:rPr lang="es-ES_tradnl" sz="1900" b="1" dirty="0" err="1" smtClean="0">
                <a:solidFill>
                  <a:schemeClr val="tx2"/>
                </a:solidFill>
              </a:rPr>
              <a:t>services</a:t>
            </a:r>
            <a:endParaRPr lang="es-ES_tradnl" sz="19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_tradnl" sz="1900" b="1" dirty="0" smtClean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620688"/>
            <a:ext cx="3963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</a:rPr>
              <a:t>.post general overview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4216">
            <a:off x="6256438" y="4809082"/>
            <a:ext cx="15525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4032448" cy="576064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Active </a:t>
            </a:r>
            <a:r>
              <a:rPr lang="es-ES_tradnl" dirty="0" err="1" smtClean="0">
                <a:solidFill>
                  <a:schemeClr val="bg1"/>
                </a:solidFill>
              </a:rPr>
              <a:t>monitoring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600" y="1916832"/>
            <a:ext cx="2520280" cy="22443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_tradnl" dirty="0" err="1" smtClean="0">
                <a:solidFill>
                  <a:schemeClr val="tx1"/>
                </a:solidFill>
              </a:rPr>
              <a:t>Monitoring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against</a:t>
            </a:r>
            <a:endParaRPr lang="es-ES_tradnl" dirty="0" smtClean="0">
              <a:solidFill>
                <a:schemeClr val="tx1"/>
              </a:solidFill>
            </a:endParaRPr>
          </a:p>
          <a:p>
            <a:endParaRPr lang="es-ES_tradnl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Malware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>
                <a:solidFill>
                  <a:schemeClr val="tx1"/>
                </a:solidFill>
              </a:rPr>
              <a:t>Phishing</a:t>
            </a:r>
            <a:endParaRPr lang="es-ES_tradnl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Spam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IP </a:t>
            </a:r>
            <a:r>
              <a:rPr lang="es-ES_tradnl" dirty="0" err="1" smtClean="0">
                <a:solidFill>
                  <a:schemeClr val="tx1"/>
                </a:solidFill>
              </a:rPr>
              <a:t>monitoring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2920656" cy="29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8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592288" cy="38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5877272"/>
            <a:ext cx="339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Statistics extracted in August 2014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6068955" cy="28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94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4608512" cy="576064"/>
          </a:xfrm>
        </p:spPr>
        <p:txBody>
          <a:bodyPr>
            <a:normAutofit/>
          </a:bodyPr>
          <a:lstStyle/>
          <a:p>
            <a:r>
              <a:rPr lang="es-ES_tradnl" sz="3600" dirty="0" err="1" smtClean="0">
                <a:solidFill>
                  <a:schemeClr val="bg1"/>
                </a:solidFill>
              </a:rPr>
              <a:t>What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else</a:t>
            </a:r>
            <a:r>
              <a:rPr lang="es-ES_tradnl" sz="3600" dirty="0" smtClean="0">
                <a:solidFill>
                  <a:schemeClr val="bg1"/>
                </a:solidFill>
              </a:rPr>
              <a:t> to do?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264696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8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4032448" cy="576064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1st </a:t>
            </a:r>
            <a:r>
              <a:rPr lang="es-ES_tradnl" dirty="0" err="1" smtClean="0">
                <a:solidFill>
                  <a:schemeClr val="bg1"/>
                </a:solidFill>
              </a:rPr>
              <a:t>Internal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policy</a:t>
            </a:r>
            <a:r>
              <a:rPr lang="es-ES_tradnl" dirty="0" smtClean="0">
                <a:solidFill>
                  <a:schemeClr val="bg1"/>
                </a:solidFill>
              </a:rPr>
              <a:t> SMTP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4752528" cy="24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4212008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u="sng" dirty="0" err="1" smtClean="0"/>
              <a:t>Approved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during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last</a:t>
            </a:r>
            <a:r>
              <a:rPr lang="es-ES_tradnl" u="sng" dirty="0" smtClean="0"/>
              <a:t> DPG GA </a:t>
            </a:r>
            <a:r>
              <a:rPr lang="es-ES_tradnl" u="sng" dirty="0" err="1" smtClean="0"/>
              <a:t>April</a:t>
            </a:r>
            <a:r>
              <a:rPr lang="es-ES_tradnl" u="sng" dirty="0" smtClean="0"/>
              <a:t> 2014</a:t>
            </a:r>
          </a:p>
          <a:p>
            <a:endParaRPr lang="en-US" dirty="0"/>
          </a:p>
          <a:p>
            <a:r>
              <a:rPr lang="en-US" b="1" dirty="0"/>
              <a:t>Do not use open Relay - enable SMTP authentication </a:t>
            </a:r>
            <a:endParaRPr lang="en-US" dirty="0"/>
          </a:p>
          <a:p>
            <a:r>
              <a:rPr lang="en-US" b="1" dirty="0"/>
              <a:t>2. Activate Reverse DNS lookup on the e-mail server </a:t>
            </a:r>
            <a:endParaRPr lang="en-US" dirty="0"/>
          </a:p>
          <a:p>
            <a:r>
              <a:rPr lang="en-US" b="1" dirty="0"/>
              <a:t>3. Enable </a:t>
            </a:r>
            <a:r>
              <a:rPr lang="en-US" dirty="0"/>
              <a:t>Domain Keys Identified Mail </a:t>
            </a:r>
            <a:r>
              <a:rPr lang="en-US" b="1" dirty="0"/>
              <a:t>(DKIM) 1024 bit key signature, if possible in conjunction with </a:t>
            </a:r>
            <a:r>
              <a:rPr lang="en-US" dirty="0"/>
              <a:t>Domain-based Message Authentication </a:t>
            </a:r>
            <a:r>
              <a:rPr lang="en-US" b="1" dirty="0"/>
              <a:t>(DMARC) </a:t>
            </a:r>
            <a:endParaRPr lang="en-US" dirty="0"/>
          </a:p>
          <a:p>
            <a:r>
              <a:rPr lang="en-US" b="1" dirty="0"/>
              <a:t>4. Implement a Sender Policy Framework (SPF)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80898" y="3223124"/>
            <a:ext cx="490702" cy="1430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716016" y="2276872"/>
            <a:ext cx="4608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+ Trust </a:t>
            </a:r>
            <a:r>
              <a:rPr lang="es-ES_tradnl" b="1" dirty="0" err="1" smtClean="0"/>
              <a:t>via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accreditations</a:t>
            </a:r>
            <a:r>
              <a:rPr lang="es-ES_tradnl" b="1" dirty="0" smtClean="0"/>
              <a:t> </a:t>
            </a:r>
            <a:endParaRPr lang="en-US" b="1" dirty="0" smtClean="0"/>
          </a:p>
          <a:p>
            <a:r>
              <a:rPr lang="es-ES_tradnl" b="1" dirty="0" smtClean="0"/>
              <a:t>+DNSSEC (</a:t>
            </a:r>
            <a:r>
              <a:rPr lang="es-ES_tradnl" b="1" dirty="0" err="1" smtClean="0"/>
              <a:t>Domain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Name</a:t>
            </a:r>
            <a:r>
              <a:rPr lang="es-ES_tradnl" b="1" dirty="0" smtClean="0"/>
              <a:t> Security </a:t>
            </a:r>
            <a:r>
              <a:rPr lang="es-ES_tradnl" b="1" dirty="0" err="1" smtClean="0"/>
              <a:t>Extensions</a:t>
            </a:r>
            <a:r>
              <a:rPr lang="es-ES_tradnl" b="1" dirty="0" smtClean="0"/>
              <a:t>)</a:t>
            </a:r>
          </a:p>
          <a:p>
            <a:r>
              <a:rPr lang="es-ES_tradnl" b="1" dirty="0" smtClean="0"/>
              <a:t>+DMP (</a:t>
            </a:r>
            <a:r>
              <a:rPr lang="es-ES_tradnl" b="1" dirty="0" err="1" smtClean="0"/>
              <a:t>Domain</a:t>
            </a:r>
            <a:r>
              <a:rPr lang="es-ES_tradnl" b="1" dirty="0" smtClean="0"/>
              <a:t> Management </a:t>
            </a:r>
            <a:r>
              <a:rPr lang="es-ES_tradnl" b="1" dirty="0" err="1" smtClean="0"/>
              <a:t>Policy</a:t>
            </a:r>
            <a:r>
              <a:rPr lang="es-ES_tradnl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626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560" y="2060848"/>
            <a:ext cx="7704534" cy="41038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altLang="en-US" sz="1600" dirty="0" smtClean="0">
                <a:solidFill>
                  <a:srgbClr val="FF0000"/>
                </a:solidFill>
              </a:rPr>
              <a:t>Normal email is not a secure way of communication due to :</a:t>
            </a:r>
          </a:p>
          <a:p>
            <a:pPr eaLnBrk="1" hangingPunct="1"/>
            <a:endParaRPr lang="en-GB" altLang="en-US" sz="1600" dirty="0" smtClean="0"/>
          </a:p>
          <a:p>
            <a:pPr eaLnBrk="1" hangingPunct="1">
              <a:lnSpc>
                <a:spcPts val="1800"/>
              </a:lnSpc>
              <a:buFontTx/>
              <a:buNone/>
            </a:pPr>
            <a:endParaRPr lang="en-GB" altLang="en-US" sz="1600" dirty="0" smtClean="0"/>
          </a:p>
          <a:p>
            <a:pPr eaLnBrk="1" hangingPunct="1">
              <a:lnSpc>
                <a:spcPts val="1800"/>
              </a:lnSpc>
              <a:buFont typeface="Wingdings" pitchFamily="2" charset="2"/>
              <a:buChar char="§"/>
            </a:pPr>
            <a:r>
              <a:rPr lang="en-GB" altLang="en-US" sz="1600" dirty="0" smtClean="0">
                <a:solidFill>
                  <a:srgbClr val="0070C0"/>
                </a:solidFill>
              </a:rPr>
              <a:t>Authenticity of sender: </a:t>
            </a:r>
            <a:r>
              <a:rPr lang="en-GB" altLang="en-US" sz="1600" dirty="0" smtClean="0"/>
              <a:t>Using normal email it is uncertain that the sender of the email is actually the genuine person you think it is; it could be someone else and the receiver probably wouldn’t notice it; </a:t>
            </a:r>
          </a:p>
          <a:p>
            <a:pPr eaLnBrk="1" hangingPunct="1">
              <a:lnSpc>
                <a:spcPts val="1800"/>
              </a:lnSpc>
              <a:buFont typeface="Wingdings" pitchFamily="2" charset="2"/>
              <a:buChar char="§"/>
            </a:pPr>
            <a:endParaRPr lang="en-GB" altLang="en-US" sz="16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ts val="1800"/>
              </a:lnSpc>
            </a:pPr>
            <a:endParaRPr lang="en-GB" altLang="en-US" sz="16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ts val="1800"/>
              </a:lnSpc>
              <a:buFont typeface="Wingdings" pitchFamily="2" charset="2"/>
              <a:buChar char="§"/>
            </a:pPr>
            <a:r>
              <a:rPr lang="en-GB" altLang="en-US" sz="1600" dirty="0" smtClean="0">
                <a:solidFill>
                  <a:srgbClr val="0070C0"/>
                </a:solidFill>
              </a:rPr>
              <a:t>Non-Repudiation: </a:t>
            </a:r>
            <a:r>
              <a:rPr lang="en-GB" altLang="en-US" sz="1600" dirty="0" smtClean="0"/>
              <a:t>The receiver of normal email can not verify the integrity of the content, have proof who the sender really is; therefore the sender can deny that what you have received is what the sender has sent and/or that the sender has sent that email at all;</a:t>
            </a:r>
          </a:p>
          <a:p>
            <a:pPr eaLnBrk="1" hangingPunct="1">
              <a:lnSpc>
                <a:spcPts val="1800"/>
              </a:lnSpc>
            </a:pPr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860032" y="18864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</a:t>
            </a:r>
            <a:r>
              <a:rPr lang="es-ES_tradnl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PowerPoint presentation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D7E3B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E659F2923F04298790846E94C5510" ma:contentTypeVersion="1" ma:contentTypeDescription="Create a new document." ma:contentTypeScope="" ma:versionID="2c336e933d3f56126a79837488c5ec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03a022970234111fe8b8d63fca19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BEEA46-F6DE-4880-97FA-F9409BF2BC0D}"/>
</file>

<file path=customXml/itemProps2.xml><?xml version="1.0" encoding="utf-8"?>
<ds:datastoreItem xmlns:ds="http://schemas.openxmlformats.org/officeDocument/2006/customXml" ds:itemID="{6D506179-8888-4098-AD07-3FB581661DE7}"/>
</file>

<file path=customXml/itemProps3.xml><?xml version="1.0" encoding="utf-8"?>
<ds:datastoreItem xmlns:ds="http://schemas.openxmlformats.org/officeDocument/2006/customXml" ds:itemID="{BA65895B-3EE7-46FE-8C2A-90C61F72351A}"/>
</file>

<file path=docProps/app.xml><?xml version="1.0" encoding="utf-8"?>
<Properties xmlns="http://schemas.openxmlformats.org/officeDocument/2006/extended-properties" xmlns:vt="http://schemas.openxmlformats.org/officeDocument/2006/docPropsVTypes">
  <Template>EN PowerPoint presentation</Template>
  <TotalTime>4982</TotalTime>
  <Words>630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EN PowerPoint presentation</vt:lpstr>
      <vt:lpstr>Mitigating online risk for postal  e-services</vt:lpstr>
      <vt:lpstr>PowerPoint Presentation</vt:lpstr>
      <vt:lpstr>PowerPoint Presentation</vt:lpstr>
      <vt:lpstr>PowerPoint Presentation</vt:lpstr>
      <vt:lpstr>Active monitoring</vt:lpstr>
      <vt:lpstr>PowerPoint Presentation</vt:lpstr>
      <vt:lpstr>What else to do?</vt:lpstr>
      <vt:lpstr>1st Internal policy SMTP</vt:lpstr>
      <vt:lpstr>PowerPoint Presentation</vt:lpstr>
      <vt:lpstr>Functional specifications for secure e-mail content</vt:lpstr>
      <vt:lpstr>PowerPoint Presentation</vt:lpstr>
      <vt:lpstr>PowerPoint Presentation</vt:lpstr>
      <vt:lpstr>PowerPoint Presentation</vt:lpstr>
      <vt:lpstr>PowerPoint Presentation</vt:lpstr>
      <vt:lpstr>Next steps?</vt:lpstr>
      <vt:lpstr>Who is in?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.post Group Steering Committee (DPG SC 2013.3)</dc:title>
  <dc:creator>DONOHOE, paul</dc:creator>
  <cp:lastModifiedBy>Aloran, Rakan</cp:lastModifiedBy>
  <cp:revision>196</cp:revision>
  <cp:lastPrinted>2014-01-15T12:48:06Z</cp:lastPrinted>
  <dcterms:created xsi:type="dcterms:W3CDTF">2013-06-17T14:49:33Z</dcterms:created>
  <dcterms:modified xsi:type="dcterms:W3CDTF">2014-08-20T07:27:05Z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0x010100A39E659F2923F04298790846E94C5510</vt:lpwstr>
  </property>
</Properties>
</file>