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slides/slide31.xml" ContentType="application/vnd.openxmlformats-officedocument.presentationml.slide+xml"/>
  <Override PartName="/ppt/presentation.xml" ContentType="application/vnd.openxmlformats-officedocument.presentationml.presentation.main+xml"/>
  <Override PartName="/ppt/slides/slide30.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9.xml" ContentType="application/vnd.openxmlformats-officedocument.presentationml.slide+xml"/>
  <Override PartName="/ppt/slides/slide24.xml" ContentType="application/vnd.openxmlformats-officedocument.presentationml.slide+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35"/>
  </p:notesMasterIdLst>
  <p:handoutMasterIdLst>
    <p:handoutMasterId r:id="rId36"/>
  </p:handoutMasterIdLst>
  <p:sldIdLst>
    <p:sldId id="412" r:id="rId4"/>
    <p:sldId id="449" r:id="rId5"/>
    <p:sldId id="436" r:id="rId6"/>
    <p:sldId id="468" r:id="rId7"/>
    <p:sldId id="433" r:id="rId8"/>
    <p:sldId id="438" r:id="rId9"/>
    <p:sldId id="448" r:id="rId10"/>
    <p:sldId id="467" r:id="rId11"/>
    <p:sldId id="450" r:id="rId12"/>
    <p:sldId id="466" r:id="rId13"/>
    <p:sldId id="451" r:id="rId14"/>
    <p:sldId id="465" r:id="rId15"/>
    <p:sldId id="437" r:id="rId16"/>
    <p:sldId id="452" r:id="rId17"/>
    <p:sldId id="464" r:id="rId18"/>
    <p:sldId id="453" r:id="rId19"/>
    <p:sldId id="454" r:id="rId20"/>
    <p:sldId id="429" r:id="rId21"/>
    <p:sldId id="432" r:id="rId22"/>
    <p:sldId id="455" r:id="rId23"/>
    <p:sldId id="430" r:id="rId24"/>
    <p:sldId id="456" r:id="rId25"/>
    <p:sldId id="435" r:id="rId26"/>
    <p:sldId id="457" r:id="rId27"/>
    <p:sldId id="463" r:id="rId28"/>
    <p:sldId id="426" r:id="rId29"/>
    <p:sldId id="458" r:id="rId30"/>
    <p:sldId id="459" r:id="rId31"/>
    <p:sldId id="460" r:id="rId32"/>
    <p:sldId id="462" r:id="rId33"/>
    <p:sldId id="461" r:id="rId34"/>
  </p:sldIdLst>
  <p:sldSz cx="9144000" cy="6858000" type="screen4x3"/>
  <p:notesSz cx="6985000" cy="9283700"/>
  <p:defaultTextStyle>
    <a:defPPr>
      <a:defRPr lang="en-US"/>
    </a:defPPr>
    <a:lvl1pPr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5pPr>
    <a:lvl6pPr marL="2286000" algn="l" defTabSz="914400" rtl="0" eaLnBrk="1" latinLnBrk="0" hangingPunct="1">
      <a:defRPr sz="3200" kern="1200">
        <a:solidFill>
          <a:schemeClr val="tx1"/>
        </a:solidFill>
        <a:latin typeface="Verdana" panose="020B0604030504040204" pitchFamily="34" charset="0"/>
        <a:ea typeface="+mn-ea"/>
        <a:cs typeface="+mn-cs"/>
      </a:defRPr>
    </a:lvl6pPr>
    <a:lvl7pPr marL="2743200" algn="l" defTabSz="914400" rtl="0" eaLnBrk="1" latinLnBrk="0" hangingPunct="1">
      <a:defRPr sz="3200" kern="1200">
        <a:solidFill>
          <a:schemeClr val="tx1"/>
        </a:solidFill>
        <a:latin typeface="Verdana" panose="020B0604030504040204" pitchFamily="34" charset="0"/>
        <a:ea typeface="+mn-ea"/>
        <a:cs typeface="+mn-cs"/>
      </a:defRPr>
    </a:lvl7pPr>
    <a:lvl8pPr marL="3200400" algn="l" defTabSz="914400" rtl="0" eaLnBrk="1" latinLnBrk="0" hangingPunct="1">
      <a:defRPr sz="3200" kern="1200">
        <a:solidFill>
          <a:schemeClr val="tx1"/>
        </a:solidFill>
        <a:latin typeface="Verdana" panose="020B0604030504040204" pitchFamily="34" charset="0"/>
        <a:ea typeface="+mn-ea"/>
        <a:cs typeface="+mn-cs"/>
      </a:defRPr>
    </a:lvl8pPr>
    <a:lvl9pPr marL="3657600" algn="l" defTabSz="914400" rtl="0" eaLnBrk="1" latinLnBrk="0" hangingPunct="1">
      <a:defRPr sz="32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E438A"/>
    <a:srgbClr val="000066"/>
    <a:srgbClr val="FF3300"/>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86" autoAdjust="0"/>
    <p:restoredTop sz="91181" autoAdjust="0"/>
  </p:normalViewPr>
  <p:slideViewPr>
    <p:cSldViewPr>
      <p:cViewPr varScale="1">
        <p:scale>
          <a:sx n="104" d="100"/>
          <a:sy n="104" d="100"/>
        </p:scale>
        <p:origin x="3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2925"/>
        <p:guide pos="22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customXml" Target="../customXml/item3.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F2F8E16-552A-489B-B750-E67DE915EE97}" type="slidenum">
              <a:rPr lang="en-US" altLang="en-US"/>
              <a:pPr>
                <a:defRPr/>
              </a:pPr>
              <a:t>‹#›</a:t>
            </a:fld>
            <a:endParaRPr lang="en-US" altLang="en-US"/>
          </a:p>
        </p:txBody>
      </p:sp>
    </p:spTree>
    <p:extLst>
      <p:ext uri="{BB962C8B-B14F-4D97-AF65-F5344CB8AC3E}">
        <p14:creationId xmlns:p14="http://schemas.microsoft.com/office/powerpoint/2010/main" val="891195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73163" y="696913"/>
            <a:ext cx="4638675"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3D135FB-03BE-4C3C-BDDB-75A234E69657}" type="slidenum">
              <a:rPr lang="en-US" altLang="en-US"/>
              <a:pPr>
                <a:defRPr/>
              </a:pPr>
              <a:t>‹#›</a:t>
            </a:fld>
            <a:endParaRPr lang="en-US" altLang="en-US"/>
          </a:p>
        </p:txBody>
      </p:sp>
    </p:spTree>
    <p:extLst>
      <p:ext uri="{BB962C8B-B14F-4D97-AF65-F5344CB8AC3E}">
        <p14:creationId xmlns:p14="http://schemas.microsoft.com/office/powerpoint/2010/main" val="97120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3A1DA816-9F96-4AE6-942D-29774B2E4BF9}" type="slidenum">
              <a:rPr lang="en-US" altLang="en-US" sz="1200" smtClean="0"/>
              <a:pPr/>
              <a:t>1</a:t>
            </a:fld>
            <a:endParaRPr lang="en-US" altLang="en-US" sz="1200"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cs typeface="Arial" panose="020B0604020202020204" pitchFamily="34" charset="0"/>
              </a:rPr>
              <a:t>Abstract:  World utilities provide essential services, such as providing and distributing water, gas and electricity. Governments have recognized the importance to secure utility infrastructures against all kind of attacks. Lately, focus has been on cyber security robustness of the utility grids. A lot has been done and deployed, still there is a lot to be done. This presentation will introduce you to the IEC TC57 WG15 work which develops the standard IEC 62351. IEC 62351 is worldwide accepted as the cyber security standard for the Smart Grid of the future. IEC 62351 standard specifies and standardize the different cyber security technologies to be applied at different levels of the grid.</a:t>
            </a:r>
            <a:endParaRPr lang="en-US" smtClean="0">
              <a:cs typeface="Arial" panose="020B0604020202020204" pitchFamily="34" charset="0"/>
            </a:endParaRPr>
          </a:p>
        </p:txBody>
      </p:sp>
    </p:spTree>
    <p:extLst>
      <p:ext uri="{BB962C8B-B14F-4D97-AF65-F5344CB8AC3E}">
        <p14:creationId xmlns:p14="http://schemas.microsoft.com/office/powerpoint/2010/main" val="20764492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r>
              <a:rPr lang="en-US" altLang="en-US" sz="1200" b="1" smtClean="0">
                <a:solidFill>
                  <a:srgbClr val="0C4B84"/>
                </a:solidFill>
              </a:rPr>
              <a:t> </a:t>
            </a:r>
            <a:endParaRPr lang="en-US" altLang="en-US" sz="2400" smtClean="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r>
              <a:rPr lang="en-US" altLang="en-US" sz="1200" b="1" smtClean="0">
                <a:solidFill>
                  <a:srgbClr val="0C4B84"/>
                </a:solidFill>
              </a:rPr>
              <a:t> </a:t>
            </a:r>
            <a:endParaRPr lang="en-US" altLang="en-US" sz="2400" smtClean="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r>
              <a:rPr lang="en-US" altLang="en-US" sz="1000" smtClean="0">
                <a:solidFill>
                  <a:srgbClr val="000000"/>
                </a:solidFill>
              </a:rPr>
              <a:t> </a:t>
            </a:r>
            <a:endParaRPr lang="en-US" altLang="en-US" sz="2400" smtClean="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dirty="0"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a:lvl1pPr>
          </a:lstStyle>
          <a:p>
            <a:pPr>
              <a:defRPr/>
            </a:pPr>
            <a:r>
              <a:rPr lang="en-US" altLang="en-US"/>
              <a:t>Geneva, Switzerland, 15-16 September 2014</a:t>
            </a:r>
          </a:p>
        </p:txBody>
      </p:sp>
    </p:spTree>
    <p:extLst>
      <p:ext uri="{BB962C8B-B14F-4D97-AF65-F5344CB8AC3E}">
        <p14:creationId xmlns:p14="http://schemas.microsoft.com/office/powerpoint/2010/main" val="128024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pPr>
              <a:defRPr/>
            </a:pPr>
            <a:fld id="{16EF0961-E74E-4176-8FF6-E53381FEEA1B}" type="slidenum">
              <a:rPr lang="en-US" altLang="en-US"/>
              <a:pPr>
                <a:defRPr/>
              </a:pPr>
              <a:t>‹#›</a:t>
            </a:fld>
            <a:endParaRPr lang="en-US" altLang="en-US"/>
          </a:p>
        </p:txBody>
      </p:sp>
    </p:spTree>
    <p:extLst>
      <p:ext uri="{BB962C8B-B14F-4D97-AF65-F5344CB8AC3E}">
        <p14:creationId xmlns:p14="http://schemas.microsoft.com/office/powerpoint/2010/main" val="1989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pPr>
              <a:defRPr/>
            </a:pPr>
            <a:fld id="{2B37455A-83AE-4444-B58B-A58D5F15064B}" type="slidenum">
              <a:rPr lang="en-US" altLang="en-US"/>
              <a:pPr>
                <a:defRPr/>
              </a:pPr>
              <a:t>‹#›</a:t>
            </a:fld>
            <a:endParaRPr lang="en-US" altLang="en-US"/>
          </a:p>
        </p:txBody>
      </p:sp>
    </p:spTree>
    <p:extLst>
      <p:ext uri="{BB962C8B-B14F-4D97-AF65-F5344CB8AC3E}">
        <p14:creationId xmlns:p14="http://schemas.microsoft.com/office/powerpoint/2010/main" val="177017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sz="1200">
                <a:latin typeface="Univers" pitchFamily="34" charset="0"/>
              </a:defRPr>
            </a:lvl1pPr>
          </a:lstStyle>
          <a:p>
            <a:pPr>
              <a:defRPr/>
            </a:pPr>
            <a:r>
              <a:rPr lang="en-US" altLang="en-US"/>
              <a:t>Geneva, Switzerland, 15-16 September 2014</a:t>
            </a:r>
          </a:p>
        </p:txBody>
      </p:sp>
      <p:sp>
        <p:nvSpPr>
          <p:cNvPr id="6" name="Rectangle 36"/>
          <p:cNvSpPr>
            <a:spLocks noGrp="1" noChangeArrowheads="1"/>
          </p:cNvSpPr>
          <p:nvPr>
            <p:ph type="sldNum" sz="quarter" idx="11"/>
          </p:nvPr>
        </p:nvSpPr>
        <p:spPr>
          <a:xfrm>
            <a:off x="7747000" y="6453188"/>
            <a:ext cx="1366838" cy="288925"/>
          </a:xfrm>
        </p:spPr>
        <p:txBody>
          <a:bodyPr/>
          <a:lstStyle>
            <a:lvl1pPr>
              <a:defRPr/>
            </a:lvl1pPr>
          </a:lstStyle>
          <a:p>
            <a:pPr>
              <a:defRPr/>
            </a:pPr>
            <a:fld id="{C470CDA5-7240-4031-A9AA-69976000350B}" type="slidenum">
              <a:rPr lang="en-US" altLang="en-US"/>
              <a:pPr>
                <a:defRPr/>
              </a:pPr>
              <a:t>‹#›</a:t>
            </a:fld>
            <a:endParaRPr lang="en-US" altLang="en-US"/>
          </a:p>
        </p:txBody>
      </p:sp>
    </p:spTree>
    <p:extLst>
      <p:ext uri="{BB962C8B-B14F-4D97-AF65-F5344CB8AC3E}">
        <p14:creationId xmlns:p14="http://schemas.microsoft.com/office/powerpoint/2010/main" val="2491342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pPr>
              <a:defRPr/>
            </a:pPr>
            <a:fld id="{43C982DD-0983-4CA5-8E2D-E9962A1A604F}" type="slidenum">
              <a:rPr lang="en-US" altLang="en-US"/>
              <a:pPr>
                <a:defRPr/>
              </a:pPr>
              <a:t>‹#›</a:t>
            </a:fld>
            <a:endParaRPr lang="en-US" altLang="en-US"/>
          </a:p>
        </p:txBody>
      </p:sp>
    </p:spTree>
    <p:extLst>
      <p:ext uri="{BB962C8B-B14F-4D97-AF65-F5344CB8AC3E}">
        <p14:creationId xmlns:p14="http://schemas.microsoft.com/office/powerpoint/2010/main" val="2745080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pPr>
              <a:defRPr/>
            </a:pPr>
            <a:fld id="{281CEFCC-A97C-48CA-B237-D1A2AAA2D620}" type="slidenum">
              <a:rPr lang="en-US" altLang="en-US"/>
              <a:pPr>
                <a:defRPr/>
              </a:pPr>
              <a:t>‹#›</a:t>
            </a:fld>
            <a:endParaRPr lang="en-US" altLang="en-US"/>
          </a:p>
        </p:txBody>
      </p:sp>
    </p:spTree>
    <p:extLst>
      <p:ext uri="{BB962C8B-B14F-4D97-AF65-F5344CB8AC3E}">
        <p14:creationId xmlns:p14="http://schemas.microsoft.com/office/powerpoint/2010/main" val="271544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a:xfrm>
            <a:off x="250825" y="6453188"/>
            <a:ext cx="4032250" cy="312737"/>
          </a:xfrm>
        </p:spPr>
        <p:txBody>
          <a:bodyPr/>
          <a:lstStyle>
            <a:lvl1pPr>
              <a:defRPr/>
            </a:lvl1pPr>
          </a:lstStyle>
          <a:p>
            <a:pPr>
              <a:defRPr/>
            </a:pPr>
            <a:r>
              <a:rPr lang="en-US" altLang="en-US"/>
              <a:t>Geneva, Switzerland, 15-16 September 2014</a:t>
            </a:r>
          </a:p>
          <a:p>
            <a:pPr>
              <a:defRPr/>
            </a:pPr>
            <a:endParaRPr lang="en-US" altLang="en-US"/>
          </a:p>
        </p:txBody>
      </p:sp>
      <p:sp>
        <p:nvSpPr>
          <p:cNvPr id="6" name="Rectangle 36"/>
          <p:cNvSpPr>
            <a:spLocks noGrp="1" noChangeArrowheads="1"/>
          </p:cNvSpPr>
          <p:nvPr>
            <p:ph type="sldNum" sz="quarter" idx="11"/>
          </p:nvPr>
        </p:nvSpPr>
        <p:spPr/>
        <p:txBody>
          <a:bodyPr/>
          <a:lstStyle>
            <a:lvl1pPr>
              <a:defRPr/>
            </a:lvl1pPr>
          </a:lstStyle>
          <a:p>
            <a:pPr>
              <a:defRPr/>
            </a:pPr>
            <a:fld id="{8EC4BE73-55C6-44B2-A658-34F65FF4A034}" type="slidenum">
              <a:rPr lang="en-US" altLang="en-US"/>
              <a:pPr>
                <a:defRPr/>
              </a:pPr>
              <a:t>‹#›</a:t>
            </a:fld>
            <a:endParaRPr lang="en-US" altLang="en-US"/>
          </a:p>
        </p:txBody>
      </p:sp>
    </p:spTree>
    <p:extLst>
      <p:ext uri="{BB962C8B-B14F-4D97-AF65-F5344CB8AC3E}">
        <p14:creationId xmlns:p14="http://schemas.microsoft.com/office/powerpoint/2010/main" val="2898180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4"/>
          <p:cNvSpPr>
            <a:spLocks noGrp="1" noChangeArrowheads="1"/>
          </p:cNvSpPr>
          <p:nvPr>
            <p:ph type="dt" sz="half" idx="10"/>
          </p:nvPr>
        </p:nvSpPr>
        <p:spPr>
          <a:xfrm>
            <a:off x="179388" y="6381750"/>
            <a:ext cx="4032250" cy="287338"/>
          </a:xfrm>
        </p:spPr>
        <p:txBody>
          <a:bodyPr/>
          <a:lstStyle>
            <a:lvl1pPr>
              <a:defRPr sz="1200"/>
            </a:lvl1pPr>
          </a:lstStyle>
          <a:p>
            <a:pPr>
              <a:defRPr/>
            </a:pPr>
            <a:r>
              <a:rPr lang="en-US" altLang="en-US"/>
              <a:t>Geneva, Switzerland, 15-16 September 2014</a:t>
            </a:r>
          </a:p>
        </p:txBody>
      </p:sp>
      <p:sp>
        <p:nvSpPr>
          <p:cNvPr id="8" name="Rectangle 36"/>
          <p:cNvSpPr>
            <a:spLocks noGrp="1" noChangeArrowheads="1"/>
          </p:cNvSpPr>
          <p:nvPr>
            <p:ph type="sldNum" sz="quarter" idx="11"/>
          </p:nvPr>
        </p:nvSpPr>
        <p:spPr/>
        <p:txBody>
          <a:bodyPr/>
          <a:lstStyle>
            <a:lvl1pPr>
              <a:defRPr/>
            </a:lvl1pPr>
          </a:lstStyle>
          <a:p>
            <a:pPr>
              <a:defRPr/>
            </a:pPr>
            <a:fld id="{E21916B2-0BCB-431B-9EB1-CC3865D75FFA}" type="slidenum">
              <a:rPr lang="en-US" altLang="en-US"/>
              <a:pPr>
                <a:defRPr/>
              </a:pPr>
              <a:t>‹#›</a:t>
            </a:fld>
            <a:endParaRPr lang="en-US" altLang="en-US"/>
          </a:p>
        </p:txBody>
      </p:sp>
    </p:spTree>
    <p:extLst>
      <p:ext uri="{BB962C8B-B14F-4D97-AF65-F5344CB8AC3E}">
        <p14:creationId xmlns:p14="http://schemas.microsoft.com/office/powerpoint/2010/main" val="636537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US" altLang="en-US"/>
              <a:t>Geneva, Switzerland, 15-16 September 2014</a:t>
            </a:r>
          </a:p>
          <a:p>
            <a:pPr>
              <a:defRPr/>
            </a:pPr>
            <a:endParaRPr lang="en-US" altLang="en-US"/>
          </a:p>
        </p:txBody>
      </p:sp>
      <p:sp>
        <p:nvSpPr>
          <p:cNvPr id="4" name="Rectangle 36"/>
          <p:cNvSpPr>
            <a:spLocks noGrp="1" noChangeArrowheads="1"/>
          </p:cNvSpPr>
          <p:nvPr>
            <p:ph type="sldNum" sz="quarter" idx="11"/>
          </p:nvPr>
        </p:nvSpPr>
        <p:spPr/>
        <p:txBody>
          <a:bodyPr/>
          <a:lstStyle>
            <a:lvl1pPr>
              <a:defRPr/>
            </a:lvl1pPr>
          </a:lstStyle>
          <a:p>
            <a:pPr>
              <a:defRPr/>
            </a:pPr>
            <a:fld id="{D5DCF7FC-0E24-48E3-8DF7-B4B7B39B259C}" type="slidenum">
              <a:rPr lang="en-US" altLang="en-US"/>
              <a:pPr>
                <a:defRPr/>
              </a:pPr>
              <a:t>‹#›</a:t>
            </a:fld>
            <a:endParaRPr lang="en-US" altLang="en-US"/>
          </a:p>
        </p:txBody>
      </p:sp>
    </p:spTree>
    <p:extLst>
      <p:ext uri="{BB962C8B-B14F-4D97-AF65-F5344CB8AC3E}">
        <p14:creationId xmlns:p14="http://schemas.microsoft.com/office/powerpoint/2010/main" val="3368956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Geneva, Switzerland, 15-16 September 2014</a:t>
            </a:r>
          </a:p>
        </p:txBody>
      </p:sp>
      <p:sp>
        <p:nvSpPr>
          <p:cNvPr id="3" name="Rectangle 36"/>
          <p:cNvSpPr>
            <a:spLocks noGrp="1" noChangeArrowheads="1"/>
          </p:cNvSpPr>
          <p:nvPr>
            <p:ph type="sldNum" sz="quarter" idx="11"/>
          </p:nvPr>
        </p:nvSpPr>
        <p:spPr>
          <a:ln/>
        </p:spPr>
        <p:txBody>
          <a:bodyPr/>
          <a:lstStyle>
            <a:lvl1pPr>
              <a:defRPr/>
            </a:lvl1pPr>
          </a:lstStyle>
          <a:p>
            <a:pPr>
              <a:defRPr/>
            </a:pPr>
            <a:fld id="{E0B1A2C9-8B8D-498A-84C0-C0A8C43D347C}" type="slidenum">
              <a:rPr lang="en-US" altLang="en-US"/>
              <a:pPr>
                <a:defRPr/>
              </a:pPr>
              <a:t>‹#›</a:t>
            </a:fld>
            <a:endParaRPr lang="en-US" altLang="en-US"/>
          </a:p>
        </p:txBody>
      </p:sp>
    </p:spTree>
    <p:extLst>
      <p:ext uri="{BB962C8B-B14F-4D97-AF65-F5344CB8AC3E}">
        <p14:creationId xmlns:p14="http://schemas.microsoft.com/office/powerpoint/2010/main" val="335661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Geneva, Switzerland, 15-16 September 2014</a:t>
            </a:r>
          </a:p>
        </p:txBody>
      </p:sp>
      <p:sp>
        <p:nvSpPr>
          <p:cNvPr id="6" name="Rectangle 36"/>
          <p:cNvSpPr>
            <a:spLocks noGrp="1" noChangeArrowheads="1"/>
          </p:cNvSpPr>
          <p:nvPr>
            <p:ph type="sldNum" sz="quarter" idx="11"/>
          </p:nvPr>
        </p:nvSpPr>
        <p:spPr>
          <a:ln/>
        </p:spPr>
        <p:txBody>
          <a:bodyPr/>
          <a:lstStyle>
            <a:lvl1pPr>
              <a:defRPr/>
            </a:lvl1pPr>
          </a:lstStyle>
          <a:p>
            <a:pPr>
              <a:defRPr/>
            </a:pPr>
            <a:fld id="{7CFC399D-ACE6-4F82-ACC7-618E1F2FB6F1}" type="slidenum">
              <a:rPr lang="en-US" altLang="en-US"/>
              <a:pPr>
                <a:defRPr/>
              </a:pPr>
              <a:t>‹#›</a:t>
            </a:fld>
            <a:endParaRPr lang="en-US" altLang="en-US"/>
          </a:p>
        </p:txBody>
      </p:sp>
    </p:spTree>
    <p:extLst>
      <p:ext uri="{BB962C8B-B14F-4D97-AF65-F5344CB8AC3E}">
        <p14:creationId xmlns:p14="http://schemas.microsoft.com/office/powerpoint/2010/main" val="2167031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ltLang="en-US"/>
              <a:t>Geneva, Switzerland, 15-16 September 2014</a:t>
            </a:r>
          </a:p>
          <a:p>
            <a:pPr>
              <a:defRPr/>
            </a:pPr>
            <a:endParaRPr lang="en-US" altLang="en-US"/>
          </a:p>
        </p:txBody>
      </p:sp>
      <p:sp>
        <p:nvSpPr>
          <p:cNvPr id="6" name="Rectangle 36"/>
          <p:cNvSpPr>
            <a:spLocks noGrp="1" noChangeArrowheads="1"/>
          </p:cNvSpPr>
          <p:nvPr>
            <p:ph type="sldNum" sz="quarter" idx="11"/>
          </p:nvPr>
        </p:nvSpPr>
        <p:spPr/>
        <p:txBody>
          <a:bodyPr/>
          <a:lstStyle>
            <a:lvl1pPr>
              <a:defRPr/>
            </a:lvl1pPr>
          </a:lstStyle>
          <a:p>
            <a:pPr>
              <a:defRPr/>
            </a:pPr>
            <a:fld id="{8E206603-5DC2-4963-9DE8-682DE707881B}" type="slidenum">
              <a:rPr lang="en-US" altLang="en-US"/>
              <a:pPr>
                <a:defRPr/>
              </a:pPr>
              <a:t>‹#›</a:t>
            </a:fld>
            <a:endParaRPr lang="en-US" altLang="en-US"/>
          </a:p>
        </p:txBody>
      </p:sp>
    </p:spTree>
    <p:extLst>
      <p:ext uri="{BB962C8B-B14F-4D97-AF65-F5344CB8AC3E}">
        <p14:creationId xmlns:p14="http://schemas.microsoft.com/office/powerpoint/2010/main" val="222746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Univers" pitchFamily="34" charset="0"/>
              </a:defRPr>
            </a:lvl1pPr>
          </a:lstStyle>
          <a:p>
            <a:pPr>
              <a:defRPr/>
            </a:pPr>
            <a:r>
              <a:rPr lang="en-US" altLang="en-US"/>
              <a:t>Geneva, Switzerland, 15-16 September 2014</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E18527E1-3D0C-4AAF-A021-3733B192B95F}" type="slidenum">
              <a:rPr lang="en-US" altLang="en-US"/>
              <a:pPr>
                <a:defRPr/>
              </a:pPr>
              <a:t>‹#›</a:t>
            </a:fld>
            <a:endParaRPr lang="en-US" altLang="en-US"/>
          </a:p>
        </p:txBody>
      </p:sp>
      <p:sp>
        <p:nvSpPr>
          <p:cNvPr id="1030"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278" r:id="rId1"/>
    <p:sldLayoutId id="2147484272" r:id="rId2"/>
    <p:sldLayoutId id="2147484273" r:id="rId3"/>
    <p:sldLayoutId id="2147484279" r:id="rId4"/>
    <p:sldLayoutId id="2147484280" r:id="rId5"/>
    <p:sldLayoutId id="2147484281" r:id="rId6"/>
    <p:sldLayoutId id="2147484274" r:id="rId7"/>
    <p:sldLayoutId id="2147484275" r:id="rId8"/>
    <p:sldLayoutId id="2147484282" r:id="rId9"/>
    <p:sldLayoutId id="2147484276" r:id="rId10"/>
    <p:sldLayoutId id="2147484277" r:id="rId11"/>
    <p:sldLayoutId id="2147484283"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xfrm>
            <a:off x="250825" y="6381750"/>
            <a:ext cx="3827463" cy="268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r>
              <a:rPr lang="en-US" altLang="en-US" sz="1400" smtClean="0">
                <a:solidFill>
                  <a:schemeClr val="tx1"/>
                </a:solidFill>
                <a:latin typeface="Univers" pitchFamily="34" charset="0"/>
              </a:rPr>
              <a:t>Geneva, Switzerland, 15-16 September 2014</a:t>
            </a:r>
          </a:p>
        </p:txBody>
      </p:sp>
      <p:sp>
        <p:nvSpPr>
          <p:cNvPr id="10243" name="Rectangle 10"/>
          <p:cNvSpPr>
            <a:spLocks noGrp="1" noChangeArrowheads="1"/>
          </p:cNvSpPr>
          <p:nvPr>
            <p:ph type="ctrTitle"/>
          </p:nvPr>
        </p:nvSpPr>
        <p:spPr>
          <a:xfrm>
            <a:off x="0" y="2708275"/>
            <a:ext cx="9144000" cy="1296988"/>
          </a:xfrm>
        </p:spPr>
        <p:txBody>
          <a:bodyPr/>
          <a:lstStyle/>
          <a:p>
            <a:r>
              <a:rPr lang="en-US" altLang="en-US" smtClean="0"/>
              <a:t>Smart Grid cyber security</a:t>
            </a:r>
            <a:br>
              <a:rPr lang="en-US" altLang="en-US" smtClean="0"/>
            </a:br>
            <a:r>
              <a:rPr lang="en-US" altLang="en-US" smtClean="0"/>
              <a:t>within IEC TC57 WG15</a:t>
            </a:r>
          </a:p>
        </p:txBody>
      </p:sp>
      <p:sp>
        <p:nvSpPr>
          <p:cNvPr id="10244" name="Rectangle 11"/>
          <p:cNvSpPr>
            <a:spLocks noGrp="1" noChangeArrowheads="1"/>
          </p:cNvSpPr>
          <p:nvPr>
            <p:ph type="subTitle" idx="1"/>
          </p:nvPr>
        </p:nvSpPr>
        <p:spPr>
          <a:xfrm>
            <a:off x="1371600" y="4437063"/>
            <a:ext cx="6400800" cy="1655762"/>
          </a:xfrm>
        </p:spPr>
        <p:txBody>
          <a:bodyPr/>
          <a:lstStyle/>
          <a:p>
            <a:r>
              <a:rPr lang="en-GB" altLang="en-US" b="1" smtClean="0"/>
              <a:t>Fernando Alvarez,</a:t>
            </a:r>
          </a:p>
          <a:p>
            <a:r>
              <a:rPr lang="en-GB" altLang="en-US" b="1" smtClean="0"/>
              <a:t>Cyber Security Technical PM</a:t>
            </a:r>
          </a:p>
          <a:p>
            <a:r>
              <a:rPr lang="en-GB" altLang="en-US" b="1" smtClean="0"/>
              <a:t>ABB Switzerland</a:t>
            </a:r>
            <a:endParaRPr lang="en-US" altLang="en-US" b="1" smtClean="0"/>
          </a:p>
        </p:txBody>
      </p:sp>
      <p:sp>
        <p:nvSpPr>
          <p:cNvPr id="10245" name="Rectangle 13"/>
          <p:cNvSpPr>
            <a:spLocks noChangeArrowheads="1"/>
          </p:cNvSpPr>
          <p:nvPr/>
        </p:nvSpPr>
        <p:spPr bwMode="auto">
          <a:xfrm>
            <a:off x="0" y="952500"/>
            <a:ext cx="91440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lgn="ctr">
              <a:lnSpc>
                <a:spcPct val="80000"/>
              </a:lnSpc>
              <a:spcBef>
                <a:spcPct val="0"/>
              </a:spcBef>
              <a:buSzTx/>
              <a:buFontTx/>
              <a:buNone/>
            </a:pPr>
            <a:r>
              <a:rPr lang="en-US" altLang="en-US" sz="2400" b="1"/>
              <a:t>ITU Workshop on “ICT Security Standardization</a:t>
            </a:r>
            <a:br>
              <a:rPr lang="en-US" altLang="en-US" sz="2400" b="1"/>
            </a:br>
            <a:r>
              <a:rPr lang="en-US" altLang="en-US" sz="2400" b="1"/>
              <a:t>for Developing Countries”</a:t>
            </a:r>
          </a:p>
          <a:p>
            <a:pPr algn="ctr">
              <a:lnSpc>
                <a:spcPct val="80000"/>
              </a:lnSpc>
              <a:spcBef>
                <a:spcPct val="0"/>
              </a:spcBef>
              <a:buSzTx/>
              <a:buFontTx/>
              <a:buNone/>
            </a:pPr>
            <a:endParaRPr lang="en-US" altLang="en-US" sz="2400" b="1">
              <a:solidFill>
                <a:srgbClr val="22228B"/>
              </a:solidFill>
            </a:endParaRPr>
          </a:p>
          <a:p>
            <a:pPr algn="ctr">
              <a:lnSpc>
                <a:spcPct val="80000"/>
              </a:lnSpc>
              <a:spcBef>
                <a:spcPct val="0"/>
              </a:spcBef>
              <a:buSzTx/>
              <a:buFontTx/>
              <a:buNone/>
            </a:pPr>
            <a:r>
              <a:rPr lang="en-US" altLang="en-US" sz="1800" b="1">
                <a:solidFill>
                  <a:srgbClr val="22228B"/>
                </a:solidFill>
              </a:rPr>
              <a:t>(Geneva, Switzerland, 15-16 September 2014)</a:t>
            </a:r>
            <a:endParaRPr lang="en-US" altLang="en-US" sz="1800" b="1"/>
          </a:p>
        </p:txBody>
      </p:sp>
      <p:sp>
        <p:nvSpPr>
          <p:cNvPr id="10246"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endParaRPr lang="en-GB" altLang="en-US">
              <a:solidFill>
                <a:schemeClr val="tx1"/>
              </a:solidFill>
            </a:endParaRPr>
          </a:p>
        </p:txBody>
      </p:sp>
      <p:sp>
        <p:nvSpPr>
          <p:cNvPr id="10247"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endParaRPr lang="en-GB" altLang="en-US">
              <a:solidFill>
                <a:schemeClr val="tx1"/>
              </a:solidFill>
            </a:endParaRPr>
          </a:p>
        </p:txBody>
      </p:sp>
      <p:sp>
        <p:nvSpPr>
          <p:cNvPr id="10248"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endParaRPr lang="en-GB" altLang="en-US">
              <a:solidFill>
                <a:schemeClr val="tx1"/>
              </a:solidFill>
            </a:endParaRPr>
          </a:p>
        </p:txBody>
      </p:sp>
      <p:sp>
        <p:nvSpPr>
          <p:cNvPr id="10249"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endParaRPr lang="en-GB" altLang="en-US">
              <a:solidFill>
                <a:schemeClr val="tx1"/>
              </a:solidFill>
            </a:endParaRPr>
          </a:p>
        </p:txBody>
      </p:sp>
      <p:sp>
        <p:nvSpPr>
          <p:cNvPr id="10250"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endParaRPr lang="en-GB" altLang="en-US">
              <a:solidFill>
                <a:schemeClr val="tx1"/>
              </a:solidFill>
            </a:endParaRPr>
          </a:p>
        </p:txBody>
      </p:sp>
      <p:pic>
        <p:nvPicPr>
          <p:cNvPr id="10251" name="Picture 16" descr="ITUseries"/>
          <p:cNvPicPr>
            <a:picLocks noChangeAspect="1" noChangeArrowheads="1"/>
          </p:cNvPicPr>
          <p:nvPr/>
        </p:nvPicPr>
        <p:blipFill>
          <a:blip r:embed="rId5">
            <a:extLst>
              <a:ext uri="{28A0092B-C50C-407E-A947-70E740481C1C}">
                <a14:useLocalDpi xmlns:a14="http://schemas.microsoft.com/office/drawing/2010/main" val="0"/>
              </a:ext>
            </a:extLst>
          </a:blip>
          <a:srcRect t="17264" b="69327"/>
          <a:stretch>
            <a:fillRect/>
          </a:stretch>
        </p:blipFill>
        <p:spPr bwMode="auto">
          <a:xfrm>
            <a:off x="6729413" y="188913"/>
            <a:ext cx="1768475"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04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BF20B07C-A920-442C-BD12-FE8CBDB21288}" type="slidenum">
              <a:rPr lang="en-US" altLang="en-US" sz="1200" smtClean="0">
                <a:solidFill>
                  <a:schemeClr val="tx1"/>
                </a:solidFill>
              </a:rPr>
              <a:pPr>
                <a:spcBef>
                  <a:spcPct val="0"/>
                </a:spcBef>
                <a:buSzTx/>
                <a:buFontTx/>
                <a:buNone/>
              </a:pPr>
              <a:t>10</a:t>
            </a:fld>
            <a:endParaRPr lang="en-US" altLang="en-US" sz="1200" smtClean="0">
              <a:solidFill>
                <a:schemeClr val="tx1"/>
              </a:solidFill>
            </a:endParaRPr>
          </a:p>
        </p:txBody>
      </p:sp>
      <p:sp>
        <p:nvSpPr>
          <p:cNvPr id="20484" name="Rectangle 2"/>
          <p:cNvSpPr>
            <a:spLocks noGrp="1" noChangeArrowheads="1"/>
          </p:cNvSpPr>
          <p:nvPr>
            <p:ph type="title"/>
          </p:nvPr>
        </p:nvSpPr>
        <p:spPr/>
        <p:txBody>
          <a:bodyPr/>
          <a:lstStyle/>
          <a:p>
            <a:pPr eaLnBrk="1" hangingPunct="1"/>
            <a:r>
              <a:rPr lang="en-US" smtClean="0"/>
              <a:t>TC57 WG15 Members</a:t>
            </a:r>
          </a:p>
        </p:txBody>
      </p:sp>
      <p:sp>
        <p:nvSpPr>
          <p:cNvPr id="10" name="Content Placeholder 2"/>
          <p:cNvSpPr>
            <a:spLocks noGrp="1"/>
          </p:cNvSpPr>
          <p:nvPr>
            <p:ph sz="half" idx="1"/>
          </p:nvPr>
        </p:nvSpPr>
        <p:spPr>
          <a:xfrm>
            <a:off x="755650" y="1268413"/>
            <a:ext cx="7777163" cy="5184775"/>
          </a:xfrm>
        </p:spPr>
        <p:txBody>
          <a:bodyPr/>
          <a:lstStyle/>
          <a:p>
            <a:pPr eaLnBrk="1" hangingPunct="1"/>
            <a:r>
              <a:rPr lang="en-US" dirty="0" smtClean="0"/>
              <a:t>76 members</a:t>
            </a:r>
          </a:p>
          <a:p>
            <a:pPr eaLnBrk="1" hangingPunct="1"/>
            <a:r>
              <a:rPr lang="en-US" dirty="0" smtClean="0"/>
              <a:t>Participants from 22 countries</a:t>
            </a:r>
          </a:p>
          <a:p>
            <a:pPr lvl="1" eaLnBrk="1" hangingPunct="1"/>
            <a:r>
              <a:rPr lang="en-US" sz="1600" dirty="0" smtClean="0">
                <a:solidFill>
                  <a:srgbClr val="000099"/>
                </a:solidFill>
              </a:rPr>
              <a:t>Argentina</a:t>
            </a:r>
          </a:p>
          <a:p>
            <a:pPr lvl="1" eaLnBrk="1" hangingPunct="1"/>
            <a:r>
              <a:rPr lang="en-US" sz="1600" b="1" dirty="0" smtClean="0">
                <a:solidFill>
                  <a:srgbClr val="000099"/>
                </a:solidFill>
              </a:rPr>
              <a:t>Canada </a:t>
            </a:r>
          </a:p>
          <a:p>
            <a:pPr lvl="1" eaLnBrk="1" hangingPunct="1"/>
            <a:r>
              <a:rPr lang="en-US" sz="1600" dirty="0" smtClean="0">
                <a:solidFill>
                  <a:srgbClr val="000099"/>
                </a:solidFill>
              </a:rPr>
              <a:t>China </a:t>
            </a:r>
          </a:p>
          <a:p>
            <a:pPr lvl="1" eaLnBrk="1" hangingPunct="1"/>
            <a:r>
              <a:rPr lang="en-US" sz="1600" dirty="0" smtClean="0">
                <a:solidFill>
                  <a:srgbClr val="000099"/>
                </a:solidFill>
              </a:rPr>
              <a:t>Croatia</a:t>
            </a:r>
          </a:p>
          <a:p>
            <a:pPr lvl="1"/>
            <a:r>
              <a:rPr lang="en-US" sz="1600" dirty="0" smtClean="0">
                <a:solidFill>
                  <a:srgbClr val="000099"/>
                </a:solidFill>
              </a:rPr>
              <a:t>Czech Republic </a:t>
            </a:r>
          </a:p>
          <a:p>
            <a:pPr lvl="1" eaLnBrk="1" hangingPunct="1"/>
            <a:r>
              <a:rPr lang="en-US" sz="1600" b="1" dirty="0" smtClean="0">
                <a:solidFill>
                  <a:srgbClr val="000099"/>
                </a:solidFill>
              </a:rPr>
              <a:t>Denmark </a:t>
            </a:r>
          </a:p>
          <a:p>
            <a:pPr lvl="1" eaLnBrk="1" hangingPunct="1"/>
            <a:r>
              <a:rPr lang="en-US" sz="1600" dirty="0" smtClean="0">
                <a:solidFill>
                  <a:srgbClr val="000099"/>
                </a:solidFill>
              </a:rPr>
              <a:t>Finland </a:t>
            </a:r>
          </a:p>
          <a:p>
            <a:pPr lvl="1" eaLnBrk="1" hangingPunct="1"/>
            <a:r>
              <a:rPr lang="en-US" sz="1600" b="1" dirty="0" smtClean="0">
                <a:solidFill>
                  <a:srgbClr val="000099"/>
                </a:solidFill>
              </a:rPr>
              <a:t>France </a:t>
            </a:r>
          </a:p>
          <a:p>
            <a:pPr lvl="1" eaLnBrk="1" hangingPunct="1"/>
            <a:r>
              <a:rPr lang="en-US" sz="1600" b="1" dirty="0" smtClean="0">
                <a:solidFill>
                  <a:srgbClr val="000099"/>
                </a:solidFill>
              </a:rPr>
              <a:t>Germany </a:t>
            </a:r>
          </a:p>
          <a:p>
            <a:pPr lvl="1" eaLnBrk="1" hangingPunct="1"/>
            <a:r>
              <a:rPr lang="en-US" sz="1600" b="1" dirty="0" smtClean="0">
                <a:solidFill>
                  <a:srgbClr val="000099"/>
                </a:solidFill>
              </a:rPr>
              <a:t>Great Britain </a:t>
            </a:r>
          </a:p>
          <a:p>
            <a:pPr lvl="1" eaLnBrk="1" hangingPunct="1"/>
            <a:r>
              <a:rPr lang="en-US" sz="1600" dirty="0" smtClean="0">
                <a:solidFill>
                  <a:srgbClr val="000099"/>
                </a:solidFill>
              </a:rPr>
              <a:t>India</a:t>
            </a:r>
          </a:p>
          <a:p>
            <a:pPr lvl="1" eaLnBrk="1" hangingPunct="1"/>
            <a:r>
              <a:rPr lang="en-US" sz="1600" b="1" dirty="0" smtClean="0">
                <a:solidFill>
                  <a:srgbClr val="000099"/>
                </a:solidFill>
              </a:rPr>
              <a:t>Japan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15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19EEACB1-57DE-4B31-9B4B-87FDC06DA752}" type="slidenum">
              <a:rPr lang="en-US" altLang="en-US" sz="1200" smtClean="0">
                <a:solidFill>
                  <a:schemeClr val="tx1"/>
                </a:solidFill>
              </a:rPr>
              <a:pPr>
                <a:spcBef>
                  <a:spcPct val="0"/>
                </a:spcBef>
                <a:buSzTx/>
                <a:buFontTx/>
                <a:buNone/>
              </a:pPr>
              <a:t>11</a:t>
            </a:fld>
            <a:endParaRPr lang="en-US" altLang="en-US" sz="1200" smtClean="0">
              <a:solidFill>
                <a:schemeClr val="tx1"/>
              </a:solidFill>
            </a:endParaRPr>
          </a:p>
        </p:txBody>
      </p:sp>
      <p:sp>
        <p:nvSpPr>
          <p:cNvPr id="7" name="Rounded Rectangle 6"/>
          <p:cNvSpPr/>
          <p:nvPr/>
        </p:nvSpPr>
        <p:spPr bwMode="auto">
          <a:xfrm>
            <a:off x="755650" y="3357563"/>
            <a:ext cx="7920038" cy="576262"/>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21509" name="Rectangle 2"/>
          <p:cNvSpPr>
            <a:spLocks noGrp="1" noChangeArrowheads="1"/>
          </p:cNvSpPr>
          <p:nvPr>
            <p:ph type="title"/>
          </p:nvPr>
        </p:nvSpPr>
        <p:spPr/>
        <p:txBody>
          <a:bodyPr/>
          <a:lstStyle/>
          <a:p>
            <a:pPr eaLnBrk="1" hangingPunct="1"/>
            <a:r>
              <a:rPr lang="en-US" smtClean="0"/>
              <a:t>Topics</a:t>
            </a:r>
          </a:p>
        </p:txBody>
      </p:sp>
      <p:sp>
        <p:nvSpPr>
          <p:cNvPr id="21510" name="Rectangle 3"/>
          <p:cNvSpPr>
            <a:spLocks noGrp="1" noChangeArrowheads="1"/>
          </p:cNvSpPr>
          <p:nvPr>
            <p:ph idx="1"/>
          </p:nvPr>
        </p:nvSpPr>
        <p:spPr>
          <a:xfrm>
            <a:off x="457200" y="1600200"/>
            <a:ext cx="8002588" cy="4525963"/>
          </a:xfrm>
        </p:spPr>
        <p:txBody>
          <a:bodyPr/>
          <a:lstStyle/>
          <a:p>
            <a:pPr eaLnBrk="1" hangingPunct="1"/>
            <a:r>
              <a:rPr lang="en-US" dirty="0" smtClean="0"/>
              <a:t>Industrial Cyber Security Essentials</a:t>
            </a:r>
          </a:p>
          <a:p>
            <a:pPr eaLnBrk="1" hangingPunct="1"/>
            <a:r>
              <a:rPr lang="en-US" dirty="0" smtClean="0"/>
              <a:t>Mission and Scope of TC57 WG15</a:t>
            </a:r>
          </a:p>
          <a:p>
            <a:pPr eaLnBrk="1" hangingPunct="1"/>
            <a:r>
              <a:rPr lang="en-US" dirty="0" smtClean="0"/>
              <a:t>Members</a:t>
            </a:r>
          </a:p>
          <a:p>
            <a:pPr eaLnBrk="1" hangingPunct="1"/>
            <a:r>
              <a:rPr lang="en-US" dirty="0" smtClean="0"/>
              <a:t>IEC 62351 Parts &amp; Status</a:t>
            </a:r>
          </a:p>
          <a:p>
            <a:pPr eaLnBrk="1" hangingPunct="1"/>
            <a:r>
              <a:rPr lang="en-US" dirty="0" smtClean="0"/>
              <a:t>IEC 62351 Roadmap</a:t>
            </a:r>
          </a:p>
          <a:p>
            <a:pPr eaLnBrk="1" hangingPunct="1"/>
            <a:r>
              <a:rPr lang="en-US" dirty="0" smtClean="0"/>
              <a:t>About IEC 62351 Parts 7, 8 and 9</a:t>
            </a:r>
          </a:p>
          <a:p>
            <a:pPr eaLnBrk="1" hangingPunct="1"/>
            <a:r>
              <a:rPr lang="en-US" dirty="0" smtClean="0"/>
              <a:t>Liaisons and Coordination</a:t>
            </a:r>
          </a:p>
          <a:p>
            <a:pPr eaLnBrk="1" hangingPunct="1"/>
            <a:r>
              <a:rPr lang="en-US" dirty="0"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25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163E0553-78E1-472D-B740-5C0923F76A13}" type="slidenum">
              <a:rPr lang="en-US" altLang="en-US" sz="1200" smtClean="0">
                <a:solidFill>
                  <a:schemeClr val="tx1"/>
                </a:solidFill>
              </a:rPr>
              <a:pPr>
                <a:spcBef>
                  <a:spcPct val="0"/>
                </a:spcBef>
                <a:buSzTx/>
                <a:buFontTx/>
                <a:buNone/>
              </a:pPr>
              <a:t>12</a:t>
            </a:fld>
            <a:endParaRPr lang="en-US" altLang="en-US" sz="1200" smtClean="0">
              <a:solidFill>
                <a:schemeClr val="tx1"/>
              </a:solidFill>
            </a:endParaRPr>
          </a:p>
        </p:txBody>
      </p:sp>
      <p:sp>
        <p:nvSpPr>
          <p:cNvPr id="22532" name="Title 4"/>
          <p:cNvSpPr>
            <a:spLocks noGrp="1"/>
          </p:cNvSpPr>
          <p:nvPr>
            <p:ph type="title"/>
          </p:nvPr>
        </p:nvSpPr>
        <p:spPr/>
        <p:txBody>
          <a:bodyPr/>
          <a:lstStyle/>
          <a:p>
            <a:pPr algn="l"/>
            <a:r>
              <a:rPr lang="en-US" smtClean="0">
                <a:solidFill>
                  <a:srgbClr val="000099"/>
                </a:solidFill>
                <a:latin typeface="Arial" panose="020B0604020202020204" pitchFamily="34" charset="0"/>
              </a:rPr>
              <a:t>Mapping of TC57 Communication Standards  to IEC 62351 Security Standards</a:t>
            </a:r>
            <a:endParaRPr lang="en-US" smtClean="0"/>
          </a:p>
        </p:txBody>
      </p:sp>
      <p:pic>
        <p:nvPicPr>
          <p:cNvPr id="2253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1196975"/>
            <a:ext cx="89154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title"/>
          </p:nvPr>
        </p:nvSpPr>
        <p:spPr>
          <a:xfrm>
            <a:off x="0" y="0"/>
            <a:ext cx="9144000" cy="549275"/>
          </a:xfrm>
        </p:spPr>
        <p:txBody>
          <a:bodyPr/>
          <a:lstStyle/>
          <a:p>
            <a:r>
              <a:rPr lang="en-US" smtClean="0"/>
              <a:t>IEC 62351 Parts &amp; Status</a:t>
            </a:r>
            <a:endParaRPr lang="en-US" sz="3000" smtClean="0"/>
          </a:p>
        </p:txBody>
      </p:sp>
      <p:sp>
        <p:nvSpPr>
          <p:cNvPr id="2355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3556"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27177338-1A01-4D65-B597-EA7D1CF1CB3A}" type="slidenum">
              <a:rPr lang="en-US" altLang="en-US" sz="1200" smtClean="0">
                <a:solidFill>
                  <a:schemeClr val="tx1"/>
                </a:solidFill>
              </a:rPr>
              <a:pPr>
                <a:spcBef>
                  <a:spcPct val="0"/>
                </a:spcBef>
                <a:buSzTx/>
                <a:buFontTx/>
                <a:buNone/>
              </a:pPr>
              <a:t>13</a:t>
            </a:fld>
            <a:endParaRPr lang="en-US" altLang="en-US" sz="1200" smtClean="0">
              <a:solidFill>
                <a:schemeClr val="tx1"/>
              </a:solidFill>
            </a:endParaRPr>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067025070"/>
              </p:ext>
            </p:extLst>
          </p:nvPr>
        </p:nvGraphicFramePr>
        <p:xfrm>
          <a:off x="-36513" y="520700"/>
          <a:ext cx="9180512" cy="6326829"/>
        </p:xfrm>
        <a:graphic>
          <a:graphicData uri="http://schemas.openxmlformats.org/drawingml/2006/table">
            <a:tbl>
              <a:tblPr/>
              <a:tblGrid>
                <a:gridCol w="2566736"/>
                <a:gridCol w="997152"/>
                <a:gridCol w="3079430"/>
                <a:gridCol w="2537194"/>
              </a:tblGrid>
              <a:tr h="217634">
                <a:tc>
                  <a:txBody>
                    <a:bodyPr/>
                    <a:lstStyle/>
                    <a:p>
                      <a:pPr marL="0" marR="0" algn="l">
                        <a:spcBef>
                          <a:spcPts val="200"/>
                        </a:spcBef>
                        <a:spcAft>
                          <a:spcPts val="200"/>
                        </a:spcAft>
                        <a:tabLst>
                          <a:tab pos="228600" algn="l"/>
                          <a:tab pos="914400" algn="l"/>
                        </a:tabLst>
                      </a:pPr>
                      <a:r>
                        <a:rPr lang="en-US" sz="1400" b="1" spc="20" dirty="0">
                          <a:solidFill>
                            <a:srgbClr val="0066FF"/>
                          </a:solidFill>
                          <a:latin typeface="Calibri"/>
                          <a:ea typeface="Times New Roman"/>
                          <a:cs typeface="Times New Roman"/>
                        </a:rPr>
                        <a:t>IEC 62351 Part</a:t>
                      </a:r>
                      <a:endParaRPr lang="en-US" sz="14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a:spcBef>
                          <a:spcPts val="200"/>
                        </a:spcBef>
                        <a:spcAft>
                          <a:spcPts val="200"/>
                        </a:spcAft>
                        <a:tabLst>
                          <a:tab pos="228600" algn="l"/>
                          <a:tab pos="914400" algn="l"/>
                        </a:tabLst>
                      </a:pPr>
                      <a:r>
                        <a:rPr lang="en-US" sz="1400" b="1" spc="20" dirty="0" smtClean="0">
                          <a:solidFill>
                            <a:srgbClr val="0066FF"/>
                          </a:solidFill>
                          <a:latin typeface="Calibri"/>
                          <a:ea typeface="Times New Roman"/>
                          <a:cs typeface="Times New Roman"/>
                        </a:rPr>
                        <a:t>Released</a:t>
                      </a:r>
                      <a:endParaRPr lang="en-US" sz="14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l">
                        <a:spcBef>
                          <a:spcPts val="200"/>
                        </a:spcBef>
                        <a:spcAft>
                          <a:spcPts val="200"/>
                        </a:spcAft>
                        <a:tabLst>
                          <a:tab pos="228600" algn="l"/>
                          <a:tab pos="914400" algn="l"/>
                        </a:tabLst>
                      </a:pPr>
                      <a:r>
                        <a:rPr lang="en-US" sz="1400" b="1" spc="20" dirty="0">
                          <a:solidFill>
                            <a:srgbClr val="0066FF"/>
                          </a:solidFill>
                          <a:latin typeface="Calibri"/>
                          <a:ea typeface="Times New Roman"/>
                          <a:cs typeface="Times New Roman"/>
                        </a:rPr>
                        <a:t>Activities </a:t>
                      </a:r>
                      <a:r>
                        <a:rPr lang="en-US" sz="1400" b="1" spc="20" dirty="0" smtClean="0">
                          <a:solidFill>
                            <a:srgbClr val="0066FF"/>
                          </a:solidFill>
                          <a:latin typeface="Calibri"/>
                          <a:ea typeface="Times New Roman"/>
                          <a:cs typeface="Times New Roman"/>
                        </a:rPr>
                        <a:t>(by May 2014)</a:t>
                      </a:r>
                      <a:endParaRPr lang="en-US" sz="14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ctr">
                        <a:spcBef>
                          <a:spcPts val="200"/>
                        </a:spcBef>
                        <a:spcAft>
                          <a:spcPts val="200"/>
                        </a:spcAft>
                        <a:tabLst>
                          <a:tab pos="228600" algn="l"/>
                          <a:tab pos="914400" algn="l"/>
                        </a:tabLst>
                      </a:pPr>
                      <a:r>
                        <a:rPr lang="en-US" sz="1400" b="1" spc="20" dirty="0" smtClean="0">
                          <a:solidFill>
                            <a:srgbClr val="0066FF"/>
                          </a:solidFill>
                          <a:latin typeface="Calibri"/>
                          <a:ea typeface="Times New Roman"/>
                          <a:cs typeface="Times New Roman"/>
                        </a:rPr>
                        <a:t>Planned Release</a:t>
                      </a:r>
                      <a:endParaRPr lang="en-US" sz="14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06537">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62351-1</a:t>
                      </a:r>
                      <a:r>
                        <a:rPr lang="en-US" sz="1300" spc="20" dirty="0">
                          <a:solidFill>
                            <a:srgbClr val="0066FF"/>
                          </a:solidFill>
                          <a:latin typeface="Calibri"/>
                          <a:ea typeface="Times New Roman"/>
                          <a:cs typeface="Times New Roman"/>
                        </a:rPr>
                        <a:t>: </a:t>
                      </a:r>
                      <a:r>
                        <a:rPr lang="en-US" sz="1300" i="1" spc="20" dirty="0" smtClean="0">
                          <a:solidFill>
                            <a:srgbClr val="0066FF"/>
                          </a:solidFill>
                          <a:latin typeface="Calibri"/>
                          <a:ea typeface="Times New Roman"/>
                          <a:cs typeface="Times New Roman"/>
                        </a:rPr>
                        <a:t>Introduction</a:t>
                      </a:r>
                      <a:endParaRPr lang="en-US" sz="1300" i="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a:solidFill>
                            <a:srgbClr val="0066FF"/>
                          </a:solidFill>
                          <a:latin typeface="Calibri"/>
                          <a:ea typeface="Times New Roman"/>
                          <a:cs typeface="Times New Roman"/>
                        </a:rPr>
                        <a:t>2007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0982">
                <a:tc>
                  <a:txBody>
                    <a:bodyPr/>
                    <a:lstStyle/>
                    <a:p>
                      <a:pPr marL="0" marR="0" algn="l">
                        <a:spcBef>
                          <a:spcPts val="200"/>
                        </a:spcBef>
                        <a:spcAft>
                          <a:spcPts val="200"/>
                        </a:spcAft>
                        <a:tabLst>
                          <a:tab pos="228600" algn="l"/>
                          <a:tab pos="914400" algn="l"/>
                        </a:tabLst>
                      </a:pPr>
                      <a:r>
                        <a:rPr lang="en-US" sz="1300" b="1" i="1" spc="20" dirty="0">
                          <a:solidFill>
                            <a:srgbClr val="0066FF"/>
                          </a:solidFill>
                          <a:latin typeface="Calibri"/>
                          <a:ea typeface="Times New Roman"/>
                          <a:cs typeface="Times New Roman"/>
                        </a:rPr>
                        <a:t>IEC/TS 62351-2</a:t>
                      </a:r>
                      <a:r>
                        <a:rPr lang="en-US" sz="1300" i="1" spc="20" dirty="0">
                          <a:solidFill>
                            <a:srgbClr val="0066FF"/>
                          </a:solidFill>
                          <a:latin typeface="Calibri"/>
                          <a:ea typeface="Times New Roman"/>
                          <a:cs typeface="Times New Roman"/>
                        </a:rPr>
                        <a:t>: Glossary </a:t>
                      </a:r>
                      <a:r>
                        <a:rPr lang="en-US" sz="1300" i="1" spc="20" dirty="0" smtClean="0">
                          <a:solidFill>
                            <a:srgbClr val="0066FF"/>
                          </a:solidFill>
                          <a:latin typeface="Calibri"/>
                          <a:ea typeface="Times New Roman"/>
                          <a:cs typeface="Times New Roman"/>
                        </a:rPr>
                        <a:t>of terms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i="1" spc="20" dirty="0">
                          <a:solidFill>
                            <a:srgbClr val="0066FF"/>
                          </a:solidFill>
                          <a:latin typeface="Calibri"/>
                          <a:ea typeface="Times New Roman"/>
                          <a:cs typeface="Times New Roman"/>
                        </a:rPr>
                        <a:t>2008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Review Report pending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Pending</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96284">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62351-3</a:t>
                      </a:r>
                      <a:r>
                        <a:rPr lang="en-US" sz="1300" spc="20" dirty="0">
                          <a:solidFill>
                            <a:srgbClr val="0066FF"/>
                          </a:solidFill>
                          <a:latin typeface="Calibri"/>
                          <a:ea typeface="Times New Roman"/>
                          <a:cs typeface="Times New Roman"/>
                        </a:rPr>
                        <a:t>: </a:t>
                      </a:r>
                      <a:r>
                        <a:rPr lang="en-US" sz="1300" i="1" spc="20" dirty="0">
                          <a:solidFill>
                            <a:srgbClr val="0066FF"/>
                          </a:solidFill>
                          <a:latin typeface="Calibri"/>
                          <a:ea typeface="Times New Roman"/>
                          <a:cs typeface="Times New Roman"/>
                        </a:rPr>
                        <a:t>Security for </a:t>
                      </a:r>
                      <a:r>
                        <a:rPr lang="en-US" sz="1300" b="1" i="1" spc="20" dirty="0">
                          <a:solidFill>
                            <a:srgbClr val="0066FF"/>
                          </a:solidFill>
                          <a:latin typeface="Calibri"/>
                          <a:ea typeface="Times New Roman"/>
                          <a:cs typeface="Times New Roman"/>
                        </a:rPr>
                        <a:t>profiles including TCP/IP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a:solidFill>
                            <a:srgbClr val="0066FF"/>
                          </a:solidFill>
                          <a:latin typeface="Calibri"/>
                          <a:ea typeface="Times New Roman"/>
                          <a:cs typeface="Times New Roman"/>
                        </a:rPr>
                        <a:t>2007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200"/>
                        </a:spcBef>
                        <a:spcAft>
                          <a:spcPts val="200"/>
                        </a:spcAft>
                        <a:buClrTx/>
                        <a:buSzTx/>
                        <a:buFontTx/>
                        <a:buNone/>
                        <a:tabLst>
                          <a:tab pos="228600" algn="l"/>
                          <a:tab pos="914400" algn="l"/>
                        </a:tabLst>
                        <a:defRPr/>
                      </a:pPr>
                      <a:r>
                        <a:rPr lang="en-US" sz="1300" b="1" spc="20" dirty="0" smtClean="0">
                          <a:solidFill>
                            <a:srgbClr val="0066FF"/>
                          </a:solidFill>
                          <a:latin typeface="Calibri"/>
                          <a:ea typeface="Times New Roman"/>
                          <a:cs typeface="Times New Roman"/>
                        </a:rPr>
                        <a:t>Ed. 2: </a:t>
                      </a:r>
                      <a:r>
                        <a:rPr lang="en-US" sz="1300" spc="20" dirty="0" smtClean="0">
                          <a:solidFill>
                            <a:srgbClr val="0066FF"/>
                          </a:solidFill>
                          <a:latin typeface="Calibri"/>
                          <a:ea typeface="Times New Roman"/>
                          <a:cs typeface="Times New Roman"/>
                        </a:rPr>
                        <a:t>Responses to </a:t>
                      </a:r>
                      <a:r>
                        <a:rPr lang="en-US" sz="1300" b="1" spc="20" dirty="0" smtClean="0">
                          <a:solidFill>
                            <a:srgbClr val="0066FF"/>
                          </a:solidFill>
                          <a:latin typeface="Calibri"/>
                          <a:ea typeface="Times New Roman"/>
                          <a:cs typeface="Times New Roman"/>
                        </a:rPr>
                        <a:t>Comments on CDV </a:t>
                      </a:r>
                      <a:r>
                        <a:rPr lang="en-US" sz="1300" spc="20" dirty="0" smtClean="0">
                          <a:solidFill>
                            <a:srgbClr val="0066FF"/>
                          </a:solidFill>
                          <a:latin typeface="Calibri"/>
                          <a:ea typeface="Times New Roman"/>
                          <a:cs typeface="Times New Roman"/>
                        </a:rPr>
                        <a:t>being developed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b="0" spc="20" dirty="0" smtClean="0">
                          <a:solidFill>
                            <a:srgbClr val="0066FF"/>
                          </a:solidFill>
                          <a:latin typeface="Calibri"/>
                          <a:ea typeface="Times New Roman"/>
                          <a:cs typeface="Times New Roman"/>
                        </a:rPr>
                        <a:t>Submitted as CDV</a:t>
                      </a:r>
                      <a:r>
                        <a:rPr lang="en-US" sz="1300" b="0" spc="20" baseline="0" dirty="0" smtClean="0">
                          <a:solidFill>
                            <a:srgbClr val="0066FF"/>
                          </a:solidFill>
                          <a:latin typeface="Calibri"/>
                          <a:ea typeface="Times New Roman"/>
                          <a:cs typeface="Times New Roman"/>
                        </a:rPr>
                        <a:t> </a:t>
                      </a:r>
                      <a:r>
                        <a:rPr lang="en-US" sz="1300" b="0" spc="20" dirty="0" smtClean="0">
                          <a:solidFill>
                            <a:srgbClr val="0066FF"/>
                          </a:solidFill>
                          <a:latin typeface="Calibri"/>
                          <a:ea typeface="Times New Roman"/>
                          <a:cs typeface="Times New Roman"/>
                        </a:rPr>
                        <a:t>by Dec 2012, FDIS Dec 2013,  </a:t>
                      </a:r>
                      <a:r>
                        <a:rPr lang="en-US" sz="1300" spc="20" dirty="0" smtClean="0">
                          <a:solidFill>
                            <a:srgbClr val="0066FF"/>
                          </a:solidFill>
                          <a:latin typeface="Calibri"/>
                          <a:ea typeface="Times New Roman"/>
                          <a:cs typeface="Times New Roman"/>
                        </a:rPr>
                        <a:t>IS Ed. 2 by 2014?</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45232">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62351-4</a:t>
                      </a:r>
                      <a:r>
                        <a:rPr lang="en-US" sz="1300" spc="20" dirty="0">
                          <a:solidFill>
                            <a:srgbClr val="0066FF"/>
                          </a:solidFill>
                          <a:latin typeface="Calibri"/>
                          <a:ea typeface="Times New Roman"/>
                          <a:cs typeface="Times New Roman"/>
                        </a:rPr>
                        <a:t>: </a:t>
                      </a:r>
                      <a:r>
                        <a:rPr lang="en-US" sz="1300" i="1" spc="20" dirty="0">
                          <a:solidFill>
                            <a:srgbClr val="0066FF"/>
                          </a:solidFill>
                          <a:latin typeface="Calibri"/>
                          <a:ea typeface="Times New Roman"/>
                          <a:cs typeface="Times New Roman"/>
                        </a:rPr>
                        <a:t>Security for profiles including </a:t>
                      </a:r>
                      <a:r>
                        <a:rPr lang="en-US" sz="1300" b="1" i="1" spc="20" dirty="0">
                          <a:solidFill>
                            <a:srgbClr val="0066FF"/>
                          </a:solidFill>
                          <a:latin typeface="Calibri"/>
                          <a:ea typeface="Times New Roman"/>
                          <a:cs typeface="Times New Roman"/>
                        </a:rPr>
                        <a:t>MMS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a:solidFill>
                            <a:srgbClr val="0066FF"/>
                          </a:solidFill>
                          <a:latin typeface="Calibri"/>
                          <a:ea typeface="Times New Roman"/>
                          <a:cs typeface="Times New Roman"/>
                        </a:rPr>
                        <a:t>2007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Starting</a:t>
                      </a:r>
                      <a:r>
                        <a:rPr lang="en-US" sz="1300" b="1" spc="20" baseline="0" dirty="0" smtClean="0">
                          <a:solidFill>
                            <a:srgbClr val="0066FF"/>
                          </a:solidFill>
                          <a:latin typeface="Calibri"/>
                          <a:ea typeface="Times New Roman"/>
                          <a:cs typeface="Times New Roman"/>
                        </a:rPr>
                        <a:t> Edition 2</a:t>
                      </a:r>
                      <a:r>
                        <a:rPr lang="en-US" sz="1300" spc="20" dirty="0" smtClean="0">
                          <a:solidFill>
                            <a:srgbClr val="0066FF"/>
                          </a:solidFill>
                          <a:latin typeface="Calibri"/>
                          <a:ea typeface="Times New Roman"/>
                          <a:cs typeface="Times New Roman"/>
                        </a:rPr>
                        <a:t/>
                      </a:r>
                      <a:br>
                        <a:rPr lang="en-US" sz="1300" spc="20" dirty="0" smtClean="0">
                          <a:solidFill>
                            <a:srgbClr val="0066FF"/>
                          </a:solidFill>
                          <a:latin typeface="Calibri"/>
                          <a:ea typeface="Times New Roman"/>
                          <a:cs typeface="Times New Roman"/>
                        </a:rPr>
                      </a:br>
                      <a:r>
                        <a:rPr lang="en-US" sz="1300" spc="20" dirty="0" smtClean="0">
                          <a:solidFill>
                            <a:srgbClr val="0066FF"/>
                          </a:solidFill>
                          <a:latin typeface="Calibri"/>
                          <a:ea typeface="Times New Roman"/>
                          <a:cs typeface="Times New Roman"/>
                        </a:rPr>
                        <a:t>After amendment process</a:t>
                      </a:r>
                      <a:r>
                        <a:rPr lang="en-US" sz="1300" spc="20" baseline="0" dirty="0" smtClean="0">
                          <a:solidFill>
                            <a:srgbClr val="0066FF"/>
                          </a:solidFill>
                          <a:latin typeface="Calibri"/>
                          <a:ea typeface="Times New Roman"/>
                          <a:cs typeface="Times New Roman"/>
                        </a:rPr>
                        <a:t> was rejected, the d</a:t>
                      </a:r>
                      <a:r>
                        <a:rPr lang="en-US" sz="1300" spc="20" dirty="0" smtClean="0">
                          <a:solidFill>
                            <a:srgbClr val="0066FF"/>
                          </a:solidFill>
                          <a:latin typeface="Calibri"/>
                          <a:ea typeface="Times New Roman"/>
                          <a:cs typeface="Times New Roman"/>
                        </a:rPr>
                        <a:t>ecision was made to start</a:t>
                      </a:r>
                      <a:r>
                        <a:rPr lang="en-US" sz="1300" spc="20" baseline="0" dirty="0" smtClean="0">
                          <a:solidFill>
                            <a:srgbClr val="0066FF"/>
                          </a:solidFill>
                          <a:latin typeface="Calibri"/>
                          <a:ea typeface="Times New Roman"/>
                          <a:cs typeface="Times New Roman"/>
                        </a:rPr>
                        <a:t> Edition 2</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Comments on Q</a:t>
                      </a:r>
                      <a:r>
                        <a:rPr lang="en-US" sz="1300" spc="20" baseline="0" dirty="0" smtClean="0">
                          <a:solidFill>
                            <a:srgbClr val="0066FF"/>
                          </a:solidFill>
                          <a:latin typeface="Calibri"/>
                          <a:ea typeface="Times New Roman"/>
                          <a:cs typeface="Times New Roman"/>
                        </a:rPr>
                        <a:t> </a:t>
                      </a:r>
                      <a:r>
                        <a:rPr lang="en-US" sz="1300" spc="20" dirty="0" smtClean="0">
                          <a:solidFill>
                            <a:srgbClr val="0066FF"/>
                          </a:solidFill>
                          <a:latin typeface="Calibri"/>
                          <a:ea typeface="Times New Roman"/>
                          <a:cs typeface="Times New Roman"/>
                        </a:rPr>
                        <a:t>rec’d Dec 2013 </a:t>
                      </a:r>
                    </a:p>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Ed. 2: CD 6/2015, CDV 3/2016, FDIS 6/2016, IS Jun 2017</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47090">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62351-5</a:t>
                      </a:r>
                      <a:r>
                        <a:rPr lang="en-US" sz="1300" spc="20" dirty="0">
                          <a:solidFill>
                            <a:srgbClr val="0066FF"/>
                          </a:solidFill>
                          <a:latin typeface="Calibri"/>
                          <a:ea typeface="Times New Roman"/>
                          <a:cs typeface="Times New Roman"/>
                        </a:rPr>
                        <a:t>: </a:t>
                      </a:r>
                      <a:r>
                        <a:rPr lang="en-US" sz="1300" i="1" spc="20" dirty="0">
                          <a:solidFill>
                            <a:srgbClr val="0066FF"/>
                          </a:solidFill>
                          <a:latin typeface="Calibri"/>
                          <a:ea typeface="Times New Roman"/>
                          <a:cs typeface="Times New Roman"/>
                        </a:rPr>
                        <a:t>Security for IEC </a:t>
                      </a:r>
                      <a:r>
                        <a:rPr lang="en-US" sz="1300" b="1" i="1" spc="20" dirty="0">
                          <a:solidFill>
                            <a:srgbClr val="0066FF"/>
                          </a:solidFill>
                          <a:latin typeface="Calibri"/>
                          <a:ea typeface="Times New Roman"/>
                          <a:cs typeface="Times New Roman"/>
                        </a:rPr>
                        <a:t>60870-5 and derivatives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a:solidFill>
                            <a:srgbClr val="0066FF"/>
                          </a:solidFill>
                          <a:latin typeface="Calibri"/>
                          <a:ea typeface="Times New Roman"/>
                          <a:cs typeface="Times New Roman"/>
                        </a:rPr>
                        <a:t>2009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Ed. 2 released</a:t>
                      </a:r>
                      <a:r>
                        <a:rPr lang="en-US" sz="1300" spc="20" dirty="0" smtClean="0">
                          <a:solidFill>
                            <a:srgbClr val="0066FF"/>
                          </a:solidFill>
                          <a:latin typeface="Calibri"/>
                          <a:ea typeface="Times New Roman"/>
                          <a:cs typeface="Times New Roman"/>
                        </a:rPr>
                        <a:t> April 2013</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TS Released April 2013</a:t>
                      </a:r>
                    </a:p>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Possible</a:t>
                      </a:r>
                      <a:r>
                        <a:rPr lang="en-US" sz="1300" spc="20" baseline="0" dirty="0" smtClean="0">
                          <a:solidFill>
                            <a:srgbClr val="0066FF"/>
                          </a:solidFill>
                          <a:latin typeface="Calibri"/>
                          <a:ea typeface="Times New Roman"/>
                          <a:cs typeface="Times New Roman"/>
                        </a:rPr>
                        <a:t> clarifications</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20410">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62351-6</a:t>
                      </a:r>
                      <a:r>
                        <a:rPr lang="en-US" sz="1300" spc="20" dirty="0">
                          <a:solidFill>
                            <a:srgbClr val="0066FF"/>
                          </a:solidFill>
                          <a:latin typeface="Calibri"/>
                          <a:ea typeface="Times New Roman"/>
                          <a:cs typeface="Times New Roman"/>
                        </a:rPr>
                        <a:t>: </a:t>
                      </a:r>
                      <a:r>
                        <a:rPr lang="en-US" sz="1300" i="1" spc="20" dirty="0">
                          <a:solidFill>
                            <a:srgbClr val="0066FF"/>
                          </a:solidFill>
                          <a:latin typeface="Calibri"/>
                          <a:ea typeface="Times New Roman"/>
                          <a:cs typeface="Times New Roman"/>
                        </a:rPr>
                        <a:t>Security for IEC </a:t>
                      </a:r>
                      <a:r>
                        <a:rPr lang="en-US" sz="1300" b="1" i="1" spc="20">
                          <a:solidFill>
                            <a:srgbClr val="0066FF"/>
                          </a:solidFill>
                          <a:latin typeface="Calibri"/>
                          <a:ea typeface="Times New Roman"/>
                          <a:cs typeface="Times New Roman"/>
                        </a:rPr>
                        <a:t>61850 </a:t>
                      </a:r>
                      <a:r>
                        <a:rPr lang="en-US" sz="1300" b="1" i="1" spc="20" smtClean="0">
                          <a:solidFill>
                            <a:srgbClr val="0066FF"/>
                          </a:solidFill>
                          <a:latin typeface="Calibri"/>
                          <a:ea typeface="Times New Roman"/>
                          <a:cs typeface="Times New Roman"/>
                        </a:rPr>
                        <a:t>profiles: GOOSE &amp; SV</a:t>
                      </a:r>
                      <a:endParaRPr lang="en-US" sz="1300" b="1" i="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a:solidFill>
                            <a:srgbClr val="0066FF"/>
                          </a:solidFill>
                          <a:latin typeface="Calibri"/>
                          <a:ea typeface="Times New Roman"/>
                          <a:cs typeface="Times New Roman"/>
                        </a:rPr>
                        <a:t>2007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Ed. 2 planed: Updates underway</a:t>
                      </a:r>
                      <a:r>
                        <a:rPr lang="en-US" sz="1300" spc="20" dirty="0" smtClean="0">
                          <a:solidFill>
                            <a:srgbClr val="0066FF"/>
                          </a:solidFill>
                          <a:latin typeface="Calibri"/>
                          <a:ea typeface="Times New Roman"/>
                          <a:cs typeface="Times New Roman"/>
                        </a:rPr>
                        <a:t>, based on security requirements in </a:t>
                      </a:r>
                      <a:br>
                        <a:rPr lang="en-US" sz="1300" spc="20" dirty="0" smtClean="0">
                          <a:solidFill>
                            <a:srgbClr val="0066FF"/>
                          </a:solidFill>
                          <a:latin typeface="Calibri"/>
                          <a:ea typeface="Times New Roman"/>
                          <a:cs typeface="Times New Roman"/>
                        </a:rPr>
                      </a:br>
                      <a:r>
                        <a:rPr lang="en-US" sz="1300" b="1" spc="20" dirty="0" smtClean="0">
                          <a:solidFill>
                            <a:srgbClr val="0066FF"/>
                          </a:solidFill>
                          <a:latin typeface="Calibri"/>
                          <a:ea typeface="Times New Roman"/>
                          <a:cs typeface="Times New Roman"/>
                        </a:rPr>
                        <a:t>IEC 61850-90-5</a:t>
                      </a:r>
                      <a:endParaRPr lang="en-US" sz="1300" b="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RR to be issued mid-2014,</a:t>
                      </a:r>
                      <a:r>
                        <a:rPr lang="en-US" sz="1300" spc="20" baseline="0" dirty="0" smtClean="0">
                          <a:solidFill>
                            <a:srgbClr val="0066FF"/>
                          </a:solidFill>
                          <a:latin typeface="Calibri"/>
                          <a:ea typeface="Times New Roman"/>
                          <a:cs typeface="Times New Roman"/>
                        </a:rPr>
                        <a:t> to be released in parallel with Part 4</a:t>
                      </a:r>
                      <a:endParaRPr lang="en-US" sz="1300" spc="20" dirty="0" smtClean="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4179">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62351-7</a:t>
                      </a:r>
                      <a:r>
                        <a:rPr lang="en-US" sz="1300" spc="20" dirty="0">
                          <a:solidFill>
                            <a:srgbClr val="0066FF"/>
                          </a:solidFill>
                          <a:latin typeface="Calibri"/>
                          <a:ea typeface="Times New Roman"/>
                          <a:cs typeface="Times New Roman"/>
                        </a:rPr>
                        <a:t>: </a:t>
                      </a:r>
                      <a:r>
                        <a:rPr lang="en-US" sz="1300" i="1" spc="20" dirty="0">
                          <a:solidFill>
                            <a:srgbClr val="0066FF"/>
                          </a:solidFill>
                          <a:latin typeface="Calibri"/>
                          <a:ea typeface="Times New Roman"/>
                          <a:cs typeface="Times New Roman"/>
                        </a:rPr>
                        <a:t>Objects for </a:t>
                      </a:r>
                      <a:r>
                        <a:rPr lang="en-US" sz="1300" b="1" i="1" spc="20" dirty="0">
                          <a:solidFill>
                            <a:srgbClr val="0066FF"/>
                          </a:solidFill>
                          <a:latin typeface="Calibri"/>
                          <a:ea typeface="Times New Roman"/>
                          <a:cs typeface="Times New Roman"/>
                        </a:rPr>
                        <a:t>Network Management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a:solidFill>
                            <a:srgbClr val="0066FF"/>
                          </a:solidFill>
                          <a:latin typeface="Calibri"/>
                          <a:ea typeface="Times New Roman"/>
                          <a:cs typeface="Times New Roman"/>
                        </a:rPr>
                        <a:t>2010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Working on Ed. 2: </a:t>
                      </a:r>
                      <a:r>
                        <a:rPr lang="en-US" sz="1300" spc="20" dirty="0" smtClean="0">
                          <a:solidFill>
                            <a:srgbClr val="0066FF"/>
                          </a:solidFill>
                          <a:latin typeface="Calibri"/>
                          <a:ea typeface="Times New Roman"/>
                          <a:cs typeface="Times New Roman"/>
                        </a:rPr>
                        <a:t>Responded</a:t>
                      </a:r>
                      <a:r>
                        <a:rPr lang="en-US" sz="1300" spc="20" baseline="0" dirty="0" smtClean="0">
                          <a:solidFill>
                            <a:srgbClr val="0066FF"/>
                          </a:solidFill>
                          <a:latin typeface="Calibri"/>
                          <a:ea typeface="Times New Roman"/>
                          <a:cs typeface="Times New Roman"/>
                        </a:rPr>
                        <a:t> to comments on RR changing TS to IS</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CD 9/2014, CDV 6/2015, FDIS 3/2016, IS 9/2016</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19601">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62351-8</a:t>
                      </a:r>
                      <a:r>
                        <a:rPr lang="en-US" sz="1300" spc="20" dirty="0">
                          <a:solidFill>
                            <a:srgbClr val="0066FF"/>
                          </a:solidFill>
                          <a:latin typeface="Calibri"/>
                          <a:ea typeface="Times New Roman"/>
                          <a:cs typeface="Times New Roman"/>
                        </a:rPr>
                        <a:t>: </a:t>
                      </a:r>
                      <a:r>
                        <a:rPr lang="en-US" sz="1300" i="1" spc="20" dirty="0">
                          <a:solidFill>
                            <a:srgbClr val="0066FF"/>
                          </a:solidFill>
                          <a:latin typeface="Calibri"/>
                          <a:ea typeface="Times New Roman"/>
                          <a:cs typeface="Times New Roman"/>
                        </a:rPr>
                        <a:t>Role-Based Access </a:t>
                      </a:r>
                      <a:r>
                        <a:rPr lang="en-US" sz="1300" i="1" spc="20" dirty="0" smtClean="0">
                          <a:solidFill>
                            <a:srgbClr val="0066FF"/>
                          </a:solidFill>
                          <a:latin typeface="Calibri"/>
                          <a:ea typeface="Times New Roman"/>
                          <a:cs typeface="Times New Roman"/>
                        </a:rPr>
                        <a:t>Control :</a:t>
                      </a:r>
                      <a:r>
                        <a:rPr lang="en-US" sz="1300" i="1" spc="20" baseline="0" dirty="0" smtClean="0">
                          <a:solidFill>
                            <a:srgbClr val="0066FF"/>
                          </a:solidFill>
                          <a:latin typeface="Calibri"/>
                          <a:ea typeface="Times New Roman"/>
                          <a:cs typeface="Times New Roman"/>
                        </a:rPr>
                        <a:t> </a:t>
                      </a:r>
                      <a:r>
                        <a:rPr lang="en-US" sz="1300" b="1" i="1" spc="20" dirty="0" smtClean="0">
                          <a:solidFill>
                            <a:srgbClr val="0066FF"/>
                          </a:solidFill>
                          <a:latin typeface="Calibri"/>
                          <a:ea typeface="Times New Roman"/>
                          <a:cs typeface="Times New Roman"/>
                        </a:rPr>
                        <a:t>RBAC</a:t>
                      </a:r>
                      <a:endParaRPr lang="en-US" sz="1300" i="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a:solidFill>
                            <a:srgbClr val="0066FF"/>
                          </a:solidFill>
                          <a:latin typeface="Calibri"/>
                          <a:ea typeface="Times New Roman"/>
                          <a:cs typeface="Times New Roman"/>
                        </a:rPr>
                        <a:t>2011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Working on Ed. 2: </a:t>
                      </a:r>
                      <a:r>
                        <a:rPr lang="en-US" sz="1300" spc="20" dirty="0" smtClean="0">
                          <a:solidFill>
                            <a:srgbClr val="0066FF"/>
                          </a:solidFill>
                          <a:latin typeface="Calibri"/>
                          <a:ea typeface="Times New Roman"/>
                          <a:cs typeface="Times New Roman"/>
                        </a:rPr>
                        <a:t>Discussions</a:t>
                      </a:r>
                      <a:r>
                        <a:rPr lang="en-US" sz="1300" spc="20" baseline="0" dirty="0" smtClean="0">
                          <a:solidFill>
                            <a:srgbClr val="0066FF"/>
                          </a:solidFill>
                          <a:latin typeface="Calibri"/>
                          <a:ea typeface="Times New Roman"/>
                          <a:cs typeface="Times New Roman"/>
                        </a:rPr>
                        <a:t> on developing categories of roles</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Planning</a:t>
                      </a:r>
                      <a:r>
                        <a:rPr lang="en-US" sz="1300" spc="20" baseline="0" dirty="0" smtClean="0">
                          <a:solidFill>
                            <a:srgbClr val="0066FF"/>
                          </a:solidFill>
                          <a:latin typeface="Calibri"/>
                          <a:ea typeface="Times New Roman"/>
                          <a:cs typeface="Times New Roman"/>
                        </a:rPr>
                        <a:t> IS in 2014/15 after </a:t>
                      </a:r>
                      <a:br>
                        <a:rPr lang="en-US" sz="1300" spc="20" baseline="0" dirty="0" smtClean="0">
                          <a:solidFill>
                            <a:srgbClr val="0066FF"/>
                          </a:solidFill>
                          <a:latin typeface="Calibri"/>
                          <a:ea typeface="Times New Roman"/>
                          <a:cs typeface="Times New Roman"/>
                        </a:rPr>
                      </a:br>
                      <a:r>
                        <a:rPr lang="en-US" sz="1300" spc="20" baseline="0" dirty="0" smtClean="0">
                          <a:solidFill>
                            <a:srgbClr val="0066FF"/>
                          </a:solidFill>
                          <a:latin typeface="Calibri"/>
                          <a:ea typeface="Times New Roman"/>
                          <a:cs typeface="Times New Roman"/>
                        </a:rPr>
                        <a:t>TR 90-1 issued</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0952">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62351-9</a:t>
                      </a:r>
                      <a:r>
                        <a:rPr lang="en-US" sz="1300" spc="20" dirty="0">
                          <a:solidFill>
                            <a:srgbClr val="0066FF"/>
                          </a:solidFill>
                          <a:latin typeface="Calibri"/>
                          <a:ea typeface="Times New Roman"/>
                          <a:cs typeface="Times New Roman"/>
                        </a:rPr>
                        <a:t>: </a:t>
                      </a:r>
                      <a:r>
                        <a:rPr lang="en-US" sz="1300" spc="20" dirty="0" smtClean="0">
                          <a:solidFill>
                            <a:srgbClr val="0066FF"/>
                          </a:solidFill>
                          <a:latin typeface="Calibri"/>
                          <a:ea typeface="Times New Roman"/>
                          <a:cs typeface="Times New Roman"/>
                        </a:rPr>
                        <a:t/>
                      </a:r>
                      <a:br>
                        <a:rPr lang="en-US" sz="1300" spc="20" dirty="0" smtClean="0">
                          <a:solidFill>
                            <a:srgbClr val="0066FF"/>
                          </a:solidFill>
                          <a:latin typeface="Calibri"/>
                          <a:ea typeface="Times New Roman"/>
                          <a:cs typeface="Times New Roman"/>
                        </a:rPr>
                      </a:br>
                      <a:r>
                        <a:rPr lang="en-US" sz="1300" b="1" i="1" spc="20" dirty="0" smtClean="0">
                          <a:solidFill>
                            <a:srgbClr val="0066FF"/>
                          </a:solidFill>
                          <a:latin typeface="Calibri"/>
                          <a:ea typeface="Times New Roman"/>
                          <a:cs typeface="Times New Roman"/>
                        </a:rPr>
                        <a:t>Key </a:t>
                      </a:r>
                      <a:r>
                        <a:rPr lang="en-US" sz="1300" b="1" i="1" spc="20" dirty="0">
                          <a:solidFill>
                            <a:srgbClr val="0066FF"/>
                          </a:solidFill>
                          <a:latin typeface="Calibri"/>
                          <a:ea typeface="Times New Roman"/>
                          <a:cs typeface="Times New Roman"/>
                        </a:rPr>
                        <a:t>Management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Pending</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Working on Ed. 1: </a:t>
                      </a:r>
                      <a:r>
                        <a:rPr lang="en-US" sz="1300" spc="20" dirty="0" smtClean="0">
                          <a:solidFill>
                            <a:srgbClr val="0066FF"/>
                          </a:solidFill>
                          <a:latin typeface="Calibri"/>
                          <a:ea typeface="Times New Roman"/>
                          <a:cs typeface="Times New Roman"/>
                        </a:rPr>
                        <a:t>1</a:t>
                      </a:r>
                      <a:r>
                        <a:rPr lang="en-US" sz="1300" spc="20" baseline="30000" dirty="0" smtClean="0">
                          <a:solidFill>
                            <a:srgbClr val="0066FF"/>
                          </a:solidFill>
                          <a:latin typeface="Calibri"/>
                          <a:ea typeface="Times New Roman"/>
                          <a:cs typeface="Times New Roman"/>
                        </a:rPr>
                        <a:t>st</a:t>
                      </a:r>
                      <a:r>
                        <a:rPr lang="en-US" sz="1300" spc="20" dirty="0" smtClean="0">
                          <a:solidFill>
                            <a:srgbClr val="0066FF"/>
                          </a:solidFill>
                          <a:latin typeface="Calibri"/>
                          <a:ea typeface="Times New Roman"/>
                          <a:cs typeface="Times New Roman"/>
                        </a:rPr>
                        <a:t> CD issued August 2013; Responses submitted Feb 2014. 2</a:t>
                      </a:r>
                      <a:r>
                        <a:rPr lang="en-US" sz="1300" spc="20" baseline="30000" dirty="0" smtClean="0">
                          <a:solidFill>
                            <a:srgbClr val="0066FF"/>
                          </a:solidFill>
                          <a:latin typeface="Calibri"/>
                          <a:ea typeface="Times New Roman"/>
                          <a:cs typeface="Times New Roman"/>
                        </a:rPr>
                        <a:t>nd</a:t>
                      </a:r>
                      <a:r>
                        <a:rPr lang="en-US" sz="1300" spc="20" dirty="0" smtClean="0">
                          <a:solidFill>
                            <a:srgbClr val="0066FF"/>
                          </a:solidFill>
                          <a:latin typeface="Calibri"/>
                          <a:ea typeface="Times New Roman"/>
                          <a:cs typeface="Times New Roman"/>
                        </a:rPr>
                        <a:t> CD planned</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2</a:t>
                      </a:r>
                      <a:r>
                        <a:rPr lang="en-US" sz="1300" spc="20" baseline="30000" dirty="0" smtClean="0">
                          <a:solidFill>
                            <a:srgbClr val="0066FF"/>
                          </a:solidFill>
                          <a:latin typeface="Calibri"/>
                          <a:ea typeface="Times New Roman"/>
                          <a:cs typeface="Times New Roman"/>
                        </a:rPr>
                        <a:t>nd</a:t>
                      </a:r>
                      <a:r>
                        <a:rPr lang="en-US" sz="1300" spc="20" dirty="0" smtClean="0">
                          <a:solidFill>
                            <a:srgbClr val="0066FF"/>
                          </a:solidFill>
                          <a:latin typeface="Calibri"/>
                          <a:ea typeface="Times New Roman"/>
                          <a:cs typeface="Times New Roman"/>
                        </a:rPr>
                        <a:t> CD August 2014, CDV in (early)</a:t>
                      </a:r>
                      <a:r>
                        <a:rPr lang="en-US" sz="1300" spc="20" baseline="0" dirty="0" smtClean="0">
                          <a:solidFill>
                            <a:srgbClr val="0066FF"/>
                          </a:solidFill>
                          <a:latin typeface="Calibri"/>
                          <a:ea typeface="Times New Roman"/>
                          <a:cs typeface="Times New Roman"/>
                        </a:rPr>
                        <a:t> </a:t>
                      </a:r>
                      <a:r>
                        <a:rPr lang="en-US" sz="1300" spc="20" dirty="0" smtClean="0">
                          <a:solidFill>
                            <a:srgbClr val="0066FF"/>
                          </a:solidFill>
                          <a:latin typeface="Calibri"/>
                          <a:ea typeface="Times New Roman"/>
                          <a:cs typeface="Times New Roman"/>
                        </a:rPr>
                        <a:t>2015 and IS in (late) 2015</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96284">
                <a:tc>
                  <a:txBody>
                    <a:bodyPr/>
                    <a:lstStyle/>
                    <a:p>
                      <a:pPr marL="0" marR="0" algn="l">
                        <a:spcBef>
                          <a:spcPts val="200"/>
                        </a:spcBef>
                        <a:spcAft>
                          <a:spcPts val="200"/>
                        </a:spcAft>
                        <a:tabLst>
                          <a:tab pos="228600" algn="l"/>
                          <a:tab pos="914400" algn="l"/>
                        </a:tabLst>
                      </a:pPr>
                      <a:r>
                        <a:rPr lang="en-US" sz="1300" b="1" spc="0" dirty="0" smtClean="0">
                          <a:solidFill>
                            <a:srgbClr val="0066FF"/>
                          </a:solidFill>
                          <a:latin typeface="Calibri"/>
                          <a:ea typeface="Times New Roman"/>
                          <a:cs typeface="Times New Roman"/>
                        </a:rPr>
                        <a:t>IEC/TR 62351-10</a:t>
                      </a:r>
                      <a:r>
                        <a:rPr lang="en-US" sz="1300" spc="0" dirty="0" smtClean="0">
                          <a:solidFill>
                            <a:srgbClr val="0066FF"/>
                          </a:solidFill>
                          <a:latin typeface="Calibri"/>
                          <a:ea typeface="Times New Roman"/>
                          <a:cs typeface="Times New Roman"/>
                        </a:rPr>
                        <a:t>:</a:t>
                      </a:r>
                      <a:br>
                        <a:rPr lang="en-US" sz="1300" spc="0" dirty="0" smtClean="0">
                          <a:solidFill>
                            <a:srgbClr val="0066FF"/>
                          </a:solidFill>
                          <a:latin typeface="Calibri"/>
                          <a:ea typeface="Times New Roman"/>
                          <a:cs typeface="Times New Roman"/>
                        </a:rPr>
                      </a:br>
                      <a:r>
                        <a:rPr lang="en-US" sz="1300" i="1" spc="0" dirty="0" smtClean="0">
                          <a:solidFill>
                            <a:srgbClr val="0066FF"/>
                          </a:solidFill>
                          <a:latin typeface="Calibri"/>
                          <a:ea typeface="Times New Roman"/>
                          <a:cs typeface="Times New Roman"/>
                        </a:rPr>
                        <a:t>Security </a:t>
                      </a:r>
                      <a:r>
                        <a:rPr lang="en-US" sz="1300" i="1" spc="0" dirty="0">
                          <a:solidFill>
                            <a:srgbClr val="0066FF"/>
                          </a:solidFill>
                          <a:latin typeface="Calibri"/>
                          <a:ea typeface="Times New Roman"/>
                          <a:cs typeface="Times New Roman"/>
                        </a:rPr>
                        <a:t>Architecture</a:t>
                      </a:r>
                      <a:endParaRPr lang="en-US" sz="1300" i="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2012</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TR</a:t>
                      </a:r>
                      <a:r>
                        <a:rPr lang="en-US" sz="1300" spc="20" dirty="0" smtClean="0">
                          <a:solidFill>
                            <a:srgbClr val="0066FF"/>
                          </a:solidFill>
                          <a:latin typeface="Calibri"/>
                          <a:ea typeface="Times New Roman"/>
                          <a:cs typeface="Times New Roman"/>
                        </a:rPr>
                        <a:t> </a:t>
                      </a:r>
                      <a:r>
                        <a:rPr lang="en-US" sz="1300" b="1" spc="20" dirty="0" smtClean="0">
                          <a:solidFill>
                            <a:srgbClr val="0066FF"/>
                          </a:solidFill>
                          <a:latin typeface="Calibri"/>
                          <a:ea typeface="Times New Roman"/>
                          <a:cs typeface="Times New Roman"/>
                        </a:rPr>
                        <a:t>published Oct</a:t>
                      </a:r>
                      <a:r>
                        <a:rPr lang="en-US" sz="1300" b="1" spc="20" baseline="0" dirty="0" smtClean="0">
                          <a:solidFill>
                            <a:srgbClr val="0066FF"/>
                          </a:solidFill>
                          <a:latin typeface="Calibri"/>
                          <a:ea typeface="Times New Roman"/>
                          <a:cs typeface="Times New Roman"/>
                        </a:rPr>
                        <a:t> 2012</a:t>
                      </a:r>
                      <a:r>
                        <a:rPr lang="en-US" sz="1300" spc="20" baseline="0" dirty="0" smtClean="0">
                          <a:solidFill>
                            <a:srgbClr val="0066FF"/>
                          </a:solidFill>
                          <a:latin typeface="Calibri"/>
                          <a:ea typeface="Times New Roman"/>
                          <a:cs typeface="Times New Roman"/>
                        </a:rPr>
                        <a:t/>
                      </a:r>
                      <a:br>
                        <a:rPr lang="en-US" sz="1300" spc="20" baseline="0" dirty="0" smtClean="0">
                          <a:solidFill>
                            <a:srgbClr val="0066FF"/>
                          </a:solidFill>
                          <a:latin typeface="Calibri"/>
                          <a:ea typeface="Times New Roman"/>
                          <a:cs typeface="Times New Roman"/>
                        </a:rPr>
                      </a:br>
                      <a:r>
                        <a:rPr lang="en-US" sz="1300" spc="20" baseline="0" dirty="0" smtClean="0">
                          <a:solidFill>
                            <a:srgbClr val="0066FF"/>
                          </a:solidFill>
                          <a:latin typeface="Calibri"/>
                          <a:ea typeface="Times New Roman"/>
                          <a:cs typeface="Times New Roman"/>
                        </a:rPr>
                        <a:t>No further work planed.</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600" spc="20" dirty="0" smtClean="0">
                          <a:solidFill>
                            <a:srgbClr val="0066FF"/>
                          </a:solidFill>
                          <a:latin typeface="Calibri"/>
                          <a:ea typeface="Times New Roman"/>
                          <a:cs typeface="Times New Roman"/>
                        </a:rPr>
                        <a:t> </a:t>
                      </a:r>
                      <a:r>
                        <a:rPr lang="en-US" sz="1300" spc="20" dirty="0" smtClean="0">
                          <a:solidFill>
                            <a:srgbClr val="0066FF"/>
                          </a:solidFill>
                          <a:latin typeface="Calibri"/>
                          <a:ea typeface="Times New Roman"/>
                          <a:cs typeface="Times New Roman"/>
                        </a:rPr>
                        <a:t/>
                      </a:r>
                      <a:br>
                        <a:rPr lang="en-US" sz="1300" spc="20" dirty="0" smtClean="0">
                          <a:solidFill>
                            <a:srgbClr val="0066FF"/>
                          </a:solidFill>
                          <a:latin typeface="Calibri"/>
                          <a:ea typeface="Times New Roman"/>
                          <a:cs typeface="Times New Roman"/>
                        </a:rPr>
                      </a:br>
                      <a:r>
                        <a:rPr lang="en-US" sz="1300" spc="20" dirty="0" smtClean="0">
                          <a:solidFill>
                            <a:srgbClr val="0066FF"/>
                          </a:solidFill>
                          <a:latin typeface="Calibri"/>
                          <a:ea typeface="Times New Roman"/>
                          <a:cs typeface="Times New Roman"/>
                        </a:rPr>
                        <a:t>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0952">
                <a:tc>
                  <a:txBody>
                    <a:bodyPr/>
                    <a:lstStyle/>
                    <a:p>
                      <a:pPr marL="0" marR="0" algn="l">
                        <a:spcBef>
                          <a:spcPts val="200"/>
                        </a:spcBef>
                        <a:spcAft>
                          <a:spcPts val="200"/>
                        </a:spcAft>
                        <a:tabLst>
                          <a:tab pos="228600" algn="l"/>
                          <a:tab pos="914400" algn="l"/>
                        </a:tabLst>
                      </a:pPr>
                      <a:r>
                        <a:rPr lang="en-US" sz="1300" b="1" spc="20" dirty="0">
                          <a:solidFill>
                            <a:srgbClr val="0066FF"/>
                          </a:solidFill>
                          <a:latin typeface="Calibri"/>
                          <a:ea typeface="Times New Roman"/>
                          <a:cs typeface="Times New Roman"/>
                        </a:rPr>
                        <a:t>IEC/TS </a:t>
                      </a:r>
                      <a:r>
                        <a:rPr lang="en-US" sz="1300" b="1" spc="20" dirty="0" smtClean="0">
                          <a:solidFill>
                            <a:srgbClr val="0066FF"/>
                          </a:solidFill>
                          <a:latin typeface="Calibri"/>
                          <a:ea typeface="Times New Roman"/>
                          <a:cs typeface="Times New Roman"/>
                        </a:rPr>
                        <a:t>62351-11</a:t>
                      </a:r>
                      <a:r>
                        <a:rPr lang="en-US" sz="1300" spc="20" dirty="0" smtClean="0">
                          <a:solidFill>
                            <a:srgbClr val="0066FF"/>
                          </a:solidFill>
                          <a:latin typeface="Calibri"/>
                          <a:ea typeface="Times New Roman"/>
                          <a:cs typeface="Times New Roman"/>
                        </a:rPr>
                        <a:t>:</a:t>
                      </a:r>
                      <a:br>
                        <a:rPr lang="en-US" sz="1300" spc="20" dirty="0" smtClean="0">
                          <a:solidFill>
                            <a:srgbClr val="0066FF"/>
                          </a:solidFill>
                          <a:latin typeface="Calibri"/>
                          <a:ea typeface="Times New Roman"/>
                          <a:cs typeface="Times New Roman"/>
                        </a:rPr>
                      </a:br>
                      <a:r>
                        <a:rPr lang="en-US" sz="1300" b="0" i="1" spc="20" dirty="0" smtClean="0">
                          <a:solidFill>
                            <a:srgbClr val="0066FF"/>
                          </a:solidFill>
                          <a:latin typeface="Calibri"/>
                          <a:ea typeface="Times New Roman"/>
                          <a:cs typeface="Times New Roman"/>
                        </a:rPr>
                        <a:t>Security for</a:t>
                      </a:r>
                      <a:r>
                        <a:rPr lang="en-US" sz="1300" b="0" i="1" spc="20" baseline="0" dirty="0" smtClean="0">
                          <a:solidFill>
                            <a:srgbClr val="0066FF"/>
                          </a:solidFill>
                          <a:latin typeface="Calibri"/>
                          <a:ea typeface="Times New Roman"/>
                          <a:cs typeface="Times New Roman"/>
                        </a:rPr>
                        <a:t> </a:t>
                      </a:r>
                      <a:r>
                        <a:rPr lang="en-US" sz="1300" b="1" i="1" spc="20" dirty="0" smtClean="0">
                          <a:solidFill>
                            <a:srgbClr val="0066FF"/>
                          </a:solidFill>
                          <a:latin typeface="Calibri"/>
                          <a:ea typeface="Times New Roman"/>
                          <a:cs typeface="Times New Roman"/>
                        </a:rPr>
                        <a:t>XML </a:t>
                      </a:r>
                      <a:r>
                        <a:rPr lang="en-US" sz="1300" b="1" i="1" spc="20" dirty="0">
                          <a:solidFill>
                            <a:srgbClr val="0066FF"/>
                          </a:solidFill>
                          <a:latin typeface="Calibri"/>
                          <a:ea typeface="Times New Roman"/>
                          <a:cs typeface="Times New Roman"/>
                        </a:rPr>
                        <a:t>Files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Pending</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Working on Ed. 1: </a:t>
                      </a:r>
                      <a:r>
                        <a:rPr lang="en-US" sz="1300" spc="20" dirty="0" smtClean="0">
                          <a:solidFill>
                            <a:srgbClr val="0066FF"/>
                          </a:solidFill>
                          <a:latin typeface="Calibri"/>
                          <a:ea typeface="Times New Roman"/>
                          <a:cs typeface="Times New Roman"/>
                        </a:rPr>
                        <a:t>Developing CD for</a:t>
                      </a:r>
                      <a:r>
                        <a:rPr lang="en-US" sz="1300" spc="20" baseline="0" dirty="0" smtClean="0">
                          <a:solidFill>
                            <a:srgbClr val="0066FF"/>
                          </a:solidFill>
                          <a:latin typeface="Calibri"/>
                          <a:ea typeface="Times New Roman"/>
                          <a:cs typeface="Times New Roman"/>
                        </a:rPr>
                        <a:t> WG15 review by May 2014</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CD 6/2014, CDV 2/2015, FDIS 12/2015, IS 6/2016</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96284">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PWI</a:t>
                      </a:r>
                      <a:r>
                        <a:rPr lang="en-US" sz="1300" spc="20" dirty="0" smtClean="0">
                          <a:solidFill>
                            <a:srgbClr val="0066FF"/>
                          </a:solidFill>
                          <a:latin typeface="Calibri"/>
                          <a:ea typeface="Times New Roman"/>
                          <a:cs typeface="Times New Roman"/>
                        </a:rPr>
                        <a:t>: </a:t>
                      </a:r>
                      <a:r>
                        <a:rPr lang="en-US" sz="1300" b="1" i="1" spc="20" dirty="0" smtClean="0">
                          <a:solidFill>
                            <a:srgbClr val="0066FF"/>
                          </a:solidFill>
                          <a:latin typeface="Calibri"/>
                          <a:ea typeface="Times New Roman"/>
                          <a:cs typeface="Times New Roman"/>
                        </a:rPr>
                        <a:t>Resiliency</a:t>
                      </a:r>
                      <a:r>
                        <a:rPr lang="en-US" sz="1300" i="1" spc="20" dirty="0" smtClean="0">
                          <a:solidFill>
                            <a:srgbClr val="0066FF"/>
                          </a:solidFill>
                          <a:latin typeface="Calibri"/>
                          <a:ea typeface="Times New Roman"/>
                          <a:cs typeface="Times New Roman"/>
                        </a:rPr>
                        <a:t> and</a:t>
                      </a:r>
                      <a:r>
                        <a:rPr lang="en-US" sz="1300" i="1" spc="20" baseline="0" dirty="0" smtClean="0">
                          <a:solidFill>
                            <a:srgbClr val="0066FF"/>
                          </a:solidFill>
                          <a:latin typeface="Calibri"/>
                          <a:ea typeface="Times New Roman"/>
                          <a:cs typeface="Times New Roman"/>
                        </a:rPr>
                        <a:t> Security for power systems with </a:t>
                      </a:r>
                      <a:r>
                        <a:rPr lang="en-US" sz="1300" b="1" i="1" spc="20" baseline="0" dirty="0" smtClean="0">
                          <a:solidFill>
                            <a:srgbClr val="0066FF"/>
                          </a:solidFill>
                          <a:latin typeface="Calibri"/>
                          <a:ea typeface="Times New Roman"/>
                          <a:cs typeface="Times New Roman"/>
                        </a:rPr>
                        <a:t>DER</a:t>
                      </a:r>
                      <a:endParaRPr lang="en-US" sz="1300" b="1" i="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DC Pending</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200"/>
                        </a:spcBef>
                        <a:spcAft>
                          <a:spcPts val="200"/>
                        </a:spcAft>
                        <a:buClrTx/>
                        <a:buSzTx/>
                        <a:buFontTx/>
                        <a:buNone/>
                        <a:tabLst>
                          <a:tab pos="228600" algn="l"/>
                          <a:tab pos="914400" algn="l"/>
                        </a:tabLst>
                        <a:defRPr/>
                      </a:pPr>
                      <a:r>
                        <a:rPr lang="en-US" sz="1300" spc="20" dirty="0" smtClean="0">
                          <a:solidFill>
                            <a:srgbClr val="0066FF"/>
                          </a:solidFill>
                          <a:latin typeface="Calibri"/>
                          <a:ea typeface="Times New Roman"/>
                          <a:cs typeface="Times New Roman"/>
                        </a:rPr>
                        <a:t>Need broader review by WG17</a:t>
                      </a:r>
                      <a:r>
                        <a:rPr lang="en-US" sz="1300" spc="20" baseline="0" dirty="0" smtClean="0">
                          <a:solidFill>
                            <a:srgbClr val="0066FF"/>
                          </a:solidFill>
                          <a:latin typeface="Calibri"/>
                          <a:ea typeface="Times New Roman"/>
                          <a:cs typeface="Times New Roman"/>
                        </a:rPr>
                        <a:t> &amp; 21 before submittal as TR as </a:t>
                      </a:r>
                      <a:r>
                        <a:rPr lang="en-US" sz="1300" spc="20" dirty="0" smtClean="0">
                          <a:solidFill>
                            <a:srgbClr val="0066FF"/>
                          </a:solidFill>
                          <a:latin typeface="Calibri"/>
                          <a:ea typeface="Times New Roman"/>
                          <a:cs typeface="Times New Roman"/>
                        </a:rPr>
                        <a:t>62351-12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200"/>
                        </a:spcBef>
                        <a:spcAft>
                          <a:spcPts val="200"/>
                        </a:spcAft>
                        <a:buClrTx/>
                        <a:buSzTx/>
                        <a:buFontTx/>
                        <a:buNone/>
                        <a:tabLst>
                          <a:tab pos="228600" algn="l"/>
                          <a:tab pos="914400" algn="l"/>
                        </a:tabLst>
                        <a:defRPr/>
                      </a:pPr>
                      <a:r>
                        <a:rPr lang="en-US" sz="1300" spc="20" dirty="0" smtClean="0">
                          <a:solidFill>
                            <a:srgbClr val="0066FF"/>
                          </a:solidFill>
                          <a:latin typeface="Calibri"/>
                          <a:ea typeface="Times New Roman"/>
                          <a:cs typeface="Times New Roman"/>
                        </a:rPr>
                        <a:t>Review in WG17 and WG21, Circulated in WG19 early 2014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73525">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PWI</a:t>
                      </a:r>
                      <a:r>
                        <a:rPr lang="en-US" sz="1300" spc="20" dirty="0" smtClean="0">
                          <a:solidFill>
                            <a:srgbClr val="0066FF"/>
                          </a:solidFill>
                          <a:latin typeface="Calibri"/>
                          <a:ea typeface="Times New Roman"/>
                          <a:cs typeface="Times New Roman"/>
                        </a:rPr>
                        <a:t>: </a:t>
                      </a:r>
                      <a:r>
                        <a:rPr lang="en-US" sz="1300" b="1" i="1" spc="20" dirty="0" smtClean="0">
                          <a:solidFill>
                            <a:srgbClr val="0066FF"/>
                          </a:solidFill>
                          <a:latin typeface="Calibri"/>
                          <a:ea typeface="Times New Roman"/>
                          <a:cs typeface="Times New Roman"/>
                        </a:rPr>
                        <a:t>Conformance Testing</a:t>
                      </a:r>
                      <a:r>
                        <a:rPr lang="en-US" sz="1300" i="1" spc="20" dirty="0" smtClean="0">
                          <a:solidFill>
                            <a:srgbClr val="0066FF"/>
                          </a:solidFill>
                          <a:latin typeface="Calibri"/>
                          <a:ea typeface="Times New Roman"/>
                          <a:cs typeface="Times New Roman"/>
                        </a:rPr>
                        <a:t> for IEC 62351</a:t>
                      </a:r>
                      <a:endParaRPr lang="en-US" sz="1300" i="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200"/>
                        </a:spcBef>
                        <a:spcAft>
                          <a:spcPts val="200"/>
                        </a:spcAft>
                        <a:buClrTx/>
                        <a:buSzTx/>
                        <a:buFontTx/>
                        <a:buNone/>
                        <a:tabLst>
                          <a:tab pos="228600" algn="l"/>
                          <a:tab pos="914400" algn="l"/>
                        </a:tabLst>
                        <a:defRPr/>
                      </a:pPr>
                      <a:r>
                        <a:rPr lang="en-US" sz="1300" spc="20" dirty="0" smtClean="0">
                          <a:solidFill>
                            <a:srgbClr val="0066FF"/>
                          </a:solidFill>
                          <a:latin typeface="Calibri"/>
                          <a:ea typeface="Times New Roman"/>
                          <a:cs typeface="Times New Roman"/>
                        </a:rPr>
                        <a:t>NWIP Pending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Pending</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Pending</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73525">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PWI</a:t>
                      </a:r>
                      <a:r>
                        <a:rPr lang="en-US" sz="1300" spc="20" dirty="0" smtClean="0">
                          <a:solidFill>
                            <a:srgbClr val="0066FF"/>
                          </a:solidFill>
                          <a:latin typeface="Calibri"/>
                          <a:ea typeface="Times New Roman"/>
                          <a:cs typeface="Times New Roman"/>
                        </a:rPr>
                        <a:t>: </a:t>
                      </a:r>
                      <a:r>
                        <a:rPr lang="en-US" sz="1300" b="1" spc="20" dirty="0" smtClean="0">
                          <a:solidFill>
                            <a:srgbClr val="0066FF"/>
                          </a:solidFill>
                          <a:latin typeface="Calibri"/>
                          <a:ea typeface="Times New Roman"/>
                          <a:cs typeface="Times New Roman"/>
                        </a:rPr>
                        <a:t>IEC 62351-90-1</a:t>
                      </a:r>
                      <a:r>
                        <a:rPr lang="en-US" sz="1300" spc="20" dirty="0" smtClean="0">
                          <a:solidFill>
                            <a:srgbClr val="0066FF"/>
                          </a:solidFill>
                          <a:latin typeface="Calibri"/>
                          <a:ea typeface="Times New Roman"/>
                          <a:cs typeface="Times New Roman"/>
                        </a:rPr>
                        <a:t>: </a:t>
                      </a:r>
                      <a:r>
                        <a:rPr lang="en-US" sz="1300" b="1" i="1" spc="20" dirty="0" smtClean="0">
                          <a:solidFill>
                            <a:srgbClr val="0066FF"/>
                          </a:solidFill>
                          <a:latin typeface="Calibri"/>
                          <a:ea typeface="Times New Roman"/>
                          <a:cs typeface="Times New Roman"/>
                        </a:rPr>
                        <a:t>Guidelines</a:t>
                      </a:r>
                      <a:r>
                        <a:rPr lang="en-US" sz="1300" i="1" spc="20" dirty="0" smtClean="0">
                          <a:solidFill>
                            <a:srgbClr val="0066FF"/>
                          </a:solidFill>
                          <a:latin typeface="Calibri"/>
                          <a:ea typeface="Times New Roman"/>
                          <a:cs typeface="Times New Roman"/>
                        </a:rPr>
                        <a:t> for Using Part 8 </a:t>
                      </a:r>
                      <a:r>
                        <a:rPr lang="en-US" sz="1300" b="1" i="1" spc="20" dirty="0" smtClean="0">
                          <a:solidFill>
                            <a:srgbClr val="0066FF"/>
                          </a:solidFill>
                          <a:latin typeface="Calibri"/>
                          <a:ea typeface="Times New Roman"/>
                          <a:cs typeface="Times New Roman"/>
                        </a:rPr>
                        <a:t>RBAC</a:t>
                      </a:r>
                      <a:endParaRPr lang="en-US" sz="1300" b="1" i="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200"/>
                        </a:spcBef>
                        <a:spcAft>
                          <a:spcPts val="200"/>
                        </a:spcAft>
                        <a:buClrTx/>
                        <a:buSzTx/>
                        <a:buFontTx/>
                        <a:buNone/>
                        <a:tabLst>
                          <a:tab pos="228600" algn="l"/>
                          <a:tab pos="914400" algn="l"/>
                        </a:tabLst>
                        <a:defRPr/>
                      </a:pPr>
                      <a:r>
                        <a:rPr lang="en-US" sz="1300" spc="20" smtClean="0">
                          <a:solidFill>
                            <a:srgbClr val="0066FF"/>
                          </a:solidFill>
                          <a:latin typeface="Calibri"/>
                          <a:ea typeface="Times New Roman"/>
                          <a:cs typeface="Times New Roman"/>
                        </a:rPr>
                        <a:t>TR Pending</a:t>
                      </a:r>
                      <a:endParaRPr lang="en-US" sz="1300" spc="20" dirty="0" smtClean="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200"/>
                        </a:spcBef>
                        <a:spcAft>
                          <a:spcPts val="200"/>
                        </a:spcAft>
                        <a:tabLst>
                          <a:tab pos="228600" algn="l"/>
                          <a:tab pos="914400" algn="l"/>
                        </a:tabLst>
                      </a:pPr>
                      <a:r>
                        <a:rPr lang="en-US" sz="1300" b="1" spc="20" dirty="0" smtClean="0">
                          <a:solidFill>
                            <a:srgbClr val="0066FF"/>
                          </a:solidFill>
                          <a:latin typeface="Calibri"/>
                          <a:ea typeface="Times New Roman"/>
                          <a:cs typeface="Times New Roman"/>
                        </a:rPr>
                        <a:t>Work in progress</a:t>
                      </a:r>
                      <a:endParaRPr lang="en-US" sz="1300" b="1"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200"/>
                        </a:spcBef>
                        <a:spcAft>
                          <a:spcPts val="200"/>
                        </a:spcAft>
                        <a:tabLst>
                          <a:tab pos="228600" algn="l"/>
                          <a:tab pos="914400" algn="l"/>
                        </a:tabLst>
                      </a:pPr>
                      <a:r>
                        <a:rPr lang="en-US" sz="1300" spc="20" dirty="0" smtClean="0">
                          <a:solidFill>
                            <a:srgbClr val="0066FF"/>
                          </a:solidFill>
                          <a:latin typeface="Calibri"/>
                          <a:ea typeface="Times New Roman"/>
                          <a:cs typeface="Times New Roman"/>
                        </a:rPr>
                        <a:t>Pending</a:t>
                      </a:r>
                      <a:endParaRPr lang="en-US" sz="1300" spc="20" dirty="0">
                        <a:solidFill>
                          <a:srgbClr val="0066FF"/>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45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0B79A0C1-3D7B-4437-9EC1-3E5589296189}" type="slidenum">
              <a:rPr lang="en-US" altLang="en-US" sz="1200" smtClean="0">
                <a:solidFill>
                  <a:schemeClr val="tx1"/>
                </a:solidFill>
              </a:rPr>
              <a:pPr>
                <a:spcBef>
                  <a:spcPct val="0"/>
                </a:spcBef>
                <a:buSzTx/>
                <a:buFontTx/>
                <a:buNone/>
              </a:pPr>
              <a:t>14</a:t>
            </a:fld>
            <a:endParaRPr lang="en-US" altLang="en-US" sz="1200" smtClean="0">
              <a:solidFill>
                <a:schemeClr val="tx1"/>
              </a:solidFill>
            </a:endParaRPr>
          </a:p>
        </p:txBody>
      </p:sp>
      <p:sp>
        <p:nvSpPr>
          <p:cNvPr id="7" name="Rounded Rectangle 6"/>
          <p:cNvSpPr/>
          <p:nvPr/>
        </p:nvSpPr>
        <p:spPr bwMode="auto">
          <a:xfrm>
            <a:off x="755650" y="3941763"/>
            <a:ext cx="7920038" cy="576262"/>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24581" name="Rectangle 2"/>
          <p:cNvSpPr>
            <a:spLocks noGrp="1" noChangeArrowheads="1"/>
          </p:cNvSpPr>
          <p:nvPr>
            <p:ph type="title"/>
          </p:nvPr>
        </p:nvSpPr>
        <p:spPr/>
        <p:txBody>
          <a:bodyPr/>
          <a:lstStyle/>
          <a:p>
            <a:pPr eaLnBrk="1" hangingPunct="1"/>
            <a:r>
              <a:rPr lang="en-US" smtClean="0"/>
              <a:t>Topics</a:t>
            </a:r>
          </a:p>
        </p:txBody>
      </p:sp>
      <p:sp>
        <p:nvSpPr>
          <p:cNvPr id="24582"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56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C66EB22C-11DD-4C6C-B55D-5D103CD9468D}" type="slidenum">
              <a:rPr lang="en-US" altLang="en-US" sz="1200" smtClean="0">
                <a:solidFill>
                  <a:schemeClr val="tx1"/>
                </a:solidFill>
              </a:rPr>
              <a:pPr>
                <a:spcBef>
                  <a:spcPct val="0"/>
                </a:spcBef>
                <a:buSzTx/>
                <a:buFontTx/>
                <a:buNone/>
              </a:pPr>
              <a:t>15</a:t>
            </a:fld>
            <a:endParaRPr lang="en-US" altLang="en-US" sz="1200" smtClean="0">
              <a:solidFill>
                <a:schemeClr val="tx1"/>
              </a:solidFill>
            </a:endParaRPr>
          </a:p>
        </p:txBody>
      </p:sp>
      <p:graphicFrame>
        <p:nvGraphicFramePr>
          <p:cNvPr id="6" name="Group 25"/>
          <p:cNvGraphicFramePr>
            <a:graphicFrameLocks/>
          </p:cNvGraphicFramePr>
          <p:nvPr/>
        </p:nvGraphicFramePr>
        <p:xfrm>
          <a:off x="323850" y="1412875"/>
          <a:ext cx="8569325" cy="5083175"/>
        </p:xfrm>
        <a:graphic>
          <a:graphicData uri="http://schemas.openxmlformats.org/drawingml/2006/table">
            <a:tbl>
              <a:tblPr/>
              <a:tblGrid>
                <a:gridCol w="1800346"/>
                <a:gridCol w="4320830"/>
                <a:gridCol w="2448149"/>
              </a:tblGrid>
              <a:tr h="360420">
                <a:tc>
                  <a:txBody>
                    <a:bodyPr/>
                    <a:lstStyle/>
                    <a:p>
                      <a:pPr marL="0" marR="0" lvl="0" indent="0" algn="ctr" defTabSz="914400" rtl="0" eaLnBrk="1" fontAlgn="base" latinLnBrk="0" hangingPunct="1">
                        <a:lnSpc>
                          <a:spcPct val="100000"/>
                        </a:lnSpc>
                        <a:spcBef>
                          <a:spcPct val="0"/>
                        </a:spcBef>
                        <a:spcAft>
                          <a:spcPct val="0"/>
                        </a:spcAft>
                        <a:buClrTx/>
                        <a:buSzPct val="90000"/>
                        <a:buFontTx/>
                        <a:buNone/>
                        <a:tabLst>
                          <a:tab pos="228600" algn="l"/>
                          <a:tab pos="914400" algn="l"/>
                        </a:tabLst>
                      </a:pPr>
                      <a:r>
                        <a:rPr kumimoji="0" lang="en-US" sz="1800" b="1" i="0" u="none" strike="noStrike" cap="none" normalizeH="0" baseline="0" dirty="0" smtClean="0">
                          <a:ln>
                            <a:noFill/>
                          </a:ln>
                          <a:solidFill>
                            <a:srgbClr val="008000"/>
                          </a:solidFill>
                          <a:effectLst/>
                          <a:latin typeface="Arial" charset="0"/>
                          <a:ea typeface="Times New Roman" pitchFamily="18" charset="0"/>
                          <a:cs typeface="Arial" charset="0"/>
                        </a:rPr>
                        <a:t>Completed</a:t>
                      </a:r>
                    </a:p>
                  </a:txBody>
                  <a:tcPr marL="91447" marR="91447"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90000"/>
                        <a:buFontTx/>
                        <a:buNone/>
                        <a:tabLst>
                          <a:tab pos="228600" algn="l"/>
                          <a:tab pos="914400" algn="l"/>
                        </a:tabLst>
                      </a:pPr>
                      <a:r>
                        <a:rPr kumimoji="0" lang="en-US" sz="1800" b="1" i="0" u="none" strike="noStrike" cap="none" normalizeH="0" baseline="0" dirty="0" smtClean="0">
                          <a:ln>
                            <a:noFill/>
                          </a:ln>
                          <a:solidFill>
                            <a:srgbClr val="FF0000"/>
                          </a:solidFill>
                          <a:effectLst/>
                          <a:latin typeface="Arial" charset="0"/>
                          <a:ea typeface="Times New Roman" pitchFamily="18" charset="0"/>
                          <a:cs typeface="Arial" charset="0"/>
                        </a:rPr>
                        <a:t>Updates in Process</a:t>
                      </a:r>
                      <a:endParaRPr kumimoji="0" lang="en-US" sz="1800" b="1" i="0" u="none" strike="noStrike" cap="none" normalizeH="0" baseline="0" dirty="0" smtClean="0">
                        <a:ln>
                          <a:noFill/>
                        </a:ln>
                        <a:solidFill>
                          <a:srgbClr val="FF0000"/>
                        </a:solidFill>
                        <a:effectLst/>
                        <a:latin typeface="Times New Roman" pitchFamily="18" charset="0"/>
                        <a:ea typeface="Times New Roman" pitchFamily="18" charset="0"/>
                        <a:cs typeface="Arial" charset="0"/>
                      </a:endParaRPr>
                    </a:p>
                  </a:txBody>
                  <a:tcPr marL="91447" marR="91447"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90000"/>
                        <a:buFontTx/>
                        <a:buNone/>
                        <a:tabLst>
                          <a:tab pos="228600" algn="l"/>
                          <a:tab pos="914400" algn="l"/>
                        </a:tabLst>
                      </a:pPr>
                      <a:r>
                        <a:rPr kumimoji="0" lang="en-US" sz="1800" b="1" i="0" u="none" strike="noStrike" cap="none" normalizeH="0" baseline="0" dirty="0" smtClean="0">
                          <a:ln>
                            <a:noFill/>
                          </a:ln>
                          <a:solidFill>
                            <a:srgbClr val="000099"/>
                          </a:solidFill>
                          <a:effectLst/>
                          <a:latin typeface="Arial" charset="0"/>
                          <a:ea typeface="Times New Roman" pitchFamily="18" charset="0"/>
                          <a:cs typeface="Arial" charset="0"/>
                        </a:rPr>
                        <a:t>Potential New Work</a:t>
                      </a:r>
                    </a:p>
                  </a:txBody>
                  <a:tcPr marL="91447" marR="91447"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722755">
                <a:tc>
                  <a:txBody>
                    <a:bodyPr/>
                    <a:lstStyle/>
                    <a:p>
                      <a:pPr marL="111125" marR="0" lvl="0" indent="-111125" algn="l" defTabSz="914400" rtl="0" eaLnBrk="1" fontAlgn="base" latinLnBrk="0" hangingPunct="1">
                        <a:lnSpc>
                          <a:spcPct val="100000"/>
                        </a:lnSpc>
                        <a:spcBef>
                          <a:spcPct val="50000"/>
                        </a:spcBef>
                        <a:spcAft>
                          <a:spcPct val="0"/>
                        </a:spcAft>
                        <a:buClrTx/>
                        <a:buSzPct val="90000"/>
                        <a:buFontTx/>
                        <a:buChar char="•"/>
                        <a:tabLst>
                          <a:tab pos="111125" algn="l"/>
                          <a:tab pos="914400" algn="l"/>
                        </a:tabLst>
                      </a:pPr>
                      <a:r>
                        <a:rPr kumimoji="0" lang="en-US" sz="1600" b="1" i="0" u="none" strike="noStrike" cap="none" normalizeH="0" baseline="0" dirty="0" smtClean="0">
                          <a:ln>
                            <a:noFill/>
                          </a:ln>
                          <a:solidFill>
                            <a:srgbClr val="008000"/>
                          </a:solidFill>
                          <a:effectLst/>
                          <a:latin typeface="Arial" charset="0"/>
                          <a:ea typeface="Times New Roman" pitchFamily="18" charset="0"/>
                          <a:cs typeface="Arial" charset="0"/>
                        </a:rPr>
                        <a:t>Ed. 1 </a:t>
                      </a:r>
                      <a:r>
                        <a:rPr kumimoji="0" lang="en-US" sz="1600" b="0" i="0" u="none" strike="noStrike" cap="none" normalizeH="0" baseline="0" dirty="0" smtClean="0">
                          <a:ln>
                            <a:noFill/>
                          </a:ln>
                          <a:solidFill>
                            <a:srgbClr val="008000"/>
                          </a:solidFill>
                          <a:effectLst/>
                          <a:latin typeface="Arial" charset="0"/>
                          <a:ea typeface="Times New Roman" pitchFamily="18" charset="0"/>
                          <a:cs typeface="Arial" charset="0"/>
                        </a:rPr>
                        <a:t>of Parts: 1, 2, 3, 4, 5, 6, 7, 8, and 10 – finalized as TRs or TS</a:t>
                      </a:r>
                      <a:endParaRPr kumimoji="0" lang="en-US" sz="1600" b="0" i="0" u="none" strike="noStrike" cap="none" normalizeH="0" baseline="0" dirty="0" smtClean="0">
                        <a:ln>
                          <a:noFill/>
                        </a:ln>
                        <a:solidFill>
                          <a:srgbClr val="009900"/>
                        </a:solidFill>
                        <a:effectLst/>
                        <a:latin typeface="Arial" charset="0"/>
                        <a:ea typeface="Times New Roman" pitchFamily="18" charset="0"/>
                        <a:cs typeface="Arial" charset="0"/>
                      </a:endParaRPr>
                    </a:p>
                    <a:p>
                      <a:pPr marL="111125" marR="0" lvl="0" indent="-111125" algn="l" defTabSz="914400" rtl="0" eaLnBrk="1" fontAlgn="base" latinLnBrk="0" hangingPunct="1">
                        <a:lnSpc>
                          <a:spcPct val="100000"/>
                        </a:lnSpc>
                        <a:spcBef>
                          <a:spcPct val="50000"/>
                        </a:spcBef>
                        <a:spcAft>
                          <a:spcPct val="0"/>
                        </a:spcAft>
                        <a:buClrTx/>
                        <a:buSzPct val="90000"/>
                        <a:buFontTx/>
                        <a:buChar char="•"/>
                        <a:tabLst>
                          <a:tab pos="111125" algn="l"/>
                          <a:tab pos="914400" algn="l"/>
                        </a:tabLst>
                      </a:pPr>
                      <a:r>
                        <a:rPr kumimoji="0" lang="en-US" sz="1600" b="1" i="0" u="none" strike="noStrike" cap="none" normalizeH="0" baseline="0" dirty="0" smtClean="0">
                          <a:ln>
                            <a:noFill/>
                          </a:ln>
                          <a:solidFill>
                            <a:srgbClr val="008000"/>
                          </a:solidFill>
                          <a:effectLst/>
                          <a:latin typeface="Arial" charset="0"/>
                          <a:ea typeface="Times New Roman" pitchFamily="18" charset="0"/>
                          <a:cs typeface="Arial" charset="0"/>
                        </a:rPr>
                        <a:t>Ed. 2 </a:t>
                      </a:r>
                      <a:r>
                        <a:rPr kumimoji="0" lang="en-US" sz="1600" b="0" i="0" u="none" strike="noStrike" cap="none" normalizeH="0" baseline="0" dirty="0" smtClean="0">
                          <a:ln>
                            <a:noFill/>
                          </a:ln>
                          <a:solidFill>
                            <a:srgbClr val="008000"/>
                          </a:solidFill>
                          <a:effectLst/>
                          <a:latin typeface="Arial" charset="0"/>
                          <a:ea typeface="Times New Roman" pitchFamily="18" charset="0"/>
                          <a:cs typeface="Arial" charset="0"/>
                        </a:rPr>
                        <a:t>of Part </a:t>
                      </a:r>
                      <a:r>
                        <a:rPr kumimoji="0" lang="en-US" sz="1600" b="0" i="0" u="none" strike="noStrike" cap="none" normalizeH="0" baseline="0" dirty="0" smtClean="0">
                          <a:ln>
                            <a:noFill/>
                          </a:ln>
                          <a:solidFill>
                            <a:srgbClr val="009900"/>
                          </a:solidFill>
                          <a:effectLst/>
                          <a:latin typeface="Arial" charset="0"/>
                          <a:ea typeface="Times New Roman" pitchFamily="18" charset="0"/>
                          <a:cs typeface="Arial" charset="0"/>
                        </a:rPr>
                        <a:t>5</a:t>
                      </a:r>
                      <a:endParaRPr kumimoji="0" lang="en-US" sz="1800" b="0" i="0" u="none" strike="noStrike" cap="none" normalizeH="0" baseline="0" dirty="0" smtClean="0">
                        <a:ln>
                          <a:noFill/>
                        </a:ln>
                        <a:solidFill>
                          <a:srgbClr val="505050"/>
                        </a:solidFill>
                        <a:effectLst/>
                        <a:latin typeface="Arial" charset="0"/>
                        <a:ea typeface="Times New Roman" pitchFamily="18" charset="0"/>
                        <a:cs typeface="Arial" charset="0"/>
                      </a:endParaRPr>
                    </a:p>
                  </a:txBody>
                  <a:tcPr marL="91447" marR="91447"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177800" marR="0" indent="-177800" algn="l" defTabSz="914400" rtl="0" eaLnBrk="1" fontAlgn="auto" latinLnBrk="0" hangingPunct="1">
                        <a:lnSpc>
                          <a:spcPct val="100000"/>
                        </a:lnSpc>
                        <a:spcBef>
                          <a:spcPts val="400"/>
                        </a:spcBef>
                        <a:spcAft>
                          <a:spcPts val="0"/>
                        </a:spcAft>
                        <a:buClrTx/>
                        <a:buSzTx/>
                        <a:buFontTx/>
                        <a:buChar char="•"/>
                        <a:tabLst/>
                        <a:defRPr/>
                      </a:pPr>
                      <a:r>
                        <a:rPr lang="en-US" sz="1600" b="1" dirty="0" smtClean="0">
                          <a:solidFill>
                            <a:srgbClr val="FF0000"/>
                          </a:solidFill>
                          <a:latin typeface="Arial" pitchFamily="34" charset="0"/>
                        </a:rPr>
                        <a:t>Part 2 Glossary</a:t>
                      </a:r>
                      <a:r>
                        <a:rPr lang="en-US" sz="1600" dirty="0" smtClean="0">
                          <a:solidFill>
                            <a:srgbClr val="FF0000"/>
                          </a:solidFill>
                          <a:latin typeface="Arial" pitchFamily="34" charset="0"/>
                        </a:rPr>
                        <a:t>: adding amendments probably update</a:t>
                      </a:r>
                      <a:r>
                        <a:rPr lang="en-US" sz="1600" baseline="0" dirty="0" smtClean="0">
                          <a:solidFill>
                            <a:srgbClr val="FF0000"/>
                          </a:solidFill>
                          <a:latin typeface="Arial" pitchFamily="34" charset="0"/>
                        </a:rPr>
                        <a:t> in 2014</a:t>
                      </a:r>
                    </a:p>
                    <a:p>
                      <a:pPr marL="177800" indent="-177800">
                        <a:spcBef>
                          <a:spcPts val="400"/>
                        </a:spcBef>
                        <a:buFontTx/>
                        <a:buChar char="•"/>
                      </a:pPr>
                      <a:r>
                        <a:rPr lang="en-US" sz="1600" b="1" dirty="0" smtClean="0">
                          <a:solidFill>
                            <a:srgbClr val="FF0000"/>
                          </a:solidFill>
                          <a:latin typeface="Arial" pitchFamily="34" charset="0"/>
                        </a:rPr>
                        <a:t>Part 3</a:t>
                      </a:r>
                      <a:r>
                        <a:rPr lang="en-US" sz="1600" dirty="0" smtClean="0">
                          <a:solidFill>
                            <a:srgbClr val="FF0000"/>
                          </a:solidFill>
                          <a:latin typeface="Arial" pitchFamily="34" charset="0"/>
                        </a:rPr>
                        <a:t> Security using </a:t>
                      </a:r>
                      <a:r>
                        <a:rPr lang="en-US" sz="1600" b="1" dirty="0" smtClean="0">
                          <a:solidFill>
                            <a:srgbClr val="FF0000"/>
                          </a:solidFill>
                          <a:latin typeface="Arial" pitchFamily="34" charset="0"/>
                        </a:rPr>
                        <a:t>TLS</a:t>
                      </a:r>
                      <a:r>
                        <a:rPr lang="en-US" sz="1600" dirty="0" smtClean="0">
                          <a:solidFill>
                            <a:srgbClr val="FF0000"/>
                          </a:solidFill>
                          <a:latin typeface="Arial" pitchFamily="34" charset="0"/>
                        </a:rPr>
                        <a:t>: Submitted as FDIS Dec 2013 as IS by 2014</a:t>
                      </a:r>
                    </a:p>
                    <a:p>
                      <a:pPr marL="177800" marR="0" indent="-177800" algn="l" defTabSz="914400" rtl="0" eaLnBrk="1" fontAlgn="auto" latinLnBrk="0" hangingPunct="1">
                        <a:lnSpc>
                          <a:spcPct val="100000"/>
                        </a:lnSpc>
                        <a:spcBef>
                          <a:spcPts val="400"/>
                        </a:spcBef>
                        <a:spcAft>
                          <a:spcPts val="0"/>
                        </a:spcAft>
                        <a:buClrTx/>
                        <a:buSzTx/>
                        <a:buFontTx/>
                        <a:buChar char="•"/>
                        <a:tabLst/>
                        <a:defRPr/>
                      </a:pPr>
                      <a:r>
                        <a:rPr lang="en-US" sz="1600" b="1" dirty="0" smtClean="0">
                          <a:solidFill>
                            <a:srgbClr val="FF0000"/>
                          </a:solidFill>
                          <a:latin typeface="Arial" pitchFamily="34" charset="0"/>
                        </a:rPr>
                        <a:t>Part 4 </a:t>
                      </a:r>
                      <a:r>
                        <a:rPr lang="en-US" sz="1600" dirty="0" smtClean="0">
                          <a:solidFill>
                            <a:srgbClr val="FF0000"/>
                          </a:solidFill>
                          <a:latin typeface="Arial" pitchFamily="34" charset="0"/>
                        </a:rPr>
                        <a:t>Security for </a:t>
                      </a:r>
                      <a:r>
                        <a:rPr lang="en-US" sz="1600" b="1" dirty="0" smtClean="0">
                          <a:solidFill>
                            <a:srgbClr val="FF0000"/>
                          </a:solidFill>
                          <a:latin typeface="Arial" pitchFamily="34" charset="0"/>
                        </a:rPr>
                        <a:t>MMS</a:t>
                      </a:r>
                      <a:r>
                        <a:rPr lang="en-US" sz="1600" dirty="0" smtClean="0">
                          <a:solidFill>
                            <a:srgbClr val="FF0000"/>
                          </a:solidFill>
                          <a:latin typeface="Arial" pitchFamily="34" charset="0"/>
                        </a:rPr>
                        <a:t>: Edition 2 started</a:t>
                      </a:r>
                    </a:p>
                    <a:p>
                      <a:pPr marL="177800" marR="0" indent="-177800" algn="l" defTabSz="914400" rtl="0" eaLnBrk="1" fontAlgn="auto" latinLnBrk="0" hangingPunct="1">
                        <a:lnSpc>
                          <a:spcPct val="100000"/>
                        </a:lnSpc>
                        <a:spcBef>
                          <a:spcPts val="400"/>
                        </a:spcBef>
                        <a:spcAft>
                          <a:spcPts val="0"/>
                        </a:spcAft>
                        <a:buClrTx/>
                        <a:buSzTx/>
                        <a:buFontTx/>
                        <a:buChar char="•"/>
                        <a:tabLst/>
                        <a:defRPr/>
                      </a:pPr>
                      <a:r>
                        <a:rPr lang="en-US" sz="1600" b="1" dirty="0" smtClean="0">
                          <a:solidFill>
                            <a:srgbClr val="FF0000"/>
                          </a:solidFill>
                          <a:latin typeface="Arial" pitchFamily="34" charset="0"/>
                        </a:rPr>
                        <a:t>Part 6</a:t>
                      </a:r>
                      <a:r>
                        <a:rPr lang="en-US" sz="1600" dirty="0" smtClean="0">
                          <a:solidFill>
                            <a:srgbClr val="FF0000"/>
                          </a:solidFill>
                          <a:latin typeface="Arial" pitchFamily="34" charset="0"/>
                        </a:rPr>
                        <a:t> on IEC 61850: </a:t>
                      </a:r>
                      <a:r>
                        <a:rPr lang="en-US" sz="1600" b="1" dirty="0" smtClean="0">
                          <a:solidFill>
                            <a:srgbClr val="FF0000"/>
                          </a:solidFill>
                          <a:latin typeface="Arial" pitchFamily="34" charset="0"/>
                        </a:rPr>
                        <a:t>GOOSE</a:t>
                      </a:r>
                      <a:r>
                        <a:rPr lang="en-US" sz="1600" dirty="0" smtClean="0">
                          <a:solidFill>
                            <a:srgbClr val="FF0000"/>
                          </a:solidFill>
                          <a:latin typeface="Arial" pitchFamily="34" charset="0"/>
                        </a:rPr>
                        <a:t> &amp; </a:t>
                      </a:r>
                      <a:r>
                        <a:rPr lang="en-US" sz="1600" b="1" dirty="0" smtClean="0">
                          <a:solidFill>
                            <a:srgbClr val="FF0000"/>
                          </a:solidFill>
                          <a:latin typeface="Arial" pitchFamily="34" charset="0"/>
                        </a:rPr>
                        <a:t>SVs</a:t>
                      </a:r>
                      <a:r>
                        <a:rPr lang="en-US" sz="1600" dirty="0" smtClean="0">
                          <a:solidFill>
                            <a:srgbClr val="FF0000"/>
                          </a:solidFill>
                          <a:latin typeface="Arial" pitchFamily="34" charset="0"/>
                        </a:rPr>
                        <a:t>.</a:t>
                      </a:r>
                      <a:r>
                        <a:rPr lang="en-US" sz="1600" baseline="0" dirty="0" smtClean="0">
                          <a:solidFill>
                            <a:srgbClr val="FF0000"/>
                          </a:solidFill>
                          <a:latin typeface="Arial" pitchFamily="34" charset="0"/>
                        </a:rPr>
                        <a:t> </a:t>
                      </a:r>
                      <a:r>
                        <a:rPr lang="en-US" sz="1600" dirty="0" smtClean="0">
                          <a:solidFill>
                            <a:srgbClr val="FF0000"/>
                          </a:solidFill>
                          <a:latin typeface="Arial" pitchFamily="34" charset="0"/>
                        </a:rPr>
                        <a:t>Updates to equivalent to IEC 61850-90-5</a:t>
                      </a:r>
                    </a:p>
                    <a:p>
                      <a:pPr marL="177800" marR="0" indent="-177800" algn="l" defTabSz="914400" rtl="0" eaLnBrk="1" fontAlgn="auto" latinLnBrk="0" hangingPunct="1">
                        <a:lnSpc>
                          <a:spcPct val="100000"/>
                        </a:lnSpc>
                        <a:spcBef>
                          <a:spcPts val="400"/>
                        </a:spcBef>
                        <a:spcAft>
                          <a:spcPts val="0"/>
                        </a:spcAft>
                        <a:buClrTx/>
                        <a:buSzTx/>
                        <a:buFontTx/>
                        <a:buChar char="•"/>
                        <a:tabLst/>
                        <a:defRPr/>
                      </a:pPr>
                      <a:r>
                        <a:rPr lang="en-US" sz="1600" b="1" dirty="0" smtClean="0">
                          <a:solidFill>
                            <a:srgbClr val="FF0000"/>
                          </a:solidFill>
                          <a:latin typeface="Arial" pitchFamily="34" charset="0"/>
                        </a:rPr>
                        <a:t>Part 7</a:t>
                      </a:r>
                      <a:r>
                        <a:rPr lang="en-US" sz="1600" dirty="0" smtClean="0">
                          <a:solidFill>
                            <a:srgbClr val="FF0000"/>
                          </a:solidFill>
                          <a:latin typeface="Arial" pitchFamily="34" charset="0"/>
                        </a:rPr>
                        <a:t> Network and </a:t>
                      </a:r>
                      <a:r>
                        <a:rPr lang="en-US" sz="1600" b="1" dirty="0" smtClean="0">
                          <a:solidFill>
                            <a:srgbClr val="FF0000"/>
                          </a:solidFill>
                          <a:latin typeface="Arial" pitchFamily="34" charset="0"/>
                        </a:rPr>
                        <a:t>System Management</a:t>
                      </a:r>
                      <a:r>
                        <a:rPr lang="en-US" sz="1600" dirty="0" smtClean="0">
                          <a:solidFill>
                            <a:srgbClr val="FF0000"/>
                          </a:solidFill>
                          <a:latin typeface="Arial" pitchFamily="34" charset="0"/>
                        </a:rPr>
                        <a:t>: update process to Ed 2 started in 2013</a:t>
                      </a:r>
                    </a:p>
                    <a:p>
                      <a:pPr marL="177800" marR="0" indent="-177800" algn="l" defTabSz="914400" rtl="0" eaLnBrk="1" fontAlgn="auto" latinLnBrk="0" hangingPunct="1">
                        <a:lnSpc>
                          <a:spcPct val="100000"/>
                        </a:lnSpc>
                        <a:spcBef>
                          <a:spcPts val="400"/>
                        </a:spcBef>
                        <a:spcAft>
                          <a:spcPts val="0"/>
                        </a:spcAft>
                        <a:buClrTx/>
                        <a:buSzTx/>
                        <a:buFontTx/>
                        <a:buChar char="•"/>
                        <a:tabLst/>
                        <a:defRPr/>
                      </a:pPr>
                      <a:r>
                        <a:rPr lang="en-US" sz="1600" b="1" dirty="0" smtClean="0">
                          <a:solidFill>
                            <a:srgbClr val="FF0000"/>
                          </a:solidFill>
                          <a:latin typeface="Arial" pitchFamily="34" charset="0"/>
                        </a:rPr>
                        <a:t>Part 8</a:t>
                      </a:r>
                      <a:r>
                        <a:rPr lang="en-US" sz="1600" dirty="0" smtClean="0">
                          <a:solidFill>
                            <a:srgbClr val="FF0000"/>
                          </a:solidFill>
                          <a:latin typeface="Arial" pitchFamily="34" charset="0"/>
                        </a:rPr>
                        <a:t> developing</a:t>
                      </a:r>
                      <a:r>
                        <a:rPr lang="en-US" sz="1600" baseline="0" dirty="0" smtClean="0">
                          <a:solidFill>
                            <a:srgbClr val="FF0000"/>
                          </a:solidFill>
                          <a:latin typeface="Arial" pitchFamily="34" charset="0"/>
                        </a:rPr>
                        <a:t> TR 62351-90-1 as Guidelines for using </a:t>
                      </a:r>
                      <a:r>
                        <a:rPr lang="en-US" sz="1600" b="1" baseline="0" dirty="0" smtClean="0">
                          <a:solidFill>
                            <a:srgbClr val="FF0000"/>
                          </a:solidFill>
                          <a:latin typeface="Arial" pitchFamily="34" charset="0"/>
                        </a:rPr>
                        <a:t>RBAC</a:t>
                      </a:r>
                      <a:endParaRPr lang="en-US" sz="1600" b="1" dirty="0" smtClean="0">
                        <a:solidFill>
                          <a:srgbClr val="FF0000"/>
                        </a:solidFill>
                        <a:latin typeface="Arial" pitchFamily="34" charset="0"/>
                      </a:endParaRPr>
                    </a:p>
                    <a:p>
                      <a:pPr marL="177800" indent="-177800">
                        <a:spcBef>
                          <a:spcPts val="400"/>
                        </a:spcBef>
                        <a:buFontTx/>
                        <a:buChar char="•"/>
                      </a:pPr>
                      <a:r>
                        <a:rPr lang="en-US" sz="1600" b="1" dirty="0" smtClean="0">
                          <a:solidFill>
                            <a:srgbClr val="FF0000"/>
                          </a:solidFill>
                          <a:latin typeface="Arial" pitchFamily="34" charset="0"/>
                        </a:rPr>
                        <a:t>Part 9</a:t>
                      </a:r>
                      <a:r>
                        <a:rPr lang="en-US" sz="1600" dirty="0" smtClean="0">
                          <a:solidFill>
                            <a:srgbClr val="FF0000"/>
                          </a:solidFill>
                          <a:latin typeface="Arial" pitchFamily="34" charset="0"/>
                        </a:rPr>
                        <a:t> </a:t>
                      </a:r>
                      <a:r>
                        <a:rPr lang="en-US" sz="1600" b="1" dirty="0" smtClean="0">
                          <a:solidFill>
                            <a:srgbClr val="FF0000"/>
                          </a:solidFill>
                          <a:latin typeface="Arial" pitchFamily="34" charset="0"/>
                        </a:rPr>
                        <a:t>Key Management</a:t>
                      </a:r>
                      <a:r>
                        <a:rPr lang="en-US" sz="1600" dirty="0" smtClean="0">
                          <a:solidFill>
                            <a:srgbClr val="FF0000"/>
                          </a:solidFill>
                          <a:latin typeface="Arial" pitchFamily="34" charset="0"/>
                        </a:rPr>
                        <a:t>: CD issued in August 2013; comments being addressed</a:t>
                      </a:r>
                    </a:p>
                    <a:p>
                      <a:pPr marL="177800" indent="-177800">
                        <a:spcBef>
                          <a:spcPts val="400"/>
                        </a:spcBef>
                        <a:buFontTx/>
                        <a:buChar char="•"/>
                      </a:pPr>
                      <a:r>
                        <a:rPr lang="en-US" sz="1600" b="1" dirty="0" smtClean="0">
                          <a:solidFill>
                            <a:srgbClr val="FF0000"/>
                          </a:solidFill>
                          <a:latin typeface="Arial" pitchFamily="34" charset="0"/>
                        </a:rPr>
                        <a:t>Part 11</a:t>
                      </a:r>
                      <a:r>
                        <a:rPr lang="en-US" sz="1600" dirty="0" smtClean="0">
                          <a:solidFill>
                            <a:srgbClr val="FF0000"/>
                          </a:solidFill>
                          <a:latin typeface="Arial" pitchFamily="34" charset="0"/>
                        </a:rPr>
                        <a:t> Security for </a:t>
                      </a:r>
                      <a:r>
                        <a:rPr lang="en-US" sz="1600" b="1" dirty="0" smtClean="0">
                          <a:solidFill>
                            <a:srgbClr val="FF0000"/>
                          </a:solidFill>
                          <a:latin typeface="Arial" pitchFamily="34" charset="0"/>
                        </a:rPr>
                        <a:t>XML</a:t>
                      </a:r>
                      <a:r>
                        <a:rPr lang="en-US" sz="1600" dirty="0" smtClean="0">
                          <a:solidFill>
                            <a:srgbClr val="FF0000"/>
                          </a:solidFill>
                          <a:latin typeface="Arial" pitchFamily="34" charset="0"/>
                        </a:rPr>
                        <a:t> Files: in progress</a:t>
                      </a:r>
                    </a:p>
                    <a:p>
                      <a:pPr marL="177800" marR="0" indent="-177800" algn="l" defTabSz="914400" rtl="0" eaLnBrk="1" fontAlgn="auto" latinLnBrk="0" hangingPunct="1">
                        <a:lnSpc>
                          <a:spcPct val="100000"/>
                        </a:lnSpc>
                        <a:spcBef>
                          <a:spcPts val="400"/>
                        </a:spcBef>
                        <a:spcAft>
                          <a:spcPts val="0"/>
                        </a:spcAft>
                        <a:buClrTx/>
                        <a:buSzTx/>
                        <a:buFontTx/>
                        <a:buChar char="•"/>
                        <a:tabLst/>
                        <a:defRPr/>
                      </a:pPr>
                      <a:r>
                        <a:rPr lang="en-US" sz="1600" b="1" kern="1200" dirty="0" smtClean="0">
                          <a:solidFill>
                            <a:srgbClr val="FF0000"/>
                          </a:solidFill>
                          <a:latin typeface="Arial" pitchFamily="34" charset="0"/>
                          <a:ea typeface="+mn-ea"/>
                          <a:cs typeface="+mn-cs"/>
                        </a:rPr>
                        <a:t>Resilience and Security </a:t>
                      </a:r>
                      <a:r>
                        <a:rPr lang="en-US" sz="1600" kern="1200" dirty="0" smtClean="0">
                          <a:solidFill>
                            <a:srgbClr val="FF0000"/>
                          </a:solidFill>
                          <a:latin typeface="Arial" pitchFamily="34" charset="0"/>
                          <a:ea typeface="+mn-ea"/>
                          <a:cs typeface="+mn-cs"/>
                        </a:rPr>
                        <a:t>for </a:t>
                      </a:r>
                      <a:r>
                        <a:rPr lang="en-US" sz="1600" b="1" kern="1200" dirty="0" smtClean="0">
                          <a:solidFill>
                            <a:srgbClr val="FF0000"/>
                          </a:solidFill>
                          <a:latin typeface="Arial" pitchFamily="34" charset="0"/>
                          <a:ea typeface="+mn-ea"/>
                          <a:cs typeface="+mn-cs"/>
                        </a:rPr>
                        <a:t>DER</a:t>
                      </a:r>
                      <a:r>
                        <a:rPr lang="en-US" sz="1600" kern="1200" dirty="0" smtClean="0">
                          <a:solidFill>
                            <a:srgbClr val="FF0000"/>
                          </a:solidFill>
                          <a:latin typeface="Arial" pitchFamily="34" charset="0"/>
                          <a:ea typeface="+mn-ea"/>
                          <a:cs typeface="+mn-cs"/>
                        </a:rPr>
                        <a:t> systems and other field devices (collaborate with WG17 and WG21 as appropriate)</a:t>
                      </a:r>
                    </a:p>
                  </a:txBody>
                  <a:tcPr marL="91447" marR="91447"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177800" indent="-177800">
                        <a:spcBef>
                          <a:spcPts val="400"/>
                        </a:spcBef>
                        <a:buFontTx/>
                        <a:buChar char="•"/>
                      </a:pPr>
                      <a:r>
                        <a:rPr lang="en-US" sz="1600" b="1" dirty="0" smtClean="0">
                          <a:solidFill>
                            <a:srgbClr val="000099"/>
                          </a:solidFill>
                          <a:latin typeface="Arial" pitchFamily="34" charset="0"/>
                        </a:rPr>
                        <a:t>Conformance Testing </a:t>
                      </a:r>
                      <a:r>
                        <a:rPr lang="en-US" sz="1600" dirty="0" smtClean="0">
                          <a:solidFill>
                            <a:srgbClr val="000099"/>
                          </a:solidFill>
                          <a:latin typeface="Arial" pitchFamily="34" charset="0"/>
                        </a:rPr>
                        <a:t>TR</a:t>
                      </a:r>
                      <a:br>
                        <a:rPr lang="en-US" sz="1600" dirty="0" smtClean="0">
                          <a:solidFill>
                            <a:srgbClr val="000099"/>
                          </a:solidFill>
                          <a:latin typeface="Arial" pitchFamily="34" charset="0"/>
                        </a:rPr>
                      </a:br>
                      <a:endParaRPr lang="en-US" sz="1600" dirty="0" smtClean="0">
                        <a:solidFill>
                          <a:srgbClr val="000099"/>
                        </a:solidFill>
                        <a:latin typeface="Arial" pitchFamily="34" charset="0"/>
                      </a:endParaRPr>
                    </a:p>
                    <a:p>
                      <a:pPr marL="177800" indent="-177800">
                        <a:spcBef>
                          <a:spcPts val="400"/>
                        </a:spcBef>
                        <a:buFontTx/>
                        <a:buChar char="•"/>
                      </a:pPr>
                      <a:r>
                        <a:rPr lang="en-US" sz="1600" b="1" dirty="0" smtClean="0">
                          <a:solidFill>
                            <a:srgbClr val="000099"/>
                          </a:solidFill>
                          <a:latin typeface="Arial" pitchFamily="34" charset="0"/>
                        </a:rPr>
                        <a:t>Profiles</a:t>
                      </a:r>
                      <a:r>
                        <a:rPr lang="en-US" sz="1600" dirty="0" smtClean="0">
                          <a:solidFill>
                            <a:srgbClr val="000099"/>
                          </a:solidFill>
                          <a:latin typeface="Arial" pitchFamily="34" charset="0"/>
                        </a:rPr>
                        <a:t> for web services including </a:t>
                      </a:r>
                      <a:r>
                        <a:rPr lang="en-US" sz="1600" b="1" dirty="0" smtClean="0">
                          <a:solidFill>
                            <a:srgbClr val="000099"/>
                          </a:solidFill>
                          <a:latin typeface="Arial" pitchFamily="34" charset="0"/>
                        </a:rPr>
                        <a:t>XMPP</a:t>
                      </a:r>
                      <a:r>
                        <a:rPr lang="en-US" sz="1600" dirty="0" smtClean="0">
                          <a:solidFill>
                            <a:srgbClr val="000099"/>
                          </a:solidFill>
                          <a:latin typeface="Arial" pitchFamily="34" charset="0"/>
                        </a:rPr>
                        <a:t> (once the requirements are determined in the IEC 61850-8-2 development)</a:t>
                      </a:r>
                      <a:br>
                        <a:rPr lang="en-US" sz="1600" dirty="0" smtClean="0">
                          <a:solidFill>
                            <a:srgbClr val="000099"/>
                          </a:solidFill>
                          <a:latin typeface="Arial" pitchFamily="34" charset="0"/>
                        </a:rPr>
                      </a:br>
                      <a:endParaRPr lang="en-US" sz="1600" dirty="0" smtClean="0">
                        <a:solidFill>
                          <a:srgbClr val="000099"/>
                        </a:solidFill>
                        <a:latin typeface="Arial" pitchFamily="34" charset="0"/>
                      </a:endParaRPr>
                    </a:p>
                    <a:p>
                      <a:pPr marL="177800" indent="-177800">
                        <a:spcBef>
                          <a:spcPts val="400"/>
                        </a:spcBef>
                        <a:buFontTx/>
                        <a:buChar char="•"/>
                      </a:pPr>
                      <a:r>
                        <a:rPr lang="en-US" sz="1600" b="1" dirty="0" smtClean="0">
                          <a:solidFill>
                            <a:srgbClr val="000099"/>
                          </a:solidFill>
                          <a:latin typeface="Arial" pitchFamily="34" charset="0"/>
                        </a:rPr>
                        <a:t>Metering</a:t>
                      </a:r>
                      <a:r>
                        <a:rPr lang="en-US" sz="1600" dirty="0" smtClean="0">
                          <a:solidFill>
                            <a:srgbClr val="000099"/>
                          </a:solidFill>
                          <a:latin typeface="Arial" pitchFamily="34" charset="0"/>
                        </a:rPr>
                        <a:t> </a:t>
                      </a:r>
                      <a:r>
                        <a:rPr lang="en-US" sz="1600" baseline="0" dirty="0" smtClean="0">
                          <a:solidFill>
                            <a:srgbClr val="000099"/>
                          </a:solidFill>
                          <a:latin typeface="Arial" pitchFamily="34" charset="0"/>
                        </a:rPr>
                        <a:t>(collaborate </a:t>
                      </a:r>
                      <a:r>
                        <a:rPr lang="en-US" sz="1600" dirty="0" smtClean="0">
                          <a:solidFill>
                            <a:srgbClr val="000099"/>
                          </a:solidFill>
                          <a:latin typeface="Arial" pitchFamily="34" charset="0"/>
                        </a:rPr>
                        <a:t>with TC13)</a:t>
                      </a:r>
                      <a:br>
                        <a:rPr lang="en-US" sz="1600" dirty="0" smtClean="0">
                          <a:solidFill>
                            <a:srgbClr val="000099"/>
                          </a:solidFill>
                          <a:latin typeface="Arial" pitchFamily="34" charset="0"/>
                        </a:rPr>
                      </a:br>
                      <a:endParaRPr lang="en-US" sz="1600" dirty="0" smtClean="0">
                        <a:solidFill>
                          <a:srgbClr val="000099"/>
                        </a:solidFill>
                        <a:latin typeface="Arial" pitchFamily="34" charset="0"/>
                      </a:endParaRPr>
                    </a:p>
                    <a:p>
                      <a:pPr marL="177800" indent="-177800">
                        <a:spcBef>
                          <a:spcPts val="400"/>
                        </a:spcBef>
                        <a:buFontTx/>
                        <a:buChar char="•"/>
                      </a:pPr>
                      <a:r>
                        <a:rPr lang="en-US" sz="1600" baseline="0" dirty="0" smtClean="0">
                          <a:solidFill>
                            <a:srgbClr val="000099"/>
                          </a:solidFill>
                          <a:latin typeface="Arial" pitchFamily="34" charset="0"/>
                        </a:rPr>
                        <a:t>Explore customer </a:t>
                      </a:r>
                      <a:r>
                        <a:rPr lang="en-US" sz="1600" b="1" baseline="0" dirty="0" smtClean="0">
                          <a:solidFill>
                            <a:srgbClr val="000099"/>
                          </a:solidFill>
                          <a:latin typeface="Arial" pitchFamily="34" charset="0"/>
                        </a:rPr>
                        <a:t>premises security </a:t>
                      </a:r>
                      <a:r>
                        <a:rPr lang="en-US" sz="1600" baseline="0" dirty="0" smtClean="0">
                          <a:solidFill>
                            <a:srgbClr val="000099"/>
                          </a:solidFill>
                          <a:latin typeface="Arial" pitchFamily="34" charset="0"/>
                        </a:rPr>
                        <a:t>issues with WG21</a:t>
                      </a:r>
                      <a:endParaRPr lang="en-US" sz="1600" dirty="0" smtClean="0">
                        <a:solidFill>
                          <a:srgbClr val="000099"/>
                        </a:solidFill>
                        <a:latin typeface="Arial" pitchFamily="34" charset="0"/>
                      </a:endParaRPr>
                    </a:p>
                  </a:txBody>
                  <a:tcPr marL="91447" marR="91447"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25618" name="Title 4"/>
          <p:cNvSpPr>
            <a:spLocks noGrp="1"/>
          </p:cNvSpPr>
          <p:nvPr>
            <p:ph type="title"/>
          </p:nvPr>
        </p:nvSpPr>
        <p:spPr/>
        <p:txBody>
          <a:bodyPr/>
          <a:lstStyle/>
          <a:p>
            <a:pPr algn="l"/>
            <a:r>
              <a:rPr lang="en-US" smtClean="0"/>
              <a:t>TC57 Security (IEC 62351) Roadmap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662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68A1739F-9BC3-4D0B-8065-F14A3A5273C4}" type="slidenum">
              <a:rPr lang="en-US" altLang="en-US" sz="1200" smtClean="0">
                <a:solidFill>
                  <a:schemeClr val="tx1"/>
                </a:solidFill>
              </a:rPr>
              <a:pPr>
                <a:spcBef>
                  <a:spcPct val="0"/>
                </a:spcBef>
                <a:buSzTx/>
                <a:buFontTx/>
                <a:buNone/>
              </a:pPr>
              <a:t>16</a:t>
            </a:fld>
            <a:endParaRPr lang="en-US" altLang="en-US" sz="1200" smtClean="0">
              <a:solidFill>
                <a:schemeClr val="tx1"/>
              </a:solidFill>
            </a:endParaRPr>
          </a:p>
        </p:txBody>
      </p:sp>
      <p:sp>
        <p:nvSpPr>
          <p:cNvPr id="7" name="Rounded Rectangle 6"/>
          <p:cNvSpPr/>
          <p:nvPr/>
        </p:nvSpPr>
        <p:spPr bwMode="auto">
          <a:xfrm>
            <a:off x="755650" y="4527550"/>
            <a:ext cx="7920038"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26629" name="Rectangle 2"/>
          <p:cNvSpPr>
            <a:spLocks noGrp="1" noChangeArrowheads="1"/>
          </p:cNvSpPr>
          <p:nvPr>
            <p:ph type="title"/>
          </p:nvPr>
        </p:nvSpPr>
        <p:spPr/>
        <p:txBody>
          <a:bodyPr/>
          <a:lstStyle/>
          <a:p>
            <a:pPr eaLnBrk="1" hangingPunct="1"/>
            <a:r>
              <a:rPr lang="en-US" smtClean="0"/>
              <a:t>Topics</a:t>
            </a:r>
          </a:p>
        </p:txBody>
      </p:sp>
      <p:sp>
        <p:nvSpPr>
          <p:cNvPr id="26630"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765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C5F43F4C-E140-4F5F-9124-86627335B1F8}" type="slidenum">
              <a:rPr lang="en-US" altLang="en-US" sz="1200" smtClean="0">
                <a:solidFill>
                  <a:schemeClr val="tx1"/>
                </a:solidFill>
              </a:rPr>
              <a:pPr>
                <a:spcBef>
                  <a:spcPct val="0"/>
                </a:spcBef>
                <a:buSzTx/>
                <a:buFontTx/>
                <a:buNone/>
              </a:pPr>
              <a:t>17</a:t>
            </a:fld>
            <a:endParaRPr lang="en-US" altLang="en-US" sz="1200" smtClean="0">
              <a:solidFill>
                <a:schemeClr val="tx1"/>
              </a:solidFill>
            </a:endParaRPr>
          </a:p>
        </p:txBody>
      </p:sp>
      <p:sp>
        <p:nvSpPr>
          <p:cNvPr id="7" name="Rounded Rectangle 6"/>
          <p:cNvSpPr/>
          <p:nvPr/>
        </p:nvSpPr>
        <p:spPr bwMode="auto">
          <a:xfrm>
            <a:off x="5624513" y="4527550"/>
            <a:ext cx="387350"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27653" name="Rectangle 2"/>
          <p:cNvSpPr>
            <a:spLocks noGrp="1" noChangeArrowheads="1"/>
          </p:cNvSpPr>
          <p:nvPr>
            <p:ph type="title"/>
          </p:nvPr>
        </p:nvSpPr>
        <p:spPr/>
        <p:txBody>
          <a:bodyPr/>
          <a:lstStyle/>
          <a:p>
            <a:pPr eaLnBrk="1" hangingPunct="1"/>
            <a:r>
              <a:rPr lang="en-US" smtClean="0"/>
              <a:t>Topics</a:t>
            </a:r>
          </a:p>
        </p:txBody>
      </p:sp>
      <p:sp>
        <p:nvSpPr>
          <p:cNvPr id="27654"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4"/>
          <p:cNvSpPr>
            <a:spLocks noGrp="1"/>
          </p:cNvSpPr>
          <p:nvPr>
            <p:ph type="title"/>
          </p:nvPr>
        </p:nvSpPr>
        <p:spPr/>
        <p:txBody>
          <a:bodyPr/>
          <a:lstStyle/>
          <a:p>
            <a:pPr algn="l"/>
            <a:r>
              <a:rPr lang="en-US" smtClean="0"/>
              <a:t>IEC 62351-7 ~ Standardized</a:t>
            </a:r>
            <a:br>
              <a:rPr lang="en-US" smtClean="0"/>
            </a:br>
            <a:r>
              <a:rPr lang="en-US" smtClean="0"/>
              <a:t>Network and System Management</a:t>
            </a:r>
          </a:p>
        </p:txBody>
      </p:sp>
      <p:sp>
        <p:nvSpPr>
          <p:cNvPr id="28675" name="Content Placeholder 5"/>
          <p:cNvSpPr>
            <a:spLocks noGrp="1"/>
          </p:cNvSpPr>
          <p:nvPr>
            <p:ph idx="1"/>
          </p:nvPr>
        </p:nvSpPr>
        <p:spPr/>
        <p:txBody>
          <a:bodyPr/>
          <a:lstStyle/>
          <a:p>
            <a:r>
              <a:rPr lang="en-US" dirty="0" smtClean="0"/>
              <a:t>Network and system management (NSM) data object models</a:t>
            </a:r>
            <a:br>
              <a:rPr lang="en-US" dirty="0" smtClean="0"/>
            </a:br>
            <a:endParaRPr lang="en-US" sz="1000" dirty="0"/>
          </a:p>
          <a:p>
            <a:r>
              <a:rPr lang="en-US" dirty="0" smtClean="0"/>
              <a:t>Using </a:t>
            </a:r>
            <a:r>
              <a:rPr lang="en-US" dirty="0"/>
              <a:t>Simple Network Management Protocol (</a:t>
            </a:r>
            <a:r>
              <a:rPr lang="en-US" dirty="0" smtClean="0"/>
              <a:t>SNMP)</a:t>
            </a:r>
            <a:br>
              <a:rPr lang="en-US" dirty="0" smtClean="0"/>
            </a:br>
            <a:endParaRPr lang="en-US" sz="1000" dirty="0"/>
          </a:p>
          <a:p>
            <a:r>
              <a:rPr lang="en-US" dirty="0" smtClean="0"/>
              <a:t>Coherent status and monitoring data of the power infrastructure/grid</a:t>
            </a:r>
            <a:br>
              <a:rPr lang="en-US" dirty="0" smtClean="0"/>
            </a:br>
            <a:r>
              <a:rPr lang="en-US" sz="2400" dirty="0" smtClean="0"/>
              <a:t>Different grid areas, diff. comm. channels,</a:t>
            </a:r>
            <a:br>
              <a:rPr lang="en-US" sz="2400" dirty="0" smtClean="0"/>
            </a:br>
            <a:r>
              <a:rPr lang="en-US" sz="2400" dirty="0" smtClean="0"/>
              <a:t>network segments, different protocols, etc.</a:t>
            </a:r>
            <a:br>
              <a:rPr lang="en-US" sz="2400" dirty="0" smtClean="0"/>
            </a:br>
            <a:endParaRPr lang="en-US" sz="1800" dirty="0" smtClean="0"/>
          </a:p>
        </p:txBody>
      </p:sp>
      <p:sp>
        <p:nvSpPr>
          <p:cNvPr id="2867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867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E3EE5996-E552-438D-9A03-077742D46DE4}" type="slidenum">
              <a:rPr lang="en-US" altLang="en-US" sz="1200" smtClean="0">
                <a:solidFill>
                  <a:schemeClr val="tx1"/>
                </a:solidFill>
              </a:rPr>
              <a:pPr>
                <a:spcBef>
                  <a:spcPct val="0"/>
                </a:spcBef>
                <a:buSzTx/>
                <a:buFontTx/>
                <a:buNone/>
              </a:pPr>
              <a:t>18</a:t>
            </a:fld>
            <a:endParaRPr lang="en-US" altLang="en-US" sz="120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4113" y="908050"/>
            <a:ext cx="6878637"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itle 4"/>
          <p:cNvSpPr>
            <a:spLocks noGrp="1"/>
          </p:cNvSpPr>
          <p:nvPr>
            <p:ph type="title"/>
          </p:nvPr>
        </p:nvSpPr>
        <p:spPr/>
        <p:txBody>
          <a:bodyPr/>
          <a:lstStyle/>
          <a:p>
            <a:pPr algn="l"/>
            <a:r>
              <a:rPr lang="en-US" smtClean="0"/>
              <a:t>IEC 62351-7 </a:t>
            </a:r>
            <a:r>
              <a:rPr lang="en-US" sz="2400" smtClean="0"/>
              <a:t>Network and System Management</a:t>
            </a:r>
            <a:endParaRPr lang="en-US" smtClean="0"/>
          </a:p>
        </p:txBody>
      </p:sp>
      <p:sp>
        <p:nvSpPr>
          <p:cNvPr id="2970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2970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spcBef>
                <a:spcPct val="0"/>
              </a:spcBef>
              <a:buSzTx/>
              <a:buFontTx/>
              <a:buNone/>
            </a:pPr>
            <a:fld id="{9F34AFC6-C654-4EBB-AA10-098A2674C059}" type="slidenum">
              <a:rPr lang="en-US" altLang="en-US" sz="1200" smtClean="0">
                <a:solidFill>
                  <a:schemeClr val="tx1"/>
                </a:solidFill>
              </a:rPr>
              <a:pPr>
                <a:spcBef>
                  <a:spcPct val="0"/>
                </a:spcBef>
                <a:buSzTx/>
                <a:buFontTx/>
                <a:buNone/>
              </a:pPr>
              <a:t>19</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122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DD2896A0-FA9F-42C9-988D-9F10A159E1F5}" type="slidenum">
              <a:rPr lang="en-US" altLang="en-US" sz="1200" smtClean="0">
                <a:solidFill>
                  <a:schemeClr val="tx1"/>
                </a:solidFill>
              </a:rPr>
              <a:pPr>
                <a:spcBef>
                  <a:spcPct val="0"/>
                </a:spcBef>
                <a:buSzTx/>
                <a:buFontTx/>
                <a:buNone/>
              </a:pPr>
              <a:t>2</a:t>
            </a:fld>
            <a:endParaRPr lang="en-US" altLang="en-US" sz="1200" smtClean="0">
              <a:solidFill>
                <a:schemeClr val="tx1"/>
              </a:solidFill>
            </a:endParaRPr>
          </a:p>
        </p:txBody>
      </p:sp>
      <p:sp>
        <p:nvSpPr>
          <p:cNvPr id="7" name="Rounded Rectangle 6"/>
          <p:cNvSpPr/>
          <p:nvPr/>
        </p:nvSpPr>
        <p:spPr bwMode="auto">
          <a:xfrm>
            <a:off x="755650" y="1628775"/>
            <a:ext cx="7920038"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12293" name="Rectangle 2"/>
          <p:cNvSpPr>
            <a:spLocks noGrp="1" noChangeArrowheads="1"/>
          </p:cNvSpPr>
          <p:nvPr>
            <p:ph type="title"/>
          </p:nvPr>
        </p:nvSpPr>
        <p:spPr/>
        <p:txBody>
          <a:bodyPr/>
          <a:lstStyle/>
          <a:p>
            <a:pPr eaLnBrk="1" hangingPunct="1"/>
            <a:r>
              <a:rPr lang="en-US" smtClean="0"/>
              <a:t>Topics</a:t>
            </a:r>
          </a:p>
        </p:txBody>
      </p:sp>
      <p:sp>
        <p:nvSpPr>
          <p:cNvPr id="12294" name="Rectangle 3"/>
          <p:cNvSpPr>
            <a:spLocks noGrp="1" noChangeArrowheads="1"/>
          </p:cNvSpPr>
          <p:nvPr>
            <p:ph idx="1"/>
          </p:nvPr>
        </p:nvSpPr>
        <p:spPr>
          <a:xfrm>
            <a:off x="457200" y="1600200"/>
            <a:ext cx="8002588" cy="4525963"/>
          </a:xfrm>
        </p:spPr>
        <p:txBody>
          <a:bodyPr/>
          <a:lstStyle/>
          <a:p>
            <a:pPr eaLnBrk="1" hangingPunct="1"/>
            <a:r>
              <a:rPr lang="en-US" dirty="0" smtClean="0"/>
              <a:t>Industrial Cyber Security Essentials</a:t>
            </a:r>
          </a:p>
          <a:p>
            <a:pPr eaLnBrk="1" hangingPunct="1"/>
            <a:r>
              <a:rPr lang="en-US" dirty="0" smtClean="0"/>
              <a:t>Mission and Scope of TC57 WG15</a:t>
            </a:r>
          </a:p>
          <a:p>
            <a:pPr eaLnBrk="1" hangingPunct="1"/>
            <a:r>
              <a:rPr lang="en-US" dirty="0" smtClean="0"/>
              <a:t>Members</a:t>
            </a:r>
          </a:p>
          <a:p>
            <a:pPr eaLnBrk="1" hangingPunct="1"/>
            <a:r>
              <a:rPr lang="en-US" dirty="0" smtClean="0"/>
              <a:t>IEC 62351 Parts &amp; Status</a:t>
            </a:r>
          </a:p>
          <a:p>
            <a:pPr eaLnBrk="1" hangingPunct="1"/>
            <a:r>
              <a:rPr lang="en-US" dirty="0" smtClean="0"/>
              <a:t>IEC 62351 Roadmap</a:t>
            </a:r>
          </a:p>
          <a:p>
            <a:pPr eaLnBrk="1" hangingPunct="1"/>
            <a:r>
              <a:rPr lang="en-US" dirty="0" smtClean="0"/>
              <a:t>About IEC 62351 Parts 7, 8 and 9</a:t>
            </a:r>
          </a:p>
          <a:p>
            <a:pPr eaLnBrk="1" hangingPunct="1"/>
            <a:r>
              <a:rPr lang="en-US" dirty="0" smtClean="0"/>
              <a:t>Liaisons and Coordination</a:t>
            </a:r>
          </a:p>
          <a:p>
            <a:pPr eaLnBrk="1" hangingPunct="1"/>
            <a:r>
              <a:rPr lang="en-US" dirty="0"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072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A936DD9D-F026-4808-96BB-521E8D94BFDC}" type="slidenum">
              <a:rPr lang="en-US" altLang="en-US" sz="1200" smtClean="0">
                <a:solidFill>
                  <a:schemeClr val="tx1"/>
                </a:solidFill>
              </a:rPr>
              <a:pPr>
                <a:spcBef>
                  <a:spcPct val="0"/>
                </a:spcBef>
                <a:buSzTx/>
                <a:buFontTx/>
                <a:buNone/>
              </a:pPr>
              <a:t>20</a:t>
            </a:fld>
            <a:endParaRPr lang="en-US" altLang="en-US" sz="1200" smtClean="0">
              <a:solidFill>
                <a:schemeClr val="tx1"/>
              </a:solidFill>
            </a:endParaRPr>
          </a:p>
        </p:txBody>
      </p:sp>
      <p:sp>
        <p:nvSpPr>
          <p:cNvPr id="7" name="Rounded Rectangle 6"/>
          <p:cNvSpPr/>
          <p:nvPr/>
        </p:nvSpPr>
        <p:spPr bwMode="auto">
          <a:xfrm>
            <a:off x="6156325" y="4527550"/>
            <a:ext cx="431800"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30725" name="Rectangle 2"/>
          <p:cNvSpPr>
            <a:spLocks noGrp="1" noChangeArrowheads="1"/>
          </p:cNvSpPr>
          <p:nvPr>
            <p:ph type="title"/>
          </p:nvPr>
        </p:nvSpPr>
        <p:spPr/>
        <p:txBody>
          <a:bodyPr/>
          <a:lstStyle/>
          <a:p>
            <a:pPr eaLnBrk="1" hangingPunct="1"/>
            <a:r>
              <a:rPr lang="en-US" smtClean="0"/>
              <a:t>Topics</a:t>
            </a:r>
          </a:p>
        </p:txBody>
      </p:sp>
      <p:sp>
        <p:nvSpPr>
          <p:cNvPr id="30726"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p:txBody>
          <a:bodyPr/>
          <a:lstStyle/>
          <a:p>
            <a:pPr algn="l"/>
            <a:r>
              <a:rPr lang="en-US" smtClean="0"/>
              <a:t>IEC 62351-8 ~ Standardized</a:t>
            </a:r>
            <a:br>
              <a:rPr lang="en-US" smtClean="0"/>
            </a:br>
            <a:r>
              <a:rPr lang="en-US" smtClean="0"/>
              <a:t>Role-Based Access Control</a:t>
            </a:r>
          </a:p>
        </p:txBody>
      </p:sp>
      <p:sp>
        <p:nvSpPr>
          <p:cNvPr id="31747" name="Content Placeholder 5"/>
          <p:cNvSpPr>
            <a:spLocks noGrp="1"/>
          </p:cNvSpPr>
          <p:nvPr>
            <p:ph idx="1"/>
          </p:nvPr>
        </p:nvSpPr>
        <p:spPr>
          <a:xfrm>
            <a:off x="457200" y="1600200"/>
            <a:ext cx="8229600" cy="4637112"/>
          </a:xfrm>
        </p:spPr>
        <p:txBody>
          <a:bodyPr/>
          <a:lstStyle/>
          <a:p>
            <a:r>
              <a:rPr lang="en-US" sz="2800" dirty="0" smtClean="0"/>
              <a:t>Standardized </a:t>
            </a:r>
            <a:r>
              <a:rPr lang="en-US" sz="2800" b="1" dirty="0" smtClean="0"/>
              <a:t>Central User Account</a:t>
            </a:r>
            <a:br>
              <a:rPr lang="en-US" sz="2800" b="1" dirty="0" smtClean="0"/>
            </a:br>
            <a:r>
              <a:rPr lang="en-US" sz="2800" b="1" dirty="0" smtClean="0"/>
              <a:t>Management</a:t>
            </a:r>
            <a:r>
              <a:rPr lang="en-US" sz="2800" dirty="0" smtClean="0"/>
              <a:t> in the automation, industrial, embedded world</a:t>
            </a:r>
          </a:p>
          <a:p>
            <a:r>
              <a:rPr lang="en-US" sz="2800" dirty="0" smtClean="0"/>
              <a:t>Standardized </a:t>
            </a:r>
            <a:r>
              <a:rPr lang="en-US" sz="2800" b="1" dirty="0" smtClean="0"/>
              <a:t>RBAC </a:t>
            </a:r>
            <a:r>
              <a:rPr lang="en-US" sz="2800" dirty="0" smtClean="0"/>
              <a:t>(Role Based Access Control)</a:t>
            </a:r>
          </a:p>
          <a:p>
            <a:r>
              <a:rPr lang="en-US" sz="2800" b="1" dirty="0" smtClean="0"/>
              <a:t>User tokens : X.509 certificates </a:t>
            </a:r>
          </a:p>
          <a:p>
            <a:r>
              <a:rPr lang="en-US" sz="2800" b="1" dirty="0" smtClean="0"/>
              <a:t>User certificates specify user’s roles, </a:t>
            </a:r>
            <a:r>
              <a:rPr lang="en-US" sz="2800" dirty="0" smtClean="0"/>
              <a:t>roles grouped in </a:t>
            </a:r>
            <a:r>
              <a:rPr lang="en-US" sz="2800" b="1" dirty="0" err="1" smtClean="0"/>
              <a:t>AoR</a:t>
            </a:r>
            <a:r>
              <a:rPr lang="en-US" sz="2800" dirty="0" err="1" smtClean="0"/>
              <a:t>s</a:t>
            </a:r>
            <a:endParaRPr lang="en-US" sz="2800" dirty="0" smtClean="0"/>
          </a:p>
          <a:p>
            <a:r>
              <a:rPr lang="en-US" sz="2800" b="1" dirty="0" smtClean="0"/>
              <a:t>Pull </a:t>
            </a:r>
            <a:r>
              <a:rPr lang="en-US" sz="2400" dirty="0" smtClean="0"/>
              <a:t>(e.g. LDAP) </a:t>
            </a:r>
            <a:r>
              <a:rPr lang="en-US" sz="2800" b="1" dirty="0" smtClean="0"/>
              <a:t>&amp; </a:t>
            </a:r>
            <a:br>
              <a:rPr lang="en-US" sz="2800" b="1" dirty="0" smtClean="0"/>
            </a:br>
            <a:r>
              <a:rPr lang="en-US" sz="2800" b="1" dirty="0" smtClean="0"/>
              <a:t>Push</a:t>
            </a:r>
            <a:r>
              <a:rPr lang="en-US" sz="2400" dirty="0" smtClean="0"/>
              <a:t> (e.g. </a:t>
            </a:r>
            <a:r>
              <a:rPr lang="en-US" sz="2400" dirty="0" err="1" smtClean="0"/>
              <a:t>SmartCards</a:t>
            </a:r>
            <a:r>
              <a:rPr lang="en-US" sz="2400" dirty="0" smtClean="0"/>
              <a:t>) </a:t>
            </a:r>
            <a:r>
              <a:rPr lang="en-US" sz="2800" dirty="0" smtClean="0"/>
              <a:t>methods supported</a:t>
            </a:r>
          </a:p>
        </p:txBody>
      </p:sp>
      <p:sp>
        <p:nvSpPr>
          <p:cNvPr id="3174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174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D1FEEF50-D63D-4170-AF61-E505F1516A98}" type="slidenum">
              <a:rPr lang="en-US" altLang="en-US" sz="1200" smtClean="0">
                <a:solidFill>
                  <a:schemeClr val="tx1"/>
                </a:solidFill>
              </a:rPr>
              <a:pPr>
                <a:spcBef>
                  <a:spcPct val="0"/>
                </a:spcBef>
                <a:buSzTx/>
                <a:buFontTx/>
                <a:buNone/>
              </a:pPr>
              <a:t>21</a:t>
            </a:fld>
            <a:endParaRPr lang="en-US" altLang="en-US" sz="120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27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DEBB0993-8040-4C27-A046-AE1043760E2C}" type="slidenum">
              <a:rPr lang="en-US" altLang="en-US" sz="1200" smtClean="0">
                <a:solidFill>
                  <a:schemeClr val="tx1"/>
                </a:solidFill>
              </a:rPr>
              <a:pPr>
                <a:spcBef>
                  <a:spcPct val="0"/>
                </a:spcBef>
                <a:buSzTx/>
                <a:buFontTx/>
                <a:buNone/>
              </a:pPr>
              <a:t>22</a:t>
            </a:fld>
            <a:endParaRPr lang="en-US" altLang="en-US" sz="1200" smtClean="0">
              <a:solidFill>
                <a:schemeClr val="tx1"/>
              </a:solidFill>
            </a:endParaRPr>
          </a:p>
        </p:txBody>
      </p:sp>
      <p:sp>
        <p:nvSpPr>
          <p:cNvPr id="7" name="Rounded Rectangle 6"/>
          <p:cNvSpPr/>
          <p:nvPr/>
        </p:nvSpPr>
        <p:spPr bwMode="auto">
          <a:xfrm>
            <a:off x="7451725" y="4527550"/>
            <a:ext cx="433388"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32773" name="Rectangle 2"/>
          <p:cNvSpPr>
            <a:spLocks noGrp="1" noChangeArrowheads="1"/>
          </p:cNvSpPr>
          <p:nvPr>
            <p:ph type="title"/>
          </p:nvPr>
        </p:nvSpPr>
        <p:spPr/>
        <p:txBody>
          <a:bodyPr/>
          <a:lstStyle/>
          <a:p>
            <a:pPr eaLnBrk="1" hangingPunct="1"/>
            <a:r>
              <a:rPr lang="en-US" smtClean="0"/>
              <a:t>Topics</a:t>
            </a:r>
          </a:p>
        </p:txBody>
      </p:sp>
      <p:sp>
        <p:nvSpPr>
          <p:cNvPr id="32774"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4"/>
          <p:cNvSpPr>
            <a:spLocks noGrp="1"/>
          </p:cNvSpPr>
          <p:nvPr>
            <p:ph type="title"/>
          </p:nvPr>
        </p:nvSpPr>
        <p:spPr/>
        <p:txBody>
          <a:bodyPr/>
          <a:lstStyle/>
          <a:p>
            <a:pPr algn="l"/>
            <a:r>
              <a:rPr lang="en-US" smtClean="0"/>
              <a:t>IEC 62351-9 ~ Standardized</a:t>
            </a:r>
            <a:br>
              <a:rPr lang="en-US" smtClean="0"/>
            </a:br>
            <a:r>
              <a:rPr lang="en-US" smtClean="0"/>
              <a:t>Key Management Methods</a:t>
            </a:r>
          </a:p>
        </p:txBody>
      </p:sp>
      <p:sp>
        <p:nvSpPr>
          <p:cNvPr id="33795" name="Content Placeholder 5"/>
          <p:cNvSpPr>
            <a:spLocks noGrp="1"/>
          </p:cNvSpPr>
          <p:nvPr>
            <p:ph idx="1"/>
          </p:nvPr>
        </p:nvSpPr>
        <p:spPr>
          <a:xfrm>
            <a:off x="457200" y="1600200"/>
            <a:ext cx="8435280" cy="4525963"/>
          </a:xfrm>
        </p:spPr>
        <p:txBody>
          <a:bodyPr/>
          <a:lstStyle/>
          <a:p>
            <a:r>
              <a:rPr lang="en-US" sz="2800" dirty="0" smtClean="0"/>
              <a:t>Device/user </a:t>
            </a:r>
            <a:r>
              <a:rPr lang="en-US" sz="2800" b="1" dirty="0" smtClean="0"/>
              <a:t>X.509 digital certificates</a:t>
            </a:r>
            <a:r>
              <a:rPr lang="en-US" sz="2800" dirty="0" smtClean="0"/>
              <a:t/>
            </a:r>
            <a:br>
              <a:rPr lang="en-US" sz="2800" dirty="0" smtClean="0"/>
            </a:br>
            <a:endParaRPr lang="en-US" sz="2800" dirty="0" smtClean="0"/>
          </a:p>
          <a:p>
            <a:r>
              <a:rPr lang="en-US" sz="2800" b="1" dirty="0" smtClean="0"/>
              <a:t>PKI methods </a:t>
            </a:r>
            <a:r>
              <a:rPr lang="en-US" sz="2800" dirty="0" smtClean="0"/>
              <a:t>and protocols</a:t>
            </a:r>
            <a:br>
              <a:rPr lang="en-US" sz="2800" dirty="0" smtClean="0"/>
            </a:br>
            <a:endParaRPr lang="en-US" sz="2800" dirty="0" smtClean="0"/>
          </a:p>
          <a:p>
            <a:r>
              <a:rPr lang="en-US" sz="2800" dirty="0" smtClean="0"/>
              <a:t>Full </a:t>
            </a:r>
            <a:r>
              <a:rPr lang="en-US" sz="2800" b="1" dirty="0" smtClean="0"/>
              <a:t>key life cycle </a:t>
            </a:r>
            <a:r>
              <a:rPr lang="en-US" sz="2800" dirty="0" smtClean="0"/>
              <a:t>: from</a:t>
            </a:r>
            <a:br>
              <a:rPr lang="en-US" sz="2800" dirty="0" smtClean="0"/>
            </a:br>
            <a:r>
              <a:rPr lang="en-US" sz="2800" dirty="0" smtClean="0"/>
              <a:t>Creation until the end-of-life</a:t>
            </a:r>
            <a:br>
              <a:rPr lang="en-US" sz="2800" dirty="0" smtClean="0"/>
            </a:br>
            <a:endParaRPr lang="en-US" sz="2800" dirty="0" smtClean="0"/>
          </a:p>
          <a:p>
            <a:r>
              <a:rPr lang="en-US" sz="2800" b="1" dirty="0" smtClean="0"/>
              <a:t>GDOI</a:t>
            </a:r>
            <a:r>
              <a:rPr lang="en-US" sz="2400" dirty="0" smtClean="0"/>
              <a:t> (distribution of symmetrical keys)</a:t>
            </a:r>
            <a:endParaRPr lang="en-US" sz="2800" dirty="0" smtClean="0"/>
          </a:p>
          <a:p>
            <a:endParaRPr lang="en-US" sz="2800" dirty="0" smtClean="0"/>
          </a:p>
        </p:txBody>
      </p:sp>
      <p:sp>
        <p:nvSpPr>
          <p:cNvPr id="3379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379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D55079C5-12C8-4390-888F-ADE63C10E11B}" type="slidenum">
              <a:rPr lang="en-US" altLang="en-US" sz="1200" smtClean="0">
                <a:solidFill>
                  <a:schemeClr val="tx1"/>
                </a:solidFill>
              </a:rPr>
              <a:pPr>
                <a:spcBef>
                  <a:spcPct val="0"/>
                </a:spcBef>
                <a:buSzTx/>
                <a:buFontTx/>
                <a:buNone/>
              </a:pPr>
              <a:t>23</a:t>
            </a:fld>
            <a:endParaRPr lang="en-US" altLang="en-US" sz="120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48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759119C5-16A4-409D-98DB-A2B7965AD213}" type="slidenum">
              <a:rPr lang="en-US" altLang="en-US" sz="1200" smtClean="0">
                <a:solidFill>
                  <a:schemeClr val="tx1"/>
                </a:solidFill>
              </a:rPr>
              <a:pPr>
                <a:spcBef>
                  <a:spcPct val="0"/>
                </a:spcBef>
                <a:buSzTx/>
                <a:buFontTx/>
                <a:buNone/>
              </a:pPr>
              <a:t>24</a:t>
            </a:fld>
            <a:endParaRPr lang="en-US" altLang="en-US" sz="1200" smtClean="0">
              <a:solidFill>
                <a:schemeClr val="tx1"/>
              </a:solidFill>
            </a:endParaRPr>
          </a:p>
        </p:txBody>
      </p:sp>
      <p:sp>
        <p:nvSpPr>
          <p:cNvPr id="7" name="Rounded Rectangle 6"/>
          <p:cNvSpPr/>
          <p:nvPr/>
        </p:nvSpPr>
        <p:spPr bwMode="auto">
          <a:xfrm>
            <a:off x="755650" y="5130800"/>
            <a:ext cx="7920038"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34821" name="Rectangle 2"/>
          <p:cNvSpPr>
            <a:spLocks noGrp="1" noChangeArrowheads="1"/>
          </p:cNvSpPr>
          <p:nvPr>
            <p:ph type="title"/>
          </p:nvPr>
        </p:nvSpPr>
        <p:spPr/>
        <p:txBody>
          <a:bodyPr/>
          <a:lstStyle/>
          <a:p>
            <a:pPr eaLnBrk="1" hangingPunct="1"/>
            <a:r>
              <a:rPr lang="en-US" smtClean="0"/>
              <a:t>Topics</a:t>
            </a:r>
          </a:p>
        </p:txBody>
      </p:sp>
      <p:sp>
        <p:nvSpPr>
          <p:cNvPr id="34822"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58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09FC60C4-332E-4367-9396-AB4CAF38F0C4}" type="slidenum">
              <a:rPr lang="en-US" altLang="en-US" sz="1200" smtClean="0">
                <a:solidFill>
                  <a:schemeClr val="tx1"/>
                </a:solidFill>
              </a:rPr>
              <a:pPr>
                <a:spcBef>
                  <a:spcPct val="0"/>
                </a:spcBef>
                <a:buSzTx/>
                <a:buFontTx/>
                <a:buNone/>
              </a:pPr>
              <a:t>25</a:t>
            </a:fld>
            <a:endParaRPr lang="en-US" altLang="en-US" sz="1200" smtClean="0">
              <a:solidFill>
                <a:schemeClr val="tx1"/>
              </a:solidFill>
            </a:endParaRPr>
          </a:p>
        </p:txBody>
      </p:sp>
      <p:sp>
        <p:nvSpPr>
          <p:cNvPr id="35844" name="Rectangle 2"/>
          <p:cNvSpPr>
            <a:spLocks noGrp="1" noChangeArrowheads="1"/>
          </p:cNvSpPr>
          <p:nvPr>
            <p:ph type="title"/>
          </p:nvPr>
        </p:nvSpPr>
        <p:spPr>
          <a:xfrm>
            <a:off x="1403350" y="115888"/>
            <a:ext cx="7129463" cy="1055687"/>
          </a:xfrm>
        </p:spPr>
        <p:txBody>
          <a:bodyPr/>
          <a:lstStyle/>
          <a:p>
            <a:pPr eaLnBrk="1" hangingPunct="1"/>
            <a:r>
              <a:rPr lang="en-US" smtClean="0"/>
              <a:t>Liaisons with Other Security Activities </a:t>
            </a:r>
          </a:p>
        </p:txBody>
      </p:sp>
      <p:sp>
        <p:nvSpPr>
          <p:cNvPr id="5" name="Rectangle 3"/>
          <p:cNvSpPr>
            <a:spLocks noGrp="1" noChangeArrowheads="1"/>
          </p:cNvSpPr>
          <p:nvPr>
            <p:ph idx="1"/>
          </p:nvPr>
        </p:nvSpPr>
        <p:spPr>
          <a:xfrm>
            <a:off x="468312" y="1268413"/>
            <a:ext cx="8496176" cy="5400675"/>
          </a:xfrm>
        </p:spPr>
        <p:txBody>
          <a:bodyPr>
            <a:noAutofit/>
          </a:bodyPr>
          <a:lstStyle/>
          <a:p>
            <a:pPr>
              <a:lnSpc>
                <a:spcPct val="120000"/>
              </a:lnSpc>
              <a:defRPr/>
            </a:pPr>
            <a:r>
              <a:rPr lang="en-US" sz="1800" dirty="0" smtClean="0"/>
              <a:t>Liaison with </a:t>
            </a:r>
            <a:r>
              <a:rPr lang="en-US" sz="1800" b="1" dirty="0" smtClean="0"/>
              <a:t>ISO JTC 1 / SC 27 IT Security</a:t>
            </a:r>
            <a:r>
              <a:rPr lang="en-US" sz="1800" dirty="0" smtClean="0"/>
              <a:t>: </a:t>
            </a:r>
          </a:p>
          <a:p>
            <a:pPr lvl="1">
              <a:lnSpc>
                <a:spcPct val="120000"/>
              </a:lnSpc>
              <a:defRPr/>
            </a:pPr>
            <a:r>
              <a:rPr lang="en-US" sz="1400" dirty="0" smtClean="0"/>
              <a:t>WG15 has provided lists of Smart Grid security standards &amp; documents to </a:t>
            </a:r>
            <a:r>
              <a:rPr lang="en-US" sz="1400" b="1" dirty="0" smtClean="0"/>
              <a:t>SC27</a:t>
            </a:r>
            <a:r>
              <a:rPr lang="en-US" sz="1400" dirty="0" smtClean="0"/>
              <a:t>. </a:t>
            </a:r>
          </a:p>
          <a:p>
            <a:pPr lvl="1">
              <a:lnSpc>
                <a:spcPct val="120000"/>
              </a:lnSpc>
              <a:defRPr/>
            </a:pPr>
            <a:r>
              <a:rPr lang="en-US" sz="1400" dirty="0" smtClean="0"/>
              <a:t>WG15 has reviewed documents of the </a:t>
            </a:r>
            <a:r>
              <a:rPr lang="en-US" sz="1400" b="1" dirty="0" smtClean="0"/>
              <a:t>270xx</a:t>
            </a:r>
            <a:r>
              <a:rPr lang="en-US" sz="1400" dirty="0" smtClean="0"/>
              <a:t> </a:t>
            </a:r>
            <a:r>
              <a:rPr lang="en-US" sz="1400" b="1" dirty="0" smtClean="0"/>
              <a:t>series</a:t>
            </a:r>
            <a:r>
              <a:rPr lang="en-US" sz="1400" dirty="0" smtClean="0"/>
              <a:t> on general cyber security.</a:t>
            </a:r>
          </a:p>
          <a:p>
            <a:pPr lvl="1">
              <a:lnSpc>
                <a:spcPct val="120000"/>
              </a:lnSpc>
              <a:defRPr/>
            </a:pPr>
            <a:r>
              <a:rPr lang="en-US" sz="1400" dirty="0" smtClean="0"/>
              <a:t>WG15 welcomes the publication of </a:t>
            </a:r>
            <a:r>
              <a:rPr lang="en-US" sz="1400" b="1" dirty="0" smtClean="0"/>
              <a:t>ISO/IEC TR 27019</a:t>
            </a:r>
            <a:r>
              <a:rPr lang="en-US" sz="1400" dirty="0" smtClean="0"/>
              <a:t>. </a:t>
            </a:r>
          </a:p>
          <a:p>
            <a:pPr lvl="1">
              <a:lnSpc>
                <a:spcPct val="120000"/>
              </a:lnSpc>
              <a:defRPr/>
            </a:pPr>
            <a:r>
              <a:rPr lang="en-US" sz="1400" b="1" dirty="0" smtClean="0"/>
              <a:t>SC27</a:t>
            </a:r>
            <a:r>
              <a:rPr lang="en-US" sz="1400" dirty="0" smtClean="0"/>
              <a:t> liaison : </a:t>
            </a:r>
            <a:r>
              <a:rPr lang="en-US" sz="1400" dirty="0"/>
              <a:t>SC27 </a:t>
            </a:r>
            <a:r>
              <a:rPr lang="en-US" sz="1400" dirty="0" smtClean="0"/>
              <a:t>expects to attend additional WG15 meetings</a:t>
            </a:r>
          </a:p>
          <a:p>
            <a:pPr>
              <a:lnSpc>
                <a:spcPct val="120000"/>
              </a:lnSpc>
              <a:defRPr/>
            </a:pPr>
            <a:r>
              <a:rPr lang="en-US" sz="1800" dirty="0" smtClean="0"/>
              <a:t>Liaison D with </a:t>
            </a:r>
            <a:r>
              <a:rPr lang="en-US" sz="1800" b="1" dirty="0" smtClean="0"/>
              <a:t>M/490 SGIS</a:t>
            </a:r>
            <a:r>
              <a:rPr lang="en-US" sz="1800" dirty="0" smtClean="0"/>
              <a:t>: </a:t>
            </a:r>
          </a:p>
          <a:p>
            <a:pPr lvl="1">
              <a:lnSpc>
                <a:spcPct val="120000"/>
              </a:lnSpc>
              <a:defRPr/>
            </a:pPr>
            <a:r>
              <a:rPr lang="en-US" sz="1400" dirty="0" smtClean="0"/>
              <a:t>WG15 is exchanging information with SGIS</a:t>
            </a:r>
          </a:p>
          <a:p>
            <a:pPr>
              <a:lnSpc>
                <a:spcPct val="120000"/>
              </a:lnSpc>
              <a:defRPr/>
            </a:pPr>
            <a:r>
              <a:rPr lang="en-US" sz="1800" dirty="0" smtClean="0"/>
              <a:t>Liaison D with </a:t>
            </a:r>
            <a:r>
              <a:rPr lang="en-US" sz="1800" b="1" dirty="0" smtClean="0"/>
              <a:t>UCAIug</a:t>
            </a:r>
            <a:r>
              <a:rPr lang="en-US" sz="1800" dirty="0" smtClean="0"/>
              <a:t>: </a:t>
            </a:r>
          </a:p>
          <a:p>
            <a:pPr lvl="1">
              <a:lnSpc>
                <a:spcPct val="120000"/>
              </a:lnSpc>
              <a:defRPr/>
            </a:pPr>
            <a:r>
              <a:rPr lang="en-US" sz="1400" dirty="0" smtClean="0"/>
              <a:t>Discussions with </a:t>
            </a:r>
            <a:r>
              <a:rPr lang="en-US" sz="1400" b="1" dirty="0" smtClean="0"/>
              <a:t>SG-Security in </a:t>
            </a:r>
            <a:r>
              <a:rPr lang="en-US" sz="1400" b="1" dirty="0" err="1" smtClean="0"/>
              <a:t>UCAIug</a:t>
            </a:r>
            <a:r>
              <a:rPr lang="en-US" sz="1400" b="1" dirty="0" smtClean="0"/>
              <a:t> </a:t>
            </a:r>
            <a:r>
              <a:rPr lang="en-US" sz="1400" dirty="0" smtClean="0"/>
              <a:t>are underway.</a:t>
            </a:r>
          </a:p>
          <a:p>
            <a:pPr eaLnBrk="1" hangingPunct="1">
              <a:lnSpc>
                <a:spcPct val="120000"/>
              </a:lnSpc>
              <a:defRPr/>
            </a:pPr>
            <a:r>
              <a:rPr lang="en-US" sz="1800" dirty="0" smtClean="0"/>
              <a:t>Liaison A with </a:t>
            </a:r>
            <a:r>
              <a:rPr lang="en-US" sz="1800" b="1" dirty="0" smtClean="0"/>
              <a:t>IEC TC65C </a:t>
            </a:r>
            <a:r>
              <a:rPr lang="en-US" sz="1800" dirty="0" smtClean="0"/>
              <a:t>which is standardizing the work of the</a:t>
            </a:r>
            <a:br>
              <a:rPr lang="en-US" sz="1800" dirty="0" smtClean="0"/>
            </a:br>
            <a:r>
              <a:rPr lang="en-US" sz="1800" b="1" dirty="0" smtClean="0"/>
              <a:t>ISA SP99 </a:t>
            </a:r>
            <a:r>
              <a:rPr lang="en-US" sz="1800" dirty="0" smtClean="0"/>
              <a:t>Security Standards. </a:t>
            </a:r>
          </a:p>
          <a:p>
            <a:pPr lvl="1">
              <a:lnSpc>
                <a:spcPct val="120000"/>
              </a:lnSpc>
              <a:defRPr/>
            </a:pPr>
            <a:r>
              <a:rPr lang="en-US" sz="1400" dirty="0" smtClean="0"/>
              <a:t>Some WG15 members have reviewed and commented on </a:t>
            </a:r>
            <a:r>
              <a:rPr lang="en-US" sz="1400" b="1" dirty="0" smtClean="0"/>
              <a:t>IEC 62443 </a:t>
            </a:r>
            <a:r>
              <a:rPr lang="en-US" sz="1400" dirty="0" smtClean="0"/>
              <a:t>drafts</a:t>
            </a:r>
          </a:p>
          <a:p>
            <a:pPr eaLnBrk="1" hangingPunct="1">
              <a:lnSpc>
                <a:spcPct val="120000"/>
              </a:lnSpc>
              <a:defRPr/>
            </a:pPr>
            <a:r>
              <a:rPr lang="en-US" sz="1800" dirty="0" smtClean="0"/>
              <a:t>Liaison D with the </a:t>
            </a:r>
            <a:r>
              <a:rPr lang="en-US" sz="1800" b="1" dirty="0" smtClean="0"/>
              <a:t>IEEE PES PSCC Security Subcommittee</a:t>
            </a:r>
          </a:p>
          <a:p>
            <a:pPr lvl="1">
              <a:lnSpc>
                <a:spcPct val="120000"/>
              </a:lnSpc>
              <a:defRPr/>
            </a:pPr>
            <a:r>
              <a:rPr lang="en-US" sz="1400" dirty="0" smtClean="0"/>
              <a:t>Working with IEEE Substations on Cybersecurity Standard </a:t>
            </a:r>
            <a:r>
              <a:rPr lang="en-US" sz="1400" b="1" dirty="0" smtClean="0"/>
              <a:t>IEEE 1686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Coordination with Security Groups</a:t>
            </a:r>
          </a:p>
        </p:txBody>
      </p:sp>
      <p:sp>
        <p:nvSpPr>
          <p:cNvPr id="31747" name="Content Placeholder 2"/>
          <p:cNvSpPr>
            <a:spLocks noGrp="1"/>
          </p:cNvSpPr>
          <p:nvPr>
            <p:ph idx="1"/>
          </p:nvPr>
        </p:nvSpPr>
        <p:spPr>
          <a:xfrm>
            <a:off x="704850" y="1412875"/>
            <a:ext cx="7773988" cy="4902200"/>
          </a:xfrm>
        </p:spPr>
        <p:txBody>
          <a:bodyPr/>
          <a:lstStyle/>
          <a:p>
            <a:pPr>
              <a:lnSpc>
                <a:spcPct val="120000"/>
              </a:lnSpc>
            </a:pPr>
            <a:r>
              <a:rPr lang="en-US" sz="2000" smtClean="0"/>
              <a:t>Coordination mostly through common membership: </a:t>
            </a:r>
          </a:p>
          <a:p>
            <a:pPr lvl="1">
              <a:lnSpc>
                <a:spcPct val="120000"/>
              </a:lnSpc>
            </a:pPr>
            <a:r>
              <a:rPr lang="en-US" sz="1800" b="1" smtClean="0"/>
              <a:t>NIST’s</a:t>
            </a:r>
            <a:r>
              <a:rPr lang="en-US" sz="1800" smtClean="0"/>
              <a:t> Smart Grid Interoperability Panel (SGIP) Smart Grid Cybersecurity Committee (SGCC) (used to be called CSWG)</a:t>
            </a:r>
          </a:p>
          <a:p>
            <a:pPr lvl="1">
              <a:lnSpc>
                <a:spcPct val="120000"/>
              </a:lnSpc>
            </a:pPr>
            <a:r>
              <a:rPr lang="en-US" sz="1800" b="1" smtClean="0"/>
              <a:t>SGIS</a:t>
            </a:r>
          </a:p>
          <a:p>
            <a:pPr lvl="1">
              <a:lnSpc>
                <a:spcPct val="120000"/>
              </a:lnSpc>
            </a:pPr>
            <a:r>
              <a:rPr lang="en-US" sz="1800" b="1" smtClean="0"/>
              <a:t>NERC CIPs</a:t>
            </a:r>
          </a:p>
          <a:p>
            <a:pPr lvl="1">
              <a:lnSpc>
                <a:spcPct val="120000"/>
              </a:lnSpc>
            </a:pPr>
            <a:r>
              <a:rPr lang="en-US" sz="1800" b="1" smtClean="0"/>
              <a:t>Cigré D2.34</a:t>
            </a:r>
          </a:p>
          <a:p>
            <a:pPr lvl="1">
              <a:lnSpc>
                <a:spcPct val="120000"/>
              </a:lnSpc>
            </a:pPr>
            <a:r>
              <a:rPr lang="en-US" sz="1800" b="1" smtClean="0"/>
              <a:t>MultiSpeak Security / Security for Web Services</a:t>
            </a:r>
            <a:br>
              <a:rPr lang="en-US" sz="1800" b="1" smtClean="0"/>
            </a:br>
            <a:r>
              <a:rPr lang="en-US" sz="1800" smtClean="0"/>
              <a:t>(e.g. WS-Security)</a:t>
            </a:r>
          </a:p>
          <a:p>
            <a:pPr lvl="1">
              <a:lnSpc>
                <a:spcPct val="120000"/>
              </a:lnSpc>
            </a:pPr>
            <a:r>
              <a:rPr lang="en-US" sz="1800" b="1" smtClean="0"/>
              <a:t>NESCOR</a:t>
            </a:r>
          </a:p>
          <a:p>
            <a:pPr lvl="1">
              <a:lnSpc>
                <a:spcPct val="120000"/>
              </a:lnSpc>
            </a:pPr>
            <a:r>
              <a:rPr lang="en-US" sz="1800" b="1" smtClean="0"/>
              <a:t>IEC TC13</a:t>
            </a:r>
          </a:p>
          <a:p>
            <a:pPr lvl="1">
              <a:lnSpc>
                <a:spcPct val="120000"/>
              </a:lnSpc>
            </a:pPr>
            <a:r>
              <a:rPr lang="en-US" sz="1800" b="1" smtClean="0"/>
              <a:t>ITU-T</a:t>
            </a:r>
          </a:p>
          <a:p>
            <a:endParaRPr lang="en-US" smtClean="0"/>
          </a:p>
        </p:txBody>
      </p:sp>
      <p:sp>
        <p:nvSpPr>
          <p:cNvPr id="36868" name="Slide Number Placeholder 5"/>
          <p:cNvSpPr>
            <a:spLocks noGrp="1"/>
          </p:cNvSpPr>
          <p:nvPr>
            <p:ph type="sldNum" sz="quarter" idx="11"/>
          </p:nvPr>
        </p:nvSpPr>
        <p:spPr>
          <a:xfrm>
            <a:off x="7972425" y="6384925"/>
            <a:ext cx="101282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2CC25844-F7A2-4FA2-B629-B7FA4A58B470}" type="slidenum">
              <a:rPr lang="en-GB" sz="1200" smtClean="0">
                <a:solidFill>
                  <a:schemeClr val="tx1"/>
                </a:solidFill>
              </a:rPr>
              <a:pPr>
                <a:spcBef>
                  <a:spcPct val="0"/>
                </a:spcBef>
                <a:buSzTx/>
                <a:buFontTx/>
                <a:buNone/>
              </a:pPr>
              <a:t>26</a:t>
            </a:fld>
            <a:endParaRPr lang="en-GB" sz="1200" smtClean="0">
              <a:solidFill>
                <a:schemeClr val="tx1"/>
              </a:solidFill>
            </a:endParaRPr>
          </a:p>
        </p:txBody>
      </p:sp>
      <p:sp>
        <p:nvSpPr>
          <p:cNvPr id="36869"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78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AF220505-5A78-4368-B525-9B6184F0A94D}" type="slidenum">
              <a:rPr lang="en-US" altLang="en-US" sz="1200" smtClean="0">
                <a:solidFill>
                  <a:schemeClr val="tx1"/>
                </a:solidFill>
              </a:rPr>
              <a:pPr>
                <a:spcBef>
                  <a:spcPct val="0"/>
                </a:spcBef>
                <a:buSzTx/>
                <a:buFontTx/>
                <a:buNone/>
              </a:pPr>
              <a:t>27</a:t>
            </a:fld>
            <a:endParaRPr lang="en-US" altLang="en-US" sz="1200" smtClean="0">
              <a:solidFill>
                <a:schemeClr val="tx1"/>
              </a:solidFill>
            </a:endParaRPr>
          </a:p>
        </p:txBody>
      </p:sp>
      <p:sp>
        <p:nvSpPr>
          <p:cNvPr id="7" name="Rounded Rectangle 6"/>
          <p:cNvSpPr/>
          <p:nvPr/>
        </p:nvSpPr>
        <p:spPr bwMode="auto">
          <a:xfrm>
            <a:off x="755650" y="5715000"/>
            <a:ext cx="7920038"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37893" name="Rectangle 2"/>
          <p:cNvSpPr>
            <a:spLocks noGrp="1" noChangeArrowheads="1"/>
          </p:cNvSpPr>
          <p:nvPr>
            <p:ph type="title"/>
          </p:nvPr>
        </p:nvSpPr>
        <p:spPr/>
        <p:txBody>
          <a:bodyPr/>
          <a:lstStyle/>
          <a:p>
            <a:pPr eaLnBrk="1" hangingPunct="1"/>
            <a:r>
              <a:rPr lang="en-US" smtClean="0"/>
              <a:t>Topics</a:t>
            </a:r>
          </a:p>
        </p:txBody>
      </p:sp>
      <p:sp>
        <p:nvSpPr>
          <p:cNvPr id="37894"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89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88346635-68E4-4C7D-BC00-D0A613C40F01}" type="slidenum">
              <a:rPr lang="en-US" altLang="en-US" sz="1200" smtClean="0">
                <a:solidFill>
                  <a:schemeClr val="tx1"/>
                </a:solidFill>
              </a:rPr>
              <a:pPr>
                <a:spcBef>
                  <a:spcPct val="0"/>
                </a:spcBef>
                <a:buSzTx/>
                <a:buFontTx/>
                <a:buNone/>
              </a:pPr>
              <a:t>28</a:t>
            </a:fld>
            <a:endParaRPr lang="en-US" altLang="en-US" sz="1200" smtClean="0">
              <a:solidFill>
                <a:schemeClr val="tx1"/>
              </a:solidFill>
            </a:endParaRPr>
          </a:p>
        </p:txBody>
      </p:sp>
      <p:sp>
        <p:nvSpPr>
          <p:cNvPr id="38916" name="Title 1"/>
          <p:cNvSpPr>
            <a:spLocks noGrp="1"/>
          </p:cNvSpPr>
          <p:nvPr>
            <p:ph type="title"/>
          </p:nvPr>
        </p:nvSpPr>
        <p:spPr/>
        <p:txBody>
          <a:bodyPr/>
          <a:lstStyle/>
          <a:p>
            <a:pPr eaLnBrk="1" hangingPunct="1"/>
            <a:r>
              <a:rPr lang="en-US" smtClean="0"/>
              <a:t>Cyber Security Standardization Issues</a:t>
            </a:r>
          </a:p>
        </p:txBody>
      </p:sp>
      <p:sp>
        <p:nvSpPr>
          <p:cNvPr id="38917" name="Content Placeholder 5"/>
          <p:cNvSpPr>
            <a:spLocks noGrp="1"/>
          </p:cNvSpPr>
          <p:nvPr>
            <p:ph idx="1"/>
          </p:nvPr>
        </p:nvSpPr>
        <p:spPr>
          <a:xfrm>
            <a:off x="704850" y="1196975"/>
            <a:ext cx="7773988" cy="5400675"/>
          </a:xfrm>
        </p:spPr>
        <p:txBody>
          <a:bodyPr/>
          <a:lstStyle/>
          <a:p>
            <a:pPr eaLnBrk="1" hangingPunct="1"/>
            <a:r>
              <a:rPr lang="en-US" sz="1800" smtClean="0"/>
              <a:t>Although we have cybersecurity </a:t>
            </a:r>
            <a:r>
              <a:rPr lang="en-US" sz="1800" b="1" smtClean="0"/>
              <a:t>experts</a:t>
            </a:r>
            <a:r>
              <a:rPr lang="en-US" sz="1800" smtClean="0"/>
              <a:t>, they are </a:t>
            </a:r>
            <a:r>
              <a:rPr lang="en-US" sz="1800" b="1" smtClean="0"/>
              <a:t>very busy</a:t>
            </a:r>
          </a:p>
          <a:p>
            <a:pPr eaLnBrk="1" hangingPunct="1"/>
            <a:r>
              <a:rPr lang="en-US" sz="1800" smtClean="0"/>
              <a:t>Cybersecurity is a </a:t>
            </a:r>
            <a:r>
              <a:rPr lang="en-US" sz="1800" b="1" smtClean="0"/>
              <a:t>very dynamic</a:t>
            </a:r>
            <a:r>
              <a:rPr lang="en-US" sz="1800" smtClean="0"/>
              <a:t>, </a:t>
            </a:r>
            <a:r>
              <a:rPr lang="en-US" sz="1800" b="1" smtClean="0"/>
              <a:t>rapidly changing </a:t>
            </a:r>
            <a:r>
              <a:rPr lang="en-US" sz="1800" smtClean="0"/>
              <a:t>field which is quite </a:t>
            </a:r>
            <a:r>
              <a:rPr lang="en-US" sz="1800" b="1" smtClean="0"/>
              <a:t>new for the power &amp; automation industries</a:t>
            </a:r>
          </a:p>
          <a:p>
            <a:pPr lvl="1" eaLnBrk="1" hangingPunct="1"/>
            <a:r>
              <a:rPr lang="en-US" sz="1800" smtClean="0"/>
              <a:t>Need to </a:t>
            </a:r>
            <a:r>
              <a:rPr lang="en-US" sz="1800" b="1" smtClean="0"/>
              <a:t>coordinate with other industries and standards </a:t>
            </a:r>
            <a:r>
              <a:rPr lang="en-US" sz="1800" smtClean="0"/>
              <a:t>groups</a:t>
            </a:r>
          </a:p>
          <a:p>
            <a:pPr lvl="1" eaLnBrk="1" hangingPunct="1"/>
            <a:r>
              <a:rPr lang="en-US" sz="1800" b="1" smtClean="0"/>
              <a:t>Need rapid development </a:t>
            </a:r>
            <a:r>
              <a:rPr lang="en-US" sz="1800" smtClean="0"/>
              <a:t>of new standards and updates to existing standards</a:t>
            </a:r>
          </a:p>
          <a:p>
            <a:pPr lvl="1" eaLnBrk="1" hangingPunct="1"/>
            <a:r>
              <a:rPr lang="en-US" sz="1800" smtClean="0"/>
              <a:t>Need </a:t>
            </a:r>
            <a:r>
              <a:rPr lang="en-US" sz="1800" b="1" smtClean="0"/>
              <a:t>guidelines for end-to-end security</a:t>
            </a:r>
            <a:r>
              <a:rPr lang="en-US" sz="1800" smtClean="0"/>
              <a:t>, but only for very specific aspects</a:t>
            </a:r>
          </a:p>
          <a:p>
            <a:pPr lvl="1" eaLnBrk="1" hangingPunct="1"/>
            <a:r>
              <a:rPr lang="en-US" sz="1800" smtClean="0"/>
              <a:t>Need both </a:t>
            </a:r>
            <a:r>
              <a:rPr lang="en-US" sz="1800" b="1" smtClean="0"/>
              <a:t>standards and technical reports</a:t>
            </a:r>
          </a:p>
          <a:p>
            <a:pPr lvl="1" eaLnBrk="1" hangingPunct="1"/>
            <a:r>
              <a:rPr lang="en-US" sz="1800" smtClean="0"/>
              <a:t>Need </a:t>
            </a:r>
            <a:r>
              <a:rPr lang="en-US" sz="1800" b="1" smtClean="0"/>
              <a:t>input from power system domain experts </a:t>
            </a:r>
            <a:r>
              <a:rPr lang="en-US" sz="1800" smtClean="0"/>
              <a:t>on security requirements</a:t>
            </a:r>
          </a:p>
          <a:p>
            <a:r>
              <a:rPr lang="en-US" sz="1800" smtClean="0"/>
              <a:t>Need </a:t>
            </a:r>
            <a:r>
              <a:rPr lang="en-US" sz="1800" b="1" smtClean="0"/>
              <a:t>conformance and/or interoperability </a:t>
            </a:r>
            <a:r>
              <a:rPr lang="en-US" sz="1800" smtClean="0"/>
              <a:t>testing for</a:t>
            </a:r>
            <a:br>
              <a:rPr lang="en-US" sz="1800" smtClean="0"/>
            </a:br>
            <a:r>
              <a:rPr lang="en-US" sz="1800" smtClean="0"/>
              <a:t>IEC 62351</a:t>
            </a:r>
          </a:p>
          <a:p>
            <a:pPr lvl="1"/>
            <a:r>
              <a:rPr lang="en-US" sz="1800" smtClean="0"/>
              <a:t>Abstract  conformance test cases should be in each Part, with IEC 61850-10 providing specifics for 61850</a:t>
            </a:r>
          </a:p>
          <a:p>
            <a:pPr lvl="1"/>
            <a:r>
              <a:rPr lang="en-US" sz="1800" smtClean="0"/>
              <a:t>Interoperability testing?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399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16124A42-E1F2-495B-895A-2CDEE416E93C}" type="slidenum">
              <a:rPr lang="en-US" altLang="en-US" sz="1200" smtClean="0">
                <a:solidFill>
                  <a:schemeClr val="tx1"/>
                </a:solidFill>
              </a:rPr>
              <a:pPr>
                <a:spcBef>
                  <a:spcPct val="0"/>
                </a:spcBef>
                <a:buSzTx/>
                <a:buFontTx/>
                <a:buNone/>
              </a:pPr>
              <a:t>29</a:t>
            </a:fld>
            <a:endParaRPr lang="en-US" altLang="en-US" sz="1200" smtClean="0">
              <a:solidFill>
                <a:schemeClr val="tx1"/>
              </a:solidFill>
            </a:endParaRPr>
          </a:p>
        </p:txBody>
      </p:sp>
      <p:sp>
        <p:nvSpPr>
          <p:cNvPr id="8" name="Rectangle 4"/>
          <p:cNvSpPr txBox="1">
            <a:spLocks noChangeArrowheads="1"/>
          </p:cNvSpPr>
          <p:nvPr/>
        </p:nvSpPr>
        <p:spPr bwMode="auto">
          <a:xfrm>
            <a:off x="0" y="2130425"/>
            <a:ext cx="91440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a:lstStyle>
          <a:p>
            <a:pPr eaLnBrk="1" hangingPunct="1">
              <a:defRPr/>
            </a:pPr>
            <a:r>
              <a:rPr lang="en-US" kern="0" dirty="0" smtClean="0"/>
              <a:t>Questions? Comments?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title"/>
          </p:nvPr>
        </p:nvSpPr>
        <p:spPr/>
        <p:txBody>
          <a:bodyPr/>
          <a:lstStyle/>
          <a:p>
            <a:pPr algn="l"/>
            <a:r>
              <a:rPr lang="en-US" smtClean="0"/>
              <a:t>Cyber Security – Essentials</a:t>
            </a:r>
            <a:br>
              <a:rPr lang="en-US" smtClean="0"/>
            </a:br>
            <a:r>
              <a:rPr lang="en-US" sz="2800" smtClean="0"/>
              <a:t>without / before IEC 62351</a:t>
            </a:r>
            <a:endParaRPr lang="en-US" smtClean="0"/>
          </a:p>
        </p:txBody>
      </p:sp>
      <p:sp>
        <p:nvSpPr>
          <p:cNvPr id="22531" name="Content Placeholder 5"/>
          <p:cNvSpPr>
            <a:spLocks noGrp="1"/>
          </p:cNvSpPr>
          <p:nvPr>
            <p:ph idx="1"/>
          </p:nvPr>
        </p:nvSpPr>
        <p:spPr/>
        <p:txBody>
          <a:bodyPr/>
          <a:lstStyle/>
          <a:p>
            <a:r>
              <a:rPr lang="en-US" b="1" dirty="0" smtClean="0"/>
              <a:t>Physical perimeter </a:t>
            </a:r>
            <a:r>
              <a:rPr lang="en-US" dirty="0" smtClean="0"/>
              <a:t>protection</a:t>
            </a:r>
            <a:r>
              <a:rPr lang="en-US" sz="2800" dirty="0" smtClean="0"/>
              <a:t/>
            </a:r>
            <a:br>
              <a:rPr lang="en-US" sz="2800" dirty="0" smtClean="0"/>
            </a:br>
            <a:r>
              <a:rPr lang="en-US" sz="2800" dirty="0" smtClean="0"/>
              <a:t>Fences, gates, motion sensors, cameras</a:t>
            </a:r>
          </a:p>
          <a:p>
            <a:r>
              <a:rPr lang="en-US" b="1" dirty="0" smtClean="0"/>
              <a:t>Electronic perimeter </a:t>
            </a:r>
            <a:r>
              <a:rPr lang="en-US" dirty="0" smtClean="0"/>
              <a:t>protection</a:t>
            </a:r>
            <a:r>
              <a:rPr lang="en-US" sz="2800" dirty="0" smtClean="0"/>
              <a:t/>
            </a:r>
            <a:br>
              <a:rPr lang="en-US" sz="2800" dirty="0" smtClean="0"/>
            </a:br>
            <a:r>
              <a:rPr lang="en-US" sz="2800" dirty="0" smtClean="0"/>
              <a:t>Firewalls, VPN</a:t>
            </a:r>
          </a:p>
          <a:p>
            <a:r>
              <a:rPr lang="en-US" b="1" dirty="0" smtClean="0"/>
              <a:t>Antivirus</a:t>
            </a:r>
            <a:r>
              <a:rPr lang="en-US" dirty="0" smtClean="0"/>
              <a:t> and </a:t>
            </a:r>
            <a:r>
              <a:rPr lang="en-US" b="1" dirty="0" smtClean="0"/>
              <a:t>IDS</a:t>
            </a:r>
            <a:endParaRPr lang="en-US" sz="2400" b="1" dirty="0" smtClean="0"/>
          </a:p>
          <a:p>
            <a:r>
              <a:rPr lang="en-US" b="1" dirty="0" smtClean="0"/>
              <a:t>Unused ports </a:t>
            </a:r>
            <a:r>
              <a:rPr lang="en-US" dirty="0" smtClean="0"/>
              <a:t>&amp; </a:t>
            </a:r>
            <a:r>
              <a:rPr lang="en-US" b="1" dirty="0" smtClean="0"/>
              <a:t>services</a:t>
            </a:r>
            <a:r>
              <a:rPr lang="en-US" dirty="0" smtClean="0"/>
              <a:t> disabled</a:t>
            </a:r>
            <a:br>
              <a:rPr lang="en-US" dirty="0" smtClean="0"/>
            </a:br>
            <a:r>
              <a:rPr lang="en-US" sz="2400" dirty="0" smtClean="0"/>
              <a:t>Debug services, USB ports, etc.</a:t>
            </a:r>
          </a:p>
          <a:p>
            <a:r>
              <a:rPr lang="en-US" b="1" dirty="0" smtClean="0"/>
              <a:t>Robustness</a:t>
            </a:r>
            <a:r>
              <a:rPr lang="en-US" dirty="0" smtClean="0"/>
              <a:t> tested releases</a:t>
            </a:r>
            <a:br>
              <a:rPr lang="en-US" dirty="0" smtClean="0"/>
            </a:br>
            <a:r>
              <a:rPr lang="en-US" sz="2800" dirty="0" smtClean="0"/>
              <a:t>No device crashes due DOS attacks</a:t>
            </a:r>
          </a:p>
          <a:p>
            <a:endParaRPr lang="en-US" sz="2800" dirty="0" smtClean="0"/>
          </a:p>
        </p:txBody>
      </p:sp>
      <p:sp>
        <p:nvSpPr>
          <p:cNvPr id="1331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1331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1FDEE437-1467-422A-B6E0-D2D0089F19B6}" type="slidenum">
              <a:rPr lang="en-US" altLang="en-US" sz="1200" smtClean="0">
                <a:solidFill>
                  <a:schemeClr val="tx1"/>
                </a:solidFill>
              </a:rPr>
              <a:pPr>
                <a:spcBef>
                  <a:spcPct val="0"/>
                </a:spcBef>
                <a:buSzTx/>
                <a:buFontTx/>
                <a:buNone/>
              </a:pPr>
              <a:t>3</a:t>
            </a:fld>
            <a:endParaRPr lang="en-US" altLang="en-US" sz="120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4096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7C380F26-7969-473F-9024-9B572661A17F}" type="slidenum">
              <a:rPr lang="en-US" altLang="en-US" sz="1200" smtClean="0">
                <a:solidFill>
                  <a:schemeClr val="tx1"/>
                </a:solidFill>
              </a:rPr>
              <a:pPr>
                <a:spcBef>
                  <a:spcPct val="0"/>
                </a:spcBef>
                <a:buSzTx/>
                <a:buFontTx/>
                <a:buNone/>
              </a:pPr>
              <a:t>30</a:t>
            </a:fld>
            <a:endParaRPr lang="en-US" altLang="en-US" sz="1200" smtClean="0">
              <a:solidFill>
                <a:schemeClr val="tx1"/>
              </a:solidFill>
            </a:endParaRPr>
          </a:p>
        </p:txBody>
      </p:sp>
      <p:sp>
        <p:nvSpPr>
          <p:cNvPr id="8" name="Rectangle 4"/>
          <p:cNvSpPr txBox="1">
            <a:spLocks noChangeArrowheads="1"/>
          </p:cNvSpPr>
          <p:nvPr/>
        </p:nvSpPr>
        <p:spPr bwMode="auto">
          <a:xfrm>
            <a:off x="0" y="2130425"/>
            <a:ext cx="91440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a:lstStyle>
          <a:p>
            <a:pPr eaLnBrk="1" hangingPunct="1">
              <a:defRPr/>
            </a:pPr>
            <a:r>
              <a:rPr lang="en-US" kern="0" dirty="0" smtClean="0"/>
              <a:t>Thanks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419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5BF65FD7-52FC-463B-AC95-81AF8520897A}" type="slidenum">
              <a:rPr lang="en-US" altLang="en-US" sz="1200" smtClean="0">
                <a:solidFill>
                  <a:schemeClr val="tx1"/>
                </a:solidFill>
              </a:rPr>
              <a:pPr>
                <a:spcBef>
                  <a:spcPct val="0"/>
                </a:spcBef>
                <a:buSzTx/>
                <a:buFontTx/>
                <a:buNone/>
              </a:pPr>
              <a:t>31</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algn="l"/>
            <a:r>
              <a:rPr lang="en-US" smtClean="0"/>
              <a:t>Cyber Security – Essentials</a:t>
            </a:r>
            <a:br>
              <a:rPr lang="en-US" smtClean="0"/>
            </a:br>
            <a:endParaRPr lang="en-US" smtClean="0"/>
          </a:p>
        </p:txBody>
      </p:sp>
      <p:sp>
        <p:nvSpPr>
          <p:cNvPr id="14339" name="Content Placeholder 5"/>
          <p:cNvSpPr>
            <a:spLocks noGrp="1"/>
          </p:cNvSpPr>
          <p:nvPr>
            <p:ph idx="1"/>
          </p:nvPr>
        </p:nvSpPr>
        <p:spPr/>
        <p:txBody>
          <a:bodyPr/>
          <a:lstStyle/>
          <a:p>
            <a:pPr marL="0" indent="0">
              <a:buFontTx/>
              <a:buNone/>
            </a:pPr>
            <a:endParaRPr lang="en-US" sz="2800" smtClean="0"/>
          </a:p>
          <a:p>
            <a:pPr marL="0" indent="0">
              <a:buFontTx/>
              <a:buNone/>
            </a:pPr>
            <a:endParaRPr lang="en-US" sz="2800" smtClean="0"/>
          </a:p>
          <a:p>
            <a:pPr marL="0" indent="0">
              <a:buFontTx/>
              <a:buNone/>
            </a:pPr>
            <a:endParaRPr lang="en-US" sz="2800" smtClean="0"/>
          </a:p>
          <a:p>
            <a:pPr marL="0" indent="0">
              <a:buFontTx/>
              <a:buNone/>
            </a:pPr>
            <a:r>
              <a:rPr lang="en-US" sz="3600" b="1" smtClean="0"/>
              <a:t>Is all this enough?</a:t>
            </a:r>
          </a:p>
        </p:txBody>
      </p:sp>
      <p:sp>
        <p:nvSpPr>
          <p:cNvPr id="1434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1434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A91494FE-B55A-40BD-ADB3-F5A9B1C4E85C}" type="slidenum">
              <a:rPr lang="en-US" altLang="en-US" sz="1200" smtClean="0">
                <a:solidFill>
                  <a:schemeClr val="tx1"/>
                </a:solidFill>
              </a:rPr>
              <a:pPr>
                <a:spcBef>
                  <a:spcPct val="0"/>
                </a:spcBef>
                <a:buSzTx/>
                <a:buFontTx/>
                <a:buNone/>
              </a:pPr>
              <a:t>4</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algn="l"/>
            <a:r>
              <a:rPr lang="en-US" sz="3600" smtClean="0"/>
              <a:t>IEC 62351 – Even more essential</a:t>
            </a:r>
            <a:endParaRPr lang="en-US" smtClean="0"/>
          </a:p>
        </p:txBody>
      </p:sp>
      <p:sp>
        <p:nvSpPr>
          <p:cNvPr id="1536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FF298ABB-CCB6-4D1C-ABB3-C013994DC7C9}" type="slidenum">
              <a:rPr lang="en-US" altLang="en-US" sz="1200" smtClean="0">
                <a:solidFill>
                  <a:schemeClr val="tx1"/>
                </a:solidFill>
              </a:rPr>
              <a:pPr>
                <a:spcBef>
                  <a:spcPct val="0"/>
                </a:spcBef>
                <a:buSzTx/>
                <a:buFontTx/>
                <a:buNone/>
              </a:pPr>
              <a:t>5</a:t>
            </a:fld>
            <a:endParaRPr lang="en-US" altLang="en-US" sz="1200" smtClean="0">
              <a:solidFill>
                <a:schemeClr val="tx1"/>
              </a:solidFill>
            </a:endParaRPr>
          </a:p>
        </p:txBody>
      </p:sp>
      <p:pic>
        <p:nvPicPr>
          <p:cNvPr id="1536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1176338"/>
            <a:ext cx="5545137"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r>
              <a:rPr lang="en-US" sz="3600" dirty="0" smtClean="0"/>
              <a:t>IEC 62351 – Even more essential</a:t>
            </a:r>
            <a:r>
              <a:rPr lang="en-US" sz="2800" dirty="0" smtClean="0"/>
              <a:t/>
            </a:r>
            <a:br>
              <a:rPr lang="en-US" sz="2800" dirty="0" smtClean="0"/>
            </a:br>
            <a:r>
              <a:rPr lang="en-US" sz="2800" dirty="0" smtClean="0"/>
              <a:t>Secure the protocols w/authentication+</a:t>
            </a:r>
          </a:p>
        </p:txBody>
      </p:sp>
      <p:sp>
        <p:nvSpPr>
          <p:cNvPr id="16387"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16388"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A24B5493-144A-4C81-9A35-F89F9B8AA479}" type="slidenum">
              <a:rPr lang="en-US" altLang="en-US" sz="1200" smtClean="0">
                <a:solidFill>
                  <a:schemeClr val="tx1"/>
                </a:solidFill>
              </a:rPr>
              <a:pPr>
                <a:spcBef>
                  <a:spcPct val="0"/>
                </a:spcBef>
                <a:buSzTx/>
                <a:buFontTx/>
                <a:buNone/>
              </a:pPr>
              <a:t>6</a:t>
            </a:fld>
            <a:endParaRPr lang="en-US" altLang="en-US" sz="1200" smtClean="0">
              <a:solidFill>
                <a:schemeClr val="tx1"/>
              </a:solidFill>
            </a:endParaRPr>
          </a:p>
        </p:txBody>
      </p:sp>
      <p:pic>
        <p:nvPicPr>
          <p:cNvPr id="1638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9913" y="1052513"/>
            <a:ext cx="6403975"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174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F1C519E4-33E3-42FA-A67D-BFDB6E74DD24}" type="slidenum">
              <a:rPr lang="en-US" altLang="en-US" sz="1200" smtClean="0">
                <a:solidFill>
                  <a:schemeClr val="tx1"/>
                </a:solidFill>
              </a:rPr>
              <a:pPr>
                <a:spcBef>
                  <a:spcPct val="0"/>
                </a:spcBef>
                <a:buSzTx/>
                <a:buFontTx/>
                <a:buNone/>
              </a:pPr>
              <a:t>7</a:t>
            </a:fld>
            <a:endParaRPr lang="en-US" altLang="en-US" sz="1200" smtClean="0">
              <a:solidFill>
                <a:schemeClr val="tx1"/>
              </a:solidFill>
            </a:endParaRPr>
          </a:p>
        </p:txBody>
      </p:sp>
      <p:sp>
        <p:nvSpPr>
          <p:cNvPr id="7" name="Rounded Rectangle 6"/>
          <p:cNvSpPr/>
          <p:nvPr/>
        </p:nvSpPr>
        <p:spPr bwMode="auto">
          <a:xfrm>
            <a:off x="755650" y="2195513"/>
            <a:ext cx="7920038" cy="576262"/>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17413" name="Rectangle 2"/>
          <p:cNvSpPr>
            <a:spLocks noGrp="1" noChangeArrowheads="1"/>
          </p:cNvSpPr>
          <p:nvPr>
            <p:ph type="title"/>
          </p:nvPr>
        </p:nvSpPr>
        <p:spPr/>
        <p:txBody>
          <a:bodyPr/>
          <a:lstStyle/>
          <a:p>
            <a:pPr eaLnBrk="1" hangingPunct="1"/>
            <a:r>
              <a:rPr lang="en-US" smtClean="0"/>
              <a:t>Topics</a:t>
            </a:r>
          </a:p>
        </p:txBody>
      </p:sp>
      <p:sp>
        <p:nvSpPr>
          <p:cNvPr id="17414"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184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9C2C865C-8E38-485D-AAE5-0C7583377542}" type="slidenum">
              <a:rPr lang="en-US" altLang="en-US" sz="1200" smtClean="0">
                <a:solidFill>
                  <a:schemeClr val="tx1"/>
                </a:solidFill>
              </a:rPr>
              <a:pPr>
                <a:spcBef>
                  <a:spcPct val="0"/>
                </a:spcBef>
                <a:buSzTx/>
                <a:buFontTx/>
                <a:buNone/>
              </a:pPr>
              <a:t>8</a:t>
            </a:fld>
            <a:endParaRPr lang="en-US" altLang="en-US" sz="1200" smtClean="0">
              <a:solidFill>
                <a:schemeClr val="tx1"/>
              </a:solidFill>
            </a:endParaRPr>
          </a:p>
        </p:txBody>
      </p:sp>
      <p:sp>
        <p:nvSpPr>
          <p:cNvPr id="18436" name="Rectangle 2"/>
          <p:cNvSpPr>
            <a:spLocks noGrp="1" noChangeArrowheads="1"/>
          </p:cNvSpPr>
          <p:nvPr>
            <p:ph type="title"/>
          </p:nvPr>
        </p:nvSpPr>
        <p:spPr/>
        <p:txBody>
          <a:bodyPr/>
          <a:lstStyle/>
          <a:p>
            <a:pPr eaLnBrk="1" hangingPunct="1"/>
            <a:r>
              <a:rPr lang="en-US" smtClean="0"/>
              <a:t>Mission and Scope of</a:t>
            </a:r>
            <a:br>
              <a:rPr lang="en-US" smtClean="0"/>
            </a:br>
            <a:r>
              <a:rPr lang="en-US" smtClean="0"/>
              <a:t>TC57 WG15 on Cyber Security</a:t>
            </a:r>
          </a:p>
        </p:txBody>
      </p:sp>
      <p:sp>
        <p:nvSpPr>
          <p:cNvPr id="11" name="Rectangle 3"/>
          <p:cNvSpPr>
            <a:spLocks noGrp="1" noChangeArrowheads="1"/>
          </p:cNvSpPr>
          <p:nvPr>
            <p:ph idx="1"/>
          </p:nvPr>
        </p:nvSpPr>
        <p:spPr/>
        <p:txBody>
          <a:bodyPr/>
          <a:lstStyle/>
          <a:p>
            <a:pPr marL="288925" indent="-288925" eaLnBrk="1" hangingPunct="1"/>
            <a:r>
              <a:rPr lang="en-US" sz="2400" smtClean="0"/>
              <a:t>Undertake the development of standards for </a:t>
            </a:r>
            <a:r>
              <a:rPr lang="en-US" sz="2400" b="1" smtClean="0"/>
              <a:t>security of the communication protocols </a:t>
            </a:r>
            <a:r>
              <a:rPr lang="en-US" sz="2400" smtClean="0"/>
              <a:t>defined by the </a:t>
            </a:r>
            <a:r>
              <a:rPr lang="en-US" sz="2400" b="1" smtClean="0"/>
              <a:t>IEC TC 57</a:t>
            </a:r>
          </a:p>
          <a:p>
            <a:pPr marL="831850" lvl="1" indent="-288925" eaLnBrk="1" hangingPunct="1"/>
            <a:r>
              <a:rPr lang="en-US" sz="2000" smtClean="0"/>
              <a:t>Specifically the </a:t>
            </a:r>
            <a:r>
              <a:rPr lang="en-US" sz="2000" b="1" smtClean="0"/>
              <a:t>IEC 60870-5 </a:t>
            </a:r>
            <a:r>
              <a:rPr lang="en-US" sz="2000" smtClean="0"/>
              <a:t>series, the </a:t>
            </a:r>
            <a:r>
              <a:rPr lang="en-US" sz="2000" b="1" smtClean="0"/>
              <a:t>IEC 60870-6 </a:t>
            </a:r>
            <a:r>
              <a:rPr lang="en-US" sz="2000" smtClean="0"/>
              <a:t>series, the </a:t>
            </a:r>
            <a:r>
              <a:rPr lang="en-US" sz="2000" b="1" smtClean="0"/>
              <a:t>IEC 61850 </a:t>
            </a:r>
            <a:r>
              <a:rPr lang="en-US" sz="2000" smtClean="0"/>
              <a:t>series, the </a:t>
            </a:r>
            <a:r>
              <a:rPr lang="en-US" sz="2000" b="1" smtClean="0"/>
              <a:t>IEC 61970 </a:t>
            </a:r>
            <a:r>
              <a:rPr lang="en-US" sz="2000" smtClean="0"/>
              <a:t>series, and the </a:t>
            </a:r>
            <a:r>
              <a:rPr lang="en-US" sz="2000" b="1" smtClean="0"/>
              <a:t>IEC 61968 </a:t>
            </a:r>
            <a:r>
              <a:rPr lang="en-US" sz="2000" smtClean="0"/>
              <a:t>series. </a:t>
            </a:r>
            <a:br>
              <a:rPr lang="en-US" sz="2000" smtClean="0"/>
            </a:br>
            <a:endParaRPr lang="en-US" sz="2000" smtClean="0"/>
          </a:p>
          <a:p>
            <a:pPr marL="288925" indent="-288925" eaLnBrk="1" hangingPunct="1"/>
            <a:r>
              <a:rPr lang="en-US" sz="2400" smtClean="0"/>
              <a:t>Undertake the development of standards</a:t>
            </a:r>
            <a:br>
              <a:rPr lang="en-US" sz="2400" smtClean="0"/>
            </a:br>
            <a:r>
              <a:rPr lang="en-US" sz="2400" smtClean="0"/>
              <a:t>and/or technical reports on</a:t>
            </a:r>
            <a:br>
              <a:rPr lang="en-US" sz="2400" smtClean="0"/>
            </a:br>
            <a:r>
              <a:rPr lang="en-US" sz="2400" b="1" smtClean="0">
                <a:solidFill>
                  <a:srgbClr val="C00000"/>
                </a:solidFill>
              </a:rPr>
              <a:t>end-to-end security issues</a:t>
            </a:r>
            <a:r>
              <a:rPr lang="en-US" sz="2400" smtClean="0">
                <a:solidFill>
                  <a:srgbClr val="C00000"/>
                </a:solidFill>
              </a:rPr>
              <a:t>.</a:t>
            </a:r>
            <a:r>
              <a:rPr lang="en-US" sz="2400" smtClean="0"/>
              <a:t> </a:t>
            </a:r>
            <a:br>
              <a:rPr lang="en-US" sz="2400" smtClean="0"/>
            </a:br>
            <a:endParaRPr lang="en-US" sz="2400" smtClean="0"/>
          </a:p>
          <a:p>
            <a:pPr marL="288925" indent="-288925" eaLnBrk="1" hangingPunct="1"/>
            <a:r>
              <a:rPr lang="en-US" sz="2400" b="1" smtClean="0"/>
              <a:t>IEC 62351</a:t>
            </a:r>
            <a:endParaRPr lang="en-US" sz="2400" b="1"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r>
              <a:rPr lang="en-US" altLang="en-US" sz="1200" smtClean="0">
                <a:solidFill>
                  <a:schemeClr val="tx1"/>
                </a:solidFill>
                <a:latin typeface="Univers" pitchFamily="34" charset="0"/>
              </a:rPr>
              <a:t>Geneva, Switzerland, 15-16 September 2014</a:t>
            </a:r>
          </a:p>
          <a:p>
            <a:pPr>
              <a:spcBef>
                <a:spcPct val="0"/>
              </a:spcBef>
              <a:buSzTx/>
              <a:buFontTx/>
              <a:buNone/>
            </a:pPr>
            <a:endParaRPr lang="en-US" altLang="en-US" sz="1200" smtClean="0">
              <a:solidFill>
                <a:schemeClr val="tx1"/>
              </a:solidFill>
              <a:latin typeface="Univers" pitchFamily="34" charset="0"/>
            </a:endParaRPr>
          </a:p>
        </p:txBody>
      </p:sp>
      <p:sp>
        <p:nvSpPr>
          <p:cNvPr id="194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anose="020B0604030504040204" pitchFamily="34" charset="0"/>
              </a:defRPr>
            </a:lvl2pPr>
            <a:lvl3pPr marL="1143000" indent="-228600">
              <a:spcBef>
                <a:spcPct val="20000"/>
              </a:spcBef>
              <a:buSzPct val="60000"/>
              <a:buBlip>
                <a:blip r:embed="rId2"/>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anose="020B0604030504040204" pitchFamily="34" charset="0"/>
              </a:defRPr>
            </a:lvl4pPr>
            <a:lvl5pPr marL="2057400" indent="-228600">
              <a:spcBef>
                <a:spcPct val="20000"/>
              </a:spcBef>
              <a:buSzPct val="60000"/>
              <a:buBlip>
                <a:blip r:embed="rId2"/>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anose="020B0604030504040204" pitchFamily="34" charset="0"/>
              </a:defRPr>
            </a:lvl9pPr>
          </a:lstStyle>
          <a:p>
            <a:pPr>
              <a:spcBef>
                <a:spcPct val="0"/>
              </a:spcBef>
              <a:buSzTx/>
              <a:buFontTx/>
              <a:buNone/>
            </a:pPr>
            <a:fld id="{3C1DB975-97B6-48F1-B24F-2CED06AADB94}" type="slidenum">
              <a:rPr lang="en-US" altLang="en-US" sz="1200" smtClean="0">
                <a:solidFill>
                  <a:schemeClr val="tx1"/>
                </a:solidFill>
              </a:rPr>
              <a:pPr>
                <a:spcBef>
                  <a:spcPct val="0"/>
                </a:spcBef>
                <a:buSzTx/>
                <a:buFontTx/>
                <a:buNone/>
              </a:pPr>
              <a:t>9</a:t>
            </a:fld>
            <a:endParaRPr lang="en-US" altLang="en-US" sz="1200" smtClean="0">
              <a:solidFill>
                <a:schemeClr val="tx1"/>
              </a:solidFill>
            </a:endParaRPr>
          </a:p>
        </p:txBody>
      </p:sp>
      <p:sp>
        <p:nvSpPr>
          <p:cNvPr id="7" name="Rounded Rectangle 6"/>
          <p:cNvSpPr/>
          <p:nvPr/>
        </p:nvSpPr>
        <p:spPr bwMode="auto">
          <a:xfrm>
            <a:off x="755650" y="2781300"/>
            <a:ext cx="7920038" cy="576263"/>
          </a:xfrm>
          <a:prstGeom prst="roundRect">
            <a:avLst/>
          </a:prstGeom>
          <a:solidFill>
            <a:schemeClr val="accent1">
              <a:lumMod val="60000"/>
              <a:lumOff val="40000"/>
            </a:schemeClr>
          </a:solidFill>
          <a:ln w="9525" cap="flat" cmpd="sng" algn="ctr">
            <a:solidFill>
              <a:schemeClr val="accent1">
                <a:lumMod val="40000"/>
                <a:lumOff val="60000"/>
              </a:schemeClr>
            </a:solidFill>
            <a:prstDash val="solid"/>
            <a:round/>
            <a:headEnd type="none" w="med" len="med"/>
            <a:tailEnd type="none" w="med" len="med"/>
          </a:ln>
          <a:effectLst/>
        </p:spPr>
        <p:txBody>
          <a:bodyPr/>
          <a:lstStyle/>
          <a:p>
            <a:pPr>
              <a:defRPr/>
            </a:pPr>
            <a:endParaRPr lang="en-US"/>
          </a:p>
        </p:txBody>
      </p:sp>
      <p:sp>
        <p:nvSpPr>
          <p:cNvPr id="19461" name="Rectangle 2"/>
          <p:cNvSpPr>
            <a:spLocks noGrp="1" noChangeArrowheads="1"/>
          </p:cNvSpPr>
          <p:nvPr>
            <p:ph type="title"/>
          </p:nvPr>
        </p:nvSpPr>
        <p:spPr/>
        <p:txBody>
          <a:bodyPr/>
          <a:lstStyle/>
          <a:p>
            <a:pPr eaLnBrk="1" hangingPunct="1"/>
            <a:r>
              <a:rPr lang="en-US" smtClean="0"/>
              <a:t>Topics</a:t>
            </a:r>
          </a:p>
        </p:txBody>
      </p:sp>
      <p:sp>
        <p:nvSpPr>
          <p:cNvPr id="19462" name="Rectangle 3"/>
          <p:cNvSpPr>
            <a:spLocks noGrp="1" noChangeArrowheads="1"/>
          </p:cNvSpPr>
          <p:nvPr>
            <p:ph idx="1"/>
          </p:nvPr>
        </p:nvSpPr>
        <p:spPr>
          <a:xfrm>
            <a:off x="457200" y="1600200"/>
            <a:ext cx="8002588" cy="4525963"/>
          </a:xfrm>
        </p:spPr>
        <p:txBody>
          <a:bodyPr/>
          <a:lstStyle/>
          <a:p>
            <a:pPr eaLnBrk="1" hangingPunct="1"/>
            <a:r>
              <a:rPr lang="en-US" smtClean="0"/>
              <a:t>Industrial Cyber Security Essentials</a:t>
            </a:r>
          </a:p>
          <a:p>
            <a:pPr eaLnBrk="1" hangingPunct="1"/>
            <a:r>
              <a:rPr lang="en-US" smtClean="0"/>
              <a:t>Mission and Scope of TC57 WG15</a:t>
            </a:r>
          </a:p>
          <a:p>
            <a:pPr eaLnBrk="1" hangingPunct="1"/>
            <a:r>
              <a:rPr lang="en-US" smtClean="0"/>
              <a:t>Members</a:t>
            </a:r>
          </a:p>
          <a:p>
            <a:pPr eaLnBrk="1" hangingPunct="1"/>
            <a:r>
              <a:rPr lang="en-US" smtClean="0"/>
              <a:t>IEC 62351 Parts &amp; Status</a:t>
            </a:r>
          </a:p>
          <a:p>
            <a:pPr eaLnBrk="1" hangingPunct="1"/>
            <a:r>
              <a:rPr lang="en-US" smtClean="0"/>
              <a:t>IEC 62351 Roadmap</a:t>
            </a:r>
          </a:p>
          <a:p>
            <a:pPr eaLnBrk="1" hangingPunct="1"/>
            <a:r>
              <a:rPr lang="en-US" smtClean="0"/>
              <a:t>About IEC 62351 Parts 7, 8 and 9</a:t>
            </a:r>
          </a:p>
          <a:p>
            <a:pPr eaLnBrk="1" hangingPunct="1"/>
            <a:r>
              <a:rPr lang="en-US" smtClean="0"/>
              <a:t>Liaisons and Coordination</a:t>
            </a:r>
          </a:p>
          <a:p>
            <a:pPr eaLnBrk="1" hangingPunct="1"/>
            <a:r>
              <a:rPr lang="en-US" smtClean="0"/>
              <a:t>Standardization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39E659F2923F04298790846E94C5510" ma:contentTypeVersion="1" ma:contentTypeDescription="Create a new document." ma:contentTypeScope="" ma:versionID="2c336e933d3f56126a79837488c5ec85">
  <xsd:schema xmlns:xsd="http://www.w3.org/2001/XMLSchema" xmlns:xs="http://www.w3.org/2001/XMLSchema" xmlns:p="http://schemas.microsoft.com/office/2006/metadata/properties" xmlns:ns1="http://schemas.microsoft.com/sharepoint/v3" targetNamespace="http://schemas.microsoft.com/office/2006/metadata/properties" ma:root="true" ma:fieldsID="8303a022970234111fe8b8d63fca19c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A9AA39-6B2E-4695-815F-38D756BA68D4}"/>
</file>

<file path=customXml/itemProps2.xml><?xml version="1.0" encoding="utf-8"?>
<ds:datastoreItem xmlns:ds="http://schemas.openxmlformats.org/officeDocument/2006/customXml" ds:itemID="{8B7268BF-0294-47C3-8154-B4C9B66BE5E6}"/>
</file>

<file path=customXml/itemProps3.xml><?xml version="1.0" encoding="utf-8"?>
<ds:datastoreItem xmlns:ds="http://schemas.openxmlformats.org/officeDocument/2006/customXml" ds:itemID="{19A67015-34B0-4F33-9369-9220B833AF81}"/>
</file>

<file path=docProps/app.xml><?xml version="1.0" encoding="utf-8"?>
<Properties xmlns="http://schemas.openxmlformats.org/officeDocument/2006/extended-properties" xmlns:vt="http://schemas.openxmlformats.org/officeDocument/2006/docPropsVTypes">
  <Template>ITU-e</Template>
  <TotalTime>18727</TotalTime>
  <Words>1686</Words>
  <Application>Microsoft Office PowerPoint</Application>
  <PresentationFormat>On-screen Show (4:3)</PresentationFormat>
  <Paragraphs>337</Paragraphs>
  <Slides>31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Univers</vt:lpstr>
      <vt:lpstr>ZapfDingbats BT</vt:lpstr>
      <vt:lpstr>Arial</vt:lpstr>
      <vt:lpstr>Calibri</vt:lpstr>
      <vt:lpstr>Times New Roman</vt:lpstr>
      <vt:lpstr>Verdana</vt:lpstr>
      <vt:lpstr>ITU-e</vt:lpstr>
      <vt:lpstr>Smart Grid cyber security within IEC TC57 WG15</vt:lpstr>
      <vt:lpstr>Topics</vt:lpstr>
      <vt:lpstr>Cyber Security – Essentials without / before IEC 62351</vt:lpstr>
      <vt:lpstr>Cyber Security – Essentials </vt:lpstr>
      <vt:lpstr>IEC 62351 – Even more essential</vt:lpstr>
      <vt:lpstr>IEC 62351 – Even more essential Secure the protocols w/authentication+</vt:lpstr>
      <vt:lpstr>Topics</vt:lpstr>
      <vt:lpstr>Mission and Scope of TC57 WG15 on Cyber Security</vt:lpstr>
      <vt:lpstr>Topics</vt:lpstr>
      <vt:lpstr>TC57 WG15 Members</vt:lpstr>
      <vt:lpstr>Topics</vt:lpstr>
      <vt:lpstr>Mapping of TC57 Communication Standards  to IEC 62351 Security Standards</vt:lpstr>
      <vt:lpstr>IEC 62351 Parts &amp; Status</vt:lpstr>
      <vt:lpstr>Topics</vt:lpstr>
      <vt:lpstr>TC57 Security (IEC 62351) Roadmap</vt:lpstr>
      <vt:lpstr>Topics</vt:lpstr>
      <vt:lpstr>Topics</vt:lpstr>
      <vt:lpstr>IEC 62351-7 ~ Standardized Network and System Management</vt:lpstr>
      <vt:lpstr>IEC 62351-7 Network and System Management</vt:lpstr>
      <vt:lpstr>Topics</vt:lpstr>
      <vt:lpstr>IEC 62351-8 ~ Standardized Role-Based Access Control</vt:lpstr>
      <vt:lpstr>Topics</vt:lpstr>
      <vt:lpstr>IEC 62351-9 ~ Standardized Key Management Methods</vt:lpstr>
      <vt:lpstr>Topics</vt:lpstr>
      <vt:lpstr>Liaisons with Other Security Activities </vt:lpstr>
      <vt:lpstr>Coordination with Security Groups</vt:lpstr>
      <vt:lpstr>Topics</vt:lpstr>
      <vt:lpstr>Cyber Security Standardization Issues</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Aloran, Rakan</cp:lastModifiedBy>
  <cp:revision>416</cp:revision>
  <cp:lastPrinted>2014-01-16T10:03:22Z</cp:lastPrinted>
  <dcterms:created xsi:type="dcterms:W3CDTF">2007-02-20T15:47:31Z</dcterms:created>
  <dcterms:modified xsi:type="dcterms:W3CDTF">2014-09-12T12:43:58Z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0x010100A39E659F2923F04298790846E94C5510</vt:lpwstr>
  </property>
</Properties>
</file>