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412" r:id="rId5"/>
    <p:sldId id="417" r:id="rId6"/>
    <p:sldId id="424" r:id="rId7"/>
    <p:sldId id="419" r:id="rId8"/>
    <p:sldId id="420" r:id="rId9"/>
    <p:sldId id="423" r:id="rId10"/>
    <p:sldId id="421" r:id="rId11"/>
    <p:sldId id="418" r:id="rId12"/>
    <p:sldId id="422" r:id="rId13"/>
    <p:sldId id="416" r:id="rId14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8A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1181" autoAdjust="0"/>
  </p:normalViewPr>
  <p:slideViewPr>
    <p:cSldViewPr showGuides="1">
      <p:cViewPr varScale="1">
        <p:scale>
          <a:sx n="69" d="100"/>
          <a:sy n="69" d="100"/>
        </p:scale>
        <p:origin x="118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2334" y="-96"/>
      </p:cViewPr>
      <p:guideLst>
        <p:guide orient="horz" pos="2925"/>
        <p:guide pos="22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altLang="da-DK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B3EB17-C158-4AB2-9907-AE555ED2F312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98096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alt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1A9DC9-A5F6-40FC-849F-D948767C9556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647728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EC9D1B7-FC08-4586-AB0E-14CD4E7CF362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9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E945780-84F2-47DA-B2F7-2B7BD0E4FBB5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6007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da-DK" sz="1000">
                <a:solidFill>
                  <a:schemeClr val="bg1"/>
                </a:solidFill>
                <a:latin typeface="Univers" panose="020B0603020202030204" pitchFamily="34" charset="0"/>
              </a:rPr>
              <a:t/>
            </a:r>
            <a:br>
              <a:rPr lang="en-US" altLang="da-DK" sz="1000">
                <a:solidFill>
                  <a:schemeClr val="bg1"/>
                </a:solidFill>
                <a:latin typeface="Univers" panose="020B0603020202030204" pitchFamily="34" charset="0"/>
              </a:rPr>
            </a:br>
            <a:endParaRPr lang="en-US" altLang="da-DK" sz="1000">
              <a:solidFill>
                <a:schemeClr val="bg1"/>
              </a:solidFill>
              <a:latin typeface="Univers" panose="020B0603020202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</p:spTree>
    <p:extLst>
      <p:ext uri="{BB962C8B-B14F-4D97-AF65-F5344CB8AC3E}">
        <p14:creationId xmlns:p14="http://schemas.microsoft.com/office/powerpoint/2010/main" val="65511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4C53E-E763-41FB-AC89-026CBBFED9E5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03165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FFCC11-950C-4CD3-A23D-4F766F4C2B41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777496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2B871495-4F30-45A9-A834-75822593AB7C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97005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A865F-D63B-4B9B-95C4-63CEA1D77412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3518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EF3BA-DE95-4973-9A04-B275451F57DC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402117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4032250" cy="3127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Geneva, Switzerland, 15-16 September 2014</a:t>
            </a:r>
          </a:p>
          <a:p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2D1D09-CD85-4427-8E08-3E5647C2E3A9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85214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381750"/>
            <a:ext cx="4032250" cy="287338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763546-809A-4576-A777-D4AFBB1C17E6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86580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Geneva, Switzerland, 15-16 September 2014</a:t>
            </a:r>
          </a:p>
          <a:p>
            <a:endParaRPr lang="en-US" alt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133A42-43FF-49F2-AD40-BBCE15CC7C9F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51549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50CBC-33C7-4E65-9803-17B98EADBA3E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59106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538C1E-9375-40D6-908D-2D388B1E9538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79868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Geneva, Switzerland, 15-16 September 2014</a:t>
            </a:r>
          </a:p>
          <a:p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FC84FD-7502-4968-BF2E-09F68F413FF7}" type="slidenum">
              <a:rPr lang="en-US" altLang="da-DK"/>
              <a:pPr/>
              <a:t>‹nr.›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51971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Geneva, Switzerland, 15-16 September 2014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E79FC4-34E6-4ACC-8978-4A7C58CE27AC}" type="slidenum">
              <a:rPr lang="en-US" altLang="da-DK"/>
              <a:pPr/>
              <a:t>‹nr.›</a:t>
            </a:fld>
            <a:endParaRPr lang="en-US" altLang="da-DK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2" r:id="rId2"/>
    <p:sldLayoutId id="2147484143" r:id="rId3"/>
    <p:sldLayoutId id="2147484149" r:id="rId4"/>
    <p:sldLayoutId id="2147484150" r:id="rId5"/>
    <p:sldLayoutId id="2147484151" r:id="rId6"/>
    <p:sldLayoutId id="2147484144" r:id="rId7"/>
    <p:sldLayoutId id="2147484145" r:id="rId8"/>
    <p:sldLayoutId id="2147484152" r:id="rId9"/>
    <p:sldLayoutId id="2147484146" r:id="rId10"/>
    <p:sldLayoutId id="2147484147" r:id="rId11"/>
    <p:sldLayoutId id="2147484153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Univers" panose="020B0603020202030204" pitchFamily="34" charset="0"/>
              </a:rPr>
              <a:t>Geneva, Switzerland, 15-16 September 2014</a:t>
            </a:r>
          </a:p>
        </p:txBody>
      </p:sp>
      <p:sp>
        <p:nvSpPr>
          <p:cNvPr id="8195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708275"/>
            <a:ext cx="9144000" cy="1296988"/>
          </a:xfrm>
        </p:spPr>
        <p:txBody>
          <a:bodyPr/>
          <a:lstStyle/>
          <a:p>
            <a:r>
              <a:rPr lang="en-US" altLang="en-US" dirty="0" smtClean="0"/>
              <a:t>X.509 in a changing world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8196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</p:spPr>
        <p:txBody>
          <a:bodyPr/>
          <a:lstStyle/>
          <a:p>
            <a:r>
              <a:rPr lang="en-GB" altLang="en-US" b="1" dirty="0" smtClean="0"/>
              <a:t>Erik Andersen,</a:t>
            </a:r>
          </a:p>
          <a:p>
            <a:r>
              <a:rPr lang="en-GB" altLang="en-US" b="1" dirty="0" smtClean="0"/>
              <a:t>Andersen’s L-Service</a:t>
            </a:r>
          </a:p>
          <a:p>
            <a:r>
              <a:rPr lang="en-GB" altLang="en-US" b="1" dirty="0" smtClean="0"/>
              <a:t>Denmark</a:t>
            </a:r>
          </a:p>
          <a:p>
            <a:r>
              <a:rPr lang="en-GB" altLang="en-US" b="1" dirty="0" smtClean="0"/>
              <a:t>era@x500.eu</a:t>
            </a:r>
            <a:endParaRPr lang="en-US" altLang="en-US" b="1" dirty="0" smtClean="0"/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da-DK" sz="2400" b="1" dirty="0">
                <a:solidFill>
                  <a:schemeClr val="bg2"/>
                </a:solidFill>
              </a:rPr>
              <a:t>ITU Workshop on “ICT Security Standardization</a:t>
            </a:r>
            <a:br>
              <a:rPr lang="en-US" altLang="da-DK" sz="2400" b="1" dirty="0">
                <a:solidFill>
                  <a:schemeClr val="bg2"/>
                </a:solidFill>
              </a:rPr>
            </a:br>
            <a:r>
              <a:rPr lang="en-US" altLang="da-DK" sz="2400" b="1" dirty="0">
                <a:solidFill>
                  <a:schemeClr val="bg2"/>
                </a:solidFill>
              </a:rPr>
              <a:t>for Developing Countries”</a:t>
            </a:r>
          </a:p>
          <a:p>
            <a:pPr algn="ctr">
              <a:lnSpc>
                <a:spcPct val="80000"/>
              </a:lnSpc>
            </a:pPr>
            <a:endParaRPr lang="en-US" altLang="da-DK" sz="24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altLang="da-DK" sz="1800" b="1" dirty="0">
                <a:solidFill>
                  <a:srgbClr val="22228B"/>
                </a:solidFill>
              </a:rPr>
              <a:t>(Geneva, Switzerland, 15-16 September 2014)</a:t>
            </a:r>
            <a:endParaRPr lang="en-US" altLang="da-DK" sz="1800" b="1" dirty="0">
              <a:solidFill>
                <a:schemeClr val="bg2"/>
              </a:solidFill>
            </a:endParaRPr>
          </a:p>
        </p:txBody>
      </p:sp>
      <p:sp>
        <p:nvSpPr>
          <p:cNvPr id="8198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8199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8200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8201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8202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pic>
        <p:nvPicPr>
          <p:cNvPr id="8203" name="Picture 16" descr="ITUseri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Conclusions and Recommendations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intension </a:t>
            </a:r>
            <a:r>
              <a:rPr lang="en-US" dirty="0" smtClean="0"/>
              <a:t>is to </a:t>
            </a:r>
            <a:r>
              <a:rPr lang="en-US" dirty="0" smtClean="0"/>
              <a:t>enhance X.509 to meet future challenges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We need to develop a new generation of PKI experts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 educational project should be established </a:t>
            </a:r>
            <a:endParaRPr lang="en-US" dirty="0"/>
          </a:p>
        </p:txBody>
      </p:sp>
      <p:sp>
        <p:nvSpPr>
          <p:cNvPr id="12293" name="Date Placeholder 4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Univers" panose="020B0603020202030204" pitchFamily="34" charset="0"/>
              </a:rPr>
              <a:t>Geneva, Switzerland, 15-16 September 2014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7986AD-F5B8-4B03-918C-150E436F8FF3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Rec. ITU-T X.509 until now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r>
              <a:rPr lang="en-US" dirty="0" smtClean="0"/>
              <a:t>The base specification for pubic-key infrastructure (PKI)</a:t>
            </a:r>
          </a:p>
          <a:p>
            <a:r>
              <a:rPr lang="da-DK" dirty="0" smtClean="0"/>
              <a:t>First edition in 1988</a:t>
            </a:r>
          </a:p>
          <a:p>
            <a:r>
              <a:rPr lang="en-US" dirty="0"/>
              <a:t>Seventh</a:t>
            </a:r>
            <a:r>
              <a:rPr lang="da-DK" dirty="0"/>
              <a:t> edition in 2012</a:t>
            </a:r>
          </a:p>
          <a:p>
            <a:r>
              <a:rPr lang="en-US" dirty="0" smtClean="0"/>
              <a:t>Widely deployed in the world</a:t>
            </a:r>
          </a:p>
          <a:p>
            <a:pPr lvl="1"/>
            <a:r>
              <a:rPr lang="en-US" dirty="0" smtClean="0"/>
              <a:t>Banking</a:t>
            </a:r>
          </a:p>
          <a:p>
            <a:pPr lvl="1"/>
            <a:r>
              <a:rPr lang="en-US" dirty="0" smtClean="0"/>
              <a:t>E-government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Etc.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Switzerland, 15-16 September 2014</a:t>
            </a:r>
            <a:endParaRPr lang="en-US" alt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2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07455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PKI about?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17240" y="2320280"/>
            <a:ext cx="7067128" cy="3989040"/>
          </a:xfrm>
        </p:spPr>
        <p:txBody>
          <a:bodyPr/>
          <a:lstStyle/>
          <a:p>
            <a:r>
              <a:rPr lang="en-US" dirty="0" smtClean="0"/>
              <a:t>Trust (trust anchor concept)</a:t>
            </a:r>
          </a:p>
          <a:p>
            <a:r>
              <a:rPr lang="en-US" dirty="0" smtClean="0"/>
              <a:t>Validation of authenticity of information</a:t>
            </a:r>
          </a:p>
          <a:p>
            <a:r>
              <a:rPr lang="en-US" dirty="0" smtClean="0"/>
              <a:t>But also:</a:t>
            </a:r>
          </a:p>
          <a:p>
            <a:pPr lvl="1"/>
            <a:r>
              <a:rPr lang="en-US" dirty="0" smtClean="0"/>
              <a:t>Privacy and confidentiality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reputiation</a:t>
            </a:r>
            <a:endParaRPr lang="en-US" dirty="0" smtClean="0"/>
          </a:p>
          <a:p>
            <a:r>
              <a:rPr lang="en-US" dirty="0" smtClean="0"/>
              <a:t>Tools and procedures for above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Switzerland, 15-16 September 2014</a:t>
            </a:r>
            <a:endParaRPr lang="en-US" alt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3</a:t>
            </a:fld>
            <a:endParaRPr lang="en-US" altLang="da-DK"/>
          </a:p>
        </p:txBody>
      </p:sp>
      <p:sp>
        <p:nvSpPr>
          <p:cNvPr id="6" name="Tekstfelt 5"/>
          <p:cNvSpPr txBox="1"/>
          <p:nvPr/>
        </p:nvSpPr>
        <p:spPr>
          <a:xfrm>
            <a:off x="395536" y="148478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PKI is about: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changing world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countries are entering the PKI world</a:t>
            </a:r>
          </a:p>
          <a:p>
            <a:r>
              <a:rPr lang="en-US" dirty="0" smtClean="0"/>
              <a:t>Cloud computing</a:t>
            </a:r>
          </a:p>
          <a:p>
            <a:r>
              <a:rPr lang="en-US" dirty="0" smtClean="0"/>
              <a:t>Mobile technology</a:t>
            </a:r>
          </a:p>
          <a:p>
            <a:r>
              <a:rPr lang="en-US" dirty="0" smtClean="0"/>
              <a:t>Machine-to machine (M2M) </a:t>
            </a:r>
            <a:r>
              <a:rPr lang="en-US" dirty="0" smtClean="0"/>
              <a:t>communications</a:t>
            </a:r>
            <a:endParaRPr lang="en-US" dirty="0" smtClean="0"/>
          </a:p>
          <a:p>
            <a:r>
              <a:rPr lang="en-US" dirty="0" smtClean="0"/>
              <a:t>In particular: Smart Grid with millions of entities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Switzerland, 15-16 September 2014</a:t>
            </a:r>
            <a:endParaRPr lang="en-US" alt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4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5383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changing environment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21296" y="1600201"/>
            <a:ext cx="6491064" cy="4133056"/>
          </a:xfrm>
        </p:spPr>
        <p:txBody>
          <a:bodyPr/>
          <a:lstStyle/>
          <a:p>
            <a:r>
              <a:rPr lang="en-US" dirty="0" smtClean="0"/>
              <a:t>Constraint environments:</a:t>
            </a:r>
          </a:p>
          <a:p>
            <a:pPr lvl="1"/>
            <a:r>
              <a:rPr lang="en-US" dirty="0" smtClean="0"/>
              <a:t>Memory constraints</a:t>
            </a:r>
          </a:p>
          <a:p>
            <a:pPr lvl="1"/>
            <a:r>
              <a:rPr lang="en-US" dirty="0" smtClean="0"/>
              <a:t>Processing capacity</a:t>
            </a:r>
          </a:p>
          <a:p>
            <a:pPr lvl="1"/>
            <a:r>
              <a:rPr lang="en-US" dirty="0" smtClean="0"/>
              <a:t>Bandwidth constraint</a:t>
            </a:r>
          </a:p>
          <a:p>
            <a:pPr lvl="1"/>
            <a:r>
              <a:rPr lang="en-US" dirty="0" smtClean="0"/>
              <a:t>Time constraints</a:t>
            </a:r>
          </a:p>
          <a:p>
            <a:pPr lvl="1"/>
            <a:r>
              <a:rPr lang="en-US" dirty="0" smtClean="0"/>
              <a:t>Economic constraints</a:t>
            </a:r>
          </a:p>
          <a:p>
            <a:r>
              <a:rPr lang="en-US" dirty="0" smtClean="0"/>
              <a:t>Mobile applications</a:t>
            </a:r>
          </a:p>
          <a:p>
            <a:r>
              <a:rPr lang="en-US" dirty="0" smtClean="0"/>
              <a:t>Huge networks</a:t>
            </a:r>
            <a:endParaRPr lang="en-US" dirty="0"/>
          </a:p>
          <a:p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Switzerland, 15-16 September 2014</a:t>
            </a:r>
            <a:endParaRPr lang="en-US" alt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5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2214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requirements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Higher level of security by adaptability to different applications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Protection of the users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Ease of PKI establishment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Ease of PKI maintenance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Switzerland, 15-16 September 2014</a:t>
            </a:r>
            <a:endParaRPr lang="en-US" alt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6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5870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Rec. ITU-T X.509?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Switzerland, 15-16 September 2014</a:t>
            </a:r>
            <a:endParaRPr lang="en-US" alt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7</a:t>
            </a:fld>
            <a:endParaRPr lang="en-US" altLang="da-DK"/>
          </a:p>
        </p:txBody>
      </p:sp>
      <p:sp>
        <p:nvSpPr>
          <p:cNvPr id="6" name="Tekstfelt 5"/>
          <p:cNvSpPr txBox="1"/>
          <p:nvPr/>
        </p:nvSpPr>
        <p:spPr>
          <a:xfrm>
            <a:off x="478955" y="2852936"/>
            <a:ext cx="7981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Rec. ITU-T X.509 must respond </a:t>
            </a:r>
            <a:r>
              <a:rPr lang="en-US" smtClean="0">
                <a:solidFill>
                  <a:schemeClr val="bg2"/>
                </a:solidFill>
              </a:rPr>
              <a:t>to these </a:t>
            </a:r>
            <a:r>
              <a:rPr lang="en-US" dirty="0" smtClean="0">
                <a:solidFill>
                  <a:schemeClr val="bg2"/>
                </a:solidFill>
              </a:rPr>
              <a:t>changing conditions to allow for secure networks also in the future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Rec. ITU-T X.509 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392488"/>
          </a:xfrm>
        </p:spPr>
        <p:txBody>
          <a:bodyPr/>
          <a:lstStyle/>
          <a:p>
            <a:r>
              <a:rPr lang="en-US" dirty="0" smtClean="0"/>
              <a:t>Eighth edition is a significant update expected in 2016:</a:t>
            </a:r>
          </a:p>
          <a:p>
            <a:pPr lvl="1"/>
            <a:r>
              <a:rPr lang="en-US" dirty="0" smtClean="0"/>
              <a:t>Removal of ambiguities</a:t>
            </a:r>
          </a:p>
          <a:p>
            <a:pPr lvl="1"/>
            <a:r>
              <a:rPr lang="en-US" dirty="0" smtClean="0"/>
              <a:t>Consistent </a:t>
            </a:r>
            <a:r>
              <a:rPr lang="en-US" dirty="0" smtClean="0"/>
              <a:t>and current terminology</a:t>
            </a:r>
          </a:p>
          <a:p>
            <a:pPr lvl="1"/>
            <a:r>
              <a:rPr lang="en-US" dirty="0" smtClean="0"/>
              <a:t>Whitelists (fast validation)</a:t>
            </a:r>
          </a:p>
          <a:p>
            <a:pPr lvl="1"/>
            <a:r>
              <a:rPr lang="en-US" dirty="0" smtClean="0"/>
              <a:t>Trust broker (secure validation)</a:t>
            </a:r>
          </a:p>
          <a:p>
            <a:pPr lvl="1"/>
            <a:r>
              <a:rPr lang="en-US" dirty="0" smtClean="0"/>
              <a:t>Machine readable policies (user assistance)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Switzerland, 15-16 September 2014</a:t>
            </a:r>
            <a:endParaRPr lang="en-US" alt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8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2863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specifications 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647056"/>
            <a:ext cx="8784976" cy="44462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X.509 needs supplementary specifications: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Profiles and best practices (planned for 2016)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Automated PKI establishment and maintenance</a:t>
            </a:r>
            <a:r>
              <a:rPr lang="en-US" dirty="0"/>
              <a:t> (planned for 2016)</a:t>
            </a:r>
            <a:endParaRPr lang="en-US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Switzerland, 15-16 September 2014</a:t>
            </a:r>
            <a:endParaRPr lang="en-US" alt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A865F-D63B-4B9B-95C4-63CEA1D77412}" type="slidenum">
              <a:rPr lang="en-US" altLang="da-DK" smtClean="0"/>
              <a:pPr/>
              <a:t>9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8668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E659F2923F04298790846E94C5510" ma:contentTypeVersion="1" ma:contentTypeDescription="Create a new document." ma:contentTypeScope="" ma:versionID="2c336e933d3f56126a79837488c5ec8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303a022970234111fe8b8d63fca19c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685A2E-0D59-4546-AFEF-E40DC61A5EA3}"/>
</file>

<file path=customXml/itemProps2.xml><?xml version="1.0" encoding="utf-8"?>
<ds:datastoreItem xmlns:ds="http://schemas.openxmlformats.org/officeDocument/2006/customXml" ds:itemID="{54241FB7-9CB3-4E90-84D1-E327142463DA}"/>
</file>

<file path=customXml/itemProps3.xml><?xml version="1.0" encoding="utf-8"?>
<ds:datastoreItem xmlns:ds="http://schemas.openxmlformats.org/officeDocument/2006/customXml" ds:itemID="{B71DCFD8-B4E6-4BEB-9107-6B08E31C04B4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2939</TotalTime>
  <Words>362</Words>
  <Application>Microsoft Office PowerPoint</Application>
  <PresentationFormat>Skærmshow (4:3)</PresentationFormat>
  <Paragraphs>90</Paragraphs>
  <Slides>10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Univers</vt:lpstr>
      <vt:lpstr>Verdana</vt:lpstr>
      <vt:lpstr>ZapfDingbats BT</vt:lpstr>
      <vt:lpstr>ITU-e</vt:lpstr>
      <vt:lpstr>X.509 in a changing world </vt:lpstr>
      <vt:lpstr>Rec. ITU-T X.509 until now</vt:lpstr>
      <vt:lpstr>What is PKI about?</vt:lpstr>
      <vt:lpstr>A changing world</vt:lpstr>
      <vt:lpstr>A changing environment</vt:lpstr>
      <vt:lpstr>Other requirements</vt:lpstr>
      <vt:lpstr>What about Rec. ITU-T X.509?</vt:lpstr>
      <vt:lpstr>Future of Rec. ITU-T X.509 </vt:lpstr>
      <vt:lpstr>Supplementary specifications </vt:lpstr>
      <vt:lpstr>Conclusions and Recommendations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Administrator</cp:lastModifiedBy>
  <cp:revision>384</cp:revision>
  <cp:lastPrinted>2014-01-16T10:03:22Z</cp:lastPrinted>
  <dcterms:created xsi:type="dcterms:W3CDTF">2007-02-20T15:47:31Z</dcterms:created>
  <dcterms:modified xsi:type="dcterms:W3CDTF">2014-09-03T14:20:41Z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0x010100A39E659F2923F04298790846E94C5510</vt:lpwstr>
  </property>
</Properties>
</file>