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9.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2.xml" ContentType="application/vnd.openxmlformats-officedocument.presentationml.slideLayout+xml"/>
  <Override PartName="/ppt/handoutMasters/handoutMaster1.xml" ContentType="application/vnd.openxmlformats-officedocument.presentationml.handoutMaster+xml"/>
  <Override PartName="/ppt/diagrams/colors5.xml" ContentType="application/vnd.openxmlformats-officedocument.drawingml.diagramColors+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theme/theme2.xml" ContentType="application/vnd.openxmlformats-officedocument.theme+xml"/>
  <Override PartName="/ppt/notesMasters/notesMaster1.xml" ContentType="application/vnd.openxmlformats-officedocument.presentationml.notesMaster+xml"/>
  <Override PartName="/ppt/diagrams/layout1.xml" ContentType="application/vnd.openxmlformats-officedocument.drawingml.diagramLayout+xml"/>
  <Override PartName="/ppt/diagrams/quickStyle1.xml" ContentType="application/vnd.openxmlformats-officedocument.drawingml.diagramStyle+xml"/>
  <Override PartName="/ppt/theme/theme3.xml" ContentType="application/vnd.openxmlformats-officedocument.theme+xml"/>
  <Override PartName="/ppt/diagrams/colors2.xml" ContentType="application/vnd.openxmlformats-officedocument.drawingml.diagramColors+xml"/>
  <Override PartName="/ppt/diagrams/layout3.xml" ContentType="application/vnd.openxmlformats-officedocument.drawingml.diagramLayout+xml"/>
  <Override PartName="/ppt/diagrams/drawing2.xml" ContentType="application/vnd.ms-office.drawingml.diagramDrawing+xml"/>
  <Override PartName="/ppt/diagrams/quickStyle5.xml" ContentType="application/vnd.openxmlformats-officedocument.drawingml.diagramStyle+xml"/>
  <Override PartName="/ppt/diagrams/drawing5.xml" ContentType="application/vnd.ms-office.drawingml.diagramDrawing+xml"/>
  <Override PartName="/ppt/theme/theme1.xml" ContentType="application/vnd.openxmlformats-officedocument.theme+xml"/>
  <Override PartName="/ppt/diagrams/drawing4.xml" ContentType="application/vnd.ms-office.drawingml.diagramDrawing+xml"/>
  <Override PartName="/ppt/diagrams/layout5.xml" ContentType="application/vnd.openxmlformats-officedocument.drawingml.diagramLayout+xml"/>
  <Override PartName="/ppt/diagrams/quickStyle4.xml" ContentType="application/vnd.openxmlformats-officedocument.drawingml.diagramStyle+xml"/>
  <Override PartName="/ppt/diagrams/quickStyle3.xml" ContentType="application/vnd.openxmlformats-officedocument.drawingml.diagramStyle+xml"/>
  <Override PartName="/ppt/diagrams/colors4.xml" ContentType="application/vnd.openxmlformats-officedocument.drawingml.diagramColors+xml"/>
  <Override PartName="/ppt/diagrams/colors3.xml" ContentType="application/vnd.openxmlformats-officedocument.drawingml.diagramColors+xml"/>
  <Override PartName="/ppt/diagrams/layout4.xml" ContentType="application/vnd.openxmlformats-officedocument.drawingml.diagramLayout+xml"/>
  <Override PartName="/ppt/diagrams/drawing3.xml" ContentType="application/vnd.ms-office.drawingml.diagramDrawing+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412" r:id="rId5"/>
    <p:sldId id="418" r:id="rId6"/>
    <p:sldId id="417" r:id="rId7"/>
    <p:sldId id="431" r:id="rId8"/>
    <p:sldId id="422" r:id="rId9"/>
    <p:sldId id="432" r:id="rId10"/>
    <p:sldId id="423" r:id="rId11"/>
    <p:sldId id="426" r:id="rId12"/>
    <p:sldId id="428" r:id="rId13"/>
    <p:sldId id="451" r:id="rId14"/>
    <p:sldId id="434" r:id="rId15"/>
    <p:sldId id="433" r:id="rId16"/>
    <p:sldId id="435" r:id="rId17"/>
    <p:sldId id="436" r:id="rId18"/>
    <p:sldId id="438" r:id="rId19"/>
    <p:sldId id="439" r:id="rId20"/>
    <p:sldId id="440" r:id="rId21"/>
    <p:sldId id="441" r:id="rId22"/>
    <p:sldId id="450" r:id="rId23"/>
    <p:sldId id="442" r:id="rId24"/>
    <p:sldId id="443" r:id="rId25"/>
    <p:sldId id="444" r:id="rId26"/>
    <p:sldId id="446" r:id="rId27"/>
    <p:sldId id="416" r:id="rId28"/>
  </p:sldIdLst>
  <p:sldSz cx="9144000" cy="6858000" type="screen4x3"/>
  <p:notesSz cx="6985000" cy="9283700"/>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r" defTabSz="914400" rtl="1" eaLnBrk="1" latinLnBrk="0" hangingPunct="1">
      <a:defRPr sz="3200" kern="1200">
        <a:solidFill>
          <a:schemeClr val="tx1"/>
        </a:solidFill>
        <a:latin typeface="Verdana" pitchFamily="34" charset="0"/>
        <a:ea typeface="+mn-ea"/>
        <a:cs typeface="+mn-cs"/>
      </a:defRPr>
    </a:lvl6pPr>
    <a:lvl7pPr marL="2743200" algn="r" defTabSz="914400" rtl="1" eaLnBrk="1" latinLnBrk="0" hangingPunct="1">
      <a:defRPr sz="3200" kern="1200">
        <a:solidFill>
          <a:schemeClr val="tx1"/>
        </a:solidFill>
        <a:latin typeface="Verdana" pitchFamily="34" charset="0"/>
        <a:ea typeface="+mn-ea"/>
        <a:cs typeface="+mn-cs"/>
      </a:defRPr>
    </a:lvl7pPr>
    <a:lvl8pPr marL="3200400" algn="r" defTabSz="914400" rtl="1" eaLnBrk="1" latinLnBrk="0" hangingPunct="1">
      <a:defRPr sz="3200" kern="1200">
        <a:solidFill>
          <a:schemeClr val="tx1"/>
        </a:solidFill>
        <a:latin typeface="Verdana" pitchFamily="34" charset="0"/>
        <a:ea typeface="+mn-ea"/>
        <a:cs typeface="+mn-cs"/>
      </a:defRPr>
    </a:lvl8pPr>
    <a:lvl9pPr marL="3657600" algn="r" defTabSz="914400" rtl="1" eaLnBrk="1" latinLnBrk="0" hangingPunct="1">
      <a:defRPr sz="32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2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38A"/>
    <a:srgbClr val="000066"/>
    <a:srgbClr val="FF3300"/>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142" autoAdjust="0"/>
    <p:restoredTop sz="91223" autoAdjust="0"/>
  </p:normalViewPr>
  <p:slideViewPr>
    <p:cSldViewPr>
      <p:cViewPr varScale="1">
        <p:scale>
          <a:sx n="84" d="100"/>
          <a:sy n="84" d="100"/>
        </p:scale>
        <p:origin x="96" y="5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2925"/>
        <p:guide pos="22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3F9C6E-2C4B-45B9-B4FE-9994F50DD3EC}" type="doc">
      <dgm:prSet loTypeId="urn:microsoft.com/office/officeart/2011/layout/RadialPictureList" loCatId="picture" qsTypeId="urn:microsoft.com/office/officeart/2005/8/quickstyle/simple4" qsCatId="simple" csTypeId="urn:microsoft.com/office/officeart/2005/8/colors/accent1_2" csCatId="accent1" phldr="1"/>
      <dgm:spPr/>
      <dgm:t>
        <a:bodyPr/>
        <a:lstStyle/>
        <a:p>
          <a:endParaRPr lang="en-US"/>
        </a:p>
      </dgm:t>
    </dgm:pt>
    <dgm:pt modelId="{FC202802-E74C-448F-9789-582FA101A230}">
      <dgm:prSet phldrT="[Text]"/>
      <dgm:spPr/>
      <dgm:t>
        <a:bodyPr/>
        <a:lstStyle/>
        <a:p>
          <a:endParaRPr lang="en-US" dirty="0">
            <a:solidFill>
              <a:srgbClr val="FF0000"/>
            </a:solidFill>
          </a:endParaRPr>
        </a:p>
      </dgm:t>
    </dgm:pt>
    <dgm:pt modelId="{835A522D-2BD2-4BA1-89D7-BE90669D7E7D}" type="sibTrans" cxnId="{C38EBD61-A74B-43E2-9AE3-EC295875B29B}">
      <dgm:prSet/>
      <dgm:spPr/>
      <dgm:t>
        <a:bodyPr/>
        <a:lstStyle/>
        <a:p>
          <a:endParaRPr lang="en-US"/>
        </a:p>
      </dgm:t>
    </dgm:pt>
    <dgm:pt modelId="{B0B9404E-75B2-43C7-846F-9C19E1560BB9}" type="parTrans" cxnId="{C38EBD61-A74B-43E2-9AE3-EC295875B29B}">
      <dgm:prSet/>
      <dgm:spPr/>
      <dgm:t>
        <a:bodyPr/>
        <a:lstStyle/>
        <a:p>
          <a:endParaRPr lang="en-US"/>
        </a:p>
      </dgm:t>
    </dgm:pt>
    <dgm:pt modelId="{A9B2C629-DFB8-46E9-A88B-6E7B25FD6B07}" type="pres">
      <dgm:prSet presAssocID="{AD3F9C6E-2C4B-45B9-B4FE-9994F50DD3EC}" presName="Name0" presStyleCnt="0">
        <dgm:presLayoutVars>
          <dgm:chMax val="1"/>
          <dgm:chPref val="1"/>
          <dgm:dir/>
          <dgm:resizeHandles/>
        </dgm:presLayoutVars>
      </dgm:prSet>
      <dgm:spPr/>
      <dgm:t>
        <a:bodyPr/>
        <a:lstStyle/>
        <a:p>
          <a:endParaRPr lang="en-US"/>
        </a:p>
      </dgm:t>
    </dgm:pt>
    <dgm:pt modelId="{B5932FDA-88F3-4B9D-8902-CF591B4450D2}" type="pres">
      <dgm:prSet presAssocID="{FC202802-E74C-448F-9789-582FA101A230}" presName="Parent" presStyleLbl="node1" presStyleIdx="0" presStyleCnt="1" custScaleX="104564" custScaleY="100273" custLinFactNeighborX="-38284" custLinFactNeighborY="-66317">
        <dgm:presLayoutVars>
          <dgm:chMax val="4"/>
          <dgm:chPref val="3"/>
        </dgm:presLayoutVars>
      </dgm:prSet>
      <dgm:spPr/>
      <dgm:t>
        <a:bodyPr/>
        <a:lstStyle/>
        <a:p>
          <a:endParaRPr lang="en-US"/>
        </a:p>
      </dgm:t>
    </dgm:pt>
  </dgm:ptLst>
  <dgm:cxnLst>
    <dgm:cxn modelId="{7C9AA461-8F29-43C9-80BC-293969272B67}" type="presOf" srcId="{FC202802-E74C-448F-9789-582FA101A230}" destId="{B5932FDA-88F3-4B9D-8902-CF591B4450D2}" srcOrd="0" destOrd="0" presId="urn:microsoft.com/office/officeart/2011/layout/RadialPictureList"/>
    <dgm:cxn modelId="{8A7688FD-35D8-4F19-8604-862C12CCF137}" type="presOf" srcId="{AD3F9C6E-2C4B-45B9-B4FE-9994F50DD3EC}" destId="{A9B2C629-DFB8-46E9-A88B-6E7B25FD6B07}" srcOrd="0" destOrd="0" presId="urn:microsoft.com/office/officeart/2011/layout/RadialPictureList"/>
    <dgm:cxn modelId="{C38EBD61-A74B-43E2-9AE3-EC295875B29B}" srcId="{AD3F9C6E-2C4B-45B9-B4FE-9994F50DD3EC}" destId="{FC202802-E74C-448F-9789-582FA101A230}" srcOrd="0" destOrd="0" parTransId="{B0B9404E-75B2-43C7-846F-9C19E1560BB9}" sibTransId="{835A522D-2BD2-4BA1-89D7-BE90669D7E7D}"/>
    <dgm:cxn modelId="{19E23100-ECD1-47E4-A4C2-F62B6EA7B708}" type="presParOf" srcId="{A9B2C629-DFB8-46E9-A88B-6E7B25FD6B07}" destId="{B5932FDA-88F3-4B9D-8902-CF591B4450D2}" srcOrd="0" destOrd="0" presId="urn:microsoft.com/office/officeart/2011/layout/RadialPictur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74F558-CC8E-45C3-A284-6E767C9EF44E}" type="doc">
      <dgm:prSet loTypeId="urn:microsoft.com/office/officeart/2005/8/layout/funnel1" loCatId="process" qsTypeId="urn:microsoft.com/office/officeart/2005/8/quickstyle/3d1" qsCatId="3D" csTypeId="urn:microsoft.com/office/officeart/2005/8/colors/accent2_2" csCatId="accent2" phldr="1"/>
      <dgm:spPr/>
      <dgm:t>
        <a:bodyPr/>
        <a:lstStyle/>
        <a:p>
          <a:endParaRPr lang="en-US"/>
        </a:p>
      </dgm:t>
    </dgm:pt>
    <dgm:pt modelId="{56B9563E-021E-4792-BBF3-7E5F9E0AC9D6}">
      <dgm:prSet phldrT="[Text]" custT="1"/>
      <dgm:spPr/>
      <dgm:t>
        <a:bodyPr/>
        <a:lstStyle/>
        <a:p>
          <a:r>
            <a:rPr lang="en-US" sz="1800" b="1" dirty="0" smtClean="0">
              <a:solidFill>
                <a:srgbClr val="FF0000"/>
              </a:solidFill>
            </a:rPr>
            <a:t>Mail Account</a:t>
          </a:r>
          <a:endParaRPr lang="en-US" sz="1800" b="1" dirty="0">
            <a:solidFill>
              <a:srgbClr val="FF0000"/>
            </a:solidFill>
          </a:endParaRPr>
        </a:p>
      </dgm:t>
    </dgm:pt>
    <dgm:pt modelId="{0768D7EE-EE03-4C27-9D50-C21109082F4D}" type="parTrans" cxnId="{1B211A9E-A1C0-4618-81DE-30212EDFE491}">
      <dgm:prSet/>
      <dgm:spPr/>
      <dgm:t>
        <a:bodyPr/>
        <a:lstStyle/>
        <a:p>
          <a:endParaRPr lang="en-US"/>
        </a:p>
      </dgm:t>
    </dgm:pt>
    <dgm:pt modelId="{6848836A-A473-4F85-9699-97290E7AA371}" type="sibTrans" cxnId="{1B211A9E-A1C0-4618-81DE-30212EDFE491}">
      <dgm:prSet/>
      <dgm:spPr/>
      <dgm:t>
        <a:bodyPr/>
        <a:lstStyle/>
        <a:p>
          <a:endParaRPr lang="en-US"/>
        </a:p>
      </dgm:t>
    </dgm:pt>
    <dgm:pt modelId="{DEA62B40-7BC3-4321-BFDA-C9BE48B06E81}" type="pres">
      <dgm:prSet presAssocID="{6E74F558-CC8E-45C3-A284-6E767C9EF44E}" presName="Name0" presStyleCnt="0">
        <dgm:presLayoutVars>
          <dgm:chMax val="4"/>
          <dgm:resizeHandles val="exact"/>
        </dgm:presLayoutVars>
      </dgm:prSet>
      <dgm:spPr/>
      <dgm:t>
        <a:bodyPr/>
        <a:lstStyle/>
        <a:p>
          <a:pPr rtl="1"/>
          <a:endParaRPr lang="ar-SA"/>
        </a:p>
      </dgm:t>
    </dgm:pt>
    <dgm:pt modelId="{18AB9E45-43BD-490D-8CA2-1A0EE702EBFC}" type="pres">
      <dgm:prSet presAssocID="{6E74F558-CC8E-45C3-A284-6E767C9EF44E}" presName="ellipse" presStyleLbl="trBgShp" presStyleIdx="0" presStyleCnt="1"/>
      <dgm:spPr/>
      <dgm:t>
        <a:bodyPr/>
        <a:lstStyle/>
        <a:p>
          <a:endParaRPr lang="en-US"/>
        </a:p>
      </dgm:t>
    </dgm:pt>
    <dgm:pt modelId="{5A524EB0-D62A-4844-A24E-0B180567F2EA}" type="pres">
      <dgm:prSet presAssocID="{6E74F558-CC8E-45C3-A284-6E767C9EF44E}" presName="arrow1" presStyleLbl="fgShp" presStyleIdx="0" presStyleCnt="1"/>
      <dgm:spPr/>
    </dgm:pt>
    <dgm:pt modelId="{55F491E8-F9FF-4F17-AAD4-2D48C950ED56}" type="pres">
      <dgm:prSet presAssocID="{6E74F558-CC8E-45C3-A284-6E767C9EF44E}" presName="rectangle" presStyleLbl="revTx" presStyleIdx="0" presStyleCnt="1" custScaleX="147412" custScaleY="237615" custLinFactNeighborX="2381" custLinFactNeighborY="70867">
        <dgm:presLayoutVars>
          <dgm:bulletEnabled val="1"/>
        </dgm:presLayoutVars>
      </dgm:prSet>
      <dgm:spPr/>
      <dgm:t>
        <a:bodyPr/>
        <a:lstStyle/>
        <a:p>
          <a:pPr rtl="1"/>
          <a:endParaRPr lang="ar-SA"/>
        </a:p>
      </dgm:t>
    </dgm:pt>
    <dgm:pt modelId="{C063E196-BDED-4783-ABCA-E343FD64D241}" type="pres">
      <dgm:prSet presAssocID="{6E74F558-CC8E-45C3-A284-6E767C9EF44E}" presName="funnel" presStyleLbl="trAlignAcc1" presStyleIdx="0" presStyleCnt="1" custLinFactNeighborX="6211" custLinFactNeighborY="2758"/>
      <dgm:spPr/>
    </dgm:pt>
  </dgm:ptLst>
  <dgm:cxnLst>
    <dgm:cxn modelId="{9DF6B01C-5A98-4AA0-851F-DAFA7F785AFB}" type="presOf" srcId="{56B9563E-021E-4792-BBF3-7E5F9E0AC9D6}" destId="{55F491E8-F9FF-4F17-AAD4-2D48C950ED56}" srcOrd="0" destOrd="0" presId="urn:microsoft.com/office/officeart/2005/8/layout/funnel1"/>
    <dgm:cxn modelId="{B73C4F62-C5D9-4302-A12F-07D663284604}" type="presOf" srcId="{6E74F558-CC8E-45C3-A284-6E767C9EF44E}" destId="{DEA62B40-7BC3-4321-BFDA-C9BE48B06E81}" srcOrd="0" destOrd="0" presId="urn:microsoft.com/office/officeart/2005/8/layout/funnel1"/>
    <dgm:cxn modelId="{1B211A9E-A1C0-4618-81DE-30212EDFE491}" srcId="{6E74F558-CC8E-45C3-A284-6E767C9EF44E}" destId="{56B9563E-021E-4792-BBF3-7E5F9E0AC9D6}" srcOrd="0" destOrd="0" parTransId="{0768D7EE-EE03-4C27-9D50-C21109082F4D}" sibTransId="{6848836A-A473-4F85-9699-97290E7AA371}"/>
    <dgm:cxn modelId="{5CEEC3F8-C5F7-4E8C-BFE1-CC216B647E0D}" type="presParOf" srcId="{DEA62B40-7BC3-4321-BFDA-C9BE48B06E81}" destId="{18AB9E45-43BD-490D-8CA2-1A0EE702EBFC}" srcOrd="0" destOrd="0" presId="urn:microsoft.com/office/officeart/2005/8/layout/funnel1"/>
    <dgm:cxn modelId="{77E799A2-F58F-4091-B011-6FB9AF1AF51B}" type="presParOf" srcId="{DEA62B40-7BC3-4321-BFDA-C9BE48B06E81}" destId="{5A524EB0-D62A-4844-A24E-0B180567F2EA}" srcOrd="1" destOrd="0" presId="urn:microsoft.com/office/officeart/2005/8/layout/funnel1"/>
    <dgm:cxn modelId="{4CE696C1-7EE9-49B1-97D2-0CB7B32C9524}" type="presParOf" srcId="{DEA62B40-7BC3-4321-BFDA-C9BE48B06E81}" destId="{55F491E8-F9FF-4F17-AAD4-2D48C950ED56}" srcOrd="2" destOrd="0" presId="urn:microsoft.com/office/officeart/2005/8/layout/funnel1"/>
    <dgm:cxn modelId="{A853797C-B51C-485C-8021-DC2EFC9AFEFF}" type="presParOf" srcId="{DEA62B40-7BC3-4321-BFDA-C9BE48B06E81}" destId="{C063E196-BDED-4783-ABCA-E343FD64D241}" srcOrd="3" destOrd="0" presId="urn:microsoft.com/office/officeart/2005/8/layout/funne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F4E92F-FA34-4C84-8199-7092F67CCA04}" type="doc">
      <dgm:prSet loTypeId="urn:microsoft.com/office/officeart/2005/8/layout/gear1" loCatId="process" qsTypeId="urn:microsoft.com/office/officeart/2005/8/quickstyle/simple1" qsCatId="simple" csTypeId="urn:microsoft.com/office/officeart/2005/8/colors/accent2_3" csCatId="accent2" phldr="1"/>
      <dgm:spPr/>
    </dgm:pt>
    <dgm:pt modelId="{38A8384A-FEE1-462D-8F94-FAAD279BD28D}">
      <dgm:prSet phldrT="[Text]" custT="1"/>
      <dgm:spPr/>
      <dgm:t>
        <a:bodyPr/>
        <a:lstStyle/>
        <a:p>
          <a:r>
            <a:rPr lang="en-US" sz="1400" dirty="0" smtClean="0"/>
            <a:t>correlate</a:t>
          </a:r>
          <a:endParaRPr lang="en-US" sz="1400" dirty="0"/>
        </a:p>
      </dgm:t>
    </dgm:pt>
    <dgm:pt modelId="{2AED6D15-38A1-42E4-855A-701A7EF1454F}" type="parTrans" cxnId="{0944428E-5BE9-4C19-9E7B-5E7145BD6263}">
      <dgm:prSet/>
      <dgm:spPr/>
      <dgm:t>
        <a:bodyPr/>
        <a:lstStyle/>
        <a:p>
          <a:endParaRPr lang="en-US"/>
        </a:p>
      </dgm:t>
    </dgm:pt>
    <dgm:pt modelId="{25533C5A-8637-4BC9-B36D-140D4485A444}" type="sibTrans" cxnId="{0944428E-5BE9-4C19-9E7B-5E7145BD6263}">
      <dgm:prSet/>
      <dgm:spPr/>
      <dgm:t>
        <a:bodyPr/>
        <a:lstStyle/>
        <a:p>
          <a:endParaRPr lang="en-US"/>
        </a:p>
      </dgm:t>
    </dgm:pt>
    <dgm:pt modelId="{E43BCB41-612A-447C-AE6B-6C05669B3A16}">
      <dgm:prSet phldrT="[Text]" custT="1"/>
      <dgm:spPr/>
      <dgm:t>
        <a:bodyPr/>
        <a:lstStyle/>
        <a:p>
          <a:r>
            <a:rPr lang="en-US" sz="1000" dirty="0" smtClean="0"/>
            <a:t>Analysis</a:t>
          </a:r>
          <a:endParaRPr lang="en-US" sz="1000" dirty="0"/>
        </a:p>
      </dgm:t>
    </dgm:pt>
    <dgm:pt modelId="{832AA9AA-5349-43E5-A3F0-FD2179F97EF8}" type="parTrans" cxnId="{D7DD63F8-17BC-4B86-901F-37953C99DBB1}">
      <dgm:prSet/>
      <dgm:spPr/>
      <dgm:t>
        <a:bodyPr/>
        <a:lstStyle/>
        <a:p>
          <a:endParaRPr lang="en-US"/>
        </a:p>
      </dgm:t>
    </dgm:pt>
    <dgm:pt modelId="{7B3926EA-F2D5-436A-882C-F161846536F0}" type="sibTrans" cxnId="{D7DD63F8-17BC-4B86-901F-37953C99DBB1}">
      <dgm:prSet/>
      <dgm:spPr/>
      <dgm:t>
        <a:bodyPr/>
        <a:lstStyle/>
        <a:p>
          <a:endParaRPr lang="en-US"/>
        </a:p>
      </dgm:t>
    </dgm:pt>
    <dgm:pt modelId="{B9CDC214-EA75-4D7A-87E4-813CF9A74F32}">
      <dgm:prSet phldrT="[Text]" custT="1"/>
      <dgm:spPr/>
      <dgm:t>
        <a:bodyPr/>
        <a:lstStyle/>
        <a:p>
          <a:r>
            <a:rPr lang="en-US" sz="1000" dirty="0" smtClean="0"/>
            <a:t>Normalize</a:t>
          </a:r>
          <a:endParaRPr lang="en-US" sz="1000" dirty="0"/>
        </a:p>
      </dgm:t>
    </dgm:pt>
    <dgm:pt modelId="{CDE8957C-7277-4ACE-BAF2-F7656824D1C3}" type="parTrans" cxnId="{847007B0-A49D-4127-934D-CBE840FEC143}">
      <dgm:prSet/>
      <dgm:spPr/>
      <dgm:t>
        <a:bodyPr/>
        <a:lstStyle/>
        <a:p>
          <a:endParaRPr lang="en-US"/>
        </a:p>
      </dgm:t>
    </dgm:pt>
    <dgm:pt modelId="{70D3ED00-D7DC-487A-B440-A08DE4D4CB39}" type="sibTrans" cxnId="{847007B0-A49D-4127-934D-CBE840FEC143}">
      <dgm:prSet/>
      <dgm:spPr/>
      <dgm:t>
        <a:bodyPr/>
        <a:lstStyle/>
        <a:p>
          <a:endParaRPr lang="en-US"/>
        </a:p>
      </dgm:t>
    </dgm:pt>
    <dgm:pt modelId="{B813B4C3-765B-48EF-8DF9-E5C5496A9171}" type="pres">
      <dgm:prSet presAssocID="{38F4E92F-FA34-4C84-8199-7092F67CCA04}" presName="composite" presStyleCnt="0">
        <dgm:presLayoutVars>
          <dgm:chMax val="3"/>
          <dgm:animLvl val="lvl"/>
          <dgm:resizeHandles val="exact"/>
        </dgm:presLayoutVars>
      </dgm:prSet>
      <dgm:spPr/>
    </dgm:pt>
    <dgm:pt modelId="{0D45D738-98A4-4B4E-A4D1-A1406FC9548B}" type="pres">
      <dgm:prSet presAssocID="{38A8384A-FEE1-462D-8F94-FAAD279BD28D}" presName="gear1" presStyleLbl="node1" presStyleIdx="0" presStyleCnt="3" custScaleX="131096" custLinFactNeighborX="6059" custLinFactNeighborY="1179">
        <dgm:presLayoutVars>
          <dgm:chMax val="1"/>
          <dgm:bulletEnabled val="1"/>
        </dgm:presLayoutVars>
      </dgm:prSet>
      <dgm:spPr/>
      <dgm:t>
        <a:bodyPr/>
        <a:lstStyle/>
        <a:p>
          <a:pPr rtl="1"/>
          <a:endParaRPr lang="ar-SA"/>
        </a:p>
      </dgm:t>
    </dgm:pt>
    <dgm:pt modelId="{6969A658-79F7-4320-AC74-978BC2589590}" type="pres">
      <dgm:prSet presAssocID="{38A8384A-FEE1-462D-8F94-FAAD279BD28D}" presName="gear1srcNode" presStyleLbl="node1" presStyleIdx="0" presStyleCnt="3"/>
      <dgm:spPr/>
      <dgm:t>
        <a:bodyPr/>
        <a:lstStyle/>
        <a:p>
          <a:pPr rtl="1"/>
          <a:endParaRPr lang="ar-SA"/>
        </a:p>
      </dgm:t>
    </dgm:pt>
    <dgm:pt modelId="{868F6B17-15C7-4E12-AC16-7EF6F2EAEA60}" type="pres">
      <dgm:prSet presAssocID="{38A8384A-FEE1-462D-8F94-FAAD279BD28D}" presName="gear1dstNode" presStyleLbl="node1" presStyleIdx="0" presStyleCnt="3"/>
      <dgm:spPr/>
      <dgm:t>
        <a:bodyPr/>
        <a:lstStyle/>
        <a:p>
          <a:pPr rtl="1"/>
          <a:endParaRPr lang="ar-SA"/>
        </a:p>
      </dgm:t>
    </dgm:pt>
    <dgm:pt modelId="{04B5829B-E7AA-4D2C-A6D2-FEEB92E96693}" type="pres">
      <dgm:prSet presAssocID="{E43BCB41-612A-447C-AE6B-6C05669B3A16}" presName="gear2" presStyleLbl="node1" presStyleIdx="1" presStyleCnt="3" custScaleX="118255">
        <dgm:presLayoutVars>
          <dgm:chMax val="1"/>
          <dgm:bulletEnabled val="1"/>
        </dgm:presLayoutVars>
      </dgm:prSet>
      <dgm:spPr/>
      <dgm:t>
        <a:bodyPr/>
        <a:lstStyle/>
        <a:p>
          <a:pPr rtl="1"/>
          <a:endParaRPr lang="ar-SA"/>
        </a:p>
      </dgm:t>
    </dgm:pt>
    <dgm:pt modelId="{424D6A66-1A01-4E60-AB88-91933B89C8FC}" type="pres">
      <dgm:prSet presAssocID="{E43BCB41-612A-447C-AE6B-6C05669B3A16}" presName="gear2srcNode" presStyleLbl="node1" presStyleIdx="1" presStyleCnt="3"/>
      <dgm:spPr/>
      <dgm:t>
        <a:bodyPr/>
        <a:lstStyle/>
        <a:p>
          <a:pPr rtl="1"/>
          <a:endParaRPr lang="ar-SA"/>
        </a:p>
      </dgm:t>
    </dgm:pt>
    <dgm:pt modelId="{48C3C7D7-CD8F-4D5C-9DB8-81DF70A77EC0}" type="pres">
      <dgm:prSet presAssocID="{E43BCB41-612A-447C-AE6B-6C05669B3A16}" presName="gear2dstNode" presStyleLbl="node1" presStyleIdx="1" presStyleCnt="3"/>
      <dgm:spPr/>
      <dgm:t>
        <a:bodyPr/>
        <a:lstStyle/>
        <a:p>
          <a:pPr rtl="1"/>
          <a:endParaRPr lang="ar-SA"/>
        </a:p>
      </dgm:t>
    </dgm:pt>
    <dgm:pt modelId="{41F1828E-2957-4EB3-B556-BD73F0378526}" type="pres">
      <dgm:prSet presAssocID="{B9CDC214-EA75-4D7A-87E4-813CF9A74F32}" presName="gear3" presStyleLbl="node1" presStyleIdx="2" presStyleCnt="3" custScaleX="142531" custScaleY="118064" custLinFactNeighborX="8338" custLinFactNeighborY="-7925"/>
      <dgm:spPr/>
      <dgm:t>
        <a:bodyPr/>
        <a:lstStyle/>
        <a:p>
          <a:endParaRPr lang="en-US"/>
        </a:p>
      </dgm:t>
    </dgm:pt>
    <dgm:pt modelId="{A93E8CB2-3B2A-4EA4-B0D0-21456AF6E962}" type="pres">
      <dgm:prSet presAssocID="{B9CDC214-EA75-4D7A-87E4-813CF9A74F32}" presName="gear3tx" presStyleLbl="node1" presStyleIdx="2" presStyleCnt="3">
        <dgm:presLayoutVars>
          <dgm:chMax val="1"/>
          <dgm:bulletEnabled val="1"/>
        </dgm:presLayoutVars>
      </dgm:prSet>
      <dgm:spPr/>
      <dgm:t>
        <a:bodyPr/>
        <a:lstStyle/>
        <a:p>
          <a:endParaRPr lang="en-US"/>
        </a:p>
      </dgm:t>
    </dgm:pt>
    <dgm:pt modelId="{BB83F48E-0B68-4BF9-8131-A59523834B5A}" type="pres">
      <dgm:prSet presAssocID="{B9CDC214-EA75-4D7A-87E4-813CF9A74F32}" presName="gear3srcNode" presStyleLbl="node1" presStyleIdx="2" presStyleCnt="3"/>
      <dgm:spPr/>
      <dgm:t>
        <a:bodyPr/>
        <a:lstStyle/>
        <a:p>
          <a:pPr rtl="1"/>
          <a:endParaRPr lang="ar-SA"/>
        </a:p>
      </dgm:t>
    </dgm:pt>
    <dgm:pt modelId="{4CD970D6-77D4-4DC6-86BF-86E23F4CFED5}" type="pres">
      <dgm:prSet presAssocID="{B9CDC214-EA75-4D7A-87E4-813CF9A74F32}" presName="gear3dstNode" presStyleLbl="node1" presStyleIdx="2" presStyleCnt="3"/>
      <dgm:spPr/>
      <dgm:t>
        <a:bodyPr/>
        <a:lstStyle/>
        <a:p>
          <a:pPr rtl="1"/>
          <a:endParaRPr lang="ar-SA"/>
        </a:p>
      </dgm:t>
    </dgm:pt>
    <dgm:pt modelId="{C53395F8-C8E4-4F85-84F4-2DC50E870416}" type="pres">
      <dgm:prSet presAssocID="{25533C5A-8637-4BC9-B36D-140D4485A444}" presName="connector1" presStyleLbl="sibTrans2D1" presStyleIdx="0" presStyleCnt="3" custLinFactNeighborX="13627" custLinFactNeighborY="1044"/>
      <dgm:spPr/>
      <dgm:t>
        <a:bodyPr/>
        <a:lstStyle/>
        <a:p>
          <a:pPr rtl="1"/>
          <a:endParaRPr lang="ar-SA"/>
        </a:p>
      </dgm:t>
    </dgm:pt>
    <dgm:pt modelId="{11A955F6-ABB3-47C5-838C-8E91041BFB7D}" type="pres">
      <dgm:prSet presAssocID="{7B3926EA-F2D5-436A-882C-F161846536F0}" presName="connector2" presStyleLbl="sibTrans2D1" presStyleIdx="1" presStyleCnt="3"/>
      <dgm:spPr/>
      <dgm:t>
        <a:bodyPr/>
        <a:lstStyle/>
        <a:p>
          <a:pPr rtl="1"/>
          <a:endParaRPr lang="ar-SA"/>
        </a:p>
      </dgm:t>
    </dgm:pt>
    <dgm:pt modelId="{53F3E01A-A01E-4628-A398-DC2372FA98E9}" type="pres">
      <dgm:prSet presAssocID="{70D3ED00-D7DC-487A-B440-A08DE4D4CB39}" presName="connector3" presStyleLbl="sibTrans2D1" presStyleIdx="2" presStyleCnt="3" custAng="942496" custLinFactNeighborX="-3201" custLinFactNeighborY="4541"/>
      <dgm:spPr/>
      <dgm:t>
        <a:bodyPr/>
        <a:lstStyle/>
        <a:p>
          <a:pPr rtl="1"/>
          <a:endParaRPr lang="ar-SA"/>
        </a:p>
      </dgm:t>
    </dgm:pt>
  </dgm:ptLst>
  <dgm:cxnLst>
    <dgm:cxn modelId="{95F3C5E4-3AB4-4726-A5AC-D60A8ACFE3EF}" type="presOf" srcId="{25533C5A-8637-4BC9-B36D-140D4485A444}" destId="{C53395F8-C8E4-4F85-84F4-2DC50E870416}" srcOrd="0" destOrd="0" presId="urn:microsoft.com/office/officeart/2005/8/layout/gear1"/>
    <dgm:cxn modelId="{9617F0AB-2CEF-4746-8FB5-0D7A74011E92}" type="presOf" srcId="{B9CDC214-EA75-4D7A-87E4-813CF9A74F32}" destId="{41F1828E-2957-4EB3-B556-BD73F0378526}" srcOrd="0" destOrd="0" presId="urn:microsoft.com/office/officeart/2005/8/layout/gear1"/>
    <dgm:cxn modelId="{E7169657-63E5-4CC4-90C1-D329934380E0}" type="presOf" srcId="{70D3ED00-D7DC-487A-B440-A08DE4D4CB39}" destId="{53F3E01A-A01E-4628-A398-DC2372FA98E9}" srcOrd="0" destOrd="0" presId="urn:microsoft.com/office/officeart/2005/8/layout/gear1"/>
    <dgm:cxn modelId="{4C1F3909-05AB-44B1-A56F-1C43652D877A}" type="presOf" srcId="{38A8384A-FEE1-462D-8F94-FAAD279BD28D}" destId="{6969A658-79F7-4320-AC74-978BC2589590}" srcOrd="1" destOrd="0" presId="urn:microsoft.com/office/officeart/2005/8/layout/gear1"/>
    <dgm:cxn modelId="{E4134795-D9B1-45C0-9F2E-C0B8FD695BE8}" type="presOf" srcId="{38F4E92F-FA34-4C84-8199-7092F67CCA04}" destId="{B813B4C3-765B-48EF-8DF9-E5C5496A9171}" srcOrd="0" destOrd="0" presId="urn:microsoft.com/office/officeart/2005/8/layout/gear1"/>
    <dgm:cxn modelId="{25137FC5-49E5-495D-9608-0555DA7A1D75}" type="presOf" srcId="{E43BCB41-612A-447C-AE6B-6C05669B3A16}" destId="{424D6A66-1A01-4E60-AB88-91933B89C8FC}" srcOrd="1" destOrd="0" presId="urn:microsoft.com/office/officeart/2005/8/layout/gear1"/>
    <dgm:cxn modelId="{5417C12E-87D2-4846-A9FA-1E3533BC5B00}" type="presOf" srcId="{B9CDC214-EA75-4D7A-87E4-813CF9A74F32}" destId="{A93E8CB2-3B2A-4EA4-B0D0-21456AF6E962}" srcOrd="1" destOrd="0" presId="urn:microsoft.com/office/officeart/2005/8/layout/gear1"/>
    <dgm:cxn modelId="{276823A5-00D4-4B04-B0FA-082F5A97A813}" type="presOf" srcId="{E43BCB41-612A-447C-AE6B-6C05669B3A16}" destId="{48C3C7D7-CD8F-4D5C-9DB8-81DF70A77EC0}" srcOrd="2" destOrd="0" presId="urn:microsoft.com/office/officeart/2005/8/layout/gear1"/>
    <dgm:cxn modelId="{847007B0-A49D-4127-934D-CBE840FEC143}" srcId="{38F4E92F-FA34-4C84-8199-7092F67CCA04}" destId="{B9CDC214-EA75-4D7A-87E4-813CF9A74F32}" srcOrd="2" destOrd="0" parTransId="{CDE8957C-7277-4ACE-BAF2-F7656824D1C3}" sibTransId="{70D3ED00-D7DC-487A-B440-A08DE4D4CB39}"/>
    <dgm:cxn modelId="{209CDB8E-B759-433B-A957-E212C0EBACD0}" type="presOf" srcId="{B9CDC214-EA75-4D7A-87E4-813CF9A74F32}" destId="{BB83F48E-0B68-4BF9-8131-A59523834B5A}" srcOrd="2" destOrd="0" presId="urn:microsoft.com/office/officeart/2005/8/layout/gear1"/>
    <dgm:cxn modelId="{5B67962D-7497-4B9F-A7E5-783FA64D29CD}" type="presOf" srcId="{B9CDC214-EA75-4D7A-87E4-813CF9A74F32}" destId="{4CD970D6-77D4-4DC6-86BF-86E23F4CFED5}" srcOrd="3" destOrd="0" presId="urn:microsoft.com/office/officeart/2005/8/layout/gear1"/>
    <dgm:cxn modelId="{C8238377-EE66-49C4-A0E6-C580DDDB20E3}" type="presOf" srcId="{38A8384A-FEE1-462D-8F94-FAAD279BD28D}" destId="{868F6B17-15C7-4E12-AC16-7EF6F2EAEA60}" srcOrd="2" destOrd="0" presId="urn:microsoft.com/office/officeart/2005/8/layout/gear1"/>
    <dgm:cxn modelId="{D7DD63F8-17BC-4B86-901F-37953C99DBB1}" srcId="{38F4E92F-FA34-4C84-8199-7092F67CCA04}" destId="{E43BCB41-612A-447C-AE6B-6C05669B3A16}" srcOrd="1" destOrd="0" parTransId="{832AA9AA-5349-43E5-A3F0-FD2179F97EF8}" sibTransId="{7B3926EA-F2D5-436A-882C-F161846536F0}"/>
    <dgm:cxn modelId="{0944428E-5BE9-4C19-9E7B-5E7145BD6263}" srcId="{38F4E92F-FA34-4C84-8199-7092F67CCA04}" destId="{38A8384A-FEE1-462D-8F94-FAAD279BD28D}" srcOrd="0" destOrd="0" parTransId="{2AED6D15-38A1-42E4-855A-701A7EF1454F}" sibTransId="{25533C5A-8637-4BC9-B36D-140D4485A444}"/>
    <dgm:cxn modelId="{63F4C1C7-6A36-4A85-B467-49ED5D79F6C4}" type="presOf" srcId="{7B3926EA-F2D5-436A-882C-F161846536F0}" destId="{11A955F6-ABB3-47C5-838C-8E91041BFB7D}" srcOrd="0" destOrd="0" presId="urn:microsoft.com/office/officeart/2005/8/layout/gear1"/>
    <dgm:cxn modelId="{C1A90999-49DE-4EA4-905D-83EBFE36C145}" type="presOf" srcId="{38A8384A-FEE1-462D-8F94-FAAD279BD28D}" destId="{0D45D738-98A4-4B4E-A4D1-A1406FC9548B}" srcOrd="0" destOrd="0" presId="urn:microsoft.com/office/officeart/2005/8/layout/gear1"/>
    <dgm:cxn modelId="{F7124391-75BE-45D1-9EC3-72A939BC9446}" type="presOf" srcId="{E43BCB41-612A-447C-AE6B-6C05669B3A16}" destId="{04B5829B-E7AA-4D2C-A6D2-FEEB92E96693}" srcOrd="0" destOrd="0" presId="urn:microsoft.com/office/officeart/2005/8/layout/gear1"/>
    <dgm:cxn modelId="{4B180621-9EE7-4977-A6CB-F5D22E198075}" type="presParOf" srcId="{B813B4C3-765B-48EF-8DF9-E5C5496A9171}" destId="{0D45D738-98A4-4B4E-A4D1-A1406FC9548B}" srcOrd="0" destOrd="0" presId="urn:microsoft.com/office/officeart/2005/8/layout/gear1"/>
    <dgm:cxn modelId="{9518E2FD-5E54-457A-A94D-583DE748DD3A}" type="presParOf" srcId="{B813B4C3-765B-48EF-8DF9-E5C5496A9171}" destId="{6969A658-79F7-4320-AC74-978BC2589590}" srcOrd="1" destOrd="0" presId="urn:microsoft.com/office/officeart/2005/8/layout/gear1"/>
    <dgm:cxn modelId="{9CFE8B64-E13F-4621-8AE9-03CAAA323A2C}" type="presParOf" srcId="{B813B4C3-765B-48EF-8DF9-E5C5496A9171}" destId="{868F6B17-15C7-4E12-AC16-7EF6F2EAEA60}" srcOrd="2" destOrd="0" presId="urn:microsoft.com/office/officeart/2005/8/layout/gear1"/>
    <dgm:cxn modelId="{B5577247-2B6C-4BD3-9D09-DE3A78A9E00C}" type="presParOf" srcId="{B813B4C3-765B-48EF-8DF9-E5C5496A9171}" destId="{04B5829B-E7AA-4D2C-A6D2-FEEB92E96693}" srcOrd="3" destOrd="0" presId="urn:microsoft.com/office/officeart/2005/8/layout/gear1"/>
    <dgm:cxn modelId="{3E8D8AB7-A0C3-4FB7-B774-4E34AEE6DF23}" type="presParOf" srcId="{B813B4C3-765B-48EF-8DF9-E5C5496A9171}" destId="{424D6A66-1A01-4E60-AB88-91933B89C8FC}" srcOrd="4" destOrd="0" presId="urn:microsoft.com/office/officeart/2005/8/layout/gear1"/>
    <dgm:cxn modelId="{518465CC-1DBF-496D-B4D0-A22E2C6C59C8}" type="presParOf" srcId="{B813B4C3-765B-48EF-8DF9-E5C5496A9171}" destId="{48C3C7D7-CD8F-4D5C-9DB8-81DF70A77EC0}" srcOrd="5" destOrd="0" presId="urn:microsoft.com/office/officeart/2005/8/layout/gear1"/>
    <dgm:cxn modelId="{0A576FBF-8FB5-4A79-9A78-135349A4BD6A}" type="presParOf" srcId="{B813B4C3-765B-48EF-8DF9-E5C5496A9171}" destId="{41F1828E-2957-4EB3-B556-BD73F0378526}" srcOrd="6" destOrd="0" presId="urn:microsoft.com/office/officeart/2005/8/layout/gear1"/>
    <dgm:cxn modelId="{A9640B0A-906E-4D9D-8E38-556218FA621C}" type="presParOf" srcId="{B813B4C3-765B-48EF-8DF9-E5C5496A9171}" destId="{A93E8CB2-3B2A-4EA4-B0D0-21456AF6E962}" srcOrd="7" destOrd="0" presId="urn:microsoft.com/office/officeart/2005/8/layout/gear1"/>
    <dgm:cxn modelId="{8B9BDD4B-CA90-4C5E-9FBB-5335A946C5D4}" type="presParOf" srcId="{B813B4C3-765B-48EF-8DF9-E5C5496A9171}" destId="{BB83F48E-0B68-4BF9-8131-A59523834B5A}" srcOrd="8" destOrd="0" presId="urn:microsoft.com/office/officeart/2005/8/layout/gear1"/>
    <dgm:cxn modelId="{98BB6FA0-560B-4574-8E7C-4139F3B00FF4}" type="presParOf" srcId="{B813B4C3-765B-48EF-8DF9-E5C5496A9171}" destId="{4CD970D6-77D4-4DC6-86BF-86E23F4CFED5}" srcOrd="9" destOrd="0" presId="urn:microsoft.com/office/officeart/2005/8/layout/gear1"/>
    <dgm:cxn modelId="{D2D222BA-60F5-488A-8133-E4481AE72701}" type="presParOf" srcId="{B813B4C3-765B-48EF-8DF9-E5C5496A9171}" destId="{C53395F8-C8E4-4F85-84F4-2DC50E870416}" srcOrd="10" destOrd="0" presId="urn:microsoft.com/office/officeart/2005/8/layout/gear1"/>
    <dgm:cxn modelId="{4D286584-8243-4C61-BBA9-E4EFFFF3FE2C}" type="presParOf" srcId="{B813B4C3-765B-48EF-8DF9-E5C5496A9171}" destId="{11A955F6-ABB3-47C5-838C-8E91041BFB7D}" srcOrd="11" destOrd="0" presId="urn:microsoft.com/office/officeart/2005/8/layout/gear1"/>
    <dgm:cxn modelId="{68D0DA06-7DE6-4426-AB13-3B520007635E}" type="presParOf" srcId="{B813B4C3-765B-48EF-8DF9-E5C5496A9171}" destId="{53F3E01A-A01E-4628-A398-DC2372FA98E9}" srcOrd="12" destOrd="0" presId="urn:microsoft.com/office/officeart/2005/8/layout/gear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AD4DD4-7035-4851-ABAB-A68D556BB9EE}" type="doc">
      <dgm:prSet loTypeId="urn:microsoft.com/office/officeart/2005/8/layout/arrow3" loCatId="relationship" qsTypeId="urn:microsoft.com/office/officeart/2005/8/quickstyle/simple1" qsCatId="simple" csTypeId="urn:microsoft.com/office/officeart/2005/8/colors/accent4_1" csCatId="accent4" phldr="1"/>
      <dgm:spPr/>
      <dgm:t>
        <a:bodyPr/>
        <a:lstStyle/>
        <a:p>
          <a:endParaRPr lang="en-US"/>
        </a:p>
      </dgm:t>
    </dgm:pt>
    <dgm:pt modelId="{50E2CFBE-EECE-417E-822A-BFC143749EC7}">
      <dgm:prSet phldrT="[Text]" custT="1"/>
      <dgm:spPr/>
      <dgm:t>
        <a:bodyPr/>
        <a:lstStyle/>
        <a:p>
          <a:r>
            <a:rPr lang="en-US" sz="1400" b="1" dirty="0" smtClean="0">
              <a:solidFill>
                <a:srgbClr val="FF0000"/>
              </a:solidFill>
            </a:rPr>
            <a:t>Result</a:t>
          </a:r>
          <a:endParaRPr lang="en-US" sz="1400" b="1" dirty="0">
            <a:solidFill>
              <a:srgbClr val="FF0000"/>
            </a:solidFill>
          </a:endParaRPr>
        </a:p>
      </dgm:t>
    </dgm:pt>
    <dgm:pt modelId="{A6DC20D5-E2A0-4C75-949D-0BD712DE209C}" type="parTrans" cxnId="{31622946-5FDC-4588-8451-59A613D14A9C}">
      <dgm:prSet/>
      <dgm:spPr/>
      <dgm:t>
        <a:bodyPr/>
        <a:lstStyle/>
        <a:p>
          <a:endParaRPr lang="en-US"/>
        </a:p>
      </dgm:t>
    </dgm:pt>
    <dgm:pt modelId="{21C730CC-9EA5-481A-A920-CBDA098F7985}" type="sibTrans" cxnId="{31622946-5FDC-4588-8451-59A613D14A9C}">
      <dgm:prSet/>
      <dgm:spPr/>
      <dgm:t>
        <a:bodyPr/>
        <a:lstStyle/>
        <a:p>
          <a:endParaRPr lang="en-US"/>
        </a:p>
      </dgm:t>
    </dgm:pt>
    <dgm:pt modelId="{43C7F748-0556-4686-9D32-3B300403B810}">
      <dgm:prSet phldrT="[Text]"/>
      <dgm:spPr/>
      <dgm:t>
        <a:bodyPr/>
        <a:lstStyle/>
        <a:p>
          <a:r>
            <a:rPr lang="en-US" b="1" dirty="0" smtClean="0">
              <a:solidFill>
                <a:srgbClr val="FF0000"/>
              </a:solidFill>
            </a:rPr>
            <a:t>Process</a:t>
          </a:r>
          <a:endParaRPr lang="en-US" b="1" dirty="0">
            <a:solidFill>
              <a:srgbClr val="FF0000"/>
            </a:solidFill>
          </a:endParaRPr>
        </a:p>
      </dgm:t>
    </dgm:pt>
    <dgm:pt modelId="{7CFF0D2C-C284-4E65-9388-DE89AC899D41}" type="sibTrans" cxnId="{6584BAA6-2F62-4870-AC21-E883EA9BFD28}">
      <dgm:prSet/>
      <dgm:spPr/>
      <dgm:t>
        <a:bodyPr/>
        <a:lstStyle/>
        <a:p>
          <a:endParaRPr lang="en-US"/>
        </a:p>
      </dgm:t>
    </dgm:pt>
    <dgm:pt modelId="{660469B6-2839-48FB-A8BB-FA4F90119FE8}" type="parTrans" cxnId="{6584BAA6-2F62-4870-AC21-E883EA9BFD28}">
      <dgm:prSet/>
      <dgm:spPr/>
      <dgm:t>
        <a:bodyPr/>
        <a:lstStyle/>
        <a:p>
          <a:endParaRPr lang="en-US"/>
        </a:p>
      </dgm:t>
    </dgm:pt>
    <dgm:pt modelId="{637E3D7F-C7EB-4BF0-989F-711B49669FB5}" type="pres">
      <dgm:prSet presAssocID="{C7AD4DD4-7035-4851-ABAB-A68D556BB9EE}" presName="compositeShape" presStyleCnt="0">
        <dgm:presLayoutVars>
          <dgm:chMax val="2"/>
          <dgm:dir/>
          <dgm:resizeHandles val="exact"/>
        </dgm:presLayoutVars>
      </dgm:prSet>
      <dgm:spPr/>
      <dgm:t>
        <a:bodyPr/>
        <a:lstStyle/>
        <a:p>
          <a:pPr rtl="1"/>
          <a:endParaRPr lang="ar-SA"/>
        </a:p>
      </dgm:t>
    </dgm:pt>
    <dgm:pt modelId="{6AB6B84A-0204-4F86-AB43-B1DB6B3FAC60}" type="pres">
      <dgm:prSet presAssocID="{C7AD4DD4-7035-4851-ABAB-A68D556BB9EE}" presName="divider" presStyleLbl="fgShp" presStyleIdx="0" presStyleCnt="1"/>
      <dgm:spPr/>
    </dgm:pt>
    <dgm:pt modelId="{E288FDAE-644E-409E-92CA-B44A7056267F}" type="pres">
      <dgm:prSet presAssocID="{43C7F748-0556-4686-9D32-3B300403B810}" presName="downArrow" presStyleLbl="node1" presStyleIdx="0" presStyleCnt="2"/>
      <dgm:spPr>
        <a:solidFill>
          <a:schemeClr val="accent5">
            <a:lumMod val="90000"/>
          </a:schemeClr>
        </a:solidFill>
      </dgm:spPr>
    </dgm:pt>
    <dgm:pt modelId="{86954F83-61BD-47F4-8804-667EE3414666}" type="pres">
      <dgm:prSet presAssocID="{43C7F748-0556-4686-9D32-3B300403B810}" presName="downArrowText" presStyleLbl="revTx" presStyleIdx="0" presStyleCnt="2" custScaleX="193750">
        <dgm:presLayoutVars>
          <dgm:bulletEnabled val="1"/>
        </dgm:presLayoutVars>
      </dgm:prSet>
      <dgm:spPr/>
      <dgm:t>
        <a:bodyPr/>
        <a:lstStyle/>
        <a:p>
          <a:endParaRPr lang="en-US"/>
        </a:p>
      </dgm:t>
    </dgm:pt>
    <dgm:pt modelId="{F71AA1E4-0CEF-45A7-A716-105F763E8C8C}" type="pres">
      <dgm:prSet presAssocID="{50E2CFBE-EECE-417E-822A-BFC143749EC7}" presName="upArrow" presStyleLbl="node1" presStyleIdx="1" presStyleCnt="2"/>
      <dgm:spPr>
        <a:solidFill>
          <a:schemeClr val="accent5">
            <a:lumMod val="90000"/>
          </a:schemeClr>
        </a:solidFill>
      </dgm:spPr>
    </dgm:pt>
    <dgm:pt modelId="{50CA9BF7-497E-480F-B12C-8EF5AC3ACF64}" type="pres">
      <dgm:prSet presAssocID="{50E2CFBE-EECE-417E-822A-BFC143749EC7}" presName="upArrowText" presStyleLbl="revTx" presStyleIdx="1" presStyleCnt="2" custScaleX="193750">
        <dgm:presLayoutVars>
          <dgm:bulletEnabled val="1"/>
        </dgm:presLayoutVars>
      </dgm:prSet>
      <dgm:spPr/>
      <dgm:t>
        <a:bodyPr/>
        <a:lstStyle/>
        <a:p>
          <a:pPr rtl="1"/>
          <a:endParaRPr lang="ar-SA"/>
        </a:p>
      </dgm:t>
    </dgm:pt>
  </dgm:ptLst>
  <dgm:cxnLst>
    <dgm:cxn modelId="{E648398C-C3A6-4215-8F7A-B2C1E887F1D1}" type="presOf" srcId="{50E2CFBE-EECE-417E-822A-BFC143749EC7}" destId="{50CA9BF7-497E-480F-B12C-8EF5AC3ACF64}" srcOrd="0" destOrd="0" presId="urn:microsoft.com/office/officeart/2005/8/layout/arrow3"/>
    <dgm:cxn modelId="{6584BAA6-2F62-4870-AC21-E883EA9BFD28}" srcId="{C7AD4DD4-7035-4851-ABAB-A68D556BB9EE}" destId="{43C7F748-0556-4686-9D32-3B300403B810}" srcOrd="0" destOrd="0" parTransId="{660469B6-2839-48FB-A8BB-FA4F90119FE8}" sibTransId="{7CFF0D2C-C284-4E65-9388-DE89AC899D41}"/>
    <dgm:cxn modelId="{4BE87C6C-3298-4B8F-BE6F-6FB058FA8E08}" type="presOf" srcId="{C7AD4DD4-7035-4851-ABAB-A68D556BB9EE}" destId="{637E3D7F-C7EB-4BF0-989F-711B49669FB5}" srcOrd="0" destOrd="0" presId="urn:microsoft.com/office/officeart/2005/8/layout/arrow3"/>
    <dgm:cxn modelId="{31622946-5FDC-4588-8451-59A613D14A9C}" srcId="{C7AD4DD4-7035-4851-ABAB-A68D556BB9EE}" destId="{50E2CFBE-EECE-417E-822A-BFC143749EC7}" srcOrd="1" destOrd="0" parTransId="{A6DC20D5-E2A0-4C75-949D-0BD712DE209C}" sibTransId="{21C730CC-9EA5-481A-A920-CBDA098F7985}"/>
    <dgm:cxn modelId="{600B0A8D-CEAB-466E-89BA-CDDF98B00A61}" type="presOf" srcId="{43C7F748-0556-4686-9D32-3B300403B810}" destId="{86954F83-61BD-47F4-8804-667EE3414666}" srcOrd="0" destOrd="0" presId="urn:microsoft.com/office/officeart/2005/8/layout/arrow3"/>
    <dgm:cxn modelId="{EF2FD675-8575-4EDE-A57F-ECAB05595400}" type="presParOf" srcId="{637E3D7F-C7EB-4BF0-989F-711B49669FB5}" destId="{6AB6B84A-0204-4F86-AB43-B1DB6B3FAC60}" srcOrd="0" destOrd="0" presId="urn:microsoft.com/office/officeart/2005/8/layout/arrow3"/>
    <dgm:cxn modelId="{762A531E-D087-4880-AD3D-59BA92BDB310}" type="presParOf" srcId="{637E3D7F-C7EB-4BF0-989F-711B49669FB5}" destId="{E288FDAE-644E-409E-92CA-B44A7056267F}" srcOrd="1" destOrd="0" presId="urn:microsoft.com/office/officeart/2005/8/layout/arrow3"/>
    <dgm:cxn modelId="{3E7579DC-F1EA-41ED-A37C-6FB062FCC6CA}" type="presParOf" srcId="{637E3D7F-C7EB-4BF0-989F-711B49669FB5}" destId="{86954F83-61BD-47F4-8804-667EE3414666}" srcOrd="2" destOrd="0" presId="urn:microsoft.com/office/officeart/2005/8/layout/arrow3"/>
    <dgm:cxn modelId="{2954BDA8-5421-4C3C-8536-1C185F4E50D8}" type="presParOf" srcId="{637E3D7F-C7EB-4BF0-989F-711B49669FB5}" destId="{F71AA1E4-0CEF-45A7-A716-105F763E8C8C}" srcOrd="3" destOrd="0" presId="urn:microsoft.com/office/officeart/2005/8/layout/arrow3"/>
    <dgm:cxn modelId="{B82FD30D-C4A6-402E-8F68-7F721FD1F97A}" type="presParOf" srcId="{637E3D7F-C7EB-4BF0-989F-711B49669FB5}" destId="{50CA9BF7-497E-480F-B12C-8EF5AC3ACF64}" srcOrd="4" destOrd="0" presId="urn:microsoft.com/office/officeart/2005/8/layout/arrow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E7E2B4-6FA7-4D56-8AA2-2AA50FFCD74A}" type="doc">
      <dgm:prSet loTypeId="urn:microsoft.com/office/officeart/2005/8/layout/hProcess3" loCatId="process" qsTypeId="urn:microsoft.com/office/officeart/2005/8/quickstyle/simple4" qsCatId="simple" csTypeId="urn:microsoft.com/office/officeart/2005/8/colors/accent1_2" csCatId="accent1" phldr="1"/>
      <dgm:spPr/>
    </dgm:pt>
    <dgm:pt modelId="{FC6E6FC0-9135-4857-AD2A-6BE32125AFFF}">
      <dgm:prSet phldrT="[Text]"/>
      <dgm:spPr/>
      <dgm:t>
        <a:bodyPr/>
        <a:lstStyle/>
        <a:p>
          <a:r>
            <a:rPr lang="en-US" b="1" dirty="0" smtClean="0">
              <a:solidFill>
                <a:srgbClr val="FF0000"/>
              </a:solidFill>
            </a:rPr>
            <a:t>Alerting</a:t>
          </a:r>
          <a:endParaRPr lang="en-US" b="1" dirty="0">
            <a:solidFill>
              <a:srgbClr val="FF0000"/>
            </a:solidFill>
          </a:endParaRPr>
        </a:p>
      </dgm:t>
    </dgm:pt>
    <dgm:pt modelId="{A79BF1C1-0613-4C96-942A-00E2CF6F627F}" type="parTrans" cxnId="{03665E82-F169-4556-939B-9D1EB767BE6A}">
      <dgm:prSet/>
      <dgm:spPr/>
      <dgm:t>
        <a:bodyPr/>
        <a:lstStyle/>
        <a:p>
          <a:endParaRPr lang="en-US"/>
        </a:p>
      </dgm:t>
    </dgm:pt>
    <dgm:pt modelId="{45AE5E55-FA2C-4D78-9245-67FA6717C2F6}" type="sibTrans" cxnId="{03665E82-F169-4556-939B-9D1EB767BE6A}">
      <dgm:prSet/>
      <dgm:spPr/>
      <dgm:t>
        <a:bodyPr/>
        <a:lstStyle/>
        <a:p>
          <a:endParaRPr lang="en-US"/>
        </a:p>
      </dgm:t>
    </dgm:pt>
    <dgm:pt modelId="{B7AD8AA0-FDFA-43C7-A40D-9ABBC4C37A62}" type="pres">
      <dgm:prSet presAssocID="{F6E7E2B4-6FA7-4D56-8AA2-2AA50FFCD74A}" presName="Name0" presStyleCnt="0">
        <dgm:presLayoutVars>
          <dgm:dir/>
          <dgm:animLvl val="lvl"/>
          <dgm:resizeHandles val="exact"/>
        </dgm:presLayoutVars>
      </dgm:prSet>
      <dgm:spPr/>
    </dgm:pt>
    <dgm:pt modelId="{BB25BE5A-B29F-4E7A-810D-49EEC9D7B4EA}" type="pres">
      <dgm:prSet presAssocID="{F6E7E2B4-6FA7-4D56-8AA2-2AA50FFCD74A}" presName="dummy" presStyleCnt="0"/>
      <dgm:spPr/>
    </dgm:pt>
    <dgm:pt modelId="{FBD825B9-0DFE-448C-93F2-7BE22F4DA65C}" type="pres">
      <dgm:prSet presAssocID="{F6E7E2B4-6FA7-4D56-8AA2-2AA50FFCD74A}" presName="linH" presStyleCnt="0"/>
      <dgm:spPr/>
    </dgm:pt>
    <dgm:pt modelId="{92874154-F05F-4BEE-BC6A-D3A319F4520D}" type="pres">
      <dgm:prSet presAssocID="{F6E7E2B4-6FA7-4D56-8AA2-2AA50FFCD74A}" presName="padding1" presStyleCnt="0"/>
      <dgm:spPr/>
    </dgm:pt>
    <dgm:pt modelId="{4153439F-21AC-439B-8F97-3328B2753966}" type="pres">
      <dgm:prSet presAssocID="{FC6E6FC0-9135-4857-AD2A-6BE32125AFFF}" presName="linV" presStyleCnt="0"/>
      <dgm:spPr/>
    </dgm:pt>
    <dgm:pt modelId="{9FECF2D0-99E4-40A7-AA0D-1113E17A464C}" type="pres">
      <dgm:prSet presAssocID="{FC6E6FC0-9135-4857-AD2A-6BE32125AFFF}" presName="spVertical1" presStyleCnt="0"/>
      <dgm:spPr/>
    </dgm:pt>
    <dgm:pt modelId="{7FE154C4-170D-41CA-BBFB-A47F1242048C}" type="pres">
      <dgm:prSet presAssocID="{FC6E6FC0-9135-4857-AD2A-6BE32125AFFF}" presName="parTx" presStyleLbl="revTx" presStyleIdx="0" presStyleCnt="1">
        <dgm:presLayoutVars>
          <dgm:chMax val="0"/>
          <dgm:chPref val="0"/>
          <dgm:bulletEnabled val="1"/>
        </dgm:presLayoutVars>
      </dgm:prSet>
      <dgm:spPr/>
      <dgm:t>
        <a:bodyPr/>
        <a:lstStyle/>
        <a:p>
          <a:endParaRPr lang="en-US"/>
        </a:p>
      </dgm:t>
    </dgm:pt>
    <dgm:pt modelId="{0A66E4C3-A60E-4ADE-ABC0-9970FF653168}" type="pres">
      <dgm:prSet presAssocID="{FC6E6FC0-9135-4857-AD2A-6BE32125AFFF}" presName="spVertical2" presStyleCnt="0"/>
      <dgm:spPr/>
    </dgm:pt>
    <dgm:pt modelId="{AB5AC335-F9D8-4748-857F-01343D93A4DD}" type="pres">
      <dgm:prSet presAssocID="{FC6E6FC0-9135-4857-AD2A-6BE32125AFFF}" presName="spVertical3" presStyleCnt="0"/>
      <dgm:spPr/>
    </dgm:pt>
    <dgm:pt modelId="{1A6D34AA-2FF3-4172-BB3B-D0CB663B5F2E}" type="pres">
      <dgm:prSet presAssocID="{F6E7E2B4-6FA7-4D56-8AA2-2AA50FFCD74A}" presName="padding2" presStyleCnt="0"/>
      <dgm:spPr/>
    </dgm:pt>
    <dgm:pt modelId="{8134782B-79C6-45FF-8A0D-598BD24ACB34}" type="pres">
      <dgm:prSet presAssocID="{F6E7E2B4-6FA7-4D56-8AA2-2AA50FFCD74A}" presName="negArrow" presStyleCnt="0"/>
      <dgm:spPr/>
    </dgm:pt>
    <dgm:pt modelId="{DF35AEC9-69FE-4086-9DD0-136B43F299CB}" type="pres">
      <dgm:prSet presAssocID="{F6E7E2B4-6FA7-4D56-8AA2-2AA50FFCD74A}" presName="backgroundArrow" presStyleLbl="node1" presStyleIdx="0" presStyleCnt="1" custAng="10800000" custLinFactNeighborX="-12500" custLinFactNeighborY="-2917"/>
      <dgm:spPr/>
    </dgm:pt>
  </dgm:ptLst>
  <dgm:cxnLst>
    <dgm:cxn modelId="{01530880-58B7-422D-808C-8C1D6794C5B5}" type="presOf" srcId="{FC6E6FC0-9135-4857-AD2A-6BE32125AFFF}" destId="{7FE154C4-170D-41CA-BBFB-A47F1242048C}" srcOrd="0" destOrd="0" presId="urn:microsoft.com/office/officeart/2005/8/layout/hProcess3"/>
    <dgm:cxn modelId="{03665E82-F169-4556-939B-9D1EB767BE6A}" srcId="{F6E7E2B4-6FA7-4D56-8AA2-2AA50FFCD74A}" destId="{FC6E6FC0-9135-4857-AD2A-6BE32125AFFF}" srcOrd="0" destOrd="0" parTransId="{A79BF1C1-0613-4C96-942A-00E2CF6F627F}" sibTransId="{45AE5E55-FA2C-4D78-9245-67FA6717C2F6}"/>
    <dgm:cxn modelId="{0C0CF0E0-3484-494F-A968-A8E8E6B95F2F}" type="presOf" srcId="{F6E7E2B4-6FA7-4D56-8AA2-2AA50FFCD74A}" destId="{B7AD8AA0-FDFA-43C7-A40D-9ABBC4C37A62}" srcOrd="0" destOrd="0" presId="urn:microsoft.com/office/officeart/2005/8/layout/hProcess3"/>
    <dgm:cxn modelId="{0B429EA7-8948-41E3-A2A5-60B4990EBB47}" type="presParOf" srcId="{B7AD8AA0-FDFA-43C7-A40D-9ABBC4C37A62}" destId="{BB25BE5A-B29F-4E7A-810D-49EEC9D7B4EA}" srcOrd="0" destOrd="0" presId="urn:microsoft.com/office/officeart/2005/8/layout/hProcess3"/>
    <dgm:cxn modelId="{3B147FE9-F459-4A32-A1DF-CDB56EBDF90E}" type="presParOf" srcId="{B7AD8AA0-FDFA-43C7-A40D-9ABBC4C37A62}" destId="{FBD825B9-0DFE-448C-93F2-7BE22F4DA65C}" srcOrd="1" destOrd="0" presId="urn:microsoft.com/office/officeart/2005/8/layout/hProcess3"/>
    <dgm:cxn modelId="{2126E099-416F-43A0-B463-0A77D58743DB}" type="presParOf" srcId="{FBD825B9-0DFE-448C-93F2-7BE22F4DA65C}" destId="{92874154-F05F-4BEE-BC6A-D3A319F4520D}" srcOrd="0" destOrd="0" presId="urn:microsoft.com/office/officeart/2005/8/layout/hProcess3"/>
    <dgm:cxn modelId="{CA8CF02F-B2BA-407A-B6A5-6765A519F16E}" type="presParOf" srcId="{FBD825B9-0DFE-448C-93F2-7BE22F4DA65C}" destId="{4153439F-21AC-439B-8F97-3328B2753966}" srcOrd="1" destOrd="0" presId="urn:microsoft.com/office/officeart/2005/8/layout/hProcess3"/>
    <dgm:cxn modelId="{027647AE-DC6E-494A-8E18-AEA62B1B70E0}" type="presParOf" srcId="{4153439F-21AC-439B-8F97-3328B2753966}" destId="{9FECF2D0-99E4-40A7-AA0D-1113E17A464C}" srcOrd="0" destOrd="0" presId="urn:microsoft.com/office/officeart/2005/8/layout/hProcess3"/>
    <dgm:cxn modelId="{88B5F121-76C5-4406-ADC6-A37311B33CE7}" type="presParOf" srcId="{4153439F-21AC-439B-8F97-3328B2753966}" destId="{7FE154C4-170D-41CA-BBFB-A47F1242048C}" srcOrd="1" destOrd="0" presId="urn:microsoft.com/office/officeart/2005/8/layout/hProcess3"/>
    <dgm:cxn modelId="{D55DDED1-4EFF-4CAC-8B3E-BABE5F7302A6}" type="presParOf" srcId="{4153439F-21AC-439B-8F97-3328B2753966}" destId="{0A66E4C3-A60E-4ADE-ABC0-9970FF653168}" srcOrd="2" destOrd="0" presId="urn:microsoft.com/office/officeart/2005/8/layout/hProcess3"/>
    <dgm:cxn modelId="{56C7C431-9FCF-4B01-863B-C0AFA6A48425}" type="presParOf" srcId="{4153439F-21AC-439B-8F97-3328B2753966}" destId="{AB5AC335-F9D8-4748-857F-01343D93A4DD}" srcOrd="3" destOrd="0" presId="urn:microsoft.com/office/officeart/2005/8/layout/hProcess3"/>
    <dgm:cxn modelId="{02B96D9C-1257-4522-B795-EF41F85F5F4E}" type="presParOf" srcId="{FBD825B9-0DFE-448C-93F2-7BE22F4DA65C}" destId="{1A6D34AA-2FF3-4172-BB3B-D0CB663B5F2E}" srcOrd="2" destOrd="0" presId="urn:microsoft.com/office/officeart/2005/8/layout/hProcess3"/>
    <dgm:cxn modelId="{54B54303-52CB-4950-9351-DD33B7E9C680}" type="presParOf" srcId="{FBD825B9-0DFE-448C-93F2-7BE22F4DA65C}" destId="{8134782B-79C6-45FF-8A0D-598BD24ACB34}" srcOrd="3" destOrd="0" presId="urn:microsoft.com/office/officeart/2005/8/layout/hProcess3"/>
    <dgm:cxn modelId="{CB6AB740-2D05-430B-909E-D6C04E42EABE}" type="presParOf" srcId="{FBD825B9-0DFE-448C-93F2-7BE22F4DA65C}" destId="{DF35AEC9-69FE-4086-9DD0-136B43F299CB}" srcOrd="4" destOrd="0" presId="urn:microsoft.com/office/officeart/2005/8/layout/hProcess3"/>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ar-SA" altLang="ar-SA" dirty="0"/>
          </a:p>
        </p:txBody>
      </p:sp>
      <p:sp>
        <p:nvSpPr>
          <p:cNvPr id="28675" name="Rectangle 3"/>
          <p:cNvSpPr>
            <a:spLocks noGrp="1" noChangeArrowheads="1"/>
          </p:cNvSpPr>
          <p:nvPr>
            <p:ph type="dt" sz="quarter"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ar-SA" altLang="ar-SA" dirty="0"/>
          </a:p>
        </p:txBody>
      </p:sp>
      <p:sp>
        <p:nvSpPr>
          <p:cNvPr id="28676" name="Rectangle 4"/>
          <p:cNvSpPr>
            <a:spLocks noGrp="1" noChangeArrowheads="1"/>
          </p:cNvSpPr>
          <p:nvPr>
            <p:ph type="ftr" sz="quarter" idx="2"/>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ar-SA" altLang="ar-SA" dirty="0"/>
          </a:p>
        </p:txBody>
      </p:sp>
      <p:sp>
        <p:nvSpPr>
          <p:cNvPr id="28677" name="Rectangle 5"/>
          <p:cNvSpPr>
            <a:spLocks noGrp="1" noChangeArrowheads="1"/>
          </p:cNvSpPr>
          <p:nvPr>
            <p:ph type="sldNum" sz="quarter" idx="3"/>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4A8534C-6312-4754-90F5-7B3AE8CA402E}" type="slidenum">
              <a:rPr lang="en-US" altLang="ar-SA"/>
              <a:pPr/>
              <a:t>‹#›</a:t>
            </a:fld>
            <a:endParaRPr lang="en-US" altLang="ar-SA" dirty="0"/>
          </a:p>
        </p:txBody>
      </p:sp>
    </p:spTree>
    <p:extLst>
      <p:ext uri="{BB962C8B-B14F-4D97-AF65-F5344CB8AC3E}">
        <p14:creationId xmlns:p14="http://schemas.microsoft.com/office/powerpoint/2010/main" val="2488081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ar-SA" altLang="ar-SA" dirty="0"/>
          </a:p>
        </p:txBody>
      </p:sp>
      <p:sp>
        <p:nvSpPr>
          <p:cNvPr id="48131" name="Rectangle 3"/>
          <p:cNvSpPr>
            <a:spLocks noGrp="1" noChangeArrowheads="1"/>
          </p:cNvSpPr>
          <p:nvPr>
            <p:ph type="dt"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ar-SA" altLang="ar-SA" dirty="0"/>
          </a:p>
        </p:txBody>
      </p:sp>
      <p:sp>
        <p:nvSpPr>
          <p:cNvPr id="13316" name="Rectangle 4"/>
          <p:cNvSpPr>
            <a:spLocks noGrp="1" noRot="1" noChangeAspect="1" noChangeArrowheads="1" noTextEdit="1"/>
          </p:cNvSpPr>
          <p:nvPr>
            <p:ph type="sldImg" idx="2"/>
          </p:nvPr>
        </p:nvSpPr>
        <p:spPr bwMode="auto">
          <a:xfrm>
            <a:off x="1173163" y="696913"/>
            <a:ext cx="4638675" cy="3479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31863" y="4408488"/>
            <a:ext cx="5121275" cy="4178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ar-SA" altLang="ar-SA" dirty="0"/>
          </a:p>
        </p:txBody>
      </p:sp>
      <p:sp>
        <p:nvSpPr>
          <p:cNvPr id="48135" name="Rectangle 7"/>
          <p:cNvSpPr>
            <a:spLocks noGrp="1" noChangeArrowheads="1"/>
          </p:cNvSpPr>
          <p:nvPr>
            <p:ph type="sldNum" sz="quarter" idx="5"/>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E6499F4-4EAD-4EAF-A5E7-A4A093379CFE}" type="slidenum">
              <a:rPr lang="en-US" altLang="ar-SA"/>
              <a:pPr/>
              <a:t>‹#›</a:t>
            </a:fld>
            <a:endParaRPr lang="en-US" altLang="ar-SA" dirty="0"/>
          </a:p>
        </p:txBody>
      </p:sp>
    </p:spTree>
    <p:extLst>
      <p:ext uri="{BB962C8B-B14F-4D97-AF65-F5344CB8AC3E}">
        <p14:creationId xmlns:p14="http://schemas.microsoft.com/office/powerpoint/2010/main" val="31076470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fld id="{8734AE62-A380-48ED-8E17-811ADD2D6536}" type="slidenum">
              <a:rPr lang="en-US" altLang="en-US" sz="1200"/>
              <a:pPr/>
              <a:t>1</a:t>
            </a:fld>
            <a:endParaRPr lang="en-US" altLang="en-US" sz="12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cs typeface="Arial" pitchFamily="34" charset="0"/>
            </a:endParaRPr>
          </a:p>
        </p:txBody>
      </p:sp>
    </p:spTree>
    <p:extLst>
      <p:ext uri="{BB962C8B-B14F-4D97-AF65-F5344CB8AC3E}">
        <p14:creationId xmlns:p14="http://schemas.microsoft.com/office/powerpoint/2010/main" val="1565451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National Computer Emergency Response Team (CERT-SA)</a:t>
            </a:r>
          </a:p>
          <a:p>
            <a:pPr lvl="1"/>
            <a:r>
              <a:rPr lang="en-US" sz="2400" dirty="0" smtClean="0"/>
              <a:t>To increase the information security awareness level </a:t>
            </a:r>
          </a:p>
          <a:p>
            <a:pPr lvl="1"/>
            <a:r>
              <a:rPr lang="en-US" sz="2400" dirty="0" smtClean="0"/>
              <a:t>To coordinate national effort towards promoting IT Security best practices and creating trust among cyber community</a:t>
            </a:r>
          </a:p>
          <a:p>
            <a:pPr lvl="1"/>
            <a:r>
              <a:rPr lang="en-US" sz="2400" dirty="0" smtClean="0"/>
              <a:t>To help managing information security attacks and incidents</a:t>
            </a:r>
          </a:p>
          <a:p>
            <a:pPr lvl="1"/>
            <a:r>
              <a:rPr lang="en-US" sz="2400" dirty="0" smtClean="0"/>
              <a:t>To be the reference point in information security for the Cyber Community </a:t>
            </a:r>
          </a:p>
          <a:p>
            <a:pPr lvl="1">
              <a:lnSpc>
                <a:spcPct val="150000"/>
              </a:lnSpc>
            </a:pPr>
            <a:r>
              <a:rPr lang="en-US" sz="2400" dirty="0" smtClean="0"/>
              <a:t>To build Saudi talent and human capacity in the field of information security</a:t>
            </a:r>
          </a:p>
          <a:p>
            <a:pPr lvl="1">
              <a:lnSpc>
                <a:spcPct val="150000"/>
              </a:lnSpc>
            </a:pPr>
            <a:r>
              <a:rPr lang="en-US" sz="2400" dirty="0" smtClean="0"/>
              <a:t>To provide a trusted environment for e-transactions</a:t>
            </a:r>
          </a:p>
          <a:p>
            <a:pPr lvl="1">
              <a:lnSpc>
                <a:spcPct val="150000"/>
              </a:lnSpc>
            </a:pPr>
            <a:r>
              <a:rPr lang="en-US" sz="2400" dirty="0" smtClean="0"/>
              <a:t>to foster trust, cooperation and collaboration among our constituents and the general cyber community in the Kingdom</a:t>
            </a:r>
            <a:endParaRPr lang="ar-SA" sz="2400" dirty="0" smtClean="0"/>
          </a:p>
          <a:p>
            <a:pPr lvl="1"/>
            <a:endParaRPr lang="en-US" sz="2400" dirty="0" smtClean="0"/>
          </a:p>
          <a:p>
            <a:endParaRPr lang="ar-SA" dirty="0"/>
          </a:p>
        </p:txBody>
      </p:sp>
      <p:sp>
        <p:nvSpPr>
          <p:cNvPr id="4" name="Slide Number Placeholder 3"/>
          <p:cNvSpPr>
            <a:spLocks noGrp="1"/>
          </p:cNvSpPr>
          <p:nvPr>
            <p:ph type="sldNum" sz="quarter" idx="10"/>
          </p:nvPr>
        </p:nvSpPr>
        <p:spPr/>
        <p:txBody>
          <a:bodyPr/>
          <a:lstStyle/>
          <a:p>
            <a:fld id="{0E6499F4-4EAD-4EAF-A5E7-A4A093379CFE}" type="slidenum">
              <a:rPr lang="en-US" altLang="ar-SA" smtClean="0"/>
              <a:pPr/>
              <a:t>3</a:t>
            </a:fld>
            <a:endParaRPr lang="en-US" altLang="ar-SA" dirty="0"/>
          </a:p>
        </p:txBody>
      </p:sp>
    </p:spTree>
    <p:extLst>
      <p:ext uri="{BB962C8B-B14F-4D97-AF65-F5344CB8AC3E}">
        <p14:creationId xmlns:p14="http://schemas.microsoft.com/office/powerpoint/2010/main" val="3504023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cs typeface="Arial"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fld id="{9B4FA254-EC36-4EE3-AFD6-49F594ACC159}" type="slidenum">
              <a:rPr lang="en-US" altLang="en-US" sz="1200"/>
              <a:pPr/>
              <a:t>24</a:t>
            </a:fld>
            <a:endParaRPr lang="en-US" altLang="en-US" sz="1200" dirty="0"/>
          </a:p>
        </p:txBody>
      </p:sp>
    </p:spTree>
    <p:extLst>
      <p:ext uri="{BB962C8B-B14F-4D97-AF65-F5344CB8AC3E}">
        <p14:creationId xmlns:p14="http://schemas.microsoft.com/office/powerpoint/2010/main" val="36092626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765175"/>
            <a:ext cx="646747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pPr>
              <a:lnSpc>
                <a:spcPct val="90000"/>
              </a:lnSpc>
            </a:pPr>
            <a:r>
              <a:rPr lang="en-US" altLang="ar-SA" sz="1000" dirty="0">
                <a:solidFill>
                  <a:schemeClr val="bg1"/>
                </a:solidFill>
                <a:latin typeface="Univers" pitchFamily="34" charset="0"/>
              </a:rPr>
              <a:t/>
            </a:r>
            <a:br>
              <a:rPr lang="en-US" altLang="ar-SA" sz="1000" dirty="0">
                <a:solidFill>
                  <a:schemeClr val="bg1"/>
                </a:solidFill>
                <a:latin typeface="Univers" pitchFamily="34" charset="0"/>
              </a:rPr>
            </a:br>
            <a:endParaRPr lang="en-US" altLang="ar-SA" sz="1000" dirty="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r>
              <a:rPr lang="en-US" altLang="en-US" sz="1200" b="1" dirty="0">
                <a:solidFill>
                  <a:srgbClr val="0C4B84"/>
                </a:solidFill>
              </a:rPr>
              <a:t> </a:t>
            </a:r>
            <a:endParaRPr lang="en-US" altLang="en-US" sz="2400" dirty="0"/>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r>
              <a:rPr lang="en-US" altLang="en-US" sz="1200" b="1" dirty="0">
                <a:solidFill>
                  <a:srgbClr val="0C4B84"/>
                </a:solidFill>
              </a:rPr>
              <a:t> </a:t>
            </a:r>
            <a:endParaRPr lang="en-US" altLang="en-US" sz="2400" dirty="0"/>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r>
              <a:rPr lang="en-US" altLang="en-US" sz="1000" dirty="0">
                <a:solidFill>
                  <a:srgbClr val="000000"/>
                </a:solidFill>
              </a:rPr>
              <a:t> </a:t>
            </a:r>
            <a:endParaRPr lang="en-US" altLang="en-US" sz="2400" dirty="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endParaRPr lang="en-GB" altLang="en-US" dirty="0"/>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endParaRPr lang="en-GB" altLang="en-US" dirty="0"/>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endParaRPr lang="en-GB" altLang="en-US" dirty="0"/>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endParaRPr lang="en-GB" altLang="en-US" dirty="0"/>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dirty="0"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dirty="0" smtClean="0"/>
            </a:lvl1pPr>
          </a:lstStyle>
          <a:p>
            <a:pPr>
              <a:defRPr/>
            </a:pPr>
            <a:r>
              <a:rPr lang="en-US" altLang="en-US" dirty="0"/>
              <a:t>Geneva, Switzerland, 15-16 September 2014</a:t>
            </a:r>
          </a:p>
        </p:txBody>
      </p:sp>
    </p:spTree>
    <p:extLst>
      <p:ext uri="{BB962C8B-B14F-4D97-AF65-F5344CB8AC3E}">
        <p14:creationId xmlns:p14="http://schemas.microsoft.com/office/powerpoint/2010/main" val="2051157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a:t>Geneva, Switzerland, 15-16 September 2014</a:t>
            </a:r>
          </a:p>
        </p:txBody>
      </p:sp>
      <p:sp>
        <p:nvSpPr>
          <p:cNvPr id="5" name="Rectangle 36"/>
          <p:cNvSpPr>
            <a:spLocks noGrp="1" noChangeArrowheads="1"/>
          </p:cNvSpPr>
          <p:nvPr>
            <p:ph type="sldNum" sz="quarter" idx="11"/>
          </p:nvPr>
        </p:nvSpPr>
        <p:spPr>
          <a:ln/>
        </p:spPr>
        <p:txBody>
          <a:bodyPr/>
          <a:lstStyle>
            <a:lvl1pPr>
              <a:defRPr/>
            </a:lvl1pPr>
          </a:lstStyle>
          <a:p>
            <a:fld id="{6509641A-258A-4842-848A-97DD8CD80E99}" type="slidenum">
              <a:rPr lang="en-US" altLang="ar-SA"/>
              <a:pPr/>
              <a:t>‹#›</a:t>
            </a:fld>
            <a:endParaRPr lang="en-US" altLang="ar-SA" dirty="0"/>
          </a:p>
        </p:txBody>
      </p:sp>
    </p:spTree>
    <p:extLst>
      <p:ext uri="{BB962C8B-B14F-4D97-AF65-F5344CB8AC3E}">
        <p14:creationId xmlns:p14="http://schemas.microsoft.com/office/powerpoint/2010/main" val="2997533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a:t>Geneva, Switzerland, 15-16 September 2014</a:t>
            </a:r>
          </a:p>
        </p:txBody>
      </p:sp>
      <p:sp>
        <p:nvSpPr>
          <p:cNvPr id="5" name="Rectangle 36"/>
          <p:cNvSpPr>
            <a:spLocks noGrp="1" noChangeArrowheads="1"/>
          </p:cNvSpPr>
          <p:nvPr>
            <p:ph type="sldNum" sz="quarter" idx="11"/>
          </p:nvPr>
        </p:nvSpPr>
        <p:spPr>
          <a:ln/>
        </p:spPr>
        <p:txBody>
          <a:bodyPr/>
          <a:lstStyle>
            <a:lvl1pPr>
              <a:defRPr/>
            </a:lvl1pPr>
          </a:lstStyle>
          <a:p>
            <a:fld id="{4FB26FD3-80A6-4F36-8BE0-13BCAC04120B}" type="slidenum">
              <a:rPr lang="en-US" altLang="ar-SA"/>
              <a:pPr/>
              <a:t>‹#›</a:t>
            </a:fld>
            <a:endParaRPr lang="en-US" altLang="ar-SA" dirty="0"/>
          </a:p>
        </p:txBody>
      </p:sp>
    </p:spTree>
    <p:extLst>
      <p:ext uri="{BB962C8B-B14F-4D97-AF65-F5344CB8AC3E}">
        <p14:creationId xmlns:p14="http://schemas.microsoft.com/office/powerpoint/2010/main" val="1727434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sz="1200" dirty="0" smtClean="0">
                <a:latin typeface="Univers" pitchFamily="34" charset="0"/>
              </a:defRPr>
            </a:lvl1pPr>
          </a:lstStyle>
          <a:p>
            <a:pPr>
              <a:defRPr/>
            </a:pPr>
            <a:r>
              <a:rPr lang="en-US" altLang="en-US" dirty="0"/>
              <a:t>Geneva, Switzerland, 15-16 September 2014</a:t>
            </a:r>
          </a:p>
        </p:txBody>
      </p:sp>
      <p:sp>
        <p:nvSpPr>
          <p:cNvPr id="6" name="Rectangle 36"/>
          <p:cNvSpPr>
            <a:spLocks noGrp="1" noChangeArrowheads="1"/>
          </p:cNvSpPr>
          <p:nvPr>
            <p:ph type="sldNum" sz="quarter" idx="11"/>
          </p:nvPr>
        </p:nvSpPr>
        <p:spPr>
          <a:xfrm>
            <a:off x="7747000" y="6453188"/>
            <a:ext cx="1366838" cy="288925"/>
          </a:xfrm>
        </p:spPr>
        <p:txBody>
          <a:bodyPr/>
          <a:lstStyle>
            <a:lvl1pPr>
              <a:defRPr/>
            </a:lvl1pPr>
          </a:lstStyle>
          <a:p>
            <a:fld id="{C9E98084-13CF-451B-B282-729B500A852B}" type="slidenum">
              <a:rPr lang="en-US" altLang="ar-SA"/>
              <a:pPr/>
              <a:t>‹#›</a:t>
            </a:fld>
            <a:endParaRPr lang="en-US" altLang="ar-SA" dirty="0"/>
          </a:p>
        </p:txBody>
      </p:sp>
    </p:spTree>
    <p:extLst>
      <p:ext uri="{BB962C8B-B14F-4D97-AF65-F5344CB8AC3E}">
        <p14:creationId xmlns:p14="http://schemas.microsoft.com/office/powerpoint/2010/main" val="199131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a:t>Geneva, Switzerland, 15-16 September 2014</a:t>
            </a:r>
          </a:p>
        </p:txBody>
      </p:sp>
      <p:sp>
        <p:nvSpPr>
          <p:cNvPr id="5" name="Rectangle 36"/>
          <p:cNvSpPr>
            <a:spLocks noGrp="1" noChangeArrowheads="1"/>
          </p:cNvSpPr>
          <p:nvPr>
            <p:ph type="sldNum" sz="quarter" idx="11"/>
          </p:nvPr>
        </p:nvSpPr>
        <p:spPr>
          <a:ln/>
        </p:spPr>
        <p:txBody>
          <a:bodyPr/>
          <a:lstStyle>
            <a:lvl1pPr>
              <a:defRPr/>
            </a:lvl1pPr>
          </a:lstStyle>
          <a:p>
            <a:fld id="{549B646E-9FB9-4372-9C0E-AB8D0E189CB8}" type="slidenum">
              <a:rPr lang="en-US" altLang="ar-SA"/>
              <a:pPr/>
              <a:t>‹#›</a:t>
            </a:fld>
            <a:endParaRPr lang="en-US" altLang="ar-SA" dirty="0"/>
          </a:p>
        </p:txBody>
      </p:sp>
    </p:spTree>
    <p:extLst>
      <p:ext uri="{BB962C8B-B14F-4D97-AF65-F5344CB8AC3E}">
        <p14:creationId xmlns:p14="http://schemas.microsoft.com/office/powerpoint/2010/main" val="3211474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a:t>Geneva, Switzerland, 15-16 September 2014</a:t>
            </a:r>
          </a:p>
        </p:txBody>
      </p:sp>
      <p:sp>
        <p:nvSpPr>
          <p:cNvPr id="5" name="Rectangle 36"/>
          <p:cNvSpPr>
            <a:spLocks noGrp="1" noChangeArrowheads="1"/>
          </p:cNvSpPr>
          <p:nvPr>
            <p:ph type="sldNum" sz="quarter" idx="11"/>
          </p:nvPr>
        </p:nvSpPr>
        <p:spPr>
          <a:ln/>
        </p:spPr>
        <p:txBody>
          <a:bodyPr/>
          <a:lstStyle>
            <a:lvl1pPr>
              <a:defRPr/>
            </a:lvl1pPr>
          </a:lstStyle>
          <a:p>
            <a:fld id="{3D0D6439-BC5B-423C-90F9-C9EFECA6FCB1}" type="slidenum">
              <a:rPr lang="en-US" altLang="ar-SA"/>
              <a:pPr/>
              <a:t>‹#›</a:t>
            </a:fld>
            <a:endParaRPr lang="en-US" altLang="ar-SA" dirty="0"/>
          </a:p>
        </p:txBody>
      </p:sp>
    </p:spTree>
    <p:extLst>
      <p:ext uri="{BB962C8B-B14F-4D97-AF65-F5344CB8AC3E}">
        <p14:creationId xmlns:p14="http://schemas.microsoft.com/office/powerpoint/2010/main" val="360587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a:xfrm>
            <a:off x="250825" y="6453188"/>
            <a:ext cx="4032250" cy="312737"/>
          </a:xfrm>
        </p:spPr>
        <p:txBody>
          <a:bodyPr/>
          <a:lstStyle>
            <a:lvl1pPr>
              <a:defRPr/>
            </a:lvl1pPr>
          </a:lstStyle>
          <a:p>
            <a:r>
              <a:rPr lang="en-US" altLang="en-US" dirty="0"/>
              <a:t>Geneva, Switzerland, 15-16 September 2014</a:t>
            </a:r>
          </a:p>
          <a:p>
            <a:endParaRPr lang="en-US" altLang="en-US" dirty="0"/>
          </a:p>
        </p:txBody>
      </p:sp>
      <p:sp>
        <p:nvSpPr>
          <p:cNvPr id="6" name="Rectangle 36"/>
          <p:cNvSpPr>
            <a:spLocks noGrp="1" noChangeArrowheads="1"/>
          </p:cNvSpPr>
          <p:nvPr>
            <p:ph type="sldNum" sz="quarter" idx="11"/>
          </p:nvPr>
        </p:nvSpPr>
        <p:spPr/>
        <p:txBody>
          <a:bodyPr/>
          <a:lstStyle>
            <a:lvl1pPr>
              <a:defRPr/>
            </a:lvl1pPr>
          </a:lstStyle>
          <a:p>
            <a:fld id="{7D858172-9017-45C9-8648-E702298481DC}" type="slidenum">
              <a:rPr lang="en-US" altLang="ar-SA"/>
              <a:pPr/>
              <a:t>‹#›</a:t>
            </a:fld>
            <a:endParaRPr lang="en-US" altLang="ar-SA" dirty="0"/>
          </a:p>
        </p:txBody>
      </p:sp>
    </p:spTree>
    <p:extLst>
      <p:ext uri="{BB962C8B-B14F-4D97-AF65-F5344CB8AC3E}">
        <p14:creationId xmlns:p14="http://schemas.microsoft.com/office/powerpoint/2010/main" val="11350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4"/>
          <p:cNvSpPr>
            <a:spLocks noGrp="1" noChangeArrowheads="1"/>
          </p:cNvSpPr>
          <p:nvPr>
            <p:ph type="dt" sz="half" idx="10"/>
          </p:nvPr>
        </p:nvSpPr>
        <p:spPr>
          <a:xfrm>
            <a:off x="179388" y="6381750"/>
            <a:ext cx="4032250" cy="287338"/>
          </a:xfrm>
        </p:spPr>
        <p:txBody>
          <a:bodyPr/>
          <a:lstStyle>
            <a:lvl1pPr>
              <a:defRPr sz="1200" dirty="0" smtClean="0"/>
            </a:lvl1pPr>
          </a:lstStyle>
          <a:p>
            <a:pPr>
              <a:defRPr/>
            </a:pPr>
            <a:r>
              <a:rPr lang="en-US" altLang="en-US" dirty="0"/>
              <a:t>Geneva, Switzerland, 15-16 September 2014</a:t>
            </a:r>
          </a:p>
        </p:txBody>
      </p:sp>
      <p:sp>
        <p:nvSpPr>
          <p:cNvPr id="8" name="Rectangle 36"/>
          <p:cNvSpPr>
            <a:spLocks noGrp="1" noChangeArrowheads="1"/>
          </p:cNvSpPr>
          <p:nvPr>
            <p:ph type="sldNum" sz="quarter" idx="11"/>
          </p:nvPr>
        </p:nvSpPr>
        <p:spPr/>
        <p:txBody>
          <a:bodyPr/>
          <a:lstStyle>
            <a:lvl1pPr>
              <a:defRPr/>
            </a:lvl1pPr>
          </a:lstStyle>
          <a:p>
            <a:fld id="{7A0B4AA7-7188-4EAF-A484-A1D80D6D65FF}" type="slidenum">
              <a:rPr lang="en-US" altLang="ar-SA"/>
              <a:pPr/>
              <a:t>‹#›</a:t>
            </a:fld>
            <a:endParaRPr lang="en-US" altLang="ar-SA" dirty="0"/>
          </a:p>
        </p:txBody>
      </p:sp>
    </p:spTree>
    <p:extLst>
      <p:ext uri="{BB962C8B-B14F-4D97-AF65-F5344CB8AC3E}">
        <p14:creationId xmlns:p14="http://schemas.microsoft.com/office/powerpoint/2010/main" val="1413953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r>
              <a:rPr lang="en-US" altLang="en-US" dirty="0"/>
              <a:t>Geneva, Switzerland, 15-16 September 2014</a:t>
            </a:r>
          </a:p>
          <a:p>
            <a:endParaRPr lang="en-US" altLang="en-US" dirty="0"/>
          </a:p>
        </p:txBody>
      </p:sp>
      <p:sp>
        <p:nvSpPr>
          <p:cNvPr id="4" name="Rectangle 36"/>
          <p:cNvSpPr>
            <a:spLocks noGrp="1" noChangeArrowheads="1"/>
          </p:cNvSpPr>
          <p:nvPr>
            <p:ph type="sldNum" sz="quarter" idx="11"/>
          </p:nvPr>
        </p:nvSpPr>
        <p:spPr/>
        <p:txBody>
          <a:bodyPr/>
          <a:lstStyle>
            <a:lvl1pPr>
              <a:defRPr/>
            </a:lvl1pPr>
          </a:lstStyle>
          <a:p>
            <a:fld id="{4CEFF99C-1053-47E0-BAEE-B3E36B26DF0C}" type="slidenum">
              <a:rPr lang="en-US" altLang="ar-SA"/>
              <a:pPr/>
              <a:t>‹#›</a:t>
            </a:fld>
            <a:endParaRPr lang="en-US" altLang="ar-SA" dirty="0"/>
          </a:p>
        </p:txBody>
      </p:sp>
    </p:spTree>
    <p:extLst>
      <p:ext uri="{BB962C8B-B14F-4D97-AF65-F5344CB8AC3E}">
        <p14:creationId xmlns:p14="http://schemas.microsoft.com/office/powerpoint/2010/main" val="562422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a:t>Geneva, Switzerland, 15-16 September 2014</a:t>
            </a:r>
          </a:p>
        </p:txBody>
      </p:sp>
      <p:sp>
        <p:nvSpPr>
          <p:cNvPr id="3" name="Rectangle 36"/>
          <p:cNvSpPr>
            <a:spLocks noGrp="1" noChangeArrowheads="1"/>
          </p:cNvSpPr>
          <p:nvPr>
            <p:ph type="sldNum" sz="quarter" idx="11"/>
          </p:nvPr>
        </p:nvSpPr>
        <p:spPr>
          <a:ln/>
        </p:spPr>
        <p:txBody>
          <a:bodyPr/>
          <a:lstStyle>
            <a:lvl1pPr>
              <a:defRPr/>
            </a:lvl1pPr>
          </a:lstStyle>
          <a:p>
            <a:fld id="{F264A6F2-42F4-40F0-B58D-DD48588FD53B}" type="slidenum">
              <a:rPr lang="en-US" altLang="ar-SA"/>
              <a:pPr/>
              <a:t>‹#›</a:t>
            </a:fld>
            <a:endParaRPr lang="en-US" altLang="ar-SA" dirty="0"/>
          </a:p>
        </p:txBody>
      </p:sp>
    </p:spTree>
    <p:extLst>
      <p:ext uri="{BB962C8B-B14F-4D97-AF65-F5344CB8AC3E}">
        <p14:creationId xmlns:p14="http://schemas.microsoft.com/office/powerpoint/2010/main" val="4275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a:t>Geneva, Switzerland, 15-16 September 2014</a:t>
            </a:r>
          </a:p>
        </p:txBody>
      </p:sp>
      <p:sp>
        <p:nvSpPr>
          <p:cNvPr id="6" name="Rectangle 36"/>
          <p:cNvSpPr>
            <a:spLocks noGrp="1" noChangeArrowheads="1"/>
          </p:cNvSpPr>
          <p:nvPr>
            <p:ph type="sldNum" sz="quarter" idx="11"/>
          </p:nvPr>
        </p:nvSpPr>
        <p:spPr>
          <a:ln/>
        </p:spPr>
        <p:txBody>
          <a:bodyPr/>
          <a:lstStyle>
            <a:lvl1pPr>
              <a:defRPr/>
            </a:lvl1pPr>
          </a:lstStyle>
          <a:p>
            <a:fld id="{D7193AC7-608A-4CD1-ABBC-8C1D79BFD914}" type="slidenum">
              <a:rPr lang="en-US" altLang="ar-SA"/>
              <a:pPr/>
              <a:t>‹#›</a:t>
            </a:fld>
            <a:endParaRPr lang="en-US" altLang="ar-SA" dirty="0"/>
          </a:p>
        </p:txBody>
      </p:sp>
    </p:spTree>
    <p:extLst>
      <p:ext uri="{BB962C8B-B14F-4D97-AF65-F5344CB8AC3E}">
        <p14:creationId xmlns:p14="http://schemas.microsoft.com/office/powerpoint/2010/main" val="289716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p:txBody>
          <a:bodyPr/>
          <a:lstStyle>
            <a:lvl1pPr>
              <a:defRPr/>
            </a:lvl1pPr>
          </a:lstStyle>
          <a:p>
            <a:r>
              <a:rPr lang="en-US" altLang="en-US" dirty="0"/>
              <a:t>Geneva, Switzerland, 15-16 September 2014</a:t>
            </a:r>
          </a:p>
          <a:p>
            <a:endParaRPr lang="en-US" altLang="en-US" dirty="0"/>
          </a:p>
        </p:txBody>
      </p:sp>
      <p:sp>
        <p:nvSpPr>
          <p:cNvPr id="6" name="Rectangle 36"/>
          <p:cNvSpPr>
            <a:spLocks noGrp="1" noChangeArrowheads="1"/>
          </p:cNvSpPr>
          <p:nvPr>
            <p:ph type="sldNum" sz="quarter" idx="11"/>
          </p:nvPr>
        </p:nvSpPr>
        <p:spPr/>
        <p:txBody>
          <a:bodyPr/>
          <a:lstStyle>
            <a:lvl1pPr>
              <a:defRPr/>
            </a:lvl1pPr>
          </a:lstStyle>
          <a:p>
            <a:fld id="{D87F9030-E9B7-4FBF-A2AF-BBAD6E5A99B8}" type="slidenum">
              <a:rPr lang="en-US" altLang="ar-SA"/>
              <a:pPr/>
              <a:t>‹#›</a:t>
            </a:fld>
            <a:endParaRPr lang="en-US" altLang="ar-SA" dirty="0"/>
          </a:p>
        </p:txBody>
      </p:sp>
    </p:spTree>
    <p:extLst>
      <p:ext uri="{BB962C8B-B14F-4D97-AF65-F5344CB8AC3E}">
        <p14:creationId xmlns:p14="http://schemas.microsoft.com/office/powerpoint/2010/main" val="107828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latin typeface="Univers" pitchFamily="34" charset="0"/>
              </a:defRPr>
            </a:lvl1pPr>
          </a:lstStyle>
          <a:p>
            <a:pPr>
              <a:defRPr/>
            </a:pPr>
            <a:r>
              <a:rPr lang="en-US" altLang="en-US" dirty="0"/>
              <a:t>Geneva, Switzerland, 15-16 September 2014</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ADB3EF23-8075-41A2-B1B2-FB0D9FC91140}" type="slidenum">
              <a:rPr lang="en-US" altLang="ar-SA"/>
              <a:pPr/>
              <a:t>‹#›</a:t>
            </a:fld>
            <a:endParaRPr lang="en-US" altLang="ar-SA" dirty="0"/>
          </a:p>
        </p:txBody>
      </p:sp>
      <p:sp>
        <p:nvSpPr>
          <p:cNvPr id="1030"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148" r:id="rId1"/>
    <p:sldLayoutId id="2147484142" r:id="rId2"/>
    <p:sldLayoutId id="2147484143" r:id="rId3"/>
    <p:sldLayoutId id="2147484149" r:id="rId4"/>
    <p:sldLayoutId id="2147484150" r:id="rId5"/>
    <p:sldLayoutId id="2147484151" r:id="rId6"/>
    <p:sldLayoutId id="2147484144" r:id="rId7"/>
    <p:sldLayoutId id="2147484145" r:id="rId8"/>
    <p:sldLayoutId id="2147484152" r:id="rId9"/>
    <p:sldLayoutId id="2147484146" r:id="rId10"/>
    <p:sldLayoutId id="2147484147" r:id="rId11"/>
    <p:sldLayoutId id="2147484153"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Layout" Target="../diagrams/layout1.xml"/><Relationship Id="rId21" Type="http://schemas.openxmlformats.org/officeDocument/2006/relationships/diagramColors" Target="../diagrams/colors4.xml"/><Relationship Id="rId7" Type="http://schemas.openxmlformats.org/officeDocument/2006/relationships/image" Target="../media/image9.png"/><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diagramData" Target="../diagrams/data1.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diagramColors" Target="../diagrams/colors2.xml"/><Relationship Id="rId24" Type="http://schemas.openxmlformats.org/officeDocument/2006/relationships/diagramLayout" Target="../diagrams/layout5.xml"/><Relationship Id="rId5" Type="http://schemas.openxmlformats.org/officeDocument/2006/relationships/diagramColors" Target="../diagrams/colors1.xml"/><Relationship Id="rId15" Type="http://schemas.openxmlformats.org/officeDocument/2006/relationships/diagramQuickStyle" Target="../diagrams/quickStyle3.xml"/><Relationship Id="rId23" Type="http://schemas.openxmlformats.org/officeDocument/2006/relationships/diagramData" Target="../diagrams/data5.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QuickStyle" Target="../diagrams/quickStyle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xfrm>
            <a:off x="250825" y="6381750"/>
            <a:ext cx="3827463" cy="268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400" dirty="0">
                <a:solidFill>
                  <a:schemeClr val="tx1"/>
                </a:solidFill>
                <a:latin typeface="Univers" pitchFamily="34" charset="0"/>
              </a:rPr>
              <a:t>Geneva, Switzerland, 15-16 September 2014</a:t>
            </a:r>
          </a:p>
        </p:txBody>
      </p:sp>
      <p:sp>
        <p:nvSpPr>
          <p:cNvPr id="8195" name="Rectangle 10"/>
          <p:cNvSpPr>
            <a:spLocks noGrp="1" noChangeArrowheads="1"/>
          </p:cNvSpPr>
          <p:nvPr>
            <p:ph type="ctrTitle"/>
          </p:nvPr>
        </p:nvSpPr>
        <p:spPr>
          <a:xfrm>
            <a:off x="0" y="2708275"/>
            <a:ext cx="9144000" cy="1296988"/>
          </a:xfrm>
        </p:spPr>
        <p:txBody>
          <a:bodyPr/>
          <a:lstStyle/>
          <a:p>
            <a:r>
              <a:rPr lang="en-US" altLang="en-US" dirty="0" smtClean="0"/>
              <a:t>ICT Regulator Role on National Security and Critical Infrastructure Protection</a:t>
            </a:r>
          </a:p>
        </p:txBody>
      </p:sp>
      <p:sp>
        <p:nvSpPr>
          <p:cNvPr id="8196" name="Rectangle 11"/>
          <p:cNvSpPr>
            <a:spLocks noGrp="1" noChangeArrowheads="1"/>
          </p:cNvSpPr>
          <p:nvPr>
            <p:ph type="subTitle" idx="1"/>
          </p:nvPr>
        </p:nvSpPr>
        <p:spPr>
          <a:xfrm>
            <a:off x="1187624" y="4077072"/>
            <a:ext cx="6768752" cy="1655762"/>
          </a:xfrm>
        </p:spPr>
        <p:txBody>
          <a:bodyPr/>
          <a:lstStyle/>
          <a:p>
            <a:r>
              <a:rPr lang="en-GB" altLang="en-US" b="1" dirty="0" smtClean="0"/>
              <a:t>Suliman A. Alsamhan</a:t>
            </a:r>
          </a:p>
          <a:p>
            <a:r>
              <a:rPr lang="en-GB" altLang="en-US" b="1" dirty="0" smtClean="0"/>
              <a:t>Electronic Evidence Supervisor, Communication and Information Technology Commission (CITC) - Saudi Arabia </a:t>
            </a:r>
          </a:p>
          <a:p>
            <a:r>
              <a:rPr lang="en-GB" altLang="en-US" b="1" dirty="0" smtClean="0"/>
              <a:t>ssamhan@citc.gov.sa</a:t>
            </a:r>
            <a:endParaRPr lang="en-US" altLang="en-US" b="1" dirty="0" smtClean="0"/>
          </a:p>
        </p:txBody>
      </p:sp>
      <p:sp>
        <p:nvSpPr>
          <p:cNvPr id="5125" name="Rectangle 13"/>
          <p:cNvSpPr>
            <a:spLocks noChangeArrowheads="1"/>
          </p:cNvSpPr>
          <p:nvPr/>
        </p:nvSpPr>
        <p:spPr bwMode="auto">
          <a:xfrm>
            <a:off x="0" y="952500"/>
            <a:ext cx="9144000" cy="1612900"/>
          </a:xfrm>
          <a:prstGeom prst="rect">
            <a:avLst/>
          </a:prstGeom>
          <a:noFill/>
          <a:ln w="9525">
            <a:noFill/>
            <a:miter lim="800000"/>
            <a:headEnd/>
            <a:tailEnd/>
          </a:ln>
        </p:spPr>
        <p:txBody>
          <a:bodyPr anchor="ct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algn="l" rtl="0" eaLnBrk="0" fontAlgn="base" hangingPunct="0">
              <a:spcBef>
                <a:spcPct val="0"/>
              </a:spcBef>
              <a:spcAft>
                <a:spcPct val="0"/>
              </a:spcAft>
              <a:defRPr sz="3200">
                <a:solidFill>
                  <a:schemeClr val="tx1"/>
                </a:solidFill>
                <a:latin typeface="Verdana" pitchFamily="34" charset="0"/>
              </a:defRPr>
            </a:lvl6pPr>
            <a:lvl7pPr marL="2971800" indent="-228600" algn="l" rtl="0" eaLnBrk="0" fontAlgn="base" hangingPunct="0">
              <a:spcBef>
                <a:spcPct val="0"/>
              </a:spcBef>
              <a:spcAft>
                <a:spcPct val="0"/>
              </a:spcAft>
              <a:defRPr sz="3200">
                <a:solidFill>
                  <a:schemeClr val="tx1"/>
                </a:solidFill>
                <a:latin typeface="Verdana" pitchFamily="34" charset="0"/>
              </a:defRPr>
            </a:lvl7pPr>
            <a:lvl8pPr marL="3429000" indent="-228600" algn="l" rtl="0" eaLnBrk="0" fontAlgn="base" hangingPunct="0">
              <a:spcBef>
                <a:spcPct val="0"/>
              </a:spcBef>
              <a:spcAft>
                <a:spcPct val="0"/>
              </a:spcAft>
              <a:defRPr sz="3200">
                <a:solidFill>
                  <a:schemeClr val="tx1"/>
                </a:solidFill>
                <a:latin typeface="Verdana" pitchFamily="34" charset="0"/>
              </a:defRPr>
            </a:lvl8pPr>
            <a:lvl9pPr marL="3886200" indent="-228600" algn="l" rtl="0" eaLnBrk="0" fontAlgn="base" hangingPunct="0">
              <a:spcBef>
                <a:spcPct val="0"/>
              </a:spcBef>
              <a:spcAft>
                <a:spcPct val="0"/>
              </a:spcAft>
              <a:defRPr sz="3200">
                <a:solidFill>
                  <a:schemeClr val="tx1"/>
                </a:solidFill>
                <a:latin typeface="Verdana" pitchFamily="34" charset="0"/>
              </a:defRPr>
            </a:lvl9pPr>
          </a:lstStyle>
          <a:p>
            <a:pPr algn="ctr">
              <a:lnSpc>
                <a:spcPct val="80000"/>
              </a:lnSpc>
            </a:pPr>
            <a:r>
              <a:rPr lang="en-US" altLang="ar-SA" sz="2400" b="1" dirty="0">
                <a:solidFill>
                  <a:schemeClr val="bg2"/>
                </a:solidFill>
              </a:rPr>
              <a:t>ITU Workshop on “ICT Security Standardization</a:t>
            </a:r>
            <a:br>
              <a:rPr lang="en-US" altLang="ar-SA" sz="2400" b="1" dirty="0">
                <a:solidFill>
                  <a:schemeClr val="bg2"/>
                </a:solidFill>
              </a:rPr>
            </a:br>
            <a:r>
              <a:rPr lang="en-US" altLang="ar-SA" sz="2400" b="1" dirty="0">
                <a:solidFill>
                  <a:schemeClr val="bg2"/>
                </a:solidFill>
              </a:rPr>
              <a:t>for Developing Countries”</a:t>
            </a:r>
          </a:p>
          <a:p>
            <a:pPr algn="ctr">
              <a:lnSpc>
                <a:spcPct val="80000"/>
              </a:lnSpc>
            </a:pPr>
            <a:endParaRPr lang="en-US" altLang="ar-SA" sz="2400" b="1" dirty="0">
              <a:solidFill>
                <a:srgbClr val="22228B"/>
              </a:solidFill>
            </a:endParaRPr>
          </a:p>
          <a:p>
            <a:pPr algn="ctr">
              <a:lnSpc>
                <a:spcPct val="80000"/>
              </a:lnSpc>
            </a:pPr>
            <a:r>
              <a:rPr lang="en-US" altLang="ar-SA" sz="1800" b="1" dirty="0">
                <a:solidFill>
                  <a:srgbClr val="22228B"/>
                </a:solidFill>
              </a:rPr>
              <a:t>(Geneva, Switzerland, 15-16 September 2014)</a:t>
            </a:r>
            <a:endParaRPr lang="en-US" altLang="ar-SA" sz="1800" b="1" dirty="0">
              <a:solidFill>
                <a:schemeClr val="bg2"/>
              </a:solidFill>
            </a:endParaRPr>
          </a:p>
        </p:txBody>
      </p:sp>
      <p:sp>
        <p:nvSpPr>
          <p:cNvPr id="8198"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sp>
        <p:nvSpPr>
          <p:cNvPr id="8199"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sp>
        <p:nvSpPr>
          <p:cNvPr id="8200"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sp>
        <p:nvSpPr>
          <p:cNvPr id="8201"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sp>
        <p:nvSpPr>
          <p:cNvPr id="8202"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dirty="0">
              <a:solidFill>
                <a:schemeClr val="tx1"/>
              </a:solidFill>
            </a:endParaRPr>
          </a:p>
        </p:txBody>
      </p:sp>
      <p:pic>
        <p:nvPicPr>
          <p:cNvPr id="8203" name="Picture 16" descr="ITUseries"/>
          <p:cNvPicPr>
            <a:picLocks noChangeAspect="1" noChangeArrowheads="1"/>
          </p:cNvPicPr>
          <p:nvPr/>
        </p:nvPicPr>
        <p:blipFill>
          <a:blip r:embed="rId5">
            <a:extLst>
              <a:ext uri="{28A0092B-C50C-407E-A947-70E740481C1C}">
                <a14:useLocalDpi xmlns:a14="http://schemas.microsoft.com/office/drawing/2010/main" val="0"/>
              </a:ext>
            </a:extLst>
          </a:blip>
          <a:srcRect t="17264" b="69327"/>
          <a:stretch>
            <a:fillRect/>
          </a:stretch>
        </p:blipFill>
        <p:spPr bwMode="auto">
          <a:xfrm>
            <a:off x="6729413" y="188913"/>
            <a:ext cx="1768475"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Information Security Policies and Procedures </a:t>
            </a:r>
            <a:endParaRPr lang="ar-SA" dirty="0"/>
          </a:p>
        </p:txBody>
      </p:sp>
      <p:sp>
        <p:nvSpPr>
          <p:cNvPr id="3" name="Content Placeholder 2"/>
          <p:cNvSpPr>
            <a:spLocks noGrp="1"/>
          </p:cNvSpPr>
          <p:nvPr>
            <p:ph idx="1"/>
          </p:nvPr>
        </p:nvSpPr>
        <p:spPr/>
        <p:txBody>
          <a:bodyPr/>
          <a:lstStyle/>
          <a:p>
            <a:r>
              <a:rPr lang="en-US" dirty="0" smtClean="0"/>
              <a:t>The framework contains a web based portal to help government agencies producing policies, procedures and other component of security program.</a:t>
            </a:r>
          </a:p>
          <a:p>
            <a:r>
              <a:rPr lang="en-US" dirty="0" smtClean="0"/>
              <a:t>CITC Organizes a one day workshop to explain the framework to government agencies and the usage of supporting tools</a:t>
            </a:r>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10</a:t>
            </a:fld>
            <a:endParaRPr lang="en-US" altLang="ar-SA" dirty="0"/>
          </a:p>
        </p:txBody>
      </p:sp>
    </p:spTree>
    <p:extLst>
      <p:ext uri="{BB962C8B-B14F-4D97-AF65-F5344CB8AC3E}">
        <p14:creationId xmlns:p14="http://schemas.microsoft.com/office/powerpoint/2010/main" val="2293916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infrastructure protection program</a:t>
            </a:r>
            <a:endParaRPr lang="ar-SA" dirty="0"/>
          </a:p>
        </p:txBody>
      </p:sp>
      <p:sp>
        <p:nvSpPr>
          <p:cNvPr id="3" name="Content Placeholder 2"/>
          <p:cNvSpPr>
            <a:spLocks noGrp="1"/>
          </p:cNvSpPr>
          <p:nvPr>
            <p:ph idx="1"/>
          </p:nvPr>
        </p:nvSpPr>
        <p:spPr/>
        <p:txBody>
          <a:bodyPr/>
          <a:lstStyle/>
          <a:p>
            <a:r>
              <a:rPr lang="en-US" dirty="0" smtClean="0"/>
              <a:t>Why?</a:t>
            </a:r>
          </a:p>
          <a:p>
            <a:pPr lvl="1"/>
            <a:r>
              <a:rPr lang="en-US" sz="2400" dirty="0" smtClean="0"/>
              <a:t>Increase on the number of DDoS attacks in the past two years</a:t>
            </a:r>
          </a:p>
          <a:p>
            <a:pPr lvl="1"/>
            <a:r>
              <a:rPr lang="en-US" sz="2400" dirty="0" smtClean="0"/>
              <a:t>Increase on the traffic volume that is used to attack government and private agencies</a:t>
            </a:r>
          </a:p>
          <a:p>
            <a:pPr lvl="1"/>
            <a:r>
              <a:rPr lang="en-US" sz="2400" dirty="0" smtClean="0"/>
              <a:t>Increase of dependency on the eServices such as e-government and e-banking services.</a:t>
            </a:r>
          </a:p>
          <a:p>
            <a:pPr lvl="1"/>
            <a:r>
              <a:rPr lang="en-US" sz="2400" dirty="0" smtClean="0"/>
              <a:t>Potential financial loss and impact on the markets</a:t>
            </a:r>
          </a:p>
          <a:p>
            <a:pPr lvl="1"/>
            <a:endParaRPr lang="en-US" dirty="0" smtClean="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11</a:t>
            </a:fld>
            <a:endParaRPr lang="en-US" altLang="ar-SA" dirty="0"/>
          </a:p>
        </p:txBody>
      </p:sp>
    </p:spTree>
    <p:extLst>
      <p:ext uri="{BB962C8B-B14F-4D97-AF65-F5344CB8AC3E}">
        <p14:creationId xmlns:p14="http://schemas.microsoft.com/office/powerpoint/2010/main" val="3737323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infrastructure protection program</a:t>
            </a:r>
            <a:endParaRPr lang="ar-SA" dirty="0"/>
          </a:p>
        </p:txBody>
      </p:sp>
      <p:sp>
        <p:nvSpPr>
          <p:cNvPr id="3" name="Content Placeholder 2"/>
          <p:cNvSpPr>
            <a:spLocks noGrp="1"/>
          </p:cNvSpPr>
          <p:nvPr>
            <p:ph idx="1"/>
          </p:nvPr>
        </p:nvSpPr>
        <p:spPr/>
        <p:txBody>
          <a:bodyPr/>
          <a:lstStyle/>
          <a:p>
            <a:r>
              <a:rPr lang="en-US" dirty="0" smtClean="0"/>
              <a:t>The goal is to develop a program to protect critical infrastructure systems and networks from Distributed Denial of Services attacks (DDoS)</a:t>
            </a:r>
          </a:p>
          <a:p>
            <a:pPr lvl="1"/>
            <a:r>
              <a:rPr lang="en-US" sz="2400" dirty="0" smtClean="0"/>
              <a:t>Enhance cooperation and coordination between data service providers, internet service providers and critical infrastructure owners</a:t>
            </a:r>
          </a:p>
          <a:p>
            <a:pPr lvl="1"/>
            <a:r>
              <a:rPr lang="en-US" sz="2400" dirty="0" smtClean="0"/>
              <a:t>Implement DDoS protection centers and solutions </a:t>
            </a:r>
            <a:endParaRPr lang="ar-SA" sz="2400"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12</a:t>
            </a:fld>
            <a:endParaRPr lang="en-US" altLang="ar-SA" dirty="0"/>
          </a:p>
        </p:txBody>
      </p:sp>
    </p:spTree>
    <p:extLst>
      <p:ext uri="{BB962C8B-B14F-4D97-AF65-F5344CB8AC3E}">
        <p14:creationId xmlns:p14="http://schemas.microsoft.com/office/powerpoint/2010/main" val="4141599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infrastructure protection program</a:t>
            </a:r>
            <a:endParaRPr lang="ar-SA" dirty="0"/>
          </a:p>
        </p:txBody>
      </p:sp>
      <p:sp>
        <p:nvSpPr>
          <p:cNvPr id="3" name="Content Placeholder 2"/>
          <p:cNvSpPr>
            <a:spLocks noGrp="1"/>
          </p:cNvSpPr>
          <p:nvPr>
            <p:ph idx="1"/>
          </p:nvPr>
        </p:nvSpPr>
        <p:spPr/>
        <p:txBody>
          <a:bodyPr/>
          <a:lstStyle/>
          <a:p>
            <a:r>
              <a:rPr lang="en-US" dirty="0" smtClean="0"/>
              <a:t>Program plan</a:t>
            </a:r>
          </a:p>
          <a:p>
            <a:pPr lvl="1"/>
            <a:r>
              <a:rPr lang="en-US" dirty="0" smtClean="0"/>
              <a:t>Identify critical infrastructure owners in Saudi Arabia</a:t>
            </a:r>
          </a:p>
          <a:p>
            <a:pPr lvl="1"/>
            <a:r>
              <a:rPr lang="en-US" dirty="0" smtClean="0"/>
              <a:t>Identify defense strategy</a:t>
            </a:r>
          </a:p>
          <a:p>
            <a:pPr lvl="1"/>
            <a:r>
              <a:rPr lang="en-US" dirty="0" smtClean="0"/>
              <a:t>Identify constituents and their roles</a:t>
            </a:r>
          </a:p>
          <a:p>
            <a:pPr lvl="1"/>
            <a:r>
              <a:rPr lang="en-US" dirty="0" smtClean="0"/>
              <a:t>Developing protection policies and procedures including escalation procedures</a:t>
            </a:r>
          </a:p>
          <a:p>
            <a:pPr lvl="1"/>
            <a:r>
              <a:rPr lang="en-US" dirty="0" smtClean="0"/>
              <a:t>Periodic tests (response efficiency)</a:t>
            </a:r>
          </a:p>
          <a:p>
            <a:pPr lvl="1"/>
            <a:endParaRPr lang="en-US" dirty="0" smtClean="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13</a:t>
            </a:fld>
            <a:endParaRPr lang="en-US" altLang="ar-SA" dirty="0"/>
          </a:p>
        </p:txBody>
      </p:sp>
    </p:spTree>
    <p:extLst>
      <p:ext uri="{BB962C8B-B14F-4D97-AF65-F5344CB8AC3E}">
        <p14:creationId xmlns:p14="http://schemas.microsoft.com/office/powerpoint/2010/main" val="1350684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1628800"/>
            <a:ext cx="7641898" cy="4752528"/>
          </a:xfrm>
          <a:prstGeom prst="rect">
            <a:avLst/>
          </a:prstGeom>
        </p:spPr>
      </p:pic>
      <p:sp>
        <p:nvSpPr>
          <p:cNvPr id="2" name="Title 1"/>
          <p:cNvSpPr>
            <a:spLocks noGrp="1"/>
          </p:cNvSpPr>
          <p:nvPr>
            <p:ph type="title"/>
          </p:nvPr>
        </p:nvSpPr>
        <p:spPr/>
        <p:txBody>
          <a:bodyPr/>
          <a:lstStyle/>
          <a:p>
            <a:r>
              <a:rPr lang="en-US" dirty="0" smtClean="0"/>
              <a:t>Critical infrastructure protection program</a:t>
            </a:r>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3" name="Content Placeholder 2"/>
          <p:cNvSpPr>
            <a:spLocks noGrp="1"/>
          </p:cNvSpPr>
          <p:nvPr>
            <p:ph idx="1"/>
          </p:nvPr>
        </p:nvSpPr>
        <p:spPr/>
        <p:txBody>
          <a:bodyPr/>
          <a:lstStyle/>
          <a:p>
            <a:r>
              <a:rPr lang="en-US" dirty="0" smtClean="0"/>
              <a:t>DDoS</a:t>
            </a:r>
            <a:endParaRPr lang="ar-SA"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14</a:t>
            </a:fld>
            <a:endParaRPr lang="en-US" altLang="ar-SA" dirty="0"/>
          </a:p>
        </p:txBody>
      </p:sp>
      <p:sp>
        <p:nvSpPr>
          <p:cNvPr id="7" name="Oval 6"/>
          <p:cNvSpPr/>
          <p:nvPr/>
        </p:nvSpPr>
        <p:spPr bwMode="auto">
          <a:xfrm>
            <a:off x="4432509" y="2407240"/>
            <a:ext cx="288032" cy="3096344"/>
          </a:xfrm>
          <a:prstGeom prst="ellipse">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SA" sz="3200" b="0" i="0" u="none" strike="noStrike" cap="none" normalizeH="0" baseline="0" dirty="0" smtClean="0">
              <a:ln>
                <a:noFill/>
              </a:ln>
              <a:solidFill>
                <a:schemeClr val="tx1"/>
              </a:solidFill>
              <a:effectLst/>
              <a:latin typeface="Verdana" pitchFamily="34" charset="0"/>
            </a:endParaRPr>
          </a:p>
        </p:txBody>
      </p:sp>
      <p:cxnSp>
        <p:nvCxnSpPr>
          <p:cNvPr id="9" name="Straight Arrow Connector 8"/>
          <p:cNvCxnSpPr/>
          <p:nvPr/>
        </p:nvCxnSpPr>
        <p:spPr bwMode="auto">
          <a:xfrm>
            <a:off x="4716016" y="5013176"/>
            <a:ext cx="79208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 name="TextBox 9"/>
          <p:cNvSpPr txBox="1"/>
          <p:nvPr/>
        </p:nvSpPr>
        <p:spPr>
          <a:xfrm>
            <a:off x="5508104" y="4797152"/>
            <a:ext cx="2457322" cy="1323439"/>
          </a:xfrm>
          <a:prstGeom prst="rect">
            <a:avLst/>
          </a:prstGeom>
          <a:noFill/>
        </p:spPr>
        <p:txBody>
          <a:bodyPr wrap="square" rtlCol="1">
            <a:spAutoFit/>
          </a:bodyPr>
          <a:lstStyle/>
          <a:p>
            <a:r>
              <a:rPr lang="en-US" sz="2000" dirty="0" smtClean="0"/>
              <a:t>Traffic passes through:</a:t>
            </a:r>
          </a:p>
          <a:p>
            <a:pPr marL="457200" indent="-457200">
              <a:buFontTx/>
              <a:buChar char="-"/>
            </a:pPr>
            <a:r>
              <a:rPr lang="en-US" sz="2000" dirty="0" smtClean="0"/>
              <a:t>ISP</a:t>
            </a:r>
          </a:p>
          <a:p>
            <a:pPr marL="457200" indent="-457200">
              <a:buFontTx/>
              <a:buChar char="-"/>
            </a:pPr>
            <a:r>
              <a:rPr lang="en-US" sz="2000" dirty="0" smtClean="0"/>
              <a:t>DSP</a:t>
            </a:r>
            <a:endParaRPr lang="ar-SA" sz="2000" dirty="0"/>
          </a:p>
        </p:txBody>
      </p:sp>
    </p:spTree>
    <p:extLst>
      <p:ext uri="{BB962C8B-B14F-4D97-AF65-F5344CB8AC3E}">
        <p14:creationId xmlns:p14="http://schemas.microsoft.com/office/powerpoint/2010/main" val="729331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infrastructure protection program</a:t>
            </a:r>
            <a:endParaRPr lang="ar-SA" dirty="0"/>
          </a:p>
        </p:txBody>
      </p:sp>
      <p:sp>
        <p:nvSpPr>
          <p:cNvPr id="3" name="Content Placeholder 2"/>
          <p:cNvSpPr>
            <a:spLocks noGrp="1"/>
          </p:cNvSpPr>
          <p:nvPr>
            <p:ph idx="1"/>
          </p:nvPr>
        </p:nvSpPr>
        <p:spPr/>
        <p:txBody>
          <a:bodyPr/>
          <a:lstStyle/>
          <a:p>
            <a:r>
              <a:rPr lang="en-US" dirty="0" smtClean="0"/>
              <a:t>Defense Strategy</a:t>
            </a:r>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15</a:t>
            </a:fld>
            <a:endParaRPr lang="en-US" altLang="ar-SA"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75" y="2348880"/>
            <a:ext cx="8705850" cy="3324225"/>
          </a:xfrm>
          <a:prstGeom prst="rect">
            <a:avLst/>
          </a:prstGeom>
        </p:spPr>
      </p:pic>
    </p:spTree>
    <p:extLst>
      <p:ext uri="{BB962C8B-B14F-4D97-AF65-F5344CB8AC3E}">
        <p14:creationId xmlns:p14="http://schemas.microsoft.com/office/powerpoint/2010/main" val="13982597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infrastructure protection program</a:t>
            </a:r>
            <a:endParaRPr lang="ar-SA" dirty="0"/>
          </a:p>
        </p:txBody>
      </p:sp>
      <p:sp>
        <p:nvSpPr>
          <p:cNvPr id="3" name="Content Placeholder 2"/>
          <p:cNvSpPr>
            <a:spLocks noGrp="1"/>
          </p:cNvSpPr>
          <p:nvPr>
            <p:ph idx="1"/>
          </p:nvPr>
        </p:nvSpPr>
        <p:spPr/>
        <p:txBody>
          <a:bodyPr/>
          <a:lstStyle/>
          <a:p>
            <a:r>
              <a:rPr lang="en-GB" dirty="0" smtClean="0"/>
              <a:t>Defense Strategy</a:t>
            </a:r>
          </a:p>
          <a:p>
            <a:pPr lvl="1"/>
            <a:r>
              <a:rPr lang="en-US" dirty="0" smtClean="0"/>
              <a:t>Monitoring Teams (minimizing detection time)</a:t>
            </a:r>
          </a:p>
          <a:p>
            <a:pPr lvl="1"/>
            <a:r>
              <a:rPr lang="en-GB" dirty="0" smtClean="0"/>
              <a:t>Establishing Scrubbing Centres</a:t>
            </a:r>
          </a:p>
          <a:p>
            <a:pPr lvl="1"/>
            <a:r>
              <a:rPr lang="en-GB" dirty="0" smtClean="0"/>
              <a:t>Up-Stream internet provider agreements</a:t>
            </a:r>
          </a:p>
          <a:p>
            <a:pPr lvl="1"/>
            <a:r>
              <a:rPr lang="en-GB" dirty="0" smtClean="0"/>
              <a:t>Rerouting traffic</a:t>
            </a:r>
          </a:p>
          <a:p>
            <a:pPr lvl="1"/>
            <a:r>
              <a:rPr lang="en-GB" dirty="0" smtClean="0"/>
              <a:t>Filtering out or limiting internet protocols</a:t>
            </a:r>
          </a:p>
          <a:p>
            <a:pPr lvl="1"/>
            <a:endParaRPr lang="en-GB" dirty="0" smtClean="0"/>
          </a:p>
          <a:p>
            <a:pPr lvl="1"/>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16</a:t>
            </a:fld>
            <a:endParaRPr lang="en-US" altLang="ar-SA" dirty="0"/>
          </a:p>
        </p:txBody>
      </p:sp>
    </p:spTree>
    <p:extLst>
      <p:ext uri="{BB962C8B-B14F-4D97-AF65-F5344CB8AC3E}">
        <p14:creationId xmlns:p14="http://schemas.microsoft.com/office/powerpoint/2010/main" val="32263177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infrastructure protection program</a:t>
            </a:r>
            <a:endParaRPr lang="ar-SA" dirty="0"/>
          </a:p>
        </p:txBody>
      </p:sp>
      <p:sp>
        <p:nvSpPr>
          <p:cNvPr id="3" name="Content Placeholder 2"/>
          <p:cNvSpPr>
            <a:spLocks noGrp="1"/>
          </p:cNvSpPr>
          <p:nvPr>
            <p:ph idx="1"/>
          </p:nvPr>
        </p:nvSpPr>
        <p:spPr/>
        <p:txBody>
          <a:bodyPr/>
          <a:lstStyle/>
          <a:p>
            <a:r>
              <a:rPr lang="en-GB" dirty="0" smtClean="0"/>
              <a:t>Defense Strategy</a:t>
            </a:r>
          </a:p>
          <a:p>
            <a:pPr lvl="1"/>
            <a:r>
              <a:rPr lang="en-US" dirty="0" smtClean="0"/>
              <a:t>Effective cooperation, communication and coordination between constituents</a:t>
            </a:r>
          </a:p>
          <a:p>
            <a:pPr lvl="1"/>
            <a:r>
              <a:rPr lang="en-US" dirty="0" smtClean="0"/>
              <a:t>Continues evaluation and testing</a:t>
            </a:r>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17</a:t>
            </a:fld>
            <a:endParaRPr lang="en-US" altLang="ar-SA" dirty="0"/>
          </a:p>
        </p:txBody>
      </p:sp>
    </p:spTree>
    <p:extLst>
      <p:ext uri="{BB962C8B-B14F-4D97-AF65-F5344CB8AC3E}">
        <p14:creationId xmlns:p14="http://schemas.microsoft.com/office/powerpoint/2010/main" val="1296579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 Management Program</a:t>
            </a:r>
            <a:endParaRPr lang="ar-SA" dirty="0"/>
          </a:p>
        </p:txBody>
      </p:sp>
      <p:sp>
        <p:nvSpPr>
          <p:cNvPr id="3" name="Content Placeholder 2"/>
          <p:cNvSpPr>
            <a:spLocks noGrp="1"/>
          </p:cNvSpPr>
          <p:nvPr>
            <p:ph idx="1"/>
          </p:nvPr>
        </p:nvSpPr>
        <p:spPr/>
        <p:txBody>
          <a:bodyPr/>
          <a:lstStyle/>
          <a:p>
            <a:r>
              <a:rPr lang="en-US" dirty="0" smtClean="0"/>
              <a:t>The program is designed to mitigate several threats:</a:t>
            </a:r>
          </a:p>
          <a:p>
            <a:pPr lvl="1"/>
            <a:r>
              <a:rPr lang="en-US" dirty="0" smtClean="0"/>
              <a:t>Malware infection</a:t>
            </a:r>
          </a:p>
          <a:p>
            <a:pPr marL="457200" lvl="1" indent="0">
              <a:buNone/>
            </a:pPr>
            <a:r>
              <a:rPr lang="en-US" sz="2400" dirty="0" smtClean="0"/>
              <a:t>Billions of systems are infected with malware around the world</a:t>
            </a:r>
          </a:p>
          <a:p>
            <a:pPr lvl="1"/>
            <a:r>
              <a:rPr lang="en-US" dirty="0" smtClean="0"/>
              <a:t>Critical Vulnerabilities</a:t>
            </a:r>
          </a:p>
          <a:p>
            <a:pPr marL="457200" lvl="1" indent="0">
              <a:buNone/>
            </a:pPr>
            <a:r>
              <a:rPr lang="en-US" sz="2400" dirty="0" smtClean="0"/>
              <a:t>Many internet systems are vulnerable and can be used to launch attacks</a:t>
            </a:r>
          </a:p>
          <a:p>
            <a:pPr lvl="1"/>
            <a:r>
              <a:rPr lang="en-US" dirty="0" smtClean="0"/>
              <a:t>Compromised web site</a:t>
            </a:r>
          </a:p>
          <a:p>
            <a:pPr marL="457200" lvl="1" indent="0">
              <a:buNone/>
            </a:pPr>
            <a:r>
              <a:rPr lang="en-US" sz="2400" dirty="0" smtClean="0"/>
              <a:t>Do you know if your web site is compromised?</a:t>
            </a:r>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18</a:t>
            </a:fld>
            <a:endParaRPr lang="en-US" altLang="ar-SA" dirty="0"/>
          </a:p>
        </p:txBody>
      </p:sp>
    </p:spTree>
    <p:extLst>
      <p:ext uri="{BB962C8B-B14F-4D97-AF65-F5344CB8AC3E}">
        <p14:creationId xmlns:p14="http://schemas.microsoft.com/office/powerpoint/2010/main" val="251926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 Management Program</a:t>
            </a:r>
            <a:endParaRPr lang="ar-SA" dirty="0"/>
          </a:p>
        </p:txBody>
      </p:sp>
      <p:sp>
        <p:nvSpPr>
          <p:cNvPr id="3" name="Content Placeholder 2"/>
          <p:cNvSpPr>
            <a:spLocks noGrp="1"/>
          </p:cNvSpPr>
          <p:nvPr>
            <p:ph idx="1"/>
          </p:nvPr>
        </p:nvSpPr>
        <p:spPr/>
        <p:txBody>
          <a:bodyPr/>
          <a:lstStyle/>
          <a:p>
            <a:r>
              <a:rPr lang="en-US" dirty="0" smtClean="0"/>
              <a:t>Malware infection, easy !!</a:t>
            </a:r>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19</a:t>
            </a:fld>
            <a:endParaRPr lang="en-US" altLang="ar-SA"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133600"/>
            <a:ext cx="6934200" cy="4338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4955232" y="6453336"/>
            <a:ext cx="3145160" cy="276999"/>
          </a:xfrm>
          <a:prstGeom prst="rect">
            <a:avLst/>
          </a:prstGeom>
          <a:noFill/>
        </p:spPr>
        <p:txBody>
          <a:bodyPr wrap="square" rtlCol="1">
            <a:spAutoFit/>
          </a:bodyPr>
          <a:lstStyle/>
          <a:p>
            <a:r>
              <a:rPr lang="en-US" sz="1200" dirty="0" smtClean="0"/>
              <a:t>Source: </a:t>
            </a:r>
            <a:r>
              <a:rPr lang="en-US" sz="1200" dirty="0" err="1" smtClean="0"/>
              <a:t>Mandiant</a:t>
            </a:r>
            <a:r>
              <a:rPr lang="en-US" sz="1200" dirty="0" smtClean="0"/>
              <a:t> Threat Report 2013 </a:t>
            </a:r>
            <a:endParaRPr lang="ar-SA" sz="1200" dirty="0"/>
          </a:p>
        </p:txBody>
      </p:sp>
    </p:spTree>
    <p:extLst>
      <p:ext uri="{BB962C8B-B14F-4D97-AF65-F5344CB8AC3E}">
        <p14:creationId xmlns:p14="http://schemas.microsoft.com/office/powerpoint/2010/main" val="1512469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and Information Technology Commission (CITC) Role</a:t>
            </a:r>
            <a:endParaRPr lang="ar-SA" dirty="0"/>
          </a:p>
        </p:txBody>
      </p:sp>
      <p:sp>
        <p:nvSpPr>
          <p:cNvPr id="3" name="Content Placeholder 2"/>
          <p:cNvSpPr>
            <a:spLocks noGrp="1"/>
          </p:cNvSpPr>
          <p:nvPr>
            <p:ph idx="1"/>
          </p:nvPr>
        </p:nvSpPr>
        <p:spPr/>
        <p:txBody>
          <a:bodyPr/>
          <a:lstStyle/>
          <a:p>
            <a:r>
              <a:rPr lang="en-US" dirty="0" smtClean="0"/>
              <a:t>Communication and Information Technology Commission (CITC) recognized information security as one of its main responsibilities</a:t>
            </a:r>
          </a:p>
          <a:p>
            <a:pPr lvl="1"/>
            <a:r>
              <a:rPr lang="en-US" dirty="0" smtClean="0"/>
              <a:t>Increasing </a:t>
            </a:r>
            <a:r>
              <a:rPr lang="en-US" dirty="0"/>
              <a:t>the information security awareness level in the Kingdom of Saudi </a:t>
            </a:r>
            <a:r>
              <a:rPr lang="en-US" dirty="0" smtClean="0"/>
              <a:t>Arabia</a:t>
            </a:r>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2</a:t>
            </a:fld>
            <a:endParaRPr lang="en-US" altLang="ar-SA" dirty="0"/>
          </a:p>
        </p:txBody>
      </p:sp>
    </p:spTree>
    <p:extLst>
      <p:ext uri="{BB962C8B-B14F-4D97-AF65-F5344CB8AC3E}">
        <p14:creationId xmlns:p14="http://schemas.microsoft.com/office/powerpoint/2010/main" val="2968976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 Management Program</a:t>
            </a:r>
            <a:endParaRPr lang="ar-SA" dirty="0"/>
          </a:p>
        </p:txBody>
      </p:sp>
      <p:sp>
        <p:nvSpPr>
          <p:cNvPr id="3" name="Content Placeholder 2"/>
          <p:cNvSpPr>
            <a:spLocks noGrp="1"/>
          </p:cNvSpPr>
          <p:nvPr>
            <p:ph idx="1"/>
          </p:nvPr>
        </p:nvSpPr>
        <p:spPr/>
        <p:txBody>
          <a:bodyPr/>
          <a:lstStyle/>
          <a:p>
            <a:r>
              <a:rPr lang="en-US" dirty="0" smtClean="0"/>
              <a:t>CITC/CERT-SA developed Threat Management System (TMS):</a:t>
            </a:r>
          </a:p>
          <a:p>
            <a:pPr lvl="1"/>
            <a:r>
              <a:rPr lang="en-US" sz="2400" dirty="0" smtClean="0"/>
              <a:t>Utilizing the information produced by security community around the world to identify threats related to Saudi IP addresses.</a:t>
            </a:r>
          </a:p>
          <a:p>
            <a:pPr lvl="1"/>
            <a:r>
              <a:rPr lang="en-US" sz="2400" dirty="0" smtClean="0"/>
              <a:t>Using google search API to detect compromised web site (e.g. keywords)</a:t>
            </a:r>
          </a:p>
          <a:p>
            <a:pPr lvl="1"/>
            <a:r>
              <a:rPr lang="en-US" sz="2400" dirty="0" smtClean="0"/>
              <a:t>Alerting registered constituents about the threats and remediation steps.</a:t>
            </a:r>
          </a:p>
          <a:p>
            <a:pPr lvl="1"/>
            <a:r>
              <a:rPr lang="en-US" sz="2400" dirty="0" smtClean="0"/>
              <a:t>Producing statistics about threats in Saudi Arabia </a:t>
            </a:r>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20</a:t>
            </a:fld>
            <a:endParaRPr lang="en-US" altLang="ar-SA" dirty="0"/>
          </a:p>
        </p:txBody>
      </p:sp>
    </p:spTree>
    <p:extLst>
      <p:ext uri="{BB962C8B-B14F-4D97-AF65-F5344CB8AC3E}">
        <p14:creationId xmlns:p14="http://schemas.microsoft.com/office/powerpoint/2010/main" val="37937617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 Management Program</a:t>
            </a:r>
            <a:endParaRPr lang="ar-SA" dirty="0"/>
          </a:p>
        </p:txBody>
      </p:sp>
      <p:sp>
        <p:nvSpPr>
          <p:cNvPr id="3" name="Content Placeholder 2"/>
          <p:cNvSpPr>
            <a:spLocks noGrp="1"/>
          </p:cNvSpPr>
          <p:nvPr>
            <p:ph idx="1"/>
          </p:nvPr>
        </p:nvSpPr>
        <p:spPr/>
        <p:txBody>
          <a:bodyPr/>
          <a:lstStyle/>
          <a:p>
            <a:r>
              <a:rPr lang="en-US" dirty="0" smtClean="0"/>
              <a:t>Threat Management System (TMS):</a:t>
            </a:r>
          </a:p>
          <a:p>
            <a:pPr lvl="1"/>
            <a:r>
              <a:rPr lang="en-US" sz="2400" dirty="0" smtClean="0"/>
              <a:t>Government and private agencies must provide full contact information and IP addresses information to CITC/CERT-SA</a:t>
            </a:r>
          </a:p>
          <a:p>
            <a:pPr lvl="1"/>
            <a:r>
              <a:rPr lang="en-US" sz="2400" dirty="0" smtClean="0"/>
              <a:t>The system parse received reports automatically and generates alerts to government and private agencies </a:t>
            </a:r>
          </a:p>
          <a:p>
            <a:pPr lvl="1"/>
            <a:r>
              <a:rPr lang="en-US" sz="2400" dirty="0" smtClean="0"/>
              <a:t>The alert contains instructions for threat remediation</a:t>
            </a:r>
          </a:p>
          <a:p>
            <a:pPr lvl="1"/>
            <a:r>
              <a:rPr lang="en-US" sz="2400" dirty="0" smtClean="0"/>
              <a:t>The system is developed internally as a web based system</a:t>
            </a:r>
            <a:endParaRPr lang="ar-SA" sz="2400"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21</a:t>
            </a:fld>
            <a:endParaRPr lang="en-US" altLang="ar-SA" dirty="0"/>
          </a:p>
        </p:txBody>
      </p:sp>
    </p:spTree>
    <p:extLst>
      <p:ext uri="{BB962C8B-B14F-4D97-AF65-F5344CB8AC3E}">
        <p14:creationId xmlns:p14="http://schemas.microsoft.com/office/powerpoint/2010/main" val="27446299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 Management Program</a:t>
            </a:r>
            <a:endParaRPr lang="ar-SA" dirty="0"/>
          </a:p>
        </p:txBody>
      </p:sp>
      <p:sp>
        <p:nvSpPr>
          <p:cNvPr id="3" name="Content Placeholder 2"/>
          <p:cNvSpPr>
            <a:spLocks noGrp="1"/>
          </p:cNvSpPr>
          <p:nvPr>
            <p:ph idx="1"/>
          </p:nvPr>
        </p:nvSpPr>
        <p:spPr/>
        <p:txBody>
          <a:bodyPr/>
          <a:lstStyle/>
          <a:p>
            <a:r>
              <a:rPr lang="en-US" dirty="0" smtClean="0"/>
              <a:t>Threat Management System (TMS):</a:t>
            </a:r>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22</a:t>
            </a:fld>
            <a:endParaRPr lang="en-US" altLang="ar-SA" dirty="0"/>
          </a:p>
        </p:txBody>
      </p:sp>
      <p:sp>
        <p:nvSpPr>
          <p:cNvPr id="6" name="TextBox 5"/>
          <p:cNvSpPr txBox="1"/>
          <p:nvPr/>
        </p:nvSpPr>
        <p:spPr>
          <a:xfrm>
            <a:off x="4572000" y="2563157"/>
            <a:ext cx="4320480" cy="3170099"/>
          </a:xfrm>
          <a:prstGeom prst="rect">
            <a:avLst/>
          </a:prstGeom>
          <a:noFill/>
        </p:spPr>
        <p:txBody>
          <a:bodyPr wrap="square" rtlCol="1">
            <a:spAutoFit/>
          </a:bodyPr>
          <a:lstStyle/>
          <a:p>
            <a:r>
              <a:rPr lang="en-US" sz="2000" dirty="0">
                <a:solidFill>
                  <a:schemeClr val="bg2"/>
                </a:solidFill>
              </a:rPr>
              <a:t>Types of threats</a:t>
            </a:r>
          </a:p>
          <a:p>
            <a:pPr marL="285750" indent="-285750">
              <a:buFont typeface="Arial" panose="020B0604020202020204" pitchFamily="34" charset="0"/>
              <a:buChar char="•"/>
            </a:pPr>
            <a:r>
              <a:rPr lang="en-US" sz="2000" dirty="0">
                <a:solidFill>
                  <a:schemeClr val="bg2"/>
                </a:solidFill>
              </a:rPr>
              <a:t>Viruses</a:t>
            </a:r>
          </a:p>
          <a:p>
            <a:pPr marL="285750" indent="-285750">
              <a:buFont typeface="Arial" panose="020B0604020202020204" pitchFamily="34" charset="0"/>
              <a:buChar char="•"/>
            </a:pPr>
            <a:r>
              <a:rPr lang="en-US" sz="2000" dirty="0">
                <a:solidFill>
                  <a:schemeClr val="bg2"/>
                </a:solidFill>
              </a:rPr>
              <a:t>Denial of  Service attack -  DOS</a:t>
            </a:r>
          </a:p>
          <a:p>
            <a:pPr marL="285750" indent="-285750">
              <a:buFont typeface="Arial" panose="020B0604020202020204" pitchFamily="34" charset="0"/>
              <a:buChar char="•"/>
            </a:pPr>
            <a:r>
              <a:rPr lang="en-US" sz="2000" dirty="0">
                <a:solidFill>
                  <a:schemeClr val="bg2"/>
                </a:solidFill>
              </a:rPr>
              <a:t>SPAM URL source </a:t>
            </a:r>
          </a:p>
          <a:p>
            <a:pPr marL="285750" indent="-285750">
              <a:buFont typeface="Arial" panose="020B0604020202020204" pitchFamily="34" charset="0"/>
              <a:buChar char="•"/>
            </a:pPr>
            <a:r>
              <a:rPr lang="en-US" sz="2000" dirty="0">
                <a:solidFill>
                  <a:schemeClr val="bg2"/>
                </a:solidFill>
              </a:rPr>
              <a:t>Botnet Command &amp; Controller</a:t>
            </a:r>
          </a:p>
          <a:p>
            <a:pPr marL="285750" indent="-285750">
              <a:buFont typeface="Arial" panose="020B0604020202020204" pitchFamily="34" charset="0"/>
              <a:buChar char="•"/>
            </a:pPr>
            <a:r>
              <a:rPr lang="en-US" sz="2000" dirty="0">
                <a:solidFill>
                  <a:schemeClr val="bg2"/>
                </a:solidFill>
              </a:rPr>
              <a:t>Infected or suspicious URL</a:t>
            </a:r>
          </a:p>
          <a:p>
            <a:pPr marL="285750" indent="-285750">
              <a:buFont typeface="Arial" panose="020B0604020202020204" pitchFamily="34" charset="0"/>
              <a:buChar char="•"/>
            </a:pPr>
            <a:r>
              <a:rPr lang="en-US" sz="2000" dirty="0">
                <a:solidFill>
                  <a:schemeClr val="bg2"/>
                </a:solidFill>
              </a:rPr>
              <a:t>Open recursive DNS</a:t>
            </a:r>
          </a:p>
          <a:p>
            <a:pPr marL="285750" indent="-285750">
              <a:buFont typeface="Arial" panose="020B0604020202020204" pitchFamily="34" charset="0"/>
              <a:buChar char="•"/>
            </a:pPr>
            <a:r>
              <a:rPr lang="en-US" sz="2000" dirty="0">
                <a:solidFill>
                  <a:schemeClr val="bg2"/>
                </a:solidFill>
              </a:rPr>
              <a:t>Compromised web sites</a:t>
            </a:r>
          </a:p>
          <a:p>
            <a:endParaRPr lang="ar-SA" sz="2000" dirty="0">
              <a:solidFill>
                <a:schemeClr val="bg2"/>
              </a:solidFill>
            </a:endParaRPr>
          </a:p>
        </p:txBody>
      </p:sp>
      <p:sp>
        <p:nvSpPr>
          <p:cNvPr id="7" name="TextBox 6"/>
          <p:cNvSpPr txBox="1"/>
          <p:nvPr/>
        </p:nvSpPr>
        <p:spPr>
          <a:xfrm>
            <a:off x="395536" y="2560836"/>
            <a:ext cx="3888432" cy="1938992"/>
          </a:xfrm>
          <a:prstGeom prst="rect">
            <a:avLst/>
          </a:prstGeom>
          <a:noFill/>
        </p:spPr>
        <p:txBody>
          <a:bodyPr wrap="square" rtlCol="1">
            <a:spAutoFit/>
          </a:bodyPr>
          <a:lstStyle/>
          <a:p>
            <a:r>
              <a:rPr lang="en-US" sz="2000" dirty="0">
                <a:solidFill>
                  <a:schemeClr val="bg2"/>
                </a:solidFill>
              </a:rPr>
              <a:t>Threat </a:t>
            </a:r>
            <a:r>
              <a:rPr lang="en-US" sz="2000" dirty="0" smtClean="0">
                <a:solidFill>
                  <a:schemeClr val="bg2"/>
                </a:solidFill>
              </a:rPr>
              <a:t>information Report</a:t>
            </a:r>
            <a:endParaRPr lang="en-US" sz="2000" dirty="0">
              <a:solidFill>
                <a:schemeClr val="bg2"/>
              </a:solidFill>
            </a:endParaRPr>
          </a:p>
          <a:p>
            <a:pPr marL="342900" indent="-342900">
              <a:buFont typeface="Arial" panose="020B0604020202020204" pitchFamily="34" charset="0"/>
              <a:buChar char="•"/>
            </a:pPr>
            <a:r>
              <a:rPr lang="en-GB" sz="2000" dirty="0">
                <a:solidFill>
                  <a:schemeClr val="bg2"/>
                </a:solidFill>
              </a:rPr>
              <a:t>Infection Type </a:t>
            </a:r>
          </a:p>
          <a:p>
            <a:pPr marL="342900" indent="-342900">
              <a:buFont typeface="Arial" panose="020B0604020202020204" pitchFamily="34" charset="0"/>
              <a:buChar char="•"/>
            </a:pPr>
            <a:r>
              <a:rPr lang="fr-FR" sz="2000" dirty="0">
                <a:solidFill>
                  <a:schemeClr val="bg2"/>
                </a:solidFill>
              </a:rPr>
              <a:t>Source &amp; Destination IP  </a:t>
            </a:r>
          </a:p>
          <a:p>
            <a:pPr marL="342900" indent="-342900">
              <a:buFont typeface="Arial" panose="020B0604020202020204" pitchFamily="34" charset="0"/>
              <a:buChar char="•"/>
            </a:pPr>
            <a:r>
              <a:rPr lang="fr-FR" sz="2000" dirty="0">
                <a:solidFill>
                  <a:schemeClr val="bg2"/>
                </a:solidFill>
              </a:rPr>
              <a:t>Protocol Port  </a:t>
            </a:r>
          </a:p>
          <a:p>
            <a:pPr marL="342900" indent="-342900">
              <a:buFont typeface="Arial" panose="020B0604020202020204" pitchFamily="34" charset="0"/>
              <a:buChar char="•"/>
            </a:pPr>
            <a:r>
              <a:rPr lang="fr-FR" sz="2000" dirty="0">
                <a:solidFill>
                  <a:schemeClr val="bg2"/>
                </a:solidFill>
              </a:rPr>
              <a:t>Time </a:t>
            </a:r>
            <a:r>
              <a:rPr lang="fr-FR" sz="2000" dirty="0" err="1">
                <a:solidFill>
                  <a:schemeClr val="bg2"/>
                </a:solidFill>
              </a:rPr>
              <a:t>stamp</a:t>
            </a:r>
            <a:r>
              <a:rPr lang="fr-FR" sz="2000" dirty="0">
                <a:solidFill>
                  <a:schemeClr val="bg2"/>
                </a:solidFill>
              </a:rPr>
              <a:t> </a:t>
            </a:r>
          </a:p>
          <a:p>
            <a:pPr marL="342900" indent="-342900">
              <a:buFont typeface="Arial" panose="020B0604020202020204" pitchFamily="34" charset="0"/>
              <a:buChar char="•"/>
            </a:pPr>
            <a:r>
              <a:rPr lang="fr-FR" sz="2000" dirty="0" err="1">
                <a:solidFill>
                  <a:schemeClr val="bg2"/>
                </a:solidFill>
              </a:rPr>
              <a:t>Geographical</a:t>
            </a:r>
            <a:r>
              <a:rPr lang="fr-FR" sz="2000" dirty="0">
                <a:solidFill>
                  <a:schemeClr val="bg2"/>
                </a:solidFill>
              </a:rPr>
              <a:t> location </a:t>
            </a:r>
            <a:endParaRPr lang="ar-SA" sz="2000" dirty="0">
              <a:solidFill>
                <a:schemeClr val="bg2"/>
              </a:solidFill>
            </a:endParaRPr>
          </a:p>
        </p:txBody>
      </p:sp>
      <p:cxnSp>
        <p:nvCxnSpPr>
          <p:cNvPr id="9" name="Straight Connector 8"/>
          <p:cNvCxnSpPr/>
          <p:nvPr/>
        </p:nvCxnSpPr>
        <p:spPr bwMode="auto">
          <a:xfrm>
            <a:off x="4283968" y="2420888"/>
            <a:ext cx="0" cy="3744416"/>
          </a:xfrm>
          <a:prstGeom prst="line">
            <a:avLst/>
          </a:prstGeom>
          <a:solidFill>
            <a:schemeClr val="accent1"/>
          </a:solidFill>
          <a:ln w="19050"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24836845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 Management Program</a:t>
            </a:r>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23</a:t>
            </a:fld>
            <a:endParaRPr lang="en-US" altLang="ar-SA"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084610820"/>
              </p:ext>
            </p:extLst>
          </p:nvPr>
        </p:nvGraphicFramePr>
        <p:xfrm>
          <a:off x="3124200" y="1447800"/>
          <a:ext cx="5791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0500" y="1600200"/>
            <a:ext cx="1473200" cy="2209800"/>
          </a:xfrm>
          <a:prstGeom prst="rect">
            <a:avLst/>
          </a:prstGeom>
        </p:spPr>
      </p:pic>
      <p:graphicFrame>
        <p:nvGraphicFramePr>
          <p:cNvPr id="8" name="Diagram 7"/>
          <p:cNvGraphicFramePr/>
          <p:nvPr>
            <p:extLst>
              <p:ext uri="{D42A27DB-BD31-4B8C-83A1-F6EECF244321}">
                <p14:modId xmlns:p14="http://schemas.microsoft.com/office/powerpoint/2010/main" val="3920110917"/>
              </p:ext>
            </p:extLst>
          </p:nvPr>
        </p:nvGraphicFramePr>
        <p:xfrm>
          <a:off x="5334000" y="2992882"/>
          <a:ext cx="1752600" cy="199389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 8"/>
          <p:cNvGraphicFramePr/>
          <p:nvPr>
            <p:extLst>
              <p:ext uri="{D42A27DB-BD31-4B8C-83A1-F6EECF244321}">
                <p14:modId xmlns:p14="http://schemas.microsoft.com/office/powerpoint/2010/main" val="2517090378"/>
              </p:ext>
            </p:extLst>
          </p:nvPr>
        </p:nvGraphicFramePr>
        <p:xfrm>
          <a:off x="3124200" y="4015232"/>
          <a:ext cx="2514600" cy="200314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0" name="Diagram 9"/>
          <p:cNvGraphicFramePr/>
          <p:nvPr>
            <p:extLst>
              <p:ext uri="{D42A27DB-BD31-4B8C-83A1-F6EECF244321}">
                <p14:modId xmlns:p14="http://schemas.microsoft.com/office/powerpoint/2010/main" val="97599791"/>
              </p:ext>
            </p:extLst>
          </p:nvPr>
        </p:nvGraphicFramePr>
        <p:xfrm>
          <a:off x="3848100" y="3130295"/>
          <a:ext cx="1447800" cy="10414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11" name="Diagram 10"/>
          <p:cNvGraphicFramePr/>
          <p:nvPr>
            <p:extLst>
              <p:ext uri="{D42A27DB-BD31-4B8C-83A1-F6EECF244321}">
                <p14:modId xmlns:p14="http://schemas.microsoft.com/office/powerpoint/2010/main" val="3111686549"/>
              </p:ext>
            </p:extLst>
          </p:nvPr>
        </p:nvGraphicFramePr>
        <p:xfrm>
          <a:off x="1752600" y="1917699"/>
          <a:ext cx="1346200" cy="121920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12" name="Rectangle 11"/>
          <p:cNvSpPr/>
          <p:nvPr/>
        </p:nvSpPr>
        <p:spPr>
          <a:xfrm>
            <a:off x="3505200" y="1955106"/>
            <a:ext cx="164660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TMS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Left Arrow 12"/>
          <p:cNvSpPr/>
          <p:nvPr/>
        </p:nvSpPr>
        <p:spPr bwMode="auto">
          <a:xfrm>
            <a:off x="6876256" y="3505200"/>
            <a:ext cx="762000" cy="484632"/>
          </a:xfrm>
          <a:prstGeom prst="leftArrow">
            <a:avLst/>
          </a:prstGeom>
          <a:solidFill>
            <a:schemeClr val="accent5">
              <a:lumMod val="75000"/>
            </a:schemeClr>
          </a:solidFill>
          <a:ln w="952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14" name="Flowchart: Magnetic Disk 13"/>
          <p:cNvSpPr/>
          <p:nvPr/>
        </p:nvSpPr>
        <p:spPr bwMode="auto">
          <a:xfrm>
            <a:off x="637580" y="4958804"/>
            <a:ext cx="1054100" cy="1206500"/>
          </a:xfrm>
          <a:prstGeom prst="flowChartMagneticDisk">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1"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400" b="1" dirty="0" smtClean="0">
                <a:solidFill>
                  <a:srgbClr val="FF0000"/>
                </a:solidFill>
              </a:rPr>
              <a:t>Data Base</a:t>
            </a:r>
            <a:endParaRPr kumimoji="0" lang="ar-SA" sz="1400" b="1" i="0" u="none" strike="noStrike" cap="none" normalizeH="0" baseline="0" dirty="0" smtClean="0">
              <a:ln>
                <a:noFill/>
              </a:ln>
              <a:solidFill>
                <a:srgbClr val="FF0000"/>
              </a:solidFill>
              <a:effectLst/>
            </a:endParaRPr>
          </a:p>
        </p:txBody>
      </p:sp>
      <p:sp>
        <p:nvSpPr>
          <p:cNvPr id="15" name="Left-Up Arrow 14"/>
          <p:cNvSpPr/>
          <p:nvPr/>
        </p:nvSpPr>
        <p:spPr bwMode="auto">
          <a:xfrm rot="16200000">
            <a:off x="5575555" y="2190749"/>
            <a:ext cx="850393" cy="1028699"/>
          </a:xfrm>
          <a:prstGeom prst="leftUpArrow">
            <a:avLst/>
          </a:prstGeom>
          <a:solidFill>
            <a:schemeClr val="accent5">
              <a:lumMod val="75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rtl="0"/>
            <a:r>
              <a:rPr lang="en-US" dirty="0">
                <a:solidFill>
                  <a:srgbClr val="FF0000"/>
                </a:solidFill>
              </a:rPr>
              <a:t>F</a:t>
            </a:r>
            <a:r>
              <a:rPr lang="en-US" dirty="0" smtClean="0">
                <a:solidFill>
                  <a:srgbClr val="FF0000"/>
                </a:solidFill>
              </a:rPr>
              <a:t>etch</a:t>
            </a:r>
            <a:endParaRPr lang="en-US" dirty="0">
              <a:solidFill>
                <a:srgbClr val="FF0000"/>
              </a:solidFill>
            </a:endParaRPr>
          </a:p>
        </p:txBody>
      </p:sp>
      <p:sp>
        <p:nvSpPr>
          <p:cNvPr id="16" name="Left-Right Arrow 15"/>
          <p:cNvSpPr/>
          <p:nvPr/>
        </p:nvSpPr>
        <p:spPr bwMode="auto">
          <a:xfrm>
            <a:off x="2289048" y="5339334"/>
            <a:ext cx="1597152" cy="655066"/>
          </a:xfrm>
          <a:prstGeom prst="leftRightArrow">
            <a:avLst/>
          </a:prstGeom>
          <a:solidFill>
            <a:schemeClr val="accent1">
              <a:lumMod val="9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400" b="1" dirty="0" smtClean="0">
                <a:solidFill>
                  <a:srgbClr val="FF0000"/>
                </a:solidFill>
              </a:rPr>
              <a:t>Match </a:t>
            </a:r>
            <a:endParaRPr kumimoji="0" lang="en-US" sz="1800" b="1" i="0" u="none" strike="noStrike" cap="none" normalizeH="0" baseline="0" dirty="0" smtClean="0">
              <a:ln>
                <a:noFill/>
              </a:ln>
              <a:solidFill>
                <a:srgbClr val="FF0000"/>
              </a:solidFill>
              <a:effectLst/>
            </a:endParaRPr>
          </a:p>
        </p:txBody>
      </p:sp>
      <p:sp>
        <p:nvSpPr>
          <p:cNvPr id="3" name="Rectangle 2"/>
          <p:cNvSpPr/>
          <p:nvPr/>
        </p:nvSpPr>
        <p:spPr>
          <a:xfrm>
            <a:off x="7596337" y="3420292"/>
            <a:ext cx="1491430" cy="584775"/>
          </a:xfrm>
          <a:prstGeom prst="rect">
            <a:avLst/>
          </a:prstGeom>
        </p:spPr>
        <p:txBody>
          <a:bodyPr wrap="square">
            <a:spAutoFit/>
          </a:bodyPr>
          <a:lstStyle/>
          <a:p>
            <a:r>
              <a:rPr lang="en-GB" sz="1600" dirty="0" smtClean="0"/>
              <a:t>Information Sources</a:t>
            </a:r>
            <a:endParaRPr lang="en-GB" sz="1600" dirty="0"/>
          </a:p>
        </p:txBody>
      </p:sp>
    </p:spTree>
    <p:extLst>
      <p:ext uri="{BB962C8B-B14F-4D97-AF65-F5344CB8AC3E}">
        <p14:creationId xmlns:p14="http://schemas.microsoft.com/office/powerpoint/2010/main" val="41847862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Conclusions and Recommendations</a:t>
            </a:r>
          </a:p>
        </p:txBody>
      </p:sp>
      <p:sp>
        <p:nvSpPr>
          <p:cNvPr id="12291" name="Content Placeholder 2"/>
          <p:cNvSpPr>
            <a:spLocks noGrp="1"/>
          </p:cNvSpPr>
          <p:nvPr>
            <p:ph sz="half" idx="1"/>
          </p:nvPr>
        </p:nvSpPr>
        <p:spPr/>
        <p:txBody>
          <a:bodyPr/>
          <a:lstStyle/>
          <a:p>
            <a:r>
              <a:rPr lang="en-US" altLang="en-US" sz="2000" dirty="0" smtClean="0"/>
              <a:t>Today’s cyber threats and risks show a strong need for international organization to set the internet policies and regulations in an enhanced cooperation fashion where governments get together, agree and implement an international public policy to counter cyber threats and threats</a:t>
            </a:r>
          </a:p>
        </p:txBody>
      </p:sp>
      <p:sp>
        <p:nvSpPr>
          <p:cNvPr id="12292" name="Content Placeholder 3"/>
          <p:cNvSpPr>
            <a:spLocks noGrp="1"/>
          </p:cNvSpPr>
          <p:nvPr>
            <p:ph sz="half" idx="2"/>
          </p:nvPr>
        </p:nvSpPr>
        <p:spPr/>
        <p:txBody>
          <a:bodyPr/>
          <a:lstStyle/>
          <a:p>
            <a:r>
              <a:rPr lang="en-US" altLang="en-US" sz="2000" dirty="0"/>
              <a:t>ICT Regulators can play major role to boost information security in the national level</a:t>
            </a:r>
          </a:p>
          <a:p>
            <a:r>
              <a:rPr lang="en-US" altLang="en-US" sz="2000" dirty="0"/>
              <a:t>Organizations needs help to address information security issues</a:t>
            </a:r>
          </a:p>
          <a:p>
            <a:r>
              <a:rPr lang="en-US" altLang="en-US" sz="2000" dirty="0"/>
              <a:t>Coordination, cooperation, and communication is key success to mitigate national information security threats</a:t>
            </a:r>
          </a:p>
          <a:p>
            <a:r>
              <a:rPr lang="en-US" altLang="en-US" sz="2000" dirty="0"/>
              <a:t>Awareness is the foundation for information security</a:t>
            </a:r>
          </a:p>
          <a:p>
            <a:endParaRPr lang="en-US" altLang="en-US" sz="2000" dirty="0" smtClean="0"/>
          </a:p>
        </p:txBody>
      </p:sp>
      <p:sp>
        <p:nvSpPr>
          <p:cNvPr id="1229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400" dirty="0">
                <a:solidFill>
                  <a:schemeClr val="tx1"/>
                </a:solidFill>
                <a:latin typeface="Univers" pitchFamily="34" charset="0"/>
              </a:rPr>
              <a:t>Geneva, Switzerland, 15-16 September 2014</a:t>
            </a:r>
          </a:p>
        </p:txBody>
      </p:sp>
      <p:sp>
        <p:nvSpPr>
          <p:cNvPr id="122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7A31A759-262C-4AD7-9876-DDDF088D4BFC}" type="slidenum">
              <a:rPr lang="en-US" altLang="en-US" sz="1400">
                <a:solidFill>
                  <a:schemeClr val="tx1"/>
                </a:solidFill>
              </a:rPr>
              <a:pPr>
                <a:spcBef>
                  <a:spcPct val="0"/>
                </a:spcBef>
                <a:buSzTx/>
                <a:buFontTx/>
                <a:buNone/>
              </a:pPr>
              <a:t>24</a:t>
            </a:fld>
            <a:endParaRPr lang="en-US" altLang="en-US" sz="14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and Information Technology Commission (CITC) Role</a:t>
            </a:r>
            <a:endParaRPr lang="ar-SA" dirty="0"/>
          </a:p>
        </p:txBody>
      </p:sp>
      <p:sp>
        <p:nvSpPr>
          <p:cNvPr id="3" name="Content Placeholder 2"/>
          <p:cNvSpPr>
            <a:spLocks noGrp="1"/>
          </p:cNvSpPr>
          <p:nvPr>
            <p:ph idx="1"/>
          </p:nvPr>
        </p:nvSpPr>
        <p:spPr/>
        <p:txBody>
          <a:bodyPr/>
          <a:lstStyle/>
          <a:p>
            <a:r>
              <a:rPr lang="en-US" dirty="0" smtClean="0"/>
              <a:t>Establishing National Computer Emergency Response Team (CERT-SA)</a:t>
            </a:r>
          </a:p>
          <a:p>
            <a:r>
              <a:rPr lang="en-US" dirty="0" smtClean="0"/>
              <a:t>Enforcing security and privacy requirements on licensed operators</a:t>
            </a:r>
          </a:p>
          <a:p>
            <a:r>
              <a:rPr lang="en-US" dirty="0" smtClean="0"/>
              <a:t>Contribution to the development of cybercrime law </a:t>
            </a:r>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3</a:t>
            </a:fld>
            <a:endParaRPr lang="en-US" altLang="ar-SA" dirty="0"/>
          </a:p>
        </p:txBody>
      </p:sp>
    </p:spTree>
    <p:extLst>
      <p:ext uri="{BB962C8B-B14F-4D97-AF65-F5344CB8AC3E}">
        <p14:creationId xmlns:p14="http://schemas.microsoft.com/office/powerpoint/2010/main" val="1176909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ar-SA" dirty="0"/>
          </a:p>
        </p:txBody>
      </p:sp>
      <p:sp>
        <p:nvSpPr>
          <p:cNvPr id="3" name="Content Placeholder 2"/>
          <p:cNvSpPr>
            <a:spLocks noGrp="1"/>
          </p:cNvSpPr>
          <p:nvPr>
            <p:ph idx="1"/>
          </p:nvPr>
        </p:nvSpPr>
        <p:spPr/>
        <p:txBody>
          <a:bodyPr/>
          <a:lstStyle/>
          <a:p>
            <a:r>
              <a:rPr lang="en-US" dirty="0" smtClean="0"/>
              <a:t>This presentation will focus on the following security programs:</a:t>
            </a:r>
          </a:p>
          <a:p>
            <a:pPr lvl="1"/>
            <a:r>
              <a:rPr lang="en-US" dirty="0" smtClean="0"/>
              <a:t>National Information Security polices and procedures development framework for government agencies</a:t>
            </a:r>
          </a:p>
          <a:p>
            <a:pPr lvl="1"/>
            <a:r>
              <a:rPr lang="en-US" dirty="0"/>
              <a:t>Critical infrastructure protection </a:t>
            </a:r>
            <a:r>
              <a:rPr lang="en-US" dirty="0" smtClean="0"/>
              <a:t>program</a:t>
            </a:r>
          </a:p>
          <a:p>
            <a:pPr lvl="1"/>
            <a:r>
              <a:rPr lang="en-US" dirty="0" smtClean="0"/>
              <a:t>National Threat Management program</a:t>
            </a:r>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4</a:t>
            </a:fld>
            <a:endParaRPr lang="en-US" altLang="ar-SA" dirty="0"/>
          </a:p>
        </p:txBody>
      </p:sp>
    </p:spTree>
    <p:extLst>
      <p:ext uri="{BB962C8B-B14F-4D97-AF65-F5344CB8AC3E}">
        <p14:creationId xmlns:p14="http://schemas.microsoft.com/office/powerpoint/2010/main" val="3174536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Information Security Policies and Procedures </a:t>
            </a:r>
            <a:endParaRPr lang="ar-SA" dirty="0"/>
          </a:p>
        </p:txBody>
      </p:sp>
      <p:sp>
        <p:nvSpPr>
          <p:cNvPr id="3" name="Content Placeholder 2"/>
          <p:cNvSpPr>
            <a:spLocks noGrp="1"/>
          </p:cNvSpPr>
          <p:nvPr>
            <p:ph idx="1"/>
          </p:nvPr>
        </p:nvSpPr>
        <p:spPr/>
        <p:txBody>
          <a:bodyPr/>
          <a:lstStyle/>
          <a:p>
            <a:r>
              <a:rPr lang="en-US" dirty="0" smtClean="0"/>
              <a:t>CITC has developed information security policies and procedures development framework for government agencies</a:t>
            </a:r>
          </a:p>
          <a:p>
            <a:pPr lvl="1"/>
            <a:r>
              <a:rPr lang="en-US" sz="2400" dirty="0" smtClean="0"/>
              <a:t> Assist the Government Agencies in Saudi Arabia in development of their customized information security policies and procedures in quick and effective manner</a:t>
            </a:r>
          </a:p>
          <a:p>
            <a:pPr lvl="1"/>
            <a:r>
              <a:rPr lang="en-US" sz="2400" dirty="0" smtClean="0"/>
              <a:t> </a:t>
            </a:r>
            <a:r>
              <a:rPr lang="en-US" sz="2400" dirty="0"/>
              <a:t>T</a:t>
            </a:r>
            <a:r>
              <a:rPr lang="en-US" sz="2400" dirty="0" smtClean="0"/>
              <a:t>he framework can also be used by other public and private sector organizations</a:t>
            </a:r>
            <a:endParaRPr lang="ar-SA" sz="2400"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5</a:t>
            </a:fld>
            <a:endParaRPr lang="en-US" altLang="ar-SA" dirty="0"/>
          </a:p>
        </p:txBody>
      </p:sp>
    </p:spTree>
    <p:extLst>
      <p:ext uri="{BB962C8B-B14F-4D97-AF65-F5344CB8AC3E}">
        <p14:creationId xmlns:p14="http://schemas.microsoft.com/office/powerpoint/2010/main" val="185787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Information Security Policies and Procedures </a:t>
            </a:r>
            <a:endParaRPr lang="ar-SA" dirty="0"/>
          </a:p>
        </p:txBody>
      </p:sp>
      <p:sp>
        <p:nvSpPr>
          <p:cNvPr id="3" name="Content Placeholder 2"/>
          <p:cNvSpPr>
            <a:spLocks noGrp="1"/>
          </p:cNvSpPr>
          <p:nvPr>
            <p:ph idx="1"/>
          </p:nvPr>
        </p:nvSpPr>
        <p:spPr/>
        <p:txBody>
          <a:bodyPr/>
          <a:lstStyle/>
          <a:p>
            <a:r>
              <a:rPr lang="en-US" dirty="0" smtClean="0"/>
              <a:t>Government agencies must implement security polices and procedure to ensure:</a:t>
            </a:r>
          </a:p>
          <a:p>
            <a:pPr lvl="1"/>
            <a:r>
              <a:rPr lang="en-US" sz="2400" dirty="0" smtClean="0"/>
              <a:t>Confidentiality,</a:t>
            </a:r>
          </a:p>
          <a:p>
            <a:pPr lvl="1"/>
            <a:r>
              <a:rPr lang="en-US" sz="2400" dirty="0" smtClean="0"/>
              <a:t>Integrity, and</a:t>
            </a:r>
          </a:p>
          <a:p>
            <a:pPr lvl="1"/>
            <a:r>
              <a:rPr lang="en-US" sz="2400" dirty="0" smtClean="0"/>
              <a:t>Availability of information</a:t>
            </a:r>
          </a:p>
          <a:p>
            <a:r>
              <a:rPr lang="en-US" dirty="0" smtClean="0"/>
              <a:t>The framework allow agencies to develop their own policies internally  to fit their needs rather than one size fits all methodology</a:t>
            </a:r>
          </a:p>
          <a:p>
            <a:endParaRPr lang="ar-SA"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6</a:t>
            </a:fld>
            <a:endParaRPr lang="en-US" altLang="ar-SA" dirty="0"/>
          </a:p>
        </p:txBody>
      </p:sp>
    </p:spTree>
    <p:extLst>
      <p:ext uri="{BB962C8B-B14F-4D97-AF65-F5344CB8AC3E}">
        <p14:creationId xmlns:p14="http://schemas.microsoft.com/office/powerpoint/2010/main" val="4207880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Information Security Policies and Procedures </a:t>
            </a:r>
            <a:endParaRPr lang="ar-SA" dirty="0"/>
          </a:p>
        </p:txBody>
      </p:sp>
      <p:sp>
        <p:nvSpPr>
          <p:cNvPr id="3" name="Content Placeholder 2"/>
          <p:cNvSpPr>
            <a:spLocks noGrp="1"/>
          </p:cNvSpPr>
          <p:nvPr>
            <p:ph idx="1"/>
          </p:nvPr>
        </p:nvSpPr>
        <p:spPr/>
        <p:txBody>
          <a:bodyPr/>
          <a:lstStyle/>
          <a:p>
            <a:r>
              <a:rPr lang="en-US" sz="2800" dirty="0" smtClean="0"/>
              <a:t>Multiple Information security international standards</a:t>
            </a:r>
            <a:r>
              <a:rPr lang="en-US" sz="2800" dirty="0"/>
              <a:t> </a:t>
            </a:r>
            <a:r>
              <a:rPr lang="en-US" sz="2800" dirty="0" smtClean="0"/>
              <a:t>are considered during the preparation of the framework. </a:t>
            </a:r>
          </a:p>
          <a:p>
            <a:pPr marL="0" indent="0">
              <a:buNone/>
            </a:pPr>
            <a:endParaRPr lang="en-US" sz="2800" dirty="0" smtClean="0"/>
          </a:p>
          <a:p>
            <a:r>
              <a:rPr lang="en-US" sz="2800" dirty="0" smtClean="0"/>
              <a:t>The framework is prepared to comply with Saudi laws as listed below:</a:t>
            </a:r>
          </a:p>
          <a:p>
            <a:pPr lvl="2"/>
            <a:r>
              <a:rPr lang="en-US" sz="2000" dirty="0" smtClean="0"/>
              <a:t>Saudi Laws</a:t>
            </a:r>
          </a:p>
          <a:p>
            <a:pPr lvl="2"/>
            <a:r>
              <a:rPr lang="en-US" sz="2000" dirty="0" err="1" smtClean="0"/>
              <a:t>eTransaction</a:t>
            </a:r>
            <a:r>
              <a:rPr lang="en-US" sz="2000" dirty="0" smtClean="0"/>
              <a:t> Law</a:t>
            </a:r>
          </a:p>
          <a:p>
            <a:pPr lvl="2"/>
            <a:r>
              <a:rPr lang="en-US" sz="2000" dirty="0" err="1" smtClean="0"/>
              <a:t>eCrimes</a:t>
            </a:r>
            <a:r>
              <a:rPr lang="en-US" sz="2000" dirty="0" smtClean="0"/>
              <a:t> Law</a:t>
            </a:r>
            <a:endParaRPr lang="ar-SA" sz="2000"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7</a:t>
            </a:fld>
            <a:endParaRPr lang="en-US" altLang="ar-SA" dirty="0"/>
          </a:p>
        </p:txBody>
      </p:sp>
    </p:spTree>
    <p:extLst>
      <p:ext uri="{BB962C8B-B14F-4D97-AF65-F5344CB8AC3E}">
        <p14:creationId xmlns:p14="http://schemas.microsoft.com/office/powerpoint/2010/main" val="3521035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Information Security Policies and Procedures </a:t>
            </a:r>
            <a:endParaRPr lang="ar-SA" dirty="0"/>
          </a:p>
        </p:txBody>
      </p:sp>
      <p:sp>
        <p:nvSpPr>
          <p:cNvPr id="3" name="Content Placeholder 2"/>
          <p:cNvSpPr>
            <a:spLocks noGrp="1"/>
          </p:cNvSpPr>
          <p:nvPr>
            <p:ph idx="1"/>
          </p:nvPr>
        </p:nvSpPr>
        <p:spPr/>
        <p:txBody>
          <a:bodyPr/>
          <a:lstStyle/>
          <a:p>
            <a:r>
              <a:rPr lang="en-US" dirty="0" smtClean="0"/>
              <a:t>The framework also assists in:</a:t>
            </a:r>
          </a:p>
          <a:p>
            <a:pPr lvl="1">
              <a:lnSpc>
                <a:spcPct val="150000"/>
              </a:lnSpc>
            </a:pPr>
            <a:r>
              <a:rPr lang="en-US" sz="2400" dirty="0" smtClean="0"/>
              <a:t>Planning and developing information security policies and procedures</a:t>
            </a:r>
          </a:p>
          <a:p>
            <a:pPr lvl="1">
              <a:lnSpc>
                <a:spcPct val="150000"/>
              </a:lnSpc>
            </a:pPr>
            <a:r>
              <a:rPr lang="en-US" sz="2400" dirty="0" smtClean="0"/>
              <a:t>Selecting appropriate information security department placement option</a:t>
            </a:r>
          </a:p>
          <a:p>
            <a:pPr lvl="1">
              <a:lnSpc>
                <a:spcPct val="150000"/>
              </a:lnSpc>
            </a:pPr>
            <a:r>
              <a:rPr lang="en-US" sz="2400" dirty="0" smtClean="0"/>
              <a:t>Implementing the developed information security policies and procedures</a:t>
            </a:r>
            <a:endParaRPr lang="ar-SA" sz="2400"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8</a:t>
            </a:fld>
            <a:endParaRPr lang="en-US" altLang="ar-SA" dirty="0"/>
          </a:p>
        </p:txBody>
      </p:sp>
    </p:spTree>
    <p:extLst>
      <p:ext uri="{BB962C8B-B14F-4D97-AF65-F5344CB8AC3E}">
        <p14:creationId xmlns:p14="http://schemas.microsoft.com/office/powerpoint/2010/main" val="1489458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Information Security Policies and Procedures </a:t>
            </a:r>
            <a:endParaRPr lang="ar-SA" dirty="0"/>
          </a:p>
        </p:txBody>
      </p:sp>
      <p:sp>
        <p:nvSpPr>
          <p:cNvPr id="3" name="Content Placeholder 2"/>
          <p:cNvSpPr>
            <a:spLocks noGrp="1"/>
          </p:cNvSpPr>
          <p:nvPr>
            <p:ph idx="1"/>
          </p:nvPr>
        </p:nvSpPr>
        <p:spPr/>
        <p:txBody>
          <a:bodyPr/>
          <a:lstStyle/>
          <a:p>
            <a:r>
              <a:rPr lang="en-US" dirty="0"/>
              <a:t>K</a:t>
            </a:r>
            <a:r>
              <a:rPr lang="en-US" dirty="0" smtClean="0"/>
              <a:t>ey components that will be used in rolling out the Government Agencies’ policies and procedures:</a:t>
            </a:r>
          </a:p>
          <a:p>
            <a:pPr lvl="1"/>
            <a:r>
              <a:rPr lang="en-US" sz="2000" dirty="0" smtClean="0"/>
              <a:t>Repository of Common Policies. </a:t>
            </a:r>
          </a:p>
          <a:p>
            <a:pPr lvl="1"/>
            <a:r>
              <a:rPr lang="en-US" sz="2000" dirty="0" smtClean="0"/>
              <a:t>Repository of System Specific Policies.</a:t>
            </a:r>
          </a:p>
          <a:p>
            <a:pPr lvl="1"/>
            <a:r>
              <a:rPr lang="en-US" sz="2000" dirty="0" smtClean="0"/>
              <a:t>Repository of Common Procedures.</a:t>
            </a:r>
          </a:p>
          <a:p>
            <a:pPr lvl="1"/>
            <a:r>
              <a:rPr lang="en-US" sz="2000" dirty="0" smtClean="0"/>
              <a:t>Information Security Department Placement Options.</a:t>
            </a:r>
          </a:p>
          <a:p>
            <a:pPr lvl="1"/>
            <a:r>
              <a:rPr lang="en-US" sz="2000" dirty="0" smtClean="0"/>
              <a:t>Sample Awareness Plan.</a:t>
            </a:r>
          </a:p>
          <a:p>
            <a:pPr lvl="1"/>
            <a:r>
              <a:rPr lang="en-US" sz="2000" dirty="0" smtClean="0"/>
              <a:t>Information Security Audit Process</a:t>
            </a:r>
            <a:endParaRPr lang="ar-SA" sz="2000" dirty="0"/>
          </a:p>
        </p:txBody>
      </p:sp>
      <p:sp>
        <p:nvSpPr>
          <p:cNvPr id="4" name="Date Placeholder 3"/>
          <p:cNvSpPr>
            <a:spLocks noGrp="1"/>
          </p:cNvSpPr>
          <p:nvPr>
            <p:ph type="dt" sz="half" idx="10"/>
          </p:nvPr>
        </p:nvSpPr>
        <p:spPr/>
        <p:txBody>
          <a:bodyPr/>
          <a:lstStyle/>
          <a:p>
            <a:pPr>
              <a:defRPr/>
            </a:pPr>
            <a:r>
              <a:rPr lang="en-US" altLang="en-US" dirty="0" smtClean="0"/>
              <a:t>Geneva, Switzerland, 15-16 September 2014</a:t>
            </a:r>
            <a:endParaRPr lang="en-US" altLang="en-US" dirty="0"/>
          </a:p>
        </p:txBody>
      </p:sp>
      <p:sp>
        <p:nvSpPr>
          <p:cNvPr id="5" name="Slide Number Placeholder 4"/>
          <p:cNvSpPr>
            <a:spLocks noGrp="1"/>
          </p:cNvSpPr>
          <p:nvPr>
            <p:ph type="sldNum" sz="quarter" idx="11"/>
          </p:nvPr>
        </p:nvSpPr>
        <p:spPr/>
        <p:txBody>
          <a:bodyPr/>
          <a:lstStyle/>
          <a:p>
            <a:fld id="{549B646E-9FB9-4372-9C0E-AB8D0E189CB8}" type="slidenum">
              <a:rPr lang="en-US" altLang="ar-SA" smtClean="0"/>
              <a:pPr/>
              <a:t>9</a:t>
            </a:fld>
            <a:endParaRPr lang="en-US" altLang="ar-SA" dirty="0"/>
          </a:p>
        </p:txBody>
      </p:sp>
    </p:spTree>
    <p:extLst>
      <p:ext uri="{BB962C8B-B14F-4D97-AF65-F5344CB8AC3E}">
        <p14:creationId xmlns:p14="http://schemas.microsoft.com/office/powerpoint/2010/main" val="228239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9E659F2923F04298790846E94C5510" ma:contentTypeVersion="1" ma:contentTypeDescription="Create a new document." ma:contentTypeScope="" ma:versionID="2c336e933d3f56126a79837488c5ec85">
  <xsd:schema xmlns:xsd="http://www.w3.org/2001/XMLSchema" xmlns:xs="http://www.w3.org/2001/XMLSchema" xmlns:p="http://schemas.microsoft.com/office/2006/metadata/properties" xmlns:ns1="http://schemas.microsoft.com/sharepoint/v3" targetNamespace="http://schemas.microsoft.com/office/2006/metadata/properties" ma:root="true" ma:fieldsID="8303a022970234111fe8b8d63fca19c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C1F33D5-7B48-4B71-A5EB-8F07664D7916}"/>
</file>

<file path=customXml/itemProps2.xml><?xml version="1.0" encoding="utf-8"?>
<ds:datastoreItem xmlns:ds="http://schemas.openxmlformats.org/officeDocument/2006/customXml" ds:itemID="{FEE95AAD-1B50-4510-9BA8-6482063D3A6B}"/>
</file>

<file path=customXml/itemProps3.xml><?xml version="1.0" encoding="utf-8"?>
<ds:datastoreItem xmlns:ds="http://schemas.openxmlformats.org/officeDocument/2006/customXml" ds:itemID="{977F86B1-3BB3-446E-A850-EF6A53E016B0}"/>
</file>

<file path=docProps/app.xml><?xml version="1.0" encoding="utf-8"?>
<Properties xmlns="http://schemas.openxmlformats.org/officeDocument/2006/extended-properties" xmlns:vt="http://schemas.openxmlformats.org/officeDocument/2006/docPropsVTypes">
  <Template>ITU-e</Template>
  <TotalTime>4310</TotalTime>
  <Words>1237</Words>
  <Application>Microsoft Office PowerPoint</Application>
  <PresentationFormat>On-screen Show (4:3)</PresentationFormat>
  <Paragraphs>203</Paragraphs>
  <Slides>24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Univers</vt:lpstr>
      <vt:lpstr>ZapfDingbats BT</vt:lpstr>
      <vt:lpstr>Arial</vt:lpstr>
      <vt:lpstr>Verdana</vt:lpstr>
      <vt:lpstr>ITU-e</vt:lpstr>
      <vt:lpstr>ICT Regulator Role on National Security and Critical Infrastructure Protection</vt:lpstr>
      <vt:lpstr>Communication and Information Technology Commission (CITC) Role</vt:lpstr>
      <vt:lpstr>Communication and Information Technology Commission (CITC) Role</vt:lpstr>
      <vt:lpstr>Presentation Outline</vt:lpstr>
      <vt:lpstr>National Information Security Policies and Procedures </vt:lpstr>
      <vt:lpstr>National Information Security Policies and Procedures </vt:lpstr>
      <vt:lpstr>National Information Security Policies and Procedures </vt:lpstr>
      <vt:lpstr>National Information Security Policies and Procedures </vt:lpstr>
      <vt:lpstr>National Information Security Policies and Procedures </vt:lpstr>
      <vt:lpstr>National Information Security Policies and Procedures </vt:lpstr>
      <vt:lpstr>Critical infrastructure protection program</vt:lpstr>
      <vt:lpstr>Critical infrastructure protection program</vt:lpstr>
      <vt:lpstr>Critical infrastructure protection program</vt:lpstr>
      <vt:lpstr>Critical infrastructure protection program</vt:lpstr>
      <vt:lpstr>Critical infrastructure protection program</vt:lpstr>
      <vt:lpstr>Critical infrastructure protection program</vt:lpstr>
      <vt:lpstr>Critical infrastructure protection program</vt:lpstr>
      <vt:lpstr>Threat Management Program</vt:lpstr>
      <vt:lpstr>Threat Management Program</vt:lpstr>
      <vt:lpstr>Threat Management Program</vt:lpstr>
      <vt:lpstr>Threat Management Program</vt:lpstr>
      <vt:lpstr>Threat Management Program</vt:lpstr>
      <vt:lpstr>Threat Management Program</vt:lpstr>
      <vt:lpstr>Conclusions and Recommendations</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Aloran, Rakan</cp:lastModifiedBy>
  <cp:revision>405</cp:revision>
  <cp:lastPrinted>2014-01-16T10:03:22Z</cp:lastPrinted>
  <dcterms:created xsi:type="dcterms:W3CDTF">2007-02-20T15:47:31Z</dcterms:created>
  <dcterms:modified xsi:type="dcterms:W3CDTF">2014-09-09T12:07:34Z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0x010100A39E659F2923F04298790846E94C5510</vt:lpwstr>
  </property>
</Properties>
</file>