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61" r:id="rId4"/>
    <p:sldId id="264" r:id="rId5"/>
    <p:sldId id="265" r:id="rId6"/>
    <p:sldId id="266" r:id="rId7"/>
    <p:sldId id="272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7" r:id="rId17"/>
    <p:sldId id="278" r:id="rId18"/>
    <p:sldId id="280" r:id="rId19"/>
    <p:sldId id="283" r:id="rId20"/>
    <p:sldId id="286" r:id="rId21"/>
    <p:sldId id="325" r:id="rId22"/>
    <p:sldId id="318" r:id="rId23"/>
    <p:sldId id="292" r:id="rId24"/>
    <p:sldId id="293" r:id="rId25"/>
    <p:sldId id="294" r:id="rId26"/>
    <p:sldId id="319" r:id="rId27"/>
    <p:sldId id="299" r:id="rId28"/>
    <p:sldId id="300" r:id="rId29"/>
    <p:sldId id="321" r:id="rId30"/>
    <p:sldId id="320" r:id="rId31"/>
    <p:sldId id="324" r:id="rId32"/>
    <p:sldId id="317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Okan Geray" initials="D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0" autoAdjust="0"/>
    <p:restoredTop sz="94670"/>
  </p:normalViewPr>
  <p:slideViewPr>
    <p:cSldViewPr snapToGrid="0" snapToObjects="1">
      <p:cViewPr varScale="1">
        <p:scale>
          <a:sx n="32" d="100"/>
          <a:sy n="32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8T07:57:26.422" idx="1">
    <p:pos x="15360" y="0"/>
    <p:text>Remove enriching people's happiness</p:text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6508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1 - ICT for impact (move from enablement to impact)</a:t>
            </a:r>
          </a:p>
          <a:p>
            <a:r>
              <a:t>2 - Not a govt initiative, city-wide focus</a:t>
            </a:r>
          </a:p>
          <a:p>
            <a:r>
              <a:t>3 - Strategy built using top-down approach</a:t>
            </a:r>
          </a:p>
          <a:p>
            <a:r>
              <a:t>4 - Originally, bottom-top initiative-based activities</a:t>
            </a:r>
          </a:p>
          <a:p>
            <a:r>
              <a:t>5 - New balanced approach: Innovation + Strategy</a:t>
            </a:r>
          </a:p>
        </p:txBody>
      </p:sp>
    </p:spTree>
    <p:extLst>
      <p:ext uri="{BB962C8B-B14F-4D97-AF65-F5344CB8AC3E}">
        <p14:creationId xmlns:p14="http://schemas.microsoft.com/office/powerpoint/2010/main" val="98762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1 - ICT for impact (move from enablement to impact)</a:t>
            </a:r>
          </a:p>
          <a:p>
            <a:r>
              <a:t>2 - Not a govt initiative, city-wide focus</a:t>
            </a:r>
          </a:p>
          <a:p>
            <a:r>
              <a:t>3 - Strategy built using top-down approach</a:t>
            </a:r>
          </a:p>
          <a:p>
            <a:r>
              <a:t>4 - Originally, bottom-top initiative-based activities</a:t>
            </a:r>
          </a:p>
          <a:p>
            <a:r>
              <a:t>5 - New balanced approach: Innovation + Strategy</a:t>
            </a:r>
          </a:p>
        </p:txBody>
      </p:sp>
    </p:spTree>
    <p:extLst>
      <p:ext uri="{BB962C8B-B14F-4D97-AF65-F5344CB8AC3E}">
        <p14:creationId xmlns:p14="http://schemas.microsoft.com/office/powerpoint/2010/main" val="231796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492625" y="8813800"/>
            <a:ext cx="15544801" cy="2724150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914400">
              <a:defRPr sz="8000" cap="all"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914400">
              <a:spcBef>
                <a:spcPts val="900"/>
              </a:spcBef>
              <a:defRPr sz="4000">
                <a:solidFill>
                  <a:srgbClr val="222A3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  <a:lvl2pPr indent="457200" algn="l" defTabSz="914400">
              <a:spcBef>
                <a:spcPts val="900"/>
              </a:spcBef>
              <a:defRPr sz="4000">
                <a:solidFill>
                  <a:srgbClr val="222A3F"/>
                </a:solidFill>
                <a:latin typeface="Gotham Book"/>
                <a:ea typeface="Gotham Book"/>
                <a:cs typeface="Gotham Book"/>
                <a:sym typeface="Gotham Book"/>
              </a:defRPr>
            </a:lvl2pPr>
            <a:lvl3pPr indent="914400" algn="l" defTabSz="914400">
              <a:spcBef>
                <a:spcPts val="900"/>
              </a:spcBef>
              <a:defRPr sz="4000">
                <a:solidFill>
                  <a:srgbClr val="222A3F"/>
                </a:solidFill>
                <a:latin typeface="Gotham Book"/>
                <a:ea typeface="Gotham Book"/>
                <a:cs typeface="Gotham Book"/>
                <a:sym typeface="Gotham Book"/>
              </a:defRPr>
            </a:lvl3pPr>
            <a:lvl4pPr indent="1371600" algn="l" defTabSz="914400">
              <a:spcBef>
                <a:spcPts val="900"/>
              </a:spcBef>
              <a:defRPr sz="4000">
                <a:solidFill>
                  <a:srgbClr val="222A3F"/>
                </a:solidFill>
                <a:latin typeface="Gotham Book"/>
                <a:ea typeface="Gotham Book"/>
                <a:cs typeface="Gotham Book"/>
                <a:sym typeface="Gotham Book"/>
              </a:defRPr>
            </a:lvl4pPr>
            <a:lvl5pPr indent="1828800" algn="l" defTabSz="914400">
              <a:spcBef>
                <a:spcPts val="900"/>
              </a:spcBef>
              <a:defRPr sz="4000">
                <a:solidFill>
                  <a:srgbClr val="222A3F"/>
                </a:solidFill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2137" y="-3"/>
            <a:ext cx="18709329" cy="1385146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16306800" y="549276"/>
            <a:ext cx="4114800" cy="1170305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914400">
              <a:defRPr sz="8800">
                <a:solidFill>
                  <a:srgbClr val="00AEEF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3962400" y="549276"/>
            <a:ext cx="12039600" cy="11703051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914400">
              <a:spcBef>
                <a:spcPts val="1500"/>
              </a:spcBef>
              <a:buSzPct val="100000"/>
              <a:buFont typeface="Arial"/>
              <a:buChar char="•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  <a:lvl2pPr marL="1110342" indent="-653142" algn="l" defTabSz="9144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2pPr>
            <a:lvl3pPr marL="1524000" indent="-609600" algn="l" defTabSz="914400">
              <a:spcBef>
                <a:spcPts val="1500"/>
              </a:spcBef>
              <a:buSzPct val="100000"/>
              <a:buFont typeface="Arial"/>
              <a:buChar char="•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3pPr>
            <a:lvl4pPr marL="2103120" indent="-731520" algn="l" defTabSz="9144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4pPr>
            <a:lvl5pPr marL="2560320" indent="-731520" algn="l" defTabSz="9144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4419600" y="2355850"/>
            <a:ext cx="15544800" cy="160655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914400">
              <a:defRPr sz="5600"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419600" y="2355850"/>
            <a:ext cx="15544800" cy="160655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914400">
              <a:defRPr sz="5600"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4419600" y="2355850"/>
            <a:ext cx="15544800" cy="160655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914400">
              <a:defRPr sz="5600"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419600" y="2355850"/>
            <a:ext cx="15544800" cy="160655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914400">
              <a:defRPr sz="5600"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4419600" y="2355850"/>
            <a:ext cx="15544800" cy="160655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914400">
              <a:defRPr sz="5600"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419600" y="2355850"/>
            <a:ext cx="15544800" cy="160655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914400">
              <a:defRPr sz="5600"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4419600" y="3481389"/>
            <a:ext cx="15544800" cy="1204913"/>
          </a:xfrm>
          <a:prstGeom prst="rect">
            <a:avLst/>
          </a:prstGeom>
        </p:spPr>
        <p:txBody>
          <a:bodyPr lIns="68579" tIns="68579" rIns="68579" bIns="68579" anchor="ctr"/>
          <a:lstStyle>
            <a:lvl1pPr algn="l" defTabSz="914400">
              <a:defRPr sz="5600"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19952057" y="11276491"/>
            <a:ext cx="469544" cy="492761"/>
          </a:xfrm>
          <a:prstGeom prst="rect">
            <a:avLst/>
          </a:prstGeom>
        </p:spPr>
        <p:txBody>
          <a:bodyPr lIns="68579" tIns="68579" rIns="68579" bIns="6857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9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914400">
              <a:defRPr sz="8800">
                <a:solidFill>
                  <a:srgbClr val="00AEEF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914400">
              <a:spcBef>
                <a:spcPts val="1500"/>
              </a:spcBef>
              <a:buSzPct val="100000"/>
              <a:buFont typeface="Arial"/>
              <a:buChar char="•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  <a:lvl2pPr marL="1110342" indent="-653142" algn="l" defTabSz="9144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2pPr>
            <a:lvl3pPr marL="1524000" indent="-609600" algn="l" defTabSz="914400">
              <a:spcBef>
                <a:spcPts val="1500"/>
              </a:spcBef>
              <a:buSzPct val="100000"/>
              <a:buFont typeface="Arial"/>
              <a:buChar char="•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3pPr>
            <a:lvl4pPr marL="2103120" indent="-731520" algn="l" defTabSz="9144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4pPr>
            <a:lvl5pPr marL="2560320" indent="-731520" algn="l" defTabSz="9144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18256318" y="11398746"/>
            <a:ext cx="345877" cy="348457"/>
          </a:xfrm>
          <a:prstGeom prst="rect">
            <a:avLst/>
          </a:prstGeom>
        </p:spPr>
        <p:txBody>
          <a:bodyPr lIns="53578" tIns="53578" rIns="53578" bIns="53578">
            <a:normAutofit/>
          </a:bodyPr>
          <a:lstStyle>
            <a:lvl1pPr algn="r" defTabSz="821531"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6673453" y="3442394"/>
            <a:ext cx="11037095" cy="3482579"/>
          </a:xfrm>
          <a:prstGeom prst="rect">
            <a:avLst/>
          </a:prstGeom>
        </p:spPr>
        <p:txBody>
          <a:bodyPr lIns="53578" tIns="53578" rIns="53578" bIns="53578"/>
          <a:lstStyle>
            <a:lvl1pPr defTabSz="821531">
              <a:defRPr sz="1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6673453" y="7018734"/>
            <a:ext cx="11037095" cy="1192114"/>
          </a:xfrm>
          <a:prstGeom prst="rect">
            <a:avLst/>
          </a:prstGeom>
        </p:spPr>
        <p:txBody>
          <a:bodyPr lIns="53578" tIns="53578" rIns="53578" bIns="53578"/>
          <a:lstStyle>
            <a:lvl1pPr defTabSz="821531">
              <a:defRPr sz="4600">
                <a:latin typeface="Gill Sans"/>
                <a:ea typeface="Gill Sans"/>
                <a:cs typeface="Gill Sans"/>
                <a:sym typeface="Gill Sans"/>
              </a:defRPr>
            </a:lvl1pPr>
            <a:lvl2pPr indent="0" defTabSz="821531">
              <a:defRPr sz="4600">
                <a:latin typeface="Gill Sans"/>
                <a:ea typeface="Gill Sans"/>
                <a:cs typeface="Gill Sans"/>
                <a:sym typeface="Gill Sans"/>
              </a:defRPr>
            </a:lvl2pPr>
            <a:lvl3pPr indent="0" defTabSz="821531">
              <a:defRPr sz="4600">
                <a:latin typeface="Gill Sans"/>
                <a:ea typeface="Gill Sans"/>
                <a:cs typeface="Gill Sans"/>
                <a:sym typeface="Gill Sans"/>
              </a:defRPr>
            </a:lvl3pPr>
            <a:lvl4pPr indent="0" defTabSz="821531">
              <a:defRPr sz="4600">
                <a:latin typeface="Gill Sans"/>
                <a:ea typeface="Gill Sans"/>
                <a:cs typeface="Gill Sans"/>
                <a:sym typeface="Gill Sans"/>
              </a:defRPr>
            </a:lvl4pPr>
            <a:lvl5pPr indent="0" defTabSz="821531">
              <a:defRPr sz="4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11985674" y="11479113"/>
            <a:ext cx="399257" cy="424657"/>
          </a:xfrm>
          <a:prstGeom prst="rect">
            <a:avLst/>
          </a:prstGeom>
        </p:spPr>
        <p:txBody>
          <a:bodyPr lIns="53578" tIns="53578" rIns="53578" bIns="53578">
            <a:normAutofit/>
          </a:bodyPr>
          <a:lstStyle>
            <a:lvl1pPr defTabSz="821531"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914400">
              <a:defRPr sz="8800">
                <a:solidFill>
                  <a:srgbClr val="00AEEF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914400">
              <a:spcBef>
                <a:spcPts val="1300"/>
              </a:spcBef>
              <a:buSzPct val="100000"/>
              <a:buFont typeface="Arial"/>
              <a:buChar char="•"/>
              <a:defRPr sz="56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  <a:lvl2pPr marL="1123950" indent="-666750" algn="l" defTabSz="914400">
              <a:spcBef>
                <a:spcPts val="1300"/>
              </a:spcBef>
              <a:buSzPct val="100000"/>
              <a:buFont typeface="Arial"/>
              <a:buChar char="–"/>
              <a:defRPr sz="56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2pPr>
            <a:lvl3pPr marL="1554479" indent="-640079" algn="l" defTabSz="914400">
              <a:spcBef>
                <a:spcPts val="1300"/>
              </a:spcBef>
              <a:buSzPct val="100000"/>
              <a:buFont typeface="Arial"/>
              <a:buChar char="•"/>
              <a:defRPr sz="56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3pPr>
            <a:lvl4pPr marL="2082800" indent="-711200" algn="l" defTabSz="914400">
              <a:spcBef>
                <a:spcPts val="1300"/>
              </a:spcBef>
              <a:buSzPct val="100000"/>
              <a:buFont typeface="Arial"/>
              <a:buChar char="–"/>
              <a:defRPr sz="56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4pPr>
            <a:lvl5pPr marL="2540000" indent="-711200" algn="l" defTabSz="914400">
              <a:spcBef>
                <a:spcPts val="1300"/>
              </a:spcBef>
              <a:buSzPct val="100000"/>
              <a:buFont typeface="Arial"/>
              <a:buChar char="»"/>
              <a:defRPr sz="56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914400">
              <a:defRPr sz="8800">
                <a:solidFill>
                  <a:srgbClr val="00AEEF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914400">
              <a:spcBef>
                <a:spcPts val="1100"/>
              </a:spcBef>
              <a:defRPr sz="4800">
                <a:solidFill>
                  <a:srgbClr val="535965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  <a:lvl2pPr indent="457200" algn="l" defTabSz="914400">
              <a:spcBef>
                <a:spcPts val="1100"/>
              </a:spcBef>
              <a:defRPr sz="4800">
                <a:solidFill>
                  <a:srgbClr val="535965"/>
                </a:solidFill>
                <a:latin typeface="Gotham Bold"/>
                <a:ea typeface="Gotham Bold"/>
                <a:cs typeface="Gotham Bold"/>
                <a:sym typeface="Gotham Bold"/>
              </a:defRPr>
            </a:lvl2pPr>
            <a:lvl3pPr indent="914400" algn="l" defTabSz="914400">
              <a:spcBef>
                <a:spcPts val="1100"/>
              </a:spcBef>
              <a:defRPr sz="4800">
                <a:solidFill>
                  <a:srgbClr val="535965"/>
                </a:solidFill>
                <a:latin typeface="Gotham Bold"/>
                <a:ea typeface="Gotham Bold"/>
                <a:cs typeface="Gotham Bold"/>
                <a:sym typeface="Gotham Bold"/>
              </a:defRPr>
            </a:lvl3pPr>
            <a:lvl4pPr indent="1371600" algn="l" defTabSz="914400">
              <a:spcBef>
                <a:spcPts val="1100"/>
              </a:spcBef>
              <a:defRPr sz="4800">
                <a:solidFill>
                  <a:srgbClr val="535965"/>
                </a:solidFill>
                <a:latin typeface="Gotham Bold"/>
                <a:ea typeface="Gotham Bold"/>
                <a:cs typeface="Gotham Bold"/>
                <a:sym typeface="Gotham Bold"/>
              </a:defRPr>
            </a:lvl4pPr>
            <a:lvl5pPr indent="1828800" algn="l" defTabSz="914400">
              <a:spcBef>
                <a:spcPts val="1100"/>
              </a:spcBef>
              <a:defRPr sz="4800">
                <a:solidFill>
                  <a:srgbClr val="535965"/>
                </a:solidFill>
                <a:latin typeface="Gotham Bold"/>
                <a:ea typeface="Gotham Bold"/>
                <a:cs typeface="Gotham Bold"/>
                <a:sym typeface="Gotham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3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  <a:ln w="12700"/>
        </p:spPr>
        <p:txBody>
          <a:bodyPr lIns="91439" tIns="91439" rIns="91439" bIns="91439" anchor="b"/>
          <a:lstStyle/>
          <a:p>
            <a:pPr algn="l" defTabSz="914400">
              <a:spcBef>
                <a:spcPts val="1100"/>
              </a:spcBef>
              <a:defRPr sz="4800">
                <a:solidFill>
                  <a:srgbClr val="535965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914400">
              <a:defRPr sz="8800">
                <a:solidFill>
                  <a:srgbClr val="00AEEF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defRPr sz="4000">
                <a:solidFill>
                  <a:srgbClr val="00AEEF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914400">
              <a:spcBef>
                <a:spcPts val="1500"/>
              </a:spcBef>
              <a:buSzPct val="100000"/>
              <a:buFont typeface="Arial"/>
              <a:buChar char="•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  <a:lvl2pPr marL="1110342" indent="-653142" algn="l" defTabSz="9144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2pPr>
            <a:lvl3pPr marL="1524000" indent="-609600" algn="l" defTabSz="914400">
              <a:spcBef>
                <a:spcPts val="1500"/>
              </a:spcBef>
              <a:buSzPct val="100000"/>
              <a:buFont typeface="Arial"/>
              <a:buChar char="•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3pPr>
            <a:lvl4pPr marL="2103120" indent="-731520" algn="l" defTabSz="9144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4pPr>
            <a:lvl5pPr marL="2560320" indent="-731520" algn="l" defTabSz="9144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quarter" idx="13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  <a:ln w="12700"/>
        </p:spPr>
        <p:txBody>
          <a:bodyPr lIns="91439" tIns="91439" rIns="91439" bIns="91439"/>
          <a:lstStyle/>
          <a:p>
            <a:pPr algn="l" defTabSz="914400">
              <a:spcBef>
                <a:spcPts val="600"/>
              </a:spcBef>
              <a:defRPr sz="28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defRPr sz="4000">
                <a:solidFill>
                  <a:srgbClr val="00AEEF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spcBef>
                <a:spcPts val="600"/>
              </a:spcBef>
              <a:defRPr sz="28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  <a:lvl2pPr indent="457200" algn="l" defTabSz="914400">
              <a:spcBef>
                <a:spcPts val="600"/>
              </a:spcBef>
              <a:defRPr sz="28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2pPr>
            <a:lvl3pPr indent="914400" algn="l" defTabSz="914400">
              <a:spcBef>
                <a:spcPts val="600"/>
              </a:spcBef>
              <a:defRPr sz="28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3pPr>
            <a:lvl4pPr indent="1371600" algn="l" defTabSz="914400">
              <a:spcBef>
                <a:spcPts val="600"/>
              </a:spcBef>
              <a:defRPr sz="28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4pPr>
            <a:lvl5pPr indent="1828800" algn="l" defTabSz="914400">
              <a:spcBef>
                <a:spcPts val="600"/>
              </a:spcBef>
              <a:defRPr sz="28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212853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914400">
              <a:defRPr sz="8800">
                <a:solidFill>
                  <a:srgbClr val="00AEEF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914400">
              <a:spcBef>
                <a:spcPts val="1500"/>
              </a:spcBef>
              <a:buSzPct val="100000"/>
              <a:buFont typeface="Arial"/>
              <a:buChar char="•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  <a:lvl2pPr marL="1110342" indent="-653142" algn="l" defTabSz="9144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2pPr>
            <a:lvl3pPr marL="1524000" indent="-609600" algn="l" defTabSz="914400">
              <a:spcBef>
                <a:spcPts val="1500"/>
              </a:spcBef>
              <a:buSzPct val="100000"/>
              <a:buFont typeface="Arial"/>
              <a:buChar char="•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3pPr>
            <a:lvl4pPr marL="2103120" indent="-731520" algn="l" defTabSz="9144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4pPr>
            <a:lvl5pPr marL="2560320" indent="-731520" algn="l" defTabSz="9144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535965"/>
                </a:solidFill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19906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254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8255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12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.png"/><Relationship Id="rId1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3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5" Type="http://schemas.openxmlformats.org/officeDocument/2006/relationships/image" Target="../media/image15.png"/><Relationship Id="rId1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png"/><Relationship Id="rId18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image" Target="../media/image3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5" Type="http://schemas.openxmlformats.org/officeDocument/2006/relationships/image" Target="../media/image16.png"/><Relationship Id="rId10" Type="http://schemas.openxmlformats.org/officeDocument/2006/relationships/image" Target="../media/image32.png"/><Relationship Id="rId19" Type="http://schemas.openxmlformats.org/officeDocument/2006/relationships/image" Target="../media/image42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Relationship Id="rId1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1.png"/><Relationship Id="rId12" Type="http://schemas.openxmlformats.org/officeDocument/2006/relationships/image" Target="../media/image38.png"/><Relationship Id="rId17" Type="http://schemas.openxmlformats.org/officeDocument/2006/relationships/image" Target="../media/image39.png"/><Relationship Id="rId25" Type="http://schemas.openxmlformats.org/officeDocument/2006/relationships/image" Target="../media/image48.png"/><Relationship Id="rId2" Type="http://schemas.openxmlformats.org/officeDocument/2006/relationships/image" Target="../media/image12.png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11" Type="http://schemas.openxmlformats.org/officeDocument/2006/relationships/image" Target="../media/image37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8.png"/><Relationship Id="rId23" Type="http://schemas.openxmlformats.org/officeDocument/2006/relationships/image" Target="../media/image46.png"/><Relationship Id="rId10" Type="http://schemas.openxmlformats.org/officeDocument/2006/relationships/image" Target="../media/image36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16.png"/><Relationship Id="rId22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1879600" y="7493000"/>
            <a:ext cx="16238718" cy="33941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pPr defTabSz="821531">
              <a:lnSpc>
                <a:spcPct val="120000"/>
              </a:lnSpc>
              <a:defRPr spc="-72">
                <a:solidFill>
                  <a:srgbClr val="1DB0EB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dirty="0"/>
              <a:t>SMART </a:t>
            </a:r>
            <a:r>
              <a:rPr lang="en-US" dirty="0" smtClean="0"/>
              <a:t>&amp; SUSTAINABLE CITIES</a:t>
            </a:r>
            <a:endParaRPr dirty="0"/>
          </a:p>
          <a:p>
            <a:pPr defTabSz="821531">
              <a:lnSpc>
                <a:spcPct val="90000"/>
              </a:lnSpc>
              <a:defRPr sz="8100" spc="-162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lang="en-US" dirty="0" smtClean="0"/>
              <a:t>IMPACT MANAGEMENT</a:t>
            </a:r>
            <a:endParaRPr dirty="0"/>
          </a:p>
        </p:txBody>
      </p:sp>
      <p:sp>
        <p:nvSpPr>
          <p:cNvPr id="244" name="Shape 244"/>
          <p:cNvSpPr/>
          <p:nvPr/>
        </p:nvSpPr>
        <p:spPr>
          <a:xfrm>
            <a:off x="-690271" y="-50792"/>
            <a:ext cx="25570381" cy="244364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4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987" y="1081022"/>
            <a:ext cx="2279919" cy="1955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524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hape 525"/>
          <p:cNvSpPr/>
          <p:nvPr/>
        </p:nvSpPr>
        <p:spPr>
          <a:xfrm>
            <a:off x="646677" y="724096"/>
            <a:ext cx="4069761" cy="3915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IMPACT AXES </a:t>
            </a:r>
            <a:r>
              <a:rPr>
                <a:solidFill>
                  <a:srgbClr val="1CB0EA"/>
                </a:solidFill>
              </a:rPr>
              <a:t>/ JOURNEY</a:t>
            </a:r>
          </a:p>
        </p:txBody>
      </p:sp>
      <p:pic>
        <p:nvPicPr>
          <p:cNvPr id="52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44861" y="995527"/>
            <a:ext cx="1283253" cy="1509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63917" y="8132540"/>
            <a:ext cx="1650232" cy="1672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36030" y="8336025"/>
            <a:ext cx="1188900" cy="150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1971" y="2208607"/>
            <a:ext cx="7811234" cy="7871733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Shape 530"/>
          <p:cNvSpPr/>
          <p:nvPr/>
        </p:nvSpPr>
        <p:spPr>
          <a:xfrm>
            <a:off x="1634169" y="11568346"/>
            <a:ext cx="2137287" cy="10499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6800" spc="-272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dirty="0" smtClean="0"/>
              <a:t>201</a:t>
            </a:r>
            <a:r>
              <a:rPr lang="en-US" dirty="0" smtClean="0"/>
              <a:t>7</a:t>
            </a:r>
            <a:endParaRPr dirty="0"/>
          </a:p>
        </p:txBody>
      </p:sp>
      <p:sp>
        <p:nvSpPr>
          <p:cNvPr id="531" name="Shape 531"/>
          <p:cNvSpPr/>
          <p:nvPr/>
        </p:nvSpPr>
        <p:spPr>
          <a:xfrm>
            <a:off x="20253998" y="11568346"/>
            <a:ext cx="2606001" cy="10499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3578" tIns="53578" rIns="53578" bIns="53578" anchor="ctr">
            <a:spAutoFit/>
          </a:bodyPr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6800" spc="-272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dirty="0" smtClean="0"/>
              <a:t>20</a:t>
            </a:r>
            <a:r>
              <a:rPr lang="en-US" dirty="0" smtClean="0"/>
              <a:t>XX</a:t>
            </a:r>
            <a:endParaRPr dirty="0"/>
          </a:p>
        </p:txBody>
      </p:sp>
      <p:sp>
        <p:nvSpPr>
          <p:cNvPr id="532" name="Shape 532"/>
          <p:cNvSpPr/>
          <p:nvPr/>
        </p:nvSpPr>
        <p:spPr>
          <a:xfrm>
            <a:off x="3935632" y="11597225"/>
            <a:ext cx="16154190" cy="1090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638"/>
                </a:moveTo>
                <a:lnTo>
                  <a:pt x="1990" y="9638"/>
                </a:lnTo>
                <a:lnTo>
                  <a:pt x="2951" y="2178"/>
                </a:lnTo>
                <a:lnTo>
                  <a:pt x="3575" y="21600"/>
                </a:lnTo>
                <a:lnTo>
                  <a:pt x="4186" y="7562"/>
                </a:lnTo>
                <a:lnTo>
                  <a:pt x="5815" y="6619"/>
                </a:lnTo>
                <a:lnTo>
                  <a:pt x="6639" y="15859"/>
                </a:lnTo>
                <a:lnTo>
                  <a:pt x="8359" y="0"/>
                </a:lnTo>
                <a:lnTo>
                  <a:pt x="9139" y="19790"/>
                </a:lnTo>
                <a:lnTo>
                  <a:pt x="10221" y="5362"/>
                </a:lnTo>
                <a:lnTo>
                  <a:pt x="11732" y="14823"/>
                </a:lnTo>
                <a:lnTo>
                  <a:pt x="13819" y="9247"/>
                </a:lnTo>
                <a:lnTo>
                  <a:pt x="16099" y="10404"/>
                </a:lnTo>
                <a:lnTo>
                  <a:pt x="18013" y="3090"/>
                </a:lnTo>
                <a:lnTo>
                  <a:pt x="19434" y="14482"/>
                </a:lnTo>
                <a:lnTo>
                  <a:pt x="20503" y="10018"/>
                </a:lnTo>
                <a:lnTo>
                  <a:pt x="21600" y="8815"/>
                </a:lnTo>
              </a:path>
            </a:pathLst>
          </a:custGeom>
          <a:ln w="50800" cap="rnd">
            <a:solidFill>
              <a:srgbClr val="A7A7A7"/>
            </a:solidFill>
            <a:custDash>
              <a:ds d="100000" sp="200000"/>
            </a:custDash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3933290" y="11619993"/>
            <a:ext cx="16154190" cy="1090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638"/>
                </a:moveTo>
                <a:lnTo>
                  <a:pt x="1990" y="9638"/>
                </a:lnTo>
                <a:lnTo>
                  <a:pt x="2951" y="2178"/>
                </a:lnTo>
                <a:lnTo>
                  <a:pt x="3575" y="21600"/>
                </a:lnTo>
                <a:lnTo>
                  <a:pt x="4186" y="7562"/>
                </a:lnTo>
                <a:lnTo>
                  <a:pt x="5815" y="6619"/>
                </a:lnTo>
                <a:lnTo>
                  <a:pt x="6639" y="15859"/>
                </a:lnTo>
                <a:lnTo>
                  <a:pt x="8359" y="0"/>
                </a:lnTo>
                <a:lnTo>
                  <a:pt x="9139" y="19790"/>
                </a:lnTo>
                <a:lnTo>
                  <a:pt x="10221" y="5362"/>
                </a:lnTo>
                <a:lnTo>
                  <a:pt x="11732" y="14823"/>
                </a:lnTo>
                <a:lnTo>
                  <a:pt x="13819" y="9247"/>
                </a:lnTo>
                <a:lnTo>
                  <a:pt x="16099" y="10404"/>
                </a:lnTo>
                <a:lnTo>
                  <a:pt x="18013" y="3090"/>
                </a:lnTo>
                <a:lnTo>
                  <a:pt x="19434" y="14482"/>
                </a:lnTo>
                <a:lnTo>
                  <a:pt x="20503" y="10018"/>
                </a:lnTo>
                <a:lnTo>
                  <a:pt x="21600" y="8815"/>
                </a:lnTo>
              </a:path>
            </a:pathLst>
          </a:custGeom>
          <a:ln w="127000">
            <a:solidFill>
              <a:srgbClr val="1CB0EA"/>
            </a:solidFill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12075794" y="6129055"/>
            <a:ext cx="386557" cy="3865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11308946" y="6129055"/>
            <a:ext cx="386558" cy="3865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11020677" y="5285216"/>
            <a:ext cx="386557" cy="3865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12688496" y="5709349"/>
            <a:ext cx="386558" cy="38655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11757733" y="6858093"/>
            <a:ext cx="386557" cy="38655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grpSp>
        <p:nvGrpSpPr>
          <p:cNvPr id="542" name="Group 542"/>
          <p:cNvGrpSpPr/>
          <p:nvPr/>
        </p:nvGrpSpPr>
        <p:grpSpPr>
          <a:xfrm>
            <a:off x="1573854" y="9692373"/>
            <a:ext cx="21001089" cy="1978209"/>
            <a:chOff x="0" y="0"/>
            <a:chExt cx="21001087" cy="1978207"/>
          </a:xfrm>
        </p:grpSpPr>
        <p:pic>
          <p:nvPicPr>
            <p:cNvPr id="539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200000">
              <a:off x="3296894" y="-3296895"/>
              <a:ext cx="1978209" cy="85719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0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200000">
              <a:off x="9121593" y="-3296895"/>
              <a:ext cx="1978209" cy="85719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1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200000">
              <a:off x="15725985" y="-3296895"/>
              <a:ext cx="1978209" cy="85719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12952 -0.034102 L 0.012888 0.121492 L 0.050290 -0.004267" pathEditMode="relative">
                                      <p:cBhvr>
                                        <p:cTn id="10" dur="5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10311 0.074305 L -0.004260 0.144026 L -0.060409 0.144855" pathEditMode="relative">
                                      <p:cBhvr>
                                        <p:cTn id="13" dur="5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31830 -0.066968 L -0.005680 -0.099834 L -0.039236 -0.021150" pathEditMode="relative">
                                      <p:cBhvr>
                                        <p:cTn id="16" dur="5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21747 0.027910 L 0.041895 0.000000" pathEditMode="relative">
                                      <p:cBhvr>
                                        <p:cTn id="19" dur="5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7413 0.068434 L 0.021848 0.056040 L -0.036836 0.048317" pathEditMode="relative">
                                      <p:cBhvr>
                                        <p:cTn id="22" dur="5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/>
        </p:nvSpPr>
        <p:spPr>
          <a:xfrm>
            <a:off x="6713947" y="1840584"/>
            <a:ext cx="10320450" cy="10320450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grpSp>
        <p:nvGrpSpPr>
          <p:cNvPr id="549" name="Group 549"/>
          <p:cNvGrpSpPr/>
          <p:nvPr/>
        </p:nvGrpSpPr>
        <p:grpSpPr>
          <a:xfrm>
            <a:off x="9677010" y="5949162"/>
            <a:ext cx="4506729" cy="5030551"/>
            <a:chOff x="0" y="0"/>
            <a:chExt cx="4506728" cy="5030550"/>
          </a:xfrm>
        </p:grpSpPr>
        <p:sp>
          <p:nvSpPr>
            <p:cNvPr id="545" name="Shape 545"/>
            <p:cNvSpPr/>
            <p:nvPr/>
          </p:nvSpPr>
          <p:spPr>
            <a:xfrm flipH="1">
              <a:off x="3185549" y="1945148"/>
              <a:ext cx="1273223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34655" y="1957848"/>
              <a:ext cx="1273224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 rot="7107910" flipH="1">
              <a:off x="1136610" y="1157908"/>
              <a:ext cx="2233509" cy="391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5CB7A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 rot="7107910" flipH="1">
              <a:off x="1179785" y="-32258"/>
              <a:ext cx="2207378" cy="383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8468AA"/>
            </a:solidFill>
            <a:ln w="12700" cap="flat">
              <a:noFill/>
              <a:miter lim="400000"/>
            </a:ln>
            <a:effectLst>
              <a:outerShdw blurRad="266700" dist="139700" rotWithShape="0">
                <a:srgbClr val="000000">
                  <a:alpha val="65111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50" name="Shape 550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551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Shape 552"/>
          <p:cNvSpPr/>
          <p:nvPr/>
        </p:nvSpPr>
        <p:spPr>
          <a:xfrm rot="7107910" flipH="1">
            <a:off x="10888053" y="5704164"/>
            <a:ext cx="2084642" cy="3654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1" y="0"/>
                </a:moveTo>
                <a:lnTo>
                  <a:pt x="300" y="7708"/>
                </a:lnTo>
                <a:lnTo>
                  <a:pt x="0" y="21600"/>
                </a:lnTo>
                <a:lnTo>
                  <a:pt x="21600" y="14374"/>
                </a:lnTo>
                <a:lnTo>
                  <a:pt x="20591" y="0"/>
                </a:lnTo>
                <a:close/>
              </a:path>
            </a:pathLst>
          </a:custGeom>
          <a:solidFill>
            <a:srgbClr val="002351"/>
          </a:solidFill>
          <a:ln w="12700">
            <a:miter lim="400000"/>
          </a:ln>
          <a:effectLst>
            <a:outerShdw blurRad="190500" dist="444500" dir="5400000" rotWithShape="0">
              <a:srgbClr val="000000">
                <a:alpha val="39313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sp>
        <p:nvSpPr>
          <p:cNvPr id="553" name="Shape 553"/>
          <p:cNvSpPr/>
          <p:nvPr/>
        </p:nvSpPr>
        <p:spPr>
          <a:xfrm flipH="1">
            <a:off x="11908476" y="4044292"/>
            <a:ext cx="2071646" cy="3534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1" y="0"/>
                </a:moveTo>
                <a:lnTo>
                  <a:pt x="166" y="7150"/>
                </a:lnTo>
                <a:lnTo>
                  <a:pt x="0" y="21600"/>
                </a:lnTo>
                <a:lnTo>
                  <a:pt x="21600" y="14042"/>
                </a:lnTo>
                <a:lnTo>
                  <a:pt x="21501" y="0"/>
                </a:lnTo>
                <a:close/>
              </a:path>
            </a:pathLst>
          </a:custGeom>
          <a:solidFill>
            <a:srgbClr val="1CB0EA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9839297" y="4039437"/>
            <a:ext cx="2090485" cy="3539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5" y="7170"/>
                </a:lnTo>
                <a:lnTo>
                  <a:pt x="0" y="21600"/>
                </a:lnTo>
                <a:lnTo>
                  <a:pt x="21405" y="14052"/>
                </a:lnTo>
                <a:lnTo>
                  <a:pt x="21600" y="0"/>
                </a:lnTo>
                <a:close/>
              </a:path>
            </a:pathLst>
          </a:custGeom>
          <a:solidFill>
            <a:srgbClr val="3F5288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558" name="Group 558"/>
          <p:cNvGrpSpPr/>
          <p:nvPr/>
        </p:nvGrpSpPr>
        <p:grpSpPr>
          <a:xfrm>
            <a:off x="10462912" y="5229993"/>
            <a:ext cx="2815673" cy="2527861"/>
            <a:chOff x="0" y="0"/>
            <a:chExt cx="2815671" cy="2527860"/>
          </a:xfrm>
        </p:grpSpPr>
        <p:pic>
          <p:nvPicPr>
            <p:cNvPr id="555" name="vintage-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69096"/>
              <a:ext cx="836613" cy="836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6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09023" y="0"/>
              <a:ext cx="806649" cy="9679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7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8468" y="1765779"/>
              <a:ext cx="798372" cy="762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61" name="Group 561"/>
          <p:cNvGrpSpPr/>
          <p:nvPr/>
        </p:nvGrpSpPr>
        <p:grpSpPr>
          <a:xfrm>
            <a:off x="11517822" y="8857524"/>
            <a:ext cx="825244" cy="2254400"/>
            <a:chOff x="0" y="0"/>
            <a:chExt cx="825243" cy="2254399"/>
          </a:xfrm>
        </p:grpSpPr>
        <p:pic>
          <p:nvPicPr>
            <p:cNvPr id="559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0" y="1417812"/>
              <a:ext cx="825244" cy="836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0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7396" y="0"/>
              <a:ext cx="681387" cy="961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64" name="Group 564"/>
          <p:cNvGrpSpPr/>
          <p:nvPr/>
        </p:nvGrpSpPr>
        <p:grpSpPr>
          <a:xfrm>
            <a:off x="9807906" y="5177725"/>
            <a:ext cx="4249324" cy="3646168"/>
            <a:chOff x="11657" y="0"/>
            <a:chExt cx="4249322" cy="3646166"/>
          </a:xfrm>
        </p:grpSpPr>
        <p:sp>
          <p:nvSpPr>
            <p:cNvPr id="562" name="Shape 562"/>
            <p:cNvSpPr/>
            <p:nvPr/>
          </p:nvSpPr>
          <p:spPr>
            <a:xfrm rot="7107910" flipH="1">
              <a:off x="1055019" y="-7511"/>
              <a:ext cx="2162600" cy="366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8" y="0"/>
                  </a:moveTo>
                  <a:lnTo>
                    <a:pt x="0" y="7419"/>
                  </a:lnTo>
                  <a:lnTo>
                    <a:pt x="440" y="21600"/>
                  </a:lnTo>
                  <a:lnTo>
                    <a:pt x="21600" y="1427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3F5288"/>
            </a:solidFill>
            <a:ln w="12700" cap="flat">
              <a:noFill/>
              <a:miter lim="400000"/>
            </a:ln>
            <a:effectLst>
              <a:outerShdw blurRad="190500" dist="381000" dir="5400000" rotWithShape="0">
                <a:srgbClr val="000000">
                  <a:alpha val="35959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563" name="pasted-image.pdf"/>
            <p:cNvPicPr>
              <a:picLocks noChangeAspect="1"/>
            </p:cNvPicPr>
            <p:nvPr/>
          </p:nvPicPr>
          <p:blipFill>
            <a:blip r:embed="rId8">
              <a:alphaModFix amt="95238"/>
              <a:extLst/>
            </a:blip>
            <a:stretch>
              <a:fillRect/>
            </a:stretch>
          </p:blipFill>
          <p:spPr>
            <a:xfrm>
              <a:off x="1560190" y="156391"/>
              <a:ext cx="1158120" cy="2178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 advClick="0" advTm="0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000 -0.196917" pathEditMode="relative">
                                      <p:cBhvr>
                                        <p:cTn id="6" dur="6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90 0.083247" pathEditMode="relative">
                                      <p:cBhvr>
                                        <p:cTn id="9" dur="7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" grpId="3" animBg="1" advAuto="0"/>
      <p:bldP spid="561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/>
        </p:nvSpPr>
        <p:spPr>
          <a:xfrm>
            <a:off x="6713947" y="1840584"/>
            <a:ext cx="10320450" cy="10320450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grpSp>
        <p:nvGrpSpPr>
          <p:cNvPr id="571" name="Group 571"/>
          <p:cNvGrpSpPr/>
          <p:nvPr/>
        </p:nvGrpSpPr>
        <p:grpSpPr>
          <a:xfrm>
            <a:off x="9677010" y="7065598"/>
            <a:ext cx="4506729" cy="5030552"/>
            <a:chOff x="0" y="0"/>
            <a:chExt cx="4506728" cy="5030550"/>
          </a:xfrm>
        </p:grpSpPr>
        <p:sp>
          <p:nvSpPr>
            <p:cNvPr id="567" name="Shape 567"/>
            <p:cNvSpPr/>
            <p:nvPr/>
          </p:nvSpPr>
          <p:spPr>
            <a:xfrm flipH="1">
              <a:off x="3185549" y="1945149"/>
              <a:ext cx="1273223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34655" y="1957849"/>
              <a:ext cx="1273224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 rot="7107910" flipH="1">
              <a:off x="1136610" y="1157908"/>
              <a:ext cx="2233509" cy="391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5CB7A6">
                <a:alpha val="4394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 rot="7107910" flipH="1">
              <a:off x="1179785" y="-32258"/>
              <a:ext cx="2207378" cy="383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8468AA">
                <a:alpha val="39480"/>
              </a:srgbClr>
            </a:solidFill>
            <a:ln w="12700" cap="flat">
              <a:noFill/>
              <a:miter lim="400000"/>
            </a:ln>
            <a:effectLst>
              <a:outerShdw blurRad="266700" dist="139700" rotWithShape="0">
                <a:srgbClr val="000000">
                  <a:alpha val="65111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72" name="Shape 572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573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Shape 574"/>
          <p:cNvSpPr/>
          <p:nvPr/>
        </p:nvSpPr>
        <p:spPr>
          <a:xfrm rot="7107910" flipH="1">
            <a:off x="10888053" y="5704164"/>
            <a:ext cx="2084642" cy="3654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1" y="0"/>
                </a:moveTo>
                <a:lnTo>
                  <a:pt x="300" y="7708"/>
                </a:lnTo>
                <a:lnTo>
                  <a:pt x="0" y="21600"/>
                </a:lnTo>
                <a:lnTo>
                  <a:pt x="21600" y="14374"/>
                </a:lnTo>
                <a:lnTo>
                  <a:pt x="20591" y="0"/>
                </a:lnTo>
                <a:close/>
              </a:path>
            </a:pathLst>
          </a:custGeom>
          <a:solidFill>
            <a:srgbClr val="002351"/>
          </a:solidFill>
          <a:ln w="12700">
            <a:miter lim="400000"/>
          </a:ln>
          <a:effectLst>
            <a:outerShdw blurRad="190500" dist="444500" dir="5400000" rotWithShape="0">
              <a:srgbClr val="000000">
                <a:alpha val="39313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sp>
        <p:nvSpPr>
          <p:cNvPr id="575" name="Shape 575"/>
          <p:cNvSpPr/>
          <p:nvPr/>
        </p:nvSpPr>
        <p:spPr>
          <a:xfrm flipH="1">
            <a:off x="11908476" y="4044292"/>
            <a:ext cx="2071646" cy="3534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1" y="0"/>
                </a:moveTo>
                <a:lnTo>
                  <a:pt x="166" y="7150"/>
                </a:lnTo>
                <a:lnTo>
                  <a:pt x="0" y="21600"/>
                </a:lnTo>
                <a:lnTo>
                  <a:pt x="21600" y="14042"/>
                </a:lnTo>
                <a:lnTo>
                  <a:pt x="21501" y="0"/>
                </a:lnTo>
                <a:close/>
              </a:path>
            </a:pathLst>
          </a:custGeom>
          <a:solidFill>
            <a:srgbClr val="1CB0EA">
              <a:alpha val="3948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9839297" y="4039437"/>
            <a:ext cx="2090485" cy="3539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5" y="7170"/>
                </a:lnTo>
                <a:lnTo>
                  <a:pt x="0" y="21600"/>
                </a:lnTo>
                <a:lnTo>
                  <a:pt x="21405" y="14052"/>
                </a:lnTo>
                <a:lnTo>
                  <a:pt x="21600" y="0"/>
                </a:lnTo>
                <a:close/>
              </a:path>
            </a:pathLst>
          </a:custGeom>
          <a:solidFill>
            <a:srgbClr val="3F5288">
              <a:alpha val="3948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577" name="vintage-3.png"/>
          <p:cNvPicPr>
            <a:picLocks noChangeAspect="1"/>
          </p:cNvPicPr>
          <p:nvPr/>
        </p:nvPicPr>
        <p:blipFill>
          <a:blip r:embed="rId3">
            <a:alphaModFix amt="59672"/>
            <a:extLst/>
          </a:blip>
          <a:stretch>
            <a:fillRect/>
          </a:stretch>
        </p:blipFill>
        <p:spPr>
          <a:xfrm>
            <a:off x="10462912" y="5299089"/>
            <a:ext cx="836613" cy="83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pasted-image.pdf"/>
          <p:cNvPicPr>
            <a:picLocks noChangeAspect="1"/>
          </p:cNvPicPr>
          <p:nvPr/>
        </p:nvPicPr>
        <p:blipFill>
          <a:blip r:embed="rId4">
            <a:alphaModFix amt="59672"/>
            <a:extLst/>
          </a:blip>
          <a:stretch>
            <a:fillRect/>
          </a:stretch>
        </p:blipFill>
        <p:spPr>
          <a:xfrm>
            <a:off x="12471935" y="5229993"/>
            <a:ext cx="806650" cy="967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31381" y="6995772"/>
            <a:ext cx="798372" cy="762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pasted-image.pdf"/>
          <p:cNvPicPr>
            <a:picLocks noChangeAspect="1"/>
          </p:cNvPicPr>
          <p:nvPr/>
        </p:nvPicPr>
        <p:blipFill>
          <a:blip r:embed="rId6">
            <a:alphaModFix amt="54195"/>
            <a:extLst/>
          </a:blip>
          <a:stretch>
            <a:fillRect/>
          </a:stretch>
        </p:blipFill>
        <p:spPr>
          <a:xfrm>
            <a:off x="11517822" y="10275337"/>
            <a:ext cx="825244" cy="836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pasted-image.pdf"/>
          <p:cNvPicPr>
            <a:picLocks noChangeAspect="1"/>
          </p:cNvPicPr>
          <p:nvPr/>
        </p:nvPicPr>
        <p:blipFill>
          <a:blip r:embed="rId7">
            <a:alphaModFix amt="54195"/>
            <a:extLst/>
          </a:blip>
          <a:stretch>
            <a:fillRect/>
          </a:stretch>
        </p:blipFill>
        <p:spPr>
          <a:xfrm>
            <a:off x="11595219" y="8857524"/>
            <a:ext cx="681386" cy="9619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4" name="Group 584"/>
          <p:cNvGrpSpPr/>
          <p:nvPr/>
        </p:nvGrpSpPr>
        <p:grpSpPr>
          <a:xfrm>
            <a:off x="9807906" y="2414889"/>
            <a:ext cx="4249324" cy="3646168"/>
            <a:chOff x="11657" y="0"/>
            <a:chExt cx="4249322" cy="3646166"/>
          </a:xfrm>
        </p:grpSpPr>
        <p:sp>
          <p:nvSpPr>
            <p:cNvPr id="582" name="Shape 582"/>
            <p:cNvSpPr/>
            <p:nvPr/>
          </p:nvSpPr>
          <p:spPr>
            <a:xfrm rot="7107910" flipH="1">
              <a:off x="1055019" y="-7511"/>
              <a:ext cx="2162600" cy="366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8" y="0"/>
                  </a:moveTo>
                  <a:lnTo>
                    <a:pt x="0" y="7419"/>
                  </a:lnTo>
                  <a:lnTo>
                    <a:pt x="440" y="21600"/>
                  </a:lnTo>
                  <a:lnTo>
                    <a:pt x="21600" y="1427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3F5288">
                <a:alpha val="40865"/>
              </a:srgbClr>
            </a:solidFill>
            <a:ln w="12700" cap="flat">
              <a:noFill/>
              <a:miter lim="400000"/>
            </a:ln>
            <a:effectLst>
              <a:outerShdw blurRad="190500" dist="381000" dir="5400000" rotWithShape="0">
                <a:srgbClr val="000000">
                  <a:alpha val="35959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583" name="pasted-image.pdf"/>
            <p:cNvPicPr>
              <a:picLocks noChangeAspect="1"/>
            </p:cNvPicPr>
            <p:nvPr/>
          </p:nvPicPr>
          <p:blipFill>
            <a:blip r:embed="rId8">
              <a:alphaModFix amt="95238"/>
              <a:extLst/>
            </a:blip>
            <a:stretch>
              <a:fillRect/>
            </a:stretch>
          </p:blipFill>
          <p:spPr>
            <a:xfrm>
              <a:off x="1560190" y="156391"/>
              <a:ext cx="1158120" cy="2178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5" name="Shape 585"/>
          <p:cNvSpPr/>
          <p:nvPr/>
        </p:nvSpPr>
        <p:spPr>
          <a:xfrm>
            <a:off x="15688270" y="4021761"/>
            <a:ext cx="6365955" cy="1270001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5800" spc="-232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GOVERNMENT</a:t>
            </a:r>
          </a:p>
        </p:txBody>
      </p:sp>
      <p:sp>
        <p:nvSpPr>
          <p:cNvPr id="586" name="Shape 586"/>
          <p:cNvSpPr/>
          <p:nvPr/>
        </p:nvSpPr>
        <p:spPr>
          <a:xfrm>
            <a:off x="12812946" y="5019692"/>
            <a:ext cx="6070345" cy="3259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52" extrusionOk="0">
                <a:moveTo>
                  <a:pt x="21600" y="0"/>
                </a:moveTo>
                <a:cubicBezTo>
                  <a:pt x="20748" y="7889"/>
                  <a:pt x="17781" y="14564"/>
                  <a:pt x="13638" y="17974"/>
                </a:cubicBezTo>
                <a:cubicBezTo>
                  <a:pt x="9234" y="21600"/>
                  <a:pt x="4115" y="21056"/>
                  <a:pt x="0" y="16496"/>
                </a:cubicBezTo>
              </a:path>
            </a:pathLst>
          </a:custGeom>
          <a:ln w="25400">
            <a:solidFill>
              <a:srgbClr val="FFFFFF"/>
            </a:solidFill>
            <a:prstDash val="sysDot"/>
            <a:miter lim="400000"/>
            <a:headEnd type="oval"/>
            <a:tailEnd type="oval"/>
          </a:ln>
        </p:spPr>
        <p:txBody>
          <a:bodyPr tIns="91439" bIns="9143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 rot="7107910" flipH="1">
            <a:off x="8764212" y="3938104"/>
            <a:ext cx="7673980" cy="12991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8" y="0"/>
                </a:moveTo>
                <a:lnTo>
                  <a:pt x="0" y="7419"/>
                </a:lnTo>
                <a:lnTo>
                  <a:pt x="440" y="21600"/>
                </a:lnTo>
                <a:lnTo>
                  <a:pt x="21600" y="14270"/>
                </a:lnTo>
                <a:lnTo>
                  <a:pt x="20478" y="0"/>
                </a:lnTo>
                <a:close/>
              </a:path>
            </a:pathLst>
          </a:custGeom>
          <a:solidFill>
            <a:srgbClr val="3F5288"/>
          </a:solidFill>
          <a:ln w="12700">
            <a:miter lim="400000"/>
          </a:ln>
          <a:effectLst>
            <a:outerShdw blurRad="190500" dist="609600" dir="5488528" rotWithShape="0">
              <a:srgbClr val="000000">
                <a:alpha val="77559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grpSp>
        <p:nvGrpSpPr>
          <p:cNvPr id="641" name="Group 641"/>
          <p:cNvGrpSpPr/>
          <p:nvPr/>
        </p:nvGrpSpPr>
        <p:grpSpPr>
          <a:xfrm>
            <a:off x="2611066" y="1699497"/>
            <a:ext cx="19864900" cy="14303294"/>
            <a:chOff x="0" y="0"/>
            <a:chExt cx="19864899" cy="14303292"/>
          </a:xfrm>
        </p:grpSpPr>
        <p:grpSp>
          <p:nvGrpSpPr>
            <p:cNvPr id="624" name="Group 624"/>
            <p:cNvGrpSpPr/>
            <p:nvPr/>
          </p:nvGrpSpPr>
          <p:grpSpPr>
            <a:xfrm>
              <a:off x="5478470" y="0"/>
              <a:ext cx="9275927" cy="7965195"/>
              <a:chOff x="0" y="0"/>
              <a:chExt cx="9275926" cy="7965194"/>
            </a:xfrm>
          </p:grpSpPr>
          <p:sp>
            <p:nvSpPr>
              <p:cNvPr id="621" name="Shape 621"/>
              <p:cNvSpPr/>
              <p:nvPr/>
            </p:nvSpPr>
            <p:spPr>
              <a:xfrm rot="7107910" flipH="1">
                <a:off x="2296720" y="-16351"/>
                <a:ext cx="4707863" cy="7970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469900" dir="5400000" rotWithShape="0">
                  <a:srgbClr val="000000">
                    <a:alpha val="37174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2" name="Shape 622"/>
              <p:cNvSpPr/>
              <p:nvPr/>
            </p:nvSpPr>
            <p:spPr>
              <a:xfrm flipH="1">
                <a:off x="0" y="4027091"/>
                <a:ext cx="4592453" cy="3903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4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3" name="Shape 623"/>
              <p:cNvSpPr/>
              <p:nvPr/>
            </p:nvSpPr>
            <p:spPr>
              <a:xfrm>
                <a:off x="4558562" y="4027091"/>
                <a:ext cx="4583126" cy="3938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C3B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28" name="Group 628"/>
            <p:cNvGrpSpPr/>
            <p:nvPr/>
          </p:nvGrpSpPr>
          <p:grpSpPr>
            <a:xfrm>
              <a:off x="0" y="2956203"/>
              <a:ext cx="9275927" cy="7965196"/>
              <a:chOff x="0" y="0"/>
              <a:chExt cx="9275926" cy="7965194"/>
            </a:xfrm>
          </p:grpSpPr>
          <p:sp>
            <p:nvSpPr>
              <p:cNvPr id="625" name="Shape 625"/>
              <p:cNvSpPr/>
              <p:nvPr/>
            </p:nvSpPr>
            <p:spPr>
              <a:xfrm rot="7107910" flipH="1">
                <a:off x="2296720" y="-16351"/>
                <a:ext cx="4707863" cy="7970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6" name="Shape 626"/>
              <p:cNvSpPr/>
              <p:nvPr/>
            </p:nvSpPr>
            <p:spPr>
              <a:xfrm flipH="1">
                <a:off x="0" y="4027091"/>
                <a:ext cx="4592453" cy="3903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7" name="Shape 627"/>
              <p:cNvSpPr/>
              <p:nvPr/>
            </p:nvSpPr>
            <p:spPr>
              <a:xfrm>
                <a:off x="4558562" y="4027091"/>
                <a:ext cx="4583126" cy="3938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32" name="Group 632"/>
            <p:cNvGrpSpPr/>
            <p:nvPr/>
          </p:nvGrpSpPr>
          <p:grpSpPr>
            <a:xfrm>
              <a:off x="10588973" y="2973427"/>
              <a:ext cx="9275927" cy="7965195"/>
              <a:chOff x="0" y="0"/>
              <a:chExt cx="9275926" cy="7965194"/>
            </a:xfrm>
          </p:grpSpPr>
          <p:sp>
            <p:nvSpPr>
              <p:cNvPr id="629" name="Shape 629"/>
              <p:cNvSpPr/>
              <p:nvPr/>
            </p:nvSpPr>
            <p:spPr>
              <a:xfrm rot="7107910" flipH="1">
                <a:off x="2296720" y="-16351"/>
                <a:ext cx="4707863" cy="7970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77559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0" name="Shape 630"/>
              <p:cNvSpPr/>
              <p:nvPr/>
            </p:nvSpPr>
            <p:spPr>
              <a:xfrm flipH="1">
                <a:off x="0" y="4027091"/>
                <a:ext cx="4592453" cy="3903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1" name="Shape 631"/>
              <p:cNvSpPr/>
              <p:nvPr/>
            </p:nvSpPr>
            <p:spPr>
              <a:xfrm>
                <a:off x="4558562" y="4027091"/>
                <a:ext cx="4583126" cy="3938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633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63651" y="1740893"/>
              <a:ext cx="5548623" cy="673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7" name="Group 637"/>
            <p:cNvGrpSpPr/>
            <p:nvPr/>
          </p:nvGrpSpPr>
          <p:grpSpPr>
            <a:xfrm>
              <a:off x="5362649" y="6338098"/>
              <a:ext cx="9275927" cy="7965195"/>
              <a:chOff x="0" y="0"/>
              <a:chExt cx="9275926" cy="7965194"/>
            </a:xfrm>
          </p:grpSpPr>
          <p:sp>
            <p:nvSpPr>
              <p:cNvPr id="634" name="Shape 634"/>
              <p:cNvSpPr/>
              <p:nvPr/>
            </p:nvSpPr>
            <p:spPr>
              <a:xfrm rot="7107910" flipH="1">
                <a:off x="2296720" y="-16351"/>
                <a:ext cx="4707863" cy="7970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5" name="Shape 635"/>
              <p:cNvSpPr/>
              <p:nvPr/>
            </p:nvSpPr>
            <p:spPr>
              <a:xfrm flipH="1">
                <a:off x="0" y="4027091"/>
                <a:ext cx="4592453" cy="3903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6" name="Shape 636"/>
              <p:cNvSpPr/>
              <p:nvPr/>
            </p:nvSpPr>
            <p:spPr>
              <a:xfrm>
                <a:off x="4558562" y="4027091"/>
                <a:ext cx="4583126" cy="3938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638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759100" y="6678555"/>
              <a:ext cx="2521164" cy="47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9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16107" y="780528"/>
              <a:ext cx="5007148" cy="37924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0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516206" y="1828982"/>
              <a:ext cx="5548623" cy="6731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2" name="Shape 642"/>
          <p:cNvSpPr/>
          <p:nvPr/>
        </p:nvSpPr>
        <p:spPr>
          <a:xfrm>
            <a:off x="795836" y="1629554"/>
            <a:ext cx="2577826" cy="2577826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grpSp>
        <p:nvGrpSpPr>
          <p:cNvPr id="649" name="Group 649"/>
          <p:cNvGrpSpPr/>
          <p:nvPr/>
        </p:nvGrpSpPr>
        <p:grpSpPr>
          <a:xfrm>
            <a:off x="1300814" y="2010775"/>
            <a:ext cx="1567870" cy="1967783"/>
            <a:chOff x="0" y="0"/>
            <a:chExt cx="1567869" cy="1967781"/>
          </a:xfrm>
        </p:grpSpPr>
        <p:sp>
          <p:nvSpPr>
            <p:cNvPr id="643" name="Shape 643"/>
            <p:cNvSpPr/>
            <p:nvPr/>
          </p:nvSpPr>
          <p:spPr>
            <a:xfrm rot="7107910" flipH="1">
              <a:off x="395421" y="620508"/>
              <a:ext cx="777027" cy="13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002351"/>
            </a:solidFill>
            <a:ln w="12700" cap="flat">
              <a:noFill/>
              <a:miter lim="400000"/>
            </a:ln>
            <a:effectLst>
              <a:outerShdw blurRad="190500" dist="292100" dir="5400000" rotWithShape="0">
                <a:srgbClr val="000000">
                  <a:alpha val="28015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 flipH="1">
              <a:off x="775772" y="1809"/>
              <a:ext cx="772183" cy="131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1" y="0"/>
                  </a:moveTo>
                  <a:lnTo>
                    <a:pt x="166" y="7150"/>
                  </a:lnTo>
                  <a:lnTo>
                    <a:pt x="0" y="21600"/>
                  </a:lnTo>
                  <a:lnTo>
                    <a:pt x="21600" y="14042"/>
                  </a:lnTo>
                  <a:lnTo>
                    <a:pt x="21501" y="0"/>
                  </a:lnTo>
                  <a:close/>
                </a:path>
              </a:pathLst>
            </a:custGeom>
            <a:solidFill>
              <a:srgbClr val="1CB0EA">
                <a:alpha val="262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4509" y="0"/>
              <a:ext cx="779205" cy="131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5" y="7170"/>
                  </a:lnTo>
                  <a:lnTo>
                    <a:pt x="0" y="21600"/>
                  </a:lnTo>
                  <a:lnTo>
                    <a:pt x="21405" y="140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5288">
                <a:alpha val="262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646" name="vintage-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6954" y="469521"/>
              <a:ext cx="311839" cy="31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7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85795" y="443766"/>
              <a:ext cx="300670" cy="360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8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5214" y="1101940"/>
              <a:ext cx="297585" cy="284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0" name="Shape 650"/>
          <p:cNvSpPr/>
          <p:nvPr/>
        </p:nvSpPr>
        <p:spPr>
          <a:xfrm>
            <a:off x="646677" y="724096"/>
            <a:ext cx="5096327" cy="3915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CONSTITUENTS </a:t>
            </a:r>
            <a:r>
              <a:rPr>
                <a:solidFill>
                  <a:srgbClr val="1CB0EA"/>
                </a:solidFill>
              </a:rPr>
              <a:t>/ GOVERNMENT</a:t>
            </a:r>
          </a:p>
        </p:txBody>
      </p:sp>
      <p:sp>
        <p:nvSpPr>
          <p:cNvPr id="651" name="Shape 651"/>
          <p:cNvSpPr/>
          <p:nvPr/>
        </p:nvSpPr>
        <p:spPr>
          <a:xfrm>
            <a:off x="11025589" y="6653353"/>
            <a:ext cx="3160670" cy="1386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/>
          <a:lstStyle>
            <a:lvl1pPr algn="ctr" defTabSz="642937">
              <a:lnSpc>
                <a:spcPct val="8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8400" spc="-336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CITY</a:t>
            </a:r>
          </a:p>
        </p:txBody>
      </p:sp>
      <p:sp>
        <p:nvSpPr>
          <p:cNvPr id="652" name="Shape 652"/>
          <p:cNvSpPr/>
          <p:nvPr/>
        </p:nvSpPr>
        <p:spPr>
          <a:xfrm>
            <a:off x="3169693" y="2699788"/>
            <a:ext cx="2345689" cy="437357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GOVERNMENT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8905784" y="-611846"/>
            <a:ext cx="1701698" cy="7373814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Shape 655"/>
          <p:cNvSpPr/>
          <p:nvPr/>
        </p:nvSpPr>
        <p:spPr>
          <a:xfrm>
            <a:off x="646677" y="724096"/>
            <a:ext cx="5096327" cy="3915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CONSTITUENTS </a:t>
            </a:r>
            <a:r>
              <a:rPr>
                <a:solidFill>
                  <a:srgbClr val="1CB0EA"/>
                </a:solidFill>
              </a:rPr>
              <a:t>/ GOVERNMENT</a:t>
            </a:r>
          </a:p>
        </p:txBody>
      </p:sp>
      <p:grpSp>
        <p:nvGrpSpPr>
          <p:cNvPr id="662" name="Group 662"/>
          <p:cNvGrpSpPr/>
          <p:nvPr/>
        </p:nvGrpSpPr>
        <p:grpSpPr>
          <a:xfrm>
            <a:off x="8756832" y="6137242"/>
            <a:ext cx="7192711" cy="6176348"/>
            <a:chOff x="0" y="0"/>
            <a:chExt cx="7192709" cy="6176347"/>
          </a:xfrm>
        </p:grpSpPr>
        <p:grpSp>
          <p:nvGrpSpPr>
            <p:cNvPr id="659" name="Group 659"/>
            <p:cNvGrpSpPr/>
            <p:nvPr/>
          </p:nvGrpSpPr>
          <p:grpSpPr>
            <a:xfrm>
              <a:off x="0" y="-1"/>
              <a:ext cx="7192710" cy="6176349"/>
              <a:chOff x="0" y="0"/>
              <a:chExt cx="7192709" cy="6176347"/>
            </a:xfrm>
          </p:grpSpPr>
          <p:sp>
            <p:nvSpPr>
              <p:cNvPr id="656" name="Shape 656"/>
              <p:cNvSpPr/>
              <p:nvPr/>
            </p:nvSpPr>
            <p:spPr>
              <a:xfrm rot="7107910" flipH="1">
                <a:off x="1780915" y="-12679"/>
                <a:ext cx="3650556" cy="6180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7" name="Shape 657"/>
              <p:cNvSpPr/>
              <p:nvPr/>
            </p:nvSpPr>
            <p:spPr>
              <a:xfrm flipH="1">
                <a:off x="0" y="3122675"/>
                <a:ext cx="3561065" cy="3026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8" name="Shape 658"/>
              <p:cNvSpPr/>
              <p:nvPr/>
            </p:nvSpPr>
            <p:spPr>
              <a:xfrm>
                <a:off x="3534785" y="3122675"/>
                <a:ext cx="3553834" cy="3053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60" name="Shape 660"/>
            <p:cNvSpPr/>
            <p:nvPr/>
          </p:nvSpPr>
          <p:spPr>
            <a:xfrm>
              <a:off x="3120517" y="3305360"/>
              <a:ext cx="2285068" cy="93760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2800" spc="-112">
                  <a:solidFill>
                    <a:srgbClr val="002351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BACK OFFICE</a:t>
              </a:r>
            </a:p>
          </p:txBody>
        </p:sp>
        <p:pic>
          <p:nvPicPr>
            <p:cNvPr id="661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33085" y="3359353"/>
              <a:ext cx="866576" cy="7221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69" name="Group 669"/>
          <p:cNvGrpSpPr/>
          <p:nvPr/>
        </p:nvGrpSpPr>
        <p:grpSpPr>
          <a:xfrm>
            <a:off x="1765779" y="5207322"/>
            <a:ext cx="7192711" cy="7082079"/>
            <a:chOff x="0" y="0"/>
            <a:chExt cx="7192709" cy="7082077"/>
          </a:xfrm>
        </p:grpSpPr>
        <p:grpSp>
          <p:nvGrpSpPr>
            <p:cNvPr id="666" name="Group 666"/>
            <p:cNvGrpSpPr/>
            <p:nvPr/>
          </p:nvGrpSpPr>
          <p:grpSpPr>
            <a:xfrm>
              <a:off x="0" y="-1"/>
              <a:ext cx="7192710" cy="7082079"/>
              <a:chOff x="0" y="0"/>
              <a:chExt cx="7192709" cy="7082077"/>
            </a:xfrm>
          </p:grpSpPr>
          <p:sp>
            <p:nvSpPr>
              <p:cNvPr id="663" name="Shape 663"/>
              <p:cNvSpPr/>
              <p:nvPr/>
            </p:nvSpPr>
            <p:spPr>
              <a:xfrm rot="7107910" flipH="1">
                <a:off x="1780915" y="-12679"/>
                <a:ext cx="3650556" cy="6180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4" name="Shape 664"/>
              <p:cNvSpPr/>
              <p:nvPr/>
            </p:nvSpPr>
            <p:spPr>
              <a:xfrm flipH="1">
                <a:off x="0" y="3122675"/>
                <a:ext cx="3561065" cy="3932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9946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5" name="Shape 665"/>
              <p:cNvSpPr/>
              <p:nvPr/>
            </p:nvSpPr>
            <p:spPr>
              <a:xfrm>
                <a:off x="3534785" y="3122675"/>
                <a:ext cx="3553834" cy="3959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67" name="Shape 667"/>
            <p:cNvSpPr/>
            <p:nvPr/>
          </p:nvSpPr>
          <p:spPr>
            <a:xfrm>
              <a:off x="2516836" y="2970644"/>
              <a:ext cx="2823518" cy="10832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642937">
                <a:lnSpc>
                  <a:spcPct val="8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100" spc="-124">
                  <a:solidFill>
                    <a:srgbClr val="002351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DATA</a:t>
              </a:r>
            </a:p>
          </p:txBody>
        </p:sp>
        <p:pic>
          <p:nvPicPr>
            <p:cNvPr id="668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10080" y="2850296"/>
              <a:ext cx="1031637" cy="7221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76" name="Group 676"/>
          <p:cNvGrpSpPr/>
          <p:nvPr/>
        </p:nvGrpSpPr>
        <p:grpSpPr>
          <a:xfrm>
            <a:off x="15820003" y="5131122"/>
            <a:ext cx="7192711" cy="7082079"/>
            <a:chOff x="0" y="0"/>
            <a:chExt cx="7192709" cy="7082077"/>
          </a:xfrm>
        </p:grpSpPr>
        <p:grpSp>
          <p:nvGrpSpPr>
            <p:cNvPr id="673" name="Group 673"/>
            <p:cNvGrpSpPr/>
            <p:nvPr/>
          </p:nvGrpSpPr>
          <p:grpSpPr>
            <a:xfrm>
              <a:off x="0" y="-1"/>
              <a:ext cx="7192710" cy="7082079"/>
              <a:chOff x="0" y="0"/>
              <a:chExt cx="7192709" cy="7082077"/>
            </a:xfrm>
          </p:grpSpPr>
          <p:sp>
            <p:nvSpPr>
              <p:cNvPr id="670" name="Shape 670"/>
              <p:cNvSpPr/>
              <p:nvPr/>
            </p:nvSpPr>
            <p:spPr>
              <a:xfrm rot="7107910" flipH="1">
                <a:off x="1780915" y="-12679"/>
                <a:ext cx="3650556" cy="6180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1" name="Shape 671"/>
              <p:cNvSpPr/>
              <p:nvPr/>
            </p:nvSpPr>
            <p:spPr>
              <a:xfrm flipH="1">
                <a:off x="0" y="3122675"/>
                <a:ext cx="3561065" cy="3932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11189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2" name="Shape 672"/>
              <p:cNvSpPr/>
              <p:nvPr/>
            </p:nvSpPr>
            <p:spPr>
              <a:xfrm>
                <a:off x="3534785" y="3122675"/>
                <a:ext cx="3553834" cy="3959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4" name="Shape 674"/>
            <p:cNvSpPr/>
            <p:nvPr/>
          </p:nvSpPr>
          <p:spPr>
            <a:xfrm>
              <a:off x="2844002" y="2783121"/>
              <a:ext cx="2772413" cy="99405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642937">
                <a:lnSpc>
                  <a:spcPct val="90000"/>
                </a:lnSpc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2900" spc="-116">
                  <a:solidFill>
                    <a:srgbClr val="002351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pPr>
              <a:r>
                <a:t>PUBLIC</a:t>
              </a:r>
            </a:p>
            <a:p>
              <a:pPr defTabSz="642937">
                <a:lnSpc>
                  <a:spcPct val="90000"/>
                </a:lnSpc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2900" spc="-116">
                  <a:solidFill>
                    <a:srgbClr val="002351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pPr>
              <a:r>
                <a:t>SERVICES</a:t>
              </a:r>
            </a:p>
          </p:txBody>
        </p:sp>
        <p:pic>
          <p:nvPicPr>
            <p:cNvPr id="675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20095" y="2718911"/>
              <a:ext cx="763780" cy="9547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7" name="Shape 677"/>
          <p:cNvSpPr/>
          <p:nvPr/>
        </p:nvSpPr>
        <p:spPr>
          <a:xfrm>
            <a:off x="795836" y="1629554"/>
            <a:ext cx="2577826" cy="2577826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grpSp>
        <p:nvGrpSpPr>
          <p:cNvPr id="684" name="Group 684"/>
          <p:cNvGrpSpPr/>
          <p:nvPr/>
        </p:nvGrpSpPr>
        <p:grpSpPr>
          <a:xfrm>
            <a:off x="1300814" y="2010775"/>
            <a:ext cx="1567870" cy="1967783"/>
            <a:chOff x="0" y="0"/>
            <a:chExt cx="1567869" cy="1967781"/>
          </a:xfrm>
        </p:grpSpPr>
        <p:sp>
          <p:nvSpPr>
            <p:cNvPr id="678" name="Shape 678"/>
            <p:cNvSpPr/>
            <p:nvPr/>
          </p:nvSpPr>
          <p:spPr>
            <a:xfrm rot="7107910" flipH="1">
              <a:off x="395421" y="620508"/>
              <a:ext cx="777027" cy="13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002351"/>
            </a:solidFill>
            <a:ln w="12700" cap="flat">
              <a:noFill/>
              <a:miter lim="400000"/>
            </a:ln>
            <a:effectLst>
              <a:outerShdw blurRad="190500" dist="292100" dir="5400000" rotWithShape="0">
                <a:srgbClr val="000000">
                  <a:alpha val="28015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 flipH="1">
              <a:off x="775772" y="1809"/>
              <a:ext cx="772183" cy="131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1" y="0"/>
                  </a:moveTo>
                  <a:lnTo>
                    <a:pt x="166" y="7150"/>
                  </a:lnTo>
                  <a:lnTo>
                    <a:pt x="0" y="21600"/>
                  </a:lnTo>
                  <a:lnTo>
                    <a:pt x="21600" y="14042"/>
                  </a:lnTo>
                  <a:lnTo>
                    <a:pt x="21501" y="0"/>
                  </a:lnTo>
                  <a:close/>
                </a:path>
              </a:pathLst>
            </a:custGeom>
            <a:solidFill>
              <a:srgbClr val="1CB0EA">
                <a:alpha val="262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509" y="0"/>
              <a:ext cx="779205" cy="131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5" y="7170"/>
                  </a:lnTo>
                  <a:lnTo>
                    <a:pt x="0" y="21600"/>
                  </a:lnTo>
                  <a:lnTo>
                    <a:pt x="21405" y="140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5288">
                <a:alpha val="262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681" name="vintage-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6954" y="469521"/>
              <a:ext cx="311839" cy="31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2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85795" y="443766"/>
              <a:ext cx="300670" cy="360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3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5214" y="1101940"/>
              <a:ext cx="297585" cy="284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5" name="Shape 685"/>
          <p:cNvSpPr/>
          <p:nvPr/>
        </p:nvSpPr>
        <p:spPr>
          <a:xfrm>
            <a:off x="3169693" y="2699788"/>
            <a:ext cx="2345689" cy="437357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GOVERNMENT</a:t>
            </a:r>
          </a:p>
        </p:txBody>
      </p:sp>
      <p:grpSp>
        <p:nvGrpSpPr>
          <p:cNvPr id="691" name="Group 691"/>
          <p:cNvGrpSpPr/>
          <p:nvPr/>
        </p:nvGrpSpPr>
        <p:grpSpPr>
          <a:xfrm>
            <a:off x="8783026" y="5135556"/>
            <a:ext cx="7192710" cy="6136504"/>
            <a:chOff x="0" y="0"/>
            <a:chExt cx="7192709" cy="6136502"/>
          </a:xfrm>
        </p:grpSpPr>
        <p:grpSp>
          <p:nvGrpSpPr>
            <p:cNvPr id="688" name="Group 688"/>
            <p:cNvGrpSpPr/>
            <p:nvPr/>
          </p:nvGrpSpPr>
          <p:grpSpPr>
            <a:xfrm>
              <a:off x="0" y="-1"/>
              <a:ext cx="7192711" cy="6136504"/>
              <a:chOff x="0" y="0"/>
              <a:chExt cx="7192709" cy="6136502"/>
            </a:xfrm>
          </p:grpSpPr>
          <p:sp>
            <p:nvSpPr>
              <p:cNvPr id="686" name="Shape 686"/>
              <p:cNvSpPr/>
              <p:nvPr/>
            </p:nvSpPr>
            <p:spPr>
              <a:xfrm rot="7107910" flipH="1">
                <a:off x="1794475" y="-45745"/>
                <a:ext cx="3603760" cy="6227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5" y="0"/>
                    </a:moveTo>
                    <a:lnTo>
                      <a:pt x="0" y="21600"/>
                    </a:lnTo>
                    <a:lnTo>
                      <a:pt x="21600" y="14270"/>
                    </a:lnTo>
                    <a:lnTo>
                      <a:pt x="20455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7" name="Shape 687"/>
              <p:cNvSpPr/>
              <p:nvPr/>
            </p:nvSpPr>
            <p:spPr>
              <a:xfrm flipH="1">
                <a:off x="24058" y="3119390"/>
                <a:ext cx="7063395" cy="1047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1"/>
                    </a:moveTo>
                    <a:lnTo>
                      <a:pt x="0" y="0"/>
                    </a:lnTo>
                    <a:lnTo>
                      <a:pt x="22" y="21182"/>
                    </a:lnTo>
                    <a:lnTo>
                      <a:pt x="21523" y="21600"/>
                    </a:lnTo>
                    <a:lnTo>
                      <a:pt x="21600" y="1041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89" name="Shape 689"/>
            <p:cNvSpPr/>
            <p:nvPr/>
          </p:nvSpPr>
          <p:spPr>
            <a:xfrm>
              <a:off x="2949507" y="1982415"/>
              <a:ext cx="2845334" cy="94485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2800" spc="-112">
                  <a:solidFill>
                    <a:srgbClr val="002351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CORE PROCESSES</a:t>
              </a:r>
            </a:p>
          </p:txBody>
        </p:sp>
        <p:pic>
          <p:nvPicPr>
            <p:cNvPr id="690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45718" y="2280264"/>
              <a:ext cx="873271" cy="392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92" name="Shape 692"/>
          <p:cNvSpPr/>
          <p:nvPr/>
        </p:nvSpPr>
        <p:spPr>
          <a:xfrm rot="21306506">
            <a:off x="1177361" y="3557807"/>
            <a:ext cx="2334744" cy="5872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7" h="21600" extrusionOk="0">
                <a:moveTo>
                  <a:pt x="19207" y="21600"/>
                </a:moveTo>
                <a:cubicBezTo>
                  <a:pt x="11331" y="20425"/>
                  <a:pt x="5027" y="17748"/>
                  <a:pt x="1995" y="14292"/>
                </a:cubicBezTo>
                <a:cubicBezTo>
                  <a:pt x="-2393" y="9292"/>
                  <a:pt x="606" y="3599"/>
                  <a:pt x="9524" y="0"/>
                </a:cubicBezTo>
              </a:path>
            </a:pathLst>
          </a:custGeom>
          <a:ln w="25400">
            <a:solidFill>
              <a:srgbClr val="A7A7A7"/>
            </a:solidFill>
            <a:prstDash val="sysDot"/>
            <a:miter lim="400000"/>
            <a:headEnd type="oval"/>
            <a:tailEnd type="oval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11055074" y="1141553"/>
            <a:ext cx="2375452" cy="911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/>
          <a:lstStyle>
            <a:lvl1pPr algn="ctr" defTabSz="642937">
              <a:lnSpc>
                <a:spcPct val="8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100" spc="-124">
                <a:solidFill>
                  <a:srgbClr val="002351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CITY</a:t>
            </a:r>
          </a:p>
        </p:txBody>
      </p:sp>
      <p:grpSp>
        <p:nvGrpSpPr>
          <p:cNvPr id="714" name="Group 714"/>
          <p:cNvGrpSpPr/>
          <p:nvPr/>
        </p:nvGrpSpPr>
        <p:grpSpPr>
          <a:xfrm>
            <a:off x="8494314" y="1512279"/>
            <a:ext cx="7626950" cy="5491622"/>
            <a:chOff x="0" y="0"/>
            <a:chExt cx="7626949" cy="5491621"/>
          </a:xfrm>
        </p:grpSpPr>
        <p:grpSp>
          <p:nvGrpSpPr>
            <p:cNvPr id="697" name="Group 697"/>
            <p:cNvGrpSpPr/>
            <p:nvPr/>
          </p:nvGrpSpPr>
          <p:grpSpPr>
            <a:xfrm>
              <a:off x="2103409" y="-1"/>
              <a:ext cx="3561410" cy="3058166"/>
              <a:chOff x="0" y="0"/>
              <a:chExt cx="3561408" cy="3058165"/>
            </a:xfrm>
          </p:grpSpPr>
          <p:sp>
            <p:nvSpPr>
              <p:cNvPr id="694" name="Shape 694"/>
              <p:cNvSpPr/>
              <p:nvPr/>
            </p:nvSpPr>
            <p:spPr>
              <a:xfrm rot="7107910" flipH="1">
                <a:off x="881805" y="-6278"/>
                <a:ext cx="1807542" cy="3060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469900" dir="5400000" rotWithShape="0">
                  <a:srgbClr val="000000">
                    <a:alpha val="37174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5" name="Shape 695"/>
              <p:cNvSpPr/>
              <p:nvPr/>
            </p:nvSpPr>
            <p:spPr>
              <a:xfrm flipH="1">
                <a:off x="0" y="1546165"/>
                <a:ext cx="1763231" cy="1498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4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6" name="Shape 696"/>
              <p:cNvSpPr/>
              <p:nvPr/>
            </p:nvSpPr>
            <p:spPr>
              <a:xfrm>
                <a:off x="1750219" y="1546165"/>
                <a:ext cx="1759650" cy="151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C3B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01" name="Group 701"/>
            <p:cNvGrpSpPr/>
            <p:nvPr/>
          </p:nvGrpSpPr>
          <p:grpSpPr>
            <a:xfrm>
              <a:off x="0" y="1135007"/>
              <a:ext cx="3561409" cy="3058166"/>
              <a:chOff x="0" y="0"/>
              <a:chExt cx="3561408" cy="3058165"/>
            </a:xfrm>
          </p:grpSpPr>
          <p:sp>
            <p:nvSpPr>
              <p:cNvPr id="698" name="Shape 698"/>
              <p:cNvSpPr/>
              <p:nvPr/>
            </p:nvSpPr>
            <p:spPr>
              <a:xfrm rot="7107910" flipH="1">
                <a:off x="881805" y="-6278"/>
                <a:ext cx="1807542" cy="3060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9" name="Shape 699"/>
              <p:cNvSpPr/>
              <p:nvPr/>
            </p:nvSpPr>
            <p:spPr>
              <a:xfrm flipH="1">
                <a:off x="0" y="1546165"/>
                <a:ext cx="1763231" cy="1498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0" name="Shape 700"/>
              <p:cNvSpPr/>
              <p:nvPr/>
            </p:nvSpPr>
            <p:spPr>
              <a:xfrm>
                <a:off x="1750219" y="1546165"/>
                <a:ext cx="1759650" cy="151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05" name="Group 705"/>
            <p:cNvGrpSpPr/>
            <p:nvPr/>
          </p:nvGrpSpPr>
          <p:grpSpPr>
            <a:xfrm>
              <a:off x="4065540" y="1141620"/>
              <a:ext cx="3561410" cy="3058166"/>
              <a:chOff x="0" y="0"/>
              <a:chExt cx="3561408" cy="3058165"/>
            </a:xfrm>
          </p:grpSpPr>
          <p:sp>
            <p:nvSpPr>
              <p:cNvPr id="702" name="Shape 702"/>
              <p:cNvSpPr/>
              <p:nvPr/>
            </p:nvSpPr>
            <p:spPr>
              <a:xfrm rot="7107910" flipH="1">
                <a:off x="881805" y="-6278"/>
                <a:ext cx="1807542" cy="3060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3" name="Shape 703"/>
              <p:cNvSpPr/>
              <p:nvPr/>
            </p:nvSpPr>
            <p:spPr>
              <a:xfrm flipH="1">
                <a:off x="0" y="1546165"/>
                <a:ext cx="1763231" cy="1498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4" name="Shape 704"/>
              <p:cNvSpPr/>
              <p:nvPr/>
            </p:nvSpPr>
            <p:spPr>
              <a:xfrm>
                <a:off x="1750219" y="1546165"/>
                <a:ext cx="1759650" cy="151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06" name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15532" y="668400"/>
              <a:ext cx="2130344" cy="2584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10" name="Group 710"/>
            <p:cNvGrpSpPr/>
            <p:nvPr/>
          </p:nvGrpSpPr>
          <p:grpSpPr>
            <a:xfrm>
              <a:off x="2058940" y="2433455"/>
              <a:ext cx="3561410" cy="3058166"/>
              <a:chOff x="0" y="0"/>
              <a:chExt cx="3561408" cy="3058165"/>
            </a:xfrm>
          </p:grpSpPr>
          <p:sp>
            <p:nvSpPr>
              <p:cNvPr id="707" name="Shape 707"/>
              <p:cNvSpPr/>
              <p:nvPr/>
            </p:nvSpPr>
            <p:spPr>
              <a:xfrm rot="7107910" flipH="1">
                <a:off x="881805" y="-6278"/>
                <a:ext cx="1807542" cy="3060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Shape 708"/>
              <p:cNvSpPr/>
              <p:nvPr/>
            </p:nvSpPr>
            <p:spPr>
              <a:xfrm flipH="1">
                <a:off x="0" y="1546165"/>
                <a:ext cx="1763231" cy="1498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Shape 709"/>
              <p:cNvSpPr/>
              <p:nvPr/>
            </p:nvSpPr>
            <p:spPr>
              <a:xfrm>
                <a:off x="1750219" y="1546165"/>
                <a:ext cx="1759650" cy="151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11" name="pasted-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62977" y="2564171"/>
              <a:ext cx="967979" cy="1821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2" name="pasted-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85741" y="299676"/>
              <a:ext cx="1922450" cy="1456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3" name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05484" y="702221"/>
              <a:ext cx="2130345" cy="2584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5" name="Shape 715"/>
          <p:cNvSpPr/>
          <p:nvPr/>
        </p:nvSpPr>
        <p:spPr>
          <a:xfrm>
            <a:off x="16490260" y="617539"/>
            <a:ext cx="6648670" cy="29416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0" tIns="267890" rIns="267890" bIns="267890">
            <a:spAutoFit/>
          </a:bodyPr>
          <a:lstStyle>
            <a:lvl1pPr defTabSz="642937"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900" spc="-156">
                <a:solidFill>
                  <a:srgbClr val="1DB0EB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dirty="0" err="1"/>
              <a:t>Govt</a:t>
            </a:r>
            <a:r>
              <a:rPr dirty="0"/>
              <a:t> constituents will transform impact in data, core, back-office and public </a:t>
            </a:r>
            <a:r>
              <a:rPr dirty="0" smtClean="0"/>
              <a:t>services</a:t>
            </a:r>
            <a:endParaRPr dirty="0"/>
          </a:p>
        </p:txBody>
      </p:sp>
      <p:sp>
        <p:nvSpPr>
          <p:cNvPr id="716" name="Shape 716"/>
          <p:cNvSpPr/>
          <p:nvPr/>
        </p:nvSpPr>
        <p:spPr>
          <a:xfrm>
            <a:off x="2110819" y="5779159"/>
            <a:ext cx="4532711" cy="2132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3" y="0"/>
                </a:moveTo>
                <a:cubicBezTo>
                  <a:pt x="135" y="0"/>
                  <a:pt x="0" y="288"/>
                  <a:pt x="0" y="643"/>
                </a:cubicBezTo>
                <a:lnTo>
                  <a:pt x="0" y="17455"/>
                </a:lnTo>
                <a:cubicBezTo>
                  <a:pt x="0" y="17810"/>
                  <a:pt x="135" y="18098"/>
                  <a:pt x="303" y="18098"/>
                </a:cubicBezTo>
                <a:lnTo>
                  <a:pt x="2319" y="18098"/>
                </a:lnTo>
                <a:lnTo>
                  <a:pt x="3733" y="21600"/>
                </a:lnTo>
                <a:lnTo>
                  <a:pt x="5146" y="18098"/>
                </a:lnTo>
                <a:lnTo>
                  <a:pt x="21297" y="18098"/>
                </a:lnTo>
                <a:cubicBezTo>
                  <a:pt x="21465" y="18098"/>
                  <a:pt x="21600" y="17810"/>
                  <a:pt x="21600" y="17455"/>
                </a:cubicBezTo>
                <a:lnTo>
                  <a:pt x="21600" y="643"/>
                </a:lnTo>
                <a:cubicBezTo>
                  <a:pt x="21600" y="288"/>
                  <a:pt x="21465" y="0"/>
                  <a:pt x="21297" y="0"/>
                </a:cubicBezTo>
                <a:lnTo>
                  <a:pt x="3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0" rIns="203200" bIns="2880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1CB0E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G2B, G2C, G2G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X% Open and Shared Data Availability</a:t>
            </a:r>
            <a:endParaRPr dirty="0">
              <a:solidFill>
                <a:srgbClr val="A7A7A7"/>
              </a:solidFill>
            </a:endParaRPr>
          </a:p>
        </p:txBody>
      </p:sp>
      <p:sp>
        <p:nvSpPr>
          <p:cNvPr id="717" name="Shape 717"/>
          <p:cNvSpPr/>
          <p:nvPr/>
        </p:nvSpPr>
        <p:spPr>
          <a:xfrm>
            <a:off x="19187223" y="4466076"/>
            <a:ext cx="3583385" cy="2922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3" y="0"/>
                </a:moveTo>
                <a:cubicBezTo>
                  <a:pt x="171" y="0"/>
                  <a:pt x="0" y="276"/>
                  <a:pt x="0" y="617"/>
                </a:cubicBezTo>
                <a:lnTo>
                  <a:pt x="0" y="17622"/>
                </a:lnTo>
                <a:cubicBezTo>
                  <a:pt x="0" y="17963"/>
                  <a:pt x="171" y="18239"/>
                  <a:pt x="383" y="18239"/>
                </a:cubicBezTo>
                <a:lnTo>
                  <a:pt x="2933" y="18239"/>
                </a:lnTo>
                <a:lnTo>
                  <a:pt x="4722" y="21600"/>
                </a:lnTo>
                <a:lnTo>
                  <a:pt x="6509" y="18239"/>
                </a:lnTo>
                <a:lnTo>
                  <a:pt x="21217" y="18239"/>
                </a:lnTo>
                <a:cubicBezTo>
                  <a:pt x="21429" y="18239"/>
                  <a:pt x="21600" y="17963"/>
                  <a:pt x="21600" y="17622"/>
                </a:cubicBezTo>
                <a:lnTo>
                  <a:pt x="21600" y="617"/>
                </a:lnTo>
                <a:cubicBezTo>
                  <a:pt x="21600" y="276"/>
                  <a:pt x="21429" y="0"/>
                  <a:pt x="21217" y="0"/>
                </a:cubicBezTo>
                <a:lnTo>
                  <a:pt x="38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5760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1CB0E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G2B, G2C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lang="en-US" dirty="0" smtClean="0">
                <a:solidFill>
                  <a:srgbClr val="A7A7A7"/>
                </a:solidFill>
              </a:rPr>
              <a:t>Digital Public Services Enabled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Y% Digital Public Services Adoption</a:t>
            </a:r>
            <a:endParaRPr dirty="0">
              <a:solidFill>
                <a:srgbClr val="A7A7A7"/>
              </a:solidFill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13607541" y="9880154"/>
            <a:ext cx="3878661" cy="2070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71" y="0"/>
                </a:moveTo>
                <a:lnTo>
                  <a:pt x="2917" y="4607"/>
                </a:lnTo>
                <a:lnTo>
                  <a:pt x="354" y="4607"/>
                </a:lnTo>
                <a:cubicBezTo>
                  <a:pt x="158" y="4607"/>
                  <a:pt x="0" y="4904"/>
                  <a:pt x="0" y="5270"/>
                </a:cubicBezTo>
                <a:lnTo>
                  <a:pt x="0" y="20938"/>
                </a:lnTo>
                <a:cubicBezTo>
                  <a:pt x="0" y="21303"/>
                  <a:pt x="158" y="21600"/>
                  <a:pt x="354" y="21600"/>
                </a:cubicBezTo>
                <a:lnTo>
                  <a:pt x="21246" y="21600"/>
                </a:lnTo>
                <a:cubicBezTo>
                  <a:pt x="21442" y="21600"/>
                  <a:pt x="21600" y="21303"/>
                  <a:pt x="21600" y="20938"/>
                </a:cubicBezTo>
                <a:lnTo>
                  <a:pt x="21600" y="5270"/>
                </a:lnTo>
                <a:cubicBezTo>
                  <a:pt x="21600" y="4904"/>
                  <a:pt x="21442" y="4607"/>
                  <a:pt x="21246" y="4607"/>
                </a:cubicBezTo>
                <a:lnTo>
                  <a:pt x="6222" y="4607"/>
                </a:lnTo>
                <a:lnTo>
                  <a:pt x="457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5400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1CB0E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B2G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lang="en-US" dirty="0">
                <a:solidFill>
                  <a:srgbClr val="A7A7A7"/>
                </a:solidFill>
              </a:rPr>
              <a:t>D</a:t>
            </a:r>
            <a:r>
              <a:rPr dirty="0" smtClean="0">
                <a:solidFill>
                  <a:srgbClr val="A7A7A7"/>
                </a:solidFill>
              </a:rPr>
              <a:t>igital </a:t>
            </a:r>
            <a:r>
              <a:rPr lang="en-US" dirty="0" smtClean="0">
                <a:solidFill>
                  <a:srgbClr val="A7A7A7"/>
                </a:solidFill>
              </a:rPr>
              <a:t>Supply Chain Processes</a:t>
            </a:r>
            <a:endParaRPr dirty="0">
              <a:solidFill>
                <a:srgbClr val="A7A7A7"/>
              </a:solidFill>
            </a:endParaRPr>
          </a:p>
        </p:txBody>
      </p:sp>
      <p:sp>
        <p:nvSpPr>
          <p:cNvPr id="719" name="Shape 719"/>
          <p:cNvSpPr/>
          <p:nvPr/>
        </p:nvSpPr>
        <p:spPr>
          <a:xfrm>
            <a:off x="2402993" y="-8382715"/>
            <a:ext cx="6926005" cy="6926004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Add targets for each ‘relationshoip' mentioned slide above</a:t>
            </a:r>
          </a:p>
        </p:txBody>
      </p:sp>
      <p:sp>
        <p:nvSpPr>
          <p:cNvPr id="720" name="Shape 720"/>
          <p:cNvSpPr/>
          <p:nvPr/>
        </p:nvSpPr>
        <p:spPr>
          <a:xfrm>
            <a:off x="19911421" y="8901053"/>
            <a:ext cx="3583385" cy="2260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1" y="0"/>
                </a:moveTo>
                <a:lnTo>
                  <a:pt x="2411" y="3671"/>
                </a:lnTo>
                <a:lnTo>
                  <a:pt x="383" y="3671"/>
                </a:lnTo>
                <a:cubicBezTo>
                  <a:pt x="171" y="3671"/>
                  <a:pt x="0" y="3943"/>
                  <a:pt x="0" y="4278"/>
                </a:cubicBezTo>
                <a:lnTo>
                  <a:pt x="0" y="20993"/>
                </a:lnTo>
                <a:cubicBezTo>
                  <a:pt x="0" y="21328"/>
                  <a:pt x="171" y="21600"/>
                  <a:pt x="383" y="21600"/>
                </a:cubicBezTo>
                <a:lnTo>
                  <a:pt x="21217" y="21600"/>
                </a:lnTo>
                <a:cubicBezTo>
                  <a:pt x="21429" y="21600"/>
                  <a:pt x="21600" y="21328"/>
                  <a:pt x="21600" y="20993"/>
                </a:cubicBezTo>
                <a:lnTo>
                  <a:pt x="21600" y="4278"/>
                </a:lnTo>
                <a:cubicBezTo>
                  <a:pt x="21600" y="3943"/>
                  <a:pt x="21429" y="3671"/>
                  <a:pt x="21217" y="3671"/>
                </a:cubicBezTo>
                <a:lnTo>
                  <a:pt x="5990" y="3671"/>
                </a:lnTo>
                <a:lnTo>
                  <a:pt x="420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1CB0E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B2G, C2G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dirty="0">
                <a:solidFill>
                  <a:srgbClr val="A7A7A7"/>
                </a:solidFill>
              </a:rPr>
              <a:t>digital public participation</a:t>
            </a:r>
          </a:p>
        </p:txBody>
      </p:sp>
      <p:sp>
        <p:nvSpPr>
          <p:cNvPr id="722" name="Shape 722"/>
          <p:cNvSpPr/>
          <p:nvPr/>
        </p:nvSpPr>
        <p:spPr>
          <a:xfrm>
            <a:off x="13885499" y="5683565"/>
            <a:ext cx="3915966" cy="2205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9" y="0"/>
                </a:moveTo>
                <a:cubicBezTo>
                  <a:pt x="151" y="0"/>
                  <a:pt x="0" y="269"/>
                  <a:pt x="0" y="602"/>
                </a:cubicBezTo>
                <a:lnTo>
                  <a:pt x="0" y="16877"/>
                </a:lnTo>
                <a:cubicBezTo>
                  <a:pt x="0" y="17211"/>
                  <a:pt x="151" y="17480"/>
                  <a:pt x="339" y="17480"/>
                </a:cubicBezTo>
                <a:lnTo>
                  <a:pt x="2320" y="17480"/>
                </a:lnTo>
                <a:lnTo>
                  <a:pt x="3910" y="21600"/>
                </a:lnTo>
                <a:lnTo>
                  <a:pt x="5499" y="17480"/>
                </a:lnTo>
                <a:lnTo>
                  <a:pt x="21261" y="17480"/>
                </a:lnTo>
                <a:cubicBezTo>
                  <a:pt x="21449" y="17480"/>
                  <a:pt x="21600" y="17211"/>
                  <a:pt x="21600" y="16877"/>
                </a:cubicBezTo>
                <a:lnTo>
                  <a:pt x="21600" y="602"/>
                </a:lnTo>
                <a:cubicBezTo>
                  <a:pt x="21600" y="269"/>
                  <a:pt x="21449" y="0"/>
                  <a:pt x="21261" y="0"/>
                </a:cubicBezTo>
                <a:lnTo>
                  <a:pt x="33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5760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1CB0E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GOV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dirty="0">
                <a:solidFill>
                  <a:srgbClr val="A7A7A7"/>
                </a:solidFill>
              </a:rPr>
              <a:t>increased operational efficiency</a:t>
            </a:r>
          </a:p>
        </p:txBody>
      </p:sp>
      <p:sp>
        <p:nvSpPr>
          <p:cNvPr id="723" name="Shape 723"/>
          <p:cNvSpPr/>
          <p:nvPr/>
        </p:nvSpPr>
        <p:spPr>
          <a:xfrm>
            <a:off x="8795927" y="10461577"/>
            <a:ext cx="3814763" cy="1935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4" y="0"/>
                </a:moveTo>
                <a:lnTo>
                  <a:pt x="16643" y="3941"/>
                </a:lnTo>
                <a:lnTo>
                  <a:pt x="306" y="3941"/>
                </a:lnTo>
                <a:cubicBezTo>
                  <a:pt x="136" y="3941"/>
                  <a:pt x="0" y="4210"/>
                  <a:pt x="0" y="4543"/>
                </a:cubicBezTo>
                <a:lnTo>
                  <a:pt x="0" y="20993"/>
                </a:lnTo>
                <a:cubicBezTo>
                  <a:pt x="0" y="21327"/>
                  <a:pt x="136" y="21600"/>
                  <a:pt x="306" y="21600"/>
                </a:cubicBezTo>
                <a:lnTo>
                  <a:pt x="21294" y="21600"/>
                </a:lnTo>
                <a:cubicBezTo>
                  <a:pt x="21464" y="21600"/>
                  <a:pt x="21600" y="21327"/>
                  <a:pt x="21600" y="20993"/>
                </a:cubicBezTo>
                <a:lnTo>
                  <a:pt x="21600" y="4543"/>
                </a:lnTo>
                <a:cubicBezTo>
                  <a:pt x="21600" y="4210"/>
                  <a:pt x="21464" y="3941"/>
                  <a:pt x="21294" y="3941"/>
                </a:cubicBezTo>
                <a:lnTo>
                  <a:pt x="19506" y="3941"/>
                </a:lnTo>
                <a:lnTo>
                  <a:pt x="1807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5400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1CB0E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G2G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dirty="0">
                <a:solidFill>
                  <a:srgbClr val="A7A7A7"/>
                </a:solidFill>
              </a:rPr>
              <a:t>Eligible shared services adoption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446340" y="3580654"/>
            <a:ext cx="2997200" cy="4826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vert="horz" wrap="none" lIns="73660" tIns="73660" rIns="73660" bIns="73660" rtlCol="0" anchor="ctr" anchorCtr="0">
            <a:noAutofit/>
          </a:bodyPr>
          <a:lstStyle/>
          <a:p>
            <a:pPr algn="ctr" hangingPunct="1"/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" grpId="3" animBg="1" advAuto="0"/>
      <p:bldP spid="669" grpId="4" animBg="1" advAuto="0"/>
      <p:bldP spid="676" grpId="1" animBg="1" advAuto="0"/>
      <p:bldP spid="691" grpId="2" animBg="1" advAuto="0"/>
      <p:bldP spid="716" grpId="10" animBg="1" advAuto="0"/>
      <p:bldP spid="717" grpId="5" animBg="1" advAuto="0"/>
      <p:bldP spid="718" grpId="8" animBg="1" advAuto="0"/>
      <p:bldP spid="720" grpId="6" animBg="1" advAuto="0"/>
      <p:bldP spid="722" grpId="7" animBg="1" advAuto="0"/>
      <p:bldP spid="723" grpId="1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2156"/>
          <a:stretch>
            <a:fillRect/>
          </a:stretch>
        </p:blipFill>
        <p:spPr>
          <a:xfrm>
            <a:off x="7026920" y="1930726"/>
            <a:ext cx="9132858" cy="8008942"/>
          </a:xfrm>
          <a:prstGeom prst="rect">
            <a:avLst/>
          </a:prstGeom>
          <a:ln w="12700">
            <a:miter lim="400000"/>
          </a:ln>
        </p:spPr>
      </p:pic>
      <p:sp>
        <p:nvSpPr>
          <p:cNvPr id="726" name="Shape 726"/>
          <p:cNvSpPr/>
          <p:nvPr/>
        </p:nvSpPr>
        <p:spPr>
          <a:xfrm>
            <a:off x="646677" y="634930"/>
            <a:ext cx="6435447" cy="5698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dirty="0"/>
              <a:t>CONSTITUENTS </a:t>
            </a:r>
            <a:r>
              <a:rPr dirty="0">
                <a:solidFill>
                  <a:srgbClr val="1CB0EA"/>
                </a:solidFill>
              </a:rPr>
              <a:t>/ GOVERNMENT </a:t>
            </a:r>
            <a:r>
              <a:rPr dirty="0" smtClean="0">
                <a:solidFill>
                  <a:srgbClr val="1CB0EA"/>
                </a:solidFill>
              </a:rPr>
              <a:t>IMPACT</a:t>
            </a:r>
            <a:endParaRPr dirty="0">
              <a:solidFill>
                <a:srgbClr val="1CB0EA"/>
              </a:solidFill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795836" y="1629554"/>
            <a:ext cx="2577826" cy="2577826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grpSp>
        <p:nvGrpSpPr>
          <p:cNvPr id="734" name="Group 734"/>
          <p:cNvGrpSpPr/>
          <p:nvPr/>
        </p:nvGrpSpPr>
        <p:grpSpPr>
          <a:xfrm>
            <a:off x="1300814" y="2010775"/>
            <a:ext cx="1567870" cy="1967783"/>
            <a:chOff x="0" y="0"/>
            <a:chExt cx="1567869" cy="1967781"/>
          </a:xfrm>
        </p:grpSpPr>
        <p:sp>
          <p:nvSpPr>
            <p:cNvPr id="728" name="Shape 728"/>
            <p:cNvSpPr/>
            <p:nvPr/>
          </p:nvSpPr>
          <p:spPr>
            <a:xfrm rot="7107910" flipH="1">
              <a:off x="395421" y="620508"/>
              <a:ext cx="777027" cy="13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002351"/>
            </a:solidFill>
            <a:ln w="12700" cap="flat">
              <a:noFill/>
              <a:miter lim="400000"/>
            </a:ln>
            <a:effectLst>
              <a:outerShdw blurRad="190500" dist="292100" dir="5400000" rotWithShape="0">
                <a:srgbClr val="000000">
                  <a:alpha val="28015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 flipH="1">
              <a:off x="775772" y="1809"/>
              <a:ext cx="772183" cy="131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1" y="0"/>
                  </a:moveTo>
                  <a:lnTo>
                    <a:pt x="166" y="7150"/>
                  </a:lnTo>
                  <a:lnTo>
                    <a:pt x="0" y="21600"/>
                  </a:lnTo>
                  <a:lnTo>
                    <a:pt x="21600" y="14042"/>
                  </a:lnTo>
                  <a:lnTo>
                    <a:pt x="21501" y="0"/>
                  </a:lnTo>
                  <a:close/>
                </a:path>
              </a:pathLst>
            </a:custGeom>
            <a:solidFill>
              <a:srgbClr val="1CB0EA">
                <a:alpha val="262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509" y="0"/>
              <a:ext cx="779205" cy="131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5" y="7170"/>
                  </a:lnTo>
                  <a:lnTo>
                    <a:pt x="0" y="21600"/>
                  </a:lnTo>
                  <a:lnTo>
                    <a:pt x="21405" y="140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5288">
                <a:alpha val="262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731" name="vintage-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954" y="469521"/>
              <a:ext cx="311839" cy="31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2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5795" y="443766"/>
              <a:ext cx="300670" cy="360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3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5214" y="1101940"/>
              <a:ext cx="297585" cy="284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5" name="Shape 735"/>
          <p:cNvSpPr/>
          <p:nvPr/>
        </p:nvSpPr>
        <p:spPr>
          <a:xfrm>
            <a:off x="3169693" y="2699788"/>
            <a:ext cx="2345689" cy="437357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GOVERNMENT</a:t>
            </a:r>
          </a:p>
        </p:txBody>
      </p:sp>
      <p:pic>
        <p:nvPicPr>
          <p:cNvPr id="73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93979" y="1591980"/>
            <a:ext cx="1283252" cy="150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7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043885" y="9328065"/>
            <a:ext cx="1650232" cy="1672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8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66942" y="9271102"/>
            <a:ext cx="1188900" cy="1509706"/>
          </a:xfrm>
          <a:prstGeom prst="rect">
            <a:avLst/>
          </a:prstGeom>
          <a:ln w="12700">
            <a:miter lim="400000"/>
          </a:ln>
        </p:spPr>
      </p:pic>
      <p:sp>
        <p:nvSpPr>
          <p:cNvPr id="739" name="Shape 739"/>
          <p:cNvSpPr/>
          <p:nvPr/>
        </p:nvSpPr>
        <p:spPr>
          <a:xfrm>
            <a:off x="13364512" y="1663591"/>
            <a:ext cx="6772166" cy="2509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000" spc="-28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n-US" dirty="0" smtClean="0"/>
              <a:t>X</a:t>
            </a:r>
            <a:r>
              <a:rPr dirty="0" smtClean="0"/>
              <a:t>% </a:t>
            </a:r>
            <a:r>
              <a:rPr lang="en-US" dirty="0" smtClean="0"/>
              <a:t>CITIZEN</a:t>
            </a:r>
            <a:r>
              <a:rPr dirty="0" smtClean="0"/>
              <a:t> </a:t>
            </a:r>
            <a:r>
              <a:rPr lang="en-US" dirty="0" smtClean="0"/>
              <a:t>SATISFACTION</a:t>
            </a:r>
            <a:endParaRPr dirty="0"/>
          </a:p>
        </p:txBody>
      </p:sp>
      <p:sp>
        <p:nvSpPr>
          <p:cNvPr id="740" name="Shape 740"/>
          <p:cNvSpPr/>
          <p:nvPr/>
        </p:nvSpPr>
        <p:spPr>
          <a:xfrm>
            <a:off x="724234" y="8312469"/>
            <a:ext cx="4476057" cy="2509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/>
          <a:p>
            <a:pPr algn="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000" spc="-28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/>
            </a:r>
            <a:br>
              <a:rPr dirty="0"/>
            </a:br>
            <a:r>
              <a:rPr lang="en-US" dirty="0" smtClean="0"/>
              <a:t>Y</a:t>
            </a:r>
            <a:r>
              <a:rPr dirty="0" smtClean="0"/>
              <a:t> BN</a:t>
            </a:r>
            <a:r>
              <a:rPr lang="en-US" dirty="0" smtClean="0"/>
              <a:t>$</a:t>
            </a:r>
            <a:r>
              <a:rPr dirty="0" smtClean="0"/>
              <a:t> </a:t>
            </a:r>
            <a:r>
              <a:rPr dirty="0"/>
              <a:t>SAVINGS</a:t>
            </a:r>
          </a:p>
        </p:txBody>
      </p:sp>
      <p:sp>
        <p:nvSpPr>
          <p:cNvPr id="741" name="Shape 741"/>
          <p:cNvSpPr/>
          <p:nvPr/>
        </p:nvSpPr>
        <p:spPr>
          <a:xfrm>
            <a:off x="17861630" y="8374158"/>
            <a:ext cx="5979775" cy="48719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000" spc="-28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n-US" dirty="0" smtClean="0"/>
              <a:t>X</a:t>
            </a:r>
            <a:r>
              <a:rPr dirty="0" smtClean="0"/>
              <a:t> </a:t>
            </a:r>
            <a:r>
              <a:rPr dirty="0"/>
              <a:t>METRIC TONS CO2 EMISSIONS SAVINGS</a:t>
            </a:r>
          </a:p>
        </p:txBody>
      </p:sp>
      <p:sp>
        <p:nvSpPr>
          <p:cNvPr id="742" name="Shape 742"/>
          <p:cNvSpPr/>
          <p:nvPr/>
        </p:nvSpPr>
        <p:spPr>
          <a:xfrm>
            <a:off x="17885382" y="12321964"/>
            <a:ext cx="2818785" cy="6463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defTabSz="642937">
              <a:lnSpc>
                <a:spcPct val="140000"/>
              </a:lnSpc>
              <a:defRPr sz="2400" spc="-48">
                <a:solidFill>
                  <a:srgbClr val="1CB0EA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>
              <a:defRPr>
                <a:solidFill>
                  <a:srgbClr val="032E63"/>
                </a:solidFill>
              </a:defRPr>
            </a:pPr>
            <a:r>
              <a:rPr lang="en-US" dirty="0" smtClean="0">
                <a:solidFill>
                  <a:srgbClr val="1CB0EA"/>
                </a:solidFill>
              </a:rPr>
              <a:t>Y</a:t>
            </a:r>
            <a:r>
              <a:rPr dirty="0" smtClean="0">
                <a:solidFill>
                  <a:srgbClr val="1CB0EA"/>
                </a:solidFill>
              </a:rPr>
              <a:t>M </a:t>
            </a:r>
            <a:r>
              <a:rPr dirty="0">
                <a:solidFill>
                  <a:srgbClr val="1CB0EA"/>
                </a:solidFill>
              </a:rPr>
              <a:t>TRIPS SAVED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882607" y="1806337"/>
            <a:ext cx="2997200" cy="4826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vert="horz" wrap="none" lIns="73660" tIns="73660" rIns="73660" bIns="73660" rtlCol="0" anchor="ctr" anchorCtr="0">
            <a:noAutofit/>
          </a:bodyPr>
          <a:lstStyle/>
          <a:p>
            <a:pPr algn="ctr" hangingPunct="1"/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/>
          <p:nvPr/>
        </p:nvSpPr>
        <p:spPr>
          <a:xfrm>
            <a:off x="6713947" y="1840584"/>
            <a:ext cx="10320450" cy="10320450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grpSp>
        <p:nvGrpSpPr>
          <p:cNvPr id="778" name="Group 778"/>
          <p:cNvGrpSpPr/>
          <p:nvPr/>
        </p:nvGrpSpPr>
        <p:grpSpPr>
          <a:xfrm>
            <a:off x="9677010" y="5949162"/>
            <a:ext cx="4506729" cy="5030551"/>
            <a:chOff x="0" y="0"/>
            <a:chExt cx="4506728" cy="5030550"/>
          </a:xfrm>
        </p:grpSpPr>
        <p:sp>
          <p:nvSpPr>
            <p:cNvPr id="774" name="Shape 774"/>
            <p:cNvSpPr/>
            <p:nvPr/>
          </p:nvSpPr>
          <p:spPr>
            <a:xfrm flipH="1">
              <a:off x="3185549" y="1945148"/>
              <a:ext cx="1273223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34655" y="1957848"/>
              <a:ext cx="1273224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 rot="7107910" flipH="1">
              <a:off x="1136610" y="1157908"/>
              <a:ext cx="2233509" cy="391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5CB7A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 rot="7107910" flipH="1">
              <a:off x="1179785" y="-32258"/>
              <a:ext cx="2207378" cy="383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8468AA"/>
            </a:solidFill>
            <a:ln w="12700" cap="flat">
              <a:noFill/>
              <a:miter lim="400000"/>
            </a:ln>
            <a:effectLst>
              <a:outerShdw blurRad="266700" dist="139700" rotWithShape="0">
                <a:srgbClr val="000000">
                  <a:alpha val="65111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79" name="Shape 779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780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781" name="Shape 781"/>
          <p:cNvSpPr/>
          <p:nvPr/>
        </p:nvSpPr>
        <p:spPr>
          <a:xfrm rot="7107910" flipH="1">
            <a:off x="10888053" y="5704164"/>
            <a:ext cx="2084642" cy="3654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1" y="0"/>
                </a:moveTo>
                <a:lnTo>
                  <a:pt x="300" y="7708"/>
                </a:lnTo>
                <a:lnTo>
                  <a:pt x="0" y="21600"/>
                </a:lnTo>
                <a:lnTo>
                  <a:pt x="21600" y="14374"/>
                </a:lnTo>
                <a:lnTo>
                  <a:pt x="20591" y="0"/>
                </a:lnTo>
                <a:close/>
              </a:path>
            </a:pathLst>
          </a:custGeom>
          <a:solidFill>
            <a:srgbClr val="002351"/>
          </a:solidFill>
          <a:ln w="12700">
            <a:miter lim="400000"/>
          </a:ln>
          <a:effectLst>
            <a:outerShdw blurRad="190500" dist="444500" dir="5400000" rotWithShape="0">
              <a:srgbClr val="000000">
                <a:alpha val="39313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sp>
        <p:nvSpPr>
          <p:cNvPr id="782" name="Shape 782"/>
          <p:cNvSpPr/>
          <p:nvPr/>
        </p:nvSpPr>
        <p:spPr>
          <a:xfrm flipH="1">
            <a:off x="11908476" y="4044292"/>
            <a:ext cx="2071646" cy="3534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1" y="0"/>
                </a:moveTo>
                <a:lnTo>
                  <a:pt x="166" y="7150"/>
                </a:lnTo>
                <a:lnTo>
                  <a:pt x="0" y="21600"/>
                </a:lnTo>
                <a:lnTo>
                  <a:pt x="21600" y="14042"/>
                </a:lnTo>
                <a:lnTo>
                  <a:pt x="21501" y="0"/>
                </a:lnTo>
                <a:close/>
              </a:path>
            </a:pathLst>
          </a:custGeom>
          <a:solidFill>
            <a:srgbClr val="1CB0EA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9839297" y="4039437"/>
            <a:ext cx="2090485" cy="3539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5" y="7170"/>
                </a:lnTo>
                <a:lnTo>
                  <a:pt x="0" y="21600"/>
                </a:lnTo>
                <a:lnTo>
                  <a:pt x="21405" y="14052"/>
                </a:lnTo>
                <a:lnTo>
                  <a:pt x="21600" y="0"/>
                </a:lnTo>
                <a:close/>
              </a:path>
            </a:pathLst>
          </a:custGeom>
          <a:solidFill>
            <a:srgbClr val="3F5288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787" name="Group 787"/>
          <p:cNvGrpSpPr/>
          <p:nvPr/>
        </p:nvGrpSpPr>
        <p:grpSpPr>
          <a:xfrm>
            <a:off x="10462912" y="5229993"/>
            <a:ext cx="2815673" cy="2527861"/>
            <a:chOff x="0" y="0"/>
            <a:chExt cx="2815671" cy="2527860"/>
          </a:xfrm>
        </p:grpSpPr>
        <p:pic>
          <p:nvPicPr>
            <p:cNvPr id="784" name="vintage-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69096"/>
              <a:ext cx="836613" cy="836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5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09023" y="0"/>
              <a:ext cx="806649" cy="9679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6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8468" y="1765779"/>
              <a:ext cx="798372" cy="762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90" name="Group 790"/>
          <p:cNvGrpSpPr/>
          <p:nvPr/>
        </p:nvGrpSpPr>
        <p:grpSpPr>
          <a:xfrm>
            <a:off x="11517822" y="8857524"/>
            <a:ext cx="825244" cy="2254400"/>
            <a:chOff x="0" y="0"/>
            <a:chExt cx="825243" cy="2254399"/>
          </a:xfrm>
        </p:grpSpPr>
        <p:pic>
          <p:nvPicPr>
            <p:cNvPr id="788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0" y="1417812"/>
              <a:ext cx="825244" cy="836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9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7396" y="0"/>
              <a:ext cx="681387" cy="961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93" name="Group 793"/>
          <p:cNvGrpSpPr/>
          <p:nvPr/>
        </p:nvGrpSpPr>
        <p:grpSpPr>
          <a:xfrm>
            <a:off x="9807906" y="5177725"/>
            <a:ext cx="4249324" cy="3646168"/>
            <a:chOff x="11657" y="0"/>
            <a:chExt cx="4249322" cy="3646166"/>
          </a:xfrm>
        </p:grpSpPr>
        <p:sp>
          <p:nvSpPr>
            <p:cNvPr id="791" name="Shape 791"/>
            <p:cNvSpPr/>
            <p:nvPr/>
          </p:nvSpPr>
          <p:spPr>
            <a:xfrm rot="7107910" flipH="1">
              <a:off x="1055019" y="-7511"/>
              <a:ext cx="2162600" cy="366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8" y="0"/>
                  </a:moveTo>
                  <a:lnTo>
                    <a:pt x="0" y="7419"/>
                  </a:lnTo>
                  <a:lnTo>
                    <a:pt x="440" y="21600"/>
                  </a:lnTo>
                  <a:lnTo>
                    <a:pt x="21600" y="1427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3F5288"/>
            </a:solidFill>
            <a:ln w="12700" cap="flat">
              <a:noFill/>
              <a:miter lim="400000"/>
            </a:ln>
            <a:effectLst>
              <a:outerShdw blurRad="190500" dist="381000" dir="5400000" rotWithShape="0">
                <a:srgbClr val="000000">
                  <a:alpha val="35959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792" name="pasted-image.pdf"/>
            <p:cNvPicPr>
              <a:picLocks noChangeAspect="1"/>
            </p:cNvPicPr>
            <p:nvPr/>
          </p:nvPicPr>
          <p:blipFill>
            <a:blip r:embed="rId8">
              <a:alphaModFix amt="95238"/>
              <a:extLst/>
            </a:blip>
            <a:stretch>
              <a:fillRect/>
            </a:stretch>
          </p:blipFill>
          <p:spPr>
            <a:xfrm>
              <a:off x="1560190" y="156391"/>
              <a:ext cx="1158120" cy="2178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000 -0.196917" pathEditMode="relative">
                                      <p:cBhvr>
                                        <p:cTn id="6" dur="6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90 0.083247" pathEditMode="relative">
                                      <p:cBhvr>
                                        <p:cTn id="9" dur="7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" grpId="3" animBg="1" advAuto="0"/>
      <p:bldP spid="790" grpId="4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/>
          <p:nvPr/>
        </p:nvSpPr>
        <p:spPr>
          <a:xfrm>
            <a:off x="6713947" y="1840584"/>
            <a:ext cx="10320450" cy="10320450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sp>
        <p:nvSpPr>
          <p:cNvPr id="796" name="Shape 796"/>
          <p:cNvSpPr/>
          <p:nvPr/>
        </p:nvSpPr>
        <p:spPr>
          <a:xfrm>
            <a:off x="1859675" y="4605353"/>
            <a:ext cx="6365955" cy="1270001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5800" spc="-232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BUSINESS</a:t>
            </a:r>
          </a:p>
        </p:txBody>
      </p:sp>
      <p:grpSp>
        <p:nvGrpSpPr>
          <p:cNvPr id="801" name="Group 801"/>
          <p:cNvGrpSpPr/>
          <p:nvPr/>
        </p:nvGrpSpPr>
        <p:grpSpPr>
          <a:xfrm>
            <a:off x="9677010" y="7065598"/>
            <a:ext cx="4506729" cy="5030552"/>
            <a:chOff x="0" y="0"/>
            <a:chExt cx="4506728" cy="5030550"/>
          </a:xfrm>
        </p:grpSpPr>
        <p:sp>
          <p:nvSpPr>
            <p:cNvPr id="797" name="Shape 797"/>
            <p:cNvSpPr/>
            <p:nvPr/>
          </p:nvSpPr>
          <p:spPr>
            <a:xfrm flipH="1">
              <a:off x="3185549" y="1945149"/>
              <a:ext cx="1273223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34655" y="1957849"/>
              <a:ext cx="1273224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 rot="7107910" flipH="1">
              <a:off x="1136610" y="1157908"/>
              <a:ext cx="2233509" cy="391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5CB7A6">
                <a:alpha val="4394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 rot="7107910" flipH="1">
              <a:off x="1179785" y="-32258"/>
              <a:ext cx="2207378" cy="383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8468AA">
                <a:alpha val="39480"/>
              </a:srgbClr>
            </a:solidFill>
            <a:ln w="12700" cap="flat">
              <a:noFill/>
              <a:miter lim="400000"/>
            </a:ln>
            <a:effectLst>
              <a:outerShdw blurRad="266700" dist="139700" rotWithShape="0">
                <a:srgbClr val="000000">
                  <a:alpha val="65111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02" name="Shape 802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803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804" name="Shape 804"/>
          <p:cNvSpPr/>
          <p:nvPr/>
        </p:nvSpPr>
        <p:spPr>
          <a:xfrm rot="7107910" flipH="1">
            <a:off x="10888053" y="5704164"/>
            <a:ext cx="2084642" cy="3654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1" y="0"/>
                </a:moveTo>
                <a:lnTo>
                  <a:pt x="300" y="7708"/>
                </a:lnTo>
                <a:lnTo>
                  <a:pt x="0" y="21600"/>
                </a:lnTo>
                <a:lnTo>
                  <a:pt x="21600" y="14374"/>
                </a:lnTo>
                <a:lnTo>
                  <a:pt x="20591" y="0"/>
                </a:lnTo>
                <a:close/>
              </a:path>
            </a:pathLst>
          </a:custGeom>
          <a:solidFill>
            <a:srgbClr val="002351">
              <a:alpha val="36855"/>
            </a:srgbClr>
          </a:solidFill>
          <a:ln w="12700">
            <a:miter lim="400000"/>
          </a:ln>
          <a:effectLst>
            <a:outerShdw blurRad="190500" dist="444500" dir="5400000" rotWithShape="0">
              <a:srgbClr val="000000">
                <a:alpha val="39313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sp>
        <p:nvSpPr>
          <p:cNvPr id="805" name="Shape 805"/>
          <p:cNvSpPr/>
          <p:nvPr/>
        </p:nvSpPr>
        <p:spPr>
          <a:xfrm flipH="1">
            <a:off x="11908476" y="4044292"/>
            <a:ext cx="2071646" cy="3534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1" y="0"/>
                </a:moveTo>
                <a:lnTo>
                  <a:pt x="166" y="7150"/>
                </a:lnTo>
                <a:lnTo>
                  <a:pt x="0" y="21600"/>
                </a:lnTo>
                <a:lnTo>
                  <a:pt x="21600" y="14042"/>
                </a:lnTo>
                <a:lnTo>
                  <a:pt x="21501" y="0"/>
                </a:lnTo>
                <a:close/>
              </a:path>
            </a:pathLst>
          </a:custGeom>
          <a:solidFill>
            <a:srgbClr val="1CB0EA">
              <a:alpha val="3948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806" name="Shape 806"/>
          <p:cNvSpPr/>
          <p:nvPr/>
        </p:nvSpPr>
        <p:spPr>
          <a:xfrm>
            <a:off x="9839297" y="4039437"/>
            <a:ext cx="2090485" cy="3539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5" y="7170"/>
                </a:lnTo>
                <a:lnTo>
                  <a:pt x="0" y="21600"/>
                </a:lnTo>
                <a:lnTo>
                  <a:pt x="21405" y="14052"/>
                </a:lnTo>
                <a:lnTo>
                  <a:pt x="21600" y="0"/>
                </a:lnTo>
                <a:close/>
              </a:path>
            </a:pathLst>
          </a:custGeom>
          <a:solidFill>
            <a:srgbClr val="3F5288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807" name="vintage-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62912" y="5299089"/>
            <a:ext cx="836613" cy="83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8" name="pasted-image.pdf"/>
          <p:cNvPicPr>
            <a:picLocks noChangeAspect="1"/>
          </p:cNvPicPr>
          <p:nvPr/>
        </p:nvPicPr>
        <p:blipFill>
          <a:blip r:embed="rId4">
            <a:alphaModFix amt="59672"/>
            <a:extLst/>
          </a:blip>
          <a:stretch>
            <a:fillRect/>
          </a:stretch>
        </p:blipFill>
        <p:spPr>
          <a:xfrm>
            <a:off x="12471935" y="5229993"/>
            <a:ext cx="806650" cy="967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9" name="pasted-image.pdf"/>
          <p:cNvPicPr>
            <a:picLocks noChangeAspect="1"/>
          </p:cNvPicPr>
          <p:nvPr/>
        </p:nvPicPr>
        <p:blipFill>
          <a:blip r:embed="rId5">
            <a:alphaModFix amt="51374"/>
            <a:extLst/>
          </a:blip>
          <a:stretch>
            <a:fillRect/>
          </a:stretch>
        </p:blipFill>
        <p:spPr>
          <a:xfrm>
            <a:off x="11531381" y="6995772"/>
            <a:ext cx="798372" cy="762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0" name="pasted-image.pdf"/>
          <p:cNvPicPr>
            <a:picLocks noChangeAspect="1"/>
          </p:cNvPicPr>
          <p:nvPr/>
        </p:nvPicPr>
        <p:blipFill>
          <a:blip r:embed="rId6">
            <a:alphaModFix amt="54195"/>
            <a:extLst/>
          </a:blip>
          <a:stretch>
            <a:fillRect/>
          </a:stretch>
        </p:blipFill>
        <p:spPr>
          <a:xfrm>
            <a:off x="11517822" y="10275337"/>
            <a:ext cx="825244" cy="836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11" name="pasted-image.pdf"/>
          <p:cNvPicPr>
            <a:picLocks noChangeAspect="1"/>
          </p:cNvPicPr>
          <p:nvPr/>
        </p:nvPicPr>
        <p:blipFill>
          <a:blip r:embed="rId7">
            <a:alphaModFix amt="54195"/>
            <a:extLst/>
          </a:blip>
          <a:stretch>
            <a:fillRect/>
          </a:stretch>
        </p:blipFill>
        <p:spPr>
          <a:xfrm>
            <a:off x="11595219" y="8857524"/>
            <a:ext cx="681386" cy="9619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4" name="Group 814"/>
          <p:cNvGrpSpPr/>
          <p:nvPr/>
        </p:nvGrpSpPr>
        <p:grpSpPr>
          <a:xfrm>
            <a:off x="9807906" y="2414889"/>
            <a:ext cx="4249324" cy="3646168"/>
            <a:chOff x="11657" y="0"/>
            <a:chExt cx="4249322" cy="3646166"/>
          </a:xfrm>
        </p:grpSpPr>
        <p:sp>
          <p:nvSpPr>
            <p:cNvPr id="812" name="Shape 812"/>
            <p:cNvSpPr/>
            <p:nvPr/>
          </p:nvSpPr>
          <p:spPr>
            <a:xfrm rot="7107910" flipH="1">
              <a:off x="1055019" y="-7511"/>
              <a:ext cx="2162600" cy="366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8" y="0"/>
                  </a:moveTo>
                  <a:lnTo>
                    <a:pt x="0" y="7419"/>
                  </a:lnTo>
                  <a:lnTo>
                    <a:pt x="440" y="21600"/>
                  </a:lnTo>
                  <a:lnTo>
                    <a:pt x="21600" y="1427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3F5288">
                <a:alpha val="40865"/>
              </a:srgbClr>
            </a:solidFill>
            <a:ln w="12700" cap="flat">
              <a:noFill/>
              <a:miter lim="400000"/>
            </a:ln>
            <a:effectLst>
              <a:outerShdw blurRad="190500" dist="381000" dir="5400000" rotWithShape="0">
                <a:srgbClr val="000000">
                  <a:alpha val="35959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813" name="pasted-image.pdf"/>
            <p:cNvPicPr>
              <a:picLocks noChangeAspect="1"/>
            </p:cNvPicPr>
            <p:nvPr/>
          </p:nvPicPr>
          <p:blipFill>
            <a:blip r:embed="rId8">
              <a:alphaModFix amt="95238"/>
              <a:extLst/>
            </a:blip>
            <a:stretch>
              <a:fillRect/>
            </a:stretch>
          </p:blipFill>
          <p:spPr>
            <a:xfrm>
              <a:off x="1560190" y="156391"/>
              <a:ext cx="1158120" cy="2178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5" name="Shape 815"/>
          <p:cNvSpPr/>
          <p:nvPr/>
        </p:nvSpPr>
        <p:spPr>
          <a:xfrm>
            <a:off x="5138259" y="5657500"/>
            <a:ext cx="6141173" cy="3183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3" h="16891" extrusionOk="0">
                <a:moveTo>
                  <a:pt x="87" y="0"/>
                </a:moveTo>
                <a:cubicBezTo>
                  <a:pt x="-257" y="3776"/>
                  <a:pt x="433" y="7601"/>
                  <a:pt x="1994" y="10576"/>
                </a:cubicBezTo>
                <a:cubicBezTo>
                  <a:pt x="7776" y="21600"/>
                  <a:pt x="19346" y="17486"/>
                  <a:pt x="21343" y="3697"/>
                </a:cubicBezTo>
              </a:path>
            </a:pathLst>
          </a:custGeom>
          <a:ln w="25400">
            <a:solidFill>
              <a:srgbClr val="FFFFFF"/>
            </a:solidFill>
            <a:prstDash val="sysDot"/>
            <a:miter lim="400000"/>
            <a:headEnd type="oval"/>
            <a:tailEnd type="oval"/>
          </a:ln>
        </p:spPr>
        <p:txBody>
          <a:bodyPr tIns="91439" bIns="9143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roup 844"/>
          <p:cNvGrpSpPr/>
          <p:nvPr/>
        </p:nvGrpSpPr>
        <p:grpSpPr>
          <a:xfrm>
            <a:off x="1008504" y="6037179"/>
            <a:ext cx="7728316" cy="6621830"/>
            <a:chOff x="0" y="0"/>
            <a:chExt cx="7728315" cy="6621829"/>
          </a:xfrm>
        </p:grpSpPr>
        <p:grpSp>
          <p:nvGrpSpPr>
            <p:cNvPr id="841" name="Group 841"/>
            <p:cNvGrpSpPr/>
            <p:nvPr/>
          </p:nvGrpSpPr>
          <p:grpSpPr>
            <a:xfrm>
              <a:off x="0" y="-1"/>
              <a:ext cx="7728316" cy="6621830"/>
              <a:chOff x="0" y="0"/>
              <a:chExt cx="7728315" cy="6621829"/>
            </a:xfrm>
          </p:grpSpPr>
          <p:sp>
            <p:nvSpPr>
              <p:cNvPr id="838" name="Shape 838"/>
              <p:cNvSpPr/>
              <p:nvPr/>
            </p:nvSpPr>
            <p:spPr>
              <a:xfrm rot="7107910" flipH="1">
                <a:off x="1913531" y="-13623"/>
                <a:ext cx="3922395" cy="664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AA9DD8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Shape 839"/>
              <p:cNvSpPr/>
              <p:nvPr/>
            </p:nvSpPr>
            <p:spPr>
              <a:xfrm flipH="1">
                <a:off x="0" y="3355205"/>
                <a:ext cx="3826240" cy="3252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A8E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Shape 840"/>
              <p:cNvSpPr/>
              <p:nvPr/>
            </p:nvSpPr>
            <p:spPr>
              <a:xfrm>
                <a:off x="3798003" y="3340765"/>
                <a:ext cx="3818470" cy="3281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71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42" name="Shape 842"/>
            <p:cNvSpPr/>
            <p:nvPr/>
          </p:nvSpPr>
          <p:spPr>
            <a:xfrm>
              <a:off x="1983297" y="2813127"/>
              <a:ext cx="4871355" cy="99557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002351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COMPETITIVE SECTORS</a:t>
              </a:r>
            </a:p>
          </p:txBody>
        </p:sp>
        <p:pic>
          <p:nvPicPr>
            <p:cNvPr id="843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3589" y="2855254"/>
              <a:ext cx="579933" cy="911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50" name="Group 850"/>
          <p:cNvGrpSpPr/>
          <p:nvPr/>
        </p:nvGrpSpPr>
        <p:grpSpPr>
          <a:xfrm>
            <a:off x="8570631" y="6075279"/>
            <a:ext cx="7728316" cy="6621830"/>
            <a:chOff x="0" y="0"/>
            <a:chExt cx="7728315" cy="6621829"/>
          </a:xfrm>
        </p:grpSpPr>
        <p:grpSp>
          <p:nvGrpSpPr>
            <p:cNvPr id="848" name="Group 848"/>
            <p:cNvGrpSpPr/>
            <p:nvPr/>
          </p:nvGrpSpPr>
          <p:grpSpPr>
            <a:xfrm>
              <a:off x="0" y="-1"/>
              <a:ext cx="7728316" cy="6621830"/>
              <a:chOff x="0" y="0"/>
              <a:chExt cx="7728315" cy="6621829"/>
            </a:xfrm>
          </p:grpSpPr>
          <p:sp>
            <p:nvSpPr>
              <p:cNvPr id="845" name="Shape 845"/>
              <p:cNvSpPr/>
              <p:nvPr/>
            </p:nvSpPr>
            <p:spPr>
              <a:xfrm rot="7107910" flipH="1">
                <a:off x="1913531" y="-13623"/>
                <a:ext cx="3922395" cy="664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AA9DD8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7648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Shape 846"/>
              <p:cNvSpPr/>
              <p:nvPr/>
            </p:nvSpPr>
            <p:spPr>
              <a:xfrm flipH="1">
                <a:off x="0" y="3355205"/>
                <a:ext cx="3826240" cy="3252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A8E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Shape 847"/>
              <p:cNvSpPr/>
              <p:nvPr/>
            </p:nvSpPr>
            <p:spPr>
              <a:xfrm>
                <a:off x="3798003" y="3340765"/>
                <a:ext cx="3818470" cy="3281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71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49" name="Shape 849"/>
            <p:cNvSpPr/>
            <p:nvPr/>
          </p:nvSpPr>
          <p:spPr>
            <a:xfrm>
              <a:off x="1285058" y="2869849"/>
              <a:ext cx="5158199" cy="14455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002351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ENTREPRENEURSHIP &amp; INNOVATION</a:t>
              </a:r>
            </a:p>
          </p:txBody>
        </p:sp>
      </p:grpSp>
      <p:pic>
        <p:nvPicPr>
          <p:cNvPr id="85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8161186" y="1124961"/>
            <a:ext cx="1701697" cy="7373814"/>
          </a:xfrm>
          <a:prstGeom prst="rect">
            <a:avLst/>
          </a:prstGeom>
          <a:ln w="12700">
            <a:miter lim="400000"/>
          </a:ln>
        </p:spPr>
      </p:pic>
      <p:sp>
        <p:nvSpPr>
          <p:cNvPr id="852" name="Shape 852"/>
          <p:cNvSpPr/>
          <p:nvPr/>
        </p:nvSpPr>
        <p:spPr>
          <a:xfrm>
            <a:off x="646677" y="724096"/>
            <a:ext cx="4392544" cy="3915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CONSTITUENTS </a:t>
            </a:r>
            <a:r>
              <a:rPr>
                <a:solidFill>
                  <a:srgbClr val="1CB0EA"/>
                </a:solidFill>
              </a:rPr>
              <a:t>/ BUSINESS</a:t>
            </a:r>
          </a:p>
        </p:txBody>
      </p:sp>
      <p:sp>
        <p:nvSpPr>
          <p:cNvPr id="853" name="Shape 853"/>
          <p:cNvSpPr/>
          <p:nvPr/>
        </p:nvSpPr>
        <p:spPr>
          <a:xfrm>
            <a:off x="795836" y="1629554"/>
            <a:ext cx="2577826" cy="2577826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grpSp>
        <p:nvGrpSpPr>
          <p:cNvPr id="860" name="Group 860"/>
          <p:cNvGrpSpPr/>
          <p:nvPr/>
        </p:nvGrpSpPr>
        <p:grpSpPr>
          <a:xfrm>
            <a:off x="1300814" y="2010775"/>
            <a:ext cx="1567870" cy="1967783"/>
            <a:chOff x="0" y="0"/>
            <a:chExt cx="1567869" cy="1967781"/>
          </a:xfrm>
        </p:grpSpPr>
        <p:sp>
          <p:nvSpPr>
            <p:cNvPr id="854" name="Shape 854"/>
            <p:cNvSpPr/>
            <p:nvPr/>
          </p:nvSpPr>
          <p:spPr>
            <a:xfrm rot="7107910" flipH="1">
              <a:off x="395421" y="620508"/>
              <a:ext cx="777027" cy="13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002351">
                <a:alpha val="30564"/>
              </a:srgbClr>
            </a:solidFill>
            <a:ln w="12700" cap="flat">
              <a:noFill/>
              <a:miter lim="400000"/>
            </a:ln>
            <a:effectLst>
              <a:outerShdw blurRad="190500" dist="292100" dir="5400000" rotWithShape="0">
                <a:srgbClr val="000000">
                  <a:alpha val="28015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 flipH="1">
              <a:off x="775772" y="1809"/>
              <a:ext cx="772183" cy="131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1" y="0"/>
                  </a:moveTo>
                  <a:lnTo>
                    <a:pt x="166" y="7150"/>
                  </a:lnTo>
                  <a:lnTo>
                    <a:pt x="0" y="21600"/>
                  </a:lnTo>
                  <a:lnTo>
                    <a:pt x="21600" y="14042"/>
                  </a:lnTo>
                  <a:lnTo>
                    <a:pt x="21501" y="0"/>
                  </a:lnTo>
                  <a:close/>
                </a:path>
              </a:pathLst>
            </a:custGeom>
            <a:solidFill>
              <a:srgbClr val="1CB0EA">
                <a:alpha val="262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4509" y="0"/>
              <a:ext cx="779205" cy="131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5" y="7170"/>
                  </a:lnTo>
                  <a:lnTo>
                    <a:pt x="0" y="21600"/>
                  </a:lnTo>
                  <a:lnTo>
                    <a:pt x="21405" y="140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5288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857" name="vintage-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6954" y="469521"/>
              <a:ext cx="311839" cy="31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8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5795" y="443766"/>
              <a:ext cx="300670" cy="360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9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35214" y="1101940"/>
              <a:ext cx="297585" cy="284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1" name="Shape 861"/>
          <p:cNvSpPr/>
          <p:nvPr/>
        </p:nvSpPr>
        <p:spPr>
          <a:xfrm>
            <a:off x="3169693" y="2699788"/>
            <a:ext cx="2345689" cy="437357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BUSINESS</a:t>
            </a:r>
          </a:p>
        </p:txBody>
      </p:sp>
      <p:sp>
        <p:nvSpPr>
          <p:cNvPr id="862" name="Shape 862"/>
          <p:cNvSpPr/>
          <p:nvPr/>
        </p:nvSpPr>
        <p:spPr>
          <a:xfrm flipV="1">
            <a:off x="1525044" y="3050098"/>
            <a:ext cx="1" cy="6327331"/>
          </a:xfrm>
          <a:prstGeom prst="line">
            <a:avLst/>
          </a:prstGeom>
          <a:ln w="25400">
            <a:solidFill>
              <a:srgbClr val="A7A7A7"/>
            </a:solidFill>
            <a:prstDash val="sysDot"/>
            <a:miter lim="400000"/>
            <a:headEnd type="oval"/>
            <a:tailEnd type="oval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863" name="Shape 863"/>
          <p:cNvSpPr/>
          <p:nvPr/>
        </p:nvSpPr>
        <p:spPr>
          <a:xfrm>
            <a:off x="15873213" y="3231613"/>
            <a:ext cx="6474538" cy="114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0" tIns="267890" rIns="267890" bIns="267890">
            <a:spAutoFit/>
          </a:bodyPr>
          <a:lstStyle>
            <a:lvl1pPr defTabSz="642937"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900" spc="-156">
                <a:solidFill>
                  <a:srgbClr val="8468AA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dirty="0" smtClean="0"/>
              <a:t>Economy Transformation</a:t>
            </a:r>
            <a:endParaRPr dirty="0"/>
          </a:p>
        </p:txBody>
      </p:sp>
      <p:grpSp>
        <p:nvGrpSpPr>
          <p:cNvPr id="869" name="Group 869"/>
          <p:cNvGrpSpPr/>
          <p:nvPr/>
        </p:nvGrpSpPr>
        <p:grpSpPr>
          <a:xfrm>
            <a:off x="16132757" y="6116790"/>
            <a:ext cx="7728317" cy="6621830"/>
            <a:chOff x="0" y="0"/>
            <a:chExt cx="7728315" cy="6621829"/>
          </a:xfrm>
        </p:grpSpPr>
        <p:grpSp>
          <p:nvGrpSpPr>
            <p:cNvPr id="867" name="Group 867"/>
            <p:cNvGrpSpPr/>
            <p:nvPr/>
          </p:nvGrpSpPr>
          <p:grpSpPr>
            <a:xfrm>
              <a:off x="0" y="-1"/>
              <a:ext cx="7728316" cy="6621830"/>
              <a:chOff x="0" y="0"/>
              <a:chExt cx="7728315" cy="6621829"/>
            </a:xfrm>
          </p:grpSpPr>
          <p:sp>
            <p:nvSpPr>
              <p:cNvPr id="864" name="Shape 864"/>
              <p:cNvSpPr/>
              <p:nvPr/>
            </p:nvSpPr>
            <p:spPr>
              <a:xfrm rot="7107910" flipH="1">
                <a:off x="1913531" y="-13623"/>
                <a:ext cx="3922395" cy="664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AA9DD8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Shape 865"/>
              <p:cNvSpPr/>
              <p:nvPr/>
            </p:nvSpPr>
            <p:spPr>
              <a:xfrm flipH="1">
                <a:off x="0" y="3355205"/>
                <a:ext cx="3826240" cy="3252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A8E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Shape 866"/>
              <p:cNvSpPr/>
              <p:nvPr/>
            </p:nvSpPr>
            <p:spPr>
              <a:xfrm>
                <a:off x="3798003" y="3340765"/>
                <a:ext cx="3818470" cy="3281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71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68" name="Shape 868"/>
            <p:cNvSpPr/>
            <p:nvPr/>
          </p:nvSpPr>
          <p:spPr>
            <a:xfrm>
              <a:off x="3175800" y="2814422"/>
              <a:ext cx="4419794" cy="10074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002351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rPr lang="en-US" dirty="0" smtClean="0"/>
                <a:t>CIRCULAR ECONOMY</a:t>
              </a:r>
              <a:endParaRPr dirty="0"/>
            </a:p>
          </p:txBody>
        </p:sp>
      </p:grpSp>
      <p:pic>
        <p:nvPicPr>
          <p:cNvPr id="87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275490" y="8939937"/>
            <a:ext cx="967979" cy="9679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0" name="Group 890"/>
          <p:cNvGrpSpPr/>
          <p:nvPr/>
        </p:nvGrpSpPr>
        <p:grpSpPr>
          <a:xfrm>
            <a:off x="9123211" y="2816392"/>
            <a:ext cx="6137579" cy="2086669"/>
            <a:chOff x="0" y="0"/>
            <a:chExt cx="6137577" cy="2086668"/>
          </a:xfrm>
        </p:grpSpPr>
        <p:grpSp>
          <p:nvGrpSpPr>
            <p:cNvPr id="874" name="Group 874"/>
            <p:cNvGrpSpPr/>
            <p:nvPr/>
          </p:nvGrpSpPr>
          <p:grpSpPr>
            <a:xfrm>
              <a:off x="4051936" y="0"/>
              <a:ext cx="2085642" cy="2053562"/>
              <a:chOff x="0" y="0"/>
              <a:chExt cx="2085641" cy="2053561"/>
            </a:xfrm>
          </p:grpSpPr>
          <p:sp>
            <p:nvSpPr>
              <p:cNvPr id="871" name="Shape 871"/>
              <p:cNvSpPr/>
              <p:nvPr/>
            </p:nvSpPr>
            <p:spPr>
              <a:xfrm rot="7107910" flipH="1">
                <a:off x="516404" y="-3677"/>
                <a:ext cx="1058538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Shape 872"/>
              <p:cNvSpPr/>
              <p:nvPr/>
            </p:nvSpPr>
            <p:spPr>
              <a:xfrm flipH="1">
                <a:off x="0" y="905469"/>
                <a:ext cx="1032588" cy="1140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11189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Shape 873"/>
              <p:cNvSpPr/>
              <p:nvPr/>
            </p:nvSpPr>
            <p:spPr>
              <a:xfrm>
                <a:off x="1024967" y="905469"/>
                <a:ext cx="1030492" cy="1148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78" name="Group 878"/>
            <p:cNvGrpSpPr/>
            <p:nvPr/>
          </p:nvGrpSpPr>
          <p:grpSpPr>
            <a:xfrm>
              <a:off x="2016138" y="295737"/>
              <a:ext cx="2085643" cy="1790932"/>
              <a:chOff x="0" y="0"/>
              <a:chExt cx="2085641" cy="1790930"/>
            </a:xfrm>
          </p:grpSpPr>
          <p:sp>
            <p:nvSpPr>
              <p:cNvPr id="875" name="Shape 875"/>
              <p:cNvSpPr/>
              <p:nvPr/>
            </p:nvSpPr>
            <p:spPr>
              <a:xfrm rot="7107910" flipH="1">
                <a:off x="516404" y="-3677"/>
                <a:ext cx="1058538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304800" dir="5400000" rotWithShape="0">
                  <a:srgbClr val="000000">
                    <a:alpha val="45973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6" name="Shape 876"/>
              <p:cNvSpPr/>
              <p:nvPr/>
            </p:nvSpPr>
            <p:spPr>
              <a:xfrm flipH="1">
                <a:off x="0" y="905469"/>
                <a:ext cx="1032588" cy="877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7" name="Shape 877"/>
              <p:cNvSpPr/>
              <p:nvPr/>
            </p:nvSpPr>
            <p:spPr>
              <a:xfrm>
                <a:off x="1024967" y="905469"/>
                <a:ext cx="1030492" cy="885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82" name="Group 882"/>
            <p:cNvGrpSpPr/>
            <p:nvPr/>
          </p:nvGrpSpPr>
          <p:grpSpPr>
            <a:xfrm>
              <a:off x="0" y="0"/>
              <a:ext cx="2085642" cy="2053562"/>
              <a:chOff x="0" y="0"/>
              <a:chExt cx="2085641" cy="2053561"/>
            </a:xfrm>
          </p:grpSpPr>
          <p:sp>
            <p:nvSpPr>
              <p:cNvPr id="879" name="Shape 879"/>
              <p:cNvSpPr/>
              <p:nvPr/>
            </p:nvSpPr>
            <p:spPr>
              <a:xfrm rot="7107910" flipH="1">
                <a:off x="516404" y="-3677"/>
                <a:ext cx="1058538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0" name="Shape 880"/>
              <p:cNvSpPr/>
              <p:nvPr/>
            </p:nvSpPr>
            <p:spPr>
              <a:xfrm flipH="1">
                <a:off x="0" y="905469"/>
                <a:ext cx="1032588" cy="1140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9946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1" name="Shape 881"/>
              <p:cNvSpPr/>
              <p:nvPr/>
            </p:nvSpPr>
            <p:spPr>
              <a:xfrm>
                <a:off x="1024967" y="905469"/>
                <a:ext cx="1030492" cy="1148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883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17540" y="1222020"/>
              <a:ext cx="465330" cy="387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4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07211" y="647940"/>
              <a:ext cx="671219" cy="4698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5" name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27075" y="592036"/>
              <a:ext cx="465329" cy="58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88" name="Group 888"/>
            <p:cNvGrpSpPr/>
            <p:nvPr/>
          </p:nvGrpSpPr>
          <p:grpSpPr>
            <a:xfrm>
              <a:off x="2032888" y="0"/>
              <a:ext cx="2069651" cy="1765734"/>
              <a:chOff x="0" y="0"/>
              <a:chExt cx="2069649" cy="1765733"/>
            </a:xfrm>
          </p:grpSpPr>
          <p:sp>
            <p:nvSpPr>
              <p:cNvPr id="886" name="Shape 886"/>
              <p:cNvSpPr/>
              <p:nvPr/>
            </p:nvSpPr>
            <p:spPr>
              <a:xfrm rot="7107910" flipH="1">
                <a:off x="516347" y="-13163"/>
                <a:ext cx="1036956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5" y="0"/>
                    </a:moveTo>
                    <a:lnTo>
                      <a:pt x="0" y="21600"/>
                    </a:lnTo>
                    <a:lnTo>
                      <a:pt x="21600" y="14270"/>
                    </a:lnTo>
                    <a:lnTo>
                      <a:pt x="20455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7" name="Shape 887"/>
              <p:cNvSpPr/>
              <p:nvPr/>
            </p:nvSpPr>
            <p:spPr>
              <a:xfrm flipH="1">
                <a:off x="6922" y="897581"/>
                <a:ext cx="2032441" cy="301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1"/>
                    </a:moveTo>
                    <a:lnTo>
                      <a:pt x="0" y="0"/>
                    </a:lnTo>
                    <a:lnTo>
                      <a:pt x="22" y="21182"/>
                    </a:lnTo>
                    <a:lnTo>
                      <a:pt x="21523" y="21600"/>
                    </a:lnTo>
                    <a:lnTo>
                      <a:pt x="21600" y="1041"/>
                    </a:lnTo>
                    <a:close/>
                  </a:path>
                </a:pathLst>
              </a:custGeom>
              <a:solidFill>
                <a:srgbClr val="13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889" name="pasted-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26295" y="559806"/>
              <a:ext cx="465329" cy="209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11" name="Group 911"/>
          <p:cNvGrpSpPr/>
          <p:nvPr/>
        </p:nvGrpSpPr>
        <p:grpSpPr>
          <a:xfrm>
            <a:off x="10298881" y="1086272"/>
            <a:ext cx="3786239" cy="2726201"/>
            <a:chOff x="0" y="0"/>
            <a:chExt cx="3786237" cy="2726199"/>
          </a:xfrm>
        </p:grpSpPr>
        <p:grpSp>
          <p:nvGrpSpPr>
            <p:cNvPr id="894" name="Group 894"/>
            <p:cNvGrpSpPr/>
            <p:nvPr/>
          </p:nvGrpSpPr>
          <p:grpSpPr>
            <a:xfrm>
              <a:off x="1044193" y="-1"/>
              <a:ext cx="1767987" cy="1518163"/>
              <a:chOff x="0" y="0"/>
              <a:chExt cx="1767985" cy="1518161"/>
            </a:xfrm>
          </p:grpSpPr>
          <p:sp>
            <p:nvSpPr>
              <p:cNvPr id="891" name="Shape 891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469900" dir="5400000" rotWithShape="0">
                  <a:srgbClr val="000000">
                    <a:alpha val="37174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2" name="Shape 892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4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3" name="Shape 893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C3B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98" name="Group 898"/>
            <p:cNvGrpSpPr/>
            <p:nvPr/>
          </p:nvGrpSpPr>
          <p:grpSpPr>
            <a:xfrm>
              <a:off x="0" y="563450"/>
              <a:ext cx="1767986" cy="1518163"/>
              <a:chOff x="0" y="0"/>
              <a:chExt cx="1767985" cy="1518161"/>
            </a:xfrm>
          </p:grpSpPr>
          <p:sp>
            <p:nvSpPr>
              <p:cNvPr id="895" name="Shape 895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6" name="Shape 896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7" name="Shape 897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2" name="Group 902"/>
            <p:cNvGrpSpPr/>
            <p:nvPr/>
          </p:nvGrpSpPr>
          <p:grpSpPr>
            <a:xfrm>
              <a:off x="2018252" y="566733"/>
              <a:ext cx="1767986" cy="1518162"/>
              <a:chOff x="0" y="0"/>
              <a:chExt cx="1767985" cy="1518161"/>
            </a:xfrm>
          </p:grpSpPr>
          <p:sp>
            <p:nvSpPr>
              <p:cNvPr id="899" name="Shape 899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00" name="Shape 900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01" name="Shape 901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903" name="pasted-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5210" y="331813"/>
              <a:ext cx="1057565" cy="1282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07" name="Group 907"/>
            <p:cNvGrpSpPr/>
            <p:nvPr/>
          </p:nvGrpSpPr>
          <p:grpSpPr>
            <a:xfrm>
              <a:off x="1022117" y="1208037"/>
              <a:ext cx="1767987" cy="1518163"/>
              <a:chOff x="0" y="0"/>
              <a:chExt cx="1767985" cy="1518161"/>
            </a:xfrm>
          </p:grpSpPr>
          <p:sp>
            <p:nvSpPr>
              <p:cNvPr id="904" name="Shape 904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3429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05" name="Shape 905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06" name="Shape 906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908" name="pasted-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669479" y="1272928"/>
              <a:ext cx="480533" cy="904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9" name="pasted-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432565" y="148768"/>
              <a:ext cx="954360" cy="7228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0" name="pasted-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85581" y="348603"/>
              <a:ext cx="1057565" cy="1282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2" name="Shape 912"/>
          <p:cNvSpPr/>
          <p:nvPr/>
        </p:nvSpPr>
        <p:spPr>
          <a:xfrm>
            <a:off x="4526545" y="6145699"/>
            <a:ext cx="3559969" cy="2144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5" y="0"/>
                </a:moveTo>
                <a:cubicBezTo>
                  <a:pt x="172" y="0"/>
                  <a:pt x="0" y="286"/>
                  <a:pt x="0" y="640"/>
                </a:cubicBezTo>
                <a:lnTo>
                  <a:pt x="0" y="17474"/>
                </a:lnTo>
                <a:cubicBezTo>
                  <a:pt x="0" y="17828"/>
                  <a:pt x="172" y="18114"/>
                  <a:pt x="385" y="18114"/>
                </a:cubicBezTo>
                <a:lnTo>
                  <a:pt x="2952" y="18114"/>
                </a:lnTo>
                <a:lnTo>
                  <a:pt x="4753" y="21600"/>
                </a:lnTo>
                <a:lnTo>
                  <a:pt x="6552" y="18114"/>
                </a:lnTo>
                <a:lnTo>
                  <a:pt x="21215" y="18114"/>
                </a:lnTo>
                <a:cubicBezTo>
                  <a:pt x="21428" y="18114"/>
                  <a:pt x="21600" y="17828"/>
                  <a:pt x="21600" y="17474"/>
                </a:cubicBezTo>
                <a:lnTo>
                  <a:pt x="21600" y="640"/>
                </a:lnTo>
                <a:cubicBezTo>
                  <a:pt x="21600" y="286"/>
                  <a:pt x="21428" y="0"/>
                  <a:pt x="21215" y="0"/>
                </a:cubicBezTo>
                <a:lnTo>
                  <a:pt x="38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0" rIns="203200" bIns="3600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8368A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BUSINESS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X% Labor</a:t>
            </a:r>
            <a:r>
              <a:rPr dirty="0" smtClean="0">
                <a:solidFill>
                  <a:srgbClr val="A7A7A7"/>
                </a:solidFill>
              </a:rPr>
              <a:t> </a:t>
            </a:r>
            <a:r>
              <a:rPr dirty="0">
                <a:solidFill>
                  <a:srgbClr val="A7A7A7"/>
                </a:solidFill>
              </a:rPr>
              <a:t>productivity increase</a:t>
            </a:r>
          </a:p>
        </p:txBody>
      </p:sp>
      <p:sp>
        <p:nvSpPr>
          <p:cNvPr id="913" name="Shape 913"/>
          <p:cNvSpPr/>
          <p:nvPr/>
        </p:nvSpPr>
        <p:spPr>
          <a:xfrm>
            <a:off x="12445846" y="6017097"/>
            <a:ext cx="3574257" cy="2781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" y="0"/>
                </a:moveTo>
                <a:cubicBezTo>
                  <a:pt x="196" y="0"/>
                  <a:pt x="0" y="317"/>
                  <a:pt x="0" y="708"/>
                </a:cubicBezTo>
                <a:lnTo>
                  <a:pt x="0" y="17041"/>
                </a:lnTo>
                <a:cubicBezTo>
                  <a:pt x="0" y="17432"/>
                  <a:pt x="196" y="17749"/>
                  <a:pt x="437" y="17749"/>
                </a:cubicBezTo>
                <a:lnTo>
                  <a:pt x="3341" y="17749"/>
                </a:lnTo>
                <a:lnTo>
                  <a:pt x="5380" y="21600"/>
                </a:lnTo>
                <a:lnTo>
                  <a:pt x="7416" y="17749"/>
                </a:lnTo>
                <a:lnTo>
                  <a:pt x="21163" y="17749"/>
                </a:lnTo>
                <a:cubicBezTo>
                  <a:pt x="21404" y="17749"/>
                  <a:pt x="21600" y="17432"/>
                  <a:pt x="21600" y="17041"/>
                </a:cubicBezTo>
                <a:lnTo>
                  <a:pt x="21600" y="708"/>
                </a:lnTo>
                <a:cubicBezTo>
                  <a:pt x="21600" y="317"/>
                  <a:pt x="21404" y="0"/>
                  <a:pt x="21163" y="0"/>
                </a:cubicBezTo>
                <a:lnTo>
                  <a:pt x="43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0" rIns="203200" bIns="3600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8368A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C2B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lang="en-US" dirty="0" smtClean="0">
                <a:solidFill>
                  <a:srgbClr val="A7A7A7"/>
                </a:solidFill>
              </a:rPr>
              <a:t>Enablement &amp; Y% Utilization</a:t>
            </a:r>
            <a:r>
              <a:rPr dirty="0" smtClean="0">
                <a:solidFill>
                  <a:srgbClr val="A7A7A7"/>
                </a:solidFill>
              </a:rPr>
              <a:t> </a:t>
            </a:r>
            <a:r>
              <a:rPr dirty="0">
                <a:solidFill>
                  <a:srgbClr val="A7A7A7"/>
                </a:solidFill>
              </a:rPr>
              <a:t>of entrepreneurship digital services</a:t>
            </a:r>
          </a:p>
        </p:txBody>
      </p:sp>
      <p:sp>
        <p:nvSpPr>
          <p:cNvPr id="914" name="Shape 914"/>
          <p:cNvSpPr/>
          <p:nvPr/>
        </p:nvSpPr>
        <p:spPr>
          <a:xfrm>
            <a:off x="19110482" y="6139523"/>
            <a:ext cx="4282679" cy="2203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4" y="0"/>
                </a:moveTo>
                <a:cubicBezTo>
                  <a:pt x="163" y="0"/>
                  <a:pt x="0" y="317"/>
                  <a:pt x="0" y="708"/>
                </a:cubicBezTo>
                <a:lnTo>
                  <a:pt x="0" y="17041"/>
                </a:lnTo>
                <a:cubicBezTo>
                  <a:pt x="0" y="17432"/>
                  <a:pt x="163" y="17749"/>
                  <a:pt x="364" y="17749"/>
                </a:cubicBezTo>
                <a:lnTo>
                  <a:pt x="2788" y="17749"/>
                </a:lnTo>
                <a:lnTo>
                  <a:pt x="4490" y="21600"/>
                </a:lnTo>
                <a:lnTo>
                  <a:pt x="6189" y="17749"/>
                </a:lnTo>
                <a:lnTo>
                  <a:pt x="21236" y="17749"/>
                </a:lnTo>
                <a:cubicBezTo>
                  <a:pt x="21437" y="17749"/>
                  <a:pt x="21600" y="17432"/>
                  <a:pt x="21600" y="17041"/>
                </a:cubicBezTo>
                <a:lnTo>
                  <a:pt x="21600" y="708"/>
                </a:lnTo>
                <a:cubicBezTo>
                  <a:pt x="21600" y="317"/>
                  <a:pt x="21437" y="0"/>
                  <a:pt x="21236" y="0"/>
                </a:cubicBezTo>
                <a:lnTo>
                  <a:pt x="36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0" rIns="203200" bIns="3600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8368A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G2B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Y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lang="en-US" dirty="0" smtClean="0">
                <a:solidFill>
                  <a:srgbClr val="A7A7A7"/>
                </a:solidFill>
              </a:rPr>
              <a:t>Sharing Economy</a:t>
            </a:r>
            <a:endParaRPr dirty="0">
              <a:solidFill>
                <a:srgbClr val="A7A7A7"/>
              </a:solidFill>
            </a:endParaRPr>
          </a:p>
        </p:txBody>
      </p:sp>
      <p:pic>
        <p:nvPicPr>
          <p:cNvPr id="916" name="led-light-bulb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1950799" y="10096533"/>
            <a:ext cx="967979" cy="967979"/>
          </a:xfrm>
          <a:prstGeom prst="rect">
            <a:avLst/>
          </a:prstGeom>
          <a:ln w="12700">
            <a:miter lim="400000"/>
          </a:ln>
        </p:spPr>
      </p:pic>
      <p:sp>
        <p:nvSpPr>
          <p:cNvPr id="918" name="Shape 918"/>
          <p:cNvSpPr/>
          <p:nvPr/>
        </p:nvSpPr>
        <p:spPr>
          <a:xfrm>
            <a:off x="20303329" y="10152618"/>
            <a:ext cx="3574257" cy="2126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00" y="0"/>
                </a:moveTo>
                <a:lnTo>
                  <a:pt x="2597" y="3205"/>
                </a:lnTo>
                <a:lnTo>
                  <a:pt x="779" y="3205"/>
                </a:lnTo>
                <a:cubicBezTo>
                  <a:pt x="350" y="3205"/>
                  <a:pt x="0" y="3793"/>
                  <a:pt x="0" y="4515"/>
                </a:cubicBezTo>
                <a:lnTo>
                  <a:pt x="0" y="20290"/>
                </a:lnTo>
                <a:cubicBezTo>
                  <a:pt x="0" y="21012"/>
                  <a:pt x="350" y="21600"/>
                  <a:pt x="779" y="21600"/>
                </a:cubicBezTo>
                <a:lnTo>
                  <a:pt x="20823" y="21600"/>
                </a:lnTo>
                <a:cubicBezTo>
                  <a:pt x="21253" y="21600"/>
                  <a:pt x="21600" y="21012"/>
                  <a:pt x="21600" y="20290"/>
                </a:cubicBezTo>
                <a:lnTo>
                  <a:pt x="21600" y="4515"/>
                </a:lnTo>
                <a:cubicBezTo>
                  <a:pt x="21600" y="3793"/>
                  <a:pt x="21253" y="3205"/>
                  <a:pt x="20823" y="3205"/>
                </a:cubicBezTo>
                <a:lnTo>
                  <a:pt x="6006" y="3205"/>
                </a:lnTo>
                <a:lnTo>
                  <a:pt x="43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324000" rIns="203200" bIns="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8368A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G2B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dirty="0">
                <a:solidFill>
                  <a:srgbClr val="A7A7A7"/>
                </a:solidFill>
              </a:rPr>
              <a:t>of </a:t>
            </a:r>
            <a:r>
              <a:rPr lang="en-US" dirty="0" smtClean="0">
                <a:solidFill>
                  <a:srgbClr val="A7A7A7"/>
                </a:solidFill>
              </a:rPr>
              <a:t>materials / assets reused</a:t>
            </a:r>
            <a:endParaRPr dirty="0">
              <a:solidFill>
                <a:srgbClr val="A7A7A7"/>
              </a:solidFill>
            </a:endParaRPr>
          </a:p>
        </p:txBody>
      </p:sp>
      <p:sp>
        <p:nvSpPr>
          <p:cNvPr id="919" name="Shape 919"/>
          <p:cNvSpPr/>
          <p:nvPr/>
        </p:nvSpPr>
        <p:spPr>
          <a:xfrm>
            <a:off x="14178495" y="10633976"/>
            <a:ext cx="3574257" cy="2129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16" y="0"/>
                </a:moveTo>
                <a:lnTo>
                  <a:pt x="3286" y="3232"/>
                </a:lnTo>
                <a:lnTo>
                  <a:pt x="437" y="3232"/>
                </a:lnTo>
                <a:cubicBezTo>
                  <a:pt x="196" y="3232"/>
                  <a:pt x="0" y="3561"/>
                  <a:pt x="0" y="3965"/>
                </a:cubicBezTo>
                <a:lnTo>
                  <a:pt x="0" y="20867"/>
                </a:lnTo>
                <a:cubicBezTo>
                  <a:pt x="0" y="21272"/>
                  <a:pt x="196" y="21600"/>
                  <a:pt x="437" y="21600"/>
                </a:cubicBezTo>
                <a:lnTo>
                  <a:pt x="21163" y="21600"/>
                </a:lnTo>
                <a:cubicBezTo>
                  <a:pt x="21404" y="21600"/>
                  <a:pt x="21600" y="21272"/>
                  <a:pt x="21600" y="20867"/>
                </a:cubicBezTo>
                <a:lnTo>
                  <a:pt x="21600" y="3965"/>
                </a:lnTo>
                <a:cubicBezTo>
                  <a:pt x="21600" y="3561"/>
                  <a:pt x="21404" y="3232"/>
                  <a:pt x="21163" y="3232"/>
                </a:cubicBezTo>
                <a:lnTo>
                  <a:pt x="6346" y="3232"/>
                </a:lnTo>
                <a:lnTo>
                  <a:pt x="481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8368A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B2C, B2B, B2G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Y%</a:t>
            </a:r>
            <a:r>
              <a:rPr dirty="0" smtClean="0">
                <a:solidFill>
                  <a:srgbClr val="A7A7A7"/>
                </a:solidFill>
              </a:rPr>
              <a:t> </a:t>
            </a:r>
            <a:r>
              <a:rPr dirty="0">
                <a:solidFill>
                  <a:srgbClr val="A7A7A7"/>
                </a:solidFill>
              </a:rPr>
              <a:t>R&amp;D to GDP ratio</a:t>
            </a:r>
          </a:p>
        </p:txBody>
      </p:sp>
      <p:sp>
        <p:nvSpPr>
          <p:cNvPr id="920" name="Shape 920"/>
          <p:cNvSpPr/>
          <p:nvPr/>
        </p:nvSpPr>
        <p:spPr>
          <a:xfrm>
            <a:off x="6631131" y="9977306"/>
            <a:ext cx="3977879" cy="1810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" y="0"/>
                </a:moveTo>
                <a:cubicBezTo>
                  <a:pt x="176" y="0"/>
                  <a:pt x="0" y="386"/>
                  <a:pt x="0" y="862"/>
                </a:cubicBezTo>
                <a:lnTo>
                  <a:pt x="0" y="20738"/>
                </a:lnTo>
                <a:cubicBezTo>
                  <a:pt x="0" y="21214"/>
                  <a:pt x="176" y="21600"/>
                  <a:pt x="392" y="21600"/>
                </a:cubicBezTo>
                <a:lnTo>
                  <a:pt x="19016" y="21600"/>
                </a:lnTo>
                <a:cubicBezTo>
                  <a:pt x="19232" y="21600"/>
                  <a:pt x="19408" y="21214"/>
                  <a:pt x="19408" y="20738"/>
                </a:cubicBezTo>
                <a:lnTo>
                  <a:pt x="19408" y="8828"/>
                </a:lnTo>
                <a:lnTo>
                  <a:pt x="21600" y="5804"/>
                </a:lnTo>
                <a:lnTo>
                  <a:pt x="19408" y="2783"/>
                </a:lnTo>
                <a:lnTo>
                  <a:pt x="19408" y="862"/>
                </a:lnTo>
                <a:cubicBezTo>
                  <a:pt x="19408" y="386"/>
                  <a:pt x="19232" y="0"/>
                  <a:pt x="19016" y="0"/>
                </a:cubicBezTo>
                <a:lnTo>
                  <a:pt x="39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8368A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B2C, B2B, B2G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 P</a:t>
            </a:r>
            <a:r>
              <a:rPr dirty="0" smtClean="0">
                <a:solidFill>
                  <a:srgbClr val="A7A7A7"/>
                </a:solidFill>
              </a:rPr>
              <a:t>atents </a:t>
            </a:r>
            <a:r>
              <a:rPr dirty="0">
                <a:solidFill>
                  <a:srgbClr val="A7A7A7"/>
                </a:solidFill>
              </a:rPr>
              <a:t>per 100,000 capita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0992013" y="2238996"/>
            <a:ext cx="2997200" cy="4826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vert="horz" wrap="none" lIns="73660" tIns="73660" rIns="73660" bIns="73660" rtlCol="0" anchor="ctr" anchorCtr="0">
            <a:noAutofit/>
          </a:bodyPr>
          <a:lstStyle/>
          <a:p>
            <a:pPr algn="ctr" hangingPunct="1"/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" grpId="3" animBg="1" advAuto="0"/>
      <p:bldP spid="850" grpId="2" animBg="1" advAuto="0"/>
      <p:bldP spid="869" grpId="1" animBg="1" advAuto="0"/>
      <p:bldP spid="912" grpId="7" animBg="1" advAuto="0"/>
      <p:bldP spid="913" grpId="5" animBg="1" advAuto="0"/>
      <p:bldP spid="914" grpId="4" animBg="1" advAuto="0"/>
      <p:bldP spid="918" grpId="8" animBg="1" advAuto="0"/>
      <p:bldP spid="919" grpId="9" animBg="1" advAuto="0"/>
      <p:bldP spid="920" grpId="1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/>
          <p:nvPr/>
        </p:nvSpPr>
        <p:spPr>
          <a:xfrm>
            <a:off x="646677" y="634930"/>
            <a:ext cx="5724805" cy="5698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dirty="0"/>
              <a:t>CONSTITUENTS </a:t>
            </a:r>
            <a:r>
              <a:rPr dirty="0">
                <a:solidFill>
                  <a:srgbClr val="1CB0EA"/>
                </a:solidFill>
              </a:rPr>
              <a:t>/ BUSINESS </a:t>
            </a:r>
            <a:r>
              <a:rPr dirty="0" smtClean="0">
                <a:solidFill>
                  <a:srgbClr val="1CB0EA"/>
                </a:solidFill>
              </a:rPr>
              <a:t>IMPACT</a:t>
            </a:r>
            <a:endParaRPr dirty="0">
              <a:solidFill>
                <a:srgbClr val="1CB0EA"/>
              </a:solidFill>
            </a:endParaRPr>
          </a:p>
        </p:txBody>
      </p:sp>
      <p:sp>
        <p:nvSpPr>
          <p:cNvPr id="1122" name="Shape 1122"/>
          <p:cNvSpPr/>
          <p:nvPr/>
        </p:nvSpPr>
        <p:spPr>
          <a:xfrm>
            <a:off x="795836" y="1629554"/>
            <a:ext cx="2577826" cy="2577826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grpSp>
        <p:nvGrpSpPr>
          <p:cNvPr id="1129" name="Group 1129"/>
          <p:cNvGrpSpPr/>
          <p:nvPr/>
        </p:nvGrpSpPr>
        <p:grpSpPr>
          <a:xfrm>
            <a:off x="1300814" y="2010775"/>
            <a:ext cx="1567870" cy="1967783"/>
            <a:chOff x="0" y="0"/>
            <a:chExt cx="1567869" cy="1967781"/>
          </a:xfrm>
        </p:grpSpPr>
        <p:sp>
          <p:nvSpPr>
            <p:cNvPr id="1123" name="Shape 1123"/>
            <p:cNvSpPr/>
            <p:nvPr/>
          </p:nvSpPr>
          <p:spPr>
            <a:xfrm rot="7107910" flipH="1">
              <a:off x="395421" y="620508"/>
              <a:ext cx="777027" cy="13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002351">
                <a:alpha val="30564"/>
              </a:srgbClr>
            </a:solidFill>
            <a:ln w="12700" cap="flat">
              <a:noFill/>
              <a:miter lim="400000"/>
            </a:ln>
            <a:effectLst>
              <a:outerShdw blurRad="190500" dist="292100" dir="5400000" rotWithShape="0">
                <a:srgbClr val="000000">
                  <a:alpha val="28015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 flipH="1">
              <a:off x="775772" y="1809"/>
              <a:ext cx="772183" cy="131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1" y="0"/>
                  </a:moveTo>
                  <a:lnTo>
                    <a:pt x="166" y="7150"/>
                  </a:lnTo>
                  <a:lnTo>
                    <a:pt x="0" y="21600"/>
                  </a:lnTo>
                  <a:lnTo>
                    <a:pt x="21600" y="14042"/>
                  </a:lnTo>
                  <a:lnTo>
                    <a:pt x="21501" y="0"/>
                  </a:lnTo>
                  <a:close/>
                </a:path>
              </a:pathLst>
            </a:custGeom>
            <a:solidFill>
              <a:srgbClr val="1CB0EA">
                <a:alpha val="262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4509" y="0"/>
              <a:ext cx="779205" cy="131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5" y="7170"/>
                  </a:lnTo>
                  <a:lnTo>
                    <a:pt x="0" y="21600"/>
                  </a:lnTo>
                  <a:lnTo>
                    <a:pt x="21405" y="140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5288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1126" name="vintage-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6954" y="469521"/>
              <a:ext cx="311839" cy="31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7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85795" y="443766"/>
              <a:ext cx="300670" cy="360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8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5214" y="1101940"/>
              <a:ext cx="297585" cy="284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0" name="Shape 1130"/>
          <p:cNvSpPr/>
          <p:nvPr/>
        </p:nvSpPr>
        <p:spPr>
          <a:xfrm>
            <a:off x="3169693" y="2699788"/>
            <a:ext cx="2345689" cy="437357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BUSINESS</a:t>
            </a:r>
          </a:p>
        </p:txBody>
      </p:sp>
      <p:pic>
        <p:nvPicPr>
          <p:cNvPr id="22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2156"/>
          <a:stretch>
            <a:fillRect/>
          </a:stretch>
        </p:blipFill>
        <p:spPr>
          <a:xfrm>
            <a:off x="7026920" y="1930726"/>
            <a:ext cx="9132858" cy="8008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93979" y="1591980"/>
            <a:ext cx="1283252" cy="150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043885" y="9328065"/>
            <a:ext cx="1650232" cy="1672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66942" y="9271102"/>
            <a:ext cx="1188900" cy="1509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739"/>
          <p:cNvSpPr/>
          <p:nvPr/>
        </p:nvSpPr>
        <p:spPr>
          <a:xfrm>
            <a:off x="13364512" y="1663591"/>
            <a:ext cx="6772166" cy="2509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000" spc="-28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n-US" dirty="0" smtClean="0"/>
              <a:t>X</a:t>
            </a:r>
            <a:r>
              <a:rPr dirty="0" smtClean="0"/>
              <a:t>% </a:t>
            </a:r>
            <a:r>
              <a:rPr lang="en-US" dirty="0" smtClean="0"/>
              <a:t>CITIZEN</a:t>
            </a:r>
            <a:r>
              <a:rPr dirty="0" smtClean="0"/>
              <a:t> </a:t>
            </a:r>
            <a:r>
              <a:rPr lang="en-US" dirty="0" smtClean="0"/>
              <a:t>SATISFACTION</a:t>
            </a:r>
            <a:endParaRPr dirty="0"/>
          </a:p>
        </p:txBody>
      </p:sp>
      <p:sp>
        <p:nvSpPr>
          <p:cNvPr id="27" name="Shape 740"/>
          <p:cNvSpPr/>
          <p:nvPr/>
        </p:nvSpPr>
        <p:spPr>
          <a:xfrm>
            <a:off x="724234" y="8312469"/>
            <a:ext cx="4476057" cy="2509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/>
          <a:p>
            <a:pPr algn="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000" spc="-28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/>
            </a:r>
            <a:br>
              <a:rPr dirty="0"/>
            </a:br>
            <a:r>
              <a:rPr lang="en-US" dirty="0" smtClean="0"/>
              <a:t>Y</a:t>
            </a:r>
            <a:r>
              <a:rPr dirty="0" smtClean="0"/>
              <a:t> BN</a:t>
            </a:r>
            <a:r>
              <a:rPr lang="en-US" dirty="0" smtClean="0"/>
              <a:t>$</a:t>
            </a:r>
            <a:r>
              <a:rPr dirty="0" smtClean="0"/>
              <a:t> </a:t>
            </a:r>
            <a:r>
              <a:rPr dirty="0"/>
              <a:t>SAVINGS</a:t>
            </a:r>
          </a:p>
        </p:txBody>
      </p:sp>
      <p:sp>
        <p:nvSpPr>
          <p:cNvPr id="28" name="Shape 741"/>
          <p:cNvSpPr/>
          <p:nvPr/>
        </p:nvSpPr>
        <p:spPr>
          <a:xfrm>
            <a:off x="17861630" y="8374158"/>
            <a:ext cx="5979775" cy="48719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000" spc="-28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n-US" dirty="0" smtClean="0"/>
              <a:t>X</a:t>
            </a:r>
            <a:r>
              <a:rPr dirty="0" smtClean="0"/>
              <a:t> </a:t>
            </a:r>
            <a:r>
              <a:rPr dirty="0"/>
              <a:t>METRIC TONS CO2 EMISSIONS SAVINGS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992013" y="2238996"/>
            <a:ext cx="2997200" cy="4826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vert="horz" wrap="none" lIns="73660" tIns="73660" rIns="73660" bIns="73660" rtlCol="0" anchor="ctr" anchorCtr="0">
            <a:noAutofit/>
          </a:bodyPr>
          <a:lstStyle/>
          <a:p>
            <a:pPr algn="ctr" hangingPunct="1"/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1407541" y="2492346"/>
            <a:ext cx="14868171" cy="55269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0" tIns="267890" rIns="267890" bIns="267890">
            <a:spAutoFit/>
          </a:bodyPr>
          <a:lstStyle/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9000" spc="-540">
                <a:solidFill>
                  <a:srgbClr val="002351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 smtClean="0"/>
              <a:t>It is important for cities to identify the impact of their smart and sustainable city initiatives</a:t>
            </a:r>
            <a:r>
              <a:rPr dirty="0" smtClean="0"/>
              <a:t>.</a:t>
            </a:r>
            <a:endParaRPr dirty="0"/>
          </a:p>
        </p:txBody>
      </p:sp>
      <p:grpSp>
        <p:nvGrpSpPr>
          <p:cNvPr id="274" name="Group 274"/>
          <p:cNvGrpSpPr/>
          <p:nvPr/>
        </p:nvGrpSpPr>
        <p:grpSpPr>
          <a:xfrm>
            <a:off x="19307547" y="4747114"/>
            <a:ext cx="2708933" cy="2708934"/>
            <a:chOff x="0" y="0"/>
            <a:chExt cx="2708932" cy="2708932"/>
          </a:xfrm>
        </p:grpSpPr>
        <p:sp>
          <p:nvSpPr>
            <p:cNvPr id="272" name="Shape 272"/>
            <p:cNvSpPr/>
            <p:nvPr/>
          </p:nvSpPr>
          <p:spPr>
            <a:xfrm>
              <a:off x="0" y="0"/>
              <a:ext cx="2708933" cy="2708933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algn="ctr" defTabSz="642937">
                <a:lnSpc>
                  <a:spcPct val="140000"/>
                </a:lnSpc>
                <a:defRPr sz="3100" spc="-62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  <a:sym typeface="Gotham Bold"/>
                </a:defRPr>
              </a:pPr>
              <a:endParaRPr/>
            </a:p>
          </p:txBody>
        </p:sp>
        <p:pic>
          <p:nvPicPr>
            <p:cNvPr id="273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5563" t="27570" r="35563" b="57402"/>
            <a:stretch>
              <a:fillRect/>
            </a:stretch>
          </p:blipFill>
          <p:spPr>
            <a:xfrm>
              <a:off x="495246" y="1469826"/>
              <a:ext cx="1718557" cy="7671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5189" y="2586921"/>
            <a:ext cx="9027241" cy="1095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-873587" y="-324571"/>
            <a:ext cx="26131175" cy="541863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78" name="pasted-image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190200" y="511229"/>
            <a:ext cx="825500" cy="82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/>
          <p:nvPr/>
        </p:nvSpPr>
        <p:spPr>
          <a:xfrm>
            <a:off x="6713947" y="1840584"/>
            <a:ext cx="10320450" cy="10320450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grpSp>
        <p:nvGrpSpPr>
          <p:cNvPr id="1193" name="Group 1193"/>
          <p:cNvGrpSpPr/>
          <p:nvPr/>
        </p:nvGrpSpPr>
        <p:grpSpPr>
          <a:xfrm>
            <a:off x="9677010" y="7065598"/>
            <a:ext cx="4506729" cy="5030552"/>
            <a:chOff x="0" y="0"/>
            <a:chExt cx="4506728" cy="5030550"/>
          </a:xfrm>
        </p:grpSpPr>
        <p:sp>
          <p:nvSpPr>
            <p:cNvPr id="1189" name="Shape 1189"/>
            <p:cNvSpPr/>
            <p:nvPr/>
          </p:nvSpPr>
          <p:spPr>
            <a:xfrm flipH="1">
              <a:off x="3185549" y="1945149"/>
              <a:ext cx="1273223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34655" y="1957849"/>
              <a:ext cx="1273224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 rot="7107910" flipH="1">
              <a:off x="1136610" y="1157908"/>
              <a:ext cx="2233509" cy="391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5CB7A6">
                <a:alpha val="4394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 rot="7107910" flipH="1">
              <a:off x="1179785" y="-32258"/>
              <a:ext cx="2207378" cy="383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8468AA">
                <a:alpha val="39480"/>
              </a:srgbClr>
            </a:solidFill>
            <a:ln w="12700" cap="flat">
              <a:noFill/>
              <a:miter lim="400000"/>
            </a:ln>
            <a:effectLst>
              <a:outerShdw blurRad="266700" dist="139700" rotWithShape="0">
                <a:srgbClr val="000000">
                  <a:alpha val="65111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94" name="Shape 1194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195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1196" name="Shape 1196"/>
          <p:cNvSpPr/>
          <p:nvPr/>
        </p:nvSpPr>
        <p:spPr>
          <a:xfrm rot="7107910" flipH="1">
            <a:off x="10888053" y="5704164"/>
            <a:ext cx="2084642" cy="3654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1" y="0"/>
                </a:moveTo>
                <a:lnTo>
                  <a:pt x="300" y="7708"/>
                </a:lnTo>
                <a:lnTo>
                  <a:pt x="0" y="21600"/>
                </a:lnTo>
                <a:lnTo>
                  <a:pt x="21600" y="14374"/>
                </a:lnTo>
                <a:lnTo>
                  <a:pt x="20591" y="0"/>
                </a:lnTo>
                <a:close/>
              </a:path>
            </a:pathLst>
          </a:custGeom>
          <a:solidFill>
            <a:srgbClr val="002351">
              <a:alpha val="36855"/>
            </a:srgbClr>
          </a:solidFill>
          <a:ln w="12700">
            <a:miter lim="400000"/>
          </a:ln>
          <a:effectLst>
            <a:outerShdw blurRad="190500" dist="444500" dir="5400000" rotWithShape="0">
              <a:srgbClr val="000000">
                <a:alpha val="39313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sp>
        <p:nvSpPr>
          <p:cNvPr id="1197" name="Shape 1197"/>
          <p:cNvSpPr/>
          <p:nvPr/>
        </p:nvSpPr>
        <p:spPr>
          <a:xfrm flipH="1">
            <a:off x="11908476" y="4044292"/>
            <a:ext cx="2071646" cy="3534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1" y="0"/>
                </a:moveTo>
                <a:lnTo>
                  <a:pt x="166" y="7150"/>
                </a:lnTo>
                <a:lnTo>
                  <a:pt x="0" y="21600"/>
                </a:lnTo>
                <a:lnTo>
                  <a:pt x="21600" y="14042"/>
                </a:lnTo>
                <a:lnTo>
                  <a:pt x="21501" y="0"/>
                </a:lnTo>
                <a:close/>
              </a:path>
            </a:pathLst>
          </a:custGeom>
          <a:solidFill>
            <a:srgbClr val="1CB0EA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198" name="Shape 1198"/>
          <p:cNvSpPr/>
          <p:nvPr/>
        </p:nvSpPr>
        <p:spPr>
          <a:xfrm>
            <a:off x="9839297" y="4039437"/>
            <a:ext cx="2090485" cy="3539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5" y="7170"/>
                </a:lnTo>
                <a:lnTo>
                  <a:pt x="0" y="21600"/>
                </a:lnTo>
                <a:lnTo>
                  <a:pt x="21405" y="14052"/>
                </a:lnTo>
                <a:lnTo>
                  <a:pt x="21600" y="0"/>
                </a:lnTo>
                <a:close/>
              </a:path>
            </a:pathLst>
          </a:custGeom>
          <a:solidFill>
            <a:srgbClr val="3F5288">
              <a:alpha val="3900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1199" name="vintage-3.png"/>
          <p:cNvPicPr>
            <a:picLocks noChangeAspect="1"/>
          </p:cNvPicPr>
          <p:nvPr/>
        </p:nvPicPr>
        <p:blipFill>
          <a:blip r:embed="rId3">
            <a:alphaModFix amt="60000"/>
            <a:extLst/>
          </a:blip>
          <a:stretch>
            <a:fillRect/>
          </a:stretch>
        </p:blipFill>
        <p:spPr>
          <a:xfrm>
            <a:off x="10462912" y="5299089"/>
            <a:ext cx="836613" cy="83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71935" y="5229993"/>
            <a:ext cx="806650" cy="967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1" name="pasted-image.pdf"/>
          <p:cNvPicPr>
            <a:picLocks noChangeAspect="1"/>
          </p:cNvPicPr>
          <p:nvPr/>
        </p:nvPicPr>
        <p:blipFill>
          <a:blip r:embed="rId5">
            <a:alphaModFix amt="51374"/>
            <a:extLst/>
          </a:blip>
          <a:stretch>
            <a:fillRect/>
          </a:stretch>
        </p:blipFill>
        <p:spPr>
          <a:xfrm>
            <a:off x="11531381" y="6995772"/>
            <a:ext cx="798372" cy="762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2" name="pasted-image.pdf"/>
          <p:cNvPicPr>
            <a:picLocks noChangeAspect="1"/>
          </p:cNvPicPr>
          <p:nvPr/>
        </p:nvPicPr>
        <p:blipFill>
          <a:blip r:embed="rId6">
            <a:alphaModFix amt="54195"/>
            <a:extLst/>
          </a:blip>
          <a:stretch>
            <a:fillRect/>
          </a:stretch>
        </p:blipFill>
        <p:spPr>
          <a:xfrm>
            <a:off x="11517822" y="10275337"/>
            <a:ext cx="825244" cy="836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3" name="pasted-image.pdf"/>
          <p:cNvPicPr>
            <a:picLocks noChangeAspect="1"/>
          </p:cNvPicPr>
          <p:nvPr/>
        </p:nvPicPr>
        <p:blipFill>
          <a:blip r:embed="rId7">
            <a:alphaModFix amt="54195"/>
            <a:extLst/>
          </a:blip>
          <a:stretch>
            <a:fillRect/>
          </a:stretch>
        </p:blipFill>
        <p:spPr>
          <a:xfrm>
            <a:off x="11595219" y="8857524"/>
            <a:ext cx="681386" cy="9619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6" name="Group 1206"/>
          <p:cNvGrpSpPr/>
          <p:nvPr/>
        </p:nvGrpSpPr>
        <p:grpSpPr>
          <a:xfrm>
            <a:off x="9807906" y="2414889"/>
            <a:ext cx="4249324" cy="3646168"/>
            <a:chOff x="11657" y="0"/>
            <a:chExt cx="4249322" cy="3646166"/>
          </a:xfrm>
        </p:grpSpPr>
        <p:sp>
          <p:nvSpPr>
            <p:cNvPr id="1204" name="Shape 1204"/>
            <p:cNvSpPr/>
            <p:nvPr/>
          </p:nvSpPr>
          <p:spPr>
            <a:xfrm rot="7107910" flipH="1">
              <a:off x="1055019" y="-7511"/>
              <a:ext cx="2162600" cy="366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8" y="0"/>
                  </a:moveTo>
                  <a:lnTo>
                    <a:pt x="0" y="7419"/>
                  </a:lnTo>
                  <a:lnTo>
                    <a:pt x="440" y="21600"/>
                  </a:lnTo>
                  <a:lnTo>
                    <a:pt x="21600" y="1427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3F5288">
                <a:alpha val="40865"/>
              </a:srgbClr>
            </a:solidFill>
            <a:ln w="12700" cap="flat">
              <a:noFill/>
              <a:miter lim="400000"/>
            </a:ln>
            <a:effectLst>
              <a:outerShdw blurRad="190500" dist="381000" dir="5400000" rotWithShape="0">
                <a:srgbClr val="000000">
                  <a:alpha val="35959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1205" name="pasted-image.pdf"/>
            <p:cNvPicPr>
              <a:picLocks noChangeAspect="1"/>
            </p:cNvPicPr>
            <p:nvPr/>
          </p:nvPicPr>
          <p:blipFill>
            <a:blip r:embed="rId8">
              <a:alphaModFix amt="95238"/>
              <a:extLst/>
            </a:blip>
            <a:stretch>
              <a:fillRect/>
            </a:stretch>
          </p:blipFill>
          <p:spPr>
            <a:xfrm>
              <a:off x="1560190" y="156391"/>
              <a:ext cx="1158120" cy="2178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07" name="Shape 1207"/>
          <p:cNvSpPr/>
          <p:nvPr/>
        </p:nvSpPr>
        <p:spPr>
          <a:xfrm>
            <a:off x="16635426" y="4543658"/>
            <a:ext cx="6365955" cy="1270001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5800" spc="-232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INDIVIDUALS</a:t>
            </a:r>
          </a:p>
        </p:txBody>
      </p:sp>
      <p:sp>
        <p:nvSpPr>
          <p:cNvPr id="1208" name="Shape 1208"/>
          <p:cNvSpPr/>
          <p:nvPr/>
        </p:nvSpPr>
        <p:spPr>
          <a:xfrm flipH="1">
            <a:off x="13581623" y="5595806"/>
            <a:ext cx="6141174" cy="3183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3" h="16891" extrusionOk="0">
                <a:moveTo>
                  <a:pt x="87" y="0"/>
                </a:moveTo>
                <a:cubicBezTo>
                  <a:pt x="-257" y="3776"/>
                  <a:pt x="433" y="7601"/>
                  <a:pt x="1994" y="10576"/>
                </a:cubicBezTo>
                <a:cubicBezTo>
                  <a:pt x="7776" y="21600"/>
                  <a:pt x="19346" y="17486"/>
                  <a:pt x="21343" y="3697"/>
                </a:cubicBezTo>
              </a:path>
            </a:pathLst>
          </a:custGeom>
          <a:ln w="25400">
            <a:solidFill>
              <a:srgbClr val="FFFFFF"/>
            </a:solidFill>
            <a:prstDash val="sysDot"/>
            <a:miter lim="400000"/>
            <a:headEnd type="oval"/>
            <a:tailEnd type="oval"/>
          </a:ln>
        </p:spPr>
        <p:txBody>
          <a:bodyPr tIns="91439" bIns="9143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8457709" y="-74639"/>
            <a:ext cx="1701698" cy="7373814"/>
          </a:xfrm>
          <a:prstGeom prst="rect">
            <a:avLst/>
          </a:prstGeom>
          <a:ln w="12700">
            <a:miter lim="400000"/>
          </a:ln>
        </p:spPr>
      </p:pic>
      <p:sp>
        <p:nvSpPr>
          <p:cNvPr id="2210" name="Shape 2210"/>
          <p:cNvSpPr/>
          <p:nvPr/>
        </p:nvSpPr>
        <p:spPr>
          <a:xfrm>
            <a:off x="646677" y="636854"/>
            <a:ext cx="4563205" cy="5660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Bold"/>
                <a:ea typeface="GothamBold"/>
                <a:cs typeface="GothamBold"/>
                <a:sym typeface="GothamBold"/>
              </a:defRPr>
            </a:pPr>
            <a:r>
              <a:rPr dirty="0"/>
              <a:t>CONSTITUENTS </a:t>
            </a:r>
            <a:r>
              <a:rPr dirty="0">
                <a:solidFill>
                  <a:srgbClr val="1CB0EA"/>
                </a:solidFill>
              </a:rPr>
              <a:t>/ </a:t>
            </a:r>
            <a:r>
              <a:rPr b="1" dirty="0">
                <a:solidFill>
                  <a:srgbClr val="1CB0EA"/>
                </a:solidFill>
              </a:rPr>
              <a:t>INDIVIDUALS</a:t>
            </a:r>
          </a:p>
        </p:txBody>
      </p:sp>
      <p:sp>
        <p:nvSpPr>
          <p:cNvPr id="2211" name="Shape 2211"/>
          <p:cNvSpPr/>
          <p:nvPr/>
        </p:nvSpPr>
        <p:spPr>
          <a:xfrm>
            <a:off x="795836" y="1629554"/>
            <a:ext cx="2577826" cy="2577826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grpSp>
        <p:nvGrpSpPr>
          <p:cNvPr id="2218" name="Group 2218"/>
          <p:cNvGrpSpPr/>
          <p:nvPr/>
        </p:nvGrpSpPr>
        <p:grpSpPr>
          <a:xfrm>
            <a:off x="1300814" y="2010775"/>
            <a:ext cx="1567870" cy="1967783"/>
            <a:chOff x="0" y="0"/>
            <a:chExt cx="1567869" cy="1967781"/>
          </a:xfrm>
        </p:grpSpPr>
        <p:sp>
          <p:nvSpPr>
            <p:cNvPr id="2212" name="Shape 2212"/>
            <p:cNvSpPr/>
            <p:nvPr/>
          </p:nvSpPr>
          <p:spPr>
            <a:xfrm rot="7107910" flipH="1">
              <a:off x="395421" y="620508"/>
              <a:ext cx="777027" cy="13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002351">
                <a:alpha val="30564"/>
              </a:srgbClr>
            </a:solidFill>
            <a:ln w="12700" cap="flat">
              <a:noFill/>
              <a:miter lim="400000"/>
            </a:ln>
            <a:effectLst>
              <a:outerShdw blurRad="190500" dist="292100" dir="5400000" rotWithShape="0">
                <a:srgbClr val="000000">
                  <a:alpha val="28015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213" name="Shape 2213"/>
            <p:cNvSpPr/>
            <p:nvPr/>
          </p:nvSpPr>
          <p:spPr>
            <a:xfrm flipH="1">
              <a:off x="775772" y="1809"/>
              <a:ext cx="772183" cy="131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1" y="0"/>
                  </a:moveTo>
                  <a:lnTo>
                    <a:pt x="166" y="7150"/>
                  </a:lnTo>
                  <a:lnTo>
                    <a:pt x="0" y="21600"/>
                  </a:lnTo>
                  <a:lnTo>
                    <a:pt x="21600" y="14042"/>
                  </a:lnTo>
                  <a:lnTo>
                    <a:pt x="21501" y="0"/>
                  </a:lnTo>
                  <a:close/>
                </a:path>
              </a:pathLst>
            </a:custGeom>
            <a:solidFill>
              <a:srgbClr val="1CB0EA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2214" name="Shape 2214"/>
            <p:cNvSpPr/>
            <p:nvPr/>
          </p:nvSpPr>
          <p:spPr>
            <a:xfrm>
              <a:off x="4509" y="0"/>
              <a:ext cx="779205" cy="131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5" y="7170"/>
                  </a:lnTo>
                  <a:lnTo>
                    <a:pt x="0" y="21600"/>
                  </a:lnTo>
                  <a:lnTo>
                    <a:pt x="21405" y="140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5288">
                <a:alpha val="2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2215" name="vintage-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6954" y="469521"/>
              <a:ext cx="311839" cy="31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6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5795" y="443766"/>
              <a:ext cx="300670" cy="360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7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5214" y="1101940"/>
              <a:ext cx="297585" cy="284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19" name="Shape 2219"/>
          <p:cNvSpPr/>
          <p:nvPr/>
        </p:nvSpPr>
        <p:spPr>
          <a:xfrm>
            <a:off x="3169693" y="2699788"/>
            <a:ext cx="2345689" cy="437357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INDIVIDUALS</a:t>
            </a:r>
          </a:p>
        </p:txBody>
      </p:sp>
      <p:sp>
        <p:nvSpPr>
          <p:cNvPr id="2220" name="Shape 2220"/>
          <p:cNvSpPr/>
          <p:nvPr/>
        </p:nvSpPr>
        <p:spPr>
          <a:xfrm>
            <a:off x="16016075" y="2697230"/>
            <a:ext cx="6908408" cy="114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0" tIns="267890" rIns="267890" bIns="267890">
            <a:spAutoFit/>
          </a:bodyPr>
          <a:lstStyle>
            <a:lvl1pPr defTabSz="642937"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900" spc="-156">
                <a:solidFill>
                  <a:srgbClr val="002351"/>
                </a:solidFill>
                <a:latin typeface="GothamBook"/>
                <a:ea typeface="GothamBook"/>
                <a:cs typeface="GothamBook"/>
                <a:sym typeface="GothamBook"/>
              </a:defRPr>
            </a:lvl1pPr>
          </a:lstStyle>
          <a:p>
            <a:r>
              <a:rPr lang="en-US" dirty="0" smtClean="0"/>
              <a:t>Social Transformation</a:t>
            </a:r>
            <a:endParaRPr dirty="0"/>
          </a:p>
        </p:txBody>
      </p:sp>
      <p:grpSp>
        <p:nvGrpSpPr>
          <p:cNvPr id="2240" name="Group 2240"/>
          <p:cNvGrpSpPr/>
          <p:nvPr/>
        </p:nvGrpSpPr>
        <p:grpSpPr>
          <a:xfrm>
            <a:off x="9123211" y="2862333"/>
            <a:ext cx="6137579" cy="2086669"/>
            <a:chOff x="0" y="0"/>
            <a:chExt cx="6137577" cy="2086668"/>
          </a:xfrm>
        </p:grpSpPr>
        <p:grpSp>
          <p:nvGrpSpPr>
            <p:cNvPr id="2224" name="Group 2224"/>
            <p:cNvGrpSpPr/>
            <p:nvPr/>
          </p:nvGrpSpPr>
          <p:grpSpPr>
            <a:xfrm>
              <a:off x="4051936" y="0"/>
              <a:ext cx="2085642" cy="2053562"/>
              <a:chOff x="0" y="0"/>
              <a:chExt cx="2085641" cy="2053561"/>
            </a:xfrm>
          </p:grpSpPr>
          <p:sp>
            <p:nvSpPr>
              <p:cNvPr id="2221" name="Shape 2221"/>
              <p:cNvSpPr/>
              <p:nvPr/>
            </p:nvSpPr>
            <p:spPr>
              <a:xfrm rot="7107910" flipH="1">
                <a:off x="516404" y="-3677"/>
                <a:ext cx="1058538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2" name="Shape 2222"/>
              <p:cNvSpPr/>
              <p:nvPr/>
            </p:nvSpPr>
            <p:spPr>
              <a:xfrm flipH="1">
                <a:off x="0" y="905469"/>
                <a:ext cx="1032588" cy="1140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11189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3" name="Shape 2223"/>
              <p:cNvSpPr/>
              <p:nvPr/>
            </p:nvSpPr>
            <p:spPr>
              <a:xfrm>
                <a:off x="1024967" y="905469"/>
                <a:ext cx="1030492" cy="1148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28" name="Group 2228"/>
            <p:cNvGrpSpPr/>
            <p:nvPr/>
          </p:nvGrpSpPr>
          <p:grpSpPr>
            <a:xfrm>
              <a:off x="2016138" y="295737"/>
              <a:ext cx="2085643" cy="1790932"/>
              <a:chOff x="0" y="0"/>
              <a:chExt cx="2085641" cy="1790930"/>
            </a:xfrm>
          </p:grpSpPr>
          <p:sp>
            <p:nvSpPr>
              <p:cNvPr id="2225" name="Shape 2225"/>
              <p:cNvSpPr/>
              <p:nvPr/>
            </p:nvSpPr>
            <p:spPr>
              <a:xfrm rot="7107910" flipH="1">
                <a:off x="516404" y="-3677"/>
                <a:ext cx="1058538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6" name="Shape 2226"/>
              <p:cNvSpPr/>
              <p:nvPr/>
            </p:nvSpPr>
            <p:spPr>
              <a:xfrm flipH="1">
                <a:off x="0" y="905469"/>
                <a:ext cx="1032588" cy="877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7" name="Shape 2227"/>
              <p:cNvSpPr/>
              <p:nvPr/>
            </p:nvSpPr>
            <p:spPr>
              <a:xfrm>
                <a:off x="1024967" y="905469"/>
                <a:ext cx="1030492" cy="885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32" name="Group 2232"/>
            <p:cNvGrpSpPr/>
            <p:nvPr/>
          </p:nvGrpSpPr>
          <p:grpSpPr>
            <a:xfrm>
              <a:off x="0" y="0"/>
              <a:ext cx="2085642" cy="2053562"/>
              <a:chOff x="0" y="0"/>
              <a:chExt cx="2085641" cy="2053561"/>
            </a:xfrm>
          </p:grpSpPr>
          <p:sp>
            <p:nvSpPr>
              <p:cNvPr id="2229" name="Shape 2229"/>
              <p:cNvSpPr/>
              <p:nvPr/>
            </p:nvSpPr>
            <p:spPr>
              <a:xfrm rot="7107910" flipH="1">
                <a:off x="516404" y="-3677"/>
                <a:ext cx="1058538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0" name="Shape 2230"/>
              <p:cNvSpPr/>
              <p:nvPr/>
            </p:nvSpPr>
            <p:spPr>
              <a:xfrm flipH="1">
                <a:off x="0" y="905469"/>
                <a:ext cx="1032588" cy="1140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9946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1" name="Shape 2231"/>
              <p:cNvSpPr/>
              <p:nvPr/>
            </p:nvSpPr>
            <p:spPr>
              <a:xfrm>
                <a:off x="1024967" y="905469"/>
                <a:ext cx="1030492" cy="1148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233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17540" y="1222020"/>
              <a:ext cx="465330" cy="387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4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07211" y="647940"/>
              <a:ext cx="671219" cy="4698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5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27075" y="592036"/>
              <a:ext cx="465329" cy="58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38" name="Group 2238"/>
            <p:cNvGrpSpPr/>
            <p:nvPr/>
          </p:nvGrpSpPr>
          <p:grpSpPr>
            <a:xfrm>
              <a:off x="2032888" y="0"/>
              <a:ext cx="2069651" cy="1765734"/>
              <a:chOff x="0" y="0"/>
              <a:chExt cx="2069649" cy="1765733"/>
            </a:xfrm>
          </p:grpSpPr>
          <p:sp>
            <p:nvSpPr>
              <p:cNvPr id="2236" name="Shape 2236"/>
              <p:cNvSpPr/>
              <p:nvPr/>
            </p:nvSpPr>
            <p:spPr>
              <a:xfrm rot="7107910" flipH="1">
                <a:off x="516347" y="-13163"/>
                <a:ext cx="1036956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5" y="0"/>
                    </a:moveTo>
                    <a:lnTo>
                      <a:pt x="0" y="21600"/>
                    </a:lnTo>
                    <a:lnTo>
                      <a:pt x="21600" y="14270"/>
                    </a:lnTo>
                    <a:lnTo>
                      <a:pt x="20455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7" name="Shape 2237"/>
              <p:cNvSpPr/>
              <p:nvPr/>
            </p:nvSpPr>
            <p:spPr>
              <a:xfrm flipH="1">
                <a:off x="6922" y="897581"/>
                <a:ext cx="2032441" cy="301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1"/>
                    </a:moveTo>
                    <a:lnTo>
                      <a:pt x="0" y="0"/>
                    </a:lnTo>
                    <a:lnTo>
                      <a:pt x="22" y="21182"/>
                    </a:lnTo>
                    <a:lnTo>
                      <a:pt x="21523" y="21600"/>
                    </a:lnTo>
                    <a:lnTo>
                      <a:pt x="21600" y="1041"/>
                    </a:lnTo>
                    <a:close/>
                  </a:path>
                </a:pathLst>
              </a:custGeom>
              <a:solidFill>
                <a:srgbClr val="13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239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26295" y="559806"/>
              <a:ext cx="465329" cy="209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57" name="Group 2257"/>
          <p:cNvGrpSpPr/>
          <p:nvPr/>
        </p:nvGrpSpPr>
        <p:grpSpPr>
          <a:xfrm>
            <a:off x="9123211" y="2373768"/>
            <a:ext cx="6137579" cy="1799825"/>
            <a:chOff x="0" y="0"/>
            <a:chExt cx="6137577" cy="1799824"/>
          </a:xfrm>
        </p:grpSpPr>
        <p:grpSp>
          <p:nvGrpSpPr>
            <p:cNvPr id="2246" name="Group 2246"/>
            <p:cNvGrpSpPr/>
            <p:nvPr/>
          </p:nvGrpSpPr>
          <p:grpSpPr>
            <a:xfrm>
              <a:off x="0" y="0"/>
              <a:ext cx="2075615" cy="1778443"/>
              <a:chOff x="0" y="0"/>
              <a:chExt cx="2075614" cy="1778442"/>
            </a:xfrm>
          </p:grpSpPr>
          <p:grpSp>
            <p:nvGrpSpPr>
              <p:cNvPr id="2244" name="Group 2244"/>
              <p:cNvGrpSpPr/>
              <p:nvPr/>
            </p:nvGrpSpPr>
            <p:grpSpPr>
              <a:xfrm>
                <a:off x="0" y="0"/>
                <a:ext cx="2075615" cy="1778443"/>
                <a:chOff x="0" y="0"/>
                <a:chExt cx="2075614" cy="1778442"/>
              </a:xfrm>
            </p:grpSpPr>
            <p:sp>
              <p:nvSpPr>
                <p:cNvPr id="2241" name="Shape 2241"/>
                <p:cNvSpPr/>
                <p:nvPr/>
              </p:nvSpPr>
              <p:spPr>
                <a:xfrm rot="7107910" flipH="1">
                  <a:off x="513922" y="-3659"/>
                  <a:ext cx="1053449" cy="1783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478" y="0"/>
                      </a:moveTo>
                      <a:lnTo>
                        <a:pt x="0" y="7419"/>
                      </a:lnTo>
                      <a:lnTo>
                        <a:pt x="440" y="21600"/>
                      </a:lnTo>
                      <a:lnTo>
                        <a:pt x="21600" y="14270"/>
                      </a:lnTo>
                      <a:lnTo>
                        <a:pt x="20478" y="0"/>
                      </a:lnTo>
                      <a:close/>
                    </a:path>
                  </a:pathLst>
                </a:custGeom>
                <a:solidFill>
                  <a:srgbClr val="AA9DD8"/>
                </a:solidFill>
                <a:ln w="12700" cap="flat">
                  <a:noFill/>
                  <a:miter lim="400000"/>
                </a:ln>
                <a:effectLst>
                  <a:outerShdw blurRad="190500" dist="571500" dir="5400000" rotWithShape="0">
                    <a:srgbClr val="000000">
                      <a:alpha val="81818"/>
                    </a:srgbClr>
                  </a:outerShdw>
                </a:effectLst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42" name="Shape 2242"/>
                <p:cNvSpPr/>
                <p:nvPr/>
              </p:nvSpPr>
              <p:spPr>
                <a:xfrm flipH="1">
                  <a:off x="0" y="901116"/>
                  <a:ext cx="1027624" cy="873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292" y="0"/>
                      </a:moveTo>
                      <a:lnTo>
                        <a:pt x="0" y="14324"/>
                      </a:lnTo>
                      <a:lnTo>
                        <a:pt x="44" y="21600"/>
                      </a:lnTo>
                      <a:cubicBezTo>
                        <a:pt x="3637" y="19076"/>
                        <a:pt x="7229" y="16553"/>
                        <a:pt x="10822" y="14029"/>
                      </a:cubicBezTo>
                      <a:cubicBezTo>
                        <a:pt x="14415" y="11506"/>
                        <a:pt x="18007" y="8982"/>
                        <a:pt x="21600" y="6458"/>
                      </a:cubicBezTo>
                      <a:lnTo>
                        <a:pt x="21292" y="0"/>
                      </a:lnTo>
                      <a:close/>
                    </a:path>
                  </a:pathLst>
                </a:custGeom>
                <a:solidFill>
                  <a:srgbClr val="9A8EC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43" name="Shape 2243"/>
                <p:cNvSpPr/>
                <p:nvPr/>
              </p:nvSpPr>
              <p:spPr>
                <a:xfrm>
                  <a:off x="1020040" y="897238"/>
                  <a:ext cx="1025538" cy="8812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65" y="14237"/>
                      </a:lnTo>
                      <a:lnTo>
                        <a:pt x="0" y="21600"/>
                      </a:lnTo>
                      <a:lnTo>
                        <a:pt x="21405" y="7229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B71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</p:grpSp>
          <p:pic>
            <p:nvPicPr>
              <p:cNvPr id="2245" name="pasted-image.pdf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874261" y="632221"/>
                <a:ext cx="327093" cy="5140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250" name="Group 2250"/>
            <p:cNvGrpSpPr/>
            <p:nvPr/>
          </p:nvGrpSpPr>
          <p:grpSpPr>
            <a:xfrm>
              <a:off x="2030981" y="10232"/>
              <a:ext cx="2075616" cy="1778444"/>
              <a:chOff x="0" y="0"/>
              <a:chExt cx="2075614" cy="1778442"/>
            </a:xfrm>
          </p:grpSpPr>
          <p:sp>
            <p:nvSpPr>
              <p:cNvPr id="2247" name="Shape 2247"/>
              <p:cNvSpPr/>
              <p:nvPr/>
            </p:nvSpPr>
            <p:spPr>
              <a:xfrm rot="7107910" flipH="1">
                <a:off x="513922" y="-3659"/>
                <a:ext cx="1053449" cy="1783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AA9DD8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7648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8" name="Shape 2248"/>
              <p:cNvSpPr/>
              <p:nvPr/>
            </p:nvSpPr>
            <p:spPr>
              <a:xfrm flipH="1">
                <a:off x="0" y="901116"/>
                <a:ext cx="1027624" cy="873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A8E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9" name="Shape 2249"/>
              <p:cNvSpPr/>
              <p:nvPr/>
            </p:nvSpPr>
            <p:spPr>
              <a:xfrm>
                <a:off x="1020040" y="897238"/>
                <a:ext cx="1025538" cy="881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71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54" name="Group 2254"/>
            <p:cNvGrpSpPr/>
            <p:nvPr/>
          </p:nvGrpSpPr>
          <p:grpSpPr>
            <a:xfrm>
              <a:off x="4061962" y="21381"/>
              <a:ext cx="2075616" cy="1778444"/>
              <a:chOff x="0" y="0"/>
              <a:chExt cx="2075614" cy="1778442"/>
            </a:xfrm>
          </p:grpSpPr>
          <p:sp>
            <p:nvSpPr>
              <p:cNvPr id="2251" name="Shape 2251"/>
              <p:cNvSpPr/>
              <p:nvPr/>
            </p:nvSpPr>
            <p:spPr>
              <a:xfrm rot="7107910" flipH="1">
                <a:off x="513922" y="-3659"/>
                <a:ext cx="1053449" cy="1783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AA9DD8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2" name="Shape 2252"/>
              <p:cNvSpPr/>
              <p:nvPr/>
            </p:nvSpPr>
            <p:spPr>
              <a:xfrm flipH="1">
                <a:off x="0" y="901116"/>
                <a:ext cx="1027624" cy="873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A8E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3" name="Shape 2253"/>
              <p:cNvSpPr/>
              <p:nvPr/>
            </p:nvSpPr>
            <p:spPr>
              <a:xfrm>
                <a:off x="1020040" y="897238"/>
                <a:ext cx="1025538" cy="881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71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255" name="pasted-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rcRect/>
            <a:stretch>
              <a:fillRect/>
            </a:stretch>
          </p:blipFill>
          <p:spPr>
            <a:xfrm>
              <a:off x="2743556" y="672524"/>
              <a:ext cx="520035" cy="433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6" name="pasted-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83073" y="672524"/>
              <a:ext cx="433395" cy="433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78" name="Group 2278"/>
          <p:cNvGrpSpPr/>
          <p:nvPr/>
        </p:nvGrpSpPr>
        <p:grpSpPr>
          <a:xfrm>
            <a:off x="10298880" y="887931"/>
            <a:ext cx="3786239" cy="2726200"/>
            <a:chOff x="0" y="0"/>
            <a:chExt cx="3786237" cy="2726199"/>
          </a:xfrm>
        </p:grpSpPr>
        <p:grpSp>
          <p:nvGrpSpPr>
            <p:cNvPr id="2261" name="Group 2261"/>
            <p:cNvGrpSpPr/>
            <p:nvPr/>
          </p:nvGrpSpPr>
          <p:grpSpPr>
            <a:xfrm>
              <a:off x="1044193" y="-1"/>
              <a:ext cx="1767987" cy="1518163"/>
              <a:chOff x="0" y="0"/>
              <a:chExt cx="1767985" cy="1518161"/>
            </a:xfrm>
          </p:grpSpPr>
          <p:sp>
            <p:nvSpPr>
              <p:cNvPr id="2258" name="Shape 2258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469900" dir="5400000" rotWithShape="0">
                  <a:srgbClr val="000000">
                    <a:alpha val="37174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9" name="Shape 2259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4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0" name="Shape 2260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C3B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65" name="Group 2265"/>
            <p:cNvGrpSpPr/>
            <p:nvPr/>
          </p:nvGrpSpPr>
          <p:grpSpPr>
            <a:xfrm>
              <a:off x="0" y="563450"/>
              <a:ext cx="1767986" cy="1518163"/>
              <a:chOff x="0" y="0"/>
              <a:chExt cx="1767985" cy="1518161"/>
            </a:xfrm>
          </p:grpSpPr>
          <p:sp>
            <p:nvSpPr>
              <p:cNvPr id="2262" name="Shape 2262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3" name="Shape 2263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4" name="Shape 2264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69" name="Group 2269"/>
            <p:cNvGrpSpPr/>
            <p:nvPr/>
          </p:nvGrpSpPr>
          <p:grpSpPr>
            <a:xfrm>
              <a:off x="2018252" y="566733"/>
              <a:ext cx="1767986" cy="1518162"/>
              <a:chOff x="0" y="0"/>
              <a:chExt cx="1767985" cy="1518161"/>
            </a:xfrm>
          </p:grpSpPr>
          <p:sp>
            <p:nvSpPr>
              <p:cNvPr id="2266" name="Shape 2266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7" name="Shape 2267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8" name="Shape 2268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270" name="pasted-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5210" y="331813"/>
              <a:ext cx="1057565" cy="1282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74" name="Group 2274"/>
            <p:cNvGrpSpPr/>
            <p:nvPr/>
          </p:nvGrpSpPr>
          <p:grpSpPr>
            <a:xfrm>
              <a:off x="1022117" y="1208037"/>
              <a:ext cx="1767987" cy="1518163"/>
              <a:chOff x="0" y="0"/>
              <a:chExt cx="1767985" cy="1518161"/>
            </a:xfrm>
          </p:grpSpPr>
          <p:sp>
            <p:nvSpPr>
              <p:cNvPr id="2271" name="Shape 2271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2" name="Shape 2272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3" name="Shape 2273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275" name="pasted-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69479" y="1272928"/>
              <a:ext cx="480533" cy="904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6" name="pasted-image.pdf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432565" y="148768"/>
              <a:ext cx="954360" cy="7228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7" name="pasted-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85581" y="348603"/>
              <a:ext cx="1057565" cy="1282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79" name="Shape 2279"/>
          <p:cNvSpPr/>
          <p:nvPr/>
        </p:nvSpPr>
        <p:spPr>
          <a:xfrm rot="21306506">
            <a:off x="1090260" y="3039020"/>
            <a:ext cx="1831777" cy="612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87" h="21600" extrusionOk="0">
                <a:moveTo>
                  <a:pt x="7659" y="21600"/>
                </a:moveTo>
                <a:cubicBezTo>
                  <a:pt x="738" y="18021"/>
                  <a:pt x="-1613" y="13716"/>
                  <a:pt x="1099" y="9587"/>
                </a:cubicBezTo>
                <a:cubicBezTo>
                  <a:pt x="3613" y="5760"/>
                  <a:pt x="10321" y="2355"/>
                  <a:pt x="19987" y="0"/>
                </a:cubicBezTo>
              </a:path>
            </a:pathLst>
          </a:custGeom>
          <a:ln w="25400">
            <a:solidFill>
              <a:srgbClr val="A7A7A7"/>
            </a:solidFill>
            <a:prstDash val="sysDot"/>
            <a:miter lim="400000"/>
            <a:headEnd type="oval"/>
            <a:tailEnd type="oval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2285" name="Group 2285"/>
          <p:cNvGrpSpPr/>
          <p:nvPr/>
        </p:nvGrpSpPr>
        <p:grpSpPr>
          <a:xfrm>
            <a:off x="1008504" y="6037179"/>
            <a:ext cx="7728316" cy="6621830"/>
            <a:chOff x="0" y="0"/>
            <a:chExt cx="7728315" cy="6621829"/>
          </a:xfrm>
        </p:grpSpPr>
        <p:grpSp>
          <p:nvGrpSpPr>
            <p:cNvPr id="2283" name="Group 2283"/>
            <p:cNvGrpSpPr/>
            <p:nvPr/>
          </p:nvGrpSpPr>
          <p:grpSpPr>
            <a:xfrm>
              <a:off x="0" y="-1"/>
              <a:ext cx="7728316" cy="6621830"/>
              <a:chOff x="0" y="0"/>
              <a:chExt cx="7728315" cy="6621829"/>
            </a:xfrm>
          </p:grpSpPr>
          <p:sp>
            <p:nvSpPr>
              <p:cNvPr id="2280" name="Shape 2280"/>
              <p:cNvSpPr/>
              <p:nvPr/>
            </p:nvSpPr>
            <p:spPr>
              <a:xfrm rot="7107910" flipH="1">
                <a:off x="1913531" y="-13623"/>
                <a:ext cx="3922395" cy="664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002351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1" name="Shape 2281"/>
              <p:cNvSpPr/>
              <p:nvPr/>
            </p:nvSpPr>
            <p:spPr>
              <a:xfrm flipH="1">
                <a:off x="0" y="3355205"/>
                <a:ext cx="3826240" cy="3252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0019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2" name="Shape 2282"/>
              <p:cNvSpPr/>
              <p:nvPr/>
            </p:nvSpPr>
            <p:spPr>
              <a:xfrm>
                <a:off x="3798003" y="3340765"/>
                <a:ext cx="3818470" cy="3281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D35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284" name="Shape 2284"/>
            <p:cNvSpPr/>
            <p:nvPr/>
          </p:nvSpPr>
          <p:spPr>
            <a:xfrm>
              <a:off x="2667800" y="2807201"/>
              <a:ext cx="4044271" cy="10074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FFFFFF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rPr dirty="0"/>
                <a:t>ENHANCED MOBILITY</a:t>
              </a:r>
            </a:p>
          </p:txBody>
        </p:sp>
      </p:grpSp>
      <p:grpSp>
        <p:nvGrpSpPr>
          <p:cNvPr id="2291" name="Group 2291"/>
          <p:cNvGrpSpPr/>
          <p:nvPr/>
        </p:nvGrpSpPr>
        <p:grpSpPr>
          <a:xfrm>
            <a:off x="8570631" y="6075279"/>
            <a:ext cx="7728316" cy="6621830"/>
            <a:chOff x="0" y="0"/>
            <a:chExt cx="7728315" cy="6621829"/>
          </a:xfrm>
        </p:grpSpPr>
        <p:grpSp>
          <p:nvGrpSpPr>
            <p:cNvPr id="2289" name="Group 2289"/>
            <p:cNvGrpSpPr/>
            <p:nvPr/>
          </p:nvGrpSpPr>
          <p:grpSpPr>
            <a:xfrm>
              <a:off x="0" y="-1"/>
              <a:ext cx="7728316" cy="6621830"/>
              <a:chOff x="0" y="0"/>
              <a:chExt cx="7728315" cy="6621829"/>
            </a:xfrm>
          </p:grpSpPr>
          <p:sp>
            <p:nvSpPr>
              <p:cNvPr id="2286" name="Shape 2286"/>
              <p:cNvSpPr/>
              <p:nvPr/>
            </p:nvSpPr>
            <p:spPr>
              <a:xfrm rot="7107910" flipH="1">
                <a:off x="1913531" y="-13623"/>
                <a:ext cx="3922395" cy="664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002351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7648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7" name="Shape 2287"/>
              <p:cNvSpPr/>
              <p:nvPr/>
            </p:nvSpPr>
            <p:spPr>
              <a:xfrm flipH="1">
                <a:off x="0" y="3355205"/>
                <a:ext cx="3826240" cy="3252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0019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8" name="Shape 2288"/>
              <p:cNvSpPr/>
              <p:nvPr/>
            </p:nvSpPr>
            <p:spPr>
              <a:xfrm>
                <a:off x="3798003" y="3340765"/>
                <a:ext cx="3818470" cy="3281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D35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290" name="Shape 2290"/>
            <p:cNvSpPr/>
            <p:nvPr/>
          </p:nvSpPr>
          <p:spPr>
            <a:xfrm>
              <a:off x="2921800" y="2814422"/>
              <a:ext cx="3521808" cy="10074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FFFFFF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rPr dirty="0"/>
                <a:t>DAILY LIFE </a:t>
              </a:r>
              <a:r>
                <a:rPr dirty="0" smtClean="0"/>
                <a:t>NEEDS</a:t>
              </a:r>
              <a:r>
                <a:rPr lang="en-US" dirty="0" smtClean="0"/>
                <a:t> - SOCIAL</a:t>
              </a:r>
              <a:endParaRPr dirty="0"/>
            </a:p>
          </p:txBody>
        </p:sp>
      </p:grpSp>
      <p:grpSp>
        <p:nvGrpSpPr>
          <p:cNvPr id="2297" name="Group 2297"/>
          <p:cNvGrpSpPr/>
          <p:nvPr/>
        </p:nvGrpSpPr>
        <p:grpSpPr>
          <a:xfrm>
            <a:off x="16132757" y="6116789"/>
            <a:ext cx="7728318" cy="6621831"/>
            <a:chOff x="0" y="-1"/>
            <a:chExt cx="7728316" cy="6621830"/>
          </a:xfrm>
        </p:grpSpPr>
        <p:grpSp>
          <p:nvGrpSpPr>
            <p:cNvPr id="2295" name="Group 2295"/>
            <p:cNvGrpSpPr/>
            <p:nvPr/>
          </p:nvGrpSpPr>
          <p:grpSpPr>
            <a:xfrm>
              <a:off x="0" y="-1"/>
              <a:ext cx="7728316" cy="6621830"/>
              <a:chOff x="0" y="0"/>
              <a:chExt cx="7728315" cy="6621829"/>
            </a:xfrm>
          </p:grpSpPr>
          <p:sp>
            <p:nvSpPr>
              <p:cNvPr id="2292" name="Shape 2292"/>
              <p:cNvSpPr/>
              <p:nvPr/>
            </p:nvSpPr>
            <p:spPr>
              <a:xfrm rot="7107910" flipH="1">
                <a:off x="1913531" y="-13623"/>
                <a:ext cx="3922395" cy="664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002351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3" name="Shape 2293"/>
              <p:cNvSpPr/>
              <p:nvPr/>
            </p:nvSpPr>
            <p:spPr>
              <a:xfrm flipH="1">
                <a:off x="0" y="3355205"/>
                <a:ext cx="3826240" cy="3252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0019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4" name="Shape 2294"/>
              <p:cNvSpPr/>
              <p:nvPr/>
            </p:nvSpPr>
            <p:spPr>
              <a:xfrm>
                <a:off x="3798003" y="3340765"/>
                <a:ext cx="3818470" cy="3281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D35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296" name="Shape 2296"/>
            <p:cNvSpPr/>
            <p:nvPr/>
          </p:nvSpPr>
          <p:spPr>
            <a:xfrm>
              <a:off x="3175800" y="2935512"/>
              <a:ext cx="4419794" cy="54078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FFFFFF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pPr>
              <a:r>
                <a:rPr dirty="0" smtClean="0"/>
                <a:t> SKILLS</a:t>
              </a:r>
              <a:endParaRPr dirty="0"/>
            </a:p>
          </p:txBody>
        </p:sp>
      </p:grpSp>
      <p:sp>
        <p:nvSpPr>
          <p:cNvPr id="2298" name="Shape 2298"/>
          <p:cNvSpPr/>
          <p:nvPr/>
        </p:nvSpPr>
        <p:spPr>
          <a:xfrm>
            <a:off x="4526545" y="6004892"/>
            <a:ext cx="3784997" cy="2285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2" y="0"/>
                </a:moveTo>
                <a:cubicBezTo>
                  <a:pt x="162" y="0"/>
                  <a:pt x="0" y="317"/>
                  <a:pt x="0" y="707"/>
                </a:cubicBezTo>
                <a:lnTo>
                  <a:pt x="0" y="17043"/>
                </a:lnTo>
                <a:cubicBezTo>
                  <a:pt x="0" y="17434"/>
                  <a:pt x="162" y="17750"/>
                  <a:pt x="362" y="17750"/>
                </a:cubicBezTo>
                <a:lnTo>
                  <a:pt x="2777" y="17750"/>
                </a:lnTo>
                <a:lnTo>
                  <a:pt x="4471" y="21600"/>
                </a:lnTo>
                <a:lnTo>
                  <a:pt x="6163" y="17750"/>
                </a:lnTo>
                <a:lnTo>
                  <a:pt x="21238" y="17750"/>
                </a:lnTo>
                <a:cubicBezTo>
                  <a:pt x="21438" y="17750"/>
                  <a:pt x="21600" y="17434"/>
                  <a:pt x="21600" y="17043"/>
                </a:cubicBezTo>
                <a:lnTo>
                  <a:pt x="21600" y="707"/>
                </a:lnTo>
                <a:cubicBezTo>
                  <a:pt x="21600" y="317"/>
                  <a:pt x="21438" y="0"/>
                  <a:pt x="21238" y="0"/>
                </a:cubicBezTo>
                <a:lnTo>
                  <a:pt x="36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002351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C2C, B2C, G2C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lang="en-US" dirty="0" smtClean="0">
                <a:solidFill>
                  <a:srgbClr val="A7A7A7"/>
                </a:solidFill>
              </a:rPr>
              <a:t>Shared Vehicles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dirty="0">
              <a:solidFill>
                <a:srgbClr val="A7A7A7"/>
              </a:solidFill>
            </a:endParaRPr>
          </a:p>
        </p:txBody>
      </p:sp>
      <p:sp>
        <p:nvSpPr>
          <p:cNvPr id="2299" name="Shape 2299"/>
          <p:cNvSpPr/>
          <p:nvPr/>
        </p:nvSpPr>
        <p:spPr>
          <a:xfrm>
            <a:off x="12445846" y="6594414"/>
            <a:ext cx="3616326" cy="2203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" y="0"/>
                </a:moveTo>
                <a:cubicBezTo>
                  <a:pt x="193" y="0"/>
                  <a:pt x="0" y="317"/>
                  <a:pt x="0" y="708"/>
                </a:cubicBezTo>
                <a:lnTo>
                  <a:pt x="0" y="17041"/>
                </a:lnTo>
                <a:cubicBezTo>
                  <a:pt x="0" y="17432"/>
                  <a:pt x="193" y="17749"/>
                  <a:pt x="431" y="17749"/>
                </a:cubicBezTo>
                <a:lnTo>
                  <a:pt x="3302" y="17749"/>
                </a:lnTo>
                <a:lnTo>
                  <a:pt x="5317" y="21600"/>
                </a:lnTo>
                <a:lnTo>
                  <a:pt x="7330" y="17749"/>
                </a:lnTo>
                <a:lnTo>
                  <a:pt x="21169" y="17749"/>
                </a:lnTo>
                <a:cubicBezTo>
                  <a:pt x="21407" y="17749"/>
                  <a:pt x="21600" y="17432"/>
                  <a:pt x="21600" y="17041"/>
                </a:cubicBezTo>
                <a:lnTo>
                  <a:pt x="21600" y="708"/>
                </a:lnTo>
                <a:cubicBezTo>
                  <a:pt x="21600" y="317"/>
                  <a:pt x="21407" y="0"/>
                  <a:pt x="21169" y="0"/>
                </a:cubicBezTo>
                <a:lnTo>
                  <a:pt x="43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002351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B2C, G2C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lang="en-US" dirty="0" smtClean="0">
                <a:solidFill>
                  <a:srgbClr val="A7A7A7"/>
                </a:solidFill>
              </a:rPr>
              <a:t>Electronic Health Records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dirty="0">
              <a:solidFill>
                <a:srgbClr val="A7A7A7"/>
              </a:solidFill>
            </a:endParaRPr>
          </a:p>
        </p:txBody>
      </p:sp>
      <p:sp>
        <p:nvSpPr>
          <p:cNvPr id="2300" name="Shape 2300"/>
          <p:cNvSpPr/>
          <p:nvPr/>
        </p:nvSpPr>
        <p:spPr>
          <a:xfrm>
            <a:off x="20303329" y="6430614"/>
            <a:ext cx="3574257" cy="2203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" y="0"/>
                </a:moveTo>
                <a:cubicBezTo>
                  <a:pt x="196" y="0"/>
                  <a:pt x="0" y="317"/>
                  <a:pt x="0" y="708"/>
                </a:cubicBezTo>
                <a:lnTo>
                  <a:pt x="0" y="17041"/>
                </a:lnTo>
                <a:cubicBezTo>
                  <a:pt x="0" y="17432"/>
                  <a:pt x="196" y="17749"/>
                  <a:pt x="437" y="17749"/>
                </a:cubicBezTo>
                <a:lnTo>
                  <a:pt x="3341" y="17749"/>
                </a:lnTo>
                <a:lnTo>
                  <a:pt x="5380" y="21600"/>
                </a:lnTo>
                <a:lnTo>
                  <a:pt x="7416" y="17749"/>
                </a:lnTo>
                <a:lnTo>
                  <a:pt x="21163" y="17749"/>
                </a:lnTo>
                <a:cubicBezTo>
                  <a:pt x="21404" y="17749"/>
                  <a:pt x="21600" y="17432"/>
                  <a:pt x="21600" y="17041"/>
                </a:cubicBezTo>
                <a:lnTo>
                  <a:pt x="21600" y="708"/>
                </a:lnTo>
                <a:cubicBezTo>
                  <a:pt x="21600" y="317"/>
                  <a:pt x="21404" y="0"/>
                  <a:pt x="21163" y="0"/>
                </a:cubicBezTo>
                <a:lnTo>
                  <a:pt x="43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002351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G2C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lang="en-US" dirty="0" smtClean="0">
                <a:solidFill>
                  <a:srgbClr val="A7A7A7"/>
                </a:solidFill>
              </a:rPr>
              <a:t>Adult Literacy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dirty="0">
              <a:solidFill>
                <a:srgbClr val="A7A7A7"/>
              </a:solidFill>
            </a:endParaRPr>
          </a:p>
        </p:txBody>
      </p:sp>
      <p:pic>
        <p:nvPicPr>
          <p:cNvPr id="2301" name="transport-5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687444" y="8829775"/>
            <a:ext cx="985838" cy="985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2" name="business-2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8275490" y="8893275"/>
            <a:ext cx="985839" cy="985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3" name="fruit-3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0481467" y="8829775"/>
            <a:ext cx="985838" cy="985839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880"/>
          <p:cNvSpPr/>
          <p:nvPr/>
        </p:nvSpPr>
        <p:spPr>
          <a:xfrm>
            <a:off x="1233338" y="10687168"/>
            <a:ext cx="4223610" cy="1810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" y="0"/>
                </a:moveTo>
                <a:cubicBezTo>
                  <a:pt x="176" y="0"/>
                  <a:pt x="0" y="386"/>
                  <a:pt x="0" y="862"/>
                </a:cubicBezTo>
                <a:lnTo>
                  <a:pt x="0" y="20738"/>
                </a:lnTo>
                <a:cubicBezTo>
                  <a:pt x="0" y="21214"/>
                  <a:pt x="176" y="21600"/>
                  <a:pt x="392" y="21600"/>
                </a:cubicBezTo>
                <a:lnTo>
                  <a:pt x="19016" y="21600"/>
                </a:lnTo>
                <a:cubicBezTo>
                  <a:pt x="19232" y="21600"/>
                  <a:pt x="19408" y="21214"/>
                  <a:pt x="19408" y="20738"/>
                </a:cubicBezTo>
                <a:lnTo>
                  <a:pt x="19408" y="8828"/>
                </a:lnTo>
                <a:lnTo>
                  <a:pt x="21600" y="5804"/>
                </a:lnTo>
                <a:lnTo>
                  <a:pt x="19408" y="2783"/>
                </a:lnTo>
                <a:lnTo>
                  <a:pt x="19408" y="862"/>
                </a:lnTo>
                <a:cubicBezTo>
                  <a:pt x="19408" y="386"/>
                  <a:pt x="19232" y="0"/>
                  <a:pt x="19016" y="0"/>
                </a:cubicBezTo>
                <a:lnTo>
                  <a:pt x="39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002351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lang="en-US" dirty="0"/>
              <a:t>C2C, B2C, G2C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X% public </a:t>
            </a:r>
            <a:r>
              <a:rPr lang="en-US" dirty="0">
                <a:solidFill>
                  <a:srgbClr val="A7A7A7"/>
                </a:solidFill>
              </a:rPr>
              <a:t>t</a:t>
            </a:r>
            <a:r>
              <a:rPr lang="en-US" dirty="0" smtClean="0">
                <a:solidFill>
                  <a:srgbClr val="A7A7A7"/>
                </a:solidFill>
              </a:rPr>
              <a:t>ransportation </a:t>
            </a:r>
            <a:r>
              <a:rPr lang="en-US" dirty="0">
                <a:solidFill>
                  <a:srgbClr val="A7A7A7"/>
                </a:solidFill>
              </a:rPr>
              <a:t>u</a:t>
            </a:r>
            <a:r>
              <a:rPr lang="en-US" dirty="0" smtClean="0">
                <a:solidFill>
                  <a:srgbClr val="A7A7A7"/>
                </a:solidFill>
              </a:rPr>
              <a:t>sage</a:t>
            </a:r>
            <a:endParaRPr lang="en-US" dirty="0">
              <a:solidFill>
                <a:srgbClr val="A7A7A7"/>
              </a:solidFill>
            </a:endParaRPr>
          </a:p>
        </p:txBody>
      </p:sp>
      <p:sp>
        <p:nvSpPr>
          <p:cNvPr id="101" name="Shape 1880"/>
          <p:cNvSpPr/>
          <p:nvPr/>
        </p:nvSpPr>
        <p:spPr>
          <a:xfrm>
            <a:off x="119680" y="8187220"/>
            <a:ext cx="5462482" cy="1810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" y="0"/>
                </a:moveTo>
                <a:cubicBezTo>
                  <a:pt x="176" y="0"/>
                  <a:pt x="0" y="386"/>
                  <a:pt x="0" y="862"/>
                </a:cubicBezTo>
                <a:lnTo>
                  <a:pt x="0" y="20738"/>
                </a:lnTo>
                <a:cubicBezTo>
                  <a:pt x="0" y="21214"/>
                  <a:pt x="176" y="21600"/>
                  <a:pt x="392" y="21600"/>
                </a:cubicBezTo>
                <a:lnTo>
                  <a:pt x="19016" y="21600"/>
                </a:lnTo>
                <a:cubicBezTo>
                  <a:pt x="19232" y="21600"/>
                  <a:pt x="19408" y="21214"/>
                  <a:pt x="19408" y="20738"/>
                </a:cubicBezTo>
                <a:lnTo>
                  <a:pt x="19408" y="8828"/>
                </a:lnTo>
                <a:lnTo>
                  <a:pt x="21600" y="5804"/>
                </a:lnTo>
                <a:lnTo>
                  <a:pt x="19408" y="2783"/>
                </a:lnTo>
                <a:lnTo>
                  <a:pt x="19408" y="862"/>
                </a:lnTo>
                <a:cubicBezTo>
                  <a:pt x="19408" y="386"/>
                  <a:pt x="19232" y="0"/>
                  <a:pt x="19016" y="0"/>
                </a:cubicBezTo>
                <a:lnTo>
                  <a:pt x="39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002351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lang="en-US" dirty="0"/>
              <a:t>C2C, B2C, G2C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X% of transportation with smart autonomous systems</a:t>
            </a:r>
            <a:endParaRPr lang="en-US" dirty="0">
              <a:solidFill>
                <a:srgbClr val="A7A7A7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992013" y="2238996"/>
            <a:ext cx="2997200" cy="4826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vert="horz" wrap="none" lIns="73660" tIns="73660" rIns="73660" bIns="73660" rtlCol="0" anchor="ctr" anchorCtr="0">
            <a:noAutofit/>
          </a:bodyPr>
          <a:lstStyle/>
          <a:p>
            <a:pPr algn="ctr" hangingPunct="1"/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ILLUSTRATIVE</a:t>
            </a:r>
          </a:p>
        </p:txBody>
      </p:sp>
    </p:spTree>
    <p:extLst>
      <p:ext uri="{BB962C8B-B14F-4D97-AF65-F5344CB8AC3E}">
        <p14:creationId xmlns:p14="http://schemas.microsoft.com/office/powerpoint/2010/main" val="35291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5" grpId="0" animBg="1" advAuto="0"/>
      <p:bldP spid="2291" grpId="0" animBg="1" advAuto="0"/>
      <p:bldP spid="2297" grpId="0" animBg="1" advAuto="0"/>
      <p:bldP spid="2298" grpId="0" animBg="1" advAuto="0"/>
      <p:bldP spid="2299" grpId="0" animBg="1" advAuto="0"/>
      <p:bldP spid="2300" grpId="0" animBg="1" advAuto="0"/>
      <p:bldP spid="100" grpId="0" animBg="1"/>
      <p:bldP spid="1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/>
          <p:nvPr/>
        </p:nvSpPr>
        <p:spPr>
          <a:xfrm>
            <a:off x="646677" y="634930"/>
            <a:ext cx="6236931" cy="5698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dirty="0"/>
              <a:t>CONSTITUENTS </a:t>
            </a:r>
            <a:r>
              <a:rPr dirty="0">
                <a:solidFill>
                  <a:srgbClr val="1CB0EA"/>
                </a:solidFill>
              </a:rPr>
              <a:t>/ </a:t>
            </a:r>
            <a:r>
              <a:rPr lang="en-US" dirty="0" smtClean="0">
                <a:solidFill>
                  <a:srgbClr val="1CB0EA"/>
                </a:solidFill>
              </a:rPr>
              <a:t>INDIVIDUALS</a:t>
            </a:r>
            <a:r>
              <a:rPr dirty="0" smtClean="0">
                <a:solidFill>
                  <a:srgbClr val="1CB0EA"/>
                </a:solidFill>
              </a:rPr>
              <a:t> IMPACT</a:t>
            </a:r>
            <a:endParaRPr dirty="0">
              <a:solidFill>
                <a:srgbClr val="1CB0EA"/>
              </a:solidFill>
            </a:endParaRPr>
          </a:p>
        </p:txBody>
      </p:sp>
      <p:sp>
        <p:nvSpPr>
          <p:cNvPr id="1122" name="Shape 1122"/>
          <p:cNvSpPr/>
          <p:nvPr/>
        </p:nvSpPr>
        <p:spPr>
          <a:xfrm>
            <a:off x="795836" y="1629554"/>
            <a:ext cx="2577826" cy="2577826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grpSp>
        <p:nvGrpSpPr>
          <p:cNvPr id="1129" name="Group 1129"/>
          <p:cNvGrpSpPr/>
          <p:nvPr/>
        </p:nvGrpSpPr>
        <p:grpSpPr>
          <a:xfrm>
            <a:off x="1300814" y="2010775"/>
            <a:ext cx="1567870" cy="1967783"/>
            <a:chOff x="0" y="0"/>
            <a:chExt cx="1567869" cy="1967781"/>
          </a:xfrm>
        </p:grpSpPr>
        <p:sp>
          <p:nvSpPr>
            <p:cNvPr id="1123" name="Shape 1123"/>
            <p:cNvSpPr/>
            <p:nvPr/>
          </p:nvSpPr>
          <p:spPr>
            <a:xfrm rot="7107910" flipH="1">
              <a:off x="395421" y="620508"/>
              <a:ext cx="777027" cy="13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002351">
                <a:alpha val="30564"/>
              </a:srgbClr>
            </a:solidFill>
            <a:ln w="12700" cap="flat">
              <a:noFill/>
              <a:miter lim="400000"/>
            </a:ln>
            <a:effectLst>
              <a:outerShdw blurRad="190500" dist="292100" dir="5400000" rotWithShape="0">
                <a:srgbClr val="000000">
                  <a:alpha val="28015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 flipH="1">
              <a:off x="775772" y="1809"/>
              <a:ext cx="772183" cy="131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1" y="0"/>
                  </a:moveTo>
                  <a:lnTo>
                    <a:pt x="166" y="7150"/>
                  </a:lnTo>
                  <a:lnTo>
                    <a:pt x="0" y="21600"/>
                  </a:lnTo>
                  <a:lnTo>
                    <a:pt x="21600" y="14042"/>
                  </a:lnTo>
                  <a:lnTo>
                    <a:pt x="21501" y="0"/>
                  </a:lnTo>
                  <a:close/>
                </a:path>
              </a:pathLst>
            </a:custGeom>
            <a:solidFill>
              <a:srgbClr val="1CB0EA">
                <a:alpha val="262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4509" y="0"/>
              <a:ext cx="779205" cy="131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5" y="7170"/>
                  </a:lnTo>
                  <a:lnTo>
                    <a:pt x="0" y="21600"/>
                  </a:lnTo>
                  <a:lnTo>
                    <a:pt x="21405" y="140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5288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1126" name="vintage-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6954" y="469521"/>
              <a:ext cx="311839" cy="31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7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85795" y="443766"/>
              <a:ext cx="300670" cy="360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8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5214" y="1101940"/>
              <a:ext cx="297585" cy="284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0" name="Shape 1130"/>
          <p:cNvSpPr/>
          <p:nvPr/>
        </p:nvSpPr>
        <p:spPr>
          <a:xfrm>
            <a:off x="3169693" y="2699788"/>
            <a:ext cx="2345689" cy="437357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BUSINESS</a:t>
            </a:r>
          </a:p>
        </p:txBody>
      </p:sp>
      <p:pic>
        <p:nvPicPr>
          <p:cNvPr id="22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2156"/>
          <a:stretch>
            <a:fillRect/>
          </a:stretch>
        </p:blipFill>
        <p:spPr>
          <a:xfrm>
            <a:off x="7026920" y="1930726"/>
            <a:ext cx="9132858" cy="8008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93979" y="1591980"/>
            <a:ext cx="1283252" cy="150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043885" y="9328065"/>
            <a:ext cx="1650232" cy="1672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66942" y="9271102"/>
            <a:ext cx="1188900" cy="1509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739"/>
          <p:cNvSpPr/>
          <p:nvPr/>
        </p:nvSpPr>
        <p:spPr>
          <a:xfrm>
            <a:off x="13364512" y="1663591"/>
            <a:ext cx="6772166" cy="2509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000" spc="-28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n-US" dirty="0" smtClean="0"/>
              <a:t>X</a:t>
            </a:r>
            <a:r>
              <a:rPr dirty="0" smtClean="0"/>
              <a:t>% </a:t>
            </a:r>
            <a:r>
              <a:rPr lang="en-US" dirty="0" smtClean="0"/>
              <a:t>CITIZEN</a:t>
            </a:r>
            <a:r>
              <a:rPr dirty="0" smtClean="0"/>
              <a:t> </a:t>
            </a:r>
            <a:r>
              <a:rPr lang="en-US" dirty="0" smtClean="0"/>
              <a:t>SATISFACTION</a:t>
            </a:r>
            <a:endParaRPr dirty="0"/>
          </a:p>
        </p:txBody>
      </p:sp>
      <p:sp>
        <p:nvSpPr>
          <p:cNvPr id="27" name="Shape 740"/>
          <p:cNvSpPr/>
          <p:nvPr/>
        </p:nvSpPr>
        <p:spPr>
          <a:xfrm>
            <a:off x="724234" y="8312469"/>
            <a:ext cx="4476057" cy="2509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/>
          <a:p>
            <a:pPr algn="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000" spc="-28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/>
            </a:r>
            <a:br>
              <a:rPr dirty="0"/>
            </a:br>
            <a:r>
              <a:rPr lang="en-US" dirty="0" smtClean="0"/>
              <a:t>Y</a:t>
            </a:r>
            <a:r>
              <a:rPr dirty="0" smtClean="0"/>
              <a:t> BN</a:t>
            </a:r>
            <a:r>
              <a:rPr lang="en-US" dirty="0" smtClean="0"/>
              <a:t>$</a:t>
            </a:r>
            <a:r>
              <a:rPr dirty="0" smtClean="0"/>
              <a:t> </a:t>
            </a:r>
            <a:r>
              <a:rPr dirty="0"/>
              <a:t>SAVINGS</a:t>
            </a:r>
          </a:p>
        </p:txBody>
      </p:sp>
      <p:sp>
        <p:nvSpPr>
          <p:cNvPr id="28" name="Shape 741"/>
          <p:cNvSpPr/>
          <p:nvPr/>
        </p:nvSpPr>
        <p:spPr>
          <a:xfrm>
            <a:off x="17861630" y="8374158"/>
            <a:ext cx="5979775" cy="48719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000" spc="-28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n-US" dirty="0" smtClean="0"/>
              <a:t>X</a:t>
            </a:r>
            <a:r>
              <a:rPr dirty="0" smtClean="0"/>
              <a:t> </a:t>
            </a:r>
            <a:r>
              <a:rPr dirty="0"/>
              <a:t>METRIC TONS CO2 EMISSIONS SAVINGS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92013" y="2238996"/>
            <a:ext cx="2997200" cy="4826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vert="horz" wrap="none" lIns="73660" tIns="73660" rIns="73660" bIns="73660" rtlCol="0" anchor="ctr" anchorCtr="0">
            <a:noAutofit/>
          </a:bodyPr>
          <a:lstStyle/>
          <a:p>
            <a:pPr algn="ctr" hangingPunct="1"/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ILLUSTRATIVE</a:t>
            </a:r>
          </a:p>
        </p:txBody>
      </p:sp>
    </p:spTree>
    <p:extLst>
      <p:ext uri="{BB962C8B-B14F-4D97-AF65-F5344CB8AC3E}">
        <p14:creationId xmlns:p14="http://schemas.microsoft.com/office/powerpoint/2010/main" val="4169029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Shape 1405"/>
          <p:cNvSpPr/>
          <p:nvPr/>
        </p:nvSpPr>
        <p:spPr>
          <a:xfrm>
            <a:off x="6713947" y="1840584"/>
            <a:ext cx="10320450" cy="10320450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sp>
        <p:nvSpPr>
          <p:cNvPr id="1406" name="Shape 1406"/>
          <p:cNvSpPr/>
          <p:nvPr/>
        </p:nvSpPr>
        <p:spPr>
          <a:xfrm rot="7107910" flipH="1">
            <a:off x="10888053" y="5704164"/>
            <a:ext cx="2084642" cy="3654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1" y="0"/>
                </a:moveTo>
                <a:lnTo>
                  <a:pt x="300" y="7708"/>
                </a:lnTo>
                <a:lnTo>
                  <a:pt x="0" y="21600"/>
                </a:lnTo>
                <a:lnTo>
                  <a:pt x="21600" y="14374"/>
                </a:lnTo>
                <a:lnTo>
                  <a:pt x="20591" y="0"/>
                </a:lnTo>
                <a:close/>
              </a:path>
            </a:pathLst>
          </a:custGeom>
          <a:solidFill>
            <a:srgbClr val="002351">
              <a:alpha val="36855"/>
            </a:srgbClr>
          </a:solidFill>
          <a:ln w="12700">
            <a:miter lim="400000"/>
          </a:ln>
          <a:effectLst>
            <a:outerShdw blurRad="190500" dist="444500" dir="5400000" rotWithShape="0">
              <a:srgbClr val="000000">
                <a:alpha val="39313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pic>
        <p:nvPicPr>
          <p:cNvPr id="1407" name="pasted-image.pdf"/>
          <p:cNvPicPr>
            <a:picLocks noChangeAspect="1"/>
          </p:cNvPicPr>
          <p:nvPr/>
        </p:nvPicPr>
        <p:blipFill>
          <a:blip r:embed="rId2">
            <a:alphaModFix amt="51374"/>
            <a:extLst/>
          </a:blip>
          <a:stretch>
            <a:fillRect/>
          </a:stretch>
        </p:blipFill>
        <p:spPr>
          <a:xfrm>
            <a:off x="11531381" y="6995772"/>
            <a:ext cx="798372" cy="7620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2" name="Group 1412"/>
          <p:cNvGrpSpPr/>
          <p:nvPr/>
        </p:nvGrpSpPr>
        <p:grpSpPr>
          <a:xfrm>
            <a:off x="9677010" y="7065598"/>
            <a:ext cx="4506729" cy="5030552"/>
            <a:chOff x="0" y="0"/>
            <a:chExt cx="4506728" cy="5030550"/>
          </a:xfrm>
        </p:grpSpPr>
        <p:sp>
          <p:nvSpPr>
            <p:cNvPr id="1408" name="Shape 1408"/>
            <p:cNvSpPr/>
            <p:nvPr/>
          </p:nvSpPr>
          <p:spPr>
            <a:xfrm flipH="1">
              <a:off x="3185549" y="1945149"/>
              <a:ext cx="1273223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409" name="Shape 1409"/>
            <p:cNvSpPr/>
            <p:nvPr/>
          </p:nvSpPr>
          <p:spPr>
            <a:xfrm>
              <a:off x="34655" y="1957849"/>
              <a:ext cx="1273224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410" name="Shape 1410"/>
            <p:cNvSpPr/>
            <p:nvPr/>
          </p:nvSpPr>
          <p:spPr>
            <a:xfrm rot="7107910" flipH="1">
              <a:off x="1136610" y="1157908"/>
              <a:ext cx="2233509" cy="391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5CB7A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 rot="7107910" flipH="1">
              <a:off x="1179785" y="-32258"/>
              <a:ext cx="2207378" cy="383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8468AA"/>
            </a:solidFill>
            <a:ln w="12700" cap="flat">
              <a:noFill/>
              <a:miter lim="400000"/>
            </a:ln>
            <a:effectLst>
              <a:outerShdw blurRad="266700" dist="139700" rotWithShape="0">
                <a:srgbClr val="000000">
                  <a:alpha val="65111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13" name="Shape 1413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414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1415" name="Shape 1415"/>
          <p:cNvSpPr/>
          <p:nvPr/>
        </p:nvSpPr>
        <p:spPr>
          <a:xfrm flipH="1">
            <a:off x="11908476" y="4044292"/>
            <a:ext cx="2071646" cy="3534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1" y="0"/>
                </a:moveTo>
                <a:lnTo>
                  <a:pt x="166" y="7150"/>
                </a:lnTo>
                <a:lnTo>
                  <a:pt x="0" y="21600"/>
                </a:lnTo>
                <a:lnTo>
                  <a:pt x="21600" y="14042"/>
                </a:lnTo>
                <a:lnTo>
                  <a:pt x="21501" y="0"/>
                </a:lnTo>
                <a:close/>
              </a:path>
            </a:pathLst>
          </a:custGeom>
          <a:solidFill>
            <a:srgbClr val="1CB0EA">
              <a:alpha val="3900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416" name="Shape 1416"/>
          <p:cNvSpPr/>
          <p:nvPr/>
        </p:nvSpPr>
        <p:spPr>
          <a:xfrm>
            <a:off x="9839297" y="4039437"/>
            <a:ext cx="2090485" cy="3539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5" y="7170"/>
                </a:lnTo>
                <a:lnTo>
                  <a:pt x="0" y="21600"/>
                </a:lnTo>
                <a:lnTo>
                  <a:pt x="21405" y="14052"/>
                </a:lnTo>
                <a:lnTo>
                  <a:pt x="21600" y="0"/>
                </a:lnTo>
                <a:close/>
              </a:path>
            </a:pathLst>
          </a:custGeom>
          <a:solidFill>
            <a:srgbClr val="3F5288">
              <a:alpha val="3900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1417" name="vintage-3.png"/>
          <p:cNvPicPr>
            <a:picLocks noChangeAspect="1"/>
          </p:cNvPicPr>
          <p:nvPr/>
        </p:nvPicPr>
        <p:blipFill>
          <a:blip r:embed="rId4">
            <a:alphaModFix amt="60000"/>
            <a:extLst/>
          </a:blip>
          <a:stretch>
            <a:fillRect/>
          </a:stretch>
        </p:blipFill>
        <p:spPr>
          <a:xfrm>
            <a:off x="10462912" y="5299089"/>
            <a:ext cx="836613" cy="83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8" name="pasted-image.pdf"/>
          <p:cNvPicPr>
            <a:picLocks noChangeAspect="1"/>
          </p:cNvPicPr>
          <p:nvPr/>
        </p:nvPicPr>
        <p:blipFill>
          <a:blip r:embed="rId5">
            <a:alphaModFix amt="60000"/>
            <a:extLst/>
          </a:blip>
          <a:stretch>
            <a:fillRect/>
          </a:stretch>
        </p:blipFill>
        <p:spPr>
          <a:xfrm>
            <a:off x="12471935" y="5229993"/>
            <a:ext cx="806650" cy="967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9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17822" y="10275337"/>
            <a:ext cx="825244" cy="836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91875" y="8535616"/>
            <a:ext cx="681386" cy="9619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3" name="Group 1423"/>
          <p:cNvGrpSpPr/>
          <p:nvPr/>
        </p:nvGrpSpPr>
        <p:grpSpPr>
          <a:xfrm>
            <a:off x="9807906" y="2414889"/>
            <a:ext cx="4249324" cy="3646168"/>
            <a:chOff x="11657" y="0"/>
            <a:chExt cx="4249322" cy="3646166"/>
          </a:xfrm>
        </p:grpSpPr>
        <p:sp>
          <p:nvSpPr>
            <p:cNvPr id="1421" name="Shape 1421"/>
            <p:cNvSpPr/>
            <p:nvPr/>
          </p:nvSpPr>
          <p:spPr>
            <a:xfrm rot="7107910" flipH="1">
              <a:off x="1055019" y="-7511"/>
              <a:ext cx="2162600" cy="366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8" y="0"/>
                  </a:moveTo>
                  <a:lnTo>
                    <a:pt x="0" y="7419"/>
                  </a:lnTo>
                  <a:lnTo>
                    <a:pt x="440" y="21600"/>
                  </a:lnTo>
                  <a:lnTo>
                    <a:pt x="21600" y="1427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3F5288">
                <a:alpha val="40865"/>
              </a:srgbClr>
            </a:solidFill>
            <a:ln w="12700" cap="flat">
              <a:noFill/>
              <a:miter lim="400000"/>
            </a:ln>
            <a:effectLst>
              <a:outerShdw blurRad="190500" dist="381000" dir="5400000" rotWithShape="0">
                <a:srgbClr val="000000">
                  <a:alpha val="35959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1422" name="pasted-image.pdf"/>
            <p:cNvPicPr>
              <a:picLocks noChangeAspect="1"/>
            </p:cNvPicPr>
            <p:nvPr/>
          </p:nvPicPr>
          <p:blipFill>
            <a:blip r:embed="rId8">
              <a:alphaModFix amt="95238"/>
              <a:extLst/>
            </a:blip>
            <a:stretch>
              <a:fillRect/>
            </a:stretch>
          </p:blipFill>
          <p:spPr>
            <a:xfrm>
              <a:off x="1560190" y="156391"/>
              <a:ext cx="1158120" cy="2178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4" name="Shape 1424"/>
          <p:cNvSpPr/>
          <p:nvPr/>
        </p:nvSpPr>
        <p:spPr>
          <a:xfrm>
            <a:off x="1401947" y="5441649"/>
            <a:ext cx="7180836" cy="1564495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5800" spc="-232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sz="4800"/>
              <a:t>RESOURCES &amp; INFRASTRUCTURE</a:t>
            </a:r>
          </a:p>
        </p:txBody>
      </p:sp>
      <p:sp>
        <p:nvSpPr>
          <p:cNvPr id="1425" name="Shape 1425"/>
          <p:cNvSpPr/>
          <p:nvPr/>
        </p:nvSpPr>
        <p:spPr>
          <a:xfrm flipH="1">
            <a:off x="3860790" y="6884215"/>
            <a:ext cx="6768052" cy="3314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2" extrusionOk="0">
                <a:moveTo>
                  <a:pt x="0" y="11931"/>
                </a:moveTo>
                <a:cubicBezTo>
                  <a:pt x="4162" y="20018"/>
                  <a:pt x="10889" y="21600"/>
                  <a:pt x="16043" y="15704"/>
                </a:cubicBezTo>
                <a:cubicBezTo>
                  <a:pt x="19082" y="12227"/>
                  <a:pt x="21118" y="6475"/>
                  <a:pt x="21600" y="0"/>
                </a:cubicBezTo>
              </a:path>
            </a:pathLst>
          </a:custGeom>
          <a:ln w="25400">
            <a:solidFill>
              <a:srgbClr val="FFFFFF"/>
            </a:solidFill>
            <a:prstDash val="sysDot"/>
            <a:miter lim="400000"/>
            <a:headEnd type="oval"/>
            <a:tailEnd type="oval"/>
          </a:ln>
        </p:spPr>
        <p:txBody>
          <a:bodyPr tIns="91439" bIns="9143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2" name="Group 1432"/>
          <p:cNvGrpSpPr/>
          <p:nvPr/>
        </p:nvGrpSpPr>
        <p:grpSpPr>
          <a:xfrm>
            <a:off x="9744220" y="5987274"/>
            <a:ext cx="4898767" cy="4197397"/>
            <a:chOff x="0" y="0"/>
            <a:chExt cx="4898766" cy="4197395"/>
          </a:xfrm>
        </p:grpSpPr>
        <p:grpSp>
          <p:nvGrpSpPr>
            <p:cNvPr id="1430" name="Group 1430"/>
            <p:cNvGrpSpPr/>
            <p:nvPr/>
          </p:nvGrpSpPr>
          <p:grpSpPr>
            <a:xfrm>
              <a:off x="0" y="-1"/>
              <a:ext cx="4898768" cy="4197397"/>
              <a:chOff x="0" y="0"/>
              <a:chExt cx="4898767" cy="4197395"/>
            </a:xfrm>
          </p:grpSpPr>
          <p:sp>
            <p:nvSpPr>
              <p:cNvPr id="1427" name="Shape 1427"/>
              <p:cNvSpPr/>
              <p:nvPr/>
            </p:nvSpPr>
            <p:spPr>
              <a:xfrm rot="7107910" flipH="1">
                <a:off x="1212935" y="-8636"/>
                <a:ext cx="2486298" cy="4209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489D8D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Shape 1428"/>
              <p:cNvSpPr/>
              <p:nvPr/>
            </p:nvSpPr>
            <p:spPr>
              <a:xfrm flipH="1">
                <a:off x="0" y="2126772"/>
                <a:ext cx="2425349" cy="2061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58BFA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Shape 1429"/>
              <p:cNvSpPr/>
              <p:nvPr/>
            </p:nvSpPr>
            <p:spPr>
              <a:xfrm>
                <a:off x="2407450" y="2117619"/>
                <a:ext cx="2420424" cy="207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86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31" name="Shape 1431"/>
            <p:cNvSpPr/>
            <p:nvPr/>
          </p:nvSpPr>
          <p:spPr>
            <a:xfrm>
              <a:off x="1410401" y="2179578"/>
              <a:ext cx="2077965" cy="6385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FFFFFF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WATER</a:t>
              </a:r>
            </a:p>
          </p:txBody>
        </p:sp>
      </p:grpSp>
      <p:pic>
        <p:nvPicPr>
          <p:cNvPr id="1433" name="pai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81234" y="7302387"/>
            <a:ext cx="821532" cy="82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8619429" y="1466679"/>
            <a:ext cx="1701698" cy="7373814"/>
          </a:xfrm>
          <a:prstGeom prst="rect">
            <a:avLst/>
          </a:prstGeom>
          <a:ln w="12700">
            <a:miter lim="400000"/>
          </a:ln>
        </p:spPr>
      </p:pic>
      <p:sp>
        <p:nvSpPr>
          <p:cNvPr id="1435" name="Shape 1435"/>
          <p:cNvSpPr/>
          <p:nvPr/>
        </p:nvSpPr>
        <p:spPr>
          <a:xfrm>
            <a:off x="646677" y="724096"/>
            <a:ext cx="5235316" cy="3915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RESOURCES &amp; INFRASTRUCTURE</a:t>
            </a:r>
          </a:p>
        </p:txBody>
      </p:sp>
      <p:sp>
        <p:nvSpPr>
          <p:cNvPr id="1436" name="Shape 1436"/>
          <p:cNvSpPr/>
          <p:nvPr/>
        </p:nvSpPr>
        <p:spPr>
          <a:xfrm>
            <a:off x="16016074" y="2888996"/>
            <a:ext cx="7141111" cy="17413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0" tIns="267890" rIns="267890" bIns="267890">
            <a:spAutoFit/>
          </a:bodyPr>
          <a:lstStyle>
            <a:lvl1pPr defTabSz="642937"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900" spc="-156">
                <a:solidFill>
                  <a:srgbClr val="002351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dirty="0"/>
              <a:t>R</a:t>
            </a:r>
            <a:r>
              <a:rPr dirty="0" smtClean="0"/>
              <a:t>esources </a:t>
            </a:r>
            <a:r>
              <a:rPr dirty="0"/>
              <a:t>and infrastructure empower all </a:t>
            </a:r>
            <a:r>
              <a:rPr dirty="0" smtClean="0"/>
              <a:t>constituents</a:t>
            </a:r>
            <a:endParaRPr dirty="0"/>
          </a:p>
        </p:txBody>
      </p:sp>
      <p:grpSp>
        <p:nvGrpSpPr>
          <p:cNvPr id="1456" name="Group 1456"/>
          <p:cNvGrpSpPr/>
          <p:nvPr/>
        </p:nvGrpSpPr>
        <p:grpSpPr>
          <a:xfrm>
            <a:off x="9123211" y="3158225"/>
            <a:ext cx="6137579" cy="2086670"/>
            <a:chOff x="0" y="0"/>
            <a:chExt cx="6137577" cy="2086668"/>
          </a:xfrm>
        </p:grpSpPr>
        <p:grpSp>
          <p:nvGrpSpPr>
            <p:cNvPr id="1440" name="Group 1440"/>
            <p:cNvGrpSpPr/>
            <p:nvPr/>
          </p:nvGrpSpPr>
          <p:grpSpPr>
            <a:xfrm>
              <a:off x="4051936" y="0"/>
              <a:ext cx="2085642" cy="2053562"/>
              <a:chOff x="0" y="0"/>
              <a:chExt cx="2085641" cy="2053561"/>
            </a:xfrm>
          </p:grpSpPr>
          <p:sp>
            <p:nvSpPr>
              <p:cNvPr id="1437" name="Shape 1437"/>
              <p:cNvSpPr/>
              <p:nvPr/>
            </p:nvSpPr>
            <p:spPr>
              <a:xfrm rot="7107910" flipH="1">
                <a:off x="516404" y="-3677"/>
                <a:ext cx="1058538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Shape 1438"/>
              <p:cNvSpPr/>
              <p:nvPr/>
            </p:nvSpPr>
            <p:spPr>
              <a:xfrm flipH="1">
                <a:off x="0" y="905469"/>
                <a:ext cx="1032588" cy="1140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11189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Shape 1439"/>
              <p:cNvSpPr/>
              <p:nvPr/>
            </p:nvSpPr>
            <p:spPr>
              <a:xfrm>
                <a:off x="1024967" y="905469"/>
                <a:ext cx="1030492" cy="1148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44" name="Group 1444"/>
            <p:cNvGrpSpPr/>
            <p:nvPr/>
          </p:nvGrpSpPr>
          <p:grpSpPr>
            <a:xfrm>
              <a:off x="2016138" y="295737"/>
              <a:ext cx="2085643" cy="1790932"/>
              <a:chOff x="0" y="0"/>
              <a:chExt cx="2085641" cy="1790930"/>
            </a:xfrm>
          </p:grpSpPr>
          <p:sp>
            <p:nvSpPr>
              <p:cNvPr id="1441" name="Shape 1441"/>
              <p:cNvSpPr/>
              <p:nvPr/>
            </p:nvSpPr>
            <p:spPr>
              <a:xfrm rot="7107910" flipH="1">
                <a:off x="516404" y="-3677"/>
                <a:ext cx="1058538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Shape 1442"/>
              <p:cNvSpPr/>
              <p:nvPr/>
            </p:nvSpPr>
            <p:spPr>
              <a:xfrm flipH="1">
                <a:off x="0" y="905469"/>
                <a:ext cx="1032588" cy="877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Shape 1443"/>
              <p:cNvSpPr/>
              <p:nvPr/>
            </p:nvSpPr>
            <p:spPr>
              <a:xfrm>
                <a:off x="1024967" y="905469"/>
                <a:ext cx="1030492" cy="885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48" name="Group 1448"/>
            <p:cNvGrpSpPr/>
            <p:nvPr/>
          </p:nvGrpSpPr>
          <p:grpSpPr>
            <a:xfrm>
              <a:off x="0" y="0"/>
              <a:ext cx="2085642" cy="2053562"/>
              <a:chOff x="0" y="0"/>
              <a:chExt cx="2085641" cy="2053561"/>
            </a:xfrm>
          </p:grpSpPr>
          <p:sp>
            <p:nvSpPr>
              <p:cNvPr id="1445" name="Shape 1445"/>
              <p:cNvSpPr/>
              <p:nvPr/>
            </p:nvSpPr>
            <p:spPr>
              <a:xfrm rot="7107910" flipH="1">
                <a:off x="516404" y="-3677"/>
                <a:ext cx="1058538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Shape 1446"/>
              <p:cNvSpPr/>
              <p:nvPr/>
            </p:nvSpPr>
            <p:spPr>
              <a:xfrm flipH="1">
                <a:off x="0" y="905469"/>
                <a:ext cx="1032588" cy="1140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9946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Shape 1447"/>
              <p:cNvSpPr/>
              <p:nvPr/>
            </p:nvSpPr>
            <p:spPr>
              <a:xfrm>
                <a:off x="1024967" y="905469"/>
                <a:ext cx="1030492" cy="1148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449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17540" y="1222020"/>
              <a:ext cx="465330" cy="387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0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7211" y="647940"/>
              <a:ext cx="671219" cy="4698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1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827075" y="592036"/>
              <a:ext cx="465329" cy="58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54" name="Group 1454"/>
            <p:cNvGrpSpPr/>
            <p:nvPr/>
          </p:nvGrpSpPr>
          <p:grpSpPr>
            <a:xfrm>
              <a:off x="2032888" y="0"/>
              <a:ext cx="2069651" cy="1765734"/>
              <a:chOff x="0" y="0"/>
              <a:chExt cx="2069649" cy="1765733"/>
            </a:xfrm>
          </p:grpSpPr>
          <p:sp>
            <p:nvSpPr>
              <p:cNvPr id="1452" name="Shape 1452"/>
              <p:cNvSpPr/>
              <p:nvPr/>
            </p:nvSpPr>
            <p:spPr>
              <a:xfrm rot="7107910" flipH="1">
                <a:off x="516347" y="-13163"/>
                <a:ext cx="1036956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5" y="0"/>
                    </a:moveTo>
                    <a:lnTo>
                      <a:pt x="0" y="21600"/>
                    </a:lnTo>
                    <a:lnTo>
                      <a:pt x="21600" y="14270"/>
                    </a:lnTo>
                    <a:lnTo>
                      <a:pt x="20455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Shape 1453"/>
              <p:cNvSpPr/>
              <p:nvPr/>
            </p:nvSpPr>
            <p:spPr>
              <a:xfrm flipH="1">
                <a:off x="6922" y="897581"/>
                <a:ext cx="2032441" cy="301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1"/>
                    </a:moveTo>
                    <a:lnTo>
                      <a:pt x="0" y="0"/>
                    </a:lnTo>
                    <a:lnTo>
                      <a:pt x="22" y="21182"/>
                    </a:lnTo>
                    <a:lnTo>
                      <a:pt x="21523" y="21600"/>
                    </a:lnTo>
                    <a:lnTo>
                      <a:pt x="21600" y="1041"/>
                    </a:lnTo>
                    <a:close/>
                  </a:path>
                </a:pathLst>
              </a:custGeom>
              <a:solidFill>
                <a:srgbClr val="13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455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26295" y="559806"/>
              <a:ext cx="465329" cy="209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73" name="Group 1473"/>
          <p:cNvGrpSpPr/>
          <p:nvPr/>
        </p:nvGrpSpPr>
        <p:grpSpPr>
          <a:xfrm>
            <a:off x="9123211" y="2856368"/>
            <a:ext cx="6137579" cy="1799825"/>
            <a:chOff x="0" y="0"/>
            <a:chExt cx="6137577" cy="1799824"/>
          </a:xfrm>
        </p:grpSpPr>
        <p:grpSp>
          <p:nvGrpSpPr>
            <p:cNvPr id="1462" name="Group 1462"/>
            <p:cNvGrpSpPr/>
            <p:nvPr/>
          </p:nvGrpSpPr>
          <p:grpSpPr>
            <a:xfrm>
              <a:off x="0" y="0"/>
              <a:ext cx="2075615" cy="1778443"/>
              <a:chOff x="0" y="0"/>
              <a:chExt cx="2075614" cy="1778442"/>
            </a:xfrm>
          </p:grpSpPr>
          <p:grpSp>
            <p:nvGrpSpPr>
              <p:cNvPr id="1460" name="Group 1460"/>
              <p:cNvGrpSpPr/>
              <p:nvPr/>
            </p:nvGrpSpPr>
            <p:grpSpPr>
              <a:xfrm>
                <a:off x="0" y="0"/>
                <a:ext cx="2075615" cy="1778443"/>
                <a:chOff x="0" y="0"/>
                <a:chExt cx="2075614" cy="1778442"/>
              </a:xfrm>
            </p:grpSpPr>
            <p:sp>
              <p:nvSpPr>
                <p:cNvPr id="1457" name="Shape 1457"/>
                <p:cNvSpPr/>
                <p:nvPr/>
              </p:nvSpPr>
              <p:spPr>
                <a:xfrm rot="7107910" flipH="1">
                  <a:off x="513922" y="-3659"/>
                  <a:ext cx="1053449" cy="1783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478" y="0"/>
                      </a:moveTo>
                      <a:lnTo>
                        <a:pt x="0" y="7419"/>
                      </a:lnTo>
                      <a:lnTo>
                        <a:pt x="440" y="21600"/>
                      </a:lnTo>
                      <a:lnTo>
                        <a:pt x="21600" y="14270"/>
                      </a:lnTo>
                      <a:lnTo>
                        <a:pt x="20478" y="0"/>
                      </a:lnTo>
                      <a:close/>
                    </a:path>
                  </a:pathLst>
                </a:custGeom>
                <a:solidFill>
                  <a:srgbClr val="AA9DD8"/>
                </a:solidFill>
                <a:ln w="12700" cap="flat">
                  <a:noFill/>
                  <a:miter lim="400000"/>
                </a:ln>
                <a:effectLst>
                  <a:outerShdw blurRad="190500" dist="571500" dir="5400000" rotWithShape="0">
                    <a:srgbClr val="000000">
                      <a:alpha val="81818"/>
                    </a:srgbClr>
                  </a:outerShdw>
                </a:effectLst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8" name="Shape 1458"/>
                <p:cNvSpPr/>
                <p:nvPr/>
              </p:nvSpPr>
              <p:spPr>
                <a:xfrm flipH="1">
                  <a:off x="0" y="901116"/>
                  <a:ext cx="1027624" cy="873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292" y="0"/>
                      </a:moveTo>
                      <a:lnTo>
                        <a:pt x="0" y="14324"/>
                      </a:lnTo>
                      <a:lnTo>
                        <a:pt x="44" y="21600"/>
                      </a:lnTo>
                      <a:cubicBezTo>
                        <a:pt x="3637" y="19076"/>
                        <a:pt x="7229" y="16553"/>
                        <a:pt x="10822" y="14029"/>
                      </a:cubicBezTo>
                      <a:cubicBezTo>
                        <a:pt x="14415" y="11506"/>
                        <a:pt x="18007" y="8982"/>
                        <a:pt x="21600" y="6458"/>
                      </a:cubicBezTo>
                      <a:lnTo>
                        <a:pt x="21292" y="0"/>
                      </a:lnTo>
                      <a:close/>
                    </a:path>
                  </a:pathLst>
                </a:custGeom>
                <a:solidFill>
                  <a:srgbClr val="9A8EC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9" name="Shape 1459"/>
                <p:cNvSpPr/>
                <p:nvPr/>
              </p:nvSpPr>
              <p:spPr>
                <a:xfrm>
                  <a:off x="1020040" y="897238"/>
                  <a:ext cx="1025538" cy="8812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65" y="14237"/>
                      </a:lnTo>
                      <a:lnTo>
                        <a:pt x="0" y="21600"/>
                      </a:lnTo>
                      <a:lnTo>
                        <a:pt x="21405" y="7229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B71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</p:grpSp>
          <p:pic>
            <p:nvPicPr>
              <p:cNvPr id="1461" name="pasted-image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874261" y="632221"/>
                <a:ext cx="327093" cy="5140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66" name="Group 1466"/>
            <p:cNvGrpSpPr/>
            <p:nvPr/>
          </p:nvGrpSpPr>
          <p:grpSpPr>
            <a:xfrm>
              <a:off x="2030981" y="10232"/>
              <a:ext cx="2075616" cy="1778444"/>
              <a:chOff x="0" y="0"/>
              <a:chExt cx="2075614" cy="1778442"/>
            </a:xfrm>
          </p:grpSpPr>
          <p:sp>
            <p:nvSpPr>
              <p:cNvPr id="1463" name="Shape 1463"/>
              <p:cNvSpPr/>
              <p:nvPr/>
            </p:nvSpPr>
            <p:spPr>
              <a:xfrm rot="7107910" flipH="1">
                <a:off x="513922" y="-3659"/>
                <a:ext cx="1053449" cy="1783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AA9DD8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7648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Shape 1464"/>
              <p:cNvSpPr/>
              <p:nvPr/>
            </p:nvSpPr>
            <p:spPr>
              <a:xfrm flipH="1">
                <a:off x="0" y="901116"/>
                <a:ext cx="1027624" cy="873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A8E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Shape 1465"/>
              <p:cNvSpPr/>
              <p:nvPr/>
            </p:nvSpPr>
            <p:spPr>
              <a:xfrm>
                <a:off x="1020040" y="897238"/>
                <a:ext cx="1025538" cy="881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71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70" name="Group 1470"/>
            <p:cNvGrpSpPr/>
            <p:nvPr/>
          </p:nvGrpSpPr>
          <p:grpSpPr>
            <a:xfrm>
              <a:off x="4061962" y="21381"/>
              <a:ext cx="2075616" cy="1778444"/>
              <a:chOff x="0" y="0"/>
              <a:chExt cx="2075614" cy="1778442"/>
            </a:xfrm>
          </p:grpSpPr>
          <p:sp>
            <p:nvSpPr>
              <p:cNvPr id="1467" name="Shape 1467"/>
              <p:cNvSpPr/>
              <p:nvPr/>
            </p:nvSpPr>
            <p:spPr>
              <a:xfrm rot="7107910" flipH="1">
                <a:off x="513922" y="-3659"/>
                <a:ext cx="1053449" cy="1783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AA9DD8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Shape 1468"/>
              <p:cNvSpPr/>
              <p:nvPr/>
            </p:nvSpPr>
            <p:spPr>
              <a:xfrm flipH="1">
                <a:off x="0" y="901116"/>
                <a:ext cx="1027624" cy="873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A8E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Shape 1469"/>
              <p:cNvSpPr/>
              <p:nvPr/>
            </p:nvSpPr>
            <p:spPr>
              <a:xfrm>
                <a:off x="1020040" y="897238"/>
                <a:ext cx="1025538" cy="881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71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471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rcRect/>
            <a:stretch>
              <a:fillRect/>
            </a:stretch>
          </p:blipFill>
          <p:spPr>
            <a:xfrm>
              <a:off x="2743556" y="672524"/>
              <a:ext cx="520035" cy="433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2" name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83073" y="672524"/>
              <a:ext cx="433395" cy="433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89" name="Group 1489"/>
          <p:cNvGrpSpPr/>
          <p:nvPr/>
        </p:nvGrpSpPr>
        <p:grpSpPr>
          <a:xfrm>
            <a:off x="9122491" y="2344231"/>
            <a:ext cx="6139018" cy="1799825"/>
            <a:chOff x="0" y="0"/>
            <a:chExt cx="6139017" cy="1799824"/>
          </a:xfrm>
        </p:grpSpPr>
        <p:grpSp>
          <p:nvGrpSpPr>
            <p:cNvPr id="1477" name="Group 1477"/>
            <p:cNvGrpSpPr/>
            <p:nvPr/>
          </p:nvGrpSpPr>
          <p:grpSpPr>
            <a:xfrm>
              <a:off x="0" y="-1"/>
              <a:ext cx="2067778" cy="1771729"/>
              <a:chOff x="0" y="0"/>
              <a:chExt cx="2067777" cy="1771727"/>
            </a:xfrm>
          </p:grpSpPr>
          <p:sp>
            <p:nvSpPr>
              <p:cNvPr id="1474" name="Shape 1474"/>
              <p:cNvSpPr/>
              <p:nvPr/>
            </p:nvSpPr>
            <p:spPr>
              <a:xfrm rot="7107910" flipH="1">
                <a:off x="511981" y="-3645"/>
                <a:ext cx="1049472" cy="1776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002351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Shape 1475"/>
              <p:cNvSpPr/>
              <p:nvPr/>
            </p:nvSpPr>
            <p:spPr>
              <a:xfrm flipH="1">
                <a:off x="0" y="897714"/>
                <a:ext cx="1023744" cy="87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0019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Shape 1476"/>
              <p:cNvSpPr/>
              <p:nvPr/>
            </p:nvSpPr>
            <p:spPr>
              <a:xfrm>
                <a:off x="1016188" y="893850"/>
                <a:ext cx="1021666" cy="877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D35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81" name="Group 1481"/>
            <p:cNvGrpSpPr/>
            <p:nvPr/>
          </p:nvGrpSpPr>
          <p:grpSpPr>
            <a:xfrm>
              <a:off x="2044973" y="16989"/>
              <a:ext cx="2067779" cy="1771729"/>
              <a:chOff x="0" y="0"/>
              <a:chExt cx="2067777" cy="1771727"/>
            </a:xfrm>
          </p:grpSpPr>
          <p:sp>
            <p:nvSpPr>
              <p:cNvPr id="1478" name="Shape 1478"/>
              <p:cNvSpPr/>
              <p:nvPr/>
            </p:nvSpPr>
            <p:spPr>
              <a:xfrm rot="7107910" flipH="1">
                <a:off x="511981" y="-3645"/>
                <a:ext cx="1049472" cy="1776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002351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7648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Shape 1479"/>
              <p:cNvSpPr/>
              <p:nvPr/>
            </p:nvSpPr>
            <p:spPr>
              <a:xfrm flipH="1">
                <a:off x="0" y="897714"/>
                <a:ext cx="1023744" cy="87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0019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Shape 1480"/>
              <p:cNvSpPr/>
              <p:nvPr/>
            </p:nvSpPr>
            <p:spPr>
              <a:xfrm>
                <a:off x="1016188" y="893850"/>
                <a:ext cx="1021666" cy="877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D35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85" name="Group 1485"/>
            <p:cNvGrpSpPr/>
            <p:nvPr/>
          </p:nvGrpSpPr>
          <p:grpSpPr>
            <a:xfrm>
              <a:off x="4071239" y="28096"/>
              <a:ext cx="2067779" cy="1771729"/>
              <a:chOff x="0" y="0"/>
              <a:chExt cx="2067777" cy="1771727"/>
            </a:xfrm>
          </p:grpSpPr>
          <p:sp>
            <p:nvSpPr>
              <p:cNvPr id="1482" name="Shape 1482"/>
              <p:cNvSpPr/>
              <p:nvPr/>
            </p:nvSpPr>
            <p:spPr>
              <a:xfrm rot="7107910" flipH="1">
                <a:off x="511981" y="-3645"/>
                <a:ext cx="1049472" cy="1776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002351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Shape 1483"/>
              <p:cNvSpPr/>
              <p:nvPr/>
            </p:nvSpPr>
            <p:spPr>
              <a:xfrm flipH="1">
                <a:off x="0" y="897714"/>
                <a:ext cx="1023744" cy="87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0019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Shape 1484"/>
              <p:cNvSpPr/>
              <p:nvPr/>
            </p:nvSpPr>
            <p:spPr>
              <a:xfrm>
                <a:off x="1016188" y="893850"/>
                <a:ext cx="1021666" cy="877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D35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486" name="transport-5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05433" y="657408"/>
              <a:ext cx="456912" cy="4569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7" name="business-2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95379" y="693105"/>
              <a:ext cx="419498" cy="419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8" name="fruit-3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/>
            <a:stretch>
              <a:fillRect/>
            </a:stretch>
          </p:blipFill>
          <p:spPr>
            <a:xfrm>
              <a:off x="2872042" y="676090"/>
              <a:ext cx="419550" cy="419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10" name="Group 1510"/>
          <p:cNvGrpSpPr/>
          <p:nvPr/>
        </p:nvGrpSpPr>
        <p:grpSpPr>
          <a:xfrm>
            <a:off x="10298880" y="887931"/>
            <a:ext cx="3786239" cy="2726200"/>
            <a:chOff x="0" y="0"/>
            <a:chExt cx="3786237" cy="2726199"/>
          </a:xfrm>
        </p:grpSpPr>
        <p:grpSp>
          <p:nvGrpSpPr>
            <p:cNvPr id="1493" name="Group 1493"/>
            <p:cNvGrpSpPr/>
            <p:nvPr/>
          </p:nvGrpSpPr>
          <p:grpSpPr>
            <a:xfrm>
              <a:off x="1044193" y="-1"/>
              <a:ext cx="1767987" cy="1518163"/>
              <a:chOff x="0" y="0"/>
              <a:chExt cx="1767985" cy="1518161"/>
            </a:xfrm>
          </p:grpSpPr>
          <p:sp>
            <p:nvSpPr>
              <p:cNvPr id="1490" name="Shape 1490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469900" dir="5400000" rotWithShape="0">
                  <a:srgbClr val="000000">
                    <a:alpha val="37174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Shape 1491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4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Shape 1492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C3B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97" name="Group 1497"/>
            <p:cNvGrpSpPr/>
            <p:nvPr/>
          </p:nvGrpSpPr>
          <p:grpSpPr>
            <a:xfrm>
              <a:off x="0" y="563450"/>
              <a:ext cx="1767986" cy="1518163"/>
              <a:chOff x="0" y="0"/>
              <a:chExt cx="1767985" cy="1518161"/>
            </a:xfrm>
          </p:grpSpPr>
          <p:sp>
            <p:nvSpPr>
              <p:cNvPr id="1494" name="Shape 1494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Shape 1495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Shape 1496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01" name="Group 1501"/>
            <p:cNvGrpSpPr/>
            <p:nvPr/>
          </p:nvGrpSpPr>
          <p:grpSpPr>
            <a:xfrm>
              <a:off x="2018252" y="566733"/>
              <a:ext cx="1767986" cy="1518162"/>
              <a:chOff x="0" y="0"/>
              <a:chExt cx="1767985" cy="1518161"/>
            </a:xfrm>
          </p:grpSpPr>
          <p:sp>
            <p:nvSpPr>
              <p:cNvPr id="1498" name="Shape 1498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Shape 1499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Shape 1500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502" name="pasted-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5210" y="331813"/>
              <a:ext cx="1057565" cy="1282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06" name="Group 1506"/>
            <p:cNvGrpSpPr/>
            <p:nvPr/>
          </p:nvGrpSpPr>
          <p:grpSpPr>
            <a:xfrm>
              <a:off x="1022117" y="1208037"/>
              <a:ext cx="1767987" cy="1518163"/>
              <a:chOff x="0" y="0"/>
              <a:chExt cx="1767985" cy="1518161"/>
            </a:xfrm>
          </p:grpSpPr>
          <p:sp>
            <p:nvSpPr>
              <p:cNvPr id="1503" name="Shape 1503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Shape 1504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Shape 1505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507" name="pasted-image.pdf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669479" y="1272928"/>
              <a:ext cx="480533" cy="904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8" name="pasted-image.pdf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32565" y="148768"/>
              <a:ext cx="954360" cy="7228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9" name="pasted-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85581" y="348603"/>
              <a:ext cx="1057565" cy="1282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17" name="Group 1517"/>
          <p:cNvGrpSpPr/>
          <p:nvPr/>
        </p:nvGrpSpPr>
        <p:grpSpPr>
          <a:xfrm>
            <a:off x="800100" y="1625600"/>
            <a:ext cx="2577826" cy="2577826"/>
            <a:chOff x="0" y="0"/>
            <a:chExt cx="2577825" cy="2577825"/>
          </a:xfrm>
        </p:grpSpPr>
        <p:sp>
          <p:nvSpPr>
            <p:cNvPr id="1511" name="Shape 1511"/>
            <p:cNvSpPr/>
            <p:nvPr/>
          </p:nvSpPr>
          <p:spPr>
            <a:xfrm>
              <a:off x="0" y="0"/>
              <a:ext cx="2577826" cy="2577826"/>
            </a:xfrm>
            <a:prstGeom prst="ellipse">
              <a:avLst/>
            </a:prstGeom>
            <a:solidFill>
              <a:srgbClr val="E2E3E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r>
                <a:t> </a:t>
              </a:r>
            </a:p>
          </p:txBody>
        </p:sp>
        <p:grpSp>
          <p:nvGrpSpPr>
            <p:cNvPr id="1516" name="Group 1516"/>
            <p:cNvGrpSpPr/>
            <p:nvPr/>
          </p:nvGrpSpPr>
          <p:grpSpPr>
            <a:xfrm>
              <a:off x="354218" y="245578"/>
              <a:ext cx="1869389" cy="2086669"/>
              <a:chOff x="0" y="0"/>
              <a:chExt cx="1869387" cy="2086668"/>
            </a:xfrm>
          </p:grpSpPr>
          <p:sp>
            <p:nvSpPr>
              <p:cNvPr id="1512" name="Shape 1512"/>
              <p:cNvSpPr/>
              <p:nvPr/>
            </p:nvSpPr>
            <p:spPr>
              <a:xfrm flipH="1">
                <a:off x="1321363" y="806846"/>
                <a:ext cx="528132" cy="513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3" y="0"/>
                    </a:moveTo>
                    <a:lnTo>
                      <a:pt x="0" y="21600"/>
                    </a:lnTo>
                    <a:lnTo>
                      <a:pt x="21600" y="863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C1C7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3" name="Shape 1513"/>
              <p:cNvSpPr/>
              <p:nvPr/>
            </p:nvSpPr>
            <p:spPr>
              <a:xfrm>
                <a:off x="14375" y="812114"/>
                <a:ext cx="528132" cy="513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3" y="0"/>
                    </a:moveTo>
                    <a:lnTo>
                      <a:pt x="0" y="21600"/>
                    </a:lnTo>
                    <a:lnTo>
                      <a:pt x="21600" y="863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C1C7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4" name="Shape 1514"/>
              <p:cNvSpPr/>
              <p:nvPr/>
            </p:nvSpPr>
            <p:spPr>
              <a:xfrm rot="7107910" flipH="1">
                <a:off x="471464" y="480299"/>
                <a:ext cx="926459" cy="1624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91" y="0"/>
                    </a:moveTo>
                    <a:lnTo>
                      <a:pt x="300" y="7708"/>
                    </a:lnTo>
                    <a:lnTo>
                      <a:pt x="0" y="21600"/>
                    </a:lnTo>
                    <a:lnTo>
                      <a:pt x="21600" y="14374"/>
                    </a:lnTo>
                    <a:lnTo>
                      <a:pt x="20591" y="0"/>
                    </a:lnTo>
                    <a:close/>
                  </a:path>
                </a:pathLst>
              </a:custGeom>
              <a:solidFill>
                <a:srgbClr val="5CB7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5" name="Shape 1515"/>
              <p:cNvSpPr/>
              <p:nvPr/>
            </p:nvSpPr>
            <p:spPr>
              <a:xfrm rot="7107910" flipH="1">
                <a:off x="489374" y="-13381"/>
                <a:ext cx="915619" cy="15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91" y="0"/>
                    </a:moveTo>
                    <a:lnTo>
                      <a:pt x="300" y="7708"/>
                    </a:lnTo>
                    <a:lnTo>
                      <a:pt x="0" y="21600"/>
                    </a:lnTo>
                    <a:lnTo>
                      <a:pt x="21600" y="14374"/>
                    </a:lnTo>
                    <a:lnTo>
                      <a:pt x="20591" y="0"/>
                    </a:lnTo>
                    <a:close/>
                  </a:path>
                </a:pathLst>
              </a:custGeom>
              <a:solidFill>
                <a:srgbClr val="8468AA">
                  <a:alpha val="39000"/>
                </a:srgbClr>
              </a:solidFill>
              <a:ln w="12700" cap="flat">
                <a:noFill/>
                <a:miter lim="400000"/>
              </a:ln>
              <a:effectLst>
                <a:outerShdw blurRad="266700" dist="139700" rotWithShape="0">
                  <a:srgbClr val="000000">
                    <a:alpha val="65111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518" name="Shape 1518"/>
          <p:cNvSpPr/>
          <p:nvPr/>
        </p:nvSpPr>
        <p:spPr>
          <a:xfrm>
            <a:off x="3169693" y="2695834"/>
            <a:ext cx="2345689" cy="437357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RESOURCES</a:t>
            </a:r>
          </a:p>
        </p:txBody>
      </p:sp>
      <p:sp>
        <p:nvSpPr>
          <p:cNvPr id="1519" name="Shape 1519"/>
          <p:cNvSpPr/>
          <p:nvPr/>
        </p:nvSpPr>
        <p:spPr>
          <a:xfrm rot="21306506">
            <a:off x="2280833" y="3068358"/>
            <a:ext cx="5131049" cy="6969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6" h="21600" extrusionOk="0">
                <a:moveTo>
                  <a:pt x="21326" y="21600"/>
                </a:moveTo>
                <a:cubicBezTo>
                  <a:pt x="11557" y="20709"/>
                  <a:pt x="3471" y="15516"/>
                  <a:pt x="842" y="8444"/>
                </a:cubicBezTo>
                <a:cubicBezTo>
                  <a:pt x="-183" y="5689"/>
                  <a:pt x="-274" y="2788"/>
                  <a:pt x="576" y="0"/>
                </a:cubicBezTo>
              </a:path>
            </a:pathLst>
          </a:custGeom>
          <a:ln w="25400">
            <a:solidFill>
              <a:srgbClr val="A7A7A7"/>
            </a:solidFill>
            <a:prstDash val="sysDot"/>
            <a:miter lim="400000"/>
            <a:headEnd type="oval"/>
            <a:tailEnd type="oval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1525" name="Group 1525"/>
          <p:cNvGrpSpPr/>
          <p:nvPr/>
        </p:nvGrpSpPr>
        <p:grpSpPr>
          <a:xfrm>
            <a:off x="7100011" y="7558420"/>
            <a:ext cx="4898768" cy="4197397"/>
            <a:chOff x="0" y="0"/>
            <a:chExt cx="4898766" cy="4197395"/>
          </a:xfrm>
        </p:grpSpPr>
        <p:grpSp>
          <p:nvGrpSpPr>
            <p:cNvPr id="1523" name="Group 1523"/>
            <p:cNvGrpSpPr/>
            <p:nvPr/>
          </p:nvGrpSpPr>
          <p:grpSpPr>
            <a:xfrm>
              <a:off x="0" y="-1"/>
              <a:ext cx="4898768" cy="4197397"/>
              <a:chOff x="0" y="0"/>
              <a:chExt cx="4898767" cy="4197395"/>
            </a:xfrm>
          </p:grpSpPr>
          <p:sp>
            <p:nvSpPr>
              <p:cNvPr id="1520" name="Shape 1520"/>
              <p:cNvSpPr/>
              <p:nvPr/>
            </p:nvSpPr>
            <p:spPr>
              <a:xfrm rot="7107910" flipH="1">
                <a:off x="1212935" y="-8636"/>
                <a:ext cx="2486298" cy="4209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489D8D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7648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Shape 1521"/>
              <p:cNvSpPr/>
              <p:nvPr/>
            </p:nvSpPr>
            <p:spPr>
              <a:xfrm flipH="1">
                <a:off x="0" y="2126772"/>
                <a:ext cx="2425349" cy="2061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58BFA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Shape 1522"/>
              <p:cNvSpPr/>
              <p:nvPr/>
            </p:nvSpPr>
            <p:spPr>
              <a:xfrm>
                <a:off x="2407450" y="2117619"/>
                <a:ext cx="2420424" cy="207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B85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24" name="Shape 1524"/>
            <p:cNvSpPr/>
            <p:nvPr/>
          </p:nvSpPr>
          <p:spPr>
            <a:xfrm>
              <a:off x="2146538" y="1779408"/>
              <a:ext cx="1111168" cy="6385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FFFFFF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AIR</a:t>
              </a:r>
            </a:p>
          </p:txBody>
        </p:sp>
      </p:grpSp>
      <p:pic>
        <p:nvPicPr>
          <p:cNvPr id="1526" name="sky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311217" y="9246352"/>
            <a:ext cx="821532" cy="8215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2" name="Group 1532"/>
          <p:cNvGrpSpPr/>
          <p:nvPr/>
        </p:nvGrpSpPr>
        <p:grpSpPr>
          <a:xfrm>
            <a:off x="12385221" y="7558420"/>
            <a:ext cx="4898768" cy="4197397"/>
            <a:chOff x="0" y="0"/>
            <a:chExt cx="4898766" cy="4197395"/>
          </a:xfrm>
        </p:grpSpPr>
        <p:grpSp>
          <p:nvGrpSpPr>
            <p:cNvPr id="1530" name="Group 1530"/>
            <p:cNvGrpSpPr/>
            <p:nvPr/>
          </p:nvGrpSpPr>
          <p:grpSpPr>
            <a:xfrm>
              <a:off x="0" y="-1"/>
              <a:ext cx="4898768" cy="4197397"/>
              <a:chOff x="0" y="0"/>
              <a:chExt cx="4898767" cy="4197395"/>
            </a:xfrm>
          </p:grpSpPr>
          <p:sp>
            <p:nvSpPr>
              <p:cNvPr id="1527" name="Shape 1527"/>
              <p:cNvSpPr/>
              <p:nvPr/>
            </p:nvSpPr>
            <p:spPr>
              <a:xfrm rot="7107910" flipH="1">
                <a:off x="1212935" y="-8636"/>
                <a:ext cx="2486298" cy="4209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489D8D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Shape 1528"/>
              <p:cNvSpPr/>
              <p:nvPr/>
            </p:nvSpPr>
            <p:spPr>
              <a:xfrm flipH="1">
                <a:off x="0" y="2126772"/>
                <a:ext cx="2425349" cy="2061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58BFA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Shape 1529"/>
              <p:cNvSpPr/>
              <p:nvPr/>
            </p:nvSpPr>
            <p:spPr>
              <a:xfrm>
                <a:off x="2407450" y="2117619"/>
                <a:ext cx="2420424" cy="207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86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1" name="Shape 1531"/>
            <p:cNvSpPr/>
            <p:nvPr/>
          </p:nvSpPr>
          <p:spPr>
            <a:xfrm>
              <a:off x="1354632" y="2137454"/>
              <a:ext cx="2189503" cy="6385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FFFFFF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ENERGY</a:t>
              </a:r>
            </a:p>
          </p:txBody>
        </p:sp>
      </p:grpSp>
      <p:pic>
        <p:nvPicPr>
          <p:cNvPr id="1533" name="nature-5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4423838" y="8850331"/>
            <a:ext cx="821533" cy="8215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9" name="Group 1539"/>
          <p:cNvGrpSpPr/>
          <p:nvPr/>
        </p:nvGrpSpPr>
        <p:grpSpPr>
          <a:xfrm>
            <a:off x="9706120" y="9134367"/>
            <a:ext cx="4898767" cy="4197397"/>
            <a:chOff x="0" y="0"/>
            <a:chExt cx="4898766" cy="4197395"/>
          </a:xfrm>
        </p:grpSpPr>
        <p:grpSp>
          <p:nvGrpSpPr>
            <p:cNvPr id="1537" name="Group 1537"/>
            <p:cNvGrpSpPr/>
            <p:nvPr/>
          </p:nvGrpSpPr>
          <p:grpSpPr>
            <a:xfrm>
              <a:off x="0" y="-1"/>
              <a:ext cx="4898768" cy="4197397"/>
              <a:chOff x="0" y="0"/>
              <a:chExt cx="4898767" cy="4197395"/>
            </a:xfrm>
          </p:grpSpPr>
          <p:sp>
            <p:nvSpPr>
              <p:cNvPr id="1534" name="Shape 1534"/>
              <p:cNvSpPr/>
              <p:nvPr/>
            </p:nvSpPr>
            <p:spPr>
              <a:xfrm rot="7107910" flipH="1">
                <a:off x="1212935" y="-8636"/>
                <a:ext cx="2486298" cy="4209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489D8D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7648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Shape 1535"/>
              <p:cNvSpPr/>
              <p:nvPr/>
            </p:nvSpPr>
            <p:spPr>
              <a:xfrm flipH="1">
                <a:off x="0" y="2126772"/>
                <a:ext cx="2425349" cy="2061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58BFA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Shape 1536"/>
              <p:cNvSpPr/>
              <p:nvPr/>
            </p:nvSpPr>
            <p:spPr>
              <a:xfrm>
                <a:off x="2407450" y="2117619"/>
                <a:ext cx="2420424" cy="207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86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8" name="Shape 1538"/>
            <p:cNvSpPr/>
            <p:nvPr/>
          </p:nvSpPr>
          <p:spPr>
            <a:xfrm>
              <a:off x="2000119" y="1779408"/>
              <a:ext cx="1572499" cy="6385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FFFFFF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LAND</a:t>
              </a:r>
            </a:p>
          </p:txBody>
        </p:sp>
      </p:grpSp>
      <p:pic>
        <p:nvPicPr>
          <p:cNvPr id="1540" name="nature-6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0733782" y="10648612"/>
            <a:ext cx="821533" cy="821533"/>
          </a:xfrm>
          <a:prstGeom prst="rect">
            <a:avLst/>
          </a:prstGeom>
          <a:ln w="12700">
            <a:miter lim="400000"/>
          </a:ln>
        </p:spPr>
      </p:pic>
      <p:sp>
        <p:nvSpPr>
          <p:cNvPr id="1542" name="Shape 1542"/>
          <p:cNvSpPr/>
          <p:nvPr/>
        </p:nvSpPr>
        <p:spPr>
          <a:xfrm>
            <a:off x="6611590" y="6891930"/>
            <a:ext cx="3146029" cy="2445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" y="0"/>
                </a:moveTo>
                <a:cubicBezTo>
                  <a:pt x="195" y="0"/>
                  <a:pt x="0" y="294"/>
                  <a:pt x="0" y="657"/>
                </a:cubicBezTo>
                <a:lnTo>
                  <a:pt x="0" y="17068"/>
                </a:lnTo>
                <a:cubicBezTo>
                  <a:pt x="0" y="17431"/>
                  <a:pt x="195" y="17725"/>
                  <a:pt x="436" y="17725"/>
                </a:cubicBezTo>
                <a:lnTo>
                  <a:pt x="14908" y="17725"/>
                </a:lnTo>
                <a:lnTo>
                  <a:pt x="16946" y="21600"/>
                </a:lnTo>
                <a:lnTo>
                  <a:pt x="18981" y="17725"/>
                </a:lnTo>
                <a:lnTo>
                  <a:pt x="21164" y="17725"/>
                </a:lnTo>
                <a:cubicBezTo>
                  <a:pt x="21405" y="17725"/>
                  <a:pt x="21600" y="17431"/>
                  <a:pt x="21600" y="17068"/>
                </a:cubicBezTo>
                <a:lnTo>
                  <a:pt x="21600" y="657"/>
                </a:lnTo>
                <a:cubicBezTo>
                  <a:pt x="21600" y="294"/>
                  <a:pt x="21405" y="0"/>
                  <a:pt x="21164" y="0"/>
                </a:cubicBezTo>
                <a:lnTo>
                  <a:pt x="43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4320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489D8D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AIR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dirty="0">
                <a:solidFill>
                  <a:srgbClr val="A7A7A7"/>
                </a:solidFill>
              </a:rPr>
              <a:t>reduction in CO2 </a:t>
            </a:r>
            <a:r>
              <a:rPr dirty="0" smtClean="0">
                <a:solidFill>
                  <a:srgbClr val="A7A7A7"/>
                </a:solidFill>
              </a:rPr>
              <a:t>emissions</a:t>
            </a:r>
            <a:r>
              <a:rPr lang="en-US" dirty="0" smtClean="0">
                <a:solidFill>
                  <a:srgbClr val="A7A7A7"/>
                </a:solidFill>
              </a:rPr>
              <a:t> per capita</a:t>
            </a:r>
            <a:endParaRPr dirty="0">
              <a:solidFill>
                <a:srgbClr val="A7A7A7"/>
              </a:solidFill>
            </a:endParaRPr>
          </a:p>
        </p:txBody>
      </p:sp>
      <p:sp>
        <p:nvSpPr>
          <p:cNvPr id="1543" name="Shape 1543"/>
          <p:cNvSpPr/>
          <p:nvPr/>
        </p:nvSpPr>
        <p:spPr>
          <a:xfrm>
            <a:off x="14617267" y="6231451"/>
            <a:ext cx="4398567" cy="1895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2" y="0"/>
                </a:moveTo>
                <a:cubicBezTo>
                  <a:pt x="140" y="0"/>
                  <a:pt x="0" y="324"/>
                  <a:pt x="0" y="723"/>
                </a:cubicBezTo>
                <a:lnTo>
                  <a:pt x="0" y="17874"/>
                </a:lnTo>
                <a:cubicBezTo>
                  <a:pt x="0" y="18274"/>
                  <a:pt x="140" y="18598"/>
                  <a:pt x="312" y="18598"/>
                </a:cubicBezTo>
                <a:lnTo>
                  <a:pt x="2337" y="18598"/>
                </a:lnTo>
                <a:lnTo>
                  <a:pt x="3795" y="21600"/>
                </a:lnTo>
                <a:lnTo>
                  <a:pt x="5250" y="18598"/>
                </a:lnTo>
                <a:lnTo>
                  <a:pt x="21288" y="18598"/>
                </a:lnTo>
                <a:cubicBezTo>
                  <a:pt x="21460" y="18598"/>
                  <a:pt x="21600" y="18274"/>
                  <a:pt x="21600" y="17874"/>
                </a:cubicBezTo>
                <a:lnTo>
                  <a:pt x="21600" y="723"/>
                </a:lnTo>
                <a:cubicBezTo>
                  <a:pt x="21600" y="324"/>
                  <a:pt x="21460" y="0"/>
                  <a:pt x="21288" y="0"/>
                </a:cubicBezTo>
                <a:lnTo>
                  <a:pt x="31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4320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489D8D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WATER &amp; ENERGY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lang="en-US" dirty="0" smtClean="0">
                <a:solidFill>
                  <a:srgbClr val="A7A7A7"/>
                </a:solidFill>
              </a:rPr>
              <a:t>Consumption reduction</a:t>
            </a:r>
            <a:endParaRPr dirty="0">
              <a:solidFill>
                <a:srgbClr val="A7A7A7"/>
              </a:solidFill>
            </a:endParaRPr>
          </a:p>
        </p:txBody>
      </p:sp>
      <p:sp>
        <p:nvSpPr>
          <p:cNvPr id="1544" name="Shape 1544"/>
          <p:cNvSpPr/>
          <p:nvPr/>
        </p:nvSpPr>
        <p:spPr>
          <a:xfrm>
            <a:off x="14992713" y="11382749"/>
            <a:ext cx="3493295" cy="1593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40" y="0"/>
                </a:moveTo>
                <a:cubicBezTo>
                  <a:pt x="2323" y="0"/>
                  <a:pt x="2147" y="385"/>
                  <a:pt x="2147" y="861"/>
                </a:cubicBezTo>
                <a:lnTo>
                  <a:pt x="2147" y="9396"/>
                </a:lnTo>
                <a:lnTo>
                  <a:pt x="0" y="13414"/>
                </a:lnTo>
                <a:lnTo>
                  <a:pt x="2147" y="17437"/>
                </a:lnTo>
                <a:lnTo>
                  <a:pt x="2147" y="20739"/>
                </a:lnTo>
                <a:cubicBezTo>
                  <a:pt x="2147" y="21215"/>
                  <a:pt x="2323" y="21600"/>
                  <a:pt x="2540" y="21600"/>
                </a:cubicBezTo>
                <a:lnTo>
                  <a:pt x="21207" y="21600"/>
                </a:lnTo>
                <a:cubicBezTo>
                  <a:pt x="21424" y="21600"/>
                  <a:pt x="21600" y="21215"/>
                  <a:pt x="21600" y="20739"/>
                </a:cubicBezTo>
                <a:lnTo>
                  <a:pt x="21600" y="861"/>
                </a:lnTo>
                <a:cubicBezTo>
                  <a:pt x="21600" y="385"/>
                  <a:pt x="21424" y="0"/>
                  <a:pt x="21207" y="0"/>
                </a:cubicBezTo>
                <a:lnTo>
                  <a:pt x="254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3999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489D8D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LAND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X% Green areas</a:t>
            </a:r>
            <a:endParaRPr dirty="0">
              <a:solidFill>
                <a:srgbClr val="A7A7A7"/>
              </a:solidFill>
            </a:endParaRPr>
          </a:p>
        </p:txBody>
      </p:sp>
      <p:sp>
        <p:nvSpPr>
          <p:cNvPr id="1545" name="Shape 1545"/>
          <p:cNvSpPr/>
          <p:nvPr/>
        </p:nvSpPr>
        <p:spPr>
          <a:xfrm>
            <a:off x="4539816" y="9375899"/>
            <a:ext cx="3700067" cy="1806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1" y="0"/>
                </a:moveTo>
                <a:cubicBezTo>
                  <a:pt x="166" y="0"/>
                  <a:pt x="0" y="340"/>
                  <a:pt x="0" y="759"/>
                </a:cubicBezTo>
                <a:lnTo>
                  <a:pt x="0" y="20841"/>
                </a:lnTo>
                <a:cubicBezTo>
                  <a:pt x="0" y="21260"/>
                  <a:pt x="166" y="21600"/>
                  <a:pt x="371" y="21600"/>
                </a:cubicBezTo>
                <a:lnTo>
                  <a:pt x="19285" y="21600"/>
                </a:lnTo>
                <a:cubicBezTo>
                  <a:pt x="19490" y="21600"/>
                  <a:pt x="19656" y="21260"/>
                  <a:pt x="19656" y="20841"/>
                </a:cubicBezTo>
                <a:lnTo>
                  <a:pt x="19656" y="10290"/>
                </a:lnTo>
                <a:lnTo>
                  <a:pt x="21600" y="7704"/>
                </a:lnTo>
                <a:lnTo>
                  <a:pt x="19656" y="5119"/>
                </a:lnTo>
                <a:lnTo>
                  <a:pt x="19656" y="759"/>
                </a:lnTo>
                <a:cubicBezTo>
                  <a:pt x="19656" y="340"/>
                  <a:pt x="19490" y="0"/>
                  <a:pt x="19285" y="0"/>
                </a:cubicBezTo>
                <a:lnTo>
                  <a:pt x="37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489D8D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AIR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Y</a:t>
            </a:r>
            <a:r>
              <a:rPr dirty="0" smtClean="0">
                <a:solidFill>
                  <a:srgbClr val="A7A7A7"/>
                </a:solidFill>
              </a:rPr>
              <a:t>% AQI</a:t>
            </a:r>
            <a:endParaRPr dirty="0">
              <a:solidFill>
                <a:srgbClr val="A7A7A7"/>
              </a:solidFill>
            </a:endParaRPr>
          </a:p>
        </p:txBody>
      </p:sp>
      <p:sp>
        <p:nvSpPr>
          <p:cNvPr id="1546" name="Shape 1546"/>
          <p:cNvSpPr/>
          <p:nvPr/>
        </p:nvSpPr>
        <p:spPr>
          <a:xfrm>
            <a:off x="16444385" y="8870303"/>
            <a:ext cx="3571082" cy="1505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55" y="0"/>
                </a:moveTo>
                <a:cubicBezTo>
                  <a:pt x="2743" y="0"/>
                  <a:pt x="2571" y="408"/>
                  <a:pt x="2571" y="911"/>
                </a:cubicBezTo>
                <a:lnTo>
                  <a:pt x="2571" y="5949"/>
                </a:lnTo>
                <a:lnTo>
                  <a:pt x="0" y="10208"/>
                </a:lnTo>
                <a:lnTo>
                  <a:pt x="2571" y="14466"/>
                </a:lnTo>
                <a:lnTo>
                  <a:pt x="2571" y="20689"/>
                </a:lnTo>
                <a:cubicBezTo>
                  <a:pt x="2571" y="21192"/>
                  <a:pt x="2743" y="21600"/>
                  <a:pt x="2955" y="21600"/>
                </a:cubicBezTo>
                <a:lnTo>
                  <a:pt x="21216" y="21600"/>
                </a:lnTo>
                <a:cubicBezTo>
                  <a:pt x="21428" y="21600"/>
                  <a:pt x="21600" y="21192"/>
                  <a:pt x="21600" y="20689"/>
                </a:cubicBezTo>
                <a:lnTo>
                  <a:pt x="21600" y="911"/>
                </a:lnTo>
                <a:cubicBezTo>
                  <a:pt x="21600" y="408"/>
                  <a:pt x="21428" y="0"/>
                  <a:pt x="21216" y="0"/>
                </a:cubicBezTo>
                <a:lnTo>
                  <a:pt x="295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60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489D8D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ENERGY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dirty="0">
                <a:solidFill>
                  <a:srgbClr val="A7A7A7"/>
                </a:solidFill>
              </a:rPr>
              <a:t>renewable energy</a:t>
            </a:r>
          </a:p>
        </p:txBody>
      </p:sp>
      <p:sp>
        <p:nvSpPr>
          <p:cNvPr id="1547" name="Shape 1547"/>
          <p:cNvSpPr/>
          <p:nvPr/>
        </p:nvSpPr>
        <p:spPr>
          <a:xfrm>
            <a:off x="10228220" y="5730240"/>
            <a:ext cx="3854451" cy="206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0" y="0"/>
                </a:moveTo>
                <a:cubicBezTo>
                  <a:pt x="170" y="0"/>
                  <a:pt x="0" y="335"/>
                  <a:pt x="0" y="750"/>
                </a:cubicBezTo>
                <a:lnTo>
                  <a:pt x="0" y="16801"/>
                </a:lnTo>
                <a:cubicBezTo>
                  <a:pt x="0" y="17216"/>
                  <a:pt x="170" y="17551"/>
                  <a:pt x="380" y="17551"/>
                </a:cubicBezTo>
                <a:lnTo>
                  <a:pt x="3203" y="17551"/>
                </a:lnTo>
                <a:lnTo>
                  <a:pt x="5084" y="21600"/>
                </a:lnTo>
                <a:lnTo>
                  <a:pt x="6966" y="17551"/>
                </a:lnTo>
                <a:lnTo>
                  <a:pt x="21220" y="17551"/>
                </a:lnTo>
                <a:cubicBezTo>
                  <a:pt x="21430" y="17551"/>
                  <a:pt x="21600" y="17216"/>
                  <a:pt x="21600" y="16801"/>
                </a:cubicBezTo>
                <a:lnTo>
                  <a:pt x="21600" y="750"/>
                </a:lnTo>
                <a:cubicBezTo>
                  <a:pt x="21600" y="335"/>
                  <a:pt x="21430" y="0"/>
                  <a:pt x="21220" y="0"/>
                </a:cubicBezTo>
                <a:lnTo>
                  <a:pt x="38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0" rIns="203200" bIns="2880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489D8D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WATER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dirty="0">
                <a:solidFill>
                  <a:srgbClr val="A7A7A7"/>
                </a:solidFill>
              </a:rPr>
              <a:t>compliant with WHO guidelines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0992013" y="2238996"/>
            <a:ext cx="2997200" cy="4826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vert="horz" wrap="none" lIns="73660" tIns="73660" rIns="73660" bIns="73660" rtlCol="0" anchor="ctr" anchorCtr="0">
            <a:noAutofit/>
          </a:bodyPr>
          <a:lstStyle/>
          <a:p>
            <a:pPr algn="ctr" hangingPunct="1"/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"/>
                            </p:stCondLst>
                            <p:childTnLst>
                              <p:par>
                                <p:cTn id="43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600" fill="hold"/>
                                        <p:tgtEl>
                                          <p:spTgt spid="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600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600" fill="hold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fill="hold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2" grpId="1" animBg="1" advAuto="0"/>
      <p:bldP spid="1433" grpId="2" animBg="1" advAuto="0"/>
      <p:bldP spid="1525" grpId="3" animBg="1" advAuto="0"/>
      <p:bldP spid="1526" grpId="4" animBg="1" advAuto="0"/>
      <p:bldP spid="1532" grpId="7" animBg="1" advAuto="0"/>
      <p:bldP spid="1533" grpId="8" animBg="1" advAuto="0"/>
      <p:bldP spid="1539" grpId="5" animBg="1" advAuto="0"/>
      <p:bldP spid="1540" grpId="6" animBg="1" advAuto="0"/>
      <p:bldP spid="1542" grpId="9" animBg="1" advAuto="0"/>
      <p:bldP spid="1543" grpId="12" animBg="1" advAuto="0"/>
      <p:bldP spid="1544" grpId="14" animBg="1" advAuto="0"/>
      <p:bldP spid="1545" grpId="10" animBg="1" advAuto="0"/>
      <p:bldP spid="1546" grpId="13" animBg="1" advAuto="0"/>
      <p:bldP spid="1547" grpId="1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4" name="Group 1554"/>
          <p:cNvGrpSpPr/>
          <p:nvPr/>
        </p:nvGrpSpPr>
        <p:grpSpPr>
          <a:xfrm>
            <a:off x="9744220" y="6913983"/>
            <a:ext cx="4898767" cy="4197397"/>
            <a:chOff x="0" y="0"/>
            <a:chExt cx="4898766" cy="4197395"/>
          </a:xfrm>
        </p:grpSpPr>
        <p:grpSp>
          <p:nvGrpSpPr>
            <p:cNvPr id="1552" name="Group 1552"/>
            <p:cNvGrpSpPr/>
            <p:nvPr/>
          </p:nvGrpSpPr>
          <p:grpSpPr>
            <a:xfrm>
              <a:off x="0" y="-1"/>
              <a:ext cx="4898768" cy="4197397"/>
              <a:chOff x="0" y="0"/>
              <a:chExt cx="4898767" cy="4197395"/>
            </a:xfrm>
          </p:grpSpPr>
          <p:sp>
            <p:nvSpPr>
              <p:cNvPr id="1549" name="Shape 1549"/>
              <p:cNvSpPr/>
              <p:nvPr/>
            </p:nvSpPr>
            <p:spPr>
              <a:xfrm rot="7107910" flipH="1">
                <a:off x="1212935" y="-8636"/>
                <a:ext cx="2486298" cy="4209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489D8D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Shape 1550"/>
              <p:cNvSpPr/>
              <p:nvPr/>
            </p:nvSpPr>
            <p:spPr>
              <a:xfrm flipH="1">
                <a:off x="0" y="2126772"/>
                <a:ext cx="2425349" cy="2061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58BFA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Shape 1551"/>
              <p:cNvSpPr/>
              <p:nvPr/>
            </p:nvSpPr>
            <p:spPr>
              <a:xfrm>
                <a:off x="2407450" y="2117619"/>
                <a:ext cx="2420424" cy="207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86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53" name="Shape 1553"/>
            <p:cNvSpPr/>
            <p:nvPr/>
          </p:nvSpPr>
          <p:spPr>
            <a:xfrm>
              <a:off x="1410401" y="2179578"/>
              <a:ext cx="2077965" cy="6385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FFFFFF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WATER</a:t>
              </a:r>
            </a:p>
          </p:txBody>
        </p:sp>
      </p:grpSp>
      <p:pic>
        <p:nvPicPr>
          <p:cNvPr id="155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8619430" y="971853"/>
            <a:ext cx="1701698" cy="7373814"/>
          </a:xfrm>
          <a:prstGeom prst="rect">
            <a:avLst/>
          </a:prstGeom>
          <a:ln w="12700">
            <a:miter lim="400000"/>
          </a:ln>
        </p:spPr>
      </p:pic>
      <p:sp>
        <p:nvSpPr>
          <p:cNvPr id="1556" name="Shape 1556"/>
          <p:cNvSpPr/>
          <p:nvPr/>
        </p:nvSpPr>
        <p:spPr>
          <a:xfrm>
            <a:off x="646677" y="724096"/>
            <a:ext cx="5235316" cy="3915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RESOURCES &amp; INFRASTRUCTURE</a:t>
            </a:r>
          </a:p>
        </p:txBody>
      </p:sp>
      <p:sp>
        <p:nvSpPr>
          <p:cNvPr id="1557" name="Shape 1557"/>
          <p:cNvSpPr/>
          <p:nvPr/>
        </p:nvSpPr>
        <p:spPr>
          <a:xfrm>
            <a:off x="16115337" y="2655825"/>
            <a:ext cx="7141111" cy="17413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0" tIns="267890" rIns="267890" bIns="267890">
            <a:spAutoFit/>
          </a:bodyPr>
          <a:lstStyle>
            <a:lvl1pPr defTabSz="642937"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900" spc="-156">
                <a:solidFill>
                  <a:srgbClr val="002351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dirty="0"/>
              <a:t>R</a:t>
            </a:r>
            <a:r>
              <a:rPr dirty="0" smtClean="0"/>
              <a:t>esources </a:t>
            </a:r>
            <a:r>
              <a:rPr dirty="0"/>
              <a:t>and infrastructure empower all </a:t>
            </a:r>
            <a:r>
              <a:rPr dirty="0" smtClean="0"/>
              <a:t>constituents</a:t>
            </a:r>
            <a:endParaRPr dirty="0"/>
          </a:p>
        </p:txBody>
      </p:sp>
      <p:grpSp>
        <p:nvGrpSpPr>
          <p:cNvPr id="1577" name="Group 1577"/>
          <p:cNvGrpSpPr/>
          <p:nvPr/>
        </p:nvGrpSpPr>
        <p:grpSpPr>
          <a:xfrm>
            <a:off x="9123211" y="3158225"/>
            <a:ext cx="6137579" cy="2086670"/>
            <a:chOff x="0" y="0"/>
            <a:chExt cx="6137577" cy="2086668"/>
          </a:xfrm>
        </p:grpSpPr>
        <p:grpSp>
          <p:nvGrpSpPr>
            <p:cNvPr id="1561" name="Group 1561"/>
            <p:cNvGrpSpPr/>
            <p:nvPr/>
          </p:nvGrpSpPr>
          <p:grpSpPr>
            <a:xfrm>
              <a:off x="4051936" y="0"/>
              <a:ext cx="2085642" cy="2053562"/>
              <a:chOff x="0" y="0"/>
              <a:chExt cx="2085641" cy="2053561"/>
            </a:xfrm>
          </p:grpSpPr>
          <p:sp>
            <p:nvSpPr>
              <p:cNvPr id="1558" name="Shape 1558"/>
              <p:cNvSpPr/>
              <p:nvPr/>
            </p:nvSpPr>
            <p:spPr>
              <a:xfrm rot="7107910" flipH="1">
                <a:off x="516404" y="-3677"/>
                <a:ext cx="1058538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59" name="Shape 1559"/>
              <p:cNvSpPr/>
              <p:nvPr/>
            </p:nvSpPr>
            <p:spPr>
              <a:xfrm flipH="1">
                <a:off x="0" y="905469"/>
                <a:ext cx="1032588" cy="1140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11189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60" name="Shape 1560"/>
              <p:cNvSpPr/>
              <p:nvPr/>
            </p:nvSpPr>
            <p:spPr>
              <a:xfrm>
                <a:off x="1024967" y="905469"/>
                <a:ext cx="1030492" cy="1148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65" name="Group 1565"/>
            <p:cNvGrpSpPr/>
            <p:nvPr/>
          </p:nvGrpSpPr>
          <p:grpSpPr>
            <a:xfrm>
              <a:off x="2016138" y="295737"/>
              <a:ext cx="2085643" cy="1790932"/>
              <a:chOff x="0" y="0"/>
              <a:chExt cx="2085641" cy="1790930"/>
            </a:xfrm>
          </p:grpSpPr>
          <p:sp>
            <p:nvSpPr>
              <p:cNvPr id="1562" name="Shape 1562"/>
              <p:cNvSpPr/>
              <p:nvPr/>
            </p:nvSpPr>
            <p:spPr>
              <a:xfrm rot="7107910" flipH="1">
                <a:off x="516404" y="-3677"/>
                <a:ext cx="1058538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63" name="Shape 1563"/>
              <p:cNvSpPr/>
              <p:nvPr/>
            </p:nvSpPr>
            <p:spPr>
              <a:xfrm flipH="1">
                <a:off x="0" y="905469"/>
                <a:ext cx="1032588" cy="877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64" name="Shape 1564"/>
              <p:cNvSpPr/>
              <p:nvPr/>
            </p:nvSpPr>
            <p:spPr>
              <a:xfrm>
                <a:off x="1024967" y="905469"/>
                <a:ext cx="1030492" cy="885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69" name="Group 1569"/>
            <p:cNvGrpSpPr/>
            <p:nvPr/>
          </p:nvGrpSpPr>
          <p:grpSpPr>
            <a:xfrm>
              <a:off x="0" y="0"/>
              <a:ext cx="2085642" cy="2053562"/>
              <a:chOff x="0" y="0"/>
              <a:chExt cx="2085641" cy="2053561"/>
            </a:xfrm>
          </p:grpSpPr>
          <p:sp>
            <p:nvSpPr>
              <p:cNvPr id="1566" name="Shape 1566"/>
              <p:cNvSpPr/>
              <p:nvPr/>
            </p:nvSpPr>
            <p:spPr>
              <a:xfrm rot="7107910" flipH="1">
                <a:off x="516404" y="-3677"/>
                <a:ext cx="1058538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67" name="Shape 1567"/>
              <p:cNvSpPr/>
              <p:nvPr/>
            </p:nvSpPr>
            <p:spPr>
              <a:xfrm flipH="1">
                <a:off x="0" y="905469"/>
                <a:ext cx="1032588" cy="1140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9946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1CB0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68" name="Shape 1568"/>
              <p:cNvSpPr/>
              <p:nvPr/>
            </p:nvSpPr>
            <p:spPr>
              <a:xfrm>
                <a:off x="1024967" y="905469"/>
                <a:ext cx="1030492" cy="1148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570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17540" y="1222020"/>
              <a:ext cx="465330" cy="387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07211" y="647940"/>
              <a:ext cx="671219" cy="4698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2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27075" y="592036"/>
              <a:ext cx="465329" cy="58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75" name="Group 1575"/>
            <p:cNvGrpSpPr/>
            <p:nvPr/>
          </p:nvGrpSpPr>
          <p:grpSpPr>
            <a:xfrm>
              <a:off x="2032888" y="0"/>
              <a:ext cx="2069651" cy="1765734"/>
              <a:chOff x="0" y="0"/>
              <a:chExt cx="2069649" cy="1765733"/>
            </a:xfrm>
          </p:grpSpPr>
          <p:sp>
            <p:nvSpPr>
              <p:cNvPr id="1573" name="Shape 1573"/>
              <p:cNvSpPr/>
              <p:nvPr/>
            </p:nvSpPr>
            <p:spPr>
              <a:xfrm rot="7107910" flipH="1">
                <a:off x="516347" y="-13163"/>
                <a:ext cx="1036956" cy="179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5" y="0"/>
                    </a:moveTo>
                    <a:lnTo>
                      <a:pt x="0" y="21600"/>
                    </a:lnTo>
                    <a:lnTo>
                      <a:pt x="21600" y="14270"/>
                    </a:lnTo>
                    <a:lnTo>
                      <a:pt x="20455" y="0"/>
                    </a:lnTo>
                    <a:close/>
                  </a:path>
                </a:pathLst>
              </a:custGeom>
              <a:solidFill>
                <a:srgbClr val="1EBFFF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74" name="Shape 1574"/>
              <p:cNvSpPr/>
              <p:nvPr/>
            </p:nvSpPr>
            <p:spPr>
              <a:xfrm flipH="1">
                <a:off x="6922" y="897581"/>
                <a:ext cx="2032441" cy="301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1"/>
                    </a:moveTo>
                    <a:lnTo>
                      <a:pt x="0" y="0"/>
                    </a:lnTo>
                    <a:lnTo>
                      <a:pt x="22" y="21182"/>
                    </a:lnTo>
                    <a:lnTo>
                      <a:pt x="21523" y="21600"/>
                    </a:lnTo>
                    <a:lnTo>
                      <a:pt x="21600" y="1041"/>
                    </a:lnTo>
                    <a:close/>
                  </a:path>
                </a:pathLst>
              </a:custGeom>
              <a:solidFill>
                <a:srgbClr val="1393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576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26295" y="559806"/>
              <a:ext cx="465329" cy="209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94" name="Group 1594"/>
          <p:cNvGrpSpPr/>
          <p:nvPr/>
        </p:nvGrpSpPr>
        <p:grpSpPr>
          <a:xfrm>
            <a:off x="9123211" y="2856368"/>
            <a:ext cx="6137579" cy="1799825"/>
            <a:chOff x="0" y="0"/>
            <a:chExt cx="6137577" cy="1799824"/>
          </a:xfrm>
        </p:grpSpPr>
        <p:grpSp>
          <p:nvGrpSpPr>
            <p:cNvPr id="1583" name="Group 1583"/>
            <p:cNvGrpSpPr/>
            <p:nvPr/>
          </p:nvGrpSpPr>
          <p:grpSpPr>
            <a:xfrm>
              <a:off x="0" y="0"/>
              <a:ext cx="2075615" cy="1778443"/>
              <a:chOff x="0" y="0"/>
              <a:chExt cx="2075614" cy="1778442"/>
            </a:xfrm>
          </p:grpSpPr>
          <p:grpSp>
            <p:nvGrpSpPr>
              <p:cNvPr id="1581" name="Group 1581"/>
              <p:cNvGrpSpPr/>
              <p:nvPr/>
            </p:nvGrpSpPr>
            <p:grpSpPr>
              <a:xfrm>
                <a:off x="0" y="0"/>
                <a:ext cx="2075615" cy="1778443"/>
                <a:chOff x="0" y="0"/>
                <a:chExt cx="2075614" cy="1778442"/>
              </a:xfrm>
            </p:grpSpPr>
            <p:sp>
              <p:nvSpPr>
                <p:cNvPr id="1578" name="Shape 1578"/>
                <p:cNvSpPr/>
                <p:nvPr/>
              </p:nvSpPr>
              <p:spPr>
                <a:xfrm rot="7107910" flipH="1">
                  <a:off x="513922" y="-3659"/>
                  <a:ext cx="1053449" cy="1783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478" y="0"/>
                      </a:moveTo>
                      <a:lnTo>
                        <a:pt x="0" y="7419"/>
                      </a:lnTo>
                      <a:lnTo>
                        <a:pt x="440" y="21600"/>
                      </a:lnTo>
                      <a:lnTo>
                        <a:pt x="21600" y="14270"/>
                      </a:lnTo>
                      <a:lnTo>
                        <a:pt x="20478" y="0"/>
                      </a:lnTo>
                      <a:close/>
                    </a:path>
                  </a:pathLst>
                </a:custGeom>
                <a:solidFill>
                  <a:srgbClr val="AA9DD8"/>
                </a:solidFill>
                <a:ln w="12700" cap="flat">
                  <a:noFill/>
                  <a:miter lim="400000"/>
                </a:ln>
                <a:effectLst>
                  <a:outerShdw blurRad="190500" dist="571500" dir="5400000" rotWithShape="0">
                    <a:srgbClr val="000000">
                      <a:alpha val="81818"/>
                    </a:srgbClr>
                  </a:outerShdw>
                </a:effectLst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9" name="Shape 1579"/>
                <p:cNvSpPr/>
                <p:nvPr/>
              </p:nvSpPr>
              <p:spPr>
                <a:xfrm flipH="1">
                  <a:off x="0" y="901116"/>
                  <a:ext cx="1027624" cy="873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292" y="0"/>
                      </a:moveTo>
                      <a:lnTo>
                        <a:pt x="0" y="14324"/>
                      </a:lnTo>
                      <a:lnTo>
                        <a:pt x="44" y="21600"/>
                      </a:lnTo>
                      <a:cubicBezTo>
                        <a:pt x="3637" y="19076"/>
                        <a:pt x="7229" y="16553"/>
                        <a:pt x="10822" y="14029"/>
                      </a:cubicBezTo>
                      <a:cubicBezTo>
                        <a:pt x="14415" y="11506"/>
                        <a:pt x="18007" y="8982"/>
                        <a:pt x="21600" y="6458"/>
                      </a:cubicBezTo>
                      <a:lnTo>
                        <a:pt x="21292" y="0"/>
                      </a:lnTo>
                      <a:close/>
                    </a:path>
                  </a:pathLst>
                </a:custGeom>
                <a:solidFill>
                  <a:srgbClr val="9A8EC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0" name="Shape 1580"/>
                <p:cNvSpPr/>
                <p:nvPr/>
              </p:nvSpPr>
              <p:spPr>
                <a:xfrm>
                  <a:off x="1020040" y="897238"/>
                  <a:ext cx="1025538" cy="8812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65" y="14237"/>
                      </a:lnTo>
                      <a:lnTo>
                        <a:pt x="0" y="21600"/>
                      </a:lnTo>
                      <a:lnTo>
                        <a:pt x="21405" y="7229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B71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</p:grpSp>
          <p:pic>
            <p:nvPicPr>
              <p:cNvPr id="1582" name="pasted-image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874261" y="632221"/>
                <a:ext cx="327093" cy="5140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87" name="Group 1587"/>
            <p:cNvGrpSpPr/>
            <p:nvPr/>
          </p:nvGrpSpPr>
          <p:grpSpPr>
            <a:xfrm>
              <a:off x="2030981" y="10232"/>
              <a:ext cx="2075616" cy="1778444"/>
              <a:chOff x="0" y="0"/>
              <a:chExt cx="2075614" cy="1778442"/>
            </a:xfrm>
          </p:grpSpPr>
          <p:sp>
            <p:nvSpPr>
              <p:cNvPr id="1584" name="Shape 1584"/>
              <p:cNvSpPr/>
              <p:nvPr/>
            </p:nvSpPr>
            <p:spPr>
              <a:xfrm rot="7107910" flipH="1">
                <a:off x="513922" y="-3659"/>
                <a:ext cx="1053449" cy="1783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AA9DD8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7648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85" name="Shape 1585"/>
              <p:cNvSpPr/>
              <p:nvPr/>
            </p:nvSpPr>
            <p:spPr>
              <a:xfrm flipH="1">
                <a:off x="0" y="901116"/>
                <a:ext cx="1027624" cy="873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A8E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86" name="Shape 1586"/>
              <p:cNvSpPr/>
              <p:nvPr/>
            </p:nvSpPr>
            <p:spPr>
              <a:xfrm>
                <a:off x="1020040" y="897238"/>
                <a:ext cx="1025538" cy="881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71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91" name="Group 1591"/>
            <p:cNvGrpSpPr/>
            <p:nvPr/>
          </p:nvGrpSpPr>
          <p:grpSpPr>
            <a:xfrm>
              <a:off x="4061962" y="21381"/>
              <a:ext cx="2075616" cy="1778444"/>
              <a:chOff x="0" y="0"/>
              <a:chExt cx="2075614" cy="1778442"/>
            </a:xfrm>
          </p:grpSpPr>
          <p:sp>
            <p:nvSpPr>
              <p:cNvPr id="1588" name="Shape 1588"/>
              <p:cNvSpPr/>
              <p:nvPr/>
            </p:nvSpPr>
            <p:spPr>
              <a:xfrm rot="7107910" flipH="1">
                <a:off x="513922" y="-3659"/>
                <a:ext cx="1053449" cy="1783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AA9DD8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89" name="Shape 1589"/>
              <p:cNvSpPr/>
              <p:nvPr/>
            </p:nvSpPr>
            <p:spPr>
              <a:xfrm flipH="1">
                <a:off x="0" y="901116"/>
                <a:ext cx="1027624" cy="873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A8E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90" name="Shape 1590"/>
              <p:cNvSpPr/>
              <p:nvPr/>
            </p:nvSpPr>
            <p:spPr>
              <a:xfrm>
                <a:off x="1020040" y="897238"/>
                <a:ext cx="1025538" cy="881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71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592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rcRect/>
            <a:stretch>
              <a:fillRect/>
            </a:stretch>
          </p:blipFill>
          <p:spPr>
            <a:xfrm>
              <a:off x="2743556" y="672524"/>
              <a:ext cx="520035" cy="433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3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83073" y="672524"/>
              <a:ext cx="433395" cy="433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10" name="Group 1610"/>
          <p:cNvGrpSpPr/>
          <p:nvPr/>
        </p:nvGrpSpPr>
        <p:grpSpPr>
          <a:xfrm>
            <a:off x="9122491" y="2344231"/>
            <a:ext cx="6139018" cy="1799825"/>
            <a:chOff x="0" y="0"/>
            <a:chExt cx="6139017" cy="1799824"/>
          </a:xfrm>
        </p:grpSpPr>
        <p:grpSp>
          <p:nvGrpSpPr>
            <p:cNvPr id="1598" name="Group 1598"/>
            <p:cNvGrpSpPr/>
            <p:nvPr/>
          </p:nvGrpSpPr>
          <p:grpSpPr>
            <a:xfrm>
              <a:off x="0" y="-1"/>
              <a:ext cx="2067778" cy="1771729"/>
              <a:chOff x="0" y="0"/>
              <a:chExt cx="2067777" cy="1771727"/>
            </a:xfrm>
          </p:grpSpPr>
          <p:sp>
            <p:nvSpPr>
              <p:cNvPr id="1595" name="Shape 1595"/>
              <p:cNvSpPr/>
              <p:nvPr/>
            </p:nvSpPr>
            <p:spPr>
              <a:xfrm rot="7107910" flipH="1">
                <a:off x="511981" y="-3645"/>
                <a:ext cx="1049472" cy="1776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002351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96" name="Shape 1596"/>
              <p:cNvSpPr/>
              <p:nvPr/>
            </p:nvSpPr>
            <p:spPr>
              <a:xfrm flipH="1">
                <a:off x="0" y="897714"/>
                <a:ext cx="1023744" cy="87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0019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97" name="Shape 1597"/>
              <p:cNvSpPr/>
              <p:nvPr/>
            </p:nvSpPr>
            <p:spPr>
              <a:xfrm>
                <a:off x="1016188" y="893850"/>
                <a:ext cx="1021666" cy="877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D35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02" name="Group 1602"/>
            <p:cNvGrpSpPr/>
            <p:nvPr/>
          </p:nvGrpSpPr>
          <p:grpSpPr>
            <a:xfrm>
              <a:off x="2044973" y="16989"/>
              <a:ext cx="2067779" cy="1771729"/>
              <a:chOff x="0" y="0"/>
              <a:chExt cx="2067777" cy="1771727"/>
            </a:xfrm>
          </p:grpSpPr>
          <p:sp>
            <p:nvSpPr>
              <p:cNvPr id="1599" name="Shape 1599"/>
              <p:cNvSpPr/>
              <p:nvPr/>
            </p:nvSpPr>
            <p:spPr>
              <a:xfrm rot="7107910" flipH="1">
                <a:off x="511981" y="-3645"/>
                <a:ext cx="1049472" cy="1776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002351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7648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00" name="Shape 1600"/>
              <p:cNvSpPr/>
              <p:nvPr/>
            </p:nvSpPr>
            <p:spPr>
              <a:xfrm flipH="1">
                <a:off x="0" y="897714"/>
                <a:ext cx="1023744" cy="87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0019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01" name="Shape 1601"/>
              <p:cNvSpPr/>
              <p:nvPr/>
            </p:nvSpPr>
            <p:spPr>
              <a:xfrm>
                <a:off x="1016188" y="893850"/>
                <a:ext cx="1021666" cy="877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D35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06" name="Group 1606"/>
            <p:cNvGrpSpPr/>
            <p:nvPr/>
          </p:nvGrpSpPr>
          <p:grpSpPr>
            <a:xfrm>
              <a:off x="4071239" y="28096"/>
              <a:ext cx="2067779" cy="1771729"/>
              <a:chOff x="0" y="0"/>
              <a:chExt cx="2067777" cy="1771727"/>
            </a:xfrm>
          </p:grpSpPr>
          <p:sp>
            <p:nvSpPr>
              <p:cNvPr id="1603" name="Shape 1603"/>
              <p:cNvSpPr/>
              <p:nvPr/>
            </p:nvSpPr>
            <p:spPr>
              <a:xfrm rot="7107910" flipH="1">
                <a:off x="511981" y="-3645"/>
                <a:ext cx="1049472" cy="1776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002351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04" name="Shape 1604"/>
              <p:cNvSpPr/>
              <p:nvPr/>
            </p:nvSpPr>
            <p:spPr>
              <a:xfrm flipH="1">
                <a:off x="0" y="897714"/>
                <a:ext cx="1023744" cy="87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0019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05" name="Shape 1605"/>
              <p:cNvSpPr/>
              <p:nvPr/>
            </p:nvSpPr>
            <p:spPr>
              <a:xfrm>
                <a:off x="1016188" y="893850"/>
                <a:ext cx="1021666" cy="877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D35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607" name="transport-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05433" y="657408"/>
              <a:ext cx="456912" cy="4569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8" name="business-2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895379" y="693105"/>
              <a:ext cx="419498" cy="419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9" name="fruit-3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/>
            <a:stretch>
              <a:fillRect/>
            </a:stretch>
          </p:blipFill>
          <p:spPr>
            <a:xfrm>
              <a:off x="2872042" y="676090"/>
              <a:ext cx="419550" cy="419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31" name="Group 1631"/>
          <p:cNvGrpSpPr/>
          <p:nvPr/>
        </p:nvGrpSpPr>
        <p:grpSpPr>
          <a:xfrm>
            <a:off x="10298880" y="887931"/>
            <a:ext cx="3786239" cy="2726200"/>
            <a:chOff x="0" y="0"/>
            <a:chExt cx="3786237" cy="2726199"/>
          </a:xfrm>
        </p:grpSpPr>
        <p:grpSp>
          <p:nvGrpSpPr>
            <p:cNvPr id="1614" name="Group 1614"/>
            <p:cNvGrpSpPr/>
            <p:nvPr/>
          </p:nvGrpSpPr>
          <p:grpSpPr>
            <a:xfrm>
              <a:off x="1044193" y="-1"/>
              <a:ext cx="1767987" cy="1518163"/>
              <a:chOff x="0" y="0"/>
              <a:chExt cx="1767985" cy="1518161"/>
            </a:xfrm>
          </p:grpSpPr>
          <p:sp>
            <p:nvSpPr>
              <p:cNvPr id="1611" name="Shape 1611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469900" dir="5400000" rotWithShape="0">
                  <a:srgbClr val="000000">
                    <a:alpha val="37174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12" name="Shape 1612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4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13" name="Shape 1613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C3B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18" name="Group 1618"/>
            <p:cNvGrpSpPr/>
            <p:nvPr/>
          </p:nvGrpSpPr>
          <p:grpSpPr>
            <a:xfrm>
              <a:off x="0" y="563450"/>
              <a:ext cx="1767986" cy="1518163"/>
              <a:chOff x="0" y="0"/>
              <a:chExt cx="1767985" cy="1518161"/>
            </a:xfrm>
          </p:grpSpPr>
          <p:sp>
            <p:nvSpPr>
              <p:cNvPr id="1615" name="Shape 1615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16" name="Shape 1616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17" name="Shape 1617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22" name="Group 1622"/>
            <p:cNvGrpSpPr/>
            <p:nvPr/>
          </p:nvGrpSpPr>
          <p:grpSpPr>
            <a:xfrm>
              <a:off x="2018252" y="566733"/>
              <a:ext cx="1767986" cy="1518162"/>
              <a:chOff x="0" y="0"/>
              <a:chExt cx="1767985" cy="1518161"/>
            </a:xfrm>
          </p:grpSpPr>
          <p:sp>
            <p:nvSpPr>
              <p:cNvPr id="1619" name="Shape 1619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20" name="Shape 1620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21" name="Shape 1621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623" name="pasted-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5210" y="331813"/>
              <a:ext cx="1057565" cy="1282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27" name="Group 1627"/>
            <p:cNvGrpSpPr/>
            <p:nvPr/>
          </p:nvGrpSpPr>
          <p:grpSpPr>
            <a:xfrm>
              <a:off x="1022117" y="1208037"/>
              <a:ext cx="1767987" cy="1518163"/>
              <a:chOff x="0" y="0"/>
              <a:chExt cx="1767985" cy="1518161"/>
            </a:xfrm>
          </p:grpSpPr>
          <p:sp>
            <p:nvSpPr>
              <p:cNvPr id="1624" name="Shape 1624"/>
              <p:cNvSpPr/>
              <p:nvPr/>
            </p:nvSpPr>
            <p:spPr>
              <a:xfrm rot="7107910" flipH="1">
                <a:off x="437753" y="-3117"/>
                <a:ext cx="897317" cy="1519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3F5288"/>
              </a:solidFill>
              <a:ln w="12700" cap="flat">
                <a:noFill/>
                <a:miter lim="400000"/>
              </a:ln>
              <a:effectLst>
                <a:outerShdw blurRad="190500" dist="635000" dir="5400000" rotWithShape="0">
                  <a:srgbClr val="000000">
                    <a:alpha val="4184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25" name="Shape 1625"/>
              <p:cNvSpPr/>
              <p:nvPr/>
            </p:nvSpPr>
            <p:spPr>
              <a:xfrm flipH="1">
                <a:off x="0" y="767561"/>
                <a:ext cx="875319" cy="74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455B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26" name="Shape 1626"/>
              <p:cNvSpPr/>
              <p:nvPr/>
            </p:nvSpPr>
            <p:spPr>
              <a:xfrm>
                <a:off x="868859" y="767561"/>
                <a:ext cx="873542" cy="75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3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628" name="pasted-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69479" y="1272928"/>
              <a:ext cx="480533" cy="904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9" name="pasted-image.pdf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432565" y="148768"/>
              <a:ext cx="954360" cy="7228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0" name="pasted-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85581" y="348603"/>
              <a:ext cx="1057565" cy="1282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37" name="Group 1637"/>
          <p:cNvGrpSpPr/>
          <p:nvPr/>
        </p:nvGrpSpPr>
        <p:grpSpPr>
          <a:xfrm>
            <a:off x="7100011" y="8485129"/>
            <a:ext cx="4898768" cy="4197397"/>
            <a:chOff x="0" y="0"/>
            <a:chExt cx="4898766" cy="4197395"/>
          </a:xfrm>
        </p:grpSpPr>
        <p:grpSp>
          <p:nvGrpSpPr>
            <p:cNvPr id="1635" name="Group 1635"/>
            <p:cNvGrpSpPr/>
            <p:nvPr/>
          </p:nvGrpSpPr>
          <p:grpSpPr>
            <a:xfrm>
              <a:off x="0" y="-1"/>
              <a:ext cx="4898768" cy="4197397"/>
              <a:chOff x="0" y="0"/>
              <a:chExt cx="4898767" cy="4197395"/>
            </a:xfrm>
          </p:grpSpPr>
          <p:sp>
            <p:nvSpPr>
              <p:cNvPr id="1632" name="Shape 1632"/>
              <p:cNvSpPr/>
              <p:nvPr/>
            </p:nvSpPr>
            <p:spPr>
              <a:xfrm rot="7107910" flipH="1">
                <a:off x="1212935" y="-8636"/>
                <a:ext cx="2486298" cy="4209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489D8D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7648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33" name="Shape 1633"/>
              <p:cNvSpPr/>
              <p:nvPr/>
            </p:nvSpPr>
            <p:spPr>
              <a:xfrm flipH="1">
                <a:off x="0" y="2126772"/>
                <a:ext cx="2425349" cy="2061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58BFA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34" name="Shape 1634"/>
              <p:cNvSpPr/>
              <p:nvPr/>
            </p:nvSpPr>
            <p:spPr>
              <a:xfrm>
                <a:off x="2407450" y="2117619"/>
                <a:ext cx="2420424" cy="207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B85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36" name="Shape 1636"/>
            <p:cNvSpPr/>
            <p:nvPr/>
          </p:nvSpPr>
          <p:spPr>
            <a:xfrm>
              <a:off x="2146538" y="1779408"/>
              <a:ext cx="1111168" cy="6385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FFFFFF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AIR</a:t>
              </a:r>
            </a:p>
          </p:txBody>
        </p:sp>
      </p:grpSp>
      <p:grpSp>
        <p:nvGrpSpPr>
          <p:cNvPr id="1643" name="Group 1643"/>
          <p:cNvGrpSpPr/>
          <p:nvPr/>
        </p:nvGrpSpPr>
        <p:grpSpPr>
          <a:xfrm>
            <a:off x="12385221" y="8485129"/>
            <a:ext cx="4898768" cy="4197397"/>
            <a:chOff x="0" y="0"/>
            <a:chExt cx="4898766" cy="4197395"/>
          </a:xfrm>
        </p:grpSpPr>
        <p:grpSp>
          <p:nvGrpSpPr>
            <p:cNvPr id="1641" name="Group 1641"/>
            <p:cNvGrpSpPr/>
            <p:nvPr/>
          </p:nvGrpSpPr>
          <p:grpSpPr>
            <a:xfrm>
              <a:off x="0" y="-1"/>
              <a:ext cx="4898768" cy="4197397"/>
              <a:chOff x="0" y="0"/>
              <a:chExt cx="4898767" cy="4197395"/>
            </a:xfrm>
          </p:grpSpPr>
          <p:sp>
            <p:nvSpPr>
              <p:cNvPr id="1638" name="Shape 1638"/>
              <p:cNvSpPr/>
              <p:nvPr/>
            </p:nvSpPr>
            <p:spPr>
              <a:xfrm rot="7107910" flipH="1">
                <a:off x="1212935" y="-8636"/>
                <a:ext cx="2486298" cy="4209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489D8D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81818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39" name="Shape 1639"/>
              <p:cNvSpPr/>
              <p:nvPr/>
            </p:nvSpPr>
            <p:spPr>
              <a:xfrm flipH="1">
                <a:off x="0" y="2126772"/>
                <a:ext cx="2425349" cy="2061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58BFA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40" name="Shape 1640"/>
              <p:cNvSpPr/>
              <p:nvPr/>
            </p:nvSpPr>
            <p:spPr>
              <a:xfrm>
                <a:off x="2407450" y="2117619"/>
                <a:ext cx="2420424" cy="207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86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42" name="Shape 1642"/>
            <p:cNvSpPr/>
            <p:nvPr/>
          </p:nvSpPr>
          <p:spPr>
            <a:xfrm>
              <a:off x="1354632" y="2137454"/>
              <a:ext cx="2189503" cy="6385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FFFFFF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ENERGY</a:t>
              </a:r>
            </a:p>
          </p:txBody>
        </p:sp>
      </p:grpSp>
      <p:grpSp>
        <p:nvGrpSpPr>
          <p:cNvPr id="1649" name="Group 1649"/>
          <p:cNvGrpSpPr/>
          <p:nvPr/>
        </p:nvGrpSpPr>
        <p:grpSpPr>
          <a:xfrm>
            <a:off x="9706120" y="10061076"/>
            <a:ext cx="4898767" cy="4197397"/>
            <a:chOff x="0" y="0"/>
            <a:chExt cx="4898766" cy="4197395"/>
          </a:xfrm>
        </p:grpSpPr>
        <p:grpSp>
          <p:nvGrpSpPr>
            <p:cNvPr id="1647" name="Group 1647"/>
            <p:cNvGrpSpPr/>
            <p:nvPr/>
          </p:nvGrpSpPr>
          <p:grpSpPr>
            <a:xfrm>
              <a:off x="0" y="-1"/>
              <a:ext cx="4898768" cy="4197397"/>
              <a:chOff x="0" y="0"/>
              <a:chExt cx="4898767" cy="4197395"/>
            </a:xfrm>
          </p:grpSpPr>
          <p:sp>
            <p:nvSpPr>
              <p:cNvPr id="1644" name="Shape 1644"/>
              <p:cNvSpPr/>
              <p:nvPr/>
            </p:nvSpPr>
            <p:spPr>
              <a:xfrm rot="7107910" flipH="1">
                <a:off x="1212935" y="-8636"/>
                <a:ext cx="2486298" cy="4209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7419"/>
                    </a:lnTo>
                    <a:lnTo>
                      <a:pt x="440" y="21600"/>
                    </a:lnTo>
                    <a:lnTo>
                      <a:pt x="21600" y="14270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489D8D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7648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45" name="Shape 1645"/>
              <p:cNvSpPr/>
              <p:nvPr/>
            </p:nvSpPr>
            <p:spPr>
              <a:xfrm flipH="1">
                <a:off x="0" y="2126772"/>
                <a:ext cx="2425349" cy="2061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4324"/>
                    </a:lnTo>
                    <a:lnTo>
                      <a:pt x="44" y="21600"/>
                    </a:lnTo>
                    <a:cubicBezTo>
                      <a:pt x="3637" y="19076"/>
                      <a:pt x="7229" y="16553"/>
                      <a:pt x="10822" y="14029"/>
                    </a:cubicBezTo>
                    <a:cubicBezTo>
                      <a:pt x="14415" y="11506"/>
                      <a:pt x="18007" y="8982"/>
                      <a:pt x="21600" y="6458"/>
                    </a:cubicBez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58BFA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46" name="Shape 1646"/>
              <p:cNvSpPr/>
              <p:nvPr/>
            </p:nvSpPr>
            <p:spPr>
              <a:xfrm>
                <a:off x="2407450" y="2117619"/>
                <a:ext cx="2420424" cy="207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4237"/>
                    </a:lnTo>
                    <a:lnTo>
                      <a:pt x="0" y="21600"/>
                    </a:lnTo>
                    <a:lnTo>
                      <a:pt x="21405" y="7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86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48" name="Shape 1648"/>
            <p:cNvSpPr/>
            <p:nvPr/>
          </p:nvSpPr>
          <p:spPr>
            <a:xfrm>
              <a:off x="2000119" y="1779408"/>
              <a:ext cx="1572499" cy="6385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3800" spc="-152">
                  <a:solidFill>
                    <a:srgbClr val="FFFFFF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LAND</a:t>
              </a:r>
            </a:p>
          </p:txBody>
        </p:sp>
      </p:grpSp>
      <p:grpSp>
        <p:nvGrpSpPr>
          <p:cNvPr id="1656" name="Group 1656"/>
          <p:cNvGrpSpPr/>
          <p:nvPr/>
        </p:nvGrpSpPr>
        <p:grpSpPr>
          <a:xfrm>
            <a:off x="800100" y="1625600"/>
            <a:ext cx="2577826" cy="2577826"/>
            <a:chOff x="0" y="0"/>
            <a:chExt cx="2577825" cy="2577825"/>
          </a:xfrm>
        </p:grpSpPr>
        <p:sp>
          <p:nvSpPr>
            <p:cNvPr id="1650" name="Shape 1650"/>
            <p:cNvSpPr/>
            <p:nvPr/>
          </p:nvSpPr>
          <p:spPr>
            <a:xfrm>
              <a:off x="0" y="0"/>
              <a:ext cx="2577826" cy="2577826"/>
            </a:xfrm>
            <a:prstGeom prst="ellipse">
              <a:avLst/>
            </a:prstGeom>
            <a:solidFill>
              <a:srgbClr val="E2E3E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r>
                <a:t> </a:t>
              </a:r>
            </a:p>
          </p:txBody>
        </p:sp>
        <p:grpSp>
          <p:nvGrpSpPr>
            <p:cNvPr id="1655" name="Group 1655"/>
            <p:cNvGrpSpPr/>
            <p:nvPr/>
          </p:nvGrpSpPr>
          <p:grpSpPr>
            <a:xfrm>
              <a:off x="354218" y="245578"/>
              <a:ext cx="1869389" cy="2086669"/>
              <a:chOff x="0" y="0"/>
              <a:chExt cx="1869387" cy="2086668"/>
            </a:xfrm>
          </p:grpSpPr>
          <p:sp>
            <p:nvSpPr>
              <p:cNvPr id="1651" name="Shape 1651"/>
              <p:cNvSpPr/>
              <p:nvPr/>
            </p:nvSpPr>
            <p:spPr>
              <a:xfrm flipH="1">
                <a:off x="1321363" y="806846"/>
                <a:ext cx="528132" cy="513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3" y="0"/>
                    </a:moveTo>
                    <a:lnTo>
                      <a:pt x="0" y="21600"/>
                    </a:lnTo>
                    <a:lnTo>
                      <a:pt x="21600" y="863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C1C7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52" name="Shape 1652"/>
              <p:cNvSpPr/>
              <p:nvPr/>
            </p:nvSpPr>
            <p:spPr>
              <a:xfrm>
                <a:off x="14375" y="812114"/>
                <a:ext cx="528132" cy="513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3" y="0"/>
                    </a:moveTo>
                    <a:lnTo>
                      <a:pt x="0" y="21600"/>
                    </a:lnTo>
                    <a:lnTo>
                      <a:pt x="21600" y="8634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C1C7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53" name="Shape 1653"/>
              <p:cNvSpPr/>
              <p:nvPr/>
            </p:nvSpPr>
            <p:spPr>
              <a:xfrm rot="7107910" flipH="1">
                <a:off x="471464" y="480299"/>
                <a:ext cx="926459" cy="1624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91" y="0"/>
                    </a:moveTo>
                    <a:lnTo>
                      <a:pt x="300" y="7708"/>
                    </a:lnTo>
                    <a:lnTo>
                      <a:pt x="0" y="21600"/>
                    </a:lnTo>
                    <a:lnTo>
                      <a:pt x="21600" y="14374"/>
                    </a:lnTo>
                    <a:lnTo>
                      <a:pt x="20591" y="0"/>
                    </a:lnTo>
                    <a:close/>
                  </a:path>
                </a:pathLst>
              </a:custGeom>
              <a:solidFill>
                <a:srgbClr val="5CB7A6">
                  <a:alpha val="39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54" name="Shape 1654"/>
              <p:cNvSpPr/>
              <p:nvPr/>
            </p:nvSpPr>
            <p:spPr>
              <a:xfrm rot="7107910" flipH="1">
                <a:off x="489374" y="-13381"/>
                <a:ext cx="915619" cy="15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91" y="0"/>
                    </a:moveTo>
                    <a:lnTo>
                      <a:pt x="300" y="7708"/>
                    </a:lnTo>
                    <a:lnTo>
                      <a:pt x="0" y="21600"/>
                    </a:lnTo>
                    <a:lnTo>
                      <a:pt x="21600" y="14374"/>
                    </a:lnTo>
                    <a:lnTo>
                      <a:pt x="20591" y="0"/>
                    </a:lnTo>
                    <a:close/>
                  </a:path>
                </a:pathLst>
              </a:custGeom>
              <a:solidFill>
                <a:srgbClr val="8468AA"/>
              </a:solidFill>
              <a:ln w="12700" cap="flat">
                <a:noFill/>
                <a:miter lim="400000"/>
              </a:ln>
              <a:effectLst>
                <a:outerShdw blurRad="266700" dist="139700" rotWithShape="0">
                  <a:srgbClr val="000000">
                    <a:alpha val="65111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657" name="Shape 1657"/>
          <p:cNvSpPr/>
          <p:nvPr/>
        </p:nvSpPr>
        <p:spPr>
          <a:xfrm>
            <a:off x="3253940" y="2695834"/>
            <a:ext cx="2853222" cy="437357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INFRATSTRUCTURE</a:t>
            </a:r>
          </a:p>
        </p:txBody>
      </p:sp>
      <p:pic>
        <p:nvPicPr>
          <p:cNvPr id="1658" name="sky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311217" y="10173061"/>
            <a:ext cx="821532" cy="82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9" name="paint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1781234" y="8229096"/>
            <a:ext cx="821532" cy="82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0" name="nature-5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4423838" y="9777040"/>
            <a:ext cx="821533" cy="82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1" name="nature-6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0733782" y="11575321"/>
            <a:ext cx="821533" cy="8215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8" name="Group 1668"/>
          <p:cNvGrpSpPr/>
          <p:nvPr/>
        </p:nvGrpSpPr>
        <p:grpSpPr>
          <a:xfrm>
            <a:off x="9816138" y="5151578"/>
            <a:ext cx="4751724" cy="4053961"/>
            <a:chOff x="0" y="0"/>
            <a:chExt cx="4751722" cy="4053959"/>
          </a:xfrm>
        </p:grpSpPr>
        <p:grpSp>
          <p:nvGrpSpPr>
            <p:cNvPr id="1666" name="Group 1666"/>
            <p:cNvGrpSpPr/>
            <p:nvPr/>
          </p:nvGrpSpPr>
          <p:grpSpPr>
            <a:xfrm>
              <a:off x="-1" y="-1"/>
              <a:ext cx="4751724" cy="4053961"/>
              <a:chOff x="0" y="0"/>
              <a:chExt cx="4751722" cy="4053959"/>
            </a:xfrm>
          </p:grpSpPr>
          <p:grpSp>
            <p:nvGrpSpPr>
              <p:cNvPr id="1664" name="Group 1664"/>
              <p:cNvGrpSpPr/>
              <p:nvPr/>
            </p:nvGrpSpPr>
            <p:grpSpPr>
              <a:xfrm>
                <a:off x="-1" y="-1"/>
                <a:ext cx="4751724" cy="4053961"/>
                <a:chOff x="0" y="0"/>
                <a:chExt cx="4751722" cy="4053959"/>
              </a:xfrm>
            </p:grpSpPr>
            <p:sp>
              <p:nvSpPr>
                <p:cNvPr id="1662" name="Shape 1662"/>
                <p:cNvSpPr/>
                <p:nvPr/>
              </p:nvSpPr>
              <p:spPr>
                <a:xfrm rot="7107910" flipH="1">
                  <a:off x="1185484" y="-30221"/>
                  <a:ext cx="2380754" cy="4114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455" y="0"/>
                      </a:moveTo>
                      <a:lnTo>
                        <a:pt x="0" y="21600"/>
                      </a:lnTo>
                      <a:lnTo>
                        <a:pt x="21600" y="14270"/>
                      </a:lnTo>
                      <a:lnTo>
                        <a:pt x="20455" y="0"/>
                      </a:lnTo>
                      <a:close/>
                    </a:path>
                  </a:pathLst>
                </a:custGeom>
                <a:solidFill>
                  <a:srgbClr val="8368AA"/>
                </a:solidFill>
                <a:ln w="12700" cap="flat">
                  <a:noFill/>
                  <a:miter lim="400000"/>
                </a:ln>
                <a:effectLst>
                  <a:outerShdw blurRad="190500" dist="571500" dir="5400000" rotWithShape="0">
                    <a:srgbClr val="000000">
                      <a:alpha val="36877"/>
                    </a:srgbClr>
                  </a:outerShdw>
                </a:effectLst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63" name="Shape 1663"/>
                <p:cNvSpPr/>
                <p:nvPr/>
              </p:nvSpPr>
              <p:spPr>
                <a:xfrm flipH="1">
                  <a:off x="15893" y="2060763"/>
                  <a:ext cx="4666293" cy="6921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41"/>
                      </a:moveTo>
                      <a:lnTo>
                        <a:pt x="0" y="0"/>
                      </a:lnTo>
                      <a:lnTo>
                        <a:pt x="22" y="21182"/>
                      </a:lnTo>
                      <a:lnTo>
                        <a:pt x="21523" y="21600"/>
                      </a:lnTo>
                      <a:lnTo>
                        <a:pt x="21600" y="1041"/>
                      </a:lnTo>
                      <a:close/>
                    </a:path>
                  </a:pathLst>
                </a:custGeom>
                <a:solidFill>
                  <a:srgbClr val="6D568D"/>
                </a:solidFill>
                <a:ln w="6350" cap="flat">
                  <a:solidFill>
                    <a:srgbClr val="9879C4"/>
                  </a:solidFill>
                  <a:prstDash val="solid"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665" name="Shape 1665"/>
              <p:cNvSpPr/>
              <p:nvPr/>
            </p:nvSpPr>
            <p:spPr>
              <a:xfrm>
                <a:off x="1015208" y="1544868"/>
                <a:ext cx="2721306" cy="4465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642937">
                  <a:lnSpc>
                    <a:spcPct val="80000"/>
                  </a:lnSpc>
                  <a:spcBef>
                    <a:spcPts val="2200"/>
                  </a:spcBef>
                  <a:tabLst>
                    <a:tab pos="495300" algn="l"/>
                    <a:tab pos="990600" algn="l"/>
                    <a:tab pos="1498600" algn="l"/>
                    <a:tab pos="1993900" algn="l"/>
                    <a:tab pos="2489200" algn="l"/>
                    <a:tab pos="2997200" algn="l"/>
                    <a:tab pos="3492500" algn="l"/>
                    <a:tab pos="4000500" algn="l"/>
                    <a:tab pos="4495800" algn="l"/>
                    <a:tab pos="4991100" algn="l"/>
                    <a:tab pos="5499100" algn="l"/>
                    <a:tab pos="5994400" algn="l"/>
                  </a:tabLst>
                  <a:defRPr sz="2200" spc="-88">
                    <a:solidFill>
                      <a:srgbClr val="FFFFFF"/>
                    </a:solidFill>
                    <a:latin typeface="Gotham Black"/>
                    <a:ea typeface="Gotham Black"/>
                    <a:cs typeface="Gotham Black"/>
                    <a:sym typeface="Gotham Black"/>
                  </a:defRPr>
                </a:lvl1pPr>
              </a:lstStyle>
              <a:p>
                <a:r>
                  <a:t>ENERGY INFRA.</a:t>
                </a:r>
              </a:p>
            </p:txBody>
          </p:sp>
        </p:grpSp>
        <p:pic>
          <p:nvPicPr>
            <p:cNvPr id="1667" name="nature-5.pn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162677" y="1044347"/>
              <a:ext cx="426368" cy="4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75" name="Group 1675"/>
          <p:cNvGrpSpPr/>
          <p:nvPr/>
        </p:nvGrpSpPr>
        <p:grpSpPr>
          <a:xfrm>
            <a:off x="9821688" y="5457445"/>
            <a:ext cx="4726323" cy="4580428"/>
            <a:chOff x="0" y="0"/>
            <a:chExt cx="4726321" cy="4580427"/>
          </a:xfrm>
        </p:grpSpPr>
        <p:grpSp>
          <p:nvGrpSpPr>
            <p:cNvPr id="1673" name="Group 1673"/>
            <p:cNvGrpSpPr/>
            <p:nvPr/>
          </p:nvGrpSpPr>
          <p:grpSpPr>
            <a:xfrm>
              <a:off x="-1" y="-1"/>
              <a:ext cx="4726323" cy="4580429"/>
              <a:chOff x="12699" y="0"/>
              <a:chExt cx="4726322" cy="4580427"/>
            </a:xfrm>
          </p:grpSpPr>
          <p:sp>
            <p:nvSpPr>
              <p:cNvPr id="1669" name="Shape 1669"/>
              <p:cNvSpPr/>
              <p:nvPr/>
            </p:nvSpPr>
            <p:spPr>
              <a:xfrm rot="17907909" flipH="1">
                <a:off x="1201746" y="-44395"/>
                <a:ext cx="2338277" cy="4097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5" y="0"/>
                    </a:moveTo>
                    <a:lnTo>
                      <a:pt x="0" y="21600"/>
                    </a:lnTo>
                    <a:lnTo>
                      <a:pt x="21600" y="14270"/>
                    </a:lnTo>
                    <a:lnTo>
                      <a:pt x="20455" y="0"/>
                    </a:lnTo>
                    <a:close/>
                  </a:path>
                </a:pathLst>
              </a:custGeom>
              <a:solidFill>
                <a:srgbClr val="8368AA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r>
                  <a:t> </a:t>
                </a:r>
              </a:p>
            </p:txBody>
          </p:sp>
          <p:sp>
            <p:nvSpPr>
              <p:cNvPr id="1670" name="Shape 1670"/>
              <p:cNvSpPr/>
              <p:nvPr/>
            </p:nvSpPr>
            <p:spPr>
              <a:xfrm flipH="1">
                <a:off x="17805" y="1936262"/>
                <a:ext cx="2378148" cy="262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9946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879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71" name="Shape 1671"/>
              <p:cNvSpPr/>
              <p:nvPr/>
            </p:nvSpPr>
            <p:spPr>
              <a:xfrm>
                <a:off x="2365704" y="1936262"/>
                <a:ext cx="2373318" cy="2644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D568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72" name="Shape 1672"/>
              <p:cNvSpPr/>
              <p:nvPr/>
            </p:nvSpPr>
            <p:spPr>
              <a:xfrm>
                <a:off x="1113951" y="2063852"/>
                <a:ext cx="2572948" cy="44881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642937">
                  <a:lnSpc>
                    <a:spcPct val="80000"/>
                  </a:lnSpc>
                  <a:spcBef>
                    <a:spcPts val="2200"/>
                  </a:spcBef>
                  <a:tabLst>
                    <a:tab pos="495300" algn="l"/>
                    <a:tab pos="990600" algn="l"/>
                    <a:tab pos="1498600" algn="l"/>
                    <a:tab pos="1993900" algn="l"/>
                    <a:tab pos="2489200" algn="l"/>
                    <a:tab pos="2997200" algn="l"/>
                    <a:tab pos="3492500" algn="l"/>
                    <a:tab pos="4000500" algn="l"/>
                    <a:tab pos="4495800" algn="l"/>
                    <a:tab pos="4991100" algn="l"/>
                    <a:tab pos="5499100" algn="l"/>
                    <a:tab pos="5994400" algn="l"/>
                  </a:tabLst>
                  <a:defRPr sz="2200" spc="-88">
                    <a:solidFill>
                      <a:srgbClr val="FFFFFF"/>
                    </a:solidFill>
                    <a:latin typeface="Gotham Black"/>
                    <a:ea typeface="Gotham Black"/>
                    <a:cs typeface="Gotham Black"/>
                    <a:sym typeface="Gotham Black"/>
                  </a:defRPr>
                </a:lvl1pPr>
              </a:lstStyle>
              <a:p>
                <a:r>
                  <a:t>WATER INFRA.</a:t>
                </a:r>
              </a:p>
            </p:txBody>
          </p:sp>
        </p:grpSp>
        <p:pic>
          <p:nvPicPr>
            <p:cNvPr id="1674" name="paint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125749" y="2469462"/>
              <a:ext cx="489127" cy="489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82" name="Group 1682"/>
          <p:cNvGrpSpPr/>
          <p:nvPr/>
        </p:nvGrpSpPr>
        <p:grpSpPr>
          <a:xfrm>
            <a:off x="12465894" y="6778937"/>
            <a:ext cx="4751724" cy="4053960"/>
            <a:chOff x="0" y="0"/>
            <a:chExt cx="4751722" cy="4053959"/>
          </a:xfrm>
        </p:grpSpPr>
        <p:grpSp>
          <p:nvGrpSpPr>
            <p:cNvPr id="1680" name="Group 1680"/>
            <p:cNvGrpSpPr/>
            <p:nvPr/>
          </p:nvGrpSpPr>
          <p:grpSpPr>
            <a:xfrm>
              <a:off x="-1" y="-1"/>
              <a:ext cx="4751724" cy="4053961"/>
              <a:chOff x="0" y="0"/>
              <a:chExt cx="4751722" cy="4053959"/>
            </a:xfrm>
          </p:grpSpPr>
          <p:grpSp>
            <p:nvGrpSpPr>
              <p:cNvPr id="1678" name="Group 1678"/>
              <p:cNvGrpSpPr/>
              <p:nvPr/>
            </p:nvGrpSpPr>
            <p:grpSpPr>
              <a:xfrm>
                <a:off x="-1" y="-1"/>
                <a:ext cx="4751724" cy="4053961"/>
                <a:chOff x="0" y="0"/>
                <a:chExt cx="4751722" cy="4053959"/>
              </a:xfrm>
            </p:grpSpPr>
            <p:sp>
              <p:nvSpPr>
                <p:cNvPr id="1676" name="Shape 1676"/>
                <p:cNvSpPr/>
                <p:nvPr/>
              </p:nvSpPr>
              <p:spPr>
                <a:xfrm rot="7107910" flipH="1">
                  <a:off x="1185484" y="-30221"/>
                  <a:ext cx="2380754" cy="4114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455" y="0"/>
                      </a:moveTo>
                      <a:lnTo>
                        <a:pt x="0" y="21600"/>
                      </a:lnTo>
                      <a:lnTo>
                        <a:pt x="21600" y="14270"/>
                      </a:lnTo>
                      <a:lnTo>
                        <a:pt x="20455" y="0"/>
                      </a:lnTo>
                      <a:close/>
                    </a:path>
                  </a:pathLst>
                </a:custGeom>
                <a:solidFill>
                  <a:srgbClr val="8368AA"/>
                </a:solidFill>
                <a:ln w="12700" cap="flat">
                  <a:noFill/>
                  <a:miter lim="400000"/>
                </a:ln>
                <a:effectLst>
                  <a:outerShdw blurRad="190500" dist="571500" dir="5400000" rotWithShape="0">
                    <a:srgbClr val="000000">
                      <a:alpha val="36877"/>
                    </a:srgbClr>
                  </a:outerShdw>
                </a:effectLst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77" name="Shape 1677"/>
                <p:cNvSpPr/>
                <p:nvPr/>
              </p:nvSpPr>
              <p:spPr>
                <a:xfrm flipH="1">
                  <a:off x="15893" y="2060763"/>
                  <a:ext cx="4666293" cy="6921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41"/>
                      </a:moveTo>
                      <a:lnTo>
                        <a:pt x="0" y="0"/>
                      </a:lnTo>
                      <a:lnTo>
                        <a:pt x="22" y="21182"/>
                      </a:lnTo>
                      <a:lnTo>
                        <a:pt x="21523" y="21600"/>
                      </a:lnTo>
                      <a:lnTo>
                        <a:pt x="21600" y="1041"/>
                      </a:lnTo>
                      <a:close/>
                    </a:path>
                  </a:pathLst>
                </a:custGeom>
                <a:solidFill>
                  <a:srgbClr val="6D568D"/>
                </a:solidFill>
                <a:ln w="6350" cap="flat">
                  <a:solidFill>
                    <a:srgbClr val="9879C4"/>
                  </a:solidFill>
                  <a:prstDash val="solid"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679" name="Shape 1679"/>
              <p:cNvSpPr/>
              <p:nvPr/>
            </p:nvSpPr>
            <p:spPr>
              <a:xfrm>
                <a:off x="1466505" y="1289210"/>
                <a:ext cx="1818713" cy="6631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642937">
                  <a:lnSpc>
                    <a:spcPct val="80000"/>
                  </a:lnSpc>
                  <a:spcBef>
                    <a:spcPts val="2200"/>
                  </a:spcBef>
                  <a:tabLst>
                    <a:tab pos="495300" algn="l"/>
                    <a:tab pos="990600" algn="l"/>
                    <a:tab pos="1498600" algn="l"/>
                    <a:tab pos="1993900" algn="l"/>
                    <a:tab pos="2489200" algn="l"/>
                    <a:tab pos="2997200" algn="l"/>
                    <a:tab pos="3492500" algn="l"/>
                    <a:tab pos="4000500" algn="l"/>
                    <a:tab pos="4495800" algn="l"/>
                    <a:tab pos="4991100" algn="l"/>
                    <a:tab pos="5499100" algn="l"/>
                    <a:tab pos="5994400" algn="l"/>
                  </a:tabLst>
                  <a:defRPr sz="2200" spc="-88">
                    <a:solidFill>
                      <a:srgbClr val="FFFFFF"/>
                    </a:solidFill>
                    <a:latin typeface="Gotham Black"/>
                    <a:ea typeface="Gotham Black"/>
                    <a:cs typeface="Gotham Black"/>
                    <a:sym typeface="Gotham Black"/>
                  </a:defRPr>
                </a:lvl1pPr>
              </a:lstStyle>
              <a:p>
                <a:r>
                  <a:t>PUBLIC LIGHTING</a:t>
                </a:r>
              </a:p>
            </p:txBody>
          </p:sp>
        </p:grpSp>
        <p:pic>
          <p:nvPicPr>
            <p:cNvPr id="1681" name="light.png"/>
            <p:cNvPicPr>
              <a:picLocks noChangeAspect="1"/>
            </p:cNvPicPr>
            <p:nvPr/>
          </p:nvPicPr>
          <p:blipFill>
            <a:blip r:embed="rId20">
              <a:extLst/>
            </a:blip>
            <a:srcRect/>
            <a:stretch>
              <a:fillRect/>
            </a:stretch>
          </p:blipFill>
          <p:spPr>
            <a:xfrm>
              <a:off x="1337950" y="1263404"/>
              <a:ext cx="579321" cy="579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89" name="Group 1689"/>
          <p:cNvGrpSpPr/>
          <p:nvPr/>
        </p:nvGrpSpPr>
        <p:grpSpPr>
          <a:xfrm>
            <a:off x="7243687" y="6778937"/>
            <a:ext cx="4751724" cy="4053960"/>
            <a:chOff x="0" y="0"/>
            <a:chExt cx="4751722" cy="4053959"/>
          </a:xfrm>
        </p:grpSpPr>
        <p:grpSp>
          <p:nvGrpSpPr>
            <p:cNvPr id="1687" name="Group 1687"/>
            <p:cNvGrpSpPr/>
            <p:nvPr/>
          </p:nvGrpSpPr>
          <p:grpSpPr>
            <a:xfrm>
              <a:off x="-1" y="-1"/>
              <a:ext cx="4751724" cy="4053961"/>
              <a:chOff x="0" y="0"/>
              <a:chExt cx="4751722" cy="4053959"/>
            </a:xfrm>
          </p:grpSpPr>
          <p:grpSp>
            <p:nvGrpSpPr>
              <p:cNvPr id="1685" name="Group 1685"/>
              <p:cNvGrpSpPr/>
              <p:nvPr/>
            </p:nvGrpSpPr>
            <p:grpSpPr>
              <a:xfrm>
                <a:off x="-1" y="-1"/>
                <a:ext cx="4751724" cy="4053961"/>
                <a:chOff x="0" y="0"/>
                <a:chExt cx="4751722" cy="4053959"/>
              </a:xfrm>
            </p:grpSpPr>
            <p:sp>
              <p:nvSpPr>
                <p:cNvPr id="1683" name="Shape 1683"/>
                <p:cNvSpPr/>
                <p:nvPr/>
              </p:nvSpPr>
              <p:spPr>
                <a:xfrm rot="7107910" flipH="1">
                  <a:off x="1185484" y="-30221"/>
                  <a:ext cx="2380754" cy="4114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455" y="0"/>
                      </a:moveTo>
                      <a:lnTo>
                        <a:pt x="0" y="21600"/>
                      </a:lnTo>
                      <a:lnTo>
                        <a:pt x="21600" y="14270"/>
                      </a:lnTo>
                      <a:lnTo>
                        <a:pt x="20455" y="0"/>
                      </a:lnTo>
                      <a:close/>
                    </a:path>
                  </a:pathLst>
                </a:custGeom>
                <a:solidFill>
                  <a:srgbClr val="8368AA"/>
                </a:solidFill>
                <a:ln w="12700" cap="flat">
                  <a:noFill/>
                  <a:miter lim="400000"/>
                </a:ln>
                <a:effectLst>
                  <a:outerShdw blurRad="190500" dist="571500" dir="5400000" rotWithShape="0">
                    <a:srgbClr val="000000">
                      <a:alpha val="36877"/>
                    </a:srgbClr>
                  </a:outerShdw>
                </a:effectLst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84" name="Shape 1684"/>
                <p:cNvSpPr/>
                <p:nvPr/>
              </p:nvSpPr>
              <p:spPr>
                <a:xfrm flipH="1">
                  <a:off x="15893" y="2060763"/>
                  <a:ext cx="4666293" cy="6921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41"/>
                      </a:moveTo>
                      <a:lnTo>
                        <a:pt x="0" y="0"/>
                      </a:lnTo>
                      <a:lnTo>
                        <a:pt x="22" y="21182"/>
                      </a:lnTo>
                      <a:lnTo>
                        <a:pt x="21523" y="21600"/>
                      </a:lnTo>
                      <a:lnTo>
                        <a:pt x="21600" y="1041"/>
                      </a:lnTo>
                      <a:close/>
                    </a:path>
                  </a:pathLst>
                </a:custGeom>
                <a:solidFill>
                  <a:srgbClr val="6D568D"/>
                </a:solidFill>
                <a:ln w="6350" cap="flat">
                  <a:solidFill>
                    <a:srgbClr val="9879C4"/>
                  </a:solidFill>
                  <a:prstDash val="solid"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686" name="Shape 1686"/>
              <p:cNvSpPr/>
              <p:nvPr/>
            </p:nvSpPr>
            <p:spPr>
              <a:xfrm>
                <a:off x="1015208" y="1595999"/>
                <a:ext cx="2721306" cy="41472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642937">
                  <a:lnSpc>
                    <a:spcPct val="80000"/>
                  </a:lnSpc>
                  <a:spcBef>
                    <a:spcPts val="2200"/>
                  </a:spcBef>
                  <a:tabLst>
                    <a:tab pos="495300" algn="l"/>
                    <a:tab pos="990600" algn="l"/>
                    <a:tab pos="1498600" algn="l"/>
                    <a:tab pos="1993900" algn="l"/>
                    <a:tab pos="2489200" algn="l"/>
                    <a:tab pos="2997200" algn="l"/>
                    <a:tab pos="3492500" algn="l"/>
                    <a:tab pos="4000500" algn="l"/>
                    <a:tab pos="4495800" algn="l"/>
                    <a:tab pos="4991100" algn="l"/>
                    <a:tab pos="5499100" algn="l"/>
                    <a:tab pos="5994400" algn="l"/>
                  </a:tabLst>
                  <a:defRPr sz="2200" spc="-88">
                    <a:solidFill>
                      <a:srgbClr val="FFFFFF"/>
                    </a:solidFill>
                    <a:latin typeface="Gotham Black"/>
                    <a:ea typeface="Gotham Black"/>
                    <a:cs typeface="Gotham Black"/>
                    <a:sym typeface="Gotham Black"/>
                  </a:defRPr>
                </a:lvl1pPr>
              </a:lstStyle>
              <a:p>
                <a:r>
                  <a:t>BUILDINGS</a:t>
                </a:r>
              </a:p>
            </p:txBody>
          </p:sp>
        </p:grpSp>
        <p:pic>
          <p:nvPicPr>
            <p:cNvPr id="1688" name="city-2.png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150656" y="1071943"/>
              <a:ext cx="437357" cy="437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96" name="Group 1696"/>
          <p:cNvGrpSpPr/>
          <p:nvPr/>
        </p:nvGrpSpPr>
        <p:grpSpPr>
          <a:xfrm>
            <a:off x="7249238" y="7084803"/>
            <a:ext cx="4726323" cy="4580429"/>
            <a:chOff x="0" y="0"/>
            <a:chExt cx="4726321" cy="4580427"/>
          </a:xfrm>
        </p:grpSpPr>
        <p:grpSp>
          <p:nvGrpSpPr>
            <p:cNvPr id="1694" name="Group 1694"/>
            <p:cNvGrpSpPr/>
            <p:nvPr/>
          </p:nvGrpSpPr>
          <p:grpSpPr>
            <a:xfrm>
              <a:off x="-1" y="-1"/>
              <a:ext cx="4726323" cy="4580429"/>
              <a:chOff x="12699" y="0"/>
              <a:chExt cx="4726322" cy="4580427"/>
            </a:xfrm>
          </p:grpSpPr>
          <p:sp>
            <p:nvSpPr>
              <p:cNvPr id="1690" name="Shape 1690"/>
              <p:cNvSpPr/>
              <p:nvPr/>
            </p:nvSpPr>
            <p:spPr>
              <a:xfrm rot="17907909" flipH="1">
                <a:off x="1201746" y="-44395"/>
                <a:ext cx="2338277" cy="4097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5" y="0"/>
                    </a:moveTo>
                    <a:lnTo>
                      <a:pt x="0" y="21600"/>
                    </a:lnTo>
                    <a:lnTo>
                      <a:pt x="21600" y="14270"/>
                    </a:lnTo>
                    <a:lnTo>
                      <a:pt x="20455" y="0"/>
                    </a:lnTo>
                    <a:close/>
                  </a:path>
                </a:pathLst>
              </a:custGeom>
              <a:solidFill>
                <a:srgbClr val="8368AA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r>
                  <a:t> </a:t>
                </a:r>
              </a:p>
            </p:txBody>
          </p:sp>
          <p:sp>
            <p:nvSpPr>
              <p:cNvPr id="1691" name="Shape 1691"/>
              <p:cNvSpPr/>
              <p:nvPr/>
            </p:nvSpPr>
            <p:spPr>
              <a:xfrm flipH="1">
                <a:off x="17805" y="1936262"/>
                <a:ext cx="2378148" cy="262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9946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879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92" name="Shape 1692"/>
              <p:cNvSpPr/>
              <p:nvPr/>
            </p:nvSpPr>
            <p:spPr>
              <a:xfrm>
                <a:off x="2365704" y="1936262"/>
                <a:ext cx="2373318" cy="2644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D568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93" name="Shape 1693"/>
              <p:cNvSpPr/>
              <p:nvPr/>
            </p:nvSpPr>
            <p:spPr>
              <a:xfrm>
                <a:off x="982926" y="2143395"/>
                <a:ext cx="2834998" cy="39238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642937">
                  <a:lnSpc>
                    <a:spcPct val="80000"/>
                  </a:lnSpc>
                  <a:spcBef>
                    <a:spcPts val="2200"/>
                  </a:spcBef>
                  <a:tabLst>
                    <a:tab pos="495300" algn="l"/>
                    <a:tab pos="990600" algn="l"/>
                    <a:tab pos="1498600" algn="l"/>
                    <a:tab pos="1993900" algn="l"/>
                    <a:tab pos="2489200" algn="l"/>
                    <a:tab pos="2997200" algn="l"/>
                    <a:tab pos="3492500" algn="l"/>
                    <a:tab pos="4000500" algn="l"/>
                    <a:tab pos="4495800" algn="l"/>
                    <a:tab pos="4991100" algn="l"/>
                    <a:tab pos="5499100" algn="l"/>
                    <a:tab pos="5994400" algn="l"/>
                  </a:tabLst>
                  <a:defRPr sz="2200" spc="-88">
                    <a:solidFill>
                      <a:srgbClr val="FFFFFF"/>
                    </a:solidFill>
                    <a:latin typeface="Gotham Black"/>
                    <a:ea typeface="Gotham Black"/>
                    <a:cs typeface="Gotham Black"/>
                    <a:sym typeface="Gotham Black"/>
                  </a:defRPr>
                </a:lvl1pPr>
              </a:lstStyle>
              <a:p>
                <a:r>
                  <a:t>ROADS</a:t>
                </a:r>
              </a:p>
            </p:txBody>
          </p:sp>
        </p:grpSp>
        <p:pic>
          <p:nvPicPr>
            <p:cNvPr id="1695" name="cone.png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362850" y="2045651"/>
              <a:ext cx="489127" cy="489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03" name="Group 1703"/>
          <p:cNvGrpSpPr/>
          <p:nvPr/>
        </p:nvGrpSpPr>
        <p:grpSpPr>
          <a:xfrm>
            <a:off x="12471444" y="7084803"/>
            <a:ext cx="4726323" cy="4580429"/>
            <a:chOff x="0" y="0"/>
            <a:chExt cx="4726321" cy="4580427"/>
          </a:xfrm>
        </p:grpSpPr>
        <p:grpSp>
          <p:nvGrpSpPr>
            <p:cNvPr id="1701" name="Group 1701"/>
            <p:cNvGrpSpPr/>
            <p:nvPr/>
          </p:nvGrpSpPr>
          <p:grpSpPr>
            <a:xfrm>
              <a:off x="-1" y="-1"/>
              <a:ext cx="4726323" cy="4580429"/>
              <a:chOff x="12699" y="0"/>
              <a:chExt cx="4726322" cy="4580427"/>
            </a:xfrm>
          </p:grpSpPr>
          <p:sp>
            <p:nvSpPr>
              <p:cNvPr id="1697" name="Shape 1697"/>
              <p:cNvSpPr/>
              <p:nvPr/>
            </p:nvSpPr>
            <p:spPr>
              <a:xfrm rot="17907909" flipH="1">
                <a:off x="1201746" y="-44395"/>
                <a:ext cx="2338277" cy="4097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5" y="0"/>
                    </a:moveTo>
                    <a:lnTo>
                      <a:pt x="0" y="21600"/>
                    </a:lnTo>
                    <a:lnTo>
                      <a:pt x="21600" y="14270"/>
                    </a:lnTo>
                    <a:lnTo>
                      <a:pt x="20455" y="0"/>
                    </a:lnTo>
                    <a:close/>
                  </a:path>
                </a:pathLst>
              </a:custGeom>
              <a:solidFill>
                <a:srgbClr val="8368AA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r>
                  <a:t> </a:t>
                </a:r>
              </a:p>
            </p:txBody>
          </p:sp>
          <p:sp>
            <p:nvSpPr>
              <p:cNvPr id="1698" name="Shape 1698"/>
              <p:cNvSpPr/>
              <p:nvPr/>
            </p:nvSpPr>
            <p:spPr>
              <a:xfrm flipH="1">
                <a:off x="17805" y="1936262"/>
                <a:ext cx="2378148" cy="262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9946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879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99" name="Shape 1699"/>
              <p:cNvSpPr/>
              <p:nvPr/>
            </p:nvSpPr>
            <p:spPr>
              <a:xfrm>
                <a:off x="2365704" y="1936262"/>
                <a:ext cx="2373318" cy="2644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D568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00" name="Shape 1700"/>
              <p:cNvSpPr/>
              <p:nvPr/>
            </p:nvSpPr>
            <p:spPr>
              <a:xfrm>
                <a:off x="1654693" y="2055863"/>
                <a:ext cx="1911434" cy="64764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642937">
                  <a:lnSpc>
                    <a:spcPct val="80000"/>
                  </a:lnSpc>
                  <a:spcBef>
                    <a:spcPts val="2200"/>
                  </a:spcBef>
                  <a:tabLst>
                    <a:tab pos="495300" algn="l"/>
                    <a:tab pos="990600" algn="l"/>
                    <a:tab pos="1498600" algn="l"/>
                    <a:tab pos="1993900" algn="l"/>
                    <a:tab pos="2489200" algn="l"/>
                    <a:tab pos="2997200" algn="l"/>
                    <a:tab pos="3492500" algn="l"/>
                    <a:tab pos="4000500" algn="l"/>
                    <a:tab pos="4495800" algn="l"/>
                    <a:tab pos="4991100" algn="l"/>
                    <a:tab pos="5499100" algn="l"/>
                    <a:tab pos="5994400" algn="l"/>
                  </a:tabLst>
                  <a:defRPr sz="2200" spc="-88">
                    <a:solidFill>
                      <a:srgbClr val="FFFFFF"/>
                    </a:solidFill>
                    <a:latin typeface="Gotham Black"/>
                    <a:ea typeface="Gotham Black"/>
                    <a:cs typeface="Gotham Black"/>
                    <a:sym typeface="Gotham Black"/>
                  </a:defRPr>
                </a:lvl1pPr>
              </a:lstStyle>
              <a:p>
                <a:r>
                  <a:t>PUBLIC IRRIGATION</a:t>
                </a:r>
              </a:p>
            </p:txBody>
          </p:sp>
        </p:grpSp>
        <p:pic>
          <p:nvPicPr>
            <p:cNvPr id="1702" name="water.png"/>
            <p:cNvPicPr>
              <a:picLocks noChangeAspect="1"/>
            </p:cNvPicPr>
            <p:nvPr/>
          </p:nvPicPr>
          <p:blipFill>
            <a:blip r:embed="rId23">
              <a:extLst/>
            </a:blip>
            <a:srcRect/>
            <a:stretch>
              <a:fillRect/>
            </a:stretch>
          </p:blipFill>
          <p:spPr>
            <a:xfrm>
              <a:off x="1377558" y="2086230"/>
              <a:ext cx="489127" cy="4891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10" name="Group 1710"/>
          <p:cNvGrpSpPr/>
          <p:nvPr/>
        </p:nvGrpSpPr>
        <p:grpSpPr>
          <a:xfrm>
            <a:off x="9850293" y="8383284"/>
            <a:ext cx="4751723" cy="4053960"/>
            <a:chOff x="0" y="0"/>
            <a:chExt cx="4751722" cy="4053959"/>
          </a:xfrm>
        </p:grpSpPr>
        <p:grpSp>
          <p:nvGrpSpPr>
            <p:cNvPr id="1708" name="Group 1708"/>
            <p:cNvGrpSpPr/>
            <p:nvPr/>
          </p:nvGrpSpPr>
          <p:grpSpPr>
            <a:xfrm>
              <a:off x="-1" y="-1"/>
              <a:ext cx="4751724" cy="4053961"/>
              <a:chOff x="0" y="0"/>
              <a:chExt cx="4751722" cy="4053959"/>
            </a:xfrm>
          </p:grpSpPr>
          <p:grpSp>
            <p:nvGrpSpPr>
              <p:cNvPr id="1706" name="Group 1706"/>
              <p:cNvGrpSpPr/>
              <p:nvPr/>
            </p:nvGrpSpPr>
            <p:grpSpPr>
              <a:xfrm>
                <a:off x="-1" y="-1"/>
                <a:ext cx="4751724" cy="4053961"/>
                <a:chOff x="0" y="0"/>
                <a:chExt cx="4751722" cy="4053959"/>
              </a:xfrm>
            </p:grpSpPr>
            <p:sp>
              <p:nvSpPr>
                <p:cNvPr id="1704" name="Shape 1704"/>
                <p:cNvSpPr/>
                <p:nvPr/>
              </p:nvSpPr>
              <p:spPr>
                <a:xfrm rot="7107910" flipH="1">
                  <a:off x="1185484" y="-30221"/>
                  <a:ext cx="2380754" cy="4114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455" y="0"/>
                      </a:moveTo>
                      <a:lnTo>
                        <a:pt x="0" y="21600"/>
                      </a:lnTo>
                      <a:lnTo>
                        <a:pt x="21600" y="14270"/>
                      </a:lnTo>
                      <a:lnTo>
                        <a:pt x="20455" y="0"/>
                      </a:lnTo>
                      <a:close/>
                    </a:path>
                  </a:pathLst>
                </a:custGeom>
                <a:solidFill>
                  <a:srgbClr val="8368AA"/>
                </a:solidFill>
                <a:ln w="12700" cap="flat">
                  <a:noFill/>
                  <a:miter lim="400000"/>
                </a:ln>
                <a:effectLst>
                  <a:outerShdw blurRad="190500" dist="571500" dir="5400000" rotWithShape="0">
                    <a:srgbClr val="000000">
                      <a:alpha val="36877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r>
                    <a:t> </a:t>
                  </a:r>
                </a:p>
              </p:txBody>
            </p:sp>
            <p:sp>
              <p:nvSpPr>
                <p:cNvPr id="1705" name="Shape 1705"/>
                <p:cNvSpPr/>
                <p:nvPr/>
              </p:nvSpPr>
              <p:spPr>
                <a:xfrm flipH="1">
                  <a:off x="15893" y="2060763"/>
                  <a:ext cx="4666293" cy="6921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41"/>
                      </a:moveTo>
                      <a:lnTo>
                        <a:pt x="0" y="0"/>
                      </a:lnTo>
                      <a:lnTo>
                        <a:pt x="22" y="21182"/>
                      </a:lnTo>
                      <a:cubicBezTo>
                        <a:pt x="3606" y="21252"/>
                        <a:pt x="7189" y="21321"/>
                        <a:pt x="10772" y="21391"/>
                      </a:cubicBezTo>
                      <a:cubicBezTo>
                        <a:pt x="14356" y="21461"/>
                        <a:pt x="17939" y="21530"/>
                        <a:pt x="21523" y="21600"/>
                      </a:cubicBezTo>
                      <a:lnTo>
                        <a:pt x="21600" y="1041"/>
                      </a:lnTo>
                      <a:close/>
                    </a:path>
                  </a:pathLst>
                </a:custGeom>
                <a:solidFill>
                  <a:srgbClr val="6D568D"/>
                </a:solidFill>
                <a:ln w="6350" cap="flat">
                  <a:solidFill>
                    <a:srgbClr val="9879C4"/>
                  </a:solidFill>
                  <a:prstDash val="solid"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707" name="Shape 1707"/>
              <p:cNvSpPr/>
              <p:nvPr/>
            </p:nvSpPr>
            <p:spPr>
              <a:xfrm>
                <a:off x="1923356" y="1451204"/>
                <a:ext cx="1239038" cy="4737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642937">
                  <a:lnSpc>
                    <a:spcPct val="80000"/>
                  </a:lnSpc>
                  <a:spcBef>
                    <a:spcPts val="2200"/>
                  </a:spcBef>
                  <a:tabLst>
                    <a:tab pos="495300" algn="l"/>
                    <a:tab pos="990600" algn="l"/>
                    <a:tab pos="1498600" algn="l"/>
                    <a:tab pos="1993900" algn="l"/>
                    <a:tab pos="2489200" algn="l"/>
                    <a:tab pos="2997200" algn="l"/>
                    <a:tab pos="3492500" algn="l"/>
                    <a:tab pos="4000500" algn="l"/>
                    <a:tab pos="4495800" algn="l"/>
                    <a:tab pos="4991100" algn="l"/>
                    <a:tab pos="5499100" algn="l"/>
                    <a:tab pos="5994400" algn="l"/>
                  </a:tabLst>
                  <a:defRPr sz="2200" spc="-88">
                    <a:solidFill>
                      <a:srgbClr val="FFFFFF"/>
                    </a:solidFill>
                    <a:latin typeface="Gotham Black"/>
                    <a:ea typeface="Gotham Black"/>
                    <a:cs typeface="Gotham Black"/>
                    <a:sym typeface="Gotham Black"/>
                  </a:defRPr>
                </a:lvl1pPr>
              </a:lstStyle>
              <a:p>
                <a:r>
                  <a:t>WASTE</a:t>
                </a:r>
              </a:p>
            </p:txBody>
          </p:sp>
        </p:grpSp>
        <p:pic>
          <p:nvPicPr>
            <p:cNvPr id="1709" name="tool-6.png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24449" y="1393756"/>
              <a:ext cx="489127" cy="489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11" name="Shape 1711"/>
          <p:cNvSpPr/>
          <p:nvPr/>
        </p:nvSpPr>
        <p:spPr>
          <a:xfrm rot="21306506">
            <a:off x="2222325" y="2651665"/>
            <a:ext cx="5171759" cy="7388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9" h="21600" extrusionOk="0">
                <a:moveTo>
                  <a:pt x="21269" y="21600"/>
                </a:moveTo>
                <a:cubicBezTo>
                  <a:pt x="11688" y="20625"/>
                  <a:pt x="3777" y="15781"/>
                  <a:pt x="1000" y="9190"/>
                </a:cubicBezTo>
                <a:cubicBezTo>
                  <a:pt x="-260" y="6199"/>
                  <a:pt x="-331" y="3018"/>
                  <a:pt x="794" y="0"/>
                </a:cubicBezTo>
              </a:path>
            </a:pathLst>
          </a:custGeom>
          <a:ln w="25400">
            <a:solidFill>
              <a:srgbClr val="A7A7A7"/>
            </a:solidFill>
            <a:prstDash val="sysDot"/>
            <a:miter lim="400000"/>
            <a:headEnd type="oval"/>
            <a:tailEnd type="oval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1718" name="Group 1718"/>
          <p:cNvGrpSpPr/>
          <p:nvPr/>
        </p:nvGrpSpPr>
        <p:grpSpPr>
          <a:xfrm>
            <a:off x="9816138" y="8674165"/>
            <a:ext cx="4751723" cy="4580428"/>
            <a:chOff x="0" y="0"/>
            <a:chExt cx="4751721" cy="4580427"/>
          </a:xfrm>
        </p:grpSpPr>
        <p:grpSp>
          <p:nvGrpSpPr>
            <p:cNvPr id="1716" name="Group 1716"/>
            <p:cNvGrpSpPr/>
            <p:nvPr/>
          </p:nvGrpSpPr>
          <p:grpSpPr>
            <a:xfrm>
              <a:off x="-1" y="-1"/>
              <a:ext cx="4751723" cy="4580429"/>
              <a:chOff x="0" y="0"/>
              <a:chExt cx="4751722" cy="4580427"/>
            </a:xfrm>
          </p:grpSpPr>
          <p:sp>
            <p:nvSpPr>
              <p:cNvPr id="1712" name="Shape 1712"/>
              <p:cNvSpPr/>
              <p:nvPr/>
            </p:nvSpPr>
            <p:spPr>
              <a:xfrm rot="17907909" flipH="1">
                <a:off x="1189046" y="-44395"/>
                <a:ext cx="2338277" cy="4097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5" y="0"/>
                    </a:moveTo>
                    <a:lnTo>
                      <a:pt x="0" y="21600"/>
                    </a:lnTo>
                    <a:lnTo>
                      <a:pt x="21600" y="14270"/>
                    </a:lnTo>
                    <a:lnTo>
                      <a:pt x="20455" y="0"/>
                    </a:lnTo>
                    <a:close/>
                  </a:path>
                </a:pathLst>
              </a:custGeom>
              <a:solidFill>
                <a:srgbClr val="8368AA"/>
              </a:solidFill>
              <a:ln w="12700" cap="flat">
                <a:noFill/>
                <a:miter lim="400000"/>
              </a:ln>
              <a:effectLst>
                <a:outerShdw blurRad="190500" dist="571500" dir="5400000" rotWithShape="0">
                  <a:srgbClr val="000000">
                    <a:alpha val="36877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r>
                  <a:t> </a:t>
                </a:r>
              </a:p>
            </p:txBody>
          </p:sp>
          <p:sp>
            <p:nvSpPr>
              <p:cNvPr id="1713" name="Shape 1713"/>
              <p:cNvSpPr/>
              <p:nvPr/>
            </p:nvSpPr>
            <p:spPr>
              <a:xfrm flipH="1">
                <a:off x="17805" y="1936262"/>
                <a:ext cx="2378148" cy="262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2" y="0"/>
                    </a:moveTo>
                    <a:lnTo>
                      <a:pt x="0" y="11025"/>
                    </a:lnTo>
                    <a:lnTo>
                      <a:pt x="44" y="21600"/>
                    </a:lnTo>
                    <a:lnTo>
                      <a:pt x="21600" y="9946"/>
                    </a:lnTo>
                    <a:lnTo>
                      <a:pt x="21292" y="0"/>
                    </a:lnTo>
                    <a:close/>
                  </a:path>
                </a:pathLst>
              </a:custGeom>
              <a:solidFill>
                <a:srgbClr val="9879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14" name="Shape 1714"/>
              <p:cNvSpPr/>
              <p:nvPr/>
            </p:nvSpPr>
            <p:spPr>
              <a:xfrm>
                <a:off x="2378404" y="1936262"/>
                <a:ext cx="2373318" cy="2644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5" y="10980"/>
                    </a:lnTo>
                    <a:lnTo>
                      <a:pt x="0" y="21600"/>
                    </a:lnTo>
                    <a:lnTo>
                      <a:pt x="21405" y="10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D568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15" name="Shape 1715"/>
              <p:cNvSpPr/>
              <p:nvPr/>
            </p:nvSpPr>
            <p:spPr>
              <a:xfrm>
                <a:off x="1691807" y="2092977"/>
                <a:ext cx="1911434" cy="64764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642937">
                  <a:lnSpc>
                    <a:spcPct val="80000"/>
                  </a:lnSpc>
                  <a:spcBef>
                    <a:spcPts val="2200"/>
                  </a:spcBef>
                  <a:tabLst>
                    <a:tab pos="495300" algn="l"/>
                    <a:tab pos="990600" algn="l"/>
                    <a:tab pos="1498600" algn="l"/>
                    <a:tab pos="1993900" algn="l"/>
                    <a:tab pos="2489200" algn="l"/>
                    <a:tab pos="2997200" algn="l"/>
                    <a:tab pos="3492500" algn="l"/>
                    <a:tab pos="4000500" algn="l"/>
                    <a:tab pos="4495800" algn="l"/>
                    <a:tab pos="4991100" algn="l"/>
                    <a:tab pos="5499100" algn="l"/>
                    <a:tab pos="5994400" algn="l"/>
                  </a:tabLst>
                  <a:defRPr sz="2200" spc="-88">
                    <a:solidFill>
                      <a:srgbClr val="FFFFFF"/>
                    </a:solidFill>
                    <a:latin typeface="Gotham Black"/>
                    <a:ea typeface="Gotham Black"/>
                    <a:cs typeface="Gotham Black"/>
                    <a:sym typeface="Gotham Black"/>
                  </a:defRPr>
                </a:lvl1pPr>
              </a:lstStyle>
              <a:p>
                <a:r>
                  <a:t>DRAINAGE &amp; SEWAGE</a:t>
                </a:r>
              </a:p>
            </p:txBody>
          </p:sp>
        </p:grpSp>
        <p:pic>
          <p:nvPicPr>
            <p:cNvPr id="1717" name="signs.png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300333" y="2045651"/>
              <a:ext cx="489127" cy="489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19" name="Shape 1719"/>
          <p:cNvSpPr/>
          <p:nvPr/>
        </p:nvSpPr>
        <p:spPr>
          <a:xfrm>
            <a:off x="2449881" y="6157774"/>
            <a:ext cx="4809563" cy="1816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728"/>
                </a:moveTo>
                <a:lnTo>
                  <a:pt x="0" y="872"/>
                </a:lnTo>
                <a:cubicBezTo>
                  <a:pt x="0" y="390"/>
                  <a:pt x="147" y="0"/>
                  <a:pt x="329" y="0"/>
                </a:cubicBezTo>
                <a:lnTo>
                  <a:pt x="21271" y="0"/>
                </a:lnTo>
                <a:cubicBezTo>
                  <a:pt x="21453" y="0"/>
                  <a:pt x="21600" y="390"/>
                  <a:pt x="21600" y="872"/>
                </a:cubicBezTo>
                <a:lnTo>
                  <a:pt x="21600" y="20728"/>
                </a:lnTo>
                <a:cubicBezTo>
                  <a:pt x="21600" y="21210"/>
                  <a:pt x="21453" y="21600"/>
                  <a:pt x="21271" y="21600"/>
                </a:cubicBezTo>
                <a:lnTo>
                  <a:pt x="329" y="21600"/>
                </a:lnTo>
                <a:cubicBezTo>
                  <a:pt x="147" y="21600"/>
                  <a:pt x="0" y="21210"/>
                  <a:pt x="0" y="2072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8368A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ICT ENABLEMENT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dirty="0">
                <a:solidFill>
                  <a:srgbClr val="A7A7A7"/>
                </a:solidFill>
              </a:rPr>
              <a:t>Targeted </a:t>
            </a:r>
            <a:r>
              <a:rPr dirty="0" smtClean="0">
                <a:solidFill>
                  <a:srgbClr val="A7A7A7"/>
                </a:solidFill>
              </a:rPr>
              <a:t>critical</a:t>
            </a:r>
            <a:r>
              <a:rPr lang="en-US" dirty="0" smtClean="0">
                <a:solidFill>
                  <a:srgbClr val="A7A7A7"/>
                </a:solidFill>
              </a:rPr>
              <a:t> infrastructure</a:t>
            </a:r>
            <a:r>
              <a:rPr dirty="0" smtClean="0">
                <a:solidFill>
                  <a:srgbClr val="A7A7A7"/>
                </a:solidFill>
              </a:rPr>
              <a:t> </a:t>
            </a:r>
            <a:r>
              <a:rPr dirty="0" smtClean="0">
                <a:solidFill>
                  <a:srgbClr val="A7A7A7"/>
                </a:solidFill>
              </a:rPr>
              <a:t>ICT </a:t>
            </a:r>
            <a:r>
              <a:rPr dirty="0">
                <a:solidFill>
                  <a:srgbClr val="A7A7A7"/>
                </a:solidFill>
              </a:rPr>
              <a:t>enabled</a:t>
            </a:r>
          </a:p>
        </p:txBody>
      </p:sp>
      <p:sp>
        <p:nvSpPr>
          <p:cNvPr id="1720" name="Shape 1720"/>
          <p:cNvSpPr/>
          <p:nvPr/>
        </p:nvSpPr>
        <p:spPr>
          <a:xfrm>
            <a:off x="13456512" y="9450809"/>
            <a:ext cx="3905409" cy="1473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1" y="0"/>
                </a:moveTo>
                <a:cubicBezTo>
                  <a:pt x="2382" y="0"/>
                  <a:pt x="2237" y="417"/>
                  <a:pt x="2237" y="931"/>
                </a:cubicBezTo>
                <a:lnTo>
                  <a:pt x="2237" y="8375"/>
                </a:lnTo>
                <a:lnTo>
                  <a:pt x="0" y="11428"/>
                </a:lnTo>
                <a:lnTo>
                  <a:pt x="2237" y="14487"/>
                </a:lnTo>
                <a:lnTo>
                  <a:pt x="2237" y="20669"/>
                </a:lnTo>
                <a:cubicBezTo>
                  <a:pt x="2237" y="21183"/>
                  <a:pt x="2382" y="21600"/>
                  <a:pt x="2561" y="21600"/>
                </a:cubicBezTo>
                <a:lnTo>
                  <a:pt x="21275" y="21600"/>
                </a:lnTo>
                <a:cubicBezTo>
                  <a:pt x="21455" y="21600"/>
                  <a:pt x="21600" y="21183"/>
                  <a:pt x="21600" y="20669"/>
                </a:cubicBezTo>
                <a:lnTo>
                  <a:pt x="21600" y="931"/>
                </a:lnTo>
                <a:cubicBezTo>
                  <a:pt x="21600" y="417"/>
                  <a:pt x="21455" y="0"/>
                  <a:pt x="21275" y="0"/>
                </a:cubicBezTo>
                <a:lnTo>
                  <a:pt x="256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60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8368A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WASTE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dirty="0">
                <a:solidFill>
                  <a:srgbClr val="A7A7A7"/>
                </a:solidFill>
              </a:rPr>
              <a:t>Waste treatment</a:t>
            </a:r>
          </a:p>
        </p:txBody>
      </p:sp>
      <p:sp>
        <p:nvSpPr>
          <p:cNvPr id="1721" name="Shape 1721"/>
          <p:cNvSpPr/>
          <p:nvPr/>
        </p:nvSpPr>
        <p:spPr>
          <a:xfrm>
            <a:off x="8311196" y="5807398"/>
            <a:ext cx="4024221" cy="1799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0" y="0"/>
                </a:moveTo>
                <a:cubicBezTo>
                  <a:pt x="143" y="0"/>
                  <a:pt x="0" y="341"/>
                  <a:pt x="0" y="762"/>
                </a:cubicBezTo>
                <a:lnTo>
                  <a:pt x="0" y="20838"/>
                </a:lnTo>
                <a:cubicBezTo>
                  <a:pt x="0" y="21259"/>
                  <a:pt x="143" y="21600"/>
                  <a:pt x="320" y="21600"/>
                </a:cubicBezTo>
                <a:lnTo>
                  <a:pt x="18763" y="21600"/>
                </a:lnTo>
                <a:cubicBezTo>
                  <a:pt x="18940" y="21600"/>
                  <a:pt x="19084" y="21259"/>
                  <a:pt x="19084" y="20838"/>
                </a:cubicBezTo>
                <a:lnTo>
                  <a:pt x="19084" y="9878"/>
                </a:lnTo>
                <a:lnTo>
                  <a:pt x="21600" y="7259"/>
                </a:lnTo>
                <a:lnTo>
                  <a:pt x="19084" y="4644"/>
                </a:lnTo>
                <a:lnTo>
                  <a:pt x="19084" y="762"/>
                </a:lnTo>
                <a:cubicBezTo>
                  <a:pt x="19084" y="341"/>
                  <a:pt x="18940" y="0"/>
                  <a:pt x="18763" y="0"/>
                </a:cubicBezTo>
                <a:lnTo>
                  <a:pt x="32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8368A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WASTE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lang="en-US" dirty="0" smtClean="0">
                <a:solidFill>
                  <a:srgbClr val="A7A7A7"/>
                </a:solidFill>
              </a:rPr>
              <a:t>Unaccounted for Water</a:t>
            </a:r>
            <a:endParaRPr dirty="0">
              <a:solidFill>
                <a:srgbClr val="A7A7A7"/>
              </a:solidFill>
            </a:endParaRPr>
          </a:p>
        </p:txBody>
      </p:sp>
      <p:sp>
        <p:nvSpPr>
          <p:cNvPr id="1722" name="Shape 1722"/>
          <p:cNvSpPr/>
          <p:nvPr/>
        </p:nvSpPr>
        <p:spPr>
          <a:xfrm>
            <a:off x="17124556" y="6100548"/>
            <a:ext cx="4809563" cy="1816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669"/>
                </a:moveTo>
                <a:lnTo>
                  <a:pt x="0" y="931"/>
                </a:lnTo>
                <a:cubicBezTo>
                  <a:pt x="0" y="417"/>
                  <a:pt x="157" y="0"/>
                  <a:pt x="352" y="0"/>
                </a:cubicBezTo>
                <a:lnTo>
                  <a:pt x="21248" y="0"/>
                </a:lnTo>
                <a:cubicBezTo>
                  <a:pt x="21443" y="0"/>
                  <a:pt x="21600" y="417"/>
                  <a:pt x="21600" y="931"/>
                </a:cubicBezTo>
                <a:lnTo>
                  <a:pt x="21600" y="20669"/>
                </a:lnTo>
                <a:cubicBezTo>
                  <a:pt x="21600" y="21183"/>
                  <a:pt x="21443" y="21600"/>
                  <a:pt x="21248" y="21600"/>
                </a:cubicBezTo>
                <a:lnTo>
                  <a:pt x="352" y="21600"/>
                </a:lnTo>
                <a:cubicBezTo>
                  <a:pt x="157" y="21600"/>
                  <a:pt x="0" y="21183"/>
                  <a:pt x="0" y="2066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15900" dist="38100" dir="5400000" rotWithShape="0">
              <a:srgbClr val="000000">
                <a:alpha val="234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203200" bIns="203200" anchor="ctr"/>
          <a:lstStyle/>
          <a:p>
            <a:pPr defTabSz="642937">
              <a:lnSpc>
                <a:spcPct val="90000"/>
              </a:lnSpc>
              <a:spcBef>
                <a:spcPts val="4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8368A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>RESILIENCE TARGET</a:t>
            </a:r>
          </a:p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700" spc="-107">
                <a:solidFill>
                  <a:srgbClr val="4CB2EB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n-US" dirty="0" smtClean="0">
                <a:solidFill>
                  <a:srgbClr val="A7A7A7"/>
                </a:solidFill>
              </a:rPr>
              <a:t>X</a:t>
            </a:r>
            <a:r>
              <a:rPr dirty="0" smtClean="0">
                <a:solidFill>
                  <a:srgbClr val="A7A7A7"/>
                </a:solidFill>
              </a:rPr>
              <a:t>% </a:t>
            </a:r>
            <a:r>
              <a:rPr dirty="0">
                <a:solidFill>
                  <a:srgbClr val="A7A7A7"/>
                </a:solidFill>
              </a:rPr>
              <a:t>Completion of </a:t>
            </a:r>
            <a:r>
              <a:rPr dirty="0" smtClean="0">
                <a:solidFill>
                  <a:srgbClr val="A7A7A7"/>
                </a:solidFill>
              </a:rPr>
              <a:t>resilience </a:t>
            </a:r>
            <a:r>
              <a:rPr dirty="0">
                <a:solidFill>
                  <a:srgbClr val="A7A7A7"/>
                </a:solidFill>
              </a:rPr>
              <a:t>plan for targeted critical infrastructure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0992013" y="2238996"/>
            <a:ext cx="2997200" cy="4826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vert="horz" wrap="none" lIns="73660" tIns="73660" rIns="73660" bIns="73660" rtlCol="0" anchor="ctr" anchorCtr="0">
            <a:noAutofit/>
          </a:bodyPr>
          <a:lstStyle/>
          <a:p>
            <a:pPr algn="ctr" hangingPunct="1"/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1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600" fill="hold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8" grpId="1" animBg="1" advAuto="0"/>
      <p:bldP spid="1675" grpId="2" animBg="1" advAuto="0"/>
      <p:bldP spid="1682" grpId="5" animBg="1" advAuto="0"/>
      <p:bldP spid="1689" grpId="3" animBg="1" advAuto="0"/>
      <p:bldP spid="1696" grpId="4" animBg="1" advAuto="0"/>
      <p:bldP spid="1703" grpId="6" animBg="1" advAuto="0"/>
      <p:bldP spid="1710" grpId="7" animBg="1" advAuto="0"/>
      <p:bldP spid="1718" grpId="8" animBg="1" advAuto="0"/>
      <p:bldP spid="1719" grpId="9" animBg="1" advAuto="0"/>
      <p:bldP spid="1720" grpId="10" animBg="1" advAuto="0"/>
      <p:bldP spid="1721" grpId="11" animBg="1" advAuto="0"/>
      <p:bldP spid="1722" grpId="12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/>
          <p:nvPr/>
        </p:nvSpPr>
        <p:spPr>
          <a:xfrm>
            <a:off x="646677" y="634930"/>
            <a:ext cx="9344192" cy="5698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dirty="0"/>
              <a:t>CONSTITUENTS </a:t>
            </a:r>
            <a:r>
              <a:rPr dirty="0">
                <a:solidFill>
                  <a:srgbClr val="1CB0EA"/>
                </a:solidFill>
              </a:rPr>
              <a:t>/ </a:t>
            </a:r>
            <a:r>
              <a:rPr lang="en-US" dirty="0" smtClean="0">
                <a:solidFill>
                  <a:srgbClr val="1CB0EA"/>
                </a:solidFill>
              </a:rPr>
              <a:t>RESOURCES &amp; INFRASTRUCTURE</a:t>
            </a:r>
            <a:r>
              <a:rPr dirty="0" smtClean="0">
                <a:solidFill>
                  <a:srgbClr val="1CB0EA"/>
                </a:solidFill>
              </a:rPr>
              <a:t> IMPACT</a:t>
            </a:r>
            <a:endParaRPr dirty="0">
              <a:solidFill>
                <a:srgbClr val="1CB0EA"/>
              </a:solidFill>
            </a:endParaRPr>
          </a:p>
        </p:txBody>
      </p:sp>
      <p:sp>
        <p:nvSpPr>
          <p:cNvPr id="1122" name="Shape 1122"/>
          <p:cNvSpPr/>
          <p:nvPr/>
        </p:nvSpPr>
        <p:spPr>
          <a:xfrm>
            <a:off x="795836" y="1629554"/>
            <a:ext cx="2577826" cy="2577826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grpSp>
        <p:nvGrpSpPr>
          <p:cNvPr id="1129" name="Group 1129"/>
          <p:cNvGrpSpPr/>
          <p:nvPr/>
        </p:nvGrpSpPr>
        <p:grpSpPr>
          <a:xfrm>
            <a:off x="1300814" y="2010775"/>
            <a:ext cx="1567870" cy="1967783"/>
            <a:chOff x="0" y="0"/>
            <a:chExt cx="1567869" cy="1967781"/>
          </a:xfrm>
        </p:grpSpPr>
        <p:sp>
          <p:nvSpPr>
            <p:cNvPr id="1123" name="Shape 1123"/>
            <p:cNvSpPr/>
            <p:nvPr/>
          </p:nvSpPr>
          <p:spPr>
            <a:xfrm rot="7107910" flipH="1">
              <a:off x="395421" y="620508"/>
              <a:ext cx="777027" cy="13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002351">
                <a:alpha val="30564"/>
              </a:srgbClr>
            </a:solidFill>
            <a:ln w="12700" cap="flat">
              <a:noFill/>
              <a:miter lim="400000"/>
            </a:ln>
            <a:effectLst>
              <a:outerShdw blurRad="190500" dist="292100" dir="5400000" rotWithShape="0">
                <a:srgbClr val="000000">
                  <a:alpha val="28015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 flipH="1">
              <a:off x="775772" y="1809"/>
              <a:ext cx="772183" cy="131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1" y="0"/>
                  </a:moveTo>
                  <a:lnTo>
                    <a:pt x="166" y="7150"/>
                  </a:lnTo>
                  <a:lnTo>
                    <a:pt x="0" y="21600"/>
                  </a:lnTo>
                  <a:lnTo>
                    <a:pt x="21600" y="14042"/>
                  </a:lnTo>
                  <a:lnTo>
                    <a:pt x="21501" y="0"/>
                  </a:lnTo>
                  <a:close/>
                </a:path>
              </a:pathLst>
            </a:custGeom>
            <a:solidFill>
              <a:srgbClr val="1CB0EA">
                <a:alpha val="262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4509" y="0"/>
              <a:ext cx="779205" cy="131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5" y="7170"/>
                  </a:lnTo>
                  <a:lnTo>
                    <a:pt x="0" y="21600"/>
                  </a:lnTo>
                  <a:lnTo>
                    <a:pt x="21405" y="140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5288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1126" name="vintage-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6954" y="469521"/>
              <a:ext cx="311839" cy="31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7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85795" y="443766"/>
              <a:ext cx="300670" cy="360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8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5214" y="1101940"/>
              <a:ext cx="297585" cy="284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0" name="Shape 1130"/>
          <p:cNvSpPr/>
          <p:nvPr/>
        </p:nvSpPr>
        <p:spPr>
          <a:xfrm>
            <a:off x="3169693" y="2699788"/>
            <a:ext cx="2345689" cy="437357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100" spc="-84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BUSINESS</a:t>
            </a:r>
          </a:p>
        </p:txBody>
      </p:sp>
      <p:pic>
        <p:nvPicPr>
          <p:cNvPr id="22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2156"/>
          <a:stretch>
            <a:fillRect/>
          </a:stretch>
        </p:blipFill>
        <p:spPr>
          <a:xfrm>
            <a:off x="7026920" y="1930726"/>
            <a:ext cx="9132858" cy="8008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93979" y="1591980"/>
            <a:ext cx="1283252" cy="150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043885" y="9328065"/>
            <a:ext cx="1650232" cy="1672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66942" y="9271102"/>
            <a:ext cx="1188900" cy="1509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739"/>
          <p:cNvSpPr/>
          <p:nvPr/>
        </p:nvSpPr>
        <p:spPr>
          <a:xfrm>
            <a:off x="13364512" y="1663591"/>
            <a:ext cx="6772166" cy="2509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000" spc="-28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n-US" dirty="0" smtClean="0"/>
              <a:t>X</a:t>
            </a:r>
            <a:r>
              <a:rPr dirty="0" smtClean="0"/>
              <a:t>% </a:t>
            </a:r>
            <a:r>
              <a:rPr lang="en-US" dirty="0" smtClean="0"/>
              <a:t>CITIZEN</a:t>
            </a:r>
            <a:r>
              <a:rPr dirty="0" smtClean="0"/>
              <a:t> </a:t>
            </a:r>
            <a:r>
              <a:rPr lang="en-US" dirty="0" smtClean="0"/>
              <a:t>SATISFACTION</a:t>
            </a:r>
            <a:endParaRPr dirty="0"/>
          </a:p>
        </p:txBody>
      </p:sp>
      <p:sp>
        <p:nvSpPr>
          <p:cNvPr id="27" name="Shape 740"/>
          <p:cNvSpPr/>
          <p:nvPr/>
        </p:nvSpPr>
        <p:spPr>
          <a:xfrm>
            <a:off x="724234" y="8312469"/>
            <a:ext cx="4476057" cy="2509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/>
          <a:p>
            <a:pPr algn="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000" spc="-28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dirty="0"/>
              <a:t/>
            </a:r>
            <a:br>
              <a:rPr dirty="0"/>
            </a:br>
            <a:r>
              <a:rPr lang="en-US" dirty="0" smtClean="0"/>
              <a:t>Y</a:t>
            </a:r>
            <a:r>
              <a:rPr dirty="0" smtClean="0"/>
              <a:t> BN</a:t>
            </a:r>
            <a:r>
              <a:rPr lang="en-US" dirty="0" smtClean="0"/>
              <a:t>$</a:t>
            </a:r>
            <a:r>
              <a:rPr dirty="0" smtClean="0"/>
              <a:t> </a:t>
            </a:r>
            <a:r>
              <a:rPr dirty="0"/>
              <a:t>SAVINGS</a:t>
            </a:r>
          </a:p>
        </p:txBody>
      </p:sp>
      <p:sp>
        <p:nvSpPr>
          <p:cNvPr id="28" name="Shape 741"/>
          <p:cNvSpPr/>
          <p:nvPr/>
        </p:nvSpPr>
        <p:spPr>
          <a:xfrm>
            <a:off x="17861630" y="8374158"/>
            <a:ext cx="5979775" cy="48719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000" spc="-28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n-US" dirty="0" smtClean="0"/>
              <a:t>X</a:t>
            </a:r>
            <a:r>
              <a:rPr dirty="0" smtClean="0"/>
              <a:t> </a:t>
            </a:r>
            <a:r>
              <a:rPr dirty="0"/>
              <a:t>METRIC TONS CO2 EMISSIONS SAVINGS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92013" y="2238996"/>
            <a:ext cx="2997200" cy="4826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vert="horz" wrap="none" lIns="73660" tIns="73660" rIns="73660" bIns="73660" rtlCol="0" anchor="ctr" anchorCtr="0">
            <a:noAutofit/>
          </a:bodyPr>
          <a:lstStyle/>
          <a:p>
            <a:pPr algn="ctr" hangingPunct="1"/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ILLUSTRATIVE</a:t>
            </a:r>
          </a:p>
        </p:txBody>
      </p:sp>
    </p:spTree>
    <p:extLst>
      <p:ext uri="{BB962C8B-B14F-4D97-AF65-F5344CB8AC3E}">
        <p14:creationId xmlns:p14="http://schemas.microsoft.com/office/powerpoint/2010/main" val="66807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Shape 1841"/>
          <p:cNvSpPr/>
          <p:nvPr/>
        </p:nvSpPr>
        <p:spPr>
          <a:xfrm>
            <a:off x="6713947" y="1840584"/>
            <a:ext cx="10320450" cy="1032045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sp>
        <p:nvSpPr>
          <p:cNvPr id="1842" name="Shape 1842"/>
          <p:cNvSpPr/>
          <p:nvPr/>
        </p:nvSpPr>
        <p:spPr>
          <a:xfrm rot="7107910" flipH="1">
            <a:off x="10888053" y="5704164"/>
            <a:ext cx="2084642" cy="3654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1" y="0"/>
                </a:moveTo>
                <a:lnTo>
                  <a:pt x="300" y="7708"/>
                </a:lnTo>
                <a:lnTo>
                  <a:pt x="0" y="21600"/>
                </a:lnTo>
                <a:lnTo>
                  <a:pt x="21600" y="14374"/>
                </a:lnTo>
                <a:lnTo>
                  <a:pt x="20591" y="0"/>
                </a:lnTo>
                <a:close/>
              </a:path>
            </a:pathLst>
          </a:custGeom>
          <a:solidFill>
            <a:srgbClr val="002351">
              <a:alpha val="36855"/>
            </a:srgbClr>
          </a:solidFill>
          <a:ln w="12700">
            <a:miter lim="400000"/>
          </a:ln>
          <a:effectLst>
            <a:outerShdw blurRad="190500" dist="444500" dir="5400000" rotWithShape="0">
              <a:srgbClr val="000000">
                <a:alpha val="39313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pic>
        <p:nvPicPr>
          <p:cNvPr id="1843" name="pasted-image.pdf"/>
          <p:cNvPicPr>
            <a:picLocks noChangeAspect="1"/>
          </p:cNvPicPr>
          <p:nvPr/>
        </p:nvPicPr>
        <p:blipFill>
          <a:blip r:embed="rId2">
            <a:alphaModFix amt="51374"/>
            <a:extLst/>
          </a:blip>
          <a:stretch>
            <a:fillRect/>
          </a:stretch>
        </p:blipFill>
        <p:spPr>
          <a:xfrm>
            <a:off x="11531381" y="6995772"/>
            <a:ext cx="798372" cy="7620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8" name="Group 1848"/>
          <p:cNvGrpSpPr/>
          <p:nvPr/>
        </p:nvGrpSpPr>
        <p:grpSpPr>
          <a:xfrm>
            <a:off x="9677010" y="7065598"/>
            <a:ext cx="4506729" cy="5030552"/>
            <a:chOff x="0" y="0"/>
            <a:chExt cx="4506728" cy="5030550"/>
          </a:xfrm>
        </p:grpSpPr>
        <p:sp>
          <p:nvSpPr>
            <p:cNvPr id="1844" name="Shape 1844"/>
            <p:cNvSpPr/>
            <p:nvPr/>
          </p:nvSpPr>
          <p:spPr>
            <a:xfrm flipH="1">
              <a:off x="3185549" y="1945149"/>
              <a:ext cx="1273223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845" name="Shape 1845"/>
            <p:cNvSpPr/>
            <p:nvPr/>
          </p:nvSpPr>
          <p:spPr>
            <a:xfrm>
              <a:off x="34655" y="1957849"/>
              <a:ext cx="1273224" cy="123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" y="0"/>
                  </a:moveTo>
                  <a:lnTo>
                    <a:pt x="0" y="21600"/>
                  </a:lnTo>
                  <a:lnTo>
                    <a:pt x="21600" y="8634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C1C7C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846" name="Shape 1846"/>
            <p:cNvSpPr/>
            <p:nvPr/>
          </p:nvSpPr>
          <p:spPr>
            <a:xfrm rot="7107910" flipH="1">
              <a:off x="1136610" y="1157908"/>
              <a:ext cx="2233509" cy="391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5CB7A6">
                <a:alpha val="3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1847" name="Shape 1847"/>
            <p:cNvSpPr/>
            <p:nvPr/>
          </p:nvSpPr>
          <p:spPr>
            <a:xfrm rot="7107910" flipH="1">
              <a:off x="1179785" y="-32258"/>
              <a:ext cx="2207378" cy="383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8468AA">
                <a:alpha val="39000"/>
              </a:srgbClr>
            </a:solidFill>
            <a:ln w="12700" cap="flat">
              <a:noFill/>
              <a:miter lim="400000"/>
            </a:ln>
            <a:effectLst>
              <a:outerShdw blurRad="266700" dist="139700" rotWithShape="0">
                <a:srgbClr val="000000">
                  <a:alpha val="65111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49" name="Shape 1849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850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1851" name="Shape 1851"/>
          <p:cNvSpPr/>
          <p:nvPr/>
        </p:nvSpPr>
        <p:spPr>
          <a:xfrm flipH="1">
            <a:off x="11908476" y="4044292"/>
            <a:ext cx="2071646" cy="3534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1" y="0"/>
                </a:moveTo>
                <a:lnTo>
                  <a:pt x="166" y="7150"/>
                </a:lnTo>
                <a:lnTo>
                  <a:pt x="0" y="21600"/>
                </a:lnTo>
                <a:lnTo>
                  <a:pt x="21600" y="14042"/>
                </a:lnTo>
                <a:lnTo>
                  <a:pt x="21501" y="0"/>
                </a:lnTo>
                <a:close/>
              </a:path>
            </a:pathLst>
          </a:custGeom>
          <a:solidFill>
            <a:srgbClr val="1CB0EA">
              <a:alpha val="3900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852" name="Shape 1852"/>
          <p:cNvSpPr/>
          <p:nvPr/>
        </p:nvSpPr>
        <p:spPr>
          <a:xfrm>
            <a:off x="9839297" y="4039437"/>
            <a:ext cx="2090485" cy="3539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5" y="7170"/>
                </a:lnTo>
                <a:lnTo>
                  <a:pt x="0" y="21600"/>
                </a:lnTo>
                <a:lnTo>
                  <a:pt x="21405" y="14052"/>
                </a:lnTo>
                <a:lnTo>
                  <a:pt x="21600" y="0"/>
                </a:lnTo>
                <a:close/>
              </a:path>
            </a:pathLst>
          </a:custGeom>
          <a:solidFill>
            <a:srgbClr val="3F5288">
              <a:alpha val="39000"/>
            </a:srgbClr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1853" name="vintage-3.png"/>
          <p:cNvPicPr>
            <a:picLocks noChangeAspect="1"/>
          </p:cNvPicPr>
          <p:nvPr/>
        </p:nvPicPr>
        <p:blipFill>
          <a:blip r:embed="rId4">
            <a:alphaModFix amt="60000"/>
            <a:extLst/>
          </a:blip>
          <a:stretch>
            <a:fillRect/>
          </a:stretch>
        </p:blipFill>
        <p:spPr>
          <a:xfrm>
            <a:off x="10462912" y="5299089"/>
            <a:ext cx="836613" cy="83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4" name="pasted-image.pdf"/>
          <p:cNvPicPr>
            <a:picLocks noChangeAspect="1"/>
          </p:cNvPicPr>
          <p:nvPr/>
        </p:nvPicPr>
        <p:blipFill>
          <a:blip r:embed="rId5">
            <a:alphaModFix amt="60000"/>
            <a:extLst/>
          </a:blip>
          <a:stretch>
            <a:fillRect/>
          </a:stretch>
        </p:blipFill>
        <p:spPr>
          <a:xfrm>
            <a:off x="12471935" y="5229993"/>
            <a:ext cx="806650" cy="967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5" name="pasted-image.pdf"/>
          <p:cNvPicPr>
            <a:picLocks noChangeAspect="1"/>
          </p:cNvPicPr>
          <p:nvPr/>
        </p:nvPicPr>
        <p:blipFill>
          <a:blip r:embed="rId6">
            <a:alphaModFix amt="60000"/>
            <a:extLst/>
          </a:blip>
          <a:stretch>
            <a:fillRect/>
          </a:stretch>
        </p:blipFill>
        <p:spPr>
          <a:xfrm>
            <a:off x="11517822" y="10275337"/>
            <a:ext cx="825244" cy="836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6" name="pasted-image.pdf"/>
          <p:cNvPicPr>
            <a:picLocks noChangeAspect="1"/>
          </p:cNvPicPr>
          <p:nvPr/>
        </p:nvPicPr>
        <p:blipFill>
          <a:blip r:embed="rId7">
            <a:alphaModFix amt="60000"/>
            <a:extLst/>
          </a:blip>
          <a:stretch>
            <a:fillRect/>
          </a:stretch>
        </p:blipFill>
        <p:spPr>
          <a:xfrm>
            <a:off x="11591875" y="8535616"/>
            <a:ext cx="681386" cy="9619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9" name="Group 1859"/>
          <p:cNvGrpSpPr/>
          <p:nvPr/>
        </p:nvGrpSpPr>
        <p:grpSpPr>
          <a:xfrm>
            <a:off x="9807906" y="2414889"/>
            <a:ext cx="4249324" cy="3646168"/>
            <a:chOff x="11657" y="0"/>
            <a:chExt cx="4249322" cy="3646166"/>
          </a:xfrm>
        </p:grpSpPr>
        <p:sp>
          <p:nvSpPr>
            <p:cNvPr id="1857" name="Shape 1857"/>
            <p:cNvSpPr/>
            <p:nvPr/>
          </p:nvSpPr>
          <p:spPr>
            <a:xfrm rot="7107910" flipH="1">
              <a:off x="1055019" y="-7511"/>
              <a:ext cx="2162600" cy="366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8" y="0"/>
                  </a:moveTo>
                  <a:lnTo>
                    <a:pt x="0" y="7419"/>
                  </a:lnTo>
                  <a:lnTo>
                    <a:pt x="440" y="21600"/>
                  </a:lnTo>
                  <a:lnTo>
                    <a:pt x="21600" y="1427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3F5288">
                <a:alpha val="40865"/>
              </a:srgbClr>
            </a:solidFill>
            <a:ln w="12700" cap="flat">
              <a:noFill/>
              <a:miter lim="400000"/>
            </a:ln>
            <a:effectLst>
              <a:outerShdw blurRad="190500" dist="381000" dir="5400000" rotWithShape="0">
                <a:srgbClr val="000000">
                  <a:alpha val="35959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1858" name="pasted-image.pdf"/>
            <p:cNvPicPr>
              <a:picLocks noChangeAspect="1"/>
            </p:cNvPicPr>
            <p:nvPr/>
          </p:nvPicPr>
          <p:blipFill>
            <a:blip r:embed="rId8">
              <a:alphaModFix amt="95238"/>
              <a:extLst/>
            </a:blip>
            <a:stretch>
              <a:fillRect/>
            </a:stretch>
          </p:blipFill>
          <p:spPr>
            <a:xfrm>
              <a:off x="1560190" y="156391"/>
              <a:ext cx="1158120" cy="2178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60" name="Shape 1860"/>
          <p:cNvSpPr/>
          <p:nvPr/>
        </p:nvSpPr>
        <p:spPr>
          <a:xfrm>
            <a:off x="1109721" y="4651654"/>
            <a:ext cx="7329347" cy="2131483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5800" spc="-232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sz="4400" dirty="0" smtClean="0"/>
              <a:t>TRANSFORMATION </a:t>
            </a:r>
            <a:r>
              <a:rPr sz="4400" dirty="0"/>
              <a:t>SUPPORT</a:t>
            </a:r>
          </a:p>
        </p:txBody>
      </p:sp>
      <p:sp>
        <p:nvSpPr>
          <p:cNvPr id="1861" name="Shape 1861"/>
          <p:cNvSpPr/>
          <p:nvPr/>
        </p:nvSpPr>
        <p:spPr>
          <a:xfrm>
            <a:off x="6716407" y="1883151"/>
            <a:ext cx="10353108" cy="10351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3" h="21410" extrusionOk="0">
                <a:moveTo>
                  <a:pt x="51" y="9404"/>
                </a:moveTo>
                <a:cubicBezTo>
                  <a:pt x="-263" y="12659"/>
                  <a:pt x="875" y="15885"/>
                  <a:pt x="3155" y="18203"/>
                </a:cubicBezTo>
                <a:cubicBezTo>
                  <a:pt x="5146" y="20226"/>
                  <a:pt x="7843" y="21378"/>
                  <a:pt x="10666" y="21410"/>
                </a:cubicBezTo>
                <a:cubicBezTo>
                  <a:pt x="13737" y="21326"/>
                  <a:pt x="16628" y="19924"/>
                  <a:pt x="18616" y="17555"/>
                </a:cubicBezTo>
                <a:cubicBezTo>
                  <a:pt x="20429" y="15395"/>
                  <a:pt x="21337" y="12606"/>
                  <a:pt x="21148" y="9780"/>
                </a:cubicBezTo>
                <a:cubicBezTo>
                  <a:pt x="20916" y="6985"/>
                  <a:pt x="19605" y="4396"/>
                  <a:pt x="17500" y="2571"/>
                </a:cubicBezTo>
                <a:cubicBezTo>
                  <a:pt x="15368" y="723"/>
                  <a:pt x="12597" y="-190"/>
                  <a:pt x="9799" y="33"/>
                </a:cubicBezTo>
              </a:path>
            </a:pathLst>
          </a:custGeom>
          <a:ln w="241300">
            <a:solidFill>
              <a:srgbClr val="4657A1"/>
            </a:solidFill>
            <a:miter lim="400000"/>
            <a:headEnd type="oval"/>
            <a:tailEnd type="triangle"/>
          </a:ln>
        </p:spPr>
        <p:txBody>
          <a:bodyPr tIns="91439" bIns="9143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99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1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/>
          <p:nvPr/>
        </p:nvSpPr>
        <p:spPr>
          <a:xfrm>
            <a:off x="646677" y="724096"/>
            <a:ext cx="5470012" cy="3915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CITY TRANSFORMATION SUPPORT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59" y="919863"/>
            <a:ext cx="4906003" cy="78292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3809" y="9028843"/>
            <a:ext cx="18009704" cy="751262"/>
          </a:xfrm>
          <a:prstGeom prst="rect">
            <a:avLst/>
          </a:prstGeom>
          <a:solidFill>
            <a:srgbClr val="00B0F0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ICT &amp; Emerging Technologies (Connectivity,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IoT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Blockchain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AI, etc.)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643809" y="10531367"/>
            <a:ext cx="18009704" cy="751262"/>
          </a:xfrm>
          <a:prstGeom prst="rect">
            <a:avLst/>
          </a:prstGeom>
          <a:solidFill>
            <a:srgbClr val="00B0F0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Legal &amp; Policy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Support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643809" y="11286738"/>
            <a:ext cx="18009704" cy="751262"/>
          </a:xfrm>
          <a:prstGeom prst="rect">
            <a:avLst/>
          </a:prstGeom>
          <a:solidFill>
            <a:srgbClr val="00B0F0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Security &amp; Safety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643809" y="12038000"/>
            <a:ext cx="18009704" cy="751262"/>
          </a:xfrm>
          <a:prstGeom prst="rect">
            <a:avLst/>
          </a:prstGeom>
          <a:solidFill>
            <a:srgbClr val="00B0F0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Awareness &amp; Community Outreach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643809" y="9780105"/>
            <a:ext cx="18009704" cy="751262"/>
          </a:xfrm>
          <a:prstGeom prst="rect">
            <a:avLst/>
          </a:prstGeom>
          <a:solidFill>
            <a:srgbClr val="00B0F0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Data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0992013" y="2238996"/>
            <a:ext cx="2997200" cy="4826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vert="horz" wrap="none" lIns="73660" tIns="73660" rIns="73660" bIns="73660" rtlCol="0" anchor="ctr" anchorCtr="0">
            <a:noAutofit/>
          </a:bodyPr>
          <a:lstStyle/>
          <a:p>
            <a:pPr algn="ctr" hangingPunct="1"/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ILLUSTRATIVE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/>
          <p:nvPr/>
        </p:nvSpPr>
        <p:spPr>
          <a:xfrm>
            <a:off x="646677" y="634930"/>
            <a:ext cx="3945856" cy="5698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dirty="0"/>
              <a:t>CITY </a:t>
            </a:r>
            <a:r>
              <a:rPr dirty="0" smtClean="0"/>
              <a:t>TRANSFORMATION</a:t>
            </a:r>
            <a:endParaRPr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87375" y="2262188"/>
            <a:ext cx="23209250" cy="9191625"/>
            <a:chOff x="370" y="1425"/>
            <a:chExt cx="14620" cy="5790"/>
          </a:xfrm>
        </p:grpSpPr>
        <p:sp>
          <p:nvSpPr>
            <p:cNvPr id="185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0" y="1425"/>
              <a:ext cx="14620" cy="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7" name="Rectangle 5"/>
            <p:cNvSpPr>
              <a:spLocks noChangeArrowheads="1"/>
            </p:cNvSpPr>
            <p:nvPr/>
          </p:nvSpPr>
          <p:spPr bwMode="auto">
            <a:xfrm>
              <a:off x="13098" y="1446"/>
              <a:ext cx="1890" cy="304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8" name="Rectangle 6"/>
            <p:cNvSpPr>
              <a:spLocks noChangeArrowheads="1"/>
            </p:cNvSpPr>
            <p:nvPr/>
          </p:nvSpPr>
          <p:spPr bwMode="auto">
            <a:xfrm>
              <a:off x="13364" y="1492"/>
              <a:ext cx="146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ILLUSTRATIVE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9" name="Rectangle 7"/>
            <p:cNvSpPr>
              <a:spLocks noChangeArrowheads="1"/>
            </p:cNvSpPr>
            <p:nvPr/>
          </p:nvSpPr>
          <p:spPr bwMode="auto">
            <a:xfrm>
              <a:off x="4552" y="2439"/>
              <a:ext cx="55" cy="468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" name="Rectangle 8"/>
            <p:cNvSpPr>
              <a:spLocks noChangeArrowheads="1"/>
            </p:cNvSpPr>
            <p:nvPr/>
          </p:nvSpPr>
          <p:spPr bwMode="auto">
            <a:xfrm>
              <a:off x="4607" y="2439"/>
              <a:ext cx="28" cy="4689"/>
            </a:xfrm>
            <a:prstGeom prst="rect">
              <a:avLst/>
            </a:prstGeom>
            <a:solidFill>
              <a:srgbClr val="DA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1" name="Rectangle 9"/>
            <p:cNvSpPr>
              <a:spLocks noChangeArrowheads="1"/>
            </p:cNvSpPr>
            <p:nvPr/>
          </p:nvSpPr>
          <p:spPr bwMode="auto">
            <a:xfrm>
              <a:off x="4635" y="2439"/>
              <a:ext cx="23" cy="4689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2" name="Rectangle 10"/>
            <p:cNvSpPr>
              <a:spLocks noChangeArrowheads="1"/>
            </p:cNvSpPr>
            <p:nvPr/>
          </p:nvSpPr>
          <p:spPr bwMode="auto">
            <a:xfrm>
              <a:off x="4658" y="2439"/>
              <a:ext cx="47" cy="4689"/>
            </a:xfrm>
            <a:prstGeom prst="rect">
              <a:avLst/>
            </a:prstGeom>
            <a:solidFill>
              <a:srgbClr val="DD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" name="Rectangle 11"/>
            <p:cNvSpPr>
              <a:spLocks noChangeArrowheads="1"/>
            </p:cNvSpPr>
            <p:nvPr/>
          </p:nvSpPr>
          <p:spPr bwMode="auto">
            <a:xfrm>
              <a:off x="4705" y="2439"/>
              <a:ext cx="43" cy="4689"/>
            </a:xfrm>
            <a:prstGeom prst="rect">
              <a:avLst/>
            </a:prstGeom>
            <a:solidFill>
              <a:srgbClr val="DF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" name="Rectangle 12"/>
            <p:cNvSpPr>
              <a:spLocks noChangeArrowheads="1"/>
            </p:cNvSpPr>
            <p:nvPr/>
          </p:nvSpPr>
          <p:spPr bwMode="auto">
            <a:xfrm>
              <a:off x="4748" y="2439"/>
              <a:ext cx="28" cy="4689"/>
            </a:xfrm>
            <a:prstGeom prst="rect">
              <a:avLst/>
            </a:pr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" name="Rectangle 13"/>
            <p:cNvSpPr>
              <a:spLocks noChangeArrowheads="1"/>
            </p:cNvSpPr>
            <p:nvPr/>
          </p:nvSpPr>
          <p:spPr bwMode="auto">
            <a:xfrm>
              <a:off x="4776" y="2439"/>
              <a:ext cx="23" cy="4689"/>
            </a:xfrm>
            <a:prstGeom prst="rect">
              <a:avLst/>
            </a:pr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" name="Rectangle 14"/>
            <p:cNvSpPr>
              <a:spLocks noChangeArrowheads="1"/>
            </p:cNvSpPr>
            <p:nvPr/>
          </p:nvSpPr>
          <p:spPr bwMode="auto">
            <a:xfrm>
              <a:off x="4799" y="2439"/>
              <a:ext cx="28" cy="4689"/>
            </a:xfrm>
            <a:prstGeom prst="rect">
              <a:avLst/>
            </a:prstGeom>
            <a:solidFill>
              <a:srgbClr val="E3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" name="Rectangle 15"/>
            <p:cNvSpPr>
              <a:spLocks noChangeArrowheads="1"/>
            </p:cNvSpPr>
            <p:nvPr/>
          </p:nvSpPr>
          <p:spPr bwMode="auto">
            <a:xfrm>
              <a:off x="4827" y="2439"/>
              <a:ext cx="43" cy="4689"/>
            </a:xfrm>
            <a:prstGeom prst="rect">
              <a:avLst/>
            </a:prstGeom>
            <a:solidFill>
              <a:srgbClr val="E4E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8" name="Rectangle 16"/>
            <p:cNvSpPr>
              <a:spLocks noChangeArrowheads="1"/>
            </p:cNvSpPr>
            <p:nvPr/>
          </p:nvSpPr>
          <p:spPr bwMode="auto">
            <a:xfrm>
              <a:off x="4870" y="2439"/>
              <a:ext cx="47" cy="4689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0" name="Rectangle 17"/>
            <p:cNvSpPr>
              <a:spLocks noChangeArrowheads="1"/>
            </p:cNvSpPr>
            <p:nvPr/>
          </p:nvSpPr>
          <p:spPr bwMode="auto">
            <a:xfrm>
              <a:off x="4917" y="2439"/>
              <a:ext cx="35" cy="4689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1" name="Rectangle 18"/>
            <p:cNvSpPr>
              <a:spLocks noChangeArrowheads="1"/>
            </p:cNvSpPr>
            <p:nvPr/>
          </p:nvSpPr>
          <p:spPr bwMode="auto">
            <a:xfrm>
              <a:off x="4952" y="2439"/>
              <a:ext cx="35" cy="4689"/>
            </a:xfrm>
            <a:prstGeom prst="rect">
              <a:avLst/>
            </a:prstGeom>
            <a:solidFill>
              <a:srgbClr val="E9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2" name="Rectangle 19"/>
            <p:cNvSpPr>
              <a:spLocks noChangeArrowheads="1"/>
            </p:cNvSpPr>
            <p:nvPr/>
          </p:nvSpPr>
          <p:spPr bwMode="auto">
            <a:xfrm>
              <a:off x="4987" y="2439"/>
              <a:ext cx="47" cy="4689"/>
            </a:xfrm>
            <a:prstGeom prst="rect">
              <a:avLst/>
            </a:prstGeom>
            <a:solidFill>
              <a:srgbClr val="EA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3" name="Rectangle 20"/>
            <p:cNvSpPr>
              <a:spLocks noChangeArrowheads="1"/>
            </p:cNvSpPr>
            <p:nvPr/>
          </p:nvSpPr>
          <p:spPr bwMode="auto">
            <a:xfrm>
              <a:off x="5034" y="2439"/>
              <a:ext cx="44" cy="4689"/>
            </a:xfrm>
            <a:prstGeom prst="rect">
              <a:avLst/>
            </a:prstGeom>
            <a:solidFill>
              <a:srgbClr val="EC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" name="Rectangle 21"/>
            <p:cNvSpPr>
              <a:spLocks noChangeArrowheads="1"/>
            </p:cNvSpPr>
            <p:nvPr/>
          </p:nvSpPr>
          <p:spPr bwMode="auto">
            <a:xfrm>
              <a:off x="5078" y="2439"/>
              <a:ext cx="26" cy="4689"/>
            </a:xfrm>
            <a:prstGeom prst="rect">
              <a:avLst/>
            </a:prstGeom>
            <a:solidFill>
              <a:srgbClr val="EDE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5" name="Rectangle 22"/>
            <p:cNvSpPr>
              <a:spLocks noChangeArrowheads="1"/>
            </p:cNvSpPr>
            <p:nvPr/>
          </p:nvSpPr>
          <p:spPr bwMode="auto">
            <a:xfrm>
              <a:off x="5104" y="2439"/>
              <a:ext cx="24" cy="4689"/>
            </a:xfrm>
            <a:prstGeom prst="rect">
              <a:avLst/>
            </a:prstGeom>
            <a:solidFill>
              <a:srgbClr val="EFF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6" name="Rectangle 23"/>
            <p:cNvSpPr>
              <a:spLocks noChangeArrowheads="1"/>
            </p:cNvSpPr>
            <p:nvPr/>
          </p:nvSpPr>
          <p:spPr bwMode="auto">
            <a:xfrm>
              <a:off x="5128" y="2439"/>
              <a:ext cx="28" cy="4689"/>
            </a:xfrm>
            <a:prstGeom prst="rect">
              <a:avLst/>
            </a:prstGeom>
            <a:solidFill>
              <a:srgbClr val="F0F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7" name="Rectangle 24"/>
            <p:cNvSpPr>
              <a:spLocks noChangeArrowheads="1"/>
            </p:cNvSpPr>
            <p:nvPr/>
          </p:nvSpPr>
          <p:spPr bwMode="auto">
            <a:xfrm>
              <a:off x="5156" y="2439"/>
              <a:ext cx="43" cy="4689"/>
            </a:xfrm>
            <a:prstGeom prst="rect">
              <a:avLst/>
            </a:prstGeom>
            <a:solidFill>
              <a:srgbClr val="F1F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8" name="Rectangle 25"/>
            <p:cNvSpPr>
              <a:spLocks noChangeArrowheads="1"/>
            </p:cNvSpPr>
            <p:nvPr/>
          </p:nvSpPr>
          <p:spPr bwMode="auto">
            <a:xfrm>
              <a:off x="5199" y="2439"/>
              <a:ext cx="35" cy="4689"/>
            </a:xfrm>
            <a:prstGeom prst="rect">
              <a:avLst/>
            </a:prstGeom>
            <a:solidFill>
              <a:srgbClr val="F3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9" name="Rectangle 26"/>
            <p:cNvSpPr>
              <a:spLocks noChangeArrowheads="1"/>
            </p:cNvSpPr>
            <p:nvPr/>
          </p:nvSpPr>
          <p:spPr bwMode="auto">
            <a:xfrm>
              <a:off x="5234" y="2439"/>
              <a:ext cx="36" cy="4689"/>
            </a:xfrm>
            <a:prstGeom prst="rect">
              <a:avLst/>
            </a:prstGeom>
            <a:solidFill>
              <a:srgbClr val="F4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0" name="Rectangle 27"/>
            <p:cNvSpPr>
              <a:spLocks noChangeArrowheads="1"/>
            </p:cNvSpPr>
            <p:nvPr/>
          </p:nvSpPr>
          <p:spPr bwMode="auto">
            <a:xfrm>
              <a:off x="5270" y="2439"/>
              <a:ext cx="41" cy="4689"/>
            </a:xfrm>
            <a:prstGeom prst="rect">
              <a:avLst/>
            </a:pr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1" name="Freeform 28"/>
            <p:cNvSpPr>
              <a:spLocks/>
            </p:cNvSpPr>
            <p:nvPr/>
          </p:nvSpPr>
          <p:spPr bwMode="auto">
            <a:xfrm>
              <a:off x="4553" y="2440"/>
              <a:ext cx="757" cy="4687"/>
            </a:xfrm>
            <a:custGeom>
              <a:avLst/>
              <a:gdLst>
                <a:gd name="T0" fmla="*/ 3130 w 3153"/>
                <a:gd name="T1" fmla="*/ 0 h 19556"/>
                <a:gd name="T2" fmla="*/ 3123 w 3153"/>
                <a:gd name="T3" fmla="*/ 19556 h 19556"/>
                <a:gd name="T4" fmla="*/ 0 w 3153"/>
                <a:gd name="T5" fmla="*/ 15871 h 19556"/>
                <a:gd name="T6" fmla="*/ 0 w 3153"/>
                <a:gd name="T7" fmla="*/ 4215 h 19556"/>
                <a:gd name="T8" fmla="*/ 3109 w 3153"/>
                <a:gd name="T9" fmla="*/ 31 h 19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3" h="19556">
                  <a:moveTo>
                    <a:pt x="3130" y="0"/>
                  </a:moveTo>
                  <a:cubicBezTo>
                    <a:pt x="3100" y="6547"/>
                    <a:pt x="3153" y="13010"/>
                    <a:pt x="3123" y="19556"/>
                  </a:cubicBezTo>
                  <a:lnTo>
                    <a:pt x="0" y="15871"/>
                  </a:lnTo>
                  <a:lnTo>
                    <a:pt x="0" y="4215"/>
                  </a:lnTo>
                  <a:lnTo>
                    <a:pt x="3109" y="31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2" name="Rectangle 29"/>
            <p:cNvSpPr>
              <a:spLocks noChangeArrowheads="1"/>
            </p:cNvSpPr>
            <p:nvPr/>
          </p:nvSpPr>
          <p:spPr bwMode="auto">
            <a:xfrm>
              <a:off x="376" y="3517"/>
              <a:ext cx="4176" cy="27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3" name="Rectangle 30"/>
            <p:cNvSpPr>
              <a:spLocks noChangeArrowheads="1"/>
            </p:cNvSpPr>
            <p:nvPr/>
          </p:nvSpPr>
          <p:spPr bwMode="auto">
            <a:xfrm>
              <a:off x="376" y="3517"/>
              <a:ext cx="4176" cy="2731"/>
            </a:xfrm>
            <a:prstGeom prst="rect">
              <a:avLst/>
            </a:prstGeom>
            <a:noFill/>
            <a:ln w="19050" cap="flat">
              <a:solidFill>
                <a:srgbClr val="A6A6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4" name="Rectangle 31"/>
            <p:cNvSpPr>
              <a:spLocks noChangeArrowheads="1"/>
            </p:cNvSpPr>
            <p:nvPr/>
          </p:nvSpPr>
          <p:spPr bwMode="auto">
            <a:xfrm>
              <a:off x="2327" y="4731"/>
              <a:ext cx="39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5" name="Rectangle 32"/>
            <p:cNvSpPr>
              <a:spLocks noChangeArrowheads="1"/>
            </p:cNvSpPr>
            <p:nvPr/>
          </p:nvSpPr>
          <p:spPr bwMode="auto">
            <a:xfrm>
              <a:off x="1303" y="3336"/>
              <a:ext cx="2320" cy="3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6" name="Rectangle 33"/>
            <p:cNvSpPr>
              <a:spLocks noChangeArrowheads="1"/>
            </p:cNvSpPr>
            <p:nvPr/>
          </p:nvSpPr>
          <p:spPr bwMode="auto">
            <a:xfrm>
              <a:off x="1575" y="3363"/>
              <a:ext cx="191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City Strategy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7" name="Freeform 34"/>
            <p:cNvSpPr>
              <a:spLocks/>
            </p:cNvSpPr>
            <p:nvPr/>
          </p:nvSpPr>
          <p:spPr bwMode="auto">
            <a:xfrm>
              <a:off x="5469" y="2563"/>
              <a:ext cx="9158" cy="1116"/>
            </a:xfrm>
            <a:custGeom>
              <a:avLst/>
              <a:gdLst>
                <a:gd name="T0" fmla="*/ 0 w 19068"/>
                <a:gd name="T1" fmla="*/ 860 h 2328"/>
                <a:gd name="T2" fmla="*/ 860 w 19068"/>
                <a:gd name="T3" fmla="*/ 0 h 2328"/>
                <a:gd name="T4" fmla="*/ 18209 w 19068"/>
                <a:gd name="T5" fmla="*/ 0 h 2328"/>
                <a:gd name="T6" fmla="*/ 19068 w 19068"/>
                <a:gd name="T7" fmla="*/ 860 h 2328"/>
                <a:gd name="T8" fmla="*/ 19068 w 19068"/>
                <a:gd name="T9" fmla="*/ 1469 h 2328"/>
                <a:gd name="T10" fmla="*/ 18209 w 19068"/>
                <a:gd name="T11" fmla="*/ 2328 h 2328"/>
                <a:gd name="T12" fmla="*/ 860 w 19068"/>
                <a:gd name="T13" fmla="*/ 2328 h 2328"/>
                <a:gd name="T14" fmla="*/ 0 w 19068"/>
                <a:gd name="T15" fmla="*/ 1469 h 2328"/>
                <a:gd name="T16" fmla="*/ 0 w 19068"/>
                <a:gd name="T17" fmla="*/ 86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68" h="2328">
                  <a:moveTo>
                    <a:pt x="0" y="860"/>
                  </a:moveTo>
                  <a:cubicBezTo>
                    <a:pt x="0" y="385"/>
                    <a:pt x="385" y="0"/>
                    <a:pt x="860" y="0"/>
                  </a:cubicBezTo>
                  <a:lnTo>
                    <a:pt x="18209" y="0"/>
                  </a:lnTo>
                  <a:cubicBezTo>
                    <a:pt x="18684" y="0"/>
                    <a:pt x="19068" y="385"/>
                    <a:pt x="19068" y="860"/>
                  </a:cubicBezTo>
                  <a:lnTo>
                    <a:pt x="19068" y="1469"/>
                  </a:lnTo>
                  <a:cubicBezTo>
                    <a:pt x="19068" y="1944"/>
                    <a:pt x="18684" y="2328"/>
                    <a:pt x="18209" y="2328"/>
                  </a:cubicBezTo>
                  <a:lnTo>
                    <a:pt x="860" y="2328"/>
                  </a:lnTo>
                  <a:cubicBezTo>
                    <a:pt x="385" y="2328"/>
                    <a:pt x="0" y="1944"/>
                    <a:pt x="0" y="1469"/>
                  </a:cubicBezTo>
                  <a:lnTo>
                    <a:pt x="0" y="860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5"/>
            <p:cNvSpPr>
              <a:spLocks noChangeArrowheads="1"/>
            </p:cNvSpPr>
            <p:nvPr/>
          </p:nvSpPr>
          <p:spPr bwMode="auto">
            <a:xfrm>
              <a:off x="6320" y="4362"/>
              <a:ext cx="64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Tier 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6288" y="5714"/>
              <a:ext cx="70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Tier II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37"/>
            <p:cNvSpPr>
              <a:spLocks noChangeArrowheads="1"/>
            </p:cNvSpPr>
            <p:nvPr/>
          </p:nvSpPr>
          <p:spPr bwMode="auto">
            <a:xfrm>
              <a:off x="8765" y="3865"/>
              <a:ext cx="1485" cy="5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8"/>
            <p:cNvSpPr>
              <a:spLocks noChangeArrowheads="1"/>
            </p:cNvSpPr>
            <p:nvPr/>
          </p:nvSpPr>
          <p:spPr bwMode="auto">
            <a:xfrm>
              <a:off x="8765" y="3865"/>
              <a:ext cx="1485" cy="598"/>
            </a:xfrm>
            <a:prstGeom prst="rect">
              <a:avLst/>
            </a:prstGeom>
            <a:noFill/>
            <a:ln w="12700" cap="flat">
              <a:solidFill>
                <a:srgbClr val="529B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9228" y="4041"/>
              <a:ext cx="66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KPI 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Freeform 40"/>
            <p:cNvSpPr>
              <a:spLocks noEditPoints="1"/>
            </p:cNvSpPr>
            <p:nvPr/>
          </p:nvSpPr>
          <p:spPr bwMode="auto">
            <a:xfrm>
              <a:off x="8104" y="4463"/>
              <a:ext cx="1407" cy="902"/>
            </a:xfrm>
            <a:custGeom>
              <a:avLst/>
              <a:gdLst>
                <a:gd name="T0" fmla="*/ 1407 w 1407"/>
                <a:gd name="T1" fmla="*/ 0 h 902"/>
                <a:gd name="T2" fmla="*/ 1407 w 1407"/>
                <a:gd name="T3" fmla="*/ 454 h 902"/>
                <a:gd name="T4" fmla="*/ 24 w 1407"/>
                <a:gd name="T5" fmla="*/ 454 h 902"/>
                <a:gd name="T6" fmla="*/ 27 w 1407"/>
                <a:gd name="T7" fmla="*/ 451 h 902"/>
                <a:gd name="T8" fmla="*/ 27 w 1407"/>
                <a:gd name="T9" fmla="*/ 863 h 902"/>
                <a:gd name="T10" fmla="*/ 21 w 1407"/>
                <a:gd name="T11" fmla="*/ 863 h 902"/>
                <a:gd name="T12" fmla="*/ 21 w 1407"/>
                <a:gd name="T13" fmla="*/ 448 h 902"/>
                <a:gd name="T14" fmla="*/ 1404 w 1407"/>
                <a:gd name="T15" fmla="*/ 448 h 902"/>
                <a:gd name="T16" fmla="*/ 1402 w 1407"/>
                <a:gd name="T17" fmla="*/ 451 h 902"/>
                <a:gd name="T18" fmla="*/ 1402 w 1407"/>
                <a:gd name="T19" fmla="*/ 0 h 902"/>
                <a:gd name="T20" fmla="*/ 1407 w 1407"/>
                <a:gd name="T21" fmla="*/ 0 h 902"/>
                <a:gd name="T22" fmla="*/ 48 w 1407"/>
                <a:gd name="T23" fmla="*/ 855 h 902"/>
                <a:gd name="T24" fmla="*/ 24 w 1407"/>
                <a:gd name="T25" fmla="*/ 902 h 902"/>
                <a:gd name="T26" fmla="*/ 0 w 1407"/>
                <a:gd name="T27" fmla="*/ 855 h 902"/>
                <a:gd name="T28" fmla="*/ 48 w 1407"/>
                <a:gd name="T29" fmla="*/ 855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7" h="902">
                  <a:moveTo>
                    <a:pt x="1407" y="0"/>
                  </a:moveTo>
                  <a:lnTo>
                    <a:pt x="1407" y="454"/>
                  </a:lnTo>
                  <a:lnTo>
                    <a:pt x="24" y="454"/>
                  </a:lnTo>
                  <a:lnTo>
                    <a:pt x="27" y="451"/>
                  </a:lnTo>
                  <a:lnTo>
                    <a:pt x="27" y="863"/>
                  </a:lnTo>
                  <a:lnTo>
                    <a:pt x="21" y="863"/>
                  </a:lnTo>
                  <a:lnTo>
                    <a:pt x="21" y="448"/>
                  </a:lnTo>
                  <a:lnTo>
                    <a:pt x="1404" y="448"/>
                  </a:lnTo>
                  <a:lnTo>
                    <a:pt x="1402" y="451"/>
                  </a:lnTo>
                  <a:lnTo>
                    <a:pt x="1402" y="0"/>
                  </a:lnTo>
                  <a:lnTo>
                    <a:pt x="1407" y="0"/>
                  </a:lnTo>
                  <a:close/>
                  <a:moveTo>
                    <a:pt x="48" y="855"/>
                  </a:moveTo>
                  <a:lnTo>
                    <a:pt x="24" y="902"/>
                  </a:lnTo>
                  <a:lnTo>
                    <a:pt x="0" y="855"/>
                  </a:lnTo>
                  <a:lnTo>
                    <a:pt x="48" y="855"/>
                  </a:lnTo>
                  <a:close/>
                </a:path>
              </a:pathLst>
            </a:custGeom>
            <a:solidFill>
              <a:srgbClr val="529B8A"/>
            </a:solidFill>
            <a:ln w="0" cap="flat">
              <a:solidFill>
                <a:srgbClr val="529B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1"/>
            <p:cNvSpPr>
              <a:spLocks noEditPoints="1"/>
            </p:cNvSpPr>
            <p:nvPr/>
          </p:nvSpPr>
          <p:spPr bwMode="auto">
            <a:xfrm>
              <a:off x="9505" y="4463"/>
              <a:ext cx="1408" cy="902"/>
            </a:xfrm>
            <a:custGeom>
              <a:avLst/>
              <a:gdLst>
                <a:gd name="T0" fmla="*/ 0 w 1408"/>
                <a:gd name="T1" fmla="*/ 0 h 902"/>
                <a:gd name="T2" fmla="*/ 0 w 1408"/>
                <a:gd name="T3" fmla="*/ 454 h 902"/>
                <a:gd name="T4" fmla="*/ 1384 w 1408"/>
                <a:gd name="T5" fmla="*/ 454 h 902"/>
                <a:gd name="T6" fmla="*/ 1381 w 1408"/>
                <a:gd name="T7" fmla="*/ 451 h 902"/>
                <a:gd name="T8" fmla="*/ 1381 w 1408"/>
                <a:gd name="T9" fmla="*/ 863 h 902"/>
                <a:gd name="T10" fmla="*/ 1387 w 1408"/>
                <a:gd name="T11" fmla="*/ 863 h 902"/>
                <a:gd name="T12" fmla="*/ 1387 w 1408"/>
                <a:gd name="T13" fmla="*/ 448 h 902"/>
                <a:gd name="T14" fmla="*/ 3 w 1408"/>
                <a:gd name="T15" fmla="*/ 448 h 902"/>
                <a:gd name="T16" fmla="*/ 6 w 1408"/>
                <a:gd name="T17" fmla="*/ 451 h 902"/>
                <a:gd name="T18" fmla="*/ 6 w 1408"/>
                <a:gd name="T19" fmla="*/ 0 h 902"/>
                <a:gd name="T20" fmla="*/ 0 w 1408"/>
                <a:gd name="T21" fmla="*/ 0 h 902"/>
                <a:gd name="T22" fmla="*/ 1360 w 1408"/>
                <a:gd name="T23" fmla="*/ 855 h 902"/>
                <a:gd name="T24" fmla="*/ 1384 w 1408"/>
                <a:gd name="T25" fmla="*/ 902 h 902"/>
                <a:gd name="T26" fmla="*/ 1408 w 1408"/>
                <a:gd name="T27" fmla="*/ 855 h 902"/>
                <a:gd name="T28" fmla="*/ 1360 w 1408"/>
                <a:gd name="T29" fmla="*/ 855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8" h="902">
                  <a:moveTo>
                    <a:pt x="0" y="0"/>
                  </a:moveTo>
                  <a:lnTo>
                    <a:pt x="0" y="454"/>
                  </a:lnTo>
                  <a:lnTo>
                    <a:pt x="1384" y="454"/>
                  </a:lnTo>
                  <a:lnTo>
                    <a:pt x="1381" y="451"/>
                  </a:lnTo>
                  <a:lnTo>
                    <a:pt x="1381" y="863"/>
                  </a:lnTo>
                  <a:lnTo>
                    <a:pt x="1387" y="863"/>
                  </a:lnTo>
                  <a:lnTo>
                    <a:pt x="1387" y="448"/>
                  </a:lnTo>
                  <a:lnTo>
                    <a:pt x="3" y="448"/>
                  </a:lnTo>
                  <a:lnTo>
                    <a:pt x="6" y="451"/>
                  </a:lnTo>
                  <a:lnTo>
                    <a:pt x="6" y="0"/>
                  </a:lnTo>
                  <a:lnTo>
                    <a:pt x="0" y="0"/>
                  </a:lnTo>
                  <a:close/>
                  <a:moveTo>
                    <a:pt x="1360" y="855"/>
                  </a:moveTo>
                  <a:lnTo>
                    <a:pt x="1384" y="902"/>
                  </a:lnTo>
                  <a:lnTo>
                    <a:pt x="1408" y="855"/>
                  </a:lnTo>
                  <a:lnTo>
                    <a:pt x="1360" y="855"/>
                  </a:lnTo>
                  <a:close/>
                </a:path>
              </a:pathLst>
            </a:custGeom>
            <a:solidFill>
              <a:srgbClr val="529B8A"/>
            </a:solidFill>
            <a:ln w="0" cap="flat">
              <a:solidFill>
                <a:srgbClr val="529B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0146" y="5365"/>
              <a:ext cx="1485" cy="37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3"/>
            <p:cNvSpPr>
              <a:spLocks noChangeArrowheads="1"/>
            </p:cNvSpPr>
            <p:nvPr/>
          </p:nvSpPr>
          <p:spPr bwMode="auto">
            <a:xfrm>
              <a:off x="10146" y="5365"/>
              <a:ext cx="1485" cy="378"/>
            </a:xfrm>
            <a:prstGeom prst="rect">
              <a:avLst/>
            </a:prstGeom>
            <a:noFill/>
            <a:ln w="12700" cap="flat">
              <a:solidFill>
                <a:srgbClr val="529B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44"/>
            <p:cNvSpPr>
              <a:spLocks noChangeArrowheads="1"/>
            </p:cNvSpPr>
            <p:nvPr/>
          </p:nvSpPr>
          <p:spPr bwMode="auto">
            <a:xfrm>
              <a:off x="10609" y="5431"/>
              <a:ext cx="66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KPI 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45"/>
            <p:cNvSpPr>
              <a:spLocks noChangeArrowheads="1"/>
            </p:cNvSpPr>
            <p:nvPr/>
          </p:nvSpPr>
          <p:spPr bwMode="auto">
            <a:xfrm>
              <a:off x="7385" y="5365"/>
              <a:ext cx="1485" cy="37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6"/>
            <p:cNvSpPr>
              <a:spLocks noChangeArrowheads="1"/>
            </p:cNvSpPr>
            <p:nvPr/>
          </p:nvSpPr>
          <p:spPr bwMode="auto">
            <a:xfrm>
              <a:off x="7385" y="5365"/>
              <a:ext cx="1485" cy="378"/>
            </a:xfrm>
            <a:prstGeom prst="rect">
              <a:avLst/>
            </a:prstGeom>
            <a:noFill/>
            <a:ln w="12700" cap="flat">
              <a:solidFill>
                <a:srgbClr val="529B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7"/>
            <p:cNvSpPr>
              <a:spLocks noChangeArrowheads="1"/>
            </p:cNvSpPr>
            <p:nvPr/>
          </p:nvSpPr>
          <p:spPr bwMode="auto">
            <a:xfrm>
              <a:off x="7848" y="5431"/>
              <a:ext cx="66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KPI 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48"/>
            <p:cNvSpPr>
              <a:spLocks noChangeArrowheads="1"/>
            </p:cNvSpPr>
            <p:nvPr/>
          </p:nvSpPr>
          <p:spPr bwMode="auto">
            <a:xfrm>
              <a:off x="11826" y="5361"/>
              <a:ext cx="1484" cy="37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9"/>
            <p:cNvSpPr>
              <a:spLocks noChangeArrowheads="1"/>
            </p:cNvSpPr>
            <p:nvPr/>
          </p:nvSpPr>
          <p:spPr bwMode="auto">
            <a:xfrm>
              <a:off x="11826" y="5361"/>
              <a:ext cx="1484" cy="378"/>
            </a:xfrm>
            <a:prstGeom prst="rect">
              <a:avLst/>
            </a:prstGeom>
            <a:noFill/>
            <a:ln w="12700" cap="flat">
              <a:solidFill>
                <a:srgbClr val="529B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0"/>
            <p:cNvSpPr>
              <a:spLocks noChangeArrowheads="1"/>
            </p:cNvSpPr>
            <p:nvPr/>
          </p:nvSpPr>
          <p:spPr bwMode="auto">
            <a:xfrm>
              <a:off x="12456" y="5427"/>
              <a:ext cx="33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…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51"/>
            <p:cNvSpPr>
              <a:spLocks noChangeArrowheads="1"/>
            </p:cNvSpPr>
            <p:nvPr/>
          </p:nvSpPr>
          <p:spPr bwMode="auto">
            <a:xfrm>
              <a:off x="5813" y="2882"/>
              <a:ext cx="2522" cy="454"/>
            </a:xfrm>
            <a:prstGeom prst="rect">
              <a:avLst/>
            </a:prstGeom>
            <a:solidFill>
              <a:srgbClr val="CE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52"/>
            <p:cNvSpPr>
              <a:spLocks noChangeArrowheads="1"/>
            </p:cNvSpPr>
            <p:nvPr/>
          </p:nvSpPr>
          <p:spPr bwMode="auto">
            <a:xfrm>
              <a:off x="6207" y="2992"/>
              <a:ext cx="182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CITY OBJECTIVE 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53"/>
            <p:cNvSpPr>
              <a:spLocks noChangeArrowheads="1"/>
            </p:cNvSpPr>
            <p:nvPr/>
          </p:nvSpPr>
          <p:spPr bwMode="auto">
            <a:xfrm>
              <a:off x="8788" y="2882"/>
              <a:ext cx="2521" cy="454"/>
            </a:xfrm>
            <a:prstGeom prst="rect">
              <a:avLst/>
            </a:prstGeom>
            <a:solidFill>
              <a:srgbClr val="CE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54"/>
            <p:cNvSpPr>
              <a:spLocks noChangeArrowheads="1"/>
            </p:cNvSpPr>
            <p:nvPr/>
          </p:nvSpPr>
          <p:spPr bwMode="auto">
            <a:xfrm>
              <a:off x="9181" y="2992"/>
              <a:ext cx="182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CITY OBJECTIVE 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55"/>
            <p:cNvSpPr>
              <a:spLocks noChangeArrowheads="1"/>
            </p:cNvSpPr>
            <p:nvPr/>
          </p:nvSpPr>
          <p:spPr bwMode="auto">
            <a:xfrm>
              <a:off x="11761" y="2882"/>
              <a:ext cx="2522" cy="454"/>
            </a:xfrm>
            <a:prstGeom prst="rect">
              <a:avLst/>
            </a:prstGeom>
            <a:solidFill>
              <a:srgbClr val="CE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56"/>
            <p:cNvSpPr>
              <a:spLocks noChangeArrowheads="1"/>
            </p:cNvSpPr>
            <p:nvPr/>
          </p:nvSpPr>
          <p:spPr bwMode="auto">
            <a:xfrm>
              <a:off x="12155" y="2992"/>
              <a:ext cx="182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CITY OBJECTIVE 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Freeform 57"/>
            <p:cNvSpPr>
              <a:spLocks noEditPoints="1"/>
            </p:cNvSpPr>
            <p:nvPr/>
          </p:nvSpPr>
          <p:spPr bwMode="auto">
            <a:xfrm>
              <a:off x="6296" y="4682"/>
              <a:ext cx="8164" cy="4"/>
            </a:xfrm>
            <a:custGeom>
              <a:avLst/>
              <a:gdLst>
                <a:gd name="T0" fmla="*/ 108 w 8164"/>
                <a:gd name="T1" fmla="*/ 4 h 4"/>
                <a:gd name="T2" fmla="*/ 257 w 8164"/>
                <a:gd name="T3" fmla="*/ 4 h 4"/>
                <a:gd name="T4" fmla="*/ 392 w 8164"/>
                <a:gd name="T5" fmla="*/ 0 h 4"/>
                <a:gd name="T6" fmla="*/ 511 w 8164"/>
                <a:gd name="T7" fmla="*/ 0 h 4"/>
                <a:gd name="T8" fmla="*/ 619 w 8164"/>
                <a:gd name="T9" fmla="*/ 0 h 4"/>
                <a:gd name="T10" fmla="*/ 753 w 8164"/>
                <a:gd name="T11" fmla="*/ 4 h 4"/>
                <a:gd name="T12" fmla="*/ 903 w 8164"/>
                <a:gd name="T13" fmla="*/ 4 h 4"/>
                <a:gd name="T14" fmla="*/ 1037 w 8164"/>
                <a:gd name="T15" fmla="*/ 0 h 4"/>
                <a:gd name="T16" fmla="*/ 1156 w 8164"/>
                <a:gd name="T17" fmla="*/ 0 h 4"/>
                <a:gd name="T18" fmla="*/ 1264 w 8164"/>
                <a:gd name="T19" fmla="*/ 0 h 4"/>
                <a:gd name="T20" fmla="*/ 1398 w 8164"/>
                <a:gd name="T21" fmla="*/ 4 h 4"/>
                <a:gd name="T22" fmla="*/ 1548 w 8164"/>
                <a:gd name="T23" fmla="*/ 4 h 4"/>
                <a:gd name="T24" fmla="*/ 1683 w 8164"/>
                <a:gd name="T25" fmla="*/ 0 h 4"/>
                <a:gd name="T26" fmla="*/ 1802 w 8164"/>
                <a:gd name="T27" fmla="*/ 0 h 4"/>
                <a:gd name="T28" fmla="*/ 1909 w 8164"/>
                <a:gd name="T29" fmla="*/ 0 h 4"/>
                <a:gd name="T30" fmla="*/ 2044 w 8164"/>
                <a:gd name="T31" fmla="*/ 4 h 4"/>
                <a:gd name="T32" fmla="*/ 2194 w 8164"/>
                <a:gd name="T33" fmla="*/ 4 h 4"/>
                <a:gd name="T34" fmla="*/ 2328 w 8164"/>
                <a:gd name="T35" fmla="*/ 0 h 4"/>
                <a:gd name="T36" fmla="*/ 2447 w 8164"/>
                <a:gd name="T37" fmla="*/ 0 h 4"/>
                <a:gd name="T38" fmla="*/ 2555 w 8164"/>
                <a:gd name="T39" fmla="*/ 0 h 4"/>
                <a:gd name="T40" fmla="*/ 2689 w 8164"/>
                <a:gd name="T41" fmla="*/ 4 h 4"/>
                <a:gd name="T42" fmla="*/ 2839 w 8164"/>
                <a:gd name="T43" fmla="*/ 4 h 4"/>
                <a:gd name="T44" fmla="*/ 2974 w 8164"/>
                <a:gd name="T45" fmla="*/ 0 h 4"/>
                <a:gd name="T46" fmla="*/ 3093 w 8164"/>
                <a:gd name="T47" fmla="*/ 0 h 4"/>
                <a:gd name="T48" fmla="*/ 3200 w 8164"/>
                <a:gd name="T49" fmla="*/ 0 h 4"/>
                <a:gd name="T50" fmla="*/ 3335 w 8164"/>
                <a:gd name="T51" fmla="*/ 4 h 4"/>
                <a:gd name="T52" fmla="*/ 3485 w 8164"/>
                <a:gd name="T53" fmla="*/ 4 h 4"/>
                <a:gd name="T54" fmla="*/ 3619 w 8164"/>
                <a:gd name="T55" fmla="*/ 0 h 4"/>
                <a:gd name="T56" fmla="*/ 3738 w 8164"/>
                <a:gd name="T57" fmla="*/ 0 h 4"/>
                <a:gd name="T58" fmla="*/ 3846 w 8164"/>
                <a:gd name="T59" fmla="*/ 0 h 4"/>
                <a:gd name="T60" fmla="*/ 3980 w 8164"/>
                <a:gd name="T61" fmla="*/ 4 h 4"/>
                <a:gd name="T62" fmla="*/ 4130 w 8164"/>
                <a:gd name="T63" fmla="*/ 4 h 4"/>
                <a:gd name="T64" fmla="*/ 4265 w 8164"/>
                <a:gd name="T65" fmla="*/ 0 h 4"/>
                <a:gd name="T66" fmla="*/ 4384 w 8164"/>
                <a:gd name="T67" fmla="*/ 0 h 4"/>
                <a:gd name="T68" fmla="*/ 4491 w 8164"/>
                <a:gd name="T69" fmla="*/ 0 h 4"/>
                <a:gd name="T70" fmla="*/ 4626 w 8164"/>
                <a:gd name="T71" fmla="*/ 4 h 4"/>
                <a:gd name="T72" fmla="*/ 4776 w 8164"/>
                <a:gd name="T73" fmla="*/ 4 h 4"/>
                <a:gd name="T74" fmla="*/ 4910 w 8164"/>
                <a:gd name="T75" fmla="*/ 0 h 4"/>
                <a:gd name="T76" fmla="*/ 5029 w 8164"/>
                <a:gd name="T77" fmla="*/ 0 h 4"/>
                <a:gd name="T78" fmla="*/ 5137 w 8164"/>
                <a:gd name="T79" fmla="*/ 0 h 4"/>
                <a:gd name="T80" fmla="*/ 5271 w 8164"/>
                <a:gd name="T81" fmla="*/ 4 h 4"/>
                <a:gd name="T82" fmla="*/ 5421 w 8164"/>
                <a:gd name="T83" fmla="*/ 4 h 4"/>
                <a:gd name="T84" fmla="*/ 5556 w 8164"/>
                <a:gd name="T85" fmla="*/ 0 h 4"/>
                <a:gd name="T86" fmla="*/ 5675 w 8164"/>
                <a:gd name="T87" fmla="*/ 0 h 4"/>
                <a:gd name="T88" fmla="*/ 5782 w 8164"/>
                <a:gd name="T89" fmla="*/ 0 h 4"/>
                <a:gd name="T90" fmla="*/ 5917 w 8164"/>
                <a:gd name="T91" fmla="*/ 4 h 4"/>
                <a:gd name="T92" fmla="*/ 6067 w 8164"/>
                <a:gd name="T93" fmla="*/ 4 h 4"/>
                <a:gd name="T94" fmla="*/ 6201 w 8164"/>
                <a:gd name="T95" fmla="*/ 0 h 4"/>
                <a:gd name="T96" fmla="*/ 6320 w 8164"/>
                <a:gd name="T97" fmla="*/ 0 h 4"/>
                <a:gd name="T98" fmla="*/ 6428 w 8164"/>
                <a:gd name="T99" fmla="*/ 0 h 4"/>
                <a:gd name="T100" fmla="*/ 6562 w 8164"/>
                <a:gd name="T101" fmla="*/ 4 h 4"/>
                <a:gd name="T102" fmla="*/ 6712 w 8164"/>
                <a:gd name="T103" fmla="*/ 4 h 4"/>
                <a:gd name="T104" fmla="*/ 6847 w 8164"/>
                <a:gd name="T105" fmla="*/ 0 h 4"/>
                <a:gd name="T106" fmla="*/ 6966 w 8164"/>
                <a:gd name="T107" fmla="*/ 0 h 4"/>
                <a:gd name="T108" fmla="*/ 7073 w 8164"/>
                <a:gd name="T109" fmla="*/ 0 h 4"/>
                <a:gd name="T110" fmla="*/ 7208 w 8164"/>
                <a:gd name="T111" fmla="*/ 4 h 4"/>
                <a:gd name="T112" fmla="*/ 7358 w 8164"/>
                <a:gd name="T113" fmla="*/ 4 h 4"/>
                <a:gd name="T114" fmla="*/ 7492 w 8164"/>
                <a:gd name="T115" fmla="*/ 0 h 4"/>
                <a:gd name="T116" fmla="*/ 7611 w 8164"/>
                <a:gd name="T117" fmla="*/ 0 h 4"/>
                <a:gd name="T118" fmla="*/ 7719 w 8164"/>
                <a:gd name="T119" fmla="*/ 0 h 4"/>
                <a:gd name="T120" fmla="*/ 7853 w 8164"/>
                <a:gd name="T121" fmla="*/ 4 h 4"/>
                <a:gd name="T122" fmla="*/ 8003 w 8164"/>
                <a:gd name="T123" fmla="*/ 4 h 4"/>
                <a:gd name="T124" fmla="*/ 8137 w 8164"/>
                <a:gd name="T1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64" h="4">
                  <a:moveTo>
                    <a:pt x="0" y="0"/>
                  </a:moveTo>
                  <a:lnTo>
                    <a:pt x="15" y="0"/>
                  </a:lnTo>
                  <a:lnTo>
                    <a:pt x="15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27" y="0"/>
                  </a:moveTo>
                  <a:lnTo>
                    <a:pt x="42" y="0"/>
                  </a:lnTo>
                  <a:lnTo>
                    <a:pt x="42" y="4"/>
                  </a:lnTo>
                  <a:lnTo>
                    <a:pt x="27" y="4"/>
                  </a:lnTo>
                  <a:lnTo>
                    <a:pt x="27" y="0"/>
                  </a:lnTo>
                  <a:close/>
                  <a:moveTo>
                    <a:pt x="54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54" y="4"/>
                  </a:lnTo>
                  <a:lnTo>
                    <a:pt x="54" y="0"/>
                  </a:lnTo>
                  <a:close/>
                  <a:moveTo>
                    <a:pt x="81" y="0"/>
                  </a:moveTo>
                  <a:lnTo>
                    <a:pt x="96" y="0"/>
                  </a:lnTo>
                  <a:lnTo>
                    <a:pt x="96" y="4"/>
                  </a:lnTo>
                  <a:lnTo>
                    <a:pt x="81" y="4"/>
                  </a:lnTo>
                  <a:lnTo>
                    <a:pt x="81" y="0"/>
                  </a:lnTo>
                  <a:close/>
                  <a:moveTo>
                    <a:pt x="108" y="0"/>
                  </a:moveTo>
                  <a:lnTo>
                    <a:pt x="123" y="0"/>
                  </a:lnTo>
                  <a:lnTo>
                    <a:pt x="123" y="4"/>
                  </a:lnTo>
                  <a:lnTo>
                    <a:pt x="108" y="4"/>
                  </a:lnTo>
                  <a:lnTo>
                    <a:pt x="108" y="0"/>
                  </a:lnTo>
                  <a:close/>
                  <a:moveTo>
                    <a:pt x="134" y="0"/>
                  </a:moveTo>
                  <a:lnTo>
                    <a:pt x="150" y="0"/>
                  </a:lnTo>
                  <a:lnTo>
                    <a:pt x="150" y="4"/>
                  </a:lnTo>
                  <a:lnTo>
                    <a:pt x="134" y="4"/>
                  </a:lnTo>
                  <a:lnTo>
                    <a:pt x="134" y="0"/>
                  </a:lnTo>
                  <a:close/>
                  <a:moveTo>
                    <a:pt x="161" y="0"/>
                  </a:moveTo>
                  <a:lnTo>
                    <a:pt x="177" y="0"/>
                  </a:lnTo>
                  <a:lnTo>
                    <a:pt x="177" y="4"/>
                  </a:lnTo>
                  <a:lnTo>
                    <a:pt x="161" y="4"/>
                  </a:lnTo>
                  <a:lnTo>
                    <a:pt x="161" y="0"/>
                  </a:lnTo>
                  <a:close/>
                  <a:moveTo>
                    <a:pt x="188" y="0"/>
                  </a:moveTo>
                  <a:lnTo>
                    <a:pt x="204" y="0"/>
                  </a:lnTo>
                  <a:lnTo>
                    <a:pt x="204" y="4"/>
                  </a:lnTo>
                  <a:lnTo>
                    <a:pt x="188" y="4"/>
                  </a:lnTo>
                  <a:lnTo>
                    <a:pt x="188" y="0"/>
                  </a:lnTo>
                  <a:close/>
                  <a:moveTo>
                    <a:pt x="215" y="0"/>
                  </a:moveTo>
                  <a:lnTo>
                    <a:pt x="230" y="0"/>
                  </a:lnTo>
                  <a:lnTo>
                    <a:pt x="230" y="4"/>
                  </a:lnTo>
                  <a:lnTo>
                    <a:pt x="215" y="4"/>
                  </a:lnTo>
                  <a:lnTo>
                    <a:pt x="215" y="0"/>
                  </a:lnTo>
                  <a:close/>
                  <a:moveTo>
                    <a:pt x="242" y="0"/>
                  </a:moveTo>
                  <a:lnTo>
                    <a:pt x="257" y="0"/>
                  </a:lnTo>
                  <a:lnTo>
                    <a:pt x="257" y="4"/>
                  </a:lnTo>
                  <a:lnTo>
                    <a:pt x="242" y="4"/>
                  </a:lnTo>
                  <a:lnTo>
                    <a:pt x="242" y="0"/>
                  </a:lnTo>
                  <a:close/>
                  <a:moveTo>
                    <a:pt x="269" y="0"/>
                  </a:moveTo>
                  <a:lnTo>
                    <a:pt x="284" y="0"/>
                  </a:lnTo>
                  <a:lnTo>
                    <a:pt x="284" y="4"/>
                  </a:lnTo>
                  <a:lnTo>
                    <a:pt x="269" y="4"/>
                  </a:lnTo>
                  <a:lnTo>
                    <a:pt x="269" y="0"/>
                  </a:lnTo>
                  <a:close/>
                  <a:moveTo>
                    <a:pt x="296" y="0"/>
                  </a:moveTo>
                  <a:lnTo>
                    <a:pt x="311" y="0"/>
                  </a:lnTo>
                  <a:lnTo>
                    <a:pt x="311" y="4"/>
                  </a:lnTo>
                  <a:lnTo>
                    <a:pt x="296" y="4"/>
                  </a:lnTo>
                  <a:lnTo>
                    <a:pt x="296" y="0"/>
                  </a:lnTo>
                  <a:close/>
                  <a:moveTo>
                    <a:pt x="323" y="0"/>
                  </a:moveTo>
                  <a:lnTo>
                    <a:pt x="338" y="0"/>
                  </a:lnTo>
                  <a:lnTo>
                    <a:pt x="338" y="4"/>
                  </a:lnTo>
                  <a:lnTo>
                    <a:pt x="323" y="4"/>
                  </a:lnTo>
                  <a:lnTo>
                    <a:pt x="323" y="0"/>
                  </a:lnTo>
                  <a:close/>
                  <a:moveTo>
                    <a:pt x="350" y="0"/>
                  </a:moveTo>
                  <a:lnTo>
                    <a:pt x="365" y="0"/>
                  </a:lnTo>
                  <a:lnTo>
                    <a:pt x="365" y="4"/>
                  </a:lnTo>
                  <a:lnTo>
                    <a:pt x="350" y="4"/>
                  </a:lnTo>
                  <a:lnTo>
                    <a:pt x="350" y="0"/>
                  </a:lnTo>
                  <a:close/>
                  <a:moveTo>
                    <a:pt x="376" y="0"/>
                  </a:moveTo>
                  <a:lnTo>
                    <a:pt x="392" y="0"/>
                  </a:lnTo>
                  <a:lnTo>
                    <a:pt x="392" y="4"/>
                  </a:lnTo>
                  <a:lnTo>
                    <a:pt x="376" y="4"/>
                  </a:lnTo>
                  <a:lnTo>
                    <a:pt x="376" y="0"/>
                  </a:lnTo>
                  <a:close/>
                  <a:moveTo>
                    <a:pt x="403" y="0"/>
                  </a:moveTo>
                  <a:lnTo>
                    <a:pt x="419" y="0"/>
                  </a:lnTo>
                  <a:lnTo>
                    <a:pt x="419" y="4"/>
                  </a:lnTo>
                  <a:lnTo>
                    <a:pt x="403" y="4"/>
                  </a:lnTo>
                  <a:lnTo>
                    <a:pt x="403" y="0"/>
                  </a:lnTo>
                  <a:close/>
                  <a:moveTo>
                    <a:pt x="430" y="0"/>
                  </a:moveTo>
                  <a:lnTo>
                    <a:pt x="446" y="0"/>
                  </a:lnTo>
                  <a:lnTo>
                    <a:pt x="446" y="4"/>
                  </a:lnTo>
                  <a:lnTo>
                    <a:pt x="430" y="4"/>
                  </a:lnTo>
                  <a:lnTo>
                    <a:pt x="430" y="0"/>
                  </a:lnTo>
                  <a:close/>
                  <a:moveTo>
                    <a:pt x="457" y="0"/>
                  </a:moveTo>
                  <a:lnTo>
                    <a:pt x="473" y="0"/>
                  </a:lnTo>
                  <a:lnTo>
                    <a:pt x="473" y="4"/>
                  </a:lnTo>
                  <a:lnTo>
                    <a:pt x="457" y="4"/>
                  </a:lnTo>
                  <a:lnTo>
                    <a:pt x="457" y="0"/>
                  </a:lnTo>
                  <a:close/>
                  <a:moveTo>
                    <a:pt x="484" y="0"/>
                  </a:moveTo>
                  <a:lnTo>
                    <a:pt x="499" y="0"/>
                  </a:lnTo>
                  <a:lnTo>
                    <a:pt x="499" y="4"/>
                  </a:lnTo>
                  <a:lnTo>
                    <a:pt x="484" y="4"/>
                  </a:lnTo>
                  <a:lnTo>
                    <a:pt x="484" y="0"/>
                  </a:lnTo>
                  <a:close/>
                  <a:moveTo>
                    <a:pt x="511" y="0"/>
                  </a:moveTo>
                  <a:lnTo>
                    <a:pt x="526" y="0"/>
                  </a:lnTo>
                  <a:lnTo>
                    <a:pt x="526" y="4"/>
                  </a:lnTo>
                  <a:lnTo>
                    <a:pt x="511" y="4"/>
                  </a:lnTo>
                  <a:lnTo>
                    <a:pt x="511" y="0"/>
                  </a:lnTo>
                  <a:close/>
                  <a:moveTo>
                    <a:pt x="538" y="0"/>
                  </a:moveTo>
                  <a:lnTo>
                    <a:pt x="553" y="0"/>
                  </a:lnTo>
                  <a:lnTo>
                    <a:pt x="553" y="4"/>
                  </a:lnTo>
                  <a:lnTo>
                    <a:pt x="538" y="4"/>
                  </a:lnTo>
                  <a:lnTo>
                    <a:pt x="538" y="0"/>
                  </a:lnTo>
                  <a:close/>
                  <a:moveTo>
                    <a:pt x="565" y="0"/>
                  </a:moveTo>
                  <a:lnTo>
                    <a:pt x="580" y="0"/>
                  </a:lnTo>
                  <a:lnTo>
                    <a:pt x="580" y="4"/>
                  </a:lnTo>
                  <a:lnTo>
                    <a:pt x="565" y="4"/>
                  </a:lnTo>
                  <a:lnTo>
                    <a:pt x="565" y="0"/>
                  </a:lnTo>
                  <a:close/>
                  <a:moveTo>
                    <a:pt x="592" y="0"/>
                  </a:moveTo>
                  <a:lnTo>
                    <a:pt x="607" y="0"/>
                  </a:lnTo>
                  <a:lnTo>
                    <a:pt x="607" y="4"/>
                  </a:lnTo>
                  <a:lnTo>
                    <a:pt x="592" y="4"/>
                  </a:lnTo>
                  <a:lnTo>
                    <a:pt x="592" y="0"/>
                  </a:lnTo>
                  <a:close/>
                  <a:moveTo>
                    <a:pt x="619" y="0"/>
                  </a:moveTo>
                  <a:lnTo>
                    <a:pt x="634" y="0"/>
                  </a:lnTo>
                  <a:lnTo>
                    <a:pt x="634" y="4"/>
                  </a:lnTo>
                  <a:lnTo>
                    <a:pt x="619" y="4"/>
                  </a:lnTo>
                  <a:lnTo>
                    <a:pt x="619" y="0"/>
                  </a:lnTo>
                  <a:close/>
                  <a:moveTo>
                    <a:pt x="645" y="0"/>
                  </a:moveTo>
                  <a:lnTo>
                    <a:pt x="661" y="0"/>
                  </a:lnTo>
                  <a:lnTo>
                    <a:pt x="661" y="4"/>
                  </a:lnTo>
                  <a:lnTo>
                    <a:pt x="645" y="4"/>
                  </a:lnTo>
                  <a:lnTo>
                    <a:pt x="645" y="0"/>
                  </a:lnTo>
                  <a:close/>
                  <a:moveTo>
                    <a:pt x="672" y="0"/>
                  </a:moveTo>
                  <a:lnTo>
                    <a:pt x="688" y="0"/>
                  </a:lnTo>
                  <a:lnTo>
                    <a:pt x="688" y="4"/>
                  </a:lnTo>
                  <a:lnTo>
                    <a:pt x="672" y="4"/>
                  </a:lnTo>
                  <a:lnTo>
                    <a:pt x="672" y="0"/>
                  </a:lnTo>
                  <a:close/>
                  <a:moveTo>
                    <a:pt x="699" y="0"/>
                  </a:moveTo>
                  <a:lnTo>
                    <a:pt x="715" y="0"/>
                  </a:lnTo>
                  <a:lnTo>
                    <a:pt x="715" y="4"/>
                  </a:lnTo>
                  <a:lnTo>
                    <a:pt x="699" y="4"/>
                  </a:lnTo>
                  <a:lnTo>
                    <a:pt x="699" y="0"/>
                  </a:lnTo>
                  <a:close/>
                  <a:moveTo>
                    <a:pt x="726" y="0"/>
                  </a:moveTo>
                  <a:lnTo>
                    <a:pt x="741" y="0"/>
                  </a:lnTo>
                  <a:lnTo>
                    <a:pt x="741" y="4"/>
                  </a:lnTo>
                  <a:lnTo>
                    <a:pt x="726" y="4"/>
                  </a:lnTo>
                  <a:lnTo>
                    <a:pt x="726" y="0"/>
                  </a:lnTo>
                  <a:close/>
                  <a:moveTo>
                    <a:pt x="753" y="0"/>
                  </a:moveTo>
                  <a:lnTo>
                    <a:pt x="768" y="0"/>
                  </a:lnTo>
                  <a:lnTo>
                    <a:pt x="768" y="4"/>
                  </a:lnTo>
                  <a:lnTo>
                    <a:pt x="753" y="4"/>
                  </a:lnTo>
                  <a:lnTo>
                    <a:pt x="753" y="0"/>
                  </a:lnTo>
                  <a:close/>
                  <a:moveTo>
                    <a:pt x="780" y="0"/>
                  </a:moveTo>
                  <a:lnTo>
                    <a:pt x="795" y="0"/>
                  </a:lnTo>
                  <a:lnTo>
                    <a:pt x="795" y="4"/>
                  </a:lnTo>
                  <a:lnTo>
                    <a:pt x="780" y="4"/>
                  </a:lnTo>
                  <a:lnTo>
                    <a:pt x="780" y="0"/>
                  </a:lnTo>
                  <a:close/>
                  <a:moveTo>
                    <a:pt x="807" y="0"/>
                  </a:moveTo>
                  <a:lnTo>
                    <a:pt x="822" y="0"/>
                  </a:lnTo>
                  <a:lnTo>
                    <a:pt x="822" y="4"/>
                  </a:lnTo>
                  <a:lnTo>
                    <a:pt x="807" y="4"/>
                  </a:lnTo>
                  <a:lnTo>
                    <a:pt x="807" y="0"/>
                  </a:lnTo>
                  <a:close/>
                  <a:moveTo>
                    <a:pt x="834" y="0"/>
                  </a:moveTo>
                  <a:lnTo>
                    <a:pt x="849" y="0"/>
                  </a:lnTo>
                  <a:lnTo>
                    <a:pt x="849" y="4"/>
                  </a:lnTo>
                  <a:lnTo>
                    <a:pt x="834" y="4"/>
                  </a:lnTo>
                  <a:lnTo>
                    <a:pt x="834" y="0"/>
                  </a:lnTo>
                  <a:close/>
                  <a:moveTo>
                    <a:pt x="861" y="0"/>
                  </a:moveTo>
                  <a:lnTo>
                    <a:pt x="876" y="0"/>
                  </a:lnTo>
                  <a:lnTo>
                    <a:pt x="876" y="4"/>
                  </a:lnTo>
                  <a:lnTo>
                    <a:pt x="861" y="4"/>
                  </a:lnTo>
                  <a:lnTo>
                    <a:pt x="861" y="0"/>
                  </a:lnTo>
                  <a:close/>
                  <a:moveTo>
                    <a:pt x="887" y="0"/>
                  </a:moveTo>
                  <a:lnTo>
                    <a:pt x="903" y="0"/>
                  </a:lnTo>
                  <a:lnTo>
                    <a:pt x="903" y="4"/>
                  </a:lnTo>
                  <a:lnTo>
                    <a:pt x="887" y="4"/>
                  </a:lnTo>
                  <a:lnTo>
                    <a:pt x="887" y="0"/>
                  </a:lnTo>
                  <a:close/>
                  <a:moveTo>
                    <a:pt x="914" y="0"/>
                  </a:moveTo>
                  <a:lnTo>
                    <a:pt x="930" y="0"/>
                  </a:lnTo>
                  <a:lnTo>
                    <a:pt x="930" y="4"/>
                  </a:lnTo>
                  <a:lnTo>
                    <a:pt x="914" y="4"/>
                  </a:lnTo>
                  <a:lnTo>
                    <a:pt x="914" y="0"/>
                  </a:lnTo>
                  <a:close/>
                  <a:moveTo>
                    <a:pt x="941" y="0"/>
                  </a:moveTo>
                  <a:lnTo>
                    <a:pt x="957" y="0"/>
                  </a:lnTo>
                  <a:lnTo>
                    <a:pt x="957" y="4"/>
                  </a:lnTo>
                  <a:lnTo>
                    <a:pt x="941" y="4"/>
                  </a:lnTo>
                  <a:lnTo>
                    <a:pt x="941" y="0"/>
                  </a:lnTo>
                  <a:close/>
                  <a:moveTo>
                    <a:pt x="968" y="0"/>
                  </a:moveTo>
                  <a:lnTo>
                    <a:pt x="984" y="0"/>
                  </a:lnTo>
                  <a:lnTo>
                    <a:pt x="984" y="4"/>
                  </a:lnTo>
                  <a:lnTo>
                    <a:pt x="968" y="4"/>
                  </a:lnTo>
                  <a:lnTo>
                    <a:pt x="968" y="0"/>
                  </a:lnTo>
                  <a:close/>
                  <a:moveTo>
                    <a:pt x="995" y="0"/>
                  </a:moveTo>
                  <a:lnTo>
                    <a:pt x="1010" y="0"/>
                  </a:lnTo>
                  <a:lnTo>
                    <a:pt x="1010" y="4"/>
                  </a:lnTo>
                  <a:lnTo>
                    <a:pt x="995" y="4"/>
                  </a:lnTo>
                  <a:lnTo>
                    <a:pt x="995" y="0"/>
                  </a:lnTo>
                  <a:close/>
                  <a:moveTo>
                    <a:pt x="1022" y="0"/>
                  </a:moveTo>
                  <a:lnTo>
                    <a:pt x="1037" y="0"/>
                  </a:lnTo>
                  <a:lnTo>
                    <a:pt x="1037" y="4"/>
                  </a:lnTo>
                  <a:lnTo>
                    <a:pt x="1022" y="4"/>
                  </a:lnTo>
                  <a:lnTo>
                    <a:pt x="1022" y="0"/>
                  </a:lnTo>
                  <a:close/>
                  <a:moveTo>
                    <a:pt x="1049" y="0"/>
                  </a:moveTo>
                  <a:lnTo>
                    <a:pt x="1064" y="0"/>
                  </a:lnTo>
                  <a:lnTo>
                    <a:pt x="1064" y="4"/>
                  </a:lnTo>
                  <a:lnTo>
                    <a:pt x="1049" y="4"/>
                  </a:lnTo>
                  <a:lnTo>
                    <a:pt x="1049" y="0"/>
                  </a:lnTo>
                  <a:close/>
                  <a:moveTo>
                    <a:pt x="1076" y="0"/>
                  </a:moveTo>
                  <a:lnTo>
                    <a:pt x="1091" y="0"/>
                  </a:lnTo>
                  <a:lnTo>
                    <a:pt x="1091" y="4"/>
                  </a:lnTo>
                  <a:lnTo>
                    <a:pt x="1076" y="4"/>
                  </a:lnTo>
                  <a:lnTo>
                    <a:pt x="1076" y="0"/>
                  </a:lnTo>
                  <a:close/>
                  <a:moveTo>
                    <a:pt x="1103" y="0"/>
                  </a:moveTo>
                  <a:lnTo>
                    <a:pt x="1118" y="0"/>
                  </a:lnTo>
                  <a:lnTo>
                    <a:pt x="1118" y="4"/>
                  </a:lnTo>
                  <a:lnTo>
                    <a:pt x="1103" y="4"/>
                  </a:lnTo>
                  <a:lnTo>
                    <a:pt x="1103" y="0"/>
                  </a:lnTo>
                  <a:close/>
                  <a:moveTo>
                    <a:pt x="1130" y="0"/>
                  </a:moveTo>
                  <a:lnTo>
                    <a:pt x="1145" y="0"/>
                  </a:lnTo>
                  <a:lnTo>
                    <a:pt x="1145" y="4"/>
                  </a:lnTo>
                  <a:lnTo>
                    <a:pt x="1130" y="4"/>
                  </a:lnTo>
                  <a:lnTo>
                    <a:pt x="1130" y="0"/>
                  </a:lnTo>
                  <a:close/>
                  <a:moveTo>
                    <a:pt x="1156" y="0"/>
                  </a:moveTo>
                  <a:lnTo>
                    <a:pt x="1172" y="0"/>
                  </a:lnTo>
                  <a:lnTo>
                    <a:pt x="1172" y="4"/>
                  </a:lnTo>
                  <a:lnTo>
                    <a:pt x="1156" y="4"/>
                  </a:lnTo>
                  <a:lnTo>
                    <a:pt x="1156" y="0"/>
                  </a:lnTo>
                  <a:close/>
                  <a:moveTo>
                    <a:pt x="1183" y="0"/>
                  </a:moveTo>
                  <a:lnTo>
                    <a:pt x="1199" y="0"/>
                  </a:lnTo>
                  <a:lnTo>
                    <a:pt x="1199" y="4"/>
                  </a:lnTo>
                  <a:lnTo>
                    <a:pt x="1183" y="4"/>
                  </a:lnTo>
                  <a:lnTo>
                    <a:pt x="1183" y="0"/>
                  </a:lnTo>
                  <a:close/>
                  <a:moveTo>
                    <a:pt x="1210" y="0"/>
                  </a:moveTo>
                  <a:lnTo>
                    <a:pt x="1226" y="0"/>
                  </a:lnTo>
                  <a:lnTo>
                    <a:pt x="1226" y="4"/>
                  </a:lnTo>
                  <a:lnTo>
                    <a:pt x="1210" y="4"/>
                  </a:lnTo>
                  <a:lnTo>
                    <a:pt x="1210" y="0"/>
                  </a:lnTo>
                  <a:close/>
                  <a:moveTo>
                    <a:pt x="1237" y="0"/>
                  </a:moveTo>
                  <a:lnTo>
                    <a:pt x="1252" y="0"/>
                  </a:lnTo>
                  <a:lnTo>
                    <a:pt x="1252" y="4"/>
                  </a:lnTo>
                  <a:lnTo>
                    <a:pt x="1237" y="4"/>
                  </a:lnTo>
                  <a:lnTo>
                    <a:pt x="1237" y="0"/>
                  </a:lnTo>
                  <a:close/>
                  <a:moveTo>
                    <a:pt x="1264" y="0"/>
                  </a:moveTo>
                  <a:lnTo>
                    <a:pt x="1279" y="0"/>
                  </a:lnTo>
                  <a:lnTo>
                    <a:pt x="1279" y="4"/>
                  </a:lnTo>
                  <a:lnTo>
                    <a:pt x="1264" y="4"/>
                  </a:lnTo>
                  <a:lnTo>
                    <a:pt x="1264" y="0"/>
                  </a:lnTo>
                  <a:close/>
                  <a:moveTo>
                    <a:pt x="1291" y="0"/>
                  </a:moveTo>
                  <a:lnTo>
                    <a:pt x="1306" y="0"/>
                  </a:lnTo>
                  <a:lnTo>
                    <a:pt x="1306" y="4"/>
                  </a:lnTo>
                  <a:lnTo>
                    <a:pt x="1291" y="4"/>
                  </a:lnTo>
                  <a:lnTo>
                    <a:pt x="1291" y="0"/>
                  </a:lnTo>
                  <a:close/>
                  <a:moveTo>
                    <a:pt x="1318" y="0"/>
                  </a:moveTo>
                  <a:lnTo>
                    <a:pt x="1333" y="0"/>
                  </a:lnTo>
                  <a:lnTo>
                    <a:pt x="1333" y="4"/>
                  </a:lnTo>
                  <a:lnTo>
                    <a:pt x="1318" y="4"/>
                  </a:lnTo>
                  <a:lnTo>
                    <a:pt x="1318" y="0"/>
                  </a:lnTo>
                  <a:close/>
                  <a:moveTo>
                    <a:pt x="1345" y="0"/>
                  </a:moveTo>
                  <a:lnTo>
                    <a:pt x="1360" y="0"/>
                  </a:lnTo>
                  <a:lnTo>
                    <a:pt x="1360" y="4"/>
                  </a:lnTo>
                  <a:lnTo>
                    <a:pt x="1345" y="4"/>
                  </a:lnTo>
                  <a:lnTo>
                    <a:pt x="1345" y="0"/>
                  </a:lnTo>
                  <a:close/>
                  <a:moveTo>
                    <a:pt x="1372" y="0"/>
                  </a:moveTo>
                  <a:lnTo>
                    <a:pt x="1387" y="0"/>
                  </a:lnTo>
                  <a:lnTo>
                    <a:pt x="1387" y="4"/>
                  </a:lnTo>
                  <a:lnTo>
                    <a:pt x="1372" y="4"/>
                  </a:lnTo>
                  <a:lnTo>
                    <a:pt x="1372" y="0"/>
                  </a:lnTo>
                  <a:close/>
                  <a:moveTo>
                    <a:pt x="1398" y="0"/>
                  </a:moveTo>
                  <a:lnTo>
                    <a:pt x="1414" y="0"/>
                  </a:lnTo>
                  <a:lnTo>
                    <a:pt x="1414" y="4"/>
                  </a:lnTo>
                  <a:lnTo>
                    <a:pt x="1398" y="4"/>
                  </a:lnTo>
                  <a:lnTo>
                    <a:pt x="1398" y="0"/>
                  </a:lnTo>
                  <a:close/>
                  <a:moveTo>
                    <a:pt x="1425" y="0"/>
                  </a:moveTo>
                  <a:lnTo>
                    <a:pt x="1441" y="0"/>
                  </a:lnTo>
                  <a:lnTo>
                    <a:pt x="1441" y="4"/>
                  </a:lnTo>
                  <a:lnTo>
                    <a:pt x="1425" y="4"/>
                  </a:lnTo>
                  <a:lnTo>
                    <a:pt x="1425" y="0"/>
                  </a:lnTo>
                  <a:close/>
                  <a:moveTo>
                    <a:pt x="1452" y="0"/>
                  </a:moveTo>
                  <a:lnTo>
                    <a:pt x="1468" y="0"/>
                  </a:lnTo>
                  <a:lnTo>
                    <a:pt x="1468" y="4"/>
                  </a:lnTo>
                  <a:lnTo>
                    <a:pt x="1452" y="4"/>
                  </a:lnTo>
                  <a:lnTo>
                    <a:pt x="1452" y="0"/>
                  </a:lnTo>
                  <a:close/>
                  <a:moveTo>
                    <a:pt x="1479" y="0"/>
                  </a:moveTo>
                  <a:lnTo>
                    <a:pt x="1495" y="0"/>
                  </a:lnTo>
                  <a:lnTo>
                    <a:pt x="1495" y="4"/>
                  </a:lnTo>
                  <a:lnTo>
                    <a:pt x="1479" y="4"/>
                  </a:lnTo>
                  <a:lnTo>
                    <a:pt x="1479" y="0"/>
                  </a:lnTo>
                  <a:close/>
                  <a:moveTo>
                    <a:pt x="1506" y="0"/>
                  </a:moveTo>
                  <a:lnTo>
                    <a:pt x="1521" y="0"/>
                  </a:lnTo>
                  <a:lnTo>
                    <a:pt x="1521" y="4"/>
                  </a:lnTo>
                  <a:lnTo>
                    <a:pt x="1506" y="4"/>
                  </a:lnTo>
                  <a:lnTo>
                    <a:pt x="1506" y="0"/>
                  </a:lnTo>
                  <a:close/>
                  <a:moveTo>
                    <a:pt x="1533" y="0"/>
                  </a:moveTo>
                  <a:lnTo>
                    <a:pt x="1548" y="0"/>
                  </a:lnTo>
                  <a:lnTo>
                    <a:pt x="1548" y="4"/>
                  </a:lnTo>
                  <a:lnTo>
                    <a:pt x="1533" y="4"/>
                  </a:lnTo>
                  <a:lnTo>
                    <a:pt x="1533" y="0"/>
                  </a:lnTo>
                  <a:close/>
                  <a:moveTo>
                    <a:pt x="1560" y="0"/>
                  </a:moveTo>
                  <a:lnTo>
                    <a:pt x="1575" y="0"/>
                  </a:lnTo>
                  <a:lnTo>
                    <a:pt x="1575" y="4"/>
                  </a:lnTo>
                  <a:lnTo>
                    <a:pt x="1560" y="4"/>
                  </a:lnTo>
                  <a:lnTo>
                    <a:pt x="1560" y="0"/>
                  </a:lnTo>
                  <a:close/>
                  <a:moveTo>
                    <a:pt x="1587" y="0"/>
                  </a:moveTo>
                  <a:lnTo>
                    <a:pt x="1602" y="0"/>
                  </a:lnTo>
                  <a:lnTo>
                    <a:pt x="1602" y="4"/>
                  </a:lnTo>
                  <a:lnTo>
                    <a:pt x="1587" y="4"/>
                  </a:lnTo>
                  <a:lnTo>
                    <a:pt x="1587" y="0"/>
                  </a:lnTo>
                  <a:close/>
                  <a:moveTo>
                    <a:pt x="1614" y="0"/>
                  </a:moveTo>
                  <a:lnTo>
                    <a:pt x="1629" y="0"/>
                  </a:lnTo>
                  <a:lnTo>
                    <a:pt x="1629" y="4"/>
                  </a:lnTo>
                  <a:lnTo>
                    <a:pt x="1614" y="4"/>
                  </a:lnTo>
                  <a:lnTo>
                    <a:pt x="1614" y="0"/>
                  </a:lnTo>
                  <a:close/>
                  <a:moveTo>
                    <a:pt x="1641" y="0"/>
                  </a:moveTo>
                  <a:lnTo>
                    <a:pt x="1656" y="0"/>
                  </a:lnTo>
                  <a:lnTo>
                    <a:pt x="1656" y="4"/>
                  </a:lnTo>
                  <a:lnTo>
                    <a:pt x="1641" y="4"/>
                  </a:lnTo>
                  <a:lnTo>
                    <a:pt x="1641" y="0"/>
                  </a:lnTo>
                  <a:close/>
                  <a:moveTo>
                    <a:pt x="1667" y="0"/>
                  </a:moveTo>
                  <a:lnTo>
                    <a:pt x="1683" y="0"/>
                  </a:lnTo>
                  <a:lnTo>
                    <a:pt x="1683" y="4"/>
                  </a:lnTo>
                  <a:lnTo>
                    <a:pt x="1667" y="4"/>
                  </a:lnTo>
                  <a:lnTo>
                    <a:pt x="1667" y="0"/>
                  </a:lnTo>
                  <a:close/>
                  <a:moveTo>
                    <a:pt x="1694" y="0"/>
                  </a:moveTo>
                  <a:lnTo>
                    <a:pt x="1710" y="0"/>
                  </a:lnTo>
                  <a:lnTo>
                    <a:pt x="1710" y="4"/>
                  </a:lnTo>
                  <a:lnTo>
                    <a:pt x="1694" y="4"/>
                  </a:lnTo>
                  <a:lnTo>
                    <a:pt x="1694" y="0"/>
                  </a:lnTo>
                  <a:close/>
                  <a:moveTo>
                    <a:pt x="1721" y="0"/>
                  </a:moveTo>
                  <a:lnTo>
                    <a:pt x="1737" y="0"/>
                  </a:lnTo>
                  <a:lnTo>
                    <a:pt x="1737" y="4"/>
                  </a:lnTo>
                  <a:lnTo>
                    <a:pt x="1721" y="4"/>
                  </a:lnTo>
                  <a:lnTo>
                    <a:pt x="1721" y="0"/>
                  </a:lnTo>
                  <a:close/>
                  <a:moveTo>
                    <a:pt x="1748" y="0"/>
                  </a:moveTo>
                  <a:lnTo>
                    <a:pt x="1763" y="0"/>
                  </a:lnTo>
                  <a:lnTo>
                    <a:pt x="1763" y="4"/>
                  </a:lnTo>
                  <a:lnTo>
                    <a:pt x="1748" y="4"/>
                  </a:lnTo>
                  <a:lnTo>
                    <a:pt x="1748" y="0"/>
                  </a:lnTo>
                  <a:close/>
                  <a:moveTo>
                    <a:pt x="1775" y="0"/>
                  </a:moveTo>
                  <a:lnTo>
                    <a:pt x="1790" y="0"/>
                  </a:lnTo>
                  <a:lnTo>
                    <a:pt x="1790" y="4"/>
                  </a:lnTo>
                  <a:lnTo>
                    <a:pt x="1775" y="4"/>
                  </a:lnTo>
                  <a:lnTo>
                    <a:pt x="1775" y="0"/>
                  </a:lnTo>
                  <a:close/>
                  <a:moveTo>
                    <a:pt x="1802" y="0"/>
                  </a:moveTo>
                  <a:lnTo>
                    <a:pt x="1817" y="0"/>
                  </a:lnTo>
                  <a:lnTo>
                    <a:pt x="1817" y="4"/>
                  </a:lnTo>
                  <a:lnTo>
                    <a:pt x="1802" y="4"/>
                  </a:lnTo>
                  <a:lnTo>
                    <a:pt x="1802" y="0"/>
                  </a:lnTo>
                  <a:close/>
                  <a:moveTo>
                    <a:pt x="1829" y="0"/>
                  </a:moveTo>
                  <a:lnTo>
                    <a:pt x="1844" y="0"/>
                  </a:lnTo>
                  <a:lnTo>
                    <a:pt x="1844" y="4"/>
                  </a:lnTo>
                  <a:lnTo>
                    <a:pt x="1829" y="4"/>
                  </a:lnTo>
                  <a:lnTo>
                    <a:pt x="1829" y="0"/>
                  </a:lnTo>
                  <a:close/>
                  <a:moveTo>
                    <a:pt x="1856" y="0"/>
                  </a:moveTo>
                  <a:lnTo>
                    <a:pt x="1871" y="0"/>
                  </a:lnTo>
                  <a:lnTo>
                    <a:pt x="1871" y="4"/>
                  </a:lnTo>
                  <a:lnTo>
                    <a:pt x="1856" y="4"/>
                  </a:lnTo>
                  <a:lnTo>
                    <a:pt x="1856" y="0"/>
                  </a:lnTo>
                  <a:close/>
                  <a:moveTo>
                    <a:pt x="1883" y="0"/>
                  </a:moveTo>
                  <a:lnTo>
                    <a:pt x="1898" y="0"/>
                  </a:lnTo>
                  <a:lnTo>
                    <a:pt x="1898" y="4"/>
                  </a:lnTo>
                  <a:lnTo>
                    <a:pt x="1883" y="4"/>
                  </a:lnTo>
                  <a:lnTo>
                    <a:pt x="1883" y="0"/>
                  </a:lnTo>
                  <a:close/>
                  <a:moveTo>
                    <a:pt x="1909" y="0"/>
                  </a:moveTo>
                  <a:lnTo>
                    <a:pt x="1925" y="0"/>
                  </a:lnTo>
                  <a:lnTo>
                    <a:pt x="1925" y="4"/>
                  </a:lnTo>
                  <a:lnTo>
                    <a:pt x="1909" y="4"/>
                  </a:lnTo>
                  <a:lnTo>
                    <a:pt x="1909" y="0"/>
                  </a:lnTo>
                  <a:close/>
                  <a:moveTo>
                    <a:pt x="1936" y="0"/>
                  </a:moveTo>
                  <a:lnTo>
                    <a:pt x="1952" y="0"/>
                  </a:lnTo>
                  <a:lnTo>
                    <a:pt x="1952" y="4"/>
                  </a:lnTo>
                  <a:lnTo>
                    <a:pt x="1936" y="4"/>
                  </a:lnTo>
                  <a:lnTo>
                    <a:pt x="1936" y="0"/>
                  </a:lnTo>
                  <a:close/>
                  <a:moveTo>
                    <a:pt x="1963" y="0"/>
                  </a:moveTo>
                  <a:lnTo>
                    <a:pt x="1979" y="0"/>
                  </a:lnTo>
                  <a:lnTo>
                    <a:pt x="1979" y="4"/>
                  </a:lnTo>
                  <a:lnTo>
                    <a:pt x="1963" y="4"/>
                  </a:lnTo>
                  <a:lnTo>
                    <a:pt x="1963" y="0"/>
                  </a:lnTo>
                  <a:close/>
                  <a:moveTo>
                    <a:pt x="1990" y="0"/>
                  </a:moveTo>
                  <a:lnTo>
                    <a:pt x="2006" y="0"/>
                  </a:lnTo>
                  <a:lnTo>
                    <a:pt x="2006" y="4"/>
                  </a:lnTo>
                  <a:lnTo>
                    <a:pt x="1990" y="4"/>
                  </a:lnTo>
                  <a:lnTo>
                    <a:pt x="1990" y="0"/>
                  </a:lnTo>
                  <a:close/>
                  <a:moveTo>
                    <a:pt x="2017" y="0"/>
                  </a:moveTo>
                  <a:lnTo>
                    <a:pt x="2032" y="0"/>
                  </a:lnTo>
                  <a:lnTo>
                    <a:pt x="2032" y="4"/>
                  </a:lnTo>
                  <a:lnTo>
                    <a:pt x="2017" y="4"/>
                  </a:lnTo>
                  <a:lnTo>
                    <a:pt x="2017" y="0"/>
                  </a:lnTo>
                  <a:close/>
                  <a:moveTo>
                    <a:pt x="2044" y="0"/>
                  </a:moveTo>
                  <a:lnTo>
                    <a:pt x="2059" y="0"/>
                  </a:lnTo>
                  <a:lnTo>
                    <a:pt x="2059" y="4"/>
                  </a:lnTo>
                  <a:lnTo>
                    <a:pt x="2044" y="4"/>
                  </a:lnTo>
                  <a:lnTo>
                    <a:pt x="2044" y="0"/>
                  </a:lnTo>
                  <a:close/>
                  <a:moveTo>
                    <a:pt x="2071" y="0"/>
                  </a:moveTo>
                  <a:lnTo>
                    <a:pt x="2086" y="0"/>
                  </a:lnTo>
                  <a:lnTo>
                    <a:pt x="2086" y="4"/>
                  </a:lnTo>
                  <a:lnTo>
                    <a:pt x="2071" y="4"/>
                  </a:lnTo>
                  <a:lnTo>
                    <a:pt x="2071" y="0"/>
                  </a:lnTo>
                  <a:close/>
                  <a:moveTo>
                    <a:pt x="2098" y="0"/>
                  </a:moveTo>
                  <a:lnTo>
                    <a:pt x="2113" y="0"/>
                  </a:lnTo>
                  <a:lnTo>
                    <a:pt x="2113" y="4"/>
                  </a:lnTo>
                  <a:lnTo>
                    <a:pt x="2098" y="4"/>
                  </a:lnTo>
                  <a:lnTo>
                    <a:pt x="2098" y="0"/>
                  </a:lnTo>
                  <a:close/>
                  <a:moveTo>
                    <a:pt x="2125" y="0"/>
                  </a:moveTo>
                  <a:lnTo>
                    <a:pt x="2140" y="0"/>
                  </a:lnTo>
                  <a:lnTo>
                    <a:pt x="2140" y="4"/>
                  </a:lnTo>
                  <a:lnTo>
                    <a:pt x="2125" y="4"/>
                  </a:lnTo>
                  <a:lnTo>
                    <a:pt x="2125" y="0"/>
                  </a:lnTo>
                  <a:close/>
                  <a:moveTo>
                    <a:pt x="2152" y="0"/>
                  </a:moveTo>
                  <a:lnTo>
                    <a:pt x="2167" y="0"/>
                  </a:lnTo>
                  <a:lnTo>
                    <a:pt x="2167" y="4"/>
                  </a:lnTo>
                  <a:lnTo>
                    <a:pt x="2152" y="4"/>
                  </a:lnTo>
                  <a:lnTo>
                    <a:pt x="2152" y="0"/>
                  </a:lnTo>
                  <a:close/>
                  <a:moveTo>
                    <a:pt x="2178" y="0"/>
                  </a:moveTo>
                  <a:lnTo>
                    <a:pt x="2194" y="0"/>
                  </a:lnTo>
                  <a:lnTo>
                    <a:pt x="2194" y="4"/>
                  </a:lnTo>
                  <a:lnTo>
                    <a:pt x="2178" y="4"/>
                  </a:lnTo>
                  <a:lnTo>
                    <a:pt x="2178" y="0"/>
                  </a:lnTo>
                  <a:close/>
                  <a:moveTo>
                    <a:pt x="2205" y="0"/>
                  </a:moveTo>
                  <a:lnTo>
                    <a:pt x="2221" y="0"/>
                  </a:lnTo>
                  <a:lnTo>
                    <a:pt x="2221" y="4"/>
                  </a:lnTo>
                  <a:lnTo>
                    <a:pt x="2205" y="4"/>
                  </a:lnTo>
                  <a:lnTo>
                    <a:pt x="2205" y="0"/>
                  </a:lnTo>
                  <a:close/>
                  <a:moveTo>
                    <a:pt x="2232" y="0"/>
                  </a:moveTo>
                  <a:lnTo>
                    <a:pt x="2248" y="0"/>
                  </a:lnTo>
                  <a:lnTo>
                    <a:pt x="2248" y="4"/>
                  </a:lnTo>
                  <a:lnTo>
                    <a:pt x="2232" y="4"/>
                  </a:lnTo>
                  <a:lnTo>
                    <a:pt x="2232" y="0"/>
                  </a:lnTo>
                  <a:close/>
                  <a:moveTo>
                    <a:pt x="2259" y="0"/>
                  </a:moveTo>
                  <a:lnTo>
                    <a:pt x="2274" y="0"/>
                  </a:lnTo>
                  <a:lnTo>
                    <a:pt x="2274" y="4"/>
                  </a:lnTo>
                  <a:lnTo>
                    <a:pt x="2259" y="4"/>
                  </a:lnTo>
                  <a:lnTo>
                    <a:pt x="2259" y="0"/>
                  </a:lnTo>
                  <a:close/>
                  <a:moveTo>
                    <a:pt x="2286" y="0"/>
                  </a:moveTo>
                  <a:lnTo>
                    <a:pt x="2301" y="0"/>
                  </a:lnTo>
                  <a:lnTo>
                    <a:pt x="2301" y="4"/>
                  </a:lnTo>
                  <a:lnTo>
                    <a:pt x="2286" y="4"/>
                  </a:lnTo>
                  <a:lnTo>
                    <a:pt x="2286" y="0"/>
                  </a:lnTo>
                  <a:close/>
                  <a:moveTo>
                    <a:pt x="2313" y="0"/>
                  </a:moveTo>
                  <a:lnTo>
                    <a:pt x="2328" y="0"/>
                  </a:lnTo>
                  <a:lnTo>
                    <a:pt x="2328" y="4"/>
                  </a:lnTo>
                  <a:lnTo>
                    <a:pt x="2313" y="4"/>
                  </a:lnTo>
                  <a:lnTo>
                    <a:pt x="2313" y="0"/>
                  </a:lnTo>
                  <a:close/>
                  <a:moveTo>
                    <a:pt x="2340" y="0"/>
                  </a:moveTo>
                  <a:lnTo>
                    <a:pt x="2355" y="0"/>
                  </a:lnTo>
                  <a:lnTo>
                    <a:pt x="2355" y="4"/>
                  </a:lnTo>
                  <a:lnTo>
                    <a:pt x="2340" y="4"/>
                  </a:lnTo>
                  <a:lnTo>
                    <a:pt x="2340" y="0"/>
                  </a:lnTo>
                  <a:close/>
                  <a:moveTo>
                    <a:pt x="2367" y="0"/>
                  </a:moveTo>
                  <a:lnTo>
                    <a:pt x="2382" y="0"/>
                  </a:lnTo>
                  <a:lnTo>
                    <a:pt x="2382" y="4"/>
                  </a:lnTo>
                  <a:lnTo>
                    <a:pt x="2367" y="4"/>
                  </a:lnTo>
                  <a:lnTo>
                    <a:pt x="2367" y="0"/>
                  </a:lnTo>
                  <a:close/>
                  <a:moveTo>
                    <a:pt x="2394" y="0"/>
                  </a:moveTo>
                  <a:lnTo>
                    <a:pt x="2409" y="0"/>
                  </a:lnTo>
                  <a:lnTo>
                    <a:pt x="2409" y="4"/>
                  </a:lnTo>
                  <a:lnTo>
                    <a:pt x="2394" y="4"/>
                  </a:lnTo>
                  <a:lnTo>
                    <a:pt x="2394" y="0"/>
                  </a:lnTo>
                  <a:close/>
                  <a:moveTo>
                    <a:pt x="2420" y="0"/>
                  </a:moveTo>
                  <a:lnTo>
                    <a:pt x="2436" y="0"/>
                  </a:lnTo>
                  <a:lnTo>
                    <a:pt x="2436" y="4"/>
                  </a:lnTo>
                  <a:lnTo>
                    <a:pt x="2420" y="4"/>
                  </a:lnTo>
                  <a:lnTo>
                    <a:pt x="2420" y="0"/>
                  </a:lnTo>
                  <a:close/>
                  <a:moveTo>
                    <a:pt x="2447" y="0"/>
                  </a:moveTo>
                  <a:lnTo>
                    <a:pt x="2463" y="0"/>
                  </a:lnTo>
                  <a:lnTo>
                    <a:pt x="2463" y="4"/>
                  </a:lnTo>
                  <a:lnTo>
                    <a:pt x="2447" y="4"/>
                  </a:lnTo>
                  <a:lnTo>
                    <a:pt x="2447" y="0"/>
                  </a:lnTo>
                  <a:close/>
                  <a:moveTo>
                    <a:pt x="2474" y="0"/>
                  </a:moveTo>
                  <a:lnTo>
                    <a:pt x="2490" y="0"/>
                  </a:lnTo>
                  <a:lnTo>
                    <a:pt x="2490" y="4"/>
                  </a:lnTo>
                  <a:lnTo>
                    <a:pt x="2474" y="4"/>
                  </a:lnTo>
                  <a:lnTo>
                    <a:pt x="2474" y="0"/>
                  </a:lnTo>
                  <a:close/>
                  <a:moveTo>
                    <a:pt x="2501" y="0"/>
                  </a:moveTo>
                  <a:lnTo>
                    <a:pt x="2517" y="0"/>
                  </a:lnTo>
                  <a:lnTo>
                    <a:pt x="2517" y="4"/>
                  </a:lnTo>
                  <a:lnTo>
                    <a:pt x="2501" y="4"/>
                  </a:lnTo>
                  <a:lnTo>
                    <a:pt x="2501" y="0"/>
                  </a:lnTo>
                  <a:close/>
                  <a:moveTo>
                    <a:pt x="2528" y="0"/>
                  </a:moveTo>
                  <a:lnTo>
                    <a:pt x="2543" y="0"/>
                  </a:lnTo>
                  <a:lnTo>
                    <a:pt x="2543" y="4"/>
                  </a:lnTo>
                  <a:lnTo>
                    <a:pt x="2528" y="4"/>
                  </a:lnTo>
                  <a:lnTo>
                    <a:pt x="2528" y="0"/>
                  </a:lnTo>
                  <a:close/>
                  <a:moveTo>
                    <a:pt x="2555" y="0"/>
                  </a:moveTo>
                  <a:lnTo>
                    <a:pt x="2570" y="0"/>
                  </a:lnTo>
                  <a:lnTo>
                    <a:pt x="2570" y="4"/>
                  </a:lnTo>
                  <a:lnTo>
                    <a:pt x="2555" y="4"/>
                  </a:lnTo>
                  <a:lnTo>
                    <a:pt x="2555" y="0"/>
                  </a:lnTo>
                  <a:close/>
                  <a:moveTo>
                    <a:pt x="2582" y="0"/>
                  </a:moveTo>
                  <a:lnTo>
                    <a:pt x="2597" y="0"/>
                  </a:lnTo>
                  <a:lnTo>
                    <a:pt x="2597" y="4"/>
                  </a:lnTo>
                  <a:lnTo>
                    <a:pt x="2582" y="4"/>
                  </a:lnTo>
                  <a:lnTo>
                    <a:pt x="2582" y="0"/>
                  </a:lnTo>
                  <a:close/>
                  <a:moveTo>
                    <a:pt x="2609" y="0"/>
                  </a:moveTo>
                  <a:lnTo>
                    <a:pt x="2624" y="0"/>
                  </a:lnTo>
                  <a:lnTo>
                    <a:pt x="2624" y="4"/>
                  </a:lnTo>
                  <a:lnTo>
                    <a:pt x="2609" y="4"/>
                  </a:lnTo>
                  <a:lnTo>
                    <a:pt x="2609" y="0"/>
                  </a:lnTo>
                  <a:close/>
                  <a:moveTo>
                    <a:pt x="2636" y="0"/>
                  </a:moveTo>
                  <a:lnTo>
                    <a:pt x="2651" y="0"/>
                  </a:lnTo>
                  <a:lnTo>
                    <a:pt x="2651" y="4"/>
                  </a:lnTo>
                  <a:lnTo>
                    <a:pt x="2636" y="4"/>
                  </a:lnTo>
                  <a:lnTo>
                    <a:pt x="2636" y="0"/>
                  </a:lnTo>
                  <a:close/>
                  <a:moveTo>
                    <a:pt x="2663" y="0"/>
                  </a:moveTo>
                  <a:lnTo>
                    <a:pt x="2678" y="0"/>
                  </a:lnTo>
                  <a:lnTo>
                    <a:pt x="2678" y="4"/>
                  </a:lnTo>
                  <a:lnTo>
                    <a:pt x="2663" y="4"/>
                  </a:lnTo>
                  <a:lnTo>
                    <a:pt x="2663" y="0"/>
                  </a:lnTo>
                  <a:close/>
                  <a:moveTo>
                    <a:pt x="2689" y="0"/>
                  </a:moveTo>
                  <a:lnTo>
                    <a:pt x="2705" y="0"/>
                  </a:lnTo>
                  <a:lnTo>
                    <a:pt x="2705" y="4"/>
                  </a:lnTo>
                  <a:lnTo>
                    <a:pt x="2689" y="4"/>
                  </a:lnTo>
                  <a:lnTo>
                    <a:pt x="2689" y="0"/>
                  </a:lnTo>
                  <a:close/>
                  <a:moveTo>
                    <a:pt x="2716" y="0"/>
                  </a:moveTo>
                  <a:lnTo>
                    <a:pt x="2732" y="0"/>
                  </a:lnTo>
                  <a:lnTo>
                    <a:pt x="2732" y="4"/>
                  </a:lnTo>
                  <a:lnTo>
                    <a:pt x="2716" y="4"/>
                  </a:lnTo>
                  <a:lnTo>
                    <a:pt x="2716" y="0"/>
                  </a:lnTo>
                  <a:close/>
                  <a:moveTo>
                    <a:pt x="2743" y="0"/>
                  </a:moveTo>
                  <a:lnTo>
                    <a:pt x="2759" y="0"/>
                  </a:lnTo>
                  <a:lnTo>
                    <a:pt x="2759" y="4"/>
                  </a:lnTo>
                  <a:lnTo>
                    <a:pt x="2743" y="4"/>
                  </a:lnTo>
                  <a:lnTo>
                    <a:pt x="2743" y="0"/>
                  </a:lnTo>
                  <a:close/>
                  <a:moveTo>
                    <a:pt x="2770" y="0"/>
                  </a:moveTo>
                  <a:lnTo>
                    <a:pt x="2785" y="0"/>
                  </a:lnTo>
                  <a:lnTo>
                    <a:pt x="2785" y="4"/>
                  </a:lnTo>
                  <a:lnTo>
                    <a:pt x="2770" y="4"/>
                  </a:lnTo>
                  <a:lnTo>
                    <a:pt x="2770" y="0"/>
                  </a:lnTo>
                  <a:close/>
                  <a:moveTo>
                    <a:pt x="2797" y="0"/>
                  </a:moveTo>
                  <a:lnTo>
                    <a:pt x="2812" y="0"/>
                  </a:lnTo>
                  <a:lnTo>
                    <a:pt x="2812" y="4"/>
                  </a:lnTo>
                  <a:lnTo>
                    <a:pt x="2797" y="4"/>
                  </a:lnTo>
                  <a:lnTo>
                    <a:pt x="2797" y="0"/>
                  </a:lnTo>
                  <a:close/>
                  <a:moveTo>
                    <a:pt x="2824" y="0"/>
                  </a:moveTo>
                  <a:lnTo>
                    <a:pt x="2839" y="0"/>
                  </a:lnTo>
                  <a:lnTo>
                    <a:pt x="2839" y="4"/>
                  </a:lnTo>
                  <a:lnTo>
                    <a:pt x="2824" y="4"/>
                  </a:lnTo>
                  <a:lnTo>
                    <a:pt x="2824" y="0"/>
                  </a:lnTo>
                  <a:close/>
                  <a:moveTo>
                    <a:pt x="2851" y="0"/>
                  </a:moveTo>
                  <a:lnTo>
                    <a:pt x="2866" y="0"/>
                  </a:lnTo>
                  <a:lnTo>
                    <a:pt x="2866" y="4"/>
                  </a:lnTo>
                  <a:lnTo>
                    <a:pt x="2851" y="4"/>
                  </a:lnTo>
                  <a:lnTo>
                    <a:pt x="2851" y="0"/>
                  </a:lnTo>
                  <a:close/>
                  <a:moveTo>
                    <a:pt x="2878" y="0"/>
                  </a:moveTo>
                  <a:lnTo>
                    <a:pt x="2893" y="0"/>
                  </a:lnTo>
                  <a:lnTo>
                    <a:pt x="2893" y="4"/>
                  </a:lnTo>
                  <a:lnTo>
                    <a:pt x="2878" y="4"/>
                  </a:lnTo>
                  <a:lnTo>
                    <a:pt x="2878" y="0"/>
                  </a:lnTo>
                  <a:close/>
                  <a:moveTo>
                    <a:pt x="2905" y="0"/>
                  </a:moveTo>
                  <a:lnTo>
                    <a:pt x="2920" y="0"/>
                  </a:lnTo>
                  <a:lnTo>
                    <a:pt x="2920" y="4"/>
                  </a:lnTo>
                  <a:lnTo>
                    <a:pt x="2905" y="4"/>
                  </a:lnTo>
                  <a:lnTo>
                    <a:pt x="2905" y="0"/>
                  </a:lnTo>
                  <a:close/>
                  <a:moveTo>
                    <a:pt x="2931" y="0"/>
                  </a:moveTo>
                  <a:lnTo>
                    <a:pt x="2947" y="0"/>
                  </a:lnTo>
                  <a:lnTo>
                    <a:pt x="2947" y="4"/>
                  </a:lnTo>
                  <a:lnTo>
                    <a:pt x="2931" y="4"/>
                  </a:lnTo>
                  <a:lnTo>
                    <a:pt x="2931" y="0"/>
                  </a:lnTo>
                  <a:close/>
                  <a:moveTo>
                    <a:pt x="2958" y="0"/>
                  </a:moveTo>
                  <a:lnTo>
                    <a:pt x="2974" y="0"/>
                  </a:lnTo>
                  <a:lnTo>
                    <a:pt x="2974" y="4"/>
                  </a:lnTo>
                  <a:lnTo>
                    <a:pt x="2958" y="4"/>
                  </a:lnTo>
                  <a:lnTo>
                    <a:pt x="2958" y="0"/>
                  </a:lnTo>
                  <a:close/>
                  <a:moveTo>
                    <a:pt x="2985" y="0"/>
                  </a:moveTo>
                  <a:lnTo>
                    <a:pt x="3001" y="0"/>
                  </a:lnTo>
                  <a:lnTo>
                    <a:pt x="3001" y="4"/>
                  </a:lnTo>
                  <a:lnTo>
                    <a:pt x="2985" y="4"/>
                  </a:lnTo>
                  <a:lnTo>
                    <a:pt x="2985" y="0"/>
                  </a:lnTo>
                  <a:close/>
                  <a:moveTo>
                    <a:pt x="3012" y="0"/>
                  </a:moveTo>
                  <a:lnTo>
                    <a:pt x="3027" y="0"/>
                  </a:lnTo>
                  <a:lnTo>
                    <a:pt x="3027" y="4"/>
                  </a:lnTo>
                  <a:lnTo>
                    <a:pt x="3012" y="4"/>
                  </a:lnTo>
                  <a:lnTo>
                    <a:pt x="3012" y="0"/>
                  </a:lnTo>
                  <a:close/>
                  <a:moveTo>
                    <a:pt x="3039" y="0"/>
                  </a:moveTo>
                  <a:lnTo>
                    <a:pt x="3054" y="0"/>
                  </a:lnTo>
                  <a:lnTo>
                    <a:pt x="3054" y="4"/>
                  </a:lnTo>
                  <a:lnTo>
                    <a:pt x="3039" y="4"/>
                  </a:lnTo>
                  <a:lnTo>
                    <a:pt x="3039" y="0"/>
                  </a:lnTo>
                  <a:close/>
                  <a:moveTo>
                    <a:pt x="3066" y="0"/>
                  </a:moveTo>
                  <a:lnTo>
                    <a:pt x="3081" y="0"/>
                  </a:lnTo>
                  <a:lnTo>
                    <a:pt x="3081" y="4"/>
                  </a:lnTo>
                  <a:lnTo>
                    <a:pt x="3066" y="4"/>
                  </a:lnTo>
                  <a:lnTo>
                    <a:pt x="3066" y="0"/>
                  </a:lnTo>
                  <a:close/>
                  <a:moveTo>
                    <a:pt x="3093" y="0"/>
                  </a:moveTo>
                  <a:lnTo>
                    <a:pt x="3108" y="0"/>
                  </a:lnTo>
                  <a:lnTo>
                    <a:pt x="3108" y="4"/>
                  </a:lnTo>
                  <a:lnTo>
                    <a:pt x="3093" y="4"/>
                  </a:lnTo>
                  <a:lnTo>
                    <a:pt x="3093" y="0"/>
                  </a:lnTo>
                  <a:close/>
                  <a:moveTo>
                    <a:pt x="3120" y="0"/>
                  </a:moveTo>
                  <a:lnTo>
                    <a:pt x="3135" y="0"/>
                  </a:lnTo>
                  <a:lnTo>
                    <a:pt x="3135" y="4"/>
                  </a:lnTo>
                  <a:lnTo>
                    <a:pt x="3120" y="4"/>
                  </a:lnTo>
                  <a:lnTo>
                    <a:pt x="3120" y="0"/>
                  </a:lnTo>
                  <a:close/>
                  <a:moveTo>
                    <a:pt x="3147" y="0"/>
                  </a:moveTo>
                  <a:lnTo>
                    <a:pt x="3162" y="0"/>
                  </a:lnTo>
                  <a:lnTo>
                    <a:pt x="3162" y="4"/>
                  </a:lnTo>
                  <a:lnTo>
                    <a:pt x="3147" y="4"/>
                  </a:lnTo>
                  <a:lnTo>
                    <a:pt x="3147" y="0"/>
                  </a:lnTo>
                  <a:close/>
                  <a:moveTo>
                    <a:pt x="3173" y="0"/>
                  </a:moveTo>
                  <a:lnTo>
                    <a:pt x="3189" y="0"/>
                  </a:lnTo>
                  <a:lnTo>
                    <a:pt x="3189" y="4"/>
                  </a:lnTo>
                  <a:lnTo>
                    <a:pt x="3173" y="4"/>
                  </a:lnTo>
                  <a:lnTo>
                    <a:pt x="3173" y="0"/>
                  </a:lnTo>
                  <a:close/>
                  <a:moveTo>
                    <a:pt x="3200" y="0"/>
                  </a:moveTo>
                  <a:lnTo>
                    <a:pt x="3216" y="0"/>
                  </a:lnTo>
                  <a:lnTo>
                    <a:pt x="3216" y="4"/>
                  </a:lnTo>
                  <a:lnTo>
                    <a:pt x="3200" y="4"/>
                  </a:lnTo>
                  <a:lnTo>
                    <a:pt x="3200" y="0"/>
                  </a:lnTo>
                  <a:close/>
                  <a:moveTo>
                    <a:pt x="3227" y="0"/>
                  </a:moveTo>
                  <a:lnTo>
                    <a:pt x="3243" y="0"/>
                  </a:lnTo>
                  <a:lnTo>
                    <a:pt x="3243" y="4"/>
                  </a:lnTo>
                  <a:lnTo>
                    <a:pt x="3227" y="4"/>
                  </a:lnTo>
                  <a:lnTo>
                    <a:pt x="3227" y="0"/>
                  </a:lnTo>
                  <a:close/>
                  <a:moveTo>
                    <a:pt x="3254" y="0"/>
                  </a:moveTo>
                  <a:lnTo>
                    <a:pt x="3270" y="0"/>
                  </a:lnTo>
                  <a:lnTo>
                    <a:pt x="3270" y="4"/>
                  </a:lnTo>
                  <a:lnTo>
                    <a:pt x="3254" y="4"/>
                  </a:lnTo>
                  <a:lnTo>
                    <a:pt x="3254" y="0"/>
                  </a:lnTo>
                  <a:close/>
                  <a:moveTo>
                    <a:pt x="3281" y="0"/>
                  </a:moveTo>
                  <a:lnTo>
                    <a:pt x="3296" y="0"/>
                  </a:lnTo>
                  <a:lnTo>
                    <a:pt x="3296" y="4"/>
                  </a:lnTo>
                  <a:lnTo>
                    <a:pt x="3281" y="4"/>
                  </a:lnTo>
                  <a:lnTo>
                    <a:pt x="3281" y="0"/>
                  </a:lnTo>
                  <a:close/>
                  <a:moveTo>
                    <a:pt x="3308" y="0"/>
                  </a:moveTo>
                  <a:lnTo>
                    <a:pt x="3323" y="0"/>
                  </a:lnTo>
                  <a:lnTo>
                    <a:pt x="3323" y="4"/>
                  </a:lnTo>
                  <a:lnTo>
                    <a:pt x="3308" y="4"/>
                  </a:lnTo>
                  <a:lnTo>
                    <a:pt x="3308" y="0"/>
                  </a:lnTo>
                  <a:close/>
                  <a:moveTo>
                    <a:pt x="3335" y="0"/>
                  </a:moveTo>
                  <a:lnTo>
                    <a:pt x="3350" y="0"/>
                  </a:lnTo>
                  <a:lnTo>
                    <a:pt x="3350" y="4"/>
                  </a:lnTo>
                  <a:lnTo>
                    <a:pt x="3335" y="4"/>
                  </a:lnTo>
                  <a:lnTo>
                    <a:pt x="3335" y="0"/>
                  </a:lnTo>
                  <a:close/>
                  <a:moveTo>
                    <a:pt x="3362" y="0"/>
                  </a:moveTo>
                  <a:lnTo>
                    <a:pt x="3377" y="0"/>
                  </a:lnTo>
                  <a:lnTo>
                    <a:pt x="3377" y="4"/>
                  </a:lnTo>
                  <a:lnTo>
                    <a:pt x="3362" y="4"/>
                  </a:lnTo>
                  <a:lnTo>
                    <a:pt x="3362" y="0"/>
                  </a:lnTo>
                  <a:close/>
                  <a:moveTo>
                    <a:pt x="3389" y="0"/>
                  </a:moveTo>
                  <a:lnTo>
                    <a:pt x="3404" y="0"/>
                  </a:lnTo>
                  <a:lnTo>
                    <a:pt x="3404" y="4"/>
                  </a:lnTo>
                  <a:lnTo>
                    <a:pt x="3389" y="4"/>
                  </a:lnTo>
                  <a:lnTo>
                    <a:pt x="3389" y="0"/>
                  </a:lnTo>
                  <a:close/>
                  <a:moveTo>
                    <a:pt x="3416" y="0"/>
                  </a:moveTo>
                  <a:lnTo>
                    <a:pt x="3431" y="0"/>
                  </a:lnTo>
                  <a:lnTo>
                    <a:pt x="3431" y="4"/>
                  </a:lnTo>
                  <a:lnTo>
                    <a:pt x="3416" y="4"/>
                  </a:lnTo>
                  <a:lnTo>
                    <a:pt x="3416" y="0"/>
                  </a:lnTo>
                  <a:close/>
                  <a:moveTo>
                    <a:pt x="3442" y="0"/>
                  </a:moveTo>
                  <a:lnTo>
                    <a:pt x="3458" y="0"/>
                  </a:lnTo>
                  <a:lnTo>
                    <a:pt x="3458" y="4"/>
                  </a:lnTo>
                  <a:lnTo>
                    <a:pt x="3442" y="4"/>
                  </a:lnTo>
                  <a:lnTo>
                    <a:pt x="3442" y="0"/>
                  </a:lnTo>
                  <a:close/>
                  <a:moveTo>
                    <a:pt x="3469" y="0"/>
                  </a:moveTo>
                  <a:lnTo>
                    <a:pt x="3485" y="0"/>
                  </a:lnTo>
                  <a:lnTo>
                    <a:pt x="3485" y="4"/>
                  </a:lnTo>
                  <a:lnTo>
                    <a:pt x="3469" y="4"/>
                  </a:lnTo>
                  <a:lnTo>
                    <a:pt x="3469" y="0"/>
                  </a:lnTo>
                  <a:close/>
                  <a:moveTo>
                    <a:pt x="3496" y="0"/>
                  </a:moveTo>
                  <a:lnTo>
                    <a:pt x="3512" y="0"/>
                  </a:lnTo>
                  <a:lnTo>
                    <a:pt x="3512" y="4"/>
                  </a:lnTo>
                  <a:lnTo>
                    <a:pt x="3496" y="4"/>
                  </a:lnTo>
                  <a:lnTo>
                    <a:pt x="3496" y="0"/>
                  </a:lnTo>
                  <a:close/>
                  <a:moveTo>
                    <a:pt x="3523" y="0"/>
                  </a:moveTo>
                  <a:lnTo>
                    <a:pt x="3538" y="0"/>
                  </a:lnTo>
                  <a:lnTo>
                    <a:pt x="3538" y="4"/>
                  </a:lnTo>
                  <a:lnTo>
                    <a:pt x="3523" y="4"/>
                  </a:lnTo>
                  <a:lnTo>
                    <a:pt x="3523" y="0"/>
                  </a:lnTo>
                  <a:close/>
                  <a:moveTo>
                    <a:pt x="3550" y="0"/>
                  </a:moveTo>
                  <a:lnTo>
                    <a:pt x="3565" y="0"/>
                  </a:lnTo>
                  <a:lnTo>
                    <a:pt x="3565" y="4"/>
                  </a:lnTo>
                  <a:lnTo>
                    <a:pt x="3550" y="4"/>
                  </a:lnTo>
                  <a:lnTo>
                    <a:pt x="3550" y="0"/>
                  </a:lnTo>
                  <a:close/>
                  <a:moveTo>
                    <a:pt x="3577" y="0"/>
                  </a:moveTo>
                  <a:lnTo>
                    <a:pt x="3592" y="0"/>
                  </a:lnTo>
                  <a:lnTo>
                    <a:pt x="3592" y="4"/>
                  </a:lnTo>
                  <a:lnTo>
                    <a:pt x="3577" y="4"/>
                  </a:lnTo>
                  <a:lnTo>
                    <a:pt x="3577" y="0"/>
                  </a:lnTo>
                  <a:close/>
                  <a:moveTo>
                    <a:pt x="3604" y="0"/>
                  </a:moveTo>
                  <a:lnTo>
                    <a:pt x="3619" y="0"/>
                  </a:lnTo>
                  <a:lnTo>
                    <a:pt x="3619" y="4"/>
                  </a:lnTo>
                  <a:lnTo>
                    <a:pt x="3604" y="4"/>
                  </a:lnTo>
                  <a:lnTo>
                    <a:pt x="3604" y="0"/>
                  </a:lnTo>
                  <a:close/>
                  <a:moveTo>
                    <a:pt x="3631" y="0"/>
                  </a:moveTo>
                  <a:lnTo>
                    <a:pt x="3646" y="0"/>
                  </a:lnTo>
                  <a:lnTo>
                    <a:pt x="3646" y="4"/>
                  </a:lnTo>
                  <a:lnTo>
                    <a:pt x="3631" y="4"/>
                  </a:lnTo>
                  <a:lnTo>
                    <a:pt x="3631" y="0"/>
                  </a:lnTo>
                  <a:close/>
                  <a:moveTo>
                    <a:pt x="3658" y="0"/>
                  </a:moveTo>
                  <a:lnTo>
                    <a:pt x="3673" y="0"/>
                  </a:lnTo>
                  <a:lnTo>
                    <a:pt x="3673" y="4"/>
                  </a:lnTo>
                  <a:lnTo>
                    <a:pt x="3658" y="4"/>
                  </a:lnTo>
                  <a:lnTo>
                    <a:pt x="3658" y="0"/>
                  </a:lnTo>
                  <a:close/>
                  <a:moveTo>
                    <a:pt x="3684" y="0"/>
                  </a:moveTo>
                  <a:lnTo>
                    <a:pt x="3700" y="0"/>
                  </a:lnTo>
                  <a:lnTo>
                    <a:pt x="3700" y="4"/>
                  </a:lnTo>
                  <a:lnTo>
                    <a:pt x="3684" y="4"/>
                  </a:lnTo>
                  <a:lnTo>
                    <a:pt x="3684" y="0"/>
                  </a:lnTo>
                  <a:close/>
                  <a:moveTo>
                    <a:pt x="3711" y="0"/>
                  </a:moveTo>
                  <a:lnTo>
                    <a:pt x="3727" y="0"/>
                  </a:lnTo>
                  <a:lnTo>
                    <a:pt x="3727" y="4"/>
                  </a:lnTo>
                  <a:lnTo>
                    <a:pt x="3711" y="4"/>
                  </a:lnTo>
                  <a:lnTo>
                    <a:pt x="3711" y="0"/>
                  </a:lnTo>
                  <a:close/>
                  <a:moveTo>
                    <a:pt x="3738" y="0"/>
                  </a:moveTo>
                  <a:lnTo>
                    <a:pt x="3754" y="0"/>
                  </a:lnTo>
                  <a:lnTo>
                    <a:pt x="3754" y="4"/>
                  </a:lnTo>
                  <a:lnTo>
                    <a:pt x="3738" y="4"/>
                  </a:lnTo>
                  <a:lnTo>
                    <a:pt x="3738" y="0"/>
                  </a:lnTo>
                  <a:close/>
                  <a:moveTo>
                    <a:pt x="3765" y="0"/>
                  </a:moveTo>
                  <a:lnTo>
                    <a:pt x="3781" y="0"/>
                  </a:lnTo>
                  <a:lnTo>
                    <a:pt x="3781" y="4"/>
                  </a:lnTo>
                  <a:lnTo>
                    <a:pt x="3765" y="4"/>
                  </a:lnTo>
                  <a:lnTo>
                    <a:pt x="3765" y="0"/>
                  </a:lnTo>
                  <a:close/>
                  <a:moveTo>
                    <a:pt x="3792" y="0"/>
                  </a:moveTo>
                  <a:lnTo>
                    <a:pt x="3807" y="0"/>
                  </a:lnTo>
                  <a:lnTo>
                    <a:pt x="3807" y="4"/>
                  </a:lnTo>
                  <a:lnTo>
                    <a:pt x="3792" y="4"/>
                  </a:lnTo>
                  <a:lnTo>
                    <a:pt x="3792" y="0"/>
                  </a:lnTo>
                  <a:close/>
                  <a:moveTo>
                    <a:pt x="3819" y="0"/>
                  </a:moveTo>
                  <a:lnTo>
                    <a:pt x="3834" y="0"/>
                  </a:lnTo>
                  <a:lnTo>
                    <a:pt x="3834" y="4"/>
                  </a:lnTo>
                  <a:lnTo>
                    <a:pt x="3819" y="4"/>
                  </a:lnTo>
                  <a:lnTo>
                    <a:pt x="3819" y="0"/>
                  </a:lnTo>
                  <a:close/>
                  <a:moveTo>
                    <a:pt x="3846" y="0"/>
                  </a:moveTo>
                  <a:lnTo>
                    <a:pt x="3861" y="0"/>
                  </a:lnTo>
                  <a:lnTo>
                    <a:pt x="3861" y="4"/>
                  </a:lnTo>
                  <a:lnTo>
                    <a:pt x="3846" y="4"/>
                  </a:lnTo>
                  <a:lnTo>
                    <a:pt x="3846" y="0"/>
                  </a:lnTo>
                  <a:close/>
                  <a:moveTo>
                    <a:pt x="3873" y="0"/>
                  </a:moveTo>
                  <a:lnTo>
                    <a:pt x="3888" y="0"/>
                  </a:lnTo>
                  <a:lnTo>
                    <a:pt x="3888" y="4"/>
                  </a:lnTo>
                  <a:lnTo>
                    <a:pt x="3873" y="4"/>
                  </a:lnTo>
                  <a:lnTo>
                    <a:pt x="3873" y="0"/>
                  </a:lnTo>
                  <a:close/>
                  <a:moveTo>
                    <a:pt x="3900" y="0"/>
                  </a:moveTo>
                  <a:lnTo>
                    <a:pt x="3915" y="0"/>
                  </a:lnTo>
                  <a:lnTo>
                    <a:pt x="3915" y="4"/>
                  </a:lnTo>
                  <a:lnTo>
                    <a:pt x="3900" y="4"/>
                  </a:lnTo>
                  <a:lnTo>
                    <a:pt x="3900" y="0"/>
                  </a:lnTo>
                  <a:close/>
                  <a:moveTo>
                    <a:pt x="3927" y="0"/>
                  </a:moveTo>
                  <a:lnTo>
                    <a:pt x="3942" y="0"/>
                  </a:lnTo>
                  <a:lnTo>
                    <a:pt x="3942" y="4"/>
                  </a:lnTo>
                  <a:lnTo>
                    <a:pt x="3927" y="4"/>
                  </a:lnTo>
                  <a:lnTo>
                    <a:pt x="3927" y="0"/>
                  </a:lnTo>
                  <a:close/>
                  <a:moveTo>
                    <a:pt x="3953" y="0"/>
                  </a:moveTo>
                  <a:lnTo>
                    <a:pt x="3969" y="0"/>
                  </a:lnTo>
                  <a:lnTo>
                    <a:pt x="3969" y="4"/>
                  </a:lnTo>
                  <a:lnTo>
                    <a:pt x="3953" y="4"/>
                  </a:lnTo>
                  <a:lnTo>
                    <a:pt x="3953" y="0"/>
                  </a:lnTo>
                  <a:close/>
                  <a:moveTo>
                    <a:pt x="3980" y="0"/>
                  </a:moveTo>
                  <a:lnTo>
                    <a:pt x="3996" y="0"/>
                  </a:lnTo>
                  <a:lnTo>
                    <a:pt x="3996" y="4"/>
                  </a:lnTo>
                  <a:lnTo>
                    <a:pt x="3980" y="4"/>
                  </a:lnTo>
                  <a:lnTo>
                    <a:pt x="3980" y="0"/>
                  </a:lnTo>
                  <a:close/>
                  <a:moveTo>
                    <a:pt x="4007" y="0"/>
                  </a:moveTo>
                  <a:lnTo>
                    <a:pt x="4023" y="0"/>
                  </a:lnTo>
                  <a:lnTo>
                    <a:pt x="4023" y="4"/>
                  </a:lnTo>
                  <a:lnTo>
                    <a:pt x="4007" y="4"/>
                  </a:lnTo>
                  <a:lnTo>
                    <a:pt x="4007" y="0"/>
                  </a:lnTo>
                  <a:close/>
                  <a:moveTo>
                    <a:pt x="4034" y="0"/>
                  </a:moveTo>
                  <a:lnTo>
                    <a:pt x="4049" y="0"/>
                  </a:lnTo>
                  <a:lnTo>
                    <a:pt x="4049" y="4"/>
                  </a:lnTo>
                  <a:lnTo>
                    <a:pt x="4034" y="4"/>
                  </a:lnTo>
                  <a:lnTo>
                    <a:pt x="4034" y="0"/>
                  </a:lnTo>
                  <a:close/>
                  <a:moveTo>
                    <a:pt x="4061" y="0"/>
                  </a:moveTo>
                  <a:lnTo>
                    <a:pt x="4076" y="0"/>
                  </a:lnTo>
                  <a:lnTo>
                    <a:pt x="4076" y="4"/>
                  </a:lnTo>
                  <a:lnTo>
                    <a:pt x="4061" y="4"/>
                  </a:lnTo>
                  <a:lnTo>
                    <a:pt x="4061" y="0"/>
                  </a:lnTo>
                  <a:close/>
                  <a:moveTo>
                    <a:pt x="4088" y="0"/>
                  </a:moveTo>
                  <a:lnTo>
                    <a:pt x="4103" y="0"/>
                  </a:lnTo>
                  <a:lnTo>
                    <a:pt x="4103" y="4"/>
                  </a:lnTo>
                  <a:lnTo>
                    <a:pt x="4088" y="4"/>
                  </a:lnTo>
                  <a:lnTo>
                    <a:pt x="4088" y="0"/>
                  </a:lnTo>
                  <a:close/>
                  <a:moveTo>
                    <a:pt x="4115" y="0"/>
                  </a:moveTo>
                  <a:lnTo>
                    <a:pt x="4130" y="0"/>
                  </a:lnTo>
                  <a:lnTo>
                    <a:pt x="4130" y="4"/>
                  </a:lnTo>
                  <a:lnTo>
                    <a:pt x="4115" y="4"/>
                  </a:lnTo>
                  <a:lnTo>
                    <a:pt x="4115" y="0"/>
                  </a:lnTo>
                  <a:close/>
                  <a:moveTo>
                    <a:pt x="4142" y="0"/>
                  </a:moveTo>
                  <a:lnTo>
                    <a:pt x="4157" y="0"/>
                  </a:lnTo>
                  <a:lnTo>
                    <a:pt x="4157" y="4"/>
                  </a:lnTo>
                  <a:lnTo>
                    <a:pt x="4142" y="4"/>
                  </a:lnTo>
                  <a:lnTo>
                    <a:pt x="4142" y="0"/>
                  </a:lnTo>
                  <a:close/>
                  <a:moveTo>
                    <a:pt x="4169" y="0"/>
                  </a:moveTo>
                  <a:lnTo>
                    <a:pt x="4184" y="0"/>
                  </a:lnTo>
                  <a:lnTo>
                    <a:pt x="4184" y="4"/>
                  </a:lnTo>
                  <a:lnTo>
                    <a:pt x="4169" y="4"/>
                  </a:lnTo>
                  <a:lnTo>
                    <a:pt x="4169" y="0"/>
                  </a:lnTo>
                  <a:close/>
                  <a:moveTo>
                    <a:pt x="4195" y="0"/>
                  </a:moveTo>
                  <a:lnTo>
                    <a:pt x="4211" y="0"/>
                  </a:lnTo>
                  <a:lnTo>
                    <a:pt x="4211" y="4"/>
                  </a:lnTo>
                  <a:lnTo>
                    <a:pt x="4195" y="4"/>
                  </a:lnTo>
                  <a:lnTo>
                    <a:pt x="4195" y="0"/>
                  </a:lnTo>
                  <a:close/>
                  <a:moveTo>
                    <a:pt x="4222" y="0"/>
                  </a:moveTo>
                  <a:lnTo>
                    <a:pt x="4238" y="0"/>
                  </a:lnTo>
                  <a:lnTo>
                    <a:pt x="4238" y="4"/>
                  </a:lnTo>
                  <a:lnTo>
                    <a:pt x="4222" y="4"/>
                  </a:lnTo>
                  <a:lnTo>
                    <a:pt x="4222" y="0"/>
                  </a:lnTo>
                  <a:close/>
                  <a:moveTo>
                    <a:pt x="4249" y="0"/>
                  </a:moveTo>
                  <a:lnTo>
                    <a:pt x="4265" y="0"/>
                  </a:lnTo>
                  <a:lnTo>
                    <a:pt x="4265" y="4"/>
                  </a:lnTo>
                  <a:lnTo>
                    <a:pt x="4249" y="4"/>
                  </a:lnTo>
                  <a:lnTo>
                    <a:pt x="4249" y="0"/>
                  </a:lnTo>
                  <a:close/>
                  <a:moveTo>
                    <a:pt x="4276" y="0"/>
                  </a:moveTo>
                  <a:lnTo>
                    <a:pt x="4292" y="0"/>
                  </a:lnTo>
                  <a:lnTo>
                    <a:pt x="4292" y="4"/>
                  </a:lnTo>
                  <a:lnTo>
                    <a:pt x="4276" y="4"/>
                  </a:lnTo>
                  <a:lnTo>
                    <a:pt x="4276" y="0"/>
                  </a:lnTo>
                  <a:close/>
                  <a:moveTo>
                    <a:pt x="4303" y="0"/>
                  </a:moveTo>
                  <a:lnTo>
                    <a:pt x="4318" y="0"/>
                  </a:lnTo>
                  <a:lnTo>
                    <a:pt x="4318" y="4"/>
                  </a:lnTo>
                  <a:lnTo>
                    <a:pt x="4303" y="4"/>
                  </a:lnTo>
                  <a:lnTo>
                    <a:pt x="4303" y="0"/>
                  </a:lnTo>
                  <a:close/>
                  <a:moveTo>
                    <a:pt x="4330" y="0"/>
                  </a:moveTo>
                  <a:lnTo>
                    <a:pt x="4345" y="0"/>
                  </a:lnTo>
                  <a:lnTo>
                    <a:pt x="4345" y="4"/>
                  </a:lnTo>
                  <a:lnTo>
                    <a:pt x="4330" y="4"/>
                  </a:lnTo>
                  <a:lnTo>
                    <a:pt x="4330" y="0"/>
                  </a:lnTo>
                  <a:close/>
                  <a:moveTo>
                    <a:pt x="4357" y="0"/>
                  </a:moveTo>
                  <a:lnTo>
                    <a:pt x="4372" y="0"/>
                  </a:lnTo>
                  <a:lnTo>
                    <a:pt x="4372" y="4"/>
                  </a:lnTo>
                  <a:lnTo>
                    <a:pt x="4357" y="4"/>
                  </a:lnTo>
                  <a:lnTo>
                    <a:pt x="4357" y="0"/>
                  </a:lnTo>
                  <a:close/>
                  <a:moveTo>
                    <a:pt x="4384" y="0"/>
                  </a:moveTo>
                  <a:lnTo>
                    <a:pt x="4399" y="0"/>
                  </a:lnTo>
                  <a:lnTo>
                    <a:pt x="4399" y="4"/>
                  </a:lnTo>
                  <a:lnTo>
                    <a:pt x="4384" y="4"/>
                  </a:lnTo>
                  <a:lnTo>
                    <a:pt x="4384" y="0"/>
                  </a:lnTo>
                  <a:close/>
                  <a:moveTo>
                    <a:pt x="4411" y="0"/>
                  </a:moveTo>
                  <a:lnTo>
                    <a:pt x="4426" y="0"/>
                  </a:lnTo>
                  <a:lnTo>
                    <a:pt x="4426" y="4"/>
                  </a:lnTo>
                  <a:lnTo>
                    <a:pt x="4411" y="4"/>
                  </a:lnTo>
                  <a:lnTo>
                    <a:pt x="4411" y="0"/>
                  </a:lnTo>
                  <a:close/>
                  <a:moveTo>
                    <a:pt x="4438" y="0"/>
                  </a:moveTo>
                  <a:lnTo>
                    <a:pt x="4453" y="0"/>
                  </a:lnTo>
                  <a:lnTo>
                    <a:pt x="4453" y="4"/>
                  </a:lnTo>
                  <a:lnTo>
                    <a:pt x="4438" y="4"/>
                  </a:lnTo>
                  <a:lnTo>
                    <a:pt x="4438" y="0"/>
                  </a:lnTo>
                  <a:close/>
                  <a:moveTo>
                    <a:pt x="4464" y="0"/>
                  </a:moveTo>
                  <a:lnTo>
                    <a:pt x="4480" y="0"/>
                  </a:lnTo>
                  <a:lnTo>
                    <a:pt x="4480" y="4"/>
                  </a:lnTo>
                  <a:lnTo>
                    <a:pt x="4464" y="4"/>
                  </a:lnTo>
                  <a:lnTo>
                    <a:pt x="4464" y="0"/>
                  </a:lnTo>
                  <a:close/>
                  <a:moveTo>
                    <a:pt x="4491" y="0"/>
                  </a:moveTo>
                  <a:lnTo>
                    <a:pt x="4507" y="0"/>
                  </a:lnTo>
                  <a:lnTo>
                    <a:pt x="4507" y="4"/>
                  </a:lnTo>
                  <a:lnTo>
                    <a:pt x="4491" y="4"/>
                  </a:lnTo>
                  <a:lnTo>
                    <a:pt x="4491" y="0"/>
                  </a:lnTo>
                  <a:close/>
                  <a:moveTo>
                    <a:pt x="4518" y="0"/>
                  </a:moveTo>
                  <a:lnTo>
                    <a:pt x="4534" y="0"/>
                  </a:lnTo>
                  <a:lnTo>
                    <a:pt x="4534" y="4"/>
                  </a:lnTo>
                  <a:lnTo>
                    <a:pt x="4518" y="4"/>
                  </a:lnTo>
                  <a:lnTo>
                    <a:pt x="4518" y="0"/>
                  </a:lnTo>
                  <a:close/>
                  <a:moveTo>
                    <a:pt x="4545" y="0"/>
                  </a:moveTo>
                  <a:lnTo>
                    <a:pt x="4560" y="0"/>
                  </a:lnTo>
                  <a:lnTo>
                    <a:pt x="4560" y="4"/>
                  </a:lnTo>
                  <a:lnTo>
                    <a:pt x="4545" y="4"/>
                  </a:lnTo>
                  <a:lnTo>
                    <a:pt x="4545" y="0"/>
                  </a:lnTo>
                  <a:close/>
                  <a:moveTo>
                    <a:pt x="4572" y="0"/>
                  </a:moveTo>
                  <a:lnTo>
                    <a:pt x="4587" y="0"/>
                  </a:lnTo>
                  <a:lnTo>
                    <a:pt x="4587" y="4"/>
                  </a:lnTo>
                  <a:lnTo>
                    <a:pt x="4572" y="4"/>
                  </a:lnTo>
                  <a:lnTo>
                    <a:pt x="4572" y="0"/>
                  </a:lnTo>
                  <a:close/>
                  <a:moveTo>
                    <a:pt x="4599" y="0"/>
                  </a:moveTo>
                  <a:lnTo>
                    <a:pt x="4614" y="0"/>
                  </a:lnTo>
                  <a:lnTo>
                    <a:pt x="4614" y="4"/>
                  </a:lnTo>
                  <a:lnTo>
                    <a:pt x="4599" y="4"/>
                  </a:lnTo>
                  <a:lnTo>
                    <a:pt x="4599" y="0"/>
                  </a:lnTo>
                  <a:close/>
                  <a:moveTo>
                    <a:pt x="4626" y="0"/>
                  </a:moveTo>
                  <a:lnTo>
                    <a:pt x="4641" y="0"/>
                  </a:lnTo>
                  <a:lnTo>
                    <a:pt x="4641" y="4"/>
                  </a:lnTo>
                  <a:lnTo>
                    <a:pt x="4626" y="4"/>
                  </a:lnTo>
                  <a:lnTo>
                    <a:pt x="4626" y="0"/>
                  </a:lnTo>
                  <a:close/>
                  <a:moveTo>
                    <a:pt x="4653" y="0"/>
                  </a:moveTo>
                  <a:lnTo>
                    <a:pt x="4668" y="0"/>
                  </a:lnTo>
                  <a:lnTo>
                    <a:pt x="4668" y="4"/>
                  </a:lnTo>
                  <a:lnTo>
                    <a:pt x="4653" y="4"/>
                  </a:lnTo>
                  <a:lnTo>
                    <a:pt x="4653" y="0"/>
                  </a:lnTo>
                  <a:close/>
                  <a:moveTo>
                    <a:pt x="4680" y="0"/>
                  </a:moveTo>
                  <a:lnTo>
                    <a:pt x="4695" y="0"/>
                  </a:lnTo>
                  <a:lnTo>
                    <a:pt x="4695" y="4"/>
                  </a:lnTo>
                  <a:lnTo>
                    <a:pt x="4680" y="4"/>
                  </a:lnTo>
                  <a:lnTo>
                    <a:pt x="4680" y="0"/>
                  </a:lnTo>
                  <a:close/>
                  <a:moveTo>
                    <a:pt x="4706" y="0"/>
                  </a:moveTo>
                  <a:lnTo>
                    <a:pt x="4722" y="0"/>
                  </a:lnTo>
                  <a:lnTo>
                    <a:pt x="4722" y="4"/>
                  </a:lnTo>
                  <a:lnTo>
                    <a:pt x="4706" y="4"/>
                  </a:lnTo>
                  <a:lnTo>
                    <a:pt x="4706" y="0"/>
                  </a:lnTo>
                  <a:close/>
                  <a:moveTo>
                    <a:pt x="4733" y="0"/>
                  </a:moveTo>
                  <a:lnTo>
                    <a:pt x="4749" y="0"/>
                  </a:lnTo>
                  <a:lnTo>
                    <a:pt x="4749" y="4"/>
                  </a:lnTo>
                  <a:lnTo>
                    <a:pt x="4733" y="4"/>
                  </a:lnTo>
                  <a:lnTo>
                    <a:pt x="4733" y="0"/>
                  </a:lnTo>
                  <a:close/>
                  <a:moveTo>
                    <a:pt x="4760" y="0"/>
                  </a:moveTo>
                  <a:lnTo>
                    <a:pt x="4776" y="0"/>
                  </a:lnTo>
                  <a:lnTo>
                    <a:pt x="4776" y="4"/>
                  </a:lnTo>
                  <a:lnTo>
                    <a:pt x="4760" y="4"/>
                  </a:lnTo>
                  <a:lnTo>
                    <a:pt x="4760" y="0"/>
                  </a:lnTo>
                  <a:close/>
                  <a:moveTo>
                    <a:pt x="4787" y="0"/>
                  </a:moveTo>
                  <a:lnTo>
                    <a:pt x="4803" y="0"/>
                  </a:lnTo>
                  <a:lnTo>
                    <a:pt x="4803" y="4"/>
                  </a:lnTo>
                  <a:lnTo>
                    <a:pt x="4787" y="4"/>
                  </a:lnTo>
                  <a:lnTo>
                    <a:pt x="4787" y="0"/>
                  </a:lnTo>
                  <a:close/>
                  <a:moveTo>
                    <a:pt x="4814" y="0"/>
                  </a:moveTo>
                  <a:lnTo>
                    <a:pt x="4829" y="0"/>
                  </a:lnTo>
                  <a:lnTo>
                    <a:pt x="4829" y="4"/>
                  </a:lnTo>
                  <a:lnTo>
                    <a:pt x="4814" y="4"/>
                  </a:lnTo>
                  <a:lnTo>
                    <a:pt x="4814" y="0"/>
                  </a:lnTo>
                  <a:close/>
                  <a:moveTo>
                    <a:pt x="4841" y="0"/>
                  </a:moveTo>
                  <a:lnTo>
                    <a:pt x="4856" y="0"/>
                  </a:lnTo>
                  <a:lnTo>
                    <a:pt x="4856" y="4"/>
                  </a:lnTo>
                  <a:lnTo>
                    <a:pt x="4841" y="4"/>
                  </a:lnTo>
                  <a:lnTo>
                    <a:pt x="4841" y="0"/>
                  </a:lnTo>
                  <a:close/>
                  <a:moveTo>
                    <a:pt x="4868" y="0"/>
                  </a:moveTo>
                  <a:lnTo>
                    <a:pt x="4883" y="0"/>
                  </a:lnTo>
                  <a:lnTo>
                    <a:pt x="4883" y="4"/>
                  </a:lnTo>
                  <a:lnTo>
                    <a:pt x="4868" y="4"/>
                  </a:lnTo>
                  <a:lnTo>
                    <a:pt x="4868" y="0"/>
                  </a:lnTo>
                  <a:close/>
                  <a:moveTo>
                    <a:pt x="4895" y="0"/>
                  </a:moveTo>
                  <a:lnTo>
                    <a:pt x="4910" y="0"/>
                  </a:lnTo>
                  <a:lnTo>
                    <a:pt x="4910" y="4"/>
                  </a:lnTo>
                  <a:lnTo>
                    <a:pt x="4895" y="4"/>
                  </a:lnTo>
                  <a:lnTo>
                    <a:pt x="4895" y="0"/>
                  </a:lnTo>
                  <a:close/>
                  <a:moveTo>
                    <a:pt x="4922" y="0"/>
                  </a:moveTo>
                  <a:lnTo>
                    <a:pt x="4937" y="0"/>
                  </a:lnTo>
                  <a:lnTo>
                    <a:pt x="4937" y="4"/>
                  </a:lnTo>
                  <a:lnTo>
                    <a:pt x="4922" y="4"/>
                  </a:lnTo>
                  <a:lnTo>
                    <a:pt x="4922" y="0"/>
                  </a:lnTo>
                  <a:close/>
                  <a:moveTo>
                    <a:pt x="4949" y="0"/>
                  </a:moveTo>
                  <a:lnTo>
                    <a:pt x="4964" y="0"/>
                  </a:lnTo>
                  <a:lnTo>
                    <a:pt x="4964" y="4"/>
                  </a:lnTo>
                  <a:lnTo>
                    <a:pt x="4949" y="4"/>
                  </a:lnTo>
                  <a:lnTo>
                    <a:pt x="4949" y="0"/>
                  </a:lnTo>
                  <a:close/>
                  <a:moveTo>
                    <a:pt x="4975" y="0"/>
                  </a:moveTo>
                  <a:lnTo>
                    <a:pt x="4991" y="0"/>
                  </a:lnTo>
                  <a:lnTo>
                    <a:pt x="4991" y="4"/>
                  </a:lnTo>
                  <a:lnTo>
                    <a:pt x="4975" y="4"/>
                  </a:lnTo>
                  <a:lnTo>
                    <a:pt x="4975" y="0"/>
                  </a:lnTo>
                  <a:close/>
                  <a:moveTo>
                    <a:pt x="5002" y="0"/>
                  </a:moveTo>
                  <a:lnTo>
                    <a:pt x="5018" y="0"/>
                  </a:lnTo>
                  <a:lnTo>
                    <a:pt x="5018" y="4"/>
                  </a:lnTo>
                  <a:lnTo>
                    <a:pt x="5002" y="4"/>
                  </a:lnTo>
                  <a:lnTo>
                    <a:pt x="5002" y="0"/>
                  </a:lnTo>
                  <a:close/>
                  <a:moveTo>
                    <a:pt x="5029" y="0"/>
                  </a:moveTo>
                  <a:lnTo>
                    <a:pt x="5045" y="0"/>
                  </a:lnTo>
                  <a:lnTo>
                    <a:pt x="5045" y="4"/>
                  </a:lnTo>
                  <a:lnTo>
                    <a:pt x="5029" y="4"/>
                  </a:lnTo>
                  <a:lnTo>
                    <a:pt x="5029" y="0"/>
                  </a:lnTo>
                  <a:close/>
                  <a:moveTo>
                    <a:pt x="5056" y="0"/>
                  </a:moveTo>
                  <a:lnTo>
                    <a:pt x="5071" y="0"/>
                  </a:lnTo>
                  <a:lnTo>
                    <a:pt x="5071" y="4"/>
                  </a:lnTo>
                  <a:lnTo>
                    <a:pt x="5056" y="4"/>
                  </a:lnTo>
                  <a:lnTo>
                    <a:pt x="5056" y="0"/>
                  </a:lnTo>
                  <a:close/>
                  <a:moveTo>
                    <a:pt x="5083" y="0"/>
                  </a:moveTo>
                  <a:lnTo>
                    <a:pt x="5098" y="0"/>
                  </a:lnTo>
                  <a:lnTo>
                    <a:pt x="5098" y="4"/>
                  </a:lnTo>
                  <a:lnTo>
                    <a:pt x="5083" y="4"/>
                  </a:lnTo>
                  <a:lnTo>
                    <a:pt x="5083" y="0"/>
                  </a:lnTo>
                  <a:close/>
                  <a:moveTo>
                    <a:pt x="5110" y="0"/>
                  </a:moveTo>
                  <a:lnTo>
                    <a:pt x="5125" y="0"/>
                  </a:lnTo>
                  <a:lnTo>
                    <a:pt x="5125" y="4"/>
                  </a:lnTo>
                  <a:lnTo>
                    <a:pt x="5110" y="4"/>
                  </a:lnTo>
                  <a:lnTo>
                    <a:pt x="5110" y="0"/>
                  </a:lnTo>
                  <a:close/>
                  <a:moveTo>
                    <a:pt x="5137" y="0"/>
                  </a:moveTo>
                  <a:lnTo>
                    <a:pt x="5152" y="0"/>
                  </a:lnTo>
                  <a:lnTo>
                    <a:pt x="5152" y="4"/>
                  </a:lnTo>
                  <a:lnTo>
                    <a:pt x="5137" y="4"/>
                  </a:lnTo>
                  <a:lnTo>
                    <a:pt x="5137" y="0"/>
                  </a:lnTo>
                  <a:close/>
                  <a:moveTo>
                    <a:pt x="5164" y="0"/>
                  </a:moveTo>
                  <a:lnTo>
                    <a:pt x="5179" y="0"/>
                  </a:lnTo>
                  <a:lnTo>
                    <a:pt x="5179" y="4"/>
                  </a:lnTo>
                  <a:lnTo>
                    <a:pt x="5164" y="4"/>
                  </a:lnTo>
                  <a:lnTo>
                    <a:pt x="5164" y="0"/>
                  </a:lnTo>
                  <a:close/>
                  <a:moveTo>
                    <a:pt x="5191" y="0"/>
                  </a:moveTo>
                  <a:lnTo>
                    <a:pt x="5206" y="0"/>
                  </a:lnTo>
                  <a:lnTo>
                    <a:pt x="5206" y="4"/>
                  </a:lnTo>
                  <a:lnTo>
                    <a:pt x="5191" y="4"/>
                  </a:lnTo>
                  <a:lnTo>
                    <a:pt x="5191" y="0"/>
                  </a:lnTo>
                  <a:close/>
                  <a:moveTo>
                    <a:pt x="5217" y="0"/>
                  </a:moveTo>
                  <a:lnTo>
                    <a:pt x="5233" y="0"/>
                  </a:lnTo>
                  <a:lnTo>
                    <a:pt x="5233" y="4"/>
                  </a:lnTo>
                  <a:lnTo>
                    <a:pt x="5217" y="4"/>
                  </a:lnTo>
                  <a:lnTo>
                    <a:pt x="5217" y="0"/>
                  </a:lnTo>
                  <a:close/>
                  <a:moveTo>
                    <a:pt x="5244" y="0"/>
                  </a:moveTo>
                  <a:lnTo>
                    <a:pt x="5260" y="0"/>
                  </a:lnTo>
                  <a:lnTo>
                    <a:pt x="5260" y="4"/>
                  </a:lnTo>
                  <a:lnTo>
                    <a:pt x="5244" y="4"/>
                  </a:lnTo>
                  <a:lnTo>
                    <a:pt x="5244" y="0"/>
                  </a:lnTo>
                  <a:close/>
                  <a:moveTo>
                    <a:pt x="5271" y="0"/>
                  </a:moveTo>
                  <a:lnTo>
                    <a:pt x="5287" y="0"/>
                  </a:lnTo>
                  <a:lnTo>
                    <a:pt x="5287" y="4"/>
                  </a:lnTo>
                  <a:lnTo>
                    <a:pt x="5271" y="4"/>
                  </a:lnTo>
                  <a:lnTo>
                    <a:pt x="5271" y="0"/>
                  </a:lnTo>
                  <a:close/>
                  <a:moveTo>
                    <a:pt x="5298" y="0"/>
                  </a:moveTo>
                  <a:lnTo>
                    <a:pt x="5314" y="0"/>
                  </a:lnTo>
                  <a:lnTo>
                    <a:pt x="5314" y="4"/>
                  </a:lnTo>
                  <a:lnTo>
                    <a:pt x="5298" y="4"/>
                  </a:lnTo>
                  <a:lnTo>
                    <a:pt x="5298" y="0"/>
                  </a:lnTo>
                  <a:close/>
                  <a:moveTo>
                    <a:pt x="5325" y="0"/>
                  </a:moveTo>
                  <a:lnTo>
                    <a:pt x="5340" y="0"/>
                  </a:lnTo>
                  <a:lnTo>
                    <a:pt x="5340" y="4"/>
                  </a:lnTo>
                  <a:lnTo>
                    <a:pt x="5325" y="4"/>
                  </a:lnTo>
                  <a:lnTo>
                    <a:pt x="5325" y="0"/>
                  </a:lnTo>
                  <a:close/>
                  <a:moveTo>
                    <a:pt x="5352" y="0"/>
                  </a:moveTo>
                  <a:lnTo>
                    <a:pt x="5367" y="0"/>
                  </a:lnTo>
                  <a:lnTo>
                    <a:pt x="5367" y="4"/>
                  </a:lnTo>
                  <a:lnTo>
                    <a:pt x="5352" y="4"/>
                  </a:lnTo>
                  <a:lnTo>
                    <a:pt x="5352" y="0"/>
                  </a:lnTo>
                  <a:close/>
                  <a:moveTo>
                    <a:pt x="5379" y="0"/>
                  </a:moveTo>
                  <a:lnTo>
                    <a:pt x="5394" y="0"/>
                  </a:lnTo>
                  <a:lnTo>
                    <a:pt x="5394" y="4"/>
                  </a:lnTo>
                  <a:lnTo>
                    <a:pt x="5379" y="4"/>
                  </a:lnTo>
                  <a:lnTo>
                    <a:pt x="5379" y="0"/>
                  </a:lnTo>
                  <a:close/>
                  <a:moveTo>
                    <a:pt x="5406" y="0"/>
                  </a:moveTo>
                  <a:lnTo>
                    <a:pt x="5421" y="0"/>
                  </a:lnTo>
                  <a:lnTo>
                    <a:pt x="5421" y="4"/>
                  </a:lnTo>
                  <a:lnTo>
                    <a:pt x="5406" y="4"/>
                  </a:lnTo>
                  <a:lnTo>
                    <a:pt x="5406" y="0"/>
                  </a:lnTo>
                  <a:close/>
                  <a:moveTo>
                    <a:pt x="5433" y="0"/>
                  </a:moveTo>
                  <a:lnTo>
                    <a:pt x="5448" y="0"/>
                  </a:lnTo>
                  <a:lnTo>
                    <a:pt x="5448" y="4"/>
                  </a:lnTo>
                  <a:lnTo>
                    <a:pt x="5433" y="4"/>
                  </a:lnTo>
                  <a:lnTo>
                    <a:pt x="5433" y="0"/>
                  </a:lnTo>
                  <a:close/>
                  <a:moveTo>
                    <a:pt x="5460" y="0"/>
                  </a:moveTo>
                  <a:lnTo>
                    <a:pt x="5475" y="0"/>
                  </a:lnTo>
                  <a:lnTo>
                    <a:pt x="5475" y="4"/>
                  </a:lnTo>
                  <a:lnTo>
                    <a:pt x="5460" y="4"/>
                  </a:lnTo>
                  <a:lnTo>
                    <a:pt x="5460" y="0"/>
                  </a:lnTo>
                  <a:close/>
                  <a:moveTo>
                    <a:pt x="5486" y="0"/>
                  </a:moveTo>
                  <a:lnTo>
                    <a:pt x="5502" y="0"/>
                  </a:lnTo>
                  <a:lnTo>
                    <a:pt x="5502" y="4"/>
                  </a:lnTo>
                  <a:lnTo>
                    <a:pt x="5486" y="4"/>
                  </a:lnTo>
                  <a:lnTo>
                    <a:pt x="5486" y="0"/>
                  </a:lnTo>
                  <a:close/>
                  <a:moveTo>
                    <a:pt x="5513" y="0"/>
                  </a:moveTo>
                  <a:lnTo>
                    <a:pt x="5529" y="0"/>
                  </a:lnTo>
                  <a:lnTo>
                    <a:pt x="5529" y="4"/>
                  </a:lnTo>
                  <a:lnTo>
                    <a:pt x="5513" y="4"/>
                  </a:lnTo>
                  <a:lnTo>
                    <a:pt x="5513" y="0"/>
                  </a:lnTo>
                  <a:close/>
                  <a:moveTo>
                    <a:pt x="5540" y="0"/>
                  </a:moveTo>
                  <a:lnTo>
                    <a:pt x="5556" y="0"/>
                  </a:lnTo>
                  <a:lnTo>
                    <a:pt x="5556" y="4"/>
                  </a:lnTo>
                  <a:lnTo>
                    <a:pt x="5540" y="4"/>
                  </a:lnTo>
                  <a:lnTo>
                    <a:pt x="5540" y="0"/>
                  </a:lnTo>
                  <a:close/>
                  <a:moveTo>
                    <a:pt x="5567" y="0"/>
                  </a:moveTo>
                  <a:lnTo>
                    <a:pt x="5582" y="0"/>
                  </a:lnTo>
                  <a:lnTo>
                    <a:pt x="5582" y="4"/>
                  </a:lnTo>
                  <a:lnTo>
                    <a:pt x="5567" y="4"/>
                  </a:lnTo>
                  <a:lnTo>
                    <a:pt x="5567" y="0"/>
                  </a:lnTo>
                  <a:close/>
                  <a:moveTo>
                    <a:pt x="5594" y="0"/>
                  </a:moveTo>
                  <a:lnTo>
                    <a:pt x="5609" y="0"/>
                  </a:lnTo>
                  <a:lnTo>
                    <a:pt x="5609" y="4"/>
                  </a:lnTo>
                  <a:lnTo>
                    <a:pt x="5594" y="4"/>
                  </a:lnTo>
                  <a:lnTo>
                    <a:pt x="5594" y="0"/>
                  </a:lnTo>
                  <a:close/>
                  <a:moveTo>
                    <a:pt x="5621" y="0"/>
                  </a:moveTo>
                  <a:lnTo>
                    <a:pt x="5636" y="0"/>
                  </a:lnTo>
                  <a:lnTo>
                    <a:pt x="5636" y="4"/>
                  </a:lnTo>
                  <a:lnTo>
                    <a:pt x="5621" y="4"/>
                  </a:lnTo>
                  <a:lnTo>
                    <a:pt x="5621" y="0"/>
                  </a:lnTo>
                  <a:close/>
                  <a:moveTo>
                    <a:pt x="5648" y="0"/>
                  </a:moveTo>
                  <a:lnTo>
                    <a:pt x="5663" y="0"/>
                  </a:lnTo>
                  <a:lnTo>
                    <a:pt x="5663" y="4"/>
                  </a:lnTo>
                  <a:lnTo>
                    <a:pt x="5648" y="4"/>
                  </a:lnTo>
                  <a:lnTo>
                    <a:pt x="5648" y="0"/>
                  </a:lnTo>
                  <a:close/>
                  <a:moveTo>
                    <a:pt x="5675" y="0"/>
                  </a:moveTo>
                  <a:lnTo>
                    <a:pt x="5690" y="0"/>
                  </a:lnTo>
                  <a:lnTo>
                    <a:pt x="5690" y="4"/>
                  </a:lnTo>
                  <a:lnTo>
                    <a:pt x="5675" y="4"/>
                  </a:lnTo>
                  <a:lnTo>
                    <a:pt x="5675" y="0"/>
                  </a:lnTo>
                  <a:close/>
                  <a:moveTo>
                    <a:pt x="5702" y="0"/>
                  </a:moveTo>
                  <a:lnTo>
                    <a:pt x="5717" y="0"/>
                  </a:lnTo>
                  <a:lnTo>
                    <a:pt x="5717" y="4"/>
                  </a:lnTo>
                  <a:lnTo>
                    <a:pt x="5702" y="4"/>
                  </a:lnTo>
                  <a:lnTo>
                    <a:pt x="5702" y="0"/>
                  </a:lnTo>
                  <a:close/>
                  <a:moveTo>
                    <a:pt x="5728" y="0"/>
                  </a:moveTo>
                  <a:lnTo>
                    <a:pt x="5744" y="0"/>
                  </a:lnTo>
                  <a:lnTo>
                    <a:pt x="5744" y="4"/>
                  </a:lnTo>
                  <a:lnTo>
                    <a:pt x="5728" y="4"/>
                  </a:lnTo>
                  <a:lnTo>
                    <a:pt x="5728" y="0"/>
                  </a:lnTo>
                  <a:close/>
                  <a:moveTo>
                    <a:pt x="5755" y="0"/>
                  </a:moveTo>
                  <a:lnTo>
                    <a:pt x="5771" y="0"/>
                  </a:lnTo>
                  <a:lnTo>
                    <a:pt x="5771" y="4"/>
                  </a:lnTo>
                  <a:lnTo>
                    <a:pt x="5755" y="4"/>
                  </a:lnTo>
                  <a:lnTo>
                    <a:pt x="5755" y="0"/>
                  </a:lnTo>
                  <a:close/>
                  <a:moveTo>
                    <a:pt x="5782" y="0"/>
                  </a:moveTo>
                  <a:lnTo>
                    <a:pt x="5798" y="0"/>
                  </a:lnTo>
                  <a:lnTo>
                    <a:pt x="5798" y="4"/>
                  </a:lnTo>
                  <a:lnTo>
                    <a:pt x="5782" y="4"/>
                  </a:lnTo>
                  <a:lnTo>
                    <a:pt x="5782" y="0"/>
                  </a:lnTo>
                  <a:close/>
                  <a:moveTo>
                    <a:pt x="5809" y="0"/>
                  </a:moveTo>
                  <a:lnTo>
                    <a:pt x="5825" y="0"/>
                  </a:lnTo>
                  <a:lnTo>
                    <a:pt x="5825" y="4"/>
                  </a:lnTo>
                  <a:lnTo>
                    <a:pt x="5809" y="4"/>
                  </a:lnTo>
                  <a:lnTo>
                    <a:pt x="5809" y="0"/>
                  </a:lnTo>
                  <a:close/>
                  <a:moveTo>
                    <a:pt x="5836" y="0"/>
                  </a:moveTo>
                  <a:lnTo>
                    <a:pt x="5851" y="0"/>
                  </a:lnTo>
                  <a:lnTo>
                    <a:pt x="5851" y="4"/>
                  </a:lnTo>
                  <a:lnTo>
                    <a:pt x="5836" y="4"/>
                  </a:lnTo>
                  <a:lnTo>
                    <a:pt x="5836" y="0"/>
                  </a:lnTo>
                  <a:close/>
                  <a:moveTo>
                    <a:pt x="5863" y="0"/>
                  </a:moveTo>
                  <a:lnTo>
                    <a:pt x="5878" y="0"/>
                  </a:lnTo>
                  <a:lnTo>
                    <a:pt x="5878" y="4"/>
                  </a:lnTo>
                  <a:lnTo>
                    <a:pt x="5863" y="4"/>
                  </a:lnTo>
                  <a:lnTo>
                    <a:pt x="5863" y="0"/>
                  </a:lnTo>
                  <a:close/>
                  <a:moveTo>
                    <a:pt x="5890" y="0"/>
                  </a:moveTo>
                  <a:lnTo>
                    <a:pt x="5905" y="0"/>
                  </a:lnTo>
                  <a:lnTo>
                    <a:pt x="5905" y="4"/>
                  </a:lnTo>
                  <a:lnTo>
                    <a:pt x="5890" y="4"/>
                  </a:lnTo>
                  <a:lnTo>
                    <a:pt x="5890" y="0"/>
                  </a:lnTo>
                  <a:close/>
                  <a:moveTo>
                    <a:pt x="5917" y="0"/>
                  </a:moveTo>
                  <a:lnTo>
                    <a:pt x="5932" y="0"/>
                  </a:lnTo>
                  <a:lnTo>
                    <a:pt x="5932" y="4"/>
                  </a:lnTo>
                  <a:lnTo>
                    <a:pt x="5917" y="4"/>
                  </a:lnTo>
                  <a:lnTo>
                    <a:pt x="5917" y="0"/>
                  </a:lnTo>
                  <a:close/>
                  <a:moveTo>
                    <a:pt x="5944" y="0"/>
                  </a:moveTo>
                  <a:lnTo>
                    <a:pt x="5959" y="0"/>
                  </a:lnTo>
                  <a:lnTo>
                    <a:pt x="5959" y="4"/>
                  </a:lnTo>
                  <a:lnTo>
                    <a:pt x="5944" y="4"/>
                  </a:lnTo>
                  <a:lnTo>
                    <a:pt x="5944" y="0"/>
                  </a:lnTo>
                  <a:close/>
                  <a:moveTo>
                    <a:pt x="5971" y="0"/>
                  </a:moveTo>
                  <a:lnTo>
                    <a:pt x="5986" y="0"/>
                  </a:lnTo>
                  <a:lnTo>
                    <a:pt x="5986" y="4"/>
                  </a:lnTo>
                  <a:lnTo>
                    <a:pt x="5971" y="4"/>
                  </a:lnTo>
                  <a:lnTo>
                    <a:pt x="5971" y="0"/>
                  </a:lnTo>
                  <a:close/>
                  <a:moveTo>
                    <a:pt x="5997" y="0"/>
                  </a:moveTo>
                  <a:lnTo>
                    <a:pt x="6013" y="0"/>
                  </a:lnTo>
                  <a:lnTo>
                    <a:pt x="6013" y="4"/>
                  </a:lnTo>
                  <a:lnTo>
                    <a:pt x="5997" y="4"/>
                  </a:lnTo>
                  <a:lnTo>
                    <a:pt x="5997" y="0"/>
                  </a:lnTo>
                  <a:close/>
                  <a:moveTo>
                    <a:pt x="6024" y="0"/>
                  </a:moveTo>
                  <a:lnTo>
                    <a:pt x="6040" y="0"/>
                  </a:lnTo>
                  <a:lnTo>
                    <a:pt x="6040" y="4"/>
                  </a:lnTo>
                  <a:lnTo>
                    <a:pt x="6024" y="4"/>
                  </a:lnTo>
                  <a:lnTo>
                    <a:pt x="6024" y="0"/>
                  </a:lnTo>
                  <a:close/>
                  <a:moveTo>
                    <a:pt x="6051" y="0"/>
                  </a:moveTo>
                  <a:lnTo>
                    <a:pt x="6067" y="0"/>
                  </a:lnTo>
                  <a:lnTo>
                    <a:pt x="6067" y="4"/>
                  </a:lnTo>
                  <a:lnTo>
                    <a:pt x="6051" y="4"/>
                  </a:lnTo>
                  <a:lnTo>
                    <a:pt x="6051" y="0"/>
                  </a:lnTo>
                  <a:close/>
                  <a:moveTo>
                    <a:pt x="6078" y="0"/>
                  </a:moveTo>
                  <a:lnTo>
                    <a:pt x="6093" y="0"/>
                  </a:lnTo>
                  <a:lnTo>
                    <a:pt x="6093" y="4"/>
                  </a:lnTo>
                  <a:lnTo>
                    <a:pt x="6078" y="4"/>
                  </a:lnTo>
                  <a:lnTo>
                    <a:pt x="6078" y="0"/>
                  </a:lnTo>
                  <a:close/>
                  <a:moveTo>
                    <a:pt x="6105" y="0"/>
                  </a:moveTo>
                  <a:lnTo>
                    <a:pt x="6120" y="0"/>
                  </a:lnTo>
                  <a:lnTo>
                    <a:pt x="6120" y="4"/>
                  </a:lnTo>
                  <a:lnTo>
                    <a:pt x="6105" y="4"/>
                  </a:lnTo>
                  <a:lnTo>
                    <a:pt x="6105" y="0"/>
                  </a:lnTo>
                  <a:close/>
                  <a:moveTo>
                    <a:pt x="6132" y="0"/>
                  </a:moveTo>
                  <a:lnTo>
                    <a:pt x="6147" y="0"/>
                  </a:lnTo>
                  <a:lnTo>
                    <a:pt x="6147" y="4"/>
                  </a:lnTo>
                  <a:lnTo>
                    <a:pt x="6132" y="4"/>
                  </a:lnTo>
                  <a:lnTo>
                    <a:pt x="6132" y="0"/>
                  </a:lnTo>
                  <a:close/>
                  <a:moveTo>
                    <a:pt x="6159" y="0"/>
                  </a:moveTo>
                  <a:lnTo>
                    <a:pt x="6174" y="0"/>
                  </a:lnTo>
                  <a:lnTo>
                    <a:pt x="6174" y="4"/>
                  </a:lnTo>
                  <a:lnTo>
                    <a:pt x="6159" y="4"/>
                  </a:lnTo>
                  <a:lnTo>
                    <a:pt x="6159" y="0"/>
                  </a:lnTo>
                  <a:close/>
                  <a:moveTo>
                    <a:pt x="6186" y="0"/>
                  </a:moveTo>
                  <a:lnTo>
                    <a:pt x="6201" y="0"/>
                  </a:lnTo>
                  <a:lnTo>
                    <a:pt x="6201" y="4"/>
                  </a:lnTo>
                  <a:lnTo>
                    <a:pt x="6186" y="4"/>
                  </a:lnTo>
                  <a:lnTo>
                    <a:pt x="6186" y="0"/>
                  </a:lnTo>
                  <a:close/>
                  <a:moveTo>
                    <a:pt x="6213" y="0"/>
                  </a:moveTo>
                  <a:lnTo>
                    <a:pt x="6228" y="0"/>
                  </a:lnTo>
                  <a:lnTo>
                    <a:pt x="6228" y="4"/>
                  </a:lnTo>
                  <a:lnTo>
                    <a:pt x="6213" y="4"/>
                  </a:lnTo>
                  <a:lnTo>
                    <a:pt x="6213" y="0"/>
                  </a:lnTo>
                  <a:close/>
                  <a:moveTo>
                    <a:pt x="6239" y="0"/>
                  </a:moveTo>
                  <a:lnTo>
                    <a:pt x="6255" y="0"/>
                  </a:lnTo>
                  <a:lnTo>
                    <a:pt x="6255" y="4"/>
                  </a:lnTo>
                  <a:lnTo>
                    <a:pt x="6239" y="4"/>
                  </a:lnTo>
                  <a:lnTo>
                    <a:pt x="6239" y="0"/>
                  </a:lnTo>
                  <a:close/>
                  <a:moveTo>
                    <a:pt x="6266" y="0"/>
                  </a:moveTo>
                  <a:lnTo>
                    <a:pt x="6282" y="0"/>
                  </a:lnTo>
                  <a:lnTo>
                    <a:pt x="6282" y="4"/>
                  </a:lnTo>
                  <a:lnTo>
                    <a:pt x="6266" y="4"/>
                  </a:lnTo>
                  <a:lnTo>
                    <a:pt x="6266" y="0"/>
                  </a:lnTo>
                  <a:close/>
                  <a:moveTo>
                    <a:pt x="6293" y="0"/>
                  </a:moveTo>
                  <a:lnTo>
                    <a:pt x="6309" y="0"/>
                  </a:lnTo>
                  <a:lnTo>
                    <a:pt x="6309" y="4"/>
                  </a:lnTo>
                  <a:lnTo>
                    <a:pt x="6293" y="4"/>
                  </a:lnTo>
                  <a:lnTo>
                    <a:pt x="6293" y="0"/>
                  </a:lnTo>
                  <a:close/>
                  <a:moveTo>
                    <a:pt x="6320" y="0"/>
                  </a:moveTo>
                  <a:lnTo>
                    <a:pt x="6336" y="0"/>
                  </a:lnTo>
                  <a:lnTo>
                    <a:pt x="6336" y="4"/>
                  </a:lnTo>
                  <a:lnTo>
                    <a:pt x="6320" y="4"/>
                  </a:lnTo>
                  <a:lnTo>
                    <a:pt x="6320" y="0"/>
                  </a:lnTo>
                  <a:close/>
                  <a:moveTo>
                    <a:pt x="6347" y="0"/>
                  </a:moveTo>
                  <a:lnTo>
                    <a:pt x="6362" y="0"/>
                  </a:lnTo>
                  <a:lnTo>
                    <a:pt x="6362" y="4"/>
                  </a:lnTo>
                  <a:lnTo>
                    <a:pt x="6347" y="4"/>
                  </a:lnTo>
                  <a:lnTo>
                    <a:pt x="6347" y="0"/>
                  </a:lnTo>
                  <a:close/>
                  <a:moveTo>
                    <a:pt x="6374" y="0"/>
                  </a:moveTo>
                  <a:lnTo>
                    <a:pt x="6389" y="0"/>
                  </a:lnTo>
                  <a:lnTo>
                    <a:pt x="6389" y="4"/>
                  </a:lnTo>
                  <a:lnTo>
                    <a:pt x="6374" y="4"/>
                  </a:lnTo>
                  <a:lnTo>
                    <a:pt x="6374" y="0"/>
                  </a:lnTo>
                  <a:close/>
                  <a:moveTo>
                    <a:pt x="6401" y="0"/>
                  </a:moveTo>
                  <a:lnTo>
                    <a:pt x="6416" y="0"/>
                  </a:lnTo>
                  <a:lnTo>
                    <a:pt x="6416" y="4"/>
                  </a:lnTo>
                  <a:lnTo>
                    <a:pt x="6401" y="4"/>
                  </a:lnTo>
                  <a:lnTo>
                    <a:pt x="6401" y="0"/>
                  </a:lnTo>
                  <a:close/>
                  <a:moveTo>
                    <a:pt x="6428" y="0"/>
                  </a:moveTo>
                  <a:lnTo>
                    <a:pt x="6443" y="0"/>
                  </a:lnTo>
                  <a:lnTo>
                    <a:pt x="6443" y="4"/>
                  </a:lnTo>
                  <a:lnTo>
                    <a:pt x="6428" y="4"/>
                  </a:lnTo>
                  <a:lnTo>
                    <a:pt x="6428" y="0"/>
                  </a:lnTo>
                  <a:close/>
                  <a:moveTo>
                    <a:pt x="6455" y="0"/>
                  </a:moveTo>
                  <a:lnTo>
                    <a:pt x="6470" y="0"/>
                  </a:lnTo>
                  <a:lnTo>
                    <a:pt x="6470" y="4"/>
                  </a:lnTo>
                  <a:lnTo>
                    <a:pt x="6455" y="4"/>
                  </a:lnTo>
                  <a:lnTo>
                    <a:pt x="6455" y="0"/>
                  </a:lnTo>
                  <a:close/>
                  <a:moveTo>
                    <a:pt x="6482" y="0"/>
                  </a:moveTo>
                  <a:lnTo>
                    <a:pt x="6497" y="0"/>
                  </a:lnTo>
                  <a:lnTo>
                    <a:pt x="6497" y="4"/>
                  </a:lnTo>
                  <a:lnTo>
                    <a:pt x="6482" y="4"/>
                  </a:lnTo>
                  <a:lnTo>
                    <a:pt x="6482" y="0"/>
                  </a:lnTo>
                  <a:close/>
                  <a:moveTo>
                    <a:pt x="6508" y="0"/>
                  </a:moveTo>
                  <a:lnTo>
                    <a:pt x="6524" y="0"/>
                  </a:lnTo>
                  <a:lnTo>
                    <a:pt x="6524" y="4"/>
                  </a:lnTo>
                  <a:lnTo>
                    <a:pt x="6508" y="4"/>
                  </a:lnTo>
                  <a:lnTo>
                    <a:pt x="6508" y="0"/>
                  </a:lnTo>
                  <a:close/>
                  <a:moveTo>
                    <a:pt x="6535" y="0"/>
                  </a:moveTo>
                  <a:lnTo>
                    <a:pt x="6551" y="0"/>
                  </a:lnTo>
                  <a:lnTo>
                    <a:pt x="6551" y="4"/>
                  </a:lnTo>
                  <a:lnTo>
                    <a:pt x="6535" y="4"/>
                  </a:lnTo>
                  <a:lnTo>
                    <a:pt x="6535" y="0"/>
                  </a:lnTo>
                  <a:close/>
                  <a:moveTo>
                    <a:pt x="6562" y="0"/>
                  </a:moveTo>
                  <a:lnTo>
                    <a:pt x="6578" y="0"/>
                  </a:lnTo>
                  <a:lnTo>
                    <a:pt x="6578" y="4"/>
                  </a:lnTo>
                  <a:lnTo>
                    <a:pt x="6562" y="4"/>
                  </a:lnTo>
                  <a:lnTo>
                    <a:pt x="6562" y="0"/>
                  </a:lnTo>
                  <a:close/>
                  <a:moveTo>
                    <a:pt x="6589" y="0"/>
                  </a:moveTo>
                  <a:lnTo>
                    <a:pt x="6604" y="0"/>
                  </a:lnTo>
                  <a:lnTo>
                    <a:pt x="6604" y="4"/>
                  </a:lnTo>
                  <a:lnTo>
                    <a:pt x="6589" y="4"/>
                  </a:lnTo>
                  <a:lnTo>
                    <a:pt x="6589" y="0"/>
                  </a:lnTo>
                  <a:close/>
                  <a:moveTo>
                    <a:pt x="6616" y="0"/>
                  </a:moveTo>
                  <a:lnTo>
                    <a:pt x="6631" y="0"/>
                  </a:lnTo>
                  <a:lnTo>
                    <a:pt x="6631" y="4"/>
                  </a:lnTo>
                  <a:lnTo>
                    <a:pt x="6616" y="4"/>
                  </a:lnTo>
                  <a:lnTo>
                    <a:pt x="6616" y="0"/>
                  </a:lnTo>
                  <a:close/>
                  <a:moveTo>
                    <a:pt x="6643" y="0"/>
                  </a:moveTo>
                  <a:lnTo>
                    <a:pt x="6658" y="0"/>
                  </a:lnTo>
                  <a:lnTo>
                    <a:pt x="6658" y="4"/>
                  </a:lnTo>
                  <a:lnTo>
                    <a:pt x="6643" y="4"/>
                  </a:lnTo>
                  <a:lnTo>
                    <a:pt x="6643" y="0"/>
                  </a:lnTo>
                  <a:close/>
                  <a:moveTo>
                    <a:pt x="6670" y="0"/>
                  </a:moveTo>
                  <a:lnTo>
                    <a:pt x="6685" y="0"/>
                  </a:lnTo>
                  <a:lnTo>
                    <a:pt x="6685" y="4"/>
                  </a:lnTo>
                  <a:lnTo>
                    <a:pt x="6670" y="4"/>
                  </a:lnTo>
                  <a:lnTo>
                    <a:pt x="6670" y="0"/>
                  </a:lnTo>
                  <a:close/>
                  <a:moveTo>
                    <a:pt x="6697" y="0"/>
                  </a:moveTo>
                  <a:lnTo>
                    <a:pt x="6712" y="0"/>
                  </a:lnTo>
                  <a:lnTo>
                    <a:pt x="6712" y="4"/>
                  </a:lnTo>
                  <a:lnTo>
                    <a:pt x="6697" y="4"/>
                  </a:lnTo>
                  <a:lnTo>
                    <a:pt x="6697" y="0"/>
                  </a:lnTo>
                  <a:close/>
                  <a:moveTo>
                    <a:pt x="6724" y="0"/>
                  </a:moveTo>
                  <a:lnTo>
                    <a:pt x="6739" y="0"/>
                  </a:lnTo>
                  <a:lnTo>
                    <a:pt x="6739" y="4"/>
                  </a:lnTo>
                  <a:lnTo>
                    <a:pt x="6724" y="4"/>
                  </a:lnTo>
                  <a:lnTo>
                    <a:pt x="6724" y="0"/>
                  </a:lnTo>
                  <a:close/>
                  <a:moveTo>
                    <a:pt x="6750" y="0"/>
                  </a:moveTo>
                  <a:lnTo>
                    <a:pt x="6766" y="0"/>
                  </a:lnTo>
                  <a:lnTo>
                    <a:pt x="6766" y="4"/>
                  </a:lnTo>
                  <a:lnTo>
                    <a:pt x="6750" y="4"/>
                  </a:lnTo>
                  <a:lnTo>
                    <a:pt x="6750" y="0"/>
                  </a:lnTo>
                  <a:close/>
                  <a:moveTo>
                    <a:pt x="6777" y="0"/>
                  </a:moveTo>
                  <a:lnTo>
                    <a:pt x="6793" y="0"/>
                  </a:lnTo>
                  <a:lnTo>
                    <a:pt x="6793" y="4"/>
                  </a:lnTo>
                  <a:lnTo>
                    <a:pt x="6777" y="4"/>
                  </a:lnTo>
                  <a:lnTo>
                    <a:pt x="6777" y="0"/>
                  </a:lnTo>
                  <a:close/>
                  <a:moveTo>
                    <a:pt x="6804" y="0"/>
                  </a:moveTo>
                  <a:lnTo>
                    <a:pt x="6820" y="0"/>
                  </a:lnTo>
                  <a:lnTo>
                    <a:pt x="6820" y="4"/>
                  </a:lnTo>
                  <a:lnTo>
                    <a:pt x="6804" y="4"/>
                  </a:lnTo>
                  <a:lnTo>
                    <a:pt x="6804" y="0"/>
                  </a:lnTo>
                  <a:close/>
                  <a:moveTo>
                    <a:pt x="6831" y="0"/>
                  </a:moveTo>
                  <a:lnTo>
                    <a:pt x="6847" y="0"/>
                  </a:lnTo>
                  <a:lnTo>
                    <a:pt x="6847" y="4"/>
                  </a:lnTo>
                  <a:lnTo>
                    <a:pt x="6831" y="4"/>
                  </a:lnTo>
                  <a:lnTo>
                    <a:pt x="6831" y="0"/>
                  </a:lnTo>
                  <a:close/>
                  <a:moveTo>
                    <a:pt x="6858" y="0"/>
                  </a:moveTo>
                  <a:lnTo>
                    <a:pt x="6873" y="0"/>
                  </a:lnTo>
                  <a:lnTo>
                    <a:pt x="6873" y="4"/>
                  </a:lnTo>
                  <a:lnTo>
                    <a:pt x="6858" y="4"/>
                  </a:lnTo>
                  <a:lnTo>
                    <a:pt x="6858" y="0"/>
                  </a:lnTo>
                  <a:close/>
                  <a:moveTo>
                    <a:pt x="6885" y="0"/>
                  </a:moveTo>
                  <a:lnTo>
                    <a:pt x="6900" y="0"/>
                  </a:lnTo>
                  <a:lnTo>
                    <a:pt x="6900" y="4"/>
                  </a:lnTo>
                  <a:lnTo>
                    <a:pt x="6885" y="4"/>
                  </a:lnTo>
                  <a:lnTo>
                    <a:pt x="6885" y="0"/>
                  </a:lnTo>
                  <a:close/>
                  <a:moveTo>
                    <a:pt x="6912" y="0"/>
                  </a:moveTo>
                  <a:lnTo>
                    <a:pt x="6927" y="0"/>
                  </a:lnTo>
                  <a:lnTo>
                    <a:pt x="6927" y="4"/>
                  </a:lnTo>
                  <a:lnTo>
                    <a:pt x="6912" y="4"/>
                  </a:lnTo>
                  <a:lnTo>
                    <a:pt x="6912" y="0"/>
                  </a:lnTo>
                  <a:close/>
                  <a:moveTo>
                    <a:pt x="6939" y="0"/>
                  </a:moveTo>
                  <a:lnTo>
                    <a:pt x="6954" y="0"/>
                  </a:lnTo>
                  <a:lnTo>
                    <a:pt x="6954" y="4"/>
                  </a:lnTo>
                  <a:lnTo>
                    <a:pt x="6939" y="4"/>
                  </a:lnTo>
                  <a:lnTo>
                    <a:pt x="6939" y="0"/>
                  </a:lnTo>
                  <a:close/>
                  <a:moveTo>
                    <a:pt x="6966" y="0"/>
                  </a:moveTo>
                  <a:lnTo>
                    <a:pt x="6981" y="0"/>
                  </a:lnTo>
                  <a:lnTo>
                    <a:pt x="6981" y="4"/>
                  </a:lnTo>
                  <a:lnTo>
                    <a:pt x="6966" y="4"/>
                  </a:lnTo>
                  <a:lnTo>
                    <a:pt x="6966" y="0"/>
                  </a:lnTo>
                  <a:close/>
                  <a:moveTo>
                    <a:pt x="6993" y="0"/>
                  </a:moveTo>
                  <a:lnTo>
                    <a:pt x="7008" y="0"/>
                  </a:lnTo>
                  <a:lnTo>
                    <a:pt x="7008" y="4"/>
                  </a:lnTo>
                  <a:lnTo>
                    <a:pt x="6993" y="4"/>
                  </a:lnTo>
                  <a:lnTo>
                    <a:pt x="6993" y="0"/>
                  </a:lnTo>
                  <a:close/>
                  <a:moveTo>
                    <a:pt x="7019" y="0"/>
                  </a:moveTo>
                  <a:lnTo>
                    <a:pt x="7035" y="0"/>
                  </a:lnTo>
                  <a:lnTo>
                    <a:pt x="7035" y="4"/>
                  </a:lnTo>
                  <a:lnTo>
                    <a:pt x="7019" y="4"/>
                  </a:lnTo>
                  <a:lnTo>
                    <a:pt x="7019" y="0"/>
                  </a:lnTo>
                  <a:close/>
                  <a:moveTo>
                    <a:pt x="7046" y="0"/>
                  </a:moveTo>
                  <a:lnTo>
                    <a:pt x="7062" y="0"/>
                  </a:lnTo>
                  <a:lnTo>
                    <a:pt x="7062" y="4"/>
                  </a:lnTo>
                  <a:lnTo>
                    <a:pt x="7046" y="4"/>
                  </a:lnTo>
                  <a:lnTo>
                    <a:pt x="7046" y="0"/>
                  </a:lnTo>
                  <a:close/>
                  <a:moveTo>
                    <a:pt x="7073" y="0"/>
                  </a:moveTo>
                  <a:lnTo>
                    <a:pt x="7089" y="0"/>
                  </a:lnTo>
                  <a:lnTo>
                    <a:pt x="7089" y="4"/>
                  </a:lnTo>
                  <a:lnTo>
                    <a:pt x="7073" y="4"/>
                  </a:lnTo>
                  <a:lnTo>
                    <a:pt x="7073" y="0"/>
                  </a:lnTo>
                  <a:close/>
                  <a:moveTo>
                    <a:pt x="7100" y="0"/>
                  </a:moveTo>
                  <a:lnTo>
                    <a:pt x="7115" y="0"/>
                  </a:lnTo>
                  <a:lnTo>
                    <a:pt x="7115" y="4"/>
                  </a:lnTo>
                  <a:lnTo>
                    <a:pt x="7100" y="4"/>
                  </a:lnTo>
                  <a:lnTo>
                    <a:pt x="7100" y="0"/>
                  </a:lnTo>
                  <a:close/>
                  <a:moveTo>
                    <a:pt x="7127" y="0"/>
                  </a:moveTo>
                  <a:lnTo>
                    <a:pt x="7142" y="0"/>
                  </a:lnTo>
                  <a:lnTo>
                    <a:pt x="7142" y="4"/>
                  </a:lnTo>
                  <a:lnTo>
                    <a:pt x="7127" y="4"/>
                  </a:lnTo>
                  <a:lnTo>
                    <a:pt x="7127" y="0"/>
                  </a:lnTo>
                  <a:close/>
                  <a:moveTo>
                    <a:pt x="7154" y="0"/>
                  </a:moveTo>
                  <a:lnTo>
                    <a:pt x="7169" y="0"/>
                  </a:lnTo>
                  <a:lnTo>
                    <a:pt x="7169" y="4"/>
                  </a:lnTo>
                  <a:lnTo>
                    <a:pt x="7154" y="4"/>
                  </a:lnTo>
                  <a:lnTo>
                    <a:pt x="7154" y="0"/>
                  </a:lnTo>
                  <a:close/>
                  <a:moveTo>
                    <a:pt x="7181" y="0"/>
                  </a:moveTo>
                  <a:lnTo>
                    <a:pt x="7196" y="0"/>
                  </a:lnTo>
                  <a:lnTo>
                    <a:pt x="7196" y="4"/>
                  </a:lnTo>
                  <a:lnTo>
                    <a:pt x="7181" y="4"/>
                  </a:lnTo>
                  <a:lnTo>
                    <a:pt x="7181" y="0"/>
                  </a:lnTo>
                  <a:close/>
                  <a:moveTo>
                    <a:pt x="7208" y="0"/>
                  </a:moveTo>
                  <a:lnTo>
                    <a:pt x="7223" y="0"/>
                  </a:lnTo>
                  <a:lnTo>
                    <a:pt x="7223" y="4"/>
                  </a:lnTo>
                  <a:lnTo>
                    <a:pt x="7208" y="4"/>
                  </a:lnTo>
                  <a:lnTo>
                    <a:pt x="7208" y="0"/>
                  </a:lnTo>
                  <a:close/>
                  <a:moveTo>
                    <a:pt x="7235" y="0"/>
                  </a:moveTo>
                  <a:lnTo>
                    <a:pt x="7250" y="0"/>
                  </a:lnTo>
                  <a:lnTo>
                    <a:pt x="7250" y="4"/>
                  </a:lnTo>
                  <a:lnTo>
                    <a:pt x="7235" y="4"/>
                  </a:lnTo>
                  <a:lnTo>
                    <a:pt x="7235" y="0"/>
                  </a:lnTo>
                  <a:close/>
                  <a:moveTo>
                    <a:pt x="7261" y="0"/>
                  </a:moveTo>
                  <a:lnTo>
                    <a:pt x="7277" y="0"/>
                  </a:lnTo>
                  <a:lnTo>
                    <a:pt x="7277" y="4"/>
                  </a:lnTo>
                  <a:lnTo>
                    <a:pt x="7261" y="4"/>
                  </a:lnTo>
                  <a:lnTo>
                    <a:pt x="7261" y="0"/>
                  </a:lnTo>
                  <a:close/>
                  <a:moveTo>
                    <a:pt x="7288" y="0"/>
                  </a:moveTo>
                  <a:lnTo>
                    <a:pt x="7304" y="0"/>
                  </a:lnTo>
                  <a:lnTo>
                    <a:pt x="7304" y="4"/>
                  </a:lnTo>
                  <a:lnTo>
                    <a:pt x="7288" y="4"/>
                  </a:lnTo>
                  <a:lnTo>
                    <a:pt x="7288" y="0"/>
                  </a:lnTo>
                  <a:close/>
                  <a:moveTo>
                    <a:pt x="7315" y="0"/>
                  </a:moveTo>
                  <a:lnTo>
                    <a:pt x="7331" y="0"/>
                  </a:lnTo>
                  <a:lnTo>
                    <a:pt x="7331" y="4"/>
                  </a:lnTo>
                  <a:lnTo>
                    <a:pt x="7315" y="4"/>
                  </a:lnTo>
                  <a:lnTo>
                    <a:pt x="7315" y="0"/>
                  </a:lnTo>
                  <a:close/>
                  <a:moveTo>
                    <a:pt x="7342" y="0"/>
                  </a:moveTo>
                  <a:lnTo>
                    <a:pt x="7358" y="0"/>
                  </a:lnTo>
                  <a:lnTo>
                    <a:pt x="7358" y="4"/>
                  </a:lnTo>
                  <a:lnTo>
                    <a:pt x="7342" y="4"/>
                  </a:lnTo>
                  <a:lnTo>
                    <a:pt x="7342" y="0"/>
                  </a:lnTo>
                  <a:close/>
                  <a:moveTo>
                    <a:pt x="7369" y="0"/>
                  </a:moveTo>
                  <a:lnTo>
                    <a:pt x="7384" y="0"/>
                  </a:lnTo>
                  <a:lnTo>
                    <a:pt x="7384" y="4"/>
                  </a:lnTo>
                  <a:lnTo>
                    <a:pt x="7369" y="4"/>
                  </a:lnTo>
                  <a:lnTo>
                    <a:pt x="7369" y="0"/>
                  </a:lnTo>
                  <a:close/>
                  <a:moveTo>
                    <a:pt x="7396" y="0"/>
                  </a:moveTo>
                  <a:lnTo>
                    <a:pt x="7411" y="0"/>
                  </a:lnTo>
                  <a:lnTo>
                    <a:pt x="7411" y="4"/>
                  </a:lnTo>
                  <a:lnTo>
                    <a:pt x="7396" y="4"/>
                  </a:lnTo>
                  <a:lnTo>
                    <a:pt x="7396" y="0"/>
                  </a:lnTo>
                  <a:close/>
                  <a:moveTo>
                    <a:pt x="7423" y="0"/>
                  </a:moveTo>
                  <a:lnTo>
                    <a:pt x="7438" y="0"/>
                  </a:lnTo>
                  <a:lnTo>
                    <a:pt x="7438" y="4"/>
                  </a:lnTo>
                  <a:lnTo>
                    <a:pt x="7423" y="4"/>
                  </a:lnTo>
                  <a:lnTo>
                    <a:pt x="7423" y="0"/>
                  </a:lnTo>
                  <a:close/>
                  <a:moveTo>
                    <a:pt x="7450" y="0"/>
                  </a:moveTo>
                  <a:lnTo>
                    <a:pt x="7465" y="0"/>
                  </a:lnTo>
                  <a:lnTo>
                    <a:pt x="7465" y="4"/>
                  </a:lnTo>
                  <a:lnTo>
                    <a:pt x="7450" y="4"/>
                  </a:lnTo>
                  <a:lnTo>
                    <a:pt x="7450" y="0"/>
                  </a:lnTo>
                  <a:close/>
                  <a:moveTo>
                    <a:pt x="7477" y="0"/>
                  </a:moveTo>
                  <a:lnTo>
                    <a:pt x="7492" y="0"/>
                  </a:lnTo>
                  <a:lnTo>
                    <a:pt x="7492" y="4"/>
                  </a:lnTo>
                  <a:lnTo>
                    <a:pt x="7477" y="4"/>
                  </a:lnTo>
                  <a:lnTo>
                    <a:pt x="7477" y="0"/>
                  </a:lnTo>
                  <a:close/>
                  <a:moveTo>
                    <a:pt x="7504" y="0"/>
                  </a:moveTo>
                  <a:lnTo>
                    <a:pt x="7519" y="0"/>
                  </a:lnTo>
                  <a:lnTo>
                    <a:pt x="7519" y="4"/>
                  </a:lnTo>
                  <a:lnTo>
                    <a:pt x="7504" y="4"/>
                  </a:lnTo>
                  <a:lnTo>
                    <a:pt x="7504" y="0"/>
                  </a:lnTo>
                  <a:close/>
                  <a:moveTo>
                    <a:pt x="7530" y="0"/>
                  </a:moveTo>
                  <a:lnTo>
                    <a:pt x="7546" y="0"/>
                  </a:lnTo>
                  <a:lnTo>
                    <a:pt x="7546" y="4"/>
                  </a:lnTo>
                  <a:lnTo>
                    <a:pt x="7530" y="4"/>
                  </a:lnTo>
                  <a:lnTo>
                    <a:pt x="7530" y="0"/>
                  </a:lnTo>
                  <a:close/>
                  <a:moveTo>
                    <a:pt x="7557" y="0"/>
                  </a:moveTo>
                  <a:lnTo>
                    <a:pt x="7573" y="0"/>
                  </a:lnTo>
                  <a:lnTo>
                    <a:pt x="7573" y="4"/>
                  </a:lnTo>
                  <a:lnTo>
                    <a:pt x="7557" y="4"/>
                  </a:lnTo>
                  <a:lnTo>
                    <a:pt x="7557" y="0"/>
                  </a:lnTo>
                  <a:close/>
                  <a:moveTo>
                    <a:pt x="7584" y="0"/>
                  </a:moveTo>
                  <a:lnTo>
                    <a:pt x="7600" y="0"/>
                  </a:lnTo>
                  <a:lnTo>
                    <a:pt x="7600" y="4"/>
                  </a:lnTo>
                  <a:lnTo>
                    <a:pt x="7584" y="4"/>
                  </a:lnTo>
                  <a:lnTo>
                    <a:pt x="7584" y="0"/>
                  </a:lnTo>
                  <a:close/>
                  <a:moveTo>
                    <a:pt x="7611" y="0"/>
                  </a:moveTo>
                  <a:lnTo>
                    <a:pt x="7626" y="0"/>
                  </a:lnTo>
                  <a:lnTo>
                    <a:pt x="7626" y="4"/>
                  </a:lnTo>
                  <a:lnTo>
                    <a:pt x="7611" y="4"/>
                  </a:lnTo>
                  <a:lnTo>
                    <a:pt x="7611" y="0"/>
                  </a:lnTo>
                  <a:close/>
                  <a:moveTo>
                    <a:pt x="7638" y="0"/>
                  </a:moveTo>
                  <a:lnTo>
                    <a:pt x="7653" y="0"/>
                  </a:lnTo>
                  <a:lnTo>
                    <a:pt x="7653" y="4"/>
                  </a:lnTo>
                  <a:lnTo>
                    <a:pt x="7638" y="4"/>
                  </a:lnTo>
                  <a:lnTo>
                    <a:pt x="7638" y="0"/>
                  </a:lnTo>
                  <a:close/>
                  <a:moveTo>
                    <a:pt x="7665" y="0"/>
                  </a:moveTo>
                  <a:lnTo>
                    <a:pt x="7680" y="0"/>
                  </a:lnTo>
                  <a:lnTo>
                    <a:pt x="7680" y="4"/>
                  </a:lnTo>
                  <a:lnTo>
                    <a:pt x="7665" y="4"/>
                  </a:lnTo>
                  <a:lnTo>
                    <a:pt x="7665" y="0"/>
                  </a:lnTo>
                  <a:close/>
                  <a:moveTo>
                    <a:pt x="7692" y="0"/>
                  </a:moveTo>
                  <a:lnTo>
                    <a:pt x="7707" y="0"/>
                  </a:lnTo>
                  <a:lnTo>
                    <a:pt x="7707" y="4"/>
                  </a:lnTo>
                  <a:lnTo>
                    <a:pt x="7692" y="4"/>
                  </a:lnTo>
                  <a:lnTo>
                    <a:pt x="7692" y="0"/>
                  </a:lnTo>
                  <a:close/>
                  <a:moveTo>
                    <a:pt x="7719" y="0"/>
                  </a:moveTo>
                  <a:lnTo>
                    <a:pt x="7734" y="0"/>
                  </a:lnTo>
                  <a:lnTo>
                    <a:pt x="7734" y="4"/>
                  </a:lnTo>
                  <a:lnTo>
                    <a:pt x="7719" y="4"/>
                  </a:lnTo>
                  <a:lnTo>
                    <a:pt x="7719" y="0"/>
                  </a:lnTo>
                  <a:close/>
                  <a:moveTo>
                    <a:pt x="7746" y="0"/>
                  </a:moveTo>
                  <a:lnTo>
                    <a:pt x="7761" y="0"/>
                  </a:lnTo>
                  <a:lnTo>
                    <a:pt x="7761" y="4"/>
                  </a:lnTo>
                  <a:lnTo>
                    <a:pt x="7746" y="4"/>
                  </a:lnTo>
                  <a:lnTo>
                    <a:pt x="7746" y="0"/>
                  </a:lnTo>
                  <a:close/>
                  <a:moveTo>
                    <a:pt x="7772" y="0"/>
                  </a:moveTo>
                  <a:lnTo>
                    <a:pt x="7788" y="0"/>
                  </a:lnTo>
                  <a:lnTo>
                    <a:pt x="7788" y="4"/>
                  </a:lnTo>
                  <a:lnTo>
                    <a:pt x="7772" y="4"/>
                  </a:lnTo>
                  <a:lnTo>
                    <a:pt x="7772" y="0"/>
                  </a:lnTo>
                  <a:close/>
                  <a:moveTo>
                    <a:pt x="7799" y="0"/>
                  </a:moveTo>
                  <a:lnTo>
                    <a:pt x="7815" y="0"/>
                  </a:lnTo>
                  <a:lnTo>
                    <a:pt x="7815" y="4"/>
                  </a:lnTo>
                  <a:lnTo>
                    <a:pt x="7799" y="4"/>
                  </a:lnTo>
                  <a:lnTo>
                    <a:pt x="7799" y="0"/>
                  </a:lnTo>
                  <a:close/>
                  <a:moveTo>
                    <a:pt x="7826" y="0"/>
                  </a:moveTo>
                  <a:lnTo>
                    <a:pt x="7842" y="0"/>
                  </a:lnTo>
                  <a:lnTo>
                    <a:pt x="7842" y="4"/>
                  </a:lnTo>
                  <a:lnTo>
                    <a:pt x="7826" y="4"/>
                  </a:lnTo>
                  <a:lnTo>
                    <a:pt x="7826" y="0"/>
                  </a:lnTo>
                  <a:close/>
                  <a:moveTo>
                    <a:pt x="7853" y="0"/>
                  </a:moveTo>
                  <a:lnTo>
                    <a:pt x="7869" y="0"/>
                  </a:lnTo>
                  <a:lnTo>
                    <a:pt x="7869" y="4"/>
                  </a:lnTo>
                  <a:lnTo>
                    <a:pt x="7853" y="4"/>
                  </a:lnTo>
                  <a:lnTo>
                    <a:pt x="7853" y="0"/>
                  </a:lnTo>
                  <a:close/>
                  <a:moveTo>
                    <a:pt x="7880" y="0"/>
                  </a:moveTo>
                  <a:lnTo>
                    <a:pt x="7895" y="0"/>
                  </a:lnTo>
                  <a:lnTo>
                    <a:pt x="7895" y="4"/>
                  </a:lnTo>
                  <a:lnTo>
                    <a:pt x="7880" y="4"/>
                  </a:lnTo>
                  <a:lnTo>
                    <a:pt x="7880" y="0"/>
                  </a:lnTo>
                  <a:close/>
                  <a:moveTo>
                    <a:pt x="7907" y="0"/>
                  </a:moveTo>
                  <a:lnTo>
                    <a:pt x="7922" y="0"/>
                  </a:lnTo>
                  <a:lnTo>
                    <a:pt x="7922" y="4"/>
                  </a:lnTo>
                  <a:lnTo>
                    <a:pt x="7907" y="4"/>
                  </a:lnTo>
                  <a:lnTo>
                    <a:pt x="7907" y="0"/>
                  </a:lnTo>
                  <a:close/>
                  <a:moveTo>
                    <a:pt x="7934" y="0"/>
                  </a:moveTo>
                  <a:lnTo>
                    <a:pt x="7949" y="0"/>
                  </a:lnTo>
                  <a:lnTo>
                    <a:pt x="7949" y="4"/>
                  </a:lnTo>
                  <a:lnTo>
                    <a:pt x="7934" y="4"/>
                  </a:lnTo>
                  <a:lnTo>
                    <a:pt x="7934" y="0"/>
                  </a:lnTo>
                  <a:close/>
                  <a:moveTo>
                    <a:pt x="7961" y="0"/>
                  </a:moveTo>
                  <a:lnTo>
                    <a:pt x="7976" y="0"/>
                  </a:lnTo>
                  <a:lnTo>
                    <a:pt x="7976" y="4"/>
                  </a:lnTo>
                  <a:lnTo>
                    <a:pt x="7961" y="4"/>
                  </a:lnTo>
                  <a:lnTo>
                    <a:pt x="7961" y="0"/>
                  </a:lnTo>
                  <a:close/>
                  <a:moveTo>
                    <a:pt x="7988" y="0"/>
                  </a:moveTo>
                  <a:lnTo>
                    <a:pt x="8003" y="0"/>
                  </a:lnTo>
                  <a:lnTo>
                    <a:pt x="8003" y="4"/>
                  </a:lnTo>
                  <a:lnTo>
                    <a:pt x="7988" y="4"/>
                  </a:lnTo>
                  <a:lnTo>
                    <a:pt x="7988" y="0"/>
                  </a:lnTo>
                  <a:close/>
                  <a:moveTo>
                    <a:pt x="8015" y="0"/>
                  </a:moveTo>
                  <a:lnTo>
                    <a:pt x="8030" y="0"/>
                  </a:lnTo>
                  <a:lnTo>
                    <a:pt x="8030" y="4"/>
                  </a:lnTo>
                  <a:lnTo>
                    <a:pt x="8015" y="4"/>
                  </a:lnTo>
                  <a:lnTo>
                    <a:pt x="8015" y="0"/>
                  </a:lnTo>
                  <a:close/>
                  <a:moveTo>
                    <a:pt x="8041" y="0"/>
                  </a:moveTo>
                  <a:lnTo>
                    <a:pt x="8057" y="0"/>
                  </a:lnTo>
                  <a:lnTo>
                    <a:pt x="8057" y="4"/>
                  </a:lnTo>
                  <a:lnTo>
                    <a:pt x="8041" y="4"/>
                  </a:lnTo>
                  <a:lnTo>
                    <a:pt x="8041" y="0"/>
                  </a:lnTo>
                  <a:close/>
                  <a:moveTo>
                    <a:pt x="8068" y="0"/>
                  </a:moveTo>
                  <a:lnTo>
                    <a:pt x="8084" y="0"/>
                  </a:lnTo>
                  <a:lnTo>
                    <a:pt x="8084" y="4"/>
                  </a:lnTo>
                  <a:lnTo>
                    <a:pt x="8068" y="4"/>
                  </a:lnTo>
                  <a:lnTo>
                    <a:pt x="8068" y="0"/>
                  </a:lnTo>
                  <a:close/>
                  <a:moveTo>
                    <a:pt x="8095" y="0"/>
                  </a:moveTo>
                  <a:lnTo>
                    <a:pt x="8111" y="0"/>
                  </a:lnTo>
                  <a:lnTo>
                    <a:pt x="8111" y="4"/>
                  </a:lnTo>
                  <a:lnTo>
                    <a:pt x="8095" y="4"/>
                  </a:lnTo>
                  <a:lnTo>
                    <a:pt x="8095" y="0"/>
                  </a:lnTo>
                  <a:close/>
                  <a:moveTo>
                    <a:pt x="8122" y="0"/>
                  </a:moveTo>
                  <a:lnTo>
                    <a:pt x="8137" y="0"/>
                  </a:lnTo>
                  <a:lnTo>
                    <a:pt x="8137" y="4"/>
                  </a:lnTo>
                  <a:lnTo>
                    <a:pt x="8122" y="4"/>
                  </a:lnTo>
                  <a:lnTo>
                    <a:pt x="8122" y="0"/>
                  </a:lnTo>
                  <a:close/>
                  <a:moveTo>
                    <a:pt x="8149" y="0"/>
                  </a:moveTo>
                  <a:lnTo>
                    <a:pt x="8164" y="0"/>
                  </a:lnTo>
                  <a:lnTo>
                    <a:pt x="8164" y="4"/>
                  </a:lnTo>
                  <a:lnTo>
                    <a:pt x="8149" y="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939393"/>
            </a:solidFill>
            <a:ln w="0" cap="flat">
              <a:solidFill>
                <a:srgbClr val="9393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8"/>
            <p:cNvSpPr>
              <a:spLocks noEditPoints="1"/>
            </p:cNvSpPr>
            <p:nvPr/>
          </p:nvSpPr>
          <p:spPr bwMode="auto">
            <a:xfrm>
              <a:off x="6296" y="5989"/>
              <a:ext cx="8164" cy="4"/>
            </a:xfrm>
            <a:custGeom>
              <a:avLst/>
              <a:gdLst>
                <a:gd name="T0" fmla="*/ 108 w 8164"/>
                <a:gd name="T1" fmla="*/ 4 h 4"/>
                <a:gd name="T2" fmla="*/ 257 w 8164"/>
                <a:gd name="T3" fmla="*/ 4 h 4"/>
                <a:gd name="T4" fmla="*/ 392 w 8164"/>
                <a:gd name="T5" fmla="*/ 0 h 4"/>
                <a:gd name="T6" fmla="*/ 511 w 8164"/>
                <a:gd name="T7" fmla="*/ 0 h 4"/>
                <a:gd name="T8" fmla="*/ 619 w 8164"/>
                <a:gd name="T9" fmla="*/ 0 h 4"/>
                <a:gd name="T10" fmla="*/ 753 w 8164"/>
                <a:gd name="T11" fmla="*/ 4 h 4"/>
                <a:gd name="T12" fmla="*/ 903 w 8164"/>
                <a:gd name="T13" fmla="*/ 4 h 4"/>
                <a:gd name="T14" fmla="*/ 1037 w 8164"/>
                <a:gd name="T15" fmla="*/ 0 h 4"/>
                <a:gd name="T16" fmla="*/ 1156 w 8164"/>
                <a:gd name="T17" fmla="*/ 0 h 4"/>
                <a:gd name="T18" fmla="*/ 1264 w 8164"/>
                <a:gd name="T19" fmla="*/ 0 h 4"/>
                <a:gd name="T20" fmla="*/ 1398 w 8164"/>
                <a:gd name="T21" fmla="*/ 4 h 4"/>
                <a:gd name="T22" fmla="*/ 1548 w 8164"/>
                <a:gd name="T23" fmla="*/ 4 h 4"/>
                <a:gd name="T24" fmla="*/ 1683 w 8164"/>
                <a:gd name="T25" fmla="*/ 0 h 4"/>
                <a:gd name="T26" fmla="*/ 1802 w 8164"/>
                <a:gd name="T27" fmla="*/ 0 h 4"/>
                <a:gd name="T28" fmla="*/ 1909 w 8164"/>
                <a:gd name="T29" fmla="*/ 0 h 4"/>
                <a:gd name="T30" fmla="*/ 2044 w 8164"/>
                <a:gd name="T31" fmla="*/ 4 h 4"/>
                <a:gd name="T32" fmla="*/ 2194 w 8164"/>
                <a:gd name="T33" fmla="*/ 4 h 4"/>
                <a:gd name="T34" fmla="*/ 2328 w 8164"/>
                <a:gd name="T35" fmla="*/ 0 h 4"/>
                <a:gd name="T36" fmla="*/ 2447 w 8164"/>
                <a:gd name="T37" fmla="*/ 0 h 4"/>
                <a:gd name="T38" fmla="*/ 2555 w 8164"/>
                <a:gd name="T39" fmla="*/ 0 h 4"/>
                <a:gd name="T40" fmla="*/ 2689 w 8164"/>
                <a:gd name="T41" fmla="*/ 4 h 4"/>
                <a:gd name="T42" fmla="*/ 2839 w 8164"/>
                <a:gd name="T43" fmla="*/ 4 h 4"/>
                <a:gd name="T44" fmla="*/ 2974 w 8164"/>
                <a:gd name="T45" fmla="*/ 0 h 4"/>
                <a:gd name="T46" fmla="*/ 3093 w 8164"/>
                <a:gd name="T47" fmla="*/ 0 h 4"/>
                <a:gd name="T48" fmla="*/ 3200 w 8164"/>
                <a:gd name="T49" fmla="*/ 0 h 4"/>
                <a:gd name="T50" fmla="*/ 3335 w 8164"/>
                <a:gd name="T51" fmla="*/ 4 h 4"/>
                <a:gd name="T52" fmla="*/ 3485 w 8164"/>
                <a:gd name="T53" fmla="*/ 4 h 4"/>
                <a:gd name="T54" fmla="*/ 3619 w 8164"/>
                <a:gd name="T55" fmla="*/ 0 h 4"/>
                <a:gd name="T56" fmla="*/ 3738 w 8164"/>
                <a:gd name="T57" fmla="*/ 0 h 4"/>
                <a:gd name="T58" fmla="*/ 3846 w 8164"/>
                <a:gd name="T59" fmla="*/ 0 h 4"/>
                <a:gd name="T60" fmla="*/ 3980 w 8164"/>
                <a:gd name="T61" fmla="*/ 4 h 4"/>
                <a:gd name="T62" fmla="*/ 4130 w 8164"/>
                <a:gd name="T63" fmla="*/ 4 h 4"/>
                <a:gd name="T64" fmla="*/ 4265 w 8164"/>
                <a:gd name="T65" fmla="*/ 0 h 4"/>
                <a:gd name="T66" fmla="*/ 4384 w 8164"/>
                <a:gd name="T67" fmla="*/ 0 h 4"/>
                <a:gd name="T68" fmla="*/ 4491 w 8164"/>
                <a:gd name="T69" fmla="*/ 0 h 4"/>
                <a:gd name="T70" fmla="*/ 4626 w 8164"/>
                <a:gd name="T71" fmla="*/ 4 h 4"/>
                <a:gd name="T72" fmla="*/ 4776 w 8164"/>
                <a:gd name="T73" fmla="*/ 4 h 4"/>
                <a:gd name="T74" fmla="*/ 4910 w 8164"/>
                <a:gd name="T75" fmla="*/ 0 h 4"/>
                <a:gd name="T76" fmla="*/ 5029 w 8164"/>
                <a:gd name="T77" fmla="*/ 0 h 4"/>
                <a:gd name="T78" fmla="*/ 5137 w 8164"/>
                <a:gd name="T79" fmla="*/ 0 h 4"/>
                <a:gd name="T80" fmla="*/ 5271 w 8164"/>
                <a:gd name="T81" fmla="*/ 4 h 4"/>
                <a:gd name="T82" fmla="*/ 5421 w 8164"/>
                <a:gd name="T83" fmla="*/ 4 h 4"/>
                <a:gd name="T84" fmla="*/ 5556 w 8164"/>
                <a:gd name="T85" fmla="*/ 0 h 4"/>
                <a:gd name="T86" fmla="*/ 5675 w 8164"/>
                <a:gd name="T87" fmla="*/ 0 h 4"/>
                <a:gd name="T88" fmla="*/ 5782 w 8164"/>
                <a:gd name="T89" fmla="*/ 0 h 4"/>
                <a:gd name="T90" fmla="*/ 5917 w 8164"/>
                <a:gd name="T91" fmla="*/ 4 h 4"/>
                <a:gd name="T92" fmla="*/ 6067 w 8164"/>
                <a:gd name="T93" fmla="*/ 4 h 4"/>
                <a:gd name="T94" fmla="*/ 6201 w 8164"/>
                <a:gd name="T95" fmla="*/ 0 h 4"/>
                <a:gd name="T96" fmla="*/ 6320 w 8164"/>
                <a:gd name="T97" fmla="*/ 0 h 4"/>
                <a:gd name="T98" fmla="*/ 6428 w 8164"/>
                <a:gd name="T99" fmla="*/ 0 h 4"/>
                <a:gd name="T100" fmla="*/ 6562 w 8164"/>
                <a:gd name="T101" fmla="*/ 4 h 4"/>
                <a:gd name="T102" fmla="*/ 6712 w 8164"/>
                <a:gd name="T103" fmla="*/ 4 h 4"/>
                <a:gd name="T104" fmla="*/ 6847 w 8164"/>
                <a:gd name="T105" fmla="*/ 0 h 4"/>
                <a:gd name="T106" fmla="*/ 6966 w 8164"/>
                <a:gd name="T107" fmla="*/ 0 h 4"/>
                <a:gd name="T108" fmla="*/ 7073 w 8164"/>
                <a:gd name="T109" fmla="*/ 0 h 4"/>
                <a:gd name="T110" fmla="*/ 7208 w 8164"/>
                <a:gd name="T111" fmla="*/ 4 h 4"/>
                <a:gd name="T112" fmla="*/ 7358 w 8164"/>
                <a:gd name="T113" fmla="*/ 4 h 4"/>
                <a:gd name="T114" fmla="*/ 7492 w 8164"/>
                <a:gd name="T115" fmla="*/ 0 h 4"/>
                <a:gd name="T116" fmla="*/ 7611 w 8164"/>
                <a:gd name="T117" fmla="*/ 0 h 4"/>
                <a:gd name="T118" fmla="*/ 7719 w 8164"/>
                <a:gd name="T119" fmla="*/ 0 h 4"/>
                <a:gd name="T120" fmla="*/ 7853 w 8164"/>
                <a:gd name="T121" fmla="*/ 4 h 4"/>
                <a:gd name="T122" fmla="*/ 8003 w 8164"/>
                <a:gd name="T123" fmla="*/ 4 h 4"/>
                <a:gd name="T124" fmla="*/ 8137 w 8164"/>
                <a:gd name="T1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64" h="4">
                  <a:moveTo>
                    <a:pt x="0" y="0"/>
                  </a:moveTo>
                  <a:lnTo>
                    <a:pt x="15" y="0"/>
                  </a:lnTo>
                  <a:lnTo>
                    <a:pt x="15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27" y="0"/>
                  </a:moveTo>
                  <a:lnTo>
                    <a:pt x="42" y="0"/>
                  </a:lnTo>
                  <a:lnTo>
                    <a:pt x="42" y="4"/>
                  </a:lnTo>
                  <a:lnTo>
                    <a:pt x="27" y="4"/>
                  </a:lnTo>
                  <a:lnTo>
                    <a:pt x="27" y="0"/>
                  </a:lnTo>
                  <a:close/>
                  <a:moveTo>
                    <a:pt x="54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54" y="4"/>
                  </a:lnTo>
                  <a:lnTo>
                    <a:pt x="54" y="0"/>
                  </a:lnTo>
                  <a:close/>
                  <a:moveTo>
                    <a:pt x="81" y="0"/>
                  </a:moveTo>
                  <a:lnTo>
                    <a:pt x="96" y="0"/>
                  </a:lnTo>
                  <a:lnTo>
                    <a:pt x="96" y="4"/>
                  </a:lnTo>
                  <a:lnTo>
                    <a:pt x="81" y="4"/>
                  </a:lnTo>
                  <a:lnTo>
                    <a:pt x="81" y="0"/>
                  </a:lnTo>
                  <a:close/>
                  <a:moveTo>
                    <a:pt x="108" y="0"/>
                  </a:moveTo>
                  <a:lnTo>
                    <a:pt x="123" y="0"/>
                  </a:lnTo>
                  <a:lnTo>
                    <a:pt x="123" y="4"/>
                  </a:lnTo>
                  <a:lnTo>
                    <a:pt x="108" y="4"/>
                  </a:lnTo>
                  <a:lnTo>
                    <a:pt x="108" y="0"/>
                  </a:lnTo>
                  <a:close/>
                  <a:moveTo>
                    <a:pt x="134" y="0"/>
                  </a:moveTo>
                  <a:lnTo>
                    <a:pt x="150" y="0"/>
                  </a:lnTo>
                  <a:lnTo>
                    <a:pt x="150" y="4"/>
                  </a:lnTo>
                  <a:lnTo>
                    <a:pt x="134" y="4"/>
                  </a:lnTo>
                  <a:lnTo>
                    <a:pt x="134" y="0"/>
                  </a:lnTo>
                  <a:close/>
                  <a:moveTo>
                    <a:pt x="161" y="0"/>
                  </a:moveTo>
                  <a:lnTo>
                    <a:pt x="177" y="0"/>
                  </a:lnTo>
                  <a:lnTo>
                    <a:pt x="177" y="4"/>
                  </a:lnTo>
                  <a:lnTo>
                    <a:pt x="161" y="4"/>
                  </a:lnTo>
                  <a:lnTo>
                    <a:pt x="161" y="0"/>
                  </a:lnTo>
                  <a:close/>
                  <a:moveTo>
                    <a:pt x="188" y="0"/>
                  </a:moveTo>
                  <a:lnTo>
                    <a:pt x="204" y="0"/>
                  </a:lnTo>
                  <a:lnTo>
                    <a:pt x="204" y="4"/>
                  </a:lnTo>
                  <a:lnTo>
                    <a:pt x="188" y="4"/>
                  </a:lnTo>
                  <a:lnTo>
                    <a:pt x="188" y="0"/>
                  </a:lnTo>
                  <a:close/>
                  <a:moveTo>
                    <a:pt x="215" y="0"/>
                  </a:moveTo>
                  <a:lnTo>
                    <a:pt x="230" y="0"/>
                  </a:lnTo>
                  <a:lnTo>
                    <a:pt x="230" y="4"/>
                  </a:lnTo>
                  <a:lnTo>
                    <a:pt x="215" y="4"/>
                  </a:lnTo>
                  <a:lnTo>
                    <a:pt x="215" y="0"/>
                  </a:lnTo>
                  <a:close/>
                  <a:moveTo>
                    <a:pt x="242" y="0"/>
                  </a:moveTo>
                  <a:lnTo>
                    <a:pt x="257" y="0"/>
                  </a:lnTo>
                  <a:lnTo>
                    <a:pt x="257" y="4"/>
                  </a:lnTo>
                  <a:lnTo>
                    <a:pt x="242" y="4"/>
                  </a:lnTo>
                  <a:lnTo>
                    <a:pt x="242" y="0"/>
                  </a:lnTo>
                  <a:close/>
                  <a:moveTo>
                    <a:pt x="269" y="0"/>
                  </a:moveTo>
                  <a:lnTo>
                    <a:pt x="284" y="0"/>
                  </a:lnTo>
                  <a:lnTo>
                    <a:pt x="284" y="4"/>
                  </a:lnTo>
                  <a:lnTo>
                    <a:pt x="269" y="4"/>
                  </a:lnTo>
                  <a:lnTo>
                    <a:pt x="269" y="0"/>
                  </a:lnTo>
                  <a:close/>
                  <a:moveTo>
                    <a:pt x="296" y="0"/>
                  </a:moveTo>
                  <a:lnTo>
                    <a:pt x="311" y="0"/>
                  </a:lnTo>
                  <a:lnTo>
                    <a:pt x="311" y="4"/>
                  </a:lnTo>
                  <a:lnTo>
                    <a:pt x="296" y="4"/>
                  </a:lnTo>
                  <a:lnTo>
                    <a:pt x="296" y="0"/>
                  </a:lnTo>
                  <a:close/>
                  <a:moveTo>
                    <a:pt x="323" y="0"/>
                  </a:moveTo>
                  <a:lnTo>
                    <a:pt x="338" y="0"/>
                  </a:lnTo>
                  <a:lnTo>
                    <a:pt x="338" y="4"/>
                  </a:lnTo>
                  <a:lnTo>
                    <a:pt x="323" y="4"/>
                  </a:lnTo>
                  <a:lnTo>
                    <a:pt x="323" y="0"/>
                  </a:lnTo>
                  <a:close/>
                  <a:moveTo>
                    <a:pt x="350" y="0"/>
                  </a:moveTo>
                  <a:lnTo>
                    <a:pt x="365" y="0"/>
                  </a:lnTo>
                  <a:lnTo>
                    <a:pt x="365" y="4"/>
                  </a:lnTo>
                  <a:lnTo>
                    <a:pt x="350" y="4"/>
                  </a:lnTo>
                  <a:lnTo>
                    <a:pt x="350" y="0"/>
                  </a:lnTo>
                  <a:close/>
                  <a:moveTo>
                    <a:pt x="376" y="0"/>
                  </a:moveTo>
                  <a:lnTo>
                    <a:pt x="392" y="0"/>
                  </a:lnTo>
                  <a:lnTo>
                    <a:pt x="392" y="4"/>
                  </a:lnTo>
                  <a:lnTo>
                    <a:pt x="376" y="4"/>
                  </a:lnTo>
                  <a:lnTo>
                    <a:pt x="376" y="0"/>
                  </a:lnTo>
                  <a:close/>
                  <a:moveTo>
                    <a:pt x="403" y="0"/>
                  </a:moveTo>
                  <a:lnTo>
                    <a:pt x="419" y="0"/>
                  </a:lnTo>
                  <a:lnTo>
                    <a:pt x="419" y="4"/>
                  </a:lnTo>
                  <a:lnTo>
                    <a:pt x="403" y="4"/>
                  </a:lnTo>
                  <a:lnTo>
                    <a:pt x="403" y="0"/>
                  </a:lnTo>
                  <a:close/>
                  <a:moveTo>
                    <a:pt x="430" y="0"/>
                  </a:moveTo>
                  <a:lnTo>
                    <a:pt x="446" y="0"/>
                  </a:lnTo>
                  <a:lnTo>
                    <a:pt x="446" y="4"/>
                  </a:lnTo>
                  <a:lnTo>
                    <a:pt x="430" y="4"/>
                  </a:lnTo>
                  <a:lnTo>
                    <a:pt x="430" y="0"/>
                  </a:lnTo>
                  <a:close/>
                  <a:moveTo>
                    <a:pt x="457" y="0"/>
                  </a:moveTo>
                  <a:lnTo>
                    <a:pt x="473" y="0"/>
                  </a:lnTo>
                  <a:lnTo>
                    <a:pt x="473" y="4"/>
                  </a:lnTo>
                  <a:lnTo>
                    <a:pt x="457" y="4"/>
                  </a:lnTo>
                  <a:lnTo>
                    <a:pt x="457" y="0"/>
                  </a:lnTo>
                  <a:close/>
                  <a:moveTo>
                    <a:pt x="484" y="0"/>
                  </a:moveTo>
                  <a:lnTo>
                    <a:pt x="499" y="0"/>
                  </a:lnTo>
                  <a:lnTo>
                    <a:pt x="499" y="4"/>
                  </a:lnTo>
                  <a:lnTo>
                    <a:pt x="484" y="4"/>
                  </a:lnTo>
                  <a:lnTo>
                    <a:pt x="484" y="0"/>
                  </a:lnTo>
                  <a:close/>
                  <a:moveTo>
                    <a:pt x="511" y="0"/>
                  </a:moveTo>
                  <a:lnTo>
                    <a:pt x="526" y="0"/>
                  </a:lnTo>
                  <a:lnTo>
                    <a:pt x="526" y="4"/>
                  </a:lnTo>
                  <a:lnTo>
                    <a:pt x="511" y="4"/>
                  </a:lnTo>
                  <a:lnTo>
                    <a:pt x="511" y="0"/>
                  </a:lnTo>
                  <a:close/>
                  <a:moveTo>
                    <a:pt x="538" y="0"/>
                  </a:moveTo>
                  <a:lnTo>
                    <a:pt x="553" y="0"/>
                  </a:lnTo>
                  <a:lnTo>
                    <a:pt x="553" y="4"/>
                  </a:lnTo>
                  <a:lnTo>
                    <a:pt x="538" y="4"/>
                  </a:lnTo>
                  <a:lnTo>
                    <a:pt x="538" y="0"/>
                  </a:lnTo>
                  <a:close/>
                  <a:moveTo>
                    <a:pt x="565" y="0"/>
                  </a:moveTo>
                  <a:lnTo>
                    <a:pt x="580" y="0"/>
                  </a:lnTo>
                  <a:lnTo>
                    <a:pt x="580" y="4"/>
                  </a:lnTo>
                  <a:lnTo>
                    <a:pt x="565" y="4"/>
                  </a:lnTo>
                  <a:lnTo>
                    <a:pt x="565" y="0"/>
                  </a:lnTo>
                  <a:close/>
                  <a:moveTo>
                    <a:pt x="592" y="0"/>
                  </a:moveTo>
                  <a:lnTo>
                    <a:pt x="607" y="0"/>
                  </a:lnTo>
                  <a:lnTo>
                    <a:pt x="607" y="4"/>
                  </a:lnTo>
                  <a:lnTo>
                    <a:pt x="592" y="4"/>
                  </a:lnTo>
                  <a:lnTo>
                    <a:pt x="592" y="0"/>
                  </a:lnTo>
                  <a:close/>
                  <a:moveTo>
                    <a:pt x="619" y="0"/>
                  </a:moveTo>
                  <a:lnTo>
                    <a:pt x="634" y="0"/>
                  </a:lnTo>
                  <a:lnTo>
                    <a:pt x="634" y="4"/>
                  </a:lnTo>
                  <a:lnTo>
                    <a:pt x="619" y="4"/>
                  </a:lnTo>
                  <a:lnTo>
                    <a:pt x="619" y="0"/>
                  </a:lnTo>
                  <a:close/>
                  <a:moveTo>
                    <a:pt x="645" y="0"/>
                  </a:moveTo>
                  <a:lnTo>
                    <a:pt x="661" y="0"/>
                  </a:lnTo>
                  <a:lnTo>
                    <a:pt x="661" y="4"/>
                  </a:lnTo>
                  <a:lnTo>
                    <a:pt x="645" y="4"/>
                  </a:lnTo>
                  <a:lnTo>
                    <a:pt x="645" y="0"/>
                  </a:lnTo>
                  <a:close/>
                  <a:moveTo>
                    <a:pt x="672" y="0"/>
                  </a:moveTo>
                  <a:lnTo>
                    <a:pt x="688" y="0"/>
                  </a:lnTo>
                  <a:lnTo>
                    <a:pt x="688" y="4"/>
                  </a:lnTo>
                  <a:lnTo>
                    <a:pt x="672" y="4"/>
                  </a:lnTo>
                  <a:lnTo>
                    <a:pt x="672" y="0"/>
                  </a:lnTo>
                  <a:close/>
                  <a:moveTo>
                    <a:pt x="699" y="0"/>
                  </a:moveTo>
                  <a:lnTo>
                    <a:pt x="715" y="0"/>
                  </a:lnTo>
                  <a:lnTo>
                    <a:pt x="715" y="4"/>
                  </a:lnTo>
                  <a:lnTo>
                    <a:pt x="699" y="4"/>
                  </a:lnTo>
                  <a:lnTo>
                    <a:pt x="699" y="0"/>
                  </a:lnTo>
                  <a:close/>
                  <a:moveTo>
                    <a:pt x="726" y="0"/>
                  </a:moveTo>
                  <a:lnTo>
                    <a:pt x="741" y="0"/>
                  </a:lnTo>
                  <a:lnTo>
                    <a:pt x="741" y="4"/>
                  </a:lnTo>
                  <a:lnTo>
                    <a:pt x="726" y="4"/>
                  </a:lnTo>
                  <a:lnTo>
                    <a:pt x="726" y="0"/>
                  </a:lnTo>
                  <a:close/>
                  <a:moveTo>
                    <a:pt x="753" y="0"/>
                  </a:moveTo>
                  <a:lnTo>
                    <a:pt x="768" y="0"/>
                  </a:lnTo>
                  <a:lnTo>
                    <a:pt x="768" y="4"/>
                  </a:lnTo>
                  <a:lnTo>
                    <a:pt x="753" y="4"/>
                  </a:lnTo>
                  <a:lnTo>
                    <a:pt x="753" y="0"/>
                  </a:lnTo>
                  <a:close/>
                  <a:moveTo>
                    <a:pt x="780" y="0"/>
                  </a:moveTo>
                  <a:lnTo>
                    <a:pt x="795" y="0"/>
                  </a:lnTo>
                  <a:lnTo>
                    <a:pt x="795" y="4"/>
                  </a:lnTo>
                  <a:lnTo>
                    <a:pt x="780" y="4"/>
                  </a:lnTo>
                  <a:lnTo>
                    <a:pt x="780" y="0"/>
                  </a:lnTo>
                  <a:close/>
                  <a:moveTo>
                    <a:pt x="807" y="0"/>
                  </a:moveTo>
                  <a:lnTo>
                    <a:pt x="822" y="0"/>
                  </a:lnTo>
                  <a:lnTo>
                    <a:pt x="822" y="4"/>
                  </a:lnTo>
                  <a:lnTo>
                    <a:pt x="807" y="4"/>
                  </a:lnTo>
                  <a:lnTo>
                    <a:pt x="807" y="0"/>
                  </a:lnTo>
                  <a:close/>
                  <a:moveTo>
                    <a:pt x="834" y="0"/>
                  </a:moveTo>
                  <a:lnTo>
                    <a:pt x="849" y="0"/>
                  </a:lnTo>
                  <a:lnTo>
                    <a:pt x="849" y="4"/>
                  </a:lnTo>
                  <a:lnTo>
                    <a:pt x="834" y="4"/>
                  </a:lnTo>
                  <a:lnTo>
                    <a:pt x="834" y="0"/>
                  </a:lnTo>
                  <a:close/>
                  <a:moveTo>
                    <a:pt x="861" y="0"/>
                  </a:moveTo>
                  <a:lnTo>
                    <a:pt x="876" y="0"/>
                  </a:lnTo>
                  <a:lnTo>
                    <a:pt x="876" y="4"/>
                  </a:lnTo>
                  <a:lnTo>
                    <a:pt x="861" y="4"/>
                  </a:lnTo>
                  <a:lnTo>
                    <a:pt x="861" y="0"/>
                  </a:lnTo>
                  <a:close/>
                  <a:moveTo>
                    <a:pt x="887" y="0"/>
                  </a:moveTo>
                  <a:lnTo>
                    <a:pt x="903" y="0"/>
                  </a:lnTo>
                  <a:lnTo>
                    <a:pt x="903" y="4"/>
                  </a:lnTo>
                  <a:lnTo>
                    <a:pt x="887" y="4"/>
                  </a:lnTo>
                  <a:lnTo>
                    <a:pt x="887" y="0"/>
                  </a:lnTo>
                  <a:close/>
                  <a:moveTo>
                    <a:pt x="914" y="0"/>
                  </a:moveTo>
                  <a:lnTo>
                    <a:pt x="930" y="0"/>
                  </a:lnTo>
                  <a:lnTo>
                    <a:pt x="930" y="4"/>
                  </a:lnTo>
                  <a:lnTo>
                    <a:pt x="914" y="4"/>
                  </a:lnTo>
                  <a:lnTo>
                    <a:pt x="914" y="0"/>
                  </a:lnTo>
                  <a:close/>
                  <a:moveTo>
                    <a:pt x="941" y="0"/>
                  </a:moveTo>
                  <a:lnTo>
                    <a:pt x="957" y="0"/>
                  </a:lnTo>
                  <a:lnTo>
                    <a:pt x="957" y="4"/>
                  </a:lnTo>
                  <a:lnTo>
                    <a:pt x="941" y="4"/>
                  </a:lnTo>
                  <a:lnTo>
                    <a:pt x="941" y="0"/>
                  </a:lnTo>
                  <a:close/>
                  <a:moveTo>
                    <a:pt x="968" y="0"/>
                  </a:moveTo>
                  <a:lnTo>
                    <a:pt x="984" y="0"/>
                  </a:lnTo>
                  <a:lnTo>
                    <a:pt x="984" y="4"/>
                  </a:lnTo>
                  <a:lnTo>
                    <a:pt x="968" y="4"/>
                  </a:lnTo>
                  <a:lnTo>
                    <a:pt x="968" y="0"/>
                  </a:lnTo>
                  <a:close/>
                  <a:moveTo>
                    <a:pt x="995" y="0"/>
                  </a:moveTo>
                  <a:lnTo>
                    <a:pt x="1010" y="0"/>
                  </a:lnTo>
                  <a:lnTo>
                    <a:pt x="1010" y="4"/>
                  </a:lnTo>
                  <a:lnTo>
                    <a:pt x="995" y="4"/>
                  </a:lnTo>
                  <a:lnTo>
                    <a:pt x="995" y="0"/>
                  </a:lnTo>
                  <a:close/>
                  <a:moveTo>
                    <a:pt x="1022" y="0"/>
                  </a:moveTo>
                  <a:lnTo>
                    <a:pt x="1037" y="0"/>
                  </a:lnTo>
                  <a:lnTo>
                    <a:pt x="1037" y="4"/>
                  </a:lnTo>
                  <a:lnTo>
                    <a:pt x="1022" y="4"/>
                  </a:lnTo>
                  <a:lnTo>
                    <a:pt x="1022" y="0"/>
                  </a:lnTo>
                  <a:close/>
                  <a:moveTo>
                    <a:pt x="1049" y="0"/>
                  </a:moveTo>
                  <a:lnTo>
                    <a:pt x="1064" y="0"/>
                  </a:lnTo>
                  <a:lnTo>
                    <a:pt x="1064" y="4"/>
                  </a:lnTo>
                  <a:lnTo>
                    <a:pt x="1049" y="4"/>
                  </a:lnTo>
                  <a:lnTo>
                    <a:pt x="1049" y="0"/>
                  </a:lnTo>
                  <a:close/>
                  <a:moveTo>
                    <a:pt x="1076" y="0"/>
                  </a:moveTo>
                  <a:lnTo>
                    <a:pt x="1091" y="0"/>
                  </a:lnTo>
                  <a:lnTo>
                    <a:pt x="1091" y="4"/>
                  </a:lnTo>
                  <a:lnTo>
                    <a:pt x="1076" y="4"/>
                  </a:lnTo>
                  <a:lnTo>
                    <a:pt x="1076" y="0"/>
                  </a:lnTo>
                  <a:close/>
                  <a:moveTo>
                    <a:pt x="1103" y="0"/>
                  </a:moveTo>
                  <a:lnTo>
                    <a:pt x="1118" y="0"/>
                  </a:lnTo>
                  <a:lnTo>
                    <a:pt x="1118" y="4"/>
                  </a:lnTo>
                  <a:lnTo>
                    <a:pt x="1103" y="4"/>
                  </a:lnTo>
                  <a:lnTo>
                    <a:pt x="1103" y="0"/>
                  </a:lnTo>
                  <a:close/>
                  <a:moveTo>
                    <a:pt x="1130" y="0"/>
                  </a:moveTo>
                  <a:lnTo>
                    <a:pt x="1145" y="0"/>
                  </a:lnTo>
                  <a:lnTo>
                    <a:pt x="1145" y="4"/>
                  </a:lnTo>
                  <a:lnTo>
                    <a:pt x="1130" y="4"/>
                  </a:lnTo>
                  <a:lnTo>
                    <a:pt x="1130" y="0"/>
                  </a:lnTo>
                  <a:close/>
                  <a:moveTo>
                    <a:pt x="1156" y="0"/>
                  </a:moveTo>
                  <a:lnTo>
                    <a:pt x="1172" y="0"/>
                  </a:lnTo>
                  <a:lnTo>
                    <a:pt x="1172" y="4"/>
                  </a:lnTo>
                  <a:lnTo>
                    <a:pt x="1156" y="4"/>
                  </a:lnTo>
                  <a:lnTo>
                    <a:pt x="1156" y="0"/>
                  </a:lnTo>
                  <a:close/>
                  <a:moveTo>
                    <a:pt x="1183" y="0"/>
                  </a:moveTo>
                  <a:lnTo>
                    <a:pt x="1199" y="0"/>
                  </a:lnTo>
                  <a:lnTo>
                    <a:pt x="1199" y="4"/>
                  </a:lnTo>
                  <a:lnTo>
                    <a:pt x="1183" y="4"/>
                  </a:lnTo>
                  <a:lnTo>
                    <a:pt x="1183" y="0"/>
                  </a:lnTo>
                  <a:close/>
                  <a:moveTo>
                    <a:pt x="1210" y="0"/>
                  </a:moveTo>
                  <a:lnTo>
                    <a:pt x="1226" y="0"/>
                  </a:lnTo>
                  <a:lnTo>
                    <a:pt x="1226" y="4"/>
                  </a:lnTo>
                  <a:lnTo>
                    <a:pt x="1210" y="4"/>
                  </a:lnTo>
                  <a:lnTo>
                    <a:pt x="1210" y="0"/>
                  </a:lnTo>
                  <a:close/>
                  <a:moveTo>
                    <a:pt x="1237" y="0"/>
                  </a:moveTo>
                  <a:lnTo>
                    <a:pt x="1252" y="0"/>
                  </a:lnTo>
                  <a:lnTo>
                    <a:pt x="1252" y="4"/>
                  </a:lnTo>
                  <a:lnTo>
                    <a:pt x="1237" y="4"/>
                  </a:lnTo>
                  <a:lnTo>
                    <a:pt x="1237" y="0"/>
                  </a:lnTo>
                  <a:close/>
                  <a:moveTo>
                    <a:pt x="1264" y="0"/>
                  </a:moveTo>
                  <a:lnTo>
                    <a:pt x="1279" y="0"/>
                  </a:lnTo>
                  <a:lnTo>
                    <a:pt x="1279" y="4"/>
                  </a:lnTo>
                  <a:lnTo>
                    <a:pt x="1264" y="4"/>
                  </a:lnTo>
                  <a:lnTo>
                    <a:pt x="1264" y="0"/>
                  </a:lnTo>
                  <a:close/>
                  <a:moveTo>
                    <a:pt x="1291" y="0"/>
                  </a:moveTo>
                  <a:lnTo>
                    <a:pt x="1306" y="0"/>
                  </a:lnTo>
                  <a:lnTo>
                    <a:pt x="1306" y="4"/>
                  </a:lnTo>
                  <a:lnTo>
                    <a:pt x="1291" y="4"/>
                  </a:lnTo>
                  <a:lnTo>
                    <a:pt x="1291" y="0"/>
                  </a:lnTo>
                  <a:close/>
                  <a:moveTo>
                    <a:pt x="1318" y="0"/>
                  </a:moveTo>
                  <a:lnTo>
                    <a:pt x="1333" y="0"/>
                  </a:lnTo>
                  <a:lnTo>
                    <a:pt x="1333" y="4"/>
                  </a:lnTo>
                  <a:lnTo>
                    <a:pt x="1318" y="4"/>
                  </a:lnTo>
                  <a:lnTo>
                    <a:pt x="1318" y="0"/>
                  </a:lnTo>
                  <a:close/>
                  <a:moveTo>
                    <a:pt x="1345" y="0"/>
                  </a:moveTo>
                  <a:lnTo>
                    <a:pt x="1360" y="0"/>
                  </a:lnTo>
                  <a:lnTo>
                    <a:pt x="1360" y="4"/>
                  </a:lnTo>
                  <a:lnTo>
                    <a:pt x="1345" y="4"/>
                  </a:lnTo>
                  <a:lnTo>
                    <a:pt x="1345" y="0"/>
                  </a:lnTo>
                  <a:close/>
                  <a:moveTo>
                    <a:pt x="1372" y="0"/>
                  </a:moveTo>
                  <a:lnTo>
                    <a:pt x="1387" y="0"/>
                  </a:lnTo>
                  <a:lnTo>
                    <a:pt x="1387" y="4"/>
                  </a:lnTo>
                  <a:lnTo>
                    <a:pt x="1372" y="4"/>
                  </a:lnTo>
                  <a:lnTo>
                    <a:pt x="1372" y="0"/>
                  </a:lnTo>
                  <a:close/>
                  <a:moveTo>
                    <a:pt x="1398" y="0"/>
                  </a:moveTo>
                  <a:lnTo>
                    <a:pt x="1414" y="0"/>
                  </a:lnTo>
                  <a:lnTo>
                    <a:pt x="1414" y="4"/>
                  </a:lnTo>
                  <a:lnTo>
                    <a:pt x="1398" y="4"/>
                  </a:lnTo>
                  <a:lnTo>
                    <a:pt x="1398" y="0"/>
                  </a:lnTo>
                  <a:close/>
                  <a:moveTo>
                    <a:pt x="1425" y="0"/>
                  </a:moveTo>
                  <a:lnTo>
                    <a:pt x="1441" y="0"/>
                  </a:lnTo>
                  <a:lnTo>
                    <a:pt x="1441" y="4"/>
                  </a:lnTo>
                  <a:lnTo>
                    <a:pt x="1425" y="4"/>
                  </a:lnTo>
                  <a:lnTo>
                    <a:pt x="1425" y="0"/>
                  </a:lnTo>
                  <a:close/>
                  <a:moveTo>
                    <a:pt x="1452" y="0"/>
                  </a:moveTo>
                  <a:lnTo>
                    <a:pt x="1468" y="0"/>
                  </a:lnTo>
                  <a:lnTo>
                    <a:pt x="1468" y="4"/>
                  </a:lnTo>
                  <a:lnTo>
                    <a:pt x="1452" y="4"/>
                  </a:lnTo>
                  <a:lnTo>
                    <a:pt x="1452" y="0"/>
                  </a:lnTo>
                  <a:close/>
                  <a:moveTo>
                    <a:pt x="1479" y="0"/>
                  </a:moveTo>
                  <a:lnTo>
                    <a:pt x="1495" y="0"/>
                  </a:lnTo>
                  <a:lnTo>
                    <a:pt x="1495" y="4"/>
                  </a:lnTo>
                  <a:lnTo>
                    <a:pt x="1479" y="4"/>
                  </a:lnTo>
                  <a:lnTo>
                    <a:pt x="1479" y="0"/>
                  </a:lnTo>
                  <a:close/>
                  <a:moveTo>
                    <a:pt x="1506" y="0"/>
                  </a:moveTo>
                  <a:lnTo>
                    <a:pt x="1521" y="0"/>
                  </a:lnTo>
                  <a:lnTo>
                    <a:pt x="1521" y="4"/>
                  </a:lnTo>
                  <a:lnTo>
                    <a:pt x="1506" y="4"/>
                  </a:lnTo>
                  <a:lnTo>
                    <a:pt x="1506" y="0"/>
                  </a:lnTo>
                  <a:close/>
                  <a:moveTo>
                    <a:pt x="1533" y="0"/>
                  </a:moveTo>
                  <a:lnTo>
                    <a:pt x="1548" y="0"/>
                  </a:lnTo>
                  <a:lnTo>
                    <a:pt x="1548" y="4"/>
                  </a:lnTo>
                  <a:lnTo>
                    <a:pt x="1533" y="4"/>
                  </a:lnTo>
                  <a:lnTo>
                    <a:pt x="1533" y="0"/>
                  </a:lnTo>
                  <a:close/>
                  <a:moveTo>
                    <a:pt x="1560" y="0"/>
                  </a:moveTo>
                  <a:lnTo>
                    <a:pt x="1575" y="0"/>
                  </a:lnTo>
                  <a:lnTo>
                    <a:pt x="1575" y="4"/>
                  </a:lnTo>
                  <a:lnTo>
                    <a:pt x="1560" y="4"/>
                  </a:lnTo>
                  <a:lnTo>
                    <a:pt x="1560" y="0"/>
                  </a:lnTo>
                  <a:close/>
                  <a:moveTo>
                    <a:pt x="1587" y="0"/>
                  </a:moveTo>
                  <a:lnTo>
                    <a:pt x="1602" y="0"/>
                  </a:lnTo>
                  <a:lnTo>
                    <a:pt x="1602" y="4"/>
                  </a:lnTo>
                  <a:lnTo>
                    <a:pt x="1587" y="4"/>
                  </a:lnTo>
                  <a:lnTo>
                    <a:pt x="1587" y="0"/>
                  </a:lnTo>
                  <a:close/>
                  <a:moveTo>
                    <a:pt x="1614" y="0"/>
                  </a:moveTo>
                  <a:lnTo>
                    <a:pt x="1629" y="0"/>
                  </a:lnTo>
                  <a:lnTo>
                    <a:pt x="1629" y="4"/>
                  </a:lnTo>
                  <a:lnTo>
                    <a:pt x="1614" y="4"/>
                  </a:lnTo>
                  <a:lnTo>
                    <a:pt x="1614" y="0"/>
                  </a:lnTo>
                  <a:close/>
                  <a:moveTo>
                    <a:pt x="1641" y="0"/>
                  </a:moveTo>
                  <a:lnTo>
                    <a:pt x="1656" y="0"/>
                  </a:lnTo>
                  <a:lnTo>
                    <a:pt x="1656" y="4"/>
                  </a:lnTo>
                  <a:lnTo>
                    <a:pt x="1641" y="4"/>
                  </a:lnTo>
                  <a:lnTo>
                    <a:pt x="1641" y="0"/>
                  </a:lnTo>
                  <a:close/>
                  <a:moveTo>
                    <a:pt x="1667" y="0"/>
                  </a:moveTo>
                  <a:lnTo>
                    <a:pt x="1683" y="0"/>
                  </a:lnTo>
                  <a:lnTo>
                    <a:pt x="1683" y="4"/>
                  </a:lnTo>
                  <a:lnTo>
                    <a:pt x="1667" y="4"/>
                  </a:lnTo>
                  <a:lnTo>
                    <a:pt x="1667" y="0"/>
                  </a:lnTo>
                  <a:close/>
                  <a:moveTo>
                    <a:pt x="1694" y="0"/>
                  </a:moveTo>
                  <a:lnTo>
                    <a:pt x="1710" y="0"/>
                  </a:lnTo>
                  <a:lnTo>
                    <a:pt x="1710" y="4"/>
                  </a:lnTo>
                  <a:lnTo>
                    <a:pt x="1694" y="4"/>
                  </a:lnTo>
                  <a:lnTo>
                    <a:pt x="1694" y="0"/>
                  </a:lnTo>
                  <a:close/>
                  <a:moveTo>
                    <a:pt x="1721" y="0"/>
                  </a:moveTo>
                  <a:lnTo>
                    <a:pt x="1737" y="0"/>
                  </a:lnTo>
                  <a:lnTo>
                    <a:pt x="1737" y="4"/>
                  </a:lnTo>
                  <a:lnTo>
                    <a:pt x="1721" y="4"/>
                  </a:lnTo>
                  <a:lnTo>
                    <a:pt x="1721" y="0"/>
                  </a:lnTo>
                  <a:close/>
                  <a:moveTo>
                    <a:pt x="1748" y="0"/>
                  </a:moveTo>
                  <a:lnTo>
                    <a:pt x="1763" y="0"/>
                  </a:lnTo>
                  <a:lnTo>
                    <a:pt x="1763" y="4"/>
                  </a:lnTo>
                  <a:lnTo>
                    <a:pt x="1748" y="4"/>
                  </a:lnTo>
                  <a:lnTo>
                    <a:pt x="1748" y="0"/>
                  </a:lnTo>
                  <a:close/>
                  <a:moveTo>
                    <a:pt x="1775" y="0"/>
                  </a:moveTo>
                  <a:lnTo>
                    <a:pt x="1790" y="0"/>
                  </a:lnTo>
                  <a:lnTo>
                    <a:pt x="1790" y="4"/>
                  </a:lnTo>
                  <a:lnTo>
                    <a:pt x="1775" y="4"/>
                  </a:lnTo>
                  <a:lnTo>
                    <a:pt x="1775" y="0"/>
                  </a:lnTo>
                  <a:close/>
                  <a:moveTo>
                    <a:pt x="1802" y="0"/>
                  </a:moveTo>
                  <a:lnTo>
                    <a:pt x="1817" y="0"/>
                  </a:lnTo>
                  <a:lnTo>
                    <a:pt x="1817" y="4"/>
                  </a:lnTo>
                  <a:lnTo>
                    <a:pt x="1802" y="4"/>
                  </a:lnTo>
                  <a:lnTo>
                    <a:pt x="1802" y="0"/>
                  </a:lnTo>
                  <a:close/>
                  <a:moveTo>
                    <a:pt x="1829" y="0"/>
                  </a:moveTo>
                  <a:lnTo>
                    <a:pt x="1844" y="0"/>
                  </a:lnTo>
                  <a:lnTo>
                    <a:pt x="1844" y="4"/>
                  </a:lnTo>
                  <a:lnTo>
                    <a:pt x="1829" y="4"/>
                  </a:lnTo>
                  <a:lnTo>
                    <a:pt x="1829" y="0"/>
                  </a:lnTo>
                  <a:close/>
                  <a:moveTo>
                    <a:pt x="1856" y="0"/>
                  </a:moveTo>
                  <a:lnTo>
                    <a:pt x="1871" y="0"/>
                  </a:lnTo>
                  <a:lnTo>
                    <a:pt x="1871" y="4"/>
                  </a:lnTo>
                  <a:lnTo>
                    <a:pt x="1856" y="4"/>
                  </a:lnTo>
                  <a:lnTo>
                    <a:pt x="1856" y="0"/>
                  </a:lnTo>
                  <a:close/>
                  <a:moveTo>
                    <a:pt x="1883" y="0"/>
                  </a:moveTo>
                  <a:lnTo>
                    <a:pt x="1898" y="0"/>
                  </a:lnTo>
                  <a:lnTo>
                    <a:pt x="1898" y="4"/>
                  </a:lnTo>
                  <a:lnTo>
                    <a:pt x="1883" y="4"/>
                  </a:lnTo>
                  <a:lnTo>
                    <a:pt x="1883" y="0"/>
                  </a:lnTo>
                  <a:close/>
                  <a:moveTo>
                    <a:pt x="1909" y="0"/>
                  </a:moveTo>
                  <a:lnTo>
                    <a:pt x="1925" y="0"/>
                  </a:lnTo>
                  <a:lnTo>
                    <a:pt x="1925" y="4"/>
                  </a:lnTo>
                  <a:lnTo>
                    <a:pt x="1909" y="4"/>
                  </a:lnTo>
                  <a:lnTo>
                    <a:pt x="1909" y="0"/>
                  </a:lnTo>
                  <a:close/>
                  <a:moveTo>
                    <a:pt x="1936" y="0"/>
                  </a:moveTo>
                  <a:lnTo>
                    <a:pt x="1952" y="0"/>
                  </a:lnTo>
                  <a:lnTo>
                    <a:pt x="1952" y="4"/>
                  </a:lnTo>
                  <a:lnTo>
                    <a:pt x="1936" y="4"/>
                  </a:lnTo>
                  <a:lnTo>
                    <a:pt x="1936" y="0"/>
                  </a:lnTo>
                  <a:close/>
                  <a:moveTo>
                    <a:pt x="1963" y="0"/>
                  </a:moveTo>
                  <a:lnTo>
                    <a:pt x="1979" y="0"/>
                  </a:lnTo>
                  <a:lnTo>
                    <a:pt x="1979" y="4"/>
                  </a:lnTo>
                  <a:lnTo>
                    <a:pt x="1963" y="4"/>
                  </a:lnTo>
                  <a:lnTo>
                    <a:pt x="1963" y="0"/>
                  </a:lnTo>
                  <a:close/>
                  <a:moveTo>
                    <a:pt x="1990" y="0"/>
                  </a:moveTo>
                  <a:lnTo>
                    <a:pt x="2006" y="0"/>
                  </a:lnTo>
                  <a:lnTo>
                    <a:pt x="2006" y="4"/>
                  </a:lnTo>
                  <a:lnTo>
                    <a:pt x="1990" y="4"/>
                  </a:lnTo>
                  <a:lnTo>
                    <a:pt x="1990" y="0"/>
                  </a:lnTo>
                  <a:close/>
                  <a:moveTo>
                    <a:pt x="2017" y="0"/>
                  </a:moveTo>
                  <a:lnTo>
                    <a:pt x="2032" y="0"/>
                  </a:lnTo>
                  <a:lnTo>
                    <a:pt x="2032" y="4"/>
                  </a:lnTo>
                  <a:lnTo>
                    <a:pt x="2017" y="4"/>
                  </a:lnTo>
                  <a:lnTo>
                    <a:pt x="2017" y="0"/>
                  </a:lnTo>
                  <a:close/>
                  <a:moveTo>
                    <a:pt x="2044" y="0"/>
                  </a:moveTo>
                  <a:lnTo>
                    <a:pt x="2059" y="0"/>
                  </a:lnTo>
                  <a:lnTo>
                    <a:pt x="2059" y="4"/>
                  </a:lnTo>
                  <a:lnTo>
                    <a:pt x="2044" y="4"/>
                  </a:lnTo>
                  <a:lnTo>
                    <a:pt x="2044" y="0"/>
                  </a:lnTo>
                  <a:close/>
                  <a:moveTo>
                    <a:pt x="2071" y="0"/>
                  </a:moveTo>
                  <a:lnTo>
                    <a:pt x="2086" y="0"/>
                  </a:lnTo>
                  <a:lnTo>
                    <a:pt x="2086" y="4"/>
                  </a:lnTo>
                  <a:lnTo>
                    <a:pt x="2071" y="4"/>
                  </a:lnTo>
                  <a:lnTo>
                    <a:pt x="2071" y="0"/>
                  </a:lnTo>
                  <a:close/>
                  <a:moveTo>
                    <a:pt x="2098" y="0"/>
                  </a:moveTo>
                  <a:lnTo>
                    <a:pt x="2113" y="0"/>
                  </a:lnTo>
                  <a:lnTo>
                    <a:pt x="2113" y="4"/>
                  </a:lnTo>
                  <a:lnTo>
                    <a:pt x="2098" y="4"/>
                  </a:lnTo>
                  <a:lnTo>
                    <a:pt x="2098" y="0"/>
                  </a:lnTo>
                  <a:close/>
                  <a:moveTo>
                    <a:pt x="2125" y="0"/>
                  </a:moveTo>
                  <a:lnTo>
                    <a:pt x="2140" y="0"/>
                  </a:lnTo>
                  <a:lnTo>
                    <a:pt x="2140" y="4"/>
                  </a:lnTo>
                  <a:lnTo>
                    <a:pt x="2125" y="4"/>
                  </a:lnTo>
                  <a:lnTo>
                    <a:pt x="2125" y="0"/>
                  </a:lnTo>
                  <a:close/>
                  <a:moveTo>
                    <a:pt x="2152" y="0"/>
                  </a:moveTo>
                  <a:lnTo>
                    <a:pt x="2167" y="0"/>
                  </a:lnTo>
                  <a:lnTo>
                    <a:pt x="2167" y="4"/>
                  </a:lnTo>
                  <a:lnTo>
                    <a:pt x="2152" y="4"/>
                  </a:lnTo>
                  <a:lnTo>
                    <a:pt x="2152" y="0"/>
                  </a:lnTo>
                  <a:close/>
                  <a:moveTo>
                    <a:pt x="2178" y="0"/>
                  </a:moveTo>
                  <a:lnTo>
                    <a:pt x="2194" y="0"/>
                  </a:lnTo>
                  <a:lnTo>
                    <a:pt x="2194" y="4"/>
                  </a:lnTo>
                  <a:lnTo>
                    <a:pt x="2178" y="4"/>
                  </a:lnTo>
                  <a:lnTo>
                    <a:pt x="2178" y="0"/>
                  </a:lnTo>
                  <a:close/>
                  <a:moveTo>
                    <a:pt x="2205" y="0"/>
                  </a:moveTo>
                  <a:lnTo>
                    <a:pt x="2221" y="0"/>
                  </a:lnTo>
                  <a:lnTo>
                    <a:pt x="2221" y="4"/>
                  </a:lnTo>
                  <a:lnTo>
                    <a:pt x="2205" y="4"/>
                  </a:lnTo>
                  <a:lnTo>
                    <a:pt x="2205" y="0"/>
                  </a:lnTo>
                  <a:close/>
                  <a:moveTo>
                    <a:pt x="2232" y="0"/>
                  </a:moveTo>
                  <a:lnTo>
                    <a:pt x="2248" y="0"/>
                  </a:lnTo>
                  <a:lnTo>
                    <a:pt x="2248" y="4"/>
                  </a:lnTo>
                  <a:lnTo>
                    <a:pt x="2232" y="4"/>
                  </a:lnTo>
                  <a:lnTo>
                    <a:pt x="2232" y="0"/>
                  </a:lnTo>
                  <a:close/>
                  <a:moveTo>
                    <a:pt x="2259" y="0"/>
                  </a:moveTo>
                  <a:lnTo>
                    <a:pt x="2274" y="0"/>
                  </a:lnTo>
                  <a:lnTo>
                    <a:pt x="2274" y="4"/>
                  </a:lnTo>
                  <a:lnTo>
                    <a:pt x="2259" y="4"/>
                  </a:lnTo>
                  <a:lnTo>
                    <a:pt x="2259" y="0"/>
                  </a:lnTo>
                  <a:close/>
                  <a:moveTo>
                    <a:pt x="2286" y="0"/>
                  </a:moveTo>
                  <a:lnTo>
                    <a:pt x="2301" y="0"/>
                  </a:lnTo>
                  <a:lnTo>
                    <a:pt x="2301" y="4"/>
                  </a:lnTo>
                  <a:lnTo>
                    <a:pt x="2286" y="4"/>
                  </a:lnTo>
                  <a:lnTo>
                    <a:pt x="2286" y="0"/>
                  </a:lnTo>
                  <a:close/>
                  <a:moveTo>
                    <a:pt x="2313" y="0"/>
                  </a:moveTo>
                  <a:lnTo>
                    <a:pt x="2328" y="0"/>
                  </a:lnTo>
                  <a:lnTo>
                    <a:pt x="2328" y="4"/>
                  </a:lnTo>
                  <a:lnTo>
                    <a:pt x="2313" y="4"/>
                  </a:lnTo>
                  <a:lnTo>
                    <a:pt x="2313" y="0"/>
                  </a:lnTo>
                  <a:close/>
                  <a:moveTo>
                    <a:pt x="2340" y="0"/>
                  </a:moveTo>
                  <a:lnTo>
                    <a:pt x="2355" y="0"/>
                  </a:lnTo>
                  <a:lnTo>
                    <a:pt x="2355" y="4"/>
                  </a:lnTo>
                  <a:lnTo>
                    <a:pt x="2340" y="4"/>
                  </a:lnTo>
                  <a:lnTo>
                    <a:pt x="2340" y="0"/>
                  </a:lnTo>
                  <a:close/>
                  <a:moveTo>
                    <a:pt x="2367" y="0"/>
                  </a:moveTo>
                  <a:lnTo>
                    <a:pt x="2382" y="0"/>
                  </a:lnTo>
                  <a:lnTo>
                    <a:pt x="2382" y="4"/>
                  </a:lnTo>
                  <a:lnTo>
                    <a:pt x="2367" y="4"/>
                  </a:lnTo>
                  <a:lnTo>
                    <a:pt x="2367" y="0"/>
                  </a:lnTo>
                  <a:close/>
                  <a:moveTo>
                    <a:pt x="2394" y="0"/>
                  </a:moveTo>
                  <a:lnTo>
                    <a:pt x="2409" y="0"/>
                  </a:lnTo>
                  <a:lnTo>
                    <a:pt x="2409" y="4"/>
                  </a:lnTo>
                  <a:lnTo>
                    <a:pt x="2394" y="4"/>
                  </a:lnTo>
                  <a:lnTo>
                    <a:pt x="2394" y="0"/>
                  </a:lnTo>
                  <a:close/>
                  <a:moveTo>
                    <a:pt x="2420" y="0"/>
                  </a:moveTo>
                  <a:lnTo>
                    <a:pt x="2436" y="0"/>
                  </a:lnTo>
                  <a:lnTo>
                    <a:pt x="2436" y="4"/>
                  </a:lnTo>
                  <a:lnTo>
                    <a:pt x="2420" y="4"/>
                  </a:lnTo>
                  <a:lnTo>
                    <a:pt x="2420" y="0"/>
                  </a:lnTo>
                  <a:close/>
                  <a:moveTo>
                    <a:pt x="2447" y="0"/>
                  </a:moveTo>
                  <a:lnTo>
                    <a:pt x="2463" y="0"/>
                  </a:lnTo>
                  <a:lnTo>
                    <a:pt x="2463" y="4"/>
                  </a:lnTo>
                  <a:lnTo>
                    <a:pt x="2447" y="4"/>
                  </a:lnTo>
                  <a:lnTo>
                    <a:pt x="2447" y="0"/>
                  </a:lnTo>
                  <a:close/>
                  <a:moveTo>
                    <a:pt x="2474" y="0"/>
                  </a:moveTo>
                  <a:lnTo>
                    <a:pt x="2490" y="0"/>
                  </a:lnTo>
                  <a:lnTo>
                    <a:pt x="2490" y="4"/>
                  </a:lnTo>
                  <a:lnTo>
                    <a:pt x="2474" y="4"/>
                  </a:lnTo>
                  <a:lnTo>
                    <a:pt x="2474" y="0"/>
                  </a:lnTo>
                  <a:close/>
                  <a:moveTo>
                    <a:pt x="2501" y="0"/>
                  </a:moveTo>
                  <a:lnTo>
                    <a:pt x="2517" y="0"/>
                  </a:lnTo>
                  <a:lnTo>
                    <a:pt x="2517" y="4"/>
                  </a:lnTo>
                  <a:lnTo>
                    <a:pt x="2501" y="4"/>
                  </a:lnTo>
                  <a:lnTo>
                    <a:pt x="2501" y="0"/>
                  </a:lnTo>
                  <a:close/>
                  <a:moveTo>
                    <a:pt x="2528" y="0"/>
                  </a:moveTo>
                  <a:lnTo>
                    <a:pt x="2543" y="0"/>
                  </a:lnTo>
                  <a:lnTo>
                    <a:pt x="2543" y="4"/>
                  </a:lnTo>
                  <a:lnTo>
                    <a:pt x="2528" y="4"/>
                  </a:lnTo>
                  <a:lnTo>
                    <a:pt x="2528" y="0"/>
                  </a:lnTo>
                  <a:close/>
                  <a:moveTo>
                    <a:pt x="2555" y="0"/>
                  </a:moveTo>
                  <a:lnTo>
                    <a:pt x="2570" y="0"/>
                  </a:lnTo>
                  <a:lnTo>
                    <a:pt x="2570" y="4"/>
                  </a:lnTo>
                  <a:lnTo>
                    <a:pt x="2555" y="4"/>
                  </a:lnTo>
                  <a:lnTo>
                    <a:pt x="2555" y="0"/>
                  </a:lnTo>
                  <a:close/>
                  <a:moveTo>
                    <a:pt x="2582" y="0"/>
                  </a:moveTo>
                  <a:lnTo>
                    <a:pt x="2597" y="0"/>
                  </a:lnTo>
                  <a:lnTo>
                    <a:pt x="2597" y="4"/>
                  </a:lnTo>
                  <a:lnTo>
                    <a:pt x="2582" y="4"/>
                  </a:lnTo>
                  <a:lnTo>
                    <a:pt x="2582" y="0"/>
                  </a:lnTo>
                  <a:close/>
                  <a:moveTo>
                    <a:pt x="2609" y="0"/>
                  </a:moveTo>
                  <a:lnTo>
                    <a:pt x="2624" y="0"/>
                  </a:lnTo>
                  <a:lnTo>
                    <a:pt x="2624" y="4"/>
                  </a:lnTo>
                  <a:lnTo>
                    <a:pt x="2609" y="4"/>
                  </a:lnTo>
                  <a:lnTo>
                    <a:pt x="2609" y="0"/>
                  </a:lnTo>
                  <a:close/>
                  <a:moveTo>
                    <a:pt x="2636" y="0"/>
                  </a:moveTo>
                  <a:lnTo>
                    <a:pt x="2651" y="0"/>
                  </a:lnTo>
                  <a:lnTo>
                    <a:pt x="2651" y="4"/>
                  </a:lnTo>
                  <a:lnTo>
                    <a:pt x="2636" y="4"/>
                  </a:lnTo>
                  <a:lnTo>
                    <a:pt x="2636" y="0"/>
                  </a:lnTo>
                  <a:close/>
                  <a:moveTo>
                    <a:pt x="2663" y="0"/>
                  </a:moveTo>
                  <a:lnTo>
                    <a:pt x="2678" y="0"/>
                  </a:lnTo>
                  <a:lnTo>
                    <a:pt x="2678" y="4"/>
                  </a:lnTo>
                  <a:lnTo>
                    <a:pt x="2663" y="4"/>
                  </a:lnTo>
                  <a:lnTo>
                    <a:pt x="2663" y="0"/>
                  </a:lnTo>
                  <a:close/>
                  <a:moveTo>
                    <a:pt x="2689" y="0"/>
                  </a:moveTo>
                  <a:lnTo>
                    <a:pt x="2705" y="0"/>
                  </a:lnTo>
                  <a:lnTo>
                    <a:pt x="2705" y="4"/>
                  </a:lnTo>
                  <a:lnTo>
                    <a:pt x="2689" y="4"/>
                  </a:lnTo>
                  <a:lnTo>
                    <a:pt x="2689" y="0"/>
                  </a:lnTo>
                  <a:close/>
                  <a:moveTo>
                    <a:pt x="2716" y="0"/>
                  </a:moveTo>
                  <a:lnTo>
                    <a:pt x="2732" y="0"/>
                  </a:lnTo>
                  <a:lnTo>
                    <a:pt x="2732" y="4"/>
                  </a:lnTo>
                  <a:lnTo>
                    <a:pt x="2716" y="4"/>
                  </a:lnTo>
                  <a:lnTo>
                    <a:pt x="2716" y="0"/>
                  </a:lnTo>
                  <a:close/>
                  <a:moveTo>
                    <a:pt x="2743" y="0"/>
                  </a:moveTo>
                  <a:lnTo>
                    <a:pt x="2759" y="0"/>
                  </a:lnTo>
                  <a:lnTo>
                    <a:pt x="2759" y="4"/>
                  </a:lnTo>
                  <a:lnTo>
                    <a:pt x="2743" y="4"/>
                  </a:lnTo>
                  <a:lnTo>
                    <a:pt x="2743" y="0"/>
                  </a:lnTo>
                  <a:close/>
                  <a:moveTo>
                    <a:pt x="2770" y="0"/>
                  </a:moveTo>
                  <a:lnTo>
                    <a:pt x="2785" y="0"/>
                  </a:lnTo>
                  <a:lnTo>
                    <a:pt x="2785" y="4"/>
                  </a:lnTo>
                  <a:lnTo>
                    <a:pt x="2770" y="4"/>
                  </a:lnTo>
                  <a:lnTo>
                    <a:pt x="2770" y="0"/>
                  </a:lnTo>
                  <a:close/>
                  <a:moveTo>
                    <a:pt x="2797" y="0"/>
                  </a:moveTo>
                  <a:lnTo>
                    <a:pt x="2812" y="0"/>
                  </a:lnTo>
                  <a:lnTo>
                    <a:pt x="2812" y="4"/>
                  </a:lnTo>
                  <a:lnTo>
                    <a:pt x="2797" y="4"/>
                  </a:lnTo>
                  <a:lnTo>
                    <a:pt x="2797" y="0"/>
                  </a:lnTo>
                  <a:close/>
                  <a:moveTo>
                    <a:pt x="2824" y="0"/>
                  </a:moveTo>
                  <a:lnTo>
                    <a:pt x="2839" y="0"/>
                  </a:lnTo>
                  <a:lnTo>
                    <a:pt x="2839" y="4"/>
                  </a:lnTo>
                  <a:lnTo>
                    <a:pt x="2824" y="4"/>
                  </a:lnTo>
                  <a:lnTo>
                    <a:pt x="2824" y="0"/>
                  </a:lnTo>
                  <a:close/>
                  <a:moveTo>
                    <a:pt x="2851" y="0"/>
                  </a:moveTo>
                  <a:lnTo>
                    <a:pt x="2866" y="0"/>
                  </a:lnTo>
                  <a:lnTo>
                    <a:pt x="2866" y="4"/>
                  </a:lnTo>
                  <a:lnTo>
                    <a:pt x="2851" y="4"/>
                  </a:lnTo>
                  <a:lnTo>
                    <a:pt x="2851" y="0"/>
                  </a:lnTo>
                  <a:close/>
                  <a:moveTo>
                    <a:pt x="2878" y="0"/>
                  </a:moveTo>
                  <a:lnTo>
                    <a:pt x="2893" y="0"/>
                  </a:lnTo>
                  <a:lnTo>
                    <a:pt x="2893" y="4"/>
                  </a:lnTo>
                  <a:lnTo>
                    <a:pt x="2878" y="4"/>
                  </a:lnTo>
                  <a:lnTo>
                    <a:pt x="2878" y="0"/>
                  </a:lnTo>
                  <a:close/>
                  <a:moveTo>
                    <a:pt x="2905" y="0"/>
                  </a:moveTo>
                  <a:lnTo>
                    <a:pt x="2920" y="0"/>
                  </a:lnTo>
                  <a:lnTo>
                    <a:pt x="2920" y="4"/>
                  </a:lnTo>
                  <a:lnTo>
                    <a:pt x="2905" y="4"/>
                  </a:lnTo>
                  <a:lnTo>
                    <a:pt x="2905" y="0"/>
                  </a:lnTo>
                  <a:close/>
                  <a:moveTo>
                    <a:pt x="2931" y="0"/>
                  </a:moveTo>
                  <a:lnTo>
                    <a:pt x="2947" y="0"/>
                  </a:lnTo>
                  <a:lnTo>
                    <a:pt x="2947" y="4"/>
                  </a:lnTo>
                  <a:lnTo>
                    <a:pt x="2931" y="4"/>
                  </a:lnTo>
                  <a:lnTo>
                    <a:pt x="2931" y="0"/>
                  </a:lnTo>
                  <a:close/>
                  <a:moveTo>
                    <a:pt x="2958" y="0"/>
                  </a:moveTo>
                  <a:lnTo>
                    <a:pt x="2974" y="0"/>
                  </a:lnTo>
                  <a:lnTo>
                    <a:pt x="2974" y="4"/>
                  </a:lnTo>
                  <a:lnTo>
                    <a:pt x="2958" y="4"/>
                  </a:lnTo>
                  <a:lnTo>
                    <a:pt x="2958" y="0"/>
                  </a:lnTo>
                  <a:close/>
                  <a:moveTo>
                    <a:pt x="2985" y="0"/>
                  </a:moveTo>
                  <a:lnTo>
                    <a:pt x="3001" y="0"/>
                  </a:lnTo>
                  <a:lnTo>
                    <a:pt x="3001" y="4"/>
                  </a:lnTo>
                  <a:lnTo>
                    <a:pt x="2985" y="4"/>
                  </a:lnTo>
                  <a:lnTo>
                    <a:pt x="2985" y="0"/>
                  </a:lnTo>
                  <a:close/>
                  <a:moveTo>
                    <a:pt x="3012" y="0"/>
                  </a:moveTo>
                  <a:lnTo>
                    <a:pt x="3027" y="0"/>
                  </a:lnTo>
                  <a:lnTo>
                    <a:pt x="3027" y="4"/>
                  </a:lnTo>
                  <a:lnTo>
                    <a:pt x="3012" y="4"/>
                  </a:lnTo>
                  <a:lnTo>
                    <a:pt x="3012" y="0"/>
                  </a:lnTo>
                  <a:close/>
                  <a:moveTo>
                    <a:pt x="3039" y="0"/>
                  </a:moveTo>
                  <a:lnTo>
                    <a:pt x="3054" y="0"/>
                  </a:lnTo>
                  <a:lnTo>
                    <a:pt x="3054" y="4"/>
                  </a:lnTo>
                  <a:lnTo>
                    <a:pt x="3039" y="4"/>
                  </a:lnTo>
                  <a:lnTo>
                    <a:pt x="3039" y="0"/>
                  </a:lnTo>
                  <a:close/>
                  <a:moveTo>
                    <a:pt x="3066" y="0"/>
                  </a:moveTo>
                  <a:lnTo>
                    <a:pt x="3081" y="0"/>
                  </a:lnTo>
                  <a:lnTo>
                    <a:pt x="3081" y="4"/>
                  </a:lnTo>
                  <a:lnTo>
                    <a:pt x="3066" y="4"/>
                  </a:lnTo>
                  <a:lnTo>
                    <a:pt x="3066" y="0"/>
                  </a:lnTo>
                  <a:close/>
                  <a:moveTo>
                    <a:pt x="3093" y="0"/>
                  </a:moveTo>
                  <a:lnTo>
                    <a:pt x="3108" y="0"/>
                  </a:lnTo>
                  <a:lnTo>
                    <a:pt x="3108" y="4"/>
                  </a:lnTo>
                  <a:lnTo>
                    <a:pt x="3093" y="4"/>
                  </a:lnTo>
                  <a:lnTo>
                    <a:pt x="3093" y="0"/>
                  </a:lnTo>
                  <a:close/>
                  <a:moveTo>
                    <a:pt x="3120" y="0"/>
                  </a:moveTo>
                  <a:lnTo>
                    <a:pt x="3135" y="0"/>
                  </a:lnTo>
                  <a:lnTo>
                    <a:pt x="3135" y="4"/>
                  </a:lnTo>
                  <a:lnTo>
                    <a:pt x="3120" y="4"/>
                  </a:lnTo>
                  <a:lnTo>
                    <a:pt x="3120" y="0"/>
                  </a:lnTo>
                  <a:close/>
                  <a:moveTo>
                    <a:pt x="3147" y="0"/>
                  </a:moveTo>
                  <a:lnTo>
                    <a:pt x="3162" y="0"/>
                  </a:lnTo>
                  <a:lnTo>
                    <a:pt x="3162" y="4"/>
                  </a:lnTo>
                  <a:lnTo>
                    <a:pt x="3147" y="4"/>
                  </a:lnTo>
                  <a:lnTo>
                    <a:pt x="3147" y="0"/>
                  </a:lnTo>
                  <a:close/>
                  <a:moveTo>
                    <a:pt x="3173" y="0"/>
                  </a:moveTo>
                  <a:lnTo>
                    <a:pt x="3189" y="0"/>
                  </a:lnTo>
                  <a:lnTo>
                    <a:pt x="3189" y="4"/>
                  </a:lnTo>
                  <a:lnTo>
                    <a:pt x="3173" y="4"/>
                  </a:lnTo>
                  <a:lnTo>
                    <a:pt x="3173" y="0"/>
                  </a:lnTo>
                  <a:close/>
                  <a:moveTo>
                    <a:pt x="3200" y="0"/>
                  </a:moveTo>
                  <a:lnTo>
                    <a:pt x="3216" y="0"/>
                  </a:lnTo>
                  <a:lnTo>
                    <a:pt x="3216" y="4"/>
                  </a:lnTo>
                  <a:lnTo>
                    <a:pt x="3200" y="4"/>
                  </a:lnTo>
                  <a:lnTo>
                    <a:pt x="3200" y="0"/>
                  </a:lnTo>
                  <a:close/>
                  <a:moveTo>
                    <a:pt x="3227" y="0"/>
                  </a:moveTo>
                  <a:lnTo>
                    <a:pt x="3243" y="0"/>
                  </a:lnTo>
                  <a:lnTo>
                    <a:pt x="3243" y="4"/>
                  </a:lnTo>
                  <a:lnTo>
                    <a:pt x="3227" y="4"/>
                  </a:lnTo>
                  <a:lnTo>
                    <a:pt x="3227" y="0"/>
                  </a:lnTo>
                  <a:close/>
                  <a:moveTo>
                    <a:pt x="3254" y="0"/>
                  </a:moveTo>
                  <a:lnTo>
                    <a:pt x="3270" y="0"/>
                  </a:lnTo>
                  <a:lnTo>
                    <a:pt x="3270" y="4"/>
                  </a:lnTo>
                  <a:lnTo>
                    <a:pt x="3254" y="4"/>
                  </a:lnTo>
                  <a:lnTo>
                    <a:pt x="3254" y="0"/>
                  </a:lnTo>
                  <a:close/>
                  <a:moveTo>
                    <a:pt x="3281" y="0"/>
                  </a:moveTo>
                  <a:lnTo>
                    <a:pt x="3296" y="0"/>
                  </a:lnTo>
                  <a:lnTo>
                    <a:pt x="3296" y="4"/>
                  </a:lnTo>
                  <a:lnTo>
                    <a:pt x="3281" y="4"/>
                  </a:lnTo>
                  <a:lnTo>
                    <a:pt x="3281" y="0"/>
                  </a:lnTo>
                  <a:close/>
                  <a:moveTo>
                    <a:pt x="3308" y="0"/>
                  </a:moveTo>
                  <a:lnTo>
                    <a:pt x="3323" y="0"/>
                  </a:lnTo>
                  <a:lnTo>
                    <a:pt x="3323" y="4"/>
                  </a:lnTo>
                  <a:lnTo>
                    <a:pt x="3308" y="4"/>
                  </a:lnTo>
                  <a:lnTo>
                    <a:pt x="3308" y="0"/>
                  </a:lnTo>
                  <a:close/>
                  <a:moveTo>
                    <a:pt x="3335" y="0"/>
                  </a:moveTo>
                  <a:lnTo>
                    <a:pt x="3350" y="0"/>
                  </a:lnTo>
                  <a:lnTo>
                    <a:pt x="3350" y="4"/>
                  </a:lnTo>
                  <a:lnTo>
                    <a:pt x="3335" y="4"/>
                  </a:lnTo>
                  <a:lnTo>
                    <a:pt x="3335" y="0"/>
                  </a:lnTo>
                  <a:close/>
                  <a:moveTo>
                    <a:pt x="3362" y="0"/>
                  </a:moveTo>
                  <a:lnTo>
                    <a:pt x="3377" y="0"/>
                  </a:lnTo>
                  <a:lnTo>
                    <a:pt x="3377" y="4"/>
                  </a:lnTo>
                  <a:lnTo>
                    <a:pt x="3362" y="4"/>
                  </a:lnTo>
                  <a:lnTo>
                    <a:pt x="3362" y="0"/>
                  </a:lnTo>
                  <a:close/>
                  <a:moveTo>
                    <a:pt x="3389" y="0"/>
                  </a:moveTo>
                  <a:lnTo>
                    <a:pt x="3404" y="0"/>
                  </a:lnTo>
                  <a:lnTo>
                    <a:pt x="3404" y="4"/>
                  </a:lnTo>
                  <a:lnTo>
                    <a:pt x="3389" y="4"/>
                  </a:lnTo>
                  <a:lnTo>
                    <a:pt x="3389" y="0"/>
                  </a:lnTo>
                  <a:close/>
                  <a:moveTo>
                    <a:pt x="3416" y="0"/>
                  </a:moveTo>
                  <a:lnTo>
                    <a:pt x="3431" y="0"/>
                  </a:lnTo>
                  <a:lnTo>
                    <a:pt x="3431" y="4"/>
                  </a:lnTo>
                  <a:lnTo>
                    <a:pt x="3416" y="4"/>
                  </a:lnTo>
                  <a:lnTo>
                    <a:pt x="3416" y="0"/>
                  </a:lnTo>
                  <a:close/>
                  <a:moveTo>
                    <a:pt x="3442" y="0"/>
                  </a:moveTo>
                  <a:lnTo>
                    <a:pt x="3458" y="0"/>
                  </a:lnTo>
                  <a:lnTo>
                    <a:pt x="3458" y="4"/>
                  </a:lnTo>
                  <a:lnTo>
                    <a:pt x="3442" y="4"/>
                  </a:lnTo>
                  <a:lnTo>
                    <a:pt x="3442" y="0"/>
                  </a:lnTo>
                  <a:close/>
                  <a:moveTo>
                    <a:pt x="3469" y="0"/>
                  </a:moveTo>
                  <a:lnTo>
                    <a:pt x="3485" y="0"/>
                  </a:lnTo>
                  <a:lnTo>
                    <a:pt x="3485" y="4"/>
                  </a:lnTo>
                  <a:lnTo>
                    <a:pt x="3469" y="4"/>
                  </a:lnTo>
                  <a:lnTo>
                    <a:pt x="3469" y="0"/>
                  </a:lnTo>
                  <a:close/>
                  <a:moveTo>
                    <a:pt x="3496" y="0"/>
                  </a:moveTo>
                  <a:lnTo>
                    <a:pt x="3512" y="0"/>
                  </a:lnTo>
                  <a:lnTo>
                    <a:pt x="3512" y="4"/>
                  </a:lnTo>
                  <a:lnTo>
                    <a:pt x="3496" y="4"/>
                  </a:lnTo>
                  <a:lnTo>
                    <a:pt x="3496" y="0"/>
                  </a:lnTo>
                  <a:close/>
                  <a:moveTo>
                    <a:pt x="3523" y="0"/>
                  </a:moveTo>
                  <a:lnTo>
                    <a:pt x="3538" y="0"/>
                  </a:lnTo>
                  <a:lnTo>
                    <a:pt x="3538" y="4"/>
                  </a:lnTo>
                  <a:lnTo>
                    <a:pt x="3523" y="4"/>
                  </a:lnTo>
                  <a:lnTo>
                    <a:pt x="3523" y="0"/>
                  </a:lnTo>
                  <a:close/>
                  <a:moveTo>
                    <a:pt x="3550" y="0"/>
                  </a:moveTo>
                  <a:lnTo>
                    <a:pt x="3565" y="0"/>
                  </a:lnTo>
                  <a:lnTo>
                    <a:pt x="3565" y="4"/>
                  </a:lnTo>
                  <a:lnTo>
                    <a:pt x="3550" y="4"/>
                  </a:lnTo>
                  <a:lnTo>
                    <a:pt x="3550" y="0"/>
                  </a:lnTo>
                  <a:close/>
                  <a:moveTo>
                    <a:pt x="3577" y="0"/>
                  </a:moveTo>
                  <a:lnTo>
                    <a:pt x="3592" y="0"/>
                  </a:lnTo>
                  <a:lnTo>
                    <a:pt x="3592" y="4"/>
                  </a:lnTo>
                  <a:lnTo>
                    <a:pt x="3577" y="4"/>
                  </a:lnTo>
                  <a:lnTo>
                    <a:pt x="3577" y="0"/>
                  </a:lnTo>
                  <a:close/>
                  <a:moveTo>
                    <a:pt x="3604" y="0"/>
                  </a:moveTo>
                  <a:lnTo>
                    <a:pt x="3619" y="0"/>
                  </a:lnTo>
                  <a:lnTo>
                    <a:pt x="3619" y="4"/>
                  </a:lnTo>
                  <a:lnTo>
                    <a:pt x="3604" y="4"/>
                  </a:lnTo>
                  <a:lnTo>
                    <a:pt x="3604" y="0"/>
                  </a:lnTo>
                  <a:close/>
                  <a:moveTo>
                    <a:pt x="3631" y="0"/>
                  </a:moveTo>
                  <a:lnTo>
                    <a:pt x="3646" y="0"/>
                  </a:lnTo>
                  <a:lnTo>
                    <a:pt x="3646" y="4"/>
                  </a:lnTo>
                  <a:lnTo>
                    <a:pt x="3631" y="4"/>
                  </a:lnTo>
                  <a:lnTo>
                    <a:pt x="3631" y="0"/>
                  </a:lnTo>
                  <a:close/>
                  <a:moveTo>
                    <a:pt x="3658" y="0"/>
                  </a:moveTo>
                  <a:lnTo>
                    <a:pt x="3673" y="0"/>
                  </a:lnTo>
                  <a:lnTo>
                    <a:pt x="3673" y="4"/>
                  </a:lnTo>
                  <a:lnTo>
                    <a:pt x="3658" y="4"/>
                  </a:lnTo>
                  <a:lnTo>
                    <a:pt x="3658" y="0"/>
                  </a:lnTo>
                  <a:close/>
                  <a:moveTo>
                    <a:pt x="3684" y="0"/>
                  </a:moveTo>
                  <a:lnTo>
                    <a:pt x="3700" y="0"/>
                  </a:lnTo>
                  <a:lnTo>
                    <a:pt x="3700" y="4"/>
                  </a:lnTo>
                  <a:lnTo>
                    <a:pt x="3684" y="4"/>
                  </a:lnTo>
                  <a:lnTo>
                    <a:pt x="3684" y="0"/>
                  </a:lnTo>
                  <a:close/>
                  <a:moveTo>
                    <a:pt x="3711" y="0"/>
                  </a:moveTo>
                  <a:lnTo>
                    <a:pt x="3727" y="0"/>
                  </a:lnTo>
                  <a:lnTo>
                    <a:pt x="3727" y="4"/>
                  </a:lnTo>
                  <a:lnTo>
                    <a:pt x="3711" y="4"/>
                  </a:lnTo>
                  <a:lnTo>
                    <a:pt x="3711" y="0"/>
                  </a:lnTo>
                  <a:close/>
                  <a:moveTo>
                    <a:pt x="3738" y="0"/>
                  </a:moveTo>
                  <a:lnTo>
                    <a:pt x="3754" y="0"/>
                  </a:lnTo>
                  <a:lnTo>
                    <a:pt x="3754" y="4"/>
                  </a:lnTo>
                  <a:lnTo>
                    <a:pt x="3738" y="4"/>
                  </a:lnTo>
                  <a:lnTo>
                    <a:pt x="3738" y="0"/>
                  </a:lnTo>
                  <a:close/>
                  <a:moveTo>
                    <a:pt x="3765" y="0"/>
                  </a:moveTo>
                  <a:lnTo>
                    <a:pt x="3781" y="0"/>
                  </a:lnTo>
                  <a:lnTo>
                    <a:pt x="3781" y="4"/>
                  </a:lnTo>
                  <a:lnTo>
                    <a:pt x="3765" y="4"/>
                  </a:lnTo>
                  <a:lnTo>
                    <a:pt x="3765" y="0"/>
                  </a:lnTo>
                  <a:close/>
                  <a:moveTo>
                    <a:pt x="3792" y="0"/>
                  </a:moveTo>
                  <a:lnTo>
                    <a:pt x="3807" y="0"/>
                  </a:lnTo>
                  <a:lnTo>
                    <a:pt x="3807" y="4"/>
                  </a:lnTo>
                  <a:lnTo>
                    <a:pt x="3792" y="4"/>
                  </a:lnTo>
                  <a:lnTo>
                    <a:pt x="3792" y="0"/>
                  </a:lnTo>
                  <a:close/>
                  <a:moveTo>
                    <a:pt x="3819" y="0"/>
                  </a:moveTo>
                  <a:lnTo>
                    <a:pt x="3834" y="0"/>
                  </a:lnTo>
                  <a:lnTo>
                    <a:pt x="3834" y="4"/>
                  </a:lnTo>
                  <a:lnTo>
                    <a:pt x="3819" y="4"/>
                  </a:lnTo>
                  <a:lnTo>
                    <a:pt x="3819" y="0"/>
                  </a:lnTo>
                  <a:close/>
                  <a:moveTo>
                    <a:pt x="3846" y="0"/>
                  </a:moveTo>
                  <a:lnTo>
                    <a:pt x="3861" y="0"/>
                  </a:lnTo>
                  <a:lnTo>
                    <a:pt x="3861" y="4"/>
                  </a:lnTo>
                  <a:lnTo>
                    <a:pt x="3846" y="4"/>
                  </a:lnTo>
                  <a:lnTo>
                    <a:pt x="3846" y="0"/>
                  </a:lnTo>
                  <a:close/>
                  <a:moveTo>
                    <a:pt x="3873" y="0"/>
                  </a:moveTo>
                  <a:lnTo>
                    <a:pt x="3888" y="0"/>
                  </a:lnTo>
                  <a:lnTo>
                    <a:pt x="3888" y="4"/>
                  </a:lnTo>
                  <a:lnTo>
                    <a:pt x="3873" y="4"/>
                  </a:lnTo>
                  <a:lnTo>
                    <a:pt x="3873" y="0"/>
                  </a:lnTo>
                  <a:close/>
                  <a:moveTo>
                    <a:pt x="3900" y="0"/>
                  </a:moveTo>
                  <a:lnTo>
                    <a:pt x="3915" y="0"/>
                  </a:lnTo>
                  <a:lnTo>
                    <a:pt x="3915" y="4"/>
                  </a:lnTo>
                  <a:lnTo>
                    <a:pt x="3900" y="4"/>
                  </a:lnTo>
                  <a:lnTo>
                    <a:pt x="3900" y="0"/>
                  </a:lnTo>
                  <a:close/>
                  <a:moveTo>
                    <a:pt x="3927" y="0"/>
                  </a:moveTo>
                  <a:lnTo>
                    <a:pt x="3942" y="0"/>
                  </a:lnTo>
                  <a:lnTo>
                    <a:pt x="3942" y="4"/>
                  </a:lnTo>
                  <a:lnTo>
                    <a:pt x="3927" y="4"/>
                  </a:lnTo>
                  <a:lnTo>
                    <a:pt x="3927" y="0"/>
                  </a:lnTo>
                  <a:close/>
                  <a:moveTo>
                    <a:pt x="3953" y="0"/>
                  </a:moveTo>
                  <a:lnTo>
                    <a:pt x="3969" y="0"/>
                  </a:lnTo>
                  <a:lnTo>
                    <a:pt x="3969" y="4"/>
                  </a:lnTo>
                  <a:lnTo>
                    <a:pt x="3953" y="4"/>
                  </a:lnTo>
                  <a:lnTo>
                    <a:pt x="3953" y="0"/>
                  </a:lnTo>
                  <a:close/>
                  <a:moveTo>
                    <a:pt x="3980" y="0"/>
                  </a:moveTo>
                  <a:lnTo>
                    <a:pt x="3996" y="0"/>
                  </a:lnTo>
                  <a:lnTo>
                    <a:pt x="3996" y="4"/>
                  </a:lnTo>
                  <a:lnTo>
                    <a:pt x="3980" y="4"/>
                  </a:lnTo>
                  <a:lnTo>
                    <a:pt x="3980" y="0"/>
                  </a:lnTo>
                  <a:close/>
                  <a:moveTo>
                    <a:pt x="4007" y="0"/>
                  </a:moveTo>
                  <a:lnTo>
                    <a:pt x="4023" y="0"/>
                  </a:lnTo>
                  <a:lnTo>
                    <a:pt x="4023" y="4"/>
                  </a:lnTo>
                  <a:lnTo>
                    <a:pt x="4007" y="4"/>
                  </a:lnTo>
                  <a:lnTo>
                    <a:pt x="4007" y="0"/>
                  </a:lnTo>
                  <a:close/>
                  <a:moveTo>
                    <a:pt x="4034" y="0"/>
                  </a:moveTo>
                  <a:lnTo>
                    <a:pt x="4049" y="0"/>
                  </a:lnTo>
                  <a:lnTo>
                    <a:pt x="4049" y="4"/>
                  </a:lnTo>
                  <a:lnTo>
                    <a:pt x="4034" y="4"/>
                  </a:lnTo>
                  <a:lnTo>
                    <a:pt x="4034" y="0"/>
                  </a:lnTo>
                  <a:close/>
                  <a:moveTo>
                    <a:pt x="4061" y="0"/>
                  </a:moveTo>
                  <a:lnTo>
                    <a:pt x="4076" y="0"/>
                  </a:lnTo>
                  <a:lnTo>
                    <a:pt x="4076" y="4"/>
                  </a:lnTo>
                  <a:lnTo>
                    <a:pt x="4061" y="4"/>
                  </a:lnTo>
                  <a:lnTo>
                    <a:pt x="4061" y="0"/>
                  </a:lnTo>
                  <a:close/>
                  <a:moveTo>
                    <a:pt x="4088" y="0"/>
                  </a:moveTo>
                  <a:lnTo>
                    <a:pt x="4103" y="0"/>
                  </a:lnTo>
                  <a:lnTo>
                    <a:pt x="4103" y="4"/>
                  </a:lnTo>
                  <a:lnTo>
                    <a:pt x="4088" y="4"/>
                  </a:lnTo>
                  <a:lnTo>
                    <a:pt x="4088" y="0"/>
                  </a:lnTo>
                  <a:close/>
                  <a:moveTo>
                    <a:pt x="4115" y="0"/>
                  </a:moveTo>
                  <a:lnTo>
                    <a:pt x="4130" y="0"/>
                  </a:lnTo>
                  <a:lnTo>
                    <a:pt x="4130" y="4"/>
                  </a:lnTo>
                  <a:lnTo>
                    <a:pt x="4115" y="4"/>
                  </a:lnTo>
                  <a:lnTo>
                    <a:pt x="4115" y="0"/>
                  </a:lnTo>
                  <a:close/>
                  <a:moveTo>
                    <a:pt x="4142" y="0"/>
                  </a:moveTo>
                  <a:lnTo>
                    <a:pt x="4157" y="0"/>
                  </a:lnTo>
                  <a:lnTo>
                    <a:pt x="4157" y="4"/>
                  </a:lnTo>
                  <a:lnTo>
                    <a:pt x="4142" y="4"/>
                  </a:lnTo>
                  <a:lnTo>
                    <a:pt x="4142" y="0"/>
                  </a:lnTo>
                  <a:close/>
                  <a:moveTo>
                    <a:pt x="4169" y="0"/>
                  </a:moveTo>
                  <a:lnTo>
                    <a:pt x="4184" y="0"/>
                  </a:lnTo>
                  <a:lnTo>
                    <a:pt x="4184" y="4"/>
                  </a:lnTo>
                  <a:lnTo>
                    <a:pt x="4169" y="4"/>
                  </a:lnTo>
                  <a:lnTo>
                    <a:pt x="4169" y="0"/>
                  </a:lnTo>
                  <a:close/>
                  <a:moveTo>
                    <a:pt x="4195" y="0"/>
                  </a:moveTo>
                  <a:lnTo>
                    <a:pt x="4211" y="0"/>
                  </a:lnTo>
                  <a:lnTo>
                    <a:pt x="4211" y="4"/>
                  </a:lnTo>
                  <a:lnTo>
                    <a:pt x="4195" y="4"/>
                  </a:lnTo>
                  <a:lnTo>
                    <a:pt x="4195" y="0"/>
                  </a:lnTo>
                  <a:close/>
                  <a:moveTo>
                    <a:pt x="4222" y="0"/>
                  </a:moveTo>
                  <a:lnTo>
                    <a:pt x="4238" y="0"/>
                  </a:lnTo>
                  <a:lnTo>
                    <a:pt x="4238" y="4"/>
                  </a:lnTo>
                  <a:lnTo>
                    <a:pt x="4222" y="4"/>
                  </a:lnTo>
                  <a:lnTo>
                    <a:pt x="4222" y="0"/>
                  </a:lnTo>
                  <a:close/>
                  <a:moveTo>
                    <a:pt x="4249" y="0"/>
                  </a:moveTo>
                  <a:lnTo>
                    <a:pt x="4265" y="0"/>
                  </a:lnTo>
                  <a:lnTo>
                    <a:pt x="4265" y="4"/>
                  </a:lnTo>
                  <a:lnTo>
                    <a:pt x="4249" y="4"/>
                  </a:lnTo>
                  <a:lnTo>
                    <a:pt x="4249" y="0"/>
                  </a:lnTo>
                  <a:close/>
                  <a:moveTo>
                    <a:pt x="4276" y="0"/>
                  </a:moveTo>
                  <a:lnTo>
                    <a:pt x="4292" y="0"/>
                  </a:lnTo>
                  <a:lnTo>
                    <a:pt x="4292" y="4"/>
                  </a:lnTo>
                  <a:lnTo>
                    <a:pt x="4276" y="4"/>
                  </a:lnTo>
                  <a:lnTo>
                    <a:pt x="4276" y="0"/>
                  </a:lnTo>
                  <a:close/>
                  <a:moveTo>
                    <a:pt x="4303" y="0"/>
                  </a:moveTo>
                  <a:lnTo>
                    <a:pt x="4318" y="0"/>
                  </a:lnTo>
                  <a:lnTo>
                    <a:pt x="4318" y="4"/>
                  </a:lnTo>
                  <a:lnTo>
                    <a:pt x="4303" y="4"/>
                  </a:lnTo>
                  <a:lnTo>
                    <a:pt x="4303" y="0"/>
                  </a:lnTo>
                  <a:close/>
                  <a:moveTo>
                    <a:pt x="4330" y="0"/>
                  </a:moveTo>
                  <a:lnTo>
                    <a:pt x="4345" y="0"/>
                  </a:lnTo>
                  <a:lnTo>
                    <a:pt x="4345" y="4"/>
                  </a:lnTo>
                  <a:lnTo>
                    <a:pt x="4330" y="4"/>
                  </a:lnTo>
                  <a:lnTo>
                    <a:pt x="4330" y="0"/>
                  </a:lnTo>
                  <a:close/>
                  <a:moveTo>
                    <a:pt x="4357" y="0"/>
                  </a:moveTo>
                  <a:lnTo>
                    <a:pt x="4372" y="0"/>
                  </a:lnTo>
                  <a:lnTo>
                    <a:pt x="4372" y="4"/>
                  </a:lnTo>
                  <a:lnTo>
                    <a:pt x="4357" y="4"/>
                  </a:lnTo>
                  <a:lnTo>
                    <a:pt x="4357" y="0"/>
                  </a:lnTo>
                  <a:close/>
                  <a:moveTo>
                    <a:pt x="4384" y="0"/>
                  </a:moveTo>
                  <a:lnTo>
                    <a:pt x="4399" y="0"/>
                  </a:lnTo>
                  <a:lnTo>
                    <a:pt x="4399" y="4"/>
                  </a:lnTo>
                  <a:lnTo>
                    <a:pt x="4384" y="4"/>
                  </a:lnTo>
                  <a:lnTo>
                    <a:pt x="4384" y="0"/>
                  </a:lnTo>
                  <a:close/>
                  <a:moveTo>
                    <a:pt x="4411" y="0"/>
                  </a:moveTo>
                  <a:lnTo>
                    <a:pt x="4426" y="0"/>
                  </a:lnTo>
                  <a:lnTo>
                    <a:pt x="4426" y="4"/>
                  </a:lnTo>
                  <a:lnTo>
                    <a:pt x="4411" y="4"/>
                  </a:lnTo>
                  <a:lnTo>
                    <a:pt x="4411" y="0"/>
                  </a:lnTo>
                  <a:close/>
                  <a:moveTo>
                    <a:pt x="4438" y="0"/>
                  </a:moveTo>
                  <a:lnTo>
                    <a:pt x="4453" y="0"/>
                  </a:lnTo>
                  <a:lnTo>
                    <a:pt x="4453" y="4"/>
                  </a:lnTo>
                  <a:lnTo>
                    <a:pt x="4438" y="4"/>
                  </a:lnTo>
                  <a:lnTo>
                    <a:pt x="4438" y="0"/>
                  </a:lnTo>
                  <a:close/>
                  <a:moveTo>
                    <a:pt x="4464" y="0"/>
                  </a:moveTo>
                  <a:lnTo>
                    <a:pt x="4480" y="0"/>
                  </a:lnTo>
                  <a:lnTo>
                    <a:pt x="4480" y="4"/>
                  </a:lnTo>
                  <a:lnTo>
                    <a:pt x="4464" y="4"/>
                  </a:lnTo>
                  <a:lnTo>
                    <a:pt x="4464" y="0"/>
                  </a:lnTo>
                  <a:close/>
                  <a:moveTo>
                    <a:pt x="4491" y="0"/>
                  </a:moveTo>
                  <a:lnTo>
                    <a:pt x="4507" y="0"/>
                  </a:lnTo>
                  <a:lnTo>
                    <a:pt x="4507" y="4"/>
                  </a:lnTo>
                  <a:lnTo>
                    <a:pt x="4491" y="4"/>
                  </a:lnTo>
                  <a:lnTo>
                    <a:pt x="4491" y="0"/>
                  </a:lnTo>
                  <a:close/>
                  <a:moveTo>
                    <a:pt x="4518" y="0"/>
                  </a:moveTo>
                  <a:lnTo>
                    <a:pt x="4534" y="0"/>
                  </a:lnTo>
                  <a:lnTo>
                    <a:pt x="4534" y="4"/>
                  </a:lnTo>
                  <a:lnTo>
                    <a:pt x="4518" y="4"/>
                  </a:lnTo>
                  <a:lnTo>
                    <a:pt x="4518" y="0"/>
                  </a:lnTo>
                  <a:close/>
                  <a:moveTo>
                    <a:pt x="4545" y="0"/>
                  </a:moveTo>
                  <a:lnTo>
                    <a:pt x="4560" y="0"/>
                  </a:lnTo>
                  <a:lnTo>
                    <a:pt x="4560" y="4"/>
                  </a:lnTo>
                  <a:lnTo>
                    <a:pt x="4545" y="4"/>
                  </a:lnTo>
                  <a:lnTo>
                    <a:pt x="4545" y="0"/>
                  </a:lnTo>
                  <a:close/>
                  <a:moveTo>
                    <a:pt x="4572" y="0"/>
                  </a:moveTo>
                  <a:lnTo>
                    <a:pt x="4587" y="0"/>
                  </a:lnTo>
                  <a:lnTo>
                    <a:pt x="4587" y="4"/>
                  </a:lnTo>
                  <a:lnTo>
                    <a:pt x="4572" y="4"/>
                  </a:lnTo>
                  <a:lnTo>
                    <a:pt x="4572" y="0"/>
                  </a:lnTo>
                  <a:close/>
                  <a:moveTo>
                    <a:pt x="4599" y="0"/>
                  </a:moveTo>
                  <a:lnTo>
                    <a:pt x="4614" y="0"/>
                  </a:lnTo>
                  <a:lnTo>
                    <a:pt x="4614" y="4"/>
                  </a:lnTo>
                  <a:lnTo>
                    <a:pt x="4599" y="4"/>
                  </a:lnTo>
                  <a:lnTo>
                    <a:pt x="4599" y="0"/>
                  </a:lnTo>
                  <a:close/>
                  <a:moveTo>
                    <a:pt x="4626" y="0"/>
                  </a:moveTo>
                  <a:lnTo>
                    <a:pt x="4641" y="0"/>
                  </a:lnTo>
                  <a:lnTo>
                    <a:pt x="4641" y="4"/>
                  </a:lnTo>
                  <a:lnTo>
                    <a:pt x="4626" y="4"/>
                  </a:lnTo>
                  <a:lnTo>
                    <a:pt x="4626" y="0"/>
                  </a:lnTo>
                  <a:close/>
                  <a:moveTo>
                    <a:pt x="4653" y="0"/>
                  </a:moveTo>
                  <a:lnTo>
                    <a:pt x="4668" y="0"/>
                  </a:lnTo>
                  <a:lnTo>
                    <a:pt x="4668" y="4"/>
                  </a:lnTo>
                  <a:lnTo>
                    <a:pt x="4653" y="4"/>
                  </a:lnTo>
                  <a:lnTo>
                    <a:pt x="4653" y="0"/>
                  </a:lnTo>
                  <a:close/>
                  <a:moveTo>
                    <a:pt x="4680" y="0"/>
                  </a:moveTo>
                  <a:lnTo>
                    <a:pt x="4695" y="0"/>
                  </a:lnTo>
                  <a:lnTo>
                    <a:pt x="4695" y="4"/>
                  </a:lnTo>
                  <a:lnTo>
                    <a:pt x="4680" y="4"/>
                  </a:lnTo>
                  <a:lnTo>
                    <a:pt x="4680" y="0"/>
                  </a:lnTo>
                  <a:close/>
                  <a:moveTo>
                    <a:pt x="4706" y="0"/>
                  </a:moveTo>
                  <a:lnTo>
                    <a:pt x="4722" y="0"/>
                  </a:lnTo>
                  <a:lnTo>
                    <a:pt x="4722" y="4"/>
                  </a:lnTo>
                  <a:lnTo>
                    <a:pt x="4706" y="4"/>
                  </a:lnTo>
                  <a:lnTo>
                    <a:pt x="4706" y="0"/>
                  </a:lnTo>
                  <a:close/>
                  <a:moveTo>
                    <a:pt x="4733" y="0"/>
                  </a:moveTo>
                  <a:lnTo>
                    <a:pt x="4749" y="0"/>
                  </a:lnTo>
                  <a:lnTo>
                    <a:pt x="4749" y="4"/>
                  </a:lnTo>
                  <a:lnTo>
                    <a:pt x="4733" y="4"/>
                  </a:lnTo>
                  <a:lnTo>
                    <a:pt x="4733" y="0"/>
                  </a:lnTo>
                  <a:close/>
                  <a:moveTo>
                    <a:pt x="4760" y="0"/>
                  </a:moveTo>
                  <a:lnTo>
                    <a:pt x="4776" y="0"/>
                  </a:lnTo>
                  <a:lnTo>
                    <a:pt x="4776" y="4"/>
                  </a:lnTo>
                  <a:lnTo>
                    <a:pt x="4760" y="4"/>
                  </a:lnTo>
                  <a:lnTo>
                    <a:pt x="4760" y="0"/>
                  </a:lnTo>
                  <a:close/>
                  <a:moveTo>
                    <a:pt x="4787" y="0"/>
                  </a:moveTo>
                  <a:lnTo>
                    <a:pt x="4803" y="0"/>
                  </a:lnTo>
                  <a:lnTo>
                    <a:pt x="4803" y="4"/>
                  </a:lnTo>
                  <a:lnTo>
                    <a:pt x="4787" y="4"/>
                  </a:lnTo>
                  <a:lnTo>
                    <a:pt x="4787" y="0"/>
                  </a:lnTo>
                  <a:close/>
                  <a:moveTo>
                    <a:pt x="4814" y="0"/>
                  </a:moveTo>
                  <a:lnTo>
                    <a:pt x="4829" y="0"/>
                  </a:lnTo>
                  <a:lnTo>
                    <a:pt x="4829" y="4"/>
                  </a:lnTo>
                  <a:lnTo>
                    <a:pt x="4814" y="4"/>
                  </a:lnTo>
                  <a:lnTo>
                    <a:pt x="4814" y="0"/>
                  </a:lnTo>
                  <a:close/>
                  <a:moveTo>
                    <a:pt x="4841" y="0"/>
                  </a:moveTo>
                  <a:lnTo>
                    <a:pt x="4856" y="0"/>
                  </a:lnTo>
                  <a:lnTo>
                    <a:pt x="4856" y="4"/>
                  </a:lnTo>
                  <a:lnTo>
                    <a:pt x="4841" y="4"/>
                  </a:lnTo>
                  <a:lnTo>
                    <a:pt x="4841" y="0"/>
                  </a:lnTo>
                  <a:close/>
                  <a:moveTo>
                    <a:pt x="4868" y="0"/>
                  </a:moveTo>
                  <a:lnTo>
                    <a:pt x="4883" y="0"/>
                  </a:lnTo>
                  <a:lnTo>
                    <a:pt x="4883" y="4"/>
                  </a:lnTo>
                  <a:lnTo>
                    <a:pt x="4868" y="4"/>
                  </a:lnTo>
                  <a:lnTo>
                    <a:pt x="4868" y="0"/>
                  </a:lnTo>
                  <a:close/>
                  <a:moveTo>
                    <a:pt x="4895" y="0"/>
                  </a:moveTo>
                  <a:lnTo>
                    <a:pt x="4910" y="0"/>
                  </a:lnTo>
                  <a:lnTo>
                    <a:pt x="4910" y="4"/>
                  </a:lnTo>
                  <a:lnTo>
                    <a:pt x="4895" y="4"/>
                  </a:lnTo>
                  <a:lnTo>
                    <a:pt x="4895" y="0"/>
                  </a:lnTo>
                  <a:close/>
                  <a:moveTo>
                    <a:pt x="4922" y="0"/>
                  </a:moveTo>
                  <a:lnTo>
                    <a:pt x="4937" y="0"/>
                  </a:lnTo>
                  <a:lnTo>
                    <a:pt x="4937" y="4"/>
                  </a:lnTo>
                  <a:lnTo>
                    <a:pt x="4922" y="4"/>
                  </a:lnTo>
                  <a:lnTo>
                    <a:pt x="4922" y="0"/>
                  </a:lnTo>
                  <a:close/>
                  <a:moveTo>
                    <a:pt x="4949" y="0"/>
                  </a:moveTo>
                  <a:lnTo>
                    <a:pt x="4964" y="0"/>
                  </a:lnTo>
                  <a:lnTo>
                    <a:pt x="4964" y="4"/>
                  </a:lnTo>
                  <a:lnTo>
                    <a:pt x="4949" y="4"/>
                  </a:lnTo>
                  <a:lnTo>
                    <a:pt x="4949" y="0"/>
                  </a:lnTo>
                  <a:close/>
                  <a:moveTo>
                    <a:pt x="4975" y="0"/>
                  </a:moveTo>
                  <a:lnTo>
                    <a:pt x="4991" y="0"/>
                  </a:lnTo>
                  <a:lnTo>
                    <a:pt x="4991" y="4"/>
                  </a:lnTo>
                  <a:lnTo>
                    <a:pt x="4975" y="4"/>
                  </a:lnTo>
                  <a:lnTo>
                    <a:pt x="4975" y="0"/>
                  </a:lnTo>
                  <a:close/>
                  <a:moveTo>
                    <a:pt x="5002" y="0"/>
                  </a:moveTo>
                  <a:lnTo>
                    <a:pt x="5018" y="0"/>
                  </a:lnTo>
                  <a:lnTo>
                    <a:pt x="5018" y="4"/>
                  </a:lnTo>
                  <a:lnTo>
                    <a:pt x="5002" y="4"/>
                  </a:lnTo>
                  <a:lnTo>
                    <a:pt x="5002" y="0"/>
                  </a:lnTo>
                  <a:close/>
                  <a:moveTo>
                    <a:pt x="5029" y="0"/>
                  </a:moveTo>
                  <a:lnTo>
                    <a:pt x="5045" y="0"/>
                  </a:lnTo>
                  <a:lnTo>
                    <a:pt x="5045" y="4"/>
                  </a:lnTo>
                  <a:lnTo>
                    <a:pt x="5029" y="4"/>
                  </a:lnTo>
                  <a:lnTo>
                    <a:pt x="5029" y="0"/>
                  </a:lnTo>
                  <a:close/>
                  <a:moveTo>
                    <a:pt x="5056" y="0"/>
                  </a:moveTo>
                  <a:lnTo>
                    <a:pt x="5071" y="0"/>
                  </a:lnTo>
                  <a:lnTo>
                    <a:pt x="5071" y="4"/>
                  </a:lnTo>
                  <a:lnTo>
                    <a:pt x="5056" y="4"/>
                  </a:lnTo>
                  <a:lnTo>
                    <a:pt x="5056" y="0"/>
                  </a:lnTo>
                  <a:close/>
                  <a:moveTo>
                    <a:pt x="5083" y="0"/>
                  </a:moveTo>
                  <a:lnTo>
                    <a:pt x="5098" y="0"/>
                  </a:lnTo>
                  <a:lnTo>
                    <a:pt x="5098" y="4"/>
                  </a:lnTo>
                  <a:lnTo>
                    <a:pt x="5083" y="4"/>
                  </a:lnTo>
                  <a:lnTo>
                    <a:pt x="5083" y="0"/>
                  </a:lnTo>
                  <a:close/>
                  <a:moveTo>
                    <a:pt x="5110" y="0"/>
                  </a:moveTo>
                  <a:lnTo>
                    <a:pt x="5125" y="0"/>
                  </a:lnTo>
                  <a:lnTo>
                    <a:pt x="5125" y="4"/>
                  </a:lnTo>
                  <a:lnTo>
                    <a:pt x="5110" y="4"/>
                  </a:lnTo>
                  <a:lnTo>
                    <a:pt x="5110" y="0"/>
                  </a:lnTo>
                  <a:close/>
                  <a:moveTo>
                    <a:pt x="5137" y="0"/>
                  </a:moveTo>
                  <a:lnTo>
                    <a:pt x="5152" y="0"/>
                  </a:lnTo>
                  <a:lnTo>
                    <a:pt x="5152" y="4"/>
                  </a:lnTo>
                  <a:lnTo>
                    <a:pt x="5137" y="4"/>
                  </a:lnTo>
                  <a:lnTo>
                    <a:pt x="5137" y="0"/>
                  </a:lnTo>
                  <a:close/>
                  <a:moveTo>
                    <a:pt x="5164" y="0"/>
                  </a:moveTo>
                  <a:lnTo>
                    <a:pt x="5179" y="0"/>
                  </a:lnTo>
                  <a:lnTo>
                    <a:pt x="5179" y="4"/>
                  </a:lnTo>
                  <a:lnTo>
                    <a:pt x="5164" y="4"/>
                  </a:lnTo>
                  <a:lnTo>
                    <a:pt x="5164" y="0"/>
                  </a:lnTo>
                  <a:close/>
                  <a:moveTo>
                    <a:pt x="5191" y="0"/>
                  </a:moveTo>
                  <a:lnTo>
                    <a:pt x="5206" y="0"/>
                  </a:lnTo>
                  <a:lnTo>
                    <a:pt x="5206" y="4"/>
                  </a:lnTo>
                  <a:lnTo>
                    <a:pt x="5191" y="4"/>
                  </a:lnTo>
                  <a:lnTo>
                    <a:pt x="5191" y="0"/>
                  </a:lnTo>
                  <a:close/>
                  <a:moveTo>
                    <a:pt x="5217" y="0"/>
                  </a:moveTo>
                  <a:lnTo>
                    <a:pt x="5233" y="0"/>
                  </a:lnTo>
                  <a:lnTo>
                    <a:pt x="5233" y="4"/>
                  </a:lnTo>
                  <a:lnTo>
                    <a:pt x="5217" y="4"/>
                  </a:lnTo>
                  <a:lnTo>
                    <a:pt x="5217" y="0"/>
                  </a:lnTo>
                  <a:close/>
                  <a:moveTo>
                    <a:pt x="5244" y="0"/>
                  </a:moveTo>
                  <a:lnTo>
                    <a:pt x="5260" y="0"/>
                  </a:lnTo>
                  <a:lnTo>
                    <a:pt x="5260" y="4"/>
                  </a:lnTo>
                  <a:lnTo>
                    <a:pt x="5244" y="4"/>
                  </a:lnTo>
                  <a:lnTo>
                    <a:pt x="5244" y="0"/>
                  </a:lnTo>
                  <a:close/>
                  <a:moveTo>
                    <a:pt x="5271" y="0"/>
                  </a:moveTo>
                  <a:lnTo>
                    <a:pt x="5287" y="0"/>
                  </a:lnTo>
                  <a:lnTo>
                    <a:pt x="5287" y="4"/>
                  </a:lnTo>
                  <a:lnTo>
                    <a:pt x="5271" y="4"/>
                  </a:lnTo>
                  <a:lnTo>
                    <a:pt x="5271" y="0"/>
                  </a:lnTo>
                  <a:close/>
                  <a:moveTo>
                    <a:pt x="5298" y="0"/>
                  </a:moveTo>
                  <a:lnTo>
                    <a:pt x="5314" y="0"/>
                  </a:lnTo>
                  <a:lnTo>
                    <a:pt x="5314" y="4"/>
                  </a:lnTo>
                  <a:lnTo>
                    <a:pt x="5298" y="4"/>
                  </a:lnTo>
                  <a:lnTo>
                    <a:pt x="5298" y="0"/>
                  </a:lnTo>
                  <a:close/>
                  <a:moveTo>
                    <a:pt x="5325" y="0"/>
                  </a:moveTo>
                  <a:lnTo>
                    <a:pt x="5340" y="0"/>
                  </a:lnTo>
                  <a:lnTo>
                    <a:pt x="5340" y="4"/>
                  </a:lnTo>
                  <a:lnTo>
                    <a:pt x="5325" y="4"/>
                  </a:lnTo>
                  <a:lnTo>
                    <a:pt x="5325" y="0"/>
                  </a:lnTo>
                  <a:close/>
                  <a:moveTo>
                    <a:pt x="5352" y="0"/>
                  </a:moveTo>
                  <a:lnTo>
                    <a:pt x="5367" y="0"/>
                  </a:lnTo>
                  <a:lnTo>
                    <a:pt x="5367" y="4"/>
                  </a:lnTo>
                  <a:lnTo>
                    <a:pt x="5352" y="4"/>
                  </a:lnTo>
                  <a:lnTo>
                    <a:pt x="5352" y="0"/>
                  </a:lnTo>
                  <a:close/>
                  <a:moveTo>
                    <a:pt x="5379" y="0"/>
                  </a:moveTo>
                  <a:lnTo>
                    <a:pt x="5394" y="0"/>
                  </a:lnTo>
                  <a:lnTo>
                    <a:pt x="5394" y="4"/>
                  </a:lnTo>
                  <a:lnTo>
                    <a:pt x="5379" y="4"/>
                  </a:lnTo>
                  <a:lnTo>
                    <a:pt x="5379" y="0"/>
                  </a:lnTo>
                  <a:close/>
                  <a:moveTo>
                    <a:pt x="5406" y="0"/>
                  </a:moveTo>
                  <a:lnTo>
                    <a:pt x="5421" y="0"/>
                  </a:lnTo>
                  <a:lnTo>
                    <a:pt x="5421" y="4"/>
                  </a:lnTo>
                  <a:lnTo>
                    <a:pt x="5406" y="4"/>
                  </a:lnTo>
                  <a:lnTo>
                    <a:pt x="5406" y="0"/>
                  </a:lnTo>
                  <a:close/>
                  <a:moveTo>
                    <a:pt x="5433" y="0"/>
                  </a:moveTo>
                  <a:lnTo>
                    <a:pt x="5448" y="0"/>
                  </a:lnTo>
                  <a:lnTo>
                    <a:pt x="5448" y="4"/>
                  </a:lnTo>
                  <a:lnTo>
                    <a:pt x="5433" y="4"/>
                  </a:lnTo>
                  <a:lnTo>
                    <a:pt x="5433" y="0"/>
                  </a:lnTo>
                  <a:close/>
                  <a:moveTo>
                    <a:pt x="5460" y="0"/>
                  </a:moveTo>
                  <a:lnTo>
                    <a:pt x="5475" y="0"/>
                  </a:lnTo>
                  <a:lnTo>
                    <a:pt x="5475" y="4"/>
                  </a:lnTo>
                  <a:lnTo>
                    <a:pt x="5460" y="4"/>
                  </a:lnTo>
                  <a:lnTo>
                    <a:pt x="5460" y="0"/>
                  </a:lnTo>
                  <a:close/>
                  <a:moveTo>
                    <a:pt x="5486" y="0"/>
                  </a:moveTo>
                  <a:lnTo>
                    <a:pt x="5502" y="0"/>
                  </a:lnTo>
                  <a:lnTo>
                    <a:pt x="5502" y="4"/>
                  </a:lnTo>
                  <a:lnTo>
                    <a:pt x="5486" y="4"/>
                  </a:lnTo>
                  <a:lnTo>
                    <a:pt x="5486" y="0"/>
                  </a:lnTo>
                  <a:close/>
                  <a:moveTo>
                    <a:pt x="5513" y="0"/>
                  </a:moveTo>
                  <a:lnTo>
                    <a:pt x="5529" y="0"/>
                  </a:lnTo>
                  <a:lnTo>
                    <a:pt x="5529" y="4"/>
                  </a:lnTo>
                  <a:lnTo>
                    <a:pt x="5513" y="4"/>
                  </a:lnTo>
                  <a:lnTo>
                    <a:pt x="5513" y="0"/>
                  </a:lnTo>
                  <a:close/>
                  <a:moveTo>
                    <a:pt x="5540" y="0"/>
                  </a:moveTo>
                  <a:lnTo>
                    <a:pt x="5556" y="0"/>
                  </a:lnTo>
                  <a:lnTo>
                    <a:pt x="5556" y="4"/>
                  </a:lnTo>
                  <a:lnTo>
                    <a:pt x="5540" y="4"/>
                  </a:lnTo>
                  <a:lnTo>
                    <a:pt x="5540" y="0"/>
                  </a:lnTo>
                  <a:close/>
                  <a:moveTo>
                    <a:pt x="5567" y="0"/>
                  </a:moveTo>
                  <a:lnTo>
                    <a:pt x="5582" y="0"/>
                  </a:lnTo>
                  <a:lnTo>
                    <a:pt x="5582" y="4"/>
                  </a:lnTo>
                  <a:lnTo>
                    <a:pt x="5567" y="4"/>
                  </a:lnTo>
                  <a:lnTo>
                    <a:pt x="5567" y="0"/>
                  </a:lnTo>
                  <a:close/>
                  <a:moveTo>
                    <a:pt x="5594" y="0"/>
                  </a:moveTo>
                  <a:lnTo>
                    <a:pt x="5609" y="0"/>
                  </a:lnTo>
                  <a:lnTo>
                    <a:pt x="5609" y="4"/>
                  </a:lnTo>
                  <a:lnTo>
                    <a:pt x="5594" y="4"/>
                  </a:lnTo>
                  <a:lnTo>
                    <a:pt x="5594" y="0"/>
                  </a:lnTo>
                  <a:close/>
                  <a:moveTo>
                    <a:pt x="5621" y="0"/>
                  </a:moveTo>
                  <a:lnTo>
                    <a:pt x="5636" y="0"/>
                  </a:lnTo>
                  <a:lnTo>
                    <a:pt x="5636" y="4"/>
                  </a:lnTo>
                  <a:lnTo>
                    <a:pt x="5621" y="4"/>
                  </a:lnTo>
                  <a:lnTo>
                    <a:pt x="5621" y="0"/>
                  </a:lnTo>
                  <a:close/>
                  <a:moveTo>
                    <a:pt x="5648" y="0"/>
                  </a:moveTo>
                  <a:lnTo>
                    <a:pt x="5663" y="0"/>
                  </a:lnTo>
                  <a:lnTo>
                    <a:pt x="5663" y="4"/>
                  </a:lnTo>
                  <a:lnTo>
                    <a:pt x="5648" y="4"/>
                  </a:lnTo>
                  <a:lnTo>
                    <a:pt x="5648" y="0"/>
                  </a:lnTo>
                  <a:close/>
                  <a:moveTo>
                    <a:pt x="5675" y="0"/>
                  </a:moveTo>
                  <a:lnTo>
                    <a:pt x="5690" y="0"/>
                  </a:lnTo>
                  <a:lnTo>
                    <a:pt x="5690" y="4"/>
                  </a:lnTo>
                  <a:lnTo>
                    <a:pt x="5675" y="4"/>
                  </a:lnTo>
                  <a:lnTo>
                    <a:pt x="5675" y="0"/>
                  </a:lnTo>
                  <a:close/>
                  <a:moveTo>
                    <a:pt x="5702" y="0"/>
                  </a:moveTo>
                  <a:lnTo>
                    <a:pt x="5717" y="0"/>
                  </a:lnTo>
                  <a:lnTo>
                    <a:pt x="5717" y="4"/>
                  </a:lnTo>
                  <a:lnTo>
                    <a:pt x="5702" y="4"/>
                  </a:lnTo>
                  <a:lnTo>
                    <a:pt x="5702" y="0"/>
                  </a:lnTo>
                  <a:close/>
                  <a:moveTo>
                    <a:pt x="5728" y="0"/>
                  </a:moveTo>
                  <a:lnTo>
                    <a:pt x="5744" y="0"/>
                  </a:lnTo>
                  <a:lnTo>
                    <a:pt x="5744" y="4"/>
                  </a:lnTo>
                  <a:lnTo>
                    <a:pt x="5728" y="4"/>
                  </a:lnTo>
                  <a:lnTo>
                    <a:pt x="5728" y="0"/>
                  </a:lnTo>
                  <a:close/>
                  <a:moveTo>
                    <a:pt x="5755" y="0"/>
                  </a:moveTo>
                  <a:lnTo>
                    <a:pt x="5771" y="0"/>
                  </a:lnTo>
                  <a:lnTo>
                    <a:pt x="5771" y="4"/>
                  </a:lnTo>
                  <a:lnTo>
                    <a:pt x="5755" y="4"/>
                  </a:lnTo>
                  <a:lnTo>
                    <a:pt x="5755" y="0"/>
                  </a:lnTo>
                  <a:close/>
                  <a:moveTo>
                    <a:pt x="5782" y="0"/>
                  </a:moveTo>
                  <a:lnTo>
                    <a:pt x="5798" y="0"/>
                  </a:lnTo>
                  <a:lnTo>
                    <a:pt x="5798" y="4"/>
                  </a:lnTo>
                  <a:lnTo>
                    <a:pt x="5782" y="4"/>
                  </a:lnTo>
                  <a:lnTo>
                    <a:pt x="5782" y="0"/>
                  </a:lnTo>
                  <a:close/>
                  <a:moveTo>
                    <a:pt x="5809" y="0"/>
                  </a:moveTo>
                  <a:lnTo>
                    <a:pt x="5825" y="0"/>
                  </a:lnTo>
                  <a:lnTo>
                    <a:pt x="5825" y="4"/>
                  </a:lnTo>
                  <a:lnTo>
                    <a:pt x="5809" y="4"/>
                  </a:lnTo>
                  <a:lnTo>
                    <a:pt x="5809" y="0"/>
                  </a:lnTo>
                  <a:close/>
                  <a:moveTo>
                    <a:pt x="5836" y="0"/>
                  </a:moveTo>
                  <a:lnTo>
                    <a:pt x="5851" y="0"/>
                  </a:lnTo>
                  <a:lnTo>
                    <a:pt x="5851" y="4"/>
                  </a:lnTo>
                  <a:lnTo>
                    <a:pt x="5836" y="4"/>
                  </a:lnTo>
                  <a:lnTo>
                    <a:pt x="5836" y="0"/>
                  </a:lnTo>
                  <a:close/>
                  <a:moveTo>
                    <a:pt x="5863" y="0"/>
                  </a:moveTo>
                  <a:lnTo>
                    <a:pt x="5878" y="0"/>
                  </a:lnTo>
                  <a:lnTo>
                    <a:pt x="5878" y="4"/>
                  </a:lnTo>
                  <a:lnTo>
                    <a:pt x="5863" y="4"/>
                  </a:lnTo>
                  <a:lnTo>
                    <a:pt x="5863" y="0"/>
                  </a:lnTo>
                  <a:close/>
                  <a:moveTo>
                    <a:pt x="5890" y="0"/>
                  </a:moveTo>
                  <a:lnTo>
                    <a:pt x="5905" y="0"/>
                  </a:lnTo>
                  <a:lnTo>
                    <a:pt x="5905" y="4"/>
                  </a:lnTo>
                  <a:lnTo>
                    <a:pt x="5890" y="4"/>
                  </a:lnTo>
                  <a:lnTo>
                    <a:pt x="5890" y="0"/>
                  </a:lnTo>
                  <a:close/>
                  <a:moveTo>
                    <a:pt x="5917" y="0"/>
                  </a:moveTo>
                  <a:lnTo>
                    <a:pt x="5932" y="0"/>
                  </a:lnTo>
                  <a:lnTo>
                    <a:pt x="5932" y="4"/>
                  </a:lnTo>
                  <a:lnTo>
                    <a:pt x="5917" y="4"/>
                  </a:lnTo>
                  <a:lnTo>
                    <a:pt x="5917" y="0"/>
                  </a:lnTo>
                  <a:close/>
                  <a:moveTo>
                    <a:pt x="5944" y="0"/>
                  </a:moveTo>
                  <a:lnTo>
                    <a:pt x="5959" y="0"/>
                  </a:lnTo>
                  <a:lnTo>
                    <a:pt x="5959" y="4"/>
                  </a:lnTo>
                  <a:lnTo>
                    <a:pt x="5944" y="4"/>
                  </a:lnTo>
                  <a:lnTo>
                    <a:pt x="5944" y="0"/>
                  </a:lnTo>
                  <a:close/>
                  <a:moveTo>
                    <a:pt x="5971" y="0"/>
                  </a:moveTo>
                  <a:lnTo>
                    <a:pt x="5986" y="0"/>
                  </a:lnTo>
                  <a:lnTo>
                    <a:pt x="5986" y="4"/>
                  </a:lnTo>
                  <a:lnTo>
                    <a:pt x="5971" y="4"/>
                  </a:lnTo>
                  <a:lnTo>
                    <a:pt x="5971" y="0"/>
                  </a:lnTo>
                  <a:close/>
                  <a:moveTo>
                    <a:pt x="5997" y="0"/>
                  </a:moveTo>
                  <a:lnTo>
                    <a:pt x="6013" y="0"/>
                  </a:lnTo>
                  <a:lnTo>
                    <a:pt x="6013" y="4"/>
                  </a:lnTo>
                  <a:lnTo>
                    <a:pt x="5997" y="4"/>
                  </a:lnTo>
                  <a:lnTo>
                    <a:pt x="5997" y="0"/>
                  </a:lnTo>
                  <a:close/>
                  <a:moveTo>
                    <a:pt x="6024" y="0"/>
                  </a:moveTo>
                  <a:lnTo>
                    <a:pt x="6040" y="0"/>
                  </a:lnTo>
                  <a:lnTo>
                    <a:pt x="6040" y="4"/>
                  </a:lnTo>
                  <a:lnTo>
                    <a:pt x="6024" y="4"/>
                  </a:lnTo>
                  <a:lnTo>
                    <a:pt x="6024" y="0"/>
                  </a:lnTo>
                  <a:close/>
                  <a:moveTo>
                    <a:pt x="6051" y="0"/>
                  </a:moveTo>
                  <a:lnTo>
                    <a:pt x="6067" y="0"/>
                  </a:lnTo>
                  <a:lnTo>
                    <a:pt x="6067" y="4"/>
                  </a:lnTo>
                  <a:lnTo>
                    <a:pt x="6051" y="4"/>
                  </a:lnTo>
                  <a:lnTo>
                    <a:pt x="6051" y="0"/>
                  </a:lnTo>
                  <a:close/>
                  <a:moveTo>
                    <a:pt x="6078" y="0"/>
                  </a:moveTo>
                  <a:lnTo>
                    <a:pt x="6093" y="0"/>
                  </a:lnTo>
                  <a:lnTo>
                    <a:pt x="6093" y="4"/>
                  </a:lnTo>
                  <a:lnTo>
                    <a:pt x="6078" y="4"/>
                  </a:lnTo>
                  <a:lnTo>
                    <a:pt x="6078" y="0"/>
                  </a:lnTo>
                  <a:close/>
                  <a:moveTo>
                    <a:pt x="6105" y="0"/>
                  </a:moveTo>
                  <a:lnTo>
                    <a:pt x="6120" y="0"/>
                  </a:lnTo>
                  <a:lnTo>
                    <a:pt x="6120" y="4"/>
                  </a:lnTo>
                  <a:lnTo>
                    <a:pt x="6105" y="4"/>
                  </a:lnTo>
                  <a:lnTo>
                    <a:pt x="6105" y="0"/>
                  </a:lnTo>
                  <a:close/>
                  <a:moveTo>
                    <a:pt x="6132" y="0"/>
                  </a:moveTo>
                  <a:lnTo>
                    <a:pt x="6147" y="0"/>
                  </a:lnTo>
                  <a:lnTo>
                    <a:pt x="6147" y="4"/>
                  </a:lnTo>
                  <a:lnTo>
                    <a:pt x="6132" y="4"/>
                  </a:lnTo>
                  <a:lnTo>
                    <a:pt x="6132" y="0"/>
                  </a:lnTo>
                  <a:close/>
                  <a:moveTo>
                    <a:pt x="6159" y="0"/>
                  </a:moveTo>
                  <a:lnTo>
                    <a:pt x="6174" y="0"/>
                  </a:lnTo>
                  <a:lnTo>
                    <a:pt x="6174" y="4"/>
                  </a:lnTo>
                  <a:lnTo>
                    <a:pt x="6159" y="4"/>
                  </a:lnTo>
                  <a:lnTo>
                    <a:pt x="6159" y="0"/>
                  </a:lnTo>
                  <a:close/>
                  <a:moveTo>
                    <a:pt x="6186" y="0"/>
                  </a:moveTo>
                  <a:lnTo>
                    <a:pt x="6201" y="0"/>
                  </a:lnTo>
                  <a:lnTo>
                    <a:pt x="6201" y="4"/>
                  </a:lnTo>
                  <a:lnTo>
                    <a:pt x="6186" y="4"/>
                  </a:lnTo>
                  <a:lnTo>
                    <a:pt x="6186" y="0"/>
                  </a:lnTo>
                  <a:close/>
                  <a:moveTo>
                    <a:pt x="6213" y="0"/>
                  </a:moveTo>
                  <a:lnTo>
                    <a:pt x="6228" y="0"/>
                  </a:lnTo>
                  <a:lnTo>
                    <a:pt x="6228" y="4"/>
                  </a:lnTo>
                  <a:lnTo>
                    <a:pt x="6213" y="4"/>
                  </a:lnTo>
                  <a:lnTo>
                    <a:pt x="6213" y="0"/>
                  </a:lnTo>
                  <a:close/>
                  <a:moveTo>
                    <a:pt x="6239" y="0"/>
                  </a:moveTo>
                  <a:lnTo>
                    <a:pt x="6255" y="0"/>
                  </a:lnTo>
                  <a:lnTo>
                    <a:pt x="6255" y="4"/>
                  </a:lnTo>
                  <a:lnTo>
                    <a:pt x="6239" y="4"/>
                  </a:lnTo>
                  <a:lnTo>
                    <a:pt x="6239" y="0"/>
                  </a:lnTo>
                  <a:close/>
                  <a:moveTo>
                    <a:pt x="6266" y="0"/>
                  </a:moveTo>
                  <a:lnTo>
                    <a:pt x="6282" y="0"/>
                  </a:lnTo>
                  <a:lnTo>
                    <a:pt x="6282" y="4"/>
                  </a:lnTo>
                  <a:lnTo>
                    <a:pt x="6266" y="4"/>
                  </a:lnTo>
                  <a:lnTo>
                    <a:pt x="6266" y="0"/>
                  </a:lnTo>
                  <a:close/>
                  <a:moveTo>
                    <a:pt x="6293" y="0"/>
                  </a:moveTo>
                  <a:lnTo>
                    <a:pt x="6309" y="0"/>
                  </a:lnTo>
                  <a:lnTo>
                    <a:pt x="6309" y="4"/>
                  </a:lnTo>
                  <a:lnTo>
                    <a:pt x="6293" y="4"/>
                  </a:lnTo>
                  <a:lnTo>
                    <a:pt x="6293" y="0"/>
                  </a:lnTo>
                  <a:close/>
                  <a:moveTo>
                    <a:pt x="6320" y="0"/>
                  </a:moveTo>
                  <a:lnTo>
                    <a:pt x="6336" y="0"/>
                  </a:lnTo>
                  <a:lnTo>
                    <a:pt x="6336" y="4"/>
                  </a:lnTo>
                  <a:lnTo>
                    <a:pt x="6320" y="4"/>
                  </a:lnTo>
                  <a:lnTo>
                    <a:pt x="6320" y="0"/>
                  </a:lnTo>
                  <a:close/>
                  <a:moveTo>
                    <a:pt x="6347" y="0"/>
                  </a:moveTo>
                  <a:lnTo>
                    <a:pt x="6362" y="0"/>
                  </a:lnTo>
                  <a:lnTo>
                    <a:pt x="6362" y="4"/>
                  </a:lnTo>
                  <a:lnTo>
                    <a:pt x="6347" y="4"/>
                  </a:lnTo>
                  <a:lnTo>
                    <a:pt x="6347" y="0"/>
                  </a:lnTo>
                  <a:close/>
                  <a:moveTo>
                    <a:pt x="6374" y="0"/>
                  </a:moveTo>
                  <a:lnTo>
                    <a:pt x="6389" y="0"/>
                  </a:lnTo>
                  <a:lnTo>
                    <a:pt x="6389" y="4"/>
                  </a:lnTo>
                  <a:lnTo>
                    <a:pt x="6374" y="4"/>
                  </a:lnTo>
                  <a:lnTo>
                    <a:pt x="6374" y="0"/>
                  </a:lnTo>
                  <a:close/>
                  <a:moveTo>
                    <a:pt x="6401" y="0"/>
                  </a:moveTo>
                  <a:lnTo>
                    <a:pt x="6416" y="0"/>
                  </a:lnTo>
                  <a:lnTo>
                    <a:pt x="6416" y="4"/>
                  </a:lnTo>
                  <a:lnTo>
                    <a:pt x="6401" y="4"/>
                  </a:lnTo>
                  <a:lnTo>
                    <a:pt x="6401" y="0"/>
                  </a:lnTo>
                  <a:close/>
                  <a:moveTo>
                    <a:pt x="6428" y="0"/>
                  </a:moveTo>
                  <a:lnTo>
                    <a:pt x="6443" y="0"/>
                  </a:lnTo>
                  <a:lnTo>
                    <a:pt x="6443" y="4"/>
                  </a:lnTo>
                  <a:lnTo>
                    <a:pt x="6428" y="4"/>
                  </a:lnTo>
                  <a:lnTo>
                    <a:pt x="6428" y="0"/>
                  </a:lnTo>
                  <a:close/>
                  <a:moveTo>
                    <a:pt x="6455" y="0"/>
                  </a:moveTo>
                  <a:lnTo>
                    <a:pt x="6470" y="0"/>
                  </a:lnTo>
                  <a:lnTo>
                    <a:pt x="6470" y="4"/>
                  </a:lnTo>
                  <a:lnTo>
                    <a:pt x="6455" y="4"/>
                  </a:lnTo>
                  <a:lnTo>
                    <a:pt x="6455" y="0"/>
                  </a:lnTo>
                  <a:close/>
                  <a:moveTo>
                    <a:pt x="6482" y="0"/>
                  </a:moveTo>
                  <a:lnTo>
                    <a:pt x="6497" y="0"/>
                  </a:lnTo>
                  <a:lnTo>
                    <a:pt x="6497" y="4"/>
                  </a:lnTo>
                  <a:lnTo>
                    <a:pt x="6482" y="4"/>
                  </a:lnTo>
                  <a:lnTo>
                    <a:pt x="6482" y="0"/>
                  </a:lnTo>
                  <a:close/>
                  <a:moveTo>
                    <a:pt x="6508" y="0"/>
                  </a:moveTo>
                  <a:lnTo>
                    <a:pt x="6524" y="0"/>
                  </a:lnTo>
                  <a:lnTo>
                    <a:pt x="6524" y="4"/>
                  </a:lnTo>
                  <a:lnTo>
                    <a:pt x="6508" y="4"/>
                  </a:lnTo>
                  <a:lnTo>
                    <a:pt x="6508" y="0"/>
                  </a:lnTo>
                  <a:close/>
                  <a:moveTo>
                    <a:pt x="6535" y="0"/>
                  </a:moveTo>
                  <a:lnTo>
                    <a:pt x="6551" y="0"/>
                  </a:lnTo>
                  <a:lnTo>
                    <a:pt x="6551" y="4"/>
                  </a:lnTo>
                  <a:lnTo>
                    <a:pt x="6535" y="4"/>
                  </a:lnTo>
                  <a:lnTo>
                    <a:pt x="6535" y="0"/>
                  </a:lnTo>
                  <a:close/>
                  <a:moveTo>
                    <a:pt x="6562" y="0"/>
                  </a:moveTo>
                  <a:lnTo>
                    <a:pt x="6578" y="0"/>
                  </a:lnTo>
                  <a:lnTo>
                    <a:pt x="6578" y="4"/>
                  </a:lnTo>
                  <a:lnTo>
                    <a:pt x="6562" y="4"/>
                  </a:lnTo>
                  <a:lnTo>
                    <a:pt x="6562" y="0"/>
                  </a:lnTo>
                  <a:close/>
                  <a:moveTo>
                    <a:pt x="6589" y="0"/>
                  </a:moveTo>
                  <a:lnTo>
                    <a:pt x="6604" y="0"/>
                  </a:lnTo>
                  <a:lnTo>
                    <a:pt x="6604" y="4"/>
                  </a:lnTo>
                  <a:lnTo>
                    <a:pt x="6589" y="4"/>
                  </a:lnTo>
                  <a:lnTo>
                    <a:pt x="6589" y="0"/>
                  </a:lnTo>
                  <a:close/>
                  <a:moveTo>
                    <a:pt x="6616" y="0"/>
                  </a:moveTo>
                  <a:lnTo>
                    <a:pt x="6631" y="0"/>
                  </a:lnTo>
                  <a:lnTo>
                    <a:pt x="6631" y="4"/>
                  </a:lnTo>
                  <a:lnTo>
                    <a:pt x="6616" y="4"/>
                  </a:lnTo>
                  <a:lnTo>
                    <a:pt x="6616" y="0"/>
                  </a:lnTo>
                  <a:close/>
                  <a:moveTo>
                    <a:pt x="6643" y="0"/>
                  </a:moveTo>
                  <a:lnTo>
                    <a:pt x="6658" y="0"/>
                  </a:lnTo>
                  <a:lnTo>
                    <a:pt x="6658" y="4"/>
                  </a:lnTo>
                  <a:lnTo>
                    <a:pt x="6643" y="4"/>
                  </a:lnTo>
                  <a:lnTo>
                    <a:pt x="6643" y="0"/>
                  </a:lnTo>
                  <a:close/>
                  <a:moveTo>
                    <a:pt x="6670" y="0"/>
                  </a:moveTo>
                  <a:lnTo>
                    <a:pt x="6685" y="0"/>
                  </a:lnTo>
                  <a:lnTo>
                    <a:pt x="6685" y="4"/>
                  </a:lnTo>
                  <a:lnTo>
                    <a:pt x="6670" y="4"/>
                  </a:lnTo>
                  <a:lnTo>
                    <a:pt x="6670" y="0"/>
                  </a:lnTo>
                  <a:close/>
                  <a:moveTo>
                    <a:pt x="6697" y="0"/>
                  </a:moveTo>
                  <a:lnTo>
                    <a:pt x="6712" y="0"/>
                  </a:lnTo>
                  <a:lnTo>
                    <a:pt x="6712" y="4"/>
                  </a:lnTo>
                  <a:lnTo>
                    <a:pt x="6697" y="4"/>
                  </a:lnTo>
                  <a:lnTo>
                    <a:pt x="6697" y="0"/>
                  </a:lnTo>
                  <a:close/>
                  <a:moveTo>
                    <a:pt x="6724" y="0"/>
                  </a:moveTo>
                  <a:lnTo>
                    <a:pt x="6739" y="0"/>
                  </a:lnTo>
                  <a:lnTo>
                    <a:pt x="6739" y="4"/>
                  </a:lnTo>
                  <a:lnTo>
                    <a:pt x="6724" y="4"/>
                  </a:lnTo>
                  <a:lnTo>
                    <a:pt x="6724" y="0"/>
                  </a:lnTo>
                  <a:close/>
                  <a:moveTo>
                    <a:pt x="6750" y="0"/>
                  </a:moveTo>
                  <a:lnTo>
                    <a:pt x="6766" y="0"/>
                  </a:lnTo>
                  <a:lnTo>
                    <a:pt x="6766" y="4"/>
                  </a:lnTo>
                  <a:lnTo>
                    <a:pt x="6750" y="4"/>
                  </a:lnTo>
                  <a:lnTo>
                    <a:pt x="6750" y="0"/>
                  </a:lnTo>
                  <a:close/>
                  <a:moveTo>
                    <a:pt x="6777" y="0"/>
                  </a:moveTo>
                  <a:lnTo>
                    <a:pt x="6793" y="0"/>
                  </a:lnTo>
                  <a:lnTo>
                    <a:pt x="6793" y="4"/>
                  </a:lnTo>
                  <a:lnTo>
                    <a:pt x="6777" y="4"/>
                  </a:lnTo>
                  <a:lnTo>
                    <a:pt x="6777" y="0"/>
                  </a:lnTo>
                  <a:close/>
                  <a:moveTo>
                    <a:pt x="6804" y="0"/>
                  </a:moveTo>
                  <a:lnTo>
                    <a:pt x="6820" y="0"/>
                  </a:lnTo>
                  <a:lnTo>
                    <a:pt x="6820" y="4"/>
                  </a:lnTo>
                  <a:lnTo>
                    <a:pt x="6804" y="4"/>
                  </a:lnTo>
                  <a:lnTo>
                    <a:pt x="6804" y="0"/>
                  </a:lnTo>
                  <a:close/>
                  <a:moveTo>
                    <a:pt x="6831" y="0"/>
                  </a:moveTo>
                  <a:lnTo>
                    <a:pt x="6847" y="0"/>
                  </a:lnTo>
                  <a:lnTo>
                    <a:pt x="6847" y="4"/>
                  </a:lnTo>
                  <a:lnTo>
                    <a:pt x="6831" y="4"/>
                  </a:lnTo>
                  <a:lnTo>
                    <a:pt x="6831" y="0"/>
                  </a:lnTo>
                  <a:close/>
                  <a:moveTo>
                    <a:pt x="6858" y="0"/>
                  </a:moveTo>
                  <a:lnTo>
                    <a:pt x="6873" y="0"/>
                  </a:lnTo>
                  <a:lnTo>
                    <a:pt x="6873" y="4"/>
                  </a:lnTo>
                  <a:lnTo>
                    <a:pt x="6858" y="4"/>
                  </a:lnTo>
                  <a:lnTo>
                    <a:pt x="6858" y="0"/>
                  </a:lnTo>
                  <a:close/>
                  <a:moveTo>
                    <a:pt x="6885" y="0"/>
                  </a:moveTo>
                  <a:lnTo>
                    <a:pt x="6900" y="0"/>
                  </a:lnTo>
                  <a:lnTo>
                    <a:pt x="6900" y="4"/>
                  </a:lnTo>
                  <a:lnTo>
                    <a:pt x="6885" y="4"/>
                  </a:lnTo>
                  <a:lnTo>
                    <a:pt x="6885" y="0"/>
                  </a:lnTo>
                  <a:close/>
                  <a:moveTo>
                    <a:pt x="6912" y="0"/>
                  </a:moveTo>
                  <a:lnTo>
                    <a:pt x="6927" y="0"/>
                  </a:lnTo>
                  <a:lnTo>
                    <a:pt x="6927" y="4"/>
                  </a:lnTo>
                  <a:lnTo>
                    <a:pt x="6912" y="4"/>
                  </a:lnTo>
                  <a:lnTo>
                    <a:pt x="6912" y="0"/>
                  </a:lnTo>
                  <a:close/>
                  <a:moveTo>
                    <a:pt x="6939" y="0"/>
                  </a:moveTo>
                  <a:lnTo>
                    <a:pt x="6954" y="0"/>
                  </a:lnTo>
                  <a:lnTo>
                    <a:pt x="6954" y="4"/>
                  </a:lnTo>
                  <a:lnTo>
                    <a:pt x="6939" y="4"/>
                  </a:lnTo>
                  <a:lnTo>
                    <a:pt x="6939" y="0"/>
                  </a:lnTo>
                  <a:close/>
                  <a:moveTo>
                    <a:pt x="6966" y="0"/>
                  </a:moveTo>
                  <a:lnTo>
                    <a:pt x="6981" y="0"/>
                  </a:lnTo>
                  <a:lnTo>
                    <a:pt x="6981" y="4"/>
                  </a:lnTo>
                  <a:lnTo>
                    <a:pt x="6966" y="4"/>
                  </a:lnTo>
                  <a:lnTo>
                    <a:pt x="6966" y="0"/>
                  </a:lnTo>
                  <a:close/>
                  <a:moveTo>
                    <a:pt x="6993" y="0"/>
                  </a:moveTo>
                  <a:lnTo>
                    <a:pt x="7008" y="0"/>
                  </a:lnTo>
                  <a:lnTo>
                    <a:pt x="7008" y="4"/>
                  </a:lnTo>
                  <a:lnTo>
                    <a:pt x="6993" y="4"/>
                  </a:lnTo>
                  <a:lnTo>
                    <a:pt x="6993" y="0"/>
                  </a:lnTo>
                  <a:close/>
                  <a:moveTo>
                    <a:pt x="7019" y="0"/>
                  </a:moveTo>
                  <a:lnTo>
                    <a:pt x="7035" y="0"/>
                  </a:lnTo>
                  <a:lnTo>
                    <a:pt x="7035" y="4"/>
                  </a:lnTo>
                  <a:lnTo>
                    <a:pt x="7019" y="4"/>
                  </a:lnTo>
                  <a:lnTo>
                    <a:pt x="7019" y="0"/>
                  </a:lnTo>
                  <a:close/>
                  <a:moveTo>
                    <a:pt x="7046" y="0"/>
                  </a:moveTo>
                  <a:lnTo>
                    <a:pt x="7062" y="0"/>
                  </a:lnTo>
                  <a:lnTo>
                    <a:pt x="7062" y="4"/>
                  </a:lnTo>
                  <a:lnTo>
                    <a:pt x="7046" y="4"/>
                  </a:lnTo>
                  <a:lnTo>
                    <a:pt x="7046" y="0"/>
                  </a:lnTo>
                  <a:close/>
                  <a:moveTo>
                    <a:pt x="7073" y="0"/>
                  </a:moveTo>
                  <a:lnTo>
                    <a:pt x="7089" y="0"/>
                  </a:lnTo>
                  <a:lnTo>
                    <a:pt x="7089" y="4"/>
                  </a:lnTo>
                  <a:lnTo>
                    <a:pt x="7073" y="4"/>
                  </a:lnTo>
                  <a:lnTo>
                    <a:pt x="7073" y="0"/>
                  </a:lnTo>
                  <a:close/>
                  <a:moveTo>
                    <a:pt x="7100" y="0"/>
                  </a:moveTo>
                  <a:lnTo>
                    <a:pt x="7115" y="0"/>
                  </a:lnTo>
                  <a:lnTo>
                    <a:pt x="7115" y="4"/>
                  </a:lnTo>
                  <a:lnTo>
                    <a:pt x="7100" y="4"/>
                  </a:lnTo>
                  <a:lnTo>
                    <a:pt x="7100" y="0"/>
                  </a:lnTo>
                  <a:close/>
                  <a:moveTo>
                    <a:pt x="7127" y="0"/>
                  </a:moveTo>
                  <a:lnTo>
                    <a:pt x="7142" y="0"/>
                  </a:lnTo>
                  <a:lnTo>
                    <a:pt x="7142" y="4"/>
                  </a:lnTo>
                  <a:lnTo>
                    <a:pt x="7127" y="4"/>
                  </a:lnTo>
                  <a:lnTo>
                    <a:pt x="7127" y="0"/>
                  </a:lnTo>
                  <a:close/>
                  <a:moveTo>
                    <a:pt x="7154" y="0"/>
                  </a:moveTo>
                  <a:lnTo>
                    <a:pt x="7169" y="0"/>
                  </a:lnTo>
                  <a:lnTo>
                    <a:pt x="7169" y="4"/>
                  </a:lnTo>
                  <a:lnTo>
                    <a:pt x="7154" y="4"/>
                  </a:lnTo>
                  <a:lnTo>
                    <a:pt x="7154" y="0"/>
                  </a:lnTo>
                  <a:close/>
                  <a:moveTo>
                    <a:pt x="7181" y="0"/>
                  </a:moveTo>
                  <a:lnTo>
                    <a:pt x="7196" y="0"/>
                  </a:lnTo>
                  <a:lnTo>
                    <a:pt x="7196" y="4"/>
                  </a:lnTo>
                  <a:lnTo>
                    <a:pt x="7181" y="4"/>
                  </a:lnTo>
                  <a:lnTo>
                    <a:pt x="7181" y="0"/>
                  </a:lnTo>
                  <a:close/>
                  <a:moveTo>
                    <a:pt x="7208" y="0"/>
                  </a:moveTo>
                  <a:lnTo>
                    <a:pt x="7223" y="0"/>
                  </a:lnTo>
                  <a:lnTo>
                    <a:pt x="7223" y="4"/>
                  </a:lnTo>
                  <a:lnTo>
                    <a:pt x="7208" y="4"/>
                  </a:lnTo>
                  <a:lnTo>
                    <a:pt x="7208" y="0"/>
                  </a:lnTo>
                  <a:close/>
                  <a:moveTo>
                    <a:pt x="7235" y="0"/>
                  </a:moveTo>
                  <a:lnTo>
                    <a:pt x="7250" y="0"/>
                  </a:lnTo>
                  <a:lnTo>
                    <a:pt x="7250" y="4"/>
                  </a:lnTo>
                  <a:lnTo>
                    <a:pt x="7235" y="4"/>
                  </a:lnTo>
                  <a:lnTo>
                    <a:pt x="7235" y="0"/>
                  </a:lnTo>
                  <a:close/>
                  <a:moveTo>
                    <a:pt x="7261" y="0"/>
                  </a:moveTo>
                  <a:lnTo>
                    <a:pt x="7277" y="0"/>
                  </a:lnTo>
                  <a:lnTo>
                    <a:pt x="7277" y="4"/>
                  </a:lnTo>
                  <a:lnTo>
                    <a:pt x="7261" y="4"/>
                  </a:lnTo>
                  <a:lnTo>
                    <a:pt x="7261" y="0"/>
                  </a:lnTo>
                  <a:close/>
                  <a:moveTo>
                    <a:pt x="7288" y="0"/>
                  </a:moveTo>
                  <a:lnTo>
                    <a:pt x="7304" y="0"/>
                  </a:lnTo>
                  <a:lnTo>
                    <a:pt x="7304" y="4"/>
                  </a:lnTo>
                  <a:lnTo>
                    <a:pt x="7288" y="4"/>
                  </a:lnTo>
                  <a:lnTo>
                    <a:pt x="7288" y="0"/>
                  </a:lnTo>
                  <a:close/>
                  <a:moveTo>
                    <a:pt x="7315" y="0"/>
                  </a:moveTo>
                  <a:lnTo>
                    <a:pt x="7331" y="0"/>
                  </a:lnTo>
                  <a:lnTo>
                    <a:pt x="7331" y="4"/>
                  </a:lnTo>
                  <a:lnTo>
                    <a:pt x="7315" y="4"/>
                  </a:lnTo>
                  <a:lnTo>
                    <a:pt x="7315" y="0"/>
                  </a:lnTo>
                  <a:close/>
                  <a:moveTo>
                    <a:pt x="7342" y="0"/>
                  </a:moveTo>
                  <a:lnTo>
                    <a:pt x="7358" y="0"/>
                  </a:lnTo>
                  <a:lnTo>
                    <a:pt x="7358" y="4"/>
                  </a:lnTo>
                  <a:lnTo>
                    <a:pt x="7342" y="4"/>
                  </a:lnTo>
                  <a:lnTo>
                    <a:pt x="7342" y="0"/>
                  </a:lnTo>
                  <a:close/>
                  <a:moveTo>
                    <a:pt x="7369" y="0"/>
                  </a:moveTo>
                  <a:lnTo>
                    <a:pt x="7384" y="0"/>
                  </a:lnTo>
                  <a:lnTo>
                    <a:pt x="7384" y="4"/>
                  </a:lnTo>
                  <a:lnTo>
                    <a:pt x="7369" y="4"/>
                  </a:lnTo>
                  <a:lnTo>
                    <a:pt x="7369" y="0"/>
                  </a:lnTo>
                  <a:close/>
                  <a:moveTo>
                    <a:pt x="7396" y="0"/>
                  </a:moveTo>
                  <a:lnTo>
                    <a:pt x="7411" y="0"/>
                  </a:lnTo>
                  <a:lnTo>
                    <a:pt x="7411" y="4"/>
                  </a:lnTo>
                  <a:lnTo>
                    <a:pt x="7396" y="4"/>
                  </a:lnTo>
                  <a:lnTo>
                    <a:pt x="7396" y="0"/>
                  </a:lnTo>
                  <a:close/>
                  <a:moveTo>
                    <a:pt x="7423" y="0"/>
                  </a:moveTo>
                  <a:lnTo>
                    <a:pt x="7438" y="0"/>
                  </a:lnTo>
                  <a:lnTo>
                    <a:pt x="7438" y="4"/>
                  </a:lnTo>
                  <a:lnTo>
                    <a:pt x="7423" y="4"/>
                  </a:lnTo>
                  <a:lnTo>
                    <a:pt x="7423" y="0"/>
                  </a:lnTo>
                  <a:close/>
                  <a:moveTo>
                    <a:pt x="7450" y="0"/>
                  </a:moveTo>
                  <a:lnTo>
                    <a:pt x="7465" y="0"/>
                  </a:lnTo>
                  <a:lnTo>
                    <a:pt x="7465" y="4"/>
                  </a:lnTo>
                  <a:lnTo>
                    <a:pt x="7450" y="4"/>
                  </a:lnTo>
                  <a:lnTo>
                    <a:pt x="7450" y="0"/>
                  </a:lnTo>
                  <a:close/>
                  <a:moveTo>
                    <a:pt x="7477" y="0"/>
                  </a:moveTo>
                  <a:lnTo>
                    <a:pt x="7492" y="0"/>
                  </a:lnTo>
                  <a:lnTo>
                    <a:pt x="7492" y="4"/>
                  </a:lnTo>
                  <a:lnTo>
                    <a:pt x="7477" y="4"/>
                  </a:lnTo>
                  <a:lnTo>
                    <a:pt x="7477" y="0"/>
                  </a:lnTo>
                  <a:close/>
                  <a:moveTo>
                    <a:pt x="7504" y="0"/>
                  </a:moveTo>
                  <a:lnTo>
                    <a:pt x="7519" y="0"/>
                  </a:lnTo>
                  <a:lnTo>
                    <a:pt x="7519" y="4"/>
                  </a:lnTo>
                  <a:lnTo>
                    <a:pt x="7504" y="4"/>
                  </a:lnTo>
                  <a:lnTo>
                    <a:pt x="7504" y="0"/>
                  </a:lnTo>
                  <a:close/>
                  <a:moveTo>
                    <a:pt x="7530" y="0"/>
                  </a:moveTo>
                  <a:lnTo>
                    <a:pt x="7546" y="0"/>
                  </a:lnTo>
                  <a:lnTo>
                    <a:pt x="7546" y="4"/>
                  </a:lnTo>
                  <a:lnTo>
                    <a:pt x="7530" y="4"/>
                  </a:lnTo>
                  <a:lnTo>
                    <a:pt x="7530" y="0"/>
                  </a:lnTo>
                  <a:close/>
                  <a:moveTo>
                    <a:pt x="7557" y="0"/>
                  </a:moveTo>
                  <a:lnTo>
                    <a:pt x="7573" y="0"/>
                  </a:lnTo>
                  <a:lnTo>
                    <a:pt x="7573" y="4"/>
                  </a:lnTo>
                  <a:lnTo>
                    <a:pt x="7557" y="4"/>
                  </a:lnTo>
                  <a:lnTo>
                    <a:pt x="7557" y="0"/>
                  </a:lnTo>
                  <a:close/>
                  <a:moveTo>
                    <a:pt x="7584" y="0"/>
                  </a:moveTo>
                  <a:lnTo>
                    <a:pt x="7600" y="0"/>
                  </a:lnTo>
                  <a:lnTo>
                    <a:pt x="7600" y="4"/>
                  </a:lnTo>
                  <a:lnTo>
                    <a:pt x="7584" y="4"/>
                  </a:lnTo>
                  <a:lnTo>
                    <a:pt x="7584" y="0"/>
                  </a:lnTo>
                  <a:close/>
                  <a:moveTo>
                    <a:pt x="7611" y="0"/>
                  </a:moveTo>
                  <a:lnTo>
                    <a:pt x="7626" y="0"/>
                  </a:lnTo>
                  <a:lnTo>
                    <a:pt x="7626" y="4"/>
                  </a:lnTo>
                  <a:lnTo>
                    <a:pt x="7611" y="4"/>
                  </a:lnTo>
                  <a:lnTo>
                    <a:pt x="7611" y="0"/>
                  </a:lnTo>
                  <a:close/>
                  <a:moveTo>
                    <a:pt x="7638" y="0"/>
                  </a:moveTo>
                  <a:lnTo>
                    <a:pt x="7653" y="0"/>
                  </a:lnTo>
                  <a:lnTo>
                    <a:pt x="7653" y="4"/>
                  </a:lnTo>
                  <a:lnTo>
                    <a:pt x="7638" y="4"/>
                  </a:lnTo>
                  <a:lnTo>
                    <a:pt x="7638" y="0"/>
                  </a:lnTo>
                  <a:close/>
                  <a:moveTo>
                    <a:pt x="7665" y="0"/>
                  </a:moveTo>
                  <a:lnTo>
                    <a:pt x="7680" y="0"/>
                  </a:lnTo>
                  <a:lnTo>
                    <a:pt x="7680" y="4"/>
                  </a:lnTo>
                  <a:lnTo>
                    <a:pt x="7665" y="4"/>
                  </a:lnTo>
                  <a:lnTo>
                    <a:pt x="7665" y="0"/>
                  </a:lnTo>
                  <a:close/>
                  <a:moveTo>
                    <a:pt x="7692" y="0"/>
                  </a:moveTo>
                  <a:lnTo>
                    <a:pt x="7707" y="0"/>
                  </a:lnTo>
                  <a:lnTo>
                    <a:pt x="7707" y="4"/>
                  </a:lnTo>
                  <a:lnTo>
                    <a:pt x="7692" y="4"/>
                  </a:lnTo>
                  <a:lnTo>
                    <a:pt x="7692" y="0"/>
                  </a:lnTo>
                  <a:close/>
                  <a:moveTo>
                    <a:pt x="7719" y="0"/>
                  </a:moveTo>
                  <a:lnTo>
                    <a:pt x="7734" y="0"/>
                  </a:lnTo>
                  <a:lnTo>
                    <a:pt x="7734" y="4"/>
                  </a:lnTo>
                  <a:lnTo>
                    <a:pt x="7719" y="4"/>
                  </a:lnTo>
                  <a:lnTo>
                    <a:pt x="7719" y="0"/>
                  </a:lnTo>
                  <a:close/>
                  <a:moveTo>
                    <a:pt x="7746" y="0"/>
                  </a:moveTo>
                  <a:lnTo>
                    <a:pt x="7761" y="0"/>
                  </a:lnTo>
                  <a:lnTo>
                    <a:pt x="7761" y="4"/>
                  </a:lnTo>
                  <a:lnTo>
                    <a:pt x="7746" y="4"/>
                  </a:lnTo>
                  <a:lnTo>
                    <a:pt x="7746" y="0"/>
                  </a:lnTo>
                  <a:close/>
                  <a:moveTo>
                    <a:pt x="7772" y="0"/>
                  </a:moveTo>
                  <a:lnTo>
                    <a:pt x="7788" y="0"/>
                  </a:lnTo>
                  <a:lnTo>
                    <a:pt x="7788" y="4"/>
                  </a:lnTo>
                  <a:lnTo>
                    <a:pt x="7772" y="4"/>
                  </a:lnTo>
                  <a:lnTo>
                    <a:pt x="7772" y="0"/>
                  </a:lnTo>
                  <a:close/>
                  <a:moveTo>
                    <a:pt x="7799" y="0"/>
                  </a:moveTo>
                  <a:lnTo>
                    <a:pt x="7815" y="0"/>
                  </a:lnTo>
                  <a:lnTo>
                    <a:pt x="7815" y="4"/>
                  </a:lnTo>
                  <a:lnTo>
                    <a:pt x="7799" y="4"/>
                  </a:lnTo>
                  <a:lnTo>
                    <a:pt x="7799" y="0"/>
                  </a:lnTo>
                  <a:close/>
                  <a:moveTo>
                    <a:pt x="7826" y="0"/>
                  </a:moveTo>
                  <a:lnTo>
                    <a:pt x="7842" y="0"/>
                  </a:lnTo>
                  <a:lnTo>
                    <a:pt x="7842" y="4"/>
                  </a:lnTo>
                  <a:lnTo>
                    <a:pt x="7826" y="4"/>
                  </a:lnTo>
                  <a:lnTo>
                    <a:pt x="7826" y="0"/>
                  </a:lnTo>
                  <a:close/>
                  <a:moveTo>
                    <a:pt x="7853" y="0"/>
                  </a:moveTo>
                  <a:lnTo>
                    <a:pt x="7869" y="0"/>
                  </a:lnTo>
                  <a:lnTo>
                    <a:pt x="7869" y="4"/>
                  </a:lnTo>
                  <a:lnTo>
                    <a:pt x="7853" y="4"/>
                  </a:lnTo>
                  <a:lnTo>
                    <a:pt x="7853" y="0"/>
                  </a:lnTo>
                  <a:close/>
                  <a:moveTo>
                    <a:pt x="7880" y="0"/>
                  </a:moveTo>
                  <a:lnTo>
                    <a:pt x="7895" y="0"/>
                  </a:lnTo>
                  <a:lnTo>
                    <a:pt x="7895" y="4"/>
                  </a:lnTo>
                  <a:lnTo>
                    <a:pt x="7880" y="4"/>
                  </a:lnTo>
                  <a:lnTo>
                    <a:pt x="7880" y="0"/>
                  </a:lnTo>
                  <a:close/>
                  <a:moveTo>
                    <a:pt x="7907" y="0"/>
                  </a:moveTo>
                  <a:lnTo>
                    <a:pt x="7922" y="0"/>
                  </a:lnTo>
                  <a:lnTo>
                    <a:pt x="7922" y="4"/>
                  </a:lnTo>
                  <a:lnTo>
                    <a:pt x="7907" y="4"/>
                  </a:lnTo>
                  <a:lnTo>
                    <a:pt x="7907" y="0"/>
                  </a:lnTo>
                  <a:close/>
                  <a:moveTo>
                    <a:pt x="7934" y="0"/>
                  </a:moveTo>
                  <a:lnTo>
                    <a:pt x="7949" y="0"/>
                  </a:lnTo>
                  <a:lnTo>
                    <a:pt x="7949" y="4"/>
                  </a:lnTo>
                  <a:lnTo>
                    <a:pt x="7934" y="4"/>
                  </a:lnTo>
                  <a:lnTo>
                    <a:pt x="7934" y="0"/>
                  </a:lnTo>
                  <a:close/>
                  <a:moveTo>
                    <a:pt x="7961" y="0"/>
                  </a:moveTo>
                  <a:lnTo>
                    <a:pt x="7976" y="0"/>
                  </a:lnTo>
                  <a:lnTo>
                    <a:pt x="7976" y="4"/>
                  </a:lnTo>
                  <a:lnTo>
                    <a:pt x="7961" y="4"/>
                  </a:lnTo>
                  <a:lnTo>
                    <a:pt x="7961" y="0"/>
                  </a:lnTo>
                  <a:close/>
                  <a:moveTo>
                    <a:pt x="7988" y="0"/>
                  </a:moveTo>
                  <a:lnTo>
                    <a:pt x="8003" y="0"/>
                  </a:lnTo>
                  <a:lnTo>
                    <a:pt x="8003" y="4"/>
                  </a:lnTo>
                  <a:lnTo>
                    <a:pt x="7988" y="4"/>
                  </a:lnTo>
                  <a:lnTo>
                    <a:pt x="7988" y="0"/>
                  </a:lnTo>
                  <a:close/>
                  <a:moveTo>
                    <a:pt x="8015" y="0"/>
                  </a:moveTo>
                  <a:lnTo>
                    <a:pt x="8030" y="0"/>
                  </a:lnTo>
                  <a:lnTo>
                    <a:pt x="8030" y="4"/>
                  </a:lnTo>
                  <a:lnTo>
                    <a:pt x="8015" y="4"/>
                  </a:lnTo>
                  <a:lnTo>
                    <a:pt x="8015" y="0"/>
                  </a:lnTo>
                  <a:close/>
                  <a:moveTo>
                    <a:pt x="8041" y="0"/>
                  </a:moveTo>
                  <a:lnTo>
                    <a:pt x="8057" y="0"/>
                  </a:lnTo>
                  <a:lnTo>
                    <a:pt x="8057" y="4"/>
                  </a:lnTo>
                  <a:lnTo>
                    <a:pt x="8041" y="4"/>
                  </a:lnTo>
                  <a:lnTo>
                    <a:pt x="8041" y="0"/>
                  </a:lnTo>
                  <a:close/>
                  <a:moveTo>
                    <a:pt x="8068" y="0"/>
                  </a:moveTo>
                  <a:lnTo>
                    <a:pt x="8084" y="0"/>
                  </a:lnTo>
                  <a:lnTo>
                    <a:pt x="8084" y="4"/>
                  </a:lnTo>
                  <a:lnTo>
                    <a:pt x="8068" y="4"/>
                  </a:lnTo>
                  <a:lnTo>
                    <a:pt x="8068" y="0"/>
                  </a:lnTo>
                  <a:close/>
                  <a:moveTo>
                    <a:pt x="8095" y="0"/>
                  </a:moveTo>
                  <a:lnTo>
                    <a:pt x="8111" y="0"/>
                  </a:lnTo>
                  <a:lnTo>
                    <a:pt x="8111" y="4"/>
                  </a:lnTo>
                  <a:lnTo>
                    <a:pt x="8095" y="4"/>
                  </a:lnTo>
                  <a:lnTo>
                    <a:pt x="8095" y="0"/>
                  </a:lnTo>
                  <a:close/>
                  <a:moveTo>
                    <a:pt x="8122" y="0"/>
                  </a:moveTo>
                  <a:lnTo>
                    <a:pt x="8137" y="0"/>
                  </a:lnTo>
                  <a:lnTo>
                    <a:pt x="8137" y="4"/>
                  </a:lnTo>
                  <a:lnTo>
                    <a:pt x="8122" y="4"/>
                  </a:lnTo>
                  <a:lnTo>
                    <a:pt x="8122" y="0"/>
                  </a:lnTo>
                  <a:close/>
                  <a:moveTo>
                    <a:pt x="8149" y="0"/>
                  </a:moveTo>
                  <a:lnTo>
                    <a:pt x="8164" y="0"/>
                  </a:lnTo>
                  <a:lnTo>
                    <a:pt x="8164" y="4"/>
                  </a:lnTo>
                  <a:lnTo>
                    <a:pt x="8149" y="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939393"/>
            </a:solidFill>
            <a:ln w="0" cap="flat">
              <a:solidFill>
                <a:srgbClr val="9393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59"/>
            <p:cNvSpPr>
              <a:spLocks noChangeArrowheads="1"/>
            </p:cNvSpPr>
            <p:nvPr/>
          </p:nvSpPr>
          <p:spPr bwMode="auto">
            <a:xfrm>
              <a:off x="13314" y="6557"/>
              <a:ext cx="1464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smtClean="0">
                  <a:ln>
                    <a:noFill/>
                  </a:ln>
                  <a:solidFill>
                    <a:srgbClr val="7F7F7F"/>
                  </a:solidFill>
                  <a:effectLst/>
                  <a:latin typeface="Arial" panose="020B0604020202020204" pitchFamily="34" charset="0"/>
                </a:rPr>
                <a:t>STRATEGIC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60"/>
            <p:cNvSpPr>
              <a:spLocks noChangeArrowheads="1"/>
            </p:cNvSpPr>
            <p:nvPr/>
          </p:nvSpPr>
          <p:spPr bwMode="auto">
            <a:xfrm>
              <a:off x="13319" y="6825"/>
              <a:ext cx="137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smtClean="0">
                  <a:ln>
                    <a:noFill/>
                  </a:ln>
                  <a:solidFill>
                    <a:srgbClr val="7F7F7F"/>
                  </a:solidFill>
                  <a:effectLst/>
                  <a:latin typeface="Arial" panose="020B0604020202020204" pitchFamily="34" charset="0"/>
                </a:rPr>
                <a:t>MEASURES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61"/>
            <p:cNvSpPr>
              <a:spLocks noChangeArrowheads="1"/>
            </p:cNvSpPr>
            <p:nvPr/>
          </p:nvSpPr>
          <p:spPr bwMode="auto">
            <a:xfrm>
              <a:off x="7385" y="3336"/>
              <a:ext cx="221" cy="100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62"/>
            <p:cNvSpPr>
              <a:spLocks noChangeArrowheads="1"/>
            </p:cNvSpPr>
            <p:nvPr/>
          </p:nvSpPr>
          <p:spPr bwMode="auto">
            <a:xfrm>
              <a:off x="7385" y="3336"/>
              <a:ext cx="221" cy="1005"/>
            </a:xfrm>
            <a:prstGeom prst="rect">
              <a:avLst/>
            </a:prstGeom>
            <a:noFill/>
            <a:ln w="12700" cap="flat">
              <a:solidFill>
                <a:srgbClr val="A6A6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63"/>
            <p:cNvSpPr>
              <a:spLocks noChangeArrowheads="1"/>
            </p:cNvSpPr>
            <p:nvPr/>
          </p:nvSpPr>
          <p:spPr bwMode="auto">
            <a:xfrm>
              <a:off x="7385" y="4140"/>
              <a:ext cx="1150" cy="22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4"/>
            <p:cNvSpPr>
              <a:spLocks noChangeArrowheads="1"/>
            </p:cNvSpPr>
            <p:nvPr/>
          </p:nvSpPr>
          <p:spPr bwMode="auto">
            <a:xfrm>
              <a:off x="7385" y="4140"/>
              <a:ext cx="1150" cy="222"/>
            </a:xfrm>
            <a:prstGeom prst="rect">
              <a:avLst/>
            </a:prstGeom>
            <a:noFill/>
            <a:ln w="12700" cap="flat">
              <a:solidFill>
                <a:srgbClr val="A6A6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8" name="Freeform 65"/>
            <p:cNvSpPr>
              <a:spLocks/>
            </p:cNvSpPr>
            <p:nvPr/>
          </p:nvSpPr>
          <p:spPr bwMode="auto">
            <a:xfrm>
              <a:off x="8552" y="4046"/>
              <a:ext cx="173" cy="410"/>
            </a:xfrm>
            <a:custGeom>
              <a:avLst/>
              <a:gdLst>
                <a:gd name="T0" fmla="*/ 0 w 173"/>
                <a:gd name="T1" fmla="*/ 0 h 410"/>
                <a:gd name="T2" fmla="*/ 173 w 173"/>
                <a:gd name="T3" fmla="*/ 205 h 410"/>
                <a:gd name="T4" fmla="*/ 0 w 173"/>
                <a:gd name="T5" fmla="*/ 410 h 410"/>
                <a:gd name="T6" fmla="*/ 0 w 173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410">
                  <a:moveTo>
                    <a:pt x="0" y="0"/>
                  </a:moveTo>
                  <a:lnTo>
                    <a:pt x="173" y="205"/>
                  </a:lnTo>
                  <a:lnTo>
                    <a:pt x="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9" name="Freeform 66"/>
            <p:cNvSpPr>
              <a:spLocks/>
            </p:cNvSpPr>
            <p:nvPr/>
          </p:nvSpPr>
          <p:spPr bwMode="auto">
            <a:xfrm>
              <a:off x="8552" y="4046"/>
              <a:ext cx="173" cy="410"/>
            </a:xfrm>
            <a:custGeom>
              <a:avLst/>
              <a:gdLst>
                <a:gd name="T0" fmla="*/ 0 w 173"/>
                <a:gd name="T1" fmla="*/ 0 h 410"/>
                <a:gd name="T2" fmla="*/ 173 w 173"/>
                <a:gd name="T3" fmla="*/ 205 h 410"/>
                <a:gd name="T4" fmla="*/ 0 w 173"/>
                <a:gd name="T5" fmla="*/ 410 h 410"/>
                <a:gd name="T6" fmla="*/ 0 w 173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410">
                  <a:moveTo>
                    <a:pt x="0" y="0"/>
                  </a:moveTo>
                  <a:lnTo>
                    <a:pt x="173" y="205"/>
                  </a:lnTo>
                  <a:lnTo>
                    <a:pt x="0" y="4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A6A6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0" name="Rectangle 67"/>
            <p:cNvSpPr>
              <a:spLocks noChangeArrowheads="1"/>
            </p:cNvSpPr>
            <p:nvPr/>
          </p:nvSpPr>
          <p:spPr bwMode="auto">
            <a:xfrm>
              <a:off x="10566" y="3865"/>
              <a:ext cx="1485" cy="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1" name="Rectangle 68"/>
            <p:cNvSpPr>
              <a:spLocks noChangeArrowheads="1"/>
            </p:cNvSpPr>
            <p:nvPr/>
          </p:nvSpPr>
          <p:spPr bwMode="auto">
            <a:xfrm>
              <a:off x="10566" y="3865"/>
              <a:ext cx="1485" cy="597"/>
            </a:xfrm>
            <a:prstGeom prst="rect">
              <a:avLst/>
            </a:prstGeom>
            <a:noFill/>
            <a:ln w="12700" cap="flat">
              <a:solidFill>
                <a:srgbClr val="529B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2" name="Rectangle 69"/>
            <p:cNvSpPr>
              <a:spLocks noChangeArrowheads="1"/>
            </p:cNvSpPr>
            <p:nvPr/>
          </p:nvSpPr>
          <p:spPr bwMode="auto">
            <a:xfrm>
              <a:off x="11197" y="4040"/>
              <a:ext cx="33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…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3" name="Rectangle 70"/>
            <p:cNvSpPr>
              <a:spLocks noChangeArrowheads="1"/>
            </p:cNvSpPr>
            <p:nvPr/>
          </p:nvSpPr>
          <p:spPr bwMode="auto">
            <a:xfrm>
              <a:off x="909" y="4008"/>
              <a:ext cx="185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City Objective 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4" name="Rectangle 71"/>
            <p:cNvSpPr>
              <a:spLocks noChangeArrowheads="1"/>
            </p:cNvSpPr>
            <p:nvPr/>
          </p:nvSpPr>
          <p:spPr bwMode="auto">
            <a:xfrm>
              <a:off x="909" y="4355"/>
              <a:ext cx="185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City Objective 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5" name="Rectangle 72"/>
            <p:cNvSpPr>
              <a:spLocks noChangeArrowheads="1"/>
            </p:cNvSpPr>
            <p:nvPr/>
          </p:nvSpPr>
          <p:spPr bwMode="auto">
            <a:xfrm>
              <a:off x="909" y="4700"/>
              <a:ext cx="42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….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6" name="Rectangle 73"/>
            <p:cNvSpPr>
              <a:spLocks noChangeArrowheads="1"/>
            </p:cNvSpPr>
            <p:nvPr/>
          </p:nvSpPr>
          <p:spPr bwMode="auto">
            <a:xfrm>
              <a:off x="909" y="5390"/>
              <a:ext cx="189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City Objective 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8682038" y="11641343"/>
            <a:ext cx="14644688" cy="1430177"/>
          </a:xfrm>
          <a:prstGeom prst="round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It is important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to distinguish between enablement and impact KPIs (output and </a:t>
            </a:r>
            <a:r>
              <a:rPr kumimoji="0" lang="en-US" sz="36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outcome KPIs or 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lead and lag KPIs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8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B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720" y="0"/>
            <a:ext cx="8717279" cy="13716000"/>
          </a:xfrm>
          <a:prstGeom prst="rect">
            <a:avLst/>
          </a:prstGeom>
        </p:spPr>
      </p:pic>
      <p:sp>
        <p:nvSpPr>
          <p:cNvPr id="282" name="Shape 282"/>
          <p:cNvSpPr/>
          <p:nvPr/>
        </p:nvSpPr>
        <p:spPr>
          <a:xfrm>
            <a:off x="1515915" y="2492346"/>
            <a:ext cx="15288050" cy="55269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0" tIns="267890" rIns="267890" bIns="267890">
            <a:spAutoFit/>
          </a:bodyPr>
          <a:lstStyle/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9000" spc="-540">
                <a:solidFill>
                  <a:srgbClr val="002351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dirty="0"/>
              <a:t>Innovation + Strategy</a:t>
            </a:r>
            <a:br>
              <a:rPr dirty="0"/>
            </a:br>
            <a:r>
              <a:rPr lang="en-US" dirty="0" smtClean="0">
                <a:latin typeface="Gotham Book"/>
                <a:ea typeface="Gotham Book"/>
                <a:cs typeface="Gotham Book"/>
                <a:sym typeface="Gotham Book"/>
              </a:rPr>
              <a:t>Most </a:t>
            </a:r>
            <a:r>
              <a:rPr lang="en-US" dirty="0" smtClean="0">
                <a:latin typeface="Gotham Book"/>
                <a:ea typeface="Gotham Book"/>
                <a:cs typeface="Gotham Book"/>
                <a:sym typeface="Gotham Book"/>
              </a:rPr>
              <a:t>smart and sustainable city initiatives </a:t>
            </a:r>
            <a:r>
              <a:rPr lang="en-US" dirty="0" smtClean="0">
                <a:latin typeface="Gotham Book"/>
                <a:ea typeface="Gotham Book"/>
                <a:cs typeface="Gotham Book"/>
                <a:sym typeface="Gotham Book"/>
              </a:rPr>
              <a:t>require a balanced approach</a:t>
            </a:r>
            <a:endParaRPr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pic>
        <p:nvPicPr>
          <p:cNvPr id="285" name="pasted-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190200" y="511229"/>
            <a:ext cx="825500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795079" y="6275860"/>
            <a:ext cx="825501" cy="1552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pasted-image.pdf"/>
          <p:cNvPicPr>
            <a:picLocks noChangeAspect="1"/>
          </p:cNvPicPr>
          <p:nvPr/>
        </p:nvPicPr>
        <p:blipFill>
          <a:blip r:embed="rId6">
            <a:extLst/>
          </a:blip>
          <a:srcRect l="20402" r="20402"/>
          <a:stretch>
            <a:fillRect/>
          </a:stretch>
        </p:blipFill>
        <p:spPr>
          <a:xfrm>
            <a:off x="16031663" y="7905388"/>
            <a:ext cx="1007724" cy="128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asted-image.pdf"/>
          <p:cNvPicPr>
            <a:picLocks noChangeAspect="1"/>
          </p:cNvPicPr>
          <p:nvPr/>
        </p:nvPicPr>
        <p:blipFill>
          <a:blip r:embed="rId6">
            <a:extLst/>
          </a:blip>
          <a:srcRect l="79646"/>
          <a:stretch>
            <a:fillRect/>
          </a:stretch>
        </p:blipFill>
        <p:spPr>
          <a:xfrm>
            <a:off x="22929025" y="7052327"/>
            <a:ext cx="417379" cy="155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asted-image.pdf"/>
          <p:cNvPicPr>
            <a:picLocks noChangeAspect="1"/>
          </p:cNvPicPr>
          <p:nvPr/>
        </p:nvPicPr>
        <p:blipFill>
          <a:blip r:embed="rId6">
            <a:extLst/>
          </a:blip>
          <a:srcRect r="81751"/>
          <a:stretch>
            <a:fillRect/>
          </a:stretch>
        </p:blipFill>
        <p:spPr>
          <a:xfrm>
            <a:off x="22488748" y="7127733"/>
            <a:ext cx="337840" cy="1402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542394" y="11360818"/>
            <a:ext cx="666692" cy="1087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779492" y="10893101"/>
            <a:ext cx="1095004" cy="140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2037218" y="8605795"/>
            <a:ext cx="12156282" cy="4710155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69" name="Shape 1869"/>
          <p:cNvSpPr/>
          <p:nvPr/>
        </p:nvSpPr>
        <p:spPr>
          <a:xfrm>
            <a:off x="646677" y="634930"/>
            <a:ext cx="3945856" cy="5698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dirty="0"/>
              <a:t>CITY </a:t>
            </a:r>
            <a:r>
              <a:rPr dirty="0" smtClean="0"/>
              <a:t>TRANSFORMATION</a:t>
            </a:r>
            <a:endParaRPr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35946" y="3222763"/>
            <a:ext cx="0" cy="7036904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/>
          <p:cNvSpPr txBox="1"/>
          <p:nvPr/>
        </p:nvSpPr>
        <p:spPr>
          <a:xfrm>
            <a:off x="2528401" y="10617475"/>
            <a:ext cx="3615090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KPI Baseline Value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2865" y="1935866"/>
            <a:ext cx="3256018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KPI Target Value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9192" y="6196966"/>
            <a:ext cx="3315329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Strategic Gap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10295281" y="4244099"/>
            <a:ext cx="735496" cy="4731027"/>
          </a:xfrm>
          <a:prstGeom prst="rightBrace">
            <a:avLst>
              <a:gd name="adj1" fmla="val 16441"/>
              <a:gd name="adj2" fmla="val 50000"/>
            </a:avLst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85438" y="4013420"/>
            <a:ext cx="8419290" cy="35086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Closed by Strategi</a:t>
            </a:r>
            <a:r>
              <a:rPr lang="en-US" dirty="0" smtClean="0"/>
              <a:t>c Initiatives / Action Items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Innovation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Business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Case Creation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aseline="0" dirty="0" smtClean="0"/>
              <a:t>Impact Analyses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Prioritization</a:t>
            </a:r>
          </a:p>
        </p:txBody>
      </p:sp>
      <p:sp>
        <p:nvSpPr>
          <p:cNvPr id="8" name="AutoShape 2" descr="Image result for public private partnership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public private partnership pic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218" y="9207373"/>
            <a:ext cx="3824288" cy="2148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218" y="11153775"/>
            <a:ext cx="3824288" cy="18876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131353" y="8605795"/>
            <a:ext cx="3188691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Smart Financing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3143" y="20593489"/>
            <a:ext cx="4286393" cy="483744"/>
          </a:xfrm>
          <a:prstGeom prst="rect">
            <a:avLst/>
          </a:prstGeom>
        </p:spPr>
      </p:pic>
      <p:pic>
        <p:nvPicPr>
          <p:cNvPr id="7180" name="Picture 12" descr="Image result for social impact bonds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18" y="9521900"/>
            <a:ext cx="3759994" cy="14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1506" y="9777630"/>
            <a:ext cx="4369594" cy="83984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012701" y="10259667"/>
            <a:ext cx="2646491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/>
          <p:cNvCxnSpPr/>
          <p:nvPr/>
        </p:nvCxnSpPr>
        <p:spPr>
          <a:xfrm>
            <a:off x="3007628" y="3176380"/>
            <a:ext cx="2646491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194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/>
          <p:nvPr/>
        </p:nvSpPr>
        <p:spPr>
          <a:xfrm>
            <a:off x="646677" y="634930"/>
            <a:ext cx="3945856" cy="5698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dirty="0"/>
              <a:t>CITY </a:t>
            </a:r>
            <a:r>
              <a:rPr dirty="0" smtClean="0"/>
              <a:t>TRANSFORMATION</a:t>
            </a:r>
            <a:endParaRPr dirty="0"/>
          </a:p>
        </p:txBody>
      </p:sp>
      <p:pic>
        <p:nvPicPr>
          <p:cNvPr id="6299" name="Picture 6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54" y="2369643"/>
            <a:ext cx="23253292" cy="1072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Shape 2749"/>
          <p:cNvSpPr/>
          <p:nvPr/>
        </p:nvSpPr>
        <p:spPr>
          <a:xfrm>
            <a:off x="-428742" y="-85485"/>
            <a:ext cx="25241485" cy="289976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750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30329" r="23032" b="45742"/>
          <a:stretch>
            <a:fillRect/>
          </a:stretch>
        </p:blipFill>
        <p:spPr>
          <a:xfrm>
            <a:off x="9417547" y="5432404"/>
            <a:ext cx="5167834" cy="509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753" name="Shape 2753"/>
          <p:cNvSpPr/>
          <p:nvPr/>
        </p:nvSpPr>
        <p:spPr>
          <a:xfrm>
            <a:off x="-428742" y="13427315"/>
            <a:ext cx="25241485" cy="289976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336312" y="2968294"/>
            <a:ext cx="5330303" cy="141577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ea typeface="+mj-ea"/>
                <a:cs typeface="+mj-cs"/>
                <a:sym typeface="Calibri"/>
              </a:rPr>
              <a:t>THANK YOU</a:t>
            </a:r>
            <a:endParaRPr kumimoji="0" lang="en-US" sz="8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1686" y="2910541"/>
            <a:ext cx="7659041" cy="7718361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Shape 387"/>
          <p:cNvSpPr/>
          <p:nvPr/>
        </p:nvSpPr>
        <p:spPr>
          <a:xfrm>
            <a:off x="4238316" y="3739117"/>
            <a:ext cx="6973276" cy="6973276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sp>
        <p:nvSpPr>
          <p:cNvPr id="388" name="Shape 388"/>
          <p:cNvSpPr/>
          <p:nvPr/>
        </p:nvSpPr>
        <p:spPr>
          <a:xfrm>
            <a:off x="9945575" y="5417968"/>
            <a:ext cx="4316447" cy="1"/>
          </a:xfrm>
          <a:prstGeom prst="line">
            <a:avLst/>
          </a:prstGeom>
          <a:ln w="38100">
            <a:solidFill>
              <a:srgbClr val="1CB0EA"/>
            </a:solidFill>
            <a:custDash>
              <a:ds d="200000" sp="200000"/>
            </a:custDash>
            <a:miter lim="400000"/>
            <a:tailEnd type="oval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38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58908" y="3954943"/>
            <a:ext cx="1568265" cy="6795624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hape 390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391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/>
          <p:nvPr/>
        </p:nvSpPr>
        <p:spPr>
          <a:xfrm>
            <a:off x="646677" y="724096"/>
            <a:ext cx="5185024" cy="3915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TERMINOLOGY </a:t>
            </a:r>
            <a:r>
              <a:rPr>
                <a:solidFill>
                  <a:srgbClr val="1CB0EA"/>
                </a:solidFill>
              </a:rPr>
              <a:t>/ CONSTITUENTS</a:t>
            </a:r>
          </a:p>
        </p:txBody>
      </p:sp>
      <p:sp>
        <p:nvSpPr>
          <p:cNvPr id="393" name="Shape 393"/>
          <p:cNvSpPr/>
          <p:nvPr/>
        </p:nvSpPr>
        <p:spPr>
          <a:xfrm>
            <a:off x="14413811" y="6523982"/>
            <a:ext cx="8825581" cy="34855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lvl="1" indent="228600" defTabSz="457200">
              <a:lnSpc>
                <a:spcPct val="110000"/>
              </a:lnSpc>
              <a:spcBef>
                <a:spcPts val="22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 spc="-156">
                <a:solidFill>
                  <a:srgbClr val="1CB0EA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Core </a:t>
            </a:r>
            <a:r>
              <a:rPr dirty="0" smtClean="0"/>
              <a:t>segments </a:t>
            </a:r>
            <a:r>
              <a:rPr dirty="0"/>
              <a:t>addressed by </a:t>
            </a:r>
            <a:r>
              <a:rPr lang="en-US" dirty="0" smtClean="0"/>
              <a:t>cities’</a:t>
            </a:r>
            <a:r>
              <a:rPr dirty="0" smtClean="0"/>
              <a:t> </a:t>
            </a:r>
            <a:r>
              <a:rPr dirty="0"/>
              <a:t>transformation agenda. Strategic objectives are identified for each key segment including public and private sector and individuals.</a:t>
            </a:r>
          </a:p>
        </p:txBody>
      </p:sp>
      <p:sp>
        <p:nvSpPr>
          <p:cNvPr id="394" name="Shape 394"/>
          <p:cNvSpPr/>
          <p:nvPr/>
        </p:nvSpPr>
        <p:spPr>
          <a:xfrm>
            <a:off x="14749448" y="4782968"/>
            <a:ext cx="6365955" cy="1270001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5800" spc="-232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CONSTITUENTS</a:t>
            </a:r>
          </a:p>
        </p:txBody>
      </p:sp>
      <p:grpSp>
        <p:nvGrpSpPr>
          <p:cNvPr id="398" name="Group 398"/>
          <p:cNvGrpSpPr/>
          <p:nvPr/>
        </p:nvGrpSpPr>
        <p:grpSpPr>
          <a:xfrm>
            <a:off x="5558164" y="4839583"/>
            <a:ext cx="4470355" cy="5610597"/>
            <a:chOff x="124955" y="184508"/>
            <a:chExt cx="4470353" cy="5610596"/>
          </a:xfrm>
        </p:grpSpPr>
        <p:sp>
          <p:nvSpPr>
            <p:cNvPr id="395" name="Shape 395"/>
            <p:cNvSpPr/>
            <p:nvPr/>
          </p:nvSpPr>
          <p:spPr>
            <a:xfrm rot="7107910" flipH="1">
              <a:off x="1252392" y="1953720"/>
              <a:ext cx="2215481" cy="388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1" y="0"/>
                  </a:moveTo>
                  <a:lnTo>
                    <a:pt x="300" y="7708"/>
                  </a:lnTo>
                  <a:lnTo>
                    <a:pt x="0" y="21600"/>
                  </a:lnTo>
                  <a:lnTo>
                    <a:pt x="21600" y="14374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00235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 flipH="1">
              <a:off x="2336859" y="189668"/>
              <a:ext cx="2201670" cy="37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1" y="0"/>
                  </a:moveTo>
                  <a:lnTo>
                    <a:pt x="166" y="7150"/>
                  </a:lnTo>
                  <a:lnTo>
                    <a:pt x="0" y="21600"/>
                  </a:lnTo>
                  <a:lnTo>
                    <a:pt x="21600" y="14042"/>
                  </a:lnTo>
                  <a:lnTo>
                    <a:pt x="21501" y="0"/>
                  </a:lnTo>
                  <a:close/>
                </a:path>
              </a:pathLst>
            </a:custGeom>
            <a:solidFill>
              <a:srgbClr val="1CB0EA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137812" y="184508"/>
              <a:ext cx="2221691" cy="376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5" y="7170"/>
                  </a:lnTo>
                  <a:lnTo>
                    <a:pt x="0" y="21600"/>
                  </a:lnTo>
                  <a:lnTo>
                    <a:pt x="21405" y="140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5288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9" name="Shape 399"/>
          <p:cNvSpPr/>
          <p:nvPr/>
        </p:nvSpPr>
        <p:spPr>
          <a:xfrm flipV="1">
            <a:off x="7724953" y="8724137"/>
            <a:ext cx="1" cy="2564412"/>
          </a:xfrm>
          <a:prstGeom prst="line">
            <a:avLst/>
          </a:prstGeom>
          <a:ln w="25400">
            <a:solidFill>
              <a:srgbClr val="9098A4"/>
            </a:solidFill>
            <a:custDash>
              <a:ds d="600000" sp="600000"/>
            </a:custDash>
            <a:miter lim="400000"/>
            <a:tailEnd type="oval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4906550" y="3746015"/>
            <a:ext cx="1857365" cy="2893083"/>
          </a:xfrm>
          <a:prstGeom prst="line">
            <a:avLst/>
          </a:prstGeom>
          <a:ln w="25400">
            <a:solidFill>
              <a:srgbClr val="9098A4"/>
            </a:solidFill>
            <a:custDash>
              <a:ds d="600000" sp="600000"/>
            </a:custDash>
            <a:miter lim="400000"/>
            <a:tailEnd type="oval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01" name="Shape 401"/>
          <p:cNvSpPr/>
          <p:nvPr/>
        </p:nvSpPr>
        <p:spPr>
          <a:xfrm flipV="1">
            <a:off x="8926955" y="3717481"/>
            <a:ext cx="1512502" cy="3135917"/>
          </a:xfrm>
          <a:prstGeom prst="line">
            <a:avLst/>
          </a:prstGeom>
          <a:ln w="25400">
            <a:solidFill>
              <a:srgbClr val="9098A4"/>
            </a:solidFill>
            <a:custDash>
              <a:ds d="600000" sp="600000"/>
            </a:custDash>
            <a:miter lim="400000"/>
            <a:headEnd type="oval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405" name="Group 405"/>
          <p:cNvGrpSpPr/>
          <p:nvPr/>
        </p:nvGrpSpPr>
        <p:grpSpPr>
          <a:xfrm>
            <a:off x="6133196" y="6096000"/>
            <a:ext cx="3216021" cy="2803807"/>
            <a:chOff x="0" y="0"/>
            <a:chExt cx="3216019" cy="2803806"/>
          </a:xfrm>
        </p:grpSpPr>
        <p:pic>
          <p:nvPicPr>
            <p:cNvPr id="402" name="vintage-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51010"/>
              <a:ext cx="967979" cy="967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48041" y="0"/>
              <a:ext cx="967979" cy="11615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4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53300" y="1835828"/>
              <a:ext cx="1014074" cy="9679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8" name="Group 408"/>
          <p:cNvGrpSpPr/>
          <p:nvPr/>
        </p:nvGrpSpPr>
        <p:grpSpPr>
          <a:xfrm>
            <a:off x="5164359" y="11508449"/>
            <a:ext cx="6814310" cy="1492358"/>
            <a:chOff x="0" y="0"/>
            <a:chExt cx="6814308" cy="1492356"/>
          </a:xfrm>
        </p:grpSpPr>
        <p:sp>
          <p:nvSpPr>
            <p:cNvPr id="406" name="Shape 406"/>
            <p:cNvSpPr/>
            <p:nvPr/>
          </p:nvSpPr>
          <p:spPr>
            <a:xfrm>
              <a:off x="224510" y="0"/>
              <a:ext cx="4808943" cy="6615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5000" spc="-200">
                  <a:solidFill>
                    <a:srgbClr val="1CB0EA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GOVERNMENT</a:t>
              </a:r>
            </a:p>
          </p:txBody>
        </p:sp>
        <p:sp>
          <p:nvSpPr>
            <p:cNvPr id="407" name="Shape 407"/>
            <p:cNvSpPr/>
            <p:nvPr/>
          </p:nvSpPr>
          <p:spPr>
            <a:xfrm>
              <a:off x="0" y="610976"/>
              <a:ext cx="6814309" cy="881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lvl="1" indent="228600" defTabSz="457200">
                <a:spcBef>
                  <a:spcPts val="22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500" spc="-100">
                  <a:solidFill>
                    <a:srgbClr val="A5AEBB"/>
                  </a:solidFill>
                  <a:latin typeface="Gotham Book"/>
                  <a:ea typeface="Gotham Book"/>
                  <a:cs typeface="Gotham Book"/>
                  <a:sym typeface="Gotham Book"/>
                </a:defRPr>
              </a:pPr>
              <a:r>
                <a:t>Government leadership, decision-makers, and local and Federal government entities.</a:t>
              </a:r>
            </a:p>
          </p:txBody>
        </p:sp>
      </p:grpSp>
      <p:grpSp>
        <p:nvGrpSpPr>
          <p:cNvPr id="411" name="Group 411"/>
          <p:cNvGrpSpPr/>
          <p:nvPr/>
        </p:nvGrpSpPr>
        <p:grpSpPr>
          <a:xfrm>
            <a:off x="1589344" y="1559959"/>
            <a:ext cx="7312298" cy="2041461"/>
            <a:chOff x="0" y="-69595"/>
            <a:chExt cx="7312296" cy="2041460"/>
          </a:xfrm>
        </p:grpSpPr>
        <p:sp>
          <p:nvSpPr>
            <p:cNvPr id="409" name="Shape 409"/>
            <p:cNvSpPr/>
            <p:nvPr/>
          </p:nvSpPr>
          <p:spPr>
            <a:xfrm>
              <a:off x="272248" y="-69595"/>
              <a:ext cx="4271602" cy="8007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5000" spc="-200">
                  <a:solidFill>
                    <a:srgbClr val="1CB0EA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rPr dirty="0" smtClean="0"/>
                <a:t>BUSINESS</a:t>
              </a:r>
              <a:r>
                <a:rPr lang="en-US" dirty="0" smtClean="0"/>
                <a:t>ES</a:t>
              </a:r>
              <a:endParaRPr dirty="0"/>
            </a:p>
          </p:txBody>
        </p:sp>
        <p:sp>
          <p:nvSpPr>
            <p:cNvPr id="410" name="Shape 410"/>
            <p:cNvSpPr/>
            <p:nvPr/>
          </p:nvSpPr>
          <p:spPr>
            <a:xfrm>
              <a:off x="0" y="638364"/>
              <a:ext cx="7312296" cy="133350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lvl="1" indent="228600" defTabSz="457200">
                <a:spcBef>
                  <a:spcPts val="22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700" spc="-107">
                  <a:solidFill>
                    <a:srgbClr val="A5AEBB"/>
                  </a:solidFill>
                  <a:latin typeface="Gotham Book"/>
                  <a:ea typeface="Gotham Book"/>
                  <a:cs typeface="Gotham Book"/>
                  <a:sym typeface="Gotham Book"/>
                </a:defRPr>
              </a:pPr>
              <a:r>
                <a:t>Private sector businesses, start-ups and entrepreneurs based in or operating in Dubai, including Free Zone establishments.</a:t>
              </a:r>
            </a:p>
          </p:txBody>
        </p:sp>
      </p:grpSp>
      <p:grpSp>
        <p:nvGrpSpPr>
          <p:cNvPr id="414" name="Group 414"/>
          <p:cNvGrpSpPr/>
          <p:nvPr/>
        </p:nvGrpSpPr>
        <p:grpSpPr>
          <a:xfrm>
            <a:off x="9955399" y="1559959"/>
            <a:ext cx="5475267" cy="2045683"/>
            <a:chOff x="0" y="-69595"/>
            <a:chExt cx="5475266" cy="2045682"/>
          </a:xfrm>
        </p:grpSpPr>
        <p:sp>
          <p:nvSpPr>
            <p:cNvPr id="412" name="Shape 412"/>
            <p:cNvSpPr/>
            <p:nvPr/>
          </p:nvSpPr>
          <p:spPr>
            <a:xfrm>
              <a:off x="305923" y="-69595"/>
              <a:ext cx="4488125" cy="8007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5000" spc="-200">
                  <a:solidFill>
                    <a:srgbClr val="1CB0EA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rPr dirty="0" smtClean="0"/>
                <a:t>INDIVIDUAL</a:t>
              </a:r>
              <a:r>
                <a:rPr lang="en-US" dirty="0" smtClean="0"/>
                <a:t>S</a:t>
              </a:r>
              <a:endParaRPr dirty="0"/>
            </a:p>
          </p:txBody>
        </p:sp>
        <p:sp>
          <p:nvSpPr>
            <p:cNvPr id="413" name="Shape 413"/>
            <p:cNvSpPr/>
            <p:nvPr/>
          </p:nvSpPr>
          <p:spPr>
            <a:xfrm>
              <a:off x="0" y="678146"/>
              <a:ext cx="5475266" cy="12979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lvl="1" indent="228600" defTabSz="457200">
                <a:spcBef>
                  <a:spcPts val="22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600" spc="-104">
                  <a:solidFill>
                    <a:srgbClr val="A5AEBB"/>
                  </a:solidFill>
                  <a:latin typeface="Gotham Book"/>
                  <a:ea typeface="Gotham Book"/>
                  <a:cs typeface="Gotham Book"/>
                  <a:sym typeface="Gotham Book"/>
                </a:defRPr>
              </a:pPr>
              <a:r>
                <a:t>All individuals living in or visiting Dubai including UAE nationals and resident expats.</a:t>
              </a:r>
            </a:p>
          </p:txBody>
        </p:sp>
      </p:grpSp>
      <p:grpSp>
        <p:nvGrpSpPr>
          <p:cNvPr id="417" name="Group 417"/>
          <p:cNvGrpSpPr/>
          <p:nvPr/>
        </p:nvGrpSpPr>
        <p:grpSpPr>
          <a:xfrm>
            <a:off x="5508636" y="6621376"/>
            <a:ext cx="4581641" cy="3931315"/>
            <a:chOff x="12568" y="0"/>
            <a:chExt cx="4581640" cy="3931314"/>
          </a:xfrm>
        </p:grpSpPr>
        <p:sp>
          <p:nvSpPr>
            <p:cNvPr id="415" name="Shape 415"/>
            <p:cNvSpPr/>
            <p:nvPr/>
          </p:nvSpPr>
          <p:spPr>
            <a:xfrm rot="7107910" flipH="1">
              <a:off x="1137526" y="-8098"/>
              <a:ext cx="2331725" cy="3947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8" y="0"/>
                  </a:moveTo>
                  <a:lnTo>
                    <a:pt x="0" y="7419"/>
                  </a:lnTo>
                  <a:lnTo>
                    <a:pt x="440" y="21600"/>
                  </a:lnTo>
                  <a:lnTo>
                    <a:pt x="21600" y="1427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1D41"/>
            </a:solidFill>
            <a:ln w="12700" cap="flat">
              <a:noFill/>
              <a:miter lim="400000"/>
            </a:ln>
            <a:effectLst>
              <a:outerShdw blurRad="190500" dist="635000" dir="5400000" rotWithShape="0">
                <a:srgbClr val="000000">
                  <a:alpha val="4184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416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82204" y="168622"/>
              <a:ext cx="1248690" cy="2349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9" presetClass="exit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700" fill="hold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000 -0.285185" pathEditMode="relative">
                                      <p:cBhvr>
                                        <p:cTn id="25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7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499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99"/>
                            </p:stCondLst>
                            <p:childTnLst>
                              <p:par>
                                <p:cTn id="35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499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98"/>
                            </p:stCondLst>
                            <p:childTnLst>
                              <p:par>
                                <p:cTn id="39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499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97"/>
                            </p:stCondLst>
                            <p:childTnLst>
                              <p:par>
                                <p:cTn id="43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499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96"/>
                            </p:stCondLst>
                            <p:childTnLst>
                              <p:par>
                                <p:cTn id="47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499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95"/>
                            </p:stCondLst>
                            <p:childTnLst>
                              <p:par>
                                <p:cTn id="51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99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94"/>
                            </p:stCondLst>
                            <p:childTnLst>
                              <p:par>
                                <p:cTn id="55" presetID="9" presetClass="exit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1000" fill="hold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3" animBg="1" advAuto="0"/>
      <p:bldP spid="387" grpId="1" animBg="1" advAuto="0"/>
      <p:bldP spid="398" grpId="2" animBg="1" advAuto="0"/>
      <p:bldP spid="399" grpId="12" animBg="1" advAuto="0"/>
      <p:bldP spid="400" grpId="10" animBg="1" advAuto="0"/>
      <p:bldP spid="401" grpId="11" animBg="1" advAuto="0"/>
      <p:bldP spid="405" grpId="6" animBg="1" advAuto="0"/>
      <p:bldP spid="408" grpId="9" animBg="1" advAuto="0"/>
      <p:bldP spid="411" grpId="7" animBg="1" advAuto="0"/>
      <p:bldP spid="414" grpId="8" animBg="1" advAuto="0"/>
      <p:bldP spid="417" grpId="4" animBg="1" advAuto="0"/>
      <p:bldP spid="417" grpId="1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/>
        </p:nvSpPr>
        <p:spPr>
          <a:xfrm>
            <a:off x="9945575" y="5151268"/>
            <a:ext cx="4316447" cy="1"/>
          </a:xfrm>
          <a:prstGeom prst="line">
            <a:avLst/>
          </a:prstGeom>
          <a:ln w="38100">
            <a:solidFill>
              <a:srgbClr val="1CB0EA"/>
            </a:solidFill>
            <a:custDash>
              <a:ds d="200000" sp="200000"/>
            </a:custDash>
            <a:miter lim="400000"/>
            <a:tailEnd type="oval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2639129" y="2066278"/>
            <a:ext cx="8675889" cy="8675889"/>
          </a:xfrm>
          <a:prstGeom prst="ellipse">
            <a:avLst/>
          </a:prstGeom>
          <a:solidFill>
            <a:srgbClr val="E2E3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 </a:t>
            </a:r>
          </a:p>
        </p:txBody>
      </p:sp>
      <p:sp>
        <p:nvSpPr>
          <p:cNvPr id="421" name="Shape 421"/>
          <p:cNvSpPr/>
          <p:nvPr/>
        </p:nvSpPr>
        <p:spPr>
          <a:xfrm flipH="1">
            <a:off x="7965461" y="7653166"/>
            <a:ext cx="1273223" cy="123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3" y="0"/>
                </a:moveTo>
                <a:lnTo>
                  <a:pt x="0" y="21600"/>
                </a:lnTo>
                <a:lnTo>
                  <a:pt x="21600" y="8634"/>
                </a:lnTo>
                <a:lnTo>
                  <a:pt x="753" y="0"/>
                </a:lnTo>
                <a:close/>
              </a:path>
            </a:pathLst>
          </a:custGeom>
          <a:solidFill>
            <a:srgbClr val="C1C7C9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4814566" y="7665866"/>
            <a:ext cx="1273224" cy="123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3" y="0"/>
                </a:moveTo>
                <a:lnTo>
                  <a:pt x="0" y="21600"/>
                </a:lnTo>
                <a:lnTo>
                  <a:pt x="21600" y="8634"/>
                </a:lnTo>
                <a:lnTo>
                  <a:pt x="753" y="0"/>
                </a:lnTo>
                <a:close/>
              </a:path>
            </a:pathLst>
          </a:custGeom>
          <a:solidFill>
            <a:srgbClr val="C1C7C9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23" name="Shape 423"/>
          <p:cNvSpPr/>
          <p:nvPr/>
        </p:nvSpPr>
        <p:spPr>
          <a:xfrm rot="7107910" flipH="1">
            <a:off x="5916521" y="6865925"/>
            <a:ext cx="2233509" cy="3915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1" y="0"/>
                </a:moveTo>
                <a:lnTo>
                  <a:pt x="300" y="7708"/>
                </a:lnTo>
                <a:lnTo>
                  <a:pt x="0" y="21600"/>
                </a:lnTo>
                <a:lnTo>
                  <a:pt x="21600" y="14374"/>
                </a:lnTo>
                <a:lnTo>
                  <a:pt x="20591" y="0"/>
                </a:lnTo>
                <a:close/>
              </a:path>
            </a:pathLst>
          </a:custGeom>
          <a:solidFill>
            <a:srgbClr val="5CB7A6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24" name="Shape 424"/>
          <p:cNvSpPr/>
          <p:nvPr/>
        </p:nvSpPr>
        <p:spPr>
          <a:xfrm rot="7107910" flipH="1">
            <a:off x="5959697" y="5675759"/>
            <a:ext cx="2207378" cy="3830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1" y="0"/>
                </a:moveTo>
                <a:lnTo>
                  <a:pt x="300" y="7708"/>
                </a:lnTo>
                <a:lnTo>
                  <a:pt x="0" y="21600"/>
                </a:lnTo>
                <a:lnTo>
                  <a:pt x="21600" y="14374"/>
                </a:lnTo>
                <a:lnTo>
                  <a:pt x="20591" y="0"/>
                </a:lnTo>
                <a:close/>
              </a:path>
            </a:pathLst>
          </a:custGeom>
          <a:solidFill>
            <a:srgbClr val="8468AA"/>
          </a:solidFill>
          <a:ln w="12700">
            <a:miter lim="400000"/>
          </a:ln>
          <a:effectLst>
            <a:outerShdw blurRad="266700" dist="139700" rotWithShape="0">
              <a:srgbClr val="000000">
                <a:alpha val="65111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pic>
        <p:nvPicPr>
          <p:cNvPr id="42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58908" y="3026802"/>
            <a:ext cx="1568265" cy="6795624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427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hape 428"/>
          <p:cNvSpPr/>
          <p:nvPr/>
        </p:nvSpPr>
        <p:spPr>
          <a:xfrm>
            <a:off x="646677" y="724096"/>
            <a:ext cx="5185024" cy="3915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TERMINOLOGY </a:t>
            </a:r>
            <a:r>
              <a:rPr>
                <a:solidFill>
                  <a:srgbClr val="1CB0EA"/>
                </a:solidFill>
              </a:rPr>
              <a:t>/ CONSTITUENTS</a:t>
            </a:r>
          </a:p>
        </p:txBody>
      </p:sp>
      <p:sp>
        <p:nvSpPr>
          <p:cNvPr id="429" name="Shape 429"/>
          <p:cNvSpPr/>
          <p:nvPr/>
        </p:nvSpPr>
        <p:spPr>
          <a:xfrm>
            <a:off x="14413811" y="6523982"/>
            <a:ext cx="8825581" cy="197408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lvl="1" indent="228600" defTabSz="457200">
              <a:lnSpc>
                <a:spcPct val="110000"/>
              </a:lnSpc>
              <a:spcBef>
                <a:spcPts val="22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 spc="-156">
                <a:solidFill>
                  <a:srgbClr val="1CB0EA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digital, man-made and natural city resources and infrastructure that define our daily life.</a:t>
            </a:r>
          </a:p>
        </p:txBody>
      </p:sp>
      <p:sp>
        <p:nvSpPr>
          <p:cNvPr id="430" name="Shape 430"/>
          <p:cNvSpPr/>
          <p:nvPr/>
        </p:nvSpPr>
        <p:spPr>
          <a:xfrm>
            <a:off x="14749448" y="4227248"/>
            <a:ext cx="7445698" cy="1825721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5800" spc="-232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RESOURCES &amp; INFRASTRUCTURE</a:t>
            </a:r>
          </a:p>
        </p:txBody>
      </p:sp>
      <p:sp>
        <p:nvSpPr>
          <p:cNvPr id="431" name="Shape 431"/>
          <p:cNvSpPr/>
          <p:nvPr/>
        </p:nvSpPr>
        <p:spPr>
          <a:xfrm rot="7107910" flipH="1">
            <a:off x="5990954" y="4346582"/>
            <a:ext cx="2084642" cy="3654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1" y="0"/>
                </a:moveTo>
                <a:lnTo>
                  <a:pt x="300" y="7708"/>
                </a:lnTo>
                <a:lnTo>
                  <a:pt x="0" y="21600"/>
                </a:lnTo>
                <a:lnTo>
                  <a:pt x="21600" y="14374"/>
                </a:lnTo>
                <a:lnTo>
                  <a:pt x="20591" y="0"/>
                </a:lnTo>
                <a:close/>
              </a:path>
            </a:pathLst>
          </a:custGeom>
          <a:solidFill>
            <a:srgbClr val="002351"/>
          </a:solidFill>
          <a:ln w="12700">
            <a:miter lim="400000"/>
          </a:ln>
          <a:effectLst>
            <a:outerShdw blurRad="190500" dist="444500" dir="5400000" rotWithShape="0">
              <a:srgbClr val="000000">
                <a:alpha val="39313"/>
              </a:srgbClr>
            </a:outerShdw>
          </a:effectLst>
        </p:spPr>
        <p:txBody>
          <a:bodyPr tIns="91439" bIns="91439"/>
          <a:lstStyle/>
          <a:p>
            <a:endParaRPr/>
          </a:p>
        </p:txBody>
      </p:sp>
      <p:sp>
        <p:nvSpPr>
          <p:cNvPr id="432" name="Shape 432"/>
          <p:cNvSpPr/>
          <p:nvPr/>
        </p:nvSpPr>
        <p:spPr>
          <a:xfrm flipH="1">
            <a:off x="7011377" y="2686710"/>
            <a:ext cx="2071646" cy="3534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1" y="0"/>
                </a:moveTo>
                <a:lnTo>
                  <a:pt x="166" y="7150"/>
                </a:lnTo>
                <a:lnTo>
                  <a:pt x="0" y="21600"/>
                </a:lnTo>
                <a:lnTo>
                  <a:pt x="21600" y="14042"/>
                </a:lnTo>
                <a:lnTo>
                  <a:pt x="21501" y="0"/>
                </a:lnTo>
                <a:close/>
              </a:path>
            </a:pathLst>
          </a:custGeom>
          <a:solidFill>
            <a:srgbClr val="1CB0EA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4942199" y="2681855"/>
            <a:ext cx="2090484" cy="3539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5" y="7170"/>
                </a:lnTo>
                <a:lnTo>
                  <a:pt x="0" y="21600"/>
                </a:lnTo>
                <a:lnTo>
                  <a:pt x="21405" y="14052"/>
                </a:lnTo>
                <a:lnTo>
                  <a:pt x="21600" y="0"/>
                </a:lnTo>
                <a:close/>
              </a:path>
            </a:pathLst>
          </a:custGeom>
          <a:solidFill>
            <a:srgbClr val="3F5288"/>
          </a:solidFill>
          <a:ln w="12700"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434" name="vintage-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5813" y="3941507"/>
            <a:ext cx="836614" cy="83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74836" y="3872411"/>
            <a:ext cx="806650" cy="967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34282" y="5638190"/>
            <a:ext cx="798372" cy="762082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437"/>
          <p:cNvSpPr/>
          <p:nvPr/>
        </p:nvSpPr>
        <p:spPr>
          <a:xfrm flipV="1">
            <a:off x="2795589" y="9020322"/>
            <a:ext cx="3047517" cy="2110925"/>
          </a:xfrm>
          <a:prstGeom prst="line">
            <a:avLst/>
          </a:prstGeom>
          <a:ln w="25400">
            <a:solidFill>
              <a:srgbClr val="9098A4"/>
            </a:solidFill>
            <a:custDash>
              <a:ds d="600000" sp="600000"/>
            </a:custDash>
            <a:miter lim="400000"/>
            <a:tailEnd type="oval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43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20723" y="8917754"/>
            <a:ext cx="825244" cy="836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98120" y="7499942"/>
            <a:ext cx="681386" cy="961957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/>
        </p:nvSpPr>
        <p:spPr>
          <a:xfrm flipH="1" flipV="1">
            <a:off x="7883501" y="7892156"/>
            <a:ext cx="2264549" cy="3288148"/>
          </a:xfrm>
          <a:prstGeom prst="line">
            <a:avLst/>
          </a:prstGeom>
          <a:ln w="25400">
            <a:solidFill>
              <a:srgbClr val="9098A4"/>
            </a:solidFill>
            <a:custDash>
              <a:ds d="600000" sp="600000"/>
            </a:custDash>
            <a:miter lim="400000"/>
            <a:tailEnd type="oval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443" name="Group 443"/>
          <p:cNvGrpSpPr/>
          <p:nvPr/>
        </p:nvGrpSpPr>
        <p:grpSpPr>
          <a:xfrm>
            <a:off x="9995938" y="11228474"/>
            <a:ext cx="9369710" cy="1442721"/>
            <a:chOff x="0" y="0"/>
            <a:chExt cx="9369708" cy="1442719"/>
          </a:xfrm>
        </p:grpSpPr>
        <p:sp>
          <p:nvSpPr>
            <p:cNvPr id="441" name="Shape 441"/>
            <p:cNvSpPr/>
            <p:nvPr/>
          </p:nvSpPr>
          <p:spPr>
            <a:xfrm>
              <a:off x="0" y="80502"/>
              <a:ext cx="4206349" cy="12029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5000" spc="-200">
                  <a:solidFill>
                    <a:srgbClr val="1CB0EA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INFRA-STRUCTURE</a:t>
              </a:r>
            </a:p>
          </p:txBody>
        </p:sp>
        <p:sp>
          <p:nvSpPr>
            <p:cNvPr id="442" name="Shape 442"/>
            <p:cNvSpPr/>
            <p:nvPr/>
          </p:nvSpPr>
          <p:spPr>
            <a:xfrm>
              <a:off x="3862857" y="0"/>
              <a:ext cx="5506852" cy="144272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lvl="1" indent="228600" defTabSz="457200">
                <a:spcBef>
                  <a:spcPts val="22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900" spc="-116">
                  <a:solidFill>
                    <a:srgbClr val="A5AEBB"/>
                  </a:solidFill>
                  <a:latin typeface="Gotham Book"/>
                  <a:ea typeface="Gotham Book"/>
                  <a:cs typeface="Gotham Book"/>
                  <a:sym typeface="Gotham Book"/>
                </a:defRPr>
              </a:pPr>
              <a:r>
                <a:t>Water, Electricity, Roads, Drainage &amp; Sewage, Buildings, Lighting, Waste, ICT</a:t>
              </a:r>
            </a:p>
          </p:txBody>
        </p:sp>
      </p:grpSp>
      <p:grpSp>
        <p:nvGrpSpPr>
          <p:cNvPr id="446" name="Group 446"/>
          <p:cNvGrpSpPr/>
          <p:nvPr/>
        </p:nvGrpSpPr>
        <p:grpSpPr>
          <a:xfrm>
            <a:off x="968972" y="11286125"/>
            <a:ext cx="8640338" cy="661512"/>
            <a:chOff x="0" y="83051"/>
            <a:chExt cx="8640336" cy="661510"/>
          </a:xfrm>
        </p:grpSpPr>
        <p:sp>
          <p:nvSpPr>
            <p:cNvPr id="444" name="Shape 444"/>
            <p:cNvSpPr/>
            <p:nvPr/>
          </p:nvSpPr>
          <p:spPr>
            <a:xfrm>
              <a:off x="0" y="83051"/>
              <a:ext cx="3989604" cy="6615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5000" spc="-200">
                  <a:solidFill>
                    <a:srgbClr val="1CB0EA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RESOURCES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3992992" y="136946"/>
              <a:ext cx="4647345" cy="5537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lvl="1" indent="228600" defTabSz="457200">
                <a:spcBef>
                  <a:spcPts val="22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900" spc="-116">
                  <a:solidFill>
                    <a:srgbClr val="A5AEBB"/>
                  </a:solidFill>
                  <a:latin typeface="Gotham Book"/>
                  <a:ea typeface="Gotham Book"/>
                  <a:cs typeface="Gotham Book"/>
                  <a:sym typeface="Gotham Book"/>
                </a:defRPr>
              </a:pPr>
              <a:r>
                <a:t>Water, Energy, Air, Land</a:t>
              </a:r>
            </a:p>
          </p:txBody>
        </p:sp>
      </p:grpSp>
      <p:grpSp>
        <p:nvGrpSpPr>
          <p:cNvPr id="449" name="Group 449"/>
          <p:cNvGrpSpPr/>
          <p:nvPr/>
        </p:nvGrpSpPr>
        <p:grpSpPr>
          <a:xfrm>
            <a:off x="4910807" y="766669"/>
            <a:ext cx="4249324" cy="3646168"/>
            <a:chOff x="11657" y="0"/>
            <a:chExt cx="4249322" cy="3646166"/>
          </a:xfrm>
        </p:grpSpPr>
        <p:sp>
          <p:nvSpPr>
            <p:cNvPr id="447" name="Shape 447"/>
            <p:cNvSpPr/>
            <p:nvPr/>
          </p:nvSpPr>
          <p:spPr>
            <a:xfrm rot="7107910" flipH="1">
              <a:off x="1055019" y="-7511"/>
              <a:ext cx="2162600" cy="366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8" y="0"/>
                  </a:moveTo>
                  <a:lnTo>
                    <a:pt x="0" y="7419"/>
                  </a:lnTo>
                  <a:lnTo>
                    <a:pt x="440" y="21600"/>
                  </a:lnTo>
                  <a:lnTo>
                    <a:pt x="21600" y="1427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3F5288"/>
            </a:solidFill>
            <a:ln w="12700" cap="flat">
              <a:noFill/>
              <a:miter lim="400000"/>
            </a:ln>
            <a:effectLst>
              <a:outerShdw blurRad="190500" dist="381000" dir="5400000" rotWithShape="0">
                <a:srgbClr val="000000">
                  <a:alpha val="35959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endParaRPr/>
            </a:p>
          </p:txBody>
        </p:sp>
        <p:pic>
          <p:nvPicPr>
            <p:cNvPr id="448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60190" y="156391"/>
              <a:ext cx="1158120" cy="2178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149 -0.022681" pathEditMode="relative">
                                      <p:cBhvr>
                                        <p:cTn id="6" dur="499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9"/>
                            </p:stCondLst>
                            <p:childTnLst>
                              <p:par>
                                <p:cTn id="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99"/>
                            </p:stCondLst>
                            <p:childTnLst>
                              <p:par>
                                <p:cTn id="12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99"/>
                            </p:stCondLst>
                            <p:childTnLst>
                              <p:par>
                                <p:cTn id="16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99"/>
                            </p:stCondLst>
                            <p:childTnLst>
                              <p:par>
                                <p:cTn id="20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3" animBg="1" advAuto="0"/>
      <p:bldP spid="440" grpId="2" animBg="1" advAuto="0"/>
      <p:bldP spid="443" grpId="5" animBg="1" advAuto="0"/>
      <p:bldP spid="446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46480" y="7656792"/>
            <a:ext cx="8991600" cy="1846657"/>
          </a:xfrm>
          <a:prstGeom prst="rect">
            <a:avLst/>
          </a:prstGeom>
          <a:solidFill>
            <a:srgbClr val="FFFFFF"/>
          </a:solidFill>
          <a:ln w="50800" cap="flat">
            <a:noFill/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3288731" y="643932"/>
            <a:ext cx="2349035" cy="10178865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Shape 481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482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Shape 483"/>
          <p:cNvSpPr/>
          <p:nvPr/>
        </p:nvSpPr>
        <p:spPr>
          <a:xfrm>
            <a:off x="646677" y="724096"/>
            <a:ext cx="4558965" cy="3915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TERMINOLOGY </a:t>
            </a:r>
            <a:r>
              <a:rPr>
                <a:solidFill>
                  <a:srgbClr val="1CB0EA"/>
                </a:solidFill>
              </a:rPr>
              <a:t>/ OUTCOMES</a:t>
            </a:r>
          </a:p>
        </p:txBody>
      </p:sp>
      <p:sp>
        <p:nvSpPr>
          <p:cNvPr id="484" name="Shape 484"/>
          <p:cNvSpPr/>
          <p:nvPr/>
        </p:nvSpPr>
        <p:spPr>
          <a:xfrm>
            <a:off x="2594272" y="4455192"/>
            <a:ext cx="5001867" cy="1"/>
          </a:xfrm>
          <a:prstGeom prst="line">
            <a:avLst/>
          </a:prstGeom>
          <a:ln w="38100">
            <a:solidFill>
              <a:srgbClr val="A5AEBB"/>
            </a:solidFill>
            <a:custDash>
              <a:ds d="200000" sp="200000"/>
            </a:custDash>
            <a:miter lim="400000"/>
            <a:tailEnd type="oval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48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40796" y="6704175"/>
            <a:ext cx="996937" cy="1172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34444" y="10585910"/>
            <a:ext cx="1361088" cy="1379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62007" y="8632387"/>
            <a:ext cx="996937" cy="126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76908" y="4100031"/>
            <a:ext cx="7000450" cy="7413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1" name="Group 491"/>
          <p:cNvGrpSpPr/>
          <p:nvPr/>
        </p:nvGrpSpPr>
        <p:grpSpPr>
          <a:xfrm>
            <a:off x="11266379" y="6630601"/>
            <a:ext cx="9817623" cy="1345490"/>
            <a:chOff x="0" y="0"/>
            <a:chExt cx="9817621" cy="1345488"/>
          </a:xfrm>
        </p:grpSpPr>
        <p:sp>
          <p:nvSpPr>
            <p:cNvPr id="489" name="Shape 489"/>
            <p:cNvSpPr/>
            <p:nvPr/>
          </p:nvSpPr>
          <p:spPr>
            <a:xfrm>
              <a:off x="0" y="18492"/>
              <a:ext cx="4213847" cy="13269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4400" spc="-176">
                  <a:solidFill>
                    <a:srgbClr val="3F5288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rPr lang="en-US" dirty="0" smtClean="0"/>
                <a:t>CITIZEN</a:t>
              </a:r>
              <a:r>
                <a:rPr dirty="0" smtClean="0"/>
                <a:t> </a:t>
              </a:r>
              <a:r>
                <a:rPr dirty="0"/>
                <a:t>IMPACT</a:t>
              </a:r>
            </a:p>
          </p:txBody>
        </p:sp>
        <p:sp>
          <p:nvSpPr>
            <p:cNvPr id="490" name="Shape 490"/>
            <p:cNvSpPr/>
            <p:nvPr/>
          </p:nvSpPr>
          <p:spPr>
            <a:xfrm>
              <a:off x="3119822" y="0"/>
              <a:ext cx="6697799" cy="12979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lvl="1" indent="228600" defTabSz="457200">
                <a:spcBef>
                  <a:spcPts val="22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600" spc="-104">
                  <a:solidFill>
                    <a:srgbClr val="A5AEBB"/>
                  </a:solidFill>
                  <a:latin typeface="Gotham Book"/>
                  <a:ea typeface="Gotham Book"/>
                  <a:cs typeface="Gotham Book"/>
                  <a:sym typeface="Gotham Book"/>
                </a:defRPr>
              </a:pPr>
              <a:r>
                <a:t>City services are more efficient and seamless, saving time and money while delivering delightful experiences.</a:t>
              </a:r>
            </a:p>
          </p:txBody>
        </p:sp>
      </p:grpSp>
      <p:grpSp>
        <p:nvGrpSpPr>
          <p:cNvPr id="494" name="Group 494"/>
          <p:cNvGrpSpPr/>
          <p:nvPr/>
        </p:nvGrpSpPr>
        <p:grpSpPr>
          <a:xfrm>
            <a:off x="11322970" y="8659055"/>
            <a:ext cx="10084621" cy="1297941"/>
            <a:chOff x="0" y="0"/>
            <a:chExt cx="10084620" cy="1297939"/>
          </a:xfrm>
        </p:grpSpPr>
        <p:sp>
          <p:nvSpPr>
            <p:cNvPr id="492" name="Shape 492"/>
            <p:cNvSpPr/>
            <p:nvPr/>
          </p:nvSpPr>
          <p:spPr>
            <a:xfrm>
              <a:off x="0" y="123572"/>
              <a:ext cx="3296076" cy="10869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4400" spc="-176">
                  <a:solidFill>
                    <a:srgbClr val="3F5288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FINANCIAL IMPACT</a:t>
              </a:r>
            </a:p>
          </p:txBody>
        </p:sp>
        <p:sp>
          <p:nvSpPr>
            <p:cNvPr id="493" name="Shape 493"/>
            <p:cNvSpPr/>
            <p:nvPr/>
          </p:nvSpPr>
          <p:spPr>
            <a:xfrm>
              <a:off x="3084172" y="0"/>
              <a:ext cx="7000449" cy="12979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lvl="1" indent="228600" defTabSz="457200">
                <a:spcBef>
                  <a:spcPts val="22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600" spc="-104">
                  <a:solidFill>
                    <a:srgbClr val="A5AEBB"/>
                  </a:solidFill>
                  <a:latin typeface="Gotham Book"/>
                  <a:ea typeface="Gotham Book"/>
                  <a:cs typeface="Gotham Book"/>
                  <a:sym typeface="Gotham Book"/>
                </a:defRPr>
              </a:pPr>
              <a:r>
                <a:t>Efficient city services enable cost savings in all industries while insights from data drive innovation and stimulate economic growth</a:t>
              </a:r>
            </a:p>
          </p:txBody>
        </p:sp>
      </p:grpSp>
      <p:grpSp>
        <p:nvGrpSpPr>
          <p:cNvPr id="497" name="Group 497"/>
          <p:cNvGrpSpPr/>
          <p:nvPr/>
        </p:nvGrpSpPr>
        <p:grpSpPr>
          <a:xfrm>
            <a:off x="11225618" y="10450687"/>
            <a:ext cx="10654958" cy="1785102"/>
            <a:chOff x="0" y="0"/>
            <a:chExt cx="10654956" cy="1785100"/>
          </a:xfrm>
        </p:grpSpPr>
        <p:sp>
          <p:nvSpPr>
            <p:cNvPr id="495" name="Shape 495"/>
            <p:cNvSpPr/>
            <p:nvPr/>
          </p:nvSpPr>
          <p:spPr>
            <a:xfrm>
              <a:off x="0" y="60457"/>
              <a:ext cx="5343497" cy="157072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4400" spc="-176">
                  <a:solidFill>
                    <a:srgbClr val="3F5288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RESOURCE &amp; INFRASTRUC-TURE IMPACT</a:t>
              </a:r>
            </a:p>
          </p:txBody>
        </p:sp>
        <p:sp>
          <p:nvSpPr>
            <p:cNvPr id="496" name="Shape 496"/>
            <p:cNvSpPr/>
            <p:nvPr/>
          </p:nvSpPr>
          <p:spPr>
            <a:xfrm>
              <a:off x="3957158" y="0"/>
              <a:ext cx="6697798" cy="17851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lvl="1" indent="228600" defTabSz="457200">
                <a:spcBef>
                  <a:spcPts val="22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600" spc="-104">
                  <a:solidFill>
                    <a:srgbClr val="A5AEBB"/>
                  </a:solidFill>
                  <a:latin typeface="Gotham Book"/>
                  <a:ea typeface="Gotham Book"/>
                  <a:cs typeface="Gotham Book"/>
                  <a:sym typeface="Gotham Book"/>
                </a:defRPr>
              </a:pPr>
              <a:r>
                <a:rPr dirty="0"/>
                <a:t>City resources, energy and infrastructure are sustainable and resilient. </a:t>
              </a:r>
              <a:r>
                <a:rPr lang="en-US" dirty="0" smtClean="0"/>
                <a:t>N</a:t>
              </a:r>
              <a:r>
                <a:rPr dirty="0" smtClean="0"/>
                <a:t>atural </a:t>
              </a:r>
              <a:r>
                <a:rPr dirty="0"/>
                <a:t>resources are protected through waste &amp; pollution reduction.</a:t>
              </a:r>
            </a:p>
          </p:txBody>
        </p:sp>
      </p:grpSp>
      <p:grpSp>
        <p:nvGrpSpPr>
          <p:cNvPr id="500" name="Group 500"/>
          <p:cNvGrpSpPr/>
          <p:nvPr/>
        </p:nvGrpSpPr>
        <p:grpSpPr>
          <a:xfrm>
            <a:off x="9633182" y="1564342"/>
            <a:ext cx="12120637" cy="3040437"/>
            <a:chOff x="0" y="0"/>
            <a:chExt cx="12120635" cy="3040436"/>
          </a:xfrm>
        </p:grpSpPr>
        <p:sp>
          <p:nvSpPr>
            <p:cNvPr id="498" name="Shape 498"/>
            <p:cNvSpPr/>
            <p:nvPr/>
          </p:nvSpPr>
          <p:spPr>
            <a:xfrm>
              <a:off x="335637" y="0"/>
              <a:ext cx="5059018" cy="1270000"/>
            </a:xfrm>
            <a:prstGeom prst="rect">
              <a:avLst/>
            </a:prstGeom>
            <a:solidFill>
              <a:srgbClr val="002351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5800" spc="-232">
                  <a:solidFill>
                    <a:srgbClr val="FFFFFF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lvl1pPr>
            </a:lstStyle>
            <a:p>
              <a:r>
                <a:t>OUTCOMES</a:t>
              </a:r>
            </a:p>
          </p:txBody>
        </p:sp>
        <p:sp>
          <p:nvSpPr>
            <p:cNvPr id="499" name="Shape 499"/>
            <p:cNvSpPr/>
            <p:nvPr/>
          </p:nvSpPr>
          <p:spPr>
            <a:xfrm>
              <a:off x="0" y="1501556"/>
              <a:ext cx="12120635" cy="1538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lvl="1" indent="228600" defTabSz="457200">
                <a:lnSpc>
                  <a:spcPct val="110000"/>
                </a:lnSpc>
                <a:spcBef>
                  <a:spcPts val="22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4000" spc="-159">
                  <a:solidFill>
                    <a:srgbClr val="1CB0EA"/>
                  </a:solidFill>
                  <a:latin typeface="Gotham Book"/>
                  <a:ea typeface="Gotham Book"/>
                  <a:cs typeface="Gotham Book"/>
                  <a:sym typeface="Gotham Book"/>
                </a:defRPr>
              </a:pPr>
              <a:r>
                <a:rPr lang="en-US" dirty="0" smtClean="0"/>
                <a:t>Transformation with respect to city constituents will create outcomes, or impacts, in the city</a:t>
              </a:r>
              <a:endParaRPr dirty="0"/>
            </a:p>
          </p:txBody>
        </p:sp>
      </p:grpSp>
      <p:pic>
        <p:nvPicPr>
          <p:cNvPr id="501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9292" y="3707138"/>
            <a:ext cx="3225801" cy="2768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6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18" presetClass="entr" presetSubtype="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7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5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5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5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5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499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499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499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2" animBg="1" advAuto="0"/>
      <p:bldP spid="485" grpId="4" animBg="1" advAuto="0"/>
      <p:bldP spid="486" grpId="6" animBg="1" advAuto="0"/>
      <p:bldP spid="487" grpId="5" animBg="1" advAuto="0"/>
      <p:bldP spid="488" grpId="3" animBg="1" advAuto="0"/>
      <p:bldP spid="491" grpId="7" animBg="1" advAuto="0"/>
      <p:bldP spid="494" grpId="8" animBg="1" advAuto="0"/>
      <p:bldP spid="497" grpId="9" animBg="1" advAuto="0"/>
      <p:bldP spid="501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/>
        </p:nvSpPr>
        <p:spPr>
          <a:xfrm>
            <a:off x="9564575" y="5417968"/>
            <a:ext cx="4979271" cy="1"/>
          </a:xfrm>
          <a:prstGeom prst="line">
            <a:avLst/>
          </a:prstGeom>
          <a:ln w="38100">
            <a:solidFill>
              <a:srgbClr val="1CB0EA"/>
            </a:solidFill>
            <a:custDash>
              <a:ds d="200000" sp="200000"/>
            </a:custDash>
            <a:miter lim="400000"/>
            <a:tailEnd type="oval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-75252" y="-11931"/>
            <a:ext cx="24534505" cy="222105"/>
          </a:xfrm>
          <a:prstGeom prst="rect">
            <a:avLst/>
          </a:prstGeom>
          <a:solidFill>
            <a:srgbClr val="1DB0EB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505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0160" r="20160" b="40946"/>
          <a:stretch>
            <a:fillRect/>
          </a:stretch>
        </p:blipFill>
        <p:spPr>
          <a:xfrm>
            <a:off x="23192726" y="509098"/>
            <a:ext cx="967892" cy="821487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/>
        </p:nvSpPr>
        <p:spPr>
          <a:xfrm>
            <a:off x="646677" y="724096"/>
            <a:ext cx="4894245" cy="3915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lnSpc>
                <a:spcPct val="140000"/>
              </a:lnSpc>
              <a:defRPr sz="2400" spc="-48">
                <a:solidFill>
                  <a:srgbClr val="032E6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TERMINOLOGY </a:t>
            </a:r>
            <a:r>
              <a:rPr>
                <a:solidFill>
                  <a:srgbClr val="1CB0EA"/>
                </a:solidFill>
              </a:rPr>
              <a:t>/ IMPACT AXES</a:t>
            </a:r>
          </a:p>
        </p:txBody>
      </p:sp>
      <p:sp>
        <p:nvSpPr>
          <p:cNvPr id="507" name="Shape 507"/>
          <p:cNvSpPr/>
          <p:nvPr/>
        </p:nvSpPr>
        <p:spPr>
          <a:xfrm>
            <a:off x="7992397" y="2093260"/>
            <a:ext cx="3556873" cy="10776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3578" tIns="53578" rIns="53578" bIns="53578" anchor="ctr">
            <a:spAutoFit/>
          </a:bodyPr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500" spc="-14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en-US" dirty="0" smtClean="0"/>
              <a:t>CITIZEN </a:t>
            </a:r>
            <a:r>
              <a:rPr dirty="0" smtClean="0"/>
              <a:t>IMPACT</a:t>
            </a:r>
            <a:endParaRPr dirty="0"/>
          </a:p>
        </p:txBody>
      </p:sp>
      <p:sp>
        <p:nvSpPr>
          <p:cNvPr id="508" name="Shape 508"/>
          <p:cNvSpPr/>
          <p:nvPr/>
        </p:nvSpPr>
        <p:spPr>
          <a:xfrm>
            <a:off x="1439996" y="10850180"/>
            <a:ext cx="3296077" cy="9007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500" spc="-14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FINANCIAL IMPACT</a:t>
            </a:r>
          </a:p>
        </p:txBody>
      </p:sp>
      <p:sp>
        <p:nvSpPr>
          <p:cNvPr id="509" name="Shape 509"/>
          <p:cNvSpPr/>
          <p:nvPr/>
        </p:nvSpPr>
        <p:spPr>
          <a:xfrm>
            <a:off x="9464099" y="10850180"/>
            <a:ext cx="4367946" cy="9007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500" spc="-140">
                <a:solidFill>
                  <a:srgbClr val="3F52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RESOURCE &amp; INFRA. IMPACT</a:t>
            </a:r>
          </a:p>
        </p:txBody>
      </p:sp>
      <p:pic>
        <p:nvPicPr>
          <p:cNvPr id="51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5328" y="1757527"/>
            <a:ext cx="1283252" cy="1509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94384" y="8894540"/>
            <a:ext cx="1650231" cy="1672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66496" y="9098025"/>
            <a:ext cx="1188900" cy="1509706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/>
          <p:nvPr/>
        </p:nvSpPr>
        <p:spPr>
          <a:xfrm>
            <a:off x="14368448" y="4782968"/>
            <a:ext cx="5656864" cy="1270001"/>
          </a:xfrm>
          <a:prstGeom prst="rect">
            <a:avLst/>
          </a:prstGeom>
          <a:solidFill>
            <a:srgbClr val="002351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>
            <a:lvl1pPr algn="ctr"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5800" spc="-232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IMPACT AXES</a:t>
            </a:r>
          </a:p>
        </p:txBody>
      </p:sp>
      <p:sp>
        <p:nvSpPr>
          <p:cNvPr id="514" name="Shape 514"/>
          <p:cNvSpPr/>
          <p:nvPr/>
        </p:nvSpPr>
        <p:spPr>
          <a:xfrm>
            <a:off x="14415991" y="6380383"/>
            <a:ext cx="9968009" cy="34118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lvl="1" indent="228600" defTabSz="457200">
              <a:lnSpc>
                <a:spcPct val="110000"/>
              </a:lnSpc>
              <a:spcBef>
                <a:spcPts val="22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 spc="-156">
                <a:solidFill>
                  <a:srgbClr val="1CB0EA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Every strategic initiative, </a:t>
            </a:r>
            <a:r>
              <a:rPr lang="en-US" dirty="0" smtClean="0"/>
              <a:t>and </a:t>
            </a:r>
            <a:r>
              <a:rPr dirty="0" smtClean="0"/>
              <a:t>program contributing </a:t>
            </a:r>
            <a:r>
              <a:rPr dirty="0"/>
              <a:t>to </a:t>
            </a:r>
            <a:r>
              <a:rPr dirty="0" smtClean="0"/>
              <a:t>citywide </a:t>
            </a:r>
            <a:r>
              <a:rPr dirty="0"/>
              <a:t>transformation </a:t>
            </a:r>
            <a:r>
              <a:rPr lang="en-US" dirty="0" smtClean="0"/>
              <a:t>can be</a:t>
            </a:r>
            <a:r>
              <a:rPr dirty="0" smtClean="0"/>
              <a:t> </a:t>
            </a:r>
            <a:r>
              <a:rPr dirty="0"/>
              <a:t>evaluated against </a:t>
            </a:r>
            <a:r>
              <a:rPr dirty="0" smtClean="0"/>
              <a:t>impact </a:t>
            </a:r>
            <a:r>
              <a:rPr dirty="0"/>
              <a:t>axes, so that decision makers can focus time and resources on the most impactful projects.</a:t>
            </a:r>
          </a:p>
        </p:txBody>
      </p:sp>
      <p:pic>
        <p:nvPicPr>
          <p:cNvPr id="51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22437" y="2970607"/>
            <a:ext cx="7811234" cy="78717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8" name="Group 518"/>
          <p:cNvGrpSpPr/>
          <p:nvPr/>
        </p:nvGrpSpPr>
        <p:grpSpPr>
          <a:xfrm>
            <a:off x="7865147" y="6070045"/>
            <a:ext cx="6167664" cy="2082007"/>
            <a:chOff x="0" y="0"/>
            <a:chExt cx="5336454" cy="2082006"/>
          </a:xfrm>
        </p:grpSpPr>
        <p:sp>
          <p:nvSpPr>
            <p:cNvPr id="516" name="Shape 516"/>
            <p:cNvSpPr/>
            <p:nvPr/>
          </p:nvSpPr>
          <p:spPr>
            <a:xfrm>
              <a:off x="414808" y="0"/>
              <a:ext cx="4921647" cy="208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" y="0"/>
                  </a:moveTo>
                  <a:cubicBezTo>
                    <a:pt x="1515" y="0"/>
                    <a:pt x="1390" y="295"/>
                    <a:pt x="1390" y="659"/>
                  </a:cubicBezTo>
                  <a:lnTo>
                    <a:pt x="1390" y="8980"/>
                  </a:lnTo>
                  <a:lnTo>
                    <a:pt x="0" y="12056"/>
                  </a:lnTo>
                  <a:lnTo>
                    <a:pt x="1390" y="15136"/>
                  </a:lnTo>
                  <a:lnTo>
                    <a:pt x="1390" y="20941"/>
                  </a:lnTo>
                  <a:cubicBezTo>
                    <a:pt x="1390" y="21305"/>
                    <a:pt x="1515" y="21600"/>
                    <a:pt x="1669" y="21600"/>
                  </a:cubicBezTo>
                  <a:lnTo>
                    <a:pt x="21321" y="21600"/>
                  </a:lnTo>
                  <a:cubicBezTo>
                    <a:pt x="21475" y="21600"/>
                    <a:pt x="21600" y="21305"/>
                    <a:pt x="21600" y="20941"/>
                  </a:cubicBezTo>
                  <a:lnTo>
                    <a:pt x="21600" y="659"/>
                  </a:lnTo>
                  <a:cubicBezTo>
                    <a:pt x="21600" y="295"/>
                    <a:pt x="21475" y="0"/>
                    <a:pt x="21321" y="0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215900" dist="38100" dir="5400000" rotWithShape="0">
                <a:srgbClr val="000000">
                  <a:alpha val="2342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3999" tIns="203200" rIns="203200" bIns="203200" numCol="1" anchor="ctr">
              <a:noAutofit/>
            </a:bodyPr>
            <a:lstStyle/>
            <a:p>
              <a:pPr defTabSz="642937">
                <a:lnSpc>
                  <a:spcPct val="9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2500" spc="-100">
                  <a:solidFill>
                    <a:srgbClr val="1CB0EA"/>
                  </a:solidFill>
                  <a:latin typeface="Gotham Black"/>
                  <a:ea typeface="Gotham Black"/>
                  <a:cs typeface="Gotham Black"/>
                  <a:sym typeface="Gotham Black"/>
                </a:defRPr>
              </a:pPr>
              <a:r>
                <a:rPr dirty="0"/>
                <a:t>BUILDING RETROFITS</a:t>
              </a:r>
            </a:p>
            <a:p>
              <a:pPr defTabSz="642937">
                <a:lnSpc>
                  <a:spcPct val="140000"/>
                </a:lnSpc>
                <a:spcBef>
                  <a:spcPts val="2200"/>
                </a:spcBef>
                <a:tabLst>
                  <a:tab pos="495300" algn="l"/>
                  <a:tab pos="990600" algn="l"/>
                  <a:tab pos="1498600" algn="l"/>
                  <a:tab pos="1993900" algn="l"/>
                  <a:tab pos="2489200" algn="l"/>
                  <a:tab pos="2997200" algn="l"/>
                  <a:tab pos="3492500" algn="l"/>
                  <a:tab pos="4000500" algn="l"/>
                  <a:tab pos="4495800" algn="l"/>
                  <a:tab pos="4991100" algn="l"/>
                  <a:tab pos="5499100" algn="l"/>
                  <a:tab pos="5994400" algn="l"/>
                </a:tabLst>
                <a:defRPr sz="1700" spc="-68">
                  <a:solidFill>
                    <a:srgbClr val="4CB2EB"/>
                  </a:solidFill>
                  <a:latin typeface="Gotham Medium"/>
                  <a:ea typeface="Gotham Medium"/>
                  <a:cs typeface="Gotham Medium"/>
                  <a:sym typeface="Gotham Medium"/>
                </a:defRPr>
              </a:pPr>
              <a:r>
                <a:rPr lang="en-US" dirty="0" smtClean="0">
                  <a:solidFill>
                    <a:srgbClr val="A7A7A7"/>
                  </a:solidFill>
                </a:rPr>
                <a:t>CITIZEN</a:t>
              </a:r>
              <a:r>
                <a:rPr dirty="0" smtClean="0">
                  <a:solidFill>
                    <a:srgbClr val="A7A7A7"/>
                  </a:solidFill>
                </a:rPr>
                <a:t>: </a:t>
              </a:r>
              <a:r>
                <a:rPr lang="en-US" dirty="0" smtClean="0"/>
                <a:t>X</a:t>
              </a:r>
              <a:r>
                <a:rPr dirty="0" smtClean="0"/>
                <a:t>% </a:t>
              </a:r>
              <a:r>
                <a:rPr lang="en-US" dirty="0" smtClean="0"/>
                <a:t>CITIZEN</a:t>
              </a:r>
              <a:r>
                <a:rPr dirty="0" smtClean="0"/>
                <a:t> </a:t>
              </a:r>
              <a:r>
                <a:rPr lang="en-US" dirty="0" smtClean="0"/>
                <a:t>SATISFACTION</a:t>
              </a:r>
              <a:r>
                <a:rPr dirty="0"/>
                <a:t/>
              </a:r>
              <a:br>
                <a:rPr dirty="0"/>
              </a:br>
              <a:r>
                <a:rPr dirty="0">
                  <a:solidFill>
                    <a:srgbClr val="A7A7A7"/>
                  </a:solidFill>
                </a:rPr>
                <a:t>FINANCIAL:</a:t>
              </a:r>
              <a:r>
                <a:rPr dirty="0">
                  <a:solidFill>
                    <a:srgbClr val="DDDDDD"/>
                  </a:solidFill>
                </a:rPr>
                <a:t> </a:t>
              </a:r>
              <a:r>
                <a:rPr dirty="0"/>
                <a:t> </a:t>
              </a:r>
              <a:r>
                <a:rPr lang="en-US" dirty="0" smtClean="0"/>
                <a:t>Y</a:t>
              </a:r>
              <a:r>
                <a:rPr dirty="0" smtClean="0"/>
                <a:t> </a:t>
              </a:r>
              <a:r>
                <a:rPr dirty="0"/>
                <a:t>BN SAVINGS</a:t>
              </a:r>
              <a:br>
                <a:rPr dirty="0"/>
              </a:br>
              <a:r>
                <a:rPr dirty="0">
                  <a:solidFill>
                    <a:srgbClr val="A7A7A7"/>
                  </a:solidFill>
                </a:rPr>
                <a:t>RESOURCE: </a:t>
              </a:r>
              <a:r>
                <a:rPr dirty="0"/>
                <a:t> 20M mTCO2e SAVINGS</a:t>
              </a:r>
            </a:p>
          </p:txBody>
        </p:sp>
        <p:sp>
          <p:nvSpPr>
            <p:cNvPr id="517" name="Shape 517"/>
            <p:cNvSpPr/>
            <p:nvPr/>
          </p:nvSpPr>
          <p:spPr>
            <a:xfrm>
              <a:off x="0" y="963146"/>
              <a:ext cx="386557" cy="38655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3999" tIns="91439" rIns="91439" bIns="9143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519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584314" y="4057921"/>
            <a:ext cx="1568265" cy="6795624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520"/>
          <p:cNvSpPr/>
          <p:nvPr/>
        </p:nvSpPr>
        <p:spPr>
          <a:xfrm>
            <a:off x="12754686" y="6138615"/>
            <a:ext cx="315723" cy="45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2200">
                <a:solidFill>
                  <a:srgbClr val="A7A7A7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*</a:t>
            </a:r>
          </a:p>
        </p:txBody>
      </p:sp>
      <p:sp>
        <p:nvSpPr>
          <p:cNvPr id="521" name="Shape 521"/>
          <p:cNvSpPr/>
          <p:nvPr/>
        </p:nvSpPr>
        <p:spPr>
          <a:xfrm>
            <a:off x="20629602" y="12546409"/>
            <a:ext cx="3574374" cy="10488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0" tIns="267890" rIns="267890" bIns="267890">
            <a:spAutoFit/>
          </a:bodyPr>
          <a:lstStyle>
            <a:lvl1pPr defTabSz="642937"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1800" spc="-72">
                <a:solidFill>
                  <a:srgbClr val="484C53"/>
                </a:solidFill>
                <a:latin typeface="Gotham Book Italic"/>
                <a:ea typeface="Gotham Book Italic"/>
                <a:cs typeface="Gotham Book Italic"/>
                <a:sym typeface="Gotham Book Italic"/>
              </a:defRPr>
            </a:lvl1pPr>
          </a:lstStyle>
          <a:p>
            <a:r>
              <a:t>* Example for illustrative purposes only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1" animBg="1" advAuto="0"/>
      <p:bldP spid="518" grpId="2" animBg="1" advAuto="0"/>
    </p:bldLst>
  </p:timing>
</p:sld>
</file>

<file path=ppt/theme/theme1.xml><?xml version="1.0" encoding="utf-8"?>
<a:theme xmlns:a="http://schemas.openxmlformats.org/drawingml/2006/main" name="TEO_Smart Dubai_ENG_2">
  <a:themeElements>
    <a:clrScheme name="TEO_Smart Dubai_ENG_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O_Smart Dubai_ENG_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O_Smart Dubai_ENG_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O_Smart Dubai_ENG_2">
  <a:themeElements>
    <a:clrScheme name="TEO_Smart Dubai_ENG_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O_Smart Dubai_ENG_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O_Smart Dubai_ENG_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ACF0559-AE85-449B-A77B-7A60D029C9C8}"/>
</file>

<file path=customXml/itemProps2.xml><?xml version="1.0" encoding="utf-8"?>
<ds:datastoreItem xmlns:ds="http://schemas.openxmlformats.org/officeDocument/2006/customXml" ds:itemID="{182EE93A-D0D6-401A-BF96-874094066ECA}"/>
</file>

<file path=customXml/itemProps3.xml><?xml version="1.0" encoding="utf-8"?>
<ds:datastoreItem xmlns:ds="http://schemas.openxmlformats.org/officeDocument/2006/customXml" ds:itemID="{E35A4081-CDF8-452C-9901-AA1E3B16862C}"/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982</Words>
  <Application>Microsoft Office PowerPoint</Application>
  <PresentationFormat>Custom</PresentationFormat>
  <Paragraphs>255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Calibri</vt:lpstr>
      <vt:lpstr>Gill Sans</vt:lpstr>
      <vt:lpstr>Gotham Black</vt:lpstr>
      <vt:lpstr>Gotham Bold</vt:lpstr>
      <vt:lpstr>Gotham Book</vt:lpstr>
      <vt:lpstr>Gotham Book Italic</vt:lpstr>
      <vt:lpstr>Gotham Light</vt:lpstr>
      <vt:lpstr>Gotham Medium</vt:lpstr>
      <vt:lpstr>GothamBold</vt:lpstr>
      <vt:lpstr>GothamBook</vt:lpstr>
      <vt:lpstr>Helvetica</vt:lpstr>
      <vt:lpstr>Helvetica Light</vt:lpstr>
      <vt:lpstr>Helvetica Neue Light</vt:lpstr>
      <vt:lpstr>TEO_Smart Dubai_ENG_2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Dr.Okan Geray</dc:creator>
  <cp:lastModifiedBy>Dr.Okan Geray</cp:lastModifiedBy>
  <cp:revision>54</cp:revision>
  <dcterms:modified xsi:type="dcterms:W3CDTF">2017-03-29T16:23:31Z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