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7" r:id="rId2"/>
    <p:sldId id="364" r:id="rId3"/>
    <p:sldId id="319" r:id="rId4"/>
    <p:sldId id="328" r:id="rId5"/>
    <p:sldId id="327" r:id="rId6"/>
    <p:sldId id="339" r:id="rId7"/>
    <p:sldId id="346" r:id="rId8"/>
    <p:sldId id="350" r:id="rId9"/>
    <p:sldId id="355" r:id="rId10"/>
    <p:sldId id="356" r:id="rId11"/>
    <p:sldId id="357" r:id="rId12"/>
    <p:sldId id="359" r:id="rId13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3"/>
    <p:restoredTop sz="96405"/>
  </p:normalViewPr>
  <p:slideViewPr>
    <p:cSldViewPr snapToGrid="0" snapToObjects="1">
      <p:cViewPr varScale="1">
        <p:scale>
          <a:sx n="92" d="100"/>
          <a:sy n="92" d="100"/>
        </p:scale>
        <p:origin x="113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0CC7E-6059-43F7-820C-AF79360812E6}" type="datetimeFigureOut">
              <a:rPr lang="es-CO" smtClean="0"/>
              <a:t>27/03/2017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303FC-ADCB-483B-9BDB-0A55D6EC50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48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27/03/2017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9068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27/03/2017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425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27/03/2017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656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27/03/2017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163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27/03/2017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778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27/03/2017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981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27/03/2017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836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27/03/2017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812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27/03/2017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86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27/03/2017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591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27/03/2017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653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BDA5-A939-8649-9768-7CBF4E1D9E9E}" type="datetimeFigureOut">
              <a:rPr lang="es-ES_tradnl" smtClean="0"/>
              <a:t>27/03/2017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517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90964" y="767499"/>
            <a:ext cx="7772400" cy="2387600"/>
          </a:xfrm>
        </p:spPr>
        <p:txBody>
          <a:bodyPr>
            <a:normAutofit/>
          </a:bodyPr>
          <a:lstStyle/>
          <a:p>
            <a:r>
              <a:rPr lang="es-CO" sz="4000" b="1" i="1" dirty="0">
                <a:solidFill>
                  <a:srgbClr val="0070C0"/>
                </a:solidFill>
              </a:rPr>
              <a:t>Incorporación del Riesgo en el Plan de Ordenamiento Territorial ¨Una Mirada Holística¨ hacia un Desarrollo con Transformación. 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188171"/>
          </a:xfrm>
        </p:spPr>
        <p:txBody>
          <a:bodyPr>
            <a:normAutofit fontScale="85000" lnSpcReduction="20000"/>
          </a:bodyPr>
          <a:lstStyle/>
          <a:p>
            <a:r>
              <a:rPr lang="es-CO" sz="3000" dirty="0"/>
              <a:t>Caso Manizales</a:t>
            </a:r>
          </a:p>
          <a:p>
            <a:r>
              <a:rPr lang="es-CO" sz="3000" dirty="0"/>
              <a:t>María del Pilar Pérez R</a:t>
            </a:r>
          </a:p>
          <a:p>
            <a:r>
              <a:rPr lang="es-CO" sz="3000" dirty="0"/>
              <a:t>Secretaria de Planeación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36418" y="5385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s-CO" dirty="0">
                <a:solidFill>
                  <a:srgbClr val="021B2B"/>
                </a:solidFill>
              </a:rPr>
              <a:t>Juan Pablo Londoño L. - Modelación</a:t>
            </a:r>
          </a:p>
          <a:p>
            <a:pPr>
              <a:lnSpc>
                <a:spcPct val="80000"/>
              </a:lnSpc>
            </a:pPr>
            <a:r>
              <a:rPr lang="es-CO" dirty="0">
                <a:solidFill>
                  <a:srgbClr val="021B2B"/>
                </a:solidFill>
              </a:rPr>
              <a:t>Dora Catalina Suárez O. – Incorporación</a:t>
            </a:r>
          </a:p>
          <a:p>
            <a:pPr>
              <a:lnSpc>
                <a:spcPct val="80000"/>
              </a:lnSpc>
            </a:pPr>
            <a:r>
              <a:rPr lang="es-CO" dirty="0">
                <a:solidFill>
                  <a:srgbClr val="021B2B"/>
                </a:solidFill>
              </a:rPr>
              <a:t>María del Pilar Pérez R- Incorporación </a:t>
            </a:r>
          </a:p>
          <a:p>
            <a:pPr>
              <a:lnSpc>
                <a:spcPct val="80000"/>
              </a:lnSpc>
            </a:pPr>
            <a:endParaRPr lang="es-CO" dirty="0">
              <a:solidFill>
                <a:srgbClr val="021B2B"/>
              </a:solidFill>
            </a:endParaRPr>
          </a:p>
          <a:p>
            <a:pPr>
              <a:lnSpc>
                <a:spcPct val="80000"/>
              </a:lnSpc>
            </a:pPr>
            <a:r>
              <a:rPr lang="es-CO" b="1" dirty="0">
                <a:solidFill>
                  <a:srgbClr val="021B2B"/>
                </a:solidFill>
              </a:rPr>
              <a:t>Coordinador: Omar Darío Cardona A. PhD.</a:t>
            </a:r>
            <a:endParaRPr lang="es-ES" b="1" dirty="0">
              <a:solidFill>
                <a:srgbClr val="021B2B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330536" y="5611091"/>
            <a:ext cx="1984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Grupo Consultor de Trabajo</a:t>
            </a:r>
          </a:p>
        </p:txBody>
      </p:sp>
    </p:spTree>
    <p:extLst>
      <p:ext uri="{BB962C8B-B14F-4D97-AF65-F5344CB8AC3E}">
        <p14:creationId xmlns:p14="http://schemas.microsoft.com/office/powerpoint/2010/main" val="4754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9" t="87122" r="4167" b="2083"/>
          <a:stretch>
            <a:fillRect/>
          </a:stretch>
        </p:blipFill>
        <p:spPr bwMode="auto">
          <a:xfrm>
            <a:off x="80818" y="5991515"/>
            <a:ext cx="20701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820882" y="285434"/>
            <a:ext cx="748145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 indent="-228600" algn="ctr">
              <a:spcBef>
                <a:spcPts val="384"/>
              </a:spcBef>
              <a:buClr>
                <a:srgbClr val="31B6FD"/>
              </a:buClr>
              <a:defRPr/>
            </a:pPr>
            <a:r>
              <a:rPr lang="es-ES" altLang="zh-CN" sz="2300" dirty="0">
                <a:solidFill>
                  <a:srgbClr val="0070C0"/>
                </a:solidFill>
                <a:latin typeface="+mj-lt"/>
              </a:rPr>
              <a:t>Áreas de Desarrollo Condicionado                                     Situación Transitoria 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654627" y="1233135"/>
            <a:ext cx="3460172" cy="21509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500" dirty="0"/>
              <a:t>Esta constituido por zonas localizadas dentro de cualquiera de las clases de suelo, las cuales están sujetas a intervención prospectiva o correctiva, en las cuales se podrían realizar las obras que permitan habilitar el suelo para futuros desarrollos</a:t>
            </a:r>
            <a:r>
              <a:rPr lang="es-ES" sz="1500" dirty="0" smtClean="0"/>
              <a:t>.</a:t>
            </a:r>
            <a:endParaRPr lang="es-ES" sz="15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4267199" y="1222858"/>
            <a:ext cx="4336474" cy="21509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dirty="0"/>
              <a:t>Área en la que no se puede construir hasta que la </a:t>
            </a:r>
            <a:r>
              <a:rPr lang="es-ES" sz="1600" dirty="0" err="1">
                <a:solidFill>
                  <a:srgbClr val="FF0000"/>
                </a:solidFill>
              </a:rPr>
              <a:t>mitigabilidad</a:t>
            </a:r>
            <a:r>
              <a:rPr lang="es-ES" sz="1600" dirty="0"/>
              <a:t> de la amenaza esté definida, hasta entonces el uso del suelo permanece no habilitado. </a:t>
            </a:r>
          </a:p>
          <a:p>
            <a:pPr algn="ctr"/>
            <a:endParaRPr lang="es-CO" dirty="0"/>
          </a:p>
        </p:txBody>
      </p:sp>
      <p:sp>
        <p:nvSpPr>
          <p:cNvPr id="7" name="Rectángulo redondeado 6"/>
          <p:cNvSpPr/>
          <p:nvPr/>
        </p:nvSpPr>
        <p:spPr>
          <a:xfrm>
            <a:off x="654627" y="3612325"/>
            <a:ext cx="3460172" cy="21509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dirty="0"/>
              <a:t>Este suelo se puede valorizar o revalorizar, porque el propietario puede asumir la construcción de las obras que se deben realizar para reducir la </a:t>
            </a:r>
            <a:r>
              <a:rPr lang="es-ES" sz="1600" dirty="0" smtClean="0"/>
              <a:t>amenaza.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4267199" y="3612325"/>
            <a:ext cx="4336474" cy="21509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600" dirty="0"/>
              <a:t>Adicionalmente, se ha planteado un flujograma de toma de decisiones a partir de esta propuesta y de la normativa actual en el país, para que las intervenciones y decisiones que deben realizarse en el marco de un POT tengan una lógica y un desarrollo adecuado, todo a partir de la definición de la </a:t>
            </a:r>
            <a:r>
              <a:rPr lang="es-CO" sz="1600" dirty="0" err="1"/>
              <a:t>mitigabilidad</a:t>
            </a:r>
            <a:r>
              <a:rPr lang="es-CO" sz="1600" dirty="0"/>
              <a:t> de la amenaza y el </a:t>
            </a:r>
            <a:r>
              <a:rPr lang="es-CO" sz="1600" dirty="0" smtClean="0"/>
              <a:t>riesgo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80511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9" t="87122" r="4167" b="2083"/>
          <a:stretch>
            <a:fillRect/>
          </a:stretch>
        </p:blipFill>
        <p:spPr bwMode="auto">
          <a:xfrm>
            <a:off x="80818" y="5991515"/>
            <a:ext cx="20701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542319" y="173068"/>
            <a:ext cx="1685290" cy="461645"/>
          </a:xfrm>
          <a:prstGeom prst="flowChartProcess">
            <a:avLst/>
          </a:prstGeom>
          <a:solidFill>
            <a:schemeClr val="lt1">
              <a:lumMod val="100000"/>
              <a:lumOff val="0"/>
            </a:schemeClr>
          </a:solidFill>
          <a:ln w="31750">
            <a:solidFill>
              <a:schemeClr val="accent4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Áreas de Desarrollo Condicionado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542319" y="845533"/>
            <a:ext cx="1685290" cy="477520"/>
          </a:xfrm>
          <a:prstGeom prst="flowChartProcess">
            <a:avLst/>
          </a:prstGeom>
          <a:solidFill>
            <a:schemeClr val="lt1">
              <a:lumMod val="100000"/>
              <a:lumOff val="0"/>
            </a:schemeClr>
          </a:solidFill>
          <a:ln w="31750">
            <a:solidFill>
              <a:schemeClr val="accent1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 con Amenaza Alta y Media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AutoShape 32"/>
          <p:cNvCxnSpPr>
            <a:cxnSpLocks noChangeShapeType="1"/>
          </p:cNvCxnSpPr>
          <p:nvPr/>
        </p:nvCxnSpPr>
        <p:spPr bwMode="auto">
          <a:xfrm>
            <a:off x="4381789" y="634713"/>
            <a:ext cx="0" cy="21018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103379" y="1379568"/>
            <a:ext cx="1315720" cy="615315"/>
          </a:xfrm>
          <a:prstGeom prst="flowChartProcess">
            <a:avLst/>
          </a:prstGeom>
          <a:solidFill>
            <a:schemeClr val="lt1">
              <a:lumMod val="100000"/>
              <a:lumOff val="0"/>
            </a:schemeClr>
          </a:solidFill>
          <a:ln w="31750">
            <a:solidFill>
              <a:schemeClr val="accent1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URBANIZADO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RIESGO IMPLICITO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614044" y="1323053"/>
            <a:ext cx="1188085" cy="558800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Área sujeta o  en Condición de Amenaza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AutoShape 39"/>
          <p:cNvCxnSpPr>
            <a:cxnSpLocks noChangeShapeType="1"/>
          </p:cNvCxnSpPr>
          <p:nvPr/>
        </p:nvCxnSpPr>
        <p:spPr bwMode="auto">
          <a:xfrm>
            <a:off x="5264034" y="1079848"/>
            <a:ext cx="48958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0"/>
          <p:cNvCxnSpPr>
            <a:cxnSpLocks noChangeShapeType="1"/>
          </p:cNvCxnSpPr>
          <p:nvPr/>
        </p:nvCxnSpPr>
        <p:spPr bwMode="auto">
          <a:xfrm>
            <a:off x="5754254" y="1079848"/>
            <a:ext cx="0" cy="29972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303838" y="1436083"/>
            <a:ext cx="1315720" cy="615315"/>
          </a:xfrm>
          <a:prstGeom prst="flowChartProcess">
            <a:avLst/>
          </a:prstGeom>
          <a:solidFill>
            <a:schemeClr val="lt1">
              <a:lumMod val="100000"/>
              <a:lumOff val="0"/>
            </a:schemeClr>
          </a:solidFill>
          <a:ln w="31750">
            <a:solidFill>
              <a:schemeClr val="accent1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URBANIZADO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RIESGO CONFIGURADO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1014788" y="1379568"/>
            <a:ext cx="1188085" cy="502285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Área sujeta o  en Condición de Riesgo</a:t>
            </a:r>
            <a:endParaRPr lang="es-CO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CO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AutoShape 38"/>
          <p:cNvCxnSpPr>
            <a:cxnSpLocks noChangeShapeType="1"/>
          </p:cNvCxnSpPr>
          <p:nvPr/>
        </p:nvCxnSpPr>
        <p:spPr bwMode="auto">
          <a:xfrm flipH="1">
            <a:off x="2908358" y="1128108"/>
            <a:ext cx="62420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Conector recto de flecha 14"/>
          <p:cNvCxnSpPr/>
          <p:nvPr/>
        </p:nvCxnSpPr>
        <p:spPr>
          <a:xfrm>
            <a:off x="2902008" y="1128108"/>
            <a:ext cx="0" cy="3155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1118985" y="2269838"/>
            <a:ext cx="2350135" cy="477520"/>
          </a:xfrm>
          <a:prstGeom prst="flowChartProcess">
            <a:avLst/>
          </a:prstGeom>
          <a:solidFill>
            <a:schemeClr val="lt1">
              <a:lumMod val="100000"/>
              <a:lumOff val="0"/>
            </a:schemeClr>
          </a:solidFill>
          <a:ln w="31750">
            <a:solidFill>
              <a:schemeClr val="accent1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ESTUDIOS DETALLADOS (SEGÚN TERMINOS DE REFERENCIA O EXIGENCIAS DEL MUNICPIO)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5087735" y="2269838"/>
            <a:ext cx="2604770" cy="477520"/>
          </a:xfrm>
          <a:prstGeom prst="flowChartProcess">
            <a:avLst/>
          </a:prstGeom>
          <a:solidFill>
            <a:schemeClr val="lt1">
              <a:lumMod val="100000"/>
              <a:lumOff val="0"/>
            </a:schemeClr>
          </a:solidFill>
          <a:ln w="31750">
            <a:solidFill>
              <a:schemeClr val="accent1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ESTUDIOS DETALLADOS (SEGÚN TERMINOS DE REFERENCIA O EXIGENCIAS DEL MUNICPIO)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3711055" y="2197448"/>
            <a:ext cx="899160" cy="591185"/>
          </a:xfrm>
          <a:prstGeom prst="flowChartProcess">
            <a:avLst/>
          </a:prstGeom>
          <a:solidFill>
            <a:schemeClr val="lt1">
              <a:lumMod val="100000"/>
              <a:lumOff val="0"/>
            </a:schemeClr>
          </a:solidFill>
          <a:ln w="31750">
            <a:solidFill>
              <a:schemeClr val="accent1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Inventario de Viviendas existente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AutoShape 41"/>
          <p:cNvCxnSpPr>
            <a:cxnSpLocks noChangeShapeType="1"/>
          </p:cNvCxnSpPr>
          <p:nvPr/>
        </p:nvCxnSpPr>
        <p:spPr bwMode="auto">
          <a:xfrm>
            <a:off x="2609965" y="2051398"/>
            <a:ext cx="0" cy="2184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42"/>
          <p:cNvCxnSpPr>
            <a:cxnSpLocks noChangeShapeType="1"/>
          </p:cNvCxnSpPr>
          <p:nvPr/>
        </p:nvCxnSpPr>
        <p:spPr bwMode="auto">
          <a:xfrm>
            <a:off x="5772265" y="2051398"/>
            <a:ext cx="6350" cy="2184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"/>
          <p:cNvCxnSpPr>
            <a:cxnSpLocks noChangeShapeType="1"/>
          </p:cNvCxnSpPr>
          <p:nvPr/>
        </p:nvCxnSpPr>
        <p:spPr bwMode="auto">
          <a:xfrm>
            <a:off x="3643745" y="1881218"/>
            <a:ext cx="31559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5"/>
          <p:cNvCxnSpPr>
            <a:cxnSpLocks noChangeShapeType="1"/>
          </p:cNvCxnSpPr>
          <p:nvPr/>
        </p:nvCxnSpPr>
        <p:spPr bwMode="auto">
          <a:xfrm>
            <a:off x="3959340" y="1881218"/>
            <a:ext cx="0" cy="3073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5496675" y="3252905"/>
            <a:ext cx="271780" cy="21209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5678920" y="3017955"/>
            <a:ext cx="1093470" cy="777875"/>
          </a:xfrm>
          <a:prstGeom prst="flowChartDecision">
            <a:avLst/>
          </a:prstGeom>
          <a:solidFill>
            <a:srgbClr val="FFFFFF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Mitigable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AutoShape 54"/>
          <p:cNvCxnSpPr>
            <a:cxnSpLocks noChangeShapeType="1"/>
          </p:cNvCxnSpPr>
          <p:nvPr/>
        </p:nvCxnSpPr>
        <p:spPr bwMode="auto">
          <a:xfrm flipH="1">
            <a:off x="5316335" y="3390700"/>
            <a:ext cx="36258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55"/>
          <p:cNvCxnSpPr>
            <a:cxnSpLocks noChangeShapeType="1"/>
          </p:cNvCxnSpPr>
          <p:nvPr/>
        </p:nvCxnSpPr>
        <p:spPr bwMode="auto">
          <a:xfrm>
            <a:off x="5316335" y="3406575"/>
            <a:ext cx="0" cy="15367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 Box 56"/>
          <p:cNvSpPr txBox="1">
            <a:spLocks noChangeArrowheads="1"/>
          </p:cNvSpPr>
          <p:nvPr/>
        </p:nvSpPr>
        <p:spPr bwMode="auto">
          <a:xfrm>
            <a:off x="6813030" y="3236395"/>
            <a:ext cx="387985" cy="269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8" name="AutoShape 57"/>
          <p:cNvCxnSpPr>
            <a:cxnSpLocks noChangeShapeType="1"/>
          </p:cNvCxnSpPr>
          <p:nvPr/>
        </p:nvCxnSpPr>
        <p:spPr bwMode="auto">
          <a:xfrm>
            <a:off x="6753340" y="3398320"/>
            <a:ext cx="4159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58"/>
          <p:cNvCxnSpPr>
            <a:cxnSpLocks noChangeShapeType="1"/>
          </p:cNvCxnSpPr>
          <p:nvPr/>
        </p:nvCxnSpPr>
        <p:spPr bwMode="auto">
          <a:xfrm>
            <a:off x="7162915" y="3406575"/>
            <a:ext cx="0" cy="1295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Conector recto de flecha 29"/>
          <p:cNvCxnSpPr/>
          <p:nvPr/>
        </p:nvCxnSpPr>
        <p:spPr>
          <a:xfrm>
            <a:off x="6235815" y="2790625"/>
            <a:ext cx="0" cy="2425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utoShape 24"/>
          <p:cNvSpPr>
            <a:spLocks noChangeArrowheads="1"/>
          </p:cNvSpPr>
          <p:nvPr/>
        </p:nvSpPr>
        <p:spPr bwMode="auto">
          <a:xfrm>
            <a:off x="4906067" y="3614307"/>
            <a:ext cx="852170" cy="494030"/>
          </a:xfrm>
          <a:prstGeom prst="flowChartProcess">
            <a:avLst/>
          </a:prstGeom>
          <a:solidFill>
            <a:schemeClr val="lt1">
              <a:lumMod val="100000"/>
              <a:lumOff val="0"/>
            </a:schemeClr>
          </a:solidFill>
          <a:ln w="3175">
            <a:solidFill>
              <a:schemeClr val="accent1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Ejecución Obras de Mitigación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AutoShape 25"/>
          <p:cNvSpPr>
            <a:spLocks noChangeArrowheads="1"/>
          </p:cNvSpPr>
          <p:nvPr/>
        </p:nvSpPr>
        <p:spPr bwMode="auto">
          <a:xfrm>
            <a:off x="4906067" y="4246767"/>
            <a:ext cx="852170" cy="615315"/>
          </a:xfrm>
          <a:prstGeom prst="flowChartProcess">
            <a:avLst/>
          </a:prstGeom>
          <a:solidFill>
            <a:schemeClr val="lt1">
              <a:lumMod val="100000"/>
              <a:lumOff val="0"/>
            </a:schemeClr>
          </a:solidFill>
          <a:ln w="3175">
            <a:solidFill>
              <a:schemeClr val="accent1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Habilitación  del suelo (uso ámbito normativo)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AutoShape 26"/>
          <p:cNvSpPr>
            <a:spLocks noChangeArrowheads="1"/>
          </p:cNvSpPr>
          <p:nvPr/>
        </p:nvSpPr>
        <p:spPr bwMode="auto">
          <a:xfrm>
            <a:off x="4906067" y="4960507"/>
            <a:ext cx="852170" cy="494030"/>
          </a:xfrm>
          <a:prstGeom prst="flowChartProcess">
            <a:avLst/>
          </a:prstGeom>
          <a:solidFill>
            <a:schemeClr val="lt1">
              <a:lumMod val="100000"/>
              <a:lumOff val="0"/>
            </a:schemeClr>
          </a:solidFill>
          <a:ln w="3175">
            <a:solidFill>
              <a:schemeClr val="accent1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Tramite de Licencias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AutoShape 27"/>
          <p:cNvSpPr>
            <a:spLocks noChangeArrowheads="1"/>
          </p:cNvSpPr>
          <p:nvPr/>
        </p:nvSpPr>
        <p:spPr bwMode="auto">
          <a:xfrm>
            <a:off x="6758102" y="3601809"/>
            <a:ext cx="885825" cy="534670"/>
          </a:xfrm>
          <a:prstGeom prst="flowChartProcess">
            <a:avLst/>
          </a:prstGeom>
          <a:solidFill>
            <a:schemeClr val="lt1">
              <a:lumMod val="100000"/>
              <a:lumOff val="0"/>
            </a:schemeClr>
          </a:solidFill>
          <a:ln w="3175">
            <a:solidFill>
              <a:schemeClr val="accent1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 de Alto Riesgo No Mitigable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AutoShape 28"/>
          <p:cNvSpPr>
            <a:spLocks noChangeArrowheads="1"/>
          </p:cNvSpPr>
          <p:nvPr/>
        </p:nvSpPr>
        <p:spPr bwMode="auto">
          <a:xfrm>
            <a:off x="6758102" y="4339679"/>
            <a:ext cx="885825" cy="676275"/>
          </a:xfrm>
          <a:prstGeom prst="flowChartProcess">
            <a:avLst/>
          </a:prstGeom>
          <a:solidFill>
            <a:schemeClr val="accent2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Suelo de Protección (Acción Jurídica)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48"/>
          <p:cNvSpPr txBox="1">
            <a:spLocks noChangeArrowheads="1"/>
          </p:cNvSpPr>
          <p:nvPr/>
        </p:nvSpPr>
        <p:spPr bwMode="auto">
          <a:xfrm>
            <a:off x="1482465" y="3253540"/>
            <a:ext cx="305435" cy="20002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AutoShape 12"/>
          <p:cNvSpPr>
            <a:spLocks noChangeArrowheads="1"/>
          </p:cNvSpPr>
          <p:nvPr/>
        </p:nvSpPr>
        <p:spPr bwMode="auto">
          <a:xfrm>
            <a:off x="1653915" y="3058595"/>
            <a:ext cx="1097915" cy="737235"/>
          </a:xfrm>
          <a:prstGeom prst="flowChartDecision">
            <a:avLst/>
          </a:prstGeom>
          <a:solidFill>
            <a:schemeClr val="lt1">
              <a:lumMod val="100000"/>
              <a:lumOff val="0"/>
            </a:schemeClr>
          </a:solidFill>
          <a:ln w="3175">
            <a:solidFill>
              <a:schemeClr val="accent1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Mitigable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8" name="AutoShape 46"/>
          <p:cNvCxnSpPr>
            <a:cxnSpLocks noChangeShapeType="1"/>
          </p:cNvCxnSpPr>
          <p:nvPr/>
        </p:nvCxnSpPr>
        <p:spPr bwMode="auto">
          <a:xfrm flipH="1">
            <a:off x="1348480" y="3423720"/>
            <a:ext cx="36258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47"/>
          <p:cNvCxnSpPr>
            <a:cxnSpLocks noChangeShapeType="1"/>
          </p:cNvCxnSpPr>
          <p:nvPr/>
        </p:nvCxnSpPr>
        <p:spPr bwMode="auto">
          <a:xfrm>
            <a:off x="1348480" y="3423720"/>
            <a:ext cx="0" cy="15367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 Box 49"/>
          <p:cNvSpPr txBox="1">
            <a:spLocks noChangeArrowheads="1"/>
          </p:cNvSpPr>
          <p:nvPr/>
        </p:nvSpPr>
        <p:spPr bwMode="auto">
          <a:xfrm>
            <a:off x="2745480" y="3285925"/>
            <a:ext cx="353695" cy="21209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1" name="AutoShape 50"/>
          <p:cNvCxnSpPr>
            <a:cxnSpLocks noChangeShapeType="1"/>
          </p:cNvCxnSpPr>
          <p:nvPr/>
        </p:nvCxnSpPr>
        <p:spPr bwMode="auto">
          <a:xfrm flipV="1">
            <a:off x="2751830" y="3423720"/>
            <a:ext cx="315595" cy="381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51"/>
          <p:cNvCxnSpPr>
            <a:cxnSpLocks noChangeShapeType="1"/>
          </p:cNvCxnSpPr>
          <p:nvPr/>
        </p:nvCxnSpPr>
        <p:spPr bwMode="auto">
          <a:xfrm>
            <a:off x="3067425" y="3423720"/>
            <a:ext cx="0" cy="1295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52"/>
          <p:cNvCxnSpPr>
            <a:cxnSpLocks noChangeShapeType="1"/>
          </p:cNvCxnSpPr>
          <p:nvPr/>
        </p:nvCxnSpPr>
        <p:spPr bwMode="auto">
          <a:xfrm>
            <a:off x="2167630" y="2783005"/>
            <a:ext cx="0" cy="27495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AutoShape 11"/>
          <p:cNvSpPr>
            <a:spLocks noChangeArrowheads="1"/>
          </p:cNvSpPr>
          <p:nvPr/>
        </p:nvSpPr>
        <p:spPr bwMode="auto">
          <a:xfrm>
            <a:off x="841404" y="3648510"/>
            <a:ext cx="852170" cy="494030"/>
          </a:xfrm>
          <a:prstGeom prst="flowChartProcess">
            <a:avLst/>
          </a:prstGeom>
          <a:solidFill>
            <a:schemeClr val="lt1">
              <a:lumMod val="100000"/>
              <a:lumOff val="0"/>
            </a:schemeClr>
          </a:solidFill>
          <a:ln w="3175">
            <a:solidFill>
              <a:schemeClr val="accent1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Ejecución Obras de Mitigación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AutoShape 14"/>
          <p:cNvSpPr>
            <a:spLocks noChangeArrowheads="1"/>
          </p:cNvSpPr>
          <p:nvPr/>
        </p:nvSpPr>
        <p:spPr bwMode="auto">
          <a:xfrm>
            <a:off x="841404" y="4215565"/>
            <a:ext cx="852170" cy="494030"/>
          </a:xfrm>
          <a:prstGeom prst="flowChartProcess">
            <a:avLst/>
          </a:prstGeom>
          <a:solidFill>
            <a:schemeClr val="lt1">
              <a:lumMod val="100000"/>
              <a:lumOff val="0"/>
            </a:schemeClr>
          </a:solidFill>
          <a:ln w="3175">
            <a:solidFill>
              <a:schemeClr val="accent1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Manejo Integral del Entorno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AutoShape 15"/>
          <p:cNvSpPr>
            <a:spLocks noChangeArrowheads="1"/>
          </p:cNvSpPr>
          <p:nvPr/>
        </p:nvSpPr>
        <p:spPr bwMode="auto">
          <a:xfrm>
            <a:off x="841404" y="4839770"/>
            <a:ext cx="852170" cy="604520"/>
          </a:xfrm>
          <a:prstGeom prst="flowChartProcess">
            <a:avLst/>
          </a:prstGeom>
          <a:solidFill>
            <a:schemeClr val="lt1">
              <a:lumMod val="100000"/>
              <a:lumOff val="0"/>
            </a:schemeClr>
          </a:solidFill>
          <a:ln w="3175">
            <a:solidFill>
              <a:schemeClr val="accent1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Habilitación  del suelo (uso ámbito normativo)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AutoShape 16"/>
          <p:cNvSpPr>
            <a:spLocks noChangeArrowheads="1"/>
          </p:cNvSpPr>
          <p:nvPr/>
        </p:nvSpPr>
        <p:spPr bwMode="auto">
          <a:xfrm>
            <a:off x="841404" y="5541445"/>
            <a:ext cx="852170" cy="550545"/>
          </a:xfrm>
          <a:prstGeom prst="flowChartProcess">
            <a:avLst/>
          </a:prstGeom>
          <a:solidFill>
            <a:schemeClr val="lt1">
              <a:lumMod val="100000"/>
              <a:lumOff val="0"/>
            </a:schemeClr>
          </a:solidFill>
          <a:ln w="3175">
            <a:solidFill>
              <a:schemeClr val="accent1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Actualizar Inventario de Vivienda</a:t>
            </a:r>
            <a:endParaRPr lang="es-CO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AutoShape 13"/>
          <p:cNvSpPr>
            <a:spLocks noChangeArrowheads="1"/>
          </p:cNvSpPr>
          <p:nvPr/>
        </p:nvSpPr>
        <p:spPr bwMode="auto">
          <a:xfrm>
            <a:off x="2733733" y="3616212"/>
            <a:ext cx="885825" cy="534670"/>
          </a:xfrm>
          <a:prstGeom prst="flowChartProcess">
            <a:avLst/>
          </a:prstGeom>
          <a:solidFill>
            <a:schemeClr val="lt1">
              <a:lumMod val="100000"/>
              <a:lumOff val="0"/>
            </a:schemeClr>
          </a:solidFill>
          <a:ln w="3175">
            <a:solidFill>
              <a:schemeClr val="accent1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 de Alto Riesgo No Mitigable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AutoShape 17"/>
          <p:cNvSpPr>
            <a:spLocks noChangeArrowheads="1"/>
          </p:cNvSpPr>
          <p:nvPr/>
        </p:nvSpPr>
        <p:spPr bwMode="auto">
          <a:xfrm>
            <a:off x="2740718" y="4223907"/>
            <a:ext cx="885825" cy="621665"/>
          </a:xfrm>
          <a:prstGeom prst="flowChartProcess">
            <a:avLst/>
          </a:prstGeom>
          <a:solidFill>
            <a:schemeClr val="accent2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Suelo de Protección (Acción Jurídica)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AutoShape 18"/>
          <p:cNvSpPr>
            <a:spLocks noChangeArrowheads="1"/>
          </p:cNvSpPr>
          <p:nvPr/>
        </p:nvSpPr>
        <p:spPr bwMode="auto">
          <a:xfrm>
            <a:off x="2733733" y="4927487"/>
            <a:ext cx="885825" cy="372745"/>
          </a:xfrm>
          <a:prstGeom prst="flowChartProcess">
            <a:avLst/>
          </a:prstGeom>
          <a:solidFill>
            <a:schemeClr val="lt1">
              <a:lumMod val="100000"/>
              <a:lumOff val="0"/>
            </a:schemeClr>
          </a:solidFill>
          <a:ln w="3175">
            <a:solidFill>
              <a:schemeClr val="accent1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Inventario de Viviendas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AutoShape 20"/>
          <p:cNvSpPr>
            <a:spLocks noChangeArrowheads="1"/>
          </p:cNvSpPr>
          <p:nvPr/>
        </p:nvSpPr>
        <p:spPr bwMode="auto">
          <a:xfrm>
            <a:off x="2733733" y="5399292"/>
            <a:ext cx="885825" cy="372745"/>
          </a:xfrm>
          <a:prstGeom prst="flowChartProcess">
            <a:avLst/>
          </a:prstGeom>
          <a:solidFill>
            <a:schemeClr val="lt1">
              <a:lumMod val="100000"/>
              <a:lumOff val="0"/>
            </a:schemeClr>
          </a:solidFill>
          <a:ln w="3175">
            <a:solidFill>
              <a:schemeClr val="accent1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Reubicación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AutoShape 19"/>
          <p:cNvSpPr>
            <a:spLocks noChangeArrowheads="1"/>
          </p:cNvSpPr>
          <p:nvPr/>
        </p:nvSpPr>
        <p:spPr bwMode="auto">
          <a:xfrm>
            <a:off x="2733733" y="5865469"/>
            <a:ext cx="866775" cy="533400"/>
          </a:xfrm>
          <a:prstGeom prst="flowChartProcess">
            <a:avLst/>
          </a:prstGeom>
          <a:solidFill>
            <a:schemeClr val="lt1">
              <a:lumMod val="100000"/>
              <a:lumOff val="0"/>
            </a:schemeClr>
          </a:solidFill>
          <a:ln w="3175">
            <a:solidFill>
              <a:schemeClr val="accent1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Actualizar Inventario de Viviendas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AutoShape 21"/>
          <p:cNvSpPr>
            <a:spLocks noChangeArrowheads="1"/>
          </p:cNvSpPr>
          <p:nvPr/>
        </p:nvSpPr>
        <p:spPr bwMode="auto">
          <a:xfrm>
            <a:off x="779838" y="2874401"/>
            <a:ext cx="906145" cy="412750"/>
          </a:xfrm>
          <a:prstGeom prst="flowChartAlternateProcess">
            <a:avLst/>
          </a:prstGeom>
          <a:solidFill>
            <a:schemeClr val="lt1">
              <a:lumMod val="100000"/>
              <a:lumOff val="0"/>
            </a:schemeClr>
          </a:solidFill>
          <a:ln w="12700">
            <a:solidFill>
              <a:schemeClr val="accent6">
                <a:lumMod val="100000"/>
                <a:lumOff val="0"/>
              </a:schemeClr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Intervención Correctiva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AutoShape 22"/>
          <p:cNvSpPr>
            <a:spLocks noChangeArrowheads="1"/>
          </p:cNvSpPr>
          <p:nvPr/>
        </p:nvSpPr>
        <p:spPr bwMode="auto">
          <a:xfrm>
            <a:off x="2713413" y="2858526"/>
            <a:ext cx="906145" cy="412750"/>
          </a:xfrm>
          <a:prstGeom prst="flowChartAlternateProcess">
            <a:avLst/>
          </a:prstGeom>
          <a:solidFill>
            <a:schemeClr val="lt1">
              <a:lumMod val="100000"/>
              <a:lumOff val="0"/>
            </a:schemeClr>
          </a:solidFill>
          <a:ln w="12700">
            <a:solidFill>
              <a:schemeClr val="accent6">
                <a:lumMod val="100000"/>
                <a:lumOff val="0"/>
              </a:schemeClr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Intervención Prospectiva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AutoShape 29"/>
          <p:cNvSpPr>
            <a:spLocks noChangeArrowheads="1"/>
          </p:cNvSpPr>
          <p:nvPr/>
        </p:nvSpPr>
        <p:spPr bwMode="auto">
          <a:xfrm>
            <a:off x="4808278" y="2882656"/>
            <a:ext cx="906145" cy="412750"/>
          </a:xfrm>
          <a:prstGeom prst="flowChartAlternateProcess">
            <a:avLst/>
          </a:prstGeom>
          <a:solidFill>
            <a:schemeClr val="lt1">
              <a:lumMod val="100000"/>
              <a:lumOff val="0"/>
            </a:schemeClr>
          </a:solidFill>
          <a:ln w="12700">
            <a:solidFill>
              <a:schemeClr val="accent6">
                <a:lumMod val="100000"/>
                <a:lumOff val="0"/>
              </a:schemeClr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Reglamentación Prescriptiva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AutoShape 30"/>
          <p:cNvSpPr>
            <a:spLocks noChangeArrowheads="1"/>
          </p:cNvSpPr>
          <p:nvPr/>
        </p:nvSpPr>
        <p:spPr bwMode="auto">
          <a:xfrm>
            <a:off x="6769158" y="2858526"/>
            <a:ext cx="906145" cy="412750"/>
          </a:xfrm>
          <a:prstGeom prst="flowChartAlternateProcess">
            <a:avLst/>
          </a:prstGeom>
          <a:solidFill>
            <a:schemeClr val="lt1">
              <a:lumMod val="100000"/>
              <a:lumOff val="0"/>
            </a:schemeClr>
          </a:solidFill>
          <a:ln w="12700">
            <a:solidFill>
              <a:schemeClr val="accent6">
                <a:lumMod val="100000"/>
                <a:lumOff val="0"/>
              </a:schemeClr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Intervención Prospectiva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5621799" y="156956"/>
            <a:ext cx="3200862" cy="833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5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Flujogramas de Acción Áreas con Desarrollo Condicionado. O.D Cardona, M.P Pérez 2014</a:t>
            </a:r>
            <a:endParaRPr lang="es-CO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99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9" t="87122" r="4167" b="2083"/>
          <a:stretch>
            <a:fillRect/>
          </a:stretch>
        </p:blipFill>
        <p:spPr bwMode="auto">
          <a:xfrm>
            <a:off x="80818" y="5991515"/>
            <a:ext cx="20701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 bwMode="auto">
          <a:xfrm>
            <a:off x="483178" y="384892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297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5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97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54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297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54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297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54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297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54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14726" algn="l" defTabSz="91297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54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29452" algn="l" defTabSz="91297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54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44178" algn="l" defTabSz="91297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54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58904" algn="l" defTabSz="91297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54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912973" latinLnBrk="0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  <a:ea typeface="+mn-ea"/>
                <a:cs typeface="+mn-cs"/>
              </a:rPr>
              <a:t>¿ Sostenibilidad ?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 bwMode="auto">
          <a:xfrm>
            <a:off x="628650" y="1762765"/>
            <a:ext cx="7886700" cy="364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7523" indent="-227523" algn="l" defTabSz="912973" rtl="0" eaLnBrk="0" fontAlgn="base" hangingPunct="0">
              <a:lnSpc>
                <a:spcPct val="90000"/>
              </a:lnSpc>
              <a:spcBef>
                <a:spcPts val="99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450" indent="-227523" algn="l" defTabSz="912973" rtl="0" eaLnBrk="0" fontAlgn="base" hangingPunct="0">
              <a:lnSpc>
                <a:spcPct val="90000"/>
              </a:lnSpc>
              <a:spcBef>
                <a:spcPts val="49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937" indent="-227523" algn="l" defTabSz="912973" rtl="0" eaLnBrk="0" fontAlgn="base" hangingPunct="0">
              <a:lnSpc>
                <a:spcPct val="90000"/>
              </a:lnSpc>
              <a:spcBef>
                <a:spcPts val="49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64" indent="-227523" algn="l" defTabSz="912973" rtl="0" eaLnBrk="0" fontAlgn="base" hangingPunct="0">
              <a:lnSpc>
                <a:spcPct val="90000"/>
              </a:lnSpc>
              <a:spcBef>
                <a:spcPts val="49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50" indent="-227523" algn="l" defTabSz="912973" rtl="0" eaLnBrk="0" fontAlgn="base" hangingPunct="0">
              <a:lnSpc>
                <a:spcPct val="90000"/>
              </a:lnSpc>
              <a:spcBef>
                <a:spcPts val="49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0" indent="-228577" algn="l" defTabSz="91430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2973" rtl="0" eaLnBrk="0" fontAlgn="base" latinLnBrk="0" hangingPunct="0">
              <a:lnSpc>
                <a:spcPct val="90000"/>
              </a:lnSpc>
              <a:spcBef>
                <a:spcPts val="998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sz="240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Es fundamental reconocer cuáles son las raíces de la insostenibilidad del actual modelo</a:t>
            </a:r>
            <a:r>
              <a:rPr kumimoji="0" lang="es-CO" sz="240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de desarrollo</a:t>
            </a:r>
            <a:r>
              <a:rPr kumimoji="0" lang="es-CO" sz="240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: raíces que residen en el estado de la sociedad civil (pobreza, ignorancia), en el funcionamiento del sistema financiero y económico (injusticia, inequidad) y en el estado y tendencia ecológica (agotamiento, deterioro, impactos):</a:t>
            </a:r>
          </a:p>
          <a:p>
            <a:pPr marL="0" marR="0" lvl="0" indent="0" algn="just" defTabSz="912973" rtl="0" eaLnBrk="0" fontAlgn="base" latinLnBrk="0" hangingPunct="0">
              <a:lnSpc>
                <a:spcPct val="90000"/>
              </a:lnSpc>
              <a:spcBef>
                <a:spcPts val="998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O" sz="240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2973" rtl="0" eaLnBrk="0" fontAlgn="base" latinLnBrk="0" hangingPunct="0">
              <a:lnSpc>
                <a:spcPct val="90000"/>
              </a:lnSpc>
              <a:spcBef>
                <a:spcPts val="998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sz="240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Desarrollo con </a:t>
            </a:r>
            <a:r>
              <a:rPr kumimoji="0" lang="es-CO" sz="240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transformación</a:t>
            </a:r>
          </a:p>
          <a:p>
            <a:pPr marL="0" marR="0" lvl="0" indent="0" algn="ctr" defTabSz="912973" rtl="0" eaLnBrk="0" fontAlgn="base" latinLnBrk="0" hangingPunct="0">
              <a:lnSpc>
                <a:spcPct val="90000"/>
              </a:lnSpc>
              <a:spcBef>
                <a:spcPts val="998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O" sz="240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2973" rtl="0" eaLnBrk="0" fontAlgn="base" latinLnBrk="0" hangingPunct="0">
              <a:lnSpc>
                <a:spcPct val="90000"/>
              </a:lnSpc>
              <a:spcBef>
                <a:spcPts val="998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CO" sz="2400" dirty="0">
              <a:solidFill>
                <a:sysClr val="windowText" lastClr="000000"/>
              </a:solidFill>
            </a:endParaRPr>
          </a:p>
          <a:p>
            <a:pPr marL="0" marR="0" lvl="0" indent="0" algn="ctr" defTabSz="912973" rtl="0" eaLnBrk="0" fontAlgn="base" latinLnBrk="0" hangingPunct="0">
              <a:lnSpc>
                <a:spcPct val="90000"/>
              </a:lnSpc>
              <a:spcBef>
                <a:spcPts val="998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sz="300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Gracias….</a:t>
            </a:r>
            <a:endParaRPr kumimoji="0" lang="es-CO" sz="300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62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3639" y="3916934"/>
            <a:ext cx="796985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dirty="0"/>
          </a:p>
          <a:p>
            <a:pPr lvl="1" algn="just"/>
            <a:endParaRPr lang="es-ES" sz="2000" dirty="0"/>
          </a:p>
          <a:p>
            <a:pPr algn="just"/>
            <a:endParaRPr lang="es-ES" dirty="0"/>
          </a:p>
          <a:p>
            <a:pPr algn="just"/>
            <a:endParaRPr lang="es-ES" sz="2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727335" y="110644"/>
            <a:ext cx="77412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500" b="1" dirty="0">
                <a:solidFill>
                  <a:srgbClr val="0070C0"/>
                </a:solidFill>
                <a:latin typeface="+mj-lt"/>
              </a:rPr>
              <a:t>Para qué de la Integración Gestión del Riesgo y el Ordenamiento Territorial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114285" y="884963"/>
            <a:ext cx="4177188" cy="3315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500" dirty="0"/>
              <a:t>Muchas áreas urbanas de los municipios están construidas en territorios propensos a desastres debido a tres razones principales:</a:t>
            </a:r>
          </a:p>
          <a:p>
            <a:pPr lvl="1" algn="just"/>
            <a:r>
              <a:rPr lang="es-ES" sz="1500" dirty="0"/>
              <a:t>• Las ciudades se fundaron en sitios peligrosos porque en la época de su fundación las ventajas del sitio valían más que los riesgos.</a:t>
            </a:r>
          </a:p>
          <a:p>
            <a:pPr lvl="1" algn="just"/>
            <a:r>
              <a:rPr lang="es-ES" sz="1500" dirty="0"/>
              <a:t>• El desarrollo de las ciudades no estaba regido por una cultura de la prevención de desastres.</a:t>
            </a:r>
          </a:p>
          <a:p>
            <a:pPr lvl="1" algn="just"/>
            <a:r>
              <a:rPr lang="es-ES" sz="1500" dirty="0"/>
              <a:t>• Las ciudades traspasaron lo que originalmente fueron sitios relativamente seguros</a:t>
            </a:r>
            <a:r>
              <a:rPr lang="es-ES" sz="1500" dirty="0" smtClean="0"/>
              <a:t>.</a:t>
            </a:r>
            <a:endParaRPr lang="es-ES" sz="15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4540828" y="884963"/>
            <a:ext cx="4177118" cy="3315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500" dirty="0"/>
              <a:t>La situación ambiental de las ciudades está directamente relacionada con los problemas que conlleva el acelerado proceso de urbanización, producto de desequilibrios de orden social y económico a través de la historia</a:t>
            </a:r>
            <a:r>
              <a:rPr lang="es-ES" sz="1500" dirty="0" smtClean="0"/>
              <a:t>.</a:t>
            </a:r>
          </a:p>
          <a:p>
            <a:pPr algn="just"/>
            <a:endParaRPr lang="es-ES" sz="1500" dirty="0" smtClean="0"/>
          </a:p>
          <a:p>
            <a:pPr algn="just"/>
            <a:r>
              <a:rPr lang="es-ES" sz="1500" dirty="0"/>
              <a:t>Es por ello que debe observarse la incorporación del Riesgo no solo en lo concerniente a la zona urbana y rural de la circunscripción municipal, debe haber una visión macro ( cuenca) que ayude a dimensionar las condiciones factores del riesgo desde un nivel integral. 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114286" y="4412248"/>
            <a:ext cx="8603660" cy="17391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1600" dirty="0" smtClean="0"/>
          </a:p>
          <a:p>
            <a:pPr algn="just"/>
            <a:r>
              <a:rPr lang="es-ES" sz="1600" dirty="0" smtClean="0">
                <a:solidFill>
                  <a:schemeClr val="tx1"/>
                </a:solidFill>
              </a:rPr>
              <a:t>La </a:t>
            </a:r>
            <a:r>
              <a:rPr lang="es-ES" sz="1600" dirty="0">
                <a:solidFill>
                  <a:schemeClr val="tx1"/>
                </a:solidFill>
              </a:rPr>
              <a:t>incorporación del riesgo en el ordenamiento territorial es necesario para la 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</a:rPr>
              <a:t>construcción de municipios seguros y sostenibles</a:t>
            </a:r>
            <a:r>
              <a:rPr lang="es-ES" sz="1600" dirty="0"/>
              <a:t>, </a:t>
            </a:r>
            <a:r>
              <a:rPr lang="es-ES" sz="1600" dirty="0">
                <a:solidFill>
                  <a:schemeClr val="tx1"/>
                </a:solidFill>
              </a:rPr>
              <a:t>donde las opciones de desarrollo no se vean amenazadas por las características ambientales del territorio, sino por el contrario donde tales características pueden ayudar a su crecimiento económico y social</a:t>
            </a:r>
            <a:r>
              <a:rPr lang="es-ES" sz="16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s-CO" sz="1600" dirty="0" smtClean="0">
                <a:solidFill>
                  <a:schemeClr val="tx1"/>
                </a:solidFill>
              </a:rPr>
              <a:t>Facilita</a:t>
            </a:r>
            <a:r>
              <a:rPr lang="es-CO" sz="1600" dirty="0" smtClean="0"/>
              <a:t> </a:t>
            </a: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implantar medidas orientadas a la reducción del riesgo existente y evitar la generación de nuevos riesgos en el futuro</a:t>
            </a:r>
            <a:r>
              <a:rPr lang="es-CO" sz="1600" b="1" dirty="0"/>
              <a:t>.</a:t>
            </a:r>
          </a:p>
          <a:p>
            <a:pPr algn="just"/>
            <a:endParaRPr lang="es-CO" sz="1600" b="1" dirty="0"/>
          </a:p>
          <a:p>
            <a:pPr algn="just"/>
            <a:r>
              <a:rPr lang="es-ES" sz="1600" dirty="0" smtClean="0"/>
              <a:t>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12248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9" t="87122" r="4167" b="2083"/>
          <a:stretch>
            <a:fillRect/>
          </a:stretch>
        </p:blipFill>
        <p:spPr bwMode="auto">
          <a:xfrm>
            <a:off x="80818" y="5991515"/>
            <a:ext cx="20701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205197"/>
              </p:ext>
            </p:extLst>
          </p:nvPr>
        </p:nvGraphicFramePr>
        <p:xfrm>
          <a:off x="1042988" y="833731"/>
          <a:ext cx="6988175" cy="538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Visio" r:id="rId5" imgW="5976151" imgH="4613490" progId="">
                  <p:embed/>
                </p:oleObj>
              </mc:Choice>
              <mc:Fallback>
                <p:oleObj name="Visio" r:id="rId5" imgW="5976151" imgH="46134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833731"/>
                        <a:ext cx="6988175" cy="538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4183784" y="0"/>
            <a:ext cx="518171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altLang="es-CO" sz="2600" b="1" dirty="0">
                <a:solidFill>
                  <a:srgbClr val="0070C0"/>
                </a:solidFill>
              </a:rPr>
              <a:t>ESQUEMA CONCEPTUAL	</a:t>
            </a:r>
          </a:p>
        </p:txBody>
      </p:sp>
      <p:sp>
        <p:nvSpPr>
          <p:cNvPr id="5" name="2 Marcador de texto"/>
          <p:cNvSpPr txBox="1">
            <a:spLocks/>
          </p:cNvSpPr>
          <p:nvPr/>
        </p:nvSpPr>
        <p:spPr bwMode="auto">
          <a:xfrm>
            <a:off x="3555425" y="432888"/>
            <a:ext cx="5386927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buFont typeface="Arial" charset="0"/>
              <a:buNone/>
              <a:defRPr/>
            </a:pPr>
            <a:r>
              <a:rPr lang="es-CO" sz="2600" dirty="0">
                <a:solidFill>
                  <a:srgbClr val="0070C0"/>
                </a:solidFill>
                <a:latin typeface="+mj-lt"/>
              </a:rPr>
              <a:t>RIESGO POR DESLIZAMIENTO</a:t>
            </a:r>
          </a:p>
        </p:txBody>
      </p:sp>
      <p:sp>
        <p:nvSpPr>
          <p:cNvPr id="6" name="CuadroTexto 5"/>
          <p:cNvSpPr txBox="1"/>
          <p:nvPr/>
        </p:nvSpPr>
        <p:spPr>
          <a:xfrm rot="5400000">
            <a:off x="7577038" y="1924855"/>
            <a:ext cx="19970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dirty="0" err="1" smtClean="0">
                <a:solidFill>
                  <a:srgbClr val="0070C0"/>
                </a:solidFill>
              </a:rPr>
              <a:t>Holistico</a:t>
            </a:r>
            <a:endParaRPr lang="es-CO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7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9" t="87122" r="4167" b="2083"/>
          <a:stretch>
            <a:fillRect/>
          </a:stretch>
        </p:blipFill>
        <p:spPr bwMode="auto">
          <a:xfrm>
            <a:off x="80818" y="5991515"/>
            <a:ext cx="20701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5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7" y="727731"/>
            <a:ext cx="3162539" cy="285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27195" y="3992202"/>
            <a:ext cx="3018994" cy="223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s-CO" sz="1400" b="0" dirty="0">
                <a:solidFill>
                  <a:srgbClr val="000000"/>
                </a:solidFill>
                <a:latin typeface="Verdana" panose="020B0604030504040204" pitchFamily="34" charset="0"/>
              </a:rPr>
              <a:t>MODELO DE CAJA NEGRA: Red Neuronal Artificial </a:t>
            </a:r>
          </a:p>
          <a:p>
            <a:pPr algn="just">
              <a:spcBef>
                <a:spcPct val="20000"/>
              </a:spcBef>
            </a:pPr>
            <a:r>
              <a:rPr lang="en-US" altLang="es-CO" sz="1400" b="0" dirty="0">
                <a:solidFill>
                  <a:srgbClr val="000000"/>
                </a:solidFill>
                <a:latin typeface="Verdana" panose="020B0604030504040204" pitchFamily="34" charset="0"/>
              </a:rPr>
              <a:t>2 </a:t>
            </a:r>
            <a:r>
              <a:rPr lang="en-US" altLang="es-CO" sz="14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Capas</a:t>
            </a:r>
            <a:r>
              <a:rPr lang="en-US" altLang="es-CO" sz="1400" b="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es-CO" sz="1400" b="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intermedias</a:t>
            </a:r>
            <a:endParaRPr lang="en-US" altLang="es-CO" sz="1400" b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en-US" altLang="es-CO" sz="14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Algoritmo</a:t>
            </a:r>
            <a:r>
              <a:rPr lang="en-US" altLang="es-CO" sz="1400" b="0" dirty="0">
                <a:solidFill>
                  <a:srgbClr val="000000"/>
                </a:solidFill>
                <a:latin typeface="Verdana" panose="020B0604030504040204" pitchFamily="34" charset="0"/>
              </a:rPr>
              <a:t> Backpropagation</a:t>
            </a:r>
          </a:p>
          <a:p>
            <a:pPr algn="just">
              <a:spcBef>
                <a:spcPct val="20000"/>
              </a:spcBef>
            </a:pPr>
            <a:endParaRPr lang="en-US" altLang="es-CO" sz="1400" b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en-US" altLang="es-CO" sz="1400" b="0" dirty="0">
                <a:solidFill>
                  <a:srgbClr val="000000"/>
                </a:solidFill>
              </a:rPr>
              <a:t>El </a:t>
            </a:r>
            <a:r>
              <a:rPr lang="en-US" altLang="es-CO" sz="1400" b="0" dirty="0" err="1">
                <a:solidFill>
                  <a:srgbClr val="000000"/>
                </a:solidFill>
              </a:rPr>
              <a:t>modelo</a:t>
            </a:r>
            <a:r>
              <a:rPr lang="en-US" altLang="es-CO" sz="1400" b="0" dirty="0">
                <a:solidFill>
                  <a:srgbClr val="000000"/>
                </a:solidFill>
              </a:rPr>
              <a:t> </a:t>
            </a:r>
            <a:r>
              <a:rPr lang="en-US" altLang="es-CO" sz="1400" b="0" dirty="0" err="1">
                <a:solidFill>
                  <a:srgbClr val="000000"/>
                </a:solidFill>
              </a:rPr>
              <a:t>ajusta</a:t>
            </a:r>
            <a:r>
              <a:rPr lang="en-US" altLang="es-CO" sz="1400" b="0" dirty="0">
                <a:solidFill>
                  <a:srgbClr val="000000"/>
                </a:solidFill>
              </a:rPr>
              <a:t> </a:t>
            </a:r>
            <a:r>
              <a:rPr lang="en-US" altLang="es-CO" sz="1400" b="0" dirty="0" err="1">
                <a:solidFill>
                  <a:srgbClr val="000000"/>
                </a:solidFill>
              </a:rPr>
              <a:t>los</a:t>
            </a:r>
            <a:r>
              <a:rPr lang="en-US" altLang="es-CO" sz="1400" b="0" dirty="0">
                <a:solidFill>
                  <a:srgbClr val="000000"/>
                </a:solidFill>
              </a:rPr>
              <a:t> pesos entre </a:t>
            </a:r>
            <a:r>
              <a:rPr lang="en-US" altLang="es-CO" sz="1400" b="0" dirty="0" err="1">
                <a:solidFill>
                  <a:srgbClr val="000000"/>
                </a:solidFill>
              </a:rPr>
              <a:t>nodos</a:t>
            </a:r>
            <a:r>
              <a:rPr lang="en-US" altLang="es-CO" sz="1400" b="0" dirty="0">
                <a:solidFill>
                  <a:srgbClr val="000000"/>
                </a:solidFill>
              </a:rPr>
              <a:t> </a:t>
            </a:r>
            <a:r>
              <a:rPr lang="en-US" altLang="es-CO" sz="1400" b="0" dirty="0" err="1">
                <a:solidFill>
                  <a:srgbClr val="000000"/>
                </a:solidFill>
              </a:rPr>
              <a:t>mediante</a:t>
            </a:r>
            <a:r>
              <a:rPr lang="en-US" altLang="es-CO" sz="1400" b="0" dirty="0">
                <a:solidFill>
                  <a:srgbClr val="000000"/>
                </a:solidFill>
              </a:rPr>
              <a:t> el </a:t>
            </a:r>
            <a:r>
              <a:rPr lang="en-US" altLang="es-CO" sz="1400" b="0" dirty="0" err="1">
                <a:solidFill>
                  <a:srgbClr val="000000"/>
                </a:solidFill>
              </a:rPr>
              <a:t>proceso</a:t>
            </a:r>
            <a:r>
              <a:rPr lang="en-US" altLang="es-CO" sz="1400" b="0" dirty="0">
                <a:solidFill>
                  <a:srgbClr val="000000"/>
                </a:solidFill>
              </a:rPr>
              <a:t> de </a:t>
            </a:r>
            <a:r>
              <a:rPr lang="en-US" altLang="es-CO" sz="1400" b="0" dirty="0" err="1">
                <a:solidFill>
                  <a:srgbClr val="000000"/>
                </a:solidFill>
              </a:rPr>
              <a:t>entrenamiento</a:t>
            </a:r>
            <a:r>
              <a:rPr lang="en-US" altLang="es-CO" sz="1400" b="0" dirty="0">
                <a:solidFill>
                  <a:srgbClr val="000000"/>
                </a:solidFill>
              </a:rPr>
              <a:t>, al </a:t>
            </a:r>
            <a:r>
              <a:rPr lang="en-US" altLang="es-CO" sz="1400" b="0" dirty="0" err="1">
                <a:solidFill>
                  <a:srgbClr val="000000"/>
                </a:solidFill>
              </a:rPr>
              <a:t>presentar</a:t>
            </a:r>
            <a:r>
              <a:rPr lang="en-US" altLang="es-CO" sz="1400" b="0" dirty="0">
                <a:solidFill>
                  <a:srgbClr val="000000"/>
                </a:solidFill>
              </a:rPr>
              <a:t> un par entrada-</a:t>
            </a:r>
            <a:r>
              <a:rPr lang="en-US" altLang="es-CO" sz="1400" b="0" dirty="0" err="1">
                <a:solidFill>
                  <a:srgbClr val="000000"/>
                </a:solidFill>
              </a:rPr>
              <a:t>salida</a:t>
            </a:r>
            <a:endParaRPr lang="en-US" altLang="es-CO" sz="1400" b="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30243" y="92490"/>
            <a:ext cx="8405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solidFill>
                  <a:srgbClr val="0070C0"/>
                </a:solidFill>
                <a:latin typeface="+mj-lt"/>
              </a:rPr>
              <a:t>Modelación del Riesgo </a:t>
            </a:r>
            <a:r>
              <a:rPr lang="es-CO" sz="2800" dirty="0">
                <a:solidFill>
                  <a:srgbClr val="0070C0"/>
                </a:solidFill>
                <a:latin typeface="+mj-lt"/>
              </a:rPr>
              <a:t>en la Ciudad </a:t>
            </a:r>
            <a:r>
              <a:rPr lang="es-CO" sz="2800" dirty="0" smtClean="0">
                <a:solidFill>
                  <a:srgbClr val="0070C0"/>
                </a:solidFill>
                <a:latin typeface="+mj-lt"/>
              </a:rPr>
              <a:t>por Deslizamiento  para el POT</a:t>
            </a:r>
            <a:endParaRPr lang="es-CO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2952748" y="1901558"/>
            <a:ext cx="4069196" cy="571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altLang="es-CO" sz="1500" dirty="0"/>
          </a:p>
        </p:txBody>
      </p:sp>
      <p:sp>
        <p:nvSpPr>
          <p:cNvPr id="8" name="Rectángulo 7"/>
          <p:cNvSpPr/>
          <p:nvPr/>
        </p:nvSpPr>
        <p:spPr>
          <a:xfrm>
            <a:off x="602966" y="3630886"/>
            <a:ext cx="28674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altLang="es-CO" sz="2000" dirty="0"/>
              <a:t>MODELIZACIÓN CON RNA</a:t>
            </a:r>
            <a:endParaRPr lang="es-CO" altLang="es-CO" sz="2000" dirty="0"/>
          </a:p>
        </p:txBody>
      </p:sp>
      <p:pic>
        <p:nvPicPr>
          <p:cNvPr id="9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292" y="2062064"/>
            <a:ext cx="4374865" cy="338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5766955" y="964213"/>
            <a:ext cx="3173124" cy="571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altLang="es-CO" sz="2000" dirty="0">
                <a:latin typeface="+mn-lt"/>
              </a:rPr>
              <a:t>CALIBRACIÓN DEL MODELO</a:t>
            </a:r>
          </a:p>
        </p:txBody>
      </p:sp>
      <p:sp>
        <p:nvSpPr>
          <p:cNvPr id="11" name="2 Marcador de texto"/>
          <p:cNvSpPr txBox="1">
            <a:spLocks/>
          </p:cNvSpPr>
          <p:nvPr/>
        </p:nvSpPr>
        <p:spPr>
          <a:xfrm>
            <a:off x="1514475" y="1405084"/>
            <a:ext cx="7500938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altLang="es-CO" sz="1600" dirty="0">
                <a:solidFill>
                  <a:schemeClr val="tx1"/>
                </a:solidFill>
              </a:rPr>
              <a:t>Inventario de eventos previos </a:t>
            </a:r>
          </a:p>
          <a:p>
            <a:pPr algn="r"/>
            <a:r>
              <a:rPr lang="es-ES" altLang="es-CO" sz="1600" dirty="0">
                <a:solidFill>
                  <a:schemeClr val="tx1"/>
                </a:solidFill>
              </a:rPr>
              <a:t>(327 eventos)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361292" y="5611793"/>
            <a:ext cx="37747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schemeClr val="accent6">
                    <a:lumMod val="75000"/>
                  </a:schemeClr>
                </a:solidFill>
              </a:rPr>
              <a:t>29  Factores de </a:t>
            </a:r>
            <a:r>
              <a:rPr lang="es-CO" sz="2200" b="1" dirty="0" err="1" smtClean="0">
                <a:solidFill>
                  <a:schemeClr val="accent6">
                    <a:lumMod val="75000"/>
                  </a:schemeClr>
                </a:solidFill>
              </a:rPr>
              <a:t>Propensividad</a:t>
            </a:r>
            <a:endParaRPr lang="es-CO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4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9" t="87122" r="4167" b="2083"/>
          <a:stretch>
            <a:fillRect/>
          </a:stretch>
        </p:blipFill>
        <p:spPr bwMode="auto">
          <a:xfrm>
            <a:off x="80818" y="5991515"/>
            <a:ext cx="20701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88" y="22369"/>
            <a:ext cx="5134767" cy="396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2 Marcador de texto"/>
          <p:cNvSpPr txBox="1">
            <a:spLocks/>
          </p:cNvSpPr>
          <p:nvPr/>
        </p:nvSpPr>
        <p:spPr>
          <a:xfrm>
            <a:off x="-268021" y="-7217"/>
            <a:ext cx="6072187" cy="573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altLang="es-CO" sz="2000" dirty="0" smtClean="0">
                <a:solidFill>
                  <a:srgbClr val="0070C0"/>
                </a:solidFill>
              </a:rPr>
              <a:t>Resultado Red </a:t>
            </a:r>
            <a:r>
              <a:rPr lang="es-ES" altLang="es-CO" sz="2000" dirty="0">
                <a:solidFill>
                  <a:srgbClr val="0070C0"/>
                </a:solidFill>
              </a:rPr>
              <a:t>Neuronal Artificial</a:t>
            </a:r>
          </a:p>
        </p:txBody>
      </p:sp>
      <p:pic>
        <p:nvPicPr>
          <p:cNvPr id="5" name="3 Imagen" descr="ANNCONDESLIZAMIENT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627" y="3187103"/>
            <a:ext cx="4914901" cy="36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Marcador de texto"/>
          <p:cNvSpPr txBox="1">
            <a:spLocks/>
          </p:cNvSpPr>
          <p:nvPr/>
        </p:nvSpPr>
        <p:spPr>
          <a:xfrm>
            <a:off x="5064269" y="2705605"/>
            <a:ext cx="3857625" cy="573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altLang="es-CO" sz="2000" dirty="0" smtClean="0">
                <a:solidFill>
                  <a:srgbClr val="0070C0"/>
                </a:solidFill>
              </a:rPr>
              <a:t>Inventario Deslizamientos</a:t>
            </a:r>
            <a:endParaRPr lang="es-ES" altLang="es-CO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2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02359" y="0"/>
            <a:ext cx="4055342" cy="5714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CO" sz="2000" dirty="0" smtClean="0">
                <a:solidFill>
                  <a:srgbClr val="0070C0"/>
                </a:solidFill>
              </a:rPr>
              <a:t>Análisis Pluviométrico</a:t>
            </a:r>
            <a:endParaRPr lang="es-ES" altLang="es-CO" sz="2000" dirty="0">
              <a:solidFill>
                <a:srgbClr val="0070C0"/>
              </a:solidFill>
            </a:endParaRPr>
          </a:p>
        </p:txBody>
      </p:sp>
      <p:sp>
        <p:nvSpPr>
          <p:cNvPr id="4" name="2 Marcador de texto"/>
          <p:cNvSpPr txBox="1">
            <a:spLocks/>
          </p:cNvSpPr>
          <p:nvPr/>
        </p:nvSpPr>
        <p:spPr>
          <a:xfrm>
            <a:off x="488372" y="412469"/>
            <a:ext cx="3969329" cy="57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altLang="es-CO" dirty="0"/>
              <a:t>LLUVIA ANUAL MULTIANUAL (30 AÑOS)</a:t>
            </a:r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9" y="798487"/>
            <a:ext cx="4429413" cy="342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7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9" t="87122" r="4167" b="2083"/>
          <a:stretch>
            <a:fillRect/>
          </a:stretch>
        </p:blipFill>
        <p:spPr bwMode="auto">
          <a:xfrm>
            <a:off x="80818" y="5991515"/>
            <a:ext cx="20701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Marcador de texto"/>
          <p:cNvSpPr txBox="1">
            <a:spLocks/>
          </p:cNvSpPr>
          <p:nvPr/>
        </p:nvSpPr>
        <p:spPr>
          <a:xfrm>
            <a:off x="4603172" y="2083283"/>
            <a:ext cx="4414721" cy="4266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CO" sz="2000" dirty="0" smtClean="0">
                <a:solidFill>
                  <a:srgbClr val="0070C0"/>
                </a:solidFill>
              </a:rPr>
              <a:t>Resultado Amenaza </a:t>
            </a:r>
            <a:r>
              <a:rPr lang="es-ES" altLang="es-CO" sz="2000" dirty="0">
                <a:solidFill>
                  <a:srgbClr val="0070C0"/>
                </a:solidFill>
              </a:rPr>
              <a:t>por deslizamientos </a:t>
            </a:r>
          </a:p>
        </p:txBody>
      </p:sp>
      <p:pic>
        <p:nvPicPr>
          <p:cNvPr id="7" name="Picture 2" descr="C:\OmarD\IDEA\Corpocaldas\Programa de Riesgos\Amenaz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688" y="2540440"/>
            <a:ext cx="5593141" cy="410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60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143008" y="0"/>
            <a:ext cx="8001024" cy="5714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altLang="es-CO" sz="3000" dirty="0"/>
          </a:p>
        </p:txBody>
      </p:sp>
      <p:pic>
        <p:nvPicPr>
          <p:cNvPr id="2" name="7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9" t="87122" r="4167" b="2083"/>
          <a:stretch>
            <a:fillRect/>
          </a:stretch>
        </p:blipFill>
        <p:spPr bwMode="auto">
          <a:xfrm>
            <a:off x="80818" y="5991515"/>
            <a:ext cx="20701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161" y="148192"/>
            <a:ext cx="4262540" cy="25769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126" y="0"/>
            <a:ext cx="4488905" cy="27251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6004" y="2873329"/>
            <a:ext cx="6282878" cy="357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4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143008" y="0"/>
            <a:ext cx="8001024" cy="5714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altLang="es-CO" sz="3000" dirty="0"/>
          </a:p>
        </p:txBody>
      </p:sp>
      <p:pic>
        <p:nvPicPr>
          <p:cNvPr id="2" name="7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9" t="87122" r="4167" b="2083"/>
          <a:stretch>
            <a:fillRect/>
          </a:stretch>
        </p:blipFill>
        <p:spPr bwMode="auto">
          <a:xfrm>
            <a:off x="80818" y="5991515"/>
            <a:ext cx="20701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0010" y="2530674"/>
            <a:ext cx="8496944" cy="289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/>
          </a:p>
          <a:p>
            <a:pPr algn="just"/>
            <a:endParaRPr lang="es-CO" dirty="0"/>
          </a:p>
          <a:p>
            <a:pPr algn="just"/>
            <a:endParaRPr lang="es-CO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Estar expuesto en las áreas propensas a este tipo de fenómenos implica un alto potencial de consecuencias</a:t>
            </a:r>
            <a:r>
              <a:rPr lang="es-CO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chemeClr val="accent6">
                    <a:lumMod val="75000"/>
                  </a:schemeClr>
                </a:solidFill>
              </a:rPr>
              <a:t>La zonificación de amenazas de este tipo se traduce en términos prácticos en una zonificación de riesgo, sea porque ya exista algo expuesto ( configurado) o porque algo pueda estar expuesto en ese sitio en el futuro (implícito)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/>
          </a:p>
        </p:txBody>
      </p:sp>
      <p:sp>
        <p:nvSpPr>
          <p:cNvPr id="7" name="Rectángulo 6"/>
          <p:cNvSpPr/>
          <p:nvPr/>
        </p:nvSpPr>
        <p:spPr>
          <a:xfrm>
            <a:off x="2150918" y="243259"/>
            <a:ext cx="450161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600" dirty="0">
                <a:solidFill>
                  <a:srgbClr val="0070C0"/>
                </a:solidFill>
                <a:latin typeface="+mj-lt"/>
              </a:rPr>
              <a:t>Riesgo (Configurado e Implícito)</a:t>
            </a:r>
            <a:endParaRPr lang="es-CO" sz="2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199223" y="978961"/>
            <a:ext cx="2658663" cy="193270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500" dirty="0"/>
              <a:t>Para el ordenamiento territorial no todas las amenazas son realmente relevantes en la definición de los usos del suelo .</a:t>
            </a:r>
          </a:p>
          <a:p>
            <a:pPr algn="ctr"/>
            <a:endParaRPr lang="es-CO" dirty="0"/>
          </a:p>
        </p:txBody>
      </p:sp>
      <p:sp>
        <p:nvSpPr>
          <p:cNvPr id="8" name="Rectángulo redondeado 7"/>
          <p:cNvSpPr/>
          <p:nvPr/>
        </p:nvSpPr>
        <p:spPr>
          <a:xfrm>
            <a:off x="3010285" y="978961"/>
            <a:ext cx="2881360" cy="195805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400" dirty="0"/>
              <a:t>No todos los fenómenos tienen una alta incidencia en la posibilidad de que ciertas áreas deban ser ocupadas o que se puedan realizar actividades que signifiquen la exposición permanente de activos, bienes o servicios y personas.</a:t>
            </a:r>
            <a:endParaRPr lang="es-CO" sz="1400" dirty="0"/>
          </a:p>
        </p:txBody>
      </p:sp>
      <p:sp>
        <p:nvSpPr>
          <p:cNvPr id="9" name="Rectángulo redondeado 8"/>
          <p:cNvSpPr/>
          <p:nvPr/>
        </p:nvSpPr>
        <p:spPr>
          <a:xfrm>
            <a:off x="6044044" y="1004302"/>
            <a:ext cx="2985655" cy="193271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400" dirty="0"/>
              <a:t>En estos casos, la vulnerabilidad del elemento expuesto es total o se satura ante el fenómeno y por eso la identificación de las zonas de amenaza -que usualmente están asociadas más a la frecuencia de los fenómenos que a su intensidad- es en la práctica la identificación de las zonas de riesgo implícito.     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258316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9" t="87122" r="4167" b="2083"/>
          <a:stretch>
            <a:fillRect/>
          </a:stretch>
        </p:blipFill>
        <p:spPr bwMode="auto">
          <a:xfrm>
            <a:off x="80818" y="5991515"/>
            <a:ext cx="20701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128827"/>
              </p:ext>
            </p:extLst>
          </p:nvPr>
        </p:nvGraphicFramePr>
        <p:xfrm>
          <a:off x="270222" y="918167"/>
          <a:ext cx="2067733" cy="405908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935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20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46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Niveles de Intervención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Riesgo Implícito o configurado 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2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5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Afectación muy Factible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2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4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Afectación Factible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2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3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Afectación poco factible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2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2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Afectación  remota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2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1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Afectación muy remota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786908"/>
              </p:ext>
            </p:extLst>
          </p:nvPr>
        </p:nvGraphicFramePr>
        <p:xfrm>
          <a:off x="2400357" y="918167"/>
          <a:ext cx="1257242" cy="4048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72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3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Nivel de Riesgo 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29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Muy Alto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29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Alto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29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Medio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29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Bajo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29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Muy Bajo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032023"/>
              </p:ext>
            </p:extLst>
          </p:nvPr>
        </p:nvGraphicFramePr>
        <p:xfrm>
          <a:off x="3688831" y="918167"/>
          <a:ext cx="5091430" cy="4059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90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38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84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5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Intervención Prospectiva                              ( área no ocupada)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Intervención Correctiva                        (área ocupada)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Intervención Prescriptiva             (Exigencias)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4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Prohibición de asentamientos e infraestructura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Reubicación de asentamientos e infraestrutura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Explorar como opción reducir la amenaza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Obras de reducción        de la amenaza +                 sistema de alerta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Obras de reducción y protección + sistema de alerta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Reducir la amenaza  y proteger el área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4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Obras de control        de la amenaza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Obras de control y protección del área             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Controlar la amenaza y proteger el área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4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Obras de control        de la amenaza 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No permitir el aumento amenaza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Controlar la amenaza verificar no aumento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4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No permitir el aumento amenaza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No permitir el aumento amenaza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Verificar no aumento de la amenaza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1901537" y="5102308"/>
            <a:ext cx="4925290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dirty="0"/>
              <a:t>Tipos de intervención según el nivel de riesgo en áreas expuestas </a:t>
            </a:r>
            <a:endParaRPr lang="es-C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7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DAE83719FB2141981D8E67B3E30728" ma:contentTypeVersion="1" ma:contentTypeDescription="Create a new document." ma:contentTypeScope="" ma:versionID="6a9e9016f790dd7da19f3d5b3f2dce3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BD5ABB6-45B6-45E6-84B4-4EEF0B10FC5E}"/>
</file>

<file path=customXml/itemProps2.xml><?xml version="1.0" encoding="utf-8"?>
<ds:datastoreItem xmlns:ds="http://schemas.openxmlformats.org/officeDocument/2006/customXml" ds:itemID="{A4F34C6D-A826-4B9D-BE32-413806C81BD7}"/>
</file>

<file path=customXml/itemProps3.xml><?xml version="1.0" encoding="utf-8"?>
<ds:datastoreItem xmlns:ds="http://schemas.openxmlformats.org/officeDocument/2006/customXml" ds:itemID="{76452297-8FB9-4766-93F5-EFFC77C4BAB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</TotalTime>
  <Words>1117</Words>
  <Application>Microsoft Office PowerPoint</Application>
  <PresentationFormat>Presentación en pantalla (4:3)</PresentationFormat>
  <Paragraphs>144</Paragraphs>
  <Slides>12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宋体</vt:lpstr>
      <vt:lpstr>Arial</vt:lpstr>
      <vt:lpstr>Calibri</vt:lpstr>
      <vt:lpstr>Calibri Light</vt:lpstr>
      <vt:lpstr>Lucida Sans</vt:lpstr>
      <vt:lpstr>Times New Roman</vt:lpstr>
      <vt:lpstr>Verdana</vt:lpstr>
      <vt:lpstr>Tema de Office</vt:lpstr>
      <vt:lpstr>Visio</vt:lpstr>
      <vt:lpstr>Incorporación del Riesgo en el Plan de Ordenamiento Territorial ¨Una Mirada Holística¨ hacia un Desarrollo con Transformación.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Maria Perez</cp:lastModifiedBy>
  <cp:revision>26</cp:revision>
  <dcterms:created xsi:type="dcterms:W3CDTF">2016-06-29T23:14:50Z</dcterms:created>
  <dcterms:modified xsi:type="dcterms:W3CDTF">2017-03-28T01:37:46Z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0x0101005CDAE83719FB2141981D8E67B3E30728</vt:lpwstr>
  </property>
</Properties>
</file>