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61" r:id="rId2"/>
    <p:sldId id="313" r:id="rId3"/>
    <p:sldId id="314" r:id="rId4"/>
    <p:sldId id="315" r:id="rId5"/>
    <p:sldId id="263" r:id="rId6"/>
    <p:sldId id="317" r:id="rId7"/>
    <p:sldId id="307" r:id="rId8"/>
    <p:sldId id="312" r:id="rId9"/>
    <p:sldId id="310" r:id="rId10"/>
    <p:sldId id="318" r:id="rId11"/>
    <p:sldId id="319" r:id="rId12"/>
    <p:sldId id="304" r:id="rId13"/>
    <p:sldId id="320" r:id="rId14"/>
  </p:sldIdLst>
  <p:sldSz cx="9144000" cy="5143500" type="screen16x9"/>
  <p:notesSz cx="9928225" cy="6797675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2832F5-EA01-48E5-B403-87E193F50680}">
          <p14:sldIdLst>
            <p14:sldId id="261"/>
            <p14:sldId id="313"/>
            <p14:sldId id="314"/>
            <p14:sldId id="315"/>
            <p14:sldId id="263"/>
            <p14:sldId id="317"/>
            <p14:sldId id="307"/>
            <p14:sldId id="312"/>
            <p14:sldId id="310"/>
            <p14:sldId id="318"/>
            <p14:sldId id="319"/>
            <p14:sldId id="304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285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324" autoAdjust="0"/>
  </p:normalViewPr>
  <p:slideViewPr>
    <p:cSldViewPr>
      <p:cViewPr>
        <p:scale>
          <a:sx n="90" d="100"/>
          <a:sy n="90" d="100"/>
        </p:scale>
        <p:origin x="-708" y="-72"/>
      </p:cViewPr>
      <p:guideLst>
        <p:guide orient="horz" pos="1620"/>
        <p:guide orient="horz" pos="432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773D6-D9AC-452B-995D-0304FBA94A1A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689225EC-2C6B-4119-A0FA-F21EBAC9CDA9}">
      <dgm:prSet phldrT="[Texto]"/>
      <dgm:spPr/>
      <dgm:t>
        <a:bodyPr/>
        <a:lstStyle/>
        <a:p>
          <a:r>
            <a:rPr lang="es-CO" dirty="0" smtClean="0">
              <a:latin typeface="Arial Narrow" pitchFamily="34" charset="0"/>
            </a:rPr>
            <a:t>2 Diseño de la Estructura Ecológica</a:t>
          </a:r>
          <a:endParaRPr lang="es-CO" dirty="0">
            <a:latin typeface="Arial Narrow" pitchFamily="34" charset="0"/>
          </a:endParaRPr>
        </a:p>
      </dgm:t>
    </dgm:pt>
    <dgm:pt modelId="{3EE0C08B-0329-492E-A0BF-A94361552537}" type="parTrans" cxnId="{DF228D5B-613B-44CF-A239-4EC691FCE466}">
      <dgm:prSet/>
      <dgm:spPr/>
      <dgm:t>
        <a:bodyPr/>
        <a:lstStyle/>
        <a:p>
          <a:endParaRPr lang="es-CO"/>
        </a:p>
      </dgm:t>
    </dgm:pt>
    <dgm:pt modelId="{E0347E40-6BE5-4AF9-BD2E-800F20789414}" type="sibTrans" cxnId="{DF228D5B-613B-44CF-A239-4EC691FCE466}">
      <dgm:prSet/>
      <dgm:spPr/>
      <dgm:t>
        <a:bodyPr/>
        <a:lstStyle/>
        <a:p>
          <a:endParaRPr lang="es-CO"/>
        </a:p>
      </dgm:t>
    </dgm:pt>
    <dgm:pt modelId="{44972317-E840-45F1-BF11-0BC5F7428B1B}">
      <dgm:prSet phldrT="[Texto]"/>
      <dgm:spPr/>
      <dgm:t>
        <a:bodyPr/>
        <a:lstStyle/>
        <a:p>
          <a:r>
            <a:rPr lang="es-CO" dirty="0" smtClean="0">
              <a:latin typeface="Arial Narrow" pitchFamily="34" charset="0"/>
            </a:rPr>
            <a:t>Metodología aplicada</a:t>
          </a:r>
          <a:endParaRPr lang="es-CO" dirty="0">
            <a:latin typeface="Arial Narrow" pitchFamily="34" charset="0"/>
          </a:endParaRPr>
        </a:p>
      </dgm:t>
    </dgm:pt>
    <dgm:pt modelId="{7FBDD621-BDC4-4B96-B7EE-6691147D1C3E}" type="parTrans" cxnId="{499B34ED-4574-4793-8097-3D739AD00D54}">
      <dgm:prSet/>
      <dgm:spPr/>
      <dgm:t>
        <a:bodyPr/>
        <a:lstStyle/>
        <a:p>
          <a:endParaRPr lang="es-CO"/>
        </a:p>
      </dgm:t>
    </dgm:pt>
    <dgm:pt modelId="{4A18C131-DED9-4AAA-844B-76A178AD0053}" type="sibTrans" cxnId="{499B34ED-4574-4793-8097-3D739AD00D54}">
      <dgm:prSet/>
      <dgm:spPr/>
      <dgm:t>
        <a:bodyPr/>
        <a:lstStyle/>
        <a:p>
          <a:endParaRPr lang="es-CO"/>
        </a:p>
      </dgm:t>
    </dgm:pt>
    <dgm:pt modelId="{54FE9C2E-1F44-4C49-AE95-B4D56A0F6977}">
      <dgm:prSet phldrT="[Texto]"/>
      <dgm:spPr/>
      <dgm:t>
        <a:bodyPr/>
        <a:lstStyle/>
        <a:p>
          <a:r>
            <a:rPr lang="es-CO" dirty="0" smtClean="0">
              <a:latin typeface="Arial Narrow" pitchFamily="34" charset="0"/>
            </a:rPr>
            <a:t>Estudios Complementarios</a:t>
          </a:r>
          <a:endParaRPr lang="es-CO" dirty="0">
            <a:latin typeface="Arial Narrow" pitchFamily="34" charset="0"/>
          </a:endParaRPr>
        </a:p>
      </dgm:t>
    </dgm:pt>
    <dgm:pt modelId="{C4DCB9A7-1008-4A92-8ECE-42558FA261CC}" type="parTrans" cxnId="{F9156C9B-7E05-482A-892B-98AE1B43CA23}">
      <dgm:prSet/>
      <dgm:spPr/>
      <dgm:t>
        <a:bodyPr/>
        <a:lstStyle/>
        <a:p>
          <a:endParaRPr lang="es-CO"/>
        </a:p>
      </dgm:t>
    </dgm:pt>
    <dgm:pt modelId="{8C652085-E0E0-4036-95E0-5DA4F13F7F47}" type="sibTrans" cxnId="{F9156C9B-7E05-482A-892B-98AE1B43CA23}">
      <dgm:prSet/>
      <dgm:spPr/>
      <dgm:t>
        <a:bodyPr/>
        <a:lstStyle/>
        <a:p>
          <a:endParaRPr lang="es-CO"/>
        </a:p>
      </dgm:t>
    </dgm:pt>
    <dgm:pt modelId="{4603DCD9-A428-43F8-848D-A75FAB03A986}">
      <dgm:prSet phldrT="[Texto]"/>
      <dgm:spPr/>
      <dgm:t>
        <a:bodyPr/>
        <a:lstStyle/>
        <a:p>
          <a:r>
            <a:rPr lang="es-CO" dirty="0" smtClean="0">
              <a:latin typeface="Arial Narrow" pitchFamily="34" charset="0"/>
            </a:rPr>
            <a:t>Delimitación de retiro de Fajas Urbanas (Resolución 561 de 2012)</a:t>
          </a:r>
          <a:endParaRPr lang="es-CO" dirty="0">
            <a:latin typeface="Arial Narrow" pitchFamily="34" charset="0"/>
          </a:endParaRPr>
        </a:p>
      </dgm:t>
    </dgm:pt>
    <dgm:pt modelId="{95F3F1EF-4BCB-4F58-A24C-135C38DA3587}" type="parTrans" cxnId="{61197F05-2338-47B8-9920-049D63D44A94}">
      <dgm:prSet/>
      <dgm:spPr/>
      <dgm:t>
        <a:bodyPr/>
        <a:lstStyle/>
        <a:p>
          <a:endParaRPr lang="es-CO"/>
        </a:p>
      </dgm:t>
    </dgm:pt>
    <dgm:pt modelId="{6BC48C1A-63B7-448B-8A14-6D1291B8D123}" type="sibTrans" cxnId="{61197F05-2338-47B8-9920-049D63D44A94}">
      <dgm:prSet/>
      <dgm:spPr/>
      <dgm:t>
        <a:bodyPr/>
        <a:lstStyle/>
        <a:p>
          <a:endParaRPr lang="es-CO"/>
        </a:p>
      </dgm:t>
    </dgm:pt>
    <dgm:pt modelId="{FFF99D3F-FDC6-4C25-95B5-7C67EE89A8FE}">
      <dgm:prSet phldrT="[Texto]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dirty="0" smtClean="0">
              <a:latin typeface="Arial Narrow" pitchFamily="34" charset="0"/>
            </a:rPr>
            <a:t>3. Articulación con el Modelo de Ocupación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dirty="0" smtClean="0">
              <a:latin typeface="Arial Narrow" pitchFamily="34" charset="0"/>
            </a:rPr>
            <a:t>Instrumentos de gestión y financiación para la sostenibilidad de la EEP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dirty="0"/>
        </a:p>
      </dgm:t>
    </dgm:pt>
    <dgm:pt modelId="{69379050-8E06-4E2D-910B-919C03D9099E}" type="parTrans" cxnId="{3EF1355D-8F50-4287-A83C-328BCDD5A4C4}">
      <dgm:prSet/>
      <dgm:spPr/>
      <dgm:t>
        <a:bodyPr/>
        <a:lstStyle/>
        <a:p>
          <a:endParaRPr lang="es-CO"/>
        </a:p>
      </dgm:t>
    </dgm:pt>
    <dgm:pt modelId="{217ACE95-5B3A-4907-8AFF-D67C655B753E}" type="sibTrans" cxnId="{3EF1355D-8F50-4287-A83C-328BCDD5A4C4}">
      <dgm:prSet/>
      <dgm:spPr/>
      <dgm:t>
        <a:bodyPr/>
        <a:lstStyle/>
        <a:p>
          <a:endParaRPr lang="es-CO"/>
        </a:p>
      </dgm:t>
    </dgm:pt>
    <dgm:pt modelId="{70707CAF-D57A-4FBE-9516-B35786A7B720}">
      <dgm:prSet/>
      <dgm:spPr/>
      <dgm:t>
        <a:bodyPr/>
        <a:lstStyle/>
        <a:p>
          <a:r>
            <a:rPr lang="es-CO" dirty="0" smtClean="0">
              <a:latin typeface="Arial Narrow" pitchFamily="34" charset="0"/>
            </a:rPr>
            <a:t>Proceso participativo</a:t>
          </a:r>
        </a:p>
      </dgm:t>
    </dgm:pt>
    <dgm:pt modelId="{D4CA1E64-0ABF-4480-9E4E-079209597E65}" type="parTrans" cxnId="{A62E866C-EF1A-49F6-9F67-C1FDBBE96358}">
      <dgm:prSet/>
      <dgm:spPr/>
      <dgm:t>
        <a:bodyPr/>
        <a:lstStyle/>
        <a:p>
          <a:endParaRPr lang="es-CO"/>
        </a:p>
      </dgm:t>
    </dgm:pt>
    <dgm:pt modelId="{48715357-33DA-4FA6-9B3B-69DFAA3687D0}" type="sibTrans" cxnId="{A62E866C-EF1A-49F6-9F67-C1FDBBE96358}">
      <dgm:prSet/>
      <dgm:spPr/>
      <dgm:t>
        <a:bodyPr/>
        <a:lstStyle/>
        <a:p>
          <a:endParaRPr lang="es-CO"/>
        </a:p>
      </dgm:t>
    </dgm:pt>
    <dgm:pt modelId="{1E61BA7C-FC5F-4D05-920D-7747B29CA1AE}">
      <dgm:prSet/>
      <dgm:spPr/>
      <dgm:t>
        <a:bodyPr/>
        <a:lstStyle/>
        <a:p>
          <a:r>
            <a:rPr lang="es-CO" dirty="0" smtClean="0">
              <a:latin typeface="Arial Narrow" pitchFamily="34" charset="0"/>
            </a:rPr>
            <a:t>Delimitación de Fajas Rurales (Resolución 077 de 2011)</a:t>
          </a:r>
        </a:p>
      </dgm:t>
    </dgm:pt>
    <dgm:pt modelId="{CE14C67D-2094-4857-84DB-281C42AAD672}" type="parTrans" cxnId="{8D4261CB-9327-4A2D-9E85-6F2AF0E4E7BA}">
      <dgm:prSet/>
      <dgm:spPr/>
      <dgm:t>
        <a:bodyPr/>
        <a:lstStyle/>
        <a:p>
          <a:endParaRPr lang="es-CO"/>
        </a:p>
      </dgm:t>
    </dgm:pt>
    <dgm:pt modelId="{26630D24-2E76-48C1-B52E-0315F0A14159}" type="sibTrans" cxnId="{8D4261CB-9327-4A2D-9E85-6F2AF0E4E7BA}">
      <dgm:prSet/>
      <dgm:spPr/>
      <dgm:t>
        <a:bodyPr/>
        <a:lstStyle/>
        <a:p>
          <a:endParaRPr lang="es-CO"/>
        </a:p>
      </dgm:t>
    </dgm:pt>
    <dgm:pt modelId="{E11E4B4B-EAA6-462E-8EBF-A70CFFEC6AA6}">
      <dgm:prSet/>
      <dgm:spPr/>
      <dgm:t>
        <a:bodyPr/>
        <a:lstStyle/>
        <a:p>
          <a:r>
            <a:rPr lang="es-CO" dirty="0" smtClean="0">
              <a:latin typeface="Arial Narrow" pitchFamily="34" charset="0"/>
            </a:rPr>
            <a:t>Consideración Regional</a:t>
          </a:r>
        </a:p>
      </dgm:t>
    </dgm:pt>
    <dgm:pt modelId="{8747848B-BFEF-481D-8691-272AE771F965}" type="parTrans" cxnId="{D648705E-CA4E-4C69-9228-40BE0631258A}">
      <dgm:prSet/>
      <dgm:spPr/>
      <dgm:t>
        <a:bodyPr/>
        <a:lstStyle/>
        <a:p>
          <a:endParaRPr lang="es-CO"/>
        </a:p>
      </dgm:t>
    </dgm:pt>
    <dgm:pt modelId="{0FD22D8D-1E14-4138-B4E9-E9C9AF1E94B8}" type="sibTrans" cxnId="{D648705E-CA4E-4C69-9228-40BE0631258A}">
      <dgm:prSet/>
      <dgm:spPr/>
      <dgm:t>
        <a:bodyPr/>
        <a:lstStyle/>
        <a:p>
          <a:endParaRPr lang="es-CO"/>
        </a:p>
      </dgm:t>
    </dgm:pt>
    <dgm:pt modelId="{3318FED2-CBA6-4FD3-B337-25B284EA3561}">
      <dgm:prSet/>
      <dgm:spPr/>
      <dgm:t>
        <a:bodyPr/>
        <a:lstStyle/>
        <a:p>
          <a:r>
            <a:rPr lang="es-CO" dirty="0" smtClean="0">
              <a:latin typeface="Arial Narrow" pitchFamily="34" charset="0"/>
            </a:rPr>
            <a:t>Plan de Manejo Cuenca del Río Chinchiná (Corpocaldas)</a:t>
          </a:r>
        </a:p>
      </dgm:t>
    </dgm:pt>
    <dgm:pt modelId="{30F7FE45-C2C9-4E44-8B5C-DCB25C313BE9}" type="parTrans" cxnId="{23E9EEDA-6590-4F5E-9562-E2242A0F0E9D}">
      <dgm:prSet/>
      <dgm:spPr/>
      <dgm:t>
        <a:bodyPr/>
        <a:lstStyle/>
        <a:p>
          <a:endParaRPr lang="es-CO"/>
        </a:p>
      </dgm:t>
    </dgm:pt>
    <dgm:pt modelId="{AB05678F-1400-476F-BEE8-7E614425B7F3}" type="sibTrans" cxnId="{23E9EEDA-6590-4F5E-9562-E2242A0F0E9D}">
      <dgm:prSet/>
      <dgm:spPr/>
      <dgm:t>
        <a:bodyPr/>
        <a:lstStyle/>
        <a:p>
          <a:endParaRPr lang="es-CO"/>
        </a:p>
      </dgm:t>
    </dgm:pt>
    <dgm:pt modelId="{DF78CFFA-4EDE-49C4-9A9B-92218229718A}">
      <dgm:prSet/>
      <dgm:spPr/>
      <dgm:t>
        <a:bodyPr/>
        <a:lstStyle/>
        <a:p>
          <a:r>
            <a:rPr lang="es-CO" dirty="0" smtClean="0">
              <a:latin typeface="Arial Narrow" pitchFamily="34" charset="0"/>
            </a:rPr>
            <a:t>Estudio semidetallado de suelos zona centro sur de Caldas</a:t>
          </a:r>
        </a:p>
      </dgm:t>
    </dgm:pt>
    <dgm:pt modelId="{1E9A9E07-657F-4496-99EF-0A8E9FB3D81B}" type="parTrans" cxnId="{A394F571-55BB-4012-BCB0-C7CA0B761528}">
      <dgm:prSet/>
      <dgm:spPr/>
      <dgm:t>
        <a:bodyPr/>
        <a:lstStyle/>
        <a:p>
          <a:endParaRPr lang="es-CO"/>
        </a:p>
      </dgm:t>
    </dgm:pt>
    <dgm:pt modelId="{6D0B0263-1563-43BF-8DF5-0E190105CC6B}" type="sibTrans" cxnId="{A394F571-55BB-4012-BCB0-C7CA0B761528}">
      <dgm:prSet/>
      <dgm:spPr/>
      <dgm:t>
        <a:bodyPr/>
        <a:lstStyle/>
        <a:p>
          <a:endParaRPr lang="es-CO"/>
        </a:p>
      </dgm:t>
    </dgm:pt>
    <dgm:pt modelId="{1A0A9F42-2200-4CFD-8CD4-02A7A2A2CE37}" type="pres">
      <dgm:prSet presAssocID="{B5F773D6-D9AC-452B-995D-0304FBA94A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9B2095-4061-42F2-8DCB-AD76C03CE084}" type="pres">
      <dgm:prSet presAssocID="{689225EC-2C6B-4119-A0FA-F21EBAC9CDA9}" presName="comp" presStyleCnt="0"/>
      <dgm:spPr/>
      <dgm:t>
        <a:bodyPr/>
        <a:lstStyle/>
        <a:p>
          <a:endParaRPr lang="es-CO"/>
        </a:p>
      </dgm:t>
    </dgm:pt>
    <dgm:pt modelId="{203F08C1-8672-48A3-9008-209111F70CCA}" type="pres">
      <dgm:prSet presAssocID="{689225EC-2C6B-4119-A0FA-F21EBAC9CDA9}" presName="box" presStyleLbl="node1" presStyleIdx="0" presStyleCnt="3" custLinFactNeighborX="-2688" custLinFactNeighborY="-5714"/>
      <dgm:spPr/>
      <dgm:t>
        <a:bodyPr/>
        <a:lstStyle/>
        <a:p>
          <a:endParaRPr lang="es-CO"/>
        </a:p>
      </dgm:t>
    </dgm:pt>
    <dgm:pt modelId="{A58F22FD-6370-4207-8989-F5274746F5D1}" type="pres">
      <dgm:prSet presAssocID="{689225EC-2C6B-4119-A0FA-F21EBAC9CDA9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791A42F-9C1C-46FA-ACD9-E1ED29C0774D}" type="pres">
      <dgm:prSet presAssocID="{689225EC-2C6B-4119-A0FA-F21EBAC9CDA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C789EC-5FF2-43B0-B16A-FA51E6CB4A4A}" type="pres">
      <dgm:prSet presAssocID="{E0347E40-6BE5-4AF9-BD2E-800F20789414}" presName="spacer" presStyleCnt="0"/>
      <dgm:spPr/>
      <dgm:t>
        <a:bodyPr/>
        <a:lstStyle/>
        <a:p>
          <a:endParaRPr lang="es-CO"/>
        </a:p>
      </dgm:t>
    </dgm:pt>
    <dgm:pt modelId="{62DCABB1-0312-4E29-905B-8531982EA8F2}" type="pres">
      <dgm:prSet presAssocID="{54FE9C2E-1F44-4C49-AE95-B4D56A0F6977}" presName="comp" presStyleCnt="0"/>
      <dgm:spPr/>
      <dgm:t>
        <a:bodyPr/>
        <a:lstStyle/>
        <a:p>
          <a:endParaRPr lang="es-CO"/>
        </a:p>
      </dgm:t>
    </dgm:pt>
    <dgm:pt modelId="{FE6B4EF7-7DD8-40D4-8C96-9AD390DB34E0}" type="pres">
      <dgm:prSet presAssocID="{54FE9C2E-1F44-4C49-AE95-B4D56A0F6977}" presName="box" presStyleLbl="node1" presStyleIdx="1" presStyleCnt="3"/>
      <dgm:spPr/>
      <dgm:t>
        <a:bodyPr/>
        <a:lstStyle/>
        <a:p>
          <a:endParaRPr lang="es-CO"/>
        </a:p>
      </dgm:t>
    </dgm:pt>
    <dgm:pt modelId="{34FF641B-E5E9-4AEE-B3E2-272155BBE5AF}" type="pres">
      <dgm:prSet presAssocID="{54FE9C2E-1F44-4C49-AE95-B4D56A0F6977}" presName="img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61AE331-8E43-419B-AED0-0E56E23EEE28}" type="pres">
      <dgm:prSet presAssocID="{54FE9C2E-1F44-4C49-AE95-B4D56A0F697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AFAD28-139B-4988-9D24-CB385CC6E5F5}" type="pres">
      <dgm:prSet presAssocID="{8C652085-E0E0-4036-95E0-5DA4F13F7F47}" presName="spacer" presStyleCnt="0"/>
      <dgm:spPr/>
      <dgm:t>
        <a:bodyPr/>
        <a:lstStyle/>
        <a:p>
          <a:endParaRPr lang="es-CO"/>
        </a:p>
      </dgm:t>
    </dgm:pt>
    <dgm:pt modelId="{A8CF0107-EA3A-4B79-884C-76A9D388F17E}" type="pres">
      <dgm:prSet presAssocID="{FFF99D3F-FDC6-4C25-95B5-7C67EE89A8FE}" presName="comp" presStyleCnt="0"/>
      <dgm:spPr/>
      <dgm:t>
        <a:bodyPr/>
        <a:lstStyle/>
        <a:p>
          <a:endParaRPr lang="es-CO"/>
        </a:p>
      </dgm:t>
    </dgm:pt>
    <dgm:pt modelId="{E367DE28-FC87-4AC2-8AA6-2A3E32CC1467}" type="pres">
      <dgm:prSet presAssocID="{FFF99D3F-FDC6-4C25-95B5-7C67EE89A8FE}" presName="box" presStyleLbl="node1" presStyleIdx="2" presStyleCnt="3"/>
      <dgm:spPr/>
      <dgm:t>
        <a:bodyPr/>
        <a:lstStyle/>
        <a:p>
          <a:endParaRPr lang="es-CO"/>
        </a:p>
      </dgm:t>
    </dgm:pt>
    <dgm:pt modelId="{8D1134E5-DC5B-4349-8367-A8CBC23F3BA2}" type="pres">
      <dgm:prSet presAssocID="{FFF99D3F-FDC6-4C25-95B5-7C67EE89A8FE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B1CAC46-5507-4882-855B-3DAA904445A3}" type="pres">
      <dgm:prSet presAssocID="{FFF99D3F-FDC6-4C25-95B5-7C67EE89A8F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16B4892-066B-4263-AE00-DDDB88D1910E}" type="presOf" srcId="{FFF99D3F-FDC6-4C25-95B5-7C67EE89A8FE}" destId="{7B1CAC46-5507-4882-855B-3DAA904445A3}" srcOrd="1" destOrd="0" presId="urn:microsoft.com/office/officeart/2005/8/layout/vList4"/>
    <dgm:cxn modelId="{D648705E-CA4E-4C69-9228-40BE0631258A}" srcId="{689225EC-2C6B-4119-A0FA-F21EBAC9CDA9}" destId="{E11E4B4B-EAA6-462E-8EBF-A70CFFEC6AA6}" srcOrd="2" destOrd="0" parTransId="{8747848B-BFEF-481D-8691-272AE771F965}" sibTransId="{0FD22D8D-1E14-4138-B4E9-E9C9AF1E94B8}"/>
    <dgm:cxn modelId="{499B34ED-4574-4793-8097-3D739AD00D54}" srcId="{689225EC-2C6B-4119-A0FA-F21EBAC9CDA9}" destId="{44972317-E840-45F1-BF11-0BC5F7428B1B}" srcOrd="0" destOrd="0" parTransId="{7FBDD621-BDC4-4B96-B7EE-6691147D1C3E}" sibTransId="{4A18C131-DED9-4AAA-844B-76A178AD0053}"/>
    <dgm:cxn modelId="{13179824-B508-45BE-906F-AE9AC00CB364}" type="presOf" srcId="{E11E4B4B-EAA6-462E-8EBF-A70CFFEC6AA6}" destId="{203F08C1-8672-48A3-9008-209111F70CCA}" srcOrd="0" destOrd="3" presId="urn:microsoft.com/office/officeart/2005/8/layout/vList4"/>
    <dgm:cxn modelId="{2912E1B7-C6EE-434B-B635-83CF254FEA90}" type="presOf" srcId="{1E61BA7C-FC5F-4D05-920D-7747B29CA1AE}" destId="{D61AE331-8E43-419B-AED0-0E56E23EEE28}" srcOrd="1" destOrd="2" presId="urn:microsoft.com/office/officeart/2005/8/layout/vList4"/>
    <dgm:cxn modelId="{A62E866C-EF1A-49F6-9F67-C1FDBBE96358}" srcId="{689225EC-2C6B-4119-A0FA-F21EBAC9CDA9}" destId="{70707CAF-D57A-4FBE-9516-B35786A7B720}" srcOrd="1" destOrd="0" parTransId="{D4CA1E64-0ABF-4480-9E4E-079209597E65}" sibTransId="{48715357-33DA-4FA6-9B3B-69DFAA3687D0}"/>
    <dgm:cxn modelId="{3EF1355D-8F50-4287-A83C-328BCDD5A4C4}" srcId="{B5F773D6-D9AC-452B-995D-0304FBA94A1A}" destId="{FFF99D3F-FDC6-4C25-95B5-7C67EE89A8FE}" srcOrd="2" destOrd="0" parTransId="{69379050-8E06-4E2D-910B-919C03D9099E}" sibTransId="{217ACE95-5B3A-4907-8AFF-D67C655B753E}"/>
    <dgm:cxn modelId="{432C8D5B-36DE-4101-AC8B-CF0EEBE44F54}" type="presOf" srcId="{44972317-E840-45F1-BF11-0BC5F7428B1B}" destId="{203F08C1-8672-48A3-9008-209111F70CCA}" srcOrd="0" destOrd="1" presId="urn:microsoft.com/office/officeart/2005/8/layout/vList4"/>
    <dgm:cxn modelId="{DF228D5B-613B-44CF-A239-4EC691FCE466}" srcId="{B5F773D6-D9AC-452B-995D-0304FBA94A1A}" destId="{689225EC-2C6B-4119-A0FA-F21EBAC9CDA9}" srcOrd="0" destOrd="0" parTransId="{3EE0C08B-0329-492E-A0BF-A94361552537}" sibTransId="{E0347E40-6BE5-4AF9-BD2E-800F20789414}"/>
    <dgm:cxn modelId="{61197F05-2338-47B8-9920-049D63D44A94}" srcId="{54FE9C2E-1F44-4C49-AE95-B4D56A0F6977}" destId="{4603DCD9-A428-43F8-848D-A75FAB03A986}" srcOrd="0" destOrd="0" parTransId="{95F3F1EF-4BCB-4F58-A24C-135C38DA3587}" sibTransId="{6BC48C1A-63B7-448B-8A14-6D1291B8D123}"/>
    <dgm:cxn modelId="{8B6C8385-46D4-4E43-9268-A8E8C2D4B4CD}" type="presOf" srcId="{44972317-E840-45F1-BF11-0BC5F7428B1B}" destId="{0791A42F-9C1C-46FA-ACD9-E1ED29C0774D}" srcOrd="1" destOrd="1" presId="urn:microsoft.com/office/officeart/2005/8/layout/vList4"/>
    <dgm:cxn modelId="{FAFEF471-B3FD-4D8A-894D-64D679CA551D}" type="presOf" srcId="{70707CAF-D57A-4FBE-9516-B35786A7B720}" destId="{203F08C1-8672-48A3-9008-209111F70CCA}" srcOrd="0" destOrd="2" presId="urn:microsoft.com/office/officeart/2005/8/layout/vList4"/>
    <dgm:cxn modelId="{074067B4-173E-4296-989B-CA117FB9C3B5}" type="presOf" srcId="{70707CAF-D57A-4FBE-9516-B35786A7B720}" destId="{0791A42F-9C1C-46FA-ACD9-E1ED29C0774D}" srcOrd="1" destOrd="2" presId="urn:microsoft.com/office/officeart/2005/8/layout/vList4"/>
    <dgm:cxn modelId="{A394F571-55BB-4012-BCB0-C7CA0B761528}" srcId="{54FE9C2E-1F44-4C49-AE95-B4D56A0F6977}" destId="{DF78CFFA-4EDE-49C4-9A9B-92218229718A}" srcOrd="3" destOrd="0" parTransId="{1E9A9E07-657F-4496-99EF-0A8E9FB3D81B}" sibTransId="{6D0B0263-1563-43BF-8DF5-0E190105CC6B}"/>
    <dgm:cxn modelId="{BE8D8EE8-60CB-4E6F-B334-AE4B0F8F11F2}" type="presOf" srcId="{1E61BA7C-FC5F-4D05-920D-7747B29CA1AE}" destId="{FE6B4EF7-7DD8-40D4-8C96-9AD390DB34E0}" srcOrd="0" destOrd="2" presId="urn:microsoft.com/office/officeart/2005/8/layout/vList4"/>
    <dgm:cxn modelId="{64FEACCE-3DC0-4D2F-B9E6-030E8CD436F0}" type="presOf" srcId="{3318FED2-CBA6-4FD3-B337-25B284EA3561}" destId="{D61AE331-8E43-419B-AED0-0E56E23EEE28}" srcOrd="1" destOrd="3" presId="urn:microsoft.com/office/officeart/2005/8/layout/vList4"/>
    <dgm:cxn modelId="{8D4261CB-9327-4A2D-9E85-6F2AF0E4E7BA}" srcId="{54FE9C2E-1F44-4C49-AE95-B4D56A0F6977}" destId="{1E61BA7C-FC5F-4D05-920D-7747B29CA1AE}" srcOrd="1" destOrd="0" parTransId="{CE14C67D-2094-4857-84DB-281C42AAD672}" sibTransId="{26630D24-2E76-48C1-B52E-0315F0A14159}"/>
    <dgm:cxn modelId="{D0EBB435-80E7-4A92-8811-ED459425CF97}" type="presOf" srcId="{E11E4B4B-EAA6-462E-8EBF-A70CFFEC6AA6}" destId="{0791A42F-9C1C-46FA-ACD9-E1ED29C0774D}" srcOrd="1" destOrd="3" presId="urn:microsoft.com/office/officeart/2005/8/layout/vList4"/>
    <dgm:cxn modelId="{0EC0ADEB-ECA8-4E4A-A6CA-8CA218A443CE}" type="presOf" srcId="{3318FED2-CBA6-4FD3-B337-25B284EA3561}" destId="{FE6B4EF7-7DD8-40D4-8C96-9AD390DB34E0}" srcOrd="0" destOrd="3" presId="urn:microsoft.com/office/officeart/2005/8/layout/vList4"/>
    <dgm:cxn modelId="{23E9EEDA-6590-4F5E-9562-E2242A0F0E9D}" srcId="{54FE9C2E-1F44-4C49-AE95-B4D56A0F6977}" destId="{3318FED2-CBA6-4FD3-B337-25B284EA3561}" srcOrd="2" destOrd="0" parTransId="{30F7FE45-C2C9-4E44-8B5C-DCB25C313BE9}" sibTransId="{AB05678F-1400-476F-BEE8-7E614425B7F3}"/>
    <dgm:cxn modelId="{C2408808-A8C5-445B-AB21-CAE404C83EEF}" type="presOf" srcId="{54FE9C2E-1F44-4C49-AE95-B4D56A0F6977}" destId="{D61AE331-8E43-419B-AED0-0E56E23EEE28}" srcOrd="1" destOrd="0" presId="urn:microsoft.com/office/officeart/2005/8/layout/vList4"/>
    <dgm:cxn modelId="{BC49DA49-BCA4-4477-8337-0016CE3FAA42}" type="presOf" srcId="{DF78CFFA-4EDE-49C4-9A9B-92218229718A}" destId="{D61AE331-8E43-419B-AED0-0E56E23EEE28}" srcOrd="1" destOrd="4" presId="urn:microsoft.com/office/officeart/2005/8/layout/vList4"/>
    <dgm:cxn modelId="{E04620F1-11BA-4837-A328-D7B7CDCB57AE}" type="presOf" srcId="{54FE9C2E-1F44-4C49-AE95-B4D56A0F6977}" destId="{FE6B4EF7-7DD8-40D4-8C96-9AD390DB34E0}" srcOrd="0" destOrd="0" presId="urn:microsoft.com/office/officeart/2005/8/layout/vList4"/>
    <dgm:cxn modelId="{30FAAA8D-7840-4E7B-995A-256A63AF34B0}" type="presOf" srcId="{4603DCD9-A428-43F8-848D-A75FAB03A986}" destId="{FE6B4EF7-7DD8-40D4-8C96-9AD390DB34E0}" srcOrd="0" destOrd="1" presId="urn:microsoft.com/office/officeart/2005/8/layout/vList4"/>
    <dgm:cxn modelId="{8A1DD88E-C0BA-4C16-B6FA-DDA19A131C6D}" type="presOf" srcId="{FFF99D3F-FDC6-4C25-95B5-7C67EE89A8FE}" destId="{E367DE28-FC87-4AC2-8AA6-2A3E32CC1467}" srcOrd="0" destOrd="0" presId="urn:microsoft.com/office/officeart/2005/8/layout/vList4"/>
    <dgm:cxn modelId="{159A1DB9-D05E-4A86-B17D-EFF3E730A6B7}" type="presOf" srcId="{689225EC-2C6B-4119-A0FA-F21EBAC9CDA9}" destId="{203F08C1-8672-48A3-9008-209111F70CCA}" srcOrd="0" destOrd="0" presId="urn:microsoft.com/office/officeart/2005/8/layout/vList4"/>
    <dgm:cxn modelId="{3FCDBC85-F8B8-4445-81B9-2364186739BB}" type="presOf" srcId="{689225EC-2C6B-4119-A0FA-F21EBAC9CDA9}" destId="{0791A42F-9C1C-46FA-ACD9-E1ED29C0774D}" srcOrd="1" destOrd="0" presId="urn:microsoft.com/office/officeart/2005/8/layout/vList4"/>
    <dgm:cxn modelId="{146A10A8-DB93-4C35-AE31-3A35B8392C14}" type="presOf" srcId="{B5F773D6-D9AC-452B-995D-0304FBA94A1A}" destId="{1A0A9F42-2200-4CFD-8CD4-02A7A2A2CE37}" srcOrd="0" destOrd="0" presId="urn:microsoft.com/office/officeart/2005/8/layout/vList4"/>
    <dgm:cxn modelId="{F9156C9B-7E05-482A-892B-98AE1B43CA23}" srcId="{B5F773D6-D9AC-452B-995D-0304FBA94A1A}" destId="{54FE9C2E-1F44-4C49-AE95-B4D56A0F6977}" srcOrd="1" destOrd="0" parTransId="{C4DCB9A7-1008-4A92-8ECE-42558FA261CC}" sibTransId="{8C652085-E0E0-4036-95E0-5DA4F13F7F47}"/>
    <dgm:cxn modelId="{A6EAF502-9032-4A10-8D75-EC1ED59E9A4F}" type="presOf" srcId="{DF78CFFA-4EDE-49C4-9A9B-92218229718A}" destId="{FE6B4EF7-7DD8-40D4-8C96-9AD390DB34E0}" srcOrd="0" destOrd="4" presId="urn:microsoft.com/office/officeart/2005/8/layout/vList4"/>
    <dgm:cxn modelId="{B427DFE5-773F-4439-808A-A93F4B96DD84}" type="presOf" srcId="{4603DCD9-A428-43F8-848D-A75FAB03A986}" destId="{D61AE331-8E43-419B-AED0-0E56E23EEE28}" srcOrd="1" destOrd="1" presId="urn:microsoft.com/office/officeart/2005/8/layout/vList4"/>
    <dgm:cxn modelId="{1B57FCE1-BC53-4FDF-A229-0368D6EF0CDC}" type="presParOf" srcId="{1A0A9F42-2200-4CFD-8CD4-02A7A2A2CE37}" destId="{179B2095-4061-42F2-8DCB-AD76C03CE084}" srcOrd="0" destOrd="0" presId="urn:microsoft.com/office/officeart/2005/8/layout/vList4"/>
    <dgm:cxn modelId="{7E54683E-35EC-4DBD-9FA4-D4159856E445}" type="presParOf" srcId="{179B2095-4061-42F2-8DCB-AD76C03CE084}" destId="{203F08C1-8672-48A3-9008-209111F70CCA}" srcOrd="0" destOrd="0" presId="urn:microsoft.com/office/officeart/2005/8/layout/vList4"/>
    <dgm:cxn modelId="{EB5CB2B3-1486-4CC3-BCC3-18E3A7782047}" type="presParOf" srcId="{179B2095-4061-42F2-8DCB-AD76C03CE084}" destId="{A58F22FD-6370-4207-8989-F5274746F5D1}" srcOrd="1" destOrd="0" presId="urn:microsoft.com/office/officeart/2005/8/layout/vList4"/>
    <dgm:cxn modelId="{ECD99F79-D059-45C1-BC45-C227A95A22AC}" type="presParOf" srcId="{179B2095-4061-42F2-8DCB-AD76C03CE084}" destId="{0791A42F-9C1C-46FA-ACD9-E1ED29C0774D}" srcOrd="2" destOrd="0" presId="urn:microsoft.com/office/officeart/2005/8/layout/vList4"/>
    <dgm:cxn modelId="{98D115F3-4D42-4E13-9B43-1E633AD3072A}" type="presParOf" srcId="{1A0A9F42-2200-4CFD-8CD4-02A7A2A2CE37}" destId="{91C789EC-5FF2-43B0-B16A-FA51E6CB4A4A}" srcOrd="1" destOrd="0" presId="urn:microsoft.com/office/officeart/2005/8/layout/vList4"/>
    <dgm:cxn modelId="{9F591438-C5C1-4E3F-B7AF-2A2F0588AA68}" type="presParOf" srcId="{1A0A9F42-2200-4CFD-8CD4-02A7A2A2CE37}" destId="{62DCABB1-0312-4E29-905B-8531982EA8F2}" srcOrd="2" destOrd="0" presId="urn:microsoft.com/office/officeart/2005/8/layout/vList4"/>
    <dgm:cxn modelId="{BBDE020E-5EC9-452A-8048-A6A669023388}" type="presParOf" srcId="{62DCABB1-0312-4E29-905B-8531982EA8F2}" destId="{FE6B4EF7-7DD8-40D4-8C96-9AD390DB34E0}" srcOrd="0" destOrd="0" presId="urn:microsoft.com/office/officeart/2005/8/layout/vList4"/>
    <dgm:cxn modelId="{3F7536FC-8C45-4C6E-B123-FA074F56A81D}" type="presParOf" srcId="{62DCABB1-0312-4E29-905B-8531982EA8F2}" destId="{34FF641B-E5E9-4AEE-B3E2-272155BBE5AF}" srcOrd="1" destOrd="0" presId="urn:microsoft.com/office/officeart/2005/8/layout/vList4"/>
    <dgm:cxn modelId="{D2DE1575-72B9-4555-B0F6-7EB1681AC1C6}" type="presParOf" srcId="{62DCABB1-0312-4E29-905B-8531982EA8F2}" destId="{D61AE331-8E43-419B-AED0-0E56E23EEE28}" srcOrd="2" destOrd="0" presId="urn:microsoft.com/office/officeart/2005/8/layout/vList4"/>
    <dgm:cxn modelId="{36E7C14A-5B05-4789-B632-FF2C63D1E08B}" type="presParOf" srcId="{1A0A9F42-2200-4CFD-8CD4-02A7A2A2CE37}" destId="{0CAFAD28-139B-4988-9D24-CB385CC6E5F5}" srcOrd="3" destOrd="0" presId="urn:microsoft.com/office/officeart/2005/8/layout/vList4"/>
    <dgm:cxn modelId="{77C6C87A-7F41-4C02-881F-2C88109DB508}" type="presParOf" srcId="{1A0A9F42-2200-4CFD-8CD4-02A7A2A2CE37}" destId="{A8CF0107-EA3A-4B79-884C-76A9D388F17E}" srcOrd="4" destOrd="0" presId="urn:microsoft.com/office/officeart/2005/8/layout/vList4"/>
    <dgm:cxn modelId="{D698B80B-A7DD-4ACD-A6E0-B92E215ABF0C}" type="presParOf" srcId="{A8CF0107-EA3A-4B79-884C-76A9D388F17E}" destId="{E367DE28-FC87-4AC2-8AA6-2A3E32CC1467}" srcOrd="0" destOrd="0" presId="urn:microsoft.com/office/officeart/2005/8/layout/vList4"/>
    <dgm:cxn modelId="{9DD1E3E0-7AD8-42F3-93A3-1EDDA7F61FDD}" type="presParOf" srcId="{A8CF0107-EA3A-4B79-884C-76A9D388F17E}" destId="{8D1134E5-DC5B-4349-8367-A8CBC23F3BA2}" srcOrd="1" destOrd="0" presId="urn:microsoft.com/office/officeart/2005/8/layout/vList4"/>
    <dgm:cxn modelId="{E4DC5E97-8025-468F-9D54-3A62FDAB7384}" type="presParOf" srcId="{A8CF0107-EA3A-4B79-884C-76A9D388F17E}" destId="{7B1CAC46-5507-4882-855B-3DAA90444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1D861-CD9E-491F-A7BC-E2F4376BA4C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F5205C7-CACC-4D3F-90F0-4EA9E251CF21}">
      <dgm:prSet phldrT="[Texto]"/>
      <dgm:spPr/>
      <dgm:t>
        <a:bodyPr/>
        <a:lstStyle/>
        <a:p>
          <a:r>
            <a:rPr lang="es-CO" dirty="0" smtClean="0"/>
            <a:t>Representa un camino sistémico y sostenible para la planificación urbana</a:t>
          </a:r>
          <a:endParaRPr lang="es-CO" dirty="0"/>
        </a:p>
      </dgm:t>
    </dgm:pt>
    <dgm:pt modelId="{A99CB5EF-7AFB-4278-ABC1-4BD3796337A1}" type="parTrans" cxnId="{3FD5CDD9-0CE5-4F8C-9E10-45684BEFA311}">
      <dgm:prSet/>
      <dgm:spPr/>
      <dgm:t>
        <a:bodyPr/>
        <a:lstStyle/>
        <a:p>
          <a:endParaRPr lang="es-CO"/>
        </a:p>
      </dgm:t>
    </dgm:pt>
    <dgm:pt modelId="{B5E263B4-7794-4A2D-9A36-526B840B1CD4}" type="sibTrans" cxnId="{3FD5CDD9-0CE5-4F8C-9E10-45684BEFA3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6" r="534"/>
          </a:stretch>
        </a:blipFill>
      </dgm:spPr>
      <dgm:t>
        <a:bodyPr/>
        <a:lstStyle/>
        <a:p>
          <a:endParaRPr lang="es-CO"/>
        </a:p>
      </dgm:t>
    </dgm:pt>
    <dgm:pt modelId="{8F32E30A-3A06-47F0-AF8E-7AA00A81E7A2}">
      <dgm:prSet phldrT="[Texto]"/>
      <dgm:spPr/>
      <dgm:t>
        <a:bodyPr/>
        <a:lstStyle/>
        <a:p>
          <a:r>
            <a:rPr lang="es-CO" dirty="0" smtClean="0"/>
            <a:t>Visualiza la ciudad como un sistema y no como desarrollo fragmentado</a:t>
          </a:r>
          <a:endParaRPr lang="es-CO" dirty="0"/>
        </a:p>
      </dgm:t>
    </dgm:pt>
    <dgm:pt modelId="{48FE2D88-2C75-4F8D-9FC4-F061BAA74EB0}" type="parTrans" cxnId="{D3C87C19-0877-4B4D-9BD3-DA24450F1B9E}">
      <dgm:prSet/>
      <dgm:spPr/>
      <dgm:t>
        <a:bodyPr/>
        <a:lstStyle/>
        <a:p>
          <a:endParaRPr lang="es-CO"/>
        </a:p>
      </dgm:t>
    </dgm:pt>
    <dgm:pt modelId="{05B160EF-52A4-45FC-89C6-3095B89FDD51}" type="sibTrans" cxnId="{D3C87C19-0877-4B4D-9BD3-DA24450F1B9E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0096387-6D69-4F83-BC10-8C3701EC480C}">
      <dgm:prSet phldrT="[Texto]" custT="1"/>
      <dgm:spPr/>
      <dgm:t>
        <a:bodyPr/>
        <a:lstStyle/>
        <a:p>
          <a:r>
            <a:rPr lang="es-CO" sz="1200" dirty="0" smtClean="0"/>
            <a:t>Constituye una manera innovadora de identificar y gestionar los elementos naturales  en el área urbana</a:t>
          </a:r>
          <a:endParaRPr lang="es-CO" sz="1200" dirty="0"/>
        </a:p>
      </dgm:t>
    </dgm:pt>
    <dgm:pt modelId="{551F6613-F0B3-48A0-8C3A-4DBCE1772F61}" type="parTrans" cxnId="{13A3300C-A760-4863-9AE6-22CD65011A42}">
      <dgm:prSet/>
      <dgm:spPr/>
      <dgm:t>
        <a:bodyPr/>
        <a:lstStyle/>
        <a:p>
          <a:endParaRPr lang="es-CO"/>
        </a:p>
      </dgm:t>
    </dgm:pt>
    <dgm:pt modelId="{91082547-B48C-4DB9-921B-332C7FC25466}" type="sibTrans" cxnId="{13A3300C-A760-4863-9AE6-22CD65011A42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56" r="1983"/>
          </a:stretch>
        </a:blipFill>
      </dgm:spPr>
      <dgm:t>
        <a:bodyPr/>
        <a:lstStyle/>
        <a:p>
          <a:endParaRPr lang="es-CO"/>
        </a:p>
      </dgm:t>
    </dgm:pt>
    <dgm:pt modelId="{1E3D8349-E8EA-4559-A164-5767FCA4FD13}" type="pres">
      <dgm:prSet presAssocID="{BC61D861-CD9E-491F-A7BC-E2F4376BA4C1}" presName="Name0" presStyleCnt="0">
        <dgm:presLayoutVars>
          <dgm:chMax val="21"/>
          <dgm:chPref val="21"/>
        </dgm:presLayoutVars>
      </dgm:prSet>
      <dgm:spPr/>
    </dgm:pt>
    <dgm:pt modelId="{9100C3DF-EEBD-45D4-82D0-5EB49F2285AC}" type="pres">
      <dgm:prSet presAssocID="{7F5205C7-CACC-4D3F-90F0-4EA9E251CF21}" presName="text1" presStyleCnt="0"/>
      <dgm:spPr/>
    </dgm:pt>
    <dgm:pt modelId="{AB59A287-2B77-41DE-885F-B32FD1D5E703}" type="pres">
      <dgm:prSet presAssocID="{7F5205C7-CACC-4D3F-90F0-4EA9E251CF2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66C74F-5B68-491E-A174-422FDB0D24EC}" type="pres">
      <dgm:prSet presAssocID="{7F5205C7-CACC-4D3F-90F0-4EA9E251CF21}" presName="textaccent1" presStyleCnt="0"/>
      <dgm:spPr/>
    </dgm:pt>
    <dgm:pt modelId="{B3BB6903-C4C3-43E9-BA51-F66CFD41BE18}" type="pres">
      <dgm:prSet presAssocID="{7F5205C7-CACC-4D3F-90F0-4EA9E251CF21}" presName="accentRepeatNode" presStyleLbl="solidAlignAcc1" presStyleIdx="0" presStyleCnt="6"/>
      <dgm:spPr/>
    </dgm:pt>
    <dgm:pt modelId="{4279E96A-DC3F-4B0F-B6D0-1AB575B64C07}" type="pres">
      <dgm:prSet presAssocID="{B5E263B4-7794-4A2D-9A36-526B840B1CD4}" presName="image1" presStyleCnt="0"/>
      <dgm:spPr/>
    </dgm:pt>
    <dgm:pt modelId="{1D2F32C5-354D-424B-9A09-BCE1CF33FA22}" type="pres">
      <dgm:prSet presAssocID="{B5E263B4-7794-4A2D-9A36-526B840B1CD4}" presName="imageRepeatNode" presStyleLbl="alignAcc1" presStyleIdx="0" presStyleCnt="3" custLinFactNeighborX="3193"/>
      <dgm:spPr/>
    </dgm:pt>
    <dgm:pt modelId="{EC373EB8-0930-4F83-B73D-869BFBC80A4B}" type="pres">
      <dgm:prSet presAssocID="{B5E263B4-7794-4A2D-9A36-526B840B1CD4}" presName="imageaccent1" presStyleCnt="0"/>
      <dgm:spPr/>
    </dgm:pt>
    <dgm:pt modelId="{DA9743FE-AC0B-44A9-B11D-0C8411304E55}" type="pres">
      <dgm:prSet presAssocID="{B5E263B4-7794-4A2D-9A36-526B840B1CD4}" presName="accentRepeatNode" presStyleLbl="solidAlignAcc1" presStyleIdx="1" presStyleCnt="6"/>
      <dgm:spPr/>
    </dgm:pt>
    <dgm:pt modelId="{E96FAA61-D7B7-4572-A0B6-A253DB39F4B3}" type="pres">
      <dgm:prSet presAssocID="{8F32E30A-3A06-47F0-AF8E-7AA00A81E7A2}" presName="text2" presStyleCnt="0"/>
      <dgm:spPr/>
    </dgm:pt>
    <dgm:pt modelId="{6F942055-85C4-4814-84EB-AD1DC2F1A209}" type="pres">
      <dgm:prSet presAssocID="{8F32E30A-3A06-47F0-AF8E-7AA00A81E7A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25E95C-74EF-4C10-B25D-C8C0ABA410DF}" type="pres">
      <dgm:prSet presAssocID="{8F32E30A-3A06-47F0-AF8E-7AA00A81E7A2}" presName="textaccent2" presStyleCnt="0"/>
      <dgm:spPr/>
    </dgm:pt>
    <dgm:pt modelId="{00B5FD20-9903-4795-8AAB-50614B1B5601}" type="pres">
      <dgm:prSet presAssocID="{8F32E30A-3A06-47F0-AF8E-7AA00A81E7A2}" presName="accentRepeatNode" presStyleLbl="solidAlignAcc1" presStyleIdx="2" presStyleCnt="6"/>
      <dgm:spPr/>
    </dgm:pt>
    <dgm:pt modelId="{9D5EC716-6B1C-433F-AF76-F11F9C907BCC}" type="pres">
      <dgm:prSet presAssocID="{05B160EF-52A4-45FC-89C6-3095B89FDD51}" presName="image2" presStyleCnt="0"/>
      <dgm:spPr/>
    </dgm:pt>
    <dgm:pt modelId="{3EE001C1-07CC-4110-933B-C8BA8303810D}" type="pres">
      <dgm:prSet presAssocID="{05B160EF-52A4-45FC-89C6-3095B89FDD51}" presName="imageRepeatNode" presStyleLbl="alignAcc1" presStyleIdx="1" presStyleCnt="3" custLinFactX="-100000" custLinFactY="-69155" custLinFactNeighborX="-153047" custLinFactNeighborY="-100000"/>
      <dgm:spPr/>
    </dgm:pt>
    <dgm:pt modelId="{72D48F75-FB59-4F21-8884-3CBEF995AEFF}" type="pres">
      <dgm:prSet presAssocID="{05B160EF-52A4-45FC-89C6-3095B89FDD51}" presName="imageaccent2" presStyleCnt="0"/>
      <dgm:spPr/>
    </dgm:pt>
    <dgm:pt modelId="{1ACE25BB-9E31-4341-AC01-19E427FB1055}" type="pres">
      <dgm:prSet presAssocID="{05B160EF-52A4-45FC-89C6-3095B89FDD51}" presName="accentRepeatNode" presStyleLbl="solidAlignAcc1" presStyleIdx="3" presStyleCnt="6" custLinFactX="-700000" custLinFactY="-700000" custLinFactNeighborX="-790376" custLinFactNeighborY="-715540"/>
      <dgm:spPr/>
    </dgm:pt>
    <dgm:pt modelId="{529E9E79-2E58-44D7-A366-72B54B7E7683}" type="pres">
      <dgm:prSet presAssocID="{30096387-6D69-4F83-BC10-8C3701EC480C}" presName="text3" presStyleCnt="0"/>
      <dgm:spPr/>
    </dgm:pt>
    <dgm:pt modelId="{FA6D2441-66E8-457B-B3C6-CC2E61F8C9EF}" type="pres">
      <dgm:prSet presAssocID="{30096387-6D69-4F83-BC10-8C3701EC480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57E4B7-8B96-487D-B51D-5DF6859DE6C6}" type="pres">
      <dgm:prSet presAssocID="{30096387-6D69-4F83-BC10-8C3701EC480C}" presName="textaccent3" presStyleCnt="0"/>
      <dgm:spPr/>
    </dgm:pt>
    <dgm:pt modelId="{7F9C0AF3-318A-4469-8D6C-6BD874CCA3EB}" type="pres">
      <dgm:prSet presAssocID="{30096387-6D69-4F83-BC10-8C3701EC480C}" presName="accentRepeatNode" presStyleLbl="solidAlignAcc1" presStyleIdx="4" presStyleCnt="6" custLinFactX="47117" custLinFactY="161174" custLinFactNeighborX="100000" custLinFactNeighborY="200000"/>
      <dgm:spPr/>
    </dgm:pt>
    <dgm:pt modelId="{1F181126-C559-44FB-ACAC-392D73BC0EE0}" type="pres">
      <dgm:prSet presAssocID="{91082547-B48C-4DB9-921B-332C7FC25466}" presName="image3" presStyleCnt="0"/>
      <dgm:spPr/>
    </dgm:pt>
    <dgm:pt modelId="{DB445C5B-2037-482E-8BB8-A2AFF4FF00DE}" type="pres">
      <dgm:prSet presAssocID="{91082547-B48C-4DB9-921B-332C7FC25466}" presName="imageRepeatNode" presStyleLbl="alignAcc1" presStyleIdx="2" presStyleCnt="3"/>
      <dgm:spPr/>
    </dgm:pt>
    <dgm:pt modelId="{0E25EAEF-0FCC-4EA5-9B9C-DC3EFBEA1BFC}" type="pres">
      <dgm:prSet presAssocID="{91082547-B48C-4DB9-921B-332C7FC25466}" presName="imageaccent3" presStyleCnt="0"/>
      <dgm:spPr/>
    </dgm:pt>
    <dgm:pt modelId="{D3983CD3-6CD6-4F19-817B-9F09B4AF29C8}" type="pres">
      <dgm:prSet presAssocID="{91082547-B48C-4DB9-921B-332C7FC25466}" presName="accentRepeatNode" presStyleLbl="solidAlignAcc1" presStyleIdx="5" presStyleCnt="6"/>
      <dgm:spPr/>
    </dgm:pt>
  </dgm:ptLst>
  <dgm:cxnLst>
    <dgm:cxn modelId="{DEFFAE77-0112-4163-BAB4-336F79D383AD}" type="presOf" srcId="{BC61D861-CD9E-491F-A7BC-E2F4376BA4C1}" destId="{1E3D8349-E8EA-4559-A164-5767FCA4FD13}" srcOrd="0" destOrd="0" presId="urn:microsoft.com/office/officeart/2008/layout/HexagonCluster"/>
    <dgm:cxn modelId="{D3C87C19-0877-4B4D-9BD3-DA24450F1B9E}" srcId="{BC61D861-CD9E-491F-A7BC-E2F4376BA4C1}" destId="{8F32E30A-3A06-47F0-AF8E-7AA00A81E7A2}" srcOrd="1" destOrd="0" parTransId="{48FE2D88-2C75-4F8D-9FC4-F061BAA74EB0}" sibTransId="{05B160EF-52A4-45FC-89C6-3095B89FDD51}"/>
    <dgm:cxn modelId="{86A0B547-7EE7-47A6-B11A-746857C46737}" type="presOf" srcId="{91082547-B48C-4DB9-921B-332C7FC25466}" destId="{DB445C5B-2037-482E-8BB8-A2AFF4FF00DE}" srcOrd="0" destOrd="0" presId="urn:microsoft.com/office/officeart/2008/layout/HexagonCluster"/>
    <dgm:cxn modelId="{CD17861B-878C-425D-9C91-69C28E1CFC98}" type="presOf" srcId="{30096387-6D69-4F83-BC10-8C3701EC480C}" destId="{FA6D2441-66E8-457B-B3C6-CC2E61F8C9EF}" srcOrd="0" destOrd="0" presId="urn:microsoft.com/office/officeart/2008/layout/HexagonCluster"/>
    <dgm:cxn modelId="{7F7BBF43-E4CC-4723-87B0-15CCEF9D52D1}" type="presOf" srcId="{B5E263B4-7794-4A2D-9A36-526B840B1CD4}" destId="{1D2F32C5-354D-424B-9A09-BCE1CF33FA22}" srcOrd="0" destOrd="0" presId="urn:microsoft.com/office/officeart/2008/layout/HexagonCluster"/>
    <dgm:cxn modelId="{50C080ED-4EFF-41EA-B900-4469BE755099}" type="presOf" srcId="{8F32E30A-3A06-47F0-AF8E-7AA00A81E7A2}" destId="{6F942055-85C4-4814-84EB-AD1DC2F1A209}" srcOrd="0" destOrd="0" presId="urn:microsoft.com/office/officeart/2008/layout/HexagonCluster"/>
    <dgm:cxn modelId="{C83FA4C3-F1C0-4570-835E-D70F593B65B5}" type="presOf" srcId="{7F5205C7-CACC-4D3F-90F0-4EA9E251CF21}" destId="{AB59A287-2B77-41DE-885F-B32FD1D5E703}" srcOrd="0" destOrd="0" presId="urn:microsoft.com/office/officeart/2008/layout/HexagonCluster"/>
    <dgm:cxn modelId="{3FD5CDD9-0CE5-4F8C-9E10-45684BEFA311}" srcId="{BC61D861-CD9E-491F-A7BC-E2F4376BA4C1}" destId="{7F5205C7-CACC-4D3F-90F0-4EA9E251CF21}" srcOrd="0" destOrd="0" parTransId="{A99CB5EF-7AFB-4278-ABC1-4BD3796337A1}" sibTransId="{B5E263B4-7794-4A2D-9A36-526B840B1CD4}"/>
    <dgm:cxn modelId="{13A3300C-A760-4863-9AE6-22CD65011A42}" srcId="{BC61D861-CD9E-491F-A7BC-E2F4376BA4C1}" destId="{30096387-6D69-4F83-BC10-8C3701EC480C}" srcOrd="2" destOrd="0" parTransId="{551F6613-F0B3-48A0-8C3A-4DBCE1772F61}" sibTransId="{91082547-B48C-4DB9-921B-332C7FC25466}"/>
    <dgm:cxn modelId="{A4DB6BD5-AAE4-421C-8A34-5C4EAE336C94}" type="presOf" srcId="{05B160EF-52A4-45FC-89C6-3095B89FDD51}" destId="{3EE001C1-07CC-4110-933B-C8BA8303810D}" srcOrd="0" destOrd="0" presId="urn:microsoft.com/office/officeart/2008/layout/HexagonCluster"/>
    <dgm:cxn modelId="{8B81C39F-1BD0-43AC-903E-CCA7BFDC19D6}" type="presParOf" srcId="{1E3D8349-E8EA-4559-A164-5767FCA4FD13}" destId="{9100C3DF-EEBD-45D4-82D0-5EB49F2285AC}" srcOrd="0" destOrd="0" presId="urn:microsoft.com/office/officeart/2008/layout/HexagonCluster"/>
    <dgm:cxn modelId="{4364619F-F745-425F-A01A-65B2A23D5D98}" type="presParOf" srcId="{9100C3DF-EEBD-45D4-82D0-5EB49F2285AC}" destId="{AB59A287-2B77-41DE-885F-B32FD1D5E703}" srcOrd="0" destOrd="0" presId="urn:microsoft.com/office/officeart/2008/layout/HexagonCluster"/>
    <dgm:cxn modelId="{B1B1E11B-77A8-47FB-8F06-9B23BD3EF7ED}" type="presParOf" srcId="{1E3D8349-E8EA-4559-A164-5767FCA4FD13}" destId="{A266C74F-5B68-491E-A174-422FDB0D24EC}" srcOrd="1" destOrd="0" presId="urn:microsoft.com/office/officeart/2008/layout/HexagonCluster"/>
    <dgm:cxn modelId="{3D21D0EB-74CB-4044-8B55-0E260769694A}" type="presParOf" srcId="{A266C74F-5B68-491E-A174-422FDB0D24EC}" destId="{B3BB6903-C4C3-43E9-BA51-F66CFD41BE18}" srcOrd="0" destOrd="0" presId="urn:microsoft.com/office/officeart/2008/layout/HexagonCluster"/>
    <dgm:cxn modelId="{35C4C7C8-0A5C-4A22-B2CC-3375F437C9DE}" type="presParOf" srcId="{1E3D8349-E8EA-4559-A164-5767FCA4FD13}" destId="{4279E96A-DC3F-4B0F-B6D0-1AB575B64C07}" srcOrd="2" destOrd="0" presId="urn:microsoft.com/office/officeart/2008/layout/HexagonCluster"/>
    <dgm:cxn modelId="{9E3668C0-5504-47D4-8AB8-60D0487428F3}" type="presParOf" srcId="{4279E96A-DC3F-4B0F-B6D0-1AB575B64C07}" destId="{1D2F32C5-354D-424B-9A09-BCE1CF33FA22}" srcOrd="0" destOrd="0" presId="urn:microsoft.com/office/officeart/2008/layout/HexagonCluster"/>
    <dgm:cxn modelId="{7A1ED0C4-E260-4410-946F-CDBB6B304B41}" type="presParOf" srcId="{1E3D8349-E8EA-4559-A164-5767FCA4FD13}" destId="{EC373EB8-0930-4F83-B73D-869BFBC80A4B}" srcOrd="3" destOrd="0" presId="urn:microsoft.com/office/officeart/2008/layout/HexagonCluster"/>
    <dgm:cxn modelId="{6D09A835-5444-4A0D-873E-5B01BF0C096D}" type="presParOf" srcId="{EC373EB8-0930-4F83-B73D-869BFBC80A4B}" destId="{DA9743FE-AC0B-44A9-B11D-0C8411304E55}" srcOrd="0" destOrd="0" presId="urn:microsoft.com/office/officeart/2008/layout/HexagonCluster"/>
    <dgm:cxn modelId="{36725733-3CE0-4798-AB99-BDD17B246490}" type="presParOf" srcId="{1E3D8349-E8EA-4559-A164-5767FCA4FD13}" destId="{E96FAA61-D7B7-4572-A0B6-A253DB39F4B3}" srcOrd="4" destOrd="0" presId="urn:microsoft.com/office/officeart/2008/layout/HexagonCluster"/>
    <dgm:cxn modelId="{C801DDDA-5F1D-4DFA-851D-6163A12469D5}" type="presParOf" srcId="{E96FAA61-D7B7-4572-A0B6-A253DB39F4B3}" destId="{6F942055-85C4-4814-84EB-AD1DC2F1A209}" srcOrd="0" destOrd="0" presId="urn:microsoft.com/office/officeart/2008/layout/HexagonCluster"/>
    <dgm:cxn modelId="{D77E6567-B0E0-41A1-94C3-34AE4440C86E}" type="presParOf" srcId="{1E3D8349-E8EA-4559-A164-5767FCA4FD13}" destId="{B625E95C-74EF-4C10-B25D-C8C0ABA410DF}" srcOrd="5" destOrd="0" presId="urn:microsoft.com/office/officeart/2008/layout/HexagonCluster"/>
    <dgm:cxn modelId="{11CA7FA3-1D97-4A9C-B6AD-5DC6BC233407}" type="presParOf" srcId="{B625E95C-74EF-4C10-B25D-C8C0ABA410DF}" destId="{00B5FD20-9903-4795-8AAB-50614B1B5601}" srcOrd="0" destOrd="0" presId="urn:microsoft.com/office/officeart/2008/layout/HexagonCluster"/>
    <dgm:cxn modelId="{D620C35D-D96A-449B-A9FC-A4C2C4520A0E}" type="presParOf" srcId="{1E3D8349-E8EA-4559-A164-5767FCA4FD13}" destId="{9D5EC716-6B1C-433F-AF76-F11F9C907BCC}" srcOrd="6" destOrd="0" presId="urn:microsoft.com/office/officeart/2008/layout/HexagonCluster"/>
    <dgm:cxn modelId="{7AC2D5D1-840E-4B7A-AB16-6D8FA924039C}" type="presParOf" srcId="{9D5EC716-6B1C-433F-AF76-F11F9C907BCC}" destId="{3EE001C1-07CC-4110-933B-C8BA8303810D}" srcOrd="0" destOrd="0" presId="urn:microsoft.com/office/officeart/2008/layout/HexagonCluster"/>
    <dgm:cxn modelId="{A0AB2F70-1640-45B0-861B-2EA34EAE7F83}" type="presParOf" srcId="{1E3D8349-E8EA-4559-A164-5767FCA4FD13}" destId="{72D48F75-FB59-4F21-8884-3CBEF995AEFF}" srcOrd="7" destOrd="0" presId="urn:microsoft.com/office/officeart/2008/layout/HexagonCluster"/>
    <dgm:cxn modelId="{8C9EA0C3-7387-4857-A56A-2C2C593C47DC}" type="presParOf" srcId="{72D48F75-FB59-4F21-8884-3CBEF995AEFF}" destId="{1ACE25BB-9E31-4341-AC01-19E427FB1055}" srcOrd="0" destOrd="0" presId="urn:microsoft.com/office/officeart/2008/layout/HexagonCluster"/>
    <dgm:cxn modelId="{889B2EDE-B491-41D2-BB43-D555F152D80B}" type="presParOf" srcId="{1E3D8349-E8EA-4559-A164-5767FCA4FD13}" destId="{529E9E79-2E58-44D7-A366-72B54B7E7683}" srcOrd="8" destOrd="0" presId="urn:microsoft.com/office/officeart/2008/layout/HexagonCluster"/>
    <dgm:cxn modelId="{83987E45-7F1C-4D4C-BDD9-3BA007038BD4}" type="presParOf" srcId="{529E9E79-2E58-44D7-A366-72B54B7E7683}" destId="{FA6D2441-66E8-457B-B3C6-CC2E61F8C9EF}" srcOrd="0" destOrd="0" presId="urn:microsoft.com/office/officeart/2008/layout/HexagonCluster"/>
    <dgm:cxn modelId="{410C6F43-D967-4B3E-8EDA-0CE335E82CF6}" type="presParOf" srcId="{1E3D8349-E8EA-4559-A164-5767FCA4FD13}" destId="{D857E4B7-8B96-487D-B51D-5DF6859DE6C6}" srcOrd="9" destOrd="0" presId="urn:microsoft.com/office/officeart/2008/layout/HexagonCluster"/>
    <dgm:cxn modelId="{3653B830-8F89-49B9-A874-CCC39114A84B}" type="presParOf" srcId="{D857E4B7-8B96-487D-B51D-5DF6859DE6C6}" destId="{7F9C0AF3-318A-4469-8D6C-6BD874CCA3EB}" srcOrd="0" destOrd="0" presId="urn:microsoft.com/office/officeart/2008/layout/HexagonCluster"/>
    <dgm:cxn modelId="{C6C88C48-1C5B-4CB0-9E6A-E9DB762DE48B}" type="presParOf" srcId="{1E3D8349-E8EA-4559-A164-5767FCA4FD13}" destId="{1F181126-C559-44FB-ACAC-392D73BC0EE0}" srcOrd="10" destOrd="0" presId="urn:microsoft.com/office/officeart/2008/layout/HexagonCluster"/>
    <dgm:cxn modelId="{31093238-1935-4E30-A2E9-C2410C35C579}" type="presParOf" srcId="{1F181126-C559-44FB-ACAC-392D73BC0EE0}" destId="{DB445C5B-2037-482E-8BB8-A2AFF4FF00DE}" srcOrd="0" destOrd="0" presId="urn:microsoft.com/office/officeart/2008/layout/HexagonCluster"/>
    <dgm:cxn modelId="{69900303-86F9-41DC-B13E-246F11E4C26D}" type="presParOf" srcId="{1E3D8349-E8EA-4559-A164-5767FCA4FD13}" destId="{0E25EAEF-0FCC-4EA5-9B9C-DC3EFBEA1BFC}" srcOrd="11" destOrd="0" presId="urn:microsoft.com/office/officeart/2008/layout/HexagonCluster"/>
    <dgm:cxn modelId="{C49BCC04-DBA0-4E44-BF0E-1B4150B451CE}" type="presParOf" srcId="{0E25EAEF-0FCC-4EA5-9B9C-DC3EFBEA1BFC}" destId="{D3983CD3-6CD6-4F19-817B-9F09B4AF29C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F08C1-8672-48A3-9008-209111F70CCA}">
      <dsp:nvSpPr>
        <dsp:cNvPr id="0" name=""/>
        <dsp:cNvSpPr/>
      </dsp:nvSpPr>
      <dsp:spPr>
        <a:xfrm>
          <a:off x="0" y="0"/>
          <a:ext cx="5606902" cy="1247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latin typeface="Arial Narrow" pitchFamily="34" charset="0"/>
            </a:rPr>
            <a:t>2 Diseño de la Estructura Ecológica</a:t>
          </a:r>
          <a:endParaRPr lang="es-CO" sz="17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Metodología aplicada</a:t>
          </a:r>
          <a:endParaRPr lang="es-CO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Proceso participativo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Consideración Regional</a:t>
          </a:r>
        </a:p>
      </dsp:txBody>
      <dsp:txXfrm>
        <a:off x="1246095" y="0"/>
        <a:ext cx="4360806" cy="1247149"/>
      </dsp:txXfrm>
    </dsp:sp>
    <dsp:sp modelId="{A58F22FD-6370-4207-8989-F5274746F5D1}">
      <dsp:nvSpPr>
        <dsp:cNvPr id="0" name=""/>
        <dsp:cNvSpPr/>
      </dsp:nvSpPr>
      <dsp:spPr>
        <a:xfrm>
          <a:off x="124714" y="124714"/>
          <a:ext cx="1121380" cy="9977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B4EF7-7DD8-40D4-8C96-9AD390DB34E0}">
      <dsp:nvSpPr>
        <dsp:cNvPr id="0" name=""/>
        <dsp:cNvSpPr/>
      </dsp:nvSpPr>
      <dsp:spPr>
        <a:xfrm>
          <a:off x="0" y="1371864"/>
          <a:ext cx="5606902" cy="1247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latin typeface="Arial Narrow" pitchFamily="34" charset="0"/>
            </a:rPr>
            <a:t>Estudios Complementarios</a:t>
          </a:r>
          <a:endParaRPr lang="es-CO" sz="17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Delimitación de retiro de Fajas Urbanas (Resolución 561 de 2012)</a:t>
          </a:r>
          <a:endParaRPr lang="es-CO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Delimitación de Fajas Rurales (Resolución 077 de 2011)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Plan de Manejo Cuenca del Río Chinchiná (Corpocaldas)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>
              <a:latin typeface="Arial Narrow" pitchFamily="34" charset="0"/>
            </a:rPr>
            <a:t>Estudio semidetallado de suelos zona centro sur de Caldas</a:t>
          </a:r>
        </a:p>
      </dsp:txBody>
      <dsp:txXfrm>
        <a:off x="1246095" y="1371864"/>
        <a:ext cx="4360806" cy="1247149"/>
      </dsp:txXfrm>
    </dsp:sp>
    <dsp:sp modelId="{34FF641B-E5E9-4AEE-B3E2-272155BBE5AF}">
      <dsp:nvSpPr>
        <dsp:cNvPr id="0" name=""/>
        <dsp:cNvSpPr/>
      </dsp:nvSpPr>
      <dsp:spPr>
        <a:xfrm>
          <a:off x="124714" y="1496579"/>
          <a:ext cx="1121380" cy="9977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7DE28-FC87-4AC2-8AA6-2A3E32CC1467}">
      <dsp:nvSpPr>
        <dsp:cNvPr id="0" name=""/>
        <dsp:cNvSpPr/>
      </dsp:nvSpPr>
      <dsp:spPr>
        <a:xfrm>
          <a:off x="0" y="2743729"/>
          <a:ext cx="5606902" cy="1247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latin typeface="Arial Narrow" pitchFamily="34" charset="0"/>
            </a:rPr>
            <a:t>3. Articulación con el Modelo de Ocupación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700" kern="1200" dirty="0" smtClean="0">
              <a:latin typeface="Arial Narrow" pitchFamily="34" charset="0"/>
            </a:rPr>
            <a:t>Instrumentos de gestión y financiación para la sostenibilidad de la EEP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 dirty="0"/>
        </a:p>
      </dsp:txBody>
      <dsp:txXfrm>
        <a:off x="1246095" y="2743729"/>
        <a:ext cx="4360806" cy="1247149"/>
      </dsp:txXfrm>
    </dsp:sp>
    <dsp:sp modelId="{8D1134E5-DC5B-4349-8367-A8CBC23F3BA2}">
      <dsp:nvSpPr>
        <dsp:cNvPr id="0" name=""/>
        <dsp:cNvSpPr/>
      </dsp:nvSpPr>
      <dsp:spPr>
        <a:xfrm>
          <a:off x="124714" y="2868444"/>
          <a:ext cx="1121380" cy="9977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9A287-2B77-41DE-885F-B32FD1D5E703}">
      <dsp:nvSpPr>
        <dsp:cNvPr id="0" name=""/>
        <dsp:cNvSpPr/>
      </dsp:nvSpPr>
      <dsp:spPr>
        <a:xfrm>
          <a:off x="2160481" y="2525775"/>
          <a:ext cx="1784121" cy="15382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Representa un camino sistémico y sostenible para la planificación urbana</a:t>
          </a:r>
          <a:endParaRPr lang="es-CO" sz="1300" kern="1200" dirty="0"/>
        </a:p>
      </dsp:txBody>
      <dsp:txXfrm>
        <a:off x="2437343" y="2764478"/>
        <a:ext cx="1230397" cy="1060818"/>
      </dsp:txXfrm>
    </dsp:sp>
    <dsp:sp modelId="{B3BB6903-C4C3-43E9-BA51-F66CFD41BE18}">
      <dsp:nvSpPr>
        <dsp:cNvPr id="0" name=""/>
        <dsp:cNvSpPr/>
      </dsp:nvSpPr>
      <dsp:spPr>
        <a:xfrm>
          <a:off x="2206830" y="3204870"/>
          <a:ext cx="208888" cy="1800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F32C5-354D-424B-9A09-BCE1CF33FA22}">
      <dsp:nvSpPr>
        <dsp:cNvPr id="0" name=""/>
        <dsp:cNvSpPr/>
      </dsp:nvSpPr>
      <dsp:spPr>
        <a:xfrm>
          <a:off x="692373" y="1699564"/>
          <a:ext cx="1784121" cy="153822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6" r="534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743FE-AC0B-44A9-B11D-0C8411304E55}">
      <dsp:nvSpPr>
        <dsp:cNvPr id="0" name=""/>
        <dsp:cNvSpPr/>
      </dsp:nvSpPr>
      <dsp:spPr>
        <a:xfrm>
          <a:off x="1850005" y="3034588"/>
          <a:ext cx="208888" cy="1800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2055-85C4-4814-84EB-AD1DC2F1A209}">
      <dsp:nvSpPr>
        <dsp:cNvPr id="0" name=""/>
        <dsp:cNvSpPr/>
      </dsp:nvSpPr>
      <dsp:spPr>
        <a:xfrm>
          <a:off x="3680476" y="1681276"/>
          <a:ext cx="1784121" cy="15382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Visualiza la ciudad como un sistema y no como desarrollo fragmentado</a:t>
          </a:r>
          <a:endParaRPr lang="es-CO" sz="1300" kern="1200" dirty="0"/>
        </a:p>
      </dsp:txBody>
      <dsp:txXfrm>
        <a:off x="3957338" y="1919979"/>
        <a:ext cx="1230397" cy="1060818"/>
      </dsp:txXfrm>
    </dsp:sp>
    <dsp:sp modelId="{00B5FD20-9903-4795-8AAB-50614B1B5601}">
      <dsp:nvSpPr>
        <dsp:cNvPr id="0" name=""/>
        <dsp:cNvSpPr/>
      </dsp:nvSpPr>
      <dsp:spPr>
        <a:xfrm>
          <a:off x="4900155" y="3014675"/>
          <a:ext cx="208888" cy="1800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001C1-07CC-4110-933B-C8BA8303810D}">
      <dsp:nvSpPr>
        <dsp:cNvPr id="0" name=""/>
        <dsp:cNvSpPr/>
      </dsp:nvSpPr>
      <dsp:spPr>
        <a:xfrm>
          <a:off x="685805" y="0"/>
          <a:ext cx="1784121" cy="15382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E25BB-9E31-4341-AC01-19E427FB1055}">
      <dsp:nvSpPr>
        <dsp:cNvPr id="0" name=""/>
        <dsp:cNvSpPr/>
      </dsp:nvSpPr>
      <dsp:spPr>
        <a:xfrm>
          <a:off x="2133600" y="656400"/>
          <a:ext cx="208888" cy="1800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D2441-66E8-457B-B3C6-CC2E61F8C9EF}">
      <dsp:nvSpPr>
        <dsp:cNvPr id="0" name=""/>
        <dsp:cNvSpPr/>
      </dsp:nvSpPr>
      <dsp:spPr>
        <a:xfrm>
          <a:off x="2160481" y="840435"/>
          <a:ext cx="1784121" cy="15382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Constituye una manera innovadora de identificar y gestionar los elementos naturales  en el área urbana</a:t>
          </a:r>
          <a:endParaRPr lang="es-CO" sz="1200" kern="1200" dirty="0"/>
        </a:p>
      </dsp:txBody>
      <dsp:txXfrm>
        <a:off x="2437343" y="1079138"/>
        <a:ext cx="1230397" cy="1060818"/>
      </dsp:txXfrm>
    </dsp:sp>
    <dsp:sp modelId="{7F9C0AF3-318A-4469-8D6C-6BD874CCA3EB}">
      <dsp:nvSpPr>
        <dsp:cNvPr id="0" name=""/>
        <dsp:cNvSpPr/>
      </dsp:nvSpPr>
      <dsp:spPr>
        <a:xfrm>
          <a:off x="3677311" y="1524000"/>
          <a:ext cx="208888" cy="1800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45C5B-2037-482E-8BB8-A2AFF4FF00DE}">
      <dsp:nvSpPr>
        <dsp:cNvPr id="0" name=""/>
        <dsp:cNvSpPr/>
      </dsp:nvSpPr>
      <dsp:spPr>
        <a:xfrm>
          <a:off x="3680476" y="0"/>
          <a:ext cx="1784121" cy="153822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56" r="1983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3CD3-6CD6-4F19-817B-9F09B4AF29C8}">
      <dsp:nvSpPr>
        <dsp:cNvPr id="0" name=""/>
        <dsp:cNvSpPr/>
      </dsp:nvSpPr>
      <dsp:spPr>
        <a:xfrm>
          <a:off x="3733174" y="675436"/>
          <a:ext cx="208888" cy="1800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AFF3-DF1B-4A50-A656-8C8FAAAF92B8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D7FF9-5F68-4D1C-9602-DA1E30DEE0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303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rPr lang="es-ES"/>
              <a:pPr/>
              <a:t>28/03/2017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rPr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s-CO" smtClean="0"/>
              <a:pPr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851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s-CO" smtClean="0"/>
              <a:pPr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851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5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7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350752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98867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1318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0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1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524376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934933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284880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863842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23550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84643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28/03/2017</a:t>
            </a:fld>
            <a:endParaRPr kumimoji="0"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981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ada-Alcaldí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0" y="56442"/>
            <a:ext cx="9144000" cy="1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60" tIns="45584" rIns="91160" bIns="45584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sz="7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CO" sz="3600" b="1" dirty="0">
                <a:solidFill>
                  <a:schemeClr val="bg1"/>
                </a:solidFill>
                <a:latin typeface="Arial Narrow" pitchFamily="34" charset="0"/>
              </a:rPr>
              <a:t>Estructura </a:t>
            </a:r>
            <a:r>
              <a:rPr lang="es-CO" sz="3600" b="1" dirty="0" smtClean="0">
                <a:solidFill>
                  <a:schemeClr val="bg1"/>
                </a:solidFill>
                <a:latin typeface="Arial Narrow" pitchFamily="34" charset="0"/>
              </a:rPr>
              <a:t>Ecológica </a:t>
            </a:r>
            <a:r>
              <a:rPr lang="es-CO" sz="3600" b="1" dirty="0">
                <a:solidFill>
                  <a:schemeClr val="bg1"/>
                </a:solidFill>
                <a:latin typeface="Arial Narrow" pitchFamily="34" charset="0"/>
              </a:rPr>
              <a:t>como </a:t>
            </a:r>
            <a:r>
              <a:rPr lang="es-CO" sz="3600" b="1" dirty="0" smtClean="0">
                <a:solidFill>
                  <a:schemeClr val="bg1"/>
                </a:solidFill>
                <a:latin typeface="Arial Narrow" pitchFamily="34" charset="0"/>
              </a:rPr>
              <a:t>Soporte </a:t>
            </a:r>
            <a:r>
              <a:rPr lang="es-CO" sz="3600" b="1" dirty="0">
                <a:solidFill>
                  <a:schemeClr val="bg1"/>
                </a:solidFill>
                <a:latin typeface="Arial Narrow" pitchFamily="34" charset="0"/>
              </a:rPr>
              <a:t>de las </a:t>
            </a:r>
            <a:r>
              <a:rPr lang="es-CO" sz="3600" b="1" dirty="0" smtClean="0">
                <a:solidFill>
                  <a:schemeClr val="bg1"/>
                </a:solidFill>
                <a:latin typeface="Arial Narrow" pitchFamily="34" charset="0"/>
              </a:rPr>
              <a:t>Ciudades </a:t>
            </a:r>
          </a:p>
          <a:p>
            <a:pPr algn="ctr" eaLnBrk="1" hangingPunct="1"/>
            <a:r>
              <a:rPr lang="es-CO" sz="2400" b="1" dirty="0" smtClean="0">
                <a:solidFill>
                  <a:schemeClr val="bg1"/>
                </a:solidFill>
                <a:latin typeface="Arial Narrow" pitchFamily="34" charset="0"/>
              </a:rPr>
              <a:t>Oportunidades </a:t>
            </a:r>
            <a:r>
              <a:rPr lang="es-CO" sz="2400" b="1" dirty="0">
                <a:solidFill>
                  <a:schemeClr val="bg1"/>
                </a:solidFill>
                <a:latin typeface="Arial Narrow" pitchFamily="34" charset="0"/>
              </a:rPr>
              <a:t>desde los </a:t>
            </a:r>
            <a:r>
              <a:rPr lang="es-CO" sz="2400" b="1" dirty="0" smtClean="0">
                <a:solidFill>
                  <a:schemeClr val="bg1"/>
                </a:solidFill>
                <a:latin typeface="Arial Narrow" pitchFamily="34" charset="0"/>
              </a:rPr>
              <a:t>Instrumentos </a:t>
            </a:r>
            <a:r>
              <a:rPr lang="es-CO" sz="2400" b="1" dirty="0">
                <a:solidFill>
                  <a:schemeClr val="bg1"/>
                </a:solidFill>
                <a:latin typeface="Arial Narrow" pitchFamily="34" charset="0"/>
              </a:rPr>
              <a:t>de P</a:t>
            </a:r>
            <a:r>
              <a:rPr lang="es-CO" sz="2400" b="1" dirty="0" smtClean="0">
                <a:solidFill>
                  <a:schemeClr val="bg1"/>
                </a:solidFill>
                <a:latin typeface="Arial Narrow" pitchFamily="34" charset="0"/>
              </a:rPr>
              <a:t>lanificación </a:t>
            </a:r>
            <a:r>
              <a:rPr lang="es-CO" sz="2400" b="1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s-CO" sz="2400" b="1" dirty="0" smtClean="0">
                <a:solidFill>
                  <a:schemeClr val="bg1"/>
                </a:solidFill>
                <a:latin typeface="Arial Narrow" pitchFamily="34" charset="0"/>
              </a:rPr>
              <a:t>erritorial</a:t>
            </a:r>
            <a:endParaRPr lang="es-CO" sz="48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8600" y="367081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>
                <a:solidFill>
                  <a:schemeClr val="bg1"/>
                </a:solidFill>
              </a:rPr>
              <a:t>Tatiana Ochoa Cárdenas</a:t>
            </a:r>
            <a:endParaRPr lang="es-CO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2543"/>
            <a:ext cx="6553200" cy="434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609600" y="209550"/>
            <a:ext cx="800099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2.6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ARTICULACIÓN MODELO DE OCUPACIÓN</a:t>
            </a:r>
            <a:endParaRPr lang="es-CO" sz="2000" b="1" dirty="0">
              <a:solidFill>
                <a:prstClr val="white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Triángulo isósceles"/>
          <p:cNvSpPr/>
          <p:nvPr/>
        </p:nvSpPr>
        <p:spPr bwMode="auto">
          <a:xfrm>
            <a:off x="-3175" y="3696"/>
            <a:ext cx="9144000" cy="3519415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13280"/>
          <a:stretch>
            <a:fillRect/>
          </a:stretch>
        </p:blipFill>
        <p:spPr bwMode="auto">
          <a:xfrm>
            <a:off x="-3175" y="214313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233363" y="1885951"/>
            <a:ext cx="884237" cy="1323439"/>
            <a:chOff x="232789" y="3124826"/>
            <a:chExt cx="885025" cy="1322367"/>
          </a:xfrm>
        </p:grpSpPr>
        <p:sp>
          <p:nvSpPr>
            <p:cNvPr id="11" name="10 Rectángulo"/>
            <p:cNvSpPr/>
            <p:nvPr/>
          </p:nvSpPr>
          <p:spPr bwMode="auto">
            <a:xfrm>
              <a:off x="232789" y="3361172"/>
              <a:ext cx="885025" cy="8740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12" name="27 CuadroTexto"/>
            <p:cNvSpPr txBox="1">
              <a:spLocks noChangeArrowheads="1"/>
            </p:cNvSpPr>
            <p:nvPr/>
          </p:nvSpPr>
          <p:spPr bwMode="auto">
            <a:xfrm>
              <a:off x="328957" y="3124826"/>
              <a:ext cx="667684" cy="132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O" altLang="es-CO" sz="8000" dirty="0">
                  <a:solidFill>
                    <a:srgbClr val="FFFFFF"/>
                  </a:solidFill>
                  <a:latin typeface="Futura Lt BT" pitchFamily="34" charset="0"/>
                </a:rPr>
                <a:t>3</a:t>
              </a:r>
              <a:endParaRPr lang="es-CO" altLang="es-CO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12 Redondear rectángulo de esquina diagonal"/>
          <p:cNvSpPr/>
          <p:nvPr/>
        </p:nvSpPr>
        <p:spPr bwMode="auto">
          <a:xfrm>
            <a:off x="533400" y="3375025"/>
            <a:ext cx="7848600" cy="708025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4" name="16 CuadroTexto"/>
          <p:cNvSpPr txBox="1">
            <a:spLocks noChangeArrowheads="1"/>
          </p:cNvSpPr>
          <p:nvPr/>
        </p:nvSpPr>
        <p:spPr bwMode="auto">
          <a:xfrm>
            <a:off x="1908175" y="1819179"/>
            <a:ext cx="49101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altLang="es-CO" sz="3200" b="1" dirty="0" smtClean="0">
                <a:solidFill>
                  <a:srgbClr val="00B0F0"/>
                </a:solidFill>
                <a:latin typeface="Futura Lt BT" pitchFamily="34" charset="0"/>
              </a:rPr>
              <a:t>ESTRUCTURA ECOLÓGICA DE SOPORTE</a:t>
            </a:r>
            <a:endParaRPr lang="es-CO" altLang="es-CO" sz="3200" b="1" dirty="0">
              <a:solidFill>
                <a:srgbClr val="00B0F0"/>
              </a:solidFill>
              <a:latin typeface="Futura Lt BT" pitchFamily="34" charset="0"/>
            </a:endParaRPr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457200" y="3498275"/>
            <a:ext cx="8077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3200" b="1" dirty="0" smtClean="0">
                <a:solidFill>
                  <a:schemeClr val="bg1"/>
                </a:solidFill>
                <a:latin typeface="Futura Lt BT" pitchFamily="34" charset="0"/>
              </a:rPr>
              <a:t>IMPLEMENTACIÓN Y SEGUIMIENTO</a:t>
            </a:r>
            <a:endParaRPr lang="es-CO" altLang="es-CO" sz="3200" b="1" dirty="0">
              <a:solidFill>
                <a:schemeClr val="bg1"/>
              </a:solidFill>
              <a:latin typeface="Futura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857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MG_20130307_163234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1123951"/>
            <a:ext cx="4038600" cy="3733800"/>
          </a:xfrm>
          <a:prstGeom prst="rect">
            <a:avLst/>
          </a:prstGeom>
          <a:pattFill prst="lgCheck">
            <a:fgClr>
              <a:srgbClr val="DDDDD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6627" name="10 Marcador de contenido"/>
          <p:cNvSpPr>
            <a:spLocks noGrp="1"/>
          </p:cNvSpPr>
          <p:nvPr>
            <p:ph idx="1"/>
          </p:nvPr>
        </p:nvSpPr>
        <p:spPr>
          <a:xfrm>
            <a:off x="76200" y="1352550"/>
            <a:ext cx="4038600" cy="3428999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s-CO" sz="2900" dirty="0" smtClean="0"/>
              <a:t>Proyectos estratégicos y regionales</a:t>
            </a:r>
          </a:p>
          <a:p>
            <a:pPr marL="0" indent="0">
              <a:buFont typeface="Arial" pitchFamily="34" charset="0"/>
              <a:buNone/>
              <a:defRPr/>
            </a:pPr>
            <a:endParaRPr lang="es-CO" sz="1400" dirty="0" smtClean="0"/>
          </a:p>
          <a:p>
            <a:pPr>
              <a:defRPr/>
            </a:pPr>
            <a:r>
              <a:rPr lang="es-CO" sz="2900" dirty="0" smtClean="0"/>
              <a:t>Instrumentos de gestión y financiación para la consolidación de la estructura ecológica enmarcada</a:t>
            </a:r>
          </a:p>
          <a:p>
            <a:pPr lvl="1">
              <a:defRPr/>
            </a:pPr>
            <a:r>
              <a:rPr lang="es-CO" sz="2600" dirty="0" smtClean="0"/>
              <a:t>Instrumentos financieros, económicos</a:t>
            </a:r>
          </a:p>
          <a:p>
            <a:pPr lvl="1">
              <a:defRPr/>
            </a:pPr>
            <a:r>
              <a:rPr lang="es-CO" sz="2600" dirty="0" smtClean="0"/>
              <a:t>De gestión del suelo</a:t>
            </a:r>
          </a:p>
          <a:p>
            <a:pPr lvl="1">
              <a:defRPr/>
            </a:pPr>
            <a:r>
              <a:rPr lang="es-CO" sz="2600" dirty="0" smtClean="0"/>
              <a:t>Esquema de pago por servicios ambientales</a:t>
            </a:r>
          </a:p>
          <a:p>
            <a:pPr lvl="1">
              <a:defRPr/>
            </a:pPr>
            <a:r>
              <a:rPr lang="es-CO" sz="2600" dirty="0" smtClean="0"/>
              <a:t>Relacionamiento con los instrumentos de ejecución y planificación municipal.</a:t>
            </a:r>
          </a:p>
          <a:p>
            <a:pPr marL="457200" lvl="1" indent="0">
              <a:buNone/>
              <a:defRPr/>
            </a:pPr>
            <a:endParaRPr lang="es-CO" sz="2600" dirty="0" smtClean="0"/>
          </a:p>
          <a:p>
            <a:pPr marL="361950" lvl="1" indent="-361950">
              <a:buFont typeface="Arial" pitchFamily="34" charset="0"/>
              <a:buChar char="•"/>
              <a:defRPr/>
            </a:pPr>
            <a:r>
              <a:rPr lang="es-CO" sz="2900" dirty="0" smtClean="0"/>
              <a:t>Seguimiento de indicadores de la Estructura </a:t>
            </a:r>
            <a:r>
              <a:rPr lang="es-CO" sz="2900" dirty="0" smtClean="0"/>
              <a:t>Ecológica</a:t>
            </a:r>
            <a:endParaRPr lang="es-CO" sz="2400" dirty="0" smtClean="0"/>
          </a:p>
        </p:txBody>
      </p:sp>
      <p:sp>
        <p:nvSpPr>
          <p:cNvPr id="5" name="4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-76200" y="209550"/>
            <a:ext cx="92202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3.1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</a:t>
            </a:r>
            <a:r>
              <a:rPr lang="es-CO" sz="2000" b="1" dirty="0">
                <a:solidFill>
                  <a:prstClr val="white"/>
                </a:solidFill>
                <a:latin typeface="Futura Lt BT" pitchFamily="34" charset="0"/>
              </a:rPr>
              <a:t>ACCIONES Y PROYECTOS 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ESTRATÉGICOS </a:t>
            </a:r>
            <a:r>
              <a:rPr lang="es-CO" sz="1600" b="1" dirty="0" smtClean="0">
                <a:solidFill>
                  <a:prstClr val="white"/>
                </a:solidFill>
                <a:latin typeface="Futura Lt BT" pitchFamily="34" charset="0"/>
              </a:rPr>
              <a:t>(Seguimiento y Sostenibilidad)</a:t>
            </a:r>
            <a:endParaRPr lang="es-CO" b="1" dirty="0">
              <a:solidFill>
                <a:schemeClr val="bg1"/>
              </a:solidFill>
              <a:latin typeface="Futura Lt BT" pitchFamily="34" charset="0"/>
            </a:endParaRPr>
          </a:p>
        </p:txBody>
      </p:sp>
      <p:pic>
        <p:nvPicPr>
          <p:cNvPr id="8" name="22 Imagen" descr="Ambitos_29a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19150"/>
            <a:ext cx="4813330" cy="3000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67615"/>
              </p:ext>
            </p:extLst>
          </p:nvPr>
        </p:nvGraphicFramePr>
        <p:xfrm>
          <a:off x="4953000" y="3333750"/>
          <a:ext cx="3692496" cy="1290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4495"/>
                <a:gridCol w="3048001"/>
              </a:tblGrid>
              <a:tr h="261937">
                <a:tc>
                  <a:txBody>
                    <a:bodyPr/>
                    <a:lstStyle/>
                    <a:p>
                      <a:r>
                        <a:rPr lang="es-CO" sz="900" dirty="0" smtClean="0">
                          <a:solidFill>
                            <a:schemeClr val="tx1"/>
                          </a:solidFill>
                        </a:rPr>
                        <a:t>ÁMBITOS</a:t>
                      </a:r>
                      <a:r>
                        <a:rPr lang="es-CO" sz="900" dirty="0" smtClean="0"/>
                        <a:t> </a:t>
                      </a:r>
                      <a:endParaRPr lang="es-CO" sz="900" dirty="0"/>
                    </a:p>
                  </a:txBody>
                  <a:tcPr marL="91404" marR="91404" marT="34292" marB="34292"/>
                </a:tc>
                <a:tc>
                  <a:txBody>
                    <a:bodyPr/>
                    <a:lstStyle/>
                    <a:p>
                      <a:r>
                        <a:rPr lang="es-CO" sz="900" dirty="0" smtClean="0">
                          <a:solidFill>
                            <a:schemeClr val="tx1"/>
                          </a:solidFill>
                        </a:rPr>
                        <a:t>ORIENTACIÓN</a:t>
                      </a:r>
                      <a:r>
                        <a:rPr lang="es-CO" sz="900" baseline="0" dirty="0" smtClean="0">
                          <a:solidFill>
                            <a:schemeClr val="tx1"/>
                          </a:solidFill>
                        </a:rPr>
                        <a:t> DE INSTRUMENTOS</a:t>
                      </a:r>
                      <a:endParaRPr lang="es-CO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34292" marB="34292"/>
                </a:tc>
              </a:tr>
              <a:tr h="157163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/>
                        <a:t>I</a:t>
                      </a:r>
                      <a:endParaRPr lang="es-CO" sz="900" dirty="0"/>
                    </a:p>
                  </a:txBody>
                  <a:tcPr marL="91404" marR="91404" marT="34292" marB="34292" anchor="ctr"/>
                </a:tc>
                <a:tc>
                  <a:txBody>
                    <a:bodyPr/>
                    <a:lstStyle/>
                    <a:p>
                      <a:r>
                        <a:rPr lang="es-CO" sz="900" dirty="0" smtClean="0"/>
                        <a:t>ÁREAS DE CONSERVACIÓN CON DECLARATORIAS Y/O RESTRICCIONES</a:t>
                      </a:r>
                      <a:endParaRPr lang="es-CO" sz="900" dirty="0"/>
                    </a:p>
                  </a:txBody>
                  <a:tcPr marL="91404" marR="91404" marT="34292" marB="34292"/>
                </a:tc>
              </a:tr>
              <a:tr h="157163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/>
                        <a:t>II</a:t>
                      </a:r>
                      <a:endParaRPr lang="es-CO" sz="900" dirty="0"/>
                    </a:p>
                  </a:txBody>
                  <a:tcPr marL="91404" marR="91404" marT="34292" marB="34292" anchor="ctr"/>
                </a:tc>
                <a:tc>
                  <a:txBody>
                    <a:bodyPr/>
                    <a:lstStyle/>
                    <a:p>
                      <a:r>
                        <a:rPr lang="es-CO" sz="900" dirty="0" smtClean="0"/>
                        <a:t>ÁREAS DE CONSERVACIÓN PARA AMPLIACIÓN DEL DOMINIO PÚBLICO</a:t>
                      </a:r>
                      <a:endParaRPr lang="es-CO" sz="900" dirty="0"/>
                    </a:p>
                  </a:txBody>
                  <a:tcPr marL="91404" marR="91404" marT="34292" marB="34292"/>
                </a:tc>
              </a:tr>
              <a:tr h="261937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/>
                        <a:t>III</a:t>
                      </a:r>
                      <a:endParaRPr lang="es-CO" sz="900" dirty="0"/>
                    </a:p>
                  </a:txBody>
                  <a:tcPr marL="91404" marR="91404" marT="34292" marB="34292" anchor="ctr"/>
                </a:tc>
                <a:tc>
                  <a:txBody>
                    <a:bodyPr/>
                    <a:lstStyle/>
                    <a:p>
                      <a:r>
                        <a:rPr lang="es-CO" sz="900" dirty="0" smtClean="0"/>
                        <a:t>ÁREAS DE INCENTIVO A LA CONSERVACIÓN EN SUELO PREDOMINANTEMENTE PRIVADO</a:t>
                      </a:r>
                      <a:endParaRPr lang="es-CO" sz="900" dirty="0"/>
                    </a:p>
                  </a:txBody>
                  <a:tcPr marL="91404" marR="91404"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14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MG_20130307_163234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4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-76200" y="209550"/>
            <a:ext cx="92202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3.2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APRENDIZAJES Y AVANCES</a:t>
            </a:r>
            <a:endParaRPr lang="es-CO" b="1" dirty="0">
              <a:solidFill>
                <a:schemeClr val="bg1"/>
              </a:solidFill>
              <a:latin typeface="Futura Lt BT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59768356"/>
              </p:ext>
            </p:extLst>
          </p:nvPr>
        </p:nvGraphicFramePr>
        <p:xfrm>
          <a:off x="-762000" y="89535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10 Imagen" descr="PropuestaEEP_centrourbana_InfraE_corrAKA.jpg"/>
          <p:cNvPicPr>
            <a:picLocks noChangeAspect="1"/>
          </p:cNvPicPr>
          <p:nvPr/>
        </p:nvPicPr>
        <p:blipFill>
          <a:blip r:embed="rId9" cstate="print"/>
          <a:srcRect l="4119" t="8333" r="4924" b="9375"/>
          <a:stretch>
            <a:fillRect/>
          </a:stretch>
        </p:blipFill>
        <p:spPr>
          <a:xfrm>
            <a:off x="6400800" y="1123950"/>
            <a:ext cx="2610829" cy="1825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76200" y="461739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Fotografías Jorge Sanabria</a:t>
            </a:r>
            <a:endParaRPr lang="es-CO" sz="1200" dirty="0"/>
          </a:p>
        </p:txBody>
      </p:sp>
      <p:pic>
        <p:nvPicPr>
          <p:cNvPr id="2050" name="Picture 2" descr="C:\Users\tochoaca\AppData\Local\Microsoft\Windows\Temporary Internet Files\Content.IE5\7L3C8IB6\SECTOR-1_PLOA-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86225"/>
            <a:ext cx="1879601" cy="105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75" y="3257550"/>
            <a:ext cx="3273566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tochoaca\AppData\Local\Microsoft\Windows\Temporary Internet Files\Content.IE5\C9HR895D\Plazoleta de Los Comerciantes - Sector Comercial (6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3950"/>
            <a:ext cx="1488116" cy="83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choaca\AppData\Local\Microsoft\Windows\Temporary Internet Files\Content.IE5\C9HR895D\Plazoleta de Los Comerciantes - Sector Comercial (4)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15684"/>
            <a:ext cx="1488116" cy="83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26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Triángulo isósceles"/>
          <p:cNvSpPr/>
          <p:nvPr/>
        </p:nvSpPr>
        <p:spPr bwMode="auto">
          <a:xfrm>
            <a:off x="-3175" y="3696"/>
            <a:ext cx="9144000" cy="3519415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13280"/>
          <a:stretch>
            <a:fillRect/>
          </a:stretch>
        </p:blipFill>
        <p:spPr bwMode="auto">
          <a:xfrm>
            <a:off x="-3175" y="214313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233363" y="1885951"/>
            <a:ext cx="884237" cy="1323439"/>
            <a:chOff x="232789" y="3124826"/>
            <a:chExt cx="885025" cy="1322367"/>
          </a:xfrm>
        </p:grpSpPr>
        <p:sp>
          <p:nvSpPr>
            <p:cNvPr id="11" name="10 Rectángulo"/>
            <p:cNvSpPr/>
            <p:nvPr/>
          </p:nvSpPr>
          <p:spPr bwMode="auto">
            <a:xfrm>
              <a:off x="232789" y="3361172"/>
              <a:ext cx="885025" cy="8740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12" name="27 CuadroTexto"/>
            <p:cNvSpPr txBox="1">
              <a:spLocks noChangeArrowheads="1"/>
            </p:cNvSpPr>
            <p:nvPr/>
          </p:nvSpPr>
          <p:spPr bwMode="auto">
            <a:xfrm>
              <a:off x="328957" y="3124826"/>
              <a:ext cx="667684" cy="132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O" altLang="es-CO" sz="8000" dirty="0">
                  <a:solidFill>
                    <a:srgbClr val="FFFFFF"/>
                  </a:solidFill>
                  <a:latin typeface="Futura Lt BT" pitchFamily="34" charset="0"/>
                </a:rPr>
                <a:t>1</a:t>
              </a:r>
              <a:endParaRPr lang="es-CO" altLang="es-CO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12 Redondear rectángulo de esquina diagonal"/>
          <p:cNvSpPr/>
          <p:nvPr/>
        </p:nvSpPr>
        <p:spPr bwMode="auto">
          <a:xfrm>
            <a:off x="1651000" y="3375025"/>
            <a:ext cx="5446713" cy="708025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4" name="16 CuadroTexto"/>
          <p:cNvSpPr txBox="1">
            <a:spLocks noChangeArrowheads="1"/>
          </p:cNvSpPr>
          <p:nvPr/>
        </p:nvSpPr>
        <p:spPr bwMode="auto">
          <a:xfrm>
            <a:off x="1908175" y="3387725"/>
            <a:ext cx="4910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altLang="es-CO" sz="3200" b="1" dirty="0" smtClean="0">
                <a:solidFill>
                  <a:srgbClr val="00B0F0"/>
                </a:solidFill>
                <a:latin typeface="Futura Lt BT" pitchFamily="34" charset="0"/>
              </a:rPr>
              <a:t>CONTEXTO GENERAL</a:t>
            </a:r>
            <a:endParaRPr lang="es-CO" altLang="es-CO" sz="3200" b="1" dirty="0">
              <a:solidFill>
                <a:srgbClr val="00B0F0"/>
              </a:solidFill>
              <a:latin typeface="Futura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19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o"/>
          <p:cNvGrpSpPr>
            <a:grpSpLocks/>
          </p:cNvGrpSpPr>
          <p:nvPr/>
        </p:nvGrpSpPr>
        <p:grpSpPr bwMode="auto">
          <a:xfrm>
            <a:off x="0" y="209550"/>
            <a:ext cx="9144000" cy="492125"/>
            <a:chOff x="0" y="2005014"/>
            <a:chExt cx="9144000" cy="492124"/>
          </a:xfrm>
        </p:grpSpPr>
        <p:sp>
          <p:nvSpPr>
            <p:cNvPr id="25" name="24 Redondear rectángulo de esquina diagonal"/>
            <p:cNvSpPr/>
            <p:nvPr/>
          </p:nvSpPr>
          <p:spPr bwMode="auto">
            <a:xfrm>
              <a:off x="0" y="2025220"/>
              <a:ext cx="9144000" cy="471918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 bwMode="auto">
            <a:xfrm>
              <a:off x="887087" y="2005014"/>
              <a:ext cx="7337631" cy="4609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400" b="1" dirty="0">
                  <a:solidFill>
                    <a:prstClr val="white"/>
                  </a:solidFill>
                  <a:latin typeface="Futura Lt BT" pitchFamily="34" charset="0"/>
                </a:rPr>
                <a:t>1</a:t>
              </a:r>
              <a:r>
                <a:rPr lang="es-CO" sz="2400" b="1" dirty="0" smtClean="0">
                  <a:solidFill>
                    <a:prstClr val="white"/>
                  </a:solidFill>
                  <a:latin typeface="Futura Lt BT" pitchFamily="34" charset="0"/>
                </a:rPr>
                <a:t>.1</a:t>
              </a:r>
              <a:r>
                <a:rPr lang="es-CO" sz="2000" b="1" dirty="0" smtClean="0">
                  <a:solidFill>
                    <a:prstClr val="white"/>
                  </a:solidFill>
                  <a:latin typeface="Futura Lt BT" pitchFamily="34" charset="0"/>
                </a:rPr>
                <a:t> </a:t>
              </a:r>
              <a:r>
                <a:rPr lang="es-CO" sz="2000" b="1" dirty="0">
                  <a:solidFill>
                    <a:prstClr val="white"/>
                  </a:solidFill>
                  <a:latin typeface="Futura Lt BT" pitchFamily="34" charset="0"/>
                </a:rPr>
                <a:t>DINÁMICA DE OCUPACIÓN DEL TERRITORIO</a:t>
              </a:r>
            </a:p>
          </p:txBody>
        </p:sp>
      </p:grpSp>
      <p:sp>
        <p:nvSpPr>
          <p:cNvPr id="15" name="26 CuadroTexto"/>
          <p:cNvSpPr txBox="1">
            <a:spLocks noChangeArrowheads="1"/>
          </p:cNvSpPr>
          <p:nvPr/>
        </p:nvSpPr>
        <p:spPr bwMode="auto">
          <a:xfrm>
            <a:off x="161954" y="709919"/>
            <a:ext cx="8833183" cy="400110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r>
              <a:rPr lang="es-CO" altLang="es-CO" sz="2000" b="1" dirty="0" smtClean="0">
                <a:solidFill>
                  <a:prstClr val="black"/>
                </a:solidFill>
                <a:latin typeface="Arial Narrow" pitchFamily="34" charset="0"/>
              </a:rPr>
              <a:t>Crecimiento urbanístico y poblacional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5" y="1895927"/>
            <a:ext cx="6751637" cy="35369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0099" y="3042950"/>
            <a:ext cx="2317899" cy="155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3746500" y="4772118"/>
            <a:ext cx="431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altLang="es-CO" sz="1400" b="1" dirty="0">
                <a:solidFill>
                  <a:prstClr val="black"/>
                </a:solidFill>
                <a:latin typeface="Arial Narrow" pitchFamily="34" charset="0"/>
              </a:rPr>
              <a:t>POBLACIÓN ÁREA URBANA: 364.385  </a:t>
            </a:r>
            <a:r>
              <a:rPr lang="es-CO" altLang="es-CO" sz="1400" b="1" dirty="0">
                <a:solidFill>
                  <a:srgbClr val="FF0000"/>
                </a:solidFill>
                <a:latin typeface="Arial Narrow" pitchFamily="34" charset="0"/>
              </a:rPr>
              <a:t>(93%) </a:t>
            </a:r>
            <a:r>
              <a:rPr lang="es-CO" altLang="es-CO" sz="700" b="1" dirty="0">
                <a:solidFill>
                  <a:prstClr val="black"/>
                </a:solidFill>
                <a:latin typeface="Arial Narrow" pitchFamily="34" charset="0"/>
              </a:rPr>
              <a:t>2012</a:t>
            </a:r>
            <a:endParaRPr lang="es-AR" altLang="es-CO" sz="7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3970338" y="3822793"/>
            <a:ext cx="184150" cy="9525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178185" y="1579767"/>
            <a:ext cx="3828108" cy="80021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1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Lt BT" pitchFamily="34" charset="0"/>
              </a:defRPr>
            </a:lvl1pPr>
          </a:lstStyle>
          <a:p>
            <a:pPr>
              <a:defRPr/>
            </a:pPr>
            <a:r>
              <a:rPr lang="es-CO" dirty="0" smtClean="0">
                <a:ln>
                  <a:noFill/>
                </a:ln>
                <a:solidFill>
                  <a:prstClr val="black"/>
                </a:solidFill>
                <a:effectLst/>
                <a:latin typeface="Arial Narrow" pitchFamily="34" charset="0"/>
              </a:rPr>
              <a:t>POBLACIÓN ÁREA RURAL: 27.275  </a:t>
            </a:r>
            <a:r>
              <a:rPr lang="es-CO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(7 %) </a:t>
            </a:r>
            <a:r>
              <a:rPr lang="es-CO" sz="700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2012</a:t>
            </a:r>
            <a:r>
              <a:rPr lang="es-CO" sz="3200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 </a:t>
            </a:r>
            <a:endParaRPr lang="es-AR" sz="3200" dirty="0" smtClean="0">
              <a:ln>
                <a:noFill/>
              </a:ln>
              <a:solidFill>
                <a:prstClr val="black"/>
              </a:solidFill>
              <a:effectLst/>
            </a:endParaRPr>
          </a:p>
          <a:p>
            <a:pPr>
              <a:defRPr/>
            </a:pPr>
            <a:endParaRPr lang="es-AR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2746375" y="2059081"/>
            <a:ext cx="627063" cy="126365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72587" y="1053473"/>
            <a:ext cx="3474388" cy="4924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prstClr val="white"/>
                </a:solidFill>
                <a:latin typeface="Arial Narrow" pitchFamily="34" charset="0"/>
              </a:rPr>
              <a:t>TOTAL POBLACIÓN </a:t>
            </a:r>
          </a:p>
          <a:p>
            <a:pPr algn="ctr">
              <a:defRPr/>
            </a:pPr>
            <a:r>
              <a:rPr lang="es-CO" sz="1200" b="1" dirty="0">
                <a:solidFill>
                  <a:prstClr val="white"/>
                </a:solidFill>
                <a:latin typeface="Arial Narrow" pitchFamily="34" charset="0"/>
              </a:rPr>
              <a:t>MUNICIPIO DE MANIZALES: </a:t>
            </a:r>
            <a:r>
              <a:rPr lang="es-CO" sz="1400" b="1" dirty="0">
                <a:solidFill>
                  <a:prstClr val="white"/>
                </a:solidFill>
                <a:latin typeface="Arial Narrow" pitchFamily="34" charset="0"/>
              </a:rPr>
              <a:t>391.660</a:t>
            </a:r>
            <a:r>
              <a:rPr lang="es-CO" sz="1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s-CO" sz="600" dirty="0">
                <a:solidFill>
                  <a:prstClr val="white"/>
                </a:solidFill>
                <a:latin typeface="Arial Narrow" pitchFamily="34" charset="0"/>
              </a:rPr>
              <a:t>2012</a:t>
            </a:r>
            <a:r>
              <a:rPr lang="es-CO" sz="12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endParaRPr lang="es-AR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3373438" y="2059081"/>
            <a:ext cx="3411537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144963" y="4775293"/>
            <a:ext cx="30988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160821" y="1828621"/>
            <a:ext cx="1810997" cy="120032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prstClr val="black"/>
                </a:solidFill>
                <a:latin typeface="Arial Narrow" pitchFamily="34" charset="0"/>
              </a:rPr>
              <a:t>En relación al tamaño y distribución de la población, el 93% de la Población de Manizales, se concentra en el Suelo Urbano </a:t>
            </a:r>
            <a:endParaRPr lang="es-AR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 flipH="1" flipV="1">
            <a:off x="3646488" y="1330418"/>
            <a:ext cx="43053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7951788" y="1330418"/>
            <a:ext cx="0" cy="2778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7951788" y="3322731"/>
            <a:ext cx="0" cy="34131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 flipV="1">
            <a:off x="3967163" y="3664043"/>
            <a:ext cx="3984625" cy="31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1024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Triángulo isósceles"/>
          <p:cNvSpPr/>
          <p:nvPr/>
        </p:nvSpPr>
        <p:spPr bwMode="auto">
          <a:xfrm>
            <a:off x="-3175" y="3696"/>
            <a:ext cx="9144000" cy="3519415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13280"/>
          <a:stretch>
            <a:fillRect/>
          </a:stretch>
        </p:blipFill>
        <p:spPr bwMode="auto">
          <a:xfrm>
            <a:off x="-3175" y="214313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233363" y="1885951"/>
            <a:ext cx="884237" cy="1323439"/>
            <a:chOff x="232789" y="3124826"/>
            <a:chExt cx="885025" cy="1322367"/>
          </a:xfrm>
        </p:grpSpPr>
        <p:sp>
          <p:nvSpPr>
            <p:cNvPr id="11" name="10 Rectángulo"/>
            <p:cNvSpPr/>
            <p:nvPr/>
          </p:nvSpPr>
          <p:spPr bwMode="auto">
            <a:xfrm>
              <a:off x="232789" y="3361172"/>
              <a:ext cx="885025" cy="8740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12" name="27 CuadroTexto"/>
            <p:cNvSpPr txBox="1">
              <a:spLocks noChangeArrowheads="1"/>
            </p:cNvSpPr>
            <p:nvPr/>
          </p:nvSpPr>
          <p:spPr bwMode="auto">
            <a:xfrm>
              <a:off x="328957" y="3124826"/>
              <a:ext cx="667684" cy="132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O" altLang="es-CO" sz="8000" dirty="0">
                  <a:solidFill>
                    <a:srgbClr val="FFFFFF"/>
                  </a:solidFill>
                  <a:latin typeface="Futura Lt BT" pitchFamily="34" charset="0"/>
                </a:rPr>
                <a:t>2</a:t>
              </a:r>
              <a:endParaRPr lang="es-CO" altLang="es-CO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12 Redondear rectángulo de esquina diagonal"/>
          <p:cNvSpPr/>
          <p:nvPr/>
        </p:nvSpPr>
        <p:spPr bwMode="auto">
          <a:xfrm>
            <a:off x="1651000" y="3375025"/>
            <a:ext cx="5446713" cy="708025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4" name="16 CuadroTexto"/>
          <p:cNvSpPr txBox="1">
            <a:spLocks noChangeArrowheads="1"/>
          </p:cNvSpPr>
          <p:nvPr/>
        </p:nvSpPr>
        <p:spPr bwMode="auto">
          <a:xfrm>
            <a:off x="1908175" y="1819179"/>
            <a:ext cx="49101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altLang="es-CO" sz="3200" b="1" dirty="0" smtClean="0">
                <a:solidFill>
                  <a:srgbClr val="00B0F0"/>
                </a:solidFill>
                <a:latin typeface="Futura Lt BT" pitchFamily="34" charset="0"/>
              </a:rPr>
              <a:t>ESTRUCTURA ECOLÓGICA DE SOPORTE</a:t>
            </a:r>
            <a:endParaRPr lang="es-CO" altLang="es-CO" sz="3200" b="1" dirty="0">
              <a:solidFill>
                <a:srgbClr val="00B0F0"/>
              </a:solidFill>
              <a:latin typeface="Futura Lt BT" pitchFamily="34" charset="0"/>
            </a:endParaRPr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1908175" y="3498275"/>
            <a:ext cx="4910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altLang="es-CO" sz="3200" b="1" dirty="0" smtClean="0">
                <a:solidFill>
                  <a:schemeClr val="bg1"/>
                </a:solidFill>
                <a:latin typeface="Futura Lt BT" pitchFamily="34" charset="0"/>
              </a:rPr>
              <a:t>REVISIÓN POT</a:t>
            </a:r>
            <a:endParaRPr lang="es-CO" altLang="es-CO" sz="3200" b="1" dirty="0">
              <a:solidFill>
                <a:schemeClr val="bg1"/>
              </a:solidFill>
              <a:latin typeface="Futura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33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-Alcaldí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1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4171950"/>
            <a:ext cx="9144000" cy="97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0" y="209549"/>
            <a:ext cx="9144000" cy="769441"/>
            <a:chOff x="0" y="2005014"/>
            <a:chExt cx="9144000" cy="7694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9 Redondear rectángulo de esquina diagonal"/>
            <p:cNvSpPr/>
            <p:nvPr/>
          </p:nvSpPr>
          <p:spPr bwMode="auto">
            <a:xfrm>
              <a:off x="0" y="2025220"/>
              <a:ext cx="9144000" cy="471918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 bwMode="auto">
            <a:xfrm>
              <a:off x="228600" y="2005014"/>
              <a:ext cx="8763000" cy="7694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O" sz="2400" b="1" dirty="0" smtClean="0">
                  <a:solidFill>
                    <a:prstClr val="white"/>
                  </a:solidFill>
                  <a:latin typeface="Futura Lt BT" pitchFamily="34" charset="0"/>
                </a:rPr>
                <a:t>2.1</a:t>
              </a:r>
              <a:r>
                <a:rPr lang="es-CO" sz="2000" b="1" dirty="0" smtClean="0">
                  <a:solidFill>
                    <a:prstClr val="white"/>
                  </a:solidFill>
                  <a:latin typeface="Futura Lt BT" pitchFamily="34" charset="0"/>
                </a:rPr>
                <a:t> </a:t>
              </a:r>
              <a:r>
                <a:rPr lang="es-CO" sz="2000" b="1" dirty="0">
                  <a:solidFill>
                    <a:prstClr val="white"/>
                  </a:solidFill>
                  <a:latin typeface="Futura Lt BT" pitchFamily="34" charset="0"/>
                </a:rPr>
                <a:t>ELEMENTOS DE LA ESTRUCTURA ECOLÓGICA DE SOPORTE</a:t>
              </a:r>
            </a:p>
            <a:p>
              <a:pPr algn="ctr">
                <a:defRPr/>
              </a:pPr>
              <a:endParaRPr lang="es-CO" sz="2000" b="1" dirty="0">
                <a:solidFill>
                  <a:schemeClr val="bg1"/>
                </a:solidFill>
                <a:latin typeface="Futura Lt BT" pitchFamily="34" charset="0"/>
              </a:endParaRPr>
            </a:p>
          </p:txBody>
        </p: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17673485"/>
              </p:ext>
            </p:extLst>
          </p:nvPr>
        </p:nvGraphicFramePr>
        <p:xfrm>
          <a:off x="260498" y="895350"/>
          <a:ext cx="5606902" cy="399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 descr="C:\Tatiana\TATIANA\UPA\EJE. PRESUPUESTO\2012\Estructura Ecologica\ALCANCES\EEP\Entregas\E Final\EstructuraEcologicaManizales\ANEXOS\06_Ploteos\JPG\PriorizacionAreas_SevEcosistemicosUrbano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5367" y="1063256"/>
            <a:ext cx="2906233" cy="181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9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IMG_20130427_10504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1" name="10 Imagen" descr="ppios (2).png"/>
          <p:cNvPicPr>
            <a:picLocks noChangeAspect="1"/>
          </p:cNvPicPr>
          <p:nvPr/>
        </p:nvPicPr>
        <p:blipFill rotWithShape="1">
          <a:blip r:embed="rId3" cstate="print"/>
          <a:srcRect b="49299"/>
          <a:stretch/>
        </p:blipFill>
        <p:spPr>
          <a:xfrm>
            <a:off x="571499" y="857251"/>
            <a:ext cx="7315200" cy="1256844"/>
          </a:xfrm>
          <a:prstGeom prst="rect">
            <a:avLst/>
          </a:prstGeom>
        </p:spPr>
      </p:pic>
      <p:sp>
        <p:nvSpPr>
          <p:cNvPr id="8" name="7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609600" y="209550"/>
            <a:ext cx="800099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2.2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</a:t>
            </a:r>
            <a:r>
              <a:rPr lang="es-CO" sz="2000" b="1" dirty="0">
                <a:solidFill>
                  <a:prstClr val="white"/>
                </a:solidFill>
                <a:latin typeface="Futura Lt BT" pitchFamily="34" charset="0"/>
              </a:rPr>
              <a:t>DISEÑO DE LA ESTRUCTURA ECOLÓGICA</a:t>
            </a:r>
            <a:endParaRPr lang="es-CO" sz="2000" b="1" dirty="0">
              <a:solidFill>
                <a:prstClr val="white"/>
              </a:solidFill>
              <a:latin typeface="Futura Lt BT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2190751"/>
            <a:ext cx="6646713" cy="2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16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 descr="C:\Users\tochoaca\Desktop\Flujograma EES Urb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833438"/>
            <a:ext cx="75834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09600" y="209550"/>
            <a:ext cx="800099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2.3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</a:t>
            </a:r>
            <a:r>
              <a:rPr lang="es-CO" sz="2000" b="1" dirty="0">
                <a:solidFill>
                  <a:prstClr val="white"/>
                </a:solidFill>
                <a:latin typeface="Futura Lt BT" pitchFamily="34" charset="0"/>
              </a:rPr>
              <a:t>COMPONENTE 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URBANO </a:t>
            </a:r>
            <a:r>
              <a:rPr lang="es-CO" b="1" dirty="0" smtClean="0">
                <a:solidFill>
                  <a:prstClr val="white"/>
                </a:solidFill>
                <a:latin typeface="Futura Lt BT" pitchFamily="34" charset="0"/>
              </a:rPr>
              <a:t>(Implementación y Sostenibilidad)</a:t>
            </a:r>
            <a:endParaRPr lang="es-CO" b="1" dirty="0">
              <a:solidFill>
                <a:prstClr val="white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4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 bwMode="auto">
          <a:xfrm>
            <a:off x="609600" y="209550"/>
            <a:ext cx="800099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2.4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</a:t>
            </a:r>
            <a:r>
              <a:rPr lang="es-CO" sz="2000" b="1" dirty="0">
                <a:solidFill>
                  <a:prstClr val="white"/>
                </a:solidFill>
                <a:latin typeface="Futura Lt BT" pitchFamily="34" charset="0"/>
              </a:rPr>
              <a:t>ESTRUCTURA 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ECOLÓGICA URBANA </a:t>
            </a:r>
            <a:endParaRPr lang="es-CO" sz="2000" b="1" dirty="0">
              <a:solidFill>
                <a:schemeClr val="bg1"/>
              </a:solidFill>
              <a:latin typeface="Futura Lt B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4105"/>
            <a:ext cx="3515729" cy="43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348821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70633" y="4363819"/>
            <a:ext cx="17971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b="1" i="1" dirty="0" smtClean="0"/>
              <a:t>Publicación</a:t>
            </a:r>
            <a:r>
              <a:rPr lang="es-CO" sz="1200" i="1" dirty="0" smtClean="0"/>
              <a:t>: Naturaleza Urbana </a:t>
            </a:r>
          </a:p>
          <a:p>
            <a:r>
              <a:rPr lang="es-CO" sz="1200" i="1" dirty="0" smtClean="0"/>
              <a:t>Instituto Von Humboldt </a:t>
            </a:r>
            <a:endParaRPr lang="es-CO" sz="12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40" y="1787994"/>
            <a:ext cx="1636644" cy="202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22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4405313"/>
            <a:ext cx="8856662" cy="65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4" rIns="91221" bIns="45614"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" y="1069388"/>
            <a:ext cx="7580243" cy="40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8 Rectángulo"/>
          <p:cNvSpPr>
            <a:spLocks noChangeArrowheads="1"/>
          </p:cNvSpPr>
          <p:nvPr/>
        </p:nvSpPr>
        <p:spPr bwMode="auto">
          <a:xfrm>
            <a:off x="1946538" y="785622"/>
            <a:ext cx="7089512" cy="30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21" tIns="45614" rIns="91221" bIns="45614">
            <a:spAutoFit/>
          </a:bodyPr>
          <a:lstStyle/>
          <a:p>
            <a:r>
              <a:rPr lang="es-CO" sz="1400" b="1" dirty="0">
                <a:latin typeface="Arial Narrow" pitchFamily="34" charset="0"/>
              </a:rPr>
              <a:t>PROYECTOS URBANOS PARA CONFIGURAR EL SISTEMA DE ESPACIOS COLECTIVOS URBANOS</a:t>
            </a:r>
          </a:p>
        </p:txBody>
      </p:sp>
      <p:sp>
        <p:nvSpPr>
          <p:cNvPr id="8" name="7 Redondear rectángulo de esquina diagonal"/>
          <p:cNvSpPr/>
          <p:nvPr/>
        </p:nvSpPr>
        <p:spPr bwMode="auto">
          <a:xfrm>
            <a:off x="0" y="229756"/>
            <a:ext cx="9144000" cy="4719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609600" y="209550"/>
            <a:ext cx="800099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prstClr val="white"/>
                </a:solidFill>
                <a:latin typeface="Futura Lt BT" pitchFamily="34" charset="0"/>
              </a:rPr>
              <a:t>2.5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 </a:t>
            </a:r>
            <a:r>
              <a:rPr lang="es-CO" sz="2000" b="1" dirty="0" smtClean="0">
                <a:solidFill>
                  <a:prstClr val="white"/>
                </a:solidFill>
                <a:latin typeface="Futura Lt BT" pitchFamily="34" charset="0"/>
              </a:rPr>
              <a:t>ARTICULACIÓN ESPACIO </a:t>
            </a:r>
            <a:r>
              <a:rPr lang="es-CO" sz="2000" b="1" dirty="0">
                <a:solidFill>
                  <a:prstClr val="white"/>
                </a:solidFill>
                <a:latin typeface="Futura Lt BT" pitchFamily="34" charset="0"/>
              </a:rPr>
              <a:t>PÚBLICO</a:t>
            </a:r>
          </a:p>
          <a:p>
            <a:pPr algn="ctr">
              <a:defRPr/>
            </a:pPr>
            <a:endParaRPr lang="es-CO" sz="2000" b="1" dirty="0">
              <a:solidFill>
                <a:schemeClr val="bg1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4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B8479-4D04-4BB2-A502-6C4054B03828}"/>
</file>

<file path=customXml/itemProps2.xml><?xml version="1.0" encoding="utf-8"?>
<ds:datastoreItem xmlns:ds="http://schemas.openxmlformats.org/officeDocument/2006/customXml" ds:itemID="{B2B97ED0-59FF-45C5-ACB8-3F46EDB7F927}"/>
</file>

<file path=customXml/itemProps3.xml><?xml version="1.0" encoding="utf-8"?>
<ds:datastoreItem xmlns:ds="http://schemas.openxmlformats.org/officeDocument/2006/customXml" ds:itemID="{2ABDAA22-4420-4089-B0C9-9077A93B36E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Presentación en pantalla (16:9)</PresentationFormat>
  <Paragraphs>70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2017-03-28T21:16:58Z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