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94" r:id="rId3"/>
    <p:sldId id="259" r:id="rId4"/>
    <p:sldId id="261" r:id="rId5"/>
    <p:sldId id="297" r:id="rId6"/>
    <p:sldId id="265" r:id="rId7"/>
    <p:sldId id="296" r:id="rId8"/>
    <p:sldId id="295" r:id="rId9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757" autoAdjust="0"/>
  </p:normalViewPr>
  <p:slideViewPr>
    <p:cSldViewPr>
      <p:cViewPr varScale="1">
        <p:scale>
          <a:sx n="91" d="100"/>
          <a:sy n="91" d="100"/>
        </p:scale>
        <p:origin x="-13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ADDD-DE75-486A-B3A6-0A3745E50D64}" type="datetimeFigureOut">
              <a:rPr lang="es-CO" smtClean="0"/>
              <a:t>28/03/2017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9435-78C3-40CD-9E8D-83ABEF8B8B0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8530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ADDD-DE75-486A-B3A6-0A3745E50D64}" type="datetimeFigureOut">
              <a:rPr lang="es-CO" smtClean="0"/>
              <a:t>28/03/2017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9435-78C3-40CD-9E8D-83ABEF8B8B0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37952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ADDD-DE75-486A-B3A6-0A3745E50D64}" type="datetimeFigureOut">
              <a:rPr lang="es-CO" smtClean="0"/>
              <a:t>28/03/2017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9435-78C3-40CD-9E8D-83ABEF8B8B0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1502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28/03/2017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146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28/03/2017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754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28/03/2017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645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28/03/2017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129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28/03/2017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221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28/03/2017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1042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28/03/2017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916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28/03/2017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398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ADDD-DE75-486A-B3A6-0A3745E50D64}" type="datetimeFigureOut">
              <a:rPr lang="es-CO" smtClean="0"/>
              <a:t>28/03/2017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9435-78C3-40CD-9E8D-83ABEF8B8B0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390711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28/03/2017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4132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28/03/2017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675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28/03/2017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368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ADDD-DE75-486A-B3A6-0A3745E50D64}" type="datetimeFigureOut">
              <a:rPr lang="es-CO" smtClean="0"/>
              <a:t>28/03/2017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9435-78C3-40CD-9E8D-83ABEF8B8B0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1565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ADDD-DE75-486A-B3A6-0A3745E50D64}" type="datetimeFigureOut">
              <a:rPr lang="es-CO" smtClean="0"/>
              <a:t>28/03/2017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9435-78C3-40CD-9E8D-83ABEF8B8B0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51267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ADDD-DE75-486A-B3A6-0A3745E50D64}" type="datetimeFigureOut">
              <a:rPr lang="es-CO" smtClean="0"/>
              <a:t>28/03/2017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9435-78C3-40CD-9E8D-83ABEF8B8B0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7269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ADDD-DE75-486A-B3A6-0A3745E50D64}" type="datetimeFigureOut">
              <a:rPr lang="es-CO" smtClean="0"/>
              <a:t>28/03/2017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9435-78C3-40CD-9E8D-83ABEF8B8B0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74869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ADDD-DE75-486A-B3A6-0A3745E50D64}" type="datetimeFigureOut">
              <a:rPr lang="es-CO" smtClean="0"/>
              <a:t>28/03/2017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9435-78C3-40CD-9E8D-83ABEF8B8B0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9086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ADDD-DE75-486A-B3A6-0A3745E50D64}" type="datetimeFigureOut">
              <a:rPr lang="es-CO" smtClean="0"/>
              <a:t>28/03/2017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9435-78C3-40CD-9E8D-83ABEF8B8B0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2515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ADDD-DE75-486A-B3A6-0A3745E50D64}" type="datetimeFigureOut">
              <a:rPr lang="es-CO" smtClean="0"/>
              <a:t>28/03/2017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9435-78C3-40CD-9E8D-83ABEF8B8B0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73138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5ADDD-DE75-486A-B3A6-0A3745E50D64}" type="datetimeFigureOut">
              <a:rPr lang="es-CO" smtClean="0"/>
              <a:t>28/03/2017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C9435-78C3-40CD-9E8D-83ABEF8B8B0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98986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FBDA5-A939-8649-9768-7CBF4E1D9E9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28/03/2017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8C36B-DF3B-8B40-9F61-45A5A3AE93E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67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64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48118" y="-129079"/>
            <a:ext cx="9392118" cy="704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ítulo 1"/>
          <p:cNvSpPr>
            <a:spLocks noGrp="1"/>
          </p:cNvSpPr>
          <p:nvPr>
            <p:ph type="ctrTitle"/>
          </p:nvPr>
        </p:nvSpPr>
        <p:spPr>
          <a:xfrm>
            <a:off x="209777" y="1005728"/>
            <a:ext cx="8481786" cy="5395632"/>
          </a:xfrm>
        </p:spPr>
        <p:txBody>
          <a:bodyPr>
            <a:normAutofit/>
          </a:bodyPr>
          <a:lstStyle/>
          <a:p>
            <a:pPr eaLnBrk="1" hangingPunct="1"/>
            <a:r>
              <a:rPr lang="es-CO" altLang="es-CO" sz="2800" b="1" dirty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/>
            </a:r>
            <a:br>
              <a:rPr lang="es-CO" altLang="es-CO" sz="2800" b="1" dirty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</a:br>
            <a:r>
              <a:rPr lang="es-CO" altLang="es-CO" sz="2800" b="1" dirty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/>
            </a:r>
            <a:br>
              <a:rPr lang="es-CO" altLang="es-CO" sz="2800" b="1" dirty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</a:br>
            <a:r>
              <a:rPr lang="es-CO" altLang="es-CO" sz="2800" b="1" dirty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/>
            </a:r>
            <a:br>
              <a:rPr lang="es-CO" altLang="es-CO" sz="2800" b="1" dirty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</a:br>
            <a:r>
              <a:rPr lang="es-CO" altLang="es-CO" sz="2800" b="1" dirty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/>
            </a:r>
            <a:br>
              <a:rPr lang="es-CO" altLang="es-CO" sz="2800" b="1" dirty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</a:br>
            <a:r>
              <a:rPr lang="es-CO" altLang="es-CO" sz="2800" b="1" dirty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/>
            </a:r>
            <a:br>
              <a:rPr lang="es-CO" altLang="es-CO" sz="2800" b="1" dirty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</a:br>
            <a:r>
              <a:rPr lang="es-CO" altLang="es-CO" sz="2800" b="1" dirty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/>
            </a:r>
            <a:br>
              <a:rPr lang="es-CO" altLang="es-CO" sz="2800" b="1" dirty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</a:br>
            <a:r>
              <a:rPr lang="es-CO" altLang="es-CO" sz="2800" b="1" dirty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/>
            </a:r>
            <a:br>
              <a:rPr lang="es-CO" altLang="es-CO" sz="2800" b="1" dirty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</a:br>
            <a:r>
              <a:rPr lang="es-CO" altLang="es-CO" sz="2800" b="1" dirty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/>
            </a:r>
            <a:br>
              <a:rPr lang="es-CO" altLang="es-CO" sz="2800" b="1" dirty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</a:br>
            <a:r>
              <a:rPr lang="es-CO" altLang="es-CO" sz="2800" b="1" dirty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/>
            </a:r>
            <a:br>
              <a:rPr lang="es-CO" altLang="es-CO" sz="2800" b="1" dirty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</a:br>
            <a:r>
              <a:rPr lang="es-CO" altLang="es-CO" sz="2800" b="1" dirty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/>
            </a:r>
            <a:br>
              <a:rPr lang="es-CO" altLang="es-CO" sz="2800" b="1" dirty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</a:br>
            <a:endParaRPr lang="es-CO" altLang="es-CO" sz="2800" b="1" dirty="0">
              <a:solidFill>
                <a:srgbClr val="002C6D"/>
              </a:solidFill>
              <a:latin typeface="Century Gothic" pitchFamily="34" charset="0"/>
              <a:ea typeface="Century Gothic" pitchFamily="34" charset="0"/>
              <a:cs typeface="Century Gothic" pitchFamily="34" charset="0"/>
            </a:endParaRPr>
          </a:p>
        </p:txBody>
      </p:sp>
      <p:sp>
        <p:nvSpPr>
          <p:cNvPr id="7" name="Subtítulo 2"/>
          <p:cNvSpPr>
            <a:spLocks noGrp="1"/>
          </p:cNvSpPr>
          <p:nvPr>
            <p:ph type="subTitle" idx="1"/>
          </p:nvPr>
        </p:nvSpPr>
        <p:spPr>
          <a:xfrm>
            <a:off x="395536" y="1946363"/>
            <a:ext cx="6574211" cy="4412520"/>
          </a:xfrm>
        </p:spPr>
        <p:txBody>
          <a:bodyPr>
            <a:normAutofit/>
          </a:bodyPr>
          <a:lstStyle/>
          <a:p>
            <a:r>
              <a:rPr lang="es-CO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EL LUGAR DE LAS MUJERES EN LA GESTIÓN AMBIENTAL DEL MUNICIPIO DE MANIZALES </a:t>
            </a:r>
            <a:endParaRPr lang="es-CO" b="1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s-CO" dirty="0">
              <a:solidFill>
                <a:srgbClr val="FF0000"/>
              </a:solidFill>
            </a:endParaRPr>
          </a:p>
          <a:p>
            <a:pPr algn="ctr"/>
            <a:endParaRPr lang="es-CO" dirty="0" smtClean="0">
              <a:solidFill>
                <a:srgbClr val="FF0000"/>
              </a:solidFill>
            </a:endParaRPr>
          </a:p>
          <a:p>
            <a:pPr algn="ctr"/>
            <a:r>
              <a:rPr lang="es-CO" sz="2000" dirty="0" smtClean="0">
                <a:solidFill>
                  <a:schemeClr val="tx2">
                    <a:lumMod val="75000"/>
                  </a:schemeClr>
                </a:solidFill>
              </a:rPr>
              <a:t>Lina Marcela Holguín </a:t>
            </a:r>
            <a:r>
              <a:rPr lang="es-CO" sz="2000" dirty="0" err="1" smtClean="0">
                <a:solidFill>
                  <a:schemeClr val="tx2">
                    <a:lumMod val="75000"/>
                  </a:schemeClr>
                </a:solidFill>
              </a:rPr>
              <a:t>Aranzazu</a:t>
            </a:r>
            <a:endParaRPr lang="es-CO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s-CO" sz="2000" dirty="0" smtClean="0">
                <a:solidFill>
                  <a:schemeClr val="tx2">
                    <a:lumMod val="75000"/>
                  </a:schemeClr>
                </a:solidFill>
              </a:rPr>
              <a:t>Candidata </a:t>
            </a:r>
            <a:r>
              <a:rPr lang="es-CO" sz="2000" dirty="0" err="1" smtClean="0">
                <a:solidFill>
                  <a:schemeClr val="tx2">
                    <a:lumMod val="75000"/>
                  </a:schemeClr>
                </a:solidFill>
              </a:rPr>
              <a:t>Mgrs</a:t>
            </a:r>
            <a:r>
              <a:rPr lang="es-CO" sz="2000" dirty="0" smtClean="0">
                <a:solidFill>
                  <a:schemeClr val="tx2">
                    <a:lumMod val="75000"/>
                  </a:schemeClr>
                </a:solidFill>
              </a:rPr>
              <a:t> Educación Desde La Diversidad  </a:t>
            </a:r>
            <a:endParaRPr lang="es-CO" sz="20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s-CO" sz="2000" dirty="0" smtClean="0">
                <a:solidFill>
                  <a:schemeClr val="tx2">
                    <a:lumMod val="75000"/>
                  </a:schemeClr>
                </a:solidFill>
              </a:rPr>
              <a:t>Secretaría de Las Mujeres y Equidad de </a:t>
            </a:r>
            <a:r>
              <a:rPr lang="es-CO" sz="2000" dirty="0">
                <a:solidFill>
                  <a:schemeClr val="tx2">
                    <a:lumMod val="75000"/>
                  </a:schemeClr>
                </a:solidFill>
              </a:rPr>
              <a:t>G</a:t>
            </a:r>
            <a:r>
              <a:rPr lang="es-CO" sz="2000" dirty="0" smtClean="0">
                <a:solidFill>
                  <a:schemeClr val="tx2">
                    <a:lumMod val="75000"/>
                  </a:schemeClr>
                </a:solidFill>
              </a:rPr>
              <a:t>énero</a:t>
            </a:r>
          </a:p>
          <a:p>
            <a:pPr algn="ctr"/>
            <a:r>
              <a:rPr lang="es-CO" sz="2000" dirty="0" smtClean="0">
                <a:solidFill>
                  <a:schemeClr val="tx2">
                    <a:lumMod val="75000"/>
                  </a:schemeClr>
                </a:solidFill>
              </a:rPr>
              <a:t>          Manizales, abril 4 de 2017</a:t>
            </a:r>
            <a:r>
              <a:rPr lang="es-CO" sz="2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s-CO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708" y="-25758"/>
            <a:ext cx="3263336" cy="142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91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477" y="16153"/>
            <a:ext cx="9140598" cy="6855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ítulo 1"/>
          <p:cNvSpPr>
            <a:spLocks noGrp="1"/>
          </p:cNvSpPr>
          <p:nvPr>
            <p:ph type="ctrTitle"/>
          </p:nvPr>
        </p:nvSpPr>
        <p:spPr>
          <a:xfrm>
            <a:off x="209777" y="1772816"/>
            <a:ext cx="8481786" cy="462854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CO" altLang="es-CO" sz="2800" b="1" dirty="0" smtClean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/>
            </a:r>
            <a:br>
              <a:rPr lang="es-CO" altLang="es-CO" sz="2800" b="1" dirty="0" smtClean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</a:br>
            <a:r>
              <a:rPr lang="es-CO" altLang="es-CO" sz="2800" b="1" dirty="0" smtClean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/>
            </a:r>
            <a:br>
              <a:rPr lang="es-CO" altLang="es-CO" sz="2800" b="1" dirty="0" smtClean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</a:br>
            <a:r>
              <a:rPr lang="es-CO" altLang="es-CO" sz="2800" b="1" dirty="0" smtClean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/>
            </a:r>
            <a:br>
              <a:rPr lang="es-CO" altLang="es-CO" sz="2800" b="1" dirty="0" smtClean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</a:br>
            <a:r>
              <a:rPr lang="es-CO" altLang="es-CO" sz="2800" b="1" dirty="0" smtClean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/>
            </a:r>
            <a:br>
              <a:rPr lang="es-CO" altLang="es-CO" sz="2800" b="1" dirty="0" smtClean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</a:br>
            <a:r>
              <a:rPr lang="es-CO" altLang="es-CO" sz="2800" b="1" dirty="0" smtClean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/>
            </a:r>
            <a:br>
              <a:rPr lang="es-CO" altLang="es-CO" sz="2800" b="1" dirty="0" smtClean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</a:br>
            <a:r>
              <a:rPr lang="es-CO" altLang="es-CO" sz="2800" b="1" dirty="0" smtClean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/>
            </a:r>
            <a:br>
              <a:rPr lang="es-CO" altLang="es-CO" sz="2800" b="1" dirty="0" smtClean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</a:br>
            <a:r>
              <a:rPr lang="es-CO" altLang="es-CO" sz="2800" b="1" dirty="0" smtClean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/>
            </a:r>
            <a:br>
              <a:rPr lang="es-CO" altLang="es-CO" sz="2800" b="1" dirty="0" smtClean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</a:br>
            <a:r>
              <a:rPr lang="es-CO" altLang="es-CO" sz="2800" b="1" dirty="0" smtClean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/>
            </a:r>
            <a:br>
              <a:rPr lang="es-CO" altLang="es-CO" sz="2800" b="1" dirty="0" smtClean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</a:br>
            <a:r>
              <a:rPr lang="es-CO" altLang="es-CO" sz="2800" b="1" dirty="0" smtClean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/>
            </a:r>
            <a:br>
              <a:rPr lang="es-CO" altLang="es-CO" sz="2800" b="1" dirty="0" smtClean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</a:br>
            <a:r>
              <a:rPr lang="es-CO" altLang="es-CO" sz="2800" b="1" dirty="0" smtClean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/>
            </a:r>
            <a:br>
              <a:rPr lang="es-CO" altLang="es-CO" sz="2800" b="1" dirty="0" smtClean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</a:br>
            <a:endParaRPr lang="es-CO" altLang="es-CO" sz="2800" b="1" dirty="0">
              <a:solidFill>
                <a:srgbClr val="002C6D"/>
              </a:solidFill>
              <a:latin typeface="Century Gothic" pitchFamily="34" charset="0"/>
              <a:ea typeface="Century Gothic" pitchFamily="34" charset="0"/>
              <a:cs typeface="Century Gothic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39552" y="1599620"/>
            <a:ext cx="7444540" cy="9723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2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PLAN DE DESARROLLO – ODS </a:t>
            </a:r>
            <a:endParaRPr lang="es-CO" sz="32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952"/>
            <a:ext cx="3263336" cy="142607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699792" y="2497377"/>
            <a:ext cx="280831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Plataforma de Beijing – ODS </a:t>
            </a:r>
            <a:endParaRPr lang="es-CO" dirty="0"/>
          </a:p>
        </p:txBody>
      </p:sp>
      <p:sp>
        <p:nvSpPr>
          <p:cNvPr id="10" name="Rectángulo 9"/>
          <p:cNvSpPr/>
          <p:nvPr/>
        </p:nvSpPr>
        <p:spPr>
          <a:xfrm>
            <a:off x="2709096" y="3785313"/>
            <a:ext cx="280831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 smtClean="0"/>
          </a:p>
          <a:p>
            <a:pPr algn="ctr"/>
            <a:r>
              <a:rPr lang="es-CO" sz="1600" dirty="0" smtClean="0"/>
              <a:t>ODS 5. Lograr </a:t>
            </a:r>
            <a:r>
              <a:rPr lang="es-CO" sz="1600" dirty="0"/>
              <a:t>la igualdad entre los géneros y empoderar a todas las mujeres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771800" y="5168440"/>
            <a:ext cx="273630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 smtClean="0"/>
              <a:t>PDM – programa equidad de género y </a:t>
            </a:r>
            <a:r>
              <a:rPr lang="es-CO" sz="1600" dirty="0" err="1" smtClean="0"/>
              <a:t>empoderamieto</a:t>
            </a:r>
            <a:r>
              <a:rPr lang="es-CO" sz="1600" dirty="0" smtClean="0"/>
              <a:t> de las mujeres 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416808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477" y="16153"/>
            <a:ext cx="9140598" cy="6855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ítulo 1"/>
          <p:cNvSpPr>
            <a:spLocks noGrp="1"/>
          </p:cNvSpPr>
          <p:nvPr>
            <p:ph type="ctrTitle"/>
          </p:nvPr>
        </p:nvSpPr>
        <p:spPr>
          <a:xfrm>
            <a:off x="209777" y="1772816"/>
            <a:ext cx="8481786" cy="4628544"/>
          </a:xfrm>
        </p:spPr>
        <p:txBody>
          <a:bodyPr>
            <a:normAutofit/>
          </a:bodyPr>
          <a:lstStyle/>
          <a:p>
            <a:pPr eaLnBrk="1" hangingPunct="1"/>
            <a:r>
              <a:rPr lang="es-CO" altLang="es-CO" sz="2800" b="1" dirty="0" smtClean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/>
            </a:r>
            <a:br>
              <a:rPr lang="es-CO" altLang="es-CO" sz="2800" b="1" dirty="0" smtClean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</a:br>
            <a:r>
              <a:rPr lang="es-CO" altLang="es-CO" sz="2800" b="1" dirty="0" smtClean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/>
            </a:r>
            <a:br>
              <a:rPr lang="es-CO" altLang="es-CO" sz="2800" b="1" dirty="0" smtClean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</a:br>
            <a:r>
              <a:rPr lang="es-CO" altLang="es-CO" sz="2800" b="1" dirty="0" smtClean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/>
            </a:r>
            <a:br>
              <a:rPr lang="es-CO" altLang="es-CO" sz="2800" b="1" dirty="0" smtClean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</a:br>
            <a:r>
              <a:rPr lang="es-CO" altLang="es-CO" sz="2800" b="1" dirty="0" smtClean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/>
            </a:r>
            <a:br>
              <a:rPr lang="es-CO" altLang="es-CO" sz="2800" b="1" dirty="0" smtClean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</a:br>
            <a:r>
              <a:rPr lang="es-CO" altLang="es-CO" sz="2800" b="1" dirty="0" smtClean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/>
            </a:r>
            <a:br>
              <a:rPr lang="es-CO" altLang="es-CO" sz="2800" b="1" dirty="0" smtClean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</a:br>
            <a:r>
              <a:rPr lang="es-CO" altLang="es-CO" sz="2800" b="1" dirty="0" smtClean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/>
            </a:r>
            <a:br>
              <a:rPr lang="es-CO" altLang="es-CO" sz="2800" b="1" dirty="0" smtClean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</a:br>
            <a:r>
              <a:rPr lang="es-CO" altLang="es-CO" sz="2800" b="1" dirty="0" smtClean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/>
            </a:r>
            <a:br>
              <a:rPr lang="es-CO" altLang="es-CO" sz="2800" b="1" dirty="0" smtClean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</a:br>
            <a:r>
              <a:rPr lang="es-CO" altLang="es-CO" sz="2800" b="1" dirty="0" smtClean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/>
            </a:r>
            <a:br>
              <a:rPr lang="es-CO" altLang="es-CO" sz="2800" b="1" dirty="0" smtClean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</a:br>
            <a:r>
              <a:rPr lang="es-CO" altLang="es-CO" sz="2800" b="1" dirty="0" smtClean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/>
            </a:r>
            <a:br>
              <a:rPr lang="es-CO" altLang="es-CO" sz="2800" b="1" dirty="0" smtClean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</a:br>
            <a:endParaRPr lang="es-CO" altLang="es-CO" sz="2800" b="1" dirty="0">
              <a:solidFill>
                <a:srgbClr val="002C6D"/>
              </a:solidFill>
              <a:latin typeface="Century Gothic" pitchFamily="34" charset="0"/>
              <a:ea typeface="Century Gothic" pitchFamily="34" charset="0"/>
              <a:cs typeface="Century Gothic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39552" y="1599620"/>
            <a:ext cx="7444540" cy="9723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2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es-CO" sz="32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203567"/>
              </p:ext>
            </p:extLst>
          </p:nvPr>
        </p:nvGraphicFramePr>
        <p:xfrm>
          <a:off x="209777" y="620687"/>
          <a:ext cx="8034631" cy="5965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6269"/>
                <a:gridCol w="2023298"/>
                <a:gridCol w="4385064"/>
              </a:tblGrid>
              <a:tr h="54263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500" dirty="0">
                          <a:effectLst/>
                        </a:rPr>
                        <a:t>ORGANIZACIONES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54" marR="63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500">
                          <a:effectLst/>
                        </a:rPr>
                        <a:t>INICIATIVAS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54" marR="633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500">
                          <a:effectLst/>
                        </a:rPr>
                        <a:t>LOGROS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54" marR="63354" marT="0" marB="0"/>
                </a:tc>
              </a:tr>
              <a:tr h="16339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 </a:t>
                      </a:r>
                      <a:endParaRPr lang="es-CO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 </a:t>
                      </a:r>
                      <a:endParaRPr lang="es-CO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 </a:t>
                      </a:r>
                      <a:endParaRPr lang="es-CO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 </a:t>
                      </a:r>
                      <a:endParaRPr lang="es-CO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 </a:t>
                      </a:r>
                      <a:endParaRPr lang="es-CO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700">
                          <a:effectLst/>
                        </a:rPr>
                        <a:t>MUJER Y CAFÉ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54" marR="63354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 3" panose="05040102010807070707" pitchFamily="18" charset="2"/>
                        <a:buChar char=""/>
                        <a:tabLst>
                          <a:tab pos="318770" algn="l"/>
                          <a:tab pos="457200" algn="l"/>
                        </a:tabLst>
                      </a:pPr>
                      <a:r>
                        <a:rPr lang="es-CO" sz="900">
                          <a:effectLst/>
                        </a:rPr>
                        <a:t>Proyecto ambiental.</a:t>
                      </a:r>
                      <a:endParaRPr lang="es-CO" sz="10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“Las organizaciones de Mujeres rurales del municipio de Manizales comprometidas con el desarrollo socio ambiental de sus familias y comunidades”. </a:t>
                      </a:r>
                      <a:endParaRPr lang="es-CO" sz="100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 3" panose="05040102010807070707" pitchFamily="18" charset="2"/>
                        <a:buChar char=""/>
                        <a:tabLst>
                          <a:tab pos="318770" algn="l"/>
                        </a:tabLst>
                      </a:pPr>
                      <a:r>
                        <a:rPr lang="es-CO" sz="900">
                          <a:effectLst/>
                        </a:rPr>
                        <a:t>Proyecto ambiental - productivo. Mujer rural 2013, oportunidades rurales 2014 ejecutado por AECOM internacional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54" marR="633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  </a:t>
                      </a:r>
                      <a:endParaRPr lang="es-CO" sz="100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 3" panose="05040102010807070707" pitchFamily="18" charset="2"/>
                        <a:buChar char=""/>
                        <a:tabLst>
                          <a:tab pos="318770" algn="l"/>
                        </a:tabLst>
                      </a:pPr>
                      <a:r>
                        <a:rPr lang="es-CO" sz="900">
                          <a:effectLst/>
                        </a:rPr>
                        <a:t>Beneficiarios directos. 43 familias, 258 Personas </a:t>
                      </a:r>
                      <a:endParaRPr lang="es-CO" sz="100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 3" panose="05040102010807070707" pitchFamily="18" charset="2"/>
                        <a:buChar char=""/>
                        <a:tabLst>
                          <a:tab pos="318770" algn="l"/>
                        </a:tabLst>
                      </a:pPr>
                      <a:r>
                        <a:rPr lang="es-CO" sz="900">
                          <a:effectLst/>
                        </a:rPr>
                        <a:t>Beneficiarios indirectos (172 miembros de las familias, recolectores o trabajadores de las fincas, conductores y comunidad en general).</a:t>
                      </a:r>
                      <a:endParaRPr lang="es-CO" sz="100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 3" panose="05040102010807070707" pitchFamily="18" charset="2"/>
                        <a:buChar char=""/>
                        <a:tabLst>
                          <a:tab pos="318770" algn="l"/>
                        </a:tabLst>
                      </a:pPr>
                      <a:r>
                        <a:rPr lang="es-CO" sz="900">
                          <a:effectLst/>
                        </a:rPr>
                        <a:t>Adquisición de maquinaria para la transformación industrial del Café.</a:t>
                      </a:r>
                      <a:endParaRPr lang="es-CO" sz="1000">
                        <a:effectLst/>
                      </a:endParaRPr>
                    </a:p>
                    <a:p>
                      <a:pPr marL="3187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 </a:t>
                      </a:r>
                      <a:endParaRPr lang="es-CO" sz="10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54" marR="63354" marT="0" marB="0"/>
                </a:tc>
              </a:tr>
              <a:tr h="22612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700">
                          <a:effectLst/>
                        </a:rPr>
                        <a:t>FUNMUVI (ASOCIACION MUJER Y VIDA)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54" marR="63354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 3" panose="05040102010807070707" pitchFamily="18" charset="2"/>
                        <a:buChar char=""/>
                        <a:tabLst>
                          <a:tab pos="318770" algn="l"/>
                        </a:tabLst>
                      </a:pPr>
                      <a:r>
                        <a:rPr lang="es-CO" sz="900" dirty="0">
                          <a:effectLst/>
                        </a:rPr>
                        <a:t>Proyectos ambientales:</a:t>
                      </a:r>
                      <a:endParaRPr lang="es-CO" sz="1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dirty="0">
                          <a:effectLst/>
                        </a:rPr>
                        <a:t> Seguridad alimentaria, agricultura urbana, viveros comunitarios, educación ambiental.</a:t>
                      </a:r>
                      <a:endParaRPr lang="es-CO" sz="1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dirty="0">
                          <a:effectLst/>
                        </a:rPr>
                        <a:t> </a:t>
                      </a:r>
                      <a:endParaRPr lang="es-CO" sz="1000" dirty="0">
                        <a:effectLst/>
                      </a:endParaRPr>
                    </a:p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 3" panose="05040102010807070707" pitchFamily="18" charset="2"/>
                        <a:buNone/>
                        <a:tabLst>
                          <a:tab pos="318770" algn="l"/>
                        </a:tabLst>
                      </a:pPr>
                      <a:endParaRPr lang="es-CO" sz="900" dirty="0" smtClean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 3" panose="05040102010807070707" pitchFamily="18" charset="2"/>
                        <a:buChar char=""/>
                        <a:tabLst>
                          <a:tab pos="318770" algn="l"/>
                        </a:tabLst>
                      </a:pPr>
                      <a:r>
                        <a:rPr lang="es-CO" sz="900" dirty="0" smtClean="0">
                          <a:effectLst/>
                        </a:rPr>
                        <a:t>Toallas </a:t>
                      </a:r>
                      <a:r>
                        <a:rPr lang="es-CO" sz="900" dirty="0">
                          <a:effectLst/>
                        </a:rPr>
                        <a:t>ecológicas femeninas. 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54" marR="633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 </a:t>
                      </a:r>
                      <a:endParaRPr lang="es-CO" sz="10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 3" panose="05040102010807070707" pitchFamily="18" charset="2"/>
                        <a:buChar char=""/>
                        <a:tabLst>
                          <a:tab pos="318770" algn="l"/>
                        </a:tabLst>
                      </a:pPr>
                      <a:r>
                        <a:rPr lang="es-CO" sz="900" dirty="0">
                          <a:effectLst/>
                        </a:rPr>
                        <a:t>Logros:</a:t>
                      </a:r>
                      <a:endParaRPr lang="es-CO" sz="10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           Fomento de buenas prácticas amigables con el medio ambiente y la salud de las    mujeres.</a:t>
                      </a:r>
                      <a:endParaRPr lang="es-CO" sz="10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 3" panose="05040102010807070707" pitchFamily="18" charset="2"/>
                        <a:buChar char=""/>
                        <a:tabLst>
                          <a:tab pos="318770" algn="l"/>
                        </a:tabLst>
                      </a:pPr>
                      <a:r>
                        <a:rPr lang="es-CO" sz="900" dirty="0">
                          <a:effectLst/>
                        </a:rPr>
                        <a:t>Personas directas beneficiadas. 300 de Manizales, </a:t>
                      </a:r>
                      <a:r>
                        <a:rPr lang="es-CO" sz="900" dirty="0" err="1">
                          <a:effectLst/>
                        </a:rPr>
                        <a:t>Supía</a:t>
                      </a:r>
                      <a:r>
                        <a:rPr lang="es-CO" sz="900" dirty="0">
                          <a:effectLst/>
                        </a:rPr>
                        <a:t>.</a:t>
                      </a:r>
                      <a:endParaRPr lang="es-CO" sz="10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 3" panose="05040102010807070707" pitchFamily="18" charset="2"/>
                        <a:buChar char=""/>
                        <a:tabLst>
                          <a:tab pos="318770" algn="l"/>
                        </a:tabLst>
                      </a:pPr>
                      <a:r>
                        <a:rPr lang="es-CO" sz="900" dirty="0">
                          <a:effectLst/>
                        </a:rPr>
                        <a:t>Personas indirectas beneficiarias </a:t>
                      </a:r>
                      <a:r>
                        <a:rPr lang="es-CO" sz="900" dirty="0" smtClean="0">
                          <a:effectLst/>
                        </a:rPr>
                        <a:t>1500.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 3" panose="05040102010807070707" pitchFamily="18" charset="2"/>
                        <a:buChar char=""/>
                        <a:tabLst>
                          <a:tab pos="318770" algn="l"/>
                        </a:tabLst>
                      </a:pPr>
                      <a:r>
                        <a:rPr lang="es-CO" sz="900" dirty="0" smtClean="0">
                          <a:effectLst/>
                        </a:rPr>
                        <a:t>Total: 1800 personas beneficiadas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 3" panose="05040102010807070707" pitchFamily="18" charset="2"/>
                        <a:buChar char=""/>
                        <a:tabLst>
                          <a:tab pos="318770" algn="l"/>
                        </a:tabLst>
                      </a:pPr>
                      <a:endParaRPr lang="es-CO" sz="900" dirty="0" smtClean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 3" panose="05040102010807070707" pitchFamily="18" charset="2"/>
                        <a:buChar char=""/>
                        <a:tabLst>
                          <a:tab pos="318770" algn="l"/>
                        </a:tabLst>
                      </a:pPr>
                      <a:r>
                        <a:rPr lang="es-CO" sz="900" dirty="0" smtClean="0">
                          <a:effectLst/>
                        </a:rPr>
                        <a:t>A tevés de conferencias,</a:t>
                      </a:r>
                      <a:r>
                        <a:rPr lang="es-CO" sz="900" baseline="0" dirty="0" smtClean="0">
                          <a:effectLst/>
                        </a:rPr>
                        <a:t> talleres y charlas han sido beneficiadas: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 3" panose="05040102010807070707" pitchFamily="18" charset="2"/>
                        <a:buNone/>
                        <a:tabLst>
                          <a:tab pos="318770" algn="l"/>
                        </a:tabLst>
                      </a:pPr>
                      <a:r>
                        <a:rPr lang="es-CO" sz="900" baseline="0" dirty="0" smtClean="0">
                          <a:effectLst/>
                        </a:rPr>
                        <a:t> A nivel local: 800 personas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 3" panose="05040102010807070707" pitchFamily="18" charset="2"/>
                        <a:buNone/>
                        <a:tabLst>
                          <a:tab pos="318770" algn="l"/>
                        </a:tabLst>
                      </a:pPr>
                      <a:r>
                        <a:rPr lang="es-CO" sz="900" baseline="0" dirty="0" smtClean="0">
                          <a:effectLst/>
                        </a:rPr>
                        <a:t>Otros municipios de caldas: 1200 personas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 3" panose="05040102010807070707" pitchFamily="18" charset="2"/>
                        <a:buNone/>
                        <a:tabLst>
                          <a:tab pos="318770" algn="l"/>
                        </a:tabLst>
                      </a:pPr>
                      <a:r>
                        <a:rPr lang="es-CO" sz="900" baseline="0" dirty="0" smtClean="0">
                          <a:effectLst/>
                        </a:rPr>
                        <a:t>Otras ciudades 1600 personas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 3" panose="05040102010807070707" pitchFamily="18" charset="2"/>
                        <a:buNone/>
                        <a:tabLst>
                          <a:tab pos="318770" algn="l"/>
                        </a:tabLst>
                      </a:pPr>
                      <a:r>
                        <a:rPr lang="es-CO" sz="900" baseline="0" dirty="0" smtClean="0">
                          <a:effectLst/>
                        </a:rPr>
                        <a:t>Internacional: 400 personas.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 3" panose="05040102010807070707" pitchFamily="18" charset="2"/>
                        <a:buNone/>
                        <a:tabLst>
                          <a:tab pos="318770" algn="l"/>
                        </a:tabLst>
                      </a:pPr>
                      <a:endParaRPr lang="es-CO" sz="900" baseline="0" dirty="0" smtClean="0">
                        <a:effectLst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 3" panose="05040102010807070707" pitchFamily="18" charset="2"/>
                        <a:buNone/>
                        <a:tabLst>
                          <a:tab pos="318770" algn="l"/>
                        </a:tabLst>
                      </a:pPr>
                      <a:endParaRPr lang="es-CO" sz="1000" dirty="0">
                        <a:effectLst/>
                      </a:endParaRPr>
                    </a:p>
                  </a:txBody>
                  <a:tcPr marL="63354" marR="63354" marT="0" marB="0"/>
                </a:tc>
              </a:tr>
              <a:tr h="1528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700">
                          <a:effectLst/>
                        </a:rPr>
                        <a:t> </a:t>
                      </a:r>
                      <a:endParaRPr lang="es-CO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700">
                          <a:effectLst/>
                        </a:rPr>
                        <a:t>FUNDACION 100% MUJER-</a:t>
                      </a:r>
                      <a:endParaRPr lang="es-CO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700">
                          <a:effectLst/>
                        </a:rPr>
                        <a:t>RECIGRASS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54" marR="63354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 3" panose="05040102010807070707" pitchFamily="18" charset="2"/>
                        <a:buChar char=""/>
                        <a:tabLst>
                          <a:tab pos="318770" algn="l"/>
                        </a:tabLst>
                      </a:pPr>
                      <a:r>
                        <a:rPr lang="es-CO" sz="900" dirty="0">
                          <a:effectLst/>
                        </a:rPr>
                        <a:t>Proyecto ambiental: Mujer y medio ambiente. Reciclaje como práctica transformadora de vida. </a:t>
                      </a:r>
                      <a:endParaRPr lang="es-CO" sz="10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 3" panose="05040102010807070707" pitchFamily="18" charset="2"/>
                        <a:buChar char=""/>
                        <a:tabLst>
                          <a:tab pos="318770" algn="l"/>
                        </a:tabLst>
                      </a:pPr>
                      <a:r>
                        <a:rPr lang="es-CO" sz="900" dirty="0">
                          <a:effectLst/>
                        </a:rPr>
                        <a:t>Población beneficiaria. 300 mujeres, </a:t>
                      </a:r>
                      <a:endParaRPr lang="es-CO" sz="10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 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54" marR="63354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 smtClean="0">
                          <a:effectLst/>
                        </a:rPr>
                        <a:t>Logro: sensibilización</a:t>
                      </a:r>
                      <a:r>
                        <a:rPr lang="es-CO" sz="900" baseline="0" dirty="0" smtClean="0">
                          <a:effectLst/>
                        </a:rPr>
                        <a:t> a 1000 familias en buenas practicas ambientales.</a:t>
                      </a:r>
                      <a:r>
                        <a:rPr lang="es-CO" sz="900" dirty="0">
                          <a:effectLst/>
                        </a:rPr>
                        <a:t> </a:t>
                      </a:r>
                      <a:endParaRPr lang="es-CO" sz="10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 3" panose="05040102010807070707" pitchFamily="18" charset="2"/>
                        <a:buChar char=""/>
                        <a:tabLst>
                          <a:tab pos="318770" algn="l"/>
                        </a:tabLst>
                      </a:pPr>
                      <a:r>
                        <a:rPr lang="es-CO" sz="900" dirty="0">
                          <a:effectLst/>
                        </a:rPr>
                        <a:t>El proyecto impacta de manera directa </a:t>
                      </a:r>
                      <a:r>
                        <a:rPr lang="es-CO" sz="900" dirty="0" smtClean="0">
                          <a:effectLst/>
                        </a:rPr>
                        <a:t>700 </a:t>
                      </a:r>
                      <a:r>
                        <a:rPr lang="es-CO" sz="900" dirty="0">
                          <a:effectLst/>
                        </a:rPr>
                        <a:t>familias como grupo base y 80 organizaciones empresariales. </a:t>
                      </a:r>
                      <a:endParaRPr lang="es-CO" sz="10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 3" panose="05040102010807070707" pitchFamily="18" charset="2"/>
                        <a:buChar char=""/>
                        <a:tabLst>
                          <a:tab pos="318770" algn="l"/>
                        </a:tabLst>
                      </a:pPr>
                      <a:r>
                        <a:rPr lang="es-CO" sz="900" dirty="0">
                          <a:effectLst/>
                        </a:rPr>
                        <a:t>10 mil litros de aceite  anuales menos en fuentes hídricas y alcantarillados. </a:t>
                      </a:r>
                      <a:endParaRPr lang="es-CO" sz="900" dirty="0" smtClean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 3" panose="05040102010807070707" pitchFamily="18" charset="2"/>
                        <a:buChar char=""/>
                        <a:tabLst>
                          <a:tab pos="318770" algn="l"/>
                        </a:tabLst>
                      </a:pPr>
                      <a:r>
                        <a:rPr lang="es-CO" sz="900" dirty="0" smtClean="0">
                          <a:effectLst/>
                        </a:rPr>
                        <a:t>730</a:t>
                      </a:r>
                      <a:r>
                        <a:rPr lang="es-CO" sz="900" baseline="0" dirty="0" smtClean="0">
                          <a:effectLst/>
                        </a:rPr>
                        <a:t> toneladas anuales contaminando menos al medio ambiente.</a:t>
                      </a:r>
                      <a:endParaRPr lang="es-CO" sz="900" dirty="0" smtClean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 3" panose="05040102010807070707" pitchFamily="18" charset="2"/>
                        <a:buChar char=""/>
                        <a:tabLst>
                          <a:tab pos="318770" algn="l"/>
                        </a:tabLst>
                      </a:pPr>
                      <a:endParaRPr lang="es-CO" sz="1000" dirty="0">
                        <a:effectLst/>
                      </a:endParaRPr>
                    </a:p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 3" panose="05040102010807070707" pitchFamily="18" charset="2"/>
                        <a:buNone/>
                        <a:tabLst>
                          <a:tab pos="318770" algn="l"/>
                        </a:tabLst>
                      </a:pPr>
                      <a:endParaRPr lang="es-CO" sz="1000" dirty="0">
                        <a:effectLst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 </a:t>
                      </a:r>
                      <a:endParaRPr lang="es-CO" sz="1000" dirty="0">
                        <a:effectLst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 </a:t>
                      </a:r>
                      <a:endParaRPr lang="es-CO" sz="1000" dirty="0">
                        <a:effectLst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 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54" marR="6335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513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9097" y="-27384"/>
            <a:ext cx="9140598" cy="6855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ítulo 1"/>
          <p:cNvSpPr>
            <a:spLocks noGrp="1"/>
          </p:cNvSpPr>
          <p:nvPr>
            <p:ph type="ctrTitle"/>
          </p:nvPr>
        </p:nvSpPr>
        <p:spPr>
          <a:xfrm>
            <a:off x="209777" y="1005728"/>
            <a:ext cx="8481786" cy="5395632"/>
          </a:xfrm>
        </p:spPr>
        <p:txBody>
          <a:bodyPr>
            <a:normAutofit/>
          </a:bodyPr>
          <a:lstStyle/>
          <a:p>
            <a:pPr eaLnBrk="1" hangingPunct="1"/>
            <a:r>
              <a:rPr lang="es-CO" altLang="es-CO" sz="2800" b="1" dirty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/>
            </a:r>
            <a:br>
              <a:rPr lang="es-CO" altLang="es-CO" sz="2800" b="1" dirty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</a:br>
            <a:r>
              <a:rPr lang="es-CO" altLang="es-CO" sz="2800" b="1" dirty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/>
            </a:r>
            <a:br>
              <a:rPr lang="es-CO" altLang="es-CO" sz="2800" b="1" dirty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</a:br>
            <a:r>
              <a:rPr lang="es-CO" altLang="es-CO" sz="2800" b="1" dirty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/>
            </a:r>
            <a:br>
              <a:rPr lang="es-CO" altLang="es-CO" sz="2800" b="1" dirty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</a:br>
            <a:r>
              <a:rPr lang="es-CO" altLang="es-CO" sz="2800" b="1" dirty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/>
            </a:r>
            <a:br>
              <a:rPr lang="es-CO" altLang="es-CO" sz="2800" b="1" dirty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</a:br>
            <a:r>
              <a:rPr lang="es-CO" altLang="es-CO" sz="2800" b="1" dirty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/>
            </a:r>
            <a:br>
              <a:rPr lang="es-CO" altLang="es-CO" sz="2800" b="1" dirty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</a:br>
            <a:r>
              <a:rPr lang="es-CO" altLang="es-CO" sz="2800" b="1" dirty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/>
            </a:r>
            <a:br>
              <a:rPr lang="es-CO" altLang="es-CO" sz="2800" b="1" dirty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</a:br>
            <a:r>
              <a:rPr lang="es-CO" altLang="es-CO" sz="2800" b="1" dirty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/>
            </a:r>
            <a:br>
              <a:rPr lang="es-CO" altLang="es-CO" sz="2800" b="1" dirty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</a:br>
            <a:r>
              <a:rPr lang="es-CO" altLang="es-CO" sz="2800" b="1" dirty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/>
            </a:r>
            <a:br>
              <a:rPr lang="es-CO" altLang="es-CO" sz="2800" b="1" dirty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</a:br>
            <a:r>
              <a:rPr lang="es-CO" altLang="es-CO" sz="2800" b="1" dirty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/>
            </a:r>
            <a:br>
              <a:rPr lang="es-CO" altLang="es-CO" sz="2800" b="1" dirty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</a:br>
            <a:r>
              <a:rPr lang="es-CO" altLang="es-CO" sz="2800" b="1" dirty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/>
            </a:r>
            <a:br>
              <a:rPr lang="es-CO" altLang="es-CO" sz="2800" b="1" dirty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</a:br>
            <a:endParaRPr lang="es-CO" altLang="es-CO" sz="2800" b="1" dirty="0">
              <a:solidFill>
                <a:srgbClr val="002C6D"/>
              </a:solidFill>
              <a:latin typeface="Century Gothic" pitchFamily="34" charset="0"/>
              <a:ea typeface="Century Gothic" pitchFamily="34" charset="0"/>
              <a:cs typeface="Century Gothic" pitchFamily="34" charset="0"/>
            </a:endParaRPr>
          </a:p>
        </p:txBody>
      </p:sp>
      <p:pic>
        <p:nvPicPr>
          <p:cNvPr id="4" name="Imagen 3" descr="C:\Users\Usuario\Documents\PROYECTO PARA-Agua\FOTOGRAFIAS\TALLER 3 ESTRATEGIAS DE ADAPTACIÓN AL CAMBIO CLIMÁTICO\20161031_10284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440" y="3985825"/>
            <a:ext cx="3560584" cy="286962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-81140" y="3103518"/>
            <a:ext cx="273630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tx2">
                    <a:lumMod val="75000"/>
                  </a:schemeClr>
                </a:solidFill>
              </a:rPr>
              <a:t>Formación en prácticas  ambientales </a:t>
            </a:r>
            <a:endParaRPr lang="es-CO" sz="2800" dirty="0"/>
          </a:p>
        </p:txBody>
      </p:sp>
      <p:pic>
        <p:nvPicPr>
          <p:cNvPr id="6" name="Imagen 5" descr="C:\Users\Usuario\Documents\PROYECTO PARA-Agua\FOTOGRAFIAS\PACTO AMBIENTAL 31  DE OCTUBRE\20161031_12104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1900" y="232369"/>
            <a:ext cx="3041006" cy="2677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C:\Users\Usuario\Documents\PROYECTO PARA-Agua\FOTOGRAFIAS\la foto (15)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16982" y="4015617"/>
            <a:ext cx="3395345" cy="2426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 descr="C:\Users\Usuario\Downloads\IMG-20170328-WA000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207" y="4924"/>
            <a:ext cx="2838450" cy="3784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 descr="E:\JEFE LINA\IMAGEN 1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372" y="4925"/>
            <a:ext cx="3808225" cy="358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10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285" y="-27384"/>
            <a:ext cx="9140598" cy="6855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ítulo 1"/>
          <p:cNvSpPr>
            <a:spLocks noGrp="1"/>
          </p:cNvSpPr>
          <p:nvPr>
            <p:ph type="ctrTitle"/>
          </p:nvPr>
        </p:nvSpPr>
        <p:spPr>
          <a:xfrm>
            <a:off x="209777" y="836712"/>
            <a:ext cx="8481786" cy="5564648"/>
          </a:xfrm>
        </p:spPr>
        <p:txBody>
          <a:bodyPr>
            <a:normAutofit/>
          </a:bodyPr>
          <a:lstStyle/>
          <a:p>
            <a:pPr eaLnBrk="1" hangingPunct="1"/>
            <a:r>
              <a:rPr lang="es-CO" altLang="es-CO" sz="2800" b="1" dirty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/>
            </a:r>
            <a:br>
              <a:rPr lang="es-CO" altLang="es-CO" sz="2800" b="1" dirty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</a:br>
            <a:r>
              <a:rPr lang="es-CO" altLang="es-CO" sz="2800" b="1" dirty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/>
            </a:r>
            <a:br>
              <a:rPr lang="es-CO" altLang="es-CO" sz="2800" b="1" dirty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</a:br>
            <a:r>
              <a:rPr lang="es-CO" altLang="es-CO" sz="2800" b="1" dirty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/>
            </a:r>
            <a:br>
              <a:rPr lang="es-CO" altLang="es-CO" sz="2800" b="1" dirty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</a:br>
            <a:r>
              <a:rPr lang="es-CO" altLang="es-CO" sz="2800" b="1" dirty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/>
            </a:r>
            <a:br>
              <a:rPr lang="es-CO" altLang="es-CO" sz="2800" b="1" dirty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</a:br>
            <a:r>
              <a:rPr lang="es-CO" altLang="es-CO" sz="2800" b="1" dirty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/>
            </a:r>
            <a:br>
              <a:rPr lang="es-CO" altLang="es-CO" sz="2800" b="1" dirty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</a:br>
            <a:r>
              <a:rPr lang="es-CO" altLang="es-CO" sz="2800" b="1" dirty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/>
            </a:r>
            <a:br>
              <a:rPr lang="es-CO" altLang="es-CO" sz="2800" b="1" dirty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</a:br>
            <a:r>
              <a:rPr lang="es-CO" altLang="es-CO" sz="2800" b="1" dirty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/>
            </a:r>
            <a:br>
              <a:rPr lang="es-CO" altLang="es-CO" sz="2800" b="1" dirty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</a:br>
            <a:r>
              <a:rPr lang="es-CO" altLang="es-CO" sz="2800" b="1" dirty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/>
            </a:r>
            <a:br>
              <a:rPr lang="es-CO" altLang="es-CO" sz="2800" b="1" dirty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</a:br>
            <a:r>
              <a:rPr lang="es-CO" altLang="es-CO" sz="2800" b="1" dirty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/>
            </a:r>
            <a:br>
              <a:rPr lang="es-CO" altLang="es-CO" sz="2800" b="1" dirty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</a:br>
            <a:r>
              <a:rPr lang="es-CO" altLang="es-CO" sz="2800" b="1" dirty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/>
            </a:r>
            <a:br>
              <a:rPr lang="es-CO" altLang="es-CO" sz="2800" b="1" dirty="0">
                <a:solidFill>
                  <a:srgbClr val="002C6D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</a:br>
            <a:endParaRPr lang="es-CO" altLang="es-CO" sz="2800" b="1" dirty="0">
              <a:solidFill>
                <a:srgbClr val="002C6D"/>
              </a:solidFill>
              <a:latin typeface="Century Gothic" pitchFamily="34" charset="0"/>
              <a:ea typeface="Century Gothic" pitchFamily="34" charset="0"/>
              <a:cs typeface="Century Gothic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39853" y="507332"/>
            <a:ext cx="273630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tx2">
                    <a:lumMod val="75000"/>
                  </a:schemeClr>
                </a:solidFill>
              </a:rPr>
              <a:t>Trabajo con actores sociales </a:t>
            </a:r>
            <a:endParaRPr lang="es-CO" sz="2800" dirty="0"/>
          </a:p>
        </p:txBody>
      </p:sp>
      <p:pic>
        <p:nvPicPr>
          <p:cNvPr id="6" name="Imagen 5" descr="E:\JEFE LINA\IMAGEN 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77" y="2187831"/>
            <a:ext cx="3048000" cy="3734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E:\JEFE LINA\IMAGEN 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63" y="3290311"/>
            <a:ext cx="3952875" cy="300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 descr="E:\JEFE LINA\IMAGEN 1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64" y="-18559"/>
            <a:ext cx="3648075" cy="3133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861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4 CuadroTexto"/>
          <p:cNvSpPr txBox="1"/>
          <p:nvPr/>
        </p:nvSpPr>
        <p:spPr>
          <a:xfrm>
            <a:off x="2339752" y="4365104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>
                <a:solidFill>
                  <a:schemeClr val="bg1"/>
                </a:solidFill>
                <a:latin typeface="Century Gothic" pitchFamily="34" charset="0"/>
              </a:rPr>
              <a:t>MUCHAS GRACIAS</a:t>
            </a:r>
            <a:endParaRPr lang="es-CO" sz="28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33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DAE83719FB2141981D8E67B3E30728" ma:contentTypeVersion="1" ma:contentTypeDescription="Create a new document." ma:contentTypeScope="" ma:versionID="6a9e9016f790dd7da19f3d5b3f2dce3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6930E8A-DE7C-43C8-8B90-F2B04DB68045}"/>
</file>

<file path=customXml/itemProps2.xml><?xml version="1.0" encoding="utf-8"?>
<ds:datastoreItem xmlns:ds="http://schemas.openxmlformats.org/officeDocument/2006/customXml" ds:itemID="{4F27C4C0-5AC9-44B1-8B54-4E0CD9A247D8}"/>
</file>

<file path=customXml/itemProps3.xml><?xml version="1.0" encoding="utf-8"?>
<ds:datastoreItem xmlns:ds="http://schemas.openxmlformats.org/officeDocument/2006/customXml" ds:itemID="{A9B7C5FF-54C7-418E-A784-E1BFE2E7E8F5}"/>
</file>

<file path=docProps/app.xml><?xml version="1.0" encoding="utf-8"?>
<Properties xmlns="http://schemas.openxmlformats.org/officeDocument/2006/extended-properties" xmlns:vt="http://schemas.openxmlformats.org/officeDocument/2006/docPropsVTypes">
  <TotalTime>1280</TotalTime>
  <Words>225</Words>
  <Application>Microsoft Office PowerPoint</Application>
  <PresentationFormat>Presentación en pantalla (4:3)</PresentationFormat>
  <Paragraphs>72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9" baseType="lpstr">
      <vt:lpstr>Tema de Office</vt:lpstr>
      <vt:lpstr>1_Tema de Office</vt:lpstr>
      <vt:lpstr>Presentación de PowerPoint</vt:lpstr>
      <vt:lpstr>          </vt:lpstr>
      <vt:lpstr>          </vt:lpstr>
      <vt:lpstr>         </vt:lpstr>
      <vt:lpstr>          </vt:lpstr>
      <vt:lpstr>         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Gloria Patricia Sanchez H</dc:creator>
  <cp:lastModifiedBy>Lina Marcela Holguin Aranzazu</cp:lastModifiedBy>
  <cp:revision>173</cp:revision>
  <cp:lastPrinted>2016-10-05T16:14:24Z</cp:lastPrinted>
  <dcterms:created xsi:type="dcterms:W3CDTF">2016-10-03T13:56:40Z</dcterms:created>
  <dcterms:modified xsi:type="dcterms:W3CDTF">2017-03-28T17:32:53Z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0x0101005CDAE83719FB2141981D8E67B3E30728</vt:lpwstr>
  </property>
</Properties>
</file>