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</p:sldMasterIdLst>
  <p:notesMasterIdLst>
    <p:notesMasterId r:id="rId12"/>
  </p:notesMasterIdLst>
  <p:handoutMasterIdLst>
    <p:handoutMasterId r:id="rId13"/>
  </p:handoutMasterIdLst>
  <p:sldIdLst>
    <p:sldId id="291" r:id="rId2"/>
    <p:sldId id="295" r:id="rId3"/>
    <p:sldId id="297" r:id="rId4"/>
    <p:sldId id="302" r:id="rId5"/>
    <p:sldId id="296" r:id="rId6"/>
    <p:sldId id="293" r:id="rId7"/>
    <p:sldId id="300" r:id="rId8"/>
    <p:sldId id="298" r:id="rId9"/>
    <p:sldId id="299" r:id="rId10"/>
    <p:sldId id="303" r:id="rId11"/>
  </p:sldIdLst>
  <p:sldSz cx="9144000" cy="6858000" type="screen4x3"/>
  <p:notesSz cx="7315200" cy="9601200"/>
  <p:defaultTextStyle>
    <a:defPPr>
      <a:defRPr lang="en-GB"/>
    </a:defPPr>
    <a:lvl1pPr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98DF"/>
    <a:srgbClr val="079BE0"/>
    <a:srgbClr val="078AA5"/>
    <a:srgbClr val="078AC5"/>
    <a:srgbClr val="3C8FD4"/>
    <a:srgbClr val="0899DA"/>
    <a:srgbClr val="0091C4"/>
    <a:srgbClr val="67C5FF"/>
    <a:srgbClr val="183111"/>
    <a:srgbClr val="4591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694" autoAdjust="0"/>
  </p:normalViewPr>
  <p:slideViewPr>
    <p:cSldViewPr>
      <p:cViewPr varScale="1">
        <p:scale>
          <a:sx n="61" d="100"/>
          <a:sy n="61" d="100"/>
        </p:scale>
        <p:origin x="17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904" y="-126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>
              <a:defRPr sz="13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>
              <a:defRPr sz="13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>
              <a:defRPr sz="13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>
              <a:defRPr sz="1300" smtClean="0"/>
            </a:lvl1pPr>
          </a:lstStyle>
          <a:p>
            <a:pPr>
              <a:defRPr/>
            </a:pPr>
            <a:fld id="{D49F575A-A985-438B-9A37-716F72CA97FB}" type="slidenum">
              <a:rPr lang="en-GB" altLang="en-US"/>
              <a:pPr>
                <a:defRPr/>
              </a:pPr>
              <a:t>‹Nº›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763858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>
              <a:defRPr sz="13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>
              <a:defRPr sz="13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>
              <a:defRPr sz="13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>
              <a:defRPr sz="1300" smtClean="0"/>
            </a:lvl1pPr>
          </a:lstStyle>
          <a:p>
            <a:pPr>
              <a:defRPr/>
            </a:pPr>
            <a:fld id="{769D8A2F-E3B4-4063-8756-672A03BD01F6}" type="slidenum">
              <a:rPr lang="en-GB" altLang="en-US"/>
              <a:pPr>
                <a:defRPr/>
              </a:pPr>
              <a:t>‹Nº›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146624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124744"/>
            <a:ext cx="7776864" cy="216024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3501008"/>
            <a:ext cx="7776864" cy="864096"/>
          </a:xfrm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9762" y="3356992"/>
            <a:ext cx="4284476" cy="72008"/>
          </a:xfrm>
          <a:prstGeom prst="rect">
            <a:avLst/>
          </a:prstGeom>
          <a:effectLst>
            <a:reflection endPos="0" dist="50800" dir="5400000" sy="-100000" algn="bl" rotWithShape="0"/>
          </a:effectLst>
        </p:spPr>
      </p:pic>
      <p:sp>
        <p:nvSpPr>
          <p:cNvPr id="14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683568" y="4561284"/>
            <a:ext cx="7775575" cy="1512168"/>
          </a:xfrm>
        </p:spPr>
        <p:txBody>
          <a:bodyPr>
            <a:normAutofit/>
          </a:bodyPr>
          <a:lstStyle>
            <a:lvl1pPr marL="0" marR="0" indent="0" algn="ctr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/>
            </a:lvl1pPr>
          </a:lstStyle>
          <a:p>
            <a:pPr lvl="0"/>
            <a:r>
              <a:rPr lang="de-AT" dirty="0" smtClean="0"/>
              <a:t>Click to edit Master author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5015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276872"/>
            <a:ext cx="7903790" cy="3821939"/>
          </a:xfrm>
        </p:spPr>
        <p:txBody>
          <a:bodyPr/>
          <a:lstStyle>
            <a:lvl1pPr>
              <a:defRPr>
                <a:solidFill>
                  <a:srgbClr val="078AC5"/>
                </a:solidFill>
              </a:defRPr>
            </a:lvl1pPr>
            <a:lvl2pPr marL="514350" indent="-182880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/>
            </a:lvl2pPr>
            <a:lvl3pPr marL="857250" indent="-182880">
              <a:lnSpc>
                <a:spcPct val="100000"/>
              </a:lnSpc>
              <a:spcBef>
                <a:spcPts val="12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/>
            </a:lvl3pPr>
            <a:lvl4pPr marL="1200150" indent="-182880">
              <a:lnSpc>
                <a:spcPct val="100000"/>
              </a:lnSpc>
              <a:spcBef>
                <a:spcPts val="12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/>
            </a:lvl4pPr>
            <a:lvl5pPr marL="1543050" indent="-182880">
              <a:lnSpc>
                <a:spcPct val="100000"/>
              </a:lnSpc>
              <a:spcBef>
                <a:spcPts val="12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Rounded Rectangle 9"/>
          <p:cNvSpPr/>
          <p:nvPr userDrawn="1"/>
        </p:nvSpPr>
        <p:spPr>
          <a:xfrm>
            <a:off x="8460432" y="6525344"/>
            <a:ext cx="216024" cy="216024"/>
          </a:xfrm>
          <a:prstGeom prst="roundRect">
            <a:avLst/>
          </a:prstGeom>
          <a:solidFill>
            <a:srgbClr val="0698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D312A47-7E72-4E7E-93A5-46C5674DBF6C}" type="slidenum">
              <a:rPr lang="en-US" sz="1200" smtClean="0"/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lang="en-US" sz="1200" dirty="0" smtClean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2314739" y="78198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8176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ontent &amp; Sub-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8"/>
          <p:cNvSpPr/>
          <p:nvPr userDrawn="1"/>
        </p:nvSpPr>
        <p:spPr>
          <a:xfrm>
            <a:off x="304800" y="6629400"/>
            <a:ext cx="8839200" cy="114300"/>
          </a:xfrm>
          <a:prstGeom prst="rect">
            <a:avLst/>
          </a:prstGeom>
          <a:gradFill flip="none" rotWithShape="1">
            <a:gsLst>
              <a:gs pos="0">
                <a:srgbClr val="112947"/>
              </a:gs>
              <a:gs pos="100000">
                <a:schemeClr val="accent1">
                  <a:tint val="44500"/>
                  <a:satMod val="160000"/>
                  <a:alpha val="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4" name="Picture 3" descr="C:\Users\wolstens\Documents\Unido_E_DkBlue.jpg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52400"/>
            <a:ext cx="2387600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10"/>
          <p:cNvSpPr/>
          <p:nvPr userDrawn="1"/>
        </p:nvSpPr>
        <p:spPr>
          <a:xfrm>
            <a:off x="0" y="676275"/>
            <a:ext cx="4032250" cy="238125"/>
          </a:xfrm>
          <a:prstGeom prst="rect">
            <a:avLst/>
          </a:prstGeom>
          <a:gradFill flip="none" rotWithShape="1">
            <a:gsLst>
              <a:gs pos="74000">
                <a:srgbClr val="112947"/>
              </a:gs>
              <a:gs pos="100000">
                <a:schemeClr val="accent1">
                  <a:tint val="44500"/>
                  <a:satMod val="160000"/>
                  <a:alpha val="0"/>
                </a:schemeClr>
              </a:gs>
              <a:gs pos="97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+mj-lt"/>
              </a:rPr>
              <a:t>Inclusive and Sustainable Industrial Development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457200" y="1066800"/>
            <a:ext cx="4419600" cy="609600"/>
          </a:xfrm>
          <a:prstGeom prst="rect">
            <a:avLst/>
          </a:prstGeom>
        </p:spPr>
        <p:txBody>
          <a:bodyPr/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90540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ontent &amp;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8"/>
          <p:cNvSpPr/>
          <p:nvPr userDrawn="1"/>
        </p:nvSpPr>
        <p:spPr>
          <a:xfrm>
            <a:off x="304800" y="6629400"/>
            <a:ext cx="8839200" cy="114300"/>
          </a:xfrm>
          <a:prstGeom prst="rect">
            <a:avLst/>
          </a:prstGeom>
          <a:gradFill flip="none" rotWithShape="1">
            <a:gsLst>
              <a:gs pos="0">
                <a:srgbClr val="112947"/>
              </a:gs>
              <a:gs pos="100000">
                <a:schemeClr val="accent1">
                  <a:tint val="44500"/>
                  <a:satMod val="160000"/>
                  <a:alpha val="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4" name="Picture 3" descr="C:\Users\wolstens\Documents\Unido_E_DkBlue.jpg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52400"/>
            <a:ext cx="2387600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10"/>
          <p:cNvSpPr/>
          <p:nvPr userDrawn="1"/>
        </p:nvSpPr>
        <p:spPr>
          <a:xfrm>
            <a:off x="0" y="676275"/>
            <a:ext cx="4032250" cy="238125"/>
          </a:xfrm>
          <a:prstGeom prst="rect">
            <a:avLst/>
          </a:prstGeom>
          <a:gradFill flip="none" rotWithShape="1">
            <a:gsLst>
              <a:gs pos="74000">
                <a:srgbClr val="112947"/>
              </a:gs>
              <a:gs pos="100000">
                <a:schemeClr val="accent1">
                  <a:tint val="44500"/>
                  <a:satMod val="160000"/>
                  <a:alpha val="0"/>
                </a:schemeClr>
              </a:gs>
              <a:gs pos="97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+mj-lt"/>
              </a:rPr>
              <a:t>Inclusive and Sustainable Industrial Development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457200" y="1066800"/>
            <a:ext cx="8229600" cy="609600"/>
          </a:xfrm>
          <a:prstGeom prst="rect">
            <a:avLst/>
          </a:prstGeom>
        </p:spPr>
        <p:txBody>
          <a:bodyPr/>
          <a:lstStyle>
            <a:lvl1pPr algn="ctr">
              <a:buNone/>
              <a:defRPr sz="36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07784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twitter.com/UNIDO" TargetMode="External"/><Relationship Id="rId13" Type="http://schemas.openxmlformats.org/officeDocument/2006/relationships/hyperlink" Target="https://www.linkedin.com" TargetMode="External"/><Relationship Id="rId3" Type="http://schemas.openxmlformats.org/officeDocument/2006/relationships/slideLayout" Target="../slideLayouts/slideLayout3.xml"/><Relationship Id="rId7" Type="http://schemas.openxmlformats.org/officeDocument/2006/relationships/hyperlink" Target="https://www.facebook.com/UNIDO.HQ" TargetMode="External"/><Relationship Id="rId12" Type="http://schemas.openxmlformats.org/officeDocument/2006/relationships/hyperlink" Target="http://www.unido.org" TargetMode="Externa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11" Type="http://schemas.openxmlformats.org/officeDocument/2006/relationships/hyperlink" Target="https://www.flickr.com/photos/unido" TargetMode="External"/><Relationship Id="rId5" Type="http://schemas.openxmlformats.org/officeDocument/2006/relationships/theme" Target="../theme/theme1.xml"/><Relationship Id="rId10" Type="http://schemas.openxmlformats.org/officeDocument/2006/relationships/hyperlink" Target="https://www.instagram.com/unido_newsroom/" TargetMode="Externa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youtube.com/user/UNIDObeta" TargetMode="Externa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footer.pn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91144"/>
            <a:ext cx="9144000" cy="445305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124744"/>
            <a:ext cx="7903790" cy="10984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2262831"/>
            <a:ext cx="7903790" cy="39024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5292080" y="6525344"/>
            <a:ext cx="288032" cy="28803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hlinkClick r:id="rId7"/>
          </p:cNvPr>
          <p:cNvSpPr/>
          <p:nvPr userDrawn="1"/>
        </p:nvSpPr>
        <p:spPr>
          <a:xfrm>
            <a:off x="5364088" y="6525344"/>
            <a:ext cx="216024" cy="21602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hlinkClick r:id="rId8"/>
          </p:cNvPr>
          <p:cNvSpPr/>
          <p:nvPr userDrawn="1"/>
        </p:nvSpPr>
        <p:spPr>
          <a:xfrm>
            <a:off x="6012160" y="6525344"/>
            <a:ext cx="288032" cy="21602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hlinkClick r:id="rId9"/>
          </p:cNvPr>
          <p:cNvSpPr/>
          <p:nvPr userDrawn="1"/>
        </p:nvSpPr>
        <p:spPr>
          <a:xfrm>
            <a:off x="6372200" y="6525344"/>
            <a:ext cx="288032" cy="21602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hlinkClick r:id="rId10"/>
          </p:cNvPr>
          <p:cNvSpPr/>
          <p:nvPr userDrawn="1"/>
        </p:nvSpPr>
        <p:spPr>
          <a:xfrm>
            <a:off x="7092280" y="6525344"/>
            <a:ext cx="288032" cy="21602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hlinkClick r:id="rId11"/>
          </p:cNvPr>
          <p:cNvSpPr/>
          <p:nvPr userDrawn="1"/>
        </p:nvSpPr>
        <p:spPr>
          <a:xfrm>
            <a:off x="6732240" y="6525344"/>
            <a:ext cx="288032" cy="21602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 userDrawn="1"/>
        </p:nvSpPr>
        <p:spPr>
          <a:xfrm>
            <a:off x="7596336" y="6525344"/>
            <a:ext cx="792088" cy="28803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hlinkClick r:id="rId12"/>
          </p:cNvPr>
          <p:cNvSpPr/>
          <p:nvPr userDrawn="1"/>
        </p:nvSpPr>
        <p:spPr>
          <a:xfrm>
            <a:off x="7452320" y="6525344"/>
            <a:ext cx="864096" cy="21602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hlinkClick r:id="rId13"/>
          </p:cNvPr>
          <p:cNvSpPr/>
          <p:nvPr userDrawn="1"/>
        </p:nvSpPr>
        <p:spPr>
          <a:xfrm>
            <a:off x="5724128" y="6525344"/>
            <a:ext cx="216024" cy="21602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header.png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88" y="0"/>
            <a:ext cx="9147688" cy="963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442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rgbClr val="0698DF"/>
          </a:solidFill>
          <a:latin typeface="+mn-lt"/>
          <a:ea typeface="+mj-ea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rgbClr val="0698DF"/>
          </a:solidFill>
          <a:latin typeface="+mn-lt"/>
          <a:ea typeface="+mn-ea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llenmacarthur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ios.co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women entrepreneurship in green industry</a:t>
            </a:r>
            <a:endParaRPr lang="en-US" dirty="0">
              <a:solidFill>
                <a:srgbClr val="0698DF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de-AT" dirty="0" err="1"/>
              <a:t>f</a:t>
            </a:r>
            <a:r>
              <a:rPr lang="de-AT" dirty="0" err="1" smtClean="0">
                <a:solidFill>
                  <a:srgbClr val="0698DF"/>
                </a:solidFill>
                <a:latin typeface="+mn-lt"/>
              </a:rPr>
              <a:t>orum</a:t>
            </a:r>
            <a:r>
              <a:rPr lang="de-AT" dirty="0" smtClean="0">
                <a:solidFill>
                  <a:srgbClr val="0698DF"/>
                </a:solidFill>
                <a:latin typeface="+mn-lt"/>
              </a:rPr>
              <a:t> on „the </a:t>
            </a:r>
            <a:r>
              <a:rPr lang="de-AT" dirty="0" err="1" smtClean="0">
                <a:solidFill>
                  <a:srgbClr val="0698DF"/>
                </a:solidFill>
                <a:latin typeface="+mn-lt"/>
              </a:rPr>
              <a:t>gender</a:t>
            </a:r>
            <a:r>
              <a:rPr lang="de-AT" dirty="0" smtClean="0">
                <a:solidFill>
                  <a:srgbClr val="0698DF"/>
                </a:solidFill>
                <a:latin typeface="+mn-lt"/>
              </a:rPr>
              <a:t> </a:t>
            </a:r>
            <a:r>
              <a:rPr lang="de-AT" dirty="0" err="1" smtClean="0">
                <a:solidFill>
                  <a:srgbClr val="0698DF"/>
                </a:solidFill>
                <a:latin typeface="+mn-lt"/>
              </a:rPr>
              <a:t>dimension</a:t>
            </a:r>
            <a:r>
              <a:rPr lang="de-AT" dirty="0" smtClean="0">
                <a:solidFill>
                  <a:srgbClr val="0698DF"/>
                </a:solidFill>
                <a:latin typeface="+mn-lt"/>
              </a:rPr>
              <a:t> in ICT </a:t>
            </a:r>
            <a:r>
              <a:rPr lang="de-AT" dirty="0" err="1" smtClean="0">
                <a:solidFill>
                  <a:srgbClr val="0698DF"/>
                </a:solidFill>
                <a:latin typeface="+mn-lt"/>
              </a:rPr>
              <a:t>and</a:t>
            </a:r>
            <a:r>
              <a:rPr lang="de-AT" dirty="0" smtClean="0">
                <a:solidFill>
                  <a:srgbClr val="0698DF"/>
                </a:solidFill>
                <a:latin typeface="+mn-lt"/>
              </a:rPr>
              <a:t> </a:t>
            </a:r>
            <a:r>
              <a:rPr lang="de-AT" dirty="0" err="1" smtClean="0">
                <a:solidFill>
                  <a:srgbClr val="0698DF"/>
                </a:solidFill>
                <a:latin typeface="+mn-lt"/>
              </a:rPr>
              <a:t>environment</a:t>
            </a:r>
            <a:r>
              <a:rPr lang="de-AT" dirty="0" smtClean="0">
                <a:solidFill>
                  <a:srgbClr val="0698DF"/>
                </a:solidFill>
                <a:latin typeface="+mn-lt"/>
              </a:rPr>
              <a:t> </a:t>
            </a:r>
            <a:r>
              <a:rPr lang="de-AT" dirty="0" err="1" smtClean="0">
                <a:solidFill>
                  <a:srgbClr val="0698DF"/>
                </a:solidFill>
                <a:latin typeface="+mn-lt"/>
              </a:rPr>
              <a:t>through</a:t>
            </a:r>
            <a:r>
              <a:rPr lang="de-AT" dirty="0" smtClean="0">
                <a:solidFill>
                  <a:srgbClr val="0698DF"/>
                </a:solidFill>
                <a:latin typeface="+mn-lt"/>
              </a:rPr>
              <a:t> </a:t>
            </a:r>
            <a:r>
              <a:rPr lang="de-AT" dirty="0" err="1" smtClean="0">
                <a:solidFill>
                  <a:srgbClr val="0698DF"/>
                </a:solidFill>
                <a:latin typeface="+mn-lt"/>
              </a:rPr>
              <a:t>innovation</a:t>
            </a:r>
            <a:r>
              <a:rPr lang="de-AT" dirty="0" smtClean="0">
                <a:solidFill>
                  <a:srgbClr val="0698DF"/>
                </a:solidFill>
                <a:latin typeface="+mn-lt"/>
              </a:rPr>
              <a:t> </a:t>
            </a:r>
            <a:r>
              <a:rPr lang="de-AT" dirty="0" err="1" smtClean="0">
                <a:solidFill>
                  <a:srgbClr val="0698DF"/>
                </a:solidFill>
                <a:latin typeface="+mn-lt"/>
              </a:rPr>
              <a:t>and</a:t>
            </a:r>
            <a:r>
              <a:rPr lang="de-AT" dirty="0" smtClean="0">
                <a:solidFill>
                  <a:srgbClr val="0698DF"/>
                </a:solidFill>
                <a:latin typeface="+mn-lt"/>
              </a:rPr>
              <a:t> </a:t>
            </a:r>
            <a:r>
              <a:rPr lang="de-AT" dirty="0" err="1" smtClean="0">
                <a:solidFill>
                  <a:srgbClr val="0698DF"/>
                </a:solidFill>
                <a:latin typeface="+mn-lt"/>
              </a:rPr>
              <a:t>entrepreneurship</a:t>
            </a:r>
            <a:r>
              <a:rPr lang="de-AT" dirty="0" smtClean="0">
                <a:solidFill>
                  <a:srgbClr val="0698DF"/>
                </a:solidFill>
                <a:latin typeface="+mn-lt"/>
              </a:rPr>
              <a:t>“</a:t>
            </a:r>
          </a:p>
          <a:p>
            <a:r>
              <a:rPr lang="de-AT" dirty="0" err="1" smtClean="0"/>
              <a:t>Manizales</a:t>
            </a:r>
            <a:r>
              <a:rPr lang="de-AT" dirty="0" smtClean="0"/>
              <a:t>, 4 April 2017</a:t>
            </a:r>
            <a:endParaRPr lang="de-AT" dirty="0" smtClean="0">
              <a:solidFill>
                <a:srgbClr val="0698DF"/>
              </a:solidFill>
            </a:endParaRPr>
          </a:p>
          <a:p>
            <a:pPr lvl="1"/>
            <a:endParaRPr lang="en-US" sz="1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88982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conclusions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There is a strong link between ICT, gender equality and the environmental agenda</a:t>
            </a:r>
          </a:p>
          <a:p>
            <a:r>
              <a:rPr lang="en-US" sz="2400" dirty="0" smtClean="0"/>
              <a:t>Many success stories already exist, they need to be told more actively</a:t>
            </a:r>
          </a:p>
          <a:p>
            <a:r>
              <a:rPr lang="en-US" sz="2400" dirty="0" smtClean="0"/>
              <a:t>Governments need to target the women entrepreneur more proactively, with tailor made solutions</a:t>
            </a:r>
          </a:p>
          <a:p>
            <a:r>
              <a:rPr lang="en-US" sz="2400" dirty="0" smtClean="0"/>
              <a:t>Awareness, information, training, technology education for women are needed</a:t>
            </a:r>
          </a:p>
          <a:p>
            <a:r>
              <a:rPr lang="en-US" sz="2400" dirty="0" smtClean="0"/>
              <a:t>More women leaders like Ellen MacArthur (</a:t>
            </a:r>
            <a:r>
              <a:rPr lang="en-US" sz="2400" dirty="0" smtClean="0">
                <a:hlinkClick r:id="rId2"/>
              </a:rPr>
              <a:t>www.ellenmacarthur.com</a:t>
            </a:r>
            <a:r>
              <a:rPr lang="en-US" sz="2400" dirty="0" smtClean="0"/>
              <a:t> ) are needed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84556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s-MX" altLang="es-MX"/>
          </a:p>
        </p:txBody>
      </p:sp>
      <p:grpSp>
        <p:nvGrpSpPr>
          <p:cNvPr id="20483" name="Group 1"/>
          <p:cNvGrpSpPr>
            <a:grpSpLocks/>
          </p:cNvGrpSpPr>
          <p:nvPr/>
        </p:nvGrpSpPr>
        <p:grpSpPr bwMode="auto">
          <a:xfrm>
            <a:off x="357188" y="2143125"/>
            <a:ext cx="8483600" cy="4286250"/>
            <a:chOff x="970" y="5659"/>
            <a:chExt cx="6117" cy="3041"/>
          </a:xfrm>
        </p:grpSpPr>
        <p:cxnSp>
          <p:nvCxnSpPr>
            <p:cNvPr id="20487" name="AutoShape 17"/>
            <p:cNvCxnSpPr>
              <a:cxnSpLocks noChangeShapeType="1"/>
            </p:cNvCxnSpPr>
            <p:nvPr/>
          </p:nvCxnSpPr>
          <p:spPr bwMode="auto">
            <a:xfrm flipV="1">
              <a:off x="1725" y="5885"/>
              <a:ext cx="27" cy="281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20488" name="Group 2"/>
            <p:cNvGrpSpPr>
              <a:grpSpLocks/>
            </p:cNvGrpSpPr>
            <p:nvPr/>
          </p:nvGrpSpPr>
          <p:grpSpPr bwMode="auto">
            <a:xfrm>
              <a:off x="970" y="5659"/>
              <a:ext cx="6117" cy="2504"/>
              <a:chOff x="970" y="11981"/>
              <a:chExt cx="6117" cy="2504"/>
            </a:xfrm>
          </p:grpSpPr>
          <p:sp>
            <p:nvSpPr>
              <p:cNvPr id="20489" name="Text Box 16"/>
              <p:cNvSpPr txBox="1">
                <a:spLocks noChangeArrowheads="1"/>
              </p:cNvSpPr>
              <p:nvPr/>
            </p:nvSpPr>
            <p:spPr bwMode="auto">
              <a:xfrm>
                <a:off x="4060" y="13197"/>
                <a:ext cx="2530" cy="4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just"/>
                <a:r>
                  <a:rPr lang="en-GB" altLang="es-MX" sz="2000">
                    <a:solidFill>
                      <a:srgbClr val="4374BB"/>
                    </a:solidFill>
                    <a:latin typeface="Calibri" panose="020F0502020204030204" pitchFamily="34" charset="0"/>
                    <a:cs typeface="Times New Roman" panose="02020603050405020304" pitchFamily="18" charset="0"/>
                  </a:rPr>
                  <a:t>Resource use </a:t>
                </a:r>
                <a:endParaRPr lang="en-GB" altLang="es-MX" sz="2000">
                  <a:solidFill>
                    <a:srgbClr val="4374BB"/>
                  </a:solidFill>
                  <a:cs typeface="Times New Roman" panose="02020603050405020304" pitchFamily="18" charset="0"/>
                </a:endParaRPr>
              </a:p>
            </p:txBody>
          </p:sp>
          <p:sp>
            <p:nvSpPr>
              <p:cNvPr id="20490" name="AutoShape 15"/>
              <p:cNvSpPr>
                <a:spLocks noChangeArrowheads="1"/>
              </p:cNvSpPr>
              <p:nvPr/>
            </p:nvSpPr>
            <p:spPr bwMode="auto">
              <a:xfrm>
                <a:off x="3475" y="13201"/>
                <a:ext cx="115" cy="739"/>
              </a:xfrm>
              <a:prstGeom prst="upDownArrow">
                <a:avLst>
                  <a:gd name="adj1" fmla="val 50000"/>
                  <a:gd name="adj2" fmla="val 128522"/>
                </a:avLst>
              </a:prstGeom>
              <a:solidFill>
                <a:srgbClr val="FFFFFF"/>
              </a:solidFill>
              <a:ln w="9525">
                <a:solidFill>
                  <a:srgbClr val="00B05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s-MX" altLang="es-MX"/>
              </a:p>
            </p:txBody>
          </p:sp>
          <p:grpSp>
            <p:nvGrpSpPr>
              <p:cNvPr id="20491" name="Group 3"/>
              <p:cNvGrpSpPr>
                <a:grpSpLocks/>
              </p:cNvGrpSpPr>
              <p:nvPr/>
            </p:nvGrpSpPr>
            <p:grpSpPr bwMode="auto">
              <a:xfrm>
                <a:off x="970" y="11981"/>
                <a:ext cx="6117" cy="2504"/>
                <a:chOff x="970" y="11998"/>
                <a:chExt cx="6117" cy="2504"/>
              </a:xfrm>
            </p:grpSpPr>
            <p:cxnSp>
              <p:nvCxnSpPr>
                <p:cNvPr id="20492" name="AutoShape 14"/>
                <p:cNvCxnSpPr>
                  <a:cxnSpLocks noChangeShapeType="1"/>
                </p:cNvCxnSpPr>
                <p:nvPr/>
              </p:nvCxnSpPr>
              <p:spPr bwMode="auto">
                <a:xfrm>
                  <a:off x="1739" y="13718"/>
                  <a:ext cx="5348" cy="9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20493" name="Freeform 13"/>
                <p:cNvSpPr>
                  <a:spLocks/>
                </p:cNvSpPr>
                <p:nvPr/>
              </p:nvSpPr>
              <p:spPr bwMode="auto">
                <a:xfrm>
                  <a:off x="1758" y="12385"/>
                  <a:ext cx="2215" cy="1323"/>
                </a:xfrm>
                <a:custGeom>
                  <a:avLst/>
                  <a:gdLst>
                    <a:gd name="T0" fmla="*/ 0 w 4021"/>
                    <a:gd name="T1" fmla="*/ 2823 h 1290"/>
                    <a:gd name="T2" fmla="*/ 1 w 4021"/>
                    <a:gd name="T3" fmla="*/ 1841 h 1290"/>
                    <a:gd name="T4" fmla="*/ 1 w 4021"/>
                    <a:gd name="T5" fmla="*/ 0 h 1290"/>
                    <a:gd name="T6" fmla="*/ 0 60000 65536"/>
                    <a:gd name="T7" fmla="*/ 0 60000 65536"/>
                    <a:gd name="T8" fmla="*/ 0 60000 65536"/>
                    <a:gd name="T9" fmla="*/ 0 w 4021"/>
                    <a:gd name="T10" fmla="*/ 0 h 1290"/>
                    <a:gd name="T11" fmla="*/ 4021 w 4021"/>
                    <a:gd name="T12" fmla="*/ 1290 h 129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4021" h="1290">
                      <a:moveTo>
                        <a:pt x="0" y="1290"/>
                      </a:moveTo>
                      <a:cubicBezTo>
                        <a:pt x="880" y="1173"/>
                        <a:pt x="1761" y="1056"/>
                        <a:pt x="2431" y="841"/>
                      </a:cubicBezTo>
                      <a:cubicBezTo>
                        <a:pt x="3101" y="626"/>
                        <a:pt x="3756" y="140"/>
                        <a:pt x="4021" y="0"/>
                      </a:cubicBezTo>
                    </a:path>
                  </a:pathLst>
                </a:custGeom>
                <a:noFill/>
                <a:ln w="25400">
                  <a:solidFill>
                    <a:srgbClr val="FFFF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494" name="Freeform 12"/>
                <p:cNvSpPr>
                  <a:spLocks/>
                </p:cNvSpPr>
                <p:nvPr/>
              </p:nvSpPr>
              <p:spPr bwMode="auto">
                <a:xfrm rot="-808096">
                  <a:off x="1655" y="13016"/>
                  <a:ext cx="2543" cy="446"/>
                </a:xfrm>
                <a:custGeom>
                  <a:avLst/>
                  <a:gdLst>
                    <a:gd name="T0" fmla="*/ 0 w 2543"/>
                    <a:gd name="T1" fmla="*/ 430 h 446"/>
                    <a:gd name="T2" fmla="*/ 1580 w 2543"/>
                    <a:gd name="T3" fmla="*/ 374 h 446"/>
                    <a:gd name="T4" fmla="*/ 2543 w 2543"/>
                    <a:gd name="T5" fmla="*/ 0 h 446"/>
                    <a:gd name="T6" fmla="*/ 0 60000 65536"/>
                    <a:gd name="T7" fmla="*/ 0 60000 65536"/>
                    <a:gd name="T8" fmla="*/ 0 60000 65536"/>
                    <a:gd name="T9" fmla="*/ 0 w 2543"/>
                    <a:gd name="T10" fmla="*/ 0 h 446"/>
                    <a:gd name="T11" fmla="*/ 2543 w 2543"/>
                    <a:gd name="T12" fmla="*/ 446 h 44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543" h="446">
                      <a:moveTo>
                        <a:pt x="0" y="430"/>
                      </a:moveTo>
                      <a:cubicBezTo>
                        <a:pt x="578" y="438"/>
                        <a:pt x="1156" y="446"/>
                        <a:pt x="1580" y="374"/>
                      </a:cubicBezTo>
                      <a:cubicBezTo>
                        <a:pt x="2004" y="302"/>
                        <a:pt x="2269" y="135"/>
                        <a:pt x="2543" y="0"/>
                      </a:cubicBezTo>
                    </a:path>
                  </a:pathLst>
                </a:custGeom>
                <a:noFill/>
                <a:ln w="25400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495" name="Freeform 11"/>
                <p:cNvSpPr>
                  <a:spLocks/>
                </p:cNvSpPr>
                <p:nvPr/>
              </p:nvSpPr>
              <p:spPr bwMode="auto">
                <a:xfrm>
                  <a:off x="1777" y="13400"/>
                  <a:ext cx="2319" cy="308"/>
                </a:xfrm>
                <a:custGeom>
                  <a:avLst/>
                  <a:gdLst>
                    <a:gd name="T0" fmla="*/ 0 w 2319"/>
                    <a:gd name="T1" fmla="*/ 308 h 308"/>
                    <a:gd name="T2" fmla="*/ 1140 w 2319"/>
                    <a:gd name="T3" fmla="*/ 233 h 308"/>
                    <a:gd name="T4" fmla="*/ 2319 w 2319"/>
                    <a:gd name="T5" fmla="*/ 0 h 308"/>
                    <a:gd name="T6" fmla="*/ 0 60000 65536"/>
                    <a:gd name="T7" fmla="*/ 0 60000 65536"/>
                    <a:gd name="T8" fmla="*/ 0 60000 65536"/>
                    <a:gd name="T9" fmla="*/ 0 w 2319"/>
                    <a:gd name="T10" fmla="*/ 0 h 308"/>
                    <a:gd name="T11" fmla="*/ 2319 w 2319"/>
                    <a:gd name="T12" fmla="*/ 308 h 30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319" h="308">
                      <a:moveTo>
                        <a:pt x="0" y="308"/>
                      </a:moveTo>
                      <a:cubicBezTo>
                        <a:pt x="377" y="296"/>
                        <a:pt x="754" y="284"/>
                        <a:pt x="1140" y="233"/>
                      </a:cubicBezTo>
                      <a:cubicBezTo>
                        <a:pt x="1526" y="182"/>
                        <a:pt x="1922" y="91"/>
                        <a:pt x="2319" y="0"/>
                      </a:cubicBezTo>
                    </a:path>
                  </a:pathLst>
                </a:custGeom>
                <a:noFill/>
                <a:ln w="25400">
                  <a:solidFill>
                    <a:srgbClr val="0070C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496" name="Freeform 10"/>
                <p:cNvSpPr>
                  <a:spLocks/>
                </p:cNvSpPr>
                <p:nvPr/>
              </p:nvSpPr>
              <p:spPr bwMode="auto">
                <a:xfrm rot="-9834384">
                  <a:off x="1727" y="13740"/>
                  <a:ext cx="2319" cy="308"/>
                </a:xfrm>
                <a:custGeom>
                  <a:avLst/>
                  <a:gdLst>
                    <a:gd name="T0" fmla="*/ 0 w 2319"/>
                    <a:gd name="T1" fmla="*/ 308 h 308"/>
                    <a:gd name="T2" fmla="*/ 1140 w 2319"/>
                    <a:gd name="T3" fmla="*/ 233 h 308"/>
                    <a:gd name="T4" fmla="*/ 2319 w 2319"/>
                    <a:gd name="T5" fmla="*/ 0 h 308"/>
                    <a:gd name="T6" fmla="*/ 0 60000 65536"/>
                    <a:gd name="T7" fmla="*/ 0 60000 65536"/>
                    <a:gd name="T8" fmla="*/ 0 60000 65536"/>
                    <a:gd name="T9" fmla="*/ 0 w 2319"/>
                    <a:gd name="T10" fmla="*/ 0 h 308"/>
                    <a:gd name="T11" fmla="*/ 2319 w 2319"/>
                    <a:gd name="T12" fmla="*/ 308 h 30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319" h="308">
                      <a:moveTo>
                        <a:pt x="0" y="308"/>
                      </a:moveTo>
                      <a:cubicBezTo>
                        <a:pt x="377" y="296"/>
                        <a:pt x="754" y="284"/>
                        <a:pt x="1140" y="233"/>
                      </a:cubicBezTo>
                      <a:cubicBezTo>
                        <a:pt x="1526" y="182"/>
                        <a:pt x="1922" y="91"/>
                        <a:pt x="2319" y="0"/>
                      </a:cubicBezTo>
                    </a:path>
                  </a:pathLst>
                </a:custGeom>
                <a:noFill/>
                <a:ln w="25400">
                  <a:solidFill>
                    <a:srgbClr val="00B05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497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3957" y="12164"/>
                  <a:ext cx="2530" cy="4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just"/>
                  <a:r>
                    <a:rPr lang="en-GB" altLang="es-MX" sz="2000">
                      <a:solidFill>
                        <a:srgbClr val="FFC000"/>
                      </a:solidFill>
                      <a:latin typeface="Calibri" panose="020F0502020204030204" pitchFamily="34" charset="0"/>
                      <a:cs typeface="Times New Roman" panose="02020603050405020304" pitchFamily="18" charset="0"/>
                    </a:rPr>
                    <a:t>Human well-being </a:t>
                  </a:r>
                  <a:endParaRPr lang="en-GB" altLang="es-MX" sz="2000">
                    <a:solidFill>
                      <a:srgbClr val="FFC000"/>
                    </a:solidFill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0498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4060" y="12551"/>
                  <a:ext cx="2530" cy="4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just"/>
                  <a:r>
                    <a:rPr lang="en-GB" altLang="es-MX" sz="2000">
                      <a:solidFill>
                        <a:srgbClr val="FF0000"/>
                      </a:solidFill>
                      <a:latin typeface="Calibri" panose="020F0502020204030204" pitchFamily="34" charset="0"/>
                      <a:cs typeface="Times New Roman" panose="02020603050405020304" pitchFamily="18" charset="0"/>
                    </a:rPr>
                    <a:t>Economic activity (GDP)</a:t>
                  </a:r>
                  <a:endParaRPr lang="en-GB" altLang="es-MX" sz="2000">
                    <a:solidFill>
                      <a:srgbClr val="FF0000"/>
                    </a:solidFill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3966" y="13906"/>
                  <a:ext cx="1949" cy="41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just" eaLnBrk="0" hangingPunct="0">
                    <a:defRPr/>
                  </a:pPr>
                  <a:r>
                    <a:rPr lang="en-GB" sz="2000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Calibri" pitchFamily="34" charset="0"/>
                      <a:ea typeface="Times New Roman" pitchFamily="18" charset="0"/>
                      <a:cs typeface="Calibri" pitchFamily="34" charset="0"/>
                    </a:rPr>
                    <a:t>Environmental impact </a:t>
                  </a:r>
                  <a:endParaRPr lang="en-GB" sz="2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20500" name="AutoShape 6"/>
                <p:cNvSpPr>
                  <a:spLocks noChangeArrowheads="1"/>
                </p:cNvSpPr>
                <p:nvPr/>
              </p:nvSpPr>
              <p:spPr bwMode="auto">
                <a:xfrm>
                  <a:off x="3768" y="12997"/>
                  <a:ext cx="106" cy="449"/>
                </a:xfrm>
                <a:prstGeom prst="upDownArrow">
                  <a:avLst>
                    <a:gd name="adj1" fmla="val 50000"/>
                    <a:gd name="adj2" fmla="val 84717"/>
                  </a:avLst>
                </a:prstGeom>
                <a:solidFill>
                  <a:srgbClr val="FFFFFF"/>
                </a:solidFill>
                <a:ln w="9525">
                  <a:solidFill>
                    <a:srgbClr val="0070C0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s-MX" altLang="es-MX"/>
                </a:p>
              </p:txBody>
            </p:sp>
            <p:sp>
              <p:nvSpPr>
                <p:cNvPr id="20501" name="AutoShape 5"/>
                <p:cNvSpPr>
                  <a:spLocks noChangeArrowheads="1"/>
                </p:cNvSpPr>
                <p:nvPr/>
              </p:nvSpPr>
              <p:spPr bwMode="auto">
                <a:xfrm>
                  <a:off x="1407" y="11998"/>
                  <a:ext cx="2144" cy="331"/>
                </a:xfrm>
                <a:prstGeom prst="wedgeRectCallout">
                  <a:avLst>
                    <a:gd name="adj1" fmla="val 62685"/>
                    <a:gd name="adj2" fmla="val 336727"/>
                  </a:avLst>
                </a:prstGeom>
                <a:solidFill>
                  <a:srgbClr val="FFFFFF"/>
                </a:solidFill>
                <a:ln w="9525">
                  <a:solidFill>
                    <a:srgbClr val="0070C0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just"/>
                  <a:r>
                    <a:rPr lang="en-GB" altLang="es-MX" sz="2000">
                      <a:solidFill>
                        <a:srgbClr val="4374BB"/>
                      </a:solidFill>
                      <a:latin typeface="Calibri" panose="020F0502020204030204" pitchFamily="34" charset="0"/>
                      <a:cs typeface="Times New Roman" panose="02020603050405020304" pitchFamily="18" charset="0"/>
                    </a:rPr>
                    <a:t>Resource decoupling</a:t>
                  </a:r>
                  <a:endParaRPr lang="en-GB" altLang="es-MX" sz="2000">
                    <a:solidFill>
                      <a:srgbClr val="4374BB"/>
                    </a:solidFill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3" name="AutoShape 4"/>
                <p:cNvSpPr>
                  <a:spLocks noChangeArrowheads="1"/>
                </p:cNvSpPr>
                <p:nvPr/>
              </p:nvSpPr>
              <p:spPr bwMode="auto">
                <a:xfrm>
                  <a:off x="970" y="14203"/>
                  <a:ext cx="2123" cy="294"/>
                </a:xfrm>
                <a:prstGeom prst="wedgeRectCallout">
                  <a:avLst>
                    <a:gd name="adj1" fmla="val 69145"/>
                    <a:gd name="adj2" fmla="val -241847"/>
                  </a:avLst>
                </a:prstGeom>
                <a:solidFill>
                  <a:srgbClr val="FFFFFF"/>
                </a:solidFill>
                <a:ln w="9525">
                  <a:solidFill>
                    <a:srgbClr val="00B05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just" eaLnBrk="0" hangingPunct="0">
                    <a:defRPr/>
                  </a:pPr>
                  <a:r>
                    <a:rPr lang="en-GB" sz="2000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Calibri" pitchFamily="34" charset="0"/>
                      <a:ea typeface="Times New Roman" pitchFamily="18" charset="0"/>
                      <a:cs typeface="Calibri" pitchFamily="34" charset="0"/>
                    </a:rPr>
                    <a:t>Impact decoupling</a:t>
                  </a:r>
                  <a:endParaRPr lang="en-GB" sz="2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</p:grpSp>
        </p:grpSp>
      </p:grpSp>
      <p:sp>
        <p:nvSpPr>
          <p:cNvPr id="20484" name="TextBox 20"/>
          <p:cNvSpPr txBox="1">
            <a:spLocks noChangeArrowheads="1"/>
          </p:cNvSpPr>
          <p:nvPr/>
        </p:nvSpPr>
        <p:spPr bwMode="auto">
          <a:xfrm>
            <a:off x="8072438" y="4643438"/>
            <a:ext cx="7143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s-MX">
                <a:solidFill>
                  <a:schemeClr val="bg2"/>
                </a:solidFill>
              </a:rPr>
              <a:t>Time</a:t>
            </a:r>
          </a:p>
        </p:txBody>
      </p:sp>
      <p:sp>
        <p:nvSpPr>
          <p:cNvPr id="20485" name="TextBox 22"/>
          <p:cNvSpPr txBox="1">
            <a:spLocks noChangeArrowheads="1"/>
          </p:cNvSpPr>
          <p:nvPr/>
        </p:nvSpPr>
        <p:spPr bwMode="auto">
          <a:xfrm>
            <a:off x="1571625" y="1071563"/>
            <a:ext cx="57642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s-MX" sz="3200"/>
              <a:t>Two aspects of “decoupling”</a:t>
            </a:r>
          </a:p>
        </p:txBody>
      </p:sp>
      <p:sp>
        <p:nvSpPr>
          <p:cNvPr id="20486" name="TextBox 23"/>
          <p:cNvSpPr txBox="1">
            <a:spLocks noChangeArrowheads="1"/>
          </p:cNvSpPr>
          <p:nvPr/>
        </p:nvSpPr>
        <p:spPr bwMode="auto">
          <a:xfrm>
            <a:off x="2832100" y="5967413"/>
            <a:ext cx="63119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s-MX" sz="1200"/>
              <a:t>Source: International Resource Panel- </a:t>
            </a:r>
          </a:p>
          <a:p>
            <a:pPr eaLnBrk="1" hangingPunct="1"/>
            <a:r>
              <a:rPr lang="en-US" altLang="es-MX" sz="1200"/>
              <a:t>Decoupling natural resources use and environmental impacts from economic growth ,2011</a:t>
            </a:r>
          </a:p>
        </p:txBody>
      </p:sp>
    </p:spTree>
    <p:extLst>
      <p:ext uri="{BB962C8B-B14F-4D97-AF65-F5344CB8AC3E}">
        <p14:creationId xmlns:p14="http://schemas.microsoft.com/office/powerpoint/2010/main" val="3062670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ircular econom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908720"/>
            <a:ext cx="6692721" cy="5716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2864677" y="1052736"/>
            <a:ext cx="29065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The Circular Economy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879233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1 Marcador de texto"/>
          <p:cNvSpPr>
            <a:spLocks noGrp="1"/>
          </p:cNvSpPr>
          <p:nvPr>
            <p:ph idx="1"/>
          </p:nvPr>
        </p:nvSpPr>
        <p:spPr bwMode="auto">
          <a:xfrm>
            <a:off x="467705" y="1124745"/>
            <a:ext cx="7903790" cy="55165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0" indent="0">
              <a:buNone/>
            </a:pPr>
            <a:r>
              <a:rPr lang="en-US" altLang="es-MX" sz="2800" b="1" dirty="0" smtClean="0"/>
              <a:t>The green industry potential</a:t>
            </a:r>
            <a:endParaRPr lang="es-CO" altLang="es-MX" sz="2800" b="1" dirty="0" smtClean="0"/>
          </a:p>
        </p:txBody>
      </p:sp>
      <p:pic>
        <p:nvPicPr>
          <p:cNvPr id="22531" name="Grafik 10" descr="Eco_industries_EEA 20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676400"/>
            <a:ext cx="6705600" cy="437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2" name="3 CuadroTexto"/>
          <p:cNvSpPr txBox="1">
            <a:spLocks noChangeArrowheads="1"/>
          </p:cNvSpPr>
          <p:nvPr/>
        </p:nvSpPr>
        <p:spPr bwMode="auto">
          <a:xfrm>
            <a:off x="2795588" y="6154738"/>
            <a:ext cx="29718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s-MX" sz="1400"/>
              <a:t> Source:  EEA, 2015, Eurostat data</a:t>
            </a:r>
            <a:endParaRPr lang="es-CO" altLang="es-MX" sz="1400"/>
          </a:p>
        </p:txBody>
      </p:sp>
    </p:spTree>
    <p:extLst>
      <p:ext uri="{BB962C8B-B14F-4D97-AF65-F5344CB8AC3E}">
        <p14:creationId xmlns:p14="http://schemas.microsoft.com/office/powerpoint/2010/main" val="388425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77" descr="Picture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556792"/>
            <a:ext cx="7072312" cy="479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7" name="1 CuadroTexto"/>
          <p:cNvSpPr txBox="1">
            <a:spLocks noChangeArrowheads="1"/>
          </p:cNvSpPr>
          <p:nvPr/>
        </p:nvSpPr>
        <p:spPr bwMode="auto">
          <a:xfrm>
            <a:off x="467544" y="966787"/>
            <a:ext cx="684076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s-MX" sz="2400" b="1" dirty="0" smtClean="0"/>
              <a:t>How to tap </a:t>
            </a:r>
            <a:r>
              <a:rPr lang="en-US" altLang="es-MX" sz="2400" b="1" dirty="0"/>
              <a:t>the green industry potential</a:t>
            </a:r>
            <a:endParaRPr lang="es-CO" altLang="es-MX" sz="2400" b="1" dirty="0"/>
          </a:p>
        </p:txBody>
      </p:sp>
    </p:spTree>
    <p:extLst>
      <p:ext uri="{BB962C8B-B14F-4D97-AF65-F5344CB8AC3E}">
        <p14:creationId xmlns:p14="http://schemas.microsoft.com/office/powerpoint/2010/main" val="866075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Women, the environment and ICT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0698DF"/>
                </a:solidFill>
              </a:rPr>
              <a:t>Pillar 2 of the green industry strategy – creation of new green businesses a priority and area that is currently underdeveloped, especially in LAC </a:t>
            </a:r>
          </a:p>
          <a:p>
            <a:r>
              <a:rPr lang="en-US" sz="2400" dirty="0" smtClean="0">
                <a:solidFill>
                  <a:srgbClr val="0698DF"/>
                </a:solidFill>
              </a:rPr>
              <a:t>Green businesses are highly innovative - importance of ITC for new and especially for innovative businesses  </a:t>
            </a:r>
          </a:p>
          <a:p>
            <a:r>
              <a:rPr lang="en-US" sz="2400" dirty="0" smtClean="0">
                <a:solidFill>
                  <a:srgbClr val="0698DF"/>
                </a:solidFill>
              </a:rPr>
              <a:t>Success of the circular economy depends on mobilization of women entrepreneurship capacities</a:t>
            </a:r>
          </a:p>
          <a:p>
            <a:r>
              <a:rPr lang="en-US" sz="2400" dirty="0" smtClean="0">
                <a:solidFill>
                  <a:srgbClr val="0698DF"/>
                </a:solidFill>
              </a:rPr>
              <a:t> Yet many specific barriers exist </a:t>
            </a:r>
          </a:p>
          <a:p>
            <a:pPr lvl="1"/>
            <a:endParaRPr lang="en-US" sz="2000" dirty="0" smtClean="0">
              <a:solidFill>
                <a:srgbClr val="0698DF"/>
              </a:solidFill>
            </a:endParaRPr>
          </a:p>
          <a:p>
            <a:pPr lvl="1"/>
            <a:endParaRPr lang="en-US" sz="2000" dirty="0">
              <a:solidFill>
                <a:srgbClr val="0698D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23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Women entrepreneurs and ICT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28650" y="2060848"/>
            <a:ext cx="7903790" cy="4320480"/>
          </a:xfrm>
        </p:spPr>
        <p:txBody>
          <a:bodyPr>
            <a:normAutofit/>
          </a:bodyPr>
          <a:lstStyle/>
          <a:p>
            <a:r>
              <a:rPr lang="en-US" dirty="0" smtClean="0"/>
              <a:t>Affordable access: businesses need affordable and reliable internet in order to be innovative and to build trust with customers </a:t>
            </a:r>
          </a:p>
          <a:p>
            <a:r>
              <a:rPr lang="en-US" dirty="0" smtClean="0"/>
              <a:t>Improving digital literacy and confidence: training for women on business software, raise awareness of internet based business models</a:t>
            </a:r>
          </a:p>
          <a:p>
            <a:r>
              <a:rPr lang="en-US" dirty="0" smtClean="0"/>
              <a:t>Relevant content, apps and services: women entrepreneurs need to be encouraged through tailor made content, apps and software solutions, more web-communities of women entrepreneurs are needed </a:t>
            </a:r>
          </a:p>
          <a:p>
            <a:r>
              <a:rPr lang="en-US" dirty="0" smtClean="0"/>
              <a:t>Related issues: internet business models require formal set ups, bank accounts, credit worthiness, etc.; women often face barriers to access these related services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68876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Green businesses and ICT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Internet based business models</a:t>
            </a:r>
          </a:p>
          <a:p>
            <a:r>
              <a:rPr lang="en-US" sz="2400" dirty="0" smtClean="0"/>
              <a:t>Digital currencies and funding mechanisms</a:t>
            </a:r>
          </a:p>
          <a:p>
            <a:r>
              <a:rPr lang="en-US" sz="2400" dirty="0" smtClean="0"/>
              <a:t>Information and know-how based businesses: </a:t>
            </a:r>
          </a:p>
          <a:p>
            <a:pPr lvl="1"/>
            <a:r>
              <a:rPr lang="en-US" sz="2400" dirty="0" smtClean="0"/>
              <a:t>Market and sourcing information</a:t>
            </a:r>
          </a:p>
          <a:p>
            <a:pPr lvl="1"/>
            <a:r>
              <a:rPr lang="en-US" sz="2400" dirty="0" smtClean="0"/>
              <a:t>Business opportunities (e.g. waste exchanges)</a:t>
            </a:r>
          </a:p>
          <a:p>
            <a:pPr lvl="1"/>
            <a:r>
              <a:rPr lang="en-US" sz="2400" dirty="0" smtClean="0"/>
              <a:t>Technology information</a:t>
            </a:r>
          </a:p>
          <a:p>
            <a:pPr lvl="1"/>
            <a:r>
              <a:rPr lang="en-US" sz="2400" dirty="0" smtClean="0"/>
              <a:t>Quality standards and market requirements</a:t>
            </a:r>
          </a:p>
          <a:p>
            <a:r>
              <a:rPr lang="en-US" sz="2400" dirty="0" err="1" smtClean="0"/>
              <a:t>Bioeconomy</a:t>
            </a:r>
            <a:r>
              <a:rPr lang="en-US" sz="2400" dirty="0" smtClean="0"/>
              <a:t>: a huge potential for LAC (</a:t>
            </a:r>
            <a:r>
              <a:rPr lang="en-US" sz="2400" dirty="0" smtClean="0">
                <a:hlinkClick r:id="rId2"/>
              </a:rPr>
              <a:t>www.bios.co</a:t>
            </a:r>
            <a:r>
              <a:rPr lang="en-US" sz="2400" dirty="0" smtClean="0"/>
              <a:t> )</a:t>
            </a:r>
          </a:p>
          <a:p>
            <a:endParaRPr lang="en-US" sz="2700" dirty="0" smtClean="0"/>
          </a:p>
          <a:p>
            <a:endParaRPr lang="en-US" sz="24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7386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Case: livingbroccoli.com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46823" y="4354314"/>
            <a:ext cx="8422836" cy="13961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Upcycling of old vinyl billboards</a:t>
            </a:r>
          </a:p>
          <a:p>
            <a:r>
              <a:rPr lang="en-US" dirty="0" smtClean="0"/>
              <a:t>Founded by women entrepreneur Ana B; employing mostly women in design and production</a:t>
            </a:r>
          </a:p>
          <a:p>
            <a:r>
              <a:rPr lang="en-US" dirty="0" smtClean="0"/>
              <a:t>Using and internet based business model</a:t>
            </a:r>
            <a:endParaRPr lang="en-US" dirty="0"/>
          </a:p>
        </p:txBody>
      </p:sp>
      <p:pic>
        <p:nvPicPr>
          <p:cNvPr id="5126" name="Picture 6" descr="Bildergebnis für living broccol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9219" y="2113697"/>
            <a:ext cx="1926325" cy="1926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 descr="http://livingbroccoli.com/wp-content/themes/cheseemoon/inc/tmb/?src=http://livingbroccoli.com/archivos/2015/03/process2.jpg&amp;w=1160&amp;h=400&amp;zc=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942" y="2116446"/>
            <a:ext cx="5638226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77507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CDAE83719FB2141981D8E67B3E30728" ma:contentTypeVersion="1" ma:contentTypeDescription="Create a new document." ma:contentTypeScope="" ma:versionID="6a9e9016f790dd7da19f3d5b3f2dce30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3d8b0b90613641d2007733df16481c6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D805496-F153-4838-8FBB-6A05CA40A895}"/>
</file>

<file path=customXml/itemProps2.xml><?xml version="1.0" encoding="utf-8"?>
<ds:datastoreItem xmlns:ds="http://schemas.openxmlformats.org/officeDocument/2006/customXml" ds:itemID="{6486171A-8E6B-459A-9CD2-40D5B55D3EF4}"/>
</file>

<file path=customXml/itemProps3.xml><?xml version="1.0" encoding="utf-8"?>
<ds:datastoreItem xmlns:ds="http://schemas.openxmlformats.org/officeDocument/2006/customXml" ds:itemID="{D51BB4D5-74CC-4335-BBF5-CDA322AA2F56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2346</TotalTime>
  <Words>396</Words>
  <Application>Microsoft Office PowerPoint</Application>
  <PresentationFormat>Presentación en pantalla (4:3)</PresentationFormat>
  <Paragraphs>48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women entrepreneurship in green industry</vt:lpstr>
      <vt:lpstr>Presentación de PowerPoint</vt:lpstr>
      <vt:lpstr>Presentación de PowerPoint</vt:lpstr>
      <vt:lpstr>Presentación de PowerPoint</vt:lpstr>
      <vt:lpstr>Presentación de PowerPoint</vt:lpstr>
      <vt:lpstr>Women, the environment and ICT</vt:lpstr>
      <vt:lpstr>Women entrepreneurs and ICT</vt:lpstr>
      <vt:lpstr>Green businesses and ICT</vt:lpstr>
      <vt:lpstr>Case: livingbroccoli.com</vt:lpstr>
      <vt:lpstr>Some conclusions</vt:lpstr>
    </vt:vector>
  </TitlesOfParts>
  <Company>UNIDO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Xin YAO</dc:creator>
  <cp:lastModifiedBy>REPRESENTANTE</cp:lastModifiedBy>
  <cp:revision>209</cp:revision>
  <cp:lastPrinted>2014-09-22T12:21:08Z</cp:lastPrinted>
  <dcterms:created xsi:type="dcterms:W3CDTF">2008-01-28T10:27:53Z</dcterms:created>
  <dcterms:modified xsi:type="dcterms:W3CDTF">2017-04-02T02:30:29Z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0x0101005CDAE83719FB2141981D8E67B3E30728</vt:lpwstr>
  </property>
</Properties>
</file>