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79" r:id="rId4"/>
    <p:sldId id="270" r:id="rId5"/>
    <p:sldId id="280" r:id="rId6"/>
    <p:sldId id="285" r:id="rId7"/>
    <p:sldId id="284" r:id="rId8"/>
    <p:sldId id="265" r:id="rId9"/>
    <p:sldId id="273" r:id="rId10"/>
    <p:sldId id="283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 snapToGrid="0">
      <p:cViewPr>
        <p:scale>
          <a:sx n="50" d="100"/>
          <a:sy n="50" d="100"/>
        </p:scale>
        <p:origin x="1422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OMA\POMA_UNAL\Listado%20de%20Estaciones%20Cuenca%20Chinchina%20Marzo%2019-2013_analisi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OMA\POMA_UNAL\Resumen%20Microcuenc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72115752959351"/>
          <c:y val="5.5946958274477425E-2"/>
          <c:w val="0.83832031010245744"/>
          <c:h val="0.60052905998950412"/>
        </c:manualLayout>
      </c:layout>
      <c:barChart>
        <c:barDir val="col"/>
        <c:grouping val="clustered"/>
        <c:varyColors val="0"/>
        <c:ser>
          <c:idx val="0"/>
          <c:order val="0"/>
          <c:tx>
            <c:v>Frecuencia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Precipitación!$P$33:$P$41</c:f>
              <c:strCache>
                <c:ptCount val="9"/>
                <c:pt idx="0">
                  <c:v>&lt; 1 </c:v>
                </c:pt>
                <c:pt idx="1">
                  <c:v>1- 5</c:v>
                </c:pt>
                <c:pt idx="2">
                  <c:v>6- 10</c:v>
                </c:pt>
                <c:pt idx="3">
                  <c:v>11- 15</c:v>
                </c:pt>
                <c:pt idx="4">
                  <c:v>16- 20</c:v>
                </c:pt>
                <c:pt idx="5">
                  <c:v>21- 30</c:v>
                </c:pt>
                <c:pt idx="6">
                  <c:v>31-40</c:v>
                </c:pt>
                <c:pt idx="7">
                  <c:v>41-50</c:v>
                </c:pt>
                <c:pt idx="8">
                  <c:v>&gt;50</c:v>
                </c:pt>
              </c:strCache>
            </c:strRef>
          </c:cat>
          <c:val>
            <c:numRef>
              <c:f>Precipitación!$Q$33:$Q$41</c:f>
              <c:numCache>
                <c:formatCode>General</c:formatCode>
                <c:ptCount val="9"/>
                <c:pt idx="0">
                  <c:v>2</c:v>
                </c:pt>
                <c:pt idx="1">
                  <c:v>7</c:v>
                </c:pt>
                <c:pt idx="2">
                  <c:v>12</c:v>
                </c:pt>
                <c:pt idx="3">
                  <c:v>9</c:v>
                </c:pt>
                <c:pt idx="4">
                  <c:v>12</c:v>
                </c:pt>
                <c:pt idx="5">
                  <c:v>4</c:v>
                </c:pt>
                <c:pt idx="6">
                  <c:v>7</c:v>
                </c:pt>
                <c:pt idx="7">
                  <c:v>10</c:v>
                </c:pt>
                <c:pt idx="8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3516392"/>
        <c:axId val="643516000"/>
      </c:barChart>
      <c:catAx>
        <c:axId val="643516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Tiempo Registro años</a:t>
                </a:r>
              </a:p>
            </c:rich>
          </c:tx>
          <c:layout>
            <c:manualLayout>
              <c:xMode val="edge"/>
              <c:yMode val="edge"/>
              <c:x val="0.37295656618461093"/>
              <c:y val="0.8942946397768668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CO"/>
          </a:p>
        </c:txPr>
        <c:crossAx val="643516000"/>
        <c:crosses val="autoZero"/>
        <c:auto val="1"/>
        <c:lblAlgn val="ctr"/>
        <c:lblOffset val="100"/>
        <c:noMultiLvlLbl val="0"/>
      </c:catAx>
      <c:valAx>
        <c:axId val="64351600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No Estaciones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435163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'Hoja2 (2)'!$B$14</c:f>
              <c:strCache>
                <c:ptCount val="1"/>
                <c:pt idx="0">
                  <c:v>Q_Niña + IC95%</c:v>
                </c:pt>
              </c:strCache>
            </c:strRef>
          </c:tx>
          <c:spPr>
            <a:ln w="22225" cap="rnd" cmpd="sng" algn="ctr">
              <a:solidFill>
                <a:schemeClr val="tx2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'Hoja2 (2)'!$C$2:$N$2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'Hoja2 (2)'!$C$14:$N$14</c:f>
              <c:numCache>
                <c:formatCode>0.00</c:formatCode>
                <c:ptCount val="12"/>
                <c:pt idx="0">
                  <c:v>40.3457726714351</c:v>
                </c:pt>
                <c:pt idx="1">
                  <c:v>37.161554329694255</c:v>
                </c:pt>
                <c:pt idx="2">
                  <c:v>46.702394956997281</c:v>
                </c:pt>
                <c:pt idx="3">
                  <c:v>47.803425066086184</c:v>
                </c:pt>
                <c:pt idx="4">
                  <c:v>60.657359908347495</c:v>
                </c:pt>
                <c:pt idx="5">
                  <c:v>47.237244739875678</c:v>
                </c:pt>
                <c:pt idx="6">
                  <c:v>36.569494926825463</c:v>
                </c:pt>
                <c:pt idx="7">
                  <c:v>32.356503030588371</c:v>
                </c:pt>
                <c:pt idx="8">
                  <c:v>44.640736362731232</c:v>
                </c:pt>
                <c:pt idx="9">
                  <c:v>67.853114173184039</c:v>
                </c:pt>
                <c:pt idx="10">
                  <c:v>84.81057921582925</c:v>
                </c:pt>
                <c:pt idx="11">
                  <c:v>63.656882045807336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'Hoja2 (2)'!$B$15</c:f>
              <c:strCache>
                <c:ptCount val="1"/>
                <c:pt idx="0">
                  <c:v>Q_Niña </c:v>
                </c:pt>
              </c:strCache>
            </c:strRef>
          </c:tx>
          <c:spPr>
            <a:ln w="22225" cap="rnd" cmpd="sng" algn="ctr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'Hoja2 (2)'!$C$2:$N$2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'Hoja2 (2)'!$C$15:$N$15</c:f>
              <c:numCache>
                <c:formatCode>0.00</c:formatCode>
                <c:ptCount val="12"/>
                <c:pt idx="0">
                  <c:v>38.149827080606251</c:v>
                </c:pt>
                <c:pt idx="1">
                  <c:v>34.379168531767199</c:v>
                </c:pt>
                <c:pt idx="2">
                  <c:v>43.643397856363144</c:v>
                </c:pt>
                <c:pt idx="3">
                  <c:v>44.018706343267446</c:v>
                </c:pt>
                <c:pt idx="4">
                  <c:v>55.466587975723947</c:v>
                </c:pt>
                <c:pt idx="5">
                  <c:v>43.996071376954411</c:v>
                </c:pt>
                <c:pt idx="6">
                  <c:v>33.188805356087713</c:v>
                </c:pt>
                <c:pt idx="7">
                  <c:v>30.585369627734789</c:v>
                </c:pt>
                <c:pt idx="8">
                  <c:v>42.139920653758374</c:v>
                </c:pt>
                <c:pt idx="9">
                  <c:v>64.17572237270025</c:v>
                </c:pt>
                <c:pt idx="10">
                  <c:v>80.437601204651614</c:v>
                </c:pt>
                <c:pt idx="11">
                  <c:v>60.334214225303171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'Hoja2 (2)'!$B$16</c:f>
              <c:strCache>
                <c:ptCount val="1"/>
                <c:pt idx="0">
                  <c:v>Q_Niña - IC95%</c:v>
                </c:pt>
              </c:strCache>
            </c:strRef>
          </c:tx>
          <c:spPr>
            <a:ln w="22225" cap="rnd" cmpd="sng" algn="ctr">
              <a:solidFill>
                <a:schemeClr val="tx2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'Hoja2 (2)'!$C$2:$N$2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'Hoja2 (2)'!$C$16:$N$16</c:f>
              <c:numCache>
                <c:formatCode>0.00</c:formatCode>
                <c:ptCount val="12"/>
                <c:pt idx="0">
                  <c:v>35.95388148977748</c:v>
                </c:pt>
                <c:pt idx="1">
                  <c:v>31.596782733840289</c:v>
                </c:pt>
                <c:pt idx="2">
                  <c:v>40.584400755729</c:v>
                </c:pt>
                <c:pt idx="3">
                  <c:v>40.233987620448595</c:v>
                </c:pt>
                <c:pt idx="4">
                  <c:v>50.275816043100363</c:v>
                </c:pt>
                <c:pt idx="5">
                  <c:v>40.754898014033124</c:v>
                </c:pt>
                <c:pt idx="6">
                  <c:v>29.808115785349926</c:v>
                </c:pt>
                <c:pt idx="7">
                  <c:v>28.814236224881228</c:v>
                </c:pt>
                <c:pt idx="8">
                  <c:v>39.639104944785608</c:v>
                </c:pt>
                <c:pt idx="9">
                  <c:v>60.498330572217014</c:v>
                </c:pt>
                <c:pt idx="10">
                  <c:v>76.064623193473977</c:v>
                </c:pt>
                <c:pt idx="11">
                  <c:v>57.011546404798992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'Hoja2 (2)'!$B$17</c:f>
              <c:strCache>
                <c:ptCount val="1"/>
                <c:pt idx="0">
                  <c:v>Q_Normal + IC95%</c:v>
                </c:pt>
              </c:strCache>
            </c:strRef>
          </c:tx>
          <c:spPr>
            <a:ln w="22225" cap="rnd" cmpd="sng" algn="ctr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'Hoja2 (2)'!$C$2:$N$2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'Hoja2 (2)'!$C$17:$N$17</c:f>
              <c:numCache>
                <c:formatCode>0.00</c:formatCode>
                <c:ptCount val="12"/>
                <c:pt idx="0">
                  <c:v>35.083186440446042</c:v>
                </c:pt>
                <c:pt idx="1">
                  <c:v>28.744969400749966</c:v>
                </c:pt>
                <c:pt idx="2">
                  <c:v>29.081986428511264</c:v>
                </c:pt>
                <c:pt idx="3">
                  <c:v>50.50796619503835</c:v>
                </c:pt>
                <c:pt idx="4">
                  <c:v>58.749469486616874</c:v>
                </c:pt>
                <c:pt idx="5">
                  <c:v>43.684482185383764</c:v>
                </c:pt>
                <c:pt idx="6">
                  <c:v>25.139042612208833</c:v>
                </c:pt>
                <c:pt idx="7">
                  <c:v>22.900282203465018</c:v>
                </c:pt>
                <c:pt idx="8">
                  <c:v>30.505395630298327</c:v>
                </c:pt>
                <c:pt idx="9">
                  <c:v>47.403658107216152</c:v>
                </c:pt>
                <c:pt idx="10">
                  <c:v>56.052620139457574</c:v>
                </c:pt>
                <c:pt idx="11">
                  <c:v>44.692746435808871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'Hoja2 (2)'!$B$18</c:f>
              <c:strCache>
                <c:ptCount val="1"/>
                <c:pt idx="0">
                  <c:v>Q_Normal</c:v>
                </c:pt>
              </c:strCache>
            </c:strRef>
          </c:tx>
          <c:spPr>
            <a:ln w="22225" cap="rnd" cmpd="sng" algn="ctr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'Hoja2 (2)'!$C$2:$N$2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'Hoja2 (2)'!$C$18:$N$18</c:f>
              <c:numCache>
                <c:formatCode>0.00</c:formatCode>
                <c:ptCount val="12"/>
                <c:pt idx="0">
                  <c:v>32.590845782573361</c:v>
                </c:pt>
                <c:pt idx="1">
                  <c:v>27.149049125359383</c:v>
                </c:pt>
                <c:pt idx="2">
                  <c:v>27.927715316987282</c:v>
                </c:pt>
                <c:pt idx="3">
                  <c:v>48.671505323428008</c:v>
                </c:pt>
                <c:pt idx="4">
                  <c:v>56.572407918767134</c:v>
                </c:pt>
                <c:pt idx="5">
                  <c:v>41.730001017440905</c:v>
                </c:pt>
                <c:pt idx="6">
                  <c:v>23.972830046043203</c:v>
                </c:pt>
                <c:pt idx="7">
                  <c:v>21.453783247362061</c:v>
                </c:pt>
                <c:pt idx="8">
                  <c:v>28.321205904927872</c:v>
                </c:pt>
                <c:pt idx="9">
                  <c:v>44.789569727345004</c:v>
                </c:pt>
                <c:pt idx="10">
                  <c:v>53.130813140455025</c:v>
                </c:pt>
                <c:pt idx="11">
                  <c:v>41.850613114812468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'Hoja2 (2)'!$B$19</c:f>
              <c:strCache>
                <c:ptCount val="1"/>
                <c:pt idx="0">
                  <c:v>Q_Normal - IC95%</c:v>
                </c:pt>
              </c:strCache>
            </c:strRef>
          </c:tx>
          <c:spPr>
            <a:ln w="22225" cap="rnd" cmpd="sng" algn="ctr">
              <a:solidFill>
                <a:schemeClr val="tx1">
                  <a:lumMod val="95000"/>
                  <a:lumOff val="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'Hoja2 (2)'!$C$2:$N$2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'Hoja2 (2)'!$C$19:$N$19</c:f>
              <c:numCache>
                <c:formatCode>0.00</c:formatCode>
                <c:ptCount val="12"/>
                <c:pt idx="0">
                  <c:v>30.098505124700598</c:v>
                </c:pt>
                <c:pt idx="1">
                  <c:v>25.553128849968786</c:v>
                </c:pt>
                <c:pt idx="2">
                  <c:v>26.773444205463235</c:v>
                </c:pt>
                <c:pt idx="3">
                  <c:v>46.835044451817232</c:v>
                </c:pt>
                <c:pt idx="4">
                  <c:v>54.395346350917265</c:v>
                </c:pt>
                <c:pt idx="5">
                  <c:v>39.775519849498089</c:v>
                </c:pt>
                <c:pt idx="6">
                  <c:v>22.806617479877662</c:v>
                </c:pt>
                <c:pt idx="7">
                  <c:v>20.007284291259158</c:v>
                </c:pt>
                <c:pt idx="8">
                  <c:v>26.137016179557431</c:v>
                </c:pt>
                <c:pt idx="9">
                  <c:v>42.175481347473763</c:v>
                </c:pt>
                <c:pt idx="10">
                  <c:v>50.209006141452242</c:v>
                </c:pt>
                <c:pt idx="11">
                  <c:v>39.008479793816278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'Hoja2 (2)'!$B$20</c:f>
              <c:strCache>
                <c:ptCount val="1"/>
                <c:pt idx="0">
                  <c:v>Q_Niño + IC95%</c:v>
                </c:pt>
              </c:strCache>
            </c:strRef>
          </c:tx>
          <c:spPr>
            <a:ln w="22225" cap="rnd" cmpd="sng" algn="ctr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'Hoja2 (2)'!$C$2:$N$2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'Hoja2 (2)'!$C$20:$N$20</c:f>
              <c:numCache>
                <c:formatCode>0.00</c:formatCode>
                <c:ptCount val="12"/>
                <c:pt idx="0">
                  <c:v>17.412345585370932</c:v>
                </c:pt>
                <c:pt idx="1">
                  <c:v>14.582607649028699</c:v>
                </c:pt>
                <c:pt idx="2">
                  <c:v>17.26500611289406</c:v>
                </c:pt>
                <c:pt idx="3">
                  <c:v>40.488787856659734</c:v>
                </c:pt>
                <c:pt idx="4">
                  <c:v>49.79020811432455</c:v>
                </c:pt>
                <c:pt idx="5">
                  <c:v>32.948333614425216</c:v>
                </c:pt>
                <c:pt idx="6">
                  <c:v>17.840841303965789</c:v>
                </c:pt>
                <c:pt idx="7">
                  <c:v>13.998774840887254</c:v>
                </c:pt>
                <c:pt idx="8">
                  <c:v>19.67485090883477</c:v>
                </c:pt>
                <c:pt idx="9">
                  <c:v>49.156513015670789</c:v>
                </c:pt>
                <c:pt idx="10">
                  <c:v>54.192508396503619</c:v>
                </c:pt>
                <c:pt idx="11">
                  <c:v>31.925585454247042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'Hoja2 (2)'!$B$21</c:f>
              <c:strCache>
                <c:ptCount val="1"/>
                <c:pt idx="0">
                  <c:v>Q_Niño </c:v>
                </c:pt>
              </c:strCache>
            </c:strRef>
          </c:tx>
          <c:spPr>
            <a:ln w="22225" cap="rnd" cmpd="sng" algn="ctr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'Hoja2 (2)'!$C$2:$N$2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'Hoja2 (2)'!$C$21:$N$21</c:f>
              <c:numCache>
                <c:formatCode>0.00</c:formatCode>
                <c:ptCount val="12"/>
                <c:pt idx="0">
                  <c:v>16.355463352909485</c:v>
                </c:pt>
                <c:pt idx="1">
                  <c:v>13.803968870645432</c:v>
                </c:pt>
                <c:pt idx="2">
                  <c:v>16.10021873198945</c:v>
                </c:pt>
                <c:pt idx="3">
                  <c:v>36.883546678113518</c:v>
                </c:pt>
                <c:pt idx="4">
                  <c:v>46.328422780274458</c:v>
                </c:pt>
                <c:pt idx="5">
                  <c:v>30.389613268300263</c:v>
                </c:pt>
                <c:pt idx="6">
                  <c:v>16.918748273181517</c:v>
                </c:pt>
                <c:pt idx="7">
                  <c:v>13.023722035871513</c:v>
                </c:pt>
                <c:pt idx="8">
                  <c:v>18.586577289911215</c:v>
                </c:pt>
                <c:pt idx="9">
                  <c:v>46.081043854421743</c:v>
                </c:pt>
                <c:pt idx="10">
                  <c:v>51.59564251846065</c:v>
                </c:pt>
                <c:pt idx="11">
                  <c:v>29.991842712643827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'Hoja2 (2)'!$B$22</c:f>
              <c:strCache>
                <c:ptCount val="1"/>
                <c:pt idx="0">
                  <c:v>Q_Niño - IC95%</c:v>
                </c:pt>
              </c:strCache>
            </c:strRef>
          </c:tx>
          <c:spPr>
            <a:ln w="22225" cap="rnd" cmpd="sng" algn="ctr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'Hoja2 (2)'!$C$2:$N$2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'Hoja2 (2)'!$C$22:$N$22</c:f>
              <c:numCache>
                <c:formatCode>0.00</c:formatCode>
                <c:ptCount val="12"/>
                <c:pt idx="0">
                  <c:v>15.298581120447968</c:v>
                </c:pt>
                <c:pt idx="1">
                  <c:v>13.025330092262189</c:v>
                </c:pt>
                <c:pt idx="2">
                  <c:v>14.935431351084862</c:v>
                </c:pt>
                <c:pt idx="3">
                  <c:v>33.278305499567516</c:v>
                </c:pt>
                <c:pt idx="4">
                  <c:v>42.866637446224424</c:v>
                </c:pt>
                <c:pt idx="5">
                  <c:v>27.830892922175501</c:v>
                </c:pt>
                <c:pt idx="6">
                  <c:v>15.9966552423974</c:v>
                </c:pt>
                <c:pt idx="7">
                  <c:v>12.048669230855769</c:v>
                </c:pt>
                <c:pt idx="8">
                  <c:v>17.498303670987756</c:v>
                </c:pt>
                <c:pt idx="9">
                  <c:v>43.005574693172697</c:v>
                </c:pt>
                <c:pt idx="10">
                  <c:v>48.99877664041788</c:v>
                </c:pt>
                <c:pt idx="11">
                  <c:v>28.058099971040626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58786584"/>
        <c:axId val="158785016"/>
      </c:lineChart>
      <c:catAx>
        <c:axId val="158786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8785016"/>
        <c:crosses val="autoZero"/>
        <c:auto val="1"/>
        <c:lblAlgn val="ctr"/>
        <c:lblOffset val="100"/>
        <c:noMultiLvlLbl val="0"/>
      </c:catAx>
      <c:valAx>
        <c:axId val="158785016"/>
        <c:scaling>
          <c:orientation val="minMax"/>
          <c:max val="9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Caudal m3/s</a:t>
                </a:r>
              </a:p>
            </c:rich>
          </c:tx>
          <c:layout>
            <c:manualLayout>
              <c:xMode val="edge"/>
              <c:yMode val="edge"/>
              <c:x val="7.1582119960527249E-3"/>
              <c:y val="0.346843955621748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8786584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C6C74-9E47-4496-A899-73AA202C9530}" type="datetimeFigureOut">
              <a:rPr lang="es-CO" smtClean="0"/>
              <a:t>04/04/2017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C78AD-1EE0-40DA-B2DF-43F4C18852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5121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4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9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4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1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648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Dig into each graph.</a:t>
            </a:r>
          </a:p>
          <a:p>
            <a:pPr lvl="1"/>
            <a:r>
              <a:rPr lang="en-US" dirty="0" smtClean="0"/>
              <a:t>How to measure how well each CGM does at attributes of climate ranging from daily to multi year?</a:t>
            </a:r>
          </a:p>
          <a:p>
            <a:pPr lvl="1"/>
            <a:r>
              <a:rPr lang="en-US" dirty="0" smtClean="0"/>
              <a:t>In order to produce synthetic series, the attributes we are interested are:</a:t>
            </a:r>
          </a:p>
          <a:p>
            <a:pPr lvl="2"/>
            <a:r>
              <a:rPr lang="en-US" dirty="0" smtClean="0"/>
              <a:t>Intra annual: Seasonality</a:t>
            </a:r>
          </a:p>
          <a:p>
            <a:pPr lvl="2"/>
            <a:r>
              <a:rPr lang="en-US" dirty="0" smtClean="0"/>
              <a:t>High frequency: Dry/wet spells, Extremes magnitudes</a:t>
            </a:r>
          </a:p>
          <a:p>
            <a:pPr lvl="2"/>
            <a:r>
              <a:rPr lang="en-US" dirty="0" smtClean="0"/>
              <a:t>Multi year oscillations: Consecutive dry/wet years</a:t>
            </a:r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BEA4F3-D911-4329-9E3D-F1AB6B5DBDE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70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88AF-E0FB-4BAD-89B7-9EA4FDE1479C}" type="datetimeFigureOut">
              <a:rPr lang="es-CO" smtClean="0"/>
              <a:t>04/04/2017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9489-8C74-4183-9B63-4E30EAF50BF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6060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88AF-E0FB-4BAD-89B7-9EA4FDE1479C}" type="datetimeFigureOut">
              <a:rPr lang="es-CO" smtClean="0"/>
              <a:t>04/04/2017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9489-8C74-4183-9B63-4E30EAF50BF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8321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88AF-E0FB-4BAD-89B7-9EA4FDE1479C}" type="datetimeFigureOut">
              <a:rPr lang="es-CO" smtClean="0"/>
              <a:t>04/04/2017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9489-8C74-4183-9B63-4E30EAF50BF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4319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88AF-E0FB-4BAD-89B7-9EA4FDE1479C}" type="datetimeFigureOut">
              <a:rPr lang="es-CO" smtClean="0"/>
              <a:t>04/04/2017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9489-8C74-4183-9B63-4E30EAF50BF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2764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88AF-E0FB-4BAD-89B7-9EA4FDE1479C}" type="datetimeFigureOut">
              <a:rPr lang="es-CO" smtClean="0"/>
              <a:t>04/04/2017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9489-8C74-4183-9B63-4E30EAF50BF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3742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88AF-E0FB-4BAD-89B7-9EA4FDE1479C}" type="datetimeFigureOut">
              <a:rPr lang="es-CO" smtClean="0"/>
              <a:t>04/04/2017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9489-8C74-4183-9B63-4E30EAF50BF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8588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88AF-E0FB-4BAD-89B7-9EA4FDE1479C}" type="datetimeFigureOut">
              <a:rPr lang="es-CO" smtClean="0"/>
              <a:t>04/04/2017</a:t>
            </a:fld>
            <a:endParaRPr lang="es-CO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9489-8C74-4183-9B63-4E30EAF50BF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7290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88AF-E0FB-4BAD-89B7-9EA4FDE1479C}" type="datetimeFigureOut">
              <a:rPr lang="es-CO" smtClean="0"/>
              <a:t>04/04/2017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9489-8C74-4183-9B63-4E30EAF50BF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1702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88AF-E0FB-4BAD-89B7-9EA4FDE1479C}" type="datetimeFigureOut">
              <a:rPr lang="es-CO" smtClean="0"/>
              <a:t>04/04/2017</a:t>
            </a:fld>
            <a:endParaRPr lang="es-C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9489-8C74-4183-9B63-4E30EAF50BF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3617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88AF-E0FB-4BAD-89B7-9EA4FDE1479C}" type="datetimeFigureOut">
              <a:rPr lang="es-CO" smtClean="0"/>
              <a:t>04/04/2017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9489-8C74-4183-9B63-4E30EAF50BF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8571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88AF-E0FB-4BAD-89B7-9EA4FDE1479C}" type="datetimeFigureOut">
              <a:rPr lang="es-CO" smtClean="0"/>
              <a:t>04/04/2017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9489-8C74-4183-9B63-4E30EAF50BF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99996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588AF-E0FB-4BAD-89B7-9EA4FDE1479C}" type="datetimeFigureOut">
              <a:rPr lang="es-CO" smtClean="0"/>
              <a:t>04/04/2017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49489-8C74-4183-9B63-4E30EAF50BF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5590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58406" y="2393576"/>
            <a:ext cx="9144000" cy="1627096"/>
          </a:xfrm>
        </p:spPr>
        <p:txBody>
          <a:bodyPr>
            <a:noAutofit/>
          </a:bodyPr>
          <a:lstStyle/>
          <a:p>
            <a:r>
              <a:rPr lang="es-CO" sz="3600" b="1" dirty="0" smtClean="0"/>
              <a:t>Escenarios de cambio climático: Amenazas, Vulnerabilidad y adaptación. Casos de estudio en la región Andina Colombiana.</a:t>
            </a:r>
            <a:endParaRPr lang="es-CO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58406" y="4462009"/>
            <a:ext cx="9144000" cy="1655762"/>
          </a:xfrm>
        </p:spPr>
        <p:txBody>
          <a:bodyPr>
            <a:normAutofit/>
          </a:bodyPr>
          <a:lstStyle/>
          <a:p>
            <a:r>
              <a:rPr lang="es-CO" dirty="0" smtClean="0"/>
              <a:t>Olga Lucía Ocampo López, </a:t>
            </a:r>
            <a:r>
              <a:rPr lang="es-CO" dirty="0" err="1" smtClean="0"/>
              <a:t>M.Sc</a:t>
            </a:r>
            <a:r>
              <a:rPr lang="es-CO" dirty="0" smtClean="0"/>
              <a:t>. </a:t>
            </a:r>
            <a:r>
              <a:rPr lang="es-CO" dirty="0" err="1" smtClean="0"/>
              <a:t>PhDc</a:t>
            </a:r>
            <a:endParaRPr lang="es-CO" dirty="0" smtClean="0"/>
          </a:p>
          <a:p>
            <a:r>
              <a:rPr lang="es-CO" dirty="0" smtClean="0"/>
              <a:t>Universidad Autónoma de Manizales</a:t>
            </a:r>
          </a:p>
          <a:p>
            <a:r>
              <a:rPr lang="es-CO" dirty="0"/>
              <a:t>Universidad Nacional de Colombia sede Manizales</a:t>
            </a:r>
          </a:p>
          <a:p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4748" t="31066" r="24507" b="37132"/>
          <a:stretch/>
        </p:blipFill>
        <p:spPr>
          <a:xfrm>
            <a:off x="3388661" y="0"/>
            <a:ext cx="4692448" cy="16533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600" y="5577771"/>
            <a:ext cx="2764800" cy="1080000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77" y="5123543"/>
            <a:ext cx="1549149" cy="173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5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33162" t="24219" r="17496" b="11198"/>
          <a:stretch/>
        </p:blipFill>
        <p:spPr>
          <a:xfrm>
            <a:off x="6486973" y="-42229"/>
            <a:ext cx="5353051" cy="39393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37702" t="22396" r="20132" b="19531"/>
          <a:stretch/>
        </p:blipFill>
        <p:spPr>
          <a:xfrm>
            <a:off x="1" y="-42229"/>
            <a:ext cx="5048250" cy="390888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25256" t="23698" r="9004" b="9896"/>
          <a:stretch/>
        </p:blipFill>
        <p:spPr>
          <a:xfrm>
            <a:off x="6486973" y="3617951"/>
            <a:ext cx="5705027" cy="324004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l="30234" t="29166" r="10615" b="16668"/>
          <a:stretch/>
        </p:blipFill>
        <p:spPr>
          <a:xfrm>
            <a:off x="1" y="4028792"/>
            <a:ext cx="5791200" cy="298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5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9891" y="48848"/>
            <a:ext cx="9144960" cy="1326379"/>
          </a:xfrm>
        </p:spPr>
        <p:txBody>
          <a:bodyPr rtlCol="0">
            <a:noAutofit/>
          </a:bodyPr>
          <a:lstStyle/>
          <a:p>
            <a:pPr defTabSz="914406">
              <a:defRPr/>
            </a:pPr>
            <a:r>
              <a:rPr lang="es-MX" sz="3629" b="1" dirty="0" smtClean="0"/>
              <a:t>Región Andina Colombiana</a:t>
            </a:r>
            <a:endParaRPr lang="es-CO" sz="3629" b="1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44018" t="21946" r="34271" b="31512"/>
          <a:stretch>
            <a:fillRect/>
          </a:stretch>
        </p:blipFill>
        <p:spPr bwMode="auto">
          <a:xfrm>
            <a:off x="2029699" y="1430751"/>
            <a:ext cx="3568695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16409" t="25056" r="76444" b="24899"/>
          <a:stretch>
            <a:fillRect/>
          </a:stretch>
        </p:blipFill>
        <p:spPr bwMode="auto">
          <a:xfrm>
            <a:off x="623744" y="1470297"/>
            <a:ext cx="988568" cy="390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7 CuadroTexto"/>
          <p:cNvSpPr txBox="1"/>
          <p:nvPr/>
        </p:nvSpPr>
        <p:spPr>
          <a:xfrm>
            <a:off x="270560" y="1042089"/>
            <a:ext cx="1847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 smtClean="0"/>
              <a:t>Elevation</a:t>
            </a:r>
            <a:r>
              <a:rPr lang="es-MX" sz="2000" dirty="0" smtClean="0"/>
              <a:t> msnm</a:t>
            </a:r>
            <a:endParaRPr lang="es-MX" sz="2000" dirty="0"/>
          </a:p>
        </p:txBody>
      </p:sp>
      <p:pic>
        <p:nvPicPr>
          <p:cNvPr id="17" name="Picture 2" descr="http://www1.policysupport.org/userdata/olocampol_unal.edu.co/fogint/5.47383200043_-75.3964229992_baseline_baseline_default/results_maps/hydrology/endtime/SumPrec.map._small_.png"/>
          <p:cNvPicPr>
            <a:picLocks noChangeAspect="1" noChangeArrowheads="1"/>
          </p:cNvPicPr>
          <p:nvPr/>
        </p:nvPicPr>
        <p:blipFill>
          <a:blip r:embed="rId4" cstate="print"/>
          <a:srcRect l="8571" r="18080" b="14158"/>
          <a:stretch>
            <a:fillRect/>
          </a:stretch>
        </p:blipFill>
        <p:spPr bwMode="auto">
          <a:xfrm>
            <a:off x="7985548" y="1285331"/>
            <a:ext cx="3691261" cy="4320000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 l="18343" t="27305" r="76654" b="26173"/>
          <a:stretch>
            <a:fillRect/>
          </a:stretch>
        </p:blipFill>
        <p:spPr bwMode="auto">
          <a:xfrm>
            <a:off x="6680116" y="1470297"/>
            <a:ext cx="815125" cy="428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6 CuadroTexto"/>
          <p:cNvSpPr txBox="1"/>
          <p:nvPr/>
        </p:nvSpPr>
        <p:spPr>
          <a:xfrm>
            <a:off x="6298282" y="646341"/>
            <a:ext cx="15142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dirty="0" err="1" smtClean="0"/>
              <a:t>Precipitation</a:t>
            </a:r>
            <a:endParaRPr lang="es-MX" sz="2000" dirty="0" smtClean="0"/>
          </a:p>
          <a:p>
            <a:pPr algn="ctr"/>
            <a:r>
              <a:rPr lang="es-MX" sz="2000" dirty="0" smtClean="0"/>
              <a:t>mm/</a:t>
            </a:r>
            <a:r>
              <a:rPr lang="es-MX" sz="2000" dirty="0" err="1" smtClean="0"/>
              <a:t>yr</a:t>
            </a:r>
            <a:endParaRPr lang="es-MX" sz="2000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200" y="5709872"/>
            <a:ext cx="2764800" cy="1080000"/>
          </a:xfrm>
          <a:prstGeom prst="rect">
            <a:avLst/>
          </a:prstGeom>
        </p:spPr>
      </p:pic>
      <p:pic>
        <p:nvPicPr>
          <p:cNvPr id="22" name="Imagen 2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96" y="5123543"/>
            <a:ext cx="1549149" cy="173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5231904" cy="1143000"/>
          </a:xfrm>
        </p:spPr>
        <p:txBody>
          <a:bodyPr>
            <a:normAutofit/>
          </a:bodyPr>
          <a:lstStyle/>
          <a:p>
            <a:r>
              <a:rPr lang="es-CO" sz="3200" b="1" dirty="0">
                <a:solidFill>
                  <a:schemeClr val="bg1"/>
                </a:solidFill>
              </a:rPr>
              <a:t>Estaciones Precipitación</a:t>
            </a:r>
            <a:endParaRPr lang="es-CO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3 Gráfico"/>
          <p:cNvGraphicFramePr/>
          <p:nvPr/>
        </p:nvGraphicFramePr>
        <p:xfrm>
          <a:off x="0" y="1604798"/>
          <a:ext cx="5039883" cy="2784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204283"/>
              </p:ext>
            </p:extLst>
          </p:nvPr>
        </p:nvGraphicFramePr>
        <p:xfrm>
          <a:off x="970491" y="4419600"/>
          <a:ext cx="3335867" cy="2438400"/>
        </p:xfrm>
        <a:graphic>
          <a:graphicData uri="http://schemas.openxmlformats.org/drawingml/2006/table">
            <a:tbl>
              <a:tblPr/>
              <a:tblGrid>
                <a:gridCol w="2167467"/>
                <a:gridCol w="643467"/>
                <a:gridCol w="524933"/>
              </a:tblGrid>
              <a:tr h="243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Entidad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Aguas de Manizales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Alcaldía de Manizales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CENICAFE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CHEC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CORPOCALDAS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IDEAM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Universidad Nacional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2034" name="Picture 2" descr="C:\Datos\POMA\jpg\Estaciones precipitacion.jpg"/>
          <p:cNvPicPr>
            <a:picLocks noChangeAspect="1" noChangeArrowheads="1"/>
          </p:cNvPicPr>
          <p:nvPr/>
        </p:nvPicPr>
        <p:blipFill>
          <a:blip r:embed="rId3" cstate="print"/>
          <a:srcRect b="6601"/>
          <a:stretch>
            <a:fillRect/>
          </a:stretch>
        </p:blipFill>
        <p:spPr bwMode="auto">
          <a:xfrm>
            <a:off x="5197816" y="0"/>
            <a:ext cx="6994184" cy="6858000"/>
          </a:xfrm>
          <a:prstGeom prst="rect">
            <a:avLst/>
          </a:prstGeom>
          <a:noFill/>
        </p:spPr>
      </p:pic>
      <p:sp>
        <p:nvSpPr>
          <p:cNvPr id="3" name="CuadroTexto 2"/>
          <p:cNvSpPr txBox="1"/>
          <p:nvPr/>
        </p:nvSpPr>
        <p:spPr>
          <a:xfrm>
            <a:off x="301377" y="388203"/>
            <a:ext cx="4629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Red de Monitoreo de variables </a:t>
            </a:r>
            <a:r>
              <a:rPr lang="es-CO" sz="3200" b="1" dirty="0" err="1" smtClean="0"/>
              <a:t>hidroclimáticas</a:t>
            </a:r>
            <a:endParaRPr lang="es-CO" sz="3200" b="1" dirty="0"/>
          </a:p>
        </p:txBody>
      </p:sp>
    </p:spTree>
    <p:extLst>
      <p:ext uri="{BB962C8B-B14F-4D97-AF65-F5344CB8AC3E}">
        <p14:creationId xmlns:p14="http://schemas.microsoft.com/office/powerpoint/2010/main" val="57624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88777" y="179932"/>
            <a:ext cx="115841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/>
              <a:t>Modelación hidrológica</a:t>
            </a:r>
            <a:r>
              <a:rPr lang="es-MX" sz="3200" b="1" dirty="0" smtClean="0"/>
              <a:t>: Comprensión efectos variabilidad climática Efectos ENSO </a:t>
            </a:r>
            <a:r>
              <a:rPr lang="es-MX" sz="3200" b="1" dirty="0" smtClean="0"/>
              <a:t>Cuenca del río Chinchiná 1981-2010</a:t>
            </a:r>
            <a:endParaRPr lang="es-MX" sz="3200" dirty="0"/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1839843772"/>
              </p:ext>
            </p:extLst>
          </p:nvPr>
        </p:nvGraphicFramePr>
        <p:xfrm>
          <a:off x="1284289" y="1272378"/>
          <a:ext cx="9793088" cy="4653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600" y="5577771"/>
            <a:ext cx="2764800" cy="1080000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77" y="5123543"/>
            <a:ext cx="1549149" cy="173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1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/>
          </p:cNvPicPr>
          <p:nvPr>
            <p:ph idx="1"/>
          </p:nvPr>
        </p:nvPicPr>
        <p:blipFill rotWithShape="1">
          <a:blip r:embed="rId2"/>
          <a:srcRect l="24440" t="25055" r="22437" b="15174"/>
          <a:stretch/>
        </p:blipFill>
        <p:spPr bwMode="auto">
          <a:xfrm>
            <a:off x="776545" y="924156"/>
            <a:ext cx="6270362" cy="39665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0" y="23362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Enfoque para la evaluación y gestión de los </a:t>
            </a:r>
            <a:r>
              <a:rPr lang="es-CO" sz="2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DIN-Regular"/>
              </a:rPr>
              <a:t>Riesgos del Cambio Climático</a:t>
            </a:r>
            <a:endParaRPr lang="es-CO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418843" y="4934234"/>
            <a:ext cx="2303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000" dirty="0">
                <a:latin typeface="Calibri" panose="020F0502020204030204" pitchFamily="34" charset="0"/>
                <a:ea typeface="Times New Roman" panose="02020603050405020304" pitchFamily="18" charset="0"/>
                <a:cs typeface="DIN-Regular"/>
              </a:rPr>
              <a:t>Fuente: (IPCC, 2012)</a:t>
            </a:r>
            <a:endParaRPr lang="es-CO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469596" y="5418000"/>
            <a:ext cx="11673098" cy="1440000"/>
            <a:chOff x="469596" y="5418000"/>
            <a:chExt cx="11673098" cy="1440000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7894" y="5636074"/>
              <a:ext cx="2764800" cy="1080000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596" y="5418000"/>
              <a:ext cx="1286152" cy="1440000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5"/>
            <a:srcRect l="24748" t="31066" r="24507" b="37132"/>
            <a:stretch/>
          </p:blipFill>
          <p:spPr>
            <a:xfrm>
              <a:off x="4563396" y="5778000"/>
              <a:ext cx="3065203" cy="1080000"/>
            </a:xfrm>
            <a:prstGeom prst="rect">
              <a:avLst/>
            </a:prstGeom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l="34481" t="22656" r="18229" b="13542"/>
          <a:stretch/>
        </p:blipFill>
        <p:spPr>
          <a:xfrm>
            <a:off x="7521553" y="924156"/>
            <a:ext cx="4621141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0 Rectángulo"/>
          <p:cNvSpPr/>
          <p:nvPr/>
        </p:nvSpPr>
        <p:spPr>
          <a:xfrm>
            <a:off x="1391845" y="178521"/>
            <a:ext cx="9144000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s-ES" sz="3200" b="1" i="1" dirty="0">
                <a:latin typeface="Calibri" pitchFamily="34" charset="0"/>
              </a:rPr>
              <a:t>Señales de cambio climático: Temperatura media</a:t>
            </a:r>
            <a:endParaRPr lang="es-MX" sz="2800" i="1" dirty="0"/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51" y="1227515"/>
            <a:ext cx="10327389" cy="359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200" y="5709872"/>
            <a:ext cx="2764800" cy="1080000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77" y="5255644"/>
            <a:ext cx="1549149" cy="173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22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3 Rectángulo"/>
          <p:cNvSpPr/>
          <p:nvPr/>
        </p:nvSpPr>
        <p:spPr bwMode="auto">
          <a:xfrm>
            <a:off x="1514901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>
              <a:latin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861592" y="2605905"/>
            <a:ext cx="1872208" cy="1229496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>
                    <a:lumMod val="65000"/>
                  </a:schemeClr>
                </a:solidFill>
              </a:ln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789584" y="2467249"/>
            <a:ext cx="1855562" cy="1238393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>
                    <a:lumMod val="65000"/>
                  </a:schemeClr>
                </a:solidFill>
              </a:ln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93845" y="1862819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CMIP5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205" y="738936"/>
            <a:ext cx="2160240" cy="132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461" y="731297"/>
            <a:ext cx="2205224" cy="131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6134226" y="269631"/>
            <a:ext cx="1814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Pasado (1850-2010)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Llaves"/>
          <p:cNvSpPr/>
          <p:nvPr/>
        </p:nvSpPr>
        <p:spPr>
          <a:xfrm>
            <a:off x="3733800" y="441153"/>
            <a:ext cx="6984776" cy="5832648"/>
          </a:xfrm>
          <a:prstGeom prst="bracePair">
            <a:avLst>
              <a:gd name="adj" fmla="val 298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CuadroTexto"/>
          <p:cNvSpPr txBox="1"/>
          <p:nvPr/>
        </p:nvSpPr>
        <p:spPr>
          <a:xfrm>
            <a:off x="8514502" y="252513"/>
            <a:ext cx="1723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Futuro (2010-2100)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462" y="1985841"/>
            <a:ext cx="2238710" cy="131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8"/>
          <a:stretch/>
        </p:blipFill>
        <p:spPr bwMode="auto">
          <a:xfrm>
            <a:off x="5850205" y="2047485"/>
            <a:ext cx="2167984" cy="12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CuadroTexto"/>
          <p:cNvSpPr txBox="1"/>
          <p:nvPr/>
        </p:nvSpPr>
        <p:spPr>
          <a:xfrm rot="16200000">
            <a:off x="5280584" y="1085205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Anual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4078952" y="2684763"/>
            <a:ext cx="1103437" cy="1386848"/>
            <a:chOff x="2627784" y="1478570"/>
            <a:chExt cx="1103437" cy="1386848"/>
          </a:xfrm>
        </p:grpSpPr>
        <p:pic>
          <p:nvPicPr>
            <p:cNvPr id="5" name="4 Imagen"/>
            <p:cNvPicPr/>
            <p:nvPr/>
          </p:nvPicPr>
          <p:blipFill rotWithShape="1">
            <a:blip r:embed="rId7"/>
            <a:srcRect l="22505" t="20359" r="31104" b="9705"/>
            <a:stretch/>
          </p:blipFill>
          <p:spPr>
            <a:xfrm>
              <a:off x="2627784" y="1478570"/>
              <a:ext cx="1103437" cy="1377951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7" t="4509" r="-2055" b="1747"/>
            <a:stretch/>
          </p:blipFill>
          <p:spPr bwMode="auto">
            <a:xfrm>
              <a:off x="2653703" y="1484783"/>
              <a:ext cx="1051597" cy="138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22 CuadroTexto"/>
          <p:cNvSpPr txBox="1"/>
          <p:nvPr/>
        </p:nvSpPr>
        <p:spPr>
          <a:xfrm rot="16200000">
            <a:off x="5061377" y="3020037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Intra-anual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16"/>
          <a:stretch/>
        </p:blipFill>
        <p:spPr bwMode="auto">
          <a:xfrm>
            <a:off x="5850205" y="3372520"/>
            <a:ext cx="4509480" cy="277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25 CuadroTexto"/>
          <p:cNvSpPr txBox="1"/>
          <p:nvPr/>
        </p:nvSpPr>
        <p:spPr>
          <a:xfrm rot="16200000">
            <a:off x="4903571" y="5074680"/>
            <a:ext cx="1186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Inter-Anual</a:t>
            </a:r>
          </a:p>
          <a:p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(Multianual)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345565" y="3378188"/>
            <a:ext cx="144016" cy="139117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4" name="13 Conector recto de flecha"/>
          <p:cNvCxnSpPr>
            <a:stCxn id="10" idx="0"/>
            <a:endCxn id="20" idx="0"/>
          </p:cNvCxnSpPr>
          <p:nvPr/>
        </p:nvCxnSpPr>
        <p:spPr>
          <a:xfrm flipV="1">
            <a:off x="4417573" y="1239093"/>
            <a:ext cx="1049920" cy="213909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>
            <a:endCxn id="23" idx="0"/>
          </p:cNvCxnSpPr>
          <p:nvPr/>
        </p:nvCxnSpPr>
        <p:spPr>
          <a:xfrm flipV="1">
            <a:off x="4390300" y="3173925"/>
            <a:ext cx="1066378" cy="27382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>
            <a:stCxn id="10" idx="2"/>
          </p:cNvCxnSpPr>
          <p:nvPr/>
        </p:nvCxnSpPr>
        <p:spPr>
          <a:xfrm>
            <a:off x="4417573" y="3517304"/>
            <a:ext cx="864096" cy="176418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404" y="2368838"/>
            <a:ext cx="1850380" cy="121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23 CuadroTexto"/>
          <p:cNvSpPr txBox="1"/>
          <p:nvPr/>
        </p:nvSpPr>
        <p:spPr>
          <a:xfrm>
            <a:off x="4224148" y="220660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err="1">
                <a:latin typeface="Arial" panose="020B0604020202020204" pitchFamily="34" charset="0"/>
                <a:cs typeface="Arial" panose="020B0604020202020204" pitchFamily="34" charset="0"/>
              </a:rPr>
              <a:t>Basin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5610566" y="6559081"/>
            <a:ext cx="6858720" cy="343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1633" dirty="0">
                <a:ea typeface="Times New Roman" panose="02020603050405020304" pitchFamily="18" charset="0"/>
                <a:cs typeface="Arial" panose="020B0604020202020204" pitchFamily="34" charset="0"/>
              </a:rPr>
              <a:t>Fuente: </a:t>
            </a:r>
            <a:r>
              <a:rPr lang="es-MX" sz="1633" dirty="0"/>
              <a:t>(Angarita, 2014)</a:t>
            </a:r>
            <a:endParaRPr lang="es-CO" sz="2449" dirty="0"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11"/>
          <a:srcRect l="14861" t="21951" r="53807" b="67189"/>
          <a:stretch/>
        </p:blipFill>
        <p:spPr>
          <a:xfrm>
            <a:off x="153296" y="6048969"/>
            <a:ext cx="3646885" cy="71069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2"/>
          <a:srcRect l="8273" t="24220" r="56880" b="64583"/>
          <a:stretch/>
        </p:blipFill>
        <p:spPr>
          <a:xfrm>
            <a:off x="29887" y="4972051"/>
            <a:ext cx="3691432" cy="82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29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2863" r="12828"/>
          <a:stretch/>
        </p:blipFill>
        <p:spPr>
          <a:xfrm>
            <a:off x="0" y="0"/>
            <a:ext cx="8057029" cy="6096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0566" t="9774" r="15121" b="16551"/>
          <a:stretch/>
        </p:blipFill>
        <p:spPr>
          <a:xfrm>
            <a:off x="7441525" y="2743201"/>
            <a:ext cx="475047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53614" y="444224"/>
            <a:ext cx="4034972" cy="1431468"/>
          </a:xfrm>
        </p:spPr>
        <p:txBody>
          <a:bodyPr>
            <a:normAutofit fontScale="90000"/>
          </a:bodyPr>
          <a:lstStyle/>
          <a:p>
            <a:r>
              <a:rPr lang="es-CO" b="1" dirty="0" smtClean="0"/>
              <a:t>Nodos críticos de </a:t>
            </a:r>
            <a:r>
              <a:rPr lang="es-CO" b="1" dirty="0" err="1" smtClean="0"/>
              <a:t>vunerabilidad</a:t>
            </a:r>
            <a:r>
              <a:rPr lang="es-CO" b="1" dirty="0" smtClean="0"/>
              <a:t/>
            </a:r>
            <a:br>
              <a:rPr lang="es-CO" b="1" dirty="0" smtClean="0"/>
            </a:b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4076" y="2436358"/>
            <a:ext cx="11517923" cy="3662363"/>
          </a:xfrm>
        </p:spPr>
        <p:txBody>
          <a:bodyPr/>
          <a:lstStyle/>
          <a:p>
            <a:pPr marL="0" indent="0">
              <a:buNone/>
            </a:pPr>
            <a:r>
              <a:rPr lang="es-CO" dirty="0" smtClean="0"/>
              <a:t>1. La variabilidad climática impacta negativamente la productividad agropecuaria y el cambio climático muy probablemente acentuará esta problemática.</a:t>
            </a:r>
            <a:endParaRPr lang="es-CO" dirty="0"/>
          </a:p>
          <a:p>
            <a:pPr marL="0" indent="0">
              <a:buNone/>
            </a:pPr>
            <a:r>
              <a:rPr lang="es-CO" dirty="0" smtClean="0"/>
              <a:t>2. Gestión ambiental incipiente y prácticas que afectan la sostenibilidad.</a:t>
            </a:r>
          </a:p>
          <a:p>
            <a:pPr marL="0" indent="0">
              <a:buNone/>
            </a:pPr>
            <a:r>
              <a:rPr lang="es-CO" dirty="0" smtClean="0"/>
              <a:t>3. Riesgos por la exacerbación de eventos </a:t>
            </a:r>
            <a:r>
              <a:rPr lang="es-CO" dirty="0" err="1" smtClean="0"/>
              <a:t>hidrometeorológicos</a:t>
            </a:r>
            <a:r>
              <a:rPr lang="es-CO" dirty="0" smtClean="0"/>
              <a:t> extremos.</a:t>
            </a:r>
          </a:p>
          <a:p>
            <a:pPr marL="0" indent="0">
              <a:buNone/>
            </a:pPr>
            <a:r>
              <a:rPr lang="es-CO" dirty="0" smtClean="0"/>
              <a:t>4. Reconfiguración de las dinámicas agropecuarias de la región.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0846" t="22966" r="12462" b="39534"/>
          <a:stretch/>
        </p:blipFill>
        <p:spPr>
          <a:xfrm>
            <a:off x="0" y="0"/>
            <a:ext cx="8053614" cy="22140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631" t="67857" r="6254" b="11384"/>
          <a:stretch/>
        </p:blipFill>
        <p:spPr>
          <a:xfrm>
            <a:off x="103414" y="5339443"/>
            <a:ext cx="11985172" cy="151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0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DAE83719FB2141981D8E67B3E30728" ma:contentTypeVersion="1" ma:contentTypeDescription="Create a new document." ma:contentTypeScope="" ma:versionID="6a9e9016f790dd7da19f3d5b3f2dce3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563AC5-6283-40D7-90EF-1372014EFF00}"/>
</file>

<file path=customXml/itemProps2.xml><?xml version="1.0" encoding="utf-8"?>
<ds:datastoreItem xmlns:ds="http://schemas.openxmlformats.org/officeDocument/2006/customXml" ds:itemID="{EE851A93-D5BF-4205-B06C-095CB8F56FA6}"/>
</file>

<file path=customXml/itemProps3.xml><?xml version="1.0" encoding="utf-8"?>
<ds:datastoreItem xmlns:ds="http://schemas.openxmlformats.org/officeDocument/2006/customXml" ds:itemID="{8A897C22-EFAE-4311-8F9A-E92C7B985AD4}"/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285</Words>
  <Application>Microsoft Office PowerPoint</Application>
  <PresentationFormat>Panorámica</PresentationFormat>
  <Paragraphs>70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DIN-Regular</vt:lpstr>
      <vt:lpstr>Times New Roman</vt:lpstr>
      <vt:lpstr>Tema de Office</vt:lpstr>
      <vt:lpstr>Escenarios de cambio climático: Amenazas, Vulnerabilidad y adaptación. Casos de estudio en la región Andina Colombiana.</vt:lpstr>
      <vt:lpstr>Región Andina Colombiana</vt:lpstr>
      <vt:lpstr>Estaciones Precipitación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Nodos críticos de vunerabilidad 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OLGA</dc:creator>
  <cp:lastModifiedBy>OLGA</cp:lastModifiedBy>
  <cp:revision>99</cp:revision>
  <dcterms:created xsi:type="dcterms:W3CDTF">2017-03-30T23:40:57Z</dcterms:created>
  <dcterms:modified xsi:type="dcterms:W3CDTF">2017-04-04T20:22:48Z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0x0101005CDAE83719FB2141981D8E67B3E30728</vt:lpwstr>
  </property>
</Properties>
</file>