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90" r:id="rId2"/>
    <p:sldId id="292" r:id="rId3"/>
    <p:sldId id="293" r:id="rId4"/>
    <p:sldId id="291" r:id="rId5"/>
    <p:sldId id="258" r:id="rId6"/>
    <p:sldId id="260" r:id="rId7"/>
    <p:sldId id="295" r:id="rId8"/>
    <p:sldId id="294" r:id="rId9"/>
    <p:sldId id="286" r:id="rId10"/>
    <p:sldId id="268"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8434" autoAdjust="0"/>
  </p:normalViewPr>
  <p:slideViewPr>
    <p:cSldViewPr>
      <p:cViewPr varScale="1">
        <p:scale>
          <a:sx n="65" d="100"/>
          <a:sy n="65" d="100"/>
        </p:scale>
        <p:origin x="-14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4215A-68E7-4127-8644-F4C8194FD8D9}" type="datetimeFigureOut">
              <a:rPr lang="es-CO" smtClean="0"/>
              <a:t>04/04/2017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720C4-A9C9-44D8-BA71-677D44DC2570}" type="slidenum">
              <a:rPr lang="es-CO" smtClean="0"/>
              <a:t>‹Nº›</a:t>
            </a:fld>
            <a:endParaRPr lang="es-CO"/>
          </a:p>
        </p:txBody>
      </p:sp>
    </p:spTree>
    <p:extLst>
      <p:ext uri="{BB962C8B-B14F-4D97-AF65-F5344CB8AC3E}">
        <p14:creationId xmlns:p14="http://schemas.microsoft.com/office/powerpoint/2010/main" val="290489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35AA6F3B-86E7-464D-9735-100E925FAD16}" type="slidenum">
              <a:rPr lang="es-CO" smtClean="0"/>
              <a:pPr/>
              <a:t>1</a:t>
            </a:fld>
            <a:endParaRPr lang="es-CO"/>
          </a:p>
        </p:txBody>
      </p:sp>
    </p:spTree>
    <p:extLst>
      <p:ext uri="{BB962C8B-B14F-4D97-AF65-F5344CB8AC3E}">
        <p14:creationId xmlns:p14="http://schemas.microsoft.com/office/powerpoint/2010/main" val="177510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l">
              <a:buNone/>
            </a:pPr>
            <a:r>
              <a:rPr lang="es-BO" sz="1200" kern="1200" dirty="0" smtClean="0">
                <a:solidFill>
                  <a:schemeClr val="tx1"/>
                </a:solidFill>
                <a:latin typeface="+mn-lt"/>
                <a:ea typeface="+mn-ea"/>
                <a:cs typeface="+mn-cs"/>
              </a:rPr>
              <a:t>Los datos tales como Precipitación, Temperatura, Humedad Relativa, Vientos y caudales medidos fueron recopilados del estudio diagnostico del POMCA.</a:t>
            </a:r>
          </a:p>
          <a:p>
            <a:pPr marL="0" indent="0" algn="l">
              <a:buNone/>
            </a:pPr>
            <a:r>
              <a:rPr lang="es-BO" sz="1200" b="1" kern="1200" dirty="0" smtClean="0">
                <a:solidFill>
                  <a:schemeClr val="tx1"/>
                </a:solidFill>
                <a:latin typeface="+mn-lt"/>
                <a:ea typeface="+mn-ea"/>
                <a:cs typeface="+mn-cs"/>
              </a:rPr>
              <a:t>Estaciones:</a:t>
            </a:r>
          </a:p>
          <a:p>
            <a:pPr algn="l"/>
            <a:endParaRPr lang="es-BO" sz="300" kern="1200" dirty="0" smtClean="0">
              <a:solidFill>
                <a:schemeClr val="tx1"/>
              </a:solidFill>
              <a:latin typeface="+mn-lt"/>
              <a:ea typeface="+mn-ea"/>
              <a:cs typeface="+mn-cs"/>
            </a:endParaRPr>
          </a:p>
          <a:p>
            <a:pPr algn="l"/>
            <a:r>
              <a:rPr lang="es-BO" sz="1200" kern="1200" dirty="0" smtClean="0">
                <a:solidFill>
                  <a:schemeClr val="tx1"/>
                </a:solidFill>
                <a:latin typeface="+mn-lt"/>
                <a:ea typeface="+mn-ea"/>
                <a:cs typeface="+mn-cs"/>
              </a:rPr>
              <a:t>Precipitación:  23</a:t>
            </a:r>
          </a:p>
          <a:p>
            <a:pPr algn="l"/>
            <a:r>
              <a:rPr lang="es-BO" sz="1200" kern="1200" dirty="0" smtClean="0">
                <a:solidFill>
                  <a:schemeClr val="tx1"/>
                </a:solidFill>
                <a:latin typeface="+mn-lt"/>
                <a:ea typeface="+mn-ea"/>
                <a:cs typeface="+mn-cs"/>
              </a:rPr>
              <a:t>Temperatura: 6</a:t>
            </a:r>
          </a:p>
          <a:p>
            <a:pPr algn="l"/>
            <a:r>
              <a:rPr lang="es-BO" sz="1200" kern="1200" dirty="0" smtClean="0">
                <a:solidFill>
                  <a:schemeClr val="tx1"/>
                </a:solidFill>
                <a:latin typeface="+mn-lt"/>
                <a:ea typeface="+mn-ea"/>
                <a:cs typeface="+mn-cs"/>
              </a:rPr>
              <a:t>Humedad relativa: 6</a:t>
            </a:r>
          </a:p>
          <a:p>
            <a:pPr algn="l"/>
            <a:r>
              <a:rPr lang="es-BO" sz="1200" kern="1200" dirty="0" smtClean="0">
                <a:solidFill>
                  <a:schemeClr val="tx1"/>
                </a:solidFill>
                <a:latin typeface="+mn-lt"/>
                <a:ea typeface="+mn-ea"/>
                <a:cs typeface="+mn-cs"/>
              </a:rPr>
              <a:t>Caudales medidos: 4</a:t>
            </a:r>
          </a:p>
          <a:p>
            <a:pPr marL="0" indent="0" algn="l">
              <a:buNone/>
            </a:pPr>
            <a:endParaRPr lang="es-BO" sz="1200" kern="1200" dirty="0" smtClean="0">
              <a:solidFill>
                <a:schemeClr val="tx1"/>
              </a:solidFill>
              <a:latin typeface="+mn-lt"/>
              <a:ea typeface="+mn-ea"/>
              <a:cs typeface="+mn-cs"/>
            </a:endParaRPr>
          </a:p>
          <a:p>
            <a:pPr marL="0" indent="0" algn="l">
              <a:buNone/>
            </a:pPr>
            <a:r>
              <a:rPr lang="es-BO" sz="1200" kern="1200" dirty="0" smtClean="0">
                <a:solidFill>
                  <a:schemeClr val="tx1"/>
                </a:solidFill>
                <a:latin typeface="+mn-lt"/>
                <a:ea typeface="+mn-ea"/>
                <a:cs typeface="+mn-cs"/>
              </a:rPr>
              <a:t>Periodo de la serie: 1981-2010</a:t>
            </a:r>
          </a:p>
          <a:p>
            <a:endParaRPr lang="es-CO" dirty="0"/>
          </a:p>
        </p:txBody>
      </p:sp>
      <p:sp>
        <p:nvSpPr>
          <p:cNvPr id="4" name="Marcador de número de diapositiva 3"/>
          <p:cNvSpPr>
            <a:spLocks noGrp="1"/>
          </p:cNvSpPr>
          <p:nvPr>
            <p:ph type="sldNum" sz="quarter" idx="10"/>
          </p:nvPr>
        </p:nvSpPr>
        <p:spPr/>
        <p:txBody>
          <a:bodyPr/>
          <a:lstStyle/>
          <a:p>
            <a:fld id="{532720C4-A9C9-44D8-BA71-677D44DC2570}" type="slidenum">
              <a:rPr lang="es-CO" smtClean="0"/>
              <a:t>6</a:t>
            </a:fld>
            <a:endParaRPr lang="es-CO"/>
          </a:p>
        </p:txBody>
      </p:sp>
    </p:spTree>
    <p:extLst>
      <p:ext uri="{BB962C8B-B14F-4D97-AF65-F5344CB8AC3E}">
        <p14:creationId xmlns:p14="http://schemas.microsoft.com/office/powerpoint/2010/main" val="177306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El mosaico muestra el desempeño de las estrategias de gestión identificadas, priorizadas e integradas. Específicamente,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se muestra el cambio porcentual con respecto a las condiciones actuales de gestión de agua (Caso Base). En color verde indica un cambio positivo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(reducción de vulnerabilidad), en color rojo un cambio negativo (aumento de vulnerabilidad) y en color gris cambios no significativos o sin cambios.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En cada columna principal, se tiene las estrategias y las medidas de desempeño.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La estrategia Integrada 1 Zonificación reduce la vulnerabilidad en Manizales (cuadros de colores verdes oscuros), así mismo, en la satisfacción de caudales ambientales de Manizales y Villamaría (cuadros de color verde claro). En el caso de la calidad del agua no tiene ningún efecto (cuadros de color gris) debido a que se miden los impactos a las vulnerabilidades por la cantidad de agua.</a:t>
            </a:r>
            <a:endParaRPr kumimoji="0" lang="es-C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Particularmente, en la Estrategia Integrada 2-Nivel 1 (Nivel 1: ZA+QE), se observan más cuadros de color rojo, es decir, mayor vulnerabilidad. Con esta estrategia se pretende fijar caudales mayores que las actuales en los puntos de las bocatomas, pero lo cual tiene efectos negativos en el suministro de agua en todos los sectores. La Estrategia Integrada 3-Nivel 1 (Nivel 1: </a:t>
            </a:r>
            <a:r>
              <a:rPr kumimoji="0" lang="es-ES" sz="1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ZA+QE+Perd</a:t>
            </a: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reduce la vulnerabilidad en el suministro de agua en Villamaría (cuadros de color verde) debido a que esta estrategia incluye reducción de pérdidas.</a:t>
            </a:r>
            <a:endParaRPr kumimoji="0" lang="es-CO"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Con las Estrategia Integrada 4-Nivel 2 (Nivel 2: ZA+QE) y Estrategia Integrada 5-Nivel 2 (Nivel 2: </a:t>
            </a:r>
            <a:r>
              <a:rPr kumimoji="0" lang="es-ES" sz="1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ZA+QE+Perd</a:t>
            </a: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si bien incrementa la vulnerabilidad en Manizales y el cumplimiento de los caudales ambientales en sus bocatomas. Comparado con las estrategias integradas de Nivel 1, tienen un mejor desempeño referente al cumplimiento de los caudales ambientales. Específicamente con la Estrategia Integrada 5 en Villamaría, las reducciones de vulnerabilidad varían entre 65% y 68%. Con la estrategia de plantas de tratamiento de aguas residuales o </a:t>
            </a:r>
            <a:r>
              <a:rPr kumimoji="0" lang="es-ES" sz="1200" b="0" i="0" u="none" strike="noStrike" cap="none" normalizeH="0" baseline="0" dirty="0" err="1" smtClean="0">
                <a:ln>
                  <a:noFill/>
                </a:ln>
                <a:solidFill>
                  <a:schemeClr val="tx1"/>
                </a:solidFill>
                <a:effectLst/>
                <a:latin typeface="Gill Sans MT" pitchFamily="34" charset="0"/>
                <a:ea typeface="Calibri" pitchFamily="34" charset="0"/>
                <a:cs typeface="Times New Roman" pitchFamily="18" charset="0"/>
              </a:rPr>
              <a:t>PTARs</a:t>
            </a:r>
            <a:r>
              <a:rPr kumimoji="0" lang="es-ES" sz="1200" b="0" i="0" u="none" strike="noStrike" cap="none" normalizeH="0" baseline="0" dirty="0" smtClean="0">
                <a:ln>
                  <a:noFill/>
                </a:ln>
                <a:solidFill>
                  <a:schemeClr val="tx1"/>
                </a:solidFill>
                <a:effectLst/>
                <a:latin typeface="Gill Sans MT" pitchFamily="34" charset="0"/>
                <a:ea typeface="Calibri" pitchFamily="34" charset="0"/>
                <a:cs typeface="Times New Roman" pitchFamily="18" charset="0"/>
              </a:rPr>
              <a:t>, refleja un buen desempeño en la calidad de agua (cuadros de color verde oscuro), ya que reduce la vulnerabilidad entre 64% y 69% según cada escenario.</a:t>
            </a:r>
            <a:endParaRPr lang="es-CO" dirty="0" smtClean="0"/>
          </a:p>
          <a:p>
            <a:endParaRPr lang="es-CO" dirty="0"/>
          </a:p>
        </p:txBody>
      </p:sp>
      <p:sp>
        <p:nvSpPr>
          <p:cNvPr id="4" name="3 Marcador de número de diapositiva"/>
          <p:cNvSpPr>
            <a:spLocks noGrp="1"/>
          </p:cNvSpPr>
          <p:nvPr>
            <p:ph type="sldNum" sz="quarter" idx="10"/>
          </p:nvPr>
        </p:nvSpPr>
        <p:spPr/>
        <p:txBody>
          <a:bodyPr/>
          <a:lstStyle/>
          <a:p>
            <a:fld id="{3E82AE09-2969-4EC5-A3F5-A0D0554831A4}" type="slidenum">
              <a:rPr lang="es-CO" smtClean="0"/>
              <a:t>9</a:t>
            </a:fld>
            <a:endParaRPr lang="es-CO"/>
          </a:p>
        </p:txBody>
      </p:sp>
    </p:spTree>
    <p:extLst>
      <p:ext uri="{BB962C8B-B14F-4D97-AF65-F5344CB8AC3E}">
        <p14:creationId xmlns:p14="http://schemas.microsoft.com/office/powerpoint/2010/main" val="379446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5" name="4 Marcador de pie de página"/>
          <p:cNvSpPr>
            <a:spLocks noGrp="1"/>
          </p:cNvSpPr>
          <p:nvPr>
            <p:ph type="ftr" sz="quarter" idx="11"/>
          </p:nvPr>
        </p:nvSpPr>
        <p:spPr/>
        <p:txBody>
          <a:bodyPr/>
          <a:lstStyle>
            <a:lvl1pPr>
              <a:defRPr/>
            </a:lvl1pPr>
          </a:lstStyle>
          <a:p>
            <a:endParaRPr lang="es-CO"/>
          </a:p>
        </p:txBody>
      </p:sp>
      <p:sp>
        <p:nvSpPr>
          <p:cNvPr id="6"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8" name="4 Marcador de pie de página"/>
          <p:cNvSpPr>
            <a:spLocks noGrp="1"/>
          </p:cNvSpPr>
          <p:nvPr>
            <p:ph type="ftr" sz="quarter" idx="11"/>
          </p:nvPr>
        </p:nvSpPr>
        <p:spPr/>
        <p:txBody>
          <a:bodyPr/>
          <a:lstStyle>
            <a:lvl1pPr>
              <a:defRPr/>
            </a:lvl1pPr>
          </a:lstStyle>
          <a:p>
            <a:endParaRPr lang="es-CO"/>
          </a:p>
        </p:txBody>
      </p:sp>
      <p:sp>
        <p:nvSpPr>
          <p:cNvPr id="9"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4" name="4 Marcador de pie de página"/>
          <p:cNvSpPr>
            <a:spLocks noGrp="1"/>
          </p:cNvSpPr>
          <p:nvPr>
            <p:ph type="ftr" sz="quarter" idx="11"/>
          </p:nvPr>
        </p:nvSpPr>
        <p:spPr/>
        <p:txBody>
          <a:bodyPr/>
          <a:lstStyle>
            <a:lvl1pPr>
              <a:defRPr/>
            </a:lvl1pPr>
          </a:lstStyle>
          <a:p>
            <a:endParaRPr lang="es-CO"/>
          </a:p>
        </p:txBody>
      </p:sp>
      <p:sp>
        <p:nvSpPr>
          <p:cNvPr id="5"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3" name="4 Marcador de pie de página"/>
          <p:cNvSpPr>
            <a:spLocks noGrp="1"/>
          </p:cNvSpPr>
          <p:nvPr>
            <p:ph type="ftr" sz="quarter" idx="11"/>
          </p:nvPr>
        </p:nvSpPr>
        <p:spPr/>
        <p:txBody>
          <a:bodyPr/>
          <a:lstStyle>
            <a:lvl1pPr>
              <a:defRPr/>
            </a:lvl1pPr>
          </a:lstStyle>
          <a:p>
            <a:endParaRPr lang="es-CO"/>
          </a:p>
        </p:txBody>
      </p:sp>
      <p:sp>
        <p:nvSpPr>
          <p:cNvPr id="4"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fld id="{4FE1F3D3-5896-4AB9-9C68-A707401442ED}" type="datetimeFigureOut">
              <a:rPr lang="es-CO" smtClean="0"/>
              <a:pPr/>
              <a:t>04/04/2017</a:t>
            </a:fld>
            <a:endParaRPr lang="es-CO"/>
          </a:p>
        </p:txBody>
      </p:sp>
      <p:sp>
        <p:nvSpPr>
          <p:cNvPr id="6" name="4 Marcador de pie de página"/>
          <p:cNvSpPr>
            <a:spLocks noGrp="1"/>
          </p:cNvSpPr>
          <p:nvPr>
            <p:ph type="ftr" sz="quarter" idx="11"/>
          </p:nvPr>
        </p:nvSpPr>
        <p:spPr/>
        <p:txBody>
          <a:bodyPr/>
          <a:lstStyle>
            <a:lvl1pPr>
              <a:defRPr/>
            </a:lvl1pPr>
          </a:lstStyle>
          <a:p>
            <a:endParaRPr lang="es-CO"/>
          </a:p>
        </p:txBody>
      </p:sp>
      <p:sp>
        <p:nvSpPr>
          <p:cNvPr id="7" name="5 Marcador de número de diapositiva"/>
          <p:cNvSpPr>
            <a:spLocks noGrp="1"/>
          </p:cNvSpPr>
          <p:nvPr>
            <p:ph type="sldNum" sz="quarter" idx="12"/>
          </p:nvPr>
        </p:nvSpPr>
        <p:spPr/>
        <p:txBody>
          <a:bodyPr/>
          <a:lstStyle>
            <a:lvl1pPr>
              <a:defRPr/>
            </a:lvl1pPr>
          </a:lstStyle>
          <a:p>
            <a:fld id="{CF4323B5-2D11-41BC-9C32-3CAB1DC43B3A}" type="slidenum">
              <a:rPr lang="es-CO" smtClean="0"/>
              <a:pPr/>
              <a:t>‹Nº›</a:t>
            </a:fld>
            <a:endParaRPr lang="es-CO"/>
          </a:p>
        </p:txBody>
      </p:sp>
    </p:spTree>
  </p:cSld>
  <p:clrMapOvr>
    <a:masterClrMapping/>
  </p:clrMapOvr>
  <p:transition spd="med" advTm="6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4FE1F3D3-5896-4AB9-9C68-A707401442ED}" type="datetimeFigureOut">
              <a:rPr lang="es-CO" smtClean="0"/>
              <a:pPr/>
              <a:t>04/04/2017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CF4323B5-2D11-41BC-9C32-3CAB1DC43B3A}"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Tm="6000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8001024" y="357166"/>
            <a:ext cx="1000132" cy="923330"/>
          </a:xfrm>
          <a:prstGeom prst="rect">
            <a:avLst/>
          </a:prstGeom>
          <a:solidFill>
            <a:schemeClr val="bg1"/>
          </a:solidFill>
          <a:ln>
            <a:solidFill>
              <a:schemeClr val="bg1"/>
            </a:solidFill>
          </a:ln>
        </p:spPr>
        <p:txBody>
          <a:bodyPr wrap="square" rtlCol="0">
            <a:spAutoFit/>
          </a:bodyPr>
          <a:lstStyle/>
          <a:p>
            <a:r>
              <a:rPr lang="es-ES" dirty="0" smtClean="0">
                <a:solidFill>
                  <a:schemeClr val="bg1"/>
                </a:solidFill>
              </a:rPr>
              <a:t>L</a:t>
            </a:r>
          </a:p>
          <a:p>
            <a:r>
              <a:rPr lang="es-ES" dirty="0" smtClean="0">
                <a:solidFill>
                  <a:schemeClr val="bg1"/>
                </a:solidFill>
              </a:rPr>
              <a:t>L</a:t>
            </a:r>
          </a:p>
          <a:p>
            <a:r>
              <a:rPr lang="es-ES" dirty="0" smtClean="0">
                <a:solidFill>
                  <a:schemeClr val="bg1"/>
                </a:solidFill>
              </a:rPr>
              <a:t>l</a:t>
            </a:r>
            <a:endParaRPr lang="es-CO" dirty="0">
              <a:solidFill>
                <a:schemeClr val="bg1"/>
              </a:solidFill>
            </a:endParaRP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t="39500" b="24799"/>
          <a:stretch/>
        </p:blipFill>
        <p:spPr>
          <a:xfrm>
            <a:off x="-6198" y="188640"/>
            <a:ext cx="9144000" cy="2448272"/>
          </a:xfrm>
          <a:prstGeom prst="rect">
            <a:avLst/>
          </a:prstGeom>
        </p:spPr>
      </p:pic>
      <p:sp>
        <p:nvSpPr>
          <p:cNvPr id="3" name="Título 2"/>
          <p:cNvSpPr>
            <a:spLocks noGrp="1"/>
          </p:cNvSpPr>
          <p:nvPr>
            <p:ph type="ctrTitle"/>
          </p:nvPr>
        </p:nvSpPr>
        <p:spPr>
          <a:xfrm>
            <a:off x="0" y="2760725"/>
            <a:ext cx="9144000" cy="1440160"/>
          </a:xfrm>
        </p:spPr>
        <p:txBody>
          <a:bodyPr/>
          <a:lstStyle/>
          <a:p>
            <a:pPr>
              <a:lnSpc>
                <a:spcPct val="115000"/>
              </a:lnSpc>
              <a:spcAft>
                <a:spcPts val="0"/>
              </a:spcAft>
              <a:tabLst>
                <a:tab pos="2700020" algn="ctr"/>
                <a:tab pos="4769485" algn="l"/>
              </a:tabLst>
            </a:pPr>
            <a:r>
              <a:rPr lang="es-CO" sz="2600" dirty="0">
                <a:latin typeface="Arial" panose="020B0604020202020204" pitchFamily="34" charset="0"/>
                <a:cs typeface="Arial" panose="020B0604020202020204" pitchFamily="34" charset="0"/>
              </a:rPr>
              <a:t>Cambio climático y adaptación en la planificación territorial, experiencia desde la cuenca del río Chinchiná –Caldas, Colombia-</a:t>
            </a:r>
            <a:r>
              <a:rPr lang="es-CO" sz="2000" dirty="0" smtClean="0"/>
              <a:t/>
            </a:r>
            <a:br>
              <a:rPr lang="es-CO" sz="2000" dirty="0" smtClean="0"/>
            </a:br>
            <a:endParaRPr lang="es-CO"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rotWithShape="1">
          <a:blip r:embed="rId4" cstate="print">
            <a:extLst>
              <a:ext uri="{28A0092B-C50C-407E-A947-70E740481C1C}">
                <a14:useLocalDpi xmlns:a14="http://schemas.microsoft.com/office/drawing/2010/main" val="0"/>
              </a:ext>
            </a:extLst>
          </a:blip>
          <a:srcRect t="37794" b="13600"/>
          <a:stretch/>
        </p:blipFill>
        <p:spPr>
          <a:xfrm>
            <a:off x="0" y="3933055"/>
            <a:ext cx="9144000" cy="2500077"/>
          </a:xfrm>
          <a:prstGeom prst="rect">
            <a:avLst/>
          </a:prstGeom>
        </p:spPr>
      </p:pic>
    </p:spTree>
    <p:extLst>
      <p:ext uri="{BB962C8B-B14F-4D97-AF65-F5344CB8AC3E}">
        <p14:creationId xmlns:p14="http://schemas.microsoft.com/office/powerpoint/2010/main" val="354004853"/>
      </p:ext>
    </p:extLst>
  </p:cSld>
  <p:clrMapOvr>
    <a:masterClrMapping/>
  </p:clrMapOvr>
  <mc:AlternateContent xmlns:mc="http://schemas.openxmlformats.org/markup-compatibility/2006" xmlns:p14="http://schemas.microsoft.com/office/powerpoint/2010/main">
    <mc:Choice Requires="p14">
      <p:transition spd="slow" p14:dur="10000" advTm="60000"/>
    </mc:Choice>
    <mc:Fallback xmlns="">
      <p:transition spd="slow" advTm="6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455785"/>
            <a:ext cx="8229600" cy="715558"/>
          </a:xfrm>
        </p:spPr>
        <p:txBody>
          <a:bodyPr/>
          <a:lstStyle/>
          <a:p>
            <a:r>
              <a:rPr lang="es-ES" sz="2800" dirty="0" smtClean="0"/>
              <a:t>Estrategias priorizadas</a:t>
            </a:r>
            <a:endParaRPr lang="es-ES" sz="2800" dirty="0"/>
          </a:p>
        </p:txBody>
      </p:sp>
      <p:graphicFrame>
        <p:nvGraphicFramePr>
          <p:cNvPr id="5" name="5 Tabla"/>
          <p:cNvGraphicFramePr>
            <a:graphicFrameLocks noGrp="1"/>
          </p:cNvGraphicFramePr>
          <p:nvPr>
            <p:extLst>
              <p:ext uri="{D42A27DB-BD31-4B8C-83A1-F6EECF244321}">
                <p14:modId xmlns:p14="http://schemas.microsoft.com/office/powerpoint/2010/main" val="2201186482"/>
              </p:ext>
            </p:extLst>
          </p:nvPr>
        </p:nvGraphicFramePr>
        <p:xfrm>
          <a:off x="457200" y="2808917"/>
          <a:ext cx="4191000" cy="1371600"/>
        </p:xfrm>
        <a:graphic>
          <a:graphicData uri="http://schemas.openxmlformats.org/drawingml/2006/table">
            <a:tbl>
              <a:tblPr firstRow="1" firstCol="1" bandRow="1">
                <a:tableStyleId>{5C22544A-7EE6-4342-B048-85BDC9FD1C3A}</a:tableStyleId>
              </a:tblPr>
              <a:tblGrid>
                <a:gridCol w="488218"/>
                <a:gridCol w="3702782"/>
              </a:tblGrid>
              <a:tr h="396240">
                <a:tc>
                  <a:txBody>
                    <a:bodyPr/>
                    <a:lstStyle/>
                    <a:p>
                      <a:pPr marL="0" marR="0" algn="just">
                        <a:spcBef>
                          <a:spcPts val="600"/>
                        </a:spcBef>
                        <a:spcAft>
                          <a:spcPts val="0"/>
                        </a:spcAft>
                      </a:pPr>
                      <a:r>
                        <a:rPr lang="es-MX" sz="1600" dirty="0">
                          <a:effectLst/>
                        </a:rPr>
                        <a:t>N°</a:t>
                      </a:r>
                      <a:endParaRPr lang="es-ES" sz="1600" dirty="0">
                        <a:effectLst/>
                        <a:latin typeface="Times New Roman"/>
                        <a:ea typeface="Calibri"/>
                      </a:endParaRPr>
                    </a:p>
                  </a:txBody>
                  <a:tcPr marL="68580" marR="68580" marT="0" marB="0"/>
                </a:tc>
                <a:tc>
                  <a:txBody>
                    <a:bodyPr/>
                    <a:lstStyle/>
                    <a:p>
                      <a:pPr marL="0" marR="0" algn="just">
                        <a:spcBef>
                          <a:spcPts val="600"/>
                        </a:spcBef>
                        <a:spcAft>
                          <a:spcPts val="0"/>
                        </a:spcAft>
                      </a:pPr>
                      <a:r>
                        <a:rPr lang="es-MX" sz="1600" dirty="0">
                          <a:effectLst/>
                        </a:rPr>
                        <a:t>Estrategias de gestión del agua</a:t>
                      </a:r>
                      <a:endParaRPr lang="es-ES" sz="16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600">
                          <a:effectLst/>
                        </a:rPr>
                        <a:t>1</a:t>
                      </a:r>
                      <a:endParaRPr lang="es-ES" sz="1600">
                        <a:effectLst/>
                        <a:latin typeface="Times New Roman"/>
                        <a:ea typeface="Calibri"/>
                      </a:endParaRPr>
                    </a:p>
                  </a:txBody>
                  <a:tcPr marL="68580" marR="68580" marT="0" marB="0"/>
                </a:tc>
                <a:tc>
                  <a:txBody>
                    <a:bodyPr/>
                    <a:lstStyle/>
                    <a:p>
                      <a:pPr marL="0" marR="0" algn="just">
                        <a:spcBef>
                          <a:spcPts val="600"/>
                        </a:spcBef>
                        <a:spcAft>
                          <a:spcPts val="0"/>
                        </a:spcAft>
                      </a:pPr>
                      <a:r>
                        <a:rPr lang="es-MX" sz="1600" dirty="0" smtClean="0">
                          <a:effectLst/>
                          <a:latin typeface="+mn-lt"/>
                          <a:ea typeface="+mn-ea"/>
                        </a:rPr>
                        <a:t>Uso</a:t>
                      </a:r>
                      <a:r>
                        <a:rPr lang="es-MX" sz="1600" baseline="0" dirty="0" smtClean="0">
                          <a:effectLst/>
                          <a:latin typeface="+mn-lt"/>
                          <a:ea typeface="+mn-ea"/>
                        </a:rPr>
                        <a:t> eficiente del agua</a:t>
                      </a:r>
                      <a:endParaRPr lang="es-ES" sz="16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600">
                          <a:effectLst/>
                        </a:rPr>
                        <a:t>2</a:t>
                      </a:r>
                      <a:endParaRPr lang="es-ES" sz="1600">
                        <a:effectLst/>
                        <a:latin typeface="Times New Roman"/>
                        <a:ea typeface="Calibri"/>
                      </a:endParaRPr>
                    </a:p>
                  </a:txBody>
                  <a:tcPr marL="68580" marR="68580" marT="0" marB="0"/>
                </a:tc>
                <a:tc>
                  <a:txBody>
                    <a:bodyPr/>
                    <a:lstStyle/>
                    <a:p>
                      <a:pPr marL="0" marR="0" algn="just">
                        <a:spcBef>
                          <a:spcPts val="600"/>
                        </a:spcBef>
                        <a:spcAft>
                          <a:spcPts val="0"/>
                        </a:spcAft>
                      </a:pPr>
                      <a:r>
                        <a:rPr lang="es-MX" sz="1600" dirty="0">
                          <a:effectLst/>
                        </a:rPr>
                        <a:t>Caudales ambientales</a:t>
                      </a:r>
                      <a:endParaRPr lang="es-ES" sz="16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600">
                          <a:effectLst/>
                        </a:rPr>
                        <a:t>3</a:t>
                      </a:r>
                      <a:endParaRPr lang="es-ES" sz="1600">
                        <a:effectLst/>
                        <a:latin typeface="Times New Roman"/>
                        <a:ea typeface="Calibri"/>
                      </a:endParaRPr>
                    </a:p>
                  </a:txBody>
                  <a:tcPr marL="68580" marR="68580" marT="0" marB="0"/>
                </a:tc>
                <a:tc>
                  <a:txBody>
                    <a:bodyPr/>
                    <a:lstStyle/>
                    <a:p>
                      <a:pPr marL="0" marR="0" algn="just">
                        <a:spcBef>
                          <a:spcPts val="600"/>
                        </a:spcBef>
                        <a:spcAft>
                          <a:spcPts val="0"/>
                        </a:spcAft>
                      </a:pPr>
                      <a:r>
                        <a:rPr lang="es-MX" sz="1600" dirty="0" smtClean="0">
                          <a:effectLst/>
                          <a:latin typeface="+mn-lt"/>
                          <a:ea typeface="+mn-ea"/>
                        </a:rPr>
                        <a:t>Tratamiento</a:t>
                      </a:r>
                      <a:r>
                        <a:rPr lang="es-MX" sz="1600" baseline="0" dirty="0" smtClean="0">
                          <a:effectLst/>
                          <a:latin typeface="+mn-lt"/>
                          <a:ea typeface="+mn-ea"/>
                        </a:rPr>
                        <a:t> de aguas residuales</a:t>
                      </a:r>
                      <a:endParaRPr lang="es-ES" sz="16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600">
                          <a:effectLst/>
                        </a:rPr>
                        <a:t>4</a:t>
                      </a:r>
                      <a:endParaRPr lang="es-ES" sz="1600">
                        <a:effectLst/>
                        <a:latin typeface="Times New Roman"/>
                        <a:ea typeface="Calibri"/>
                      </a:endParaRPr>
                    </a:p>
                  </a:txBody>
                  <a:tcPr marL="68580" marR="68580" marT="0" marB="0"/>
                </a:tc>
                <a:tc>
                  <a:txBody>
                    <a:bodyPr/>
                    <a:lstStyle/>
                    <a:p>
                      <a:pPr marL="0" marR="0" algn="just">
                        <a:spcBef>
                          <a:spcPts val="600"/>
                        </a:spcBef>
                        <a:spcAft>
                          <a:spcPts val="0"/>
                        </a:spcAft>
                      </a:pPr>
                      <a:r>
                        <a:rPr lang="es-ES" sz="1600" dirty="0" smtClean="0">
                          <a:effectLst/>
                          <a:latin typeface="+mn-lt"/>
                          <a:ea typeface="Calibri"/>
                        </a:rPr>
                        <a:t>Zonificación Ambiental</a:t>
                      </a:r>
                      <a:endParaRPr lang="es-ES" sz="1600" dirty="0">
                        <a:effectLst/>
                        <a:latin typeface="+mn-lt"/>
                        <a:ea typeface="Calibri"/>
                      </a:endParaRPr>
                    </a:p>
                  </a:txBody>
                  <a:tcPr marL="68580" marR="68580" marT="0" marB="0"/>
                </a:tc>
              </a:tr>
            </a:tbl>
          </a:graphicData>
        </a:graphic>
      </p:graphicFrame>
      <p:sp>
        <p:nvSpPr>
          <p:cNvPr id="6" name="6 CuadroTexto"/>
          <p:cNvSpPr txBox="1"/>
          <p:nvPr/>
        </p:nvSpPr>
        <p:spPr>
          <a:xfrm>
            <a:off x="609600" y="2028241"/>
            <a:ext cx="3962400" cy="646331"/>
          </a:xfrm>
          <a:prstGeom prst="rect">
            <a:avLst/>
          </a:prstGeom>
          <a:noFill/>
        </p:spPr>
        <p:txBody>
          <a:bodyPr wrap="square" rtlCol="0">
            <a:spAutoFit/>
          </a:bodyPr>
          <a:lstStyle/>
          <a:p>
            <a:r>
              <a:rPr lang="es-ES" sz="1800" i="1" dirty="0" smtClean="0"/>
              <a:t>Afinadas después de Taller de Vulnerabilidad  en Octubre-2014</a:t>
            </a:r>
            <a:endParaRPr lang="es-ES" sz="1800" i="1" dirty="0"/>
          </a:p>
        </p:txBody>
      </p:sp>
      <p:pic>
        <p:nvPicPr>
          <p:cNvPr id="7" name="Picture 3" descr="C:\Users\USUARIO\Dropbox\PARA-Agua\Chinchina\Deliverables\Deliv9_Vulnerability\Fotos\Taller_Vulnerabilidad_Manizales_10.29 (8).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43764" y="2351407"/>
            <a:ext cx="3657600" cy="27435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Tabla"/>
          <p:cNvGraphicFramePr>
            <a:graphicFrameLocks noGrp="1"/>
          </p:cNvGraphicFramePr>
          <p:nvPr>
            <p:extLst>
              <p:ext uri="{D42A27DB-BD31-4B8C-83A1-F6EECF244321}">
                <p14:modId xmlns:p14="http://schemas.microsoft.com/office/powerpoint/2010/main" val="399463210"/>
              </p:ext>
            </p:extLst>
          </p:nvPr>
        </p:nvGraphicFramePr>
        <p:xfrm>
          <a:off x="457200" y="4942517"/>
          <a:ext cx="4191000" cy="1493520"/>
        </p:xfrm>
        <a:graphic>
          <a:graphicData uri="http://schemas.openxmlformats.org/drawingml/2006/table">
            <a:tbl>
              <a:tblPr firstRow="1" firstCol="1" bandRow="1">
                <a:tableStyleId>{5C22544A-7EE6-4342-B048-85BDC9FD1C3A}</a:tableStyleId>
              </a:tblPr>
              <a:tblGrid>
                <a:gridCol w="488218"/>
                <a:gridCol w="3702782"/>
              </a:tblGrid>
              <a:tr h="396240">
                <a:tc>
                  <a:txBody>
                    <a:bodyPr/>
                    <a:lstStyle/>
                    <a:p>
                      <a:pPr marL="0" marR="0" algn="just">
                        <a:spcBef>
                          <a:spcPts val="600"/>
                        </a:spcBef>
                        <a:spcAft>
                          <a:spcPts val="0"/>
                        </a:spcAft>
                      </a:pPr>
                      <a:r>
                        <a:rPr lang="es-MX" sz="1800" dirty="0">
                          <a:effectLst/>
                        </a:rPr>
                        <a:t>N°</a:t>
                      </a:r>
                      <a:endParaRPr lang="es-ES" sz="1800" dirty="0">
                        <a:effectLst/>
                        <a:latin typeface="Times New Roman"/>
                        <a:ea typeface="Calibri"/>
                      </a:endParaRPr>
                    </a:p>
                  </a:txBody>
                  <a:tcPr marL="68580" marR="68580" marT="0" marB="0"/>
                </a:tc>
                <a:tc>
                  <a:txBody>
                    <a:bodyPr/>
                    <a:lstStyle/>
                    <a:p>
                      <a:pPr marL="0" marR="0" algn="just">
                        <a:spcBef>
                          <a:spcPts val="600"/>
                        </a:spcBef>
                        <a:spcAft>
                          <a:spcPts val="0"/>
                        </a:spcAft>
                      </a:pPr>
                      <a:r>
                        <a:rPr lang="es-MX" sz="1800" dirty="0">
                          <a:effectLst/>
                        </a:rPr>
                        <a:t>Estrategias de gestión del agua</a:t>
                      </a:r>
                      <a:endParaRPr lang="es-ES" sz="18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800">
                          <a:effectLst/>
                        </a:rPr>
                        <a:t>1</a:t>
                      </a:r>
                      <a:endParaRPr lang="es-ES" sz="1800">
                        <a:effectLst/>
                        <a:latin typeface="Times New Roman"/>
                        <a:ea typeface="Calibri"/>
                      </a:endParaRPr>
                    </a:p>
                  </a:txBody>
                  <a:tcPr marL="68580" marR="68580" marT="0" marB="0"/>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s-ES" sz="1800" dirty="0" smtClean="0">
                          <a:effectLst/>
                          <a:latin typeface="+mn-lt"/>
                          <a:ea typeface="Calibri"/>
                        </a:rPr>
                        <a:t>Zonificación Ambiental</a:t>
                      </a:r>
                    </a:p>
                  </a:txBody>
                  <a:tcPr marL="68580" marR="68580" marT="0" marB="0"/>
                </a:tc>
              </a:tr>
              <a:tr h="0">
                <a:tc>
                  <a:txBody>
                    <a:bodyPr/>
                    <a:lstStyle/>
                    <a:p>
                      <a:pPr marL="0" marR="0" algn="just">
                        <a:spcBef>
                          <a:spcPts val="600"/>
                        </a:spcBef>
                        <a:spcAft>
                          <a:spcPts val="0"/>
                        </a:spcAft>
                      </a:pPr>
                      <a:r>
                        <a:rPr lang="es-MX" sz="1800">
                          <a:effectLst/>
                        </a:rPr>
                        <a:t>2</a:t>
                      </a:r>
                      <a:endParaRPr lang="es-ES" sz="1800">
                        <a:effectLst/>
                        <a:latin typeface="Times New Roman"/>
                        <a:ea typeface="Calibri"/>
                      </a:endParaRPr>
                    </a:p>
                  </a:txBody>
                  <a:tcPr marL="68580" marR="68580" marT="0" marB="0"/>
                </a:tc>
                <a:tc>
                  <a:txBody>
                    <a:bodyPr/>
                    <a:lstStyle/>
                    <a:p>
                      <a:pPr marL="0" marR="0" algn="just">
                        <a:spcBef>
                          <a:spcPts val="600"/>
                        </a:spcBef>
                        <a:spcAft>
                          <a:spcPts val="0"/>
                        </a:spcAft>
                      </a:pPr>
                      <a:r>
                        <a:rPr lang="es-MX" sz="1800" dirty="0">
                          <a:effectLst/>
                        </a:rPr>
                        <a:t>Caudales ambientales</a:t>
                      </a:r>
                      <a:endParaRPr lang="es-ES" sz="18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800">
                          <a:effectLst/>
                        </a:rPr>
                        <a:t>3</a:t>
                      </a:r>
                      <a:endParaRPr lang="es-ES" sz="1800">
                        <a:effectLst/>
                        <a:latin typeface="Times New Roman"/>
                        <a:ea typeface="Calibri"/>
                      </a:endParaRPr>
                    </a:p>
                  </a:txBody>
                  <a:tcPr marL="68580" marR="68580" marT="0" marB="0"/>
                </a:tc>
                <a:tc>
                  <a:txBody>
                    <a:bodyPr/>
                    <a:lstStyle/>
                    <a:p>
                      <a:pPr marL="0" marR="0" algn="just">
                        <a:spcBef>
                          <a:spcPts val="600"/>
                        </a:spcBef>
                        <a:spcAft>
                          <a:spcPts val="0"/>
                        </a:spcAft>
                      </a:pPr>
                      <a:r>
                        <a:rPr lang="es-MX" sz="1800" dirty="0" smtClean="0">
                          <a:effectLst/>
                          <a:latin typeface="+mn-lt"/>
                          <a:ea typeface="+mn-ea"/>
                        </a:rPr>
                        <a:t>Tratamiento</a:t>
                      </a:r>
                      <a:r>
                        <a:rPr lang="es-MX" sz="1800" baseline="0" dirty="0" smtClean="0">
                          <a:effectLst/>
                          <a:latin typeface="+mn-lt"/>
                          <a:ea typeface="+mn-ea"/>
                        </a:rPr>
                        <a:t> de aguas residuales</a:t>
                      </a:r>
                      <a:endParaRPr lang="es-ES" sz="1800" dirty="0">
                        <a:effectLst/>
                        <a:latin typeface="Times New Roman"/>
                        <a:ea typeface="Calibri"/>
                      </a:endParaRPr>
                    </a:p>
                  </a:txBody>
                  <a:tcPr marL="68580" marR="68580" marT="0" marB="0"/>
                </a:tc>
              </a:tr>
              <a:tr h="0">
                <a:tc>
                  <a:txBody>
                    <a:bodyPr/>
                    <a:lstStyle/>
                    <a:p>
                      <a:pPr marL="0" marR="0" algn="just">
                        <a:spcBef>
                          <a:spcPts val="600"/>
                        </a:spcBef>
                        <a:spcAft>
                          <a:spcPts val="0"/>
                        </a:spcAft>
                      </a:pPr>
                      <a:r>
                        <a:rPr lang="es-MX" sz="1800">
                          <a:effectLst/>
                        </a:rPr>
                        <a:t>4</a:t>
                      </a:r>
                      <a:endParaRPr lang="es-ES" sz="1800">
                        <a:effectLst/>
                        <a:latin typeface="Times New Roman"/>
                        <a:ea typeface="Calibri"/>
                      </a:endParaRPr>
                    </a:p>
                  </a:txBody>
                  <a:tcPr marL="68580" marR="68580" marT="0" marB="0"/>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s-MX" sz="1800" dirty="0" smtClean="0">
                          <a:effectLst/>
                          <a:latin typeface="+mn-lt"/>
                          <a:ea typeface="+mn-ea"/>
                        </a:rPr>
                        <a:t>Uso</a:t>
                      </a:r>
                      <a:r>
                        <a:rPr lang="es-MX" sz="1800" baseline="0" dirty="0" smtClean="0">
                          <a:effectLst/>
                          <a:latin typeface="+mn-lt"/>
                          <a:ea typeface="+mn-ea"/>
                        </a:rPr>
                        <a:t> eficiente del agua</a:t>
                      </a:r>
                      <a:endParaRPr lang="es-ES" sz="1800" dirty="0" smtClean="0">
                        <a:effectLst/>
                        <a:latin typeface="Times New Roman"/>
                        <a:ea typeface="Calibri"/>
                      </a:endParaRPr>
                    </a:p>
                  </a:txBody>
                  <a:tcPr marL="68580" marR="68580" marT="0" marB="0"/>
                </a:tc>
              </a:tr>
            </a:tbl>
          </a:graphicData>
        </a:graphic>
      </p:graphicFrame>
      <p:sp>
        <p:nvSpPr>
          <p:cNvPr id="9" name="8 CuadroTexto"/>
          <p:cNvSpPr txBox="1"/>
          <p:nvPr/>
        </p:nvSpPr>
        <p:spPr>
          <a:xfrm>
            <a:off x="591364" y="4221088"/>
            <a:ext cx="3962400" cy="646331"/>
          </a:xfrm>
          <a:prstGeom prst="rect">
            <a:avLst/>
          </a:prstGeom>
          <a:noFill/>
        </p:spPr>
        <p:txBody>
          <a:bodyPr wrap="square" rtlCol="0">
            <a:spAutoFit/>
          </a:bodyPr>
          <a:lstStyle/>
          <a:p>
            <a:r>
              <a:rPr lang="es-ES" sz="1800" i="1" dirty="0" smtClean="0"/>
              <a:t>Afinadas después del Primer Taller de Desempeño en Febrero-2015</a:t>
            </a:r>
            <a:endParaRPr lang="es-ES" sz="1800" i="1" dirty="0"/>
          </a:p>
        </p:txBody>
      </p:sp>
      <p:sp>
        <p:nvSpPr>
          <p:cNvPr id="10" name="2 Flecha derecha"/>
          <p:cNvSpPr/>
          <p:nvPr/>
        </p:nvSpPr>
        <p:spPr bwMode="auto">
          <a:xfrm>
            <a:off x="4943764" y="5475917"/>
            <a:ext cx="1304636" cy="533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1200" b="0" i="0" u="none" strike="noStrike" cap="none" normalizeH="0" baseline="0" smtClean="0">
              <a:ln>
                <a:noFill/>
              </a:ln>
              <a:solidFill>
                <a:schemeClr val="tx1"/>
              </a:solidFill>
              <a:effectLst/>
              <a:latin typeface="Arial" charset="0"/>
            </a:endParaRPr>
          </a:p>
        </p:txBody>
      </p:sp>
      <p:sp>
        <p:nvSpPr>
          <p:cNvPr id="11" name="3 CuadroTexto"/>
          <p:cNvSpPr txBox="1"/>
          <p:nvPr/>
        </p:nvSpPr>
        <p:spPr>
          <a:xfrm>
            <a:off x="4876800" y="5604117"/>
            <a:ext cx="1122230" cy="276999"/>
          </a:xfrm>
          <a:prstGeom prst="rect">
            <a:avLst/>
          </a:prstGeom>
          <a:noFill/>
        </p:spPr>
        <p:txBody>
          <a:bodyPr wrap="none" rtlCol="0">
            <a:spAutoFit/>
          </a:bodyPr>
          <a:lstStyle/>
          <a:p>
            <a:r>
              <a:rPr lang="es-CO" b="1" dirty="0" smtClean="0"/>
              <a:t>PROPUESTA</a:t>
            </a:r>
            <a:endParaRPr lang="es-CO" b="1" dirty="0"/>
          </a:p>
        </p:txBody>
      </p:sp>
      <p:sp>
        <p:nvSpPr>
          <p:cNvPr id="12" name="4 CuadroTexto"/>
          <p:cNvSpPr txBox="1"/>
          <p:nvPr/>
        </p:nvSpPr>
        <p:spPr>
          <a:xfrm>
            <a:off x="6400800" y="5475917"/>
            <a:ext cx="1600200" cy="584775"/>
          </a:xfrm>
          <a:prstGeom prst="rect">
            <a:avLst/>
          </a:prstGeom>
          <a:noFill/>
        </p:spPr>
        <p:txBody>
          <a:bodyPr wrap="square" rtlCol="0">
            <a:spAutoFit/>
          </a:bodyPr>
          <a:lstStyle/>
          <a:p>
            <a:pPr algn="ctr"/>
            <a:r>
              <a:rPr lang="es-CO" sz="1600" dirty="0" smtClean="0"/>
              <a:t>ESTRATEGIAS INTEGRADAS</a:t>
            </a:r>
            <a:endParaRPr lang="es-CO" sz="1600" dirty="0"/>
          </a:p>
        </p:txBody>
      </p:sp>
      <p:sp>
        <p:nvSpPr>
          <p:cNvPr id="13" name="Título 1"/>
          <p:cNvSpPr txBox="1">
            <a:spLocks/>
          </p:cNvSpPr>
          <p:nvPr/>
        </p:nvSpPr>
        <p:spPr bwMode="auto">
          <a:xfrm>
            <a:off x="25152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s-CO" sz="3600" dirty="0" smtClean="0"/>
              <a:t>Formulación de los escenarios de forma participativa</a:t>
            </a:r>
            <a:endParaRPr lang="es-CO" sz="3600" dirty="0"/>
          </a:p>
        </p:txBody>
      </p:sp>
    </p:spTree>
    <p:extLst>
      <p:ext uri="{BB962C8B-B14F-4D97-AF65-F5344CB8AC3E}">
        <p14:creationId xmlns:p14="http://schemas.microsoft.com/office/powerpoint/2010/main" val="1510320784"/>
      </p:ext>
    </p:extLst>
  </p:cSld>
  <p:clrMapOvr>
    <a:masterClrMapping/>
  </p:clrMapOvr>
  <p:transition spd="med" advTm="6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7310" t="19688" r="26756" b="14360"/>
          <a:stretch/>
        </p:blipFill>
        <p:spPr>
          <a:xfrm>
            <a:off x="2884827" y="1268760"/>
            <a:ext cx="6228184" cy="5027570"/>
          </a:xfrm>
          <a:prstGeom prst="rect">
            <a:avLst/>
          </a:prstGeom>
        </p:spPr>
      </p:pic>
      <p:pic>
        <p:nvPicPr>
          <p:cNvPr id="5" name="Marcador de conteni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1" y="404664"/>
            <a:ext cx="2705315" cy="3063769"/>
          </a:xfrm>
        </p:spPr>
      </p:pic>
      <p:cxnSp>
        <p:nvCxnSpPr>
          <p:cNvPr id="7" name="Conector recto de flecha 6"/>
          <p:cNvCxnSpPr/>
          <p:nvPr/>
        </p:nvCxnSpPr>
        <p:spPr>
          <a:xfrm>
            <a:off x="1532168" y="2060848"/>
            <a:ext cx="1671680" cy="6480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0" name="CuadroTexto 9"/>
          <p:cNvSpPr txBox="1"/>
          <p:nvPr/>
        </p:nvSpPr>
        <p:spPr>
          <a:xfrm>
            <a:off x="251519" y="3711007"/>
            <a:ext cx="2561298" cy="2862322"/>
          </a:xfrm>
          <a:prstGeom prst="rect">
            <a:avLst/>
          </a:prstGeom>
          <a:noFill/>
        </p:spPr>
        <p:txBody>
          <a:bodyPr wrap="square" rtlCol="0">
            <a:spAutoFit/>
          </a:bodyPr>
          <a:lstStyle/>
          <a:p>
            <a:r>
              <a:rPr lang="es-CO" dirty="0" smtClean="0"/>
              <a:t>La cuenca del </a:t>
            </a:r>
            <a:r>
              <a:rPr lang="es-CO" dirty="0"/>
              <a:t>río </a:t>
            </a:r>
            <a:r>
              <a:rPr lang="es-CO" dirty="0" smtClean="0"/>
              <a:t>Chinchiná es una Cuenca Andina comprendida entre los </a:t>
            </a:r>
            <a:r>
              <a:rPr lang="es-CO" dirty="0"/>
              <a:t>8</a:t>
            </a:r>
            <a:r>
              <a:rPr lang="es-CO" dirty="0" smtClean="0"/>
              <a:t>50</a:t>
            </a:r>
            <a:r>
              <a:rPr lang="es-CO" dirty="0" smtClean="0"/>
              <a:t> </a:t>
            </a:r>
            <a:r>
              <a:rPr lang="es-CO" dirty="0" smtClean="0"/>
              <a:t>a </a:t>
            </a:r>
            <a:r>
              <a:rPr lang="es-CO" dirty="0" smtClean="0"/>
              <a:t>5200 </a:t>
            </a:r>
            <a:r>
              <a:rPr lang="es-CO" dirty="0" smtClean="0"/>
              <a:t>metros </a:t>
            </a:r>
            <a:r>
              <a:rPr lang="es-CO" dirty="0" smtClean="0"/>
              <a:t>de altitud</a:t>
            </a:r>
          </a:p>
          <a:p>
            <a:endParaRPr lang="es-CO" dirty="0"/>
          </a:p>
          <a:p>
            <a:r>
              <a:rPr lang="es-CO" dirty="0" smtClean="0"/>
              <a:t>5 Municipios: Chinchiná, Neira, Manizales, Palestina y </a:t>
            </a:r>
            <a:r>
              <a:rPr lang="es-CO" dirty="0" err="1" smtClean="0"/>
              <a:t>Villamaría</a:t>
            </a:r>
            <a:r>
              <a:rPr lang="es-CO" dirty="0" smtClean="0"/>
              <a:t> </a:t>
            </a:r>
          </a:p>
          <a:p>
            <a:endParaRPr lang="es-CO" dirty="0"/>
          </a:p>
        </p:txBody>
      </p:sp>
    </p:spTree>
    <p:extLst>
      <p:ext uri="{BB962C8B-B14F-4D97-AF65-F5344CB8AC3E}">
        <p14:creationId xmlns:p14="http://schemas.microsoft.com/office/powerpoint/2010/main" val="2112581959"/>
      </p:ext>
    </p:extLst>
  </p:cSld>
  <p:clrMapOvr>
    <a:masterClrMapping/>
  </p:clrMapOvr>
  <p:transition spd="med" advTm="6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6" name="Marcador de contenido 5"/>
          <p:cNvPicPr>
            <a:picLocks noGrp="1" noChangeAspect="1"/>
          </p:cNvPicPr>
          <p:nvPr>
            <p:ph idx="1"/>
          </p:nvPr>
        </p:nvPicPr>
        <p:blipFill rotWithShape="1">
          <a:blip r:embed="rId2">
            <a:extLst>
              <a:ext uri="{28A0092B-C50C-407E-A947-70E740481C1C}">
                <a14:useLocalDpi xmlns:a14="http://schemas.microsoft.com/office/drawing/2010/main" val="0"/>
              </a:ext>
            </a:extLst>
          </a:blip>
          <a:srcRect l="10422" t="20683" r="10863" b="4540"/>
          <a:stretch/>
        </p:blipFill>
        <p:spPr>
          <a:xfrm>
            <a:off x="1095333" y="274638"/>
            <a:ext cx="8028384" cy="4287887"/>
          </a:xfrm>
        </p:spPr>
      </p:pic>
      <p:grpSp>
        <p:nvGrpSpPr>
          <p:cNvPr id="4" name="3 Grupo"/>
          <p:cNvGrpSpPr/>
          <p:nvPr/>
        </p:nvGrpSpPr>
        <p:grpSpPr>
          <a:xfrm>
            <a:off x="0" y="2644432"/>
            <a:ext cx="7956376" cy="3808905"/>
            <a:chOff x="0" y="2644432"/>
            <a:chExt cx="7956376" cy="3808905"/>
          </a:xfrm>
        </p:grpSpPr>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2988" t="21987" r="12988" b="14983"/>
            <a:stretch/>
          </p:blipFill>
          <p:spPr>
            <a:xfrm>
              <a:off x="0" y="2644432"/>
              <a:ext cx="7956376" cy="3808905"/>
            </a:xfrm>
            <a:prstGeom prst="rect">
              <a:avLst/>
            </a:prstGeom>
          </p:spPr>
        </p:pic>
        <p:sp>
          <p:nvSpPr>
            <p:cNvPr id="3" name="2 Rectángulo"/>
            <p:cNvSpPr/>
            <p:nvPr/>
          </p:nvSpPr>
          <p:spPr>
            <a:xfrm>
              <a:off x="5652120" y="5085184"/>
              <a:ext cx="2160240" cy="1368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4045982133"/>
      </p:ext>
    </p:extLst>
  </p:cSld>
  <p:clrMapOvr>
    <a:masterClrMapping/>
  </p:clrMapOvr>
  <p:transition spd="med"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2431" t="14951" r="11537"/>
          <a:stretch/>
        </p:blipFill>
        <p:spPr>
          <a:xfrm>
            <a:off x="539552" y="1358776"/>
            <a:ext cx="8100392" cy="5094330"/>
          </a:xfrm>
          <a:prstGeom prst="rect">
            <a:avLst/>
          </a:prstGeom>
        </p:spPr>
      </p:pic>
      <p:pic>
        <p:nvPicPr>
          <p:cNvPr id="5" name="Marcador de contenido 5"/>
          <p:cNvPicPr>
            <a:picLocks noChangeAspect="1"/>
          </p:cNvPicPr>
          <p:nvPr/>
        </p:nvPicPr>
        <p:blipFill rotWithShape="1">
          <a:blip r:embed="rId3">
            <a:extLst>
              <a:ext uri="{28A0092B-C50C-407E-A947-70E740481C1C}">
                <a14:useLocalDpi xmlns:a14="http://schemas.microsoft.com/office/drawing/2010/main" val="0"/>
              </a:ext>
            </a:extLst>
          </a:blip>
          <a:srcRect l="10422" t="20683" r="50548" b="55457"/>
          <a:stretch/>
        </p:blipFill>
        <p:spPr bwMode="auto">
          <a:xfrm>
            <a:off x="5163277" y="7707"/>
            <a:ext cx="3980723" cy="1368152"/>
          </a:xfrm>
          <a:prstGeom prst="rect">
            <a:avLst/>
          </a:prstGeom>
          <a:noFill/>
          <a:ln w="9525">
            <a:noFill/>
            <a:miter lim="800000"/>
            <a:headEnd/>
            <a:tailEnd/>
          </a:ln>
        </p:spPr>
      </p:pic>
    </p:spTree>
    <p:extLst>
      <p:ext uri="{BB962C8B-B14F-4D97-AF65-F5344CB8AC3E}">
        <p14:creationId xmlns:p14="http://schemas.microsoft.com/office/powerpoint/2010/main" val="2676001966"/>
      </p:ext>
    </p:extLst>
  </p:cSld>
  <p:clrMapOvr>
    <a:masterClrMapping/>
  </p:clrMapOvr>
  <p:transition spd="med" advTm="6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2367" r="12367"/>
          <a:stretch/>
        </p:blipFill>
        <p:spPr>
          <a:xfrm>
            <a:off x="14808" y="0"/>
            <a:ext cx="8964488" cy="6696255"/>
          </a:xfrm>
          <a:prstGeom prst="rect">
            <a:avLst/>
          </a:prstGeom>
        </p:spPr>
      </p:pic>
    </p:spTree>
    <p:extLst>
      <p:ext uri="{BB962C8B-B14F-4D97-AF65-F5344CB8AC3E}">
        <p14:creationId xmlns:p14="http://schemas.microsoft.com/office/powerpoint/2010/main" val="3958162909"/>
      </p:ext>
    </p:extLst>
  </p:cSld>
  <p:clrMapOvr>
    <a:masterClrMapping/>
  </p:clrMapOvr>
  <p:transition spd="med" advTm="6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41482"/>
            <a:ext cx="8229600" cy="634082"/>
          </a:xfrm>
        </p:spPr>
        <p:txBody>
          <a:bodyPr/>
          <a:lstStyle/>
          <a:p>
            <a:r>
              <a:rPr lang="es-CO" sz="3000" dirty="0" smtClean="0"/>
              <a:t>Información utilizada en el proceso</a:t>
            </a:r>
            <a:endParaRPr lang="es-CO" sz="3000" dirty="0"/>
          </a:p>
        </p:txBody>
      </p:sp>
      <p:sp>
        <p:nvSpPr>
          <p:cNvPr id="4" name="5 CuadroTexto"/>
          <p:cNvSpPr txBox="1">
            <a:spLocks noGrp="1"/>
          </p:cNvSpPr>
          <p:nvPr>
            <p:ph idx="1"/>
          </p:nvPr>
        </p:nvSpPr>
        <p:spPr>
          <a:xfrm>
            <a:off x="179512" y="895159"/>
            <a:ext cx="8229600" cy="3133165"/>
          </a:xfrm>
          <a:prstGeom prst="rect">
            <a:avLst/>
          </a:prstGeom>
          <a:noFill/>
        </p:spPr>
        <p:txBody>
          <a:bodyPr wrap="square" rtlCol="0">
            <a:spAutoFit/>
          </a:bodyPr>
          <a:lstStyle/>
          <a:p>
            <a:pPr marL="0" indent="0">
              <a:buNone/>
            </a:pPr>
            <a:r>
              <a:rPr lang="es-CO" i="1" dirty="0"/>
              <a:t>Datos </a:t>
            </a:r>
            <a:r>
              <a:rPr lang="es-CO" i="1" dirty="0" err="1" smtClean="0"/>
              <a:t>hidroclimáticos</a:t>
            </a:r>
            <a:endParaRPr lang="es-CO" i="1" dirty="0" smtClean="0"/>
          </a:p>
          <a:p>
            <a:pPr marL="0" indent="0">
              <a:buNone/>
            </a:pPr>
            <a:r>
              <a:rPr lang="es-CO" i="1" dirty="0" smtClean="0"/>
              <a:t>Datos </a:t>
            </a:r>
            <a:r>
              <a:rPr lang="es-CO" i="1" dirty="0"/>
              <a:t>de demanda </a:t>
            </a:r>
            <a:r>
              <a:rPr lang="es-CO" i="1" dirty="0" smtClean="0"/>
              <a:t>RH</a:t>
            </a:r>
          </a:p>
          <a:p>
            <a:pPr marL="0" indent="0">
              <a:buNone/>
            </a:pPr>
            <a:r>
              <a:rPr lang="es-CO" i="1" dirty="0" smtClean="0"/>
              <a:t>Glaciología</a:t>
            </a:r>
            <a:endParaRPr lang="es-CO" i="1" dirty="0"/>
          </a:p>
          <a:p>
            <a:pPr marL="0" indent="0">
              <a:buNone/>
            </a:pPr>
            <a:endParaRPr lang="es-CO" i="1" dirty="0"/>
          </a:p>
          <a:p>
            <a:pPr marL="0" indent="0">
              <a:buNone/>
            </a:pPr>
            <a:endParaRPr lang="es-CO" i="1" dirty="0" smtClean="0"/>
          </a:p>
          <a:p>
            <a:pPr marL="0" indent="0">
              <a:buNone/>
            </a:pPr>
            <a:endParaRPr lang="es-CO" sz="1000" i="1" dirty="0"/>
          </a:p>
        </p:txBody>
      </p:sp>
      <p:pic>
        <p:nvPicPr>
          <p:cNvPr id="3" name="Imagen 2"/>
          <p:cNvPicPr>
            <a:picLocks noChangeAspect="1"/>
          </p:cNvPicPr>
          <p:nvPr/>
        </p:nvPicPr>
        <p:blipFill rotWithShape="1">
          <a:blip r:embed="rId3"/>
          <a:srcRect l="1642" r="3169"/>
          <a:stretch/>
        </p:blipFill>
        <p:spPr>
          <a:xfrm>
            <a:off x="4175448" y="1196752"/>
            <a:ext cx="4968552" cy="3539724"/>
          </a:xfrm>
          <a:prstGeom prst="rect">
            <a:avLst/>
          </a:prstGeom>
        </p:spPr>
      </p:pic>
      <p:sp>
        <p:nvSpPr>
          <p:cNvPr id="6" name="CuadroTexto 5"/>
          <p:cNvSpPr txBox="1"/>
          <p:nvPr/>
        </p:nvSpPr>
        <p:spPr>
          <a:xfrm>
            <a:off x="5004048" y="5229200"/>
            <a:ext cx="4139952" cy="830997"/>
          </a:xfrm>
          <a:prstGeom prst="rect">
            <a:avLst/>
          </a:prstGeom>
          <a:noFill/>
        </p:spPr>
        <p:txBody>
          <a:bodyPr wrap="square" rtlCol="0">
            <a:spAutoFit/>
          </a:bodyPr>
          <a:lstStyle/>
          <a:p>
            <a:pPr algn="ctr"/>
            <a:r>
              <a:rPr lang="es-CO" sz="2400" dirty="0" smtClean="0"/>
              <a:t>Mapa de actores cuenca del río Chinchiná</a:t>
            </a:r>
            <a:endParaRPr lang="es-CO" sz="2400" dirty="0"/>
          </a:p>
        </p:txBody>
      </p:sp>
      <p:pic>
        <p:nvPicPr>
          <p:cNvPr id="7" name="2 Imagen"/>
          <p:cNvPicPr/>
          <p:nvPr/>
        </p:nvPicPr>
        <p:blipFill rotWithShape="1">
          <a:blip r:embed="rId4"/>
          <a:srcRect l="4327" t="18500" r="3538" b="9050"/>
          <a:stretch/>
        </p:blipFill>
        <p:spPr>
          <a:xfrm>
            <a:off x="168243" y="2780928"/>
            <a:ext cx="4259741" cy="2693913"/>
          </a:xfrm>
          <a:prstGeom prst="rect">
            <a:avLst/>
          </a:prstGeom>
        </p:spPr>
      </p:pic>
      <p:sp>
        <p:nvSpPr>
          <p:cNvPr id="8" name="CuadroTexto 5"/>
          <p:cNvSpPr txBox="1"/>
          <p:nvPr/>
        </p:nvSpPr>
        <p:spPr>
          <a:xfrm>
            <a:off x="288032" y="5508586"/>
            <a:ext cx="4139952" cy="461665"/>
          </a:xfrm>
          <a:prstGeom prst="rect">
            <a:avLst/>
          </a:prstGeom>
          <a:noFill/>
        </p:spPr>
        <p:txBody>
          <a:bodyPr wrap="square" rtlCol="0">
            <a:spAutoFit/>
          </a:bodyPr>
          <a:lstStyle/>
          <a:p>
            <a:pPr algn="ctr"/>
            <a:r>
              <a:rPr lang="es-CO" sz="2400" dirty="0" smtClean="0"/>
              <a:t>Salidas WEAP</a:t>
            </a:r>
            <a:endParaRPr lang="es-CO" sz="2400" dirty="0"/>
          </a:p>
        </p:txBody>
      </p:sp>
    </p:spTree>
    <p:extLst>
      <p:ext uri="{BB962C8B-B14F-4D97-AF65-F5344CB8AC3E}">
        <p14:creationId xmlns:p14="http://schemas.microsoft.com/office/powerpoint/2010/main" val="2537011567"/>
      </p:ext>
    </p:extLst>
  </p:cSld>
  <p:clrMapOvr>
    <a:masterClrMapping/>
  </p:clrMapOvr>
  <p:transition spd="med" advTm="6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943" t="9268" r="14077" b="12993"/>
          <a:stretch/>
        </p:blipFill>
        <p:spPr>
          <a:xfrm>
            <a:off x="2051720" y="332656"/>
            <a:ext cx="6048672" cy="6048142"/>
          </a:xfrm>
          <a:prstGeom prst="rect">
            <a:avLst/>
          </a:prstGeom>
        </p:spPr>
      </p:pic>
      <p:sp>
        <p:nvSpPr>
          <p:cNvPr id="5" name="Title 4"/>
          <p:cNvSpPr>
            <a:spLocks noGrp="1"/>
          </p:cNvSpPr>
          <p:nvPr>
            <p:ph type="title"/>
          </p:nvPr>
        </p:nvSpPr>
        <p:spPr>
          <a:xfrm>
            <a:off x="395536" y="1772816"/>
            <a:ext cx="1800200" cy="1447800"/>
          </a:xfrm>
        </p:spPr>
        <p:txBody>
          <a:bodyPr/>
          <a:lstStyle/>
          <a:p>
            <a:pPr algn="ctr"/>
            <a:r>
              <a:rPr lang="es-CO" sz="2000" noProof="0" dirty="0" smtClean="0">
                <a:latin typeface="Arial" panose="020B0604020202020204" pitchFamily="34" charset="0"/>
                <a:cs typeface="Arial" panose="020B0604020202020204" pitchFamily="34" charset="0"/>
              </a:rPr>
              <a:t>Sitios para análisis de caudales y coberturas</a:t>
            </a:r>
            <a:endParaRPr lang="es-CO"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37217"/>
      </p:ext>
    </p:extLst>
  </p:cSld>
  <p:clrMapOvr>
    <a:masterClrMapping/>
  </p:clrMapOvr>
  <p:transition spd="med" advTm="6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2920" t="15750" r="12367"/>
          <a:stretch/>
        </p:blipFill>
        <p:spPr>
          <a:xfrm>
            <a:off x="0" y="476672"/>
            <a:ext cx="9133993" cy="5790864"/>
          </a:xfrm>
          <a:prstGeom prst="rect">
            <a:avLst/>
          </a:prstGeom>
        </p:spPr>
      </p:pic>
    </p:spTree>
    <p:extLst>
      <p:ext uri="{BB962C8B-B14F-4D97-AF65-F5344CB8AC3E}">
        <p14:creationId xmlns:p14="http://schemas.microsoft.com/office/powerpoint/2010/main" val="4197159686"/>
      </p:ext>
    </p:extLst>
  </p:cSld>
  <p:clrMapOvr>
    <a:masterClrMapping/>
  </p:clrMapOvr>
  <p:transition spd="med" advTm="6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pPr algn="ctr"/>
            <a:r>
              <a:rPr lang="es-CO" smtClean="0"/>
              <a:t>MOSAICO</a:t>
            </a:r>
            <a:endParaRPr lang="es-CO" dirty="0"/>
          </a:p>
        </p:txBody>
      </p:sp>
      <p:pic>
        <p:nvPicPr>
          <p:cNvPr id="3" name="2 Imagen"/>
          <p:cNvPicPr/>
          <p:nvPr/>
        </p:nvPicPr>
        <p:blipFill rotWithShape="1">
          <a:blip r:embed="rId3"/>
          <a:srcRect t="18500"/>
          <a:stretch/>
        </p:blipFill>
        <p:spPr>
          <a:xfrm>
            <a:off x="0" y="1268760"/>
            <a:ext cx="9144000" cy="5589240"/>
          </a:xfrm>
          <a:prstGeom prst="rect">
            <a:avLst/>
          </a:prstGeom>
        </p:spPr>
      </p:pic>
      <p:sp>
        <p:nvSpPr>
          <p:cNvPr id="4" name="CuadroTexto 3"/>
          <p:cNvSpPr txBox="1"/>
          <p:nvPr/>
        </p:nvSpPr>
        <p:spPr>
          <a:xfrm>
            <a:off x="251520" y="431461"/>
            <a:ext cx="7992888" cy="861774"/>
          </a:xfrm>
          <a:prstGeom prst="rect">
            <a:avLst/>
          </a:prstGeom>
          <a:noFill/>
        </p:spPr>
        <p:txBody>
          <a:bodyPr wrap="square" rtlCol="0">
            <a:spAutoFit/>
          </a:bodyPr>
          <a:lstStyle/>
          <a:p>
            <a:r>
              <a:rPr lang="es-ES" sz="3200" dirty="0" smtClean="0">
                <a:latin typeface="Gill Sans MT" pitchFamily="34" charset="0"/>
                <a:ea typeface="Calibri" pitchFamily="34" charset="0"/>
                <a:cs typeface="Times New Roman" pitchFamily="18" charset="0"/>
              </a:rPr>
              <a:t>Mosaico: </a:t>
            </a:r>
            <a:r>
              <a:rPr lang="es-ES" dirty="0" smtClean="0">
                <a:latin typeface="Gill Sans MT" pitchFamily="34" charset="0"/>
                <a:ea typeface="Calibri" pitchFamily="34" charset="0"/>
                <a:cs typeface="Times New Roman" pitchFamily="18" charset="0"/>
              </a:rPr>
              <a:t>muestra </a:t>
            </a:r>
            <a:r>
              <a:rPr lang="es-ES" dirty="0">
                <a:latin typeface="Gill Sans MT" pitchFamily="34" charset="0"/>
                <a:ea typeface="Calibri" pitchFamily="34" charset="0"/>
                <a:cs typeface="Times New Roman" pitchFamily="18" charset="0"/>
              </a:rPr>
              <a:t>el desempeño de las estrategias de gestión identificadas, priorizadas e integradas</a:t>
            </a:r>
            <a:endParaRPr lang="es-CO" dirty="0"/>
          </a:p>
        </p:txBody>
      </p:sp>
    </p:spTree>
    <p:extLst>
      <p:ext uri="{BB962C8B-B14F-4D97-AF65-F5344CB8AC3E}">
        <p14:creationId xmlns:p14="http://schemas.microsoft.com/office/powerpoint/2010/main" val="2358756416"/>
      </p:ext>
    </p:extLst>
  </p:cSld>
  <p:clrMapOvr>
    <a:masterClrMapping/>
  </p:clrMapOvr>
  <p:transition spd="med" advTm="60000"/>
  <p:timing>
    <p:tnLst>
      <p:par>
        <p:cTn id="1" dur="indefinite" restart="never" nodeType="tmRoot"/>
      </p:par>
    </p:tnLst>
  </p:timing>
</p:sld>
</file>

<file path=ppt/theme/theme1.xml><?xml version="1.0" encoding="utf-8"?>
<a:theme xmlns:a="http://schemas.openxmlformats.org/drawingml/2006/main" name="blanco_sin_da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DAE83719FB2141981D8E67B3E30728" ma:contentTypeVersion="1" ma:contentTypeDescription="Create a new document." ma:contentTypeScope="" ma:versionID="6a9e9016f790dd7da19f3d5b3f2dce3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05E40-8B2D-4450-BB77-A2BF59B6FB17}"/>
</file>

<file path=customXml/itemProps2.xml><?xml version="1.0" encoding="utf-8"?>
<ds:datastoreItem xmlns:ds="http://schemas.openxmlformats.org/officeDocument/2006/customXml" ds:itemID="{34FF5097-455C-417E-A5B0-0A34FCE231B3}"/>
</file>

<file path=customXml/itemProps3.xml><?xml version="1.0" encoding="utf-8"?>
<ds:datastoreItem xmlns:ds="http://schemas.openxmlformats.org/officeDocument/2006/customXml" ds:itemID="{9B75F399-87A4-4C41-94F4-9F3AF8435585}"/>
</file>

<file path=docProps/app.xml><?xml version="1.0" encoding="utf-8"?>
<Properties xmlns="http://schemas.openxmlformats.org/officeDocument/2006/extended-properties" xmlns:vt="http://schemas.openxmlformats.org/officeDocument/2006/docPropsVTypes">
  <Template>blanco_sin_datos</Template>
  <TotalTime>1659</TotalTime>
  <Words>602</Words>
  <Application>Microsoft Office PowerPoint</Application>
  <PresentationFormat>Presentación en pantalla (4:3)</PresentationFormat>
  <Paragraphs>62</Paragraphs>
  <Slides>10</Slides>
  <Notes>3</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blanco_sin_datos</vt:lpstr>
      <vt:lpstr>Cambio climático y adaptación en la planificación territorial, experiencia desde la cuenca del río Chinchiná –Caldas, Colombia- </vt:lpstr>
      <vt:lpstr>Presentación de PowerPoint</vt:lpstr>
      <vt:lpstr>Presentación de PowerPoint</vt:lpstr>
      <vt:lpstr>Presentación de PowerPoint</vt:lpstr>
      <vt:lpstr>Presentación de PowerPoint</vt:lpstr>
      <vt:lpstr>Información utilizada en el proceso</vt:lpstr>
      <vt:lpstr>Sitios para análisis de caudales y coberturas</vt:lpstr>
      <vt:lpstr>Presentación de PowerPoint</vt:lpstr>
      <vt:lpstr>MOSAICO</vt:lpstr>
      <vt:lpstr>Estrategias priorizadas</vt:lpstr>
    </vt:vector>
  </TitlesOfParts>
  <Company>Corpocaldas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ORDENACIÓN DE CUENCAS HIDROGRÁFICAS EN EL DEPARTAMENTO DE CALDAS.</dc:title>
  <dc:creator>marthapgarcia</dc:creator>
  <cp:lastModifiedBy>Linquintero</cp:lastModifiedBy>
  <cp:revision>126</cp:revision>
  <dcterms:created xsi:type="dcterms:W3CDTF">2013-06-18T22:15:13Z</dcterms:created>
  <dcterms:modified xsi:type="dcterms:W3CDTF">2017-04-04T19:38:20Z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0x0101005CDAE83719FB2141981D8E67B3E30728</vt:lpwstr>
  </property>
</Properties>
</file>