
<file path=[Content_Types].xml><?xml version="1.0" encoding="utf-8"?>
<Types xmlns="http://schemas.openxmlformats.org/package/2006/content-types">
  <Default Extension="png" ContentType="image/png"/>
  <Default Extension="bmp" ContentType="image/bmp"/>
  <Default Extension="pdf" ContentType="application/pdf"/>
  <Default Extension="rels" ContentType="application/vnd.openxmlformats-package.relationships+xml"/>
  <Default Extension="jpeg" ContentType="image/jpg"/>
  <Default Extension="mov" ContentType="application/movie"/>
  <Default Extension="xml" ContentType="application/xml"/>
  <Default Extension="gif" ContentType="image/gif"/>
  <Default Extension="tif" ContentType="image/tif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ommentAuthors" Target="commentAuthor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Buenas tardes, de parte de la Alcaldía de Manizales, la Universidad de Caldas y la Universidad de Manizales, me presento, Soy Simón Correa, Ing y Docente de la Universidad de Manizales. </a:t>
            </a:r>
          </a:p>
          <a:p>
            <a:pPr/>
            <a:r>
              <a:t>Y hoy vengo ha hablarles como ciudadano y que repensemos la forma en que nos relacionamos con el estado.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Imagínense no tener que realizar numerosas visitas a diferentes oficinas para obtener la orden y la autorización para la realización de un procedimiento médico, sino contar con este servicio al alcance de unos pocos pasos desde su celular.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Imagínense recibir automáticamente, algún subsidio al cual tenga derecho, directamente en su dispositivo móvil, simplemente con tener instalada una aplicación.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hape 2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Imagínense un identificación virtual avalada por el estado, la cual tenga las mismas facultades que la cédula de ciudadanía, lo que nos evite los tramites y molestias sufridos por perdidas, falsificaciones o usos indebidos de copias físicas. A cuantos de ustedes les pasado que otra persona haya comprado un celular con una copia falsa de su cédula.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hape 2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Incluso imaginen que nuestros mandatarios puedan generar consultas al pueblo y nosotros la ciudadanía podamos participar desde la comodidad de nuestro hogar a un click en nuestro celular.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6" name="Shape 3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aunque son la base para una sociedad sostenible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4" name="Shape 4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Hoy, tenemos a disposición de nuestra comunidad académica y del sector industrial una tecnología que integra los elementos necesarios para la generación de una solución con todo lo previamente hablado. Esta tecnología se llama BlockChain.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8" name="Shape 4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Entonces, partiendo del entendimiento de la problemática sobre la carencia de 4 elementos entre las interacciones entre ciudadanos y el Estado y el entendimiento de que estas falencias pueden ser solucionadas mediante el uso de Blockchain es que nace nuestra propuesta, la cual denominamos Ciudadano.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37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4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4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27.png"/><Relationship Id="rId14" Type="http://schemas.openxmlformats.org/officeDocument/2006/relationships/image" Target="../media/image36.png"/><Relationship Id="rId15" Type="http://schemas.openxmlformats.org/officeDocument/2006/relationships/image" Target="../media/image3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43.png"/><Relationship Id="rId10" Type="http://schemas.openxmlformats.org/officeDocument/2006/relationships/image" Target="../media/image37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38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40.png"/><Relationship Id="rId10" Type="http://schemas.openxmlformats.org/officeDocument/2006/relationships/image" Target="../media/image20.png"/><Relationship Id="rId11" Type="http://schemas.openxmlformats.org/officeDocument/2006/relationships/image" Target="../media/image4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51.png"/><Relationship Id="rId8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gif"/><Relationship Id="rId7" Type="http://schemas.openxmlformats.org/officeDocument/2006/relationships/image" Target="../media/image5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4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27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1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8.png"/><Relationship Id="rId6" Type="http://schemas.openxmlformats.org/officeDocument/2006/relationships/image" Target="../media/image64.png"/><Relationship Id="rId7" Type="http://schemas.openxmlformats.org/officeDocument/2006/relationships/image" Target="../media/image27.png"/><Relationship Id="rId8" Type="http://schemas.openxmlformats.org/officeDocument/2006/relationships/image" Target="../media/image60.png"/><Relationship Id="rId9" Type="http://schemas.openxmlformats.org/officeDocument/2006/relationships/image" Target="../media/image6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5.png"/><Relationship Id="rId8" Type="http://schemas.openxmlformats.org/officeDocument/2006/relationships/image" Target="../media/image27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42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6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9.png"/><Relationship Id="rId16" Type="http://schemas.openxmlformats.org/officeDocument/2006/relationships/image" Target="../media/image1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gif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5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13.png"/><Relationship Id="rId18" Type="http://schemas.openxmlformats.org/officeDocument/2006/relationships/image" Target="../media/image2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gi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33.png"/><Relationship Id="rId11" Type="http://schemas.openxmlformats.org/officeDocument/2006/relationships/image" Target="../media/image27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35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27.png"/><Relationship Id="rId15" Type="http://schemas.openxmlformats.org/officeDocument/2006/relationships/image" Target="../media/image36.png"/><Relationship Id="rId16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122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121" name="um.png" descr="u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0" name="um.png" descr="u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125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124" name="ucaldas.gif" descr="ucaldas.g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3" name="ucaldas.gif" descr="ucaldas.gif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128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127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pic>
        <p:nvPicPr>
          <p:cNvPr id="129" name="Global Citizen_47ce88_100.png" descr="Global Citizen_47ce88_1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299075" y="3673475"/>
            <a:ext cx="2406650" cy="2406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City Hall_47ce88_100.png" descr="City Hall_47ce88_10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504813" y="1791716"/>
            <a:ext cx="1995174" cy="1995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nnovation_47ce88_100.png" descr="Innovation_47ce88_100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544733" y="4732982"/>
            <a:ext cx="1735436" cy="173543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Hoy queremos hablarles a ustedes cómo ciudadanos"/>
          <p:cNvSpPr/>
          <p:nvPr/>
        </p:nvSpPr>
        <p:spPr>
          <a:xfrm>
            <a:off x="7831666" y="4241800"/>
            <a:ext cx="439698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0" y="0"/>
                </a:moveTo>
                <a:cubicBezTo>
                  <a:pt x="1387" y="0"/>
                  <a:pt x="1248" y="484"/>
                  <a:pt x="1248" y="1080"/>
                </a:cubicBezTo>
                <a:lnTo>
                  <a:pt x="1248" y="8640"/>
                </a:lnTo>
                <a:lnTo>
                  <a:pt x="0" y="10800"/>
                </a:lnTo>
                <a:lnTo>
                  <a:pt x="1248" y="12960"/>
                </a:lnTo>
                <a:lnTo>
                  <a:pt x="1248" y="20520"/>
                </a:lnTo>
                <a:cubicBezTo>
                  <a:pt x="1248" y="21116"/>
                  <a:pt x="1387" y="21600"/>
                  <a:pt x="1560" y="21600"/>
                </a:cubicBezTo>
                <a:lnTo>
                  <a:pt x="21288" y="21600"/>
                </a:lnTo>
                <a:cubicBezTo>
                  <a:pt x="21460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60" y="0"/>
                  <a:pt x="21288" y="0"/>
                </a:cubicBezTo>
                <a:lnTo>
                  <a:pt x="1560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Hoy queremos hablarles a ustedes cómo ciudadanos</a:t>
            </a:r>
          </a:p>
        </p:txBody>
      </p:sp>
      <p:sp>
        <p:nvSpPr>
          <p:cNvPr id="133" name="Y re-pensar la forma en que nos relacionamos con el Estado"/>
          <p:cNvSpPr/>
          <p:nvPr/>
        </p:nvSpPr>
        <p:spPr>
          <a:xfrm>
            <a:off x="7831666" y="3624545"/>
            <a:ext cx="439698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60" y="0"/>
                </a:moveTo>
                <a:cubicBezTo>
                  <a:pt x="1387" y="0"/>
                  <a:pt x="1248" y="484"/>
                  <a:pt x="1248" y="1080"/>
                </a:cubicBezTo>
                <a:lnTo>
                  <a:pt x="1248" y="8640"/>
                </a:lnTo>
                <a:lnTo>
                  <a:pt x="0" y="10800"/>
                </a:lnTo>
                <a:lnTo>
                  <a:pt x="1248" y="12960"/>
                </a:lnTo>
                <a:lnTo>
                  <a:pt x="1248" y="20520"/>
                </a:lnTo>
                <a:cubicBezTo>
                  <a:pt x="1248" y="21116"/>
                  <a:pt x="1387" y="21600"/>
                  <a:pt x="1560" y="21600"/>
                </a:cubicBezTo>
                <a:lnTo>
                  <a:pt x="21288" y="21600"/>
                </a:lnTo>
                <a:cubicBezTo>
                  <a:pt x="21460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60" y="0"/>
                  <a:pt x="21288" y="0"/>
                </a:cubicBezTo>
                <a:lnTo>
                  <a:pt x="1560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Y re-pensar la forma en que nos relacionamos con el Estado</a:t>
            </a:r>
          </a:p>
        </p:txBody>
      </p:sp>
      <p:sp>
        <p:nvSpPr>
          <p:cNvPr id="134" name="Line"/>
          <p:cNvSpPr/>
          <p:nvPr/>
        </p:nvSpPr>
        <p:spPr>
          <a:xfrm flipV="1">
            <a:off x="4938567" y="5764212"/>
            <a:ext cx="1501764" cy="1164993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5" name="Line"/>
          <p:cNvSpPr/>
          <p:nvPr/>
        </p:nvSpPr>
        <p:spPr>
          <a:xfrm flipH="1" flipV="1">
            <a:off x="7083667" y="3977623"/>
            <a:ext cx="186243" cy="547485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0368 0.182292" origin="layout" pathEditMode="relative">
                                      <p:cBhvr>
                                        <p:cTn id="1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8"/>
      <p:bldP build="whole" bldLvl="1" animBg="1" rev="0" advAuto="0" spid="133" grpId="7"/>
      <p:bldP build="whole" bldLvl="1" animBg="1" rev="0" advAuto="0" spid="134" grpId="5"/>
      <p:bldP build="whole" bldLvl="1" animBg="1" rev="0" advAuto="0" spid="129" grpId="1"/>
      <p:bldP build="whole" bldLvl="1" animBg="1" rev="0" advAuto="0" spid="131" grpId="6"/>
      <p:bldP build="whole" bldLvl="1" animBg="1" rev="0" advAuto="0" spid="132" grpId="2"/>
      <p:bldP build="whole" bldLvl="1" animBg="1" rev="0" advAuto="0" spid="130" grpId="9"/>
      <p:bldP build="whole" bldLvl="1" animBg="1" rev="0" advAuto="0" spid="13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379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378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7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382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381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0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385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384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3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pic>
        <p:nvPicPr>
          <p:cNvPr id="386" name="Electronics_47ce88_100.png" descr="Electronics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721442" y="1474840"/>
            <a:ext cx="1524001" cy="1524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1" name="Group"/>
          <p:cNvGrpSpPr/>
          <p:nvPr/>
        </p:nvGrpSpPr>
        <p:grpSpPr>
          <a:xfrm>
            <a:off x="6584896" y="1446971"/>
            <a:ext cx="1698463" cy="1579740"/>
            <a:chOff x="83978" y="293764"/>
            <a:chExt cx="1698461" cy="1579739"/>
          </a:xfrm>
        </p:grpSpPr>
        <p:pic>
          <p:nvPicPr>
            <p:cNvPr id="387" name="Private Cloud Storage_47ce88_100.png" descr="Private Cloud Storage_47ce88_100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3978" y="1139593"/>
              <a:ext cx="733911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8" name="Security Checked_47ce88_100.png" descr="Security Checked_47ce88_100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3978" y="293764"/>
              <a:ext cx="733911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9" name="Checked Checkbox 2_47ce88_100.png" descr="Checked Checkbox 2_47ce88_100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48528" y="293764"/>
              <a:ext cx="733912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0" name="Time Span_47ce88_100.png" descr="Time Span_47ce88_100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04443" y="1195508"/>
              <a:ext cx="622082" cy="622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92" name="Escalator Up_47ce88_100.png" descr="Escalator Up_47ce88_100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872430" y="4241800"/>
            <a:ext cx="1270001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Sustainability_47ce88_100.png" descr="Sustainability_47ce88_100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132364" y="4136801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Line"/>
          <p:cNvSpPr/>
          <p:nvPr/>
        </p:nvSpPr>
        <p:spPr>
          <a:xfrm flipH="1">
            <a:off x="4914362" y="3323147"/>
            <a:ext cx="630267" cy="630267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95" name="Line"/>
          <p:cNvSpPr/>
          <p:nvPr/>
        </p:nvSpPr>
        <p:spPr>
          <a:xfrm>
            <a:off x="7659918" y="3314694"/>
            <a:ext cx="570044" cy="570044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96" name="Sin duda, para llegar a esta solución se debe hacer uso de tecnologías que garanticen los principios de la participación ciudadana"/>
          <p:cNvSpPr/>
          <p:nvPr/>
        </p:nvSpPr>
        <p:spPr>
          <a:xfrm>
            <a:off x="216387" y="1606868"/>
            <a:ext cx="4312445" cy="2379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8" y="0"/>
                </a:moveTo>
                <a:cubicBezTo>
                  <a:pt x="125" y="0"/>
                  <a:pt x="0" y="226"/>
                  <a:pt x="0" y="504"/>
                </a:cubicBezTo>
                <a:lnTo>
                  <a:pt x="0" y="21096"/>
                </a:lnTo>
                <a:cubicBezTo>
                  <a:pt x="0" y="21374"/>
                  <a:pt x="125" y="21600"/>
                  <a:pt x="278" y="21600"/>
                </a:cubicBezTo>
                <a:lnTo>
                  <a:pt x="20523" y="21600"/>
                </a:lnTo>
                <a:cubicBezTo>
                  <a:pt x="20676" y="21600"/>
                  <a:pt x="20801" y="21374"/>
                  <a:pt x="20801" y="21096"/>
                </a:cubicBezTo>
                <a:lnTo>
                  <a:pt x="20801" y="11459"/>
                </a:lnTo>
                <a:lnTo>
                  <a:pt x="21600" y="10454"/>
                </a:lnTo>
                <a:lnTo>
                  <a:pt x="20801" y="9449"/>
                </a:lnTo>
                <a:lnTo>
                  <a:pt x="20801" y="504"/>
                </a:lnTo>
                <a:cubicBezTo>
                  <a:pt x="20801" y="226"/>
                  <a:pt x="20676" y="0"/>
                  <a:pt x="20523" y="0"/>
                </a:cubicBezTo>
                <a:lnTo>
                  <a:pt x="278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Sin duda, para llegar a esta solución se debe hacer uso de tecnologías que garanticen los principios de la participación ciudadana</a:t>
            </a:r>
          </a:p>
        </p:txBody>
      </p:sp>
      <p:sp>
        <p:nvSpPr>
          <p:cNvPr id="397" name="Con los cuales podamos crear y desarrollar una herramienta escalable y que genere sostenibilidad"/>
          <p:cNvSpPr/>
          <p:nvPr/>
        </p:nvSpPr>
        <p:spPr>
          <a:xfrm>
            <a:off x="4425950" y="5676523"/>
            <a:ext cx="4152900" cy="2486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383" y="0"/>
                </a:moveTo>
                <a:lnTo>
                  <a:pt x="9805" y="931"/>
                </a:lnTo>
                <a:lnTo>
                  <a:pt x="289" y="931"/>
                </a:lnTo>
                <a:cubicBezTo>
                  <a:pt x="130" y="931"/>
                  <a:pt x="0" y="1147"/>
                  <a:pt x="0" y="1413"/>
                </a:cubicBezTo>
                <a:lnTo>
                  <a:pt x="0" y="21117"/>
                </a:lnTo>
                <a:cubicBezTo>
                  <a:pt x="0" y="21384"/>
                  <a:pt x="130" y="21600"/>
                  <a:pt x="289" y="21600"/>
                </a:cubicBezTo>
                <a:lnTo>
                  <a:pt x="21311" y="21600"/>
                </a:lnTo>
                <a:cubicBezTo>
                  <a:pt x="21470" y="21600"/>
                  <a:pt x="21600" y="21384"/>
                  <a:pt x="21600" y="21117"/>
                </a:cubicBezTo>
                <a:lnTo>
                  <a:pt x="21600" y="1413"/>
                </a:lnTo>
                <a:cubicBezTo>
                  <a:pt x="21600" y="1147"/>
                  <a:pt x="21470" y="931"/>
                  <a:pt x="21311" y="931"/>
                </a:cubicBezTo>
                <a:lnTo>
                  <a:pt x="10959" y="931"/>
                </a:lnTo>
                <a:lnTo>
                  <a:pt x="10383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Con los cuales podamos crear y desarrollar una herramienta escalable y que genere sostenibilidad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7" grpId="6"/>
      <p:bldP build="whole" bldLvl="1" animBg="1" rev="0" advAuto="0" spid="391" grpId="2"/>
      <p:bldP build="whole" bldLvl="1" animBg="1" rev="0" advAuto="0" spid="394" grpId="4"/>
      <p:bldP build="whole" bldLvl="1" animBg="1" rev="0" advAuto="0" spid="386" grpId="1"/>
      <p:bldP build="whole" bldLvl="1" animBg="1" rev="0" advAuto="0" spid="393" grpId="7"/>
      <p:bldP build="whole" bldLvl="1" animBg="1" rev="0" advAuto="0" spid="395" grpId="5"/>
      <p:bldP build="whole" bldLvl="1" animBg="1" rev="0" advAuto="0" spid="392" grpId="8"/>
      <p:bldP build="whole" bldLvl="1" animBg="1" rev="0" advAuto="0" spid="396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402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401" name="um.png" descr="u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0" name="um.png" descr="u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405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404" name="ucaldas.gif" descr="ucaldas.g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3" name="ucaldas.gif" descr="ucaldas.gif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408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407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6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pic>
        <p:nvPicPr>
          <p:cNvPr id="409" name="Graduation Cap_47ce88_100.png" descr="Graduation Cap_47ce88_1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77869" y="3817206"/>
            <a:ext cx="1705814" cy="1705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Factory_47ce88_100.png" descr="Factory_47ce88_10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977428" y="1669452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Parliament_47ce88_100.png" descr="Parliament_47ce88_100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331206" y="3904682"/>
            <a:ext cx="1530862" cy="1530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User Groups_47ce88_100.png" descr="User Groups_47ce88_10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532374" y="1815748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Block Chain"/>
          <p:cNvSpPr/>
          <p:nvPr/>
        </p:nvSpPr>
        <p:spPr>
          <a:xfrm>
            <a:off x="4938652" y="5168899"/>
            <a:ext cx="35375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Block Chain</a:t>
            </a:r>
          </a:p>
        </p:txBody>
      </p:sp>
      <p:grpSp>
        <p:nvGrpSpPr>
          <p:cNvPr id="418" name="Group"/>
          <p:cNvGrpSpPr/>
          <p:nvPr/>
        </p:nvGrpSpPr>
        <p:grpSpPr>
          <a:xfrm>
            <a:off x="5858214" y="6392327"/>
            <a:ext cx="1698462" cy="1579740"/>
            <a:chOff x="83978" y="293764"/>
            <a:chExt cx="1698461" cy="1579739"/>
          </a:xfrm>
        </p:grpSpPr>
        <p:pic>
          <p:nvPicPr>
            <p:cNvPr id="414" name="Private Cloud Storage_47ce88_100.png" descr="Private Cloud Storage_47ce88_100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3978" y="1139593"/>
              <a:ext cx="733911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5" name="Security Checked_47ce88_100.png" descr="Security Checked_47ce88_100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3978" y="293764"/>
              <a:ext cx="733911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6" name="Checked Checkbox 2_47ce88_100.png" descr="Checked Checkbox 2_47ce88_100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48528" y="293764"/>
              <a:ext cx="733912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7" name="Time Span_47ce88_100.png" descr="Time Span_47ce88_100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04443" y="1195508"/>
              <a:ext cx="622082" cy="622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9" name="Line"/>
          <p:cNvSpPr/>
          <p:nvPr/>
        </p:nvSpPr>
        <p:spPr>
          <a:xfrm>
            <a:off x="4758903" y="3292127"/>
            <a:ext cx="810857" cy="1547673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20" name="Line"/>
          <p:cNvSpPr/>
          <p:nvPr/>
        </p:nvSpPr>
        <p:spPr>
          <a:xfrm>
            <a:off x="3445925" y="5070844"/>
            <a:ext cx="1400887" cy="462299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21" name="Line"/>
          <p:cNvSpPr/>
          <p:nvPr/>
        </p:nvSpPr>
        <p:spPr>
          <a:xfrm flipH="1">
            <a:off x="7565519" y="3261400"/>
            <a:ext cx="485336" cy="1564647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422" name="Line"/>
          <p:cNvSpPr/>
          <p:nvPr/>
        </p:nvSpPr>
        <p:spPr>
          <a:xfrm flipH="1">
            <a:off x="8722469" y="4933377"/>
            <a:ext cx="1345357" cy="564567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9" grpId="1"/>
      <p:bldP build="whole" bldLvl="1" animBg="1" rev="0" advAuto="0" spid="410" grpId="2"/>
      <p:bldP build="whole" bldLvl="1" animBg="1" rev="0" advAuto="0" spid="411" grpId="4"/>
      <p:bldP build="whole" bldLvl="1" animBg="1" rev="0" advAuto="0" spid="420" grpId="6"/>
      <p:bldP build="whole" bldLvl="1" animBg="1" rev="0" advAuto="0" spid="412" grpId="3"/>
      <p:bldP build="whole" bldLvl="1" animBg="1" rev="0" advAuto="0" spid="421" grpId="7"/>
      <p:bldP build="whole" bldLvl="1" animBg="1" rev="0" advAuto="0" spid="419" grpId="5"/>
      <p:bldP build="whole" bldLvl="1" animBg="1" rev="0" advAuto="0" spid="422" grpId="8"/>
      <p:bldP build="whole" bldLvl="1" animBg="1" rev="0" advAuto="0" spid="418" grpId="10"/>
      <p:bldP build="whole" bldLvl="1" animBg="1" rev="0" advAuto="0" spid="413" grpId="9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429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428" name="um.png" descr="u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7" name="um.png" descr="u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432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431" name="ucaldas.gif" descr="ucaldas.g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0" name="ucaldas.gif" descr="ucaldas.gif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435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434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3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pic>
        <p:nvPicPr>
          <p:cNvPr id="436" name="Private Cloud Storage_47ce88_100.png" descr="Private Cloud Storage_47ce88_1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08237" y="1485753"/>
            <a:ext cx="1530862" cy="1530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Security Checked_47ce88_100.png" descr="Security Checked_47ce88_10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940908" y="1616183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Checked Checkbox 2_47ce88_100.png" descr="Checked Checkbox 2_47ce88_100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512718" y="1616183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Time Span_47ce88_100.png" descr="Time Span_47ce88_10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084529" y="1616183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Confianza"/>
          <p:cNvSpPr/>
          <p:nvPr/>
        </p:nvSpPr>
        <p:spPr>
          <a:xfrm>
            <a:off x="1787360" y="3081594"/>
            <a:ext cx="21726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Confianza</a:t>
            </a:r>
          </a:p>
        </p:txBody>
      </p:sp>
      <p:sp>
        <p:nvSpPr>
          <p:cNvPr id="441" name="Seguridad"/>
          <p:cNvSpPr/>
          <p:nvPr/>
        </p:nvSpPr>
        <p:spPr>
          <a:xfrm>
            <a:off x="4451882" y="3081594"/>
            <a:ext cx="2248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Seguridad</a:t>
            </a:r>
          </a:p>
        </p:txBody>
      </p:sp>
      <p:sp>
        <p:nvSpPr>
          <p:cNvPr id="442" name="Autenticidad"/>
          <p:cNvSpPr/>
          <p:nvPr/>
        </p:nvSpPr>
        <p:spPr>
          <a:xfrm>
            <a:off x="6794635" y="3081594"/>
            <a:ext cx="27061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Autenticidad</a:t>
            </a:r>
          </a:p>
        </p:txBody>
      </p:sp>
      <p:sp>
        <p:nvSpPr>
          <p:cNvPr id="443" name="Agilidad"/>
          <p:cNvSpPr/>
          <p:nvPr/>
        </p:nvSpPr>
        <p:spPr>
          <a:xfrm>
            <a:off x="9811530" y="3081594"/>
            <a:ext cx="18159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Agilidad</a:t>
            </a:r>
          </a:p>
        </p:txBody>
      </p:sp>
      <p:sp>
        <p:nvSpPr>
          <p:cNvPr id="444" name="Block Chain"/>
          <p:cNvSpPr/>
          <p:nvPr/>
        </p:nvSpPr>
        <p:spPr>
          <a:xfrm>
            <a:off x="4998651" y="3924705"/>
            <a:ext cx="35375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Block Chain</a:t>
            </a:r>
          </a:p>
        </p:txBody>
      </p:sp>
      <p:pic>
        <p:nvPicPr>
          <p:cNvPr id="445" name="Idea_47ce88_100.png" descr="Idea_47ce88_100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504813" y="6030316"/>
            <a:ext cx="1995174" cy="1995175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Line"/>
          <p:cNvSpPr/>
          <p:nvPr/>
        </p:nvSpPr>
        <p:spPr>
          <a:xfrm>
            <a:off x="6502400" y="4885131"/>
            <a:ext cx="1" cy="1048361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6" grpId="10"/>
      <p:bldP build="whole" bldLvl="1" animBg="1" rev="0" advAuto="0" spid="436" grpId="1"/>
      <p:bldP build="whole" bldLvl="1" animBg="1" rev="0" advAuto="0" spid="442" grpId="6"/>
      <p:bldP build="whole" bldLvl="1" animBg="1" rev="0" advAuto="0" spid="445" grpId="11"/>
      <p:bldP build="whole" bldLvl="1" animBg="1" rev="0" advAuto="0" spid="444" grpId="9"/>
      <p:bldP build="whole" bldLvl="1" animBg="1" rev="0" advAuto="0" spid="438" grpId="5"/>
      <p:bldP build="whole" bldLvl="1" animBg="1" rev="0" advAuto="0" spid="439" grpId="7"/>
      <p:bldP build="whole" bldLvl="1" animBg="1" rev="0" advAuto="0" spid="440" grpId="2"/>
      <p:bldP build="whole" bldLvl="1" animBg="1" rev="0" advAuto="0" spid="437" grpId="3"/>
      <p:bldP build="whole" bldLvl="1" animBg="1" rev="0" advAuto="0" spid="441" grpId="4"/>
      <p:bldP build="whole" bldLvl="1" animBg="1" rev="0" advAuto="0" spid="443" grpId="8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453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452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1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456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455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4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459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458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7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sp>
        <p:nvSpPr>
          <p:cNvPr id="460" name="CIUDADANO"/>
          <p:cNvSpPr/>
          <p:nvPr/>
        </p:nvSpPr>
        <p:spPr>
          <a:xfrm>
            <a:off x="2635249" y="3648704"/>
            <a:ext cx="773430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pPr/>
            <a:r>
              <a:t>CIUDADANO</a:t>
            </a:r>
          </a:p>
        </p:txBody>
      </p:sp>
      <p:pic>
        <p:nvPicPr>
          <p:cNvPr id="461" name="Idea_47ce88_100.png" descr="Idea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04813" y="1555382"/>
            <a:ext cx="1995174" cy="1995174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Ciudadano es una herramienta tecnológica que encierra el concepto de ciudadano digital"/>
          <p:cNvSpPr/>
          <p:nvPr/>
        </p:nvSpPr>
        <p:spPr>
          <a:xfrm>
            <a:off x="2275284" y="5728637"/>
            <a:ext cx="8454232" cy="1460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505" y="0"/>
                </a:moveTo>
                <a:lnTo>
                  <a:pt x="10222" y="1514"/>
                </a:lnTo>
                <a:lnTo>
                  <a:pt x="142" y="1514"/>
                </a:lnTo>
                <a:cubicBezTo>
                  <a:pt x="64" y="1514"/>
                  <a:pt x="0" y="1882"/>
                  <a:pt x="0" y="2335"/>
                </a:cubicBezTo>
                <a:lnTo>
                  <a:pt x="0" y="20778"/>
                </a:lnTo>
                <a:cubicBezTo>
                  <a:pt x="0" y="21232"/>
                  <a:pt x="64" y="21600"/>
                  <a:pt x="142" y="21600"/>
                </a:cubicBezTo>
                <a:lnTo>
                  <a:pt x="21458" y="21600"/>
                </a:lnTo>
                <a:cubicBezTo>
                  <a:pt x="21536" y="21600"/>
                  <a:pt x="21600" y="21232"/>
                  <a:pt x="21600" y="20778"/>
                </a:cubicBezTo>
                <a:lnTo>
                  <a:pt x="21600" y="2335"/>
                </a:lnTo>
                <a:cubicBezTo>
                  <a:pt x="21600" y="1882"/>
                  <a:pt x="21536" y="1514"/>
                  <a:pt x="21458" y="1514"/>
                </a:cubicBezTo>
                <a:lnTo>
                  <a:pt x="10788" y="1514"/>
                </a:lnTo>
                <a:lnTo>
                  <a:pt x="10505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Ciudadano es una herramienta tecnológica que encierra el concepto de ciudadano digital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0" grpId="1"/>
      <p:bldP build="whole" bldLvl="1" animBg="1" rev="0" advAuto="0" spid="46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467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466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5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470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469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8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473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472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1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sp>
        <p:nvSpPr>
          <p:cNvPr id="474" name="CIUDADANO"/>
          <p:cNvSpPr/>
          <p:nvPr/>
        </p:nvSpPr>
        <p:spPr>
          <a:xfrm>
            <a:off x="4835294" y="1434744"/>
            <a:ext cx="39243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CIUDADANO</a:t>
            </a:r>
          </a:p>
        </p:txBody>
      </p:sp>
      <p:pic>
        <p:nvPicPr>
          <p:cNvPr id="475" name="Private Cloud Storage_47ce88_100.png" descr="Private Cloud Storage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03192" y="2551855"/>
            <a:ext cx="1530862" cy="1530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Security Checked_47ce88_100.png" descr="Security Checked_47ce88_1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735864" y="2682286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Checked Checkbox 2_47ce88_100.png" descr="Checked Checkbox 2_47ce88_10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307674" y="2682286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Time Span_47ce88_100.png" descr="Time Span_47ce88_100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879484" y="2682286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Confianza"/>
          <p:cNvSpPr/>
          <p:nvPr/>
        </p:nvSpPr>
        <p:spPr>
          <a:xfrm>
            <a:off x="1582315" y="4147697"/>
            <a:ext cx="21726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Confianza</a:t>
            </a:r>
          </a:p>
        </p:txBody>
      </p:sp>
      <p:sp>
        <p:nvSpPr>
          <p:cNvPr id="480" name="Seguridad"/>
          <p:cNvSpPr/>
          <p:nvPr/>
        </p:nvSpPr>
        <p:spPr>
          <a:xfrm>
            <a:off x="4246837" y="4147697"/>
            <a:ext cx="22480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Seguridad</a:t>
            </a:r>
          </a:p>
        </p:txBody>
      </p:sp>
      <p:sp>
        <p:nvSpPr>
          <p:cNvPr id="481" name="Autenticidad"/>
          <p:cNvSpPr/>
          <p:nvPr/>
        </p:nvSpPr>
        <p:spPr>
          <a:xfrm>
            <a:off x="6589590" y="4147697"/>
            <a:ext cx="27061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Autenticidad</a:t>
            </a:r>
          </a:p>
        </p:txBody>
      </p:sp>
      <p:sp>
        <p:nvSpPr>
          <p:cNvPr id="482" name="Agilidad"/>
          <p:cNvSpPr/>
          <p:nvPr/>
        </p:nvSpPr>
        <p:spPr>
          <a:xfrm>
            <a:off x="9606485" y="4147697"/>
            <a:ext cx="18159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Agilidad</a:t>
            </a:r>
          </a:p>
        </p:txBody>
      </p:sp>
      <p:pic>
        <p:nvPicPr>
          <p:cNvPr id="483" name="User Groups_47ce88_100.png" descr="User Groups_47ce88_10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008863" y="5225653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Happy_47ce88_100.png" descr="Happy_47ce88_100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647563" y="5225653"/>
            <a:ext cx="1270001" cy="127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8" name="Group"/>
          <p:cNvGrpSpPr/>
          <p:nvPr/>
        </p:nvGrpSpPr>
        <p:grpSpPr>
          <a:xfrm>
            <a:off x="5594400" y="6644750"/>
            <a:ext cx="1816000" cy="1446828"/>
            <a:chOff x="0" y="0"/>
            <a:chExt cx="1815998" cy="1446827"/>
          </a:xfrm>
        </p:grpSpPr>
        <p:pic>
          <p:nvPicPr>
            <p:cNvPr id="485" name="Strike_47ce88_100.png" descr="Strike_47ce88_100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74441" y="0"/>
              <a:ext cx="1041558" cy="1041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6" name="Strike_47ce88_100.png" descr="Strike_47ce88_100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1041558" cy="1041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7" name="Strike_47ce88_100.png" descr="Strike_47ce88_100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95019" y="405270"/>
              <a:ext cx="1041558" cy="1041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9" name="Es una plataforma que integra confianza, seguridad, autenticad y posesión."/>
          <p:cNvSpPr/>
          <p:nvPr/>
        </p:nvSpPr>
        <p:spPr>
          <a:xfrm>
            <a:off x="700308" y="5131757"/>
            <a:ext cx="3698876" cy="27344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028" y="0"/>
                </a:moveTo>
                <a:lnTo>
                  <a:pt x="9379" y="821"/>
                </a:lnTo>
                <a:lnTo>
                  <a:pt x="324" y="821"/>
                </a:lnTo>
                <a:cubicBezTo>
                  <a:pt x="145" y="821"/>
                  <a:pt x="0" y="1018"/>
                  <a:pt x="0" y="1260"/>
                </a:cubicBezTo>
                <a:lnTo>
                  <a:pt x="0" y="21161"/>
                </a:lnTo>
                <a:cubicBezTo>
                  <a:pt x="0" y="21403"/>
                  <a:pt x="145" y="21600"/>
                  <a:pt x="324" y="21600"/>
                </a:cubicBezTo>
                <a:lnTo>
                  <a:pt x="21276" y="21600"/>
                </a:lnTo>
                <a:cubicBezTo>
                  <a:pt x="21455" y="21600"/>
                  <a:pt x="21600" y="21403"/>
                  <a:pt x="21600" y="21161"/>
                </a:cubicBezTo>
                <a:lnTo>
                  <a:pt x="21600" y="1260"/>
                </a:lnTo>
                <a:cubicBezTo>
                  <a:pt x="21600" y="1018"/>
                  <a:pt x="21455" y="821"/>
                  <a:pt x="21276" y="821"/>
                </a:cubicBezTo>
                <a:lnTo>
                  <a:pt x="10677" y="821"/>
                </a:lnTo>
                <a:lnTo>
                  <a:pt x="10028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Es una plataforma que integra confianza, seguridad, autenticad y posesión.</a:t>
            </a:r>
          </a:p>
        </p:txBody>
      </p:sp>
      <p:sp>
        <p:nvSpPr>
          <p:cNvPr id="490" name="Que facilita la ejecución de diferentes roles y acciones que puede desarrollar el ciudadano para fomentar y motivar la participación ciudadana en su relacionamiento con el Estado"/>
          <p:cNvSpPr/>
          <p:nvPr/>
        </p:nvSpPr>
        <p:spPr>
          <a:xfrm>
            <a:off x="8556273" y="5035174"/>
            <a:ext cx="3933429" cy="3248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93" y="0"/>
                </a:moveTo>
                <a:cubicBezTo>
                  <a:pt x="1425" y="0"/>
                  <a:pt x="1288" y="166"/>
                  <a:pt x="1288" y="370"/>
                </a:cubicBezTo>
                <a:lnTo>
                  <a:pt x="1288" y="4793"/>
                </a:lnTo>
                <a:lnTo>
                  <a:pt x="0" y="5529"/>
                </a:lnTo>
                <a:lnTo>
                  <a:pt x="1288" y="6268"/>
                </a:lnTo>
                <a:lnTo>
                  <a:pt x="1288" y="21230"/>
                </a:lnTo>
                <a:cubicBezTo>
                  <a:pt x="1288" y="21434"/>
                  <a:pt x="1425" y="21600"/>
                  <a:pt x="1593" y="21600"/>
                </a:cubicBezTo>
                <a:lnTo>
                  <a:pt x="21295" y="21600"/>
                </a:lnTo>
                <a:cubicBezTo>
                  <a:pt x="21463" y="21600"/>
                  <a:pt x="21600" y="21434"/>
                  <a:pt x="21600" y="21230"/>
                </a:cubicBezTo>
                <a:lnTo>
                  <a:pt x="21600" y="370"/>
                </a:lnTo>
                <a:cubicBezTo>
                  <a:pt x="21600" y="166"/>
                  <a:pt x="21463" y="0"/>
                  <a:pt x="21295" y="0"/>
                </a:cubicBezTo>
                <a:lnTo>
                  <a:pt x="1593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 Que facilita la ejecución de diferentes roles y acciones que puede desarrollar el ciudadano para fomentar y motivar la participación ciudadana en su relacionamiento con el Estado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2" grpId="9"/>
      <p:bldP build="whole" bldLvl="1" animBg="1" rev="0" advAuto="0" spid="477" grpId="6"/>
      <p:bldP build="whole" bldLvl="1" animBg="1" rev="0" advAuto="0" spid="478" grpId="8"/>
      <p:bldP build="whole" bldLvl="1" animBg="1" rev="0" advAuto="0" spid="480" grpId="5"/>
      <p:bldP build="whole" bldLvl="1" animBg="1" rev="0" advAuto="0" spid="474" grpId="1"/>
      <p:bldP build="whole" bldLvl="1" animBg="1" rev="0" advAuto="0" spid="483" grpId="11"/>
      <p:bldP build="whole" bldLvl="1" animBg="1" rev="0" advAuto="0" spid="481" grpId="7"/>
      <p:bldP build="whole" bldLvl="1" animBg="1" rev="0" advAuto="0" spid="475" grpId="2"/>
      <p:bldP build="whole" bldLvl="1" animBg="1" rev="0" advAuto="0" spid="490" grpId="14"/>
      <p:bldP build="whole" bldLvl="1" animBg="1" rev="0" advAuto="0" spid="488" grpId="13"/>
      <p:bldP build="whole" bldLvl="1" animBg="1" rev="0" advAuto="0" spid="489" grpId="10"/>
      <p:bldP build="whole" bldLvl="1" animBg="1" rev="0" advAuto="0" spid="476" grpId="4"/>
      <p:bldP build="whole" bldLvl="1" animBg="1" rev="0" advAuto="0" spid="484" grpId="12"/>
      <p:bldP build="whole" bldLvl="1" animBg="1" rev="0" advAuto="0" spid="479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495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494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3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498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497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6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501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500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9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pic>
        <p:nvPicPr>
          <p:cNvPr id="502" name="For Experienced_47ce88_100.png" descr="For Experienced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07470" y="1811837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Electronics_47ce88_100.png" descr="Electronics_47ce88_1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441425" y="1684837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Space Fighter_47ce88_100.png" descr="Space Fighter_47ce88_10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874447" y="1811837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Change User Male_47ce88_100.png" descr="Change User Male_47ce88_100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592327" y="1811837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Escalator Up_47ce88_100.png" descr="Escalator Up_47ce88_10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592327" y="5167406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Streets_47ce88_100.png" descr="Streets_47ce88_100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463435" y="5230906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Swiss Army Knife_47ce88_100.png" descr="Swiss Army Knife_47ce88_100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52478" y="5230906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Line"/>
          <p:cNvSpPr/>
          <p:nvPr/>
        </p:nvSpPr>
        <p:spPr>
          <a:xfrm>
            <a:off x="6468877" y="2444021"/>
            <a:ext cx="3620000" cy="1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10" name="Line"/>
          <p:cNvSpPr/>
          <p:nvPr/>
        </p:nvSpPr>
        <p:spPr>
          <a:xfrm>
            <a:off x="11325859" y="3588954"/>
            <a:ext cx="1" cy="1287847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11" name="Line"/>
          <p:cNvSpPr/>
          <p:nvPr/>
        </p:nvSpPr>
        <p:spPr>
          <a:xfrm flipH="1">
            <a:off x="7461850" y="5785922"/>
            <a:ext cx="2806028" cy="1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12" name="Line"/>
          <p:cNvSpPr/>
          <p:nvPr/>
        </p:nvSpPr>
        <p:spPr>
          <a:xfrm flipH="1">
            <a:off x="4174391" y="5802406"/>
            <a:ext cx="1451058" cy="1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13" name="Teniendo presente que esta solución no solo significa un reto técnico y tecnológico importante."/>
          <p:cNvSpPr/>
          <p:nvPr/>
        </p:nvSpPr>
        <p:spPr>
          <a:xfrm>
            <a:off x="93032" y="3300839"/>
            <a:ext cx="5720954" cy="1350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017" y="0"/>
                </a:moveTo>
                <a:lnTo>
                  <a:pt x="11598" y="959"/>
                </a:lnTo>
                <a:lnTo>
                  <a:pt x="210" y="959"/>
                </a:lnTo>
                <a:cubicBezTo>
                  <a:pt x="94" y="959"/>
                  <a:pt x="0" y="1357"/>
                  <a:pt x="0" y="1848"/>
                </a:cubicBezTo>
                <a:lnTo>
                  <a:pt x="0" y="20711"/>
                </a:lnTo>
                <a:cubicBezTo>
                  <a:pt x="0" y="21202"/>
                  <a:pt x="94" y="21600"/>
                  <a:pt x="210" y="21600"/>
                </a:cubicBezTo>
                <a:lnTo>
                  <a:pt x="21390" y="21600"/>
                </a:lnTo>
                <a:cubicBezTo>
                  <a:pt x="21506" y="21600"/>
                  <a:pt x="21600" y="21202"/>
                  <a:pt x="21600" y="20711"/>
                </a:cubicBezTo>
                <a:lnTo>
                  <a:pt x="21600" y="1848"/>
                </a:lnTo>
                <a:cubicBezTo>
                  <a:pt x="21600" y="1357"/>
                  <a:pt x="21506" y="959"/>
                  <a:pt x="21390" y="959"/>
                </a:cubicBezTo>
                <a:lnTo>
                  <a:pt x="12436" y="959"/>
                </a:lnTo>
                <a:lnTo>
                  <a:pt x="12017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Teniendo presente que esta solución no solo significa un reto técnico y tecnológico importante.</a:t>
            </a:r>
          </a:p>
        </p:txBody>
      </p:sp>
      <p:sp>
        <p:nvSpPr>
          <p:cNvPr id="514" name="sino que desde su aplicación requiere de un cambio de paradigma."/>
          <p:cNvSpPr/>
          <p:nvPr/>
        </p:nvSpPr>
        <p:spPr>
          <a:xfrm>
            <a:off x="6369937" y="3146057"/>
            <a:ext cx="4670426" cy="1504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0244" y="3082"/>
                </a:lnTo>
                <a:lnTo>
                  <a:pt x="257" y="3082"/>
                </a:lnTo>
                <a:cubicBezTo>
                  <a:pt x="115" y="3082"/>
                  <a:pt x="0" y="3439"/>
                  <a:pt x="0" y="3879"/>
                </a:cubicBezTo>
                <a:lnTo>
                  <a:pt x="0" y="20803"/>
                </a:lnTo>
                <a:cubicBezTo>
                  <a:pt x="0" y="21243"/>
                  <a:pt x="115" y="21600"/>
                  <a:pt x="257" y="21600"/>
                </a:cubicBezTo>
                <a:lnTo>
                  <a:pt x="20864" y="21600"/>
                </a:lnTo>
                <a:cubicBezTo>
                  <a:pt x="21006" y="21600"/>
                  <a:pt x="21121" y="21243"/>
                  <a:pt x="21121" y="20803"/>
                </a:cubicBezTo>
                <a:lnTo>
                  <a:pt x="21121" y="11706"/>
                </a:lnTo>
                <a:lnTo>
                  <a:pt x="21600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sino que desde su aplicación requiere de un cambio de paradigma.</a:t>
            </a:r>
          </a:p>
        </p:txBody>
      </p:sp>
      <p:sp>
        <p:nvSpPr>
          <p:cNvPr id="515" name="El termino de “escalable” es vital"/>
          <p:cNvSpPr/>
          <p:nvPr/>
        </p:nvSpPr>
        <p:spPr>
          <a:xfrm>
            <a:off x="9726177" y="6729340"/>
            <a:ext cx="3002361" cy="1404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305" y="0"/>
                </a:moveTo>
                <a:lnTo>
                  <a:pt x="9505" y="1752"/>
                </a:lnTo>
                <a:lnTo>
                  <a:pt x="400" y="1752"/>
                </a:lnTo>
                <a:cubicBezTo>
                  <a:pt x="179" y="1752"/>
                  <a:pt x="0" y="2135"/>
                  <a:pt x="0" y="2607"/>
                </a:cubicBezTo>
                <a:lnTo>
                  <a:pt x="0" y="20745"/>
                </a:lnTo>
                <a:cubicBezTo>
                  <a:pt x="0" y="21217"/>
                  <a:pt x="179" y="21600"/>
                  <a:pt x="400" y="21600"/>
                </a:cubicBezTo>
                <a:lnTo>
                  <a:pt x="21200" y="21600"/>
                </a:lnTo>
                <a:cubicBezTo>
                  <a:pt x="21421" y="21600"/>
                  <a:pt x="21600" y="21217"/>
                  <a:pt x="21600" y="20745"/>
                </a:cubicBezTo>
                <a:lnTo>
                  <a:pt x="21600" y="2607"/>
                </a:lnTo>
                <a:cubicBezTo>
                  <a:pt x="21600" y="2135"/>
                  <a:pt x="21421" y="1752"/>
                  <a:pt x="21200" y="1752"/>
                </a:cubicBezTo>
                <a:lnTo>
                  <a:pt x="11104" y="1752"/>
                </a:lnTo>
                <a:lnTo>
                  <a:pt x="10305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El termino de “escalable” es vital</a:t>
            </a:r>
          </a:p>
        </p:txBody>
      </p:sp>
      <p:sp>
        <p:nvSpPr>
          <p:cNvPr id="516" name="2"/>
          <p:cNvSpPr/>
          <p:nvPr/>
        </p:nvSpPr>
        <p:spPr>
          <a:xfrm>
            <a:off x="6092189" y="4973122"/>
            <a:ext cx="82042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pPr/>
            <a:r>
              <a:t>2</a:t>
            </a:r>
          </a:p>
        </p:txBody>
      </p:sp>
      <p:sp>
        <p:nvSpPr>
          <p:cNvPr id="517" name="Y por eso queremos empezar con dos elementos"/>
          <p:cNvSpPr/>
          <p:nvPr/>
        </p:nvSpPr>
        <p:spPr>
          <a:xfrm>
            <a:off x="5893238" y="6709893"/>
            <a:ext cx="3002361" cy="1423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03" y="0"/>
                </a:moveTo>
                <a:lnTo>
                  <a:pt x="3007" y="2023"/>
                </a:lnTo>
                <a:lnTo>
                  <a:pt x="400" y="2023"/>
                </a:lnTo>
                <a:cubicBezTo>
                  <a:pt x="179" y="2023"/>
                  <a:pt x="0" y="2401"/>
                  <a:pt x="0" y="2866"/>
                </a:cubicBezTo>
                <a:lnTo>
                  <a:pt x="0" y="20757"/>
                </a:lnTo>
                <a:cubicBezTo>
                  <a:pt x="0" y="21222"/>
                  <a:pt x="179" y="21600"/>
                  <a:pt x="400" y="21600"/>
                </a:cubicBezTo>
                <a:lnTo>
                  <a:pt x="21200" y="21600"/>
                </a:lnTo>
                <a:cubicBezTo>
                  <a:pt x="21421" y="21600"/>
                  <a:pt x="21600" y="21222"/>
                  <a:pt x="21600" y="20757"/>
                </a:cubicBezTo>
                <a:lnTo>
                  <a:pt x="21600" y="2866"/>
                </a:lnTo>
                <a:cubicBezTo>
                  <a:pt x="21600" y="2401"/>
                  <a:pt x="21421" y="2023"/>
                  <a:pt x="21200" y="2023"/>
                </a:cubicBezTo>
                <a:lnTo>
                  <a:pt x="4603" y="2023"/>
                </a:lnTo>
                <a:lnTo>
                  <a:pt x="3803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Y por eso queremos empezar con dos elementos</a:t>
            </a:r>
          </a:p>
        </p:txBody>
      </p:sp>
      <p:sp>
        <p:nvSpPr>
          <p:cNvPr id="518" name="Que no solo por lo que significa Manizales como ciudad, sino por fácil integración, abrirán el camino a nuevas funcionalidades."/>
          <p:cNvSpPr/>
          <p:nvPr/>
        </p:nvSpPr>
        <p:spPr>
          <a:xfrm>
            <a:off x="126295" y="6701007"/>
            <a:ext cx="5309395" cy="1752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22" y="0"/>
                </a:moveTo>
                <a:lnTo>
                  <a:pt x="8370" y="1331"/>
                </a:lnTo>
                <a:lnTo>
                  <a:pt x="226" y="1331"/>
                </a:lnTo>
                <a:cubicBezTo>
                  <a:pt x="101" y="1331"/>
                  <a:pt x="0" y="1638"/>
                  <a:pt x="0" y="2016"/>
                </a:cubicBezTo>
                <a:lnTo>
                  <a:pt x="0" y="20915"/>
                </a:lnTo>
                <a:cubicBezTo>
                  <a:pt x="0" y="21293"/>
                  <a:pt x="101" y="21600"/>
                  <a:pt x="226" y="21600"/>
                </a:cubicBezTo>
                <a:lnTo>
                  <a:pt x="21374" y="21600"/>
                </a:lnTo>
                <a:cubicBezTo>
                  <a:pt x="21499" y="21600"/>
                  <a:pt x="21600" y="21293"/>
                  <a:pt x="21600" y="20915"/>
                </a:cubicBezTo>
                <a:lnTo>
                  <a:pt x="21600" y="2016"/>
                </a:lnTo>
                <a:cubicBezTo>
                  <a:pt x="21600" y="1638"/>
                  <a:pt x="21499" y="1331"/>
                  <a:pt x="21374" y="1331"/>
                </a:cubicBezTo>
                <a:lnTo>
                  <a:pt x="9274" y="1331"/>
                </a:lnTo>
                <a:lnTo>
                  <a:pt x="8822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Que no solo por lo que significa Manizales como ciudad, sino por fácil integración, abrirán el camino a nuevas funcionalidades.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2" grpId="14"/>
      <p:bldP build="whole" bldLvl="1" animBg="1" rev="0" advAuto="0" spid="515" grpId="10"/>
      <p:bldP build="whole" bldLvl="1" animBg="1" rev="0" advAuto="0" spid="506" grpId="9"/>
      <p:bldP build="whole" bldLvl="1" animBg="1" rev="0" advAuto="0" spid="505" grpId="6"/>
      <p:bldP build="whole" bldLvl="1" animBg="1" rev="0" advAuto="0" spid="510" grpId="8"/>
      <p:bldP build="whole" bldLvl="1" animBg="1" rev="0" advAuto="0" spid="516" grpId="12"/>
      <p:bldP build="whole" bldLvl="1" animBg="1" rev="0" advAuto="0" spid="508" grpId="15"/>
      <p:bldP build="whole" bldLvl="1" animBg="1" rev="0" advAuto="0" spid="514" grpId="7"/>
      <p:bldP build="whole" bldLvl="1" animBg="1" rev="0" advAuto="0" spid="509" grpId="5"/>
      <p:bldP build="whole" bldLvl="1" animBg="1" rev="0" advAuto="0" spid="518" grpId="17"/>
      <p:bldP build="whole" bldLvl="1" animBg="1" rev="0" advAuto="0" spid="507" grpId="16"/>
      <p:bldP build="whole" bldLvl="1" animBg="1" rev="0" advAuto="0" spid="502" grpId="1"/>
      <p:bldP build="whole" bldLvl="1" animBg="1" rev="0" advAuto="0" spid="513" grpId="4"/>
      <p:bldP build="whole" bldLvl="1" animBg="1" rev="0" advAuto="0" spid="511" grpId="11"/>
      <p:bldP build="whole" bldLvl="1" animBg="1" rev="0" advAuto="0" spid="503" grpId="2"/>
      <p:bldP build="whole" bldLvl="1" animBg="1" rev="0" advAuto="0" spid="504" grpId="3"/>
      <p:bldP build="whole" bldLvl="1" animBg="1" rev="0" advAuto="0" spid="517" grpId="1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523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522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1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526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525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4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529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528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7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sp>
        <p:nvSpPr>
          <p:cNvPr id="530" name="Manizales"/>
          <p:cNvSpPr/>
          <p:nvPr/>
        </p:nvSpPr>
        <p:spPr>
          <a:xfrm>
            <a:off x="5016182" y="1494743"/>
            <a:ext cx="297243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Manizales</a:t>
            </a:r>
          </a:p>
        </p:txBody>
      </p:sp>
      <p:pic>
        <p:nvPicPr>
          <p:cNvPr id="531" name="Graduation Cap_47ce88_100.png" descr="Graduation Cap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49493" y="3253880"/>
            <a:ext cx="1705814" cy="170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ID Card_47ce88_100.png" descr="ID Card_47ce88_1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60695" y="5740349"/>
            <a:ext cx="1499765" cy="1499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Diploma 2_47ce88_100.png" descr="Diploma 2_47ce88_10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174104" y="5855231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Line"/>
          <p:cNvSpPr/>
          <p:nvPr/>
        </p:nvSpPr>
        <p:spPr>
          <a:xfrm>
            <a:off x="6468877" y="2444021"/>
            <a:ext cx="1" cy="863601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35" name="Line"/>
          <p:cNvSpPr/>
          <p:nvPr/>
        </p:nvSpPr>
        <p:spPr>
          <a:xfrm flipH="1">
            <a:off x="5641198" y="5008859"/>
            <a:ext cx="827680" cy="827680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36" name="Line"/>
          <p:cNvSpPr/>
          <p:nvPr/>
        </p:nvSpPr>
        <p:spPr>
          <a:xfrm>
            <a:off x="6536874" y="5008859"/>
            <a:ext cx="827680" cy="827680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537" name="Siendo Manizales una ciudad Universitaria, buscamos empezar con la integración dentro de esta plataforma del Carnet Estudiantil y del Diploma universitario."/>
          <p:cNvSpPr/>
          <p:nvPr/>
        </p:nvSpPr>
        <p:spPr>
          <a:xfrm>
            <a:off x="633024" y="2471966"/>
            <a:ext cx="4460479" cy="31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9" y="0"/>
                </a:moveTo>
                <a:cubicBezTo>
                  <a:pt x="121" y="0"/>
                  <a:pt x="0" y="171"/>
                  <a:pt x="0" y="380"/>
                </a:cubicBezTo>
                <a:lnTo>
                  <a:pt x="0" y="21222"/>
                </a:lnTo>
                <a:cubicBezTo>
                  <a:pt x="0" y="21432"/>
                  <a:pt x="121" y="21600"/>
                  <a:pt x="269" y="21600"/>
                </a:cubicBezTo>
                <a:lnTo>
                  <a:pt x="19911" y="21600"/>
                </a:lnTo>
                <a:cubicBezTo>
                  <a:pt x="20059" y="21600"/>
                  <a:pt x="20180" y="21432"/>
                  <a:pt x="20180" y="21222"/>
                </a:cubicBezTo>
                <a:lnTo>
                  <a:pt x="20180" y="7671"/>
                </a:lnTo>
                <a:lnTo>
                  <a:pt x="21600" y="6910"/>
                </a:lnTo>
                <a:lnTo>
                  <a:pt x="20180" y="6149"/>
                </a:lnTo>
                <a:lnTo>
                  <a:pt x="20180" y="380"/>
                </a:lnTo>
                <a:cubicBezTo>
                  <a:pt x="20180" y="171"/>
                  <a:pt x="20059" y="0"/>
                  <a:pt x="19911" y="0"/>
                </a:cubicBezTo>
                <a:lnTo>
                  <a:pt x="26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Siendo Manizales una ciudad Universitaria, buscamos empezar con la integración dentro de esta plataforma del Carnet Estudiantil y del Diploma universitario.</a:t>
            </a:r>
          </a:p>
        </p:txBody>
      </p:sp>
      <p:sp>
        <p:nvSpPr>
          <p:cNvPr id="538" name="Lo anterior significa más beneficios para los estudiantes, al ser capaces de validar su estado estudiantil con confianza, seguridad y de forma ágil"/>
          <p:cNvSpPr/>
          <p:nvPr/>
        </p:nvSpPr>
        <p:spPr>
          <a:xfrm>
            <a:off x="235032" y="6304718"/>
            <a:ext cx="4348957" cy="1980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6" y="0"/>
                </a:moveTo>
                <a:cubicBezTo>
                  <a:pt x="124" y="0"/>
                  <a:pt x="0" y="272"/>
                  <a:pt x="0" y="606"/>
                </a:cubicBezTo>
                <a:lnTo>
                  <a:pt x="0" y="20994"/>
                </a:lnTo>
                <a:cubicBezTo>
                  <a:pt x="0" y="21328"/>
                  <a:pt x="124" y="21600"/>
                  <a:pt x="276" y="21600"/>
                </a:cubicBezTo>
                <a:lnTo>
                  <a:pt x="20421" y="21600"/>
                </a:lnTo>
                <a:cubicBezTo>
                  <a:pt x="20574" y="21600"/>
                  <a:pt x="20697" y="21328"/>
                  <a:pt x="20697" y="20994"/>
                </a:cubicBezTo>
                <a:lnTo>
                  <a:pt x="20697" y="5568"/>
                </a:lnTo>
                <a:lnTo>
                  <a:pt x="21600" y="4356"/>
                </a:lnTo>
                <a:lnTo>
                  <a:pt x="20697" y="3143"/>
                </a:lnTo>
                <a:lnTo>
                  <a:pt x="20697" y="606"/>
                </a:lnTo>
                <a:cubicBezTo>
                  <a:pt x="20697" y="272"/>
                  <a:pt x="20574" y="0"/>
                  <a:pt x="20421" y="0"/>
                </a:cubicBezTo>
                <a:lnTo>
                  <a:pt x="276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Lo anterior significa más beneficios para los estudiantes, al ser capaces de validar su estado estudiantil con confianza, seguridad y de forma ágil</a:t>
            </a:r>
          </a:p>
        </p:txBody>
      </p:sp>
      <p:sp>
        <p:nvSpPr>
          <p:cNvPr id="539" name="por el lado de los diplomas, indica simplicidad y veracidad a la hora de validad experiencias y hojas de vida y estaríamos dando el primer paso para erradicar los títulos falsos"/>
          <p:cNvSpPr/>
          <p:nvPr/>
        </p:nvSpPr>
        <p:spPr>
          <a:xfrm>
            <a:off x="8182760" y="5610399"/>
            <a:ext cx="4471194" cy="2917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37" y="0"/>
                </a:moveTo>
                <a:cubicBezTo>
                  <a:pt x="1589" y="0"/>
                  <a:pt x="1469" y="184"/>
                  <a:pt x="1469" y="411"/>
                </a:cubicBezTo>
                <a:lnTo>
                  <a:pt x="1469" y="1255"/>
                </a:lnTo>
                <a:lnTo>
                  <a:pt x="0" y="2077"/>
                </a:lnTo>
                <a:lnTo>
                  <a:pt x="1469" y="2900"/>
                </a:lnTo>
                <a:lnTo>
                  <a:pt x="1469" y="21189"/>
                </a:lnTo>
                <a:cubicBezTo>
                  <a:pt x="1469" y="21416"/>
                  <a:pt x="1589" y="21600"/>
                  <a:pt x="1737" y="21600"/>
                </a:cubicBezTo>
                <a:lnTo>
                  <a:pt x="21332" y="21600"/>
                </a:lnTo>
                <a:cubicBezTo>
                  <a:pt x="21480" y="21600"/>
                  <a:pt x="21600" y="21416"/>
                  <a:pt x="21600" y="21189"/>
                </a:cubicBezTo>
                <a:lnTo>
                  <a:pt x="21600" y="411"/>
                </a:lnTo>
                <a:cubicBezTo>
                  <a:pt x="21600" y="184"/>
                  <a:pt x="21480" y="0"/>
                  <a:pt x="21332" y="0"/>
                </a:cubicBezTo>
                <a:lnTo>
                  <a:pt x="1737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por el lado de los diplomas, indica simplicidad y veracidad a la hora de validad experiencias y hojas de vida y estaríamos dando el primer paso para erradicar los títulos falsos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3" grpId="8"/>
      <p:bldP build="whole" bldLvl="1" animBg="1" rev="0" advAuto="0" spid="532" grpId="7"/>
      <p:bldP build="whole" bldLvl="1" animBg="1" rev="0" advAuto="0" spid="534" grpId="2"/>
      <p:bldP build="whole" bldLvl="1" animBg="1" rev="0" advAuto="0" spid="535" grpId="6"/>
      <p:bldP build="whole" bldLvl="1" animBg="1" rev="0" advAuto="0" spid="539" grpId="10"/>
      <p:bldP build="whole" bldLvl="1" animBg="1" rev="0" advAuto="0" spid="538" grpId="9"/>
      <p:bldP build="whole" bldLvl="1" animBg="1" rev="0" advAuto="0" spid="530" grpId="1"/>
      <p:bldP build="whole" bldLvl="1" animBg="1" rev="0" advAuto="0" spid="536" grpId="5"/>
      <p:bldP build="whole" bldLvl="1" animBg="1" rev="0" advAuto="0" spid="531" grpId="3"/>
      <p:bldP build="whole" bldLvl="1" animBg="1" rev="0" advAuto="0" spid="537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544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543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2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547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546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5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sp>
        <p:nvSpPr>
          <p:cNvPr id="548" name="Block Chain"/>
          <p:cNvSpPr/>
          <p:nvPr/>
        </p:nvSpPr>
        <p:spPr>
          <a:xfrm>
            <a:off x="4733607" y="1494743"/>
            <a:ext cx="35375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Block Chain</a:t>
            </a:r>
          </a:p>
        </p:txBody>
      </p:sp>
      <p:pic>
        <p:nvPicPr>
          <p:cNvPr id="549" name="Globe Asia_47ce88_100.png" descr="Globe Asia_47ce88_10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40400" y="2671853"/>
            <a:ext cx="1524000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Building_47ce88_100.png" descr="Building_47ce88_1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11484" y="3427690"/>
            <a:ext cx="1524001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Building_47ce88_100.png" descr="Building_47ce88_1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40400" y="4838700"/>
            <a:ext cx="1524000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Building_47ce88_100.png" descr="Building_47ce88_1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69315" y="3427690"/>
            <a:ext cx="1524001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BlockChain es una tecnología que, no solo ha sido utilizada, probada y validada, sino que hoy se encuentra en el radar de muchos organismos e instituciones mundiales y de un gran uso en diferentes áreas, cómo medicina y tramitología pública"/>
          <p:cNvSpPr/>
          <p:nvPr/>
        </p:nvSpPr>
        <p:spPr>
          <a:xfrm>
            <a:off x="2060464" y="6939281"/>
            <a:ext cx="8884048" cy="1906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79" y="0"/>
                </a:moveTo>
                <a:lnTo>
                  <a:pt x="10508" y="297"/>
                </a:lnTo>
                <a:lnTo>
                  <a:pt x="135" y="297"/>
                </a:lnTo>
                <a:cubicBezTo>
                  <a:pt x="61" y="297"/>
                  <a:pt x="0" y="579"/>
                  <a:pt x="0" y="926"/>
                </a:cubicBezTo>
                <a:lnTo>
                  <a:pt x="0" y="20970"/>
                </a:lnTo>
                <a:cubicBezTo>
                  <a:pt x="0" y="21318"/>
                  <a:pt x="61" y="21600"/>
                  <a:pt x="135" y="21600"/>
                </a:cubicBezTo>
                <a:lnTo>
                  <a:pt x="21465" y="21600"/>
                </a:lnTo>
                <a:cubicBezTo>
                  <a:pt x="21539" y="21600"/>
                  <a:pt x="21600" y="21318"/>
                  <a:pt x="21600" y="20970"/>
                </a:cubicBezTo>
                <a:lnTo>
                  <a:pt x="21600" y="926"/>
                </a:lnTo>
                <a:cubicBezTo>
                  <a:pt x="21600" y="579"/>
                  <a:pt x="21539" y="297"/>
                  <a:pt x="21465" y="297"/>
                </a:cubicBezTo>
                <a:lnTo>
                  <a:pt x="11050" y="297"/>
                </a:lnTo>
                <a:lnTo>
                  <a:pt x="1077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BlockChain es una tecnología que, no solo ha sido utilizada, probada y validada, sino que hoy se encuentra en el radar de muchos organismos e instituciones mundiales y de un gran uso en diferentes áreas, cómo medicina y tramitología pública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3" grpId="6"/>
      <p:bldP build="whole" bldLvl="1" animBg="1" rev="0" advAuto="0" spid="552" grpId="3"/>
      <p:bldP build="whole" bldLvl="1" animBg="1" rev="0" advAuto="0" spid="550" grpId="4"/>
      <p:bldP build="whole" bldLvl="1" animBg="1" rev="0" advAuto="0" spid="548" grpId="1"/>
      <p:bldP build="whole" bldLvl="1" animBg="1" rev="0" advAuto="0" spid="551" grpId="5"/>
      <p:bldP build="whole" bldLvl="1" animBg="1" rev="0" advAuto="0" spid="54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558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557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6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561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560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9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sp>
        <p:nvSpPr>
          <p:cNvPr id="562" name="Block Chain, ¿qué tan importante es?"/>
          <p:cNvSpPr/>
          <p:nvPr/>
        </p:nvSpPr>
        <p:spPr>
          <a:xfrm>
            <a:off x="1128077" y="1494743"/>
            <a:ext cx="107486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Block Chain, ¿qué tan importante es?</a:t>
            </a:r>
          </a:p>
        </p:txBody>
      </p:sp>
      <p:sp>
        <p:nvSpPr>
          <p:cNvPr id="563" name="Marc Andreesen, capitalista de Silicon Valley denomina a BlockChain cómo el invento más importante después del mismo Internet."/>
          <p:cNvSpPr/>
          <p:nvPr/>
        </p:nvSpPr>
        <p:spPr>
          <a:xfrm>
            <a:off x="4142849" y="5410067"/>
            <a:ext cx="6818313" cy="1511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82" y="0"/>
                </a:moveTo>
                <a:cubicBezTo>
                  <a:pt x="683" y="0"/>
                  <a:pt x="603" y="360"/>
                  <a:pt x="603" y="805"/>
                </a:cubicBezTo>
                <a:lnTo>
                  <a:pt x="603" y="11339"/>
                </a:lnTo>
                <a:lnTo>
                  <a:pt x="0" y="12950"/>
                </a:lnTo>
                <a:lnTo>
                  <a:pt x="603" y="14555"/>
                </a:lnTo>
                <a:lnTo>
                  <a:pt x="603" y="20795"/>
                </a:lnTo>
                <a:cubicBezTo>
                  <a:pt x="603" y="21240"/>
                  <a:pt x="683" y="21600"/>
                  <a:pt x="782" y="21600"/>
                </a:cubicBezTo>
                <a:lnTo>
                  <a:pt x="21421" y="21600"/>
                </a:lnTo>
                <a:cubicBezTo>
                  <a:pt x="21520" y="21600"/>
                  <a:pt x="21600" y="21240"/>
                  <a:pt x="21600" y="20795"/>
                </a:cubicBezTo>
                <a:lnTo>
                  <a:pt x="21600" y="805"/>
                </a:lnTo>
                <a:cubicBezTo>
                  <a:pt x="21600" y="360"/>
                  <a:pt x="21520" y="0"/>
                  <a:pt x="21421" y="0"/>
                </a:cubicBezTo>
                <a:lnTo>
                  <a:pt x="782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Marc Andreesen, capitalista de Silicon Valley denomina a BlockChain cómo el invento más importante después del mismo Internet.</a:t>
            </a:r>
          </a:p>
        </p:txBody>
      </p:sp>
      <p:pic>
        <p:nvPicPr>
          <p:cNvPr id="564" name="Handle With Care_47ce88_100.png" descr="Handle With Care_47ce88_10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67400" y="2654300"/>
            <a:ext cx="1270000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150518_r26512-865.jpg" descr="150518_r26512-865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91642" y="3491882"/>
            <a:ext cx="3040212" cy="4217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3" grpId="2"/>
      <p:bldP build="whole" bldLvl="1" animBg="1" rev="0" advAuto="0" spid="56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User Groups_47ce88_100.png" descr="User Groups_47ce88_1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6908" y="6369189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571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570" name="um.png" descr="u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9" name="um.png" descr="u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574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573" name="ucaldas.gif" descr="ucaldas.g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2" name="ucaldas.gif" descr="ucaldas.gif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pic>
        <p:nvPicPr>
          <p:cNvPr id="575" name="Bitcoin_47ce88_100.png" descr="Bitcoin_47ce88_1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64152" y="1634503"/>
            <a:ext cx="2387601" cy="2387601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BitCoin…"/>
          <p:cNvSpPr/>
          <p:nvPr/>
        </p:nvSpPr>
        <p:spPr>
          <a:xfrm>
            <a:off x="3878910" y="1634503"/>
            <a:ext cx="3537586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BitCoin</a:t>
            </a:r>
          </a:p>
          <a:p>
            <a:pPr>
              <a:defRPr sz="5000"/>
            </a:pPr>
            <a:r>
              <a:t>+</a:t>
            </a:r>
          </a:p>
          <a:p>
            <a:pPr>
              <a:defRPr sz="5000"/>
            </a:pPr>
            <a:r>
              <a:t>Block Chain</a:t>
            </a:r>
          </a:p>
        </p:txBody>
      </p:sp>
      <p:sp>
        <p:nvSpPr>
          <p:cNvPr id="577" name="50.7 Billones de pesos"/>
          <p:cNvSpPr/>
          <p:nvPr/>
        </p:nvSpPr>
        <p:spPr>
          <a:xfrm>
            <a:off x="3215957" y="5237374"/>
            <a:ext cx="657288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50.7 Billones de pesos</a:t>
            </a:r>
          </a:p>
        </p:txBody>
      </p:sp>
      <p:pic>
        <p:nvPicPr>
          <p:cNvPr id="578" name="Money Bag_47ce88_100.png" descr="Money Bag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22952" y="4965700"/>
            <a:ext cx="1270001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Globe Asia_47ce88_100.png" descr="Globe Asia_47ce88_1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16086" y="6865485"/>
            <a:ext cx="1524001" cy="152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Para darles una idea de la robustez de esta tecnología, Bitcoin, que es una moneda virtual basada en Blockchain, hoy en día tiene en circulación el equivalente a 50.7 Billones de Pesos (Millones de millones)."/>
          <p:cNvSpPr/>
          <p:nvPr/>
        </p:nvSpPr>
        <p:spPr>
          <a:xfrm>
            <a:off x="3929187" y="6248539"/>
            <a:ext cx="6745289" cy="2362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8" y="0"/>
                </a:moveTo>
                <a:cubicBezTo>
                  <a:pt x="1051" y="0"/>
                  <a:pt x="972" y="224"/>
                  <a:pt x="972" y="501"/>
                </a:cubicBezTo>
                <a:lnTo>
                  <a:pt x="972" y="11678"/>
                </a:lnTo>
                <a:lnTo>
                  <a:pt x="0" y="12680"/>
                </a:lnTo>
                <a:lnTo>
                  <a:pt x="972" y="13681"/>
                </a:lnTo>
                <a:lnTo>
                  <a:pt x="972" y="21096"/>
                </a:lnTo>
                <a:cubicBezTo>
                  <a:pt x="972" y="21373"/>
                  <a:pt x="1051" y="21600"/>
                  <a:pt x="1148" y="21600"/>
                </a:cubicBezTo>
                <a:lnTo>
                  <a:pt x="21425" y="21600"/>
                </a:lnTo>
                <a:cubicBezTo>
                  <a:pt x="21522" y="21600"/>
                  <a:pt x="21600" y="21373"/>
                  <a:pt x="21600" y="21096"/>
                </a:cubicBezTo>
                <a:lnTo>
                  <a:pt x="21600" y="501"/>
                </a:lnTo>
                <a:cubicBezTo>
                  <a:pt x="21600" y="224"/>
                  <a:pt x="21522" y="0"/>
                  <a:pt x="21425" y="0"/>
                </a:cubicBezTo>
                <a:lnTo>
                  <a:pt x="1148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Para darles una idea de la robustez de esta tecnología, Bitcoin, que es una moneda virtual basada en Blockchain, hoy en día tiene en circulación el equivalente a 50.7 Billones de Pesos (Millones de millones).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7" grpId="3"/>
      <p:bldP build="whole" bldLvl="1" animBg="1" rev="0" advAuto="0" spid="580" grpId="4"/>
      <p:bldP build="whole" bldLvl="1" animBg="1" rev="0" advAuto="0" spid="576" grpId="1"/>
      <p:bldP build="whole" bldLvl="1" animBg="1" rev="0" advAuto="0" spid="57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142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141" name="um.png" descr="u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0" name="um.png" descr="u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145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144" name="ucaldas.gif" descr="ucaldas.g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ucaldas.gif" descr="ucaldas.gif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148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147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6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grpSp>
        <p:nvGrpSpPr>
          <p:cNvPr id="154" name="Group"/>
          <p:cNvGrpSpPr/>
          <p:nvPr/>
        </p:nvGrpSpPr>
        <p:grpSpPr>
          <a:xfrm>
            <a:off x="184772" y="1351450"/>
            <a:ext cx="1530862" cy="6659075"/>
            <a:chOff x="0" y="0"/>
            <a:chExt cx="1530861" cy="6659074"/>
          </a:xfrm>
        </p:grpSpPr>
        <p:pic>
          <p:nvPicPr>
            <p:cNvPr id="149" name="Global Citizen_47ce88_100.png" descr="Global Citizen_47ce88_100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5128213"/>
              <a:ext cx="1530862" cy="1530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City Hall_47ce88_100.png" descr="City Hall_47ce88_100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1507" y="0"/>
              <a:ext cx="1287847" cy="12878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Innovation_47ce88_100.png" descr="Innovation_47ce88_100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2114" y="2776923"/>
              <a:ext cx="1206633" cy="1206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Line"/>
            <p:cNvSpPr/>
            <p:nvPr/>
          </p:nvSpPr>
          <p:spPr>
            <a:xfrm flipV="1">
              <a:off x="791394" y="4247096"/>
              <a:ext cx="1" cy="73799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53" name="Line"/>
            <p:cNvSpPr/>
            <p:nvPr/>
          </p:nvSpPr>
          <p:spPr>
            <a:xfrm flipV="1">
              <a:off x="765430" y="1671801"/>
              <a:ext cx="1" cy="84158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pic>
        <p:nvPicPr>
          <p:cNvPr id="155" name="Building_47ce88_100.png" descr="Building_47ce88_10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236200" y="1493812"/>
            <a:ext cx="1206633" cy="1206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Double Decker Bus_47ce88_100.png" descr="Double Decker Bus_47ce88_100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781557" y="1716128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Home_47ce88_100.png" descr="Home_47ce88_100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971800" y="1462128"/>
            <a:ext cx="1270000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Building_47ce88_100.png" descr="Building_47ce88_10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236200" y="3527308"/>
            <a:ext cx="1206633" cy="1206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uble Decker Bus_47ce88_100.png" descr="Double Decker Bus_47ce88_100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 flipH="1">
            <a:off x="8329090" y="3558945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Check In Desk_47ce88_100.png" descr="Check In Desk_47ce88_100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971800" y="3558945"/>
            <a:ext cx="1270000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Check File_47ce88_100.png" descr="Check File_47ce88_100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1748655" y="1944728"/>
            <a:ext cx="812801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Check File_47ce88_100.png" descr="Check File_47ce88_100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200400" y="4953000"/>
            <a:ext cx="812800" cy="81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ine"/>
          <p:cNvSpPr/>
          <p:nvPr/>
        </p:nvSpPr>
        <p:spPr>
          <a:xfrm>
            <a:off x="4418402" y="1581679"/>
            <a:ext cx="5511975" cy="1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4" name="Line"/>
          <p:cNvSpPr/>
          <p:nvPr/>
        </p:nvSpPr>
        <p:spPr>
          <a:xfrm flipH="1" flipV="1">
            <a:off x="4483012" y="3274512"/>
            <a:ext cx="5511976" cy="1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168" name="Group"/>
          <p:cNvGrpSpPr/>
          <p:nvPr/>
        </p:nvGrpSpPr>
        <p:grpSpPr>
          <a:xfrm>
            <a:off x="3313487" y="6482517"/>
            <a:ext cx="4036807" cy="1892946"/>
            <a:chOff x="0" y="0"/>
            <a:chExt cx="4036805" cy="1892944"/>
          </a:xfrm>
        </p:grpSpPr>
        <p:pic>
          <p:nvPicPr>
            <p:cNvPr id="165" name="User_47ce88_100.png" descr="User_47ce88_100.pn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0" y="0"/>
              <a:ext cx="1892945" cy="1892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Touchscreen Smartphone_47ce88_100.png" descr="Touchscreen Smartphone_47ce88_100.png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378272" y="311472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Checklist_47ce88_100.png" descr="Checklist_47ce88_100.png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766805" y="311472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9" name="Imaginen no tener que realizar numerosas visitas a diferentes oficinas"/>
          <p:cNvSpPr/>
          <p:nvPr/>
        </p:nvSpPr>
        <p:spPr>
          <a:xfrm>
            <a:off x="4969933" y="2895439"/>
            <a:ext cx="4142979" cy="143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lnTo>
                  <a:pt x="10137" y="2485"/>
                </a:lnTo>
                <a:lnTo>
                  <a:pt x="331" y="2485"/>
                </a:lnTo>
                <a:cubicBezTo>
                  <a:pt x="148" y="2485"/>
                  <a:pt x="0" y="2913"/>
                  <a:pt x="0" y="3441"/>
                </a:cubicBezTo>
                <a:lnTo>
                  <a:pt x="0" y="20644"/>
                </a:lnTo>
                <a:cubicBezTo>
                  <a:pt x="0" y="21172"/>
                  <a:pt x="148" y="21600"/>
                  <a:pt x="331" y="21600"/>
                </a:cubicBezTo>
                <a:lnTo>
                  <a:pt x="21269" y="21600"/>
                </a:lnTo>
                <a:cubicBezTo>
                  <a:pt x="21452" y="21600"/>
                  <a:pt x="21600" y="21172"/>
                  <a:pt x="21600" y="20644"/>
                </a:cubicBezTo>
                <a:lnTo>
                  <a:pt x="21600" y="3441"/>
                </a:lnTo>
                <a:cubicBezTo>
                  <a:pt x="21600" y="2913"/>
                  <a:pt x="21452" y="2485"/>
                  <a:pt x="21269" y="2485"/>
                </a:cubicBezTo>
                <a:lnTo>
                  <a:pt x="11463" y="2485"/>
                </a:lnTo>
                <a:lnTo>
                  <a:pt x="1079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Imaginen no tener que realizar numerosas visitas a diferentes oficinas</a:t>
            </a:r>
          </a:p>
        </p:txBody>
      </p:sp>
      <p:sp>
        <p:nvSpPr>
          <p:cNvPr id="170" name="Para obtener la orden y autorización de un procedimiento médico"/>
          <p:cNvSpPr/>
          <p:nvPr/>
        </p:nvSpPr>
        <p:spPr>
          <a:xfrm>
            <a:off x="5102900" y="4887204"/>
            <a:ext cx="4142979" cy="1435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lnTo>
                  <a:pt x="10137" y="2485"/>
                </a:lnTo>
                <a:lnTo>
                  <a:pt x="331" y="2485"/>
                </a:lnTo>
                <a:cubicBezTo>
                  <a:pt x="148" y="2485"/>
                  <a:pt x="0" y="2913"/>
                  <a:pt x="0" y="3441"/>
                </a:cubicBezTo>
                <a:lnTo>
                  <a:pt x="0" y="20644"/>
                </a:lnTo>
                <a:cubicBezTo>
                  <a:pt x="0" y="21172"/>
                  <a:pt x="148" y="21600"/>
                  <a:pt x="331" y="21600"/>
                </a:cubicBezTo>
                <a:lnTo>
                  <a:pt x="21269" y="21600"/>
                </a:lnTo>
                <a:cubicBezTo>
                  <a:pt x="21452" y="21600"/>
                  <a:pt x="21600" y="21172"/>
                  <a:pt x="21600" y="20644"/>
                </a:cubicBezTo>
                <a:lnTo>
                  <a:pt x="21600" y="3441"/>
                </a:lnTo>
                <a:cubicBezTo>
                  <a:pt x="21600" y="2913"/>
                  <a:pt x="21452" y="2485"/>
                  <a:pt x="21269" y="2485"/>
                </a:cubicBezTo>
                <a:lnTo>
                  <a:pt x="11463" y="2485"/>
                </a:lnTo>
                <a:lnTo>
                  <a:pt x="1079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Para obtener la orden y autorización de un procedimiento médico</a:t>
            </a:r>
          </a:p>
        </p:txBody>
      </p:sp>
      <p:sp>
        <p:nvSpPr>
          <p:cNvPr id="171" name="Sino contar con este servicio a unos pocos pasos en su celular"/>
          <p:cNvSpPr/>
          <p:nvPr/>
        </p:nvSpPr>
        <p:spPr>
          <a:xfrm>
            <a:off x="8037226" y="6793989"/>
            <a:ext cx="4342607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09" y="0"/>
                </a:moveTo>
                <a:cubicBezTo>
                  <a:pt x="1134" y="0"/>
                  <a:pt x="993" y="484"/>
                  <a:pt x="993" y="1080"/>
                </a:cubicBezTo>
                <a:lnTo>
                  <a:pt x="993" y="8073"/>
                </a:lnTo>
                <a:lnTo>
                  <a:pt x="0" y="10233"/>
                </a:lnTo>
                <a:lnTo>
                  <a:pt x="993" y="12393"/>
                </a:lnTo>
                <a:lnTo>
                  <a:pt x="993" y="20520"/>
                </a:lnTo>
                <a:cubicBezTo>
                  <a:pt x="993" y="21116"/>
                  <a:pt x="1134" y="21600"/>
                  <a:pt x="1309" y="21600"/>
                </a:cubicBezTo>
                <a:lnTo>
                  <a:pt x="21284" y="21600"/>
                </a:lnTo>
                <a:cubicBezTo>
                  <a:pt x="21459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59" y="0"/>
                  <a:pt x="21284" y="0"/>
                </a:cubicBezTo>
                <a:lnTo>
                  <a:pt x="130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Sino contar con este servicio a unos pocos pasos en su celular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98261 -0.000000" origin="layout" pathEditMode="relative">
                                      <p:cBhvr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path" nodeType="after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73181 -0.004425" origin="layout" pathEditMode="relative">
                                      <p:cBhvr>
                                        <p:cTn id="4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1"/>
      <p:bldP build="whole" bldLvl="1" animBg="1" rev="0" advAuto="0" spid="163" grpId="3"/>
      <p:bldP build="whole" bldLvl="1" animBg="1" rev="0" advAuto="0" spid="171" grpId="17"/>
      <p:bldP build="whole" bldLvl="1" animBg="1" rev="0" advAuto="0" spid="156" grpId="4"/>
      <p:bldP build="whole" bldLvl="1" animBg="1" rev="0" advAuto="0" spid="160" grpId="10"/>
      <p:bldP build="whole" bldLvl="1" animBg="1" rev="0" advAuto="0" spid="168" grpId="16"/>
      <p:bldP build="whole" bldLvl="1" animBg="1" rev="0" advAuto="0" spid="170" grpId="15"/>
      <p:bldP build="whole" bldLvl="1" animBg="1" rev="0" advAuto="0" spid="162" grpId="14"/>
      <p:bldP build="whole" bldLvl="1" animBg="1" rev="0" advAuto="0" spid="159" grpId="12"/>
      <p:bldP build="whole" bldLvl="1" animBg="1" rev="0" advAuto="0" spid="161" grpId="6"/>
      <p:bldP build="whole" bldLvl="1" animBg="1" rev="0" advAuto="0" spid="158" grpId="9"/>
      <p:bldP build="whole" bldLvl="1" animBg="1" rev="0" advAuto="0" spid="155" grpId="2"/>
      <p:bldP build="whole" bldLvl="1" animBg="1" rev="0" advAuto="0" spid="169" grpId="7"/>
      <p:bldP build="whole" bldLvl="1" animBg="1" rev="0" advAuto="0" spid="169" grpId="8"/>
      <p:bldP build="whole" bldLvl="1" animBg="1" rev="0" advAuto="0" spid="15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585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584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3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sp>
        <p:nvSpPr>
          <p:cNvPr id="586" name="¿Qué es Block Chain?"/>
          <p:cNvSpPr/>
          <p:nvPr/>
        </p:nvSpPr>
        <p:spPr>
          <a:xfrm>
            <a:off x="3304222" y="2300201"/>
            <a:ext cx="639635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¿Qué es Block Chain?</a:t>
            </a:r>
          </a:p>
        </p:txBody>
      </p:sp>
      <p:sp>
        <p:nvSpPr>
          <p:cNvPr id="587" name="Es un sistema seguro que garantiza, seguridad, posesión y autenticidad de la información."/>
          <p:cNvSpPr/>
          <p:nvPr/>
        </p:nvSpPr>
        <p:spPr>
          <a:xfrm>
            <a:off x="3181896" y="4638317"/>
            <a:ext cx="6641008" cy="151000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Es un sistema seguro que garantiza, seguridad, posesión y autenticidad de la información.</a:t>
            </a:r>
          </a:p>
        </p:txBody>
      </p:sp>
      <p:sp>
        <p:nvSpPr>
          <p:cNvPr id="588" name="Line"/>
          <p:cNvSpPr/>
          <p:nvPr/>
        </p:nvSpPr>
        <p:spPr>
          <a:xfrm>
            <a:off x="6502400" y="3462909"/>
            <a:ext cx="0" cy="86360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591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590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9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594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593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2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8" grpId="1"/>
      <p:bldP build="whole" bldLvl="1" animBg="1" rev="0" advAuto="0" spid="587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599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598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7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sp>
        <p:nvSpPr>
          <p:cNvPr id="600" name="¿Qué lo hace diferente?"/>
          <p:cNvSpPr/>
          <p:nvPr/>
        </p:nvSpPr>
        <p:spPr>
          <a:xfrm>
            <a:off x="3062605" y="1512539"/>
            <a:ext cx="687959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¿Qué lo hace diferente?</a:t>
            </a:r>
          </a:p>
        </p:txBody>
      </p:sp>
      <p:grpSp>
        <p:nvGrpSpPr>
          <p:cNvPr id="603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602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01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606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605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04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pic>
        <p:nvPicPr>
          <p:cNvPr id="607" name="User Groups_47ce88_100.png" descr="User Groups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40352" y="3620752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Data Backup_47ce88_100.png" descr="Data Backup_47ce88_1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74354" y="5208388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Screen Shot 2017-04-02 at 7.07.02 PM.png" descr="Screen Shot 2017-04-02 at 7.07.02 PM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837166" y="3595352"/>
            <a:ext cx="41656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0" name="Cloud Sync_47ce88_100.png" descr="Cloud Sync_47ce88_100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40352" y="6738855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Keyhole Shield_47ce88_100.png" descr="Keyhole Shield_47ce88_10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284966" y="6487474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Base de datos"/>
          <p:cNvSpPr/>
          <p:nvPr/>
        </p:nvSpPr>
        <p:spPr>
          <a:xfrm>
            <a:off x="5165618" y="6614277"/>
            <a:ext cx="30874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Base de datos</a:t>
            </a:r>
          </a:p>
        </p:txBody>
      </p:sp>
      <p:sp>
        <p:nvSpPr>
          <p:cNvPr id="613" name="Publica"/>
          <p:cNvSpPr/>
          <p:nvPr/>
        </p:nvSpPr>
        <p:spPr>
          <a:xfrm>
            <a:off x="1456049" y="4964848"/>
            <a:ext cx="16386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Publica</a:t>
            </a:r>
          </a:p>
        </p:txBody>
      </p:sp>
      <p:sp>
        <p:nvSpPr>
          <p:cNvPr id="614" name="Sincronizada"/>
          <p:cNvSpPr/>
          <p:nvPr/>
        </p:nvSpPr>
        <p:spPr>
          <a:xfrm>
            <a:off x="888435" y="7806768"/>
            <a:ext cx="27738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Sincronizada</a:t>
            </a:r>
          </a:p>
        </p:txBody>
      </p:sp>
      <p:sp>
        <p:nvSpPr>
          <p:cNvPr id="615" name="Distribuida"/>
          <p:cNvSpPr/>
          <p:nvPr/>
        </p:nvSpPr>
        <p:spPr>
          <a:xfrm>
            <a:off x="8757992" y="4964848"/>
            <a:ext cx="23239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Distribuida</a:t>
            </a:r>
          </a:p>
        </p:txBody>
      </p:sp>
      <p:sp>
        <p:nvSpPr>
          <p:cNvPr id="616" name="Protegida por…"/>
          <p:cNvSpPr/>
          <p:nvPr/>
        </p:nvSpPr>
        <p:spPr>
          <a:xfrm>
            <a:off x="8342626" y="7533718"/>
            <a:ext cx="315468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Protegida por </a:t>
            </a:r>
          </a:p>
          <a:p>
            <a:pPr/>
            <a:r>
              <a:t>criptografía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6" grpId="8"/>
      <p:bldP build="whole" bldLvl="1" animBg="1" rev="0" advAuto="0" spid="610" grpId="10"/>
      <p:bldP build="whole" bldLvl="1" animBg="1" rev="0" advAuto="0" spid="607" grpId="3"/>
      <p:bldP build="whole" bldLvl="1" animBg="1" rev="0" advAuto="0" spid="613" grpId="4"/>
      <p:bldP build="whole" bldLvl="1" animBg="1" rev="0" advAuto="0" spid="614" grpId="7"/>
      <p:bldP build="whole" bldLvl="1" animBg="1" rev="0" advAuto="0" spid="611" grpId="9"/>
      <p:bldP build="whole" bldLvl="1" animBg="1" rev="0" advAuto="0" spid="612" grpId="2"/>
      <p:bldP build="whole" bldLvl="1" animBg="1" rev="0" advAuto="0" spid="609" grpId="5"/>
      <p:bldP build="whole" bldLvl="1" animBg="1" rev="0" advAuto="0" spid="615" grpId="6"/>
      <p:bldP build="whole" bldLvl="1" animBg="1" rev="0" advAuto="0" spid="60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621" name="um.png"/>
          <p:cNvGrpSpPr/>
          <p:nvPr/>
        </p:nvGrpSpPr>
        <p:grpSpPr>
          <a:xfrm>
            <a:off x="89274" y="7954405"/>
            <a:ext cx="2161771" cy="1856417"/>
            <a:chOff x="0" y="0"/>
            <a:chExt cx="2161769" cy="1856415"/>
          </a:xfrm>
        </p:grpSpPr>
        <p:pic>
          <p:nvPicPr>
            <p:cNvPr id="620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907770" cy="15262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9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61770" cy="1856416"/>
            </a:xfrm>
            <a:prstGeom prst="rect">
              <a:avLst/>
            </a:prstGeom>
            <a:effectLst/>
          </p:spPr>
        </p:pic>
      </p:grpSp>
      <p:sp>
        <p:nvSpPr>
          <p:cNvPr id="622" name="Rectangle"/>
          <p:cNvSpPr/>
          <p:nvPr/>
        </p:nvSpPr>
        <p:spPr>
          <a:xfrm>
            <a:off x="2555459" y="2766629"/>
            <a:ext cx="4757790" cy="6455257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23" name="Line"/>
          <p:cNvSpPr/>
          <p:nvPr/>
        </p:nvSpPr>
        <p:spPr>
          <a:xfrm flipV="1">
            <a:off x="5802017" y="4894542"/>
            <a:ext cx="1" cy="2199433"/>
          </a:xfrm>
          <a:prstGeom prst="line">
            <a:avLst/>
          </a:prstGeom>
          <a:ln w="76200">
            <a:solidFill>
              <a:srgbClr val="000000"/>
            </a:solidFill>
            <a:custDash>
              <a:ds d="600000" sp="6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24" name="Line"/>
          <p:cNvSpPr/>
          <p:nvPr/>
        </p:nvSpPr>
        <p:spPr>
          <a:xfrm flipH="1">
            <a:off x="3914290" y="4894541"/>
            <a:ext cx="1" cy="2199433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25" name="Lorem ispum dolor met"/>
          <p:cNvSpPr/>
          <p:nvPr/>
        </p:nvSpPr>
        <p:spPr>
          <a:xfrm>
            <a:off x="2769326" y="3322762"/>
            <a:ext cx="4330056" cy="12700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Lorem ispum dolor met</a:t>
            </a:r>
          </a:p>
        </p:txBody>
      </p:sp>
      <p:sp>
        <p:nvSpPr>
          <p:cNvPr id="626" name="09ab23n213lasdnda90123"/>
          <p:cNvSpPr/>
          <p:nvPr/>
        </p:nvSpPr>
        <p:spPr>
          <a:xfrm>
            <a:off x="2769326" y="7395753"/>
            <a:ext cx="4330056" cy="12700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09ab23n213lasdnda90123</a:t>
            </a:r>
          </a:p>
        </p:txBody>
      </p:sp>
      <p:pic>
        <p:nvPicPr>
          <p:cNvPr id="627" name="Lock_ffffff_100.png" descr="Lock_ffffff_1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99353" y="5359257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Close Window_ffffff_100.png" descr="Close Window_ffffff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34681" y="5851069"/>
            <a:ext cx="465631" cy="465631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Cada bloque de block chain contiene una información."/>
          <p:cNvSpPr/>
          <p:nvPr/>
        </p:nvSpPr>
        <p:spPr>
          <a:xfrm>
            <a:off x="7650057" y="3322762"/>
            <a:ext cx="5082383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9" y="0"/>
                </a:moveTo>
                <a:cubicBezTo>
                  <a:pt x="1200" y="0"/>
                  <a:pt x="1079" y="484"/>
                  <a:pt x="1079" y="1080"/>
                </a:cubicBezTo>
                <a:lnTo>
                  <a:pt x="1079" y="8640"/>
                </a:lnTo>
                <a:lnTo>
                  <a:pt x="0" y="10800"/>
                </a:lnTo>
                <a:lnTo>
                  <a:pt x="1079" y="12960"/>
                </a:lnTo>
                <a:lnTo>
                  <a:pt x="1079" y="20520"/>
                </a:lnTo>
                <a:cubicBezTo>
                  <a:pt x="1079" y="21116"/>
                  <a:pt x="1200" y="21600"/>
                  <a:pt x="1349" y="21600"/>
                </a:cubicBezTo>
                <a:lnTo>
                  <a:pt x="21330" y="21600"/>
                </a:lnTo>
                <a:cubicBezTo>
                  <a:pt x="21479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79" y="0"/>
                  <a:pt x="21330" y="0"/>
                </a:cubicBezTo>
                <a:lnTo>
                  <a:pt x="134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Cada bloque de block chain contiene una información.</a:t>
            </a:r>
          </a:p>
        </p:txBody>
      </p:sp>
      <p:sp>
        <p:nvSpPr>
          <p:cNvPr id="630" name="Esta información es cifrada con un modelo RSA"/>
          <p:cNvSpPr/>
          <p:nvPr/>
        </p:nvSpPr>
        <p:spPr>
          <a:xfrm>
            <a:off x="7650057" y="5359258"/>
            <a:ext cx="5082383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9" y="0"/>
                </a:moveTo>
                <a:cubicBezTo>
                  <a:pt x="1200" y="0"/>
                  <a:pt x="1079" y="484"/>
                  <a:pt x="1079" y="1080"/>
                </a:cubicBezTo>
                <a:lnTo>
                  <a:pt x="1079" y="8640"/>
                </a:lnTo>
                <a:lnTo>
                  <a:pt x="0" y="10800"/>
                </a:lnTo>
                <a:lnTo>
                  <a:pt x="1079" y="12960"/>
                </a:lnTo>
                <a:lnTo>
                  <a:pt x="1079" y="20520"/>
                </a:lnTo>
                <a:cubicBezTo>
                  <a:pt x="1079" y="21116"/>
                  <a:pt x="1200" y="21600"/>
                  <a:pt x="1349" y="21600"/>
                </a:cubicBezTo>
                <a:lnTo>
                  <a:pt x="21330" y="21600"/>
                </a:lnTo>
                <a:cubicBezTo>
                  <a:pt x="21479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79" y="0"/>
                  <a:pt x="21330" y="0"/>
                </a:cubicBezTo>
                <a:lnTo>
                  <a:pt x="134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Esta información es cifrada con un modelo RSA</a:t>
            </a:r>
          </a:p>
        </p:txBody>
      </p:sp>
      <p:sp>
        <p:nvSpPr>
          <p:cNvPr id="631" name="El resultado cifrado es único y mantiene su longitud sin importar el tamaño de la información original"/>
          <p:cNvSpPr/>
          <p:nvPr/>
        </p:nvSpPr>
        <p:spPr>
          <a:xfrm>
            <a:off x="7650057" y="7395753"/>
            <a:ext cx="5082383" cy="1831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9" y="0"/>
                </a:moveTo>
                <a:cubicBezTo>
                  <a:pt x="1200" y="0"/>
                  <a:pt x="1079" y="335"/>
                  <a:pt x="1079" y="749"/>
                </a:cubicBezTo>
                <a:lnTo>
                  <a:pt x="1079" y="5992"/>
                </a:lnTo>
                <a:lnTo>
                  <a:pt x="0" y="7490"/>
                </a:lnTo>
                <a:lnTo>
                  <a:pt x="1079" y="8988"/>
                </a:lnTo>
                <a:lnTo>
                  <a:pt x="1079" y="20851"/>
                </a:lnTo>
                <a:cubicBezTo>
                  <a:pt x="1079" y="21265"/>
                  <a:pt x="1200" y="21600"/>
                  <a:pt x="1349" y="21600"/>
                </a:cubicBezTo>
                <a:lnTo>
                  <a:pt x="21330" y="21600"/>
                </a:lnTo>
                <a:cubicBezTo>
                  <a:pt x="21479" y="21600"/>
                  <a:pt x="21600" y="21265"/>
                  <a:pt x="21600" y="20851"/>
                </a:cubicBezTo>
                <a:lnTo>
                  <a:pt x="21600" y="749"/>
                </a:lnTo>
                <a:cubicBezTo>
                  <a:pt x="21600" y="335"/>
                  <a:pt x="21479" y="0"/>
                  <a:pt x="21330" y="0"/>
                </a:cubicBezTo>
                <a:lnTo>
                  <a:pt x="134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El resultado cifrado es único y mantiene su longitud sin importar el tamaño de la información original</a:t>
            </a:r>
          </a:p>
        </p:txBody>
      </p:sp>
      <p:sp>
        <p:nvSpPr>
          <p:cNvPr id="632" name="¿Cómo lo hace?"/>
          <p:cNvSpPr/>
          <p:nvPr/>
        </p:nvSpPr>
        <p:spPr>
          <a:xfrm>
            <a:off x="4151312" y="1494246"/>
            <a:ext cx="470217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¿Cómo lo hace?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637" name="um.png"/>
          <p:cNvGrpSpPr/>
          <p:nvPr/>
        </p:nvGrpSpPr>
        <p:grpSpPr>
          <a:xfrm>
            <a:off x="89274" y="7954405"/>
            <a:ext cx="2161771" cy="1856417"/>
            <a:chOff x="0" y="0"/>
            <a:chExt cx="2161769" cy="1856415"/>
          </a:xfrm>
        </p:grpSpPr>
        <p:pic>
          <p:nvPicPr>
            <p:cNvPr id="636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907770" cy="15262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35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161770" cy="1856416"/>
            </a:xfrm>
            <a:prstGeom prst="rect">
              <a:avLst/>
            </a:prstGeom>
            <a:effectLst/>
          </p:spPr>
        </p:pic>
      </p:grpSp>
      <p:sp>
        <p:nvSpPr>
          <p:cNvPr id="638" name="Rectangle"/>
          <p:cNvSpPr/>
          <p:nvPr/>
        </p:nvSpPr>
        <p:spPr>
          <a:xfrm>
            <a:off x="897485" y="1649172"/>
            <a:ext cx="2447895" cy="3280256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39" name="Rectangle"/>
          <p:cNvSpPr/>
          <p:nvPr/>
        </p:nvSpPr>
        <p:spPr>
          <a:xfrm>
            <a:off x="3818130" y="1649172"/>
            <a:ext cx="2447895" cy="3280256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0" name="Rectangle"/>
          <p:cNvSpPr/>
          <p:nvPr/>
        </p:nvSpPr>
        <p:spPr>
          <a:xfrm>
            <a:off x="6738776" y="1649172"/>
            <a:ext cx="2447894" cy="3280256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1" name="Rectangle"/>
          <p:cNvSpPr/>
          <p:nvPr/>
        </p:nvSpPr>
        <p:spPr>
          <a:xfrm>
            <a:off x="9659421" y="1649172"/>
            <a:ext cx="2447894" cy="3280256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2" name="Line"/>
          <p:cNvSpPr/>
          <p:nvPr/>
        </p:nvSpPr>
        <p:spPr>
          <a:xfrm flipV="1">
            <a:off x="3333469" y="2404555"/>
            <a:ext cx="464594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43" name="Line"/>
          <p:cNvSpPr/>
          <p:nvPr/>
        </p:nvSpPr>
        <p:spPr>
          <a:xfrm flipH="1">
            <a:off x="3301490" y="4174044"/>
            <a:ext cx="464594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44" name="Line"/>
          <p:cNvSpPr/>
          <p:nvPr/>
        </p:nvSpPr>
        <p:spPr>
          <a:xfrm flipV="1">
            <a:off x="6286092" y="2404554"/>
            <a:ext cx="464594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45" name="Line"/>
          <p:cNvSpPr/>
          <p:nvPr/>
        </p:nvSpPr>
        <p:spPr>
          <a:xfrm flipH="1">
            <a:off x="6254114" y="4174044"/>
            <a:ext cx="464594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46" name="Line"/>
          <p:cNvSpPr/>
          <p:nvPr/>
        </p:nvSpPr>
        <p:spPr>
          <a:xfrm flipV="1">
            <a:off x="9238715" y="2404555"/>
            <a:ext cx="464595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47" name="Line"/>
          <p:cNvSpPr/>
          <p:nvPr/>
        </p:nvSpPr>
        <p:spPr>
          <a:xfrm flipH="1">
            <a:off x="9206737" y="4174044"/>
            <a:ext cx="464594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648" name="Clock_47ce88_100.png" descr="Clock_47ce88_10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22938" y="5397367"/>
            <a:ext cx="732396" cy="73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Clock_47ce88_100.png" descr="Clock_47ce88_10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75879" y="5397367"/>
            <a:ext cx="732397" cy="73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Clock_47ce88_100.png" descr="Clock_47ce88_10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96524" y="5397367"/>
            <a:ext cx="732397" cy="73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Clock_47ce88_100.png" descr="Clock_47ce88_10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17169" y="5397367"/>
            <a:ext cx="732397" cy="732397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Line"/>
          <p:cNvSpPr/>
          <p:nvPr/>
        </p:nvSpPr>
        <p:spPr>
          <a:xfrm flipV="1">
            <a:off x="1889135" y="4876800"/>
            <a:ext cx="1" cy="454854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53" name="Line"/>
          <p:cNvSpPr/>
          <p:nvPr/>
        </p:nvSpPr>
        <p:spPr>
          <a:xfrm flipV="1">
            <a:off x="5042077" y="4876800"/>
            <a:ext cx="1" cy="454854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54" name="Line"/>
          <p:cNvSpPr/>
          <p:nvPr/>
        </p:nvSpPr>
        <p:spPr>
          <a:xfrm flipV="1">
            <a:off x="7962722" y="4876800"/>
            <a:ext cx="1" cy="454854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55" name="Line"/>
          <p:cNvSpPr/>
          <p:nvPr/>
        </p:nvSpPr>
        <p:spPr>
          <a:xfrm flipV="1">
            <a:off x="10883367" y="4876800"/>
            <a:ext cx="1" cy="454854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56" name="Cada bloque tiene una marca de tiempo, un predecesor y un sucesor."/>
          <p:cNvSpPr/>
          <p:nvPr/>
        </p:nvSpPr>
        <p:spPr>
          <a:xfrm>
            <a:off x="3099553" y="6644930"/>
            <a:ext cx="4424363" cy="1825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1" y="0"/>
                </a:moveTo>
                <a:lnTo>
                  <a:pt x="8659" y="2024"/>
                </a:lnTo>
                <a:lnTo>
                  <a:pt x="401" y="2024"/>
                </a:lnTo>
                <a:cubicBezTo>
                  <a:pt x="179" y="2024"/>
                  <a:pt x="0" y="2459"/>
                  <a:pt x="0" y="2996"/>
                </a:cubicBezTo>
                <a:lnTo>
                  <a:pt x="0" y="20628"/>
                </a:lnTo>
                <a:cubicBezTo>
                  <a:pt x="0" y="21165"/>
                  <a:pt x="179" y="21600"/>
                  <a:pt x="401" y="21600"/>
                </a:cubicBezTo>
                <a:lnTo>
                  <a:pt x="21197" y="21600"/>
                </a:lnTo>
                <a:cubicBezTo>
                  <a:pt x="21419" y="21600"/>
                  <a:pt x="21600" y="21165"/>
                  <a:pt x="21600" y="20628"/>
                </a:cubicBezTo>
                <a:lnTo>
                  <a:pt x="21600" y="2996"/>
                </a:lnTo>
                <a:cubicBezTo>
                  <a:pt x="21600" y="2459"/>
                  <a:pt x="21419" y="2024"/>
                  <a:pt x="21197" y="2024"/>
                </a:cubicBezTo>
                <a:lnTo>
                  <a:pt x="10265" y="2024"/>
                </a:lnTo>
                <a:lnTo>
                  <a:pt x="9461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Cada bloque tiene una marca de tiempo, un predecesor y un sucesor.</a:t>
            </a:r>
          </a:p>
        </p:txBody>
      </p:sp>
      <p:sp>
        <p:nvSpPr>
          <p:cNvPr id="657" name="Para un bloque entrar en la cadena, debe ser validado por un proceso llamado “Proof of work”"/>
          <p:cNvSpPr/>
          <p:nvPr/>
        </p:nvSpPr>
        <p:spPr>
          <a:xfrm>
            <a:off x="8219067" y="6697715"/>
            <a:ext cx="4424363" cy="1772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89" y="0"/>
                </a:moveTo>
                <a:lnTo>
                  <a:pt x="12586" y="1441"/>
                </a:lnTo>
                <a:lnTo>
                  <a:pt x="401" y="1441"/>
                </a:lnTo>
                <a:cubicBezTo>
                  <a:pt x="179" y="1441"/>
                  <a:pt x="0" y="1889"/>
                  <a:pt x="0" y="2442"/>
                </a:cubicBezTo>
                <a:lnTo>
                  <a:pt x="0" y="20599"/>
                </a:lnTo>
                <a:cubicBezTo>
                  <a:pt x="0" y="21152"/>
                  <a:pt x="179" y="21600"/>
                  <a:pt x="401" y="21600"/>
                </a:cubicBezTo>
                <a:lnTo>
                  <a:pt x="21197" y="21600"/>
                </a:lnTo>
                <a:cubicBezTo>
                  <a:pt x="21419" y="21600"/>
                  <a:pt x="21600" y="21152"/>
                  <a:pt x="21600" y="20599"/>
                </a:cubicBezTo>
                <a:lnTo>
                  <a:pt x="21600" y="2442"/>
                </a:lnTo>
                <a:cubicBezTo>
                  <a:pt x="21600" y="1889"/>
                  <a:pt x="21419" y="1441"/>
                  <a:pt x="21197" y="1441"/>
                </a:cubicBezTo>
                <a:lnTo>
                  <a:pt x="14191" y="1441"/>
                </a:lnTo>
                <a:lnTo>
                  <a:pt x="1338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Para un bloque entrar en la cadena, debe ser validado por un proceso llamado “Proof of work”</a:t>
            </a:r>
          </a:p>
        </p:txBody>
      </p:sp>
      <p:pic>
        <p:nvPicPr>
          <p:cNvPr id="658" name="Check File_24fbb8_100.png" descr="Check File_24fbb8_10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48367" y="2654300"/>
            <a:ext cx="1270001" cy="127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Rectangle"/>
          <p:cNvSpPr/>
          <p:nvPr/>
        </p:nvSpPr>
        <p:spPr>
          <a:xfrm>
            <a:off x="1636449" y="4126345"/>
            <a:ext cx="2447895" cy="328025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61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664" name="um.png"/>
          <p:cNvGrpSpPr/>
          <p:nvPr/>
        </p:nvGrpSpPr>
        <p:grpSpPr>
          <a:xfrm>
            <a:off x="89274" y="7954405"/>
            <a:ext cx="2161771" cy="1856417"/>
            <a:chOff x="0" y="0"/>
            <a:chExt cx="2161769" cy="1856415"/>
          </a:xfrm>
        </p:grpSpPr>
        <p:pic>
          <p:nvPicPr>
            <p:cNvPr id="663" name="um.png" descr="u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907770" cy="15262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2" name="um.png" descr="u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161770" cy="1856416"/>
            </a:xfrm>
            <a:prstGeom prst="rect">
              <a:avLst/>
            </a:prstGeom>
            <a:effectLst/>
          </p:spPr>
        </p:pic>
      </p:grpSp>
      <p:grpSp>
        <p:nvGrpSpPr>
          <p:cNvPr id="679" name="Group"/>
          <p:cNvGrpSpPr/>
          <p:nvPr/>
        </p:nvGrpSpPr>
        <p:grpSpPr>
          <a:xfrm>
            <a:off x="897485" y="1649172"/>
            <a:ext cx="2744428" cy="803083"/>
            <a:chOff x="0" y="0"/>
            <a:chExt cx="2744426" cy="803082"/>
          </a:xfrm>
        </p:grpSpPr>
        <p:sp>
          <p:nvSpPr>
            <p:cNvPr id="665" name="Rectangle"/>
            <p:cNvSpPr/>
            <p:nvPr/>
          </p:nvSpPr>
          <p:spPr>
            <a:xfrm>
              <a:off x="0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6" name="Rectangle"/>
            <p:cNvSpPr/>
            <p:nvPr/>
          </p:nvSpPr>
          <p:spPr>
            <a:xfrm>
              <a:off x="715041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7" name="Rectangle"/>
            <p:cNvSpPr/>
            <p:nvPr/>
          </p:nvSpPr>
          <p:spPr>
            <a:xfrm>
              <a:off x="1430083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8" name="Rectangle"/>
            <p:cNvSpPr/>
            <p:nvPr/>
          </p:nvSpPr>
          <p:spPr>
            <a:xfrm>
              <a:off x="2145125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 flipV="1">
              <a:off x="596385" y="184935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0" name="Line"/>
            <p:cNvSpPr/>
            <p:nvPr/>
          </p:nvSpPr>
          <p:spPr>
            <a:xfrm flipH="1">
              <a:off x="588556" y="618147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1" name="Line"/>
            <p:cNvSpPr/>
            <p:nvPr/>
          </p:nvSpPr>
          <p:spPr>
            <a:xfrm flipV="1">
              <a:off x="1319256" y="184935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2" name="Line"/>
            <p:cNvSpPr/>
            <p:nvPr/>
          </p:nvSpPr>
          <p:spPr>
            <a:xfrm flipH="1">
              <a:off x="1311427" y="618147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3" name="Line"/>
            <p:cNvSpPr/>
            <p:nvPr/>
          </p:nvSpPr>
          <p:spPr>
            <a:xfrm flipV="1">
              <a:off x="2042126" y="184935"/>
              <a:ext cx="113745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74" name="Line"/>
            <p:cNvSpPr/>
            <p:nvPr/>
          </p:nvSpPr>
          <p:spPr>
            <a:xfrm flipH="1">
              <a:off x="2034297" y="618147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pic>
          <p:nvPicPr>
            <p:cNvPr id="675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89312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6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74271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7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9229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8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4187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80" name="User Groups_47ce88_100.png" descr="User Groups_47ce88_10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34699" y="2654300"/>
            <a:ext cx="1270001" cy="1270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5" name="Group"/>
          <p:cNvGrpSpPr/>
          <p:nvPr/>
        </p:nvGrpSpPr>
        <p:grpSpPr>
          <a:xfrm>
            <a:off x="5130186" y="1613960"/>
            <a:ext cx="2744428" cy="803084"/>
            <a:chOff x="0" y="0"/>
            <a:chExt cx="2744426" cy="803082"/>
          </a:xfrm>
        </p:grpSpPr>
        <p:sp>
          <p:nvSpPr>
            <p:cNvPr id="681" name="Rectangle"/>
            <p:cNvSpPr/>
            <p:nvPr/>
          </p:nvSpPr>
          <p:spPr>
            <a:xfrm>
              <a:off x="0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2" name="Rectangle"/>
            <p:cNvSpPr/>
            <p:nvPr/>
          </p:nvSpPr>
          <p:spPr>
            <a:xfrm>
              <a:off x="715041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3" name="Rectangle"/>
            <p:cNvSpPr/>
            <p:nvPr/>
          </p:nvSpPr>
          <p:spPr>
            <a:xfrm>
              <a:off x="1430083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4" name="Rectangle"/>
            <p:cNvSpPr/>
            <p:nvPr/>
          </p:nvSpPr>
          <p:spPr>
            <a:xfrm>
              <a:off x="2145125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 flipV="1">
              <a:off x="596385" y="184935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6" name="Line"/>
            <p:cNvSpPr/>
            <p:nvPr/>
          </p:nvSpPr>
          <p:spPr>
            <a:xfrm flipH="1">
              <a:off x="588556" y="618147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7" name="Line"/>
            <p:cNvSpPr/>
            <p:nvPr/>
          </p:nvSpPr>
          <p:spPr>
            <a:xfrm flipV="1">
              <a:off x="1319256" y="184935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8" name="Line"/>
            <p:cNvSpPr/>
            <p:nvPr/>
          </p:nvSpPr>
          <p:spPr>
            <a:xfrm flipH="1">
              <a:off x="1311427" y="618147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89" name="Line"/>
            <p:cNvSpPr/>
            <p:nvPr/>
          </p:nvSpPr>
          <p:spPr>
            <a:xfrm flipV="1">
              <a:off x="2042126" y="184935"/>
              <a:ext cx="113745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90" name="Line"/>
            <p:cNvSpPr/>
            <p:nvPr/>
          </p:nvSpPr>
          <p:spPr>
            <a:xfrm flipH="1">
              <a:off x="2034297" y="618147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pic>
          <p:nvPicPr>
            <p:cNvPr id="691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89312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2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74271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3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9229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4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4187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96" name="User Groups_47ce88_100.png" descr="User Groups_47ce88_10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67400" y="2619088"/>
            <a:ext cx="1270000" cy="127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1" name="Group"/>
          <p:cNvGrpSpPr/>
          <p:nvPr/>
        </p:nvGrpSpPr>
        <p:grpSpPr>
          <a:xfrm>
            <a:off x="9362887" y="1632819"/>
            <a:ext cx="2744427" cy="803084"/>
            <a:chOff x="0" y="0"/>
            <a:chExt cx="2744426" cy="803082"/>
          </a:xfrm>
        </p:grpSpPr>
        <p:sp>
          <p:nvSpPr>
            <p:cNvPr id="697" name="Rectangle"/>
            <p:cNvSpPr/>
            <p:nvPr/>
          </p:nvSpPr>
          <p:spPr>
            <a:xfrm>
              <a:off x="0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8" name="Rectangle"/>
            <p:cNvSpPr/>
            <p:nvPr/>
          </p:nvSpPr>
          <p:spPr>
            <a:xfrm>
              <a:off x="715041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9" name="Rectangle"/>
            <p:cNvSpPr/>
            <p:nvPr/>
          </p:nvSpPr>
          <p:spPr>
            <a:xfrm>
              <a:off x="1430083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0" name="Rectangle"/>
            <p:cNvSpPr/>
            <p:nvPr/>
          </p:nvSpPr>
          <p:spPr>
            <a:xfrm>
              <a:off x="2145125" y="0"/>
              <a:ext cx="599302" cy="803083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 flipV="1">
              <a:off x="596385" y="184935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2" name="Line"/>
            <p:cNvSpPr/>
            <p:nvPr/>
          </p:nvSpPr>
          <p:spPr>
            <a:xfrm flipH="1">
              <a:off x="588556" y="618147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3" name="Line"/>
            <p:cNvSpPr/>
            <p:nvPr/>
          </p:nvSpPr>
          <p:spPr>
            <a:xfrm flipV="1">
              <a:off x="1319256" y="184935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4" name="Line"/>
            <p:cNvSpPr/>
            <p:nvPr/>
          </p:nvSpPr>
          <p:spPr>
            <a:xfrm flipH="1">
              <a:off x="1311427" y="618147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5" name="Line"/>
            <p:cNvSpPr/>
            <p:nvPr/>
          </p:nvSpPr>
          <p:spPr>
            <a:xfrm flipV="1">
              <a:off x="2042126" y="184935"/>
              <a:ext cx="113745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6" name="Line"/>
            <p:cNvSpPr/>
            <p:nvPr/>
          </p:nvSpPr>
          <p:spPr>
            <a:xfrm flipH="1">
              <a:off x="2034297" y="618147"/>
              <a:ext cx="113744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pic>
          <p:nvPicPr>
            <p:cNvPr id="707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89312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8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74271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9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59229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0" name="Check File_24fbb8_100.png" descr="Check File_24fbb8_100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4187" y="246078"/>
              <a:ext cx="310927" cy="310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12" name="User Groups_47ce88_100.png" descr="User Groups_47ce88_10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00100" y="2637947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Toda la información esta descentralizada, queriendo decir que esta repartida por toda la red de usuarios"/>
          <p:cNvSpPr/>
          <p:nvPr/>
        </p:nvSpPr>
        <p:spPr>
          <a:xfrm>
            <a:off x="341955" y="4144666"/>
            <a:ext cx="4424363" cy="1825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61" y="0"/>
                </a:moveTo>
                <a:lnTo>
                  <a:pt x="8659" y="2024"/>
                </a:lnTo>
                <a:lnTo>
                  <a:pt x="401" y="2024"/>
                </a:lnTo>
                <a:cubicBezTo>
                  <a:pt x="179" y="2024"/>
                  <a:pt x="0" y="2459"/>
                  <a:pt x="0" y="2996"/>
                </a:cubicBezTo>
                <a:lnTo>
                  <a:pt x="0" y="20628"/>
                </a:lnTo>
                <a:cubicBezTo>
                  <a:pt x="0" y="21165"/>
                  <a:pt x="179" y="21600"/>
                  <a:pt x="401" y="21600"/>
                </a:cubicBezTo>
                <a:lnTo>
                  <a:pt x="21197" y="21600"/>
                </a:lnTo>
                <a:cubicBezTo>
                  <a:pt x="21419" y="21600"/>
                  <a:pt x="21600" y="21165"/>
                  <a:pt x="21600" y="20628"/>
                </a:cubicBezTo>
                <a:lnTo>
                  <a:pt x="21600" y="2996"/>
                </a:lnTo>
                <a:cubicBezTo>
                  <a:pt x="21600" y="2459"/>
                  <a:pt x="21419" y="2024"/>
                  <a:pt x="21197" y="2024"/>
                </a:cubicBezTo>
                <a:lnTo>
                  <a:pt x="10265" y="2024"/>
                </a:lnTo>
                <a:lnTo>
                  <a:pt x="9461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400" u="sng">
                <a:solidFill>
                  <a:schemeClr val="accent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 la información esta descentralizada, queriendo decir que esta repartida por toda la red de usuarios</a:t>
            </a:r>
          </a:p>
        </p:txBody>
      </p:sp>
      <p:sp>
        <p:nvSpPr>
          <p:cNvPr id="714" name="Rectangle"/>
          <p:cNvSpPr/>
          <p:nvPr/>
        </p:nvSpPr>
        <p:spPr>
          <a:xfrm>
            <a:off x="4557095" y="4126345"/>
            <a:ext cx="2447894" cy="3280257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15" name="Rectangle"/>
          <p:cNvSpPr/>
          <p:nvPr/>
        </p:nvSpPr>
        <p:spPr>
          <a:xfrm>
            <a:off x="7477740" y="4126345"/>
            <a:ext cx="2447894" cy="328025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16" name="Rectangle"/>
          <p:cNvSpPr/>
          <p:nvPr/>
        </p:nvSpPr>
        <p:spPr>
          <a:xfrm>
            <a:off x="10398385" y="4126345"/>
            <a:ext cx="2447894" cy="328025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17" name="Line"/>
          <p:cNvSpPr/>
          <p:nvPr/>
        </p:nvSpPr>
        <p:spPr>
          <a:xfrm flipV="1">
            <a:off x="4072433" y="4881728"/>
            <a:ext cx="464594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18" name="Line"/>
          <p:cNvSpPr/>
          <p:nvPr/>
        </p:nvSpPr>
        <p:spPr>
          <a:xfrm flipH="1">
            <a:off x="4040454" y="6651218"/>
            <a:ext cx="464594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19" name="Line"/>
          <p:cNvSpPr/>
          <p:nvPr/>
        </p:nvSpPr>
        <p:spPr>
          <a:xfrm flipV="1">
            <a:off x="7025056" y="4881727"/>
            <a:ext cx="464594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20" name="Line"/>
          <p:cNvSpPr/>
          <p:nvPr/>
        </p:nvSpPr>
        <p:spPr>
          <a:xfrm flipH="1">
            <a:off x="6993078" y="6651218"/>
            <a:ext cx="464594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21" name="Line"/>
          <p:cNvSpPr/>
          <p:nvPr/>
        </p:nvSpPr>
        <p:spPr>
          <a:xfrm flipV="1">
            <a:off x="9977680" y="4881728"/>
            <a:ext cx="464594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22" name="Line"/>
          <p:cNvSpPr/>
          <p:nvPr/>
        </p:nvSpPr>
        <p:spPr>
          <a:xfrm flipH="1">
            <a:off x="9945701" y="6651218"/>
            <a:ext cx="464594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723" name="Check File_24fbb8_100.png" descr="Check File_24fbb8_10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87331" y="5131473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4" name="Ski Mask_47ce88_100.png" descr="Ski Mask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46042" y="5131473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Line"/>
          <p:cNvSpPr/>
          <p:nvPr/>
        </p:nvSpPr>
        <p:spPr>
          <a:xfrm>
            <a:off x="3132812" y="3289299"/>
            <a:ext cx="1802558" cy="1238873"/>
          </a:xfrm>
          <a:prstGeom prst="line">
            <a:avLst/>
          </a:prstGeom>
          <a:ln w="76200">
            <a:solidFill>
              <a:schemeClr val="accent3">
                <a:satOff val="18648"/>
                <a:lumOff val="597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26" name="Line"/>
          <p:cNvSpPr/>
          <p:nvPr/>
        </p:nvSpPr>
        <p:spPr>
          <a:xfrm flipH="1">
            <a:off x="5422226" y="3864782"/>
            <a:ext cx="690690" cy="690690"/>
          </a:xfrm>
          <a:prstGeom prst="line">
            <a:avLst/>
          </a:prstGeom>
          <a:ln w="76200">
            <a:solidFill>
              <a:schemeClr val="accent3">
                <a:satOff val="18648"/>
                <a:lumOff val="597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27" name="Line"/>
          <p:cNvSpPr/>
          <p:nvPr/>
        </p:nvSpPr>
        <p:spPr>
          <a:xfrm flipH="1">
            <a:off x="6626713" y="3434478"/>
            <a:ext cx="3272902" cy="1120993"/>
          </a:xfrm>
          <a:prstGeom prst="line">
            <a:avLst/>
          </a:prstGeom>
          <a:ln w="76200">
            <a:solidFill>
              <a:schemeClr val="accent3">
                <a:satOff val="18648"/>
                <a:lumOff val="597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728" name="Cuando alguien corrompe con o sin intensión un dato en la cadena, el sistema puede encontrar fácilmente el error y auto regularse"/>
          <p:cNvSpPr/>
          <p:nvPr/>
        </p:nvSpPr>
        <p:spPr>
          <a:xfrm>
            <a:off x="3821607" y="7626967"/>
            <a:ext cx="7759304" cy="1825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395" y="0"/>
                </a:moveTo>
                <a:lnTo>
                  <a:pt x="4937" y="2024"/>
                </a:lnTo>
                <a:lnTo>
                  <a:pt x="229" y="2024"/>
                </a:lnTo>
                <a:cubicBezTo>
                  <a:pt x="102" y="2024"/>
                  <a:pt x="0" y="2459"/>
                  <a:pt x="0" y="2996"/>
                </a:cubicBezTo>
                <a:lnTo>
                  <a:pt x="0" y="20628"/>
                </a:lnTo>
                <a:cubicBezTo>
                  <a:pt x="0" y="21165"/>
                  <a:pt x="102" y="21600"/>
                  <a:pt x="229" y="21600"/>
                </a:cubicBezTo>
                <a:lnTo>
                  <a:pt x="21371" y="21600"/>
                </a:lnTo>
                <a:cubicBezTo>
                  <a:pt x="21498" y="21600"/>
                  <a:pt x="21600" y="21165"/>
                  <a:pt x="21600" y="20628"/>
                </a:cubicBezTo>
                <a:lnTo>
                  <a:pt x="21600" y="2996"/>
                </a:lnTo>
                <a:cubicBezTo>
                  <a:pt x="21600" y="2459"/>
                  <a:pt x="21498" y="2024"/>
                  <a:pt x="21371" y="2024"/>
                </a:cubicBezTo>
                <a:lnTo>
                  <a:pt x="5853" y="2024"/>
                </a:lnTo>
                <a:lnTo>
                  <a:pt x="5395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Cuando alguien corrompe con o sin intensión un dato en la cadena, el sistema puede encontrar fácilmente el error y auto regularse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733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732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1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sp>
        <p:nvSpPr>
          <p:cNvPr id="734" name="¿Qué tan seguro es?"/>
          <p:cNvSpPr/>
          <p:nvPr/>
        </p:nvSpPr>
        <p:spPr>
          <a:xfrm>
            <a:off x="3503929" y="1512539"/>
            <a:ext cx="599694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¿Qué tan seguro es?</a:t>
            </a:r>
          </a:p>
        </p:txBody>
      </p:sp>
      <p:grpSp>
        <p:nvGrpSpPr>
          <p:cNvPr id="737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736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5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pic>
        <p:nvPicPr>
          <p:cNvPr id="738" name="Ski Mask_47ce88_100.png" descr="Ski Mask_47ce88_10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67400" y="2707447"/>
            <a:ext cx="1270000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9" name="User Groups_47ce88_100.png" descr="User Groups_47ce88_1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36909" y="4983305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User Groups_47ce88_100.png" descr="User Groups_47ce88_1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470897" y="5450857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1" name="User Groups_47ce88_100.png" descr="User Groups_47ce88_1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04884" y="4965700"/>
            <a:ext cx="1270001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2" name="User Groups_47ce88_100.png" descr="User Groups_47ce88_1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38871" y="5450857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3" name="User Groups_47ce88_100.png" descr="User Groups_47ce88_1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38985" y="4965700"/>
            <a:ext cx="1270001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User Groups_47ce88_100.png" descr="User Groups_47ce88_1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39098" y="5450857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45" name="Line"/>
          <p:cNvSpPr/>
          <p:nvPr/>
        </p:nvSpPr>
        <p:spPr>
          <a:xfrm>
            <a:off x="6402165" y="4292362"/>
            <a:ext cx="1" cy="1168876"/>
          </a:xfrm>
          <a:prstGeom prst="line">
            <a:avLst/>
          </a:prstGeom>
          <a:ln w="1016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746" name="Hacking_47ce88_100.png" descr="Hacking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04884" y="6279298"/>
            <a:ext cx="979898" cy="979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7" name="Hacking_47ce88_100.png" descr="Hacking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70897" y="6758233"/>
            <a:ext cx="979897" cy="979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Hacking_47ce88_100.png" descr="Hacking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36909" y="6279298"/>
            <a:ext cx="979898" cy="979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Hacking_47ce88_100.png" descr="Hacking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21991" y="6640921"/>
            <a:ext cx="979898" cy="979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0" name="Hacking_47ce88_100.png" descr="Hacking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23209" y="6640921"/>
            <a:ext cx="979898" cy="979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1" name="Clock_47ce88_100.png" descr="Clock_47ce88_1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939098" y="3873530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52" name="Para una persona “hackear” el sistema, tendría que “hackear” los dispositivos de todos los usuarios, AL MISMO TIEMPO."/>
          <p:cNvSpPr/>
          <p:nvPr/>
        </p:nvSpPr>
        <p:spPr>
          <a:xfrm>
            <a:off x="338568" y="2515359"/>
            <a:ext cx="4637883" cy="2311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3" y="0"/>
                </a:moveTo>
                <a:cubicBezTo>
                  <a:pt x="171" y="0"/>
                  <a:pt x="0" y="344"/>
                  <a:pt x="0" y="768"/>
                </a:cubicBezTo>
                <a:lnTo>
                  <a:pt x="0" y="20832"/>
                </a:lnTo>
                <a:cubicBezTo>
                  <a:pt x="0" y="21256"/>
                  <a:pt x="171" y="21600"/>
                  <a:pt x="383" y="21600"/>
                </a:cubicBezTo>
                <a:lnTo>
                  <a:pt x="20221" y="21600"/>
                </a:lnTo>
                <a:cubicBezTo>
                  <a:pt x="20433" y="21600"/>
                  <a:pt x="20606" y="21256"/>
                  <a:pt x="20606" y="20832"/>
                </a:cubicBezTo>
                <a:lnTo>
                  <a:pt x="20606" y="7890"/>
                </a:lnTo>
                <a:lnTo>
                  <a:pt x="21600" y="6354"/>
                </a:lnTo>
                <a:lnTo>
                  <a:pt x="20606" y="4822"/>
                </a:lnTo>
                <a:lnTo>
                  <a:pt x="20606" y="768"/>
                </a:lnTo>
                <a:cubicBezTo>
                  <a:pt x="20606" y="344"/>
                  <a:pt x="20433" y="0"/>
                  <a:pt x="20221" y="0"/>
                </a:cubicBezTo>
                <a:lnTo>
                  <a:pt x="383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/>
            </a:pPr>
            <a:r>
              <a:t>Para una persona “hackear” el sistema, tendría que “hackear” los dispositivos de todos los usuarios,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AL MISMO TIEMPO.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757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756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55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760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759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58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sp>
        <p:nvSpPr>
          <p:cNvPr id="761" name="¡GRACIAS!"/>
          <p:cNvSpPr/>
          <p:nvPr/>
        </p:nvSpPr>
        <p:spPr>
          <a:xfrm>
            <a:off x="3234690" y="3648704"/>
            <a:ext cx="653542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pPr/>
            <a:r>
              <a:t>¡GRACIAS!</a:t>
            </a:r>
          </a:p>
        </p:txBody>
      </p:sp>
      <p:pic>
        <p:nvPicPr>
          <p:cNvPr id="762" name="Idea_47ce88_100.png" descr="Idea_47ce88_10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04813" y="1555382"/>
            <a:ext cx="1995174" cy="19951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5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764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63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768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767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66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773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772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1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776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775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4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sp>
        <p:nvSpPr>
          <p:cNvPr id="777" name="Barclays…"/>
          <p:cNvSpPr/>
          <p:nvPr/>
        </p:nvSpPr>
        <p:spPr>
          <a:xfrm>
            <a:off x="1841797" y="1358900"/>
            <a:ext cx="3331221" cy="515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Barclays 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Goldman Sachs,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JPMorgan, 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State Street, 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UBS, 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Royal Bank Of Scotland, 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Credit Suisse, 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BBVA 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</a:p>
        </p:txBody>
      </p:sp>
      <p:grpSp>
        <p:nvGrpSpPr>
          <p:cNvPr id="780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779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78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783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782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81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sp>
        <p:nvSpPr>
          <p:cNvPr id="784" name="Estonia…"/>
          <p:cNvSpPr/>
          <p:nvPr/>
        </p:nvSpPr>
        <p:spPr>
          <a:xfrm>
            <a:off x="8864897" y="1219199"/>
            <a:ext cx="1883272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Estonia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USA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Dinamarca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Suecia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Korea del Sur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Holanda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Finlandia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Canada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UK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Australia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Tunisia</a:t>
            </a:r>
          </a:p>
        </p:txBody>
      </p:sp>
      <p:sp>
        <p:nvSpPr>
          <p:cNvPr id="785" name="IBM"/>
          <p:cNvSpPr/>
          <p:nvPr/>
        </p:nvSpPr>
        <p:spPr>
          <a:xfrm>
            <a:off x="1917997" y="6134100"/>
            <a:ext cx="76631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4600"/>
              </a:lnSpc>
              <a:spcBef>
                <a:spcPts val="1200"/>
              </a:spcBef>
              <a:defRPr sz="2400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IBM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4" grpId="2"/>
      <p:bldP build="whole" bldLvl="1" animBg="1" rev="0" advAuto="0" spid="777" grpId="1"/>
      <p:bldP build="whole" bldLvl="1" animBg="1" rev="0" advAuto="0" spid="785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790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789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88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793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792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91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sp>
        <p:nvSpPr>
          <p:cNvPr id="794" name="Bitcoin…"/>
          <p:cNvSpPr/>
          <p:nvPr/>
        </p:nvSpPr>
        <p:spPr>
          <a:xfrm>
            <a:off x="1841797" y="2400299"/>
            <a:ext cx="2408040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Bitcoin 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Stampery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Block Notary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Proof of existence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Ascribe</a:t>
            </a:r>
          </a:p>
          <a:p>
            <a:pPr algn="l" defTabSz="457200">
              <a:lnSpc>
                <a:spcPts val="4600"/>
              </a:lnSpc>
              <a:spcBef>
                <a:spcPts val="1200"/>
              </a:spcBef>
              <a:defRPr sz="2400">
                <a:latin typeface="Times"/>
                <a:ea typeface="Times"/>
                <a:cs typeface="Times"/>
                <a:sym typeface="Times"/>
              </a:defRPr>
            </a:pPr>
            <a:r>
              <a:t>Storj</a:t>
            </a:r>
          </a:p>
        </p:txBody>
      </p:sp>
      <p:grpSp>
        <p:nvGrpSpPr>
          <p:cNvPr id="797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796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95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800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799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98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805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804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3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808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807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6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811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810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9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814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813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12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pic>
        <p:nvPicPr>
          <p:cNvPr id="815" name="Screen Shot 2017-04-03 at 12.56.18 PM.png" descr="Screen Shot 2017-04-03 at 12.56.18 PM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17800" y="1851868"/>
            <a:ext cx="7569200" cy="469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178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177" name="um.png" descr="u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" name="um.png" descr="u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181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180" name="ucaldas.gif" descr="ucaldas.g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9" name="ucaldas.gif" descr="ucaldas.gif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184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183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2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grpSp>
        <p:nvGrpSpPr>
          <p:cNvPr id="190" name="Group"/>
          <p:cNvGrpSpPr/>
          <p:nvPr/>
        </p:nvGrpSpPr>
        <p:grpSpPr>
          <a:xfrm>
            <a:off x="184772" y="1351450"/>
            <a:ext cx="1530862" cy="6659075"/>
            <a:chOff x="0" y="0"/>
            <a:chExt cx="1530861" cy="6659074"/>
          </a:xfrm>
        </p:grpSpPr>
        <p:pic>
          <p:nvPicPr>
            <p:cNvPr id="185" name="Global Citizen_47ce88_100.png" descr="Global Citizen_47ce88_100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5128213"/>
              <a:ext cx="1530862" cy="1530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City Hall_47ce88_100.png" descr="City Hall_47ce88_100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1507" y="0"/>
              <a:ext cx="1287847" cy="12878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nnovation_47ce88_100.png" descr="Innovation_47ce88_100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2114" y="2776923"/>
              <a:ext cx="1206633" cy="1206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Line"/>
            <p:cNvSpPr/>
            <p:nvPr/>
          </p:nvSpPr>
          <p:spPr>
            <a:xfrm flipV="1">
              <a:off x="791394" y="4247096"/>
              <a:ext cx="1" cy="73799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89" name="Line"/>
            <p:cNvSpPr/>
            <p:nvPr/>
          </p:nvSpPr>
          <p:spPr>
            <a:xfrm flipV="1">
              <a:off x="765430" y="1671801"/>
              <a:ext cx="1" cy="84158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193" name="Group"/>
          <p:cNvGrpSpPr/>
          <p:nvPr/>
        </p:nvGrpSpPr>
        <p:grpSpPr>
          <a:xfrm>
            <a:off x="2816834" y="3734515"/>
            <a:ext cx="2648273" cy="1892945"/>
            <a:chOff x="0" y="0"/>
            <a:chExt cx="2648272" cy="1892944"/>
          </a:xfrm>
        </p:grpSpPr>
        <p:pic>
          <p:nvPicPr>
            <p:cNvPr id="191" name="User_47ce88_100.png" descr="User_47ce88_100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1892945" cy="1892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Touchscreen Smartphone_47ce88_100.png" descr="Touchscreen Smartphone_47ce88_100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78272" y="311472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4" name="Money Transfer_47ce88_100.png" descr="Money Transfer_47ce88_100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446013" y="4045987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Check File_47ce88_100.png" descr="Check File_47ce88_100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900119" y="4037064"/>
            <a:ext cx="1287847" cy="128784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Line"/>
          <p:cNvSpPr/>
          <p:nvPr/>
        </p:nvSpPr>
        <p:spPr>
          <a:xfrm flipH="1">
            <a:off x="7795178" y="4703262"/>
            <a:ext cx="1025777" cy="1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7" name="Line"/>
          <p:cNvSpPr/>
          <p:nvPr/>
        </p:nvSpPr>
        <p:spPr>
          <a:xfrm flipH="1">
            <a:off x="5341072" y="4680987"/>
            <a:ext cx="1025776" cy="1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98" name="Imagínense recibir automáticamente, algún subsidio al cual tenga derecho, directamente en su dispositivo móvil, simplemente con tener instalada una aplicación"/>
          <p:cNvSpPr/>
          <p:nvPr/>
        </p:nvSpPr>
        <p:spPr>
          <a:xfrm>
            <a:off x="3345559" y="5633990"/>
            <a:ext cx="6944520" cy="186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78" y="0"/>
                </a:moveTo>
                <a:lnTo>
                  <a:pt x="1883" y="1700"/>
                </a:lnTo>
                <a:lnTo>
                  <a:pt x="198" y="1700"/>
                </a:lnTo>
                <a:cubicBezTo>
                  <a:pt x="88" y="1700"/>
                  <a:pt x="0" y="2030"/>
                  <a:pt x="0" y="2437"/>
                </a:cubicBezTo>
                <a:lnTo>
                  <a:pt x="0" y="20863"/>
                </a:lnTo>
                <a:cubicBezTo>
                  <a:pt x="0" y="21270"/>
                  <a:pt x="88" y="21600"/>
                  <a:pt x="198" y="21600"/>
                </a:cubicBezTo>
                <a:lnTo>
                  <a:pt x="21402" y="21600"/>
                </a:lnTo>
                <a:cubicBezTo>
                  <a:pt x="21512" y="21600"/>
                  <a:pt x="21600" y="21270"/>
                  <a:pt x="21600" y="20863"/>
                </a:cubicBezTo>
                <a:lnTo>
                  <a:pt x="21600" y="2437"/>
                </a:lnTo>
                <a:cubicBezTo>
                  <a:pt x="21600" y="2030"/>
                  <a:pt x="21512" y="1700"/>
                  <a:pt x="21402" y="1700"/>
                </a:cubicBezTo>
                <a:lnTo>
                  <a:pt x="2673" y="1700"/>
                </a:lnTo>
                <a:lnTo>
                  <a:pt x="2278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Imagínense recibir automáticamente, algún subsidio al cual tenga derecho, directamente en su dispositivo móvil, simplemente con tener instalada una aplicación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5"/>
      <p:bldP build="whole" bldLvl="1" animBg="1" rev="0" advAuto="0" spid="197" grpId="4"/>
      <p:bldP build="whole" bldLvl="1" animBg="1" rev="0" advAuto="0" spid="195" grpId="1"/>
      <p:bldP build="whole" bldLvl="1" animBg="1" rev="0" advAuto="0" spid="198" grpId="6"/>
      <p:bldP build="whole" bldLvl="1" animBg="1" rev="0" advAuto="0" spid="194" grpId="3"/>
      <p:bldP build="whole" bldLvl="1" animBg="1" rev="0" advAuto="0" spid="19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D Card_47ce88_100.png" descr="ID Card_47ce88_1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6308" y="3931105"/>
            <a:ext cx="1499766" cy="149976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206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205" name="um.png" descr="u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4" name="um.png" descr="um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209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208" name="ucaldas.gif" descr="ucaldas.gi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7" name="ucaldas.gif" descr="ucaldas.gif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212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211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0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grpSp>
        <p:nvGrpSpPr>
          <p:cNvPr id="218" name="Group"/>
          <p:cNvGrpSpPr/>
          <p:nvPr/>
        </p:nvGrpSpPr>
        <p:grpSpPr>
          <a:xfrm>
            <a:off x="184772" y="1351450"/>
            <a:ext cx="1530862" cy="6659075"/>
            <a:chOff x="0" y="0"/>
            <a:chExt cx="1530861" cy="6659074"/>
          </a:xfrm>
        </p:grpSpPr>
        <p:pic>
          <p:nvPicPr>
            <p:cNvPr id="213" name="Global Citizen_47ce88_100.png" descr="Global Citizen_47ce88_100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5128213"/>
              <a:ext cx="1530862" cy="1530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City Hall_47ce88_100.png" descr="City Hall_47ce88_100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1507" y="0"/>
              <a:ext cx="1287847" cy="12878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nnovation_47ce88_100.png" descr="Innovation_47ce88_100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62114" y="2776923"/>
              <a:ext cx="1206633" cy="1206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Line"/>
            <p:cNvSpPr/>
            <p:nvPr/>
          </p:nvSpPr>
          <p:spPr>
            <a:xfrm flipV="1">
              <a:off x="791394" y="4247096"/>
              <a:ext cx="1" cy="73799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17" name="Line"/>
            <p:cNvSpPr/>
            <p:nvPr/>
          </p:nvSpPr>
          <p:spPr>
            <a:xfrm flipV="1">
              <a:off x="765430" y="1671801"/>
              <a:ext cx="1" cy="84158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221" name="Group"/>
          <p:cNvGrpSpPr/>
          <p:nvPr/>
        </p:nvGrpSpPr>
        <p:grpSpPr>
          <a:xfrm>
            <a:off x="2816834" y="3734515"/>
            <a:ext cx="2648273" cy="1892945"/>
            <a:chOff x="0" y="0"/>
            <a:chExt cx="2648272" cy="1892944"/>
          </a:xfrm>
        </p:grpSpPr>
        <p:pic>
          <p:nvPicPr>
            <p:cNvPr id="219" name="User_47ce88_100.png" descr="User_47ce88_100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1892945" cy="1892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Touchscreen Smartphone_47ce88_100.png" descr="Touchscreen Smartphone_47ce88_100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378272" y="311472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2" name="Check File_47ce88_100.png" descr="Check File_47ce88_100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085666" y="4379560"/>
            <a:ext cx="602855" cy="6028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6" name="Group"/>
          <p:cNvGrpSpPr/>
          <p:nvPr/>
        </p:nvGrpSpPr>
        <p:grpSpPr>
          <a:xfrm>
            <a:off x="10117666" y="1762672"/>
            <a:ext cx="2211521" cy="2361025"/>
            <a:chOff x="0" y="0"/>
            <a:chExt cx="2211519" cy="2361024"/>
          </a:xfrm>
        </p:grpSpPr>
        <p:pic>
          <p:nvPicPr>
            <p:cNvPr id="223" name="ID Card_ff6375_100.png" descr="ID Card_ff6375_100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0" y="0"/>
              <a:ext cx="1530862" cy="1530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Delete File_47ce88_100.png" descr="Delete File_47ce88_100.pn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608666" y="464004"/>
              <a:ext cx="602854" cy="6028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Initiate Money Transfer_47ce88_100.png" descr="Initiate Money Transfer_47ce88_100.png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99548" y="1429261"/>
              <a:ext cx="931764" cy="931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0" name="Group"/>
          <p:cNvGrpSpPr/>
          <p:nvPr/>
        </p:nvGrpSpPr>
        <p:grpSpPr>
          <a:xfrm>
            <a:off x="10312400" y="5760675"/>
            <a:ext cx="2211520" cy="2338420"/>
            <a:chOff x="0" y="0"/>
            <a:chExt cx="2211519" cy="2338418"/>
          </a:xfrm>
        </p:grpSpPr>
        <p:pic>
          <p:nvPicPr>
            <p:cNvPr id="227" name="ID Card_ff6375_100.png" descr="ID Card_ff6375_100.pn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0" y="0"/>
              <a:ext cx="1530862" cy="1530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Delete File_47ce88_100.png" descr="Delete File_47ce88_100.pn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608666" y="464003"/>
              <a:ext cx="602854" cy="6028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Ski Mask_47ce88_100.png" descr="Ski Mask_47ce88_100.png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99549" y="1406654"/>
              <a:ext cx="931764" cy="931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1" name="Line"/>
          <p:cNvSpPr/>
          <p:nvPr/>
        </p:nvSpPr>
        <p:spPr>
          <a:xfrm flipV="1">
            <a:off x="7484197" y="2591333"/>
            <a:ext cx="2354503" cy="1351860"/>
          </a:xfrm>
          <a:prstGeom prst="line">
            <a:avLst/>
          </a:prstGeom>
          <a:ln w="1016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2" name="Line"/>
          <p:cNvSpPr/>
          <p:nvPr/>
        </p:nvSpPr>
        <p:spPr>
          <a:xfrm>
            <a:off x="7611419" y="5416193"/>
            <a:ext cx="2104109" cy="1489085"/>
          </a:xfrm>
          <a:prstGeom prst="line">
            <a:avLst/>
          </a:prstGeom>
          <a:ln w="1016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3" name="Line"/>
          <p:cNvSpPr/>
          <p:nvPr/>
        </p:nvSpPr>
        <p:spPr>
          <a:xfrm>
            <a:off x="5434402" y="4680987"/>
            <a:ext cx="931764" cy="1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34" name="Piensen en una identificación virtual avalada por el estado, la cual tenga las mismas facultades que la cédula de ciudadanía"/>
          <p:cNvSpPr/>
          <p:nvPr/>
        </p:nvSpPr>
        <p:spPr>
          <a:xfrm>
            <a:off x="2829534" y="1622280"/>
            <a:ext cx="4742260" cy="2192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9" y="0"/>
                </a:moveTo>
                <a:cubicBezTo>
                  <a:pt x="129" y="0"/>
                  <a:pt x="0" y="280"/>
                  <a:pt x="0" y="626"/>
                </a:cubicBezTo>
                <a:lnTo>
                  <a:pt x="0" y="15328"/>
                </a:lnTo>
                <a:cubicBezTo>
                  <a:pt x="0" y="15674"/>
                  <a:pt x="129" y="15954"/>
                  <a:pt x="289" y="15954"/>
                </a:cubicBezTo>
                <a:lnTo>
                  <a:pt x="18317" y="15954"/>
                </a:lnTo>
                <a:lnTo>
                  <a:pt x="18896" y="21600"/>
                </a:lnTo>
                <a:lnTo>
                  <a:pt x="19474" y="15954"/>
                </a:lnTo>
                <a:lnTo>
                  <a:pt x="21311" y="15954"/>
                </a:lnTo>
                <a:cubicBezTo>
                  <a:pt x="21471" y="15954"/>
                  <a:pt x="21600" y="15674"/>
                  <a:pt x="21600" y="15328"/>
                </a:cubicBezTo>
                <a:lnTo>
                  <a:pt x="21600" y="626"/>
                </a:lnTo>
                <a:cubicBezTo>
                  <a:pt x="21600" y="280"/>
                  <a:pt x="21471" y="0"/>
                  <a:pt x="21311" y="0"/>
                </a:cubicBezTo>
                <a:lnTo>
                  <a:pt x="28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Piensen en una identificación virtual avalada por el estado, la cual tenga las mismas facultades que la cédula de ciudadanía</a:t>
            </a:r>
          </a:p>
        </p:txBody>
      </p:sp>
      <p:sp>
        <p:nvSpPr>
          <p:cNvPr id="235" name="Que nos evite los tramites y molestias sufridos por perdidas, falsificaciones o usos indebidos de copias físicas"/>
          <p:cNvSpPr/>
          <p:nvPr/>
        </p:nvSpPr>
        <p:spPr>
          <a:xfrm>
            <a:off x="3123313" y="6140905"/>
            <a:ext cx="6001941" cy="1672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9" y="0"/>
                </a:moveTo>
                <a:cubicBezTo>
                  <a:pt x="102" y="0"/>
                  <a:pt x="0" y="367"/>
                  <a:pt x="0" y="820"/>
                </a:cubicBezTo>
                <a:lnTo>
                  <a:pt x="0" y="20780"/>
                </a:lnTo>
                <a:cubicBezTo>
                  <a:pt x="0" y="21233"/>
                  <a:pt x="102" y="21600"/>
                  <a:pt x="229" y="21600"/>
                </a:cubicBezTo>
                <a:lnTo>
                  <a:pt x="18168" y="21600"/>
                </a:lnTo>
                <a:cubicBezTo>
                  <a:pt x="18294" y="21600"/>
                  <a:pt x="18396" y="21233"/>
                  <a:pt x="18396" y="20780"/>
                </a:cubicBezTo>
                <a:lnTo>
                  <a:pt x="18396" y="16104"/>
                </a:lnTo>
                <a:lnTo>
                  <a:pt x="21600" y="14463"/>
                </a:lnTo>
                <a:lnTo>
                  <a:pt x="18396" y="12817"/>
                </a:lnTo>
                <a:lnTo>
                  <a:pt x="18396" y="820"/>
                </a:lnTo>
                <a:cubicBezTo>
                  <a:pt x="18396" y="367"/>
                  <a:pt x="18294" y="0"/>
                  <a:pt x="18168" y="0"/>
                </a:cubicBezTo>
                <a:lnTo>
                  <a:pt x="22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Que nos evite los tramites y molestias sufridos por perdidas, falsificaciones o usos indebidos de copias físicas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3"/>
      <p:bldP build="whole" bldLvl="1" animBg="1" rev="0" advAuto="0" spid="233" grpId="2"/>
      <p:bldP build="whole" bldLvl="1" animBg="1" rev="0" advAuto="0" spid="226" grpId="7"/>
      <p:bldP build="whole" bldLvl="1" animBg="1" rev="0" advAuto="0" spid="232" grpId="8"/>
      <p:bldP build="whole" bldLvl="1" animBg="1" rev="0" advAuto="0" spid="231" grpId="6"/>
      <p:bldP build="whole" bldLvl="1" animBg="1" rev="0" advAuto="0" spid="230" grpId="9"/>
      <p:bldP build="whole" bldLvl="1" animBg="1" rev="0" advAuto="0" spid="235" grpId="10"/>
      <p:bldP build="whole" bldLvl="1" animBg="1" rev="0" advAuto="0" spid="221" grpId="1"/>
      <p:bldP build="whole" bldLvl="1" animBg="1" rev="0" advAuto="0" spid="234" grpId="5"/>
      <p:bldP build="whole" bldLvl="1" animBg="1" rev="0" advAuto="0" spid="222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242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241" name="um.png" descr="u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0" name="um.png" descr="u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245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244" name="ucaldas.gif" descr="ucaldas.g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3" name="ucaldas.gif" descr="ucaldas.gif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248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247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6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grpSp>
        <p:nvGrpSpPr>
          <p:cNvPr id="254" name="Group"/>
          <p:cNvGrpSpPr/>
          <p:nvPr/>
        </p:nvGrpSpPr>
        <p:grpSpPr>
          <a:xfrm>
            <a:off x="184772" y="1351450"/>
            <a:ext cx="1530862" cy="6659075"/>
            <a:chOff x="0" y="0"/>
            <a:chExt cx="1530861" cy="6659074"/>
          </a:xfrm>
        </p:grpSpPr>
        <p:pic>
          <p:nvPicPr>
            <p:cNvPr id="249" name="Global Citizen_47ce88_100.png" descr="Global Citizen_47ce88_100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5128213"/>
              <a:ext cx="1530862" cy="1530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City Hall_47ce88_100.png" descr="City Hall_47ce88_100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1507" y="0"/>
              <a:ext cx="1287847" cy="12878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Innovation_47ce88_100.png" descr="Innovation_47ce88_100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2114" y="2776923"/>
              <a:ext cx="1206633" cy="1206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" name="Line"/>
            <p:cNvSpPr/>
            <p:nvPr/>
          </p:nvSpPr>
          <p:spPr>
            <a:xfrm flipV="1">
              <a:off x="791394" y="4247096"/>
              <a:ext cx="1" cy="73799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53" name="Line"/>
            <p:cNvSpPr/>
            <p:nvPr/>
          </p:nvSpPr>
          <p:spPr>
            <a:xfrm flipV="1">
              <a:off x="765430" y="1671801"/>
              <a:ext cx="1" cy="84158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257" name="Group"/>
          <p:cNvGrpSpPr/>
          <p:nvPr/>
        </p:nvGrpSpPr>
        <p:grpSpPr>
          <a:xfrm>
            <a:off x="5178263" y="3930327"/>
            <a:ext cx="2648274" cy="1892946"/>
            <a:chOff x="0" y="0"/>
            <a:chExt cx="2648272" cy="1892944"/>
          </a:xfrm>
        </p:grpSpPr>
        <p:pic>
          <p:nvPicPr>
            <p:cNvPr id="255" name="User_47ce88_100.png" descr="User_47ce88_100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1892945" cy="1892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Touchscreen Smartphone_47ce88_100.png" descr="Touchscreen Smartphone_47ce88_100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378272" y="311472"/>
              <a:ext cx="1270001" cy="1270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8" name="Elections_47ce88_100.png" descr="Elections_47ce88_100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223908" y="6362700"/>
            <a:ext cx="1524001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Parliament_47ce88_100.png" descr="Parliament_47ce88_100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876321" y="1383026"/>
            <a:ext cx="1995175" cy="199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Home_47ce88_100.png" descr="Home_47ce88_100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755466" y="4241800"/>
            <a:ext cx="1270001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User Groups_47ce88_100.png" descr="User Groups_47ce88_100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8627533" y="6489700"/>
            <a:ext cx="1270001" cy="127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Line"/>
          <p:cNvSpPr/>
          <p:nvPr/>
        </p:nvSpPr>
        <p:spPr>
          <a:xfrm>
            <a:off x="5044935" y="3289300"/>
            <a:ext cx="760125" cy="760124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63" name="Line"/>
          <p:cNvSpPr/>
          <p:nvPr/>
        </p:nvSpPr>
        <p:spPr>
          <a:xfrm>
            <a:off x="7541034" y="5803900"/>
            <a:ext cx="760125" cy="760124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64" name="Incluso imaginen que nuestros mandatarios puedan generar consultas al pueblo."/>
          <p:cNvSpPr/>
          <p:nvPr/>
        </p:nvSpPr>
        <p:spPr>
          <a:xfrm>
            <a:off x="5520831" y="1698530"/>
            <a:ext cx="5347892" cy="149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72" y="0"/>
                </a:moveTo>
                <a:cubicBezTo>
                  <a:pt x="548" y="0"/>
                  <a:pt x="447" y="359"/>
                  <a:pt x="447" y="801"/>
                </a:cubicBezTo>
                <a:lnTo>
                  <a:pt x="447" y="9644"/>
                </a:lnTo>
                <a:lnTo>
                  <a:pt x="0" y="11246"/>
                </a:lnTo>
                <a:lnTo>
                  <a:pt x="447" y="12842"/>
                </a:lnTo>
                <a:lnTo>
                  <a:pt x="447" y="20799"/>
                </a:lnTo>
                <a:cubicBezTo>
                  <a:pt x="447" y="21241"/>
                  <a:pt x="548" y="21600"/>
                  <a:pt x="672" y="21600"/>
                </a:cubicBezTo>
                <a:lnTo>
                  <a:pt x="21376" y="21600"/>
                </a:lnTo>
                <a:cubicBezTo>
                  <a:pt x="21499" y="21600"/>
                  <a:pt x="21600" y="21241"/>
                  <a:pt x="21600" y="20799"/>
                </a:cubicBezTo>
                <a:lnTo>
                  <a:pt x="21600" y="801"/>
                </a:lnTo>
                <a:cubicBezTo>
                  <a:pt x="21600" y="359"/>
                  <a:pt x="21499" y="0"/>
                  <a:pt x="21376" y="0"/>
                </a:cubicBezTo>
                <a:lnTo>
                  <a:pt x="672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Incluso imaginen que nuestros mandatarios puedan generar consultas al pueblo.</a:t>
            </a:r>
          </a:p>
        </p:txBody>
      </p:sp>
      <p:sp>
        <p:nvSpPr>
          <p:cNvPr id="265" name="Y nosotros la ciudadanía podamos participar desde la comodidad de nuestro hogar a un click en nuestro celular."/>
          <p:cNvSpPr/>
          <p:nvPr/>
        </p:nvSpPr>
        <p:spPr>
          <a:xfrm>
            <a:off x="2423257" y="6423824"/>
            <a:ext cx="5478860" cy="1867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9" y="0"/>
                </a:moveTo>
                <a:cubicBezTo>
                  <a:pt x="98" y="0"/>
                  <a:pt x="0" y="288"/>
                  <a:pt x="0" y="643"/>
                </a:cubicBezTo>
                <a:lnTo>
                  <a:pt x="0" y="20957"/>
                </a:lnTo>
                <a:cubicBezTo>
                  <a:pt x="0" y="21312"/>
                  <a:pt x="98" y="21600"/>
                  <a:pt x="219" y="21600"/>
                </a:cubicBezTo>
                <a:lnTo>
                  <a:pt x="20428" y="21600"/>
                </a:lnTo>
                <a:cubicBezTo>
                  <a:pt x="20549" y="21600"/>
                  <a:pt x="20647" y="21312"/>
                  <a:pt x="20647" y="20957"/>
                </a:cubicBezTo>
                <a:lnTo>
                  <a:pt x="20647" y="14998"/>
                </a:lnTo>
                <a:lnTo>
                  <a:pt x="21600" y="13717"/>
                </a:lnTo>
                <a:lnTo>
                  <a:pt x="20647" y="12437"/>
                </a:lnTo>
                <a:lnTo>
                  <a:pt x="20647" y="643"/>
                </a:lnTo>
                <a:cubicBezTo>
                  <a:pt x="20647" y="288"/>
                  <a:pt x="20549" y="0"/>
                  <a:pt x="20428" y="0"/>
                </a:cubicBezTo>
                <a:lnTo>
                  <a:pt x="219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Y nosotros la ciudadanía podamos participar desde la comodidad de nuestro hogar a un click en nuestro celular.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3"/>
      <p:bldP build="whole" bldLvl="1" animBg="1" rev="0" advAuto="0" spid="258" grpId="7"/>
      <p:bldP build="whole" bldLvl="1" animBg="1" rev="0" advAuto="0" spid="261" grpId="8"/>
      <p:bldP build="whole" bldLvl="1" animBg="1" rev="0" advAuto="0" spid="257" grpId="4"/>
      <p:bldP build="whole" bldLvl="1" animBg="1" rev="0" advAuto="0" spid="264" grpId="2"/>
      <p:bldP build="whole" bldLvl="1" animBg="1" rev="0" advAuto="0" spid="265" grpId="9"/>
      <p:bldP build="whole" bldLvl="1" animBg="1" rev="0" advAuto="0" spid="263" grpId="6"/>
      <p:bldP build="whole" bldLvl="1" animBg="1" rev="0" advAuto="0" spid="260" grpId="5"/>
      <p:bldP build="whole" bldLvl="1" animBg="1" rev="0" advAuto="0" spid="25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272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271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0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275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274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3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278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277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6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grpSp>
        <p:nvGrpSpPr>
          <p:cNvPr id="284" name="Group"/>
          <p:cNvGrpSpPr/>
          <p:nvPr/>
        </p:nvGrpSpPr>
        <p:grpSpPr>
          <a:xfrm>
            <a:off x="184772" y="1351450"/>
            <a:ext cx="1530862" cy="6659075"/>
            <a:chOff x="0" y="0"/>
            <a:chExt cx="1530861" cy="6659074"/>
          </a:xfrm>
        </p:grpSpPr>
        <p:pic>
          <p:nvPicPr>
            <p:cNvPr id="279" name="Global Citizen_47ce88_100.png" descr="Global Citizen_47ce88_100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5128213"/>
              <a:ext cx="1530862" cy="1530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City Hall_47ce88_100.png" descr="City Hall_47ce88_100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1507" y="0"/>
              <a:ext cx="1287847" cy="12878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Innovation_47ce88_100.png" descr="Innovation_47ce88_100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62114" y="2776923"/>
              <a:ext cx="1206633" cy="1206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" name="Line"/>
            <p:cNvSpPr/>
            <p:nvPr/>
          </p:nvSpPr>
          <p:spPr>
            <a:xfrm flipV="1">
              <a:off x="791394" y="4247096"/>
              <a:ext cx="1" cy="73799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83" name="Line"/>
            <p:cNvSpPr/>
            <p:nvPr/>
          </p:nvSpPr>
          <p:spPr>
            <a:xfrm flipV="1">
              <a:off x="765430" y="1671801"/>
              <a:ext cx="1" cy="84158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pic>
        <p:nvPicPr>
          <p:cNvPr id="285" name="Entering Heaven Alive_47ce88_100.png" descr="Entering Heaven Alive_47ce88_100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571695" y="1327245"/>
            <a:ext cx="2167204" cy="2167204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Parece que nos estuviéramos adentrando en el reino de lo idílico, pero lograr este tipo de soluciones hoy en día es posible."/>
          <p:cNvSpPr/>
          <p:nvPr/>
        </p:nvSpPr>
        <p:spPr>
          <a:xfrm>
            <a:off x="6123279" y="1706546"/>
            <a:ext cx="6151564" cy="1408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07" y="0"/>
                </a:moveTo>
                <a:cubicBezTo>
                  <a:pt x="599" y="0"/>
                  <a:pt x="511" y="382"/>
                  <a:pt x="511" y="852"/>
                </a:cubicBezTo>
                <a:lnTo>
                  <a:pt x="511" y="9148"/>
                </a:lnTo>
                <a:lnTo>
                  <a:pt x="0" y="10858"/>
                </a:lnTo>
                <a:lnTo>
                  <a:pt x="511" y="12562"/>
                </a:lnTo>
                <a:lnTo>
                  <a:pt x="511" y="20748"/>
                </a:lnTo>
                <a:cubicBezTo>
                  <a:pt x="511" y="21218"/>
                  <a:pt x="599" y="21600"/>
                  <a:pt x="707" y="21600"/>
                </a:cubicBezTo>
                <a:lnTo>
                  <a:pt x="21406" y="21600"/>
                </a:lnTo>
                <a:cubicBezTo>
                  <a:pt x="21514" y="21600"/>
                  <a:pt x="21600" y="21218"/>
                  <a:pt x="21600" y="20748"/>
                </a:cubicBezTo>
                <a:lnTo>
                  <a:pt x="21600" y="852"/>
                </a:lnTo>
                <a:cubicBezTo>
                  <a:pt x="21600" y="382"/>
                  <a:pt x="21514" y="0"/>
                  <a:pt x="21406" y="0"/>
                </a:cubicBezTo>
                <a:lnTo>
                  <a:pt x="707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Parece que nos estuviéramos adentrando en el reino de lo idílico, pero lograr este tipo de soluciones hoy en día es posible.</a:t>
            </a:r>
          </a:p>
        </p:txBody>
      </p:sp>
      <p:pic>
        <p:nvPicPr>
          <p:cNvPr id="287" name="Private Cloud Storage_47ce88_100.png" descr="Private Cloud Storage_47ce88_100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017443" y="5730688"/>
            <a:ext cx="1530862" cy="1530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Security Checked_47ce88_100.png" descr="Security Checked_47ce88_100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850115" y="5861118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Checked Checkbox 2_47ce88_100.png" descr="Checked Checkbox 2_47ce88_100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421926" y="5861118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Time Span_47ce88_100.png" descr="Time Span_47ce88_100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993736" y="5861118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in embargo, es importante reconocer que aparte de existir barreras presupuestales, hoy en día no tenemos este tipo de soluciones porque carecemos de 4 elementos fundamentales"/>
          <p:cNvSpPr/>
          <p:nvPr/>
        </p:nvSpPr>
        <p:spPr>
          <a:xfrm>
            <a:off x="3030143" y="4080615"/>
            <a:ext cx="8878095" cy="1563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5" y="0"/>
                </a:moveTo>
                <a:cubicBezTo>
                  <a:pt x="61" y="0"/>
                  <a:pt x="0" y="344"/>
                  <a:pt x="0" y="768"/>
                </a:cubicBezTo>
                <a:lnTo>
                  <a:pt x="0" y="18694"/>
                </a:lnTo>
                <a:cubicBezTo>
                  <a:pt x="0" y="19117"/>
                  <a:pt x="61" y="19461"/>
                  <a:pt x="135" y="19461"/>
                </a:cubicBezTo>
                <a:lnTo>
                  <a:pt x="10538" y="19461"/>
                </a:lnTo>
                <a:lnTo>
                  <a:pt x="10809" y="21600"/>
                </a:lnTo>
                <a:lnTo>
                  <a:pt x="11078" y="19461"/>
                </a:lnTo>
                <a:lnTo>
                  <a:pt x="21465" y="19461"/>
                </a:lnTo>
                <a:cubicBezTo>
                  <a:pt x="21539" y="19461"/>
                  <a:pt x="21600" y="19117"/>
                  <a:pt x="21600" y="18694"/>
                </a:cubicBezTo>
                <a:lnTo>
                  <a:pt x="21600" y="768"/>
                </a:lnTo>
                <a:cubicBezTo>
                  <a:pt x="21600" y="344"/>
                  <a:pt x="21539" y="0"/>
                  <a:pt x="21465" y="0"/>
                </a:cubicBezTo>
                <a:lnTo>
                  <a:pt x="135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Sin embargo, es importante reconocer que aparte de existir barreras presupuestales, hoy en día no tenemos este tipo de soluciones porque carecemos de 4 elementos fundamentales</a:t>
            </a:r>
          </a:p>
        </p:txBody>
      </p:sp>
      <p:sp>
        <p:nvSpPr>
          <p:cNvPr id="292" name="Confianza"/>
          <p:cNvSpPr/>
          <p:nvPr/>
        </p:nvSpPr>
        <p:spPr>
          <a:xfrm>
            <a:off x="2696567" y="7326529"/>
            <a:ext cx="21726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Confianza</a:t>
            </a:r>
          </a:p>
        </p:txBody>
      </p:sp>
      <p:sp>
        <p:nvSpPr>
          <p:cNvPr id="293" name="Seguridad"/>
          <p:cNvSpPr/>
          <p:nvPr/>
        </p:nvSpPr>
        <p:spPr>
          <a:xfrm>
            <a:off x="5361089" y="7326529"/>
            <a:ext cx="2248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Seguridad</a:t>
            </a:r>
          </a:p>
        </p:txBody>
      </p:sp>
      <p:sp>
        <p:nvSpPr>
          <p:cNvPr id="294" name="Autenticidad"/>
          <p:cNvSpPr/>
          <p:nvPr/>
        </p:nvSpPr>
        <p:spPr>
          <a:xfrm>
            <a:off x="7703842" y="7326529"/>
            <a:ext cx="27061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Autenticidad</a:t>
            </a:r>
          </a:p>
        </p:txBody>
      </p:sp>
      <p:sp>
        <p:nvSpPr>
          <p:cNvPr id="295" name="Agilidad"/>
          <p:cNvSpPr/>
          <p:nvPr/>
        </p:nvSpPr>
        <p:spPr>
          <a:xfrm>
            <a:off x="10720737" y="7326529"/>
            <a:ext cx="18159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Agilidad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10"/>
      <p:bldP build="whole" bldLvl="1" animBg="1" rev="0" advAuto="0" spid="295" grpId="11"/>
      <p:bldP build="whole" bldLvl="1" animBg="1" rev="0" advAuto="0" spid="287" grpId="4"/>
      <p:bldP build="whole" bldLvl="1" animBg="1" rev="0" advAuto="0" spid="286" grpId="2"/>
      <p:bldP build="whole" bldLvl="1" animBg="1" rev="0" advAuto="0" spid="291" grpId="3"/>
      <p:bldP build="whole" bldLvl="1" animBg="1" rev="0" advAuto="0" spid="293" grpId="7"/>
      <p:bldP build="whole" bldLvl="1" animBg="1" rev="0" advAuto="0" spid="294" grpId="9"/>
      <p:bldP build="whole" bldLvl="1" animBg="1" rev="0" advAuto="0" spid="289" grpId="8"/>
      <p:bldP build="whole" bldLvl="1" animBg="1" rev="0" advAuto="0" spid="288" grpId="6"/>
      <p:bldP build="whole" bldLvl="1" animBg="1" rev="0" advAuto="0" spid="292" grpId="5"/>
      <p:bldP build="whole" bldLvl="1" animBg="1" rev="0" advAuto="0" spid="28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300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299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8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303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302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1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306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305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4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grpSp>
        <p:nvGrpSpPr>
          <p:cNvPr id="312" name="Group"/>
          <p:cNvGrpSpPr/>
          <p:nvPr/>
        </p:nvGrpSpPr>
        <p:grpSpPr>
          <a:xfrm>
            <a:off x="184772" y="1351450"/>
            <a:ext cx="1530862" cy="6659075"/>
            <a:chOff x="0" y="0"/>
            <a:chExt cx="1530861" cy="6659074"/>
          </a:xfrm>
        </p:grpSpPr>
        <p:pic>
          <p:nvPicPr>
            <p:cNvPr id="307" name="Global Citizen_47ce88_100.png" descr="Global Citizen_47ce88_100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5128213"/>
              <a:ext cx="1530862" cy="1530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City Hall_47ce88_100.png" descr="City Hall_47ce88_100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1507" y="0"/>
              <a:ext cx="1287847" cy="12878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9" name="Innovation_47ce88_100.png" descr="Innovation_47ce88_100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62114" y="2776923"/>
              <a:ext cx="1206633" cy="12066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" name="Line"/>
            <p:cNvSpPr/>
            <p:nvPr/>
          </p:nvSpPr>
          <p:spPr>
            <a:xfrm flipV="1">
              <a:off x="791394" y="4247096"/>
              <a:ext cx="1" cy="73799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311" name="Line"/>
            <p:cNvSpPr/>
            <p:nvPr/>
          </p:nvSpPr>
          <p:spPr>
            <a:xfrm flipV="1">
              <a:off x="765430" y="1671801"/>
              <a:ext cx="1" cy="841582"/>
            </a:xfrm>
            <a:prstGeom prst="line">
              <a:avLst/>
            </a:prstGeom>
            <a:noFill/>
            <a:ln w="1016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313" name="Estos 4 elementos deben ser tenidos en cuenta tanto por aquellos que ofrecen servicios ciudadanos, como por aquellos que los demandan."/>
          <p:cNvSpPr/>
          <p:nvPr/>
        </p:nvSpPr>
        <p:spPr>
          <a:xfrm>
            <a:off x="3030144" y="1706546"/>
            <a:ext cx="9244807" cy="1569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0" y="0"/>
                </a:moveTo>
                <a:cubicBezTo>
                  <a:pt x="58" y="0"/>
                  <a:pt x="0" y="343"/>
                  <a:pt x="0" y="765"/>
                </a:cubicBezTo>
                <a:lnTo>
                  <a:pt x="0" y="18618"/>
                </a:lnTo>
                <a:cubicBezTo>
                  <a:pt x="0" y="19040"/>
                  <a:pt x="58" y="19383"/>
                  <a:pt x="130" y="19383"/>
                </a:cubicBezTo>
                <a:lnTo>
                  <a:pt x="10381" y="19383"/>
                </a:lnTo>
                <a:lnTo>
                  <a:pt x="10641" y="21600"/>
                </a:lnTo>
                <a:lnTo>
                  <a:pt x="10899" y="19383"/>
                </a:lnTo>
                <a:lnTo>
                  <a:pt x="21470" y="19383"/>
                </a:lnTo>
                <a:cubicBezTo>
                  <a:pt x="21542" y="19383"/>
                  <a:pt x="21600" y="19040"/>
                  <a:pt x="21600" y="18618"/>
                </a:cubicBezTo>
                <a:lnTo>
                  <a:pt x="21600" y="765"/>
                </a:lnTo>
                <a:cubicBezTo>
                  <a:pt x="21600" y="343"/>
                  <a:pt x="21542" y="0"/>
                  <a:pt x="21470" y="0"/>
                </a:cubicBezTo>
                <a:lnTo>
                  <a:pt x="130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Estos 4 elementos deben ser tenidos en cuenta tanto por aquellos que ofrecen servicios ciudadanos, como por aquellos que los demandan.</a:t>
            </a:r>
          </a:p>
        </p:txBody>
      </p:sp>
      <p:pic>
        <p:nvPicPr>
          <p:cNvPr id="314" name="Global Citizen_47ce88_100.png" descr="Global Citizen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86720" y="3516711"/>
            <a:ext cx="1048291" cy="1048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City Hall_47ce88_100.png" descr="City Hall_47ce88_1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883134" y="3396933"/>
            <a:ext cx="1048292" cy="1048292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Como ciudadanos, debemos sentirnos cómodos y confiar en la veracidad y autenticidad sobre la información que nos ofrece una entidad específica"/>
          <p:cNvSpPr/>
          <p:nvPr/>
        </p:nvSpPr>
        <p:spPr>
          <a:xfrm>
            <a:off x="3060143" y="4820894"/>
            <a:ext cx="4152901" cy="2540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71" y="0"/>
                </a:moveTo>
                <a:lnTo>
                  <a:pt x="5293" y="1367"/>
                </a:lnTo>
                <a:lnTo>
                  <a:pt x="289" y="1367"/>
                </a:lnTo>
                <a:cubicBezTo>
                  <a:pt x="130" y="1367"/>
                  <a:pt x="0" y="1578"/>
                  <a:pt x="0" y="1839"/>
                </a:cubicBezTo>
                <a:lnTo>
                  <a:pt x="0" y="21128"/>
                </a:lnTo>
                <a:cubicBezTo>
                  <a:pt x="0" y="21388"/>
                  <a:pt x="130" y="21600"/>
                  <a:pt x="289" y="21600"/>
                </a:cubicBezTo>
                <a:lnTo>
                  <a:pt x="21311" y="21600"/>
                </a:lnTo>
                <a:cubicBezTo>
                  <a:pt x="21470" y="21600"/>
                  <a:pt x="21600" y="21388"/>
                  <a:pt x="21600" y="21128"/>
                </a:cubicBezTo>
                <a:lnTo>
                  <a:pt x="21600" y="1839"/>
                </a:lnTo>
                <a:cubicBezTo>
                  <a:pt x="21600" y="1578"/>
                  <a:pt x="21470" y="1367"/>
                  <a:pt x="21311" y="1367"/>
                </a:cubicBezTo>
                <a:lnTo>
                  <a:pt x="6449" y="1367"/>
                </a:lnTo>
                <a:lnTo>
                  <a:pt x="5871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Como ciudadanos, debemos sentirnos cómodos y confiar en la veracidad y autenticidad sobre la información que nos ofrece una entidad específica</a:t>
            </a:r>
          </a:p>
        </p:txBody>
      </p:sp>
      <p:sp>
        <p:nvSpPr>
          <p:cNvPr id="317" name="Como Entidades Públicas y garantes de la inversión de los recursos del Estado, debe existir un compromiso con la seguridad y la autenticidad, cómo en la agilidad del proceso"/>
          <p:cNvSpPr/>
          <p:nvPr/>
        </p:nvSpPr>
        <p:spPr>
          <a:xfrm>
            <a:off x="8570254" y="4862169"/>
            <a:ext cx="4152901" cy="3360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10" y="0"/>
                </a:moveTo>
                <a:lnTo>
                  <a:pt x="9132" y="768"/>
                </a:lnTo>
                <a:lnTo>
                  <a:pt x="289" y="768"/>
                </a:lnTo>
                <a:cubicBezTo>
                  <a:pt x="130" y="768"/>
                  <a:pt x="0" y="928"/>
                  <a:pt x="0" y="1125"/>
                </a:cubicBezTo>
                <a:lnTo>
                  <a:pt x="0" y="21243"/>
                </a:lnTo>
                <a:cubicBezTo>
                  <a:pt x="0" y="21440"/>
                  <a:pt x="130" y="21600"/>
                  <a:pt x="289" y="21600"/>
                </a:cubicBezTo>
                <a:lnTo>
                  <a:pt x="21311" y="21600"/>
                </a:lnTo>
                <a:cubicBezTo>
                  <a:pt x="21470" y="21600"/>
                  <a:pt x="21600" y="21440"/>
                  <a:pt x="21600" y="21243"/>
                </a:cubicBezTo>
                <a:lnTo>
                  <a:pt x="21600" y="1125"/>
                </a:lnTo>
                <a:cubicBezTo>
                  <a:pt x="21600" y="928"/>
                  <a:pt x="21470" y="768"/>
                  <a:pt x="21311" y="768"/>
                </a:cubicBezTo>
                <a:lnTo>
                  <a:pt x="10290" y="768"/>
                </a:lnTo>
                <a:lnTo>
                  <a:pt x="9710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Como Entidades Públicas y garantes de la inversión de los recursos del Estado, debe existir un compromiso con la seguridad y la autenticidad, cómo en la agilidad del proceso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5" grpId="5"/>
      <p:bldP build="whole" bldLvl="1" animBg="1" rev="0" advAuto="0" spid="313" grpId="1"/>
      <p:bldP build="whole" bldLvl="1" animBg="1" rev="0" advAuto="0" spid="314" grpId="2"/>
      <p:bldP build="whole" bldLvl="1" animBg="1" rev="0" advAuto="0" spid="316" grpId="3"/>
      <p:bldP build="whole" bldLvl="1" animBg="1" rev="0" advAuto="0" spid="317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322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321" name="um.png" descr="u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0" name="um.png" descr="u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325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324" name="ucaldas.gif" descr="ucaldas.gi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3" name="ucaldas.gif" descr="ucaldas.gif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328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327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6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pic>
        <p:nvPicPr>
          <p:cNvPr id="329" name="Sad_47ce88_100.png" descr="Sad_47ce88_1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47637" y="2831821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User Groups_47ce88_100.png" descr="User Groups_47ce88_10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47637" y="1584775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Partiendo del término Participación Ciudadana, hoy en día existe un desdén hacia las actividades que la integran."/>
          <p:cNvSpPr/>
          <p:nvPr/>
        </p:nvSpPr>
        <p:spPr>
          <a:xfrm>
            <a:off x="1365169" y="4335317"/>
            <a:ext cx="4152901" cy="2540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871" y="0"/>
                </a:moveTo>
                <a:lnTo>
                  <a:pt x="5293" y="1367"/>
                </a:lnTo>
                <a:lnTo>
                  <a:pt x="289" y="1367"/>
                </a:lnTo>
                <a:cubicBezTo>
                  <a:pt x="130" y="1367"/>
                  <a:pt x="0" y="1578"/>
                  <a:pt x="0" y="1839"/>
                </a:cubicBezTo>
                <a:lnTo>
                  <a:pt x="0" y="21128"/>
                </a:lnTo>
                <a:cubicBezTo>
                  <a:pt x="0" y="21388"/>
                  <a:pt x="130" y="21600"/>
                  <a:pt x="289" y="21600"/>
                </a:cubicBezTo>
                <a:lnTo>
                  <a:pt x="21311" y="21600"/>
                </a:lnTo>
                <a:cubicBezTo>
                  <a:pt x="21470" y="21600"/>
                  <a:pt x="21600" y="21388"/>
                  <a:pt x="21600" y="21128"/>
                </a:cubicBezTo>
                <a:lnTo>
                  <a:pt x="21600" y="1839"/>
                </a:lnTo>
                <a:cubicBezTo>
                  <a:pt x="21600" y="1578"/>
                  <a:pt x="21470" y="1367"/>
                  <a:pt x="21311" y="1367"/>
                </a:cubicBezTo>
                <a:lnTo>
                  <a:pt x="6449" y="1367"/>
                </a:lnTo>
                <a:lnTo>
                  <a:pt x="5871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Partiendo del término Participación Ciudadana, hoy en día existe un desdén hacia las actividades que la integran.</a:t>
            </a:r>
          </a:p>
        </p:txBody>
      </p:sp>
      <p:grpSp>
        <p:nvGrpSpPr>
          <p:cNvPr id="337" name="Group"/>
          <p:cNvGrpSpPr/>
          <p:nvPr/>
        </p:nvGrpSpPr>
        <p:grpSpPr>
          <a:xfrm>
            <a:off x="8734857" y="4080131"/>
            <a:ext cx="1923333" cy="1923333"/>
            <a:chOff x="0" y="0"/>
            <a:chExt cx="1923331" cy="1923331"/>
          </a:xfrm>
        </p:grpSpPr>
        <p:pic>
          <p:nvPicPr>
            <p:cNvPr id="332" name="Private Cloud Storage_47ce88_100.png" descr="Private Cloud Storage_47ce88_100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3978" y="1139593"/>
              <a:ext cx="733911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3" name="Security Checked_47ce88_100.png" descr="Security Checked_47ce88_100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3978" y="293764"/>
              <a:ext cx="733911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Checked Checkbox 2_47ce88_100.png" descr="Checked Checkbox 2_47ce88_100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48528" y="293764"/>
              <a:ext cx="733912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5" name="Time Span_47ce88_100.png" descr="Time Span_47ce88_100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04443" y="1195508"/>
              <a:ext cx="622082" cy="622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6" name="Line"/>
            <p:cNvSpPr/>
            <p:nvPr/>
          </p:nvSpPr>
          <p:spPr>
            <a:xfrm flipV="1">
              <a:off x="0" y="-1"/>
              <a:ext cx="1923332" cy="1923333"/>
            </a:xfrm>
            <a:prstGeom prst="line">
              <a:avLst/>
            </a:prstGeom>
            <a:noFill/>
            <a:ln w="1016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338" name="El ciudadano prefiere no desarrollarlas ni ejercer sus derechos."/>
          <p:cNvSpPr/>
          <p:nvPr/>
        </p:nvSpPr>
        <p:spPr>
          <a:xfrm>
            <a:off x="7792804" y="1855520"/>
            <a:ext cx="4477941" cy="1262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4" y="0"/>
                </a:moveTo>
                <a:cubicBezTo>
                  <a:pt x="720" y="0"/>
                  <a:pt x="618" y="359"/>
                  <a:pt x="618" y="801"/>
                </a:cubicBezTo>
                <a:lnTo>
                  <a:pt x="618" y="10172"/>
                </a:lnTo>
                <a:lnTo>
                  <a:pt x="0" y="11774"/>
                </a:lnTo>
                <a:lnTo>
                  <a:pt x="618" y="13370"/>
                </a:lnTo>
                <a:lnTo>
                  <a:pt x="618" y="20799"/>
                </a:lnTo>
                <a:cubicBezTo>
                  <a:pt x="618" y="21241"/>
                  <a:pt x="720" y="21600"/>
                  <a:pt x="844" y="21600"/>
                </a:cubicBezTo>
                <a:lnTo>
                  <a:pt x="21376" y="21600"/>
                </a:lnTo>
                <a:cubicBezTo>
                  <a:pt x="21501" y="21600"/>
                  <a:pt x="21600" y="21241"/>
                  <a:pt x="21600" y="20799"/>
                </a:cubicBezTo>
                <a:lnTo>
                  <a:pt x="21600" y="801"/>
                </a:lnTo>
                <a:cubicBezTo>
                  <a:pt x="21600" y="359"/>
                  <a:pt x="21501" y="0"/>
                  <a:pt x="21376" y="0"/>
                </a:cubicBezTo>
                <a:lnTo>
                  <a:pt x="844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El ciudadano prefiere no desarrollarlas ni ejercer sus derechos.</a:t>
            </a:r>
          </a:p>
        </p:txBody>
      </p:sp>
      <p:sp>
        <p:nvSpPr>
          <p:cNvPr id="339" name="Falta de confianza, seguridad, autenticidad y agilidad en trámites y procesos de esta índole"/>
          <p:cNvSpPr/>
          <p:nvPr/>
        </p:nvSpPr>
        <p:spPr>
          <a:xfrm>
            <a:off x="7664649" y="6035481"/>
            <a:ext cx="4349751" cy="202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315" y="0"/>
                </a:moveTo>
                <a:lnTo>
                  <a:pt x="9850" y="1398"/>
                </a:lnTo>
                <a:lnTo>
                  <a:pt x="233" y="1398"/>
                </a:lnTo>
                <a:cubicBezTo>
                  <a:pt x="104" y="1398"/>
                  <a:pt x="0" y="1622"/>
                  <a:pt x="0" y="1897"/>
                </a:cubicBezTo>
                <a:lnTo>
                  <a:pt x="0" y="21102"/>
                </a:lnTo>
                <a:cubicBezTo>
                  <a:pt x="0" y="21377"/>
                  <a:pt x="104" y="21600"/>
                  <a:pt x="233" y="21600"/>
                </a:cubicBezTo>
                <a:lnTo>
                  <a:pt x="21367" y="21600"/>
                </a:lnTo>
                <a:cubicBezTo>
                  <a:pt x="21496" y="21600"/>
                  <a:pt x="21600" y="21377"/>
                  <a:pt x="21600" y="21102"/>
                </a:cubicBezTo>
                <a:lnTo>
                  <a:pt x="21600" y="1897"/>
                </a:lnTo>
                <a:cubicBezTo>
                  <a:pt x="21600" y="1622"/>
                  <a:pt x="21496" y="1398"/>
                  <a:pt x="21367" y="1398"/>
                </a:cubicBezTo>
                <a:lnTo>
                  <a:pt x="10780" y="1398"/>
                </a:lnTo>
                <a:lnTo>
                  <a:pt x="10315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 Falta de confianza, seguridad, autenticidad y agilidad en trámites y procesos de esta índole</a:t>
            </a:r>
          </a:p>
        </p:txBody>
      </p:sp>
      <p:grpSp>
        <p:nvGrpSpPr>
          <p:cNvPr id="342" name="Group"/>
          <p:cNvGrpSpPr/>
          <p:nvPr/>
        </p:nvGrpSpPr>
        <p:grpSpPr>
          <a:xfrm>
            <a:off x="5540734" y="1724749"/>
            <a:ext cx="1723667" cy="1723667"/>
            <a:chOff x="0" y="0"/>
            <a:chExt cx="1723665" cy="1723666"/>
          </a:xfrm>
        </p:grpSpPr>
        <p:pic>
          <p:nvPicPr>
            <p:cNvPr id="340" name="Strike_47ce88_100.png" descr="Strike_47ce88_100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9665" y="0"/>
              <a:ext cx="1524001" cy="152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1" name="Line"/>
            <p:cNvSpPr/>
            <p:nvPr/>
          </p:nvSpPr>
          <p:spPr>
            <a:xfrm flipV="1">
              <a:off x="0" y="89117"/>
              <a:ext cx="1634549" cy="1634549"/>
            </a:xfrm>
            <a:prstGeom prst="line">
              <a:avLst/>
            </a:prstGeom>
            <a:noFill/>
            <a:ln w="101600" cap="flat">
              <a:solidFill>
                <a:schemeClr val="accent5">
                  <a:hueOff val="-444211"/>
                  <a:satOff val="-14915"/>
                  <a:lumOff val="22857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343" name="Line"/>
          <p:cNvSpPr/>
          <p:nvPr/>
        </p:nvSpPr>
        <p:spPr>
          <a:xfrm>
            <a:off x="3467352" y="2747108"/>
            <a:ext cx="1923333" cy="1"/>
          </a:xfrm>
          <a:prstGeom prst="line">
            <a:avLst/>
          </a:prstGeom>
          <a:ln w="1016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44" name="Line"/>
          <p:cNvSpPr/>
          <p:nvPr/>
        </p:nvSpPr>
        <p:spPr>
          <a:xfrm>
            <a:off x="7341134" y="3429253"/>
            <a:ext cx="1045680" cy="795545"/>
          </a:xfrm>
          <a:prstGeom prst="line">
            <a:avLst/>
          </a:prstGeom>
          <a:ln w="1016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7"/>
      <p:bldP build="whole" bldLvl="1" animBg="1" rev="0" advAuto="0" spid="342" grpId="5"/>
      <p:bldP build="whole" bldLvl="1" animBg="1" rev="0" advAuto="0" spid="344" grpId="8"/>
      <p:bldP build="whole" bldLvl="1" animBg="1" rev="0" advAuto="0" spid="338" grpId="6"/>
      <p:bldP build="whole" bldLvl="1" animBg="1" rev="0" advAuto="0" spid="331" grpId="3"/>
      <p:bldP build="whole" bldLvl="1" animBg="1" rev="0" advAuto="0" spid="339" grpId="9"/>
      <p:bldP build="whole" bldLvl="1" animBg="1" rev="0" advAuto="0" spid="343" grpId="4"/>
      <p:bldP build="whole" bldLvl="1" animBg="1" rev="0" advAuto="0" spid="330" grpId="1"/>
      <p:bldP build="whole" bldLvl="1" animBg="1" rev="0" advAuto="0" spid="32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Line"/>
          <p:cNvSpPr/>
          <p:nvPr/>
        </p:nvSpPr>
        <p:spPr>
          <a:xfrm flipH="1">
            <a:off x="7279574" y="3325941"/>
            <a:ext cx="2112277" cy="2363922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49" name="Ciudadano"/>
          <p:cNvSpPr/>
          <p:nvPr/>
        </p:nvSpPr>
        <p:spPr>
          <a:xfrm>
            <a:off x="-25400" y="-25400"/>
            <a:ext cx="13055600" cy="120663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Ciudadano</a:t>
            </a:r>
          </a:p>
        </p:txBody>
      </p:sp>
      <p:grpSp>
        <p:nvGrpSpPr>
          <p:cNvPr id="352" name="um.png"/>
          <p:cNvGrpSpPr/>
          <p:nvPr/>
        </p:nvGrpSpPr>
        <p:grpSpPr>
          <a:xfrm>
            <a:off x="89274" y="8522975"/>
            <a:ext cx="1451058" cy="1287847"/>
            <a:chOff x="0" y="0"/>
            <a:chExt cx="1451057" cy="1287845"/>
          </a:xfrm>
        </p:grpSpPr>
        <p:pic>
          <p:nvPicPr>
            <p:cNvPr id="351" name="um.png" descr="u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197058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0" name="um.png" descr="u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51058" cy="1287846"/>
            </a:xfrm>
            <a:prstGeom prst="rect">
              <a:avLst/>
            </a:prstGeom>
            <a:effectLst/>
          </p:spPr>
        </p:pic>
      </p:grpSp>
      <p:grpSp>
        <p:nvGrpSpPr>
          <p:cNvPr id="355" name="ucaldas.gif"/>
          <p:cNvGrpSpPr/>
          <p:nvPr/>
        </p:nvGrpSpPr>
        <p:grpSpPr>
          <a:xfrm>
            <a:off x="11389624" y="8522975"/>
            <a:ext cx="1530862" cy="1287847"/>
            <a:chOff x="0" y="0"/>
            <a:chExt cx="1530861" cy="1287845"/>
          </a:xfrm>
        </p:grpSpPr>
        <p:pic>
          <p:nvPicPr>
            <p:cNvPr id="354" name="ucaldas.gif" descr="ucaldas.gi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276862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3" name="ucaldas.gif" descr="ucaldas.gif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30862" cy="1287846"/>
            </a:xfrm>
            <a:prstGeom prst="rect">
              <a:avLst/>
            </a:prstGeom>
            <a:effectLst/>
          </p:spPr>
        </p:pic>
      </p:grpSp>
      <p:grpSp>
        <p:nvGrpSpPr>
          <p:cNvPr id="358" name="Logo-Alcaldía-de-Manizales(7).png"/>
          <p:cNvGrpSpPr/>
          <p:nvPr/>
        </p:nvGrpSpPr>
        <p:grpSpPr>
          <a:xfrm>
            <a:off x="5504813" y="8522975"/>
            <a:ext cx="1995174" cy="1287847"/>
            <a:chOff x="0" y="0"/>
            <a:chExt cx="1995173" cy="1287845"/>
          </a:xfrm>
        </p:grpSpPr>
        <p:pic>
          <p:nvPicPr>
            <p:cNvPr id="357" name="Logo-Alcaldía-de-Manizales(7).png" descr="Logo-Alcaldía-de-Manizales(7)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741174" cy="9576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6" name="Logo-Alcaldía-de-Manizales(7).png" descr="Logo-Alcaldía-de-Manizales(7).png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95174" cy="1287846"/>
            </a:xfrm>
            <a:prstGeom prst="rect">
              <a:avLst/>
            </a:prstGeom>
            <a:effectLst/>
          </p:spPr>
        </p:pic>
      </p:grpSp>
      <p:pic>
        <p:nvPicPr>
          <p:cNvPr id="359" name="HIPS_47ce88_100.png" descr="HIPS_47ce88_1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42468" y="1751838"/>
            <a:ext cx="1530862" cy="15308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4" name="Group"/>
          <p:cNvGrpSpPr/>
          <p:nvPr/>
        </p:nvGrpSpPr>
        <p:grpSpPr>
          <a:xfrm>
            <a:off x="3493917" y="1727399"/>
            <a:ext cx="1698462" cy="1579740"/>
            <a:chOff x="83978" y="293764"/>
            <a:chExt cx="1698461" cy="1579739"/>
          </a:xfrm>
        </p:grpSpPr>
        <p:pic>
          <p:nvPicPr>
            <p:cNvPr id="360" name="Private Cloud Storage_47ce88_100.png" descr="Private Cloud Storage_47ce88_100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3978" y="1139593"/>
              <a:ext cx="733911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1" name="Security Checked_47ce88_100.png" descr="Security Checked_47ce88_100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3978" y="293764"/>
              <a:ext cx="733911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2" name="Checked Checkbox 2_47ce88_100.png" descr="Checked Checkbox 2_47ce88_100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48528" y="293764"/>
              <a:ext cx="733912" cy="733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3" name="Time Span_47ce88_100.png" descr="Time Span_47ce88_100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04443" y="1195508"/>
              <a:ext cx="622082" cy="6220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5" name="User Groups_47ce88_100.png" descr="User Groups_47ce88_100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542519" y="1882268"/>
            <a:ext cx="1270001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Happy_47ce88_100.png" descr="Happy_47ce88_100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1057495" y="1882268"/>
            <a:ext cx="1270001" cy="127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0" name="Group"/>
          <p:cNvGrpSpPr/>
          <p:nvPr/>
        </p:nvGrpSpPr>
        <p:grpSpPr>
          <a:xfrm>
            <a:off x="5867399" y="5951773"/>
            <a:ext cx="2657158" cy="2116990"/>
            <a:chOff x="0" y="0"/>
            <a:chExt cx="2657157" cy="2116988"/>
          </a:xfrm>
        </p:grpSpPr>
        <p:pic>
          <p:nvPicPr>
            <p:cNvPr id="367" name="Strike_47ce88_100.png" descr="Strike_47ce88_100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33157" y="0"/>
              <a:ext cx="1524001" cy="152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" name="Strike_47ce88_100.png" descr="Strike_47ce88_100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0" y="0"/>
              <a:ext cx="1524000" cy="1524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" name="Strike_47ce88_100.png" descr="Strike_47ce88_100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77989" y="592988"/>
              <a:ext cx="1524001" cy="152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1" name="Si pudiéramos generar un sistema que, no solo genere esta confianza, sino que garantizara seguridad, posesión y autenticidad"/>
          <p:cNvSpPr/>
          <p:nvPr/>
        </p:nvSpPr>
        <p:spPr>
          <a:xfrm>
            <a:off x="1260171" y="3468272"/>
            <a:ext cx="4152901" cy="2365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278" y="0"/>
                </a:moveTo>
                <a:lnTo>
                  <a:pt x="9700" y="1167"/>
                </a:lnTo>
                <a:lnTo>
                  <a:pt x="289" y="1167"/>
                </a:lnTo>
                <a:cubicBezTo>
                  <a:pt x="130" y="1167"/>
                  <a:pt x="0" y="1394"/>
                  <a:pt x="0" y="1674"/>
                </a:cubicBezTo>
                <a:lnTo>
                  <a:pt x="0" y="21093"/>
                </a:lnTo>
                <a:cubicBezTo>
                  <a:pt x="0" y="21373"/>
                  <a:pt x="130" y="21600"/>
                  <a:pt x="289" y="21600"/>
                </a:cubicBezTo>
                <a:lnTo>
                  <a:pt x="21311" y="21600"/>
                </a:lnTo>
                <a:cubicBezTo>
                  <a:pt x="21470" y="21600"/>
                  <a:pt x="21600" y="21373"/>
                  <a:pt x="21600" y="21093"/>
                </a:cubicBezTo>
                <a:lnTo>
                  <a:pt x="21600" y="1674"/>
                </a:lnTo>
                <a:cubicBezTo>
                  <a:pt x="21600" y="1394"/>
                  <a:pt x="21470" y="1167"/>
                  <a:pt x="21311" y="1167"/>
                </a:cubicBezTo>
                <a:lnTo>
                  <a:pt x="10854" y="1167"/>
                </a:lnTo>
                <a:lnTo>
                  <a:pt x="10278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Si pudiéramos generar un sistema que, no solo genere esta confianza, sino que garantizara seguridad, posesión y autenticidad</a:t>
            </a:r>
          </a:p>
        </p:txBody>
      </p:sp>
      <p:sp>
        <p:nvSpPr>
          <p:cNvPr id="372" name="Y además facilite e incluso motive a la ciudadanía a ejercer su derecho cómo ente participativo en la sociedad"/>
          <p:cNvSpPr/>
          <p:nvPr/>
        </p:nvSpPr>
        <p:spPr>
          <a:xfrm>
            <a:off x="9011038" y="3468272"/>
            <a:ext cx="3713957" cy="3349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492" y="0"/>
                </a:moveTo>
                <a:lnTo>
                  <a:pt x="10846" y="824"/>
                </a:lnTo>
                <a:lnTo>
                  <a:pt x="323" y="824"/>
                </a:lnTo>
                <a:cubicBezTo>
                  <a:pt x="145" y="824"/>
                  <a:pt x="0" y="985"/>
                  <a:pt x="0" y="1183"/>
                </a:cubicBezTo>
                <a:lnTo>
                  <a:pt x="0" y="21244"/>
                </a:lnTo>
                <a:cubicBezTo>
                  <a:pt x="0" y="21442"/>
                  <a:pt x="145" y="21600"/>
                  <a:pt x="323" y="21600"/>
                </a:cubicBezTo>
                <a:lnTo>
                  <a:pt x="21277" y="21600"/>
                </a:lnTo>
                <a:cubicBezTo>
                  <a:pt x="21455" y="21600"/>
                  <a:pt x="21600" y="21442"/>
                  <a:pt x="21600" y="21244"/>
                </a:cubicBezTo>
                <a:lnTo>
                  <a:pt x="21600" y="1183"/>
                </a:lnTo>
                <a:cubicBezTo>
                  <a:pt x="21600" y="985"/>
                  <a:pt x="21455" y="824"/>
                  <a:pt x="21277" y="824"/>
                </a:cubicBezTo>
                <a:lnTo>
                  <a:pt x="12136" y="824"/>
                </a:lnTo>
                <a:lnTo>
                  <a:pt x="11492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Y además facilite e incluso motive a la ciudadanía a ejercer su derecho cómo ente participativo en la sociedad</a:t>
            </a:r>
          </a:p>
        </p:txBody>
      </p:sp>
      <p:sp>
        <p:nvSpPr>
          <p:cNvPr id="373" name="Estaríamos diciendo que las personas formarían parte activa en procesos legislativos, ejecutivos y democráticos dentro de ésta"/>
          <p:cNvSpPr/>
          <p:nvPr/>
        </p:nvSpPr>
        <p:spPr>
          <a:xfrm>
            <a:off x="447400" y="6159713"/>
            <a:ext cx="4774407" cy="2091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" y="0"/>
                </a:moveTo>
                <a:cubicBezTo>
                  <a:pt x="113" y="0"/>
                  <a:pt x="0" y="257"/>
                  <a:pt x="0" y="574"/>
                </a:cubicBezTo>
                <a:lnTo>
                  <a:pt x="0" y="21026"/>
                </a:lnTo>
                <a:cubicBezTo>
                  <a:pt x="0" y="21343"/>
                  <a:pt x="113" y="21600"/>
                  <a:pt x="251" y="21600"/>
                </a:cubicBezTo>
                <a:lnTo>
                  <a:pt x="20821" y="21600"/>
                </a:lnTo>
                <a:cubicBezTo>
                  <a:pt x="20959" y="21600"/>
                  <a:pt x="21072" y="21343"/>
                  <a:pt x="21072" y="21026"/>
                </a:cubicBezTo>
                <a:lnTo>
                  <a:pt x="21072" y="14628"/>
                </a:lnTo>
                <a:lnTo>
                  <a:pt x="21600" y="13485"/>
                </a:lnTo>
                <a:lnTo>
                  <a:pt x="21072" y="12345"/>
                </a:lnTo>
                <a:lnTo>
                  <a:pt x="21072" y="574"/>
                </a:lnTo>
                <a:cubicBezTo>
                  <a:pt x="21072" y="257"/>
                  <a:pt x="20959" y="0"/>
                  <a:pt x="20821" y="0"/>
                </a:cubicBezTo>
                <a:lnTo>
                  <a:pt x="251" y="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/>
            </a:lvl1pPr>
          </a:lstStyle>
          <a:p>
            <a:pPr/>
            <a:r>
              <a:t>Estaríamos diciendo que las personas formarían parte activa en procesos legislativos, ejecutivos y democráticos dentro de ésta</a:t>
            </a:r>
          </a:p>
        </p:txBody>
      </p:sp>
      <p:sp>
        <p:nvSpPr>
          <p:cNvPr id="374" name="Line"/>
          <p:cNvSpPr/>
          <p:nvPr/>
        </p:nvSpPr>
        <p:spPr>
          <a:xfrm>
            <a:off x="5748888" y="2524311"/>
            <a:ext cx="3548655" cy="1"/>
          </a:xfrm>
          <a:prstGeom prst="line">
            <a:avLst/>
          </a:prstGeom>
          <a:ln w="101600">
            <a:solidFill>
              <a:schemeClr val="accent1">
                <a:satOff val="-3355"/>
                <a:lumOff val="2661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8"/>
      <p:bldP build="whole" bldLvl="1" animBg="1" rev="0" advAuto="0" spid="372" grpId="7"/>
      <p:bldP build="whole" bldLvl="1" animBg="1" rev="0" advAuto="0" spid="370" grpId="9"/>
      <p:bldP build="whole" bldLvl="1" animBg="1" rev="0" advAuto="0" spid="365" grpId="5"/>
      <p:bldP build="whole" bldLvl="1" animBg="1" rev="0" advAuto="0" spid="373" grpId="10"/>
      <p:bldP build="whole" bldLvl="1" animBg="1" rev="0" advAuto="0" spid="374" grpId="4"/>
      <p:bldP build="whole" bldLvl="1" animBg="1" rev="0" advAuto="0" spid="366" grpId="6"/>
      <p:bldP build="whole" bldLvl="1" animBg="1" rev="0" advAuto="0" spid="364" grpId="2"/>
      <p:bldP build="whole" bldLvl="1" animBg="1" rev="0" advAuto="0" spid="371" grpId="3"/>
      <p:bldP build="whole" bldLvl="1" animBg="1" rev="0" advAuto="0" spid="359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603CADA-E948-4879-9209-A52FAA498A74}"/>
</file>

<file path=customXml/itemProps2.xml><?xml version="1.0" encoding="utf-8"?>
<ds:datastoreItem xmlns:ds="http://schemas.openxmlformats.org/officeDocument/2006/customXml" ds:itemID="{29105AF7-0F59-4FE3-BFE3-BC7F2C68201C}"/>
</file>

<file path=customXml/itemProps3.xml><?xml version="1.0" encoding="utf-8"?>
<ds:datastoreItem xmlns:ds="http://schemas.openxmlformats.org/officeDocument/2006/customXml" ds:itemID="{3AEFADE3-17CB-41C8-871F-90DA7E60FD3C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