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s/slide1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2.xml" ContentType="application/vnd.openxmlformats-officedocument.presentationml.slide+xml"/>
  <Override PartName="/ppt/slides/slide2.xml" ContentType="application/vnd.openxmlformats-officedocument.presentationml.slide+xml"/>
  <Override PartName="/ppt/slides/slide1.xml" ContentType="application/vnd.openxmlformats-officedocument.presentationml.slide+xml"/>
  <Override PartName="/ppt/slides/slide10.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2" r:id="rId4"/>
    <p:sldId id="259" r:id="rId5"/>
    <p:sldId id="264" r:id="rId6"/>
    <p:sldId id="265" r:id="rId7"/>
    <p:sldId id="260" r:id="rId8"/>
    <p:sldId id="269" r:id="rId9"/>
    <p:sldId id="270" r:id="rId10"/>
    <p:sldId id="268" r:id="rId11"/>
    <p:sldId id="261" r:id="rId12"/>
    <p:sldId id="263" r:id="rId13"/>
    <p:sldId id="266" r:id="rId14"/>
  </p:sldIdLst>
  <p:sldSz cx="12192000" cy="6858000"/>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03" autoAdjust="0"/>
    <p:restoredTop sz="94660"/>
  </p:normalViewPr>
  <p:slideViewPr>
    <p:cSldViewPr snapToGrid="0">
      <p:cViewPr varScale="1">
        <p:scale>
          <a:sx n="49" d="100"/>
          <a:sy n="49" d="100"/>
        </p:scale>
        <p:origin x="48"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customXml" Target="../customXml/item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20"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customXml" Target="../customXml/item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s-CO"/>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s-CO"/>
          </a:p>
        </p:txBody>
      </p:sp>
      <p:sp>
        <p:nvSpPr>
          <p:cNvPr id="4" name="Date Placeholder 3"/>
          <p:cNvSpPr>
            <a:spLocks noGrp="1"/>
          </p:cNvSpPr>
          <p:nvPr>
            <p:ph type="dt" sz="half" idx="10"/>
          </p:nvPr>
        </p:nvSpPr>
        <p:spPr/>
        <p:txBody>
          <a:bodyPr/>
          <a:lstStyle/>
          <a:p>
            <a:fld id="{15332796-5284-4620-A5FC-F644EE9A4ADA}" type="datetimeFigureOut">
              <a:rPr lang="es-CO" smtClean="0"/>
              <a:t>28/03/2017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30123822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5332796-5284-4620-A5FC-F644EE9A4ADA}" type="datetimeFigureOut">
              <a:rPr lang="es-CO" smtClean="0"/>
              <a:t>28/03/2017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12280197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s-CO"/>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5332796-5284-4620-A5FC-F644EE9A4ADA}" type="datetimeFigureOut">
              <a:rPr lang="es-CO" smtClean="0"/>
              <a:t>28/03/2017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1272526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10"/>
          </p:nvPr>
        </p:nvSpPr>
        <p:spPr/>
        <p:txBody>
          <a:bodyPr/>
          <a:lstStyle/>
          <a:p>
            <a:fld id="{15332796-5284-4620-A5FC-F644EE9A4ADA}" type="datetimeFigureOut">
              <a:rPr lang="es-CO" smtClean="0"/>
              <a:t>28/03/2017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13459291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s-CO"/>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5332796-5284-4620-A5FC-F644EE9A4ADA}" type="datetimeFigureOut">
              <a:rPr lang="es-CO" smtClean="0"/>
              <a:t>28/03/2017</a:t>
            </a:fld>
            <a:endParaRPr lang="es-CO"/>
          </a:p>
        </p:txBody>
      </p:sp>
      <p:sp>
        <p:nvSpPr>
          <p:cNvPr id="5" name="Footer Placeholder 4"/>
          <p:cNvSpPr>
            <a:spLocks noGrp="1"/>
          </p:cNvSpPr>
          <p:nvPr>
            <p:ph type="ftr" sz="quarter" idx="11"/>
          </p:nvPr>
        </p:nvSpPr>
        <p:spPr/>
        <p:txBody>
          <a:bodyPr/>
          <a:lstStyle/>
          <a:p>
            <a:endParaRPr lang="es-CO"/>
          </a:p>
        </p:txBody>
      </p:sp>
      <p:sp>
        <p:nvSpPr>
          <p:cNvPr id="6" name="Slide Number Placeholder 5"/>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188880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5" name="Date Placeholder 4"/>
          <p:cNvSpPr>
            <a:spLocks noGrp="1"/>
          </p:cNvSpPr>
          <p:nvPr>
            <p:ph type="dt" sz="half" idx="10"/>
          </p:nvPr>
        </p:nvSpPr>
        <p:spPr/>
        <p:txBody>
          <a:bodyPr/>
          <a:lstStyle/>
          <a:p>
            <a:fld id="{15332796-5284-4620-A5FC-F644EE9A4ADA}" type="datetimeFigureOut">
              <a:rPr lang="es-CO" smtClean="0"/>
              <a:t>28/03/2017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90328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s-CO"/>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7" name="Date Placeholder 6"/>
          <p:cNvSpPr>
            <a:spLocks noGrp="1"/>
          </p:cNvSpPr>
          <p:nvPr>
            <p:ph type="dt" sz="half" idx="10"/>
          </p:nvPr>
        </p:nvSpPr>
        <p:spPr/>
        <p:txBody>
          <a:bodyPr/>
          <a:lstStyle/>
          <a:p>
            <a:fld id="{15332796-5284-4620-A5FC-F644EE9A4ADA}" type="datetimeFigureOut">
              <a:rPr lang="es-CO" smtClean="0"/>
              <a:t>28/03/2017</a:t>
            </a:fld>
            <a:endParaRPr lang="es-CO"/>
          </a:p>
        </p:txBody>
      </p:sp>
      <p:sp>
        <p:nvSpPr>
          <p:cNvPr id="8" name="Footer Placeholder 7"/>
          <p:cNvSpPr>
            <a:spLocks noGrp="1"/>
          </p:cNvSpPr>
          <p:nvPr>
            <p:ph type="ftr" sz="quarter" idx="11"/>
          </p:nvPr>
        </p:nvSpPr>
        <p:spPr/>
        <p:txBody>
          <a:bodyPr/>
          <a:lstStyle/>
          <a:p>
            <a:endParaRPr lang="es-CO"/>
          </a:p>
        </p:txBody>
      </p:sp>
      <p:sp>
        <p:nvSpPr>
          <p:cNvPr id="9" name="Slide Number Placeholder 8"/>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39342603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s-CO"/>
          </a:p>
        </p:txBody>
      </p:sp>
      <p:sp>
        <p:nvSpPr>
          <p:cNvPr id="3" name="Date Placeholder 2"/>
          <p:cNvSpPr>
            <a:spLocks noGrp="1"/>
          </p:cNvSpPr>
          <p:nvPr>
            <p:ph type="dt" sz="half" idx="10"/>
          </p:nvPr>
        </p:nvSpPr>
        <p:spPr/>
        <p:txBody>
          <a:bodyPr/>
          <a:lstStyle/>
          <a:p>
            <a:fld id="{15332796-5284-4620-A5FC-F644EE9A4ADA}" type="datetimeFigureOut">
              <a:rPr lang="es-CO" smtClean="0"/>
              <a:t>28/03/2017</a:t>
            </a:fld>
            <a:endParaRPr lang="es-CO"/>
          </a:p>
        </p:txBody>
      </p:sp>
      <p:sp>
        <p:nvSpPr>
          <p:cNvPr id="4" name="Footer Placeholder 3"/>
          <p:cNvSpPr>
            <a:spLocks noGrp="1"/>
          </p:cNvSpPr>
          <p:nvPr>
            <p:ph type="ftr" sz="quarter" idx="11"/>
          </p:nvPr>
        </p:nvSpPr>
        <p:spPr/>
        <p:txBody>
          <a:bodyPr/>
          <a:lstStyle/>
          <a:p>
            <a:endParaRPr lang="es-CO"/>
          </a:p>
        </p:txBody>
      </p:sp>
      <p:sp>
        <p:nvSpPr>
          <p:cNvPr id="5" name="Slide Number Placeholder 4"/>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5953791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5332796-5284-4620-A5FC-F644EE9A4ADA}" type="datetimeFigureOut">
              <a:rPr lang="es-CO" smtClean="0"/>
              <a:t>28/03/2017</a:t>
            </a:fld>
            <a:endParaRPr lang="es-CO"/>
          </a:p>
        </p:txBody>
      </p:sp>
      <p:sp>
        <p:nvSpPr>
          <p:cNvPr id="3" name="Footer Placeholder 2"/>
          <p:cNvSpPr>
            <a:spLocks noGrp="1"/>
          </p:cNvSpPr>
          <p:nvPr>
            <p:ph type="ftr" sz="quarter" idx="11"/>
          </p:nvPr>
        </p:nvSpPr>
        <p:spPr/>
        <p:txBody>
          <a:bodyPr/>
          <a:lstStyle/>
          <a:p>
            <a:endParaRPr lang="es-CO"/>
          </a:p>
        </p:txBody>
      </p:sp>
      <p:sp>
        <p:nvSpPr>
          <p:cNvPr id="4" name="Slide Number Placeholder 3"/>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28160573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O"/>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332796-5284-4620-A5FC-F644EE9A4ADA}" type="datetimeFigureOut">
              <a:rPr lang="es-CO" smtClean="0"/>
              <a:t>28/03/2017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1526408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s-CO"/>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CO"/>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5332796-5284-4620-A5FC-F644EE9A4ADA}" type="datetimeFigureOut">
              <a:rPr lang="es-CO" smtClean="0"/>
              <a:t>28/03/2017</a:t>
            </a:fld>
            <a:endParaRPr lang="es-CO"/>
          </a:p>
        </p:txBody>
      </p:sp>
      <p:sp>
        <p:nvSpPr>
          <p:cNvPr id="6" name="Footer Placeholder 5"/>
          <p:cNvSpPr>
            <a:spLocks noGrp="1"/>
          </p:cNvSpPr>
          <p:nvPr>
            <p:ph type="ftr" sz="quarter" idx="11"/>
          </p:nvPr>
        </p:nvSpPr>
        <p:spPr/>
        <p:txBody>
          <a:bodyPr/>
          <a:lstStyle/>
          <a:p>
            <a:endParaRPr lang="es-CO"/>
          </a:p>
        </p:txBody>
      </p:sp>
      <p:sp>
        <p:nvSpPr>
          <p:cNvPr id="7" name="Slide Number Placeholder 6"/>
          <p:cNvSpPr>
            <a:spLocks noGrp="1"/>
          </p:cNvSpPr>
          <p:nvPr>
            <p:ph type="sldNum" sz="quarter" idx="12"/>
          </p:nvPr>
        </p:nvSpPr>
        <p:spPr/>
        <p:txBody>
          <a:bodyPr/>
          <a:lstStyle/>
          <a:p>
            <a:fld id="{211B16EB-F4D3-4FEE-AAC8-AC1EC92DA5F3}" type="slidenum">
              <a:rPr lang="es-CO" smtClean="0"/>
              <a:t>‹#›</a:t>
            </a:fld>
            <a:endParaRPr lang="es-CO"/>
          </a:p>
        </p:txBody>
      </p:sp>
    </p:spTree>
    <p:extLst>
      <p:ext uri="{BB962C8B-B14F-4D97-AF65-F5344CB8AC3E}">
        <p14:creationId xmlns:p14="http://schemas.microsoft.com/office/powerpoint/2010/main" val="40979375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s-CO"/>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CO"/>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5332796-5284-4620-A5FC-F644EE9A4ADA}" type="datetimeFigureOut">
              <a:rPr lang="es-CO" smtClean="0"/>
              <a:t>28/03/2017</a:t>
            </a:fld>
            <a:endParaRPr lang="es-C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C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1B16EB-F4D3-4FEE-AAC8-AC1EC92DA5F3}" type="slidenum">
              <a:rPr lang="es-CO" smtClean="0"/>
              <a:t>‹#›</a:t>
            </a:fld>
            <a:endParaRPr lang="es-CO"/>
          </a:p>
        </p:txBody>
      </p:sp>
    </p:spTree>
    <p:extLst>
      <p:ext uri="{BB962C8B-B14F-4D97-AF65-F5344CB8AC3E}">
        <p14:creationId xmlns:p14="http://schemas.microsoft.com/office/powerpoint/2010/main" val="387226341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0086" y="1050587"/>
            <a:ext cx="8190688" cy="830997"/>
          </a:xfrm>
          <a:prstGeom prst="rect">
            <a:avLst/>
          </a:prstGeom>
        </p:spPr>
        <p:txBody>
          <a:bodyPr wrap="square">
            <a:spAutoFit/>
          </a:bodyPr>
          <a:lstStyle/>
          <a:p>
            <a:r>
              <a:rPr lang="es-CO" sz="4800" b="0" i="0" dirty="0">
                <a:solidFill>
                  <a:schemeClr val="accent6">
                    <a:lumMod val="75000"/>
                  </a:schemeClr>
                </a:solidFill>
                <a:effectLst/>
                <a:latin typeface="arial" panose="020B0604020202020204" pitchFamily="34" charset="0"/>
              </a:rPr>
              <a:t>Green </a:t>
            </a:r>
            <a:r>
              <a:rPr lang="es-CO" sz="4800" b="0" i="0" dirty="0" err="1">
                <a:solidFill>
                  <a:schemeClr val="accent6">
                    <a:lumMod val="75000"/>
                  </a:schemeClr>
                </a:solidFill>
                <a:effectLst/>
                <a:latin typeface="arial" panose="020B0604020202020204" pitchFamily="34" charset="0"/>
              </a:rPr>
              <a:t>Standards</a:t>
            </a:r>
            <a:r>
              <a:rPr lang="es-CO" sz="4800" b="0" i="0" dirty="0">
                <a:solidFill>
                  <a:schemeClr val="accent6">
                    <a:lumMod val="75000"/>
                  </a:schemeClr>
                </a:solidFill>
                <a:effectLst/>
                <a:latin typeface="arial" panose="020B0604020202020204" pitchFamily="34" charset="0"/>
              </a:rPr>
              <a:t> </a:t>
            </a:r>
            <a:r>
              <a:rPr lang="es-CO" sz="4800" b="0" i="0" dirty="0" err="1">
                <a:solidFill>
                  <a:schemeClr val="accent6">
                    <a:lumMod val="75000"/>
                  </a:schemeClr>
                </a:solidFill>
                <a:effectLst/>
                <a:latin typeface="arial" panose="020B0604020202020204" pitchFamily="34" charset="0"/>
              </a:rPr>
              <a:t>Week</a:t>
            </a:r>
            <a:r>
              <a:rPr lang="es-CO" sz="4800" b="0" i="0" dirty="0">
                <a:solidFill>
                  <a:schemeClr val="accent6">
                    <a:lumMod val="75000"/>
                  </a:schemeClr>
                </a:solidFill>
                <a:effectLst/>
                <a:latin typeface="arial" panose="020B0604020202020204" pitchFamily="34" charset="0"/>
              </a:rPr>
              <a:t> 2017</a:t>
            </a:r>
            <a:endParaRPr lang="es-CO" sz="48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03501" y="2284784"/>
            <a:ext cx="4162425" cy="4000500"/>
          </a:xfrm>
          <a:prstGeom prst="rect">
            <a:avLst/>
          </a:prstGeom>
        </p:spPr>
      </p:pic>
    </p:spTree>
    <p:extLst>
      <p:ext uri="{BB962C8B-B14F-4D97-AF65-F5344CB8AC3E}">
        <p14:creationId xmlns:p14="http://schemas.microsoft.com/office/powerpoint/2010/main" val="1433760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353943"/>
          </a:xfrm>
          <a:prstGeom prst="rect">
            <a:avLst/>
          </a:prstGeom>
        </p:spPr>
        <p:txBody>
          <a:bodyPr wrap="square">
            <a:spAutoFit/>
          </a:bodyPr>
          <a:lstStyle/>
          <a:p>
            <a:pPr algn="just"/>
            <a:endParaRPr lang="es-CO" sz="1700" dirty="0"/>
          </a:p>
        </p:txBody>
      </p:sp>
      <p:sp>
        <p:nvSpPr>
          <p:cNvPr id="3" name="Rectangle 2"/>
          <p:cNvSpPr/>
          <p:nvPr/>
        </p:nvSpPr>
        <p:spPr>
          <a:xfrm>
            <a:off x="758758" y="486676"/>
            <a:ext cx="10408594" cy="5324535"/>
          </a:xfrm>
          <a:prstGeom prst="rect">
            <a:avLst/>
          </a:prstGeom>
        </p:spPr>
        <p:txBody>
          <a:bodyPr wrap="square">
            <a:spAutoFit/>
          </a:bodyPr>
          <a:lstStyle/>
          <a:p>
            <a:pPr algn="just"/>
            <a:r>
              <a:rPr lang="es-CO" sz="2000" b="1" dirty="0"/>
              <a:t>Proyecto de Ley 106</a:t>
            </a:r>
          </a:p>
          <a:p>
            <a:pPr algn="just"/>
            <a:r>
              <a:rPr lang="es-CO" sz="2000" dirty="0"/>
              <a:t>1. Proteger los derechos de las personas respecto del tratamiento indebido de sus datos personales cuando su información es recolectada, almacenada o usada por parte de personas u organizaciones que no residen ni están domiciliadas en la República de Colombia. </a:t>
            </a:r>
          </a:p>
          <a:p>
            <a:pPr algn="just"/>
            <a:r>
              <a:rPr lang="es-CO" sz="2000" dirty="0"/>
              <a:t>2. Evitar que internet se convierta en un escenario de impunidad de tratamiento de datos personales o en un paraíso informático para que algunas personas se aprovechen del hecho de no estar domiciliados en Colombia para vulnerar los derechos de las colombianas y de los colombianos en cuanto al tratamiento de sus datos personales. </a:t>
            </a:r>
          </a:p>
          <a:p>
            <a:pPr algn="just"/>
            <a:r>
              <a:rPr lang="es-CO" sz="2000" dirty="0"/>
              <a:t>3. Facultar explícitamente a la autoridad colombiana de protección de datos pueda realizar cualquier gestión contra Responsables o Encargados ubicados en otros países que desde los mismos desconoce los derechos o realizan tratamientos indebidos de los datos personales de colombianas y colombianos o de extranjeros domiciliados o ubicados en nuestro país. </a:t>
            </a:r>
          </a:p>
          <a:p>
            <a:pPr algn="just"/>
            <a:r>
              <a:rPr lang="es-CO" sz="2000" dirty="0"/>
              <a:t>4. Exigir el respeto de la regulación colombiana por parte de personas que desde el exterior y a través de internet recolectan, usan y explotan los datos personales de nuestros ciudadanos. </a:t>
            </a:r>
          </a:p>
          <a:p>
            <a:pPr algn="just"/>
            <a:r>
              <a:rPr lang="es-CO" sz="2000" dirty="0"/>
              <a:t>5. Impedir que las políticas internas de las empresas ubicadas fuera de Colombia reemplacen la legislación colombiana y se conviertan en la norma que rige el respeto de los derechos constitucionales fundamentales de las colombianas y los colombianos. </a:t>
            </a:r>
          </a:p>
        </p:txBody>
      </p:sp>
    </p:spTree>
    <p:extLst>
      <p:ext uri="{BB962C8B-B14F-4D97-AF65-F5344CB8AC3E}">
        <p14:creationId xmlns:p14="http://schemas.microsoft.com/office/powerpoint/2010/main" val="313667279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4832092"/>
          </a:xfrm>
          <a:prstGeom prst="rect">
            <a:avLst/>
          </a:prstGeom>
        </p:spPr>
        <p:txBody>
          <a:bodyPr wrap="square">
            <a:spAutoFit/>
          </a:bodyPr>
          <a:lstStyle/>
          <a:p>
            <a:pPr algn="just"/>
            <a:r>
              <a:rPr lang="es-CO" sz="2800" b="1" dirty="0"/>
              <a:t>Ley Estatutaria 1581 de 2012: </a:t>
            </a:r>
          </a:p>
          <a:p>
            <a:pPr algn="just"/>
            <a:r>
              <a:rPr lang="es-CO" sz="2800" dirty="0"/>
              <a:t>Artículo 2°. </a:t>
            </a:r>
          </a:p>
          <a:p>
            <a:pPr algn="just"/>
            <a:r>
              <a:rPr lang="es-CO" sz="2800" dirty="0"/>
              <a:t>“PARÁGRAFO PRIMERO: </a:t>
            </a:r>
          </a:p>
          <a:p>
            <a:pPr algn="just"/>
            <a:r>
              <a:rPr lang="es-CO" sz="2800" dirty="0"/>
              <a:t>La presente ley también es aplicable al tratamiento de datos personales efectuado por Responsables o Encargados del Tratamiento que no residan ni estén domiciliados en el territorio de la República de Colombia pero que a través de internet o de cualquier medio recolectan, almacenan, usan, circulan y en general realizan cualquier operación o conjunto de operaciones sobre datos personales de personas que residan, estén domiciliadas o ubicadas en el territorio de la República de Colombia”. </a:t>
            </a:r>
            <a:endParaRPr lang="es-CO" sz="2800" dirty="0"/>
          </a:p>
        </p:txBody>
      </p:sp>
    </p:spTree>
    <p:extLst>
      <p:ext uri="{BB962C8B-B14F-4D97-AF65-F5344CB8AC3E}">
        <p14:creationId xmlns:p14="http://schemas.microsoft.com/office/powerpoint/2010/main" val="25476589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3970318"/>
          </a:xfrm>
          <a:prstGeom prst="rect">
            <a:avLst/>
          </a:prstGeom>
        </p:spPr>
        <p:txBody>
          <a:bodyPr wrap="square">
            <a:spAutoFit/>
          </a:bodyPr>
          <a:lstStyle/>
          <a:p>
            <a:pPr algn="just"/>
            <a:r>
              <a:rPr lang="es-CO" sz="2800" b="1" dirty="0"/>
              <a:t>PARÁGRAFO PRIMERO: </a:t>
            </a:r>
          </a:p>
          <a:p>
            <a:pPr algn="just"/>
            <a:r>
              <a:rPr lang="es-CO" sz="2800" dirty="0"/>
              <a:t>La Superintendencia de Industria y Comercio también ejercerá las funciones de los literales a), b) y c) respecto de Responsables o Encargados del Tratamiento que no residan ni estén domiciliados en el territorio de la República de Colombia pero que a través de internet o de cualquier medio recolectan, almacenan, usan, circulan y en general realizan cualquier operación o conjunto de operaciones sobre datos personales de personas que residan, estén domiciliadas o ubicadas en el territorio de la República de Colombia. </a:t>
            </a:r>
            <a:endParaRPr lang="es-CO" sz="2800" dirty="0"/>
          </a:p>
        </p:txBody>
      </p:sp>
    </p:spTree>
    <p:extLst>
      <p:ext uri="{BB962C8B-B14F-4D97-AF65-F5344CB8AC3E}">
        <p14:creationId xmlns:p14="http://schemas.microsoft.com/office/powerpoint/2010/main" val="15266931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3832698" y="2518959"/>
            <a:ext cx="4922196" cy="830997"/>
          </a:xfrm>
          <a:prstGeom prst="rect">
            <a:avLst/>
          </a:prstGeom>
        </p:spPr>
        <p:txBody>
          <a:bodyPr wrap="square">
            <a:spAutoFit/>
          </a:bodyPr>
          <a:lstStyle/>
          <a:p>
            <a:pPr algn="just"/>
            <a:r>
              <a:rPr lang="es-CO" sz="4800" b="1" dirty="0">
                <a:solidFill>
                  <a:schemeClr val="accent6"/>
                </a:solidFill>
              </a:rPr>
              <a:t>Muchas gracias!!!!</a:t>
            </a:r>
            <a:endParaRPr lang="es-CO" sz="4800" dirty="0">
              <a:solidFill>
                <a:schemeClr val="accent6"/>
              </a:solidFill>
            </a:endParaRPr>
          </a:p>
        </p:txBody>
      </p:sp>
    </p:spTree>
    <p:extLst>
      <p:ext uri="{BB962C8B-B14F-4D97-AF65-F5344CB8AC3E}">
        <p14:creationId xmlns:p14="http://schemas.microsoft.com/office/powerpoint/2010/main" val="3603350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1844845" y="1901917"/>
            <a:ext cx="8273355" cy="523220"/>
          </a:xfrm>
          <a:prstGeom prst="rect">
            <a:avLst/>
          </a:prstGeom>
        </p:spPr>
        <p:txBody>
          <a:bodyPr wrap="none">
            <a:spAutoFit/>
          </a:bodyPr>
          <a:lstStyle/>
          <a:p>
            <a:r>
              <a:rPr lang="es-CO" sz="2800" b="1" dirty="0">
                <a:solidFill>
                  <a:schemeClr val="accent6">
                    <a:lumMod val="75000"/>
                  </a:schemeClr>
                </a:solidFill>
              </a:rPr>
              <a:t>XVIII Encuentro Iberoamericano de Ciudades Digitales </a:t>
            </a:r>
            <a:endParaRPr lang="es-CO" sz="2800" b="1" dirty="0">
              <a:solidFill>
                <a:schemeClr val="accent6">
                  <a:lumMod val="75000"/>
                </a:schemeClr>
              </a:solidFill>
            </a:endParaRPr>
          </a:p>
        </p:txBody>
      </p:sp>
      <p:sp>
        <p:nvSpPr>
          <p:cNvPr id="3" name="Rectangle 2"/>
          <p:cNvSpPr/>
          <p:nvPr/>
        </p:nvSpPr>
        <p:spPr>
          <a:xfrm>
            <a:off x="2402731" y="3030325"/>
            <a:ext cx="7267759" cy="523220"/>
          </a:xfrm>
          <a:prstGeom prst="rect">
            <a:avLst/>
          </a:prstGeom>
        </p:spPr>
        <p:txBody>
          <a:bodyPr wrap="none">
            <a:spAutoFit/>
          </a:bodyPr>
          <a:lstStyle/>
          <a:p>
            <a:r>
              <a:rPr lang="en-US" sz="2800" b="1" dirty="0">
                <a:solidFill>
                  <a:schemeClr val="accent1"/>
                </a:solidFill>
              </a:rPr>
              <a:t>Rethinking trust, data management and privacy</a:t>
            </a:r>
            <a:endParaRPr lang="es-CO" sz="2800" b="1" dirty="0">
              <a:solidFill>
                <a:schemeClr val="accent1"/>
              </a:solidFill>
            </a:endParaRPr>
          </a:p>
        </p:txBody>
      </p:sp>
    </p:spTree>
    <p:extLst>
      <p:ext uri="{BB962C8B-B14F-4D97-AF65-F5344CB8AC3E}">
        <p14:creationId xmlns:p14="http://schemas.microsoft.com/office/powerpoint/2010/main" val="1261419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3926564" y="1687908"/>
            <a:ext cx="3699539" cy="523220"/>
          </a:xfrm>
          <a:prstGeom prst="rect">
            <a:avLst/>
          </a:prstGeom>
        </p:spPr>
        <p:txBody>
          <a:bodyPr wrap="none">
            <a:spAutoFit/>
          </a:bodyPr>
          <a:lstStyle/>
          <a:p>
            <a:r>
              <a:rPr lang="es-CO" sz="2800" b="1" dirty="0">
                <a:solidFill>
                  <a:schemeClr val="accent6">
                    <a:lumMod val="75000"/>
                  </a:schemeClr>
                </a:solidFill>
              </a:rPr>
              <a:t>Confianza y privacidad?</a:t>
            </a:r>
            <a:endParaRPr lang="es-CO" sz="2800" b="1" dirty="0">
              <a:solidFill>
                <a:schemeClr val="accent6">
                  <a:lumMod val="75000"/>
                </a:schemeClr>
              </a:solidFill>
            </a:endParaRPr>
          </a:p>
        </p:txBody>
      </p:sp>
      <p:sp>
        <p:nvSpPr>
          <p:cNvPr id="3" name="Rectangle 2"/>
          <p:cNvSpPr/>
          <p:nvPr/>
        </p:nvSpPr>
        <p:spPr>
          <a:xfrm>
            <a:off x="4020724" y="2602308"/>
            <a:ext cx="3511218" cy="523220"/>
          </a:xfrm>
          <a:prstGeom prst="rect">
            <a:avLst/>
          </a:prstGeom>
        </p:spPr>
        <p:txBody>
          <a:bodyPr wrap="none">
            <a:spAutoFit/>
          </a:bodyPr>
          <a:lstStyle/>
          <a:p>
            <a:r>
              <a:rPr lang="en-US" sz="2800" b="1" dirty="0">
                <a:solidFill>
                  <a:schemeClr val="accent1"/>
                </a:solidFill>
              </a:rPr>
              <a:t>La </a:t>
            </a:r>
            <a:r>
              <a:rPr lang="en-US" sz="2800" b="1" dirty="0" err="1">
                <a:solidFill>
                  <a:schemeClr val="accent1"/>
                </a:solidFill>
              </a:rPr>
              <a:t>pregunta</a:t>
            </a:r>
            <a:r>
              <a:rPr lang="en-US" sz="2800" b="1" dirty="0">
                <a:solidFill>
                  <a:schemeClr val="accent1"/>
                </a:solidFill>
              </a:rPr>
              <a:t> del </a:t>
            </a:r>
            <a:r>
              <a:rPr lang="en-US" sz="2800" b="1" dirty="0" err="1">
                <a:solidFill>
                  <a:schemeClr val="accent1"/>
                </a:solidFill>
              </a:rPr>
              <a:t>millón</a:t>
            </a:r>
            <a:endParaRPr lang="es-CO" sz="2800" b="1" dirty="0">
              <a:solidFill>
                <a:schemeClr val="accent1"/>
              </a:solidFill>
            </a:endParaRPr>
          </a:p>
        </p:txBody>
      </p:sp>
    </p:spTree>
    <p:extLst>
      <p:ext uri="{BB962C8B-B14F-4D97-AF65-F5344CB8AC3E}">
        <p14:creationId xmlns:p14="http://schemas.microsoft.com/office/powerpoint/2010/main" val="1110987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804152" y="926840"/>
            <a:ext cx="10616120" cy="5262979"/>
          </a:xfrm>
          <a:prstGeom prst="rect">
            <a:avLst/>
          </a:prstGeom>
        </p:spPr>
        <p:txBody>
          <a:bodyPr wrap="square">
            <a:spAutoFit/>
          </a:bodyPr>
          <a:lstStyle/>
          <a:p>
            <a:r>
              <a:rPr lang="es-CO" sz="2800" b="1" dirty="0"/>
              <a:t>Algunas reflexiones:</a:t>
            </a:r>
          </a:p>
          <a:p>
            <a:r>
              <a:rPr lang="es-CO" sz="2800" dirty="0"/>
              <a:t>Internet el más portentoso instrumento al servicio del desarrollo económico, político y social.</a:t>
            </a:r>
          </a:p>
          <a:p>
            <a:r>
              <a:rPr lang="es-CO" sz="2800" dirty="0"/>
              <a:t>Eficiencia y productividad.</a:t>
            </a:r>
          </a:p>
          <a:p>
            <a:r>
              <a:rPr lang="es-CO" sz="2800" dirty="0"/>
              <a:t>Comunicaciones instantáneas</a:t>
            </a:r>
          </a:p>
          <a:p>
            <a:r>
              <a:rPr lang="es-CO" sz="2800" dirty="0"/>
              <a:t>Sociedad Global.</a:t>
            </a:r>
          </a:p>
          <a:p>
            <a:r>
              <a:rPr lang="es-CO" sz="2800" dirty="0"/>
              <a:t>Sociedad del Conocimiento. Cumbre Mundial de la Sociedad de la Información.</a:t>
            </a:r>
          </a:p>
          <a:p>
            <a:r>
              <a:rPr lang="es-CO" sz="2800" dirty="0"/>
              <a:t>Foro de Gobernanza de Internet</a:t>
            </a:r>
          </a:p>
          <a:p>
            <a:r>
              <a:rPr lang="es-CO" sz="2800" dirty="0"/>
              <a:t>Neutralidad de la red</a:t>
            </a:r>
          </a:p>
          <a:p>
            <a:r>
              <a:rPr lang="es-CO" sz="2800" dirty="0"/>
              <a:t>Economía Digital/Transformación Digital/ 4ª Revolución Industrial.</a:t>
            </a:r>
          </a:p>
          <a:p>
            <a:r>
              <a:rPr lang="es-CO" sz="2800" dirty="0"/>
              <a:t>Big Data. Open Data. Internet de las Cosas. Cloud Computing.</a:t>
            </a:r>
          </a:p>
        </p:txBody>
      </p:sp>
    </p:spTree>
    <p:extLst>
      <p:ext uri="{BB962C8B-B14F-4D97-AF65-F5344CB8AC3E}">
        <p14:creationId xmlns:p14="http://schemas.microsoft.com/office/powerpoint/2010/main" val="37257102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992222" y="849018"/>
            <a:ext cx="10447506" cy="5262979"/>
          </a:xfrm>
          <a:prstGeom prst="rect">
            <a:avLst/>
          </a:prstGeom>
        </p:spPr>
        <p:txBody>
          <a:bodyPr wrap="square">
            <a:spAutoFit/>
          </a:bodyPr>
          <a:lstStyle/>
          <a:p>
            <a:pPr algn="just"/>
            <a:r>
              <a:rPr lang="es-CO" sz="2800" b="1" dirty="0"/>
              <a:t>Tendencias y perspectivas</a:t>
            </a:r>
          </a:p>
          <a:p>
            <a:pPr algn="just"/>
            <a:r>
              <a:rPr lang="es-CO" sz="2800" dirty="0"/>
              <a:t>Un gigantesco y poderoso mecanismo de espiar y monitorizar todo lo que hacemos en ella.</a:t>
            </a:r>
          </a:p>
          <a:p>
            <a:pPr algn="just"/>
            <a:r>
              <a:rPr lang="es-CO" sz="2800" dirty="0"/>
              <a:t>Se esta trabajando en crear una web distinta, descentralizada y que no esté sujeta al control por parte de gobiernos y empresas.</a:t>
            </a:r>
          </a:p>
          <a:p>
            <a:pPr algn="just"/>
            <a:r>
              <a:rPr lang="es-CO" sz="2800" dirty="0"/>
              <a:t>La web ya no es lo que era: este poderoso mecanismo de comunicación se ha viciado en muchos ámbitos en los que se controla, filtra y censura.</a:t>
            </a:r>
          </a:p>
          <a:p>
            <a:pPr algn="just"/>
            <a:r>
              <a:rPr lang="es-CO" sz="2800" dirty="0"/>
              <a:t>En el futuro el contenido se distribuye sin servidores centrales, serán los usuarios los que producen los contenidos y siempre estarán accesibles. </a:t>
            </a:r>
          </a:p>
          <a:p>
            <a:pPr algn="just"/>
            <a:r>
              <a:rPr lang="es-CO" sz="2800" b="1" dirty="0"/>
              <a:t>Tim </a:t>
            </a:r>
            <a:r>
              <a:rPr lang="es-CO" sz="2800" b="1" dirty="0" err="1"/>
              <a:t>Berners</a:t>
            </a:r>
            <a:r>
              <a:rPr lang="es-CO" sz="2800" b="1" dirty="0"/>
              <a:t> Lee</a:t>
            </a:r>
            <a:endParaRPr lang="es-CO" sz="2800" b="1" dirty="0"/>
          </a:p>
        </p:txBody>
      </p:sp>
    </p:spTree>
    <p:extLst>
      <p:ext uri="{BB962C8B-B14F-4D97-AF65-F5344CB8AC3E}">
        <p14:creationId xmlns:p14="http://schemas.microsoft.com/office/powerpoint/2010/main" val="11487145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849548" y="771197"/>
            <a:ext cx="10453991" cy="5262979"/>
          </a:xfrm>
          <a:prstGeom prst="rect">
            <a:avLst/>
          </a:prstGeom>
        </p:spPr>
        <p:txBody>
          <a:bodyPr wrap="square">
            <a:spAutoFit/>
          </a:bodyPr>
          <a:lstStyle/>
          <a:p>
            <a:r>
              <a:rPr lang="es-CO" sz="2800" b="1" dirty="0"/>
              <a:t>Es necesario hacer referencia a:</a:t>
            </a:r>
          </a:p>
          <a:p>
            <a:r>
              <a:rPr lang="es-CO" sz="2800" dirty="0"/>
              <a:t>Políticas públicas de transparencia</a:t>
            </a:r>
          </a:p>
          <a:p>
            <a:r>
              <a:rPr lang="es-CO" sz="2800" dirty="0"/>
              <a:t>Protección de datos</a:t>
            </a:r>
          </a:p>
          <a:p>
            <a:r>
              <a:rPr lang="es-CO" sz="2800" dirty="0"/>
              <a:t>Privacidad </a:t>
            </a:r>
          </a:p>
          <a:p>
            <a:r>
              <a:rPr lang="es-CO" sz="2800" dirty="0"/>
              <a:t>Libre expresión</a:t>
            </a:r>
          </a:p>
          <a:p>
            <a:r>
              <a:rPr lang="es-CO" sz="2800" dirty="0"/>
              <a:t>Buenas prácticas</a:t>
            </a:r>
          </a:p>
          <a:p>
            <a:r>
              <a:rPr lang="es-CO" sz="2800" dirty="0"/>
              <a:t>Derechos</a:t>
            </a:r>
          </a:p>
          <a:p>
            <a:r>
              <a:rPr lang="es-CO" sz="2800" dirty="0"/>
              <a:t>Compromisos</a:t>
            </a:r>
          </a:p>
          <a:p>
            <a:r>
              <a:rPr lang="es-CO" sz="2800" dirty="0"/>
              <a:t>Reglas…en un escenario con la participación activa de todas las partes interesadas.</a:t>
            </a:r>
          </a:p>
          <a:p>
            <a:r>
              <a:rPr lang="es-CO" sz="2800" dirty="0"/>
              <a:t>Proteger los datos de los ciudadanos y la privacidad en una economía digital…en una sociedad digital.</a:t>
            </a:r>
            <a:endParaRPr lang="es-CO" sz="2800" dirty="0"/>
          </a:p>
        </p:txBody>
      </p:sp>
    </p:spTree>
    <p:extLst>
      <p:ext uri="{BB962C8B-B14F-4D97-AF65-F5344CB8AC3E}">
        <p14:creationId xmlns:p14="http://schemas.microsoft.com/office/powerpoint/2010/main" val="328203572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5062924"/>
          </a:xfrm>
          <a:prstGeom prst="rect">
            <a:avLst/>
          </a:prstGeom>
        </p:spPr>
        <p:txBody>
          <a:bodyPr wrap="square">
            <a:spAutoFit/>
          </a:bodyPr>
          <a:lstStyle/>
          <a:p>
            <a:pPr algn="just"/>
            <a:r>
              <a:rPr lang="es-CO" sz="1700" b="1" i="0" dirty="0">
                <a:solidFill>
                  <a:srgbClr val="000000"/>
                </a:solidFill>
                <a:effectLst/>
                <a:latin typeface="verdana" panose="020B0604030504040204" pitchFamily="34" charset="0"/>
              </a:rPr>
              <a:t>ART 15. CONSTITUCION NACIONAL.</a:t>
            </a:r>
          </a:p>
          <a:p>
            <a:pPr algn="just"/>
            <a:r>
              <a:rPr lang="es-CO" sz="1700" b="0" i="0" dirty="0">
                <a:solidFill>
                  <a:srgbClr val="000000"/>
                </a:solidFill>
                <a:effectLst/>
                <a:latin typeface="verdana" panose="020B0604030504040204" pitchFamily="34" charset="0"/>
              </a:rPr>
              <a:t>Todas las personas tienen derecho a su intimidad personal y familiar y a su buen nombre, y el Estado debe respetarlos y hacerlos respetar. De igual modo, tienen derecho a conocer, actualizar y rectificar las informaciones que se hayan recogido sobre ellas en los bancos de datos y en archivos de entidades públicas y privadas. En la recolección, tratamiento y circulación de datos se respetarán la libertad y demás garantías consagradas en la Constitución. La correspondencia y demás formas de comunicación privada son inviolables. Sólo pueden ser interceptados o registrados mediante orden judicial, en los casos y con las formalidades que establezca la ley. Con el fin de prevenir la comisión de actos terroristas, una ley estatutaria reglamentará la forma y condiciones en que las autoridades que ella señale, con fundamento en serios motivos, puedan interceptar o registrar la correspondencia y demás formas de comunicación privada, sin previa orden judicial, con aviso inmediato a la Procuraduría General de la Nación y control judicial posterior dentro de las treinta y seis (36) horas siguientes. Al iniciar cada período de sesiones el Gobierno rendirá informe al Congreso sobre el uso que se haya hecho de esta facultad. Los funcionarios que abusen de las medidas a que se refiere este artículo incurrirán en falta gravísima, sin perjuicio de las demás responsabilidades a que hubiere lugar. Para efectos tributarios judiciales y para los casos de inspección, vigilancia e intervención del Estado, podrá exigirse la presentación de libros de contabilidad y demás documentos privados, en los términos que señale la ley. </a:t>
            </a:r>
            <a:endParaRPr lang="es-CO" sz="1700" dirty="0"/>
          </a:p>
        </p:txBody>
      </p:sp>
    </p:spTree>
    <p:extLst>
      <p:ext uri="{BB962C8B-B14F-4D97-AF65-F5344CB8AC3E}">
        <p14:creationId xmlns:p14="http://schemas.microsoft.com/office/powerpoint/2010/main" val="780294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353943"/>
          </a:xfrm>
          <a:prstGeom prst="rect">
            <a:avLst/>
          </a:prstGeom>
        </p:spPr>
        <p:txBody>
          <a:bodyPr wrap="square">
            <a:spAutoFit/>
          </a:bodyPr>
          <a:lstStyle/>
          <a:p>
            <a:pPr algn="just"/>
            <a:endParaRPr lang="es-CO" sz="1700" dirty="0"/>
          </a:p>
        </p:txBody>
      </p:sp>
      <p:sp>
        <p:nvSpPr>
          <p:cNvPr id="3" name="Rectangle 2"/>
          <p:cNvSpPr/>
          <p:nvPr/>
        </p:nvSpPr>
        <p:spPr>
          <a:xfrm>
            <a:off x="758758" y="797961"/>
            <a:ext cx="10408594" cy="3970318"/>
          </a:xfrm>
          <a:prstGeom prst="rect">
            <a:avLst/>
          </a:prstGeom>
        </p:spPr>
        <p:txBody>
          <a:bodyPr wrap="square">
            <a:spAutoFit/>
          </a:bodyPr>
          <a:lstStyle/>
          <a:p>
            <a:pPr algn="just"/>
            <a:r>
              <a:rPr lang="es-CO" sz="2800" b="1" dirty="0"/>
              <a:t>El Congreso de Colombia:</a:t>
            </a:r>
          </a:p>
          <a:p>
            <a:pPr algn="just"/>
            <a:r>
              <a:rPr lang="es-CO" sz="2800" dirty="0"/>
              <a:t>Aprobó la ley estatutaria 1581 de 2012,  “por la cual se dictan disposiciones generales para la protección de datos personales”, la cual tiene como objetivo “desarrollar el derecho constitucional que tienen todas las personas a conocer, actualizar y rectificar las informaciones que se hayan recogido sobre ellas en bases de datos o archivos, y los demás derechos, libertades y garantías constitucionales a que se refiere el artículo 15 de la Constitución Política; así como el derecho a la información consagrado en el artículo 20 de la misma”. </a:t>
            </a:r>
            <a:endParaRPr lang="es-CO" sz="2800" dirty="0"/>
          </a:p>
        </p:txBody>
      </p:sp>
    </p:spTree>
    <p:extLst>
      <p:ext uri="{BB962C8B-B14F-4D97-AF65-F5344CB8AC3E}">
        <p14:creationId xmlns:p14="http://schemas.microsoft.com/office/powerpoint/2010/main" val="8955112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91830" y="6060940"/>
            <a:ext cx="4221803" cy="461665"/>
          </a:xfrm>
          <a:prstGeom prst="rect">
            <a:avLst/>
          </a:prstGeom>
        </p:spPr>
        <p:txBody>
          <a:bodyPr wrap="square">
            <a:spAutoFit/>
          </a:bodyPr>
          <a:lstStyle/>
          <a:p>
            <a:r>
              <a:rPr lang="es-CO" sz="2400" b="0" i="0" dirty="0">
                <a:solidFill>
                  <a:schemeClr val="accent6">
                    <a:lumMod val="75000"/>
                  </a:schemeClr>
                </a:solidFill>
                <a:effectLst/>
                <a:latin typeface="arial" panose="020B0604020202020204" pitchFamily="34" charset="0"/>
              </a:rPr>
              <a:t>Green </a:t>
            </a:r>
            <a:r>
              <a:rPr lang="es-CO" sz="2400" b="0" i="0" dirty="0" err="1">
                <a:solidFill>
                  <a:schemeClr val="accent6">
                    <a:lumMod val="75000"/>
                  </a:schemeClr>
                </a:solidFill>
                <a:effectLst/>
                <a:latin typeface="arial" panose="020B0604020202020204" pitchFamily="34" charset="0"/>
              </a:rPr>
              <a:t>Standards</a:t>
            </a:r>
            <a:r>
              <a:rPr lang="es-CO" sz="2400" b="0" i="0" dirty="0">
                <a:solidFill>
                  <a:schemeClr val="accent6">
                    <a:lumMod val="75000"/>
                  </a:schemeClr>
                </a:solidFill>
                <a:effectLst/>
                <a:latin typeface="arial" panose="020B0604020202020204" pitchFamily="34" charset="0"/>
              </a:rPr>
              <a:t> </a:t>
            </a:r>
            <a:r>
              <a:rPr lang="es-CO" sz="2400" b="0" i="0" dirty="0" err="1">
                <a:solidFill>
                  <a:schemeClr val="accent6">
                    <a:lumMod val="75000"/>
                  </a:schemeClr>
                </a:solidFill>
                <a:effectLst/>
                <a:latin typeface="arial" panose="020B0604020202020204" pitchFamily="34" charset="0"/>
              </a:rPr>
              <a:t>Week</a:t>
            </a:r>
            <a:r>
              <a:rPr lang="es-CO" sz="2400" b="0" i="0" dirty="0">
                <a:solidFill>
                  <a:schemeClr val="accent6">
                    <a:lumMod val="75000"/>
                  </a:schemeClr>
                </a:solidFill>
                <a:effectLst/>
                <a:latin typeface="arial" panose="020B0604020202020204" pitchFamily="34" charset="0"/>
              </a:rPr>
              <a:t> 2017</a:t>
            </a:r>
            <a:endParaRPr lang="es-CO" sz="2400" dirty="0">
              <a:solidFill>
                <a:schemeClr val="accent6">
                  <a:lumMod val="75000"/>
                </a:schemeClr>
              </a:solidFill>
            </a:endParaRPr>
          </a:p>
        </p:txBody>
      </p:sp>
      <p:pic>
        <p:nvPicPr>
          <p:cNvPr id="6" name="Picture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330774" y="5408579"/>
            <a:ext cx="1357532" cy="1304722"/>
          </a:xfrm>
          <a:prstGeom prst="rect">
            <a:avLst/>
          </a:prstGeom>
        </p:spPr>
      </p:pic>
      <p:sp>
        <p:nvSpPr>
          <p:cNvPr id="2" name="Rectangle 1"/>
          <p:cNvSpPr/>
          <p:nvPr/>
        </p:nvSpPr>
        <p:spPr>
          <a:xfrm>
            <a:off x="603115" y="748525"/>
            <a:ext cx="10564237" cy="353943"/>
          </a:xfrm>
          <a:prstGeom prst="rect">
            <a:avLst/>
          </a:prstGeom>
        </p:spPr>
        <p:txBody>
          <a:bodyPr wrap="square">
            <a:spAutoFit/>
          </a:bodyPr>
          <a:lstStyle/>
          <a:p>
            <a:pPr algn="just"/>
            <a:endParaRPr lang="es-CO" sz="1700" dirty="0"/>
          </a:p>
        </p:txBody>
      </p:sp>
      <p:sp>
        <p:nvSpPr>
          <p:cNvPr id="3" name="Rectangle 2"/>
          <p:cNvSpPr/>
          <p:nvPr/>
        </p:nvSpPr>
        <p:spPr>
          <a:xfrm>
            <a:off x="758758" y="797961"/>
            <a:ext cx="10408594" cy="4893647"/>
          </a:xfrm>
          <a:prstGeom prst="rect">
            <a:avLst/>
          </a:prstGeom>
        </p:spPr>
        <p:txBody>
          <a:bodyPr wrap="square">
            <a:spAutoFit/>
          </a:bodyPr>
          <a:lstStyle/>
          <a:p>
            <a:pPr algn="just"/>
            <a:r>
              <a:rPr lang="es-CO" sz="3200" b="1" dirty="0">
                <a:solidFill>
                  <a:schemeClr val="accent6"/>
                </a:solidFill>
              </a:rPr>
              <a:t>La recolección de datos personales…. Un reto del siglo 21</a:t>
            </a:r>
          </a:p>
          <a:p>
            <a:pPr algn="just"/>
            <a:r>
              <a:rPr lang="es-CO" sz="2800" dirty="0"/>
              <a:t>Internet es un instrumento poderoso de obtención de datos personales </a:t>
            </a:r>
          </a:p>
          <a:p>
            <a:pPr algn="just"/>
            <a:r>
              <a:rPr lang="es-CO" sz="2800" dirty="0"/>
              <a:t>Los motores de búsqueda facilitan la recolección de datos </a:t>
            </a:r>
          </a:p>
          <a:p>
            <a:pPr algn="just"/>
            <a:r>
              <a:rPr lang="es-CO" sz="2800" dirty="0"/>
              <a:t>Las crecientes amenazas afectan el derecho fundamental a la intimidad </a:t>
            </a:r>
          </a:p>
          <a:p>
            <a:pPr algn="just"/>
            <a:r>
              <a:rPr lang="es-CO" sz="2800" i="1" dirty="0"/>
              <a:t>Recolectar datos en Internet es una actividad que se puede hacer de múltiples formas conocidas, algunas pueden ser consentidas y otras no. </a:t>
            </a:r>
            <a:r>
              <a:rPr lang="es-CO" sz="2800" dirty="0" err="1"/>
              <a:t>Jeimy</a:t>
            </a:r>
            <a:r>
              <a:rPr lang="es-CO" sz="2800" dirty="0"/>
              <a:t> Cano.</a:t>
            </a:r>
          </a:p>
          <a:p>
            <a:pPr algn="just"/>
            <a:r>
              <a:rPr lang="es-CO" sz="2800" dirty="0"/>
              <a:t>Y todo esto nos permite afirmar y proponer alertas…por que …</a:t>
            </a:r>
          </a:p>
          <a:p>
            <a:pPr algn="just"/>
            <a:r>
              <a:rPr lang="es-CO" sz="2800" dirty="0"/>
              <a:t>Hemos perdido control de nuestra información personal</a:t>
            </a:r>
            <a:endParaRPr lang="es-CO" sz="2800" dirty="0">
              <a:solidFill>
                <a:schemeClr val="accent6"/>
              </a:solidFill>
            </a:endParaRPr>
          </a:p>
        </p:txBody>
      </p:sp>
    </p:spTree>
    <p:extLst>
      <p:ext uri="{BB962C8B-B14F-4D97-AF65-F5344CB8AC3E}">
        <p14:creationId xmlns:p14="http://schemas.microsoft.com/office/powerpoint/2010/main" val="2474303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CDAE83719FB2141981D8E67B3E30728" ma:contentTypeVersion="1" ma:contentTypeDescription="Create a new document." ma:contentTypeScope="" ma:versionID="6a9e9016f790dd7da19f3d5b3f2dce30">
  <xsd:schema xmlns:xsd="http://www.w3.org/2001/XMLSchema" xmlns:xs="http://www.w3.org/2001/XMLSchema" xmlns:p="http://schemas.microsoft.com/office/2006/metadata/properties" xmlns:ns1="http://schemas.microsoft.com/sharepoint/v3" targetNamespace="http://schemas.microsoft.com/office/2006/metadata/properties" ma:root="true" ma:fieldsID="3d8b0b90613641d2007733df16481c60" ns1:_="">
    <xsd:import namespace="http://schemas.microsoft.com/sharepoint/v3"/>
    <xsd:element name="properties">
      <xsd:complexType>
        <xsd:sequence>
          <xsd:element name="documentManagement">
            <xsd:complexType>
              <xsd:all>
                <xsd:element ref="ns1:PublishingStartDate" minOccurs="0"/>
                <xsd:element ref="ns1:PublishingExpirationDat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Scheduling Start Date is a site column created by the Publishing feature. It is used to specify the date and time on which this page will first appear to site visitors." ma:hidden="true" ma:internalName="PublishingStartDate">
      <xsd:simpleType>
        <xsd:restriction base="dms:Unknown"/>
      </xsd:simpleType>
    </xsd:element>
    <xsd:element name="PublishingExpirationDate" ma:index="9" nillable="true" ma:displayName="Scheduling End Date" ma:description="Scheduling End Date is a site column created by the Publishing feature. It is used to specify the date and time on which this page will no longer appear to site visitors." ma:hidden="true" ma:internalName="PublishingExpirationDat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C0B07E40-B6A2-4AC0-A897-6FB9F874A7A5}"/>
</file>

<file path=customXml/itemProps2.xml><?xml version="1.0" encoding="utf-8"?>
<ds:datastoreItem xmlns:ds="http://schemas.openxmlformats.org/officeDocument/2006/customXml" ds:itemID="{B9D00D25-EA6D-4E1D-8C4E-DFC785272128}"/>
</file>

<file path=customXml/itemProps3.xml><?xml version="1.0" encoding="utf-8"?>
<ds:datastoreItem xmlns:ds="http://schemas.openxmlformats.org/officeDocument/2006/customXml" ds:itemID="{34453D18-0330-4B3A-B7CB-C6573BD934C9}"/>
</file>

<file path=docProps/app.xml><?xml version="1.0" encoding="utf-8"?>
<Properties xmlns="http://schemas.openxmlformats.org/officeDocument/2006/extended-properties" xmlns:vt="http://schemas.openxmlformats.org/officeDocument/2006/docPropsVTypes">
  <TotalTime>76</TotalTime>
  <Words>1121</Words>
  <Application>Microsoft Office PowerPoint</Application>
  <PresentationFormat>Widescreen</PresentationFormat>
  <Paragraphs>67</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Arial</vt:lpstr>
      <vt:lpstr>Calibri</vt:lpstr>
      <vt:lpstr>Calibri Light</vt:lpstr>
      <vt:lpstr>verdana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Contabilidad</dc:creator>
  <cp:lastModifiedBy>Contabilidad</cp:lastModifiedBy>
  <cp:revision>12</cp:revision>
  <dcterms:created xsi:type="dcterms:W3CDTF">2017-03-29T00:51:18Z</dcterms:created>
  <dcterms:modified xsi:type="dcterms:W3CDTF">2017-03-29T02:07:27Z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0x0101005CDAE83719FB2141981D8E67B3E30728</vt:lpwstr>
  </property>
</Properties>
</file>