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01" r:id="rId1"/>
  </p:sldMasterIdLst>
  <p:notesMasterIdLst>
    <p:notesMasterId r:id="rId12"/>
  </p:notesMasterIdLst>
  <p:sldIdLst>
    <p:sldId id="256" r:id="rId2"/>
    <p:sldId id="279" r:id="rId3"/>
    <p:sldId id="268" r:id="rId4"/>
    <p:sldId id="267" r:id="rId5"/>
    <p:sldId id="278" r:id="rId6"/>
    <p:sldId id="271" r:id="rId7"/>
    <p:sldId id="273" r:id="rId8"/>
    <p:sldId id="276" r:id="rId9"/>
    <p:sldId id="277"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CD"/>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126" autoAdjust="0"/>
  </p:normalViewPr>
  <p:slideViewPr>
    <p:cSldViewPr snapToGrid="0">
      <p:cViewPr varScale="1">
        <p:scale>
          <a:sx n="62" d="100"/>
          <a:sy n="62" d="100"/>
        </p:scale>
        <p:origin x="823" y="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337AE-EEED-4641-9F44-45A3DD71C335}" type="doc">
      <dgm:prSet loTypeId="urn:microsoft.com/office/officeart/2005/8/layout/gear1" loCatId="relationship" qsTypeId="urn:microsoft.com/office/officeart/2005/8/quickstyle/simple1" qsCatId="simple" csTypeId="urn:microsoft.com/office/officeart/2005/8/colors/accent1_2" csCatId="accent1" phldr="1"/>
      <dgm:spPr/>
    </dgm:pt>
    <dgm:pt modelId="{4B026A76-E924-4014-9060-FBC5C98B5A68}">
      <dgm:prSet phldrT="[Text]"/>
      <dgm:spPr>
        <a:xfrm>
          <a:off x="1382553" y="1144428"/>
          <a:ext cx="1398746" cy="1398746"/>
        </a:xfrm>
        <a:solidFill>
          <a:schemeClr val="accent6"/>
        </a:solidFill>
        <a:ln w="127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gm:spPr>
      <dgm:t>
        <a:bodyPr/>
        <a:lstStyle/>
        <a:p>
          <a:r>
            <a:rPr lang="en-US" dirty="0">
              <a:solidFill>
                <a:schemeClr val="tx1"/>
              </a:solidFill>
              <a:latin typeface="Calibri" panose="020F0502020204030204"/>
              <a:ea typeface="+mn-ea"/>
              <a:cs typeface="+mn-cs"/>
            </a:rPr>
            <a:t>Economical sustainability</a:t>
          </a:r>
        </a:p>
      </dgm:t>
    </dgm:pt>
    <dgm:pt modelId="{E1FC328F-E13D-43A3-A02D-75A3B3F912C5}" type="parTrans" cxnId="{31656251-94F7-4C55-904A-00460A3BC04B}">
      <dgm:prSet/>
      <dgm:spPr/>
      <dgm:t>
        <a:bodyPr/>
        <a:lstStyle/>
        <a:p>
          <a:endParaRPr lang="en-US"/>
        </a:p>
      </dgm:t>
    </dgm:pt>
    <dgm:pt modelId="{90FB5068-A93D-4CAC-8A3A-C2CC95A28B5B}" type="sibTrans" cxnId="{31656251-94F7-4C55-904A-00460A3BC04B}">
      <dgm:prSet/>
      <dgm:spPr>
        <a:xfrm>
          <a:off x="1257858" y="942927"/>
          <a:ext cx="1790395" cy="1790395"/>
        </a:xfrm>
        <a:solidFill>
          <a:srgbClr val="5B9BD5">
            <a:tint val="60000"/>
            <a:hueOff val="0"/>
            <a:satOff val="0"/>
            <a:lumOff val="0"/>
            <a:alphaOff val="0"/>
          </a:srgbClr>
        </a:solidFill>
        <a:ln>
          <a:noFill/>
        </a:ln>
        <a:effectLst/>
      </dgm:spPr>
      <dgm:t>
        <a:bodyPr/>
        <a:lstStyle/>
        <a:p>
          <a:endParaRPr lang="en-US"/>
        </a:p>
      </dgm:t>
    </dgm:pt>
    <dgm:pt modelId="{70F77E44-FBF2-4981-B76E-1622EA2C8AF4}">
      <dgm:prSet phldrT="[Text]"/>
      <dgm:spPr>
        <a:xfrm>
          <a:off x="568737" y="813815"/>
          <a:ext cx="1017270" cy="1017270"/>
        </a:xfrm>
        <a:solidFill>
          <a:srgbClr val="FFC000"/>
        </a:solidFill>
        <a:ln w="12700" cap="flat" cmpd="sng" algn="ctr">
          <a:solidFill>
            <a:sysClr val="window" lastClr="FFFFFF">
              <a:hueOff val="0"/>
              <a:satOff val="0"/>
              <a:lumOff val="0"/>
              <a:alphaOff val="0"/>
            </a:sysClr>
          </a:solidFill>
          <a:prstDash val="solid"/>
          <a:miter lim="800000"/>
        </a:ln>
        <a:effectLst>
          <a:outerShdw blurRad="50800" dist="38100" dir="13500000" algn="br" rotWithShape="0">
            <a:prstClr val="black">
              <a:alpha val="40000"/>
            </a:prstClr>
          </a:outerShdw>
        </a:effectLst>
      </dgm:spPr>
      <dgm:t>
        <a:bodyPr/>
        <a:lstStyle/>
        <a:p>
          <a:r>
            <a:rPr lang="en-US" dirty="0">
              <a:solidFill>
                <a:schemeClr val="tx1"/>
              </a:solidFill>
              <a:latin typeface="Calibri" panose="020F0502020204030204"/>
              <a:ea typeface="+mn-ea"/>
              <a:cs typeface="+mn-cs"/>
            </a:rPr>
            <a:t>Social  Inclusivity</a:t>
          </a:r>
        </a:p>
      </dgm:t>
    </dgm:pt>
    <dgm:pt modelId="{F46087DE-FAB9-4600-BAB1-4DEFCC53AA26}" type="parTrans" cxnId="{C1D3D609-8CC5-437B-B90F-AC719E1368C1}">
      <dgm:prSet/>
      <dgm:spPr/>
      <dgm:t>
        <a:bodyPr/>
        <a:lstStyle/>
        <a:p>
          <a:endParaRPr lang="en-US"/>
        </a:p>
      </dgm:t>
    </dgm:pt>
    <dgm:pt modelId="{B8DF224A-A8A5-4634-B014-0DEEE7948BA4}" type="sibTrans" cxnId="{C1D3D609-8CC5-437B-B90F-AC719E1368C1}">
      <dgm:prSet/>
      <dgm:spPr>
        <a:xfrm>
          <a:off x="388581" y="595818"/>
          <a:ext cx="1300834" cy="1300834"/>
        </a:xfrm>
        <a:solidFill>
          <a:srgbClr val="5B9BD5">
            <a:tint val="60000"/>
            <a:hueOff val="0"/>
            <a:satOff val="0"/>
            <a:lumOff val="0"/>
            <a:alphaOff val="0"/>
          </a:srgbClr>
        </a:solidFill>
        <a:ln>
          <a:noFill/>
        </a:ln>
        <a:effectLst/>
      </dgm:spPr>
      <dgm:t>
        <a:bodyPr/>
        <a:lstStyle/>
        <a:p>
          <a:endParaRPr lang="en-US"/>
        </a:p>
      </dgm:t>
    </dgm:pt>
    <dgm:pt modelId="{CF7B6DA2-F18C-4C99-A2E9-CA193C283CDA}">
      <dgm:prSet phldrT="[Text]" custT="1"/>
      <dgm:spPr>
        <a:xfrm rot="20700000">
          <a:off x="1138512" y="112003"/>
          <a:ext cx="996716" cy="996716"/>
        </a:xfrm>
        <a:solidFill>
          <a:schemeClr val="accent6">
            <a:lumMod val="40000"/>
            <a:lumOff val="60000"/>
          </a:schemeClr>
        </a:solidFill>
        <a:ln w="12700" cap="flat" cmpd="sng" algn="ctr">
          <a:solidFill>
            <a:sysClr val="window" lastClr="FFFFFF">
              <a:hueOff val="0"/>
              <a:satOff val="0"/>
              <a:lumOff val="0"/>
              <a:alphaOff val="0"/>
            </a:sysClr>
          </a:solidFill>
          <a:prstDash val="solid"/>
          <a:miter lim="800000"/>
        </a:ln>
        <a:effectLst>
          <a:outerShdw blurRad="50800" dist="38100" dir="13500000" algn="br" rotWithShape="0">
            <a:prstClr val="black">
              <a:alpha val="40000"/>
            </a:prstClr>
          </a:outerShdw>
        </a:effectLst>
      </dgm:spPr>
      <dgm:t>
        <a:bodyPr/>
        <a:lstStyle/>
        <a:p>
          <a:r>
            <a:rPr lang="en-US" sz="1400" dirty="0">
              <a:solidFill>
                <a:schemeClr val="tx1"/>
              </a:solidFill>
              <a:latin typeface="Calibri" panose="020F0502020204030204"/>
              <a:ea typeface="+mn-ea"/>
              <a:cs typeface="+mn-cs"/>
            </a:rPr>
            <a:t>Environmental</a:t>
          </a:r>
        </a:p>
      </dgm:t>
    </dgm:pt>
    <dgm:pt modelId="{904BE7E0-BB62-41FE-AEB5-C6E101F8BED9}" type="parTrans" cxnId="{6A82F2A3-AF5A-483D-9C65-5068F1E44AED}">
      <dgm:prSet/>
      <dgm:spPr/>
      <dgm:t>
        <a:bodyPr/>
        <a:lstStyle/>
        <a:p>
          <a:endParaRPr lang="en-US"/>
        </a:p>
      </dgm:t>
    </dgm:pt>
    <dgm:pt modelId="{FA68B4EA-E677-406A-A36B-073C7030D5EB}" type="sibTrans" cxnId="{6A82F2A3-AF5A-483D-9C65-5068F1E44AED}">
      <dgm:prSet/>
      <dgm:spPr>
        <a:xfrm>
          <a:off x="907961" y="-99229"/>
          <a:ext cx="1402561" cy="1402561"/>
        </a:xfrm>
        <a:solidFill>
          <a:srgbClr val="5B9BD5">
            <a:tint val="60000"/>
            <a:hueOff val="0"/>
            <a:satOff val="0"/>
            <a:lumOff val="0"/>
            <a:alphaOff val="0"/>
          </a:srgbClr>
        </a:solidFill>
        <a:ln>
          <a:noFill/>
        </a:ln>
        <a:effectLst/>
      </dgm:spPr>
      <dgm:t>
        <a:bodyPr/>
        <a:lstStyle/>
        <a:p>
          <a:endParaRPr lang="en-US"/>
        </a:p>
      </dgm:t>
    </dgm:pt>
    <dgm:pt modelId="{6E3E93F2-CF31-4FB1-83AC-E34E5A2E6FA5}" type="pres">
      <dgm:prSet presAssocID="{C63337AE-EEED-4641-9F44-45A3DD71C335}" presName="composite" presStyleCnt="0">
        <dgm:presLayoutVars>
          <dgm:chMax val="3"/>
          <dgm:animLvl val="lvl"/>
          <dgm:resizeHandles val="exact"/>
        </dgm:presLayoutVars>
      </dgm:prSet>
      <dgm:spPr/>
    </dgm:pt>
    <dgm:pt modelId="{DFCC6B6D-07EA-4BFB-9CCB-87DBB6AD8C96}" type="pres">
      <dgm:prSet presAssocID="{4B026A76-E924-4014-9060-FBC5C98B5A68}" presName="gear1" presStyleLbl="node1" presStyleIdx="0" presStyleCnt="3" custScaleX="93469" custScaleY="70737">
        <dgm:presLayoutVars>
          <dgm:chMax val="1"/>
          <dgm:bulletEnabled val="1"/>
        </dgm:presLayoutVars>
      </dgm:prSet>
      <dgm:spPr>
        <a:prstGeom prst="gear9">
          <a:avLst/>
        </a:prstGeom>
      </dgm:spPr>
      <dgm:t>
        <a:bodyPr/>
        <a:lstStyle/>
        <a:p>
          <a:endParaRPr lang="en-US"/>
        </a:p>
      </dgm:t>
    </dgm:pt>
    <dgm:pt modelId="{5298C1CA-B1A3-40AB-995D-CAA356E9FA53}" type="pres">
      <dgm:prSet presAssocID="{4B026A76-E924-4014-9060-FBC5C98B5A68}" presName="gear1srcNode" presStyleLbl="node1" presStyleIdx="0" presStyleCnt="3"/>
      <dgm:spPr/>
      <dgm:t>
        <a:bodyPr/>
        <a:lstStyle/>
        <a:p>
          <a:endParaRPr lang="en-US"/>
        </a:p>
      </dgm:t>
    </dgm:pt>
    <dgm:pt modelId="{D8B0614C-D583-44DF-AA5F-93991ABF5AD3}" type="pres">
      <dgm:prSet presAssocID="{4B026A76-E924-4014-9060-FBC5C98B5A68}" presName="gear1dstNode" presStyleLbl="node1" presStyleIdx="0" presStyleCnt="3"/>
      <dgm:spPr/>
      <dgm:t>
        <a:bodyPr/>
        <a:lstStyle/>
        <a:p>
          <a:endParaRPr lang="en-US"/>
        </a:p>
      </dgm:t>
    </dgm:pt>
    <dgm:pt modelId="{F35DAF95-713C-4D5F-957D-DEAF41DCD6A5}" type="pres">
      <dgm:prSet presAssocID="{70F77E44-FBF2-4981-B76E-1622EA2C8AF4}" presName="gear2" presStyleLbl="node1" presStyleIdx="1" presStyleCnt="3">
        <dgm:presLayoutVars>
          <dgm:chMax val="1"/>
          <dgm:bulletEnabled val="1"/>
        </dgm:presLayoutVars>
      </dgm:prSet>
      <dgm:spPr>
        <a:prstGeom prst="gear6">
          <a:avLst/>
        </a:prstGeom>
      </dgm:spPr>
      <dgm:t>
        <a:bodyPr/>
        <a:lstStyle/>
        <a:p>
          <a:endParaRPr lang="en-US"/>
        </a:p>
      </dgm:t>
    </dgm:pt>
    <dgm:pt modelId="{D5ABCD88-F9D7-4DC4-93FD-275B6ADA47D9}" type="pres">
      <dgm:prSet presAssocID="{70F77E44-FBF2-4981-B76E-1622EA2C8AF4}" presName="gear2srcNode" presStyleLbl="node1" presStyleIdx="1" presStyleCnt="3"/>
      <dgm:spPr/>
      <dgm:t>
        <a:bodyPr/>
        <a:lstStyle/>
        <a:p>
          <a:endParaRPr lang="en-US"/>
        </a:p>
      </dgm:t>
    </dgm:pt>
    <dgm:pt modelId="{3BE58A38-FDBF-493A-A677-40BCCE69725A}" type="pres">
      <dgm:prSet presAssocID="{70F77E44-FBF2-4981-B76E-1622EA2C8AF4}" presName="gear2dstNode" presStyleLbl="node1" presStyleIdx="1" presStyleCnt="3"/>
      <dgm:spPr/>
      <dgm:t>
        <a:bodyPr/>
        <a:lstStyle/>
        <a:p>
          <a:endParaRPr lang="en-US"/>
        </a:p>
      </dgm:t>
    </dgm:pt>
    <dgm:pt modelId="{C2614005-AABE-4D5D-ADB5-89BF3163F44C}" type="pres">
      <dgm:prSet presAssocID="{CF7B6DA2-F18C-4C99-A2E9-CA193C283CDA}" presName="gear3" presStyleLbl="node1" presStyleIdx="2" presStyleCnt="3" custScaleX="101790" custLinFactNeighborX="2101" custLinFactNeighborY="639"/>
      <dgm:spPr>
        <a:prstGeom prst="gear6">
          <a:avLst/>
        </a:prstGeom>
      </dgm:spPr>
      <dgm:t>
        <a:bodyPr/>
        <a:lstStyle/>
        <a:p>
          <a:endParaRPr lang="en-US"/>
        </a:p>
      </dgm:t>
    </dgm:pt>
    <dgm:pt modelId="{D73CD3B4-1349-4AF3-8384-A35F0438F7DA}" type="pres">
      <dgm:prSet presAssocID="{CF7B6DA2-F18C-4C99-A2E9-CA193C283CDA}" presName="gear3tx" presStyleLbl="node1" presStyleIdx="2" presStyleCnt="3">
        <dgm:presLayoutVars>
          <dgm:chMax val="1"/>
          <dgm:bulletEnabled val="1"/>
        </dgm:presLayoutVars>
      </dgm:prSet>
      <dgm:spPr/>
      <dgm:t>
        <a:bodyPr/>
        <a:lstStyle/>
        <a:p>
          <a:endParaRPr lang="en-US"/>
        </a:p>
      </dgm:t>
    </dgm:pt>
    <dgm:pt modelId="{7560EF73-C17D-48C8-A260-D37401ACE190}" type="pres">
      <dgm:prSet presAssocID="{CF7B6DA2-F18C-4C99-A2E9-CA193C283CDA}" presName="gear3srcNode" presStyleLbl="node1" presStyleIdx="2" presStyleCnt="3"/>
      <dgm:spPr/>
      <dgm:t>
        <a:bodyPr/>
        <a:lstStyle/>
        <a:p>
          <a:endParaRPr lang="en-US"/>
        </a:p>
      </dgm:t>
    </dgm:pt>
    <dgm:pt modelId="{10D4058F-4CA2-4184-852B-9988384C6DB4}" type="pres">
      <dgm:prSet presAssocID="{CF7B6DA2-F18C-4C99-A2E9-CA193C283CDA}" presName="gear3dstNode" presStyleLbl="node1" presStyleIdx="2" presStyleCnt="3"/>
      <dgm:spPr/>
      <dgm:t>
        <a:bodyPr/>
        <a:lstStyle/>
        <a:p>
          <a:endParaRPr lang="en-US"/>
        </a:p>
      </dgm:t>
    </dgm:pt>
    <dgm:pt modelId="{682F6518-196E-4D8F-93F7-21EA6E9EDDA9}" type="pres">
      <dgm:prSet presAssocID="{90FB5068-A93D-4CAC-8A3A-C2CC95A28B5B}" presName="connector1" presStyleLbl="sibTrans2D1" presStyleIdx="0" presStyleCnt="3"/>
      <dgm:spPr>
        <a:prstGeom prst="circularArrow">
          <a:avLst>
            <a:gd name="adj1" fmla="val 4688"/>
            <a:gd name="adj2" fmla="val 299029"/>
            <a:gd name="adj3" fmla="val 2456922"/>
            <a:gd name="adj4" fmla="val 15995373"/>
            <a:gd name="adj5" fmla="val 5469"/>
          </a:avLst>
        </a:prstGeom>
      </dgm:spPr>
      <dgm:t>
        <a:bodyPr/>
        <a:lstStyle/>
        <a:p>
          <a:endParaRPr lang="en-US"/>
        </a:p>
      </dgm:t>
    </dgm:pt>
    <dgm:pt modelId="{9D6E1DC7-AAC3-42CB-951D-A0C864F4B108}" type="pres">
      <dgm:prSet presAssocID="{B8DF224A-A8A5-4634-B014-0DEEE7948BA4}" presName="connector2" presStyleLbl="sibTrans2D1" presStyleIdx="1" presStyleCnt="3" custLinFactNeighborX="1148" custLinFactNeighborY="-2501"/>
      <dgm:spPr>
        <a:prstGeom prst="leftCircularArrow">
          <a:avLst>
            <a:gd name="adj1" fmla="val 6452"/>
            <a:gd name="adj2" fmla="val 429999"/>
            <a:gd name="adj3" fmla="val 10489124"/>
            <a:gd name="adj4" fmla="val 14837806"/>
            <a:gd name="adj5" fmla="val 7527"/>
          </a:avLst>
        </a:prstGeom>
      </dgm:spPr>
      <dgm:t>
        <a:bodyPr/>
        <a:lstStyle/>
        <a:p>
          <a:endParaRPr lang="en-US"/>
        </a:p>
      </dgm:t>
    </dgm:pt>
    <dgm:pt modelId="{9B8C99A4-DF32-4081-97E3-B17D24D658C5}" type="pres">
      <dgm:prSet presAssocID="{FA68B4EA-E677-406A-A36B-073C7030D5EB}"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en-US"/>
        </a:p>
      </dgm:t>
    </dgm:pt>
  </dgm:ptLst>
  <dgm:cxnLst>
    <dgm:cxn modelId="{1801A843-9303-46C9-AA97-E34FF3C2E248}" type="presOf" srcId="{C63337AE-EEED-4641-9F44-45A3DD71C335}" destId="{6E3E93F2-CF31-4FB1-83AC-E34E5A2E6FA5}" srcOrd="0" destOrd="0" presId="urn:microsoft.com/office/officeart/2005/8/layout/gear1"/>
    <dgm:cxn modelId="{31656251-94F7-4C55-904A-00460A3BC04B}" srcId="{C63337AE-EEED-4641-9F44-45A3DD71C335}" destId="{4B026A76-E924-4014-9060-FBC5C98B5A68}" srcOrd="0" destOrd="0" parTransId="{E1FC328F-E13D-43A3-A02D-75A3B3F912C5}" sibTransId="{90FB5068-A93D-4CAC-8A3A-C2CC95A28B5B}"/>
    <dgm:cxn modelId="{BBCD5704-C6F8-479A-9B59-F171D2A3E12A}" type="presOf" srcId="{FA68B4EA-E677-406A-A36B-073C7030D5EB}" destId="{9B8C99A4-DF32-4081-97E3-B17D24D658C5}" srcOrd="0" destOrd="0" presId="urn:microsoft.com/office/officeart/2005/8/layout/gear1"/>
    <dgm:cxn modelId="{CA1F7D62-DBBB-434E-8409-911850005518}" type="presOf" srcId="{4B026A76-E924-4014-9060-FBC5C98B5A68}" destId="{5298C1CA-B1A3-40AB-995D-CAA356E9FA53}" srcOrd="1" destOrd="0" presId="urn:microsoft.com/office/officeart/2005/8/layout/gear1"/>
    <dgm:cxn modelId="{65EF32D6-6BD4-4ED3-85F8-9B3908B22D82}" type="presOf" srcId="{70F77E44-FBF2-4981-B76E-1622EA2C8AF4}" destId="{D5ABCD88-F9D7-4DC4-93FD-275B6ADA47D9}" srcOrd="1" destOrd="0" presId="urn:microsoft.com/office/officeart/2005/8/layout/gear1"/>
    <dgm:cxn modelId="{C33161B3-79EE-418F-85B5-5D5E2BB83AA7}" type="presOf" srcId="{CF7B6DA2-F18C-4C99-A2E9-CA193C283CDA}" destId="{10D4058F-4CA2-4184-852B-9988384C6DB4}" srcOrd="3" destOrd="0" presId="urn:microsoft.com/office/officeart/2005/8/layout/gear1"/>
    <dgm:cxn modelId="{EAB50FA7-DE3C-42AC-AFEB-9EA70B2DBB09}" type="presOf" srcId="{4B026A76-E924-4014-9060-FBC5C98B5A68}" destId="{D8B0614C-D583-44DF-AA5F-93991ABF5AD3}" srcOrd="2" destOrd="0" presId="urn:microsoft.com/office/officeart/2005/8/layout/gear1"/>
    <dgm:cxn modelId="{C1D3D609-8CC5-437B-B90F-AC719E1368C1}" srcId="{C63337AE-EEED-4641-9F44-45A3DD71C335}" destId="{70F77E44-FBF2-4981-B76E-1622EA2C8AF4}" srcOrd="1" destOrd="0" parTransId="{F46087DE-FAB9-4600-BAB1-4DEFCC53AA26}" sibTransId="{B8DF224A-A8A5-4634-B014-0DEEE7948BA4}"/>
    <dgm:cxn modelId="{6A82F2A3-AF5A-483D-9C65-5068F1E44AED}" srcId="{C63337AE-EEED-4641-9F44-45A3DD71C335}" destId="{CF7B6DA2-F18C-4C99-A2E9-CA193C283CDA}" srcOrd="2" destOrd="0" parTransId="{904BE7E0-BB62-41FE-AEB5-C6E101F8BED9}" sibTransId="{FA68B4EA-E677-406A-A36B-073C7030D5EB}"/>
    <dgm:cxn modelId="{C41CEFE8-9B3A-4615-8E86-A852354503E4}" type="presOf" srcId="{CF7B6DA2-F18C-4C99-A2E9-CA193C283CDA}" destId="{D73CD3B4-1349-4AF3-8384-A35F0438F7DA}" srcOrd="1" destOrd="0" presId="urn:microsoft.com/office/officeart/2005/8/layout/gear1"/>
    <dgm:cxn modelId="{311DACBC-D3A3-40E5-9789-1EFCFACB4539}" type="presOf" srcId="{CF7B6DA2-F18C-4C99-A2E9-CA193C283CDA}" destId="{C2614005-AABE-4D5D-ADB5-89BF3163F44C}" srcOrd="0" destOrd="0" presId="urn:microsoft.com/office/officeart/2005/8/layout/gear1"/>
    <dgm:cxn modelId="{9D13DADE-0047-4483-A939-85AADF9824B6}" type="presOf" srcId="{CF7B6DA2-F18C-4C99-A2E9-CA193C283CDA}" destId="{7560EF73-C17D-48C8-A260-D37401ACE190}" srcOrd="2" destOrd="0" presId="urn:microsoft.com/office/officeart/2005/8/layout/gear1"/>
    <dgm:cxn modelId="{F1391E21-2875-47BC-8351-DA6CBED3EA92}" type="presOf" srcId="{90FB5068-A93D-4CAC-8A3A-C2CC95A28B5B}" destId="{682F6518-196E-4D8F-93F7-21EA6E9EDDA9}" srcOrd="0" destOrd="0" presId="urn:microsoft.com/office/officeart/2005/8/layout/gear1"/>
    <dgm:cxn modelId="{A535CF19-701D-43CC-A6EB-9FE5AEBF941C}" type="presOf" srcId="{70F77E44-FBF2-4981-B76E-1622EA2C8AF4}" destId="{F35DAF95-713C-4D5F-957D-DEAF41DCD6A5}" srcOrd="0" destOrd="0" presId="urn:microsoft.com/office/officeart/2005/8/layout/gear1"/>
    <dgm:cxn modelId="{9DE41C23-968F-4382-B3D2-25077E355D0D}" type="presOf" srcId="{B8DF224A-A8A5-4634-B014-0DEEE7948BA4}" destId="{9D6E1DC7-AAC3-42CB-951D-A0C864F4B108}" srcOrd="0" destOrd="0" presId="urn:microsoft.com/office/officeart/2005/8/layout/gear1"/>
    <dgm:cxn modelId="{72586765-A7CF-4E35-9EE8-4896C5D69506}" type="presOf" srcId="{4B026A76-E924-4014-9060-FBC5C98B5A68}" destId="{DFCC6B6D-07EA-4BFB-9CCB-87DBB6AD8C96}" srcOrd="0" destOrd="0" presId="urn:microsoft.com/office/officeart/2005/8/layout/gear1"/>
    <dgm:cxn modelId="{E7CD0FB9-3685-4663-833C-2EBB3B645217}" type="presOf" srcId="{70F77E44-FBF2-4981-B76E-1622EA2C8AF4}" destId="{3BE58A38-FDBF-493A-A677-40BCCE69725A}" srcOrd="2" destOrd="0" presId="urn:microsoft.com/office/officeart/2005/8/layout/gear1"/>
    <dgm:cxn modelId="{BA0F57D1-56E9-403D-80E7-AF54C1A12942}" type="presParOf" srcId="{6E3E93F2-CF31-4FB1-83AC-E34E5A2E6FA5}" destId="{DFCC6B6D-07EA-4BFB-9CCB-87DBB6AD8C96}" srcOrd="0" destOrd="0" presId="urn:microsoft.com/office/officeart/2005/8/layout/gear1"/>
    <dgm:cxn modelId="{C2252D75-5CB8-4336-BD88-275B53A1C6A0}" type="presParOf" srcId="{6E3E93F2-CF31-4FB1-83AC-E34E5A2E6FA5}" destId="{5298C1CA-B1A3-40AB-995D-CAA356E9FA53}" srcOrd="1" destOrd="0" presId="urn:microsoft.com/office/officeart/2005/8/layout/gear1"/>
    <dgm:cxn modelId="{FB1E9050-508E-405B-A365-07D0D4DE6475}" type="presParOf" srcId="{6E3E93F2-CF31-4FB1-83AC-E34E5A2E6FA5}" destId="{D8B0614C-D583-44DF-AA5F-93991ABF5AD3}" srcOrd="2" destOrd="0" presId="urn:microsoft.com/office/officeart/2005/8/layout/gear1"/>
    <dgm:cxn modelId="{7D2118BA-413F-4B0E-BB9E-20D1F977B520}" type="presParOf" srcId="{6E3E93F2-CF31-4FB1-83AC-E34E5A2E6FA5}" destId="{F35DAF95-713C-4D5F-957D-DEAF41DCD6A5}" srcOrd="3" destOrd="0" presId="urn:microsoft.com/office/officeart/2005/8/layout/gear1"/>
    <dgm:cxn modelId="{F7DC01AD-A95A-4CEA-B028-AB0CE779B7E7}" type="presParOf" srcId="{6E3E93F2-CF31-4FB1-83AC-E34E5A2E6FA5}" destId="{D5ABCD88-F9D7-4DC4-93FD-275B6ADA47D9}" srcOrd="4" destOrd="0" presId="urn:microsoft.com/office/officeart/2005/8/layout/gear1"/>
    <dgm:cxn modelId="{57FB7169-A7A1-4A10-A7EC-3AB722CD14C9}" type="presParOf" srcId="{6E3E93F2-CF31-4FB1-83AC-E34E5A2E6FA5}" destId="{3BE58A38-FDBF-493A-A677-40BCCE69725A}" srcOrd="5" destOrd="0" presId="urn:microsoft.com/office/officeart/2005/8/layout/gear1"/>
    <dgm:cxn modelId="{D9620C28-D38E-4A8C-9541-FF332FC13045}" type="presParOf" srcId="{6E3E93F2-CF31-4FB1-83AC-E34E5A2E6FA5}" destId="{C2614005-AABE-4D5D-ADB5-89BF3163F44C}" srcOrd="6" destOrd="0" presId="urn:microsoft.com/office/officeart/2005/8/layout/gear1"/>
    <dgm:cxn modelId="{2664982B-A543-4937-B89D-5090144B62C3}" type="presParOf" srcId="{6E3E93F2-CF31-4FB1-83AC-E34E5A2E6FA5}" destId="{D73CD3B4-1349-4AF3-8384-A35F0438F7DA}" srcOrd="7" destOrd="0" presId="urn:microsoft.com/office/officeart/2005/8/layout/gear1"/>
    <dgm:cxn modelId="{9F980741-C9BA-4AE8-BF9D-69A1548CA323}" type="presParOf" srcId="{6E3E93F2-CF31-4FB1-83AC-E34E5A2E6FA5}" destId="{7560EF73-C17D-48C8-A260-D37401ACE190}" srcOrd="8" destOrd="0" presId="urn:microsoft.com/office/officeart/2005/8/layout/gear1"/>
    <dgm:cxn modelId="{6F495E4D-8A1F-4219-AD77-E91496CBEBAE}" type="presParOf" srcId="{6E3E93F2-CF31-4FB1-83AC-E34E5A2E6FA5}" destId="{10D4058F-4CA2-4184-852B-9988384C6DB4}" srcOrd="9" destOrd="0" presId="urn:microsoft.com/office/officeart/2005/8/layout/gear1"/>
    <dgm:cxn modelId="{4BD086AE-F894-429E-8FC5-3A2C365E6694}" type="presParOf" srcId="{6E3E93F2-CF31-4FB1-83AC-E34E5A2E6FA5}" destId="{682F6518-196E-4D8F-93F7-21EA6E9EDDA9}" srcOrd="10" destOrd="0" presId="urn:microsoft.com/office/officeart/2005/8/layout/gear1"/>
    <dgm:cxn modelId="{C96D5D2F-ED0F-4E35-B88B-7E3BAB9EA51A}" type="presParOf" srcId="{6E3E93F2-CF31-4FB1-83AC-E34E5A2E6FA5}" destId="{9D6E1DC7-AAC3-42CB-951D-A0C864F4B108}" srcOrd="11" destOrd="0" presId="urn:microsoft.com/office/officeart/2005/8/layout/gear1"/>
    <dgm:cxn modelId="{89B27B03-B8AD-4C3E-907A-8E24F1D2BC52}" type="presParOf" srcId="{6E3E93F2-CF31-4FB1-83AC-E34E5A2E6FA5}" destId="{9B8C99A4-DF32-4081-97E3-B17D24D658C5}" srcOrd="12" destOrd="0" presId="urn:microsoft.com/office/officeart/2005/8/layout/gear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C6B6D-07EA-4BFB-9CCB-87DBB6AD8C96}">
      <dsp:nvSpPr>
        <dsp:cNvPr id="0" name=""/>
        <dsp:cNvSpPr/>
      </dsp:nvSpPr>
      <dsp:spPr>
        <a:xfrm>
          <a:off x="3867347" y="3049242"/>
          <a:ext cx="2838672" cy="2148297"/>
        </a:xfrm>
        <a:prstGeom prst="gear9">
          <a:avLst/>
        </a:prstGeom>
        <a:solidFill>
          <a:schemeClr val="accent6"/>
        </a:solidFill>
        <a:ln w="1270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a:ea typeface="+mn-ea"/>
              <a:cs typeface="+mn-cs"/>
            </a:rPr>
            <a:t>Economical sustainability</a:t>
          </a:r>
        </a:p>
      </dsp:txBody>
      <dsp:txXfrm>
        <a:off x="4386448" y="3552470"/>
        <a:ext cx="1800470" cy="1104269"/>
      </dsp:txXfrm>
    </dsp:sp>
    <dsp:sp modelId="{F35DAF95-713C-4D5F-957D-DEAF41DCD6A5}">
      <dsp:nvSpPr>
        <dsp:cNvPr id="0" name=""/>
        <dsp:cNvSpPr/>
      </dsp:nvSpPr>
      <dsp:spPr>
        <a:xfrm>
          <a:off x="2001179" y="1887039"/>
          <a:ext cx="2208742" cy="2208742"/>
        </a:xfrm>
        <a:prstGeom prst="gear6">
          <a:avLst/>
        </a:prstGeom>
        <a:solidFill>
          <a:srgbClr val="FFC000"/>
        </a:solidFill>
        <a:ln w="12700" cap="flat" cmpd="sng" algn="ctr">
          <a:solidFill>
            <a:sysClr val="window" lastClr="FFFFFF">
              <a:hueOff val="0"/>
              <a:satOff val="0"/>
              <a:lumOff val="0"/>
              <a:alphaOff val="0"/>
            </a:sys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Calibri" panose="020F0502020204030204"/>
              <a:ea typeface="+mn-ea"/>
              <a:cs typeface="+mn-cs"/>
            </a:rPr>
            <a:t>Social  Inclusivity</a:t>
          </a:r>
        </a:p>
      </dsp:txBody>
      <dsp:txXfrm>
        <a:off x="2557236" y="2446457"/>
        <a:ext cx="1096628" cy="1089906"/>
      </dsp:txXfrm>
    </dsp:sp>
    <dsp:sp modelId="{C2614005-AABE-4D5D-ADB5-89BF3163F44C}">
      <dsp:nvSpPr>
        <dsp:cNvPr id="0" name=""/>
        <dsp:cNvSpPr/>
      </dsp:nvSpPr>
      <dsp:spPr>
        <a:xfrm rot="20700000">
          <a:off x="3267528" y="387259"/>
          <a:ext cx="2217033" cy="2149937"/>
        </a:xfrm>
        <a:prstGeom prst="gear6">
          <a:avLst/>
        </a:prstGeom>
        <a:solidFill>
          <a:schemeClr val="accent6">
            <a:lumMod val="40000"/>
            <a:lumOff val="60000"/>
          </a:schemeClr>
        </a:solidFill>
        <a:ln w="12700" cap="flat" cmpd="sng" algn="ctr">
          <a:solidFill>
            <a:sysClr val="window" lastClr="FFFFFF">
              <a:hueOff val="0"/>
              <a:satOff val="0"/>
              <a:lumOff val="0"/>
              <a:alphaOff val="0"/>
            </a:sys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Calibri" panose="020F0502020204030204"/>
              <a:ea typeface="+mn-ea"/>
              <a:cs typeface="+mn-cs"/>
            </a:rPr>
            <a:t>Environmental</a:t>
          </a:r>
        </a:p>
      </dsp:txBody>
      <dsp:txXfrm rot="-20700000">
        <a:off x="3757768" y="854824"/>
        <a:ext cx="1236553" cy="1214808"/>
      </dsp:txXfrm>
    </dsp:sp>
    <dsp:sp modelId="{682F6518-196E-4D8F-93F7-21EA6E9EDDA9}">
      <dsp:nvSpPr>
        <dsp:cNvPr id="0" name=""/>
        <dsp:cNvSpPr/>
      </dsp:nvSpPr>
      <dsp:spPr>
        <a:xfrm>
          <a:off x="3549491" y="2138108"/>
          <a:ext cx="3887385" cy="3887385"/>
        </a:xfrm>
        <a:prstGeom prst="circularArrow">
          <a:avLst>
            <a:gd name="adj1" fmla="val 4688"/>
            <a:gd name="adj2" fmla="val 299029"/>
            <a:gd name="adj3" fmla="val 2456922"/>
            <a:gd name="adj4" fmla="val 15995373"/>
            <a:gd name="adj5" fmla="val 5469"/>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D6E1DC7-AAC3-42CB-951D-A0C864F4B108}">
      <dsp:nvSpPr>
        <dsp:cNvPr id="0" name=""/>
        <dsp:cNvSpPr/>
      </dsp:nvSpPr>
      <dsp:spPr>
        <a:xfrm>
          <a:off x="1642440" y="1321992"/>
          <a:ext cx="2824428" cy="2824428"/>
        </a:xfrm>
        <a:prstGeom prst="leftCircularArrow">
          <a:avLst>
            <a:gd name="adj1" fmla="val 6452"/>
            <a:gd name="adj2" fmla="val 429999"/>
            <a:gd name="adj3" fmla="val 10489124"/>
            <a:gd name="adj4" fmla="val 14837806"/>
            <a:gd name="adj5" fmla="val 7527"/>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B8C99A4-DF32-4081-97E3-B17D24D658C5}">
      <dsp:nvSpPr>
        <dsp:cNvPr id="0" name=""/>
        <dsp:cNvSpPr/>
      </dsp:nvSpPr>
      <dsp:spPr>
        <a:xfrm>
          <a:off x="2737718" y="-116486"/>
          <a:ext cx="3045303" cy="3045303"/>
        </a:xfrm>
        <a:prstGeom prst="circularArrow">
          <a:avLst>
            <a:gd name="adj1" fmla="val 5984"/>
            <a:gd name="adj2" fmla="val 394124"/>
            <a:gd name="adj3" fmla="val 13313824"/>
            <a:gd name="adj4" fmla="val 10508221"/>
            <a:gd name="adj5" fmla="val 6981"/>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6E9C4-7E5D-4031-B2B1-7BC532D6B4C6}"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6C643-FD5C-45DC-8FCC-642224133BEA}" type="slidenum">
              <a:rPr lang="en-US" smtClean="0"/>
              <a:t>‹#›</a:t>
            </a:fld>
            <a:endParaRPr lang="en-US"/>
          </a:p>
        </p:txBody>
      </p:sp>
    </p:spTree>
    <p:extLst>
      <p:ext uri="{BB962C8B-B14F-4D97-AF65-F5344CB8AC3E}">
        <p14:creationId xmlns:p14="http://schemas.microsoft.com/office/powerpoint/2010/main" val="129064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6C643-FD5C-45DC-8FCC-642224133BEA}" type="slidenum">
              <a:rPr lang="en-US" smtClean="0"/>
              <a:t>2</a:t>
            </a:fld>
            <a:endParaRPr lang="en-US"/>
          </a:p>
        </p:txBody>
      </p:sp>
    </p:spTree>
    <p:extLst>
      <p:ext uri="{BB962C8B-B14F-4D97-AF65-F5344CB8AC3E}">
        <p14:creationId xmlns:p14="http://schemas.microsoft.com/office/powerpoint/2010/main" val="278836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26C643-FD5C-45DC-8FCC-642224133BEA}" type="slidenum">
              <a:rPr lang="en-US" smtClean="0"/>
              <a:t>4</a:t>
            </a:fld>
            <a:endParaRPr lang="en-US"/>
          </a:p>
        </p:txBody>
      </p:sp>
    </p:spTree>
    <p:extLst>
      <p:ext uri="{BB962C8B-B14F-4D97-AF65-F5344CB8AC3E}">
        <p14:creationId xmlns:p14="http://schemas.microsoft.com/office/powerpoint/2010/main" val="35451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defRPr/>
            </a:pPr>
            <a:endParaRPr lang="en-US" dirty="0"/>
          </a:p>
        </p:txBody>
      </p:sp>
      <p:sp>
        <p:nvSpPr>
          <p:cNvPr id="4" name="Slide Number Placeholder 3"/>
          <p:cNvSpPr>
            <a:spLocks noGrp="1"/>
          </p:cNvSpPr>
          <p:nvPr>
            <p:ph type="sldNum" sz="quarter" idx="10"/>
          </p:nvPr>
        </p:nvSpPr>
        <p:spPr/>
        <p:txBody>
          <a:bodyPr/>
          <a:lstStyle/>
          <a:p>
            <a:fld id="{F326C643-FD5C-45DC-8FCC-642224133BEA}" type="slidenum">
              <a:rPr lang="en-US" smtClean="0"/>
              <a:t>5</a:t>
            </a:fld>
            <a:endParaRPr lang="en-US"/>
          </a:p>
        </p:txBody>
      </p:sp>
    </p:spTree>
    <p:extLst>
      <p:ext uri="{BB962C8B-B14F-4D97-AF65-F5344CB8AC3E}">
        <p14:creationId xmlns:p14="http://schemas.microsoft.com/office/powerpoint/2010/main" val="328783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6C643-FD5C-45DC-8FCC-642224133BEA}" type="slidenum">
              <a:rPr lang="en-US" smtClean="0"/>
              <a:t>7</a:t>
            </a:fld>
            <a:endParaRPr lang="en-US"/>
          </a:p>
        </p:txBody>
      </p:sp>
    </p:spTree>
    <p:extLst>
      <p:ext uri="{BB962C8B-B14F-4D97-AF65-F5344CB8AC3E}">
        <p14:creationId xmlns:p14="http://schemas.microsoft.com/office/powerpoint/2010/main" val="198260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6C643-FD5C-45DC-8FCC-642224133BEA}" type="slidenum">
              <a:rPr lang="en-US" smtClean="0"/>
              <a:t>9</a:t>
            </a:fld>
            <a:endParaRPr lang="en-US"/>
          </a:p>
        </p:txBody>
      </p:sp>
    </p:spTree>
    <p:extLst>
      <p:ext uri="{BB962C8B-B14F-4D97-AF65-F5344CB8AC3E}">
        <p14:creationId xmlns:p14="http://schemas.microsoft.com/office/powerpoint/2010/main" val="132441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627D9-A260-43A5-9835-A70839BB721C}"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19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2FC31-376A-4D03-A6D5-313FE5EE65A6}"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675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1E8D5-4DF4-4C1E-941C-5F773864DBCA}"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45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49637-6B8E-401F-A075-9BE95B13A1C8}"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942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D854-A7BF-40B6-A566-5B173E655B95}"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295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451CE-6A9A-42D3-8AB0-81F211F7FF01}" type="datetime1">
              <a:rPr lang="en-US" smtClean="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257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67B242-1E94-4A77-A0DD-6AD4D21B2007}" type="datetime1">
              <a:rPr lang="en-US" smtClean="0"/>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374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C9970-DC3B-4C7F-AAA4-C17ED1203D62}" type="datetime1">
              <a:rPr lang="en-US" smtClean="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595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EC089-A980-4C54-9868-1E18963AED3A}" type="datetime1">
              <a:rPr lang="en-US" smtClean="0"/>
              <a:t>3/30/2017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117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29B24-9F53-4F3E-93E8-3B4454F7F7BB}" type="datetime1">
              <a:rPr lang="en-US" smtClean="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987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5CE14-0D48-41D7-BE12-B78E97C025C9}" type="datetime1">
              <a:rPr lang="en-US" smtClean="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910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4F560-9599-4D71-8AA4-FF02B00F9CE1}" type="datetime1">
              <a:rPr lang="en-US" smtClean="0"/>
              <a:t>3/30/2017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015156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5" y="3835304"/>
            <a:ext cx="12173265" cy="1734207"/>
          </a:xfrm>
        </p:spPr>
        <p:txBody>
          <a:bodyPr>
            <a:normAutofit fontScale="90000"/>
          </a:bodyPr>
          <a:lstStyle/>
          <a:p>
            <a:pPr marL="0" indent="0" algn="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endParaRPr lang="en-US" sz="4400" dirty="0"/>
          </a:p>
        </p:txBody>
      </p:sp>
      <p:pic>
        <p:nvPicPr>
          <p:cNvPr id="4" name="Picture 2" descr="http://www.itu.int/en/ITU-T/Workshops-and-Seminars/gsw/201704/PublishingImages/banner-semana-verde-I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 y="0"/>
            <a:ext cx="12173266" cy="3058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734" y="2429080"/>
            <a:ext cx="12173266" cy="4462760"/>
          </a:xfrm>
          <a:prstGeom prst="rect">
            <a:avLst/>
          </a:prstGeom>
          <a:solidFill>
            <a:schemeClr val="accent6">
              <a:lumMod val="75000"/>
            </a:schemeClr>
          </a:solidFill>
          <a:ln>
            <a:noFill/>
          </a:ln>
        </p:spPr>
        <p:txBody>
          <a:bodyPr wrap="square" rtlCol="0">
            <a:spAutoFit/>
          </a:bodyPr>
          <a:lstStyle/>
          <a:p>
            <a:r>
              <a:rPr lang="en-US" sz="4000" b="1" dirty="0" smtClean="0">
                <a:solidFill>
                  <a:schemeClr val="accent3">
                    <a:lumMod val="50000"/>
                  </a:schemeClr>
                </a:solidFill>
                <a:latin typeface="Comic Sans MS" panose="030F0702030302020204" pitchFamily="66" charset="0"/>
              </a:rPr>
              <a:t>Concept of </a:t>
            </a:r>
            <a:r>
              <a:rPr lang="en-US" sz="4000" b="1" dirty="0" smtClean="0"/>
              <a:t>SMART </a:t>
            </a:r>
            <a:r>
              <a:rPr lang="en-US" sz="4000" b="1" dirty="0"/>
              <a:t>SUSTAINABLE CITIES AND COMMUNITIES (SSC&amp;C</a:t>
            </a:r>
            <a:r>
              <a:rPr lang="en-US" sz="4000" b="1" dirty="0" smtClean="0"/>
              <a:t>) </a:t>
            </a:r>
            <a:r>
              <a:rPr lang="en-US" sz="4000" b="1" dirty="0" smtClean="0">
                <a:solidFill>
                  <a:schemeClr val="accent3">
                    <a:lumMod val="50000"/>
                  </a:schemeClr>
                </a:solidFill>
                <a:latin typeface="Comic Sans MS" panose="030F0702030302020204" pitchFamily="66" charset="0"/>
              </a:rPr>
              <a:t>in</a:t>
            </a:r>
            <a:r>
              <a:rPr lang="en-US" sz="4000" b="1" dirty="0" smtClean="0">
                <a:solidFill>
                  <a:schemeClr val="accent3">
                    <a:lumMod val="50000"/>
                  </a:schemeClr>
                </a:solidFill>
                <a:latin typeface="Comic Sans MS" panose="030F0702030302020204" pitchFamily="66" charset="0"/>
              </a:rPr>
              <a:t> </a:t>
            </a:r>
            <a:r>
              <a:rPr lang="en-US" sz="4000" b="1" smtClean="0">
                <a:solidFill>
                  <a:schemeClr val="accent3">
                    <a:lumMod val="50000"/>
                  </a:schemeClr>
                </a:solidFill>
                <a:latin typeface="Comic Sans MS" panose="030F0702030302020204" pitchFamily="66" charset="0"/>
              </a:rPr>
              <a:t>Developing Countries</a:t>
            </a:r>
            <a:r>
              <a:rPr lang="en-US" sz="4000" b="1" dirty="0">
                <a:solidFill>
                  <a:schemeClr val="accent3">
                    <a:lumMod val="50000"/>
                  </a:schemeClr>
                </a:solidFill>
                <a:latin typeface="Comic Sans MS" panose="030F0702030302020204" pitchFamily="66" charset="0"/>
              </a:rPr>
              <a:t/>
            </a:r>
            <a:br>
              <a:rPr lang="en-US" sz="4000" b="1" dirty="0">
                <a:solidFill>
                  <a:schemeClr val="accent3">
                    <a:lumMod val="50000"/>
                  </a:schemeClr>
                </a:solidFill>
                <a:latin typeface="Comic Sans MS" panose="030F0702030302020204" pitchFamily="66" charset="0"/>
              </a:rPr>
            </a:br>
            <a:endParaRPr lang="en-US" sz="4000" b="1" dirty="0" smtClean="0">
              <a:solidFill>
                <a:schemeClr val="accent3">
                  <a:lumMod val="50000"/>
                </a:schemeClr>
              </a:solidFill>
              <a:latin typeface="Comic Sans MS" panose="030F0702030302020204" pitchFamily="66" charset="0"/>
            </a:endParaRPr>
          </a:p>
          <a:p>
            <a:endParaRPr lang="en-US" sz="3200" b="1" dirty="0" smtClean="0"/>
          </a:p>
          <a:p>
            <a:r>
              <a:rPr lang="en-US" sz="3200" b="1" dirty="0" smtClean="0"/>
              <a:t>HELEN </a:t>
            </a:r>
            <a:r>
              <a:rPr lang="en-US" sz="3200" b="1" dirty="0"/>
              <a:t>C NAKIGULI</a:t>
            </a:r>
            <a:br>
              <a:rPr lang="en-US" sz="3200" b="1" dirty="0"/>
            </a:br>
            <a:r>
              <a:rPr lang="en-US" sz="3200" b="1" dirty="0"/>
              <a:t>SENIOR OFFICER ENVIRONMENT MANAGEMENT</a:t>
            </a:r>
            <a:br>
              <a:rPr lang="en-US" sz="3200" b="1" dirty="0"/>
            </a:br>
            <a:r>
              <a:rPr lang="en-US" sz="3200" b="1" dirty="0"/>
              <a:t>UGANDA COMMUNICATIONS COMMMISSION</a:t>
            </a:r>
            <a:endParaRPr lang="en-US" sz="3200" dirty="0"/>
          </a:p>
          <a:p>
            <a:r>
              <a:rPr lang="en-US" b="1" dirty="0"/>
              <a:t/>
            </a:r>
            <a:br>
              <a:rPr lang="en-US" b="1" dirty="0"/>
            </a:b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176506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Image result for images of thank you"/>
          <p:cNvPicPr/>
          <p:nvPr/>
        </p:nvPicPr>
        <p:blipFill>
          <a:blip r:embed="rId2">
            <a:extLst>
              <a:ext uri="{28A0092B-C50C-407E-A947-70E740481C1C}">
                <a14:useLocalDpi xmlns:a14="http://schemas.microsoft.com/office/drawing/2010/main" val="0"/>
              </a:ext>
            </a:extLst>
          </a:blip>
          <a:srcRect/>
          <a:stretch>
            <a:fillRect/>
          </a:stretch>
        </p:blipFill>
        <p:spPr bwMode="auto">
          <a:xfrm>
            <a:off x="2946401" y="1270001"/>
            <a:ext cx="6350000" cy="4419600"/>
          </a:xfrm>
          <a:prstGeom prst="rect">
            <a:avLst/>
          </a:prstGeom>
          <a:solidFill>
            <a:schemeClr val="tx1"/>
          </a:solidFill>
          <a:ln>
            <a:noFill/>
          </a:ln>
        </p:spPr>
      </p:pic>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4238321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images of enabling effects of ICT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7" name="Picture 6" descr="Image result for Animated images of a pencil"/>
          <p:cNvPicPr/>
          <p:nvPr/>
        </p:nvPicPr>
        <p:blipFill>
          <a:blip r:embed="rId4">
            <a:extLst>
              <a:ext uri="{28A0092B-C50C-407E-A947-70E740481C1C}">
                <a14:useLocalDpi xmlns:a14="http://schemas.microsoft.com/office/drawing/2010/main" val="0"/>
              </a:ext>
            </a:extLst>
          </a:blip>
          <a:srcRect/>
          <a:stretch>
            <a:fillRect/>
          </a:stretch>
        </p:blipFill>
        <p:spPr bwMode="auto">
          <a:xfrm>
            <a:off x="-2" y="3318570"/>
            <a:ext cx="1905000" cy="2400300"/>
          </a:xfrm>
          <a:prstGeom prst="rect">
            <a:avLst/>
          </a:prstGeom>
          <a:noFill/>
          <a:ln>
            <a:noFill/>
          </a:ln>
        </p:spPr>
      </p:pic>
      <p:sp>
        <p:nvSpPr>
          <p:cNvPr id="9" name="TextBox 8"/>
          <p:cNvSpPr txBox="1"/>
          <p:nvPr/>
        </p:nvSpPr>
        <p:spPr>
          <a:xfrm>
            <a:off x="1904998" y="3318571"/>
            <a:ext cx="5579534" cy="3539430"/>
          </a:xfrm>
          <a:prstGeom prst="rect">
            <a:avLst/>
          </a:prstGeom>
          <a:solidFill>
            <a:schemeClr val="bg1"/>
          </a:solidFill>
        </p:spPr>
        <p:txBody>
          <a:bodyPr wrap="square" rtlCol="0">
            <a:spAutoFit/>
          </a:bodyPr>
          <a:lstStyle/>
          <a:p>
            <a:pPr marL="342900" indent="-342900">
              <a:buAutoNum type="arabicPeriod"/>
            </a:pPr>
            <a:r>
              <a:rPr lang="en-US" sz="2800" dirty="0" smtClean="0"/>
              <a:t>Perception of smart cities in developed and developing countries</a:t>
            </a:r>
          </a:p>
          <a:p>
            <a:pPr marL="342900" indent="-342900">
              <a:buAutoNum type="arabicPeriod"/>
            </a:pPr>
            <a:r>
              <a:rPr lang="en-US" sz="2800" dirty="0" smtClean="0"/>
              <a:t>Challenges and opportunities of urbanization in developing countries</a:t>
            </a:r>
          </a:p>
          <a:p>
            <a:pPr marL="342900" indent="-342900">
              <a:buAutoNum type="arabicPeriod"/>
            </a:pPr>
            <a:r>
              <a:rPr lang="en-US" sz="2800" dirty="0" smtClean="0"/>
              <a:t>Requirements for transforming to SSC&amp;C</a:t>
            </a:r>
            <a:endParaRPr lang="en-US" sz="2800" dirty="0"/>
          </a:p>
        </p:txBody>
      </p:sp>
      <p:sp>
        <p:nvSpPr>
          <p:cNvPr id="10" name="TextBox 9"/>
          <p:cNvSpPr txBox="1"/>
          <p:nvPr/>
        </p:nvSpPr>
        <p:spPr>
          <a:xfrm>
            <a:off x="0" y="5718871"/>
            <a:ext cx="1904998" cy="113913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0" y="0"/>
            <a:ext cx="2607733" cy="769441"/>
          </a:xfrm>
          <a:prstGeom prst="rect">
            <a:avLst/>
          </a:prstGeom>
          <a:solidFill>
            <a:schemeClr val="bg1"/>
          </a:solidFill>
        </p:spPr>
        <p:txBody>
          <a:bodyPr wrap="square" rtlCol="0">
            <a:spAutoFit/>
          </a:bodyPr>
          <a:lstStyle/>
          <a:p>
            <a:r>
              <a:rPr lang="en-US" sz="4400" dirty="0" smtClean="0"/>
              <a:t>Outline</a:t>
            </a:r>
            <a:endParaRPr lang="en-US" sz="4400"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776758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AutoShape 4" descr="Image result for images of too many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images of too many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16400" cy="5600244"/>
          </a:xfrm>
          <a:prstGeom prst="rect">
            <a:avLst/>
          </a:prstGeom>
          <a:solidFill>
            <a:schemeClr val="accent4">
              <a:lumMod val="40000"/>
              <a:lumOff val="60000"/>
            </a:schemeClr>
          </a:solidFill>
          <a:effectLst>
            <a:softEdge rad="63500"/>
          </a:effectLst>
        </p:spPr>
      </p:pic>
      <p:sp>
        <p:nvSpPr>
          <p:cNvPr id="6" name="Cloud 5"/>
          <p:cNvSpPr/>
          <p:nvPr/>
        </p:nvSpPr>
        <p:spPr>
          <a:xfrm>
            <a:off x="257175" y="4407445"/>
            <a:ext cx="4995333" cy="2108730"/>
          </a:xfrm>
          <a:prstGeom prst="clou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Can rapid urbanization in developing countries  lead to SSC&amp;C?</a:t>
            </a:r>
          </a:p>
        </p:txBody>
      </p:sp>
      <p:pic>
        <p:nvPicPr>
          <p:cNvPr id="2062" name="Picture 14" descr="Image result for animated images of smart 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698" y="1691698"/>
            <a:ext cx="5166302" cy="51663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Cloud 6"/>
          <p:cNvSpPr/>
          <p:nvPr/>
        </p:nvSpPr>
        <p:spPr>
          <a:xfrm>
            <a:off x="4617573" y="7937"/>
            <a:ext cx="7433733" cy="1936522"/>
          </a:xfrm>
          <a:prstGeom prst="clou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What are the key aspects that will support the transformation of cities of developing countries into </a:t>
            </a:r>
            <a:r>
              <a:rPr lang="en-GB" dirty="0" smtClean="0">
                <a:solidFill>
                  <a:schemeClr val="tx1"/>
                </a:solidFill>
              </a:rPr>
              <a:t>SSC&amp;C?</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220839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8" name="Picture 7" descr="Image result for animated images of smart cities"/>
          <p:cNvPicPr/>
          <p:nvPr/>
        </p:nvPicPr>
        <p:blipFill>
          <a:blip r:embed="rId3">
            <a:extLst>
              <a:ext uri="{28A0092B-C50C-407E-A947-70E740481C1C}">
                <a14:useLocalDpi xmlns:a14="http://schemas.microsoft.com/office/drawing/2010/main" val="0"/>
              </a:ext>
            </a:extLst>
          </a:blip>
          <a:srcRect/>
          <a:stretch>
            <a:fillRect/>
          </a:stretch>
        </p:blipFill>
        <p:spPr bwMode="auto">
          <a:xfrm>
            <a:off x="-15135" y="0"/>
            <a:ext cx="6695336" cy="3826401"/>
          </a:xfrm>
          <a:prstGeom prst="rect">
            <a:avLst/>
          </a:prstGeom>
          <a:noFill/>
          <a:ln>
            <a:noFill/>
          </a:ln>
        </p:spPr>
      </p:pic>
      <p:sp>
        <p:nvSpPr>
          <p:cNvPr id="9" name="TextBox 8"/>
          <p:cNvSpPr txBox="1"/>
          <p:nvPr/>
        </p:nvSpPr>
        <p:spPr>
          <a:xfrm rot="10800000" flipH="1" flipV="1">
            <a:off x="0" y="3880262"/>
            <a:ext cx="12207136" cy="2923877"/>
          </a:xfrm>
          <a:prstGeom prst="rect">
            <a:avLst/>
          </a:prstGeom>
          <a:solidFill>
            <a:schemeClr val="accent1">
              <a:lumMod val="60000"/>
              <a:lumOff val="40000"/>
            </a:schemeClr>
          </a:solidFill>
        </p:spPr>
        <p:txBody>
          <a:bodyPr wrap="square" rtlCol="0">
            <a:spAutoFit/>
          </a:bodyPr>
          <a:lstStyle/>
          <a:p>
            <a:pPr algn="ctr"/>
            <a:r>
              <a:rPr lang="en-GB" sz="4400" b="1" i="1" dirty="0" smtClean="0">
                <a:solidFill>
                  <a:schemeClr val="accent1">
                    <a:lumMod val="50000"/>
                  </a:schemeClr>
                </a:solidFill>
              </a:rPr>
              <a:t>DEFINITION - ITU</a:t>
            </a:r>
          </a:p>
          <a:p>
            <a:pPr algn="just"/>
            <a:r>
              <a:rPr lang="en-US" sz="2800" i="1" dirty="0"/>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environmental as well as cultural aspects”</a:t>
            </a:r>
            <a:endParaRPr lang="en-GB" sz="2800" dirty="0">
              <a:solidFill>
                <a:schemeClr val="accent1">
                  <a:lumMod val="50000"/>
                </a:schemeClr>
              </a:solidFill>
            </a:endParaRPr>
          </a:p>
        </p:txBody>
      </p:sp>
      <p:pic>
        <p:nvPicPr>
          <p:cNvPr id="10" name="Picture 9" descr="Image result for images of smart cities"/>
          <p:cNvPicPr/>
          <p:nvPr/>
        </p:nvPicPr>
        <p:blipFill>
          <a:blip r:embed="rId4">
            <a:extLst>
              <a:ext uri="{28A0092B-C50C-407E-A947-70E740481C1C}">
                <a14:useLocalDpi xmlns:a14="http://schemas.microsoft.com/office/drawing/2010/main" val="0"/>
              </a:ext>
            </a:extLst>
          </a:blip>
          <a:srcRect/>
          <a:stretch>
            <a:fillRect/>
          </a:stretch>
        </p:blipFill>
        <p:spPr bwMode="auto">
          <a:xfrm>
            <a:off x="6695336" y="0"/>
            <a:ext cx="5511800" cy="3826401"/>
          </a:xfrm>
          <a:prstGeom prst="rect">
            <a:avLst/>
          </a:prstGeom>
          <a:noFill/>
          <a:ln>
            <a:noFill/>
          </a:ln>
        </p:spPr>
      </p:pic>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8840126" y="6191249"/>
            <a:ext cx="2047875" cy="695325"/>
          </a:xfrm>
          <a:prstGeom prst="rect">
            <a:avLst/>
          </a:prstGeom>
          <a:noFill/>
        </p:spPr>
      </p:pic>
    </p:spTree>
    <p:extLst>
      <p:ext uri="{BB962C8B-B14F-4D97-AF65-F5344CB8AC3E}">
        <p14:creationId xmlns:p14="http://schemas.microsoft.com/office/powerpoint/2010/main" val="255684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7970"/>
            <a:ext cx="6096000" cy="1846659"/>
          </a:xfrm>
          <a:prstGeom prst="rect">
            <a:avLst/>
          </a:prstGeom>
        </p:spPr>
        <p:txBody>
          <a:bodyPr>
            <a:spAutoFit/>
          </a:bodyPr>
          <a:lstStyle/>
          <a:p>
            <a:pPr marL="285750" indent="-285750">
              <a:buFont typeface="Arial" panose="020B0604020202020204" pitchFamily="34" charset="0"/>
              <a:buChar char="•"/>
              <a:defRPr/>
            </a:pPr>
            <a:r>
              <a:rPr lang="en-GB" sz="2400" dirty="0"/>
              <a:t>For the developed World</a:t>
            </a:r>
          </a:p>
          <a:p>
            <a:pPr marL="1200150" lvl="2" indent="-285750">
              <a:buFont typeface="Courier New" panose="02070309020205020404" pitchFamily="49" charset="0"/>
              <a:buChar char="o"/>
              <a:defRPr/>
            </a:pPr>
            <a:r>
              <a:rPr lang="en-GB" dirty="0" err="1" smtClean="0"/>
              <a:t>IoTs</a:t>
            </a:r>
            <a:r>
              <a:rPr lang="en-GB" dirty="0" smtClean="0"/>
              <a:t>, AI</a:t>
            </a:r>
            <a:endParaRPr lang="en-GB" dirty="0"/>
          </a:p>
          <a:p>
            <a:pPr marL="1200150" lvl="2" indent="-285750">
              <a:buFont typeface="Courier New" panose="02070309020205020404" pitchFamily="49" charset="0"/>
              <a:buChar char="o"/>
              <a:defRPr/>
            </a:pPr>
            <a:r>
              <a:rPr lang="en-GB" dirty="0"/>
              <a:t>Integrated management of operations</a:t>
            </a:r>
          </a:p>
          <a:p>
            <a:pPr marL="1200150" lvl="2" indent="-285750">
              <a:buFont typeface="Courier New" panose="02070309020205020404" pitchFamily="49" charset="0"/>
              <a:buChar char="o"/>
              <a:defRPr/>
            </a:pPr>
            <a:r>
              <a:rPr lang="en-GB" dirty="0"/>
              <a:t>Technology </a:t>
            </a:r>
            <a:r>
              <a:rPr lang="en-GB" dirty="0" smtClean="0"/>
              <a:t>resilience</a:t>
            </a:r>
          </a:p>
          <a:p>
            <a:pPr>
              <a:defRPr/>
            </a:pPr>
            <a:r>
              <a:rPr lang="en-GB" dirty="0" smtClean="0"/>
              <a:t>This </a:t>
            </a:r>
            <a:r>
              <a:rPr lang="en-GB" dirty="0"/>
              <a:t>makes sense to the developed countries but not yet quite realistic in developing countries</a:t>
            </a:r>
          </a:p>
        </p:txBody>
      </p:sp>
      <p:pic>
        <p:nvPicPr>
          <p:cNvPr id="6" name="Picture 5" descr="Image result for images of smart cities"/>
          <p:cNvPicPr/>
          <p:nvPr/>
        </p:nvPicPr>
        <p:blipFill>
          <a:blip r:embed="rId3">
            <a:extLst>
              <a:ext uri="{28A0092B-C50C-407E-A947-70E740481C1C}">
                <a14:useLocalDpi xmlns:a14="http://schemas.microsoft.com/office/drawing/2010/main" val="0"/>
              </a:ext>
            </a:extLst>
          </a:blip>
          <a:srcRect/>
          <a:stretch>
            <a:fillRect/>
          </a:stretch>
        </p:blipFill>
        <p:spPr bwMode="auto">
          <a:xfrm>
            <a:off x="0" y="3132666"/>
            <a:ext cx="5740400" cy="3725334"/>
          </a:xfrm>
          <a:prstGeom prst="rect">
            <a:avLst/>
          </a:prstGeom>
          <a:solidFill>
            <a:schemeClr val="accent6">
              <a:lumMod val="40000"/>
              <a:lumOff val="60000"/>
            </a:schemeClr>
          </a:solidFill>
          <a:ln>
            <a:noFill/>
          </a:ln>
        </p:spPr>
      </p:pic>
      <p:sp>
        <p:nvSpPr>
          <p:cNvPr id="7" name="Rectangle 6"/>
          <p:cNvSpPr/>
          <p:nvPr/>
        </p:nvSpPr>
        <p:spPr>
          <a:xfrm>
            <a:off x="5926666" y="1109470"/>
            <a:ext cx="6096000" cy="2492990"/>
          </a:xfrm>
          <a:prstGeom prst="rect">
            <a:avLst/>
          </a:prstGeom>
        </p:spPr>
        <p:txBody>
          <a:bodyPr>
            <a:spAutoFit/>
          </a:bodyPr>
          <a:lstStyle/>
          <a:p>
            <a:pPr marL="285750" indent="-285750">
              <a:buFont typeface="Arial" panose="020B0604020202020204" pitchFamily="34" charset="0"/>
              <a:buChar char="•"/>
              <a:defRPr/>
            </a:pPr>
            <a:r>
              <a:rPr lang="en-GB" sz="2400" dirty="0"/>
              <a:t>For the developing countries, perceptions are still forming...</a:t>
            </a:r>
          </a:p>
          <a:p>
            <a:pPr marL="742950" lvl="1" indent="-285750">
              <a:buFont typeface="Courier New" panose="02070309020205020404" pitchFamily="49" charset="0"/>
              <a:buChar char="o"/>
              <a:defRPr/>
            </a:pPr>
            <a:r>
              <a:rPr lang="en-GB" dirty="0"/>
              <a:t>Cities are still grappling to achieve</a:t>
            </a:r>
          </a:p>
          <a:p>
            <a:pPr lvl="2">
              <a:defRPr/>
            </a:pPr>
            <a:r>
              <a:rPr lang="en-GB" dirty="0"/>
              <a:t>access to basic needs- water, shelter, food (rural)</a:t>
            </a:r>
          </a:p>
          <a:p>
            <a:pPr lvl="2">
              <a:defRPr/>
            </a:pPr>
            <a:r>
              <a:rPr lang="en-GB" dirty="0"/>
              <a:t>Improved living conditions – education, health  (urban)</a:t>
            </a:r>
          </a:p>
          <a:p>
            <a:pPr lvl="2">
              <a:defRPr/>
            </a:pPr>
            <a:r>
              <a:rPr lang="en-GB" dirty="0"/>
              <a:t>Economic growth</a:t>
            </a:r>
          </a:p>
          <a:p>
            <a:pPr lvl="1">
              <a:buNone/>
              <a:defRPr/>
            </a:pPr>
            <a:r>
              <a:rPr lang="en-GB" dirty="0"/>
              <a:t>This makes the smart cities concept challenging</a:t>
            </a:r>
          </a:p>
        </p:txBody>
      </p:sp>
      <p:pic>
        <p:nvPicPr>
          <p:cNvPr id="8" name="Picture 2" descr="Image result for animated images of low developed 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666" y="3623734"/>
            <a:ext cx="5858933" cy="3031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6672019" cy="830997"/>
          </a:xfrm>
          <a:prstGeom prst="rect">
            <a:avLst/>
          </a:prstGeom>
        </p:spPr>
        <p:txBody>
          <a:bodyPr wrap="none">
            <a:spAutoFit/>
          </a:bodyPr>
          <a:lstStyle/>
          <a:p>
            <a:r>
              <a:rPr lang="en-US" sz="4800" dirty="0"/>
              <a:t>Perception of Smart Cities</a:t>
            </a:r>
          </a:p>
        </p:txBody>
      </p:sp>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2362237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Image result for images of too many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793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2387"/>
            <a:ext cx="7924800" cy="707886"/>
          </a:xfrm>
          <a:prstGeom prst="rect">
            <a:avLst/>
          </a:prstGeom>
          <a:solidFill>
            <a:schemeClr val="tx1">
              <a:lumMod val="50000"/>
              <a:lumOff val="50000"/>
            </a:schemeClr>
          </a:solidFill>
        </p:spPr>
        <p:txBody>
          <a:bodyPr wrap="square">
            <a:spAutoFit/>
          </a:bodyPr>
          <a:lstStyle/>
          <a:p>
            <a:r>
              <a:rPr lang="en-US" sz="4000" dirty="0"/>
              <a:t>Urbanization in Developing </a:t>
            </a:r>
            <a:r>
              <a:rPr lang="en-US" sz="4000" dirty="0" smtClean="0"/>
              <a:t>Countri</a:t>
            </a:r>
            <a:r>
              <a:rPr lang="en-US" sz="3600" dirty="0" smtClean="0"/>
              <a:t>es</a:t>
            </a:r>
            <a:endParaRPr lang="en-US" sz="3600" dirty="0"/>
          </a:p>
        </p:txBody>
      </p:sp>
      <p:sp>
        <p:nvSpPr>
          <p:cNvPr id="8" name="TextBox 7"/>
          <p:cNvSpPr txBox="1"/>
          <p:nvPr/>
        </p:nvSpPr>
        <p:spPr>
          <a:xfrm>
            <a:off x="-25401" y="1022879"/>
            <a:ext cx="7958668" cy="1754326"/>
          </a:xfrm>
          <a:prstGeom prst="rect">
            <a:avLst/>
          </a:prstGeom>
          <a:solidFill>
            <a:schemeClr val="accent3">
              <a:lumMod val="60000"/>
              <a:lumOff val="40000"/>
            </a:schemeClr>
          </a:solidFill>
        </p:spPr>
        <p:txBody>
          <a:bodyPr wrap="square" rtlCol="0">
            <a:spAutoFit/>
          </a:bodyPr>
          <a:lstStyle/>
          <a:p>
            <a:pPr marL="285750" indent="-285750">
              <a:buFont typeface="Courier New" panose="02070309020205020404" pitchFamily="49" charset="0"/>
              <a:buChar char="o"/>
            </a:pPr>
            <a:r>
              <a:rPr lang="en-US" dirty="0" smtClean="0"/>
              <a:t>Major rural-urban demographic shift</a:t>
            </a:r>
          </a:p>
          <a:p>
            <a:pPr marL="285750" indent="-285750">
              <a:buFont typeface="Courier New" panose="02070309020205020404" pitchFamily="49" charset="0"/>
              <a:buChar char="o"/>
            </a:pPr>
            <a:r>
              <a:rPr lang="en-US" dirty="0" smtClean="0"/>
              <a:t>In 2014, 54% of the world population were leaving in the urban areas.</a:t>
            </a:r>
          </a:p>
          <a:p>
            <a:pPr marL="285750" indent="-285750">
              <a:buFont typeface="Courier New" panose="02070309020205020404" pitchFamily="49" charset="0"/>
              <a:buChar char="o"/>
            </a:pPr>
            <a:r>
              <a:rPr lang="en-US" dirty="0" smtClean="0"/>
              <a:t>Anticipated that this will increase to 70% by 2050. 90% expected in developing countries, </a:t>
            </a:r>
          </a:p>
          <a:p>
            <a:pPr marL="285750" indent="-285750">
              <a:buFont typeface="Courier New" panose="02070309020205020404" pitchFamily="49" charset="0"/>
              <a:buChar char="o"/>
            </a:pPr>
            <a:r>
              <a:rPr lang="en-US" dirty="0" smtClean="0"/>
              <a:t>In developing countries, urbanization presents  a number of opportunities as well as challenges. </a:t>
            </a:r>
          </a:p>
        </p:txBody>
      </p:sp>
      <p:pic>
        <p:nvPicPr>
          <p:cNvPr id="9"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933267" y="-119593"/>
            <a:ext cx="4267200" cy="2915882"/>
          </a:xfrm>
          <a:prstGeom prst="rect">
            <a:avLst/>
          </a:prstGeom>
          <a:noFill/>
          <a:ln>
            <a:noFill/>
          </a:ln>
        </p:spPr>
      </p:pic>
      <p:sp>
        <p:nvSpPr>
          <p:cNvPr id="10" name="AutoShape 2" descr="Image result for images of too many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047009" y="3792147"/>
            <a:ext cx="2624667" cy="2308324"/>
          </a:xfrm>
          <a:prstGeom prst="rect">
            <a:avLst/>
          </a:prstGeom>
          <a:solidFill>
            <a:schemeClr val="accent3">
              <a:lumMod val="60000"/>
              <a:lumOff val="40000"/>
            </a:schemeClr>
          </a:solidFill>
        </p:spPr>
        <p:txBody>
          <a:bodyPr wrap="square" rtlCol="0">
            <a:spAutoFit/>
          </a:bodyPr>
          <a:lstStyle/>
          <a:p>
            <a:pPr lvl="0"/>
            <a:r>
              <a:rPr lang="en-US" sz="2400" dirty="0"/>
              <a:t>Infrastructure and service shortage, </a:t>
            </a:r>
            <a:r>
              <a:rPr lang="en-US" sz="2400" dirty="0" smtClean="0"/>
              <a:t>mushrooming of slums</a:t>
            </a:r>
            <a:r>
              <a:rPr lang="en-US" sz="2400" dirty="0" smtClean="0"/>
              <a:t>, </a:t>
            </a:r>
            <a:r>
              <a:rPr lang="en-US" sz="2400" dirty="0"/>
              <a:t>pollution, crime, unemployment, </a:t>
            </a:r>
            <a:r>
              <a:rPr lang="en-US" sz="2400" dirty="0" err="1"/>
              <a:t>etc</a:t>
            </a:r>
            <a:endParaRPr lang="en-US" sz="2400" dirty="0"/>
          </a:p>
        </p:txBody>
      </p:sp>
      <p:sp>
        <p:nvSpPr>
          <p:cNvPr id="22" name="Rectangle 21"/>
          <p:cNvSpPr/>
          <p:nvPr/>
        </p:nvSpPr>
        <p:spPr>
          <a:xfrm>
            <a:off x="6796120" y="3871159"/>
            <a:ext cx="2912533" cy="1938992"/>
          </a:xfrm>
          <a:prstGeom prst="rect">
            <a:avLst/>
          </a:prstGeom>
          <a:solidFill>
            <a:schemeClr val="accent3">
              <a:lumMod val="60000"/>
              <a:lumOff val="40000"/>
            </a:schemeClr>
          </a:solidFill>
        </p:spPr>
        <p:txBody>
          <a:bodyPr wrap="square">
            <a:spAutoFit/>
          </a:bodyPr>
          <a:lstStyle/>
          <a:p>
            <a:pPr lvl="0"/>
            <a:r>
              <a:rPr lang="en-US" sz="2400" dirty="0"/>
              <a:t>Boosts economic growth,</a:t>
            </a:r>
          </a:p>
          <a:p>
            <a:pPr lvl="0"/>
            <a:r>
              <a:rPr lang="en-US" sz="2400" dirty="0"/>
              <a:t>Agglomeration for industrial and service sectors</a:t>
            </a:r>
          </a:p>
        </p:txBody>
      </p:sp>
      <p:sp>
        <p:nvSpPr>
          <p:cNvPr id="24" name="Oval 23"/>
          <p:cNvSpPr/>
          <p:nvPr/>
        </p:nvSpPr>
        <p:spPr>
          <a:xfrm>
            <a:off x="8735350" y="3053170"/>
            <a:ext cx="3272634" cy="115012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Opportunities</a:t>
            </a:r>
            <a:endParaRPr lang="en-US" sz="2800" dirty="0">
              <a:solidFill>
                <a:schemeClr val="tx1"/>
              </a:solidFill>
            </a:endParaRPr>
          </a:p>
        </p:txBody>
      </p:sp>
      <p:sp>
        <p:nvSpPr>
          <p:cNvPr id="25" name="Oval 24"/>
          <p:cNvSpPr/>
          <p:nvPr/>
        </p:nvSpPr>
        <p:spPr>
          <a:xfrm>
            <a:off x="3328957" y="3089811"/>
            <a:ext cx="3214951" cy="1061773"/>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Challenges</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356151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933"/>
            <a:ext cx="11526361" cy="646331"/>
          </a:xfrm>
          <a:prstGeom prst="rect">
            <a:avLst/>
          </a:prstGeom>
        </p:spPr>
        <p:txBody>
          <a:bodyPr wrap="none">
            <a:spAutoFit/>
          </a:bodyPr>
          <a:lstStyle/>
          <a:p>
            <a:r>
              <a:rPr lang="en-US" sz="3600" dirty="0"/>
              <a:t>Key pillars for transforming to SSC&amp;C in developing countries</a:t>
            </a:r>
          </a:p>
        </p:txBody>
      </p:sp>
      <p:pic>
        <p:nvPicPr>
          <p:cNvPr id="13" name="Picture 12" descr="Image result for images of enabling effects of ICTs"/>
          <p:cNvPicPr/>
          <p:nvPr/>
        </p:nvPicPr>
        <p:blipFill>
          <a:blip r:embed="rId3">
            <a:extLst>
              <a:ext uri="{28A0092B-C50C-407E-A947-70E740481C1C}">
                <a14:useLocalDpi xmlns:a14="http://schemas.microsoft.com/office/drawing/2010/main" val="0"/>
              </a:ext>
            </a:extLst>
          </a:blip>
          <a:srcRect/>
          <a:stretch>
            <a:fillRect/>
          </a:stretch>
        </p:blipFill>
        <p:spPr bwMode="auto">
          <a:xfrm>
            <a:off x="0" y="795868"/>
            <a:ext cx="12192000" cy="6062132"/>
          </a:xfrm>
          <a:prstGeom prst="rect">
            <a:avLst/>
          </a:prstGeom>
          <a:solidFill>
            <a:schemeClr val="tx2">
              <a:lumMod val="60000"/>
              <a:lumOff val="40000"/>
            </a:schemeClr>
          </a:solidFill>
          <a:ln>
            <a:noFill/>
          </a:ln>
        </p:spPr>
      </p:pic>
      <p:pic>
        <p:nvPicPr>
          <p:cNvPr id="16" name="Picture 15" descr="Image result for images of enabling effects of ICTs"/>
          <p:cNvPicPr/>
          <p:nvPr/>
        </p:nvPicPr>
        <p:blipFill>
          <a:blip r:embed="rId4">
            <a:extLst>
              <a:ext uri="{28A0092B-C50C-407E-A947-70E740481C1C}">
                <a14:useLocalDpi xmlns:a14="http://schemas.microsoft.com/office/drawing/2010/main" val="0"/>
              </a:ext>
            </a:extLst>
          </a:blip>
          <a:srcRect/>
          <a:stretch>
            <a:fillRect/>
          </a:stretch>
        </p:blipFill>
        <p:spPr bwMode="auto">
          <a:xfrm>
            <a:off x="1913466" y="2175359"/>
            <a:ext cx="1714500" cy="1714500"/>
          </a:xfrm>
          <a:prstGeom prst="rect">
            <a:avLst/>
          </a:prstGeom>
          <a:noFill/>
          <a:ln>
            <a:noFill/>
          </a:ln>
        </p:spPr>
      </p:pic>
      <p:sp>
        <p:nvSpPr>
          <p:cNvPr id="10" name="Rectangle 9"/>
          <p:cNvSpPr/>
          <p:nvPr/>
        </p:nvSpPr>
        <p:spPr>
          <a:xfrm>
            <a:off x="3724545" y="2211106"/>
            <a:ext cx="2861733" cy="1477328"/>
          </a:xfrm>
          <a:prstGeom prst="rect">
            <a:avLst/>
          </a:prstGeom>
          <a:noFill/>
        </p:spPr>
        <p:txBody>
          <a:bodyPr wrap="square">
            <a:spAutoFit/>
          </a:bodyPr>
          <a:lstStyle/>
          <a:p>
            <a:r>
              <a:rPr lang="en-US" dirty="0">
                <a:solidFill>
                  <a:schemeClr val="accent1">
                    <a:lumMod val="50000"/>
                  </a:schemeClr>
                </a:solidFill>
              </a:rPr>
              <a:t>Increase the enabling effects of ICTs</a:t>
            </a:r>
          </a:p>
          <a:p>
            <a:pPr lvl="1"/>
            <a:r>
              <a:rPr lang="en-US" dirty="0">
                <a:solidFill>
                  <a:schemeClr val="accent1">
                    <a:lumMod val="50000"/>
                  </a:schemeClr>
                </a:solidFill>
              </a:rPr>
              <a:t>Efficiency, substitution, support systemic effects</a:t>
            </a:r>
          </a:p>
        </p:txBody>
      </p:sp>
      <p:sp>
        <p:nvSpPr>
          <p:cNvPr id="11" name="Rectangle 10"/>
          <p:cNvSpPr/>
          <p:nvPr/>
        </p:nvSpPr>
        <p:spPr>
          <a:xfrm>
            <a:off x="1913466" y="795868"/>
            <a:ext cx="3860800" cy="1200329"/>
          </a:xfrm>
          <a:prstGeom prst="rect">
            <a:avLst/>
          </a:prstGeom>
        </p:spPr>
        <p:txBody>
          <a:bodyPr wrap="square">
            <a:spAutoFit/>
          </a:bodyPr>
          <a:lstStyle/>
          <a:p>
            <a:r>
              <a:rPr lang="en-US" dirty="0">
                <a:solidFill>
                  <a:srgbClr val="002060"/>
                </a:solidFill>
              </a:rPr>
              <a:t>Building on existing infrastructure</a:t>
            </a:r>
          </a:p>
          <a:p>
            <a:pPr lvl="1"/>
            <a:r>
              <a:rPr lang="en-US" dirty="0">
                <a:solidFill>
                  <a:srgbClr val="002060"/>
                </a:solidFill>
              </a:rPr>
              <a:t>Building blocks are already available – technological, physical, social</a:t>
            </a:r>
          </a:p>
        </p:txBody>
      </p:sp>
      <p:pic>
        <p:nvPicPr>
          <p:cNvPr id="19" name="Picture 18" descr="Image result for images of smart cities"/>
          <p:cNvPicPr/>
          <p:nvPr/>
        </p:nvPicPr>
        <p:blipFill>
          <a:blip r:embed="rId5">
            <a:extLst>
              <a:ext uri="{28A0092B-C50C-407E-A947-70E740481C1C}">
                <a14:useLocalDpi xmlns:a14="http://schemas.microsoft.com/office/drawing/2010/main" val="0"/>
              </a:ext>
            </a:extLst>
          </a:blip>
          <a:srcRect/>
          <a:stretch>
            <a:fillRect/>
          </a:stretch>
        </p:blipFill>
        <p:spPr bwMode="auto">
          <a:xfrm>
            <a:off x="-1" y="781162"/>
            <a:ext cx="1913467" cy="1600200"/>
          </a:xfrm>
          <a:prstGeom prst="rect">
            <a:avLst/>
          </a:prstGeom>
          <a:noFill/>
          <a:ln>
            <a:noFill/>
          </a:ln>
        </p:spPr>
      </p:pic>
      <p:sp>
        <p:nvSpPr>
          <p:cNvPr id="12" name="Rectangle 11"/>
          <p:cNvSpPr/>
          <p:nvPr/>
        </p:nvSpPr>
        <p:spPr>
          <a:xfrm>
            <a:off x="8124124" y="1211930"/>
            <a:ext cx="3123484" cy="369332"/>
          </a:xfrm>
          <a:prstGeom prst="rect">
            <a:avLst/>
          </a:prstGeom>
        </p:spPr>
        <p:txBody>
          <a:bodyPr wrap="none">
            <a:spAutoFit/>
          </a:bodyPr>
          <a:lstStyle/>
          <a:p>
            <a:r>
              <a:rPr lang="en-US" dirty="0">
                <a:solidFill>
                  <a:schemeClr val="accent1">
                    <a:lumMod val="50000"/>
                  </a:schemeClr>
                </a:solidFill>
              </a:rPr>
              <a:t>Interconnecting distinct sectors</a:t>
            </a:r>
          </a:p>
        </p:txBody>
      </p:sp>
      <p:pic>
        <p:nvPicPr>
          <p:cNvPr id="26" name="Picture 25" descr="Image result for images of renewable energy"/>
          <p:cNvPicPr/>
          <p:nvPr/>
        </p:nvPicPr>
        <p:blipFill>
          <a:blip r:embed="rId6">
            <a:extLst>
              <a:ext uri="{28A0092B-C50C-407E-A947-70E740481C1C}">
                <a14:useLocalDpi xmlns:a14="http://schemas.microsoft.com/office/drawing/2010/main" val="0"/>
              </a:ext>
            </a:extLst>
          </a:blip>
          <a:srcRect/>
          <a:stretch>
            <a:fillRect/>
          </a:stretch>
        </p:blipFill>
        <p:spPr bwMode="auto">
          <a:xfrm>
            <a:off x="11113499" y="1777739"/>
            <a:ext cx="1065530" cy="984972"/>
          </a:xfrm>
          <a:prstGeom prst="rect">
            <a:avLst/>
          </a:prstGeom>
          <a:noFill/>
          <a:ln>
            <a:noFill/>
          </a:ln>
        </p:spPr>
      </p:pic>
      <p:pic>
        <p:nvPicPr>
          <p:cNvPr id="27" name="Picture 26" descr="Image result for images of communications"/>
          <p:cNvPicPr/>
          <p:nvPr/>
        </p:nvPicPr>
        <p:blipFill>
          <a:blip r:embed="rId7">
            <a:extLst>
              <a:ext uri="{28A0092B-C50C-407E-A947-70E740481C1C}">
                <a14:useLocalDpi xmlns:a14="http://schemas.microsoft.com/office/drawing/2010/main" val="0"/>
              </a:ext>
            </a:extLst>
          </a:blip>
          <a:srcRect/>
          <a:stretch>
            <a:fillRect/>
          </a:stretch>
        </p:blipFill>
        <p:spPr bwMode="auto">
          <a:xfrm>
            <a:off x="9652517" y="1843318"/>
            <a:ext cx="1194551" cy="969229"/>
          </a:xfrm>
          <a:prstGeom prst="rect">
            <a:avLst/>
          </a:prstGeom>
          <a:noFill/>
          <a:ln>
            <a:noFill/>
          </a:ln>
        </p:spPr>
      </p:pic>
      <p:pic>
        <p:nvPicPr>
          <p:cNvPr id="28" name="Picture 27" descr="Image result for images of transport"/>
          <p:cNvPicPr/>
          <p:nvPr/>
        </p:nvPicPr>
        <p:blipFill>
          <a:blip r:embed="rId8">
            <a:extLst>
              <a:ext uri="{28A0092B-C50C-407E-A947-70E740481C1C}">
                <a14:useLocalDpi xmlns:a14="http://schemas.microsoft.com/office/drawing/2010/main" val="0"/>
              </a:ext>
            </a:extLst>
          </a:blip>
          <a:srcRect/>
          <a:stretch>
            <a:fillRect/>
          </a:stretch>
        </p:blipFill>
        <p:spPr bwMode="auto">
          <a:xfrm>
            <a:off x="6826655" y="1895763"/>
            <a:ext cx="1176779" cy="866948"/>
          </a:xfrm>
          <a:prstGeom prst="rect">
            <a:avLst/>
          </a:prstGeom>
          <a:noFill/>
          <a:ln>
            <a:noFill/>
          </a:ln>
        </p:spPr>
      </p:pic>
      <p:pic>
        <p:nvPicPr>
          <p:cNvPr id="29" name="Picture 28" descr="Image result for animated images of water sources"/>
          <p:cNvPicPr/>
          <p:nvPr/>
        </p:nvPicPr>
        <p:blipFill>
          <a:blip r:embed="rId9">
            <a:extLst>
              <a:ext uri="{28A0092B-C50C-407E-A947-70E740481C1C}">
                <a14:useLocalDpi xmlns:a14="http://schemas.microsoft.com/office/drawing/2010/main" val="0"/>
              </a:ext>
            </a:extLst>
          </a:blip>
          <a:srcRect/>
          <a:stretch>
            <a:fillRect/>
          </a:stretch>
        </p:blipFill>
        <p:spPr bwMode="auto">
          <a:xfrm>
            <a:off x="8292484" y="1840416"/>
            <a:ext cx="1070910" cy="933107"/>
          </a:xfrm>
          <a:prstGeom prst="rect">
            <a:avLst/>
          </a:prstGeom>
          <a:noFill/>
          <a:ln>
            <a:noFill/>
          </a:ln>
        </p:spPr>
      </p:pic>
      <p:pic>
        <p:nvPicPr>
          <p:cNvPr id="31" name="Picture 16" descr="Image result for images of enabling effects of IC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3667" y="3889859"/>
            <a:ext cx="1176779" cy="82550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flipV="1">
            <a:off x="7596735" y="2746270"/>
            <a:ext cx="1811127" cy="11271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1" idx="0"/>
            <a:endCxn id="29" idx="2"/>
          </p:cNvCxnSpPr>
          <p:nvPr/>
        </p:nvCxnSpPr>
        <p:spPr>
          <a:xfrm flipH="1" flipV="1">
            <a:off x="8827939" y="2773523"/>
            <a:ext cx="874118" cy="1116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1" idx="0"/>
            <a:endCxn id="27" idx="2"/>
          </p:cNvCxnSpPr>
          <p:nvPr/>
        </p:nvCxnSpPr>
        <p:spPr>
          <a:xfrm flipV="1">
            <a:off x="9702057" y="2812547"/>
            <a:ext cx="547736" cy="10773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0089006" y="2773523"/>
            <a:ext cx="1557258" cy="1116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Image result for images of enabling effects of ICTs"/>
          <p:cNvPicPr/>
          <p:nvPr/>
        </p:nvPicPr>
        <p:blipFill>
          <a:blip r:embed="rId11">
            <a:extLst>
              <a:ext uri="{28A0092B-C50C-407E-A947-70E740481C1C}">
                <a14:useLocalDpi xmlns:a14="http://schemas.microsoft.com/office/drawing/2010/main" val="0"/>
              </a:ext>
            </a:extLst>
          </a:blip>
          <a:srcRect/>
          <a:stretch>
            <a:fillRect/>
          </a:stretch>
        </p:blipFill>
        <p:spPr bwMode="auto">
          <a:xfrm>
            <a:off x="23282" y="5232401"/>
            <a:ext cx="1890184" cy="1625600"/>
          </a:xfrm>
          <a:prstGeom prst="rect">
            <a:avLst/>
          </a:prstGeom>
          <a:noFill/>
          <a:ln>
            <a:noFill/>
          </a:ln>
        </p:spPr>
      </p:pic>
      <p:sp>
        <p:nvSpPr>
          <p:cNvPr id="34" name="Rectangle 33"/>
          <p:cNvSpPr/>
          <p:nvPr/>
        </p:nvSpPr>
        <p:spPr>
          <a:xfrm>
            <a:off x="1936748" y="6573922"/>
            <a:ext cx="6799815" cy="38869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Smart cities must start with the citizens’ need, not the technology</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p:cNvSpPr txBox="1"/>
          <p:nvPr/>
        </p:nvSpPr>
        <p:spPr>
          <a:xfrm>
            <a:off x="1855966" y="6254832"/>
            <a:ext cx="6690464" cy="369332"/>
          </a:xfrm>
          <a:prstGeom prst="rect">
            <a:avLst/>
          </a:prstGeom>
          <a:noFill/>
        </p:spPr>
        <p:txBody>
          <a:bodyPr wrap="square" rtlCol="0">
            <a:spAutoFit/>
          </a:bodyPr>
          <a:lstStyle/>
          <a:p>
            <a:r>
              <a:rPr lang="en-US" dirty="0" smtClean="0"/>
              <a:t>Smart communities</a:t>
            </a:r>
            <a:endParaRPr lang="en-US" dirty="0"/>
          </a:p>
        </p:txBody>
      </p:sp>
      <p:sp>
        <p:nvSpPr>
          <p:cNvPr id="36" name="Rectangle 35"/>
          <p:cNvSpPr/>
          <p:nvPr/>
        </p:nvSpPr>
        <p:spPr>
          <a:xfrm>
            <a:off x="8488930" y="4974329"/>
            <a:ext cx="3114967" cy="923330"/>
          </a:xfrm>
          <a:prstGeom prst="rect">
            <a:avLst/>
          </a:prstGeom>
        </p:spPr>
        <p:txBody>
          <a:bodyPr wrap="square">
            <a:spAutoFit/>
          </a:bodyPr>
          <a:lstStyle/>
          <a:p>
            <a:r>
              <a:rPr lang="en-GB" dirty="0">
                <a:solidFill>
                  <a:schemeClr val="accent1">
                    <a:lumMod val="50000"/>
                  </a:schemeClr>
                </a:solidFill>
              </a:rPr>
              <a:t>Coordinated package of essential infrastructure and services needed</a:t>
            </a:r>
            <a:endParaRPr lang="en-US"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pic>
        <p:nvPicPr>
          <p:cNvPr id="24" name="Picture 23"/>
          <p:cNvPicPr/>
          <p:nvPr/>
        </p:nvPicPr>
        <p:blipFill>
          <a:blip r:embed="rId12">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3193329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mages of sustain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1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102041613"/>
              </p:ext>
            </p:extLst>
          </p:nvPr>
        </p:nvGraphicFramePr>
        <p:xfrm>
          <a:off x="0" y="1336145"/>
          <a:ext cx="7989358" cy="5521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rot="18883933">
            <a:off x="6793628" y="1495794"/>
            <a:ext cx="745067" cy="347088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18434632">
            <a:off x="304799" y="2472266"/>
            <a:ext cx="3081866" cy="69426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Livable</a:t>
            </a:r>
            <a:endParaRPr lang="en-US" sz="2400" dirty="0">
              <a:solidFill>
                <a:schemeClr val="tx1"/>
              </a:solidFill>
            </a:endParaRPr>
          </a:p>
        </p:txBody>
      </p:sp>
      <p:sp>
        <p:nvSpPr>
          <p:cNvPr id="8" name="Oval 7"/>
          <p:cNvSpPr/>
          <p:nvPr/>
        </p:nvSpPr>
        <p:spPr>
          <a:xfrm rot="18730147">
            <a:off x="2036816" y="4555066"/>
            <a:ext cx="863600" cy="257386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2313460">
            <a:off x="1257883" y="5562598"/>
            <a:ext cx="2421467" cy="558800"/>
          </a:xfrm>
          <a:prstGeom prst="rect">
            <a:avLst/>
          </a:prstGeom>
          <a:noFill/>
        </p:spPr>
        <p:txBody>
          <a:bodyPr wrap="square" rtlCol="0">
            <a:spAutoFit/>
          </a:bodyPr>
          <a:lstStyle/>
          <a:p>
            <a:endParaRPr lang="en-US" dirty="0"/>
          </a:p>
        </p:txBody>
      </p:sp>
      <p:sp>
        <p:nvSpPr>
          <p:cNvPr id="10" name="TextBox 9"/>
          <p:cNvSpPr txBox="1"/>
          <p:nvPr/>
        </p:nvSpPr>
        <p:spPr>
          <a:xfrm rot="2722620">
            <a:off x="1861223" y="5817178"/>
            <a:ext cx="1595658" cy="461665"/>
          </a:xfrm>
          <a:prstGeom prst="rect">
            <a:avLst/>
          </a:prstGeom>
          <a:noFill/>
        </p:spPr>
        <p:txBody>
          <a:bodyPr wrap="square" rtlCol="0">
            <a:spAutoFit/>
          </a:bodyPr>
          <a:lstStyle/>
          <a:p>
            <a:r>
              <a:rPr lang="en-US" sz="2400" dirty="0" smtClean="0"/>
              <a:t>Equitable</a:t>
            </a:r>
            <a:endParaRPr lang="en-US" sz="2400" dirty="0"/>
          </a:p>
        </p:txBody>
      </p:sp>
      <p:sp>
        <p:nvSpPr>
          <p:cNvPr id="11" name="TextBox 10"/>
          <p:cNvSpPr txBox="1"/>
          <p:nvPr/>
        </p:nvSpPr>
        <p:spPr>
          <a:xfrm rot="2734812">
            <a:off x="6458105" y="3611808"/>
            <a:ext cx="2864491" cy="461665"/>
          </a:xfrm>
          <a:prstGeom prst="rect">
            <a:avLst/>
          </a:prstGeom>
          <a:noFill/>
        </p:spPr>
        <p:txBody>
          <a:bodyPr wrap="square" rtlCol="0">
            <a:spAutoFit/>
          </a:bodyPr>
          <a:lstStyle/>
          <a:p>
            <a:r>
              <a:rPr lang="en-US" sz="2400" dirty="0" smtClean="0"/>
              <a:t>Viable</a:t>
            </a:r>
            <a:endParaRPr lang="en-US" sz="2400" dirty="0"/>
          </a:p>
        </p:txBody>
      </p:sp>
      <p:sp>
        <p:nvSpPr>
          <p:cNvPr id="15" name="Rectangle 14"/>
          <p:cNvSpPr/>
          <p:nvPr/>
        </p:nvSpPr>
        <p:spPr>
          <a:xfrm>
            <a:off x="1934332" y="269217"/>
            <a:ext cx="7123330" cy="830997"/>
          </a:xfrm>
          <a:prstGeom prst="rect">
            <a:avLst/>
          </a:prstGeom>
        </p:spPr>
        <p:txBody>
          <a:bodyPr wrap="square">
            <a:spAutoFit/>
          </a:bodyPr>
          <a:lstStyle/>
          <a:p>
            <a:r>
              <a:rPr lang="en-US" sz="4800" dirty="0">
                <a:solidFill>
                  <a:schemeClr val="accent6">
                    <a:lumMod val="40000"/>
                    <a:lumOff val="60000"/>
                  </a:schemeClr>
                </a:solidFill>
              </a:rPr>
              <a:t>Indicators of sustainability</a:t>
            </a:r>
          </a:p>
        </p:txBody>
      </p:sp>
      <p:sp>
        <p:nvSpPr>
          <p:cNvPr id="16" name="Rectangle 15"/>
          <p:cNvSpPr/>
          <p:nvPr/>
        </p:nvSpPr>
        <p:spPr>
          <a:xfrm>
            <a:off x="8590795" y="2322094"/>
            <a:ext cx="3577732" cy="2308324"/>
          </a:xfrm>
          <a:prstGeom prst="rect">
            <a:avLst/>
          </a:prstGeom>
        </p:spPr>
        <p:txBody>
          <a:bodyPr wrap="square">
            <a:spAutoFit/>
          </a:bodyPr>
          <a:lstStyle/>
          <a:p>
            <a:pPr>
              <a:buNone/>
            </a:pPr>
            <a:r>
              <a:rPr lang="en-US" sz="3600" i="1" dirty="0">
                <a:solidFill>
                  <a:schemeClr val="accent6">
                    <a:lumMod val="20000"/>
                    <a:lumOff val="80000"/>
                  </a:schemeClr>
                </a:solidFill>
              </a:rPr>
              <a:t>Inputs: Policies, awareness, infrastructure, the will</a:t>
            </a:r>
          </a:p>
        </p:txBody>
      </p:sp>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2002914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42" name="Picture 2" descr="Image result for animated images of smart 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042" y="1116042"/>
            <a:ext cx="3657600" cy="5741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842" y="1116042"/>
            <a:ext cx="4267200" cy="5139869"/>
          </a:xfrm>
          <a:prstGeom prst="rect">
            <a:avLst/>
          </a:prstGeom>
        </p:spPr>
        <p:txBody>
          <a:bodyPr wrap="square">
            <a:spAutoFit/>
          </a:bodyPr>
          <a:lstStyle/>
          <a:p>
            <a:r>
              <a:rPr lang="en-US" sz="2800" b="1" dirty="0"/>
              <a:t>Political will</a:t>
            </a:r>
          </a:p>
          <a:p>
            <a:pPr lvl="1"/>
            <a:r>
              <a:rPr lang="en-US" sz="2000" dirty="0"/>
              <a:t>Policies, framework and </a:t>
            </a:r>
            <a:r>
              <a:rPr lang="en-US" sz="2000" dirty="0" smtClean="0"/>
              <a:t>strategies</a:t>
            </a:r>
          </a:p>
          <a:p>
            <a:pPr lvl="1"/>
            <a:endParaRPr lang="en-US" sz="2000" dirty="0"/>
          </a:p>
          <a:p>
            <a:pPr lvl="1"/>
            <a:r>
              <a:rPr lang="en-US" sz="2000" dirty="0"/>
              <a:t>Affordable access and availability of Broadband to </a:t>
            </a:r>
            <a:r>
              <a:rPr lang="en-US" sz="2000" dirty="0" smtClean="0"/>
              <a:t>all</a:t>
            </a:r>
          </a:p>
          <a:p>
            <a:pPr lvl="1"/>
            <a:endParaRPr lang="en-US" sz="2000" dirty="0"/>
          </a:p>
          <a:p>
            <a:pPr lvl="1"/>
            <a:r>
              <a:rPr lang="en-GB" sz="2000" dirty="0"/>
              <a:t>Even better infrastructure development- renewable energy sources (Africa is gifted), addressing the basic need </a:t>
            </a:r>
            <a:endParaRPr lang="en-GB" sz="2000" dirty="0" smtClean="0"/>
          </a:p>
          <a:p>
            <a:pPr lvl="1"/>
            <a:endParaRPr lang="en-GB" sz="2000" dirty="0"/>
          </a:p>
          <a:p>
            <a:pPr lvl="1"/>
            <a:r>
              <a:rPr lang="en-US" sz="2000" dirty="0"/>
              <a:t>Enhance intergovernmental/inter-</a:t>
            </a:r>
            <a:r>
              <a:rPr lang="en-US" sz="2000" dirty="0" err="1"/>
              <a:t>sectoral</a:t>
            </a:r>
            <a:r>
              <a:rPr lang="en-US" sz="2000" dirty="0"/>
              <a:t> collaborations </a:t>
            </a:r>
            <a:endParaRPr lang="en-US" sz="2000" dirty="0" smtClean="0"/>
          </a:p>
          <a:p>
            <a:pPr lvl="1"/>
            <a:endParaRPr lang="en-US" sz="2000" dirty="0"/>
          </a:p>
          <a:p>
            <a:pPr lvl="1"/>
            <a:r>
              <a:rPr lang="en-US" sz="2000" dirty="0"/>
              <a:t>Subsidies for adoption to “Greener ICT” solutions</a:t>
            </a:r>
          </a:p>
        </p:txBody>
      </p:sp>
      <p:sp>
        <p:nvSpPr>
          <p:cNvPr id="6" name="Rectangle 5"/>
          <p:cNvSpPr/>
          <p:nvPr/>
        </p:nvSpPr>
        <p:spPr>
          <a:xfrm>
            <a:off x="8012642" y="1177598"/>
            <a:ext cx="4179358" cy="5509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lvl="1"/>
            <a:endParaRPr lang="en-GB" sz="2800" b="1" dirty="0" smtClean="0"/>
          </a:p>
          <a:p>
            <a:pPr marL="0" lvl="1"/>
            <a:r>
              <a:rPr lang="en-GB" sz="2800" b="1" dirty="0" smtClean="0"/>
              <a:t>Investing </a:t>
            </a:r>
            <a:r>
              <a:rPr lang="en-GB" sz="2800" b="1" dirty="0"/>
              <a:t>in tech </a:t>
            </a:r>
            <a:r>
              <a:rPr lang="en-GB" sz="2800" b="1" dirty="0" smtClean="0"/>
              <a:t>infrastructure</a:t>
            </a:r>
            <a:endParaRPr lang="en-GB" sz="2800" dirty="0"/>
          </a:p>
          <a:p>
            <a:pPr marL="0" lvl="1"/>
            <a:r>
              <a:rPr lang="en-GB" sz="2000" dirty="0" smtClean="0"/>
              <a:t>developing </a:t>
            </a:r>
            <a:r>
              <a:rPr lang="en-GB" sz="2000" dirty="0"/>
              <a:t>incubators and innovation </a:t>
            </a:r>
            <a:r>
              <a:rPr lang="en-GB" sz="2000" dirty="0" smtClean="0"/>
              <a:t>centres/hubs, R&amp;D</a:t>
            </a:r>
          </a:p>
          <a:p>
            <a:pPr marL="0" lvl="1"/>
            <a:endParaRPr lang="en-US" sz="2000" dirty="0" smtClean="0"/>
          </a:p>
          <a:p>
            <a:r>
              <a:rPr lang="en-GB" sz="2800" b="1" dirty="0" smtClean="0"/>
              <a:t>Tech </a:t>
            </a:r>
            <a:r>
              <a:rPr lang="en-GB" sz="2800" b="1" dirty="0"/>
              <a:t>and entrepreneurship </a:t>
            </a:r>
            <a:r>
              <a:rPr lang="en-GB" sz="2800" b="1" dirty="0" smtClean="0"/>
              <a:t>skills</a:t>
            </a:r>
          </a:p>
          <a:p>
            <a:endParaRPr lang="en-US" sz="2800" b="1" dirty="0"/>
          </a:p>
          <a:p>
            <a:r>
              <a:rPr lang="en-US" sz="2800" b="1" dirty="0"/>
              <a:t>Local </a:t>
            </a:r>
            <a:r>
              <a:rPr lang="en-US" sz="2800" b="1" dirty="0" smtClean="0"/>
              <a:t>content</a:t>
            </a:r>
          </a:p>
          <a:p>
            <a:r>
              <a:rPr lang="en-US" sz="2000" dirty="0" smtClean="0"/>
              <a:t>accurate</a:t>
            </a:r>
            <a:r>
              <a:rPr lang="en-US" sz="2000" dirty="0"/>
              <a:t>, appropriate, local </a:t>
            </a:r>
            <a:r>
              <a:rPr lang="en-US" sz="2000" dirty="0" smtClean="0"/>
              <a:t>relevance</a:t>
            </a:r>
          </a:p>
          <a:p>
            <a:endParaRPr lang="en-US" sz="2000" dirty="0"/>
          </a:p>
          <a:p>
            <a:r>
              <a:rPr lang="en-US" sz="2800" b="1" dirty="0"/>
              <a:t>Create more </a:t>
            </a:r>
            <a:r>
              <a:rPr lang="en-US" sz="2800" b="1" dirty="0" smtClean="0"/>
              <a:t>cities</a:t>
            </a:r>
          </a:p>
          <a:p>
            <a:r>
              <a:rPr lang="en-US" sz="2800" b="1" dirty="0" smtClean="0"/>
              <a:t> </a:t>
            </a:r>
            <a:r>
              <a:rPr lang="en-US" sz="2000" dirty="0"/>
              <a:t>spread the population</a:t>
            </a:r>
          </a:p>
        </p:txBody>
      </p:sp>
      <p:sp>
        <p:nvSpPr>
          <p:cNvPr id="8" name="Rectangle 7"/>
          <p:cNvSpPr/>
          <p:nvPr/>
        </p:nvSpPr>
        <p:spPr>
          <a:xfrm>
            <a:off x="0" y="0"/>
            <a:ext cx="4388445" cy="830997"/>
          </a:xfrm>
          <a:prstGeom prst="rect">
            <a:avLst/>
          </a:prstGeom>
        </p:spPr>
        <p:txBody>
          <a:bodyPr wrap="none">
            <a:spAutoFit/>
          </a:bodyPr>
          <a:lstStyle/>
          <a:p>
            <a:r>
              <a:rPr lang="en-US" sz="4800" dirty="0"/>
              <a:t>What is </a:t>
            </a:r>
            <a:r>
              <a:rPr lang="en-US" sz="4800" dirty="0" smtClean="0"/>
              <a:t>needed?</a:t>
            </a:r>
            <a:endParaRPr lang="en-US" sz="4800" dirty="0"/>
          </a:p>
        </p:txBody>
      </p:sp>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9711568" y="5815013"/>
            <a:ext cx="2047875" cy="695325"/>
          </a:xfrm>
          <a:prstGeom prst="rect">
            <a:avLst/>
          </a:prstGeom>
          <a:noFill/>
        </p:spPr>
      </p:pic>
    </p:spTree>
    <p:extLst>
      <p:ext uri="{BB962C8B-B14F-4D97-AF65-F5344CB8AC3E}">
        <p14:creationId xmlns:p14="http://schemas.microsoft.com/office/powerpoint/2010/main" val="3069608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AE83719FB2141981D8E67B3E30728" ma:contentTypeVersion="1" ma:contentTypeDescription="Create a new document." ma:contentTypeScope="" ma:versionID="6a9e9016f790dd7da19f3d5b3f2dce3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3C06A-8A89-4F51-9A4B-1D0C32A13090}"/>
</file>

<file path=customXml/itemProps2.xml><?xml version="1.0" encoding="utf-8"?>
<ds:datastoreItem xmlns:ds="http://schemas.openxmlformats.org/officeDocument/2006/customXml" ds:itemID="{D7DA867D-9FC7-45AB-8EAB-8F79AB03A239}"/>
</file>

<file path=customXml/itemProps3.xml><?xml version="1.0" encoding="utf-8"?>
<ds:datastoreItem xmlns:ds="http://schemas.openxmlformats.org/officeDocument/2006/customXml" ds:itemID="{781C95BA-356E-4884-884A-A9C7640361D6}"/>
</file>

<file path=docProps/app.xml><?xml version="1.0" encoding="utf-8"?>
<Properties xmlns="http://schemas.openxmlformats.org/officeDocument/2006/extended-properties" xmlns:vt="http://schemas.openxmlformats.org/officeDocument/2006/docPropsVTypes">
  <Template/>
  <TotalTime>4954</TotalTime>
  <Words>467</Words>
  <Application>Microsoft Office PowerPoint</Application>
  <PresentationFormat>Widescreen</PresentationFormat>
  <Paragraphs>88</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Comic Sans MS</vt:lpstr>
      <vt:lpstr>Courier New</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SUSTAINABLE CITIES AND COMMUNITIES (SSC&amp;C) concept IN DEVELOPING COUNTRIES</dc:title>
  <dc:creator>Helen Nakiguli</dc:creator>
  <cp:lastModifiedBy>Helen Nakiguli</cp:lastModifiedBy>
  <cp:revision>63</cp:revision>
  <dcterms:created xsi:type="dcterms:W3CDTF">2017-03-07T12:39:47Z</dcterms:created>
  <dcterms:modified xsi:type="dcterms:W3CDTF">2017-03-30T12:55:09Z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0x0101005CDAE83719FB2141981D8E67B3E30728</vt:lpwstr>
  </property>
</Properties>
</file>