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67" r:id="rId2"/>
    <p:sldId id="256" r:id="rId3"/>
    <p:sldId id="257" r:id="rId4"/>
    <p:sldId id="258" r:id="rId5"/>
    <p:sldId id="259" r:id="rId6"/>
    <p:sldId id="260" r:id="rId7"/>
    <p:sldId id="261" r:id="rId8"/>
    <p:sldId id="262" r:id="rId9"/>
    <p:sldId id="263" r:id="rId10"/>
    <p:sldId id="264" r:id="rId11"/>
    <p:sldId id="265" r:id="rId12"/>
    <p:sldId id="266" r:id="rId13"/>
    <p:sldId id="269" r:id="rId14"/>
  </p:sldIdLst>
  <p:sldSz cx="9144000" cy="5143500" type="screen16x9"/>
  <p:notesSz cx="6858000" cy="9144000"/>
  <p:embeddedFontLst>
    <p:embeddedFont>
      <p:font typeface="PT Sans Narrow" charset="0"/>
      <p:regular r:id="rId16"/>
      <p:bold r:id="rId17"/>
    </p:embeddedFont>
    <p:embeddedFont>
      <p:font typeface="Open Sans" charset="0"/>
      <p:regular r:id="rId18"/>
      <p:bold r:id="rId19"/>
      <p:italic r:id="rId20"/>
      <p:boldItalic r:id="rId21"/>
    </p:embeddedFont>
    <p:embeddedFont>
      <p:font typeface="Roboto Slab"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9933"/>
    <a:srgbClr val="33CC33"/>
    <a:srgbClr val="258B1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4" autoAdjust="0"/>
    <p:restoredTop sz="94660"/>
  </p:normalViewPr>
  <p:slideViewPr>
    <p:cSldViewPr>
      <p:cViewPr>
        <p:scale>
          <a:sx n="60" d="100"/>
          <a:sy n="60" d="100"/>
        </p:scale>
        <p:origin x="-1602" y="-582"/>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xmlns="" val="146456747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cxnSp>
        <p:nvCxnSpPr>
          <p:cNvPr id="10" name="Shape 10"/>
          <p:cNvCxnSpPr/>
          <p:nvPr/>
        </p:nvCxnSpPr>
        <p:spPr>
          <a:xfrm>
            <a:off x="7007735" y="3176887"/>
            <a:ext cx="562200" cy="0"/>
          </a:xfrm>
          <a:prstGeom prst="straightConnector1">
            <a:avLst/>
          </a:prstGeom>
          <a:noFill/>
          <a:ln w="76200" cap="flat" cmpd="sng">
            <a:solidFill>
              <a:schemeClr val="lt2"/>
            </a:solidFill>
            <a:prstDash val="solid"/>
            <a:round/>
            <a:headEnd type="none" w="med" len="med"/>
            <a:tailEnd type="none" w="med" len="med"/>
          </a:ln>
        </p:spPr>
      </p:cxnSp>
      <p:cxnSp>
        <p:nvCxnSpPr>
          <p:cNvPr id="11" name="Shape 11"/>
          <p:cNvCxnSpPr/>
          <p:nvPr/>
        </p:nvCxnSpPr>
        <p:spPr>
          <a:xfrm>
            <a:off x="1575034" y="3158251"/>
            <a:ext cx="562200" cy="0"/>
          </a:xfrm>
          <a:prstGeom prst="straightConnector1">
            <a:avLst/>
          </a:prstGeom>
          <a:noFill/>
          <a:ln w="76200" cap="flat" cmpd="sng">
            <a:solidFill>
              <a:schemeClr val="lt2"/>
            </a:solidFill>
            <a:prstDash val="solid"/>
            <a:round/>
            <a:headEnd type="none" w="med" len="med"/>
            <a:tailEnd type="none" w="med" len="med"/>
          </a:ln>
        </p:spPr>
      </p:cxnSp>
      <p:grpSp>
        <p:nvGrpSpPr>
          <p:cNvPr id="12" name="Shape 12"/>
          <p:cNvGrpSpPr/>
          <p:nvPr/>
        </p:nvGrpSpPr>
        <p:grpSpPr>
          <a:xfrm>
            <a:off x="1004144" y="1022025"/>
            <a:ext cx="7136667" cy="152400"/>
            <a:chOff x="1346428" y="1011300"/>
            <a:chExt cx="6452100" cy="152400"/>
          </a:xfrm>
        </p:grpSpPr>
        <p:cxnSp>
          <p:nvCxnSpPr>
            <p:cNvPr id="13" name="Shape 13"/>
            <p:cNvCxnSpPr/>
            <p:nvPr/>
          </p:nvCxnSpPr>
          <p:spPr>
            <a:xfrm rot="10800000">
              <a:off x="1346428" y="1011300"/>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4" name="Shape 14"/>
            <p:cNvCxnSpPr/>
            <p:nvPr/>
          </p:nvCxnSpPr>
          <p:spPr>
            <a:xfrm rot="10800000">
              <a:off x="1346428" y="1163700"/>
              <a:ext cx="6452100" cy="0"/>
            </a:xfrm>
            <a:prstGeom prst="straightConnector1">
              <a:avLst/>
            </a:prstGeom>
            <a:noFill/>
            <a:ln w="9525" cap="flat" cmpd="sng">
              <a:solidFill>
                <a:schemeClr val="accent3"/>
              </a:solidFill>
              <a:prstDash val="solid"/>
              <a:round/>
              <a:headEnd type="none" w="med" len="med"/>
              <a:tailEnd type="none" w="med" len="med"/>
            </a:ln>
          </p:spPr>
        </p:cxnSp>
      </p:grpSp>
      <p:grpSp>
        <p:nvGrpSpPr>
          <p:cNvPr id="15" name="Shape 15"/>
          <p:cNvGrpSpPr/>
          <p:nvPr/>
        </p:nvGrpSpPr>
        <p:grpSpPr>
          <a:xfrm>
            <a:off x="1004151" y="3969100"/>
            <a:ext cx="7136667" cy="152400"/>
            <a:chOff x="1346435" y="3969087"/>
            <a:chExt cx="6452100" cy="152400"/>
          </a:xfrm>
        </p:grpSpPr>
        <p:cxnSp>
          <p:nvCxnSpPr>
            <p:cNvPr id="16" name="Shape 16"/>
            <p:cNvCxnSpPr/>
            <p:nvPr/>
          </p:nvCxnSpPr>
          <p:spPr>
            <a:xfrm>
              <a:off x="1346435" y="4121487"/>
              <a:ext cx="6452100" cy="0"/>
            </a:xfrm>
            <a:prstGeom prst="straightConnector1">
              <a:avLst/>
            </a:prstGeom>
            <a:noFill/>
            <a:ln w="76200" cap="flat" cmpd="sng">
              <a:solidFill>
                <a:schemeClr val="accent3"/>
              </a:solidFill>
              <a:prstDash val="solid"/>
              <a:round/>
              <a:headEnd type="none" w="med" len="med"/>
              <a:tailEnd type="none" w="med" len="med"/>
            </a:ln>
          </p:spPr>
        </p:cxnSp>
        <p:cxnSp>
          <p:nvCxnSpPr>
            <p:cNvPr id="17" name="Shape 17"/>
            <p:cNvCxnSpPr/>
            <p:nvPr/>
          </p:nvCxnSpPr>
          <p:spPr>
            <a:xfrm>
              <a:off x="1346435" y="3969087"/>
              <a:ext cx="6452100" cy="0"/>
            </a:xfrm>
            <a:prstGeom prst="straightConnector1">
              <a:avLst/>
            </a:prstGeom>
            <a:noFill/>
            <a:ln w="9525" cap="flat" cmpd="sng">
              <a:solidFill>
                <a:schemeClr val="accent3"/>
              </a:solidFill>
              <a:prstDash val="solid"/>
              <a:round/>
              <a:headEnd type="none" w="med" len="med"/>
              <a:tailEnd type="none" w="med" len="med"/>
            </a:ln>
          </p:spPr>
        </p:cxnSp>
      </p:grpSp>
      <p:sp>
        <p:nvSpPr>
          <p:cNvPr id="18" name="Shape 18"/>
          <p:cNvSpPr txBox="1">
            <a:spLocks noGrp="1"/>
          </p:cNvSpPr>
          <p:nvPr>
            <p:ph type="ctrTitle"/>
          </p:nvPr>
        </p:nvSpPr>
        <p:spPr>
          <a:xfrm>
            <a:off x="1004150" y="1751764"/>
            <a:ext cx="7136700" cy="10224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19" name="Shape 19"/>
          <p:cNvSpPr txBox="1">
            <a:spLocks noGrp="1"/>
          </p:cNvSpPr>
          <p:nvPr>
            <p:ph type="subTitle" idx="1"/>
          </p:nvPr>
        </p:nvSpPr>
        <p:spPr>
          <a:xfrm>
            <a:off x="2137225" y="2850039"/>
            <a:ext cx="48705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400"/>
            </a:lvl1pPr>
            <a:lvl2pPr lvl="1" algn="ctr">
              <a:lnSpc>
                <a:spcPct val="100000"/>
              </a:lnSpc>
              <a:spcBef>
                <a:spcPts val="0"/>
              </a:spcBef>
              <a:spcAft>
                <a:spcPts val="0"/>
              </a:spcAft>
              <a:buSzPct val="100000"/>
              <a:buNone/>
              <a:defRPr sz="2400"/>
            </a:lvl2pPr>
            <a:lvl3pPr lvl="2" algn="ctr">
              <a:lnSpc>
                <a:spcPct val="100000"/>
              </a:lnSpc>
              <a:spcBef>
                <a:spcPts val="0"/>
              </a:spcBef>
              <a:spcAft>
                <a:spcPts val="0"/>
              </a:spcAft>
              <a:buSzPct val="100000"/>
              <a:buNone/>
              <a:defRPr sz="2400"/>
            </a:lvl3pPr>
            <a:lvl4pPr lvl="3" algn="ctr">
              <a:lnSpc>
                <a:spcPct val="100000"/>
              </a:lnSpc>
              <a:spcBef>
                <a:spcPts val="0"/>
              </a:spcBef>
              <a:spcAft>
                <a:spcPts val="0"/>
              </a:spcAft>
              <a:buSzPct val="100000"/>
              <a:buNone/>
              <a:defRPr sz="2400"/>
            </a:lvl4pPr>
            <a:lvl5pPr lvl="4" algn="ctr">
              <a:lnSpc>
                <a:spcPct val="100000"/>
              </a:lnSpc>
              <a:spcBef>
                <a:spcPts val="0"/>
              </a:spcBef>
              <a:spcAft>
                <a:spcPts val="0"/>
              </a:spcAft>
              <a:buSzPct val="100000"/>
              <a:buNone/>
              <a:defRPr sz="2400"/>
            </a:lvl5pPr>
            <a:lvl6pPr lvl="5" algn="ctr">
              <a:lnSpc>
                <a:spcPct val="100000"/>
              </a:lnSpc>
              <a:spcBef>
                <a:spcPts val="0"/>
              </a:spcBef>
              <a:spcAft>
                <a:spcPts val="0"/>
              </a:spcAft>
              <a:buSzPct val="100000"/>
              <a:buNone/>
              <a:defRPr sz="2400"/>
            </a:lvl6pPr>
            <a:lvl7pPr lvl="6" algn="ctr">
              <a:lnSpc>
                <a:spcPct val="100000"/>
              </a:lnSpc>
              <a:spcBef>
                <a:spcPts val="0"/>
              </a:spcBef>
              <a:spcAft>
                <a:spcPts val="0"/>
              </a:spcAft>
              <a:buSzPct val="100000"/>
              <a:buNone/>
              <a:defRPr sz="2400"/>
            </a:lvl7pPr>
            <a:lvl8pPr lvl="7" algn="ctr">
              <a:lnSpc>
                <a:spcPct val="100000"/>
              </a:lnSpc>
              <a:spcBef>
                <a:spcPts val="0"/>
              </a:spcBef>
              <a:spcAft>
                <a:spcPts val="0"/>
              </a:spcAft>
              <a:buSzPct val="100000"/>
              <a:buNone/>
              <a:defRPr sz="2400"/>
            </a:lvl8pPr>
            <a:lvl9pPr lvl="8" algn="ctr">
              <a:lnSpc>
                <a:spcPct val="100000"/>
              </a:lnSpc>
              <a:spcBef>
                <a:spcPts val="0"/>
              </a:spcBef>
              <a:spcAft>
                <a:spcPts val="0"/>
              </a:spcAft>
              <a:buSzPct val="100000"/>
              <a:buNone/>
              <a:defRPr sz="2400"/>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5"/>
        <p:cNvGrpSpPr/>
        <p:nvPr/>
      </p:nvGrpSpPr>
      <p:grpSpPr>
        <a:xfrm>
          <a:off x="0" y="0"/>
          <a:ext cx="0" cy="0"/>
          <a:chOff x="0" y="0"/>
          <a:chExt cx="0" cy="0"/>
        </a:xfrm>
      </p:grpSpPr>
      <p:sp>
        <p:nvSpPr>
          <p:cNvPr id="56" name="Shape 56"/>
          <p:cNvSpPr/>
          <p:nvPr/>
        </p:nvSpPr>
        <p:spPr>
          <a:xfrm>
            <a:off x="-75" y="5045700"/>
            <a:ext cx="9144000" cy="978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57" name="Shape 57"/>
          <p:cNvSpPr txBox="1">
            <a:spLocks noGrp="1"/>
          </p:cNvSpPr>
          <p:nvPr>
            <p:ph type="title"/>
          </p:nvPr>
        </p:nvSpPr>
        <p:spPr>
          <a:xfrm>
            <a:off x="311700" y="1304850"/>
            <a:ext cx="8520600" cy="1538400"/>
          </a:xfrm>
          <a:prstGeom prst="rect">
            <a:avLst/>
          </a:prstGeom>
        </p:spPr>
        <p:txBody>
          <a:bodyPr lIns="91425" tIns="91425" rIns="91425" bIns="91425" anchor="ctr" anchorCtr="0"/>
          <a:lstStyle>
            <a:lvl1pPr lvl="0" algn="ctr">
              <a:spcBef>
                <a:spcPts val="0"/>
              </a:spcBef>
              <a:buClr>
                <a:schemeClr val="accent3"/>
              </a:buClr>
              <a:buSzPct val="100000"/>
              <a:defRPr sz="13000">
                <a:solidFill>
                  <a:schemeClr val="accent3"/>
                </a:solidFill>
              </a:defRPr>
            </a:lvl1pPr>
            <a:lvl2pPr lvl="1" algn="ctr">
              <a:spcBef>
                <a:spcPts val="0"/>
              </a:spcBef>
              <a:buClr>
                <a:schemeClr val="accent3"/>
              </a:buClr>
              <a:buSzPct val="100000"/>
              <a:defRPr sz="13000">
                <a:solidFill>
                  <a:schemeClr val="accent3"/>
                </a:solidFill>
              </a:defRPr>
            </a:lvl2pPr>
            <a:lvl3pPr lvl="2" algn="ctr">
              <a:spcBef>
                <a:spcPts val="0"/>
              </a:spcBef>
              <a:buClr>
                <a:schemeClr val="accent3"/>
              </a:buClr>
              <a:buSzPct val="100000"/>
              <a:defRPr sz="13000">
                <a:solidFill>
                  <a:schemeClr val="accent3"/>
                </a:solidFill>
              </a:defRPr>
            </a:lvl3pPr>
            <a:lvl4pPr lvl="3" algn="ctr">
              <a:spcBef>
                <a:spcPts val="0"/>
              </a:spcBef>
              <a:buClr>
                <a:schemeClr val="accent3"/>
              </a:buClr>
              <a:buSzPct val="100000"/>
              <a:defRPr sz="13000">
                <a:solidFill>
                  <a:schemeClr val="accent3"/>
                </a:solidFill>
              </a:defRPr>
            </a:lvl4pPr>
            <a:lvl5pPr lvl="4" algn="ctr">
              <a:spcBef>
                <a:spcPts val="0"/>
              </a:spcBef>
              <a:buClr>
                <a:schemeClr val="accent3"/>
              </a:buClr>
              <a:buSzPct val="100000"/>
              <a:defRPr sz="13000">
                <a:solidFill>
                  <a:schemeClr val="accent3"/>
                </a:solidFill>
              </a:defRPr>
            </a:lvl5pPr>
            <a:lvl6pPr lvl="5" algn="ctr">
              <a:spcBef>
                <a:spcPts val="0"/>
              </a:spcBef>
              <a:buClr>
                <a:schemeClr val="accent3"/>
              </a:buClr>
              <a:buSzPct val="100000"/>
              <a:defRPr sz="13000">
                <a:solidFill>
                  <a:schemeClr val="accent3"/>
                </a:solidFill>
              </a:defRPr>
            </a:lvl6pPr>
            <a:lvl7pPr lvl="6" algn="ctr">
              <a:spcBef>
                <a:spcPts val="0"/>
              </a:spcBef>
              <a:buClr>
                <a:schemeClr val="accent3"/>
              </a:buClr>
              <a:buSzPct val="100000"/>
              <a:defRPr sz="13000">
                <a:solidFill>
                  <a:schemeClr val="accent3"/>
                </a:solidFill>
              </a:defRPr>
            </a:lvl7pPr>
            <a:lvl8pPr lvl="7" algn="ctr">
              <a:spcBef>
                <a:spcPts val="0"/>
              </a:spcBef>
              <a:buClr>
                <a:schemeClr val="accent3"/>
              </a:buClr>
              <a:buSzPct val="100000"/>
              <a:defRPr sz="13000">
                <a:solidFill>
                  <a:schemeClr val="accent3"/>
                </a:solidFill>
              </a:defRPr>
            </a:lvl8pPr>
            <a:lvl9pPr lvl="8" algn="ctr">
              <a:spcBef>
                <a:spcPts val="0"/>
              </a:spcBef>
              <a:buClr>
                <a:schemeClr val="accent3"/>
              </a:buClr>
              <a:buSzPct val="100000"/>
              <a:defRPr sz="13000">
                <a:solidFill>
                  <a:schemeClr val="accent3"/>
                </a:solidFill>
              </a:defRPr>
            </a:lvl9pPr>
          </a:lstStyle>
          <a:p>
            <a:endParaRPr/>
          </a:p>
        </p:txBody>
      </p:sp>
      <p:sp>
        <p:nvSpPr>
          <p:cNvPr id="58" name="Shape 58"/>
          <p:cNvSpPr txBox="1">
            <a:spLocks noGrp="1"/>
          </p:cNvSpPr>
          <p:nvPr>
            <p:ph type="body" idx="1"/>
          </p:nvPr>
        </p:nvSpPr>
        <p:spPr>
          <a:xfrm>
            <a:off x="311700" y="29956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9" name="Shape 5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0"/>
        <p:cNvGrpSpPr/>
        <p:nvPr/>
      </p:nvGrpSpPr>
      <p:grpSpPr>
        <a:xfrm>
          <a:off x="0" y="0"/>
          <a:ext cx="0" cy="0"/>
          <a:chOff x="0" y="0"/>
          <a:chExt cx="0" cy="0"/>
        </a:xfrm>
      </p:grpSpPr>
      <p:sp>
        <p:nvSpPr>
          <p:cNvPr id="61" name="Shape 6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1"/>
        <p:cNvGrpSpPr/>
        <p:nvPr/>
      </p:nvGrpSpPr>
      <p:grpSpPr>
        <a:xfrm>
          <a:off x="0" y="0"/>
          <a:ext cx="0" cy="0"/>
          <a:chOff x="0" y="0"/>
          <a:chExt cx="0" cy="0"/>
        </a:xfrm>
      </p:grpSpPr>
      <p:sp>
        <p:nvSpPr>
          <p:cNvPr id="22" name="Shape 22"/>
          <p:cNvSpPr/>
          <p:nvPr/>
        </p:nvSpPr>
        <p:spPr>
          <a:xfrm>
            <a:off x="-50" y="2571900"/>
            <a:ext cx="9144000" cy="25716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3" name="Shape 23"/>
          <p:cNvSpPr txBox="1">
            <a:spLocks noGrp="1"/>
          </p:cNvSpPr>
          <p:nvPr>
            <p:ph type="title"/>
          </p:nvPr>
        </p:nvSpPr>
        <p:spPr>
          <a:xfrm>
            <a:off x="311700" y="814800"/>
            <a:ext cx="8571300" cy="942000"/>
          </a:xfrm>
          <a:prstGeom prst="rect">
            <a:avLst/>
          </a:prstGeom>
        </p:spPr>
        <p:txBody>
          <a:bodyPr lIns="91425" tIns="91425" rIns="91425" bIns="91425" anchor="ctr"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‹Nº›</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5"/>
        <p:cNvGrpSpPr/>
        <p:nvPr/>
      </p:nvGrpSpPr>
      <p:grpSpPr>
        <a:xfrm>
          <a:off x="0" y="0"/>
          <a:ext cx="0" cy="0"/>
          <a:chOff x="0" y="0"/>
          <a:chExt cx="0" cy="0"/>
        </a:xfrm>
      </p:grpSpPr>
      <p:sp>
        <p:nvSpPr>
          <p:cNvPr id="26" name="Shape 26"/>
          <p:cNvSpPr/>
          <p:nvPr/>
        </p:nvSpPr>
        <p:spPr>
          <a:xfrm>
            <a:off x="-75" y="5045700"/>
            <a:ext cx="9144000" cy="978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255900" y="191925"/>
            <a:ext cx="5514600" cy="1292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body" idx="1"/>
          </p:nvPr>
        </p:nvSpPr>
        <p:spPr>
          <a:xfrm>
            <a:off x="3117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3" name="Shape 33"/>
          <p:cNvSpPr txBox="1">
            <a:spLocks noGrp="1"/>
          </p:cNvSpPr>
          <p:nvPr>
            <p:ph type="body" idx="2"/>
          </p:nvPr>
        </p:nvSpPr>
        <p:spPr>
          <a:xfrm>
            <a:off x="4832400" y="1266175"/>
            <a:ext cx="3999900" cy="33027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311700" y="445025"/>
            <a:ext cx="8520600" cy="70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7" name="Shape 3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accent6"/>
        </a:solidFill>
        <a:effectLst/>
      </p:bgPr>
    </p:bg>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526350"/>
            <a:ext cx="5613600" cy="4090800"/>
          </a:xfrm>
          <a:prstGeom prst="rect">
            <a:avLst/>
          </a:prstGeom>
        </p:spPr>
        <p:txBody>
          <a:bodyPr lIns="91425" tIns="91425" rIns="91425" bIns="91425" anchor="ctr" anchorCtr="0"/>
          <a:lstStyle>
            <a:lvl1pPr lvl="0">
              <a:spcBef>
                <a:spcPts val="0"/>
              </a:spcBef>
              <a:buClr>
                <a:schemeClr val="dk2"/>
              </a:buClr>
              <a:buSzPct val="100000"/>
              <a:defRPr sz="5400" b="0">
                <a:solidFill>
                  <a:schemeClr val="dk2"/>
                </a:solidFill>
              </a:defRPr>
            </a:lvl1pPr>
            <a:lvl2pPr lvl="1">
              <a:spcBef>
                <a:spcPts val="0"/>
              </a:spcBef>
              <a:buClr>
                <a:schemeClr val="dk2"/>
              </a:buClr>
              <a:buSzPct val="100000"/>
              <a:defRPr sz="5400" b="0">
                <a:solidFill>
                  <a:schemeClr val="dk2"/>
                </a:solidFill>
              </a:defRPr>
            </a:lvl2pPr>
            <a:lvl3pPr lvl="2">
              <a:spcBef>
                <a:spcPts val="0"/>
              </a:spcBef>
              <a:buClr>
                <a:schemeClr val="dk2"/>
              </a:buClr>
              <a:buSzPct val="100000"/>
              <a:defRPr sz="5400" b="0">
                <a:solidFill>
                  <a:schemeClr val="dk2"/>
                </a:solidFill>
              </a:defRPr>
            </a:lvl3pPr>
            <a:lvl4pPr lvl="3">
              <a:spcBef>
                <a:spcPts val="0"/>
              </a:spcBef>
              <a:buClr>
                <a:schemeClr val="dk2"/>
              </a:buClr>
              <a:buSzPct val="100000"/>
              <a:defRPr sz="5400" b="0">
                <a:solidFill>
                  <a:schemeClr val="dk2"/>
                </a:solidFill>
              </a:defRPr>
            </a:lvl4pPr>
            <a:lvl5pPr lvl="4">
              <a:spcBef>
                <a:spcPts val="0"/>
              </a:spcBef>
              <a:buClr>
                <a:schemeClr val="dk2"/>
              </a:buClr>
              <a:buSzPct val="100000"/>
              <a:defRPr sz="5400" b="0">
                <a:solidFill>
                  <a:schemeClr val="dk2"/>
                </a:solidFill>
              </a:defRPr>
            </a:lvl5pPr>
            <a:lvl6pPr lvl="5">
              <a:spcBef>
                <a:spcPts val="0"/>
              </a:spcBef>
              <a:buClr>
                <a:schemeClr val="dk2"/>
              </a:buClr>
              <a:buSzPct val="100000"/>
              <a:defRPr sz="5400" b="0">
                <a:solidFill>
                  <a:schemeClr val="dk2"/>
                </a:solidFill>
              </a:defRPr>
            </a:lvl6pPr>
            <a:lvl7pPr lvl="6">
              <a:spcBef>
                <a:spcPts val="0"/>
              </a:spcBef>
              <a:buClr>
                <a:schemeClr val="dk2"/>
              </a:buClr>
              <a:buSzPct val="100000"/>
              <a:defRPr sz="5400" b="0">
                <a:solidFill>
                  <a:schemeClr val="dk2"/>
                </a:solidFill>
              </a:defRPr>
            </a:lvl7pPr>
            <a:lvl8pPr lvl="7">
              <a:spcBef>
                <a:spcPts val="0"/>
              </a:spcBef>
              <a:buClr>
                <a:schemeClr val="dk2"/>
              </a:buClr>
              <a:buSzPct val="100000"/>
              <a:defRPr sz="5400" b="0">
                <a:solidFill>
                  <a:schemeClr val="dk2"/>
                </a:solidFill>
              </a:defRPr>
            </a:lvl8pPr>
            <a:lvl9pPr lvl="8">
              <a:spcBef>
                <a:spcPts val="0"/>
              </a:spcBef>
              <a:buClr>
                <a:schemeClr val="dk2"/>
              </a:buClr>
              <a:buSzPct val="100000"/>
              <a:defRPr sz="5400" b="0">
                <a:solidFill>
                  <a:schemeClr val="dk2"/>
                </a:solidFill>
              </a:defRPr>
            </a:lvl9pPr>
          </a:lstStyle>
          <a:p>
            <a:endParaRPr/>
          </a:p>
        </p:txBody>
      </p:sp>
      <p:sp>
        <p:nvSpPr>
          <p:cNvPr id="44" name="Shape 4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a:off x="4572000" y="0"/>
            <a:ext cx="4572000" cy="5143500"/>
          </a:xfrm>
          <a:prstGeom prst="rect">
            <a:avLst/>
          </a:prstGeom>
          <a:solidFill>
            <a:schemeClr val="accent3"/>
          </a:solidFill>
          <a:ln>
            <a:noFill/>
          </a:ln>
        </p:spPr>
        <p:txBody>
          <a:bodyPr lIns="91425" tIns="91425" rIns="91425" bIns="91425" anchor="ctr" anchorCtr="0">
            <a:noAutofit/>
          </a:bodyPr>
          <a:lstStyle/>
          <a:p>
            <a:pPr lvl="0">
              <a:spcBef>
                <a:spcPts val="0"/>
              </a:spcBef>
              <a:buNone/>
            </a:pPr>
            <a:endParaRPr/>
          </a:p>
        </p:txBody>
      </p:sp>
      <p:cxnSp>
        <p:nvCxnSpPr>
          <p:cNvPr id="47" name="Shape 47"/>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8" name="Shape 48"/>
          <p:cNvSpPr txBox="1">
            <a:spLocks noGrp="1"/>
          </p:cNvSpPr>
          <p:nvPr>
            <p:ph type="title"/>
          </p:nvPr>
        </p:nvSpPr>
        <p:spPr>
          <a:xfrm>
            <a:off x="265500" y="1039675"/>
            <a:ext cx="4045200" cy="16758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9" name="Shape 49"/>
          <p:cNvSpPr txBox="1">
            <a:spLocks noGrp="1"/>
          </p:cNvSpPr>
          <p:nvPr>
            <p:ph type="subTitle" idx="1"/>
          </p:nvPr>
        </p:nvSpPr>
        <p:spPr>
          <a:xfrm>
            <a:off x="265500" y="27268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pPr lvl="0">
                <a:spcBef>
                  <a:spcPts val="0"/>
                </a:spcBef>
                <a:buNone/>
              </a:pPr>
              <a:t>‹Nº›</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a:spLocks noGrp="1"/>
          </p:cNvSpPr>
          <p:nvPr>
            <p:ph type="body" idx="1"/>
          </p:nvPr>
        </p:nvSpPr>
        <p:spPr>
          <a:xfrm>
            <a:off x="311700" y="4230725"/>
            <a:ext cx="5998800" cy="598800"/>
          </a:xfrm>
          <a:prstGeom prst="rect">
            <a:avLst/>
          </a:prstGeom>
        </p:spPr>
        <p:txBody>
          <a:bodyPr lIns="91425" tIns="91425" rIns="91425" bIns="91425" anchor="ctr" anchorCtr="0"/>
          <a:lstStyle>
            <a:lvl1pPr lvl="0">
              <a:lnSpc>
                <a:spcPct val="100000"/>
              </a:lnSpc>
              <a:spcBef>
                <a:spcPts val="0"/>
              </a:spcBef>
              <a:spcAft>
                <a:spcPts val="0"/>
              </a:spcAft>
              <a:buSzPct val="100000"/>
              <a:buFont typeface="PT Sans Narrow"/>
              <a:buNone/>
              <a:defRPr sz="2400">
                <a:latin typeface="PT Sans Narrow"/>
                <a:ea typeface="PT Sans Narrow"/>
                <a:cs typeface="PT Sans Narrow"/>
                <a:sym typeface="PT Sans Narrow"/>
              </a:defRPr>
            </a:lvl1pPr>
          </a:lstStyle>
          <a:p>
            <a:endParaRPr/>
          </a:p>
        </p:txBody>
      </p:sp>
      <p:sp>
        <p:nvSpPr>
          <p:cNvPr id="54" name="Shape 5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pPr lvl="0">
                <a:spcBef>
                  <a:spcPts val="0"/>
                </a:spcBef>
                <a:buNone/>
              </a:pPr>
              <a:t>‹Nº›</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707400"/>
          </a:xfrm>
          <a:prstGeom prst="rect">
            <a:avLst/>
          </a:prstGeom>
          <a:noFill/>
          <a:ln>
            <a:noFill/>
          </a:ln>
        </p:spPr>
        <p:txBody>
          <a:bodyPr lIns="91425" tIns="91425" rIns="91425" bIns="91425" anchor="t" anchorCtr="0"/>
          <a:lstStyle>
            <a:lvl1pPr lvl="0">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1pPr>
            <a:lvl2pPr lvl="1">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2pPr>
            <a:lvl3pPr lvl="2">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3pPr>
            <a:lvl4pPr lvl="3">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4pPr>
            <a:lvl5pPr lvl="4">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5pPr>
            <a:lvl6pPr lvl="5">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6pPr>
            <a:lvl7pPr lvl="6">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7pPr>
            <a:lvl8pPr lvl="7">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8pPr>
            <a:lvl9pPr lvl="8">
              <a:spcBef>
                <a:spcPts val="0"/>
              </a:spcBef>
              <a:buClr>
                <a:schemeClr val="accent1"/>
              </a:buClr>
              <a:buSzPct val="1000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Shape 7"/>
          <p:cNvSpPr txBox="1">
            <a:spLocks noGrp="1"/>
          </p:cNvSpPr>
          <p:nvPr>
            <p:ph type="body" idx="1"/>
          </p:nvPr>
        </p:nvSpPr>
        <p:spPr>
          <a:xfrm>
            <a:off x="311700" y="1266325"/>
            <a:ext cx="8520600" cy="33027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Open Sans"/>
              <a:defRPr sz="1800">
                <a:solidFill>
                  <a:schemeClr val="dk2"/>
                </a:solidFill>
                <a:latin typeface="Open Sans"/>
                <a:ea typeface="Open Sans"/>
                <a:cs typeface="Open Sans"/>
                <a:sym typeface="Open Sans"/>
              </a:defRPr>
            </a:lvl1pPr>
            <a:lvl2pPr lvl="1">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2pPr>
            <a:lvl3pPr lvl="2">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3pPr>
            <a:lvl4pPr lvl="3">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4pPr>
            <a:lvl5pPr lvl="4">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5pPr>
            <a:lvl6pPr lvl="5">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6pPr>
            <a:lvl7pPr lvl="6">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7pPr>
            <a:lvl8pPr lvl="7">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8pPr>
            <a:lvl9pPr lvl="8">
              <a:lnSpc>
                <a:spcPct val="115000"/>
              </a:lnSpc>
              <a:spcBef>
                <a:spcPts val="0"/>
              </a:spcBef>
              <a:spcAft>
                <a:spcPts val="1600"/>
              </a:spcAft>
              <a:buClr>
                <a:schemeClr val="dk2"/>
              </a:buClr>
              <a:buFont typeface="Open Sans"/>
              <a:defRPr>
                <a:solidFill>
                  <a:schemeClr val="dk2"/>
                </a:solidFill>
                <a:latin typeface="Open Sans"/>
                <a:ea typeface="Open Sans"/>
                <a:cs typeface="Open Sans"/>
                <a:sym typeface="Open Sans"/>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Open Sans"/>
                <a:ea typeface="Open Sans"/>
                <a:cs typeface="Open Sans"/>
                <a:sym typeface="Open Sans"/>
              </a:rPr>
              <a:pPr lvl="0" algn="r">
                <a:spcBef>
                  <a:spcPts val="0"/>
                </a:spcBef>
                <a:buNone/>
              </a:pPr>
              <a:t>‹Nº›</a:t>
            </a:fld>
            <a:endParaRPr lang="en" sz="1000">
              <a:solidFill>
                <a:schemeClr val="dk2"/>
              </a:solidFill>
              <a:latin typeface="Open Sans"/>
              <a:ea typeface="Open Sans"/>
              <a:cs typeface="Open Sans"/>
              <a:sym typeface="Open San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243"/>
            <a:ext cx="9144000" cy="5143014"/>
          </a:xfrm>
          <a:prstGeom prst="rect">
            <a:avLst/>
          </a:prstGeom>
        </p:spPr>
      </p:pic>
    </p:spTree>
    <p:extLst>
      <p:ext uri="{BB962C8B-B14F-4D97-AF65-F5344CB8AC3E}">
        <p14:creationId xmlns:p14="http://schemas.microsoft.com/office/powerpoint/2010/main" xmlns="" val="1531326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255900" y="191925"/>
            <a:ext cx="5514600" cy="1292400"/>
          </a:xfrm>
          <a:prstGeom prst="rect">
            <a:avLst/>
          </a:prstGeom>
        </p:spPr>
        <p:txBody>
          <a:bodyPr lIns="91425" tIns="91425" rIns="91425" bIns="91425" anchor="t" anchorCtr="0">
            <a:noAutofit/>
          </a:bodyPr>
          <a:lstStyle/>
          <a:p>
            <a:pPr lvl="0">
              <a:spcBef>
                <a:spcPts val="0"/>
              </a:spcBef>
              <a:buNone/>
            </a:pPr>
            <a:r>
              <a:rPr lang="en" dirty="0">
                <a:solidFill>
                  <a:srgbClr val="54B22B"/>
                </a:solidFill>
              </a:rPr>
              <a:t>Recursos y alcance</a:t>
            </a:r>
          </a:p>
        </p:txBody>
      </p:sp>
      <p:sp>
        <p:nvSpPr>
          <p:cNvPr id="119" name="Shape 119"/>
          <p:cNvSpPr txBox="1">
            <a:spLocks noGrp="1"/>
          </p:cNvSpPr>
          <p:nvPr>
            <p:ph type="body" idx="1"/>
          </p:nvPr>
        </p:nvSpPr>
        <p:spPr>
          <a:xfrm>
            <a:off x="251520" y="987574"/>
            <a:ext cx="8520600" cy="3302700"/>
          </a:xfrm>
          <a:prstGeom prst="rect">
            <a:avLst/>
          </a:prstGeom>
        </p:spPr>
        <p:txBody>
          <a:bodyPr lIns="91425" tIns="91425" rIns="91425" bIns="91425" anchor="t" anchorCtr="0">
            <a:noAutofit/>
          </a:bodyPr>
          <a:lstStyle/>
          <a:p>
            <a:pPr lvl="0">
              <a:spcBef>
                <a:spcPts val="0"/>
              </a:spcBef>
              <a:buNone/>
            </a:pPr>
            <a:r>
              <a:rPr lang="en" dirty="0">
                <a:solidFill>
                  <a:srgbClr val="000000"/>
                </a:solidFill>
              </a:rPr>
              <a:t>Recursos empleados:​ Tablets, PC y Smart TV 3D</a:t>
            </a:r>
          </a:p>
          <a:p>
            <a:pPr lvl="0" rtl="0">
              <a:spcBef>
                <a:spcPts val="0"/>
              </a:spcBef>
              <a:buNone/>
            </a:pPr>
            <a:r>
              <a:rPr lang="en" dirty="0">
                <a:solidFill>
                  <a:srgbClr val="000000"/>
                </a:solidFill>
              </a:rPr>
              <a:t>Requerimientos de formación:​ </a:t>
            </a:r>
          </a:p>
          <a:p>
            <a:pPr marL="457200" lvl="0" indent="-228600" rtl="0">
              <a:spcBef>
                <a:spcPts val="0"/>
              </a:spcBef>
              <a:buClr>
                <a:srgbClr val="000000"/>
              </a:buClr>
              <a:buFont typeface="Arial" pitchFamily="34" charset="0"/>
              <a:buChar char="•"/>
            </a:pPr>
            <a:r>
              <a:rPr lang="en" dirty="0">
                <a:solidFill>
                  <a:srgbClr val="000000"/>
                </a:solidFill>
              </a:rPr>
              <a:t>Capacitación a docentes en uso de herramientas digitales y en desarrollo de ejercicios educativos y lúdicos con herramientas tecnológicas </a:t>
            </a:r>
          </a:p>
          <a:p>
            <a:pPr marL="457200" lvl="0" indent="-228600">
              <a:spcBef>
                <a:spcPts val="0"/>
              </a:spcBef>
              <a:buClr>
                <a:srgbClr val="000000"/>
              </a:buClr>
              <a:buFont typeface="Arial" pitchFamily="34" charset="0"/>
              <a:buChar char="•"/>
            </a:pPr>
            <a:r>
              <a:rPr lang="en" dirty="0">
                <a:solidFill>
                  <a:srgbClr val="000000"/>
                </a:solidFill>
              </a:rPr>
              <a:t>Capacitación a alumnos en utilización de tablets. </a:t>
            </a:r>
          </a:p>
          <a:p>
            <a:pPr lvl="0">
              <a:spcBef>
                <a:spcPts val="0"/>
              </a:spcBef>
              <a:buNone/>
            </a:pPr>
            <a:r>
              <a:rPr lang="en" dirty="0">
                <a:solidFill>
                  <a:srgbClr val="000000"/>
                </a:solidFill>
              </a:rPr>
              <a:t>Alcance: si bien actualmente el proyecto se encuentra implementado en un </a:t>
            </a:r>
            <a:r>
              <a:rPr lang="en" dirty="0" smtClean="0">
                <a:solidFill>
                  <a:srgbClr val="000000"/>
                </a:solidFill>
              </a:rPr>
              <a:t>Centro Digital de Desarrolo infantil, </a:t>
            </a:r>
            <a:r>
              <a:rPr lang="en" dirty="0">
                <a:solidFill>
                  <a:srgbClr val="000000"/>
                </a:solidFill>
              </a:rPr>
              <a:t>se implementará durante el año 2017 en los </a:t>
            </a:r>
            <a:r>
              <a:rPr lang="en" dirty="0" smtClean="0">
                <a:solidFill>
                  <a:srgbClr val="000000"/>
                </a:solidFill>
              </a:rPr>
              <a:t>4 restantes de </a:t>
            </a:r>
            <a:r>
              <a:rPr lang="en" dirty="0">
                <a:solidFill>
                  <a:srgbClr val="000000"/>
                </a:solidFill>
              </a:rPr>
              <a:t>manera progresiva. </a:t>
            </a:r>
          </a:p>
        </p:txBody>
      </p:sp>
      <p:pic>
        <p:nvPicPr>
          <p:cNvPr id="4" name="3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524328" y="4155926"/>
            <a:ext cx="1547664" cy="870479"/>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3"/>
        <p:cNvGrpSpPr/>
        <p:nvPr/>
      </p:nvGrpSpPr>
      <p:grpSpPr>
        <a:xfrm>
          <a:off x="0" y="0"/>
          <a:ext cx="0" cy="0"/>
          <a:chOff x="0" y="0"/>
          <a:chExt cx="0" cy="0"/>
        </a:xfrm>
      </p:grpSpPr>
      <p:sp>
        <p:nvSpPr>
          <p:cNvPr id="124" name="Shape 124"/>
          <p:cNvSpPr txBox="1"/>
          <p:nvPr/>
        </p:nvSpPr>
        <p:spPr>
          <a:xfrm>
            <a:off x="266850" y="249450"/>
            <a:ext cx="4056000" cy="4644600"/>
          </a:xfrm>
          <a:prstGeom prst="rect">
            <a:avLst/>
          </a:prstGeom>
          <a:noFill/>
          <a:ln>
            <a:noFill/>
          </a:ln>
        </p:spPr>
        <p:txBody>
          <a:bodyPr lIns="91425" tIns="91425" rIns="91425" bIns="91425" anchor="t" anchorCtr="0">
            <a:noAutofit/>
          </a:bodyPr>
          <a:lstStyle/>
          <a:p>
            <a:pPr lvl="0" rtl="0">
              <a:spcBef>
                <a:spcPts val="0"/>
              </a:spcBef>
              <a:buNone/>
            </a:pPr>
            <a:endParaRPr sz="3600" b="1">
              <a:solidFill>
                <a:srgbClr val="54B22B"/>
              </a:solidFill>
              <a:latin typeface="PT Sans Narrow"/>
              <a:ea typeface="PT Sans Narrow"/>
              <a:cs typeface="PT Sans Narrow"/>
              <a:sym typeface="PT Sans Narrow"/>
            </a:endParaRPr>
          </a:p>
          <a:p>
            <a:pPr lvl="0" rtl="0">
              <a:spcBef>
                <a:spcPts val="0"/>
              </a:spcBef>
              <a:buNone/>
            </a:pPr>
            <a:endParaRPr>
              <a:latin typeface="Open Sans"/>
              <a:ea typeface="Open Sans"/>
              <a:cs typeface="Open Sans"/>
              <a:sym typeface="Open Sans"/>
            </a:endParaRPr>
          </a:p>
        </p:txBody>
      </p:sp>
      <p:pic>
        <p:nvPicPr>
          <p:cNvPr id="125" name="Shape 125"/>
          <p:cNvPicPr preferRelativeResize="0"/>
          <p:nvPr/>
        </p:nvPicPr>
        <p:blipFill>
          <a:blip r:embed="rId3">
            <a:alphaModFix/>
          </a:blip>
          <a:stretch>
            <a:fillRect/>
          </a:stretch>
        </p:blipFill>
        <p:spPr>
          <a:xfrm>
            <a:off x="5229700" y="79987"/>
            <a:ext cx="3322350" cy="4983525"/>
          </a:xfrm>
          <a:prstGeom prst="rect">
            <a:avLst/>
          </a:prstGeom>
          <a:noFill/>
          <a:ln>
            <a:noFill/>
          </a:ln>
        </p:spPr>
      </p:pic>
      <p:sp>
        <p:nvSpPr>
          <p:cNvPr id="126" name="Shape 126"/>
          <p:cNvSpPr txBox="1">
            <a:spLocks noGrp="1"/>
          </p:cNvSpPr>
          <p:nvPr>
            <p:ph type="title"/>
          </p:nvPr>
        </p:nvSpPr>
        <p:spPr>
          <a:xfrm>
            <a:off x="266850" y="355450"/>
            <a:ext cx="4575900" cy="707400"/>
          </a:xfrm>
          <a:prstGeom prst="rect">
            <a:avLst/>
          </a:prstGeom>
        </p:spPr>
        <p:txBody>
          <a:bodyPr lIns="91425" tIns="91425" rIns="91425" bIns="91425" anchor="t" anchorCtr="0">
            <a:noAutofit/>
          </a:bodyPr>
          <a:lstStyle/>
          <a:p>
            <a:pPr lvl="0" rtl="0">
              <a:spcBef>
                <a:spcPts val="0"/>
              </a:spcBef>
              <a:buNone/>
            </a:pPr>
            <a:r>
              <a:rPr lang="en" dirty="0">
                <a:solidFill>
                  <a:srgbClr val="54B22B"/>
                </a:solidFill>
              </a:rPr>
              <a:t>Resultados</a:t>
            </a:r>
          </a:p>
        </p:txBody>
      </p:sp>
      <p:sp>
        <p:nvSpPr>
          <p:cNvPr id="127" name="Shape 127"/>
          <p:cNvSpPr txBox="1">
            <a:spLocks noGrp="1"/>
          </p:cNvSpPr>
          <p:nvPr>
            <p:ph type="body" idx="1"/>
          </p:nvPr>
        </p:nvSpPr>
        <p:spPr>
          <a:xfrm>
            <a:off x="311700" y="1059582"/>
            <a:ext cx="4486200" cy="3404468"/>
          </a:xfrm>
          <a:prstGeom prst="rect">
            <a:avLst/>
          </a:prstGeom>
        </p:spPr>
        <p:txBody>
          <a:bodyPr lIns="91425" tIns="91425" rIns="91425" bIns="91425" anchor="t" anchorCtr="0">
            <a:noAutofit/>
          </a:bodyPr>
          <a:lstStyle/>
          <a:p>
            <a:pPr marL="457200" lvl="0" indent="-342900" rtl="0">
              <a:lnSpc>
                <a:spcPct val="100000"/>
              </a:lnSpc>
              <a:spcBef>
                <a:spcPts val="0"/>
              </a:spcBef>
              <a:spcAft>
                <a:spcPts val="0"/>
              </a:spcAft>
              <a:buClr>
                <a:srgbClr val="000000"/>
              </a:buClr>
              <a:buSzPct val="100000"/>
              <a:buFont typeface="Open Sans"/>
              <a:buAutoNum type="arabicPeriod"/>
            </a:pPr>
            <a:r>
              <a:rPr lang="en" dirty="0">
                <a:solidFill>
                  <a:srgbClr val="000000"/>
                </a:solidFill>
              </a:rPr>
              <a:t>Incremento de presentismo en los CDI inmediatamente posterior a la puesta en marcha del proyecto </a:t>
            </a:r>
          </a:p>
          <a:p>
            <a:pPr marL="457200" lvl="0" indent="-342900" rtl="0">
              <a:lnSpc>
                <a:spcPct val="100000"/>
              </a:lnSpc>
              <a:spcBef>
                <a:spcPts val="0"/>
              </a:spcBef>
              <a:spcAft>
                <a:spcPts val="0"/>
              </a:spcAft>
              <a:buClr>
                <a:srgbClr val="000000"/>
              </a:buClr>
              <a:buSzPct val="100000"/>
              <a:buFont typeface="Open Sans"/>
              <a:buAutoNum type="arabicPeriod"/>
            </a:pPr>
            <a:r>
              <a:rPr lang="en" dirty="0">
                <a:solidFill>
                  <a:srgbClr val="000000"/>
                </a:solidFill>
              </a:rPr>
              <a:t>Alta motivación de los docentes, tutores y responsables de todos los CDI</a:t>
            </a:r>
          </a:p>
          <a:p>
            <a:pPr marL="457200" lvl="0" indent="-342900" rtl="0">
              <a:lnSpc>
                <a:spcPct val="100000"/>
              </a:lnSpc>
              <a:spcBef>
                <a:spcPts val="0"/>
              </a:spcBef>
              <a:spcAft>
                <a:spcPts val="0"/>
              </a:spcAft>
              <a:buClr>
                <a:srgbClr val="000000"/>
              </a:buClr>
              <a:buSzPct val="100000"/>
              <a:buFont typeface="Open Sans"/>
              <a:buAutoNum type="arabicPeriod"/>
            </a:pPr>
            <a:r>
              <a:rPr lang="en" dirty="0">
                <a:solidFill>
                  <a:srgbClr val="000000"/>
                </a:solidFill>
              </a:rPr>
              <a:t>Aumento del acceso al conocimientos en sectores vulnerables de nuestra ciudad </a:t>
            </a:r>
          </a:p>
          <a:p>
            <a:pPr marL="457200" lvl="0" indent="-342900" rtl="0">
              <a:lnSpc>
                <a:spcPct val="100000"/>
              </a:lnSpc>
              <a:spcBef>
                <a:spcPts val="0"/>
              </a:spcBef>
              <a:spcAft>
                <a:spcPts val="0"/>
              </a:spcAft>
              <a:buClr>
                <a:srgbClr val="000000"/>
              </a:buClr>
              <a:buSzPct val="100000"/>
              <a:buFont typeface="Open Sans"/>
              <a:buAutoNum type="arabicPeriod"/>
            </a:pPr>
            <a:r>
              <a:rPr lang="en" dirty="0">
                <a:solidFill>
                  <a:srgbClr val="000000"/>
                </a:solidFill>
              </a:rPr>
              <a:t>Incremento de habilidades relacionadas a nuevas tecnologías en población vulnerable de nuestra ciudad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1"/>
        <p:cNvGrpSpPr/>
        <p:nvPr/>
      </p:nvGrpSpPr>
      <p:grpSpPr>
        <a:xfrm>
          <a:off x="0" y="0"/>
          <a:ext cx="0" cy="0"/>
          <a:chOff x="0" y="0"/>
          <a:chExt cx="0" cy="0"/>
        </a:xfrm>
      </p:grpSpPr>
      <p:pic>
        <p:nvPicPr>
          <p:cNvPr id="4" name="3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564491" y="4083918"/>
            <a:ext cx="1547664" cy="870479"/>
          </a:xfrm>
          <a:prstGeom prst="rect">
            <a:avLst/>
          </a:prstGeom>
        </p:spPr>
      </p:pic>
      <p:sp>
        <p:nvSpPr>
          <p:cNvPr id="132" name="Shape 132"/>
          <p:cNvSpPr txBox="1">
            <a:spLocks noGrp="1"/>
          </p:cNvSpPr>
          <p:nvPr>
            <p:ph type="title"/>
          </p:nvPr>
        </p:nvSpPr>
        <p:spPr>
          <a:xfrm>
            <a:off x="255900" y="191925"/>
            <a:ext cx="5514600" cy="1292400"/>
          </a:xfrm>
          <a:prstGeom prst="rect">
            <a:avLst/>
          </a:prstGeom>
        </p:spPr>
        <p:txBody>
          <a:bodyPr lIns="91425" tIns="91425" rIns="91425" bIns="91425" anchor="t" anchorCtr="0">
            <a:noAutofit/>
          </a:bodyPr>
          <a:lstStyle/>
          <a:p>
            <a:pPr lvl="0">
              <a:spcBef>
                <a:spcPts val="0"/>
              </a:spcBef>
              <a:buNone/>
            </a:pPr>
            <a:r>
              <a:rPr lang="en" dirty="0">
                <a:solidFill>
                  <a:srgbClr val="54B22B"/>
                </a:solidFill>
              </a:rPr>
              <a:t>Sostenibilidad</a:t>
            </a:r>
          </a:p>
        </p:txBody>
      </p:sp>
      <p:sp>
        <p:nvSpPr>
          <p:cNvPr id="133" name="Shape 133"/>
          <p:cNvSpPr txBox="1">
            <a:spLocks noGrp="1"/>
          </p:cNvSpPr>
          <p:nvPr>
            <p:ph type="body" idx="1"/>
          </p:nvPr>
        </p:nvSpPr>
        <p:spPr>
          <a:xfrm>
            <a:off x="323528" y="915566"/>
            <a:ext cx="8520600" cy="3585600"/>
          </a:xfrm>
          <a:prstGeom prst="rect">
            <a:avLst/>
          </a:prstGeom>
        </p:spPr>
        <p:txBody>
          <a:bodyPr lIns="91425" tIns="91425" rIns="91425" bIns="91425" anchor="t" anchorCtr="0">
            <a:noAutofit/>
          </a:bodyPr>
          <a:lstStyle/>
          <a:p>
            <a:pPr lvl="0">
              <a:spcBef>
                <a:spcPts val="0"/>
              </a:spcBef>
              <a:buNone/>
            </a:pPr>
            <a:r>
              <a:rPr lang="en" dirty="0">
                <a:solidFill>
                  <a:srgbClr val="000000"/>
                </a:solidFill>
              </a:rPr>
              <a:t>Tenemos prevista no solo la continuidad de este proyecto, sino el incremento de acciones tendientes a disminuir la brecha digital en todo sector vulnerable de nuestra población. </a:t>
            </a:r>
          </a:p>
          <a:p>
            <a:pPr lvl="0">
              <a:spcBef>
                <a:spcPts val="0"/>
              </a:spcBef>
              <a:buNone/>
            </a:pPr>
            <a:r>
              <a:rPr lang="en" dirty="0">
                <a:solidFill>
                  <a:srgbClr val="000000"/>
                </a:solidFill>
              </a:rPr>
              <a:t>Asimismo, al ver que los proyectos que incorporaron Internet y Nuevas Tecnologías fueron los más eficientes, tenemos previsto incluirla en otros aspectos de nuestra gestión cotidiana en el área de Desarrollo Social del Municipio. </a:t>
            </a:r>
          </a:p>
          <a:p>
            <a:pPr lvl="0">
              <a:spcBef>
                <a:spcPts val="0"/>
              </a:spcBef>
              <a:buNone/>
            </a:pPr>
            <a:r>
              <a:rPr lang="en" dirty="0">
                <a:solidFill>
                  <a:srgbClr val="000000"/>
                </a:solidFill>
              </a:rPr>
              <a:t>Hoy se encuentra equipado el primer Centro Digital de Desarrollo Infantil y para el mes de agosto 2017 estimamos tener equipados todos nuestros CDI (5 en total).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2699792" y="1131590"/>
            <a:ext cx="3672408" cy="1292400"/>
          </a:xfrm>
          <a:prstGeom prst="rect">
            <a:avLst/>
          </a:prstGeom>
        </p:spPr>
        <p:txBody>
          <a:bodyPr lIns="91425" tIns="91425" rIns="91425" bIns="91425" anchor="t" anchorCtr="0">
            <a:noAutofit/>
          </a:bodyPr>
          <a:lstStyle/>
          <a:p>
            <a:pPr lvl="0">
              <a:spcBef>
                <a:spcPts val="0"/>
              </a:spcBef>
              <a:buNone/>
            </a:pPr>
            <a:r>
              <a:rPr lang="en" sz="4800" dirty="0" smtClean="0">
                <a:solidFill>
                  <a:srgbClr val="54B22B"/>
                </a:solidFill>
              </a:rPr>
              <a:t>Muchas gracias</a:t>
            </a:r>
            <a:endParaRPr lang="en" sz="4800" dirty="0">
              <a:solidFill>
                <a:srgbClr val="54B22B"/>
              </a:solidFill>
            </a:endParaRPr>
          </a:p>
        </p:txBody>
      </p:sp>
      <p:pic>
        <p:nvPicPr>
          <p:cNvPr id="6" name="5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907704" y="2067694"/>
            <a:ext cx="4956077" cy="278753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2" name="1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52320" y="4192020"/>
            <a:ext cx="1691680" cy="951480"/>
          </a:xfrm>
          <a:prstGeom prst="rect">
            <a:avLst/>
          </a:prstGeom>
        </p:spPr>
      </p:pic>
      <p:sp>
        <p:nvSpPr>
          <p:cNvPr id="66" name="Shape 66"/>
          <p:cNvSpPr txBox="1">
            <a:spLocks noGrp="1"/>
          </p:cNvSpPr>
          <p:nvPr>
            <p:ph type="ctrTitle"/>
          </p:nvPr>
        </p:nvSpPr>
        <p:spPr>
          <a:xfrm>
            <a:off x="1835696" y="2571750"/>
            <a:ext cx="5429400" cy="1187700"/>
          </a:xfrm>
          <a:prstGeom prst="rect">
            <a:avLst/>
          </a:prstGeom>
        </p:spPr>
        <p:txBody>
          <a:bodyPr lIns="91425" tIns="91425" rIns="91425" bIns="91425" anchor="b" anchorCtr="0">
            <a:noAutofit/>
          </a:bodyPr>
          <a:lstStyle/>
          <a:p>
            <a:r>
              <a:rPr lang="en" sz="3200" dirty="0">
                <a:solidFill>
                  <a:srgbClr val="339933"/>
                </a:solidFill>
              </a:rPr>
              <a:t>XIII CONVOCATORIA DEL PREMIO ASIET CIUDADES DIGITALES </a:t>
            </a:r>
            <a:r>
              <a:rPr lang="en" dirty="0">
                <a:solidFill>
                  <a:srgbClr val="339933"/>
                </a:solidFill>
              </a:rPr>
              <a:t/>
            </a:r>
            <a:br>
              <a:rPr lang="en" dirty="0">
                <a:solidFill>
                  <a:srgbClr val="339933"/>
                </a:solidFill>
              </a:rPr>
            </a:br>
            <a:endParaRPr lang="en" dirty="0">
              <a:solidFill>
                <a:srgbClr val="33993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87900" y="353050"/>
            <a:ext cx="8368200" cy="686100"/>
          </a:xfrm>
          <a:prstGeom prst="rect">
            <a:avLst/>
          </a:prstGeom>
        </p:spPr>
        <p:txBody>
          <a:bodyPr lIns="91425" tIns="91425" rIns="91425" bIns="91425" anchor="t" anchorCtr="0">
            <a:noAutofit/>
          </a:bodyPr>
          <a:lstStyle/>
          <a:p>
            <a:pPr lvl="0">
              <a:spcBef>
                <a:spcPts val="0"/>
              </a:spcBef>
              <a:buNone/>
            </a:pPr>
            <a:r>
              <a:rPr lang="en" dirty="0">
                <a:solidFill>
                  <a:srgbClr val="54B22B"/>
                </a:solidFill>
              </a:rPr>
              <a:t>Municipio de Villarino</a:t>
            </a:r>
          </a:p>
        </p:txBody>
      </p:sp>
      <p:sp>
        <p:nvSpPr>
          <p:cNvPr id="73" name="Shape 73"/>
          <p:cNvSpPr txBox="1">
            <a:spLocks noGrp="1"/>
          </p:cNvSpPr>
          <p:nvPr>
            <p:ph type="body" idx="1"/>
          </p:nvPr>
        </p:nvSpPr>
        <p:spPr>
          <a:xfrm>
            <a:off x="387900" y="1221600"/>
            <a:ext cx="4689900" cy="3385500"/>
          </a:xfrm>
          <a:prstGeom prst="rect">
            <a:avLst/>
          </a:prstGeom>
        </p:spPr>
        <p:txBody>
          <a:bodyPr lIns="91425" tIns="91425" rIns="91425" bIns="91425" anchor="t" anchorCtr="0">
            <a:noAutofit/>
          </a:bodyPr>
          <a:lstStyle/>
          <a:p>
            <a:pPr lvl="0">
              <a:spcBef>
                <a:spcPts val="0"/>
              </a:spcBef>
              <a:buNone/>
            </a:pPr>
            <a:r>
              <a:rPr lang="en" dirty="0">
                <a:solidFill>
                  <a:srgbClr val="000000"/>
                </a:solidFill>
              </a:rPr>
              <a:t>País: Argentina </a:t>
            </a:r>
          </a:p>
          <a:p>
            <a:pPr lvl="0">
              <a:spcBef>
                <a:spcPts val="0"/>
              </a:spcBef>
              <a:buNone/>
            </a:pPr>
            <a:r>
              <a:rPr lang="en" dirty="0">
                <a:solidFill>
                  <a:srgbClr val="000000"/>
                </a:solidFill>
              </a:rPr>
              <a:t>Estado: Provincia de Buenos Aires </a:t>
            </a:r>
          </a:p>
          <a:p>
            <a:pPr lvl="0">
              <a:spcBef>
                <a:spcPts val="0"/>
              </a:spcBef>
              <a:buNone/>
            </a:pPr>
            <a:r>
              <a:rPr lang="en" dirty="0">
                <a:solidFill>
                  <a:srgbClr val="000000"/>
                </a:solidFill>
              </a:rPr>
              <a:t>Población: 30.745 habitantes </a:t>
            </a:r>
          </a:p>
          <a:p>
            <a:pPr lvl="0">
              <a:spcBef>
                <a:spcPts val="0"/>
              </a:spcBef>
              <a:buNone/>
            </a:pPr>
            <a:r>
              <a:rPr lang="en" dirty="0">
                <a:solidFill>
                  <a:srgbClr val="000000"/>
                </a:solidFill>
              </a:rPr>
              <a:t>Superficie: 11</a:t>
            </a:r>
            <a:r>
              <a:rPr lang="en" dirty="0"/>
              <a:t>.</a:t>
            </a:r>
            <a:r>
              <a:rPr lang="en" dirty="0">
                <a:solidFill>
                  <a:srgbClr val="000000"/>
                </a:solidFill>
              </a:rPr>
              <a:t>400 km2 . </a:t>
            </a:r>
          </a:p>
          <a:p>
            <a:pPr lvl="0">
              <a:spcBef>
                <a:spcPts val="0"/>
              </a:spcBef>
              <a:buNone/>
            </a:pPr>
            <a:r>
              <a:rPr lang="en" dirty="0">
                <a:solidFill>
                  <a:srgbClr val="000000"/>
                </a:solidFill>
              </a:rPr>
              <a:t>Superficie similar al Departamento de Sucre en Colombia. Al Departamento de Artigas en Uruguay y al Estado de Táchira en </a:t>
            </a:r>
            <a:r>
              <a:rPr lang="en" dirty="0" smtClean="0">
                <a:solidFill>
                  <a:srgbClr val="000000"/>
                </a:solidFill>
              </a:rPr>
              <a:t>Venezuela.</a:t>
            </a:r>
            <a:endParaRPr lang="en" dirty="0">
              <a:solidFill>
                <a:srgbClr val="000000"/>
              </a:solidFill>
            </a:endParaRPr>
          </a:p>
          <a:p>
            <a:pPr lvl="0">
              <a:spcBef>
                <a:spcPts val="0"/>
              </a:spcBef>
              <a:buNone/>
            </a:pPr>
            <a:endParaRPr dirty="0">
              <a:solidFill>
                <a:srgbClr val="000000"/>
              </a:solidFill>
            </a:endParaRPr>
          </a:p>
        </p:txBody>
      </p:sp>
      <p:pic>
        <p:nvPicPr>
          <p:cNvPr id="74" name="Shape 74"/>
          <p:cNvPicPr preferRelativeResize="0"/>
          <p:nvPr/>
        </p:nvPicPr>
        <p:blipFill>
          <a:blip r:embed="rId3">
            <a:alphaModFix/>
          </a:blip>
          <a:stretch>
            <a:fillRect/>
          </a:stretch>
        </p:blipFill>
        <p:spPr>
          <a:xfrm>
            <a:off x="5393125" y="170700"/>
            <a:ext cx="3112000" cy="4436400"/>
          </a:xfrm>
          <a:prstGeom prst="rect">
            <a:avLst/>
          </a:prstGeom>
          <a:noFill/>
          <a:ln>
            <a:noFill/>
          </a:ln>
        </p:spPr>
      </p:pic>
      <p:pic>
        <p:nvPicPr>
          <p:cNvPr id="5" name="4 Imagen"/>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7568953" y="4083918"/>
            <a:ext cx="1547664" cy="87047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23528" y="195486"/>
            <a:ext cx="8368200" cy="686100"/>
          </a:xfrm>
          <a:prstGeom prst="rect">
            <a:avLst/>
          </a:prstGeom>
        </p:spPr>
        <p:txBody>
          <a:bodyPr lIns="91425" tIns="91425" rIns="91425" bIns="91425" anchor="t" anchorCtr="0">
            <a:noAutofit/>
          </a:bodyPr>
          <a:lstStyle/>
          <a:p>
            <a:pPr lvl="0">
              <a:spcBef>
                <a:spcPts val="0"/>
              </a:spcBef>
              <a:buNone/>
            </a:pPr>
            <a:r>
              <a:rPr lang="en" dirty="0">
                <a:solidFill>
                  <a:srgbClr val="54B22B"/>
                </a:solidFill>
              </a:rPr>
              <a:t>Características del Municipio</a:t>
            </a:r>
          </a:p>
        </p:txBody>
      </p:sp>
      <p:sp>
        <p:nvSpPr>
          <p:cNvPr id="80" name="Shape 80"/>
          <p:cNvSpPr txBox="1">
            <a:spLocks noGrp="1"/>
          </p:cNvSpPr>
          <p:nvPr>
            <p:ph type="body" idx="1"/>
          </p:nvPr>
        </p:nvSpPr>
        <p:spPr>
          <a:xfrm>
            <a:off x="251520" y="915566"/>
            <a:ext cx="8368200" cy="3768300"/>
          </a:xfrm>
          <a:prstGeom prst="rect">
            <a:avLst/>
          </a:prstGeom>
        </p:spPr>
        <p:txBody>
          <a:bodyPr lIns="91425" tIns="91425" rIns="91425" bIns="91425" anchor="t" anchorCtr="0">
            <a:noAutofit/>
          </a:bodyPr>
          <a:lstStyle/>
          <a:p>
            <a:pPr marL="457200" lvl="0" indent="-228600" algn="just">
              <a:spcBef>
                <a:spcPts val="0"/>
              </a:spcBef>
              <a:buClr>
                <a:srgbClr val="000000"/>
              </a:buClr>
              <a:buFont typeface="Arial" pitchFamily="34" charset="0"/>
              <a:buChar char="•"/>
            </a:pPr>
            <a:r>
              <a:rPr lang="en" dirty="0">
                <a:solidFill>
                  <a:srgbClr val="000000"/>
                </a:solidFill>
              </a:rPr>
              <a:t>Villarino es uno de los 135 municipios de la provincia de Buenos Aires. </a:t>
            </a:r>
          </a:p>
          <a:p>
            <a:pPr marL="457200" lvl="0" indent="-228600" algn="just">
              <a:spcBef>
                <a:spcPts val="0"/>
              </a:spcBef>
              <a:buClr>
                <a:srgbClr val="000000"/>
              </a:buClr>
              <a:buFont typeface="Arial" pitchFamily="34" charset="0"/>
              <a:buChar char="•"/>
            </a:pPr>
            <a:r>
              <a:rPr lang="en" dirty="0">
                <a:solidFill>
                  <a:srgbClr val="000000"/>
                </a:solidFill>
              </a:rPr>
              <a:t>Se encuentra localizado en el sudoeste de la provincia, a más de 600 kilómetros de Buenos Aires Capital (unas 10 horas en coche). </a:t>
            </a:r>
          </a:p>
          <a:p>
            <a:pPr marL="457200" lvl="0" indent="-228600" algn="just">
              <a:spcBef>
                <a:spcPts val="0"/>
              </a:spcBef>
              <a:buClr>
                <a:srgbClr val="000000"/>
              </a:buClr>
              <a:buFont typeface="Arial" pitchFamily="34" charset="0"/>
              <a:buChar char="•"/>
            </a:pPr>
            <a:r>
              <a:rPr lang="en" dirty="0">
                <a:solidFill>
                  <a:srgbClr val="000000"/>
                </a:solidFill>
              </a:rPr>
              <a:t>Forman parte del partido de Villarino 6 localidades, 4 pueblos y 5 parajes. Mayormente de población rural. </a:t>
            </a:r>
          </a:p>
          <a:p>
            <a:pPr marL="457200" lvl="0" indent="-228600" algn="just">
              <a:spcBef>
                <a:spcPts val="0"/>
              </a:spcBef>
              <a:buClr>
                <a:srgbClr val="000000"/>
              </a:buClr>
              <a:buFont typeface="Arial" pitchFamily="34" charset="0"/>
              <a:buChar char="•"/>
            </a:pPr>
            <a:r>
              <a:rPr lang="en" dirty="0">
                <a:solidFill>
                  <a:srgbClr val="000000"/>
                </a:solidFill>
              </a:rPr>
              <a:t>Durante el último año se llevaron a cabo proyectos que buscan incluir socialmente a los sectores más vulnerables</a:t>
            </a:r>
            <a:r>
              <a:rPr lang="en" dirty="0" smtClean="0">
                <a:solidFill>
                  <a:srgbClr val="000000"/>
                </a:solidFill>
              </a:rPr>
              <a:t>. </a:t>
            </a:r>
            <a:endParaRPr lang="en" dirty="0">
              <a:solidFill>
                <a:srgbClr val="000000"/>
              </a:solidFill>
            </a:endParaRPr>
          </a:p>
          <a:p>
            <a:pPr marL="457200" lvl="0" indent="-228600" algn="just">
              <a:spcBef>
                <a:spcPts val="0"/>
              </a:spcBef>
              <a:buClr>
                <a:srgbClr val="000000"/>
              </a:buClr>
              <a:buFont typeface="Arial" pitchFamily="34" charset="0"/>
              <a:buChar char="•"/>
            </a:pPr>
            <a:r>
              <a:rPr lang="en" dirty="0">
                <a:solidFill>
                  <a:srgbClr val="000000"/>
                </a:solidFill>
              </a:rPr>
              <a:t>Estos proyectos buscan que las poblaciones jóvenes más vulnerables puedan acceder a mejores condiciones de </a:t>
            </a:r>
            <a:r>
              <a:rPr lang="en" u="sng" dirty="0">
                <a:solidFill>
                  <a:srgbClr val="000000"/>
                </a:solidFill>
              </a:rPr>
              <a:t>desarrollo humano </a:t>
            </a:r>
            <a:r>
              <a:rPr lang="en" u="sng" dirty="0" smtClean="0">
                <a:solidFill>
                  <a:srgbClr val="000000"/>
                </a:solidFill>
              </a:rPr>
              <a:t>y </a:t>
            </a:r>
            <a:r>
              <a:rPr lang="en" u="sng" dirty="0">
                <a:solidFill>
                  <a:srgbClr val="000000"/>
                </a:solidFill>
              </a:rPr>
              <a:t>socia</a:t>
            </a:r>
            <a:r>
              <a:rPr lang="en" dirty="0">
                <a:solidFill>
                  <a:srgbClr val="000000"/>
                </a:solidFill>
              </a:rPr>
              <a:t>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87900" y="196800"/>
            <a:ext cx="8368200" cy="1012800"/>
          </a:xfrm>
          <a:prstGeom prst="rect">
            <a:avLst/>
          </a:prstGeom>
        </p:spPr>
        <p:txBody>
          <a:bodyPr lIns="91425" tIns="91425" rIns="91425" bIns="91425" anchor="t" anchorCtr="0">
            <a:noAutofit/>
          </a:bodyPr>
          <a:lstStyle/>
          <a:p>
            <a:pPr lvl="0" algn="ctr">
              <a:spcBef>
                <a:spcPts val="0"/>
              </a:spcBef>
              <a:buNone/>
            </a:pPr>
            <a:r>
              <a:rPr lang="en">
                <a:solidFill>
                  <a:srgbClr val="38761D"/>
                </a:solidFill>
              </a:rPr>
              <a:t> </a:t>
            </a:r>
            <a:r>
              <a:rPr lang="en">
                <a:solidFill>
                  <a:srgbClr val="54B22B"/>
                </a:solidFill>
              </a:rPr>
              <a:t>Secretaría de Gestión Pública </a:t>
            </a:r>
          </a:p>
        </p:txBody>
      </p:sp>
      <p:sp>
        <p:nvSpPr>
          <p:cNvPr id="86" name="Shape 86"/>
          <p:cNvSpPr txBox="1">
            <a:spLocks noGrp="1"/>
          </p:cNvSpPr>
          <p:nvPr>
            <p:ph type="body" idx="1"/>
          </p:nvPr>
        </p:nvSpPr>
        <p:spPr>
          <a:xfrm>
            <a:off x="311700" y="1041550"/>
            <a:ext cx="8520600" cy="3302700"/>
          </a:xfrm>
          <a:prstGeom prst="rect">
            <a:avLst/>
          </a:prstGeom>
        </p:spPr>
        <p:txBody>
          <a:bodyPr lIns="91425" tIns="91425" rIns="91425" bIns="91425" anchor="t" anchorCtr="0">
            <a:noAutofit/>
          </a:bodyPr>
          <a:lstStyle/>
          <a:p>
            <a:pPr marL="457200" lvl="0" indent="-228600" algn="just" rtl="0">
              <a:spcBef>
                <a:spcPts val="0"/>
              </a:spcBef>
              <a:buClr>
                <a:srgbClr val="000000"/>
              </a:buClr>
              <a:buFont typeface="Arial" pitchFamily="34" charset="0"/>
              <a:buChar char="•"/>
            </a:pPr>
            <a:r>
              <a:rPr lang="en" dirty="0">
                <a:solidFill>
                  <a:srgbClr val="000000"/>
                </a:solidFill>
              </a:rPr>
              <a:t>Es la responsable de diseñar proyectos que propicien un mejor  funcionamiento de los servicios públicos, el incremento de calidad de los servicios al vecino, así como el desarrollo de proyectos que generen desarrollo humano y social de todos los vecinos de Villarino.</a:t>
            </a:r>
            <a:br>
              <a:rPr lang="en" dirty="0">
                <a:solidFill>
                  <a:srgbClr val="000000"/>
                </a:solidFill>
              </a:rPr>
            </a:br>
            <a:endParaRPr lang="en" dirty="0">
              <a:solidFill>
                <a:srgbClr val="000000"/>
              </a:solidFill>
            </a:endParaRPr>
          </a:p>
          <a:p>
            <a:pPr marL="914400" lvl="1" indent="-228600" algn="just" rtl="0">
              <a:spcBef>
                <a:spcPts val="0"/>
              </a:spcBef>
              <a:buClr>
                <a:srgbClr val="000000"/>
              </a:buClr>
              <a:buFont typeface="Courier New" pitchFamily="49" charset="0"/>
              <a:buChar char="o"/>
            </a:pPr>
            <a:r>
              <a:rPr lang="en" dirty="0">
                <a:solidFill>
                  <a:srgbClr val="000000"/>
                </a:solidFill>
              </a:rPr>
              <a:t>Se ha trabajado en la implementación de proyectos de </a:t>
            </a:r>
            <a:r>
              <a:rPr lang="en" u="sng" dirty="0">
                <a:solidFill>
                  <a:srgbClr val="000000"/>
                </a:solidFill>
              </a:rPr>
              <a:t>reducción de la brecha </a:t>
            </a:r>
            <a:r>
              <a:rPr lang="en" u="sng" dirty="0" smtClean="0">
                <a:solidFill>
                  <a:srgbClr val="000000"/>
                </a:solidFill>
              </a:rPr>
              <a:t>digital</a:t>
            </a:r>
            <a:r>
              <a:rPr lang="en" dirty="0" smtClean="0">
                <a:solidFill>
                  <a:srgbClr val="000000"/>
                </a:solidFill>
              </a:rPr>
              <a:t>.</a:t>
            </a:r>
            <a:endParaRPr lang="en" dirty="0">
              <a:solidFill>
                <a:srgbClr val="000000"/>
              </a:solidFill>
            </a:endParaRPr>
          </a:p>
          <a:p>
            <a:pPr marL="914400" lvl="1" indent="-228600" algn="just" rtl="0">
              <a:spcBef>
                <a:spcPts val="0"/>
              </a:spcBef>
              <a:buClr>
                <a:srgbClr val="000000"/>
              </a:buClr>
              <a:buFont typeface="Courier New" pitchFamily="49" charset="0"/>
              <a:buChar char="o"/>
            </a:pPr>
            <a:r>
              <a:rPr lang="en" dirty="0">
                <a:solidFill>
                  <a:srgbClr val="000000"/>
                </a:solidFill>
              </a:rPr>
              <a:t>Prevención de la </a:t>
            </a:r>
            <a:r>
              <a:rPr lang="en" u="sng" dirty="0">
                <a:solidFill>
                  <a:srgbClr val="000000"/>
                </a:solidFill>
              </a:rPr>
              <a:t>violencia de </a:t>
            </a:r>
            <a:r>
              <a:rPr lang="en" u="sng" dirty="0" smtClean="0">
                <a:solidFill>
                  <a:srgbClr val="000000"/>
                </a:solidFill>
              </a:rPr>
              <a:t>género</a:t>
            </a:r>
            <a:r>
              <a:rPr lang="en" dirty="0" smtClean="0">
                <a:solidFill>
                  <a:srgbClr val="000000"/>
                </a:solidFill>
              </a:rPr>
              <a:t>.</a:t>
            </a:r>
            <a:endParaRPr lang="en" dirty="0">
              <a:solidFill>
                <a:srgbClr val="000000"/>
              </a:solidFill>
            </a:endParaRPr>
          </a:p>
          <a:p>
            <a:pPr marL="914400" lvl="1" indent="-228600" algn="just">
              <a:spcBef>
                <a:spcPts val="0"/>
              </a:spcBef>
              <a:buClr>
                <a:srgbClr val="000000"/>
              </a:buClr>
              <a:buFont typeface="Courier New" pitchFamily="49" charset="0"/>
              <a:buChar char="o"/>
            </a:pPr>
            <a:r>
              <a:rPr lang="en" dirty="0">
                <a:solidFill>
                  <a:srgbClr val="000000"/>
                </a:solidFill>
              </a:rPr>
              <a:t>Diseño de </a:t>
            </a:r>
            <a:r>
              <a:rPr lang="en" u="sng" dirty="0">
                <a:solidFill>
                  <a:srgbClr val="000000"/>
                </a:solidFill>
              </a:rPr>
              <a:t>planes alimenticios para niños</a:t>
            </a:r>
            <a:r>
              <a:rPr lang="en" dirty="0">
                <a:solidFill>
                  <a:srgbClr val="000000"/>
                </a:solidFill>
              </a:rPr>
              <a:t> del distrito. </a:t>
            </a:r>
          </a:p>
          <a:p>
            <a:pPr lvl="0" algn="just">
              <a:spcBef>
                <a:spcPts val="0"/>
              </a:spcBef>
              <a:buNone/>
            </a:pPr>
            <a:endParaRPr dirty="0">
              <a:solidFill>
                <a:srgbClr val="000000"/>
              </a:solidFill>
            </a:endParaRPr>
          </a:p>
        </p:txBody>
      </p:sp>
      <p:pic>
        <p:nvPicPr>
          <p:cNvPr id="4" name="3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596336" y="4083918"/>
            <a:ext cx="1547664" cy="87047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87900" y="339950"/>
            <a:ext cx="8368200" cy="686100"/>
          </a:xfrm>
          <a:prstGeom prst="rect">
            <a:avLst/>
          </a:prstGeom>
        </p:spPr>
        <p:txBody>
          <a:bodyPr lIns="91425" tIns="91425" rIns="91425" bIns="91425" anchor="t" anchorCtr="0">
            <a:noAutofit/>
          </a:bodyPr>
          <a:lstStyle/>
          <a:p>
            <a:pPr lvl="0">
              <a:spcBef>
                <a:spcPts val="0"/>
              </a:spcBef>
              <a:buNone/>
            </a:pPr>
            <a:r>
              <a:rPr lang="en">
                <a:solidFill>
                  <a:srgbClr val="54B22B"/>
                </a:solidFill>
              </a:rPr>
              <a:t>Centros Digitales de Desarrollo Infantil​</a:t>
            </a:r>
          </a:p>
        </p:txBody>
      </p:sp>
      <p:sp>
        <p:nvSpPr>
          <p:cNvPr id="92" name="Shape 92"/>
          <p:cNvSpPr txBox="1">
            <a:spLocks noGrp="1"/>
          </p:cNvSpPr>
          <p:nvPr>
            <p:ph type="body" idx="1"/>
          </p:nvPr>
        </p:nvSpPr>
        <p:spPr>
          <a:xfrm>
            <a:off x="311700" y="1394275"/>
            <a:ext cx="8520600" cy="3302700"/>
          </a:xfrm>
          <a:prstGeom prst="rect">
            <a:avLst/>
          </a:prstGeom>
        </p:spPr>
        <p:txBody>
          <a:bodyPr lIns="91425" tIns="91425" rIns="91425" bIns="91425" anchor="t" anchorCtr="0">
            <a:noAutofit/>
          </a:bodyPr>
          <a:lstStyle/>
          <a:p>
            <a:pPr lvl="0" rtl="0">
              <a:spcBef>
                <a:spcPts val="0"/>
              </a:spcBef>
              <a:buNone/>
            </a:pPr>
            <a:r>
              <a:rPr lang="en" dirty="0">
                <a:solidFill>
                  <a:srgbClr val="000000"/>
                </a:solidFill>
              </a:rPr>
              <a:t>Nuestros </a:t>
            </a:r>
            <a:r>
              <a:rPr lang="en" b="1" dirty="0">
                <a:solidFill>
                  <a:srgbClr val="54B22B"/>
                </a:solidFill>
              </a:rPr>
              <a:t>Centros de Desarrollo Infantil</a:t>
            </a:r>
            <a:r>
              <a:rPr lang="en" dirty="0">
                <a:solidFill>
                  <a:srgbClr val="54B22B"/>
                </a:solidFill>
              </a:rPr>
              <a:t>​</a:t>
            </a:r>
            <a:r>
              <a:rPr lang="en" dirty="0">
                <a:solidFill>
                  <a:srgbClr val="000000"/>
                </a:solidFill>
              </a:rPr>
              <a:t> son espacios donde niños de 0 a 14 años que provienen de familias en situación social desfavorable participan de programas educativos lúdicos mientras no se encuentran en la escuela. </a:t>
            </a:r>
          </a:p>
          <a:p>
            <a:pPr lvl="0">
              <a:spcBef>
                <a:spcPts val="0"/>
              </a:spcBef>
              <a:buNone/>
            </a:pPr>
            <a:r>
              <a:rPr lang="en" dirty="0">
                <a:solidFill>
                  <a:srgbClr val="000000"/>
                </a:solidFill>
              </a:rPr>
              <a:t>Nuestro proyecto de Centros Digitales de Desarrollo Infantil​ consiste en la digitalización de estos espacios mediante la incorporación de</a:t>
            </a:r>
            <a:r>
              <a:rPr lang="en" dirty="0">
                <a:solidFill>
                  <a:srgbClr val="38761D"/>
                </a:solidFill>
              </a:rPr>
              <a:t> </a:t>
            </a:r>
            <a:r>
              <a:rPr lang="en" b="1" dirty="0">
                <a:solidFill>
                  <a:srgbClr val="54B22B"/>
                </a:solidFill>
              </a:rPr>
              <a:t>tablets, Internet Wifi, TV LED con tecnología 3D y computadoras</a:t>
            </a:r>
            <a:r>
              <a:rPr lang="en" dirty="0">
                <a:solidFill>
                  <a:srgbClr val="38761D"/>
                </a:solidFill>
              </a:rPr>
              <a:t>​ </a:t>
            </a:r>
            <a:r>
              <a:rPr lang="en" dirty="0">
                <a:solidFill>
                  <a:srgbClr val="000000"/>
                </a:solidFill>
              </a:rPr>
              <a:t>para su uso con fines educativos.</a:t>
            </a:r>
          </a:p>
        </p:txBody>
      </p:sp>
      <p:pic>
        <p:nvPicPr>
          <p:cNvPr id="4" name="3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596336" y="4083917"/>
            <a:ext cx="1547664" cy="870479"/>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pic>
        <p:nvPicPr>
          <p:cNvPr id="3" name="2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740352" y="4299942"/>
            <a:ext cx="1403648" cy="843558"/>
          </a:xfrm>
          <a:prstGeom prst="rect">
            <a:avLst/>
          </a:prstGeom>
        </p:spPr>
      </p:pic>
      <p:pic>
        <p:nvPicPr>
          <p:cNvPr id="97" name="Shape 97"/>
          <p:cNvPicPr preferRelativeResize="0"/>
          <p:nvPr/>
        </p:nvPicPr>
        <p:blipFill>
          <a:blip r:embed="rId4">
            <a:alphaModFix/>
          </a:blip>
          <a:stretch>
            <a:fillRect/>
          </a:stretch>
        </p:blipFill>
        <p:spPr>
          <a:xfrm>
            <a:off x="1115616" y="119016"/>
            <a:ext cx="6819150" cy="4543249"/>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1"/>
        <p:cNvGrpSpPr/>
        <p:nvPr/>
      </p:nvGrpSpPr>
      <p:grpSpPr>
        <a:xfrm>
          <a:off x="0" y="0"/>
          <a:ext cx="0" cy="0"/>
          <a:chOff x="0" y="0"/>
          <a:chExt cx="0" cy="0"/>
        </a:xfrm>
      </p:grpSpPr>
      <p:sp>
        <p:nvSpPr>
          <p:cNvPr id="103" name="Shape 103"/>
          <p:cNvSpPr txBox="1"/>
          <p:nvPr/>
        </p:nvSpPr>
        <p:spPr>
          <a:xfrm>
            <a:off x="511800" y="294275"/>
            <a:ext cx="4119900" cy="4785300"/>
          </a:xfrm>
          <a:prstGeom prst="rect">
            <a:avLst/>
          </a:prstGeom>
          <a:noFill/>
          <a:ln>
            <a:noFill/>
          </a:ln>
        </p:spPr>
        <p:txBody>
          <a:bodyPr lIns="91425" tIns="91425" rIns="91425" bIns="91425" anchor="t" anchorCtr="0">
            <a:noAutofit/>
          </a:bodyPr>
          <a:lstStyle/>
          <a:p>
            <a:pPr lvl="0">
              <a:spcBef>
                <a:spcPts val="0"/>
              </a:spcBef>
              <a:buNone/>
            </a:pPr>
            <a:endParaRPr sz="1800">
              <a:latin typeface="Open Sans"/>
              <a:ea typeface="Open Sans"/>
              <a:cs typeface="Open Sans"/>
              <a:sym typeface="Open Sans"/>
            </a:endParaRPr>
          </a:p>
        </p:txBody>
      </p:sp>
      <p:sp>
        <p:nvSpPr>
          <p:cNvPr id="105" name="Shape 105"/>
          <p:cNvSpPr txBox="1">
            <a:spLocks noGrp="1"/>
          </p:cNvSpPr>
          <p:nvPr>
            <p:ph type="body" idx="1"/>
          </p:nvPr>
        </p:nvSpPr>
        <p:spPr>
          <a:xfrm>
            <a:off x="277350" y="371050"/>
            <a:ext cx="4588800" cy="4185300"/>
          </a:xfrm>
          <a:prstGeom prst="rect">
            <a:avLst/>
          </a:prstGeom>
        </p:spPr>
        <p:txBody>
          <a:bodyPr lIns="91425" tIns="91425" rIns="91425" bIns="91425" anchor="t" anchorCtr="0">
            <a:noAutofit/>
          </a:bodyPr>
          <a:lstStyle/>
          <a:p>
            <a:pPr>
              <a:lnSpc>
                <a:spcPct val="100000"/>
              </a:lnSpc>
              <a:spcAft>
                <a:spcPts val="0"/>
              </a:spcAft>
            </a:pPr>
            <a:r>
              <a:rPr lang="en" dirty="0" smtClean="0">
                <a:solidFill>
                  <a:srgbClr val="000000"/>
                </a:solidFill>
              </a:rPr>
              <a:t>La ausencia de alfabetización digital se convierte en un factor de desigualdad y exclusión social.</a:t>
            </a:r>
          </a:p>
          <a:p>
            <a:pPr lvl="0" rtl="0">
              <a:lnSpc>
                <a:spcPct val="100000"/>
              </a:lnSpc>
              <a:spcBef>
                <a:spcPts val="0"/>
              </a:spcBef>
              <a:spcAft>
                <a:spcPts val="0"/>
              </a:spcAft>
              <a:buNone/>
            </a:pPr>
            <a:endParaRPr dirty="0">
              <a:solidFill>
                <a:srgbClr val="000000"/>
              </a:solidFill>
            </a:endParaRPr>
          </a:p>
          <a:p>
            <a:pPr lvl="0" rtl="0">
              <a:lnSpc>
                <a:spcPct val="100000"/>
              </a:lnSpc>
              <a:spcBef>
                <a:spcPts val="0"/>
              </a:spcBef>
              <a:spcAft>
                <a:spcPts val="0"/>
              </a:spcAft>
              <a:buNone/>
            </a:pPr>
            <a:r>
              <a:rPr lang="en" dirty="0">
                <a:solidFill>
                  <a:srgbClr val="000000"/>
                </a:solidFill>
              </a:rPr>
              <a:t>En nuestros </a:t>
            </a:r>
            <a:r>
              <a:rPr lang="en" b="1" dirty="0">
                <a:solidFill>
                  <a:srgbClr val="54B22B"/>
                </a:solidFill>
              </a:rPr>
              <a:t>Centros Digitales de Desarrollo Infantil </a:t>
            </a:r>
            <a:r>
              <a:rPr lang="en" dirty="0">
                <a:solidFill>
                  <a:srgbClr val="000000"/>
                </a:solidFill>
              </a:rPr>
              <a:t>el objetivo principal es los </a:t>
            </a:r>
            <a:r>
              <a:rPr lang="en" dirty="0" smtClean="0">
                <a:solidFill>
                  <a:srgbClr val="000000"/>
                </a:solidFill>
              </a:rPr>
              <a:t>niños incorporen </a:t>
            </a:r>
            <a:r>
              <a:rPr lang="en" dirty="0">
                <a:solidFill>
                  <a:srgbClr val="000000"/>
                </a:solidFill>
              </a:rPr>
              <a:t>conocimientos y habilidades tecnológicas para contribuir a un mejor futuro para todos ellos. </a:t>
            </a:r>
          </a:p>
          <a:p>
            <a:pPr lvl="0" rtl="0">
              <a:lnSpc>
                <a:spcPct val="100000"/>
              </a:lnSpc>
              <a:spcBef>
                <a:spcPts val="0"/>
              </a:spcBef>
              <a:spcAft>
                <a:spcPts val="0"/>
              </a:spcAft>
              <a:buNone/>
            </a:pPr>
            <a:endParaRPr dirty="0">
              <a:solidFill>
                <a:srgbClr val="000000"/>
              </a:solidFill>
            </a:endParaRPr>
          </a:p>
          <a:p>
            <a:pPr lvl="0" rtl="0">
              <a:lnSpc>
                <a:spcPct val="100000"/>
              </a:lnSpc>
              <a:spcBef>
                <a:spcPts val="0"/>
              </a:spcBef>
              <a:spcAft>
                <a:spcPts val="0"/>
              </a:spcAft>
              <a:buNone/>
            </a:pPr>
            <a:r>
              <a:rPr lang="en" dirty="0">
                <a:solidFill>
                  <a:srgbClr val="000000"/>
                </a:solidFill>
              </a:rPr>
              <a:t>La clave está en el docente o tutor dentro del CDI ya que para él el equipamiento tecnológico se convierte en una herramienta más para la democratización del saber.</a:t>
            </a:r>
          </a:p>
        </p:txBody>
      </p:sp>
      <p:pic>
        <p:nvPicPr>
          <p:cNvPr id="5" name="4 Imagen"/>
          <p:cNvPicPr>
            <a:picLocks noChangeAspect="1"/>
          </p:cNvPicPr>
          <p:nvPr/>
        </p:nvPicPr>
        <p:blipFill rotWithShape="1">
          <a:blip r:embed="rId3">
            <a:extLst>
              <a:ext uri="{28A0092B-C50C-407E-A947-70E740481C1C}">
                <a14:useLocalDpi xmlns:a14="http://schemas.microsoft.com/office/drawing/2010/main" xmlns="" val="0"/>
              </a:ext>
            </a:extLst>
          </a:blip>
          <a:srcRect l="-2" r="20378"/>
          <a:stretch/>
        </p:blipFill>
        <p:spPr>
          <a:xfrm>
            <a:off x="8014627" y="4155926"/>
            <a:ext cx="1100773" cy="798471"/>
          </a:xfrm>
          <a:prstGeom prst="rect">
            <a:avLst/>
          </a:prstGeom>
        </p:spPr>
      </p:pic>
      <p:pic>
        <p:nvPicPr>
          <p:cNvPr id="102" name="Shape 102"/>
          <p:cNvPicPr preferRelativeResize="0"/>
          <p:nvPr/>
        </p:nvPicPr>
        <p:blipFill>
          <a:blip r:embed="rId4">
            <a:alphaModFix/>
          </a:blip>
          <a:stretch>
            <a:fillRect/>
          </a:stretch>
        </p:blipFill>
        <p:spPr>
          <a:xfrm>
            <a:off x="5004048" y="294275"/>
            <a:ext cx="3287449" cy="4618925"/>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55900" y="191925"/>
            <a:ext cx="5514600" cy="1292400"/>
          </a:xfrm>
          <a:prstGeom prst="rect">
            <a:avLst/>
          </a:prstGeom>
        </p:spPr>
        <p:txBody>
          <a:bodyPr lIns="91425" tIns="91425" rIns="91425" bIns="91425" anchor="t" anchorCtr="0">
            <a:noAutofit/>
          </a:bodyPr>
          <a:lstStyle/>
          <a:p>
            <a:pPr lvl="0">
              <a:spcBef>
                <a:spcPts val="0"/>
              </a:spcBef>
              <a:buNone/>
            </a:pPr>
            <a:r>
              <a:rPr lang="en" dirty="0">
                <a:solidFill>
                  <a:srgbClr val="54B22B"/>
                </a:solidFill>
              </a:rPr>
              <a:t>Etapas del Proyecto</a:t>
            </a:r>
          </a:p>
        </p:txBody>
      </p:sp>
      <p:sp>
        <p:nvSpPr>
          <p:cNvPr id="111" name="Shape 111"/>
          <p:cNvSpPr txBox="1">
            <a:spLocks noGrp="1"/>
          </p:cNvSpPr>
          <p:nvPr>
            <p:ph type="body" idx="1"/>
          </p:nvPr>
        </p:nvSpPr>
        <p:spPr>
          <a:xfrm>
            <a:off x="323528" y="1059582"/>
            <a:ext cx="8520600" cy="3302700"/>
          </a:xfrm>
          <a:prstGeom prst="rect">
            <a:avLst/>
          </a:prstGeom>
        </p:spPr>
        <p:txBody>
          <a:bodyPr lIns="91425" tIns="91425" rIns="91425" bIns="91425" anchor="t" anchorCtr="0">
            <a:noAutofit/>
          </a:bodyPr>
          <a:lstStyle/>
          <a:p>
            <a:pPr marL="457200" lvl="0" indent="-342900" rtl="0">
              <a:lnSpc>
                <a:spcPct val="150000"/>
              </a:lnSpc>
              <a:spcBef>
                <a:spcPts val="0"/>
              </a:spcBef>
              <a:buClr>
                <a:srgbClr val="000000"/>
              </a:buClr>
              <a:buSzPct val="100000"/>
              <a:buChar char="➔"/>
            </a:pPr>
            <a:r>
              <a:rPr lang="en" sz="1800" dirty="0">
                <a:solidFill>
                  <a:srgbClr val="000000"/>
                </a:solidFill>
              </a:rPr>
              <a:t>Diseño de estrategia  </a:t>
            </a:r>
          </a:p>
          <a:p>
            <a:pPr marL="457200" lvl="0" indent="-342900">
              <a:lnSpc>
                <a:spcPct val="150000"/>
              </a:lnSpc>
              <a:spcBef>
                <a:spcPts val="0"/>
              </a:spcBef>
              <a:buClr>
                <a:srgbClr val="000000"/>
              </a:buClr>
              <a:buSzPct val="100000"/>
              <a:buChar char="➔"/>
            </a:pPr>
            <a:r>
              <a:rPr lang="en" sz="1800" dirty="0">
                <a:solidFill>
                  <a:srgbClr val="000000"/>
                </a:solidFill>
              </a:rPr>
              <a:t>Adquisición del hardware </a:t>
            </a:r>
          </a:p>
          <a:p>
            <a:pPr marL="457200" lvl="0" indent="-342900">
              <a:lnSpc>
                <a:spcPct val="150000"/>
              </a:lnSpc>
              <a:spcBef>
                <a:spcPts val="0"/>
              </a:spcBef>
              <a:buClr>
                <a:srgbClr val="000000"/>
              </a:buClr>
              <a:buSzPct val="100000"/>
              <a:buChar char="➔"/>
            </a:pPr>
            <a:r>
              <a:rPr lang="en" sz="1800" dirty="0">
                <a:solidFill>
                  <a:srgbClr val="000000"/>
                </a:solidFill>
              </a:rPr>
              <a:t>Capacitación a los docentes  </a:t>
            </a:r>
          </a:p>
          <a:p>
            <a:pPr marL="457200" lvl="0" indent="-342900" rtl="0">
              <a:lnSpc>
                <a:spcPct val="150000"/>
              </a:lnSpc>
              <a:spcBef>
                <a:spcPts val="0"/>
              </a:spcBef>
              <a:buClr>
                <a:srgbClr val="000000"/>
              </a:buClr>
              <a:buSzPct val="100000"/>
              <a:buChar char="➔"/>
            </a:pPr>
            <a:r>
              <a:rPr lang="en" sz="1800" dirty="0">
                <a:solidFill>
                  <a:srgbClr val="000000"/>
                </a:solidFill>
              </a:rPr>
              <a:t>Comunicación a los vecinos </a:t>
            </a:r>
          </a:p>
          <a:p>
            <a:pPr marL="457200" lvl="0" indent="-342900">
              <a:lnSpc>
                <a:spcPct val="150000"/>
              </a:lnSpc>
              <a:spcBef>
                <a:spcPts val="0"/>
              </a:spcBef>
              <a:buClr>
                <a:srgbClr val="000000"/>
              </a:buClr>
              <a:buSzPct val="100000"/>
              <a:buChar char="➔"/>
            </a:pPr>
            <a:r>
              <a:rPr lang="en" sz="1800" dirty="0">
                <a:solidFill>
                  <a:srgbClr val="000000"/>
                </a:solidFill>
              </a:rPr>
              <a:t>Lanzamiento  </a:t>
            </a:r>
          </a:p>
          <a:p>
            <a:pPr marL="457200" lvl="0" indent="-342900">
              <a:lnSpc>
                <a:spcPct val="150000"/>
              </a:lnSpc>
              <a:spcBef>
                <a:spcPts val="0"/>
              </a:spcBef>
              <a:buClr>
                <a:srgbClr val="000000"/>
              </a:buClr>
              <a:buSzPct val="100000"/>
              <a:buChar char="➔"/>
            </a:pPr>
            <a:r>
              <a:rPr lang="en" sz="1800" dirty="0">
                <a:solidFill>
                  <a:srgbClr val="000000"/>
                </a:solidFill>
              </a:rPr>
              <a:t>Evaluación de desempeño</a:t>
            </a:r>
          </a:p>
          <a:p>
            <a:pPr lvl="0">
              <a:spcBef>
                <a:spcPts val="0"/>
              </a:spcBef>
              <a:buNone/>
            </a:pPr>
            <a:endParaRPr dirty="0">
              <a:solidFill>
                <a:srgbClr val="000000"/>
              </a:solidFill>
            </a:endParaRPr>
          </a:p>
        </p:txBody>
      </p:sp>
      <p:sp>
        <p:nvSpPr>
          <p:cNvPr id="112" name="Shape 112"/>
          <p:cNvSpPr txBox="1">
            <a:spLocks noGrp="1"/>
          </p:cNvSpPr>
          <p:nvPr>
            <p:ph type="body" idx="4294967295"/>
          </p:nvPr>
        </p:nvSpPr>
        <p:spPr>
          <a:xfrm>
            <a:off x="4860032" y="915566"/>
            <a:ext cx="3999900" cy="3006900"/>
          </a:xfrm>
          <a:prstGeom prst="rect">
            <a:avLst/>
          </a:prstGeom>
        </p:spPr>
        <p:txBody>
          <a:bodyPr lIns="91425" tIns="91425" rIns="91425" bIns="91425" anchor="t" anchorCtr="0">
            <a:noAutofit/>
          </a:bodyPr>
          <a:lstStyle/>
          <a:p>
            <a:pPr marL="457200" lvl="0" indent="-342900" rtl="0">
              <a:spcBef>
                <a:spcPts val="0"/>
              </a:spcBef>
              <a:buClr>
                <a:srgbClr val="000000"/>
              </a:buClr>
              <a:buSzPct val="100000"/>
              <a:buChar char="●"/>
            </a:pPr>
            <a:r>
              <a:rPr lang="en" sz="1800" dirty="0">
                <a:solidFill>
                  <a:srgbClr val="000000"/>
                </a:solidFill>
              </a:rPr>
              <a:t>Duración </a:t>
            </a:r>
            <a:r>
              <a:rPr lang="en" sz="1800" dirty="0" smtClean="0">
                <a:solidFill>
                  <a:srgbClr val="000000"/>
                </a:solidFill>
              </a:rPr>
              <a:t>de la primera etapa:</a:t>
            </a:r>
            <a:r>
              <a:rPr lang="en" sz="1800" dirty="0">
                <a:solidFill>
                  <a:srgbClr val="000000"/>
                </a:solidFill>
              </a:rPr>
              <a:t>​ 5 meses hasta su puesta en marcha al 100% (septiembre 2016 a enero 2017) </a:t>
            </a:r>
            <a:endParaRPr lang="en" dirty="0">
              <a:solidFill>
                <a:srgbClr val="000000"/>
              </a:solidFill>
            </a:endParaRPr>
          </a:p>
          <a:p>
            <a:pPr marL="457200" lvl="0" indent="-342900" rtl="0">
              <a:spcBef>
                <a:spcPts val="0"/>
              </a:spcBef>
              <a:buClr>
                <a:srgbClr val="000000"/>
              </a:buClr>
              <a:buSzPct val="100000"/>
              <a:buChar char="●"/>
            </a:pPr>
            <a:r>
              <a:rPr lang="en" sz="1800" dirty="0" smtClean="0">
                <a:solidFill>
                  <a:srgbClr val="000000"/>
                </a:solidFill>
              </a:rPr>
              <a:t>Beneficiados: 300 niños</a:t>
            </a:r>
            <a:endParaRPr lang="en" sz="1800" dirty="0">
              <a:solidFill>
                <a:srgbClr val="000000"/>
              </a:solidFill>
            </a:endParaRPr>
          </a:p>
          <a:p>
            <a:pPr marL="457200" lvl="0" indent="-342900" rtl="0">
              <a:spcBef>
                <a:spcPts val="0"/>
              </a:spcBef>
              <a:buClr>
                <a:srgbClr val="000000"/>
              </a:buClr>
              <a:buSzPct val="100000"/>
              <a:buChar char="●"/>
            </a:pPr>
            <a:r>
              <a:rPr lang="en" sz="1800" dirty="0">
                <a:solidFill>
                  <a:srgbClr val="000000"/>
                </a:solidFill>
              </a:rPr>
              <a:t>Presupuesto Planificado:​ $480.000</a:t>
            </a:r>
          </a:p>
          <a:p>
            <a:pPr marL="457200" lvl="0" indent="-342900">
              <a:spcBef>
                <a:spcPts val="0"/>
              </a:spcBef>
              <a:buClr>
                <a:srgbClr val="000000"/>
              </a:buClr>
              <a:buSzPct val="100000"/>
              <a:buChar char="●"/>
            </a:pPr>
            <a:r>
              <a:rPr lang="en" sz="1800" dirty="0">
                <a:solidFill>
                  <a:srgbClr val="000000"/>
                </a:solidFill>
              </a:rPr>
              <a:t>Presupuesto Ejecutado:​ $478.620</a:t>
            </a:r>
          </a:p>
        </p:txBody>
      </p:sp>
      <p:sp>
        <p:nvSpPr>
          <p:cNvPr id="113" name="Shape 113"/>
          <p:cNvSpPr txBox="1"/>
          <p:nvPr/>
        </p:nvSpPr>
        <p:spPr>
          <a:xfrm>
            <a:off x="4581000" y="368475"/>
            <a:ext cx="4350300" cy="447900"/>
          </a:xfrm>
          <a:prstGeom prst="rect">
            <a:avLst/>
          </a:prstGeom>
          <a:noFill/>
          <a:ln>
            <a:noFill/>
          </a:ln>
        </p:spPr>
        <p:txBody>
          <a:bodyPr lIns="91425" tIns="91425" rIns="91425" bIns="91425" anchor="t" anchorCtr="0">
            <a:noAutofit/>
          </a:bodyPr>
          <a:lstStyle/>
          <a:p>
            <a:pPr lvl="0">
              <a:spcBef>
                <a:spcPts val="0"/>
              </a:spcBef>
              <a:buNone/>
            </a:pPr>
            <a:endParaRPr sz="3000" dirty="0">
              <a:latin typeface="Roboto Slab"/>
              <a:ea typeface="Roboto Slab"/>
              <a:cs typeface="Roboto Slab"/>
              <a:sym typeface="Roboto Slab"/>
            </a:endParaRPr>
          </a:p>
        </p:txBody>
      </p:sp>
      <p:pic>
        <p:nvPicPr>
          <p:cNvPr id="6" name="5 Imagen"/>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52320" y="4083918"/>
            <a:ext cx="1547664" cy="87047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DAE83719FB2141981D8E67B3E30728" ma:contentTypeVersion="1" ma:contentTypeDescription="Create a new document." ma:contentTypeScope="" ma:versionID="6a9e9016f790dd7da19f3d5b3f2dce3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ED5A28-541D-46C3-9E57-8057713C6865}"/>
</file>

<file path=customXml/itemProps2.xml><?xml version="1.0" encoding="utf-8"?>
<ds:datastoreItem xmlns:ds="http://schemas.openxmlformats.org/officeDocument/2006/customXml" ds:itemID="{C7C9096F-5FE5-4A7A-A72C-4A636BD68C76}"/>
</file>

<file path=customXml/itemProps3.xml><?xml version="1.0" encoding="utf-8"?>
<ds:datastoreItem xmlns:ds="http://schemas.openxmlformats.org/officeDocument/2006/customXml" ds:itemID="{938F7C1D-94B1-4801-ADB8-3CB14A3250D8}"/>
</file>

<file path=docProps/app.xml><?xml version="1.0" encoding="utf-8"?>
<Properties xmlns="http://schemas.openxmlformats.org/officeDocument/2006/extended-properties" xmlns:vt="http://schemas.openxmlformats.org/officeDocument/2006/docPropsVTypes">
  <TotalTime>167</TotalTime>
  <Words>649</Words>
  <Application>Microsoft Office PowerPoint</Application>
  <PresentationFormat>Presentación en pantalla (16:9)</PresentationFormat>
  <Paragraphs>53</Paragraphs>
  <Slides>13</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PT Sans Narrow</vt:lpstr>
      <vt:lpstr>Open Sans</vt:lpstr>
      <vt:lpstr>Courier New</vt:lpstr>
      <vt:lpstr>Roboto Slab</vt:lpstr>
      <vt:lpstr>tropic</vt:lpstr>
      <vt:lpstr>Diapositiva 1</vt:lpstr>
      <vt:lpstr>XIII CONVOCATORIA DEL PREMIO ASIET CIUDADES DIGITALES  </vt:lpstr>
      <vt:lpstr>Municipio de Villarino</vt:lpstr>
      <vt:lpstr>Características del Municipio</vt:lpstr>
      <vt:lpstr> Secretaría de Gestión Pública </vt:lpstr>
      <vt:lpstr>Centros Digitales de Desarrollo Infantil​</vt:lpstr>
      <vt:lpstr>Diapositiva 7</vt:lpstr>
      <vt:lpstr>Diapositiva 8</vt:lpstr>
      <vt:lpstr>Etapas del Proyecto</vt:lpstr>
      <vt:lpstr>Recursos y alcance</vt:lpstr>
      <vt:lpstr>Resultados</vt:lpstr>
      <vt:lpstr>Sostenibilidad</vt:lpstr>
      <vt:lpstr>Muchas 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Villarino</dc:title>
  <cp:lastModifiedBy>Piera Basile</cp:lastModifiedBy>
  <cp:revision>9</cp:revision>
  <dcterms:modified xsi:type="dcterms:W3CDTF">2017-03-31T18:25:59Z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0x0101005CDAE83719FB2141981D8E67B3E30728</vt:lpwstr>
  </property>
</Properties>
</file>