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4585" r:id="rId3"/>
  </p:sldMasterIdLst>
  <p:notesMasterIdLst>
    <p:notesMasterId r:id="rId15"/>
  </p:notesMasterIdLst>
  <p:sldIdLst>
    <p:sldId id="256" r:id="rId4"/>
    <p:sldId id="313" r:id="rId5"/>
    <p:sldId id="314" r:id="rId6"/>
    <p:sldId id="278" r:id="rId7"/>
    <p:sldId id="279" r:id="rId8"/>
    <p:sldId id="315" r:id="rId9"/>
    <p:sldId id="316" r:id="rId10"/>
    <p:sldId id="317" r:id="rId11"/>
    <p:sldId id="318" r:id="rId12"/>
    <p:sldId id="319" r:id="rId13"/>
    <p:sldId id="305" r:id="rId14"/>
  </p:sldIdLst>
  <p:sldSz cx="9144000" cy="6858000" type="screen4x3"/>
  <p:notesSz cx="7099300" cy="10234613"/>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6447" autoAdjust="0"/>
  </p:normalViewPr>
  <p:slideViewPr>
    <p:cSldViewPr>
      <p:cViewPr>
        <p:scale>
          <a:sx n="70" d="100"/>
          <a:sy n="70" d="100"/>
        </p:scale>
        <p:origin x="-14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err="1" smtClean="0"/>
              <a:t>Áreas</a:t>
            </a:r>
            <a:r>
              <a:rPr lang="en-US" sz="1400" dirty="0" smtClean="0"/>
              <a:t> </a:t>
            </a:r>
            <a:r>
              <a:rPr lang="en-US" sz="1400" dirty="0" err="1" smtClean="0"/>
              <a:t>directamente</a:t>
            </a:r>
            <a:r>
              <a:rPr lang="en-US" sz="1400" baseline="0" dirty="0" smtClean="0"/>
              <a:t> </a:t>
            </a:r>
            <a:r>
              <a:rPr lang="en-US" sz="1400" baseline="0" dirty="0" err="1" smtClean="0"/>
              <a:t>relacionadas</a:t>
            </a:r>
            <a:r>
              <a:rPr lang="en-US" sz="1400" baseline="0" dirty="0" smtClean="0"/>
              <a:t> con la </a:t>
            </a:r>
            <a:r>
              <a:rPr lang="en-US" sz="1400" baseline="0" dirty="0" err="1" smtClean="0"/>
              <a:t>gestión</a:t>
            </a:r>
            <a:r>
              <a:rPr lang="en-US" sz="1400" baseline="0" dirty="0" smtClean="0"/>
              <a:t> del </a:t>
            </a:r>
            <a:r>
              <a:rPr lang="en-US" sz="1400" baseline="0" dirty="0" err="1" smtClean="0"/>
              <a:t>residuo</a:t>
            </a:r>
            <a:endParaRPr lang="en-US" sz="1400" dirty="0"/>
          </a:p>
        </c:rich>
      </c:tx>
      <c:layout>
        <c:manualLayout>
          <c:xMode val="edge"/>
          <c:yMode val="edge"/>
          <c:x val="0.13717724476763665"/>
          <c:y val="2.2427490334399183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716295411620933"/>
          <c:w val="0.99999999999999978"/>
          <c:h val="0.67969600599933344"/>
        </c:manualLayout>
      </c:layout>
      <c:pie3DChart>
        <c:varyColors val="1"/>
        <c:ser>
          <c:idx val="0"/>
          <c:order val="0"/>
          <c:tx>
            <c:strRef>
              <c:f>Hoja1!$B$1</c:f>
              <c:strCache>
                <c:ptCount val="1"/>
                <c:pt idx="0">
                  <c:v>Recolección, transporte, tratamiento</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explosion val="4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Hoja1!$A$2:$A$5</c:f>
              <c:strCache>
                <c:ptCount val="1"/>
                <c:pt idx="0">
                  <c:v>Recolección, transporte, tratamiento</c:v>
                </c:pt>
              </c:strCache>
            </c:strRef>
          </c:cat>
          <c:val>
            <c:numRef>
              <c:f>Hoja1!$B$2:$B$5</c:f>
              <c:numCache>
                <c:formatCode>General</c:formatCode>
                <c:ptCount val="4"/>
                <c:pt idx="0">
                  <c:v>80</c:v>
                </c:pt>
                <c:pt idx="1">
                  <c:v>20</c:v>
                </c:pt>
              </c:numCache>
            </c:numRef>
          </c:val>
        </c:ser>
        <c:dLbls>
          <c:showLegendKey val="0"/>
          <c:showVal val="0"/>
          <c:showCatName val="1"/>
          <c:showSerName val="0"/>
          <c:showPercent val="0"/>
          <c:showBubbleSize val="0"/>
          <c:showLeaderLines val="1"/>
        </c:dLbls>
      </c:pie3DChart>
      <c:spPr>
        <a:noFill/>
        <a:ln>
          <a:noFill/>
        </a:ln>
        <a:effectLst/>
      </c:spPr>
    </c:plotArea>
    <c:legend>
      <c:legendPos val="b"/>
      <c:legendEntry>
        <c:idx val="1"/>
        <c:delete val="1"/>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s-ES" sz="14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Área no relacionada directamente con la gestión del residuo</c:v>
                </c:pt>
              </c:strCache>
            </c:strRef>
          </c:tx>
          <c:dPt>
            <c:idx val="0"/>
            <c:bubble3D val="0"/>
            <c:explosion val="2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layout>
                <c:manualLayout>
                  <c:x val="0.11001379341534008"/>
                  <c:y val="0.2217937526932808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5115803552286003"/>
                      <c:h val="0.38440783730926048"/>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Hoja1!$A$2:$A$5</c:f>
              <c:strCache>
                <c:ptCount val="2"/>
                <c:pt idx="1">
                  <c:v>Estructura, comunicación, soporte informativo, etc</c:v>
                </c:pt>
              </c:strCache>
            </c:strRef>
          </c:cat>
          <c:val>
            <c:numRef>
              <c:f>Hoja1!$B$2:$B$5</c:f>
              <c:numCache>
                <c:formatCode>0%</c:formatCode>
                <c:ptCount val="2"/>
                <c:pt idx="0">
                  <c:v>0.8</c:v>
                </c:pt>
                <c:pt idx="1">
                  <c:v>0.2</c:v>
                </c:pt>
              </c:numCache>
            </c:numRef>
          </c:val>
          <c:extLst>
            <c:ext xmlns:c15="http://schemas.microsoft.com/office/drawing/2012/chart" uri="{02D57815-91ED-43cb-92C2-25804820EDAC}">
              <c15:categoryFilterExceptions/>
            </c:ext>
          </c:extLst>
        </c:ser>
        <c:dLbls>
          <c:showLegendKey val="0"/>
          <c:showVal val="0"/>
          <c:showCatName val="0"/>
          <c:showSerName val="0"/>
          <c:showPercent val="1"/>
          <c:showBubbleSize val="0"/>
          <c:showLeaderLines val="1"/>
        </c:dLbls>
      </c:pie3DChart>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76977" cy="510496"/>
          </a:xfrm>
          <a:prstGeom prst="rect">
            <a:avLst/>
          </a:prstGeom>
        </p:spPr>
        <p:txBody>
          <a:bodyPr vert="horz" lIns="98956" tIns="49478" rIns="98956" bIns="49478" rtlCol="0"/>
          <a:lstStyle>
            <a:lvl1pPr algn="l" eaLnBrk="1" hangingPunct="1">
              <a:defRPr sz="1300"/>
            </a:lvl1pPr>
          </a:lstStyle>
          <a:p>
            <a:pPr>
              <a:defRPr/>
            </a:pPr>
            <a:endParaRPr lang="es-ES"/>
          </a:p>
        </p:txBody>
      </p:sp>
      <p:sp>
        <p:nvSpPr>
          <p:cNvPr id="3" name="2 Marcador de fecha"/>
          <p:cNvSpPr>
            <a:spLocks noGrp="1"/>
          </p:cNvSpPr>
          <p:nvPr>
            <p:ph type="dt" idx="1"/>
          </p:nvPr>
        </p:nvSpPr>
        <p:spPr>
          <a:xfrm>
            <a:off x="4020651" y="0"/>
            <a:ext cx="3076976" cy="510496"/>
          </a:xfrm>
          <a:prstGeom prst="rect">
            <a:avLst/>
          </a:prstGeom>
        </p:spPr>
        <p:txBody>
          <a:bodyPr vert="horz" lIns="98956" tIns="49478" rIns="98956" bIns="49478" rtlCol="0"/>
          <a:lstStyle>
            <a:lvl1pPr algn="r" eaLnBrk="1" hangingPunct="1">
              <a:defRPr sz="1300"/>
            </a:lvl1pPr>
          </a:lstStyle>
          <a:p>
            <a:pPr>
              <a:defRPr/>
            </a:pPr>
            <a:fld id="{E35CF47F-A70D-4E54-857D-9C4BF4B4B765}" type="datetimeFigureOut">
              <a:rPr lang="es-ES"/>
              <a:pPr>
                <a:defRPr/>
              </a:pPr>
              <a:t>18/08/2016</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8956" tIns="49478" rIns="98956" bIns="49478" rtlCol="0" anchor="ctr"/>
          <a:lstStyle/>
          <a:p>
            <a:pPr lvl="0"/>
            <a:endParaRPr lang="es-ES" noProof="0" smtClean="0"/>
          </a:p>
        </p:txBody>
      </p:sp>
      <p:sp>
        <p:nvSpPr>
          <p:cNvPr id="5" name="4 Marcador de notas"/>
          <p:cNvSpPr>
            <a:spLocks noGrp="1"/>
          </p:cNvSpPr>
          <p:nvPr>
            <p:ph type="body" sz="quarter" idx="3"/>
          </p:nvPr>
        </p:nvSpPr>
        <p:spPr>
          <a:xfrm>
            <a:off x="709429" y="4861236"/>
            <a:ext cx="5680444" cy="4604341"/>
          </a:xfrm>
          <a:prstGeom prst="rect">
            <a:avLst/>
          </a:prstGeom>
        </p:spPr>
        <p:txBody>
          <a:bodyPr vert="horz" lIns="98956" tIns="49478" rIns="98956" bIns="49478"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2" y="9722471"/>
            <a:ext cx="3076977" cy="510496"/>
          </a:xfrm>
          <a:prstGeom prst="rect">
            <a:avLst/>
          </a:prstGeom>
        </p:spPr>
        <p:txBody>
          <a:bodyPr vert="horz" lIns="98956" tIns="49478" rIns="98956" bIns="49478" rtlCol="0" anchor="b"/>
          <a:lstStyle>
            <a:lvl1pPr algn="l" eaLnBrk="1" hangingPunct="1">
              <a:defRPr sz="1300"/>
            </a:lvl1pPr>
          </a:lstStyle>
          <a:p>
            <a:pPr>
              <a:defRPr/>
            </a:pPr>
            <a:endParaRPr lang="es-ES"/>
          </a:p>
        </p:txBody>
      </p:sp>
      <p:sp>
        <p:nvSpPr>
          <p:cNvPr id="7" name="6 Marcador de número de diapositiva"/>
          <p:cNvSpPr>
            <a:spLocks noGrp="1"/>
          </p:cNvSpPr>
          <p:nvPr>
            <p:ph type="sldNum" sz="quarter" idx="5"/>
          </p:nvPr>
        </p:nvSpPr>
        <p:spPr>
          <a:xfrm>
            <a:off x="4020651" y="9722471"/>
            <a:ext cx="3076976" cy="510496"/>
          </a:xfrm>
          <a:prstGeom prst="rect">
            <a:avLst/>
          </a:prstGeom>
        </p:spPr>
        <p:txBody>
          <a:bodyPr vert="horz" wrap="square" lIns="98956" tIns="49478" rIns="98956" bIns="49478" numCol="1" anchor="b" anchorCtr="0" compatLnSpc="1">
            <a:prstTxWarp prst="textNoShape">
              <a:avLst/>
            </a:prstTxWarp>
          </a:bodyPr>
          <a:lstStyle>
            <a:lvl1pPr algn="r" eaLnBrk="1" hangingPunct="1">
              <a:defRPr sz="1300"/>
            </a:lvl1pPr>
          </a:lstStyle>
          <a:p>
            <a:fld id="{299719CB-44D4-4A5C-8467-114EE1D83FC7}" type="slidenum">
              <a:rPr lang="es-ES" altLang="es-ES"/>
              <a:pPr/>
              <a:t>‹Nº›</a:t>
            </a:fld>
            <a:endParaRPr lang="es-ES" altLang="es-ES"/>
          </a:p>
        </p:txBody>
      </p:sp>
    </p:spTree>
    <p:extLst>
      <p:ext uri="{BB962C8B-B14F-4D97-AF65-F5344CB8AC3E}">
        <p14:creationId xmlns:p14="http://schemas.microsoft.com/office/powerpoint/2010/main" val="1097981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lvl1pPr>
          </a:lstStyle>
          <a:p>
            <a:r>
              <a:rPr lang="es-ES"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1F3922A0-F83A-48A2-9F17-A11DA2E0CBCD}" type="slidenum">
              <a:rPr lang="es-ES" altLang="es-ES"/>
              <a:pPr/>
              <a:t>‹Nº›</a:t>
            </a:fld>
            <a:endParaRPr lang="es-ES" altLang="es-ES"/>
          </a:p>
        </p:txBody>
      </p:sp>
    </p:spTree>
    <p:extLst>
      <p:ext uri="{BB962C8B-B14F-4D97-AF65-F5344CB8AC3E}">
        <p14:creationId xmlns:p14="http://schemas.microsoft.com/office/powerpoint/2010/main" val="251994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5B85A3D-3316-49E9-B3C4-3F1AA3132BF3}" type="datetimeFigureOut">
              <a:rPr lang="es-ES"/>
              <a:pPr>
                <a:defRPr/>
              </a:pPr>
              <a:t>18/08/2016</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D9E5943B-AA8B-4899-BA80-1D5C0BE812AA}" type="slidenum">
              <a:rPr lang="es-ES" altLang="es-ES"/>
              <a:pPr/>
              <a:t>‹Nº›</a:t>
            </a:fld>
            <a:endParaRPr lang="es-ES" altLang="es-ES"/>
          </a:p>
        </p:txBody>
      </p:sp>
    </p:spTree>
    <p:extLst>
      <p:ext uri="{BB962C8B-B14F-4D97-AF65-F5344CB8AC3E}">
        <p14:creationId xmlns:p14="http://schemas.microsoft.com/office/powerpoint/2010/main" val="1034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AFD76A3-C965-4B28-AD10-9E31B9F3E284}" type="datetimeFigureOut">
              <a:rPr lang="es-ES"/>
              <a:pPr>
                <a:defRPr/>
              </a:pPr>
              <a:t>18/08/2016</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3E10FEB0-35B4-45E8-9351-E2AEAB50177D}" type="slidenum">
              <a:rPr lang="es-ES" altLang="es-ES"/>
              <a:pPr/>
              <a:t>‹Nº›</a:t>
            </a:fld>
            <a:endParaRPr lang="es-ES" altLang="es-ES"/>
          </a:p>
        </p:txBody>
      </p:sp>
    </p:spTree>
    <p:extLst>
      <p:ext uri="{BB962C8B-B14F-4D97-AF65-F5344CB8AC3E}">
        <p14:creationId xmlns:p14="http://schemas.microsoft.com/office/powerpoint/2010/main" val="1348113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16F71FD-068B-47EC-94DC-1CE996FB5513}"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B7314B8D-7455-45A6-8B7E-7FE53BA4E864}" type="slidenum">
              <a:rPr lang="es-ES" altLang="es-ES"/>
              <a:pPr/>
              <a:t>‹Nº›</a:t>
            </a:fld>
            <a:endParaRPr lang="es-ES" altLang="es-ES"/>
          </a:p>
        </p:txBody>
      </p:sp>
    </p:spTree>
    <p:extLst>
      <p:ext uri="{BB962C8B-B14F-4D97-AF65-F5344CB8AC3E}">
        <p14:creationId xmlns:p14="http://schemas.microsoft.com/office/powerpoint/2010/main" val="137947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562C7D5-A568-4287-9BDD-D0435869AF3A}"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CB63BE9E-74F4-4EE9-9919-12DAE1B1E687}" type="slidenum">
              <a:rPr lang="es-ES" altLang="es-ES"/>
              <a:pPr/>
              <a:t>‹Nº›</a:t>
            </a:fld>
            <a:endParaRPr lang="es-ES" altLang="es-ES"/>
          </a:p>
        </p:txBody>
      </p:sp>
    </p:spTree>
    <p:extLst>
      <p:ext uri="{BB962C8B-B14F-4D97-AF65-F5344CB8AC3E}">
        <p14:creationId xmlns:p14="http://schemas.microsoft.com/office/powerpoint/2010/main" val="73660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4 Marcador de pie de página"/>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173831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5823443-114E-43AA-8674-1D325D2D89F1}"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C2B1353A-C98E-4CF6-BF6E-84B045EC6450}" type="slidenum">
              <a:rPr lang="es-ES" altLang="es-ES"/>
              <a:pPr/>
              <a:t>‹Nº›</a:t>
            </a:fld>
            <a:endParaRPr lang="es-ES" altLang="es-ES"/>
          </a:p>
        </p:txBody>
      </p:sp>
    </p:spTree>
    <p:extLst>
      <p:ext uri="{BB962C8B-B14F-4D97-AF65-F5344CB8AC3E}">
        <p14:creationId xmlns:p14="http://schemas.microsoft.com/office/powerpoint/2010/main" val="239877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EEB6B19-4E95-471C-8DAC-59150DEE735E}"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8323032-D0E0-494B-8A13-40BB22BA19E5}" type="slidenum">
              <a:rPr lang="es-ES" altLang="es-ES"/>
              <a:pPr/>
              <a:t>‹Nº›</a:t>
            </a:fld>
            <a:endParaRPr lang="es-ES" altLang="es-ES"/>
          </a:p>
        </p:txBody>
      </p:sp>
    </p:spTree>
    <p:extLst>
      <p:ext uri="{BB962C8B-B14F-4D97-AF65-F5344CB8AC3E}">
        <p14:creationId xmlns:p14="http://schemas.microsoft.com/office/powerpoint/2010/main" val="67538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8B0B823-7E93-48EE-AB0B-C7B8955A5735}"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8551986C-4734-451C-B6ED-2291E3BAF977}" type="slidenum">
              <a:rPr lang="es-ES" altLang="es-ES"/>
              <a:pPr/>
              <a:t>‹Nº›</a:t>
            </a:fld>
            <a:endParaRPr lang="es-ES" altLang="es-ES"/>
          </a:p>
        </p:txBody>
      </p:sp>
    </p:spTree>
    <p:extLst>
      <p:ext uri="{BB962C8B-B14F-4D97-AF65-F5344CB8AC3E}">
        <p14:creationId xmlns:p14="http://schemas.microsoft.com/office/powerpoint/2010/main" val="4138441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030C3AC-42E4-4DCD-AB45-47C9AA4850F8}" type="datetimeFigureOut">
              <a:rPr lang="es-ES"/>
              <a:pPr>
                <a:defRPr/>
              </a:pPr>
              <a:t>18/08/2016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CE100BD4-7206-4DCD-874C-F0D16C4937EF}" type="slidenum">
              <a:rPr lang="es-ES" altLang="es-ES"/>
              <a:pPr/>
              <a:t>‹Nº›</a:t>
            </a:fld>
            <a:endParaRPr lang="es-ES" altLang="es-ES"/>
          </a:p>
        </p:txBody>
      </p:sp>
    </p:spTree>
    <p:extLst>
      <p:ext uri="{BB962C8B-B14F-4D97-AF65-F5344CB8AC3E}">
        <p14:creationId xmlns:p14="http://schemas.microsoft.com/office/powerpoint/2010/main" val="3134823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F57451E-BB9D-4DE9-9450-33EF2D7560EE}" type="datetimeFigureOut">
              <a:rPr lang="es-ES"/>
              <a:pPr>
                <a:defRPr/>
              </a:pPr>
              <a:t>18/08/2016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DADA3260-CAA7-4F94-82FD-9372C8F8781A}" type="slidenum">
              <a:rPr lang="es-ES" altLang="es-ES"/>
              <a:pPr/>
              <a:t>‹Nº›</a:t>
            </a:fld>
            <a:endParaRPr lang="es-ES" altLang="es-ES"/>
          </a:p>
        </p:txBody>
      </p:sp>
    </p:spTree>
    <p:extLst>
      <p:ext uri="{BB962C8B-B14F-4D97-AF65-F5344CB8AC3E}">
        <p14:creationId xmlns:p14="http://schemas.microsoft.com/office/powerpoint/2010/main" val="112655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lvl1pPr>
          </a:lstStyle>
          <a:p>
            <a:r>
              <a:rPr lang="es-ES"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28E1BABF-0BE5-4586-84B9-11A54C387BF6}" type="slidenum">
              <a:rPr lang="es-ES" altLang="es-ES"/>
              <a:pPr/>
              <a:t>‹Nº›</a:t>
            </a:fld>
            <a:endParaRPr lang="es-ES" altLang="es-ES"/>
          </a:p>
        </p:txBody>
      </p:sp>
    </p:spTree>
    <p:extLst>
      <p:ext uri="{BB962C8B-B14F-4D97-AF65-F5344CB8AC3E}">
        <p14:creationId xmlns:p14="http://schemas.microsoft.com/office/powerpoint/2010/main" val="162241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5572A73-5951-499E-AA3D-EDB818A9E51F}" type="datetimeFigureOut">
              <a:rPr lang="es-ES"/>
              <a:pPr>
                <a:defRPr/>
              </a:pPr>
              <a:t>18/08/2016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3D162C3E-5173-4EE5-80D0-96EA0389D5DA}" type="slidenum">
              <a:rPr lang="es-ES" altLang="es-ES"/>
              <a:pPr/>
              <a:t>‹Nº›</a:t>
            </a:fld>
            <a:endParaRPr lang="es-ES" altLang="es-ES"/>
          </a:p>
        </p:txBody>
      </p:sp>
    </p:spTree>
    <p:extLst>
      <p:ext uri="{BB962C8B-B14F-4D97-AF65-F5344CB8AC3E}">
        <p14:creationId xmlns:p14="http://schemas.microsoft.com/office/powerpoint/2010/main" val="878166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BC2CEEF-A3B5-42B2-82E4-7C5EF814F039}" type="datetimeFigureOut">
              <a:rPr lang="es-ES"/>
              <a:pPr>
                <a:defRPr/>
              </a:pPr>
              <a:t>18/08/2016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7738C4D9-981A-48EA-A3E0-3C92390DA5BC}" type="slidenum">
              <a:rPr lang="es-ES" altLang="es-ES"/>
              <a:pPr/>
              <a:t>‹Nº›</a:t>
            </a:fld>
            <a:endParaRPr lang="es-ES" altLang="es-ES"/>
          </a:p>
        </p:txBody>
      </p:sp>
    </p:spTree>
    <p:extLst>
      <p:ext uri="{BB962C8B-B14F-4D97-AF65-F5344CB8AC3E}">
        <p14:creationId xmlns:p14="http://schemas.microsoft.com/office/powerpoint/2010/main" val="391024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16552A-7E84-4C63-90B6-5DF5B462554D}" type="datetimeFigureOut">
              <a:rPr lang="es-ES"/>
              <a:pPr>
                <a:defRPr/>
              </a:pPr>
              <a:t>18/08/2016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8C06AC77-4751-4DFC-9982-9F1F47B1726B}" type="slidenum">
              <a:rPr lang="es-ES" altLang="es-ES"/>
              <a:pPr/>
              <a:t>‹Nº›</a:t>
            </a:fld>
            <a:endParaRPr lang="es-ES" altLang="es-ES"/>
          </a:p>
        </p:txBody>
      </p:sp>
    </p:spTree>
    <p:extLst>
      <p:ext uri="{BB962C8B-B14F-4D97-AF65-F5344CB8AC3E}">
        <p14:creationId xmlns:p14="http://schemas.microsoft.com/office/powerpoint/2010/main" val="2171710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78D470B-BA71-4E81-9EE0-D884969B4BBD}" type="datetimeFigureOut">
              <a:rPr lang="es-ES"/>
              <a:pPr>
                <a:defRPr/>
              </a:pPr>
              <a:t>18/08/2016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387BFDD0-0B4F-4B31-9308-627BC38CAFC5}" type="slidenum">
              <a:rPr lang="es-ES" altLang="es-ES"/>
              <a:pPr/>
              <a:t>‹Nº›</a:t>
            </a:fld>
            <a:endParaRPr lang="es-ES" altLang="es-ES"/>
          </a:p>
        </p:txBody>
      </p:sp>
    </p:spTree>
    <p:extLst>
      <p:ext uri="{BB962C8B-B14F-4D97-AF65-F5344CB8AC3E}">
        <p14:creationId xmlns:p14="http://schemas.microsoft.com/office/powerpoint/2010/main" val="3152990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CA05440-BB41-4AE5-A3F4-2F8E5E06C308}"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6E2C8DA-B59C-439F-8511-64C6FA3AC168}" type="slidenum">
              <a:rPr lang="es-ES" altLang="es-ES"/>
              <a:pPr/>
              <a:t>‹Nº›</a:t>
            </a:fld>
            <a:endParaRPr lang="es-ES" altLang="es-ES"/>
          </a:p>
        </p:txBody>
      </p:sp>
    </p:spTree>
    <p:extLst>
      <p:ext uri="{BB962C8B-B14F-4D97-AF65-F5344CB8AC3E}">
        <p14:creationId xmlns:p14="http://schemas.microsoft.com/office/powerpoint/2010/main" val="163904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B4FEB0A-28E2-4E49-95AF-001510FE2E7F}"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A9111A5-CCF9-4B4C-8B43-8FF7EB934643}" type="slidenum">
              <a:rPr lang="es-ES" altLang="es-ES"/>
              <a:pPr/>
              <a:t>‹Nº›</a:t>
            </a:fld>
            <a:endParaRPr lang="es-ES" altLang="es-ES"/>
          </a:p>
        </p:txBody>
      </p:sp>
    </p:spTree>
    <p:extLst>
      <p:ext uri="{BB962C8B-B14F-4D97-AF65-F5344CB8AC3E}">
        <p14:creationId xmlns:p14="http://schemas.microsoft.com/office/powerpoint/2010/main" val="40072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9B4731A-A6E0-41FB-BDF6-69090D92662D}" type="datetimeFigureOut">
              <a:rPr lang="es-ES"/>
              <a:pPr>
                <a:defRPr/>
              </a:pPr>
              <a:t>18/08/2016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D40ED0DA-B6D8-46D3-BFF5-77CA443F5188}" type="slidenum">
              <a:rPr lang="es-ES" altLang="es-ES"/>
              <a:pPr/>
              <a:t>‹Nº›</a:t>
            </a:fld>
            <a:endParaRPr lang="es-ES" altLang="es-ES"/>
          </a:p>
        </p:txBody>
      </p:sp>
    </p:spTree>
    <p:extLst>
      <p:ext uri="{BB962C8B-B14F-4D97-AF65-F5344CB8AC3E}">
        <p14:creationId xmlns:p14="http://schemas.microsoft.com/office/powerpoint/2010/main" val="3609503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lvl1pPr>
          </a:lstStyle>
          <a:p>
            <a:r>
              <a:rPr lang="es-ES"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18202348-1F2A-4D74-95F4-855B3E1570B4}"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278225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lvl1pPr>
          </a:lstStyle>
          <a:p>
            <a:r>
              <a:rPr lang="es-ES"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FC0156BB-E482-4DA4-8D11-5A6469451027}"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113969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4" descr="salvapantallas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lang="es-ES" sz="3200" b="1" kern="1200" baseline="0" dirty="0" smtClean="0">
                <a:solidFill>
                  <a:schemeClr val="tx2">
                    <a:lumMod val="50000"/>
                  </a:schemeClr>
                </a:solidFill>
                <a:effectLst>
                  <a:reflection stA="50000" endPos="75000" dist="12700" dir="5400000" sy="-100000" algn="bl" rotWithShape="0"/>
                </a:effectLst>
                <a:latin typeface=" "/>
                <a:ea typeface="+mn-ea"/>
                <a:cs typeface=" "/>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7522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4" descr="salvapantallas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lang="es-ES" sz="3200" b="1" kern="1200" baseline="0" dirty="0" smtClean="0">
                <a:solidFill>
                  <a:schemeClr val="tx2">
                    <a:lumMod val="50000"/>
                  </a:schemeClr>
                </a:solidFill>
                <a:effectLst>
                  <a:reflection stA="50000" endPos="75000" dist="12700" dir="5400000" sy="-100000" algn="bl" rotWithShape="0"/>
                </a:effectLst>
                <a:latin typeface=" "/>
                <a:ea typeface="+mn-ea"/>
                <a:cs typeface=" "/>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771170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solidFill>
                  <a:schemeClr val="tx2">
                    <a:lumMod val="75000"/>
                  </a:schemeClr>
                </a:solidFill>
              </a:defRPr>
            </a:lvl1pPr>
          </a:lstStyle>
          <a:p>
            <a:r>
              <a:rPr lang="es-ES" dirty="0"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55ADFDE8-B55B-40BF-B209-86742A6205B6}"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3242677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2F2CFF68-432B-40E0-9263-AD596C708305}" type="datetimeFigureOut">
              <a:rPr lang="es-ES">
                <a:solidFill>
                  <a:prstClr val="black"/>
                </a:solidFill>
              </a:rPr>
              <a:pPr eaLnBrk="1" hangingPunct="1">
                <a:defRPr/>
              </a:pPr>
              <a:t>18/08/2016</a:t>
            </a:fld>
            <a:endParaRPr lang="es-ES">
              <a:solidFill>
                <a:prstClr val="black"/>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B5E51A13-6176-4520-A1BB-159638F3B6F3}"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3252196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82D2407D-57B1-48CE-B403-9E4459BEF96A}" type="datetimeFigureOut">
              <a:rPr lang="es-ES">
                <a:solidFill>
                  <a:prstClr val="black"/>
                </a:solidFill>
              </a:rPr>
              <a:pPr eaLnBrk="1" hangingPunct="1">
                <a:defRPr/>
              </a:pPr>
              <a:t>18/08/2016</a:t>
            </a:fld>
            <a:endParaRPr lang="es-ES">
              <a:solidFill>
                <a:prstClr val="black"/>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8C174564-F828-463F-8E9F-8D579C54D074}"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149570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2BE01D0C-181D-4408-9603-AD68B5B9ABB9}" type="datetimeFigureOut">
              <a:rPr lang="es-ES">
                <a:solidFill>
                  <a:prstClr val="black"/>
                </a:solidFill>
              </a:rPr>
              <a:pPr eaLnBrk="1" hangingPunct="1">
                <a:defRPr/>
              </a:pPr>
              <a:t>18/08/2016</a:t>
            </a:fld>
            <a:endParaRPr lang="es-ES">
              <a:solidFill>
                <a:prstClr val="black"/>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33B5395F-034E-4AE6-A001-C5A9F66F8D48}"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3156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D1338F57-DEF9-4C5C-8D2B-677A022C2C7E}" type="datetimeFigureOut">
              <a:rPr lang="es-ES">
                <a:solidFill>
                  <a:prstClr val="black"/>
                </a:solidFill>
              </a:rPr>
              <a:pPr eaLnBrk="1" hangingPunct="1">
                <a:defRPr/>
              </a:pPr>
              <a:t>18/08/2016</a:t>
            </a:fld>
            <a:endParaRPr lang="es-ES">
              <a:solidFill>
                <a:prstClr val="black"/>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27EA8025-2278-4A62-8414-1F89F2F75983}"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1365669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FD237D6C-5E83-425F-BD07-25773E3E227E}" type="datetimeFigureOut">
              <a:rPr lang="es-ES">
                <a:solidFill>
                  <a:prstClr val="black"/>
                </a:solidFill>
              </a:rPr>
              <a:pPr eaLnBrk="1" hangingPunct="1">
                <a:defRPr/>
              </a:pPr>
              <a:t>18/08/2016</a:t>
            </a:fld>
            <a:endParaRPr lang="es-ES">
              <a:solidFill>
                <a:prstClr val="black"/>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C2427EAE-AFF0-4CCC-8DE9-2AD57041DD54}"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3891049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68BEAA31-96CF-42BC-8AFA-307ED8AD6EC4}" type="datetimeFigureOut">
              <a:rPr lang="es-ES">
                <a:solidFill>
                  <a:prstClr val="black"/>
                </a:solidFill>
              </a:rPr>
              <a:pPr eaLnBrk="1" hangingPunct="1">
                <a:defRPr/>
              </a:pPr>
              <a:t>18/08/2016</a:t>
            </a:fld>
            <a:endParaRPr lang="es-ES">
              <a:solidFill>
                <a:prstClr val="black"/>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82711976-5FAC-4B49-9813-54509C3E4726}"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3406173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82460518-B984-44A4-A498-4DC626EC4074}" type="datetimeFigureOut">
              <a:rPr lang="es-ES">
                <a:solidFill>
                  <a:prstClr val="black"/>
                </a:solidFill>
              </a:rPr>
              <a:pPr eaLnBrk="1" hangingPunct="1">
                <a:defRPr/>
              </a:pPr>
              <a:t>18/08/2016</a:t>
            </a:fld>
            <a:endParaRPr lang="es-ES">
              <a:solidFill>
                <a:prstClr val="black"/>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480271F3-2FF0-404F-8890-C2ADACC5A192}"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1183037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1643C140-087D-45BC-9DC7-FFC4C25F223C}" type="datetimeFigureOut">
              <a:rPr lang="es-ES">
                <a:solidFill>
                  <a:prstClr val="black"/>
                </a:solidFill>
              </a:rPr>
              <a:pPr eaLnBrk="1" hangingPunct="1">
                <a:defRPr/>
              </a:pPr>
              <a:t>18/08/2016</a:t>
            </a:fld>
            <a:endParaRPr lang="es-ES">
              <a:solidFill>
                <a:prstClr val="black"/>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9BA39C5E-2DC0-44C2-8993-2710E650F0C5}"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207851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E7678172-EE62-4C3C-89F8-A108D8D0D569}" type="datetimeFigureOut">
              <a:rPr lang="es-ES">
                <a:solidFill>
                  <a:prstClr val="black"/>
                </a:solidFill>
              </a:rPr>
              <a:pPr eaLnBrk="1" hangingPunct="1">
                <a:defRPr/>
              </a:pPr>
              <a:t>18/08/2016</a:t>
            </a:fld>
            <a:endParaRPr lang="es-ES">
              <a:solidFill>
                <a:prstClr val="black"/>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C08A7405-8EFE-45B3-B304-DE51F98D5B70}" type="slidenum">
              <a:rPr lang="es-ES">
                <a:solidFill>
                  <a:prstClr val="black"/>
                </a:solidFill>
              </a:rPr>
              <a:pPr eaLnBrk="1" hangingPunct="1">
                <a:defRPr/>
              </a:pPr>
              <a:t>‹Nº›</a:t>
            </a:fld>
            <a:endParaRPr lang="es-ES">
              <a:solidFill>
                <a:prstClr val="black"/>
              </a:solidFill>
            </a:endParaRPr>
          </a:p>
        </p:txBody>
      </p:sp>
    </p:spTree>
    <p:extLst>
      <p:ext uri="{BB962C8B-B14F-4D97-AF65-F5344CB8AC3E}">
        <p14:creationId xmlns:p14="http://schemas.microsoft.com/office/powerpoint/2010/main" val="289756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Marcador de contenido 3" descr="salva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lgn="l">
              <a:defRPr sz="4400">
                <a:solidFill>
                  <a:schemeClr val="tx2">
                    <a:lumMod val="75000"/>
                  </a:schemeClr>
                </a:solidFill>
              </a:defRPr>
            </a:lvl1pPr>
          </a:lstStyle>
          <a:p>
            <a:r>
              <a:rPr lang="es-ES" dirty="0" smtClean="0"/>
              <a:t>Haga clic para modificar el estilo de título del patrón</a:t>
            </a:r>
            <a:endParaRPr lang="es-ES_tradnl" dirty="0" smtClean="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0"/>
          </p:nvPr>
        </p:nvSpPr>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B4026CC9-4AF4-437F-9CDA-45D47DB95B57}" type="slidenum">
              <a:rPr lang="es-ES" altLang="es-ES"/>
              <a:pPr/>
              <a:t>‹Nº›</a:t>
            </a:fld>
            <a:endParaRPr lang="es-ES" altLang="es-ES"/>
          </a:p>
        </p:txBody>
      </p:sp>
    </p:spTree>
    <p:extLst>
      <p:ext uri="{BB962C8B-B14F-4D97-AF65-F5344CB8AC3E}">
        <p14:creationId xmlns:p14="http://schemas.microsoft.com/office/powerpoint/2010/main" val="1132191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4 Marcador de pie de página"/>
          <p:cNvSpPr>
            <a:spLocks noGrp="1"/>
          </p:cNvSpPr>
          <p:nvPr>
            <p:ph type="ftr" sz="quarter" idx="10"/>
          </p:nvPr>
        </p:nvSpPr>
        <p:spPr/>
        <p:txBody>
          <a:bodyPr/>
          <a:lstStyle>
            <a:lvl1pPr>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427712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EFAC6CC-8546-4355-9961-DA5D6C916021}" type="datetimeFigureOut">
              <a:rPr lang="es-ES"/>
              <a:pPr>
                <a:defRPr/>
              </a:pPr>
              <a:t>18/08/2016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952F02BE-9BBF-4F48-8D59-DCA50B98830A}" type="slidenum">
              <a:rPr lang="es-ES" altLang="es-ES"/>
              <a:pPr/>
              <a:t>‹Nº›</a:t>
            </a:fld>
            <a:endParaRPr lang="es-ES" altLang="es-ES"/>
          </a:p>
        </p:txBody>
      </p:sp>
    </p:spTree>
    <p:extLst>
      <p:ext uri="{BB962C8B-B14F-4D97-AF65-F5344CB8AC3E}">
        <p14:creationId xmlns:p14="http://schemas.microsoft.com/office/powerpoint/2010/main" val="302415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95AEBB8-A5D8-485D-9502-5CF45C205F3F}" type="datetimeFigureOut">
              <a:rPr lang="es-ES"/>
              <a:pPr>
                <a:defRPr/>
              </a:pPr>
              <a:t>18/08/2016</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BE736666-C4AF-48DD-8C5A-FD1CF80FCA25}" type="slidenum">
              <a:rPr lang="es-ES" altLang="es-ES"/>
              <a:pPr/>
              <a:t>‹Nº›</a:t>
            </a:fld>
            <a:endParaRPr lang="es-ES" altLang="es-ES"/>
          </a:p>
        </p:txBody>
      </p:sp>
    </p:spTree>
    <p:extLst>
      <p:ext uri="{BB962C8B-B14F-4D97-AF65-F5344CB8AC3E}">
        <p14:creationId xmlns:p14="http://schemas.microsoft.com/office/powerpoint/2010/main" val="32244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FEEBE0D-7CF5-45FC-8E2A-D90B4E03FA9D}" type="datetimeFigureOut">
              <a:rPr lang="es-ES"/>
              <a:pPr>
                <a:defRPr/>
              </a:pPr>
              <a:t>18/08/2016</a:t>
            </a:fld>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5A516DCD-8FC8-48DE-9753-A0F4ABDC7C87}" type="slidenum">
              <a:rPr lang="es-ES" altLang="es-ES"/>
              <a:pPr/>
              <a:t>‹Nº›</a:t>
            </a:fld>
            <a:endParaRPr lang="es-ES" altLang="es-ES"/>
          </a:p>
        </p:txBody>
      </p:sp>
    </p:spTree>
    <p:extLst>
      <p:ext uri="{BB962C8B-B14F-4D97-AF65-F5344CB8AC3E}">
        <p14:creationId xmlns:p14="http://schemas.microsoft.com/office/powerpoint/2010/main" val="365731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FC40FE3-88B9-46E3-9397-2BA57C1859AE}" type="datetimeFigureOut">
              <a:rPr lang="es-ES"/>
              <a:pPr>
                <a:defRPr/>
              </a:pPr>
              <a:t>18/08/2016</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DDCC6A59-3E81-436C-A844-799F165224D4}" type="slidenum">
              <a:rPr lang="es-ES" altLang="es-ES"/>
              <a:pPr/>
              <a:t>‹Nº›</a:t>
            </a:fld>
            <a:endParaRPr lang="es-ES" altLang="es-ES"/>
          </a:p>
        </p:txBody>
      </p:sp>
    </p:spTree>
    <p:extLst>
      <p:ext uri="{BB962C8B-B14F-4D97-AF65-F5344CB8AC3E}">
        <p14:creationId xmlns:p14="http://schemas.microsoft.com/office/powerpoint/2010/main" val="397810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C8CE4DB-5422-4E19-A41F-62D128FDA87E}" type="datetimeFigureOut">
              <a:rPr lang="es-ES"/>
              <a:pPr>
                <a:defRPr/>
              </a:pPr>
              <a:t>18/08/2016</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fld id="{64B4144B-0F5A-4AA1-B07E-8810F965FFC0}" type="slidenum">
              <a:rPr lang="es-ES" altLang="es-ES"/>
              <a:pPr/>
              <a:t>‹Nº›</a:t>
            </a:fld>
            <a:endParaRPr lang="es-ES" altLang="es-ES"/>
          </a:p>
        </p:txBody>
      </p:sp>
    </p:spTree>
    <p:extLst>
      <p:ext uri="{BB962C8B-B14F-4D97-AF65-F5344CB8AC3E}">
        <p14:creationId xmlns:p14="http://schemas.microsoft.com/office/powerpoint/2010/main" val="400496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pic>
        <p:nvPicPr>
          <p:cNvPr id="1029" name="Marcador de contenido 3" descr="salva 2.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59" r:id="rId14"/>
  </p:sldLayoutIdLst>
  <p:txStyles>
    <p:titleStyle>
      <a:lvl1pPr algn="l" defTabSz="457200" rtl="0" eaLnBrk="0" fontAlgn="base" hangingPunct="0">
        <a:spcBef>
          <a:spcPct val="0"/>
        </a:spcBef>
        <a:spcAft>
          <a:spcPct val="0"/>
        </a:spcAft>
        <a:defRPr lang="es-ES" sz="3200" b="1" kern="1200" dirty="0">
          <a:solidFill>
            <a:schemeClr val="tx1"/>
          </a:solidFill>
          <a:effectLst>
            <a:reflection blurRad="6350" stA="60000" endA="900" endPos="58000" dir="5400000" sy="-100000" algn="bl" rotWithShape="0"/>
          </a:effectLst>
          <a:latin typeface="+mn-lt"/>
          <a:ea typeface="+mn-ea"/>
          <a:cs typeface="+mn-cs"/>
        </a:defRPr>
      </a:lvl1pPr>
      <a:lvl2pPr algn="l" defTabSz="457200" rtl="0" eaLnBrk="0" fontAlgn="base" hangingPunct="0">
        <a:spcBef>
          <a:spcPct val="0"/>
        </a:spcBef>
        <a:spcAft>
          <a:spcPct val="0"/>
        </a:spcAft>
        <a:defRPr sz="3200" b="1">
          <a:solidFill>
            <a:schemeClr val="tx1"/>
          </a:solidFill>
          <a:latin typeface="Calibri" pitchFamily="34" charset="0"/>
        </a:defRPr>
      </a:lvl2pPr>
      <a:lvl3pPr algn="l" defTabSz="457200" rtl="0" eaLnBrk="0" fontAlgn="base" hangingPunct="0">
        <a:spcBef>
          <a:spcPct val="0"/>
        </a:spcBef>
        <a:spcAft>
          <a:spcPct val="0"/>
        </a:spcAft>
        <a:defRPr sz="3200" b="1">
          <a:solidFill>
            <a:schemeClr val="tx1"/>
          </a:solidFill>
          <a:latin typeface="Calibri" pitchFamily="34" charset="0"/>
        </a:defRPr>
      </a:lvl3pPr>
      <a:lvl4pPr algn="l" defTabSz="457200" rtl="0" eaLnBrk="0" fontAlgn="base" hangingPunct="0">
        <a:spcBef>
          <a:spcPct val="0"/>
        </a:spcBef>
        <a:spcAft>
          <a:spcPct val="0"/>
        </a:spcAft>
        <a:defRPr sz="3200" b="1">
          <a:solidFill>
            <a:schemeClr val="tx1"/>
          </a:solidFill>
          <a:latin typeface="Calibri" pitchFamily="34" charset="0"/>
        </a:defRPr>
      </a:lvl4pPr>
      <a:lvl5pPr algn="l" defTabSz="457200" rtl="0" eaLnBrk="0" fontAlgn="base" hangingPunct="0">
        <a:spcBef>
          <a:spcPct val="0"/>
        </a:spcBef>
        <a:spcAft>
          <a:spcPct val="0"/>
        </a:spcAft>
        <a:defRPr sz="3200" b="1">
          <a:solidFill>
            <a:schemeClr val="tx1"/>
          </a:solidFill>
          <a:latin typeface="Calibri" pitchFamily="34" charset="0"/>
        </a:defRPr>
      </a:lvl5pPr>
      <a:lvl6pPr marL="457200" algn="l" defTabSz="457200" rtl="0" fontAlgn="base">
        <a:spcBef>
          <a:spcPct val="0"/>
        </a:spcBef>
        <a:spcAft>
          <a:spcPct val="0"/>
        </a:spcAft>
        <a:defRPr sz="3200" b="1">
          <a:solidFill>
            <a:schemeClr val="tx1"/>
          </a:solidFill>
          <a:latin typeface="Calibri" pitchFamily="34" charset="0"/>
        </a:defRPr>
      </a:lvl6pPr>
      <a:lvl7pPr marL="914400" algn="l" defTabSz="457200" rtl="0" fontAlgn="base">
        <a:spcBef>
          <a:spcPct val="0"/>
        </a:spcBef>
        <a:spcAft>
          <a:spcPct val="0"/>
        </a:spcAft>
        <a:defRPr sz="3200" b="1">
          <a:solidFill>
            <a:schemeClr val="tx1"/>
          </a:solidFill>
          <a:latin typeface="Calibri" pitchFamily="34" charset="0"/>
        </a:defRPr>
      </a:lvl7pPr>
      <a:lvl8pPr marL="1371600" algn="l" defTabSz="457200" rtl="0" fontAlgn="base">
        <a:spcBef>
          <a:spcPct val="0"/>
        </a:spcBef>
        <a:spcAft>
          <a:spcPct val="0"/>
        </a:spcAft>
        <a:defRPr sz="3200" b="1">
          <a:solidFill>
            <a:schemeClr val="tx1"/>
          </a:solidFill>
          <a:latin typeface="Calibri" pitchFamily="34" charset="0"/>
        </a:defRPr>
      </a:lvl8pPr>
      <a:lvl9pPr marL="1828800" algn="l" defTabSz="457200"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96 Helvetica BlackItalic"/>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96 Helvetica BlackItalic"/>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96 Helvetica BlackItalic"/>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96 Helvetica BlackItalic"/>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96 Helvetica BlackItal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6FF64FA-4304-49CC-B3D6-520CC936F5C6}" type="datetimeFigureOut">
              <a:rPr lang="es-ES"/>
              <a:pPr>
                <a:defRPr/>
              </a:pPr>
              <a:t>18/08/2016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ED67A65-FDD6-4C46-AC8F-5CCFB8BD9792}"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s-ES">
              <a:solidFill>
                <a:prstClr val="black">
                  <a:tint val="75000"/>
                </a:prstClr>
              </a:solidFill>
            </a:endParaRPr>
          </a:p>
        </p:txBody>
      </p:sp>
      <p:pic>
        <p:nvPicPr>
          <p:cNvPr id="1029" name="Marcador de contenido 3" descr="salva 2.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23813"/>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65503"/>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Lst>
  <p:timing>
    <p:tnLst>
      <p:par>
        <p:cTn id="1" dur="indefinite" restart="never" nodeType="tmRoot"/>
      </p:par>
    </p:tnLst>
  </p:timing>
  <p:txStyles>
    <p:titleStyle>
      <a:lvl1pPr algn="l" defTabSz="457200" rtl="0" eaLnBrk="0" fontAlgn="base" hangingPunct="0">
        <a:spcBef>
          <a:spcPct val="0"/>
        </a:spcBef>
        <a:spcAft>
          <a:spcPct val="0"/>
        </a:spcAft>
        <a:defRPr lang="es-ES" sz="3200" b="1" kern="1200" dirty="0">
          <a:solidFill>
            <a:schemeClr val="tx1"/>
          </a:solidFill>
          <a:effectLst>
            <a:reflection blurRad="6350" stA="60000" endA="900" endPos="58000" dir="5400000" sy="-100000" algn="bl" rotWithShape="0"/>
          </a:effectLst>
          <a:latin typeface="+mn-lt"/>
          <a:ea typeface="+mn-ea"/>
          <a:cs typeface="+mn-cs"/>
        </a:defRPr>
      </a:lvl1pPr>
      <a:lvl2pPr algn="l" defTabSz="457200" rtl="0" eaLnBrk="0" fontAlgn="base" hangingPunct="0">
        <a:spcBef>
          <a:spcPct val="0"/>
        </a:spcBef>
        <a:spcAft>
          <a:spcPct val="0"/>
        </a:spcAft>
        <a:defRPr sz="3200" b="1">
          <a:solidFill>
            <a:schemeClr val="tx1"/>
          </a:solidFill>
          <a:latin typeface="Calibri" pitchFamily="34" charset="0"/>
        </a:defRPr>
      </a:lvl2pPr>
      <a:lvl3pPr algn="l" defTabSz="457200" rtl="0" eaLnBrk="0" fontAlgn="base" hangingPunct="0">
        <a:spcBef>
          <a:spcPct val="0"/>
        </a:spcBef>
        <a:spcAft>
          <a:spcPct val="0"/>
        </a:spcAft>
        <a:defRPr sz="3200" b="1">
          <a:solidFill>
            <a:schemeClr val="tx1"/>
          </a:solidFill>
          <a:latin typeface="Calibri" pitchFamily="34" charset="0"/>
        </a:defRPr>
      </a:lvl3pPr>
      <a:lvl4pPr algn="l" defTabSz="457200" rtl="0" eaLnBrk="0" fontAlgn="base" hangingPunct="0">
        <a:spcBef>
          <a:spcPct val="0"/>
        </a:spcBef>
        <a:spcAft>
          <a:spcPct val="0"/>
        </a:spcAft>
        <a:defRPr sz="3200" b="1">
          <a:solidFill>
            <a:schemeClr val="tx1"/>
          </a:solidFill>
          <a:latin typeface="Calibri" pitchFamily="34" charset="0"/>
        </a:defRPr>
      </a:lvl4pPr>
      <a:lvl5pPr algn="l" defTabSz="457200" rtl="0" eaLnBrk="0" fontAlgn="base" hangingPunct="0">
        <a:spcBef>
          <a:spcPct val="0"/>
        </a:spcBef>
        <a:spcAft>
          <a:spcPct val="0"/>
        </a:spcAft>
        <a:defRPr sz="3200" b="1">
          <a:solidFill>
            <a:schemeClr val="tx1"/>
          </a:solidFill>
          <a:latin typeface="Calibri" pitchFamily="34" charset="0"/>
        </a:defRPr>
      </a:lvl5pPr>
      <a:lvl6pPr marL="457200" algn="l" defTabSz="457200" rtl="0" fontAlgn="base">
        <a:spcBef>
          <a:spcPct val="0"/>
        </a:spcBef>
        <a:spcAft>
          <a:spcPct val="0"/>
        </a:spcAft>
        <a:defRPr sz="3200" b="1">
          <a:solidFill>
            <a:schemeClr val="tx1"/>
          </a:solidFill>
          <a:latin typeface="Calibri" pitchFamily="34" charset="0"/>
        </a:defRPr>
      </a:lvl6pPr>
      <a:lvl7pPr marL="914400" algn="l" defTabSz="457200" rtl="0" fontAlgn="base">
        <a:spcBef>
          <a:spcPct val="0"/>
        </a:spcBef>
        <a:spcAft>
          <a:spcPct val="0"/>
        </a:spcAft>
        <a:defRPr sz="3200" b="1">
          <a:solidFill>
            <a:schemeClr val="tx1"/>
          </a:solidFill>
          <a:latin typeface="Calibri" pitchFamily="34" charset="0"/>
        </a:defRPr>
      </a:lvl7pPr>
      <a:lvl8pPr marL="1371600" algn="l" defTabSz="457200" rtl="0" fontAlgn="base">
        <a:spcBef>
          <a:spcPct val="0"/>
        </a:spcBef>
        <a:spcAft>
          <a:spcPct val="0"/>
        </a:spcAft>
        <a:defRPr sz="3200" b="1">
          <a:solidFill>
            <a:schemeClr val="tx1"/>
          </a:solidFill>
          <a:latin typeface="Calibri" pitchFamily="34" charset="0"/>
        </a:defRPr>
      </a:lvl8pPr>
      <a:lvl9pPr marL="1828800" algn="l" defTabSz="457200"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96 Helvetica BlackItalic"/>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96 Helvetica BlackItalic"/>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96 Helvetica BlackItalic"/>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96 Helvetica BlackItalic"/>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96 Helvetica BlackItal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inetur.es/"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6304" y="1844824"/>
            <a:ext cx="6807696" cy="2800343"/>
          </a:xfrm>
        </p:spPr>
        <p:txBody>
          <a:bodyPr>
            <a:normAutofit/>
          </a:bodyPr>
          <a:lstStyle/>
          <a:p>
            <a:pPr>
              <a:defRPr/>
            </a:pPr>
            <a:r>
              <a:rPr dirty="0" smtClean="0">
                <a:ln>
                  <a:solidFill>
                    <a:srgbClr val="002060"/>
                  </a:solidFill>
                </a:ln>
                <a:solidFill>
                  <a:schemeClr val="tx2">
                    <a:lumMod val="75000"/>
                  </a:schemeClr>
                </a:solidFill>
                <a:effectLst/>
              </a:rPr>
              <a:t>Contribución del e-</a:t>
            </a:r>
            <a:r>
              <a:rPr dirty="0" err="1" smtClean="0">
                <a:ln>
                  <a:solidFill>
                    <a:srgbClr val="002060"/>
                  </a:solidFill>
                </a:ln>
                <a:solidFill>
                  <a:schemeClr val="tx2">
                    <a:lumMod val="75000"/>
                  </a:schemeClr>
                </a:solidFill>
                <a:effectLst/>
              </a:rPr>
              <a:t>waste</a:t>
            </a:r>
            <a:r>
              <a:rPr dirty="0" smtClean="0">
                <a:ln>
                  <a:solidFill>
                    <a:srgbClr val="002060"/>
                  </a:solidFill>
                </a:ln>
                <a:solidFill>
                  <a:schemeClr val="tx2">
                    <a:lumMod val="75000"/>
                  </a:schemeClr>
                </a:solidFill>
                <a:effectLst/>
              </a:rPr>
              <a:t> a la economía circular: áreas de actividad, estructura de corte, datos Europa y América Latina</a:t>
            </a:r>
            <a:endParaRPr dirty="0">
              <a:ln>
                <a:solidFill>
                  <a:srgbClr val="002060"/>
                </a:solidFill>
              </a:ln>
              <a:solidFill>
                <a:schemeClr val="tx2">
                  <a:lumMod val="75000"/>
                </a:schemeClr>
              </a:solidFill>
              <a:effectLst/>
            </a:endParaRPr>
          </a:p>
        </p:txBody>
      </p:sp>
      <p:sp>
        <p:nvSpPr>
          <p:cNvPr id="17411" name="2 Subtítulo"/>
          <p:cNvSpPr>
            <a:spLocks noGrp="1"/>
          </p:cNvSpPr>
          <p:nvPr>
            <p:ph type="subTitle" idx="4294967295"/>
          </p:nvPr>
        </p:nvSpPr>
        <p:spPr>
          <a:xfrm>
            <a:off x="6732240" y="4381642"/>
            <a:ext cx="2487984" cy="527050"/>
          </a:xfrm>
        </p:spPr>
        <p:txBody>
          <a:bodyPr/>
          <a:lstStyle/>
          <a:p>
            <a:pPr algn="ctr" eaLnBrk="1" hangingPunct="1">
              <a:buFont typeface="Arial" panose="020B0604020202020204" pitchFamily="34" charset="0"/>
              <a:buNone/>
              <a:defRPr/>
            </a:pPr>
            <a:r>
              <a:rPr lang="es-ES_tradnl" altLang="es-ES" sz="1400" dirty="0" smtClean="0">
                <a:solidFill>
                  <a:schemeClr val="tx2">
                    <a:lumMod val="75000"/>
                  </a:schemeClr>
                </a:solidFill>
                <a:latin typeface=" "/>
                <a:ea typeface=" "/>
                <a:cs typeface=" "/>
              </a:rPr>
              <a:t>Ponente: </a:t>
            </a:r>
            <a:r>
              <a:rPr lang="es-ES_tradnl" altLang="es-ES" sz="1400" dirty="0" smtClean="0">
                <a:ln>
                  <a:solidFill>
                    <a:srgbClr val="002060"/>
                  </a:solidFill>
                </a:ln>
                <a:solidFill>
                  <a:schemeClr val="tx2">
                    <a:lumMod val="75000"/>
                  </a:schemeClr>
                </a:solidFill>
                <a:latin typeface=" "/>
                <a:ea typeface=" "/>
                <a:cs typeface=" "/>
              </a:rPr>
              <a:t>José Pérez García</a:t>
            </a:r>
          </a:p>
          <a:p>
            <a:pPr algn="ctr" eaLnBrk="1" hangingPunct="1">
              <a:buFont typeface="Arial" panose="020B0604020202020204" pitchFamily="34" charset="0"/>
              <a:buNone/>
              <a:defRPr/>
            </a:pPr>
            <a:r>
              <a:rPr lang="es-ES_tradnl" altLang="es-ES" sz="1400" dirty="0" smtClean="0">
                <a:ln>
                  <a:solidFill>
                    <a:srgbClr val="002060"/>
                  </a:solidFill>
                </a:ln>
                <a:solidFill>
                  <a:schemeClr val="tx2">
                    <a:lumMod val="75000"/>
                  </a:schemeClr>
                </a:solidFill>
                <a:latin typeface=" "/>
                <a:ea typeface=" "/>
                <a:cs typeface=" "/>
              </a:rPr>
              <a:t>              CEO - RECYCLIA</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548680"/>
            <a:ext cx="2204938" cy="838952"/>
          </a:xfrm>
          <a:prstGeom prst="rect">
            <a:avLst/>
          </a:prstGeom>
          <a:ln>
            <a:noFill/>
          </a:ln>
          <a:effectLst>
            <a:outerShdw blurRad="50800" dist="38100" dir="2700000" algn="tl" rotWithShape="0">
              <a:prstClr val="black">
                <a:alpha val="40000"/>
              </a:prstClr>
            </a:outerShdw>
          </a:effectLst>
        </p:spPr>
      </p:pic>
      <p:sp>
        <p:nvSpPr>
          <p:cNvPr id="4" name="CuadroTexto 3"/>
          <p:cNvSpPr txBox="1"/>
          <p:nvPr/>
        </p:nvSpPr>
        <p:spPr>
          <a:xfrm>
            <a:off x="323528" y="1684739"/>
            <a:ext cx="6408712" cy="400110"/>
          </a:xfrm>
          <a:prstGeom prst="rect">
            <a:avLst/>
          </a:prstGeom>
          <a:noFill/>
        </p:spPr>
        <p:txBody>
          <a:bodyPr wrap="square" rtlCol="0">
            <a:spAutoFit/>
          </a:bodyPr>
          <a:lstStyle/>
          <a:p>
            <a:r>
              <a:rPr lang="es-ES" sz="2000" b="1" dirty="0" err="1" smtClean="0">
                <a:solidFill>
                  <a:schemeClr val="tx2">
                    <a:lumMod val="75000"/>
                  </a:schemeClr>
                </a:solidFill>
                <a:effectLst/>
                <a:latin typeface=" "/>
                <a:cs typeface=" "/>
              </a:rPr>
              <a:t>Sesion</a:t>
            </a:r>
            <a:r>
              <a:rPr lang="es-ES" sz="2000" b="1" dirty="0" smtClean="0">
                <a:solidFill>
                  <a:schemeClr val="tx2">
                    <a:lumMod val="75000"/>
                  </a:schemeClr>
                </a:solidFill>
                <a:effectLst/>
                <a:latin typeface=" "/>
                <a:cs typeface=" "/>
              </a:rPr>
              <a:t> 4: </a:t>
            </a:r>
            <a:r>
              <a:rPr lang="es-ES" sz="2000" b="1" dirty="0" err="1" smtClean="0">
                <a:solidFill>
                  <a:schemeClr val="tx2">
                    <a:lumMod val="75000"/>
                  </a:schemeClr>
                </a:solidFill>
                <a:effectLst/>
                <a:latin typeface=" "/>
                <a:cs typeface=" "/>
              </a:rPr>
              <a:t>Fitting</a:t>
            </a:r>
            <a:r>
              <a:rPr lang="es-ES" sz="2000" b="1" dirty="0" smtClean="0">
                <a:solidFill>
                  <a:schemeClr val="tx2">
                    <a:lumMod val="75000"/>
                  </a:schemeClr>
                </a:solidFill>
                <a:effectLst/>
                <a:latin typeface=" "/>
                <a:cs typeface=" "/>
              </a:rPr>
              <a:t> e-</a:t>
            </a:r>
            <a:r>
              <a:rPr lang="es-ES" sz="2000" b="1" dirty="0" err="1" smtClean="0">
                <a:solidFill>
                  <a:schemeClr val="tx2">
                    <a:lumMod val="75000"/>
                  </a:schemeClr>
                </a:solidFill>
                <a:effectLst/>
                <a:latin typeface=" "/>
                <a:cs typeface=" "/>
              </a:rPr>
              <a:t>waste</a:t>
            </a:r>
            <a:r>
              <a:rPr lang="es-ES" sz="2000" b="1" dirty="0" smtClean="0">
                <a:solidFill>
                  <a:schemeClr val="tx2">
                    <a:lumMod val="75000"/>
                  </a:schemeClr>
                </a:solidFill>
                <a:effectLst/>
                <a:latin typeface=" "/>
                <a:cs typeface=" "/>
              </a:rPr>
              <a:t> </a:t>
            </a:r>
            <a:r>
              <a:rPr lang="es-ES" sz="2000" b="1" dirty="0" err="1" smtClean="0">
                <a:solidFill>
                  <a:schemeClr val="tx2">
                    <a:lumMod val="75000"/>
                  </a:schemeClr>
                </a:solidFill>
                <a:effectLst/>
                <a:latin typeface=" "/>
                <a:cs typeface=" "/>
              </a:rPr>
              <a:t>into</a:t>
            </a:r>
            <a:r>
              <a:rPr lang="es-ES" sz="2000" b="1" dirty="0" smtClean="0">
                <a:solidFill>
                  <a:schemeClr val="tx2">
                    <a:lumMod val="75000"/>
                  </a:schemeClr>
                </a:solidFill>
                <a:effectLst/>
                <a:latin typeface=" "/>
                <a:cs typeface=" "/>
              </a:rPr>
              <a:t> </a:t>
            </a:r>
            <a:r>
              <a:rPr lang="es-ES" sz="2000" b="1" dirty="0" err="1" smtClean="0">
                <a:solidFill>
                  <a:schemeClr val="tx2">
                    <a:lumMod val="75000"/>
                  </a:schemeClr>
                </a:solidFill>
                <a:effectLst/>
                <a:latin typeface=" "/>
                <a:cs typeface=" "/>
              </a:rPr>
              <a:t>the</a:t>
            </a:r>
            <a:r>
              <a:rPr lang="es-ES" sz="2000" b="1" dirty="0" smtClean="0">
                <a:solidFill>
                  <a:schemeClr val="tx2">
                    <a:lumMod val="75000"/>
                  </a:schemeClr>
                </a:solidFill>
                <a:effectLst/>
                <a:latin typeface=" "/>
                <a:cs typeface=" "/>
              </a:rPr>
              <a:t> Circular </a:t>
            </a:r>
            <a:r>
              <a:rPr lang="es-ES" sz="2000" b="1" dirty="0" err="1" smtClean="0">
                <a:solidFill>
                  <a:schemeClr val="tx2">
                    <a:lumMod val="75000"/>
                  </a:schemeClr>
                </a:solidFill>
                <a:effectLst/>
                <a:latin typeface=" "/>
                <a:cs typeface=" "/>
              </a:rPr>
              <a:t>Economy</a:t>
            </a:r>
            <a:endParaRPr lang="es-ES" sz="2000" b="1" dirty="0">
              <a:solidFill>
                <a:schemeClr val="tx2">
                  <a:lumMod val="75000"/>
                </a:schemeClr>
              </a:solidFill>
              <a:effectLst/>
              <a:latin typeface=" "/>
              <a:cs typeface=" "/>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ángulo redondeado 12"/>
          <p:cNvSpPr/>
          <p:nvPr/>
        </p:nvSpPr>
        <p:spPr>
          <a:xfrm>
            <a:off x="323528" y="1148425"/>
            <a:ext cx="5832648" cy="3969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591888" y="402349"/>
            <a:ext cx="8229600" cy="1143000"/>
          </a:xfrm>
        </p:spPr>
        <p:txBody>
          <a:bodyPr>
            <a:normAutofit/>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5.- Conclusiones</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sp>
        <p:nvSpPr>
          <p:cNvPr id="7" name="Rectangle 3"/>
          <p:cNvSpPr>
            <a:spLocks noGrp="1" noChangeArrowheads="1"/>
          </p:cNvSpPr>
          <p:nvPr>
            <p:ph idx="1"/>
          </p:nvPr>
        </p:nvSpPr>
        <p:spPr>
          <a:xfrm>
            <a:off x="323528" y="1163711"/>
            <a:ext cx="7343775" cy="492613"/>
          </a:xfrm>
        </p:spPr>
        <p:txBody>
          <a:bodyPr/>
          <a:lstStyle/>
          <a:p>
            <a:pPr algn="just">
              <a:buFont typeface="Wingdings" panose="05000000000000000000" pitchFamily="2" charset="2"/>
              <a:buChar char="ü"/>
              <a:defRPr/>
            </a:pPr>
            <a:r>
              <a:rPr lang="es-ES" altLang="es-ES" sz="1600" dirty="0" smtClean="0">
                <a:solidFill>
                  <a:srgbClr val="00415D"/>
                </a:solidFill>
                <a:latin typeface="Calibri" panose="020F0502020204030204" pitchFamily="34" charset="0"/>
                <a:cs typeface="Calibri" panose="020F0502020204030204" pitchFamily="34" charset="0"/>
              </a:rPr>
              <a:t>Alta capacidad de contribución de e-</a:t>
            </a:r>
            <a:r>
              <a:rPr lang="es-ES" altLang="es-ES" sz="1600" dirty="0" err="1" smtClean="0">
                <a:solidFill>
                  <a:srgbClr val="00415D"/>
                </a:solidFill>
                <a:latin typeface="Calibri" panose="020F0502020204030204" pitchFamily="34" charset="0"/>
                <a:cs typeface="Calibri" panose="020F0502020204030204" pitchFamily="34" charset="0"/>
              </a:rPr>
              <a:t>waste</a:t>
            </a:r>
            <a:r>
              <a:rPr lang="es-ES" altLang="es-ES" sz="1600" dirty="0" smtClean="0">
                <a:solidFill>
                  <a:srgbClr val="00415D"/>
                </a:solidFill>
                <a:latin typeface="Calibri" panose="020F0502020204030204" pitchFamily="34" charset="0"/>
                <a:cs typeface="Calibri" panose="020F0502020204030204" pitchFamily="34" charset="0"/>
              </a:rPr>
              <a:t> a la Economía Circular</a:t>
            </a:r>
            <a:endParaRPr lang="es-ES" altLang="es-ES" sz="1600" dirty="0">
              <a:solidFill>
                <a:srgbClr val="00415D"/>
              </a:solidFill>
              <a:latin typeface="Calibri" panose="020F0502020204030204" pitchFamily="34" charset="0"/>
              <a:cs typeface="Calibri" panose="020F0502020204030204" pitchFamily="34" charset="0"/>
            </a:endParaRPr>
          </a:p>
          <a:p>
            <a:pPr algn="just">
              <a:buFont typeface="Wingdings" panose="05000000000000000000" pitchFamily="2" charset="2"/>
              <a:buChar char="ü"/>
              <a:defRPr/>
            </a:pPr>
            <a:endParaRPr lang="es-ES" altLang="es-ES" sz="1600" dirty="0">
              <a:solidFill>
                <a:srgbClr val="00415D"/>
              </a:solidFill>
              <a:latin typeface="Calibri" panose="020F0502020204030204" pitchFamily="34" charset="0"/>
              <a:cs typeface="Calibri" panose="020F0502020204030204" pitchFamily="34" charset="0"/>
            </a:endParaRPr>
          </a:p>
          <a:p>
            <a:pPr marL="457200" lvl="1" indent="0">
              <a:buNone/>
              <a:defRPr/>
            </a:pPr>
            <a:endParaRPr lang="en-US" altLang="es-ES" sz="1800" dirty="0" smtClean="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97807"/>
            <a:ext cx="4324297" cy="3411091"/>
          </a:xfrm>
          <a:prstGeom prst="rect">
            <a:avLst/>
          </a:prstGeom>
          <a:effectLst>
            <a:outerShdw blurRad="228600" dist="203200" dir="9420000" algn="t" rotWithShape="0">
              <a:prstClr val="black">
                <a:alpha val="40000"/>
              </a:prstClr>
            </a:outerShdw>
          </a:effectLst>
        </p:spPr>
      </p:pic>
      <p:sp>
        <p:nvSpPr>
          <p:cNvPr id="8" name="Rectángulo redondeado 7"/>
          <p:cNvSpPr/>
          <p:nvPr/>
        </p:nvSpPr>
        <p:spPr>
          <a:xfrm>
            <a:off x="4860032" y="1941489"/>
            <a:ext cx="3889448"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860032" y="3020537"/>
            <a:ext cx="3821257"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860032" y="4027577"/>
            <a:ext cx="3821257"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4860031" y="4688211"/>
            <a:ext cx="3821257" cy="52777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4884811" y="1941489"/>
            <a:ext cx="4029646" cy="3323987"/>
          </a:xfrm>
          <a:prstGeom prst="rect">
            <a:avLst/>
          </a:prstGeom>
          <a:noFill/>
        </p:spPr>
        <p:txBody>
          <a:bodyPr wrap="square" rtlCol="0">
            <a:spAutoFit/>
          </a:bodyPr>
          <a:lstStyle/>
          <a:p>
            <a:pPr marL="285750" indent="-285750">
              <a:buFont typeface="Wingdings" panose="05000000000000000000" pitchFamily="2" charset="2"/>
              <a:buChar char="ü"/>
            </a:pPr>
            <a:r>
              <a:rPr lang="es-ES" sz="1600" dirty="0">
                <a:solidFill>
                  <a:srgbClr val="00415D"/>
                </a:solidFill>
                <a:latin typeface="Calibri" panose="020F0502020204030204" pitchFamily="34" charset="0"/>
                <a:cs typeface="Calibri" panose="020F0502020204030204" pitchFamily="34" charset="0"/>
              </a:rPr>
              <a:t>No solo debe tenerse en cuenta el valor añadido derivado de la recuperación </a:t>
            </a:r>
            <a:r>
              <a:rPr lang="es-ES" sz="1600" dirty="0" smtClean="0">
                <a:solidFill>
                  <a:srgbClr val="00415D"/>
                </a:solidFill>
                <a:latin typeface="Calibri" panose="020F0502020204030204" pitchFamily="34" charset="0"/>
                <a:cs typeface="Calibri" panose="020F0502020204030204" pitchFamily="34" charset="0"/>
              </a:rPr>
              <a:t>de materiales </a:t>
            </a:r>
            <a:r>
              <a:rPr lang="es-ES" sz="1600" dirty="0">
                <a:solidFill>
                  <a:srgbClr val="00415D"/>
                </a:solidFill>
                <a:latin typeface="Calibri" panose="020F0502020204030204" pitchFamily="34" charset="0"/>
                <a:cs typeface="Calibri" panose="020F0502020204030204" pitchFamily="34" charset="0"/>
              </a:rPr>
              <a:t>sino todas las demás áreas de desarrollo económico</a:t>
            </a:r>
            <a:r>
              <a:rPr lang="es-ES" sz="1600" dirty="0" smtClean="0">
                <a:solidFill>
                  <a:srgbClr val="00415D"/>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s-ES" sz="1600" dirty="0" smtClean="0">
              <a:solidFill>
                <a:srgbClr val="00415D"/>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ES" sz="1600" dirty="0">
                <a:solidFill>
                  <a:srgbClr val="00415D"/>
                </a:solidFill>
                <a:latin typeface="Calibri" panose="020F0502020204030204" pitchFamily="34" charset="0"/>
                <a:cs typeface="Calibri" panose="020F0502020204030204" pitchFamily="34" charset="0"/>
              </a:rPr>
              <a:t>Hablamos de mercados en crecimiento y </a:t>
            </a:r>
            <a:r>
              <a:rPr lang="es-ES" sz="1600" dirty="0" smtClean="0">
                <a:solidFill>
                  <a:srgbClr val="00415D"/>
                </a:solidFill>
                <a:latin typeface="Calibri" panose="020F0502020204030204" pitchFamily="34" charset="0"/>
                <a:cs typeface="Calibri" panose="020F0502020204030204" pitchFamily="34" charset="0"/>
              </a:rPr>
              <a:t/>
            </a:r>
            <a:br>
              <a:rPr lang="es-ES" sz="1600" dirty="0" smtClean="0">
                <a:solidFill>
                  <a:srgbClr val="00415D"/>
                </a:solidFill>
                <a:latin typeface="Calibri" panose="020F0502020204030204" pitchFamily="34" charset="0"/>
                <a:cs typeface="Calibri" panose="020F0502020204030204" pitchFamily="34" charset="0"/>
              </a:rPr>
            </a:br>
            <a:r>
              <a:rPr lang="es-ES" sz="1600" dirty="0" smtClean="0">
                <a:solidFill>
                  <a:srgbClr val="00415D"/>
                </a:solidFill>
                <a:latin typeface="Calibri" panose="020F0502020204030204" pitchFamily="34" charset="0"/>
                <a:cs typeface="Calibri" panose="020F0502020204030204" pitchFamily="34" charset="0"/>
              </a:rPr>
              <a:t>con </a:t>
            </a:r>
            <a:r>
              <a:rPr lang="es-ES" sz="1600" dirty="0">
                <a:solidFill>
                  <a:srgbClr val="00415D"/>
                </a:solidFill>
                <a:latin typeface="Calibri" panose="020F0502020204030204" pitchFamily="34" charset="0"/>
                <a:cs typeface="Calibri" panose="020F0502020204030204" pitchFamily="34" charset="0"/>
              </a:rPr>
              <a:t>alta dependencia tecnológica de los materiales</a:t>
            </a:r>
            <a:r>
              <a:rPr lang="es-ES" sz="1600" dirty="0" smtClean="0">
                <a:solidFill>
                  <a:srgbClr val="00415D"/>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s-ES" sz="1600" dirty="0">
              <a:solidFill>
                <a:srgbClr val="00415D"/>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ES" sz="1600" dirty="0">
                <a:solidFill>
                  <a:srgbClr val="00415D"/>
                </a:solidFill>
                <a:latin typeface="Calibri" panose="020F0502020204030204" pitchFamily="34" charset="0"/>
                <a:cs typeface="Calibri" panose="020F0502020204030204" pitchFamily="34" charset="0"/>
              </a:rPr>
              <a:t>Existen, no obstante, algunos riesgos</a:t>
            </a:r>
            <a:r>
              <a:rPr lang="es-ES" sz="1600" dirty="0" smtClean="0">
                <a:solidFill>
                  <a:srgbClr val="00415D"/>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s-ES" sz="1600" dirty="0">
              <a:solidFill>
                <a:srgbClr val="00415D"/>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ES" sz="1600" dirty="0">
                <a:solidFill>
                  <a:srgbClr val="00415D"/>
                </a:solidFill>
                <a:latin typeface="Calibri" panose="020F0502020204030204" pitchFamily="34" charset="0"/>
                <a:cs typeface="Calibri" panose="020F0502020204030204" pitchFamily="34" charset="0"/>
              </a:rPr>
              <a:t>En cualquier caso el balance es positivo para la economía y el medio ambiente</a:t>
            </a:r>
            <a:r>
              <a:rPr lang="es-ES" dirty="0" smtClean="0"/>
              <a:t>.</a:t>
            </a:r>
            <a:endParaRPr lang="es-ES" dirty="0"/>
          </a:p>
        </p:txBody>
      </p:sp>
      <p:sp>
        <p:nvSpPr>
          <p:cNvPr id="14" name="Flecha curvada hacia la derecha 13"/>
          <p:cNvSpPr/>
          <p:nvPr/>
        </p:nvSpPr>
        <p:spPr>
          <a:xfrm rot="20813054">
            <a:off x="-22924" y="1461185"/>
            <a:ext cx="464815" cy="556057"/>
          </a:xfrm>
          <a:prstGeom prst="curvedRightArrow">
            <a:avLst>
              <a:gd name="adj1" fmla="val 25000"/>
              <a:gd name="adj2" fmla="val 56431"/>
              <a:gd name="adj3" fmla="val 5477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3477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1 Título"/>
          <p:cNvSpPr>
            <a:spLocks noGrp="1"/>
          </p:cNvSpPr>
          <p:nvPr>
            <p:ph idx="1"/>
          </p:nvPr>
        </p:nvSpPr>
        <p:spPr>
          <a:xfrm>
            <a:off x="539750" y="2420938"/>
            <a:ext cx="8229600" cy="4525962"/>
          </a:xfrm>
        </p:spPr>
        <p:txBody>
          <a:bodyPr>
            <a:normAutofit/>
          </a:bodyPr>
          <a:lstStyle/>
          <a:p>
            <a:pPr marL="0" indent="0" algn="ctr">
              <a:buFont typeface="Arial" panose="020B0604020202020204" pitchFamily="34" charset="0"/>
              <a:buNone/>
              <a:defRPr/>
            </a:pPr>
            <a:r>
              <a:rPr lang="es-ES" sz="4000" b="1" dirty="0" smtClean="0">
                <a:solidFill>
                  <a:srgbClr val="002060"/>
                </a:solidFill>
                <a:latin typeface="+mj-lt"/>
                <a:ea typeface="+mj-ea"/>
                <a:cs typeface="+mj-cs"/>
              </a:rPr>
              <a:t>¡¡¡</a:t>
            </a:r>
            <a:r>
              <a:rPr lang="es-ES" sz="4000" b="1" dirty="0">
                <a:solidFill>
                  <a:srgbClr val="002060"/>
                </a:solidFill>
                <a:latin typeface="+mj-lt"/>
                <a:ea typeface="+mj-ea"/>
                <a:cs typeface="+mj-cs"/>
              </a:rPr>
              <a:t>MUCHAS GRACIAS POR LA </a:t>
            </a:r>
            <a:r>
              <a:rPr lang="es-ES" sz="4000" b="1" dirty="0" smtClean="0">
                <a:solidFill>
                  <a:srgbClr val="002060"/>
                </a:solidFill>
                <a:latin typeface="+mj-lt"/>
                <a:ea typeface="+mj-ea"/>
                <a:cs typeface="+mj-cs"/>
              </a:rPr>
              <a:t>ATENCIÓN!!!</a:t>
            </a:r>
            <a:endParaRPr lang="es-ES" sz="4000" b="1" dirty="0">
              <a:solidFill>
                <a:srgbClr val="002060"/>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80728"/>
            <a:ext cx="6912768" cy="5184576"/>
          </a:xfrm>
          <a:prstGeom prst="rect">
            <a:avLst/>
          </a:prstGeom>
        </p:spPr>
      </p:pic>
      <p:sp>
        <p:nvSpPr>
          <p:cNvPr id="3" name="Rectángulo 2"/>
          <p:cNvSpPr/>
          <p:nvPr/>
        </p:nvSpPr>
        <p:spPr>
          <a:xfrm>
            <a:off x="3707904" y="558602"/>
            <a:ext cx="3816424" cy="4814614"/>
          </a:xfrm>
          <a:prstGeom prst="rect">
            <a:avLst/>
          </a:prstGeom>
          <a:effectLst>
            <a:outerShdw blurRad="114300" dist="152400" dir="7740000" sx="101000" sy="101000" algn="tr" rotWithShape="0">
              <a:prstClr val="black">
                <a:alpha val="42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effectLst>
                <a:innerShdw dist="2540000" dir="13500000">
                  <a:prstClr val="black"/>
                </a:innerShdw>
              </a:effectLst>
            </a:endParaRPr>
          </a:p>
        </p:txBody>
      </p:sp>
      <p:sp>
        <p:nvSpPr>
          <p:cNvPr id="4" name="Triángulo rectángulo 3"/>
          <p:cNvSpPr/>
          <p:nvPr/>
        </p:nvSpPr>
        <p:spPr>
          <a:xfrm rot="16200000">
            <a:off x="3286125" y="558949"/>
            <a:ext cx="411510" cy="432048"/>
          </a:xfrm>
          <a:prstGeom prst="rtTriangl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5" name="CuadroTexto 4"/>
          <p:cNvSpPr txBox="1"/>
          <p:nvPr/>
        </p:nvSpPr>
        <p:spPr>
          <a:xfrm>
            <a:off x="3707905" y="692696"/>
            <a:ext cx="3816423" cy="4278094"/>
          </a:xfrm>
          <a:prstGeom prst="rect">
            <a:avLst/>
          </a:prstGeom>
          <a:noFill/>
        </p:spPr>
        <p:txBody>
          <a:bodyPr wrap="square" rtlCol="0">
            <a:spAutoFit/>
          </a:bodyPr>
          <a:lstStyle/>
          <a:p>
            <a:pPr algn="ctr"/>
            <a:r>
              <a:rPr lang="es-ES" sz="1600" b="1" u="sng" dirty="0" smtClean="0">
                <a:solidFill>
                  <a:srgbClr val="00415D"/>
                </a:solidFill>
                <a:latin typeface="Calibri" pitchFamily="34" charset="0"/>
                <a:ea typeface="Calibri" pitchFamily="34" charset="0"/>
                <a:cs typeface="Calibri" pitchFamily="34" charset="0"/>
              </a:rPr>
              <a:t>SUMARIO</a:t>
            </a:r>
            <a:r>
              <a:rPr lang="es-ES" sz="1600" b="1" dirty="0" smtClean="0">
                <a:solidFill>
                  <a:srgbClr val="00415D"/>
                </a:solidFill>
                <a:latin typeface="Calibri" pitchFamily="34" charset="0"/>
                <a:ea typeface="Calibri" pitchFamily="34" charset="0"/>
                <a:cs typeface="Calibri" pitchFamily="34" charset="0"/>
              </a:rPr>
              <a:t>:</a:t>
            </a:r>
          </a:p>
          <a:p>
            <a:pPr algn="ctr"/>
            <a:endParaRPr lang="es-ES" sz="16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r>
              <a:rPr lang="es-ES" sz="2000" b="1" dirty="0" smtClean="0">
                <a:solidFill>
                  <a:srgbClr val="00415D"/>
                </a:solidFill>
                <a:latin typeface="Calibri" pitchFamily="34" charset="0"/>
                <a:ea typeface="Calibri" pitchFamily="34" charset="0"/>
                <a:cs typeface="Calibri" pitchFamily="34" charset="0"/>
              </a:rPr>
              <a:t>Breve presentación de </a:t>
            </a:r>
            <a:r>
              <a:rPr lang="es-ES" sz="2000" b="1" dirty="0" err="1" smtClean="0">
                <a:solidFill>
                  <a:srgbClr val="00415D"/>
                </a:solidFill>
                <a:latin typeface="Calibri" pitchFamily="34" charset="0"/>
                <a:ea typeface="Calibri" pitchFamily="34" charset="0"/>
                <a:cs typeface="Calibri" pitchFamily="34" charset="0"/>
              </a:rPr>
              <a:t>Recyclia</a:t>
            </a:r>
            <a:endParaRPr lang="es-ES" sz="20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endParaRPr lang="es-ES" sz="20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r>
              <a:rPr lang="es-ES" sz="2000" b="1" dirty="0" smtClean="0">
                <a:solidFill>
                  <a:srgbClr val="00415D"/>
                </a:solidFill>
                <a:latin typeface="Calibri" pitchFamily="34" charset="0"/>
                <a:ea typeface="Calibri" pitchFamily="34" charset="0"/>
                <a:cs typeface="Calibri" pitchFamily="34" charset="0"/>
              </a:rPr>
              <a:t>Objetivo</a:t>
            </a:r>
          </a:p>
          <a:p>
            <a:pPr marL="342900" indent="-342900">
              <a:buFont typeface="+mj-lt"/>
              <a:buAutoNum type="arabicPeriod"/>
            </a:pPr>
            <a:endParaRPr lang="es-ES" sz="20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r>
              <a:rPr lang="es-ES" sz="2000" b="1" dirty="0" smtClean="0">
                <a:solidFill>
                  <a:srgbClr val="00415D"/>
                </a:solidFill>
                <a:latin typeface="Calibri" pitchFamily="34" charset="0"/>
                <a:ea typeface="Calibri" pitchFamily="34" charset="0"/>
                <a:cs typeface="Calibri" pitchFamily="34" charset="0"/>
              </a:rPr>
              <a:t>Estructura operativa de la gestión del E-</a:t>
            </a:r>
            <a:r>
              <a:rPr lang="es-ES" sz="2000" b="1" dirty="0" err="1" smtClean="0">
                <a:solidFill>
                  <a:srgbClr val="00415D"/>
                </a:solidFill>
                <a:latin typeface="Calibri" pitchFamily="34" charset="0"/>
                <a:ea typeface="Calibri" pitchFamily="34" charset="0"/>
                <a:cs typeface="Calibri" pitchFamily="34" charset="0"/>
              </a:rPr>
              <a:t>Waste</a:t>
            </a:r>
            <a:r>
              <a:rPr lang="es-ES" sz="2000" b="1" dirty="0" smtClean="0">
                <a:solidFill>
                  <a:srgbClr val="00415D"/>
                </a:solidFill>
                <a:latin typeface="Calibri" pitchFamily="34" charset="0"/>
                <a:ea typeface="Calibri" pitchFamily="34" charset="0"/>
                <a:cs typeface="Calibri" pitchFamily="34" charset="0"/>
              </a:rPr>
              <a:t> en Europa y España.</a:t>
            </a:r>
          </a:p>
          <a:p>
            <a:pPr marL="342900" indent="-342900">
              <a:buFont typeface="+mj-lt"/>
              <a:buAutoNum type="arabicPeriod"/>
            </a:pPr>
            <a:endParaRPr lang="es-ES" sz="20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r>
              <a:rPr lang="es-ES" sz="2000" b="1" dirty="0" smtClean="0">
                <a:solidFill>
                  <a:srgbClr val="00415D"/>
                </a:solidFill>
                <a:latin typeface="Calibri" pitchFamily="34" charset="0"/>
                <a:ea typeface="Calibri" pitchFamily="34" charset="0"/>
                <a:cs typeface="Calibri" pitchFamily="34" charset="0"/>
              </a:rPr>
              <a:t>Contribución a la Economía Circular. Datos</a:t>
            </a:r>
          </a:p>
          <a:p>
            <a:pPr marL="342900" indent="-342900">
              <a:buFont typeface="+mj-lt"/>
              <a:buAutoNum type="arabicPeriod"/>
            </a:pPr>
            <a:endParaRPr lang="es-ES" sz="2000" b="1" dirty="0" smtClean="0">
              <a:solidFill>
                <a:srgbClr val="00415D"/>
              </a:solidFill>
              <a:latin typeface="Calibri" pitchFamily="34" charset="0"/>
              <a:ea typeface="Calibri" pitchFamily="34" charset="0"/>
              <a:cs typeface="Calibri" pitchFamily="34" charset="0"/>
            </a:endParaRPr>
          </a:p>
          <a:p>
            <a:pPr marL="342900" indent="-342900">
              <a:buFont typeface="+mj-lt"/>
              <a:buAutoNum type="arabicPeriod"/>
            </a:pPr>
            <a:r>
              <a:rPr lang="es-ES" sz="2000" b="1" dirty="0" smtClean="0">
                <a:solidFill>
                  <a:srgbClr val="00415D"/>
                </a:solidFill>
                <a:latin typeface="Calibri" pitchFamily="34" charset="0"/>
                <a:ea typeface="Calibri" pitchFamily="34" charset="0"/>
                <a:cs typeface="Calibri" pitchFamily="34" charset="0"/>
              </a:rPr>
              <a:t>Conclusiones</a:t>
            </a:r>
            <a:endParaRPr lang="es-ES" sz="2000" b="1" dirty="0">
              <a:solidFill>
                <a:srgbClr val="00415D"/>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236100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5 CuadroTexto"/>
          <p:cNvSpPr txBox="1"/>
          <p:nvPr/>
        </p:nvSpPr>
        <p:spPr>
          <a:xfrm>
            <a:off x="898525" y="261938"/>
            <a:ext cx="8210550" cy="584775"/>
          </a:xfrm>
          <a:prstGeom prst="rect">
            <a:avLst/>
          </a:prstGeom>
          <a:noFill/>
        </p:spPr>
        <p:txBody>
          <a:bodyPr>
            <a:spAutoFit/>
          </a:bodyPr>
          <a:lstStyle/>
          <a:p>
            <a:pPr algn="ctr" defTabSz="457200" eaLnBrk="1" fontAlgn="auto" hangingPunct="1">
              <a:spcBef>
                <a:spcPts val="0"/>
              </a:spcBef>
              <a:spcAft>
                <a:spcPts val="0"/>
              </a:spcAft>
              <a:defRPr/>
            </a:pPr>
            <a:r>
              <a:rPr lang="es-ES" sz="3200" b="1" dirty="0" smtClean="0">
                <a:solidFill>
                  <a:schemeClr val="tx2">
                    <a:lumMod val="75000"/>
                  </a:schemeClr>
                </a:solidFill>
                <a:effectLst>
                  <a:reflection stA="50000" endPos="75000" dist="12700" dir="5400000" sy="-100000" algn="bl" rotWithShape="0"/>
                </a:effectLst>
                <a:latin typeface=" "/>
                <a:cs typeface=" "/>
              </a:rPr>
              <a:t>1.- Breve presentación de </a:t>
            </a:r>
            <a:r>
              <a:rPr lang="es-ES" sz="3200" b="1" dirty="0" err="1" smtClean="0">
                <a:solidFill>
                  <a:schemeClr val="tx2">
                    <a:lumMod val="75000"/>
                  </a:schemeClr>
                </a:solidFill>
                <a:effectLst>
                  <a:reflection stA="50000" endPos="75000" dist="12700" dir="5400000" sy="-100000" algn="bl" rotWithShape="0"/>
                </a:effectLst>
                <a:latin typeface=" "/>
                <a:cs typeface=" "/>
              </a:rPr>
              <a:t>Recyclia</a:t>
            </a:r>
            <a:r>
              <a:rPr lang="es-ES" sz="3200" b="1" dirty="0" smtClean="0">
                <a:solidFill>
                  <a:schemeClr val="tx2">
                    <a:lumMod val="75000"/>
                  </a:schemeClr>
                </a:solidFill>
                <a:effectLst>
                  <a:reflection stA="50000" endPos="75000" dist="12700" dir="5400000" sy="-100000" algn="bl" rotWithShape="0"/>
                </a:effectLst>
                <a:latin typeface=" "/>
                <a:cs typeface=" "/>
              </a:rPr>
              <a:t> </a:t>
            </a:r>
            <a:endParaRPr lang="es-ES" sz="3200" b="1" dirty="0">
              <a:solidFill>
                <a:schemeClr val="tx2">
                  <a:lumMod val="75000"/>
                </a:schemeClr>
              </a:solidFill>
              <a:effectLst>
                <a:reflection stA="50000" endPos="75000" dist="12700" dir="5400000" sy="-100000" algn="bl" rotWithShape="0"/>
              </a:effectLst>
              <a:latin typeface=" "/>
              <a:cs typeface=" "/>
            </a:endParaRPr>
          </a:p>
        </p:txBody>
      </p:sp>
      <p:sp>
        <p:nvSpPr>
          <p:cNvPr id="4" name="2 Marcador de contenido"/>
          <p:cNvSpPr>
            <a:spLocks noGrp="1"/>
          </p:cNvSpPr>
          <p:nvPr>
            <p:ph idx="1"/>
          </p:nvPr>
        </p:nvSpPr>
        <p:spPr>
          <a:xfrm>
            <a:off x="860425" y="1340768"/>
            <a:ext cx="7705725" cy="5054600"/>
          </a:xfrm>
        </p:spPr>
        <p:txBody>
          <a:bodyPr/>
          <a:lstStyle/>
          <a:p>
            <a:pPr algn="just">
              <a:buFont typeface="Wingdings" panose="05000000000000000000" pitchFamily="2" charset="2"/>
              <a:buChar char="ü"/>
            </a:pPr>
            <a:r>
              <a:rPr lang="es-ES_tradnl" altLang="es-ES" sz="1400" dirty="0" smtClean="0">
                <a:solidFill>
                  <a:srgbClr val="00415D"/>
                </a:solidFill>
                <a:latin typeface="Calibri" panose="020F0502020204030204" pitchFamily="34" charset="0"/>
                <a:ea typeface="Calibri" panose="020F0502020204030204" pitchFamily="34" charset="0"/>
                <a:cs typeface="Calibri" panose="020F0502020204030204" pitchFamily="34" charset="0"/>
              </a:rPr>
              <a:t>RECYCLIA es la Plataforma Medioambiental que aglutina la experiencia, el conocimiento y el equipo humano de los SIG:</a:t>
            </a:r>
          </a:p>
        </p:txBody>
      </p:sp>
      <p:sp>
        <p:nvSpPr>
          <p:cNvPr id="5" name="13 CuadroTexto"/>
          <p:cNvSpPr txBox="1">
            <a:spLocks noChangeArrowheads="1"/>
          </p:cNvSpPr>
          <p:nvPr/>
        </p:nvSpPr>
        <p:spPr bwMode="auto">
          <a:xfrm>
            <a:off x="832247" y="4797152"/>
            <a:ext cx="7667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96 Helvetica BlackItalic"/>
              </a:defRPr>
            </a:lvl1pPr>
            <a:lvl2pPr marL="742950" indent="-285750">
              <a:spcBef>
                <a:spcPct val="20000"/>
              </a:spcBef>
              <a:buFont typeface="Arial" panose="020B0604020202020204" pitchFamily="34" charset="0"/>
              <a:buChar char="–"/>
              <a:defRPr sz="2400">
                <a:solidFill>
                  <a:schemeClr val="tx1"/>
                </a:solidFill>
                <a:latin typeface="96 Helvetica BlackItalic"/>
              </a:defRPr>
            </a:lvl2pPr>
            <a:lvl3pPr marL="342900" indent="-342900">
              <a:spcBef>
                <a:spcPct val="20000"/>
              </a:spcBef>
              <a:buFont typeface="Arial" panose="020B0604020202020204" pitchFamily="34" charset="0"/>
              <a:buChar char="•"/>
              <a:defRPr sz="2000">
                <a:solidFill>
                  <a:schemeClr val="tx1"/>
                </a:solidFill>
                <a:latin typeface="96 Helvetica BlackItalic"/>
              </a:defRPr>
            </a:lvl3pPr>
            <a:lvl4pPr marL="1600200" indent="-228600">
              <a:spcBef>
                <a:spcPct val="20000"/>
              </a:spcBef>
              <a:buFont typeface="Arial" panose="020B0604020202020204" pitchFamily="34" charset="0"/>
              <a:buChar char="–"/>
              <a:defRPr>
                <a:solidFill>
                  <a:schemeClr val="tx1"/>
                </a:solidFill>
                <a:latin typeface="96 Helvetica BlackItalic"/>
              </a:defRPr>
            </a:lvl4pPr>
            <a:lvl5pPr marL="2057400" indent="-228600">
              <a:spcBef>
                <a:spcPct val="20000"/>
              </a:spcBef>
              <a:buFont typeface="Arial" panose="020B0604020202020204"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96 Helvetica BlackItalic"/>
              </a:defRPr>
            </a:lvl9pPr>
          </a:lstStyle>
          <a:p>
            <a:pPr lvl="2" algn="just" eaLnBrk="1" fontAlgn="auto" hangingPunct="1">
              <a:spcAft>
                <a:spcPts val="0"/>
              </a:spcAft>
              <a:buSzPct val="75000"/>
              <a:buFont typeface="Wingdings" panose="05000000000000000000" pitchFamily="2" charset="2"/>
              <a:buChar char="ü"/>
            </a:pPr>
            <a:r>
              <a:rPr lang="es-ES" altLang="es-ES" sz="1400" dirty="0">
                <a:solidFill>
                  <a:srgbClr val="00415D"/>
                </a:solidFill>
                <a:latin typeface="Calibri" panose="020F0502020204030204" pitchFamily="34" charset="0"/>
                <a:ea typeface="Calibri" panose="020F0502020204030204" pitchFamily="34" charset="0"/>
                <a:cs typeface="Calibri" panose="020F0502020204030204" pitchFamily="34" charset="0"/>
              </a:rPr>
              <a:t>Pioneras en España, con sus más de 10 años de actividad,  cuentan con más de 37.000 puntos de recogida de residuos, lo que les ha permitido gestionar más de 120.000 toneladas de RAEE y más de </a:t>
            </a:r>
            <a:r>
              <a:rPr lang="es-ES" altLang="es-ES" sz="1400" dirty="0" smtClean="0">
                <a:solidFill>
                  <a:srgbClr val="00415D"/>
                </a:solidFill>
                <a:latin typeface="Calibri" panose="020F0502020204030204" pitchFamily="34" charset="0"/>
                <a:ea typeface="Calibri" panose="020F0502020204030204" pitchFamily="34" charset="0"/>
                <a:cs typeface="Calibri" panose="020F0502020204030204" pitchFamily="34" charset="0"/>
              </a:rPr>
              <a:t>15.000 </a:t>
            </a:r>
            <a:r>
              <a:rPr lang="es-ES" altLang="es-ES" sz="1400" dirty="0">
                <a:solidFill>
                  <a:srgbClr val="00415D"/>
                </a:solidFill>
                <a:latin typeface="Calibri" panose="020F0502020204030204" pitchFamily="34" charset="0"/>
                <a:ea typeface="Calibri" panose="020F0502020204030204" pitchFamily="34" charset="0"/>
                <a:cs typeface="Calibri" panose="020F0502020204030204" pitchFamily="34" charset="0"/>
              </a:rPr>
              <a:t>toneladas de pilas y baterías desde el inicio de su actividad</a:t>
            </a:r>
          </a:p>
        </p:txBody>
      </p:sp>
      <p:pic>
        <p:nvPicPr>
          <p:cNvPr id="6" name="Imagen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1712405"/>
            <a:ext cx="3240509" cy="3240509"/>
          </a:xfrm>
          <a:prstGeom prst="rect">
            <a:avLst/>
          </a:prstGeom>
        </p:spPr>
      </p:pic>
    </p:spTree>
    <p:extLst>
      <p:ext uri="{BB962C8B-B14F-4D97-AF65-F5344CB8AC3E}">
        <p14:creationId xmlns:p14="http://schemas.microsoft.com/office/powerpoint/2010/main" val="130945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996952"/>
            <a:ext cx="5544616" cy="2440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a:xfrm>
            <a:off x="467544" y="332656"/>
            <a:ext cx="8280920" cy="1152128"/>
          </a:xfrm>
        </p:spPr>
        <p:txBody>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2.- Objetivos</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sp>
        <p:nvSpPr>
          <p:cNvPr id="18435" name="3 Rectángulo"/>
          <p:cNvSpPr>
            <a:spLocks noChangeArrowheads="1"/>
          </p:cNvSpPr>
          <p:nvPr/>
        </p:nvSpPr>
        <p:spPr bwMode="auto">
          <a:xfrm>
            <a:off x="1007554" y="1295469"/>
            <a:ext cx="72009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marL="371475" lvl="1" indent="-285750" algn="just" eaLnBrk="1" hangingPunct="1">
              <a:spcBef>
                <a:spcPct val="0"/>
              </a:spcBef>
              <a:buFont typeface="Wingdings" panose="05000000000000000000" pitchFamily="2" charset="2"/>
              <a:buChar char="ü"/>
              <a:defRPr/>
            </a:pPr>
            <a:r>
              <a:rPr lang="es-ES" altLang="es-ES" sz="1600" dirty="0" smtClean="0">
                <a:solidFill>
                  <a:srgbClr val="00415D"/>
                </a:solidFill>
                <a:latin typeface="Calibri" pitchFamily="34" charset="0"/>
                <a:ea typeface="Calibri" pitchFamily="34" charset="0"/>
                <a:cs typeface="Calibri" pitchFamily="34" charset="0"/>
              </a:rPr>
              <a:t>Tratar de dar una visión de la operativa del e-</a:t>
            </a:r>
            <a:r>
              <a:rPr lang="es-ES" altLang="es-ES" sz="1600" dirty="0" err="1">
                <a:solidFill>
                  <a:srgbClr val="00415D"/>
                </a:solidFill>
                <a:latin typeface="Calibri" pitchFamily="34" charset="0"/>
                <a:ea typeface="Calibri" pitchFamily="34" charset="0"/>
                <a:cs typeface="Calibri" pitchFamily="34" charset="0"/>
              </a:rPr>
              <a:t>w</a:t>
            </a:r>
            <a:r>
              <a:rPr lang="es-ES" altLang="es-ES" sz="1600" dirty="0" err="1" smtClean="0">
                <a:solidFill>
                  <a:srgbClr val="00415D"/>
                </a:solidFill>
                <a:latin typeface="Calibri" pitchFamily="34" charset="0"/>
                <a:ea typeface="Calibri" pitchFamily="34" charset="0"/>
                <a:cs typeface="Calibri" pitchFamily="34" charset="0"/>
              </a:rPr>
              <a:t>aste</a:t>
            </a:r>
            <a:r>
              <a:rPr lang="es-ES" altLang="es-ES" sz="1600" dirty="0" smtClean="0">
                <a:solidFill>
                  <a:srgbClr val="00415D"/>
                </a:solidFill>
                <a:latin typeface="Calibri" pitchFamily="34" charset="0"/>
                <a:ea typeface="Calibri" pitchFamily="34" charset="0"/>
                <a:cs typeface="Calibri" pitchFamily="34" charset="0"/>
              </a:rPr>
              <a:t> y, en consecuencia, de las diversas áreas de actividad. </a:t>
            </a:r>
          </a:p>
          <a:p>
            <a:pPr marL="371475" lvl="1" indent="-2857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a:p>
            <a:pPr marL="371475" lvl="1" indent="-285750" algn="just" eaLnBrk="1" hangingPunct="1">
              <a:spcBef>
                <a:spcPct val="0"/>
              </a:spcBef>
              <a:buFont typeface="Wingdings" panose="05000000000000000000" pitchFamily="2" charset="2"/>
              <a:buChar char="ü"/>
              <a:defRPr/>
            </a:pPr>
            <a:r>
              <a:rPr lang="es-ES" altLang="es-ES" sz="1600" dirty="0" smtClean="0">
                <a:solidFill>
                  <a:srgbClr val="00415D"/>
                </a:solidFill>
                <a:latin typeface="Calibri" pitchFamily="34" charset="0"/>
                <a:ea typeface="Calibri" pitchFamily="34" charset="0"/>
                <a:cs typeface="Calibri" pitchFamily="34" charset="0"/>
              </a:rPr>
              <a:t>Consecuencia para el desarrollo económico de esa área de actividad.</a:t>
            </a:r>
          </a:p>
          <a:p>
            <a:pPr marL="371475" lvl="1" indent="-2857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a:p>
            <a:pPr marL="371475" lvl="1" indent="-285750" algn="just" eaLnBrk="1" hangingPunct="1">
              <a:spcBef>
                <a:spcPct val="0"/>
              </a:spcBef>
              <a:buFont typeface="Wingdings" panose="05000000000000000000" pitchFamily="2" charset="2"/>
              <a:buChar char="ü"/>
              <a:defRPr/>
            </a:pPr>
            <a:r>
              <a:rPr lang="es-ES" altLang="es-ES" sz="1600" dirty="0" smtClean="0">
                <a:solidFill>
                  <a:srgbClr val="00415D"/>
                </a:solidFill>
                <a:latin typeface="Calibri" pitchFamily="34" charset="0"/>
                <a:ea typeface="Calibri" pitchFamily="34" charset="0"/>
                <a:cs typeface="Calibri" pitchFamily="34" charset="0"/>
              </a:rPr>
              <a:t>La Economía Circular: ventajas y amenazas</a:t>
            </a:r>
          </a:p>
          <a:p>
            <a:pPr marL="3048000" lvl="2" indent="0" algn="just" eaLnBrk="1" hangingPunct="1">
              <a:spcBef>
                <a:spcPct val="0"/>
              </a:spcBef>
              <a:buFont typeface="Arial" pitchFamily="34" charset="0"/>
              <a:buNone/>
              <a:defRPr/>
            </a:pPr>
            <a:endParaRPr lang="es-ES" altLang="es-ES" sz="1600" dirty="0" smtClean="0">
              <a:solidFill>
                <a:srgbClr val="00415D"/>
              </a:solidFill>
              <a:latin typeface="Calibri" pitchFamily="34" charset="0"/>
              <a:ea typeface="Calibri" pitchFamily="34" charset="0"/>
              <a:cs typeface="Calibri" pitchFamily="34" charset="0"/>
            </a:endParaRPr>
          </a:p>
          <a:p>
            <a:pPr lvl="1" algn="just" eaLnBrk="1" hangingPunct="1">
              <a:spcBef>
                <a:spcPct val="0"/>
              </a:spcBef>
              <a:defRPr/>
            </a:pPr>
            <a:endParaRPr lang="es-ES" altLang="es-ES" sz="1400" dirty="0" smtClean="0">
              <a:solidFill>
                <a:srgbClr val="00415D"/>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0872" y="260648"/>
            <a:ext cx="8229600" cy="1143000"/>
          </a:xfrm>
        </p:spPr>
        <p:txBody>
          <a:bodyPr>
            <a:normAutofit fontScale="90000"/>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3.- Estructura operativa de la gestión del </a:t>
            </a:r>
            <a:br>
              <a:rPr sz="3200" dirty="0" smtClean="0">
                <a:effectLst>
                  <a:reflection stA="50000" endPos="75000" dist="12700" dir="5400000" sy="-100000" algn="bl" rotWithShape="0"/>
                </a:effectLst>
                <a:latin typeface=" "/>
                <a:cs typeface=" "/>
              </a:rPr>
            </a:br>
            <a:r>
              <a:rPr sz="3200" dirty="0" smtClean="0">
                <a:effectLst>
                  <a:reflection stA="50000" endPos="75000" dist="12700" dir="5400000" sy="-100000" algn="bl" rotWithShape="0"/>
                </a:effectLst>
                <a:latin typeface=" "/>
                <a:cs typeface=" "/>
              </a:rPr>
              <a:t>e-</a:t>
            </a:r>
            <a:r>
              <a:rPr sz="3200" dirty="0" err="1" smtClean="0">
                <a:effectLst>
                  <a:reflection stA="50000" endPos="75000" dist="12700" dir="5400000" sy="-100000" algn="bl" rotWithShape="0"/>
                </a:effectLst>
                <a:latin typeface=" "/>
                <a:cs typeface=" "/>
              </a:rPr>
              <a:t>waste</a:t>
            </a:r>
            <a:r>
              <a:rPr sz="3200" dirty="0" smtClean="0">
                <a:effectLst>
                  <a:reflection stA="50000" endPos="75000" dist="12700" dir="5400000" sy="-100000" algn="bl" rotWithShape="0"/>
                </a:effectLst>
                <a:latin typeface=" "/>
                <a:cs typeface=" "/>
              </a:rPr>
              <a:t> en Europa y España</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sp>
        <p:nvSpPr>
          <p:cNvPr id="18435" name="3 Rectángulo"/>
          <p:cNvSpPr>
            <a:spLocks noChangeArrowheads="1"/>
          </p:cNvSpPr>
          <p:nvPr/>
        </p:nvSpPr>
        <p:spPr bwMode="auto">
          <a:xfrm>
            <a:off x="539750" y="1358900"/>
            <a:ext cx="77771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lvl="1" algn="just" eaLnBrk="1" hangingPunct="1">
              <a:spcBef>
                <a:spcPct val="0"/>
              </a:spcBef>
              <a:buFont typeface="Wingdings" panose="05000000000000000000" pitchFamily="2" charset="2"/>
              <a:buChar char="q"/>
              <a:defRPr/>
            </a:pPr>
            <a:r>
              <a:rPr lang="es-ES" altLang="es-ES" sz="1400" dirty="0" smtClean="0">
                <a:solidFill>
                  <a:srgbClr val="00415D"/>
                </a:solidFill>
                <a:latin typeface="Calibri" pitchFamily="34" charset="0"/>
                <a:ea typeface="Calibri" pitchFamily="34" charset="0"/>
                <a:cs typeface="Calibri" pitchFamily="34" charset="0"/>
              </a:rPr>
              <a:t>Dos Sistemas</a:t>
            </a: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sp>
        <p:nvSpPr>
          <p:cNvPr id="3" name="Flecha doblada 2"/>
          <p:cNvSpPr/>
          <p:nvPr/>
        </p:nvSpPr>
        <p:spPr>
          <a:xfrm>
            <a:off x="2538735" y="1290387"/>
            <a:ext cx="127223" cy="216024"/>
          </a:xfrm>
          <a:prstGeom prst="bentArrow">
            <a:avLst>
              <a:gd name="adj1" fmla="val 10440"/>
              <a:gd name="adj2" fmla="val 23180"/>
              <a:gd name="adj3" fmla="val 31760"/>
              <a:gd name="adj4" fmla="val 70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solidFill>
                <a:schemeClr val="tx1"/>
              </a:solidFill>
            </a:endParaRPr>
          </a:p>
        </p:txBody>
      </p:sp>
      <p:sp>
        <p:nvSpPr>
          <p:cNvPr id="7" name="Flecha doblada 6"/>
          <p:cNvSpPr/>
          <p:nvPr/>
        </p:nvSpPr>
        <p:spPr>
          <a:xfrm flipV="1">
            <a:off x="2538735" y="1521238"/>
            <a:ext cx="127223" cy="251578"/>
          </a:xfrm>
          <a:prstGeom prst="bentArrow">
            <a:avLst>
              <a:gd name="adj1" fmla="val 10440"/>
              <a:gd name="adj2" fmla="val 23180"/>
              <a:gd name="adj3" fmla="val 31760"/>
              <a:gd name="adj4" fmla="val 70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solidFill>
                <a:schemeClr val="tx1"/>
              </a:solidFill>
            </a:endParaRPr>
          </a:p>
        </p:txBody>
      </p:sp>
      <p:sp>
        <p:nvSpPr>
          <p:cNvPr id="5" name="CuadroTexto 4"/>
          <p:cNvSpPr txBox="1"/>
          <p:nvPr/>
        </p:nvSpPr>
        <p:spPr>
          <a:xfrm>
            <a:off x="2665958" y="1117650"/>
            <a:ext cx="1296144" cy="369332"/>
          </a:xfrm>
          <a:prstGeom prst="rect">
            <a:avLst/>
          </a:prstGeom>
          <a:noFill/>
        </p:spPr>
        <p:txBody>
          <a:bodyPr wrap="square" rtlCol="0">
            <a:spAutoFit/>
          </a:bodyPr>
          <a:lstStyle/>
          <a:p>
            <a:r>
              <a:rPr lang="es-ES" dirty="0" smtClean="0">
                <a:solidFill>
                  <a:srgbClr val="FF0000"/>
                </a:solidFill>
              </a:rPr>
              <a:t>Individual</a:t>
            </a:r>
            <a:endParaRPr lang="es-ES" dirty="0">
              <a:solidFill>
                <a:srgbClr val="FF0000"/>
              </a:solidFill>
            </a:endParaRPr>
          </a:p>
        </p:txBody>
      </p:sp>
      <p:sp>
        <p:nvSpPr>
          <p:cNvPr id="6" name="CuadroTexto 5"/>
          <p:cNvSpPr txBox="1"/>
          <p:nvPr/>
        </p:nvSpPr>
        <p:spPr>
          <a:xfrm>
            <a:off x="2653779" y="1543566"/>
            <a:ext cx="1133644" cy="369332"/>
          </a:xfrm>
          <a:prstGeom prst="rect">
            <a:avLst/>
          </a:prstGeom>
          <a:noFill/>
        </p:spPr>
        <p:txBody>
          <a:bodyPr wrap="none" rtlCol="0">
            <a:spAutoFit/>
          </a:bodyPr>
          <a:lstStyle/>
          <a:p>
            <a:r>
              <a:rPr lang="es-ES" dirty="0">
                <a:solidFill>
                  <a:srgbClr val="FF0000"/>
                </a:solidFill>
              </a:rPr>
              <a:t>Colectivo</a:t>
            </a:r>
          </a:p>
        </p:txBody>
      </p:sp>
      <p:sp>
        <p:nvSpPr>
          <p:cNvPr id="9" name="CuadroTexto 8"/>
          <p:cNvSpPr txBox="1"/>
          <p:nvPr/>
        </p:nvSpPr>
        <p:spPr>
          <a:xfrm>
            <a:off x="1115616" y="2027421"/>
            <a:ext cx="1800200" cy="307777"/>
          </a:xfrm>
          <a:prstGeom prst="rect">
            <a:avLst/>
          </a:prstGeom>
          <a:noFill/>
        </p:spPr>
        <p:txBody>
          <a:bodyPr wrap="square" rtlCol="0">
            <a:spAutoFit/>
          </a:bodyPr>
          <a:lstStyle/>
          <a:p>
            <a:pPr marL="285750" indent="-285750">
              <a:buFont typeface="Wingdings" panose="05000000000000000000" pitchFamily="2" charset="2"/>
              <a:buChar char="q"/>
            </a:pPr>
            <a:r>
              <a:rPr lang="es-ES" sz="1400" dirty="0">
                <a:solidFill>
                  <a:srgbClr val="00415D"/>
                </a:solidFill>
                <a:latin typeface="Calibri" pitchFamily="34" charset="0"/>
                <a:ea typeface="Calibri" pitchFamily="34" charset="0"/>
                <a:cs typeface="Calibri" pitchFamily="34" charset="0"/>
              </a:rPr>
              <a:t>Operativa común:</a:t>
            </a:r>
          </a:p>
        </p:txBody>
      </p:sp>
      <p:sp>
        <p:nvSpPr>
          <p:cNvPr id="10" name="CuadroTexto 9"/>
          <p:cNvSpPr txBox="1"/>
          <p:nvPr/>
        </p:nvSpPr>
        <p:spPr>
          <a:xfrm>
            <a:off x="2915816" y="2020947"/>
            <a:ext cx="5976664" cy="1569660"/>
          </a:xfrm>
          <a:prstGeom prst="rect">
            <a:avLst/>
          </a:prstGeom>
          <a:noFill/>
        </p:spPr>
        <p:txBody>
          <a:bodyPr wrap="square" rtlCol="0">
            <a:spAutoFit/>
          </a:bodyPr>
          <a:lstStyle/>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Separación y desmantelamiento en subconjuntos y componentes.</a:t>
            </a:r>
          </a:p>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Descontaminación</a:t>
            </a:r>
          </a:p>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Separación manual.</a:t>
            </a:r>
          </a:p>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Procesamiento mecánico de materiales similares.</a:t>
            </a:r>
          </a:p>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Procesamiento mecánico de materiales mixtos.</a:t>
            </a:r>
          </a:p>
          <a:p>
            <a:pPr marL="285750" indent="-285750">
              <a:buFont typeface="Wingdings" panose="05000000000000000000" pitchFamily="2" charset="2"/>
              <a:buChar char="ü"/>
            </a:pPr>
            <a:r>
              <a:rPr lang="es-ES" sz="1600" dirty="0">
                <a:solidFill>
                  <a:srgbClr val="00415D"/>
                </a:solidFill>
                <a:latin typeface="Calibri" pitchFamily="34" charset="0"/>
                <a:ea typeface="Calibri" pitchFamily="34" charset="0"/>
                <a:cs typeface="Calibri" pitchFamily="34" charset="0"/>
              </a:rPr>
              <a:t>Refinación de metales / fundición</a:t>
            </a:r>
          </a:p>
        </p:txBody>
      </p:sp>
      <p:sp>
        <p:nvSpPr>
          <p:cNvPr id="11" name="CuadroTexto 10"/>
          <p:cNvSpPr txBox="1"/>
          <p:nvPr/>
        </p:nvSpPr>
        <p:spPr>
          <a:xfrm>
            <a:off x="6084168" y="3452107"/>
            <a:ext cx="1007007" cy="276999"/>
          </a:xfrm>
          <a:prstGeom prst="rect">
            <a:avLst/>
          </a:prstGeom>
          <a:noFill/>
        </p:spPr>
        <p:txBody>
          <a:bodyPr wrap="none" rtlCol="0">
            <a:spAutoFit/>
          </a:bodyPr>
          <a:lstStyle/>
          <a:p>
            <a:r>
              <a:rPr lang="es-ES" sz="1200" dirty="0" smtClean="0"/>
              <a:t>Fuente: OIT</a:t>
            </a:r>
            <a:endParaRPr lang="es-ES" sz="1200" dirty="0"/>
          </a:p>
        </p:txBody>
      </p:sp>
      <p:sp>
        <p:nvSpPr>
          <p:cNvPr id="12" name="CuadroTexto 11"/>
          <p:cNvSpPr txBox="1"/>
          <p:nvPr/>
        </p:nvSpPr>
        <p:spPr>
          <a:xfrm>
            <a:off x="1115616" y="3497062"/>
            <a:ext cx="2907463" cy="307777"/>
          </a:xfrm>
          <a:prstGeom prst="rect">
            <a:avLst/>
          </a:prstGeom>
          <a:noFill/>
        </p:spPr>
        <p:txBody>
          <a:bodyPr wrap="none" rtlCol="0">
            <a:spAutoFit/>
          </a:bodyPr>
          <a:lstStyle/>
          <a:p>
            <a:pPr marL="285750" indent="-285750">
              <a:buFont typeface="Wingdings" panose="05000000000000000000" pitchFamily="2" charset="2"/>
              <a:buChar char="q"/>
            </a:pPr>
            <a:r>
              <a:rPr lang="es-ES" sz="1400" dirty="0">
                <a:solidFill>
                  <a:srgbClr val="00415D"/>
                </a:solidFill>
                <a:latin typeface="Calibri" pitchFamily="34" charset="0"/>
                <a:ea typeface="Calibri" pitchFamily="34" charset="0"/>
                <a:cs typeface="Calibri" pitchFamily="34" charset="0"/>
              </a:rPr>
              <a:t>Cadena de reciclaje </a:t>
            </a:r>
            <a:r>
              <a:rPr lang="es-ES" sz="1400" dirty="0" smtClean="0">
                <a:solidFill>
                  <a:srgbClr val="00415D"/>
                </a:solidFill>
                <a:latin typeface="Calibri" pitchFamily="34" charset="0"/>
                <a:ea typeface="Calibri" pitchFamily="34" charset="0"/>
                <a:cs typeface="Calibri" pitchFamily="34" charset="0"/>
              </a:rPr>
              <a:t>esquemática:</a:t>
            </a:r>
            <a:endParaRPr lang="es-ES" sz="1400" dirty="0">
              <a:solidFill>
                <a:srgbClr val="00415D"/>
              </a:solidFill>
              <a:latin typeface="Calibri" pitchFamily="34" charset="0"/>
              <a:ea typeface="Calibri" pitchFamily="34" charset="0"/>
              <a:cs typeface="Calibri" pitchFamily="34" charset="0"/>
            </a:endParaRPr>
          </a:p>
        </p:txBody>
      </p:sp>
      <p:sp>
        <p:nvSpPr>
          <p:cNvPr id="13" name="Cheurón 12"/>
          <p:cNvSpPr/>
          <p:nvPr/>
        </p:nvSpPr>
        <p:spPr>
          <a:xfrm>
            <a:off x="3419871" y="4150275"/>
            <a:ext cx="1216397" cy="50405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4" name="Flecha abajo 13"/>
          <p:cNvSpPr/>
          <p:nvPr/>
        </p:nvSpPr>
        <p:spPr>
          <a:xfrm>
            <a:off x="3898410" y="4775018"/>
            <a:ext cx="221975" cy="27805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bajo 21"/>
          <p:cNvSpPr/>
          <p:nvPr/>
        </p:nvSpPr>
        <p:spPr>
          <a:xfrm>
            <a:off x="4900035" y="4775018"/>
            <a:ext cx="221975" cy="27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abajo 22"/>
          <p:cNvSpPr/>
          <p:nvPr/>
        </p:nvSpPr>
        <p:spPr>
          <a:xfrm>
            <a:off x="5973180" y="4775018"/>
            <a:ext cx="221975" cy="27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bajo 23"/>
          <p:cNvSpPr/>
          <p:nvPr/>
        </p:nvSpPr>
        <p:spPr>
          <a:xfrm>
            <a:off x="7120866" y="4775018"/>
            <a:ext cx="221975" cy="27805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2538735" y="4217637"/>
            <a:ext cx="864339" cy="369332"/>
          </a:xfrm>
          <a:prstGeom prst="rect">
            <a:avLst/>
          </a:prstGeom>
          <a:noFill/>
        </p:spPr>
        <p:txBody>
          <a:bodyPr wrap="none" rtlCol="0">
            <a:spAutoFit/>
          </a:bodyPr>
          <a:lstStyle/>
          <a:p>
            <a:r>
              <a:rPr lang="es-ES" dirty="0" smtClean="0"/>
              <a:t>WEEE</a:t>
            </a:r>
            <a:endParaRPr lang="es-ES" dirty="0"/>
          </a:p>
        </p:txBody>
      </p:sp>
      <p:sp>
        <p:nvSpPr>
          <p:cNvPr id="21" name="CuadroTexto 20"/>
          <p:cNvSpPr txBox="1"/>
          <p:nvPr/>
        </p:nvSpPr>
        <p:spPr>
          <a:xfrm>
            <a:off x="3604705" y="4217637"/>
            <a:ext cx="967295" cy="307777"/>
          </a:xfrm>
          <a:prstGeom prst="rect">
            <a:avLst/>
          </a:prstGeom>
          <a:noFill/>
        </p:spPr>
        <p:txBody>
          <a:bodyPr wrap="square" rtlCol="0">
            <a:spAutoFit/>
          </a:bodyPr>
          <a:lstStyle/>
          <a:p>
            <a:r>
              <a:rPr lang="es-ES" sz="1400" dirty="0" err="1" smtClean="0"/>
              <a:t>Collection</a:t>
            </a:r>
            <a:endParaRPr lang="es-ES" sz="1400" dirty="0"/>
          </a:p>
        </p:txBody>
      </p:sp>
      <p:sp>
        <p:nvSpPr>
          <p:cNvPr id="27" name="Cheurón 26"/>
          <p:cNvSpPr/>
          <p:nvPr/>
        </p:nvSpPr>
        <p:spPr>
          <a:xfrm>
            <a:off x="4507731" y="4150275"/>
            <a:ext cx="1216397" cy="504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5" name="CuadroTexto 24"/>
          <p:cNvSpPr txBox="1"/>
          <p:nvPr/>
        </p:nvSpPr>
        <p:spPr>
          <a:xfrm>
            <a:off x="4706688" y="4151375"/>
            <a:ext cx="861133" cy="523220"/>
          </a:xfrm>
          <a:prstGeom prst="rect">
            <a:avLst/>
          </a:prstGeom>
          <a:noFill/>
        </p:spPr>
        <p:txBody>
          <a:bodyPr wrap="none" rtlCol="0">
            <a:spAutoFit/>
          </a:bodyPr>
          <a:lstStyle/>
          <a:p>
            <a:r>
              <a:rPr lang="es-ES" sz="1400" dirty="0" smtClean="0"/>
              <a:t>   </a:t>
            </a:r>
            <a:r>
              <a:rPr lang="es-ES" sz="1400" dirty="0" err="1" smtClean="0"/>
              <a:t>Dis</a:t>
            </a:r>
            <a:r>
              <a:rPr lang="es-ES" sz="1400" dirty="0" smtClean="0"/>
              <a:t> </a:t>
            </a:r>
            <a:r>
              <a:rPr lang="es-ES" sz="1400" dirty="0"/>
              <a:t>– </a:t>
            </a:r>
          </a:p>
          <a:p>
            <a:r>
              <a:rPr lang="es-ES" sz="1400" dirty="0" err="1"/>
              <a:t>mantling</a:t>
            </a:r>
            <a:endParaRPr lang="es-ES" sz="1400" dirty="0"/>
          </a:p>
        </p:txBody>
      </p:sp>
      <p:sp>
        <p:nvSpPr>
          <p:cNvPr id="29" name="Cheurón 28"/>
          <p:cNvSpPr/>
          <p:nvPr/>
        </p:nvSpPr>
        <p:spPr>
          <a:xfrm>
            <a:off x="5578551" y="4150275"/>
            <a:ext cx="1216397" cy="504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0" name="CuadroTexto 29"/>
          <p:cNvSpPr txBox="1"/>
          <p:nvPr/>
        </p:nvSpPr>
        <p:spPr>
          <a:xfrm>
            <a:off x="5681952" y="4119896"/>
            <a:ext cx="1050288" cy="523220"/>
          </a:xfrm>
          <a:prstGeom prst="rect">
            <a:avLst/>
          </a:prstGeom>
          <a:noFill/>
        </p:spPr>
        <p:txBody>
          <a:bodyPr wrap="none" rtlCol="0">
            <a:spAutoFit/>
          </a:bodyPr>
          <a:lstStyle/>
          <a:p>
            <a:r>
              <a:rPr lang="es-ES" sz="1400" dirty="0" smtClean="0"/>
              <a:t>     Pre </a:t>
            </a:r>
            <a:r>
              <a:rPr lang="es-ES" sz="1400" dirty="0"/>
              <a:t>– </a:t>
            </a:r>
          </a:p>
          <a:p>
            <a:r>
              <a:rPr lang="es-ES" sz="1400" dirty="0" err="1" smtClean="0"/>
              <a:t>processing</a:t>
            </a:r>
            <a:endParaRPr lang="es-ES" sz="1400" dirty="0"/>
          </a:p>
        </p:txBody>
      </p:sp>
      <p:sp>
        <p:nvSpPr>
          <p:cNvPr id="31" name="Cheurón 30"/>
          <p:cNvSpPr/>
          <p:nvPr/>
        </p:nvSpPr>
        <p:spPr>
          <a:xfrm>
            <a:off x="6669623" y="4139060"/>
            <a:ext cx="1216397" cy="50405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2" name="CuadroTexto 31"/>
          <p:cNvSpPr txBox="1"/>
          <p:nvPr/>
        </p:nvSpPr>
        <p:spPr>
          <a:xfrm>
            <a:off x="6731059" y="4129478"/>
            <a:ext cx="1050288" cy="523220"/>
          </a:xfrm>
          <a:prstGeom prst="rect">
            <a:avLst/>
          </a:prstGeom>
          <a:noFill/>
        </p:spPr>
        <p:txBody>
          <a:bodyPr wrap="none" rtlCol="0">
            <a:spAutoFit/>
          </a:bodyPr>
          <a:lstStyle/>
          <a:p>
            <a:r>
              <a:rPr lang="es-ES" sz="1400" dirty="0" smtClean="0"/>
              <a:t>     </a:t>
            </a:r>
            <a:r>
              <a:rPr lang="es-ES" sz="1400" dirty="0" err="1" smtClean="0"/>
              <a:t>End</a:t>
            </a:r>
            <a:r>
              <a:rPr lang="es-ES" sz="1400" dirty="0" smtClean="0"/>
              <a:t> </a:t>
            </a:r>
            <a:r>
              <a:rPr lang="es-ES" sz="1400" dirty="0"/>
              <a:t>– </a:t>
            </a:r>
          </a:p>
          <a:p>
            <a:r>
              <a:rPr lang="es-ES" sz="1400" dirty="0" err="1" smtClean="0"/>
              <a:t>processing</a:t>
            </a:r>
            <a:endParaRPr lang="es-ES" sz="1400" dirty="0"/>
          </a:p>
        </p:txBody>
      </p:sp>
      <p:sp>
        <p:nvSpPr>
          <p:cNvPr id="33" name="CuadroTexto 32"/>
          <p:cNvSpPr txBox="1"/>
          <p:nvPr/>
        </p:nvSpPr>
        <p:spPr>
          <a:xfrm>
            <a:off x="7946236" y="4005064"/>
            <a:ext cx="1197764" cy="646331"/>
          </a:xfrm>
          <a:prstGeom prst="rect">
            <a:avLst/>
          </a:prstGeom>
          <a:noFill/>
        </p:spPr>
        <p:txBody>
          <a:bodyPr wrap="none" rtlCol="0">
            <a:spAutoFit/>
          </a:bodyPr>
          <a:lstStyle/>
          <a:p>
            <a:r>
              <a:rPr lang="es-ES" dirty="0" err="1" smtClean="0"/>
              <a:t>Recycled</a:t>
            </a:r>
            <a:r>
              <a:rPr lang="es-ES" dirty="0" smtClean="0"/>
              <a:t> </a:t>
            </a:r>
          </a:p>
          <a:p>
            <a:r>
              <a:rPr lang="es-ES" dirty="0" err="1" smtClean="0"/>
              <a:t>metals</a:t>
            </a:r>
            <a:endParaRPr lang="es-ES" dirty="0"/>
          </a:p>
        </p:txBody>
      </p:sp>
      <p:sp>
        <p:nvSpPr>
          <p:cNvPr id="34" name="Cheurón 33"/>
          <p:cNvSpPr/>
          <p:nvPr/>
        </p:nvSpPr>
        <p:spPr>
          <a:xfrm>
            <a:off x="7777924" y="4632813"/>
            <a:ext cx="1216397" cy="50405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6" name="Cheurón 35"/>
          <p:cNvSpPr/>
          <p:nvPr/>
        </p:nvSpPr>
        <p:spPr>
          <a:xfrm>
            <a:off x="7777924" y="5132344"/>
            <a:ext cx="1216397" cy="504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7" name="CuadroTexto 36"/>
          <p:cNvSpPr txBox="1"/>
          <p:nvPr/>
        </p:nvSpPr>
        <p:spPr>
          <a:xfrm>
            <a:off x="7763445" y="4728690"/>
            <a:ext cx="1010213" cy="307777"/>
          </a:xfrm>
          <a:prstGeom prst="rect">
            <a:avLst/>
          </a:prstGeom>
          <a:noFill/>
        </p:spPr>
        <p:txBody>
          <a:bodyPr wrap="none" rtlCol="0">
            <a:spAutoFit/>
          </a:bodyPr>
          <a:lstStyle/>
          <a:p>
            <a:r>
              <a:rPr lang="es-ES" sz="1400" dirty="0" smtClean="0"/>
              <a:t>     Re-use</a:t>
            </a:r>
            <a:endParaRPr lang="es-ES" sz="1400" dirty="0"/>
          </a:p>
        </p:txBody>
      </p:sp>
      <p:sp>
        <p:nvSpPr>
          <p:cNvPr id="38" name="CuadroTexto 37"/>
          <p:cNvSpPr txBox="1"/>
          <p:nvPr/>
        </p:nvSpPr>
        <p:spPr>
          <a:xfrm>
            <a:off x="7685098" y="5157192"/>
            <a:ext cx="1207382" cy="492443"/>
          </a:xfrm>
          <a:prstGeom prst="rect">
            <a:avLst/>
          </a:prstGeom>
          <a:noFill/>
        </p:spPr>
        <p:txBody>
          <a:bodyPr wrap="none" rtlCol="0">
            <a:spAutoFit/>
          </a:bodyPr>
          <a:lstStyle/>
          <a:p>
            <a:r>
              <a:rPr lang="es-ES" sz="1400" dirty="0" smtClean="0"/>
              <a:t>     </a:t>
            </a:r>
            <a:r>
              <a:rPr lang="es-ES" sz="1200" dirty="0" err="1" smtClean="0"/>
              <a:t>Handling</a:t>
            </a:r>
            <a:r>
              <a:rPr lang="es-ES" sz="1200" dirty="0" smtClean="0"/>
              <a:t> of</a:t>
            </a:r>
          </a:p>
          <a:p>
            <a:r>
              <a:rPr lang="es-ES" sz="1200" dirty="0" smtClean="0"/>
              <a:t>     final </a:t>
            </a:r>
            <a:r>
              <a:rPr lang="es-ES" sz="1200" dirty="0" err="1" smtClean="0"/>
              <a:t>waste</a:t>
            </a:r>
            <a:endParaRPr lang="es-ES" sz="1200" dirty="0"/>
          </a:p>
        </p:txBody>
      </p:sp>
      <p:sp>
        <p:nvSpPr>
          <p:cNvPr id="26" name="CuadroTexto 25"/>
          <p:cNvSpPr txBox="1"/>
          <p:nvPr/>
        </p:nvSpPr>
        <p:spPr>
          <a:xfrm>
            <a:off x="3547090" y="5157192"/>
            <a:ext cx="3977238" cy="369332"/>
          </a:xfrm>
          <a:prstGeom prst="rect">
            <a:avLst/>
          </a:prstGeom>
          <a:noFill/>
        </p:spPr>
        <p:txBody>
          <a:bodyPr wrap="square" rtlCol="0">
            <a:spAutoFit/>
          </a:bodyPr>
          <a:lstStyle/>
          <a:p>
            <a:r>
              <a:rPr lang="es-ES" dirty="0" err="1" smtClean="0"/>
              <a:t>Separated</a:t>
            </a:r>
            <a:r>
              <a:rPr lang="es-ES" dirty="0" smtClean="0"/>
              <a:t> </a:t>
            </a:r>
            <a:r>
              <a:rPr lang="es-ES" dirty="0" err="1" smtClean="0"/>
              <a:t>components</a:t>
            </a:r>
            <a:r>
              <a:rPr lang="es-ES" dirty="0" smtClean="0"/>
              <a:t> and </a:t>
            </a:r>
            <a:r>
              <a:rPr lang="es-ES" dirty="0" err="1" smtClean="0"/>
              <a:t>fractions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0872" y="260648"/>
            <a:ext cx="8229600" cy="1143000"/>
          </a:xfrm>
        </p:spPr>
        <p:txBody>
          <a:bodyPr>
            <a:normAutofit/>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¿Cómo funciona un sistema colectivo?</a:t>
            </a:r>
            <a:br>
              <a:rPr sz="3200" dirty="0" smtClean="0">
                <a:effectLst>
                  <a:reflection stA="50000" endPos="75000" dist="12700" dir="5400000" sy="-100000" algn="bl" rotWithShape="0"/>
                </a:effectLst>
                <a:latin typeface=" "/>
                <a:cs typeface=" "/>
              </a:rPr>
            </a:br>
            <a:endParaRPr sz="1600" dirty="0">
              <a:solidFill>
                <a:srgbClr val="00415D"/>
              </a:solidFill>
              <a:latin typeface="Calibri" pitchFamily="34" charset="0"/>
              <a:ea typeface="Calibri" pitchFamily="34" charset="0"/>
              <a:cs typeface="Calibri" pitchFamily="34" charset="0"/>
            </a:endParaRPr>
          </a:p>
        </p:txBody>
      </p:sp>
      <p:sp>
        <p:nvSpPr>
          <p:cNvPr id="18435" name="3 Rectángulo"/>
          <p:cNvSpPr>
            <a:spLocks noChangeArrowheads="1"/>
          </p:cNvSpPr>
          <p:nvPr/>
        </p:nvSpPr>
        <p:spPr bwMode="auto">
          <a:xfrm>
            <a:off x="395536" y="1070789"/>
            <a:ext cx="7777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lvl="1" algn="just" eaLnBrk="1" hangingPunct="1">
              <a:spcBef>
                <a:spcPct val="0"/>
              </a:spcBef>
              <a:buFont typeface="Wingdings" panose="05000000000000000000" pitchFamily="2" charset="2"/>
              <a:buChar char="q"/>
              <a:defRPr/>
            </a:pPr>
            <a:r>
              <a:rPr lang="es-ES" altLang="es-ES" sz="1600" dirty="0">
                <a:solidFill>
                  <a:srgbClr val="00415D"/>
                </a:solidFill>
                <a:latin typeface="Calibri" pitchFamily="34" charset="0"/>
                <a:ea typeface="Calibri" pitchFamily="34" charset="0"/>
                <a:cs typeface="Calibri" pitchFamily="34" charset="0"/>
              </a:rPr>
              <a:t>El papel de los sistemas </a:t>
            </a:r>
            <a:r>
              <a:rPr lang="es-ES" altLang="es-ES" sz="1600" dirty="0" smtClean="0">
                <a:solidFill>
                  <a:srgbClr val="00415D"/>
                </a:solidFill>
                <a:latin typeface="Calibri" pitchFamily="34" charset="0"/>
                <a:ea typeface="Calibri" pitchFamily="34" charset="0"/>
                <a:cs typeface="Calibri" pitchFamily="34" charset="0"/>
              </a:rPr>
              <a:t>colectivos:</a:t>
            </a:r>
            <a:endParaRPr lang="es-ES" altLang="es-ES" sz="1400" dirty="0" smtClean="0">
              <a:solidFill>
                <a:srgbClr val="FF0000"/>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grpSp>
        <p:nvGrpSpPr>
          <p:cNvPr id="65" name="1 Grupo"/>
          <p:cNvGrpSpPr>
            <a:grpSpLocks/>
          </p:cNvGrpSpPr>
          <p:nvPr/>
        </p:nvGrpSpPr>
        <p:grpSpPr bwMode="auto">
          <a:xfrm>
            <a:off x="759147" y="1340768"/>
            <a:ext cx="8384853" cy="4176464"/>
            <a:chOff x="393700" y="1243013"/>
            <a:chExt cx="8357011" cy="4849812"/>
          </a:xfrm>
        </p:grpSpPr>
        <p:sp>
          <p:nvSpPr>
            <p:cNvPr id="66" name="Text Box 4"/>
            <p:cNvSpPr txBox="1">
              <a:spLocks noChangeArrowheads="1"/>
            </p:cNvSpPr>
            <p:nvPr/>
          </p:nvSpPr>
          <p:spPr bwMode="auto">
            <a:xfrm>
              <a:off x="393700" y="3390901"/>
              <a:ext cx="208925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Comunidades</a:t>
              </a:r>
            </a:p>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Autónomas</a:t>
              </a:r>
            </a:p>
          </p:txBody>
        </p:sp>
        <p:sp>
          <p:nvSpPr>
            <p:cNvPr id="67" name="Text Box 6"/>
            <p:cNvSpPr txBox="1">
              <a:spLocks noChangeArrowheads="1"/>
            </p:cNvSpPr>
            <p:nvPr/>
          </p:nvSpPr>
          <p:spPr bwMode="auto">
            <a:xfrm>
              <a:off x="3494144" y="3476626"/>
              <a:ext cx="201423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200" b="1" dirty="0" smtClean="0">
                  <a:solidFill>
                    <a:schemeClr val="tx2">
                      <a:lumMod val="75000"/>
                    </a:schemeClr>
                  </a:solidFill>
                  <a:latin typeface="Arial Narrow" pitchFamily="34" charset="0"/>
                </a:rPr>
                <a:t>Sistemas Colectivos de Responsabilidad Ampliada del Productor (SCRAP-SIG)</a:t>
              </a:r>
            </a:p>
          </p:txBody>
        </p:sp>
        <p:sp>
          <p:nvSpPr>
            <p:cNvPr id="68" name="Text Box 7"/>
            <p:cNvSpPr txBox="1">
              <a:spLocks noChangeArrowheads="1"/>
            </p:cNvSpPr>
            <p:nvPr/>
          </p:nvSpPr>
          <p:spPr bwMode="auto">
            <a:xfrm>
              <a:off x="3636038" y="5753100"/>
              <a:ext cx="179894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600" b="1" smtClean="0">
                  <a:solidFill>
                    <a:schemeClr val="tx2">
                      <a:lumMod val="75000"/>
                    </a:schemeClr>
                  </a:solidFill>
                  <a:latin typeface="Arial Narrow" pitchFamily="34" charset="0"/>
                </a:rPr>
                <a:t>Productores</a:t>
              </a:r>
            </a:p>
          </p:txBody>
        </p:sp>
        <p:sp>
          <p:nvSpPr>
            <p:cNvPr id="69" name="Text Box 8"/>
            <p:cNvSpPr txBox="1">
              <a:spLocks noChangeArrowheads="1"/>
            </p:cNvSpPr>
            <p:nvPr/>
          </p:nvSpPr>
          <p:spPr bwMode="auto">
            <a:xfrm>
              <a:off x="4717360" y="4556125"/>
              <a:ext cx="201749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eaLnBrk="1" hangingPunct="1">
                <a:spcBef>
                  <a:spcPct val="50000"/>
                </a:spcBef>
                <a:buFontTx/>
                <a:buNone/>
                <a:defRPr/>
              </a:pPr>
              <a:r>
                <a:rPr lang="es-ES" altLang="es-ES" sz="1200" dirty="0" smtClean="0">
                  <a:solidFill>
                    <a:schemeClr val="tx2">
                      <a:lumMod val="75000"/>
                    </a:schemeClr>
                  </a:solidFill>
                  <a:latin typeface="Arial Narrow" pitchFamily="34" charset="0"/>
                </a:rPr>
                <a:t>FLUJO FINANCIERO:</a:t>
              </a:r>
            </a:p>
            <a:p>
              <a:pPr eaLnBrk="1" hangingPunct="1">
                <a:spcBef>
                  <a:spcPct val="50000"/>
                </a:spcBef>
                <a:buFontTx/>
                <a:buNone/>
                <a:defRPr/>
              </a:pPr>
              <a:r>
                <a:rPr lang="es-ES" altLang="es-ES" sz="1200" dirty="0" smtClean="0">
                  <a:solidFill>
                    <a:schemeClr val="tx2">
                      <a:lumMod val="75000"/>
                    </a:schemeClr>
                  </a:solidFill>
                  <a:latin typeface="Arial Narrow" pitchFamily="34" charset="0"/>
                </a:rPr>
                <a:t>- Cuota de adhesión</a:t>
              </a:r>
            </a:p>
            <a:p>
              <a:pPr eaLnBrk="1" hangingPunct="1">
                <a:spcBef>
                  <a:spcPct val="50000"/>
                </a:spcBef>
                <a:buFontTx/>
                <a:buNone/>
                <a:defRPr/>
              </a:pPr>
              <a:r>
                <a:rPr lang="es-ES" altLang="es-ES" sz="1200" dirty="0" smtClean="0">
                  <a:solidFill>
                    <a:schemeClr val="tx2">
                      <a:lumMod val="75000"/>
                    </a:schemeClr>
                  </a:solidFill>
                  <a:latin typeface="Arial Narrow" pitchFamily="34" charset="0"/>
                </a:rPr>
                <a:t>- CONTRIBUCIÓN PERIÓDICA (euros/kg o euros/</a:t>
              </a:r>
              <a:r>
                <a:rPr lang="es-ES" altLang="es-ES" sz="1200" dirty="0" err="1" smtClean="0">
                  <a:solidFill>
                    <a:schemeClr val="tx2">
                      <a:lumMod val="75000"/>
                    </a:schemeClr>
                  </a:solidFill>
                  <a:latin typeface="Arial Narrow" pitchFamily="34" charset="0"/>
                </a:rPr>
                <a:t>ud</a:t>
              </a:r>
              <a:r>
                <a:rPr lang="es-ES" altLang="es-ES" sz="1200" dirty="0" smtClean="0">
                  <a:solidFill>
                    <a:schemeClr val="tx2">
                      <a:lumMod val="75000"/>
                    </a:schemeClr>
                  </a:solidFill>
                  <a:latin typeface="Arial Narrow" pitchFamily="34" charset="0"/>
                </a:rPr>
                <a:t>)</a:t>
              </a:r>
            </a:p>
          </p:txBody>
        </p:sp>
        <p:sp>
          <p:nvSpPr>
            <p:cNvPr id="70" name="Text Box 9"/>
            <p:cNvSpPr txBox="1">
              <a:spLocks noChangeArrowheads="1"/>
            </p:cNvSpPr>
            <p:nvPr/>
          </p:nvSpPr>
          <p:spPr bwMode="auto">
            <a:xfrm>
              <a:off x="5867184" y="3355976"/>
              <a:ext cx="201586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eaLnBrk="1" hangingPunct="1">
                <a:spcBef>
                  <a:spcPct val="50000"/>
                </a:spcBef>
                <a:buFontTx/>
                <a:buNone/>
                <a:defRPr/>
              </a:pPr>
              <a:r>
                <a:rPr lang="es-ES" altLang="es-ES" sz="1200" dirty="0" smtClean="0">
                  <a:solidFill>
                    <a:schemeClr val="tx2">
                      <a:lumMod val="75000"/>
                    </a:schemeClr>
                  </a:solidFill>
                  <a:latin typeface="Arial Narrow" pitchFamily="34" charset="0"/>
                </a:rPr>
                <a:t>Contratan</a:t>
              </a:r>
            </a:p>
          </p:txBody>
        </p:sp>
        <p:sp>
          <p:nvSpPr>
            <p:cNvPr id="71" name="Text Box 10"/>
            <p:cNvSpPr txBox="1">
              <a:spLocks noChangeArrowheads="1"/>
            </p:cNvSpPr>
            <p:nvPr/>
          </p:nvSpPr>
          <p:spPr bwMode="auto">
            <a:xfrm>
              <a:off x="7020268" y="2965451"/>
              <a:ext cx="1511896"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Logistas</a:t>
              </a:r>
            </a:p>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Recicladores</a:t>
              </a:r>
            </a:p>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Puntos Limpios</a:t>
              </a:r>
            </a:p>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Distribución</a:t>
              </a:r>
            </a:p>
          </p:txBody>
        </p:sp>
        <p:sp>
          <p:nvSpPr>
            <p:cNvPr id="72" name="Text Box 11"/>
            <p:cNvSpPr txBox="1">
              <a:spLocks noChangeArrowheads="1"/>
            </p:cNvSpPr>
            <p:nvPr/>
          </p:nvSpPr>
          <p:spPr bwMode="auto">
            <a:xfrm>
              <a:off x="2442179" y="3384551"/>
              <a:ext cx="201586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eaLnBrk="1" hangingPunct="1">
                <a:spcBef>
                  <a:spcPct val="50000"/>
                </a:spcBef>
                <a:buFontTx/>
                <a:buNone/>
                <a:defRPr/>
              </a:pPr>
              <a:r>
                <a:rPr lang="es-ES" altLang="es-ES" sz="1200" dirty="0" smtClean="0">
                  <a:solidFill>
                    <a:schemeClr val="tx2">
                      <a:lumMod val="75000"/>
                    </a:schemeClr>
                  </a:solidFill>
                  <a:latin typeface="Arial Narrow" pitchFamily="34" charset="0"/>
                </a:rPr>
                <a:t>Autorizan</a:t>
              </a:r>
            </a:p>
          </p:txBody>
        </p:sp>
        <p:sp>
          <p:nvSpPr>
            <p:cNvPr id="73" name="Text Box 12"/>
            <p:cNvSpPr txBox="1">
              <a:spLocks noChangeArrowheads="1"/>
            </p:cNvSpPr>
            <p:nvPr/>
          </p:nvSpPr>
          <p:spPr bwMode="auto">
            <a:xfrm>
              <a:off x="540486" y="4548187"/>
              <a:ext cx="367291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r" eaLnBrk="1" hangingPunct="1">
                <a:spcBef>
                  <a:spcPct val="50000"/>
                </a:spcBef>
                <a:buFontTx/>
                <a:buNone/>
                <a:defRPr/>
              </a:pPr>
              <a:r>
                <a:rPr lang="es-ES" altLang="es-ES" sz="1200" dirty="0" smtClean="0">
                  <a:solidFill>
                    <a:schemeClr val="tx2">
                      <a:lumMod val="75000"/>
                    </a:schemeClr>
                  </a:solidFill>
                  <a:latin typeface="Arial Narrow" pitchFamily="34" charset="0"/>
                </a:rPr>
                <a:t>DECLARACIONES TRIMESTRALES:</a:t>
              </a:r>
            </a:p>
            <a:p>
              <a:pPr algn="r" eaLnBrk="1" hangingPunct="1">
                <a:spcBef>
                  <a:spcPct val="50000"/>
                </a:spcBef>
                <a:buFontTx/>
                <a:buChar char="-"/>
                <a:defRPr/>
              </a:pPr>
              <a:r>
                <a:rPr lang="es-ES" altLang="es-ES" sz="1200" dirty="0" smtClean="0">
                  <a:solidFill>
                    <a:schemeClr val="tx2">
                      <a:lumMod val="75000"/>
                    </a:schemeClr>
                  </a:solidFill>
                  <a:latin typeface="Arial Narrow" pitchFamily="34" charset="0"/>
                </a:rPr>
                <a:t> Aparatos comercializados en </a:t>
              </a:r>
              <a:r>
                <a:rPr lang="es-ES" altLang="es-ES" sz="1200" dirty="0" err="1" smtClean="0">
                  <a:solidFill>
                    <a:schemeClr val="tx2">
                      <a:lumMod val="75000"/>
                    </a:schemeClr>
                  </a:solidFill>
                  <a:latin typeface="Arial Narrow" pitchFamily="34" charset="0"/>
                </a:rPr>
                <a:t>ud</a:t>
              </a:r>
              <a:r>
                <a:rPr lang="es-ES" altLang="es-ES" sz="1200" dirty="0" smtClean="0">
                  <a:solidFill>
                    <a:schemeClr val="tx2">
                      <a:lumMod val="75000"/>
                    </a:schemeClr>
                  </a:solidFill>
                  <a:latin typeface="Arial Narrow" pitchFamily="34" charset="0"/>
                </a:rPr>
                <a:t> y kg por categoría y tipo</a:t>
              </a:r>
            </a:p>
            <a:p>
              <a:pPr algn="r" eaLnBrk="1" hangingPunct="1">
                <a:spcBef>
                  <a:spcPct val="50000"/>
                </a:spcBef>
                <a:buFontTx/>
                <a:buChar char="-"/>
                <a:defRPr/>
              </a:pPr>
              <a:r>
                <a:rPr lang="es-ES" altLang="es-ES" sz="1200" dirty="0" smtClean="0">
                  <a:solidFill>
                    <a:schemeClr val="tx2">
                      <a:lumMod val="75000"/>
                    </a:schemeClr>
                  </a:solidFill>
                  <a:latin typeface="Arial Narrow" pitchFamily="34" charset="0"/>
                </a:rPr>
                <a:t> Pilas puestas en mercado en unidades por tecnología</a:t>
              </a:r>
            </a:p>
          </p:txBody>
        </p:sp>
        <p:sp>
          <p:nvSpPr>
            <p:cNvPr id="74" name="Text Box 13"/>
            <p:cNvSpPr txBox="1">
              <a:spLocks noChangeArrowheads="1"/>
            </p:cNvSpPr>
            <p:nvPr/>
          </p:nvSpPr>
          <p:spPr bwMode="auto">
            <a:xfrm>
              <a:off x="755772" y="2489201"/>
              <a:ext cx="3385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r" eaLnBrk="1" hangingPunct="1">
                <a:spcBef>
                  <a:spcPct val="50000"/>
                </a:spcBef>
                <a:buFontTx/>
                <a:buNone/>
                <a:defRPr/>
              </a:pPr>
              <a:r>
                <a:rPr lang="es-ES" altLang="es-ES" sz="1000" dirty="0" smtClean="0">
                  <a:solidFill>
                    <a:schemeClr val="tx2">
                      <a:lumMod val="75000"/>
                    </a:schemeClr>
                  </a:solidFill>
                  <a:latin typeface="Arial" pitchFamily="34" charset="0"/>
                </a:rPr>
                <a:t>- </a:t>
              </a:r>
              <a:r>
                <a:rPr lang="es-ES" altLang="es-ES" sz="1200" dirty="0" smtClean="0">
                  <a:solidFill>
                    <a:schemeClr val="tx2">
                      <a:lumMod val="75000"/>
                    </a:schemeClr>
                  </a:solidFill>
                  <a:latin typeface="Arial Narrow" pitchFamily="34" charset="0"/>
                </a:rPr>
                <a:t>INSCRIPCIÓN DE PRODUCTORES</a:t>
              </a:r>
            </a:p>
            <a:p>
              <a:pPr algn="r" eaLnBrk="1" hangingPunct="1">
                <a:spcBef>
                  <a:spcPct val="50000"/>
                </a:spcBef>
                <a:buFontTx/>
                <a:buNone/>
                <a:defRPr/>
              </a:pPr>
              <a:r>
                <a:rPr lang="es-ES" altLang="es-ES" sz="1200" dirty="0" smtClean="0">
                  <a:solidFill>
                    <a:schemeClr val="tx2">
                      <a:lumMod val="75000"/>
                    </a:schemeClr>
                  </a:solidFill>
                  <a:latin typeface="Arial Narrow" pitchFamily="34" charset="0"/>
                </a:rPr>
                <a:t>- REMISIÓN DE DECLARACIONES TRIMESTRALES</a:t>
              </a:r>
            </a:p>
          </p:txBody>
        </p:sp>
        <p:sp>
          <p:nvSpPr>
            <p:cNvPr id="75" name="Text Box 14"/>
            <p:cNvSpPr txBox="1">
              <a:spLocks noChangeArrowheads="1"/>
            </p:cNvSpPr>
            <p:nvPr/>
          </p:nvSpPr>
          <p:spPr bwMode="auto">
            <a:xfrm>
              <a:off x="6734851" y="4543333"/>
              <a:ext cx="201586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200" dirty="0" smtClean="0">
                  <a:solidFill>
                    <a:schemeClr val="tx2">
                      <a:lumMod val="75000"/>
                    </a:schemeClr>
                  </a:solidFill>
                  <a:latin typeface="Arial Narrow" pitchFamily="34" charset="0"/>
                </a:rPr>
                <a:t>Gestión de residuos bajo la supervisión de los SIG y las Autoridades competentes</a:t>
              </a:r>
            </a:p>
          </p:txBody>
        </p:sp>
        <p:sp>
          <p:nvSpPr>
            <p:cNvPr id="76" name="Text Box 15"/>
            <p:cNvSpPr txBox="1">
              <a:spLocks noChangeArrowheads="1"/>
            </p:cNvSpPr>
            <p:nvPr/>
          </p:nvSpPr>
          <p:spPr bwMode="auto">
            <a:xfrm>
              <a:off x="3347358" y="1997076"/>
              <a:ext cx="230290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200" dirty="0" smtClean="0">
                  <a:solidFill>
                    <a:schemeClr val="tx2">
                      <a:lumMod val="75000"/>
                    </a:schemeClr>
                  </a:solidFill>
                  <a:latin typeface="Arial Narrow" pitchFamily="34" charset="0"/>
                </a:rPr>
                <a:t>Plataforma Web </a:t>
              </a:r>
              <a:r>
                <a:rPr lang="es-ES" altLang="es-ES" sz="1200" dirty="0" smtClean="0">
                  <a:solidFill>
                    <a:schemeClr val="tx2">
                      <a:lumMod val="75000"/>
                    </a:schemeClr>
                  </a:solidFill>
                  <a:latin typeface="Arial Narrow" pitchFamily="34" charset="0"/>
                  <a:hlinkClick r:id="rId3"/>
                </a:rPr>
                <a:t>www.minetur.es</a:t>
              </a:r>
              <a:r>
                <a:rPr lang="es-ES" altLang="es-ES" sz="1200" dirty="0" smtClean="0">
                  <a:solidFill>
                    <a:schemeClr val="tx2">
                      <a:lumMod val="75000"/>
                    </a:schemeClr>
                  </a:solidFill>
                  <a:latin typeface="Arial Narrow" pitchFamily="34" charset="0"/>
                </a:rPr>
                <a:t> </a:t>
              </a:r>
              <a:r>
                <a:rPr lang="es-ES" altLang="es-ES" sz="1200" dirty="0" smtClean="0">
                  <a:solidFill>
                    <a:schemeClr val="tx2">
                      <a:lumMod val="75000"/>
                    </a:schemeClr>
                  </a:solidFill>
                  <a:latin typeface="Arial" pitchFamily="34" charset="0"/>
                </a:rPr>
                <a:t> </a:t>
              </a:r>
            </a:p>
          </p:txBody>
        </p:sp>
        <p:sp>
          <p:nvSpPr>
            <p:cNvPr id="77" name="Text Box 17"/>
            <p:cNvSpPr txBox="1">
              <a:spLocks noChangeArrowheads="1"/>
            </p:cNvSpPr>
            <p:nvPr/>
          </p:nvSpPr>
          <p:spPr bwMode="auto">
            <a:xfrm>
              <a:off x="4715730" y="2428876"/>
              <a:ext cx="223277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200" dirty="0" smtClean="0">
                  <a:solidFill>
                    <a:schemeClr val="tx2">
                      <a:lumMod val="75000"/>
                    </a:schemeClr>
                  </a:solidFill>
                  <a:latin typeface="Arial Narrow" pitchFamily="34" charset="0"/>
                </a:rPr>
                <a:t>ASIGNACIÓN TRIMESTRAL DE CUOTAS DE MERCADO A CADA PRODUCTOR – PRODUCTOS  PUESTOS EN MERCADO</a:t>
              </a:r>
            </a:p>
          </p:txBody>
        </p:sp>
        <p:sp>
          <p:nvSpPr>
            <p:cNvPr id="78" name="Line 18"/>
            <p:cNvSpPr>
              <a:spLocks noChangeShapeType="1"/>
            </p:cNvSpPr>
            <p:nvPr/>
          </p:nvSpPr>
          <p:spPr bwMode="auto">
            <a:xfrm>
              <a:off x="4643968" y="4225925"/>
              <a:ext cx="0" cy="145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79" name="Line 19"/>
            <p:cNvSpPr>
              <a:spLocks noChangeShapeType="1"/>
            </p:cNvSpPr>
            <p:nvPr/>
          </p:nvSpPr>
          <p:spPr bwMode="auto">
            <a:xfrm flipV="1">
              <a:off x="4211764" y="4168775"/>
              <a:ext cx="0" cy="1514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0" name="Line 20"/>
            <p:cNvSpPr>
              <a:spLocks noChangeShapeType="1"/>
            </p:cNvSpPr>
            <p:nvPr/>
          </p:nvSpPr>
          <p:spPr bwMode="auto">
            <a:xfrm>
              <a:off x="4643968" y="2260601"/>
              <a:ext cx="0" cy="1225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1" name="Line 21"/>
            <p:cNvSpPr>
              <a:spLocks noChangeShapeType="1"/>
            </p:cNvSpPr>
            <p:nvPr/>
          </p:nvSpPr>
          <p:spPr bwMode="auto">
            <a:xfrm flipV="1">
              <a:off x="4211764" y="2225676"/>
              <a:ext cx="0" cy="1225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2" name="Line 22"/>
            <p:cNvSpPr>
              <a:spLocks noChangeShapeType="1"/>
            </p:cNvSpPr>
            <p:nvPr/>
          </p:nvSpPr>
          <p:spPr bwMode="auto">
            <a:xfrm>
              <a:off x="2372048" y="3673475"/>
              <a:ext cx="8627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3" name="Line 23"/>
            <p:cNvSpPr>
              <a:spLocks noChangeShapeType="1"/>
            </p:cNvSpPr>
            <p:nvPr/>
          </p:nvSpPr>
          <p:spPr bwMode="auto">
            <a:xfrm>
              <a:off x="5506742" y="3673475"/>
              <a:ext cx="14401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4" name="Line 24"/>
            <p:cNvSpPr>
              <a:spLocks noChangeShapeType="1"/>
            </p:cNvSpPr>
            <p:nvPr/>
          </p:nvSpPr>
          <p:spPr bwMode="auto">
            <a:xfrm flipH="1">
              <a:off x="2300286" y="3746500"/>
              <a:ext cx="934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s-ES">
                <a:solidFill>
                  <a:schemeClr val="accent2">
                    <a:lumMod val="75000"/>
                  </a:schemeClr>
                </a:solidFill>
              </a:endParaRPr>
            </a:p>
          </p:txBody>
        </p:sp>
        <p:sp>
          <p:nvSpPr>
            <p:cNvPr id="85" name="Text Box 25"/>
            <p:cNvSpPr txBox="1">
              <a:spLocks noChangeArrowheads="1"/>
            </p:cNvSpPr>
            <p:nvPr/>
          </p:nvSpPr>
          <p:spPr bwMode="auto">
            <a:xfrm>
              <a:off x="2515572" y="3816350"/>
              <a:ext cx="93616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eaLnBrk="1" hangingPunct="1">
                <a:spcBef>
                  <a:spcPct val="50000"/>
                </a:spcBef>
                <a:buFontTx/>
                <a:buNone/>
                <a:defRPr/>
              </a:pPr>
              <a:r>
                <a:rPr lang="es-ES" altLang="es-ES" sz="1200" dirty="0" smtClean="0">
                  <a:solidFill>
                    <a:schemeClr val="tx2">
                      <a:lumMod val="75000"/>
                    </a:schemeClr>
                  </a:solidFill>
                  <a:latin typeface="Arial Narrow" pitchFamily="34" charset="0"/>
                </a:rPr>
                <a:t>Reportan residuos gestionados</a:t>
              </a:r>
            </a:p>
          </p:txBody>
        </p:sp>
        <p:sp>
          <p:nvSpPr>
            <p:cNvPr id="86" name="Text Box 5"/>
            <p:cNvSpPr txBox="1">
              <a:spLocks noChangeArrowheads="1"/>
            </p:cNvSpPr>
            <p:nvPr/>
          </p:nvSpPr>
          <p:spPr bwMode="auto">
            <a:xfrm>
              <a:off x="2631370" y="1243013"/>
              <a:ext cx="395669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96 Helvetica BlackItalic"/>
                </a:defRPr>
              </a:lvl1pPr>
              <a:lvl2pPr marL="742950" indent="-285750" eaLnBrk="0" hangingPunct="0">
                <a:spcBef>
                  <a:spcPct val="20000"/>
                </a:spcBef>
                <a:buFont typeface="Arial" pitchFamily="34" charset="0"/>
                <a:buChar char="–"/>
                <a:defRPr sz="2400">
                  <a:solidFill>
                    <a:schemeClr val="tx1"/>
                  </a:solidFill>
                  <a:latin typeface="96 Helvetica BlackItalic"/>
                </a:defRPr>
              </a:lvl2pPr>
              <a:lvl3pPr marL="1143000" indent="-228600"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REI-RAEE y REI-RPA</a:t>
              </a:r>
            </a:p>
            <a:p>
              <a:pPr algn="ctr" eaLnBrk="1" hangingPunct="1">
                <a:spcBef>
                  <a:spcPct val="50000"/>
                </a:spcBef>
                <a:buFontTx/>
                <a:buNone/>
                <a:defRPr/>
              </a:pPr>
              <a:r>
                <a:rPr lang="es-ES" altLang="es-ES" sz="1600" b="1" dirty="0" smtClean="0">
                  <a:solidFill>
                    <a:schemeClr val="tx2">
                      <a:lumMod val="75000"/>
                    </a:schemeClr>
                  </a:solidFill>
                  <a:latin typeface="Arial Narrow" pitchFamily="34" charset="0"/>
                </a:rPr>
                <a:t>Ministerio de Industria, Energía y Turismo</a:t>
              </a:r>
            </a:p>
          </p:txBody>
        </p:sp>
      </p:grpSp>
    </p:spTree>
    <p:extLst>
      <p:ext uri="{BB962C8B-B14F-4D97-AF65-F5344CB8AC3E}">
        <p14:creationId xmlns:p14="http://schemas.microsoft.com/office/powerpoint/2010/main" val="362853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0872" y="260648"/>
            <a:ext cx="8229600" cy="1143000"/>
          </a:xfrm>
        </p:spPr>
        <p:txBody>
          <a:bodyPr>
            <a:normAutofit/>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¿Cómo funciona un sistema colectivo?</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sp>
        <p:nvSpPr>
          <p:cNvPr id="18435" name="3 Rectángulo"/>
          <p:cNvSpPr>
            <a:spLocks noChangeArrowheads="1"/>
          </p:cNvSpPr>
          <p:nvPr/>
        </p:nvSpPr>
        <p:spPr bwMode="auto">
          <a:xfrm>
            <a:off x="395536" y="1070789"/>
            <a:ext cx="7777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lvl="1" algn="just" eaLnBrk="1" hangingPunct="1">
              <a:spcBef>
                <a:spcPct val="0"/>
              </a:spcBef>
              <a:buFont typeface="Wingdings" panose="05000000000000000000" pitchFamily="2" charset="2"/>
              <a:buChar char="q"/>
              <a:defRPr/>
            </a:pPr>
            <a:r>
              <a:rPr lang="es-ES" altLang="es-ES" sz="1600" dirty="0">
                <a:solidFill>
                  <a:srgbClr val="00415D"/>
                </a:solidFill>
                <a:latin typeface="Calibri" pitchFamily="34" charset="0"/>
                <a:ea typeface="Calibri" pitchFamily="34" charset="0"/>
                <a:cs typeface="Calibri" pitchFamily="34" charset="0"/>
              </a:rPr>
              <a:t> </a:t>
            </a:r>
            <a:r>
              <a:rPr lang="es-ES" altLang="es-ES" sz="1600" dirty="0" smtClean="0">
                <a:solidFill>
                  <a:srgbClr val="00415D"/>
                </a:solidFill>
                <a:latin typeface="Calibri" pitchFamily="34" charset="0"/>
                <a:ea typeface="Calibri" pitchFamily="34" charset="0"/>
                <a:cs typeface="Calibri" pitchFamily="34" charset="0"/>
              </a:rPr>
              <a:t>Operativas:</a:t>
            </a:r>
            <a:endParaRPr lang="es-ES" altLang="es-ES" sz="1400" dirty="0" smtClean="0">
              <a:solidFill>
                <a:srgbClr val="FF0000"/>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pic>
        <p:nvPicPr>
          <p:cNvPr id="26" name="Picture 6" descr="Modelo logis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916832"/>
            <a:ext cx="7524679" cy="35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80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0872" y="260648"/>
            <a:ext cx="8229600" cy="1143000"/>
          </a:xfrm>
        </p:spPr>
        <p:txBody>
          <a:bodyPr>
            <a:normAutofit/>
          </a:bodyPr>
          <a:lstStyle/>
          <a:p>
            <a:pPr algn="ctr" eaLnBrk="1" fontAlgn="auto" hangingPunct="1">
              <a:spcAft>
                <a:spcPts val="0"/>
              </a:spcAft>
              <a:defRPr/>
            </a:pPr>
            <a:r>
              <a:rPr sz="3200" dirty="0" smtClean="0">
                <a:effectLst>
                  <a:reflection stA="50000" endPos="75000" dist="12700" dir="5400000" sy="-100000" algn="bl" rotWithShape="0"/>
                </a:effectLst>
                <a:latin typeface=" "/>
                <a:cs typeface=" "/>
              </a:rPr>
              <a:t>¿Cómo funciona un sistema colectivo?</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sp>
        <p:nvSpPr>
          <p:cNvPr id="18435" name="3 Rectángulo"/>
          <p:cNvSpPr>
            <a:spLocks noChangeArrowheads="1"/>
          </p:cNvSpPr>
          <p:nvPr/>
        </p:nvSpPr>
        <p:spPr bwMode="auto">
          <a:xfrm>
            <a:off x="395536" y="1070789"/>
            <a:ext cx="7777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2800">
                <a:solidFill>
                  <a:schemeClr val="tx1"/>
                </a:solidFill>
                <a:latin typeface="96 Helvetica BlackItalic"/>
              </a:defRPr>
            </a:lvl1pPr>
            <a:lvl2pPr marL="801688" indent="-187325" eaLnBrk="0" hangingPunct="0">
              <a:spcBef>
                <a:spcPct val="20000"/>
              </a:spcBef>
              <a:buFont typeface="Arial" pitchFamily="34" charset="0"/>
              <a:buChar char="–"/>
              <a:defRPr sz="2400">
                <a:solidFill>
                  <a:schemeClr val="tx1"/>
                </a:solidFill>
                <a:latin typeface="96 Helvetica BlackItalic"/>
              </a:defRPr>
            </a:lvl2pPr>
            <a:lvl3pPr marL="1258888" indent="-187325" eaLnBrk="0" hangingPunct="0">
              <a:spcBef>
                <a:spcPct val="20000"/>
              </a:spcBef>
              <a:buFont typeface="Arial" pitchFamily="34" charset="0"/>
              <a:buChar char="•"/>
              <a:defRPr sz="2000">
                <a:solidFill>
                  <a:schemeClr val="tx1"/>
                </a:solidFill>
                <a:latin typeface="96 Helvetica BlackItalic"/>
              </a:defRPr>
            </a:lvl3pPr>
            <a:lvl4pPr marL="1600200" indent="-228600" eaLnBrk="0" hangingPunct="0">
              <a:spcBef>
                <a:spcPct val="20000"/>
              </a:spcBef>
              <a:buFont typeface="Arial" pitchFamily="34" charset="0"/>
              <a:buChar char="–"/>
              <a:defRPr>
                <a:solidFill>
                  <a:schemeClr val="tx1"/>
                </a:solidFill>
                <a:latin typeface="96 Helvetica BlackItalic"/>
              </a:defRPr>
            </a:lvl4pPr>
            <a:lvl5pPr marL="2057400" indent="-228600" eaLnBrk="0" hangingPunct="0">
              <a:spcBef>
                <a:spcPct val="20000"/>
              </a:spcBef>
              <a:buFont typeface="Arial" pitchFamily="34" charset="0"/>
              <a:buChar char="»"/>
              <a:defRPr>
                <a:solidFill>
                  <a:schemeClr val="tx1"/>
                </a:solidFill>
                <a:latin typeface="96 Helvetica BlackItalic"/>
              </a:defRPr>
            </a:lvl5pPr>
            <a:lvl6pPr marL="2514600" indent="-228600" eaLnBrk="0" fontAlgn="base" hangingPunct="0">
              <a:spcBef>
                <a:spcPct val="20000"/>
              </a:spcBef>
              <a:spcAft>
                <a:spcPct val="0"/>
              </a:spcAft>
              <a:buFont typeface="Arial" pitchFamily="34" charset="0"/>
              <a:buChar char="»"/>
              <a:defRPr>
                <a:solidFill>
                  <a:schemeClr val="tx1"/>
                </a:solidFill>
                <a:latin typeface="96 Helvetica BlackItalic"/>
              </a:defRPr>
            </a:lvl6pPr>
            <a:lvl7pPr marL="2971800" indent="-228600" eaLnBrk="0" fontAlgn="base" hangingPunct="0">
              <a:spcBef>
                <a:spcPct val="20000"/>
              </a:spcBef>
              <a:spcAft>
                <a:spcPct val="0"/>
              </a:spcAft>
              <a:buFont typeface="Arial" pitchFamily="34" charset="0"/>
              <a:buChar char="»"/>
              <a:defRPr>
                <a:solidFill>
                  <a:schemeClr val="tx1"/>
                </a:solidFill>
                <a:latin typeface="96 Helvetica BlackItalic"/>
              </a:defRPr>
            </a:lvl7pPr>
            <a:lvl8pPr marL="3429000" indent="-228600" eaLnBrk="0" fontAlgn="base" hangingPunct="0">
              <a:spcBef>
                <a:spcPct val="20000"/>
              </a:spcBef>
              <a:spcAft>
                <a:spcPct val="0"/>
              </a:spcAft>
              <a:buFont typeface="Arial" pitchFamily="34" charset="0"/>
              <a:buChar char="»"/>
              <a:defRPr>
                <a:solidFill>
                  <a:schemeClr val="tx1"/>
                </a:solidFill>
                <a:latin typeface="96 Helvetica BlackItalic"/>
              </a:defRPr>
            </a:lvl8pPr>
            <a:lvl9pPr marL="3886200" indent="-228600" eaLnBrk="0" fontAlgn="base" hangingPunct="0">
              <a:spcBef>
                <a:spcPct val="20000"/>
              </a:spcBef>
              <a:spcAft>
                <a:spcPct val="0"/>
              </a:spcAft>
              <a:buFont typeface="Arial" pitchFamily="34" charset="0"/>
              <a:buChar char="»"/>
              <a:defRPr>
                <a:solidFill>
                  <a:schemeClr val="tx1"/>
                </a:solidFill>
                <a:latin typeface="96 Helvetica BlackItalic"/>
              </a:defRPr>
            </a:lvl9pPr>
          </a:lstStyle>
          <a:p>
            <a:pPr lvl="1" algn="just" eaLnBrk="1" hangingPunct="1">
              <a:spcBef>
                <a:spcPct val="0"/>
              </a:spcBef>
              <a:buFont typeface="Wingdings" panose="05000000000000000000" pitchFamily="2" charset="2"/>
              <a:buChar char="q"/>
              <a:defRPr/>
            </a:pPr>
            <a:r>
              <a:rPr lang="es-ES" altLang="es-ES" sz="1600" dirty="0">
                <a:solidFill>
                  <a:srgbClr val="00415D"/>
                </a:solidFill>
                <a:latin typeface="Calibri" pitchFamily="34" charset="0"/>
                <a:ea typeface="Calibri" pitchFamily="34" charset="0"/>
                <a:cs typeface="Calibri" pitchFamily="34" charset="0"/>
              </a:rPr>
              <a:t> </a:t>
            </a:r>
            <a:r>
              <a:rPr lang="es-ES" altLang="es-ES" sz="1600" dirty="0" smtClean="0">
                <a:solidFill>
                  <a:srgbClr val="00415D"/>
                </a:solidFill>
                <a:latin typeface="Calibri" pitchFamily="34" charset="0"/>
                <a:ea typeface="Calibri" pitchFamily="34" charset="0"/>
                <a:cs typeface="Calibri" pitchFamily="34" charset="0"/>
              </a:rPr>
              <a:t>Descripción del sistema:</a:t>
            </a:r>
            <a:endParaRPr lang="es-ES" altLang="es-ES" sz="1400" dirty="0" smtClean="0">
              <a:solidFill>
                <a:srgbClr val="FF0000"/>
              </a:solidFill>
              <a:latin typeface="Calibri" pitchFamily="34" charset="0"/>
              <a:ea typeface="Calibri" pitchFamily="34" charset="0"/>
              <a:cs typeface="Calibri" pitchFamily="34" charset="0"/>
            </a:endParaRPr>
          </a:p>
          <a:p>
            <a:pPr marL="1524000" lvl="2" indent="-361950" algn="just" eaLnBrk="1" hangingPunct="1">
              <a:spcBef>
                <a:spcPct val="0"/>
              </a:spcBef>
              <a:buFont typeface="Wingdings" panose="05000000000000000000" pitchFamily="2" charset="2"/>
              <a:buChar char="ü"/>
              <a:defRPr/>
            </a:pPr>
            <a:endParaRPr lang="es-ES" altLang="es-ES" sz="1600" dirty="0" smtClean="0">
              <a:solidFill>
                <a:srgbClr val="00415D"/>
              </a:solidFill>
              <a:latin typeface="Calibri" pitchFamily="34" charset="0"/>
              <a:ea typeface="Calibri" pitchFamily="34" charset="0"/>
              <a:cs typeface="Calibri"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03649"/>
            <a:ext cx="8640960" cy="4185592"/>
          </a:xfrm>
          <a:prstGeom prst="rect">
            <a:avLst/>
          </a:prstGeom>
        </p:spPr>
      </p:pic>
    </p:spTree>
    <p:extLst>
      <p:ext uri="{BB962C8B-B14F-4D97-AF65-F5344CB8AC3E}">
        <p14:creationId xmlns:p14="http://schemas.microsoft.com/office/powerpoint/2010/main" val="373277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1888" y="402349"/>
            <a:ext cx="8229600" cy="1143000"/>
          </a:xfrm>
        </p:spPr>
        <p:txBody>
          <a:bodyPr>
            <a:normAutofit/>
          </a:bodyPr>
          <a:lstStyle/>
          <a:p>
            <a:pPr algn="ctr" eaLnBrk="1" fontAlgn="auto" hangingPunct="1">
              <a:spcAft>
                <a:spcPts val="0"/>
              </a:spcAft>
              <a:defRPr/>
            </a:pPr>
            <a:r>
              <a:rPr sz="3200" dirty="0">
                <a:effectLst>
                  <a:reflection stA="50000" endPos="75000" dist="12700" dir="5400000" sy="-100000" algn="bl" rotWithShape="0"/>
                </a:effectLst>
                <a:latin typeface=" "/>
                <a:cs typeface=" "/>
              </a:rPr>
              <a:t>4</a:t>
            </a:r>
            <a:r>
              <a:rPr sz="3200" dirty="0" smtClean="0">
                <a:effectLst>
                  <a:reflection stA="50000" endPos="75000" dist="12700" dir="5400000" sy="-100000" algn="bl" rotWithShape="0"/>
                </a:effectLst>
                <a:latin typeface=" "/>
                <a:cs typeface=" "/>
              </a:rPr>
              <a:t>.- Contribución a la economía circular</a:t>
            </a:r>
            <a:br>
              <a:rPr sz="3200" dirty="0" smtClean="0">
                <a:effectLst>
                  <a:reflection stA="50000" endPos="75000" dist="12700" dir="5400000" sy="-100000" algn="bl" rotWithShape="0"/>
                </a:effectLst>
                <a:latin typeface=" "/>
                <a:cs typeface=" "/>
              </a:rPr>
            </a:br>
            <a:endParaRPr sz="3200" dirty="0">
              <a:effectLst>
                <a:reflection stA="50000" endPos="75000" dist="12700" dir="5400000" sy="-100000" algn="bl" rotWithShape="0"/>
              </a:effectLst>
              <a:latin typeface=" "/>
              <a:cs typeface=" "/>
            </a:endParaRPr>
          </a:p>
        </p:txBody>
      </p:sp>
      <p:graphicFrame>
        <p:nvGraphicFramePr>
          <p:cNvPr id="42" name="Gráfico 41"/>
          <p:cNvGraphicFramePr/>
          <p:nvPr>
            <p:extLst>
              <p:ext uri="{D42A27DB-BD31-4B8C-83A1-F6EECF244321}">
                <p14:modId xmlns:p14="http://schemas.microsoft.com/office/powerpoint/2010/main" val="1828503443"/>
              </p:ext>
            </p:extLst>
          </p:nvPr>
        </p:nvGraphicFramePr>
        <p:xfrm>
          <a:off x="251520" y="1124744"/>
          <a:ext cx="468052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Gráfico 47"/>
          <p:cNvGraphicFramePr/>
          <p:nvPr>
            <p:extLst>
              <p:ext uri="{D42A27DB-BD31-4B8C-83A1-F6EECF244321}">
                <p14:modId xmlns:p14="http://schemas.microsoft.com/office/powerpoint/2010/main" val="871769115"/>
              </p:ext>
            </p:extLst>
          </p:nvPr>
        </p:nvGraphicFramePr>
        <p:xfrm>
          <a:off x="4592785" y="2979155"/>
          <a:ext cx="4248472" cy="2576026"/>
        </p:xfrm>
        <a:graphic>
          <a:graphicData uri="http://schemas.openxmlformats.org/drawingml/2006/chart">
            <c:chart xmlns:c="http://schemas.openxmlformats.org/drawingml/2006/chart" xmlns:r="http://schemas.openxmlformats.org/officeDocument/2006/relationships" r:id="rId4"/>
          </a:graphicData>
        </a:graphic>
      </p:graphicFrame>
      <p:sp>
        <p:nvSpPr>
          <p:cNvPr id="49" name="CuadroTexto 48"/>
          <p:cNvSpPr txBox="1"/>
          <p:nvPr/>
        </p:nvSpPr>
        <p:spPr>
          <a:xfrm>
            <a:off x="4932785" y="1124744"/>
            <a:ext cx="3888704" cy="1600438"/>
          </a:xfrm>
          <a:prstGeom prst="rect">
            <a:avLst/>
          </a:prstGeom>
          <a:noFill/>
        </p:spPr>
        <p:txBody>
          <a:bodyPr wrap="square" rtlCol="0">
            <a:spAutoFit/>
          </a:bodyPr>
          <a:lstStyle/>
          <a:p>
            <a:pPr marL="285750" indent="-285750">
              <a:buFont typeface="Wingdings" panose="05000000000000000000" pitchFamily="2" charset="2"/>
              <a:buChar char="q"/>
            </a:pPr>
            <a:r>
              <a:rPr lang="es-ES" sz="1400" dirty="0" smtClean="0">
                <a:solidFill>
                  <a:srgbClr val="00415D"/>
                </a:solidFill>
                <a:latin typeface="Calibri" pitchFamily="34" charset="0"/>
                <a:ea typeface="Calibri" pitchFamily="34" charset="0"/>
                <a:cs typeface="Calibri" pitchFamily="34" charset="0"/>
              </a:rPr>
              <a:t>Áreas directamente relacionadas con la gestión del residuo:</a:t>
            </a:r>
          </a:p>
          <a:p>
            <a:pPr marL="285750" indent="-285750">
              <a:buFont typeface="Wingdings" panose="05000000000000000000" pitchFamily="2" charset="2"/>
              <a:buChar char="q"/>
            </a:pPr>
            <a:endParaRPr lang="es-ES" sz="1400" dirty="0" smtClean="0">
              <a:solidFill>
                <a:srgbClr val="00415D"/>
              </a:solidFill>
              <a:latin typeface="Calibri" pitchFamily="34" charset="0"/>
              <a:ea typeface="Calibri" pitchFamily="34" charset="0"/>
              <a:cs typeface="Calibri" pitchFamily="34" charset="0"/>
            </a:endParaRP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Recolección</a:t>
            </a: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Transporte</a:t>
            </a: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Tratamiento</a:t>
            </a:r>
          </a:p>
          <a:p>
            <a:pPr marL="285750" indent="-285750">
              <a:buFont typeface="Wingdings" panose="05000000000000000000" pitchFamily="2" charset="2"/>
              <a:buChar char="ü"/>
            </a:pPr>
            <a:endParaRPr lang="es-ES" sz="1400" dirty="0">
              <a:solidFill>
                <a:srgbClr val="00415D"/>
              </a:solidFill>
              <a:latin typeface="Calibri" pitchFamily="34" charset="0"/>
              <a:ea typeface="Calibri" pitchFamily="34" charset="0"/>
              <a:cs typeface="Calibri" pitchFamily="34" charset="0"/>
            </a:endParaRPr>
          </a:p>
        </p:txBody>
      </p:sp>
      <p:sp>
        <p:nvSpPr>
          <p:cNvPr id="51" name="CuadroTexto 50"/>
          <p:cNvSpPr txBox="1"/>
          <p:nvPr/>
        </p:nvSpPr>
        <p:spPr>
          <a:xfrm>
            <a:off x="395264" y="3739299"/>
            <a:ext cx="3888704" cy="1815882"/>
          </a:xfrm>
          <a:prstGeom prst="rect">
            <a:avLst/>
          </a:prstGeom>
          <a:noFill/>
        </p:spPr>
        <p:txBody>
          <a:bodyPr wrap="square" rtlCol="0">
            <a:spAutoFit/>
          </a:bodyPr>
          <a:lstStyle/>
          <a:p>
            <a:pPr marL="285750" indent="-285750">
              <a:buFont typeface="Wingdings" panose="05000000000000000000" pitchFamily="2" charset="2"/>
              <a:buChar char="q"/>
            </a:pPr>
            <a:r>
              <a:rPr lang="es-ES" sz="1400" dirty="0" smtClean="0">
                <a:solidFill>
                  <a:srgbClr val="00415D"/>
                </a:solidFill>
                <a:latin typeface="Calibri" pitchFamily="34" charset="0"/>
                <a:ea typeface="Calibri" pitchFamily="34" charset="0"/>
                <a:cs typeface="Calibri" pitchFamily="34" charset="0"/>
              </a:rPr>
              <a:t>Área no relacionada directamente con la gestión del residuo:</a:t>
            </a:r>
          </a:p>
          <a:p>
            <a:pPr marL="285750" indent="-285750">
              <a:buFont typeface="Wingdings" panose="05000000000000000000" pitchFamily="2" charset="2"/>
              <a:buChar char="q"/>
            </a:pPr>
            <a:endParaRPr lang="es-ES" sz="1400" dirty="0" smtClean="0">
              <a:solidFill>
                <a:srgbClr val="00415D"/>
              </a:solidFill>
              <a:latin typeface="Calibri" pitchFamily="34" charset="0"/>
              <a:ea typeface="Calibri" pitchFamily="34" charset="0"/>
              <a:cs typeface="Calibri" pitchFamily="34" charset="0"/>
            </a:endParaRP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Estructura</a:t>
            </a: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Comunicación</a:t>
            </a:r>
          </a:p>
          <a:p>
            <a:pPr marL="742950" lvl="1" indent="-285750">
              <a:buFont typeface="Wingdings" panose="05000000000000000000" pitchFamily="2" charset="2"/>
              <a:buChar char="ü"/>
            </a:pPr>
            <a:r>
              <a:rPr lang="es-ES" sz="1400" dirty="0" smtClean="0">
                <a:solidFill>
                  <a:srgbClr val="00415D"/>
                </a:solidFill>
                <a:latin typeface="Calibri" pitchFamily="34" charset="0"/>
                <a:ea typeface="Calibri" pitchFamily="34" charset="0"/>
                <a:cs typeface="Calibri" pitchFamily="34" charset="0"/>
              </a:rPr>
              <a:t>Soporte informativo</a:t>
            </a:r>
          </a:p>
          <a:p>
            <a:pPr marL="742950" lvl="1" indent="-285750">
              <a:buFont typeface="Wingdings" panose="05000000000000000000" pitchFamily="2" charset="2"/>
              <a:buChar char="ü"/>
            </a:pPr>
            <a:r>
              <a:rPr lang="es-ES" sz="1400" dirty="0" err="1" smtClean="0">
                <a:solidFill>
                  <a:srgbClr val="00415D"/>
                </a:solidFill>
                <a:latin typeface="Calibri" pitchFamily="34" charset="0"/>
                <a:ea typeface="Calibri" pitchFamily="34" charset="0"/>
                <a:cs typeface="Calibri" pitchFamily="34" charset="0"/>
              </a:rPr>
              <a:t>etc</a:t>
            </a:r>
            <a:endParaRPr lang="es-ES" sz="1400" dirty="0" smtClean="0">
              <a:solidFill>
                <a:srgbClr val="00415D"/>
              </a:solidFill>
              <a:latin typeface="Calibri" pitchFamily="34" charset="0"/>
              <a:ea typeface="Calibri" pitchFamily="34" charset="0"/>
              <a:cs typeface="Calibri" pitchFamily="34" charset="0"/>
            </a:endParaRPr>
          </a:p>
          <a:p>
            <a:pPr marL="285750" indent="-285750">
              <a:buFont typeface="Wingdings" panose="05000000000000000000" pitchFamily="2" charset="2"/>
              <a:buChar char="ü"/>
            </a:pPr>
            <a:endParaRPr lang="es-ES" sz="1400" dirty="0">
              <a:solidFill>
                <a:srgbClr val="00415D"/>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06665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B2DF1-A4DA-484D-A139-D90BEC593679}"/>
</file>

<file path=customXml/itemProps2.xml><?xml version="1.0" encoding="utf-8"?>
<ds:datastoreItem xmlns:ds="http://schemas.openxmlformats.org/officeDocument/2006/customXml" ds:itemID="{A018250A-A8FC-481D-AD97-09B56DACB815}"/>
</file>

<file path=customXml/itemProps3.xml><?xml version="1.0" encoding="utf-8"?>
<ds:datastoreItem xmlns:ds="http://schemas.openxmlformats.org/officeDocument/2006/customXml" ds:itemID="{FE3B3854-8A89-4208-977C-5036080F94F1}"/>
</file>

<file path=docProps/app.xml><?xml version="1.0" encoding="utf-8"?>
<Properties xmlns="http://schemas.openxmlformats.org/officeDocument/2006/extended-properties" xmlns:vt="http://schemas.openxmlformats.org/officeDocument/2006/docPropsVTypes">
  <Template>Origin</Template>
  <TotalTime>2230</TotalTime>
  <Words>507</Words>
  <Application>Microsoft Office PowerPoint</Application>
  <PresentationFormat>Presentación en pantalla (4:3)</PresentationFormat>
  <Paragraphs>106</Paragraphs>
  <Slides>11</Slides>
  <Notes>0</Notes>
  <HiddenSlides>0</HiddenSlides>
  <MMClips>0</MMClips>
  <ScaleCrop>false</ScaleCrop>
  <HeadingPairs>
    <vt:vector size="4" baseType="variant">
      <vt:variant>
        <vt:lpstr>Tema</vt:lpstr>
      </vt:variant>
      <vt:variant>
        <vt:i4>3</vt:i4>
      </vt:variant>
      <vt:variant>
        <vt:lpstr>Títulos de diapositiva</vt:lpstr>
      </vt:variant>
      <vt:variant>
        <vt:i4>11</vt:i4>
      </vt:variant>
    </vt:vector>
  </HeadingPairs>
  <TitlesOfParts>
    <vt:vector size="14" baseType="lpstr">
      <vt:lpstr>Tema de Office</vt:lpstr>
      <vt:lpstr>Diseño personalizado</vt:lpstr>
      <vt:lpstr>1_Tema de Office</vt:lpstr>
      <vt:lpstr>Contribución del e-waste a la economía circular: áreas de actividad, estructura de corte, datos Europa y América Latina</vt:lpstr>
      <vt:lpstr>Presentación de PowerPoint</vt:lpstr>
      <vt:lpstr>Presentación de PowerPoint</vt:lpstr>
      <vt:lpstr>2.- Objetivos </vt:lpstr>
      <vt:lpstr>3.- Estructura operativa de la gestión del  e-waste en Europa y España </vt:lpstr>
      <vt:lpstr>¿Cómo funciona un sistema colectivo? </vt:lpstr>
      <vt:lpstr>¿Cómo funciona un sistema colectivo? </vt:lpstr>
      <vt:lpstr>¿Cómo funciona un sistema colectivo? </vt:lpstr>
      <vt:lpstr>4.- Contribución a la economía circular </vt:lpstr>
      <vt:lpstr>5.- Conclusiones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JORNADA</dc:title>
  <dc:creator>Susana García - Recyclia</dc:creator>
  <cp:lastModifiedBy>José Pérez</cp:lastModifiedBy>
  <cp:revision>176</cp:revision>
  <cp:lastPrinted>2016-07-29T11:44:20Z</cp:lastPrinted>
  <dcterms:created xsi:type="dcterms:W3CDTF">2012-09-19T11:35:48Z</dcterms:created>
  <dcterms:modified xsi:type="dcterms:W3CDTF">2016-08-18T08:47:15Z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