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7" r:id="rId2"/>
    <p:sldId id="268" r:id="rId3"/>
    <p:sldId id="269" r:id="rId4"/>
    <p:sldId id="279" r:id="rId5"/>
    <p:sldId id="280" r:id="rId6"/>
    <p:sldId id="281" r:id="rId7"/>
    <p:sldId id="282" r:id="rId8"/>
    <p:sldId id="283" r:id="rId9"/>
    <p:sldId id="284" r:id="rId10"/>
    <p:sldId id="285" r:id="rId11"/>
    <p:sldId id="286" r:id="rId12"/>
    <p:sldId id="287" r:id="rId13"/>
    <p:sldId id="270" r:id="rId14"/>
    <p:sldId id="271" r:id="rId15"/>
    <p:sldId id="272" r:id="rId16"/>
    <p:sldId id="273" r:id="rId17"/>
    <p:sldId id="274" r:id="rId18"/>
    <p:sldId id="275" r:id="rId19"/>
    <p:sldId id="276" r:id="rId20"/>
    <p:sldId id="277" r:id="rId21"/>
    <p:sldId id="26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7" autoAdjust="0"/>
    <p:restoredTop sz="94653"/>
  </p:normalViewPr>
  <p:slideViewPr>
    <p:cSldViewPr snapToGrid="0" snapToObjects="1" showGuides="1">
      <p:cViewPr varScale="1">
        <p:scale>
          <a:sx n="67" d="100"/>
          <a:sy n="67" d="100"/>
        </p:scale>
        <p:origin x="151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17763-C2DC-4833-87EF-AFF532574E0E}" type="datetimeFigureOut">
              <a:rPr lang="es-AR" smtClean="0"/>
              <a:t>05/09/2016</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DBBE9-C4D5-4496-823E-859BE36DA328}" type="slidenum">
              <a:rPr lang="es-AR" smtClean="0"/>
              <a:t>‹#›</a:t>
            </a:fld>
            <a:endParaRPr lang="es-AR"/>
          </a:p>
        </p:txBody>
      </p:sp>
    </p:spTree>
    <p:extLst>
      <p:ext uri="{BB962C8B-B14F-4D97-AF65-F5344CB8AC3E}">
        <p14:creationId xmlns:p14="http://schemas.microsoft.com/office/powerpoint/2010/main" val="216427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rpa.emr.it/pubblicazioni/cem/generale_829.asp"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arpa.emr.it/cem/webcem/bologn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imagen de diapositiva"/>
          <p:cNvSpPr>
            <a:spLocks noGrp="1" noRot="1" noChangeAspect="1"/>
          </p:cNvSpPr>
          <p:nvPr>
            <p:ph type="sldImg"/>
          </p:nvPr>
        </p:nvSpPr>
        <p:spPr bwMode="auto">
          <a:noFill/>
          <a:ln>
            <a:solidFill>
              <a:srgbClr val="000000"/>
            </a:solidFill>
            <a:miter lim="800000"/>
            <a:headEnd/>
            <a:tailEnd/>
          </a:ln>
        </p:spPr>
      </p:sp>
      <p:sp>
        <p:nvSpPr>
          <p:cNvPr id="2560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AR" smtClean="0"/>
              <a:t>Por ejemplo, en el 2010, en Perú, Nextel poseía un 50% de los equipos adquiridos que no podían ser instalados por este tema.</a:t>
            </a:r>
          </a:p>
          <a:p>
            <a:pPr>
              <a:spcBef>
                <a:spcPct val="0"/>
              </a:spcBef>
            </a:pPr>
            <a:r>
              <a:rPr lang="es-AR" smtClean="0"/>
              <a:t>El Celular es la herramienta que tienen las clases de menor poder adquisitivo para reducir su brecha digital.</a:t>
            </a:r>
          </a:p>
        </p:txBody>
      </p:sp>
      <p:sp>
        <p:nvSpPr>
          <p:cNvPr id="256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A60BBF-E707-420F-81E6-70461A87C848}" type="slidenum">
              <a:rPr lang="es-AR"/>
              <a:pPr fontAlgn="base">
                <a:spcBef>
                  <a:spcPct val="0"/>
                </a:spcBef>
                <a:spcAft>
                  <a:spcPct val="0"/>
                </a:spcAft>
              </a:pPr>
              <a:t>4</a:t>
            </a:fld>
            <a:endParaRPr lang="es-AR"/>
          </a:p>
        </p:txBody>
      </p:sp>
    </p:spTree>
    <p:extLst>
      <p:ext uri="{BB962C8B-B14F-4D97-AF65-F5344CB8AC3E}">
        <p14:creationId xmlns:p14="http://schemas.microsoft.com/office/powerpoint/2010/main" val="78319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p:cNvSpPr>
          <p:nvPr>
            <p:ph type="sldImg"/>
          </p:nvPr>
        </p:nvSpPr>
        <p:spPr bwMode="auto">
          <a:noFill/>
          <a:ln>
            <a:solidFill>
              <a:srgbClr val="000000"/>
            </a:solidFill>
            <a:miter lim="800000"/>
            <a:headEnd/>
            <a:tailEnd/>
          </a:ln>
        </p:spPr>
      </p:sp>
      <p:sp>
        <p:nvSpPr>
          <p:cNvPr id="29698"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AR" smtClean="0"/>
              <a:t>Las RNI son fenómenos raros, poco comprensibles, cuyos problemas pueden escalar, generándose oportunidades de conflictividad política porque el argumento que “afecta a la salud” resulta un argumento fuerte.</a:t>
            </a:r>
          </a:p>
          <a:p>
            <a:pPr marL="171450" indent="-171450">
              <a:spcBef>
                <a:spcPct val="0"/>
              </a:spcBef>
              <a:buFontTx/>
              <a:buChar char="-"/>
            </a:pPr>
            <a:r>
              <a:rPr lang="es-AR" smtClean="0"/>
              <a:t>Se generan normas que resultan prohibitivas pero sin un soporte para la protección a la salud, puesto que, en general, no existen especialistas en los municipios o alcaldías.</a:t>
            </a:r>
          </a:p>
          <a:p>
            <a:pPr marL="171450" indent="-171450">
              <a:spcBef>
                <a:spcPct val="0"/>
              </a:spcBef>
              <a:buFontTx/>
              <a:buChar char="-"/>
            </a:pPr>
            <a:r>
              <a:rPr lang="es-AR" smtClean="0"/>
              <a:t>Terminan siendo normas que, paradójicamente, afectan a la salud. Por ejemplo, por alejar las antenas/radiobases, ya que los teléfonos celulares terminan emitiendo más potencia que antes y, por ende, mayor radiación en el entorno de la cabeza del usuario.</a:t>
            </a:r>
          </a:p>
          <a:p>
            <a:pPr marL="171450" indent="-171450">
              <a:spcBef>
                <a:spcPct val="0"/>
              </a:spcBef>
              <a:buFontTx/>
              <a:buChar char="-"/>
            </a:pPr>
            <a:r>
              <a:rPr lang="es-AR" smtClean="0"/>
              <a:t>Además, no existe un criterio técnico de porque se alejan las antenas: 100, 200,…, 500 metros, ¿y por qué no más? ¿y por qué no menos?. Ejemplo: Municipalidad de Quilmes (Bs. As.)</a:t>
            </a:r>
          </a:p>
          <a:p>
            <a:pPr marL="171450" indent="-171450">
              <a:spcBef>
                <a:spcPct val="0"/>
              </a:spcBef>
              <a:buFontTx/>
              <a:buChar char="-"/>
            </a:pPr>
            <a:r>
              <a:rPr lang="es-AR" smtClean="0"/>
              <a:t>Además, el Alcalde puede sacar las radiobases pero eso aumenta el conflicto (falta de cobertura, reclamo de usuarios ante empresas). Ejemplo: Municipalidad de La Plata (Bs. As.)</a:t>
            </a:r>
          </a:p>
          <a:p>
            <a:pPr marL="171450" indent="-171450">
              <a:spcBef>
                <a:spcPct val="0"/>
              </a:spcBef>
              <a:buFontTx/>
              <a:buChar char="-"/>
            </a:pPr>
            <a:r>
              <a:rPr lang="es-AR" smtClean="0"/>
              <a:t>Se discrimina la telefonía móvil, básicamente, pero no la radiodifusión (que transmiten con mayor potencia y a menor frecuencia).</a:t>
            </a:r>
          </a:p>
          <a:p>
            <a:pPr marL="171450" indent="-171450">
              <a:spcBef>
                <a:spcPct val="0"/>
              </a:spcBef>
              <a:buFontTx/>
              <a:buChar char="-"/>
            </a:pPr>
            <a:r>
              <a:rPr lang="es-AR" smtClean="0"/>
              <a:t>La restricción edilicia puede llegar a indicar que las torres deben estar en el medio del lote y a 6 metros de los linderos pero si los lotes son de 10 metros (que es un caso bastante común), no se puede cumplir pero lo instalan igual; resultado: se recurre a la justicia y aumenta el conflicto, en vez de solucionarlo.</a:t>
            </a:r>
          </a:p>
          <a:p>
            <a:pPr marL="171450" indent="-171450">
              <a:spcBef>
                <a:spcPct val="0"/>
              </a:spcBef>
              <a:buFontTx/>
              <a:buChar char="-"/>
            </a:pPr>
            <a:r>
              <a:rPr lang="es-AR" smtClean="0"/>
              <a:t>Hay habilitaciones que pueden demorar más de 1 año.</a:t>
            </a:r>
          </a:p>
        </p:txBody>
      </p:sp>
      <p:sp>
        <p:nvSpPr>
          <p:cNvPr id="296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CFFC5E-EFD3-4941-A5FD-D6FDB27D882A}" type="slidenum">
              <a:rPr lang="es-AR"/>
              <a:pPr fontAlgn="base">
                <a:spcBef>
                  <a:spcPct val="0"/>
                </a:spcBef>
                <a:spcAft>
                  <a:spcPct val="0"/>
                </a:spcAft>
              </a:pPr>
              <a:t>5</a:t>
            </a:fld>
            <a:endParaRPr lang="es-AR"/>
          </a:p>
        </p:txBody>
      </p:sp>
    </p:spTree>
    <p:extLst>
      <p:ext uri="{BB962C8B-B14F-4D97-AF65-F5344CB8AC3E}">
        <p14:creationId xmlns:p14="http://schemas.microsoft.com/office/powerpoint/2010/main" val="308090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noFill/>
          <a:ln>
            <a:solidFill>
              <a:srgbClr val="000000"/>
            </a:solidFill>
            <a:miter lim="800000"/>
            <a:headEnd/>
            <a:tailEnd/>
          </a:ln>
        </p:spPr>
      </p:sp>
      <p:sp>
        <p:nvSpPr>
          <p:cNvPr id="31746"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AR" smtClean="0"/>
              <a:t>Termina siendo una industria informal!</a:t>
            </a:r>
          </a:p>
          <a:p>
            <a:pPr marL="171450" indent="-171450">
              <a:spcBef>
                <a:spcPct val="0"/>
              </a:spcBef>
              <a:buFontTx/>
              <a:buChar char="-"/>
            </a:pPr>
            <a:r>
              <a:rPr lang="es-AR" smtClean="0"/>
              <a:t>Hay grupos de vecinos que recorren de noche para evitar las instalaciones.</a:t>
            </a:r>
          </a:p>
          <a:p>
            <a:pPr marL="171450" indent="-171450">
              <a:spcBef>
                <a:spcPct val="0"/>
              </a:spcBef>
              <a:buFontTx/>
              <a:buChar char="-"/>
            </a:pPr>
            <a:r>
              <a:rPr lang="es-AR" smtClean="0"/>
              <a:t>Hay exigencias de cobertura y de servicios por parte del Estado Nacional, que presiona a las empresas. Esto aumenta la incertidumbre y genera mayor violencia, llegando a quemar torres e instalaciones y secuestrar ingenieros (ejemplo: Cutral-Có [Neuquén] y Bahía Blanca [Bs. As.]).</a:t>
            </a:r>
          </a:p>
          <a:p>
            <a:pPr marL="171450" indent="-171450">
              <a:spcBef>
                <a:spcPct val="0"/>
              </a:spcBef>
              <a:buFontTx/>
              <a:buChar char="-"/>
            </a:pPr>
            <a:r>
              <a:rPr lang="es-AR" smtClean="0"/>
              <a:t>Los alcaldes dejan de cobrar y es lógico que quieran cobrar (no está mal en Latam) pero quieren cobrar todo lo que se pueda!. Una cosa es cobrar una tasa (que garantice que la torre esté bien instalada y no se caiga y cumpla estructuralmente) y otra cosa es que quieran cobrar por torre hasta US$ 10.000 por mes (se puede negociar, por ejemplo, US$ 1.000 por mes y se puede resolver el conflicto). Debe existir un equilibrio.</a:t>
            </a:r>
          </a:p>
        </p:txBody>
      </p:sp>
      <p:sp>
        <p:nvSpPr>
          <p:cNvPr id="3174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8ACEEA-7A75-471D-95AD-CA590051EB7E}" type="slidenum">
              <a:rPr lang="es-AR"/>
              <a:pPr fontAlgn="base">
                <a:spcBef>
                  <a:spcPct val="0"/>
                </a:spcBef>
                <a:spcAft>
                  <a:spcPct val="0"/>
                </a:spcAft>
              </a:pPr>
              <a:t>7</a:t>
            </a:fld>
            <a:endParaRPr lang="es-AR"/>
          </a:p>
        </p:txBody>
      </p:sp>
    </p:spTree>
    <p:extLst>
      <p:ext uri="{BB962C8B-B14F-4D97-AF65-F5344CB8AC3E}">
        <p14:creationId xmlns:p14="http://schemas.microsoft.com/office/powerpoint/2010/main" val="99667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Marcador de imagen de diapositiva"/>
          <p:cNvSpPr>
            <a:spLocks noGrp="1" noRot="1" noChangeAspect="1"/>
          </p:cNvSpPr>
          <p:nvPr>
            <p:ph type="sldImg"/>
          </p:nvPr>
        </p:nvSpPr>
        <p:spPr bwMode="auto">
          <a:noFill/>
          <a:ln>
            <a:solidFill>
              <a:srgbClr val="000000"/>
            </a:solidFill>
            <a:miter lim="800000"/>
            <a:headEnd/>
            <a:tailEnd/>
          </a:ln>
        </p:spPr>
      </p:sp>
      <p:sp>
        <p:nvSpPr>
          <p:cNvPr id="72706"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AR" smtClean="0"/>
              <a:t>La base está en la Res. 72 (2008) que pide que se trabaje en la cooperación, en la comunicación y en la simplificación de las recomendaciones y normas, para lograr sistemas de medición de bajo coste.</a:t>
            </a:r>
          </a:p>
          <a:p>
            <a:pPr marL="171450" indent="-171450">
              <a:spcBef>
                <a:spcPct val="0"/>
              </a:spcBef>
              <a:buFontTx/>
              <a:buChar char="-"/>
            </a:pPr>
            <a:r>
              <a:rPr lang="es-AR" smtClean="0"/>
              <a:t>El sistema de Monitoreo Continuo y la Comunicación son las herramientas clave normalizadas con la Recomendación UIT-T K-83 “Supervisión de los niveles de intensidad del campo electromagnético”.</a:t>
            </a:r>
          </a:p>
        </p:txBody>
      </p:sp>
      <p:sp>
        <p:nvSpPr>
          <p:cNvPr id="7270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4630AE-199D-41B2-B1FD-F5C8E057564B}" type="slidenum">
              <a:rPr lang="es-AR"/>
              <a:pPr fontAlgn="base">
                <a:spcBef>
                  <a:spcPct val="0"/>
                </a:spcBef>
                <a:spcAft>
                  <a:spcPct val="0"/>
                </a:spcAft>
              </a:pPr>
              <a:t>8</a:t>
            </a:fld>
            <a:endParaRPr lang="es-AR"/>
          </a:p>
        </p:txBody>
      </p:sp>
    </p:spTree>
    <p:extLst>
      <p:ext uri="{BB962C8B-B14F-4D97-AF65-F5344CB8AC3E}">
        <p14:creationId xmlns:p14="http://schemas.microsoft.com/office/powerpoint/2010/main" val="114404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1 Marcador de imagen de diapositiva"/>
          <p:cNvSpPr>
            <a:spLocks noGrp="1" noRot="1" noChangeAspect="1"/>
          </p:cNvSpPr>
          <p:nvPr>
            <p:ph type="sldImg"/>
          </p:nvPr>
        </p:nvSpPr>
        <p:spPr bwMode="auto">
          <a:noFill/>
          <a:ln>
            <a:solidFill>
              <a:srgbClr val="000000"/>
            </a:solidFill>
            <a:miter lim="800000"/>
            <a:headEnd/>
            <a:tailEnd/>
          </a:ln>
        </p:spPr>
      </p:sp>
      <p:sp>
        <p:nvSpPr>
          <p:cNvPr id="78850"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s-ES" smtClean="0"/>
          </a:p>
        </p:txBody>
      </p:sp>
      <p:sp>
        <p:nvSpPr>
          <p:cNvPr id="788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0CC8D5-B50F-49CE-B9AA-00FE072A3333}" type="slidenum">
              <a:rPr lang="es-AR"/>
              <a:pPr fontAlgn="base">
                <a:spcBef>
                  <a:spcPct val="0"/>
                </a:spcBef>
                <a:spcAft>
                  <a:spcPct val="0"/>
                </a:spcAft>
              </a:pPr>
              <a:t>9</a:t>
            </a:fld>
            <a:endParaRPr lang="es-AR"/>
          </a:p>
        </p:txBody>
      </p:sp>
    </p:spTree>
    <p:extLst>
      <p:ext uri="{BB962C8B-B14F-4D97-AF65-F5344CB8AC3E}">
        <p14:creationId xmlns:p14="http://schemas.microsoft.com/office/powerpoint/2010/main" val="32053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Marcador de imagen de diapositiva"/>
          <p:cNvSpPr>
            <a:spLocks noGrp="1" noRot="1" noChangeAspect="1"/>
          </p:cNvSpPr>
          <p:nvPr>
            <p:ph type="sldImg"/>
          </p:nvPr>
        </p:nvSpPr>
        <p:spPr bwMode="auto">
          <a:noFill/>
          <a:ln>
            <a:solidFill>
              <a:srgbClr val="000000"/>
            </a:solidFill>
            <a:miter lim="800000"/>
            <a:headEnd/>
            <a:tailEnd/>
          </a:ln>
        </p:spPr>
      </p:sp>
      <p:sp>
        <p:nvSpPr>
          <p:cNvPr id="80898"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AR" smtClean="0"/>
              <a:t>Es un sistema específico para lugares con alto grado de conflictividad.</a:t>
            </a:r>
          </a:p>
          <a:p>
            <a:pPr marL="171450" indent="-171450">
              <a:spcBef>
                <a:spcPct val="0"/>
              </a:spcBef>
              <a:buFontTx/>
              <a:buChar char="-"/>
            </a:pPr>
            <a:r>
              <a:rPr lang="es-AR" smtClean="0"/>
              <a:t>Permite un control social de las RNI. Transmite las 24 hs por la red GSM (cuando envía datos, no mide)</a:t>
            </a:r>
          </a:p>
          <a:p>
            <a:pPr marL="171450" indent="-171450">
              <a:spcBef>
                <a:spcPct val="0"/>
              </a:spcBef>
              <a:buFontTx/>
              <a:buChar char="-"/>
            </a:pPr>
            <a:r>
              <a:rPr lang="es-AR" smtClean="0"/>
              <a:t>Puede enviar un mail periódico de aviso de niveles medidos, para personas que participen del conflicto (ONGs, Directores de Escuelas, etc.)</a:t>
            </a:r>
          </a:p>
          <a:p>
            <a:pPr marL="171450" indent="-171450">
              <a:spcBef>
                <a:spcPct val="0"/>
              </a:spcBef>
              <a:buFontTx/>
              <a:buChar char="-"/>
            </a:pPr>
            <a:r>
              <a:rPr lang="es-AR" smtClean="0"/>
              <a:t>El tiempo en que se hacen las mediciones es relativo, porque depende del tipo de conflicto y de los actores que intervienen.</a:t>
            </a:r>
          </a:p>
        </p:txBody>
      </p:sp>
      <p:sp>
        <p:nvSpPr>
          <p:cNvPr id="808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44DB3F-B4E2-499B-8B6C-4581F5E914DF}" type="slidenum">
              <a:rPr lang="es-AR"/>
              <a:pPr fontAlgn="base">
                <a:spcBef>
                  <a:spcPct val="0"/>
                </a:spcBef>
                <a:spcAft>
                  <a:spcPct val="0"/>
                </a:spcAft>
              </a:pPr>
              <a:t>10</a:t>
            </a:fld>
            <a:endParaRPr lang="es-AR"/>
          </a:p>
        </p:txBody>
      </p:sp>
    </p:spTree>
    <p:extLst>
      <p:ext uri="{BB962C8B-B14F-4D97-AF65-F5344CB8AC3E}">
        <p14:creationId xmlns:p14="http://schemas.microsoft.com/office/powerpoint/2010/main" val="333924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1 Marcador de imagen de diapositiva"/>
          <p:cNvSpPr>
            <a:spLocks noGrp="1" noRot="1" noChangeAspect="1"/>
          </p:cNvSpPr>
          <p:nvPr>
            <p:ph type="sldImg"/>
          </p:nvPr>
        </p:nvSpPr>
        <p:spPr bwMode="auto">
          <a:noFill/>
          <a:ln>
            <a:solidFill>
              <a:srgbClr val="000000"/>
            </a:solidFill>
            <a:miter lim="800000"/>
            <a:headEnd/>
            <a:tailEnd/>
          </a:ln>
        </p:spPr>
      </p:sp>
      <p:sp>
        <p:nvSpPr>
          <p:cNvPr id="87042"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AR" smtClean="0"/>
              <a:t>Luego se ve el ejemplo del SATFAM de Argentina.</a:t>
            </a:r>
          </a:p>
          <a:p>
            <a:pPr marL="171450" indent="-171450">
              <a:spcBef>
                <a:spcPct val="0"/>
              </a:spcBef>
              <a:buFontTx/>
              <a:buChar char="-"/>
            </a:pPr>
            <a:r>
              <a:rPr lang="es-AR" smtClean="0"/>
              <a:t>Otro ejemplo: Italia, Agenzia Regionale Prevenzione e Ambiente dell’Emilia-Romagna (</a:t>
            </a:r>
            <a:r>
              <a:rPr lang="es-AR" smtClean="0">
                <a:hlinkClick r:id="rId3"/>
              </a:rPr>
              <a:t>http://www.arpa.emr.it/pubblicazioni/cem/generale_829.asp</a:t>
            </a:r>
            <a:r>
              <a:rPr lang="es-AR" smtClean="0"/>
              <a:t>)</a:t>
            </a:r>
          </a:p>
          <a:p>
            <a:pPr marL="628650" lvl="1" indent="-171450">
              <a:spcBef>
                <a:spcPct val="0"/>
              </a:spcBef>
              <a:buFontTx/>
              <a:buChar char="-"/>
            </a:pPr>
            <a:r>
              <a:rPr lang="es-AR" smtClean="0"/>
              <a:t>Para Bologna ver: </a:t>
            </a:r>
            <a:r>
              <a:rPr lang="es-AR" smtClean="0">
                <a:hlinkClick r:id="rId4"/>
              </a:rPr>
              <a:t>http://www.arpa.emr.it/cem/webcem/bologna/</a:t>
            </a:r>
            <a:endParaRPr lang="es-AR" smtClean="0"/>
          </a:p>
        </p:txBody>
      </p:sp>
      <p:sp>
        <p:nvSpPr>
          <p:cNvPr id="8704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202398-D615-430B-978D-C59A537064CD}" type="slidenum">
              <a:rPr lang="es-AR"/>
              <a:pPr fontAlgn="base">
                <a:spcBef>
                  <a:spcPct val="0"/>
                </a:spcBef>
                <a:spcAft>
                  <a:spcPct val="0"/>
                </a:spcAft>
              </a:pPr>
              <a:t>11</a:t>
            </a:fld>
            <a:endParaRPr lang="es-AR"/>
          </a:p>
        </p:txBody>
      </p:sp>
    </p:spTree>
    <p:extLst>
      <p:ext uri="{BB962C8B-B14F-4D97-AF65-F5344CB8AC3E}">
        <p14:creationId xmlns:p14="http://schemas.microsoft.com/office/powerpoint/2010/main" val="1125027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 Marcador de imagen de diapositiva"/>
          <p:cNvSpPr>
            <a:spLocks noGrp="1" noRot="1" noChangeAspect="1"/>
          </p:cNvSpPr>
          <p:nvPr>
            <p:ph type="sldImg"/>
          </p:nvPr>
        </p:nvSpPr>
        <p:spPr bwMode="auto">
          <a:noFill/>
          <a:ln>
            <a:solidFill>
              <a:srgbClr val="000000"/>
            </a:solidFill>
            <a:miter lim="800000"/>
            <a:headEnd/>
            <a:tailEnd/>
          </a:ln>
        </p:spPr>
      </p:sp>
      <p:sp>
        <p:nvSpPr>
          <p:cNvPr id="931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931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A37132-2651-4F52-A3ED-BD1CCCDB92AC}" type="slidenum">
              <a:rPr lang="es-AR"/>
              <a:pPr fontAlgn="base">
                <a:spcBef>
                  <a:spcPct val="0"/>
                </a:spcBef>
                <a:spcAft>
                  <a:spcPct val="0"/>
                </a:spcAft>
              </a:pPr>
              <a:t>12</a:t>
            </a:fld>
            <a:endParaRPr lang="es-AR" dirty="0"/>
          </a:p>
        </p:txBody>
      </p:sp>
    </p:spTree>
    <p:extLst>
      <p:ext uri="{BB962C8B-B14F-4D97-AF65-F5344CB8AC3E}">
        <p14:creationId xmlns:p14="http://schemas.microsoft.com/office/powerpoint/2010/main" val="193235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rni.ane.gov.co/gma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ftp3.itu.int/pub/epub_shared/TSB/ITUT-Tech-Report-Specs/2016/en/flipviewerxpress.html" TargetMode="External"/><Relationship Id="rId2" Type="http://schemas.openxmlformats.org/officeDocument/2006/relationships/hyperlink" Target="http://www.itu.int/en/ITU-T/studygroups/2013-2016/05/Pages/default.aspx" TargetMode="External"/><Relationship Id="rId1" Type="http://schemas.openxmlformats.org/officeDocument/2006/relationships/slideLayout" Target="../slideLayouts/slideLayout2.xml"/><Relationship Id="rId4" Type="http://schemas.openxmlformats.org/officeDocument/2006/relationships/hyperlink" Target="http://www.itu.int/en/ITU-T/emf/Page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tu.int/en/ITU-T/emf/Pages/default.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hectormario.carril@ties.itu.int"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emfguide.itu.in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3751263" y="2719388"/>
            <a:ext cx="5392737" cy="1250950"/>
          </a:xfrm>
        </p:spPr>
        <p:txBody>
          <a:bodyPr>
            <a:normAutofit fontScale="90000"/>
          </a:bodyPr>
          <a:lstStyle/>
          <a:p>
            <a:r>
              <a:rPr lang="es-CO" dirty="0" smtClean="0"/>
              <a:t/>
            </a:r>
            <a:br>
              <a:rPr lang="es-CO" dirty="0" smtClean="0"/>
            </a:br>
            <a:endParaRPr lang="es-CO" dirty="0"/>
          </a:p>
        </p:txBody>
      </p:sp>
      <p:sp>
        <p:nvSpPr>
          <p:cNvPr id="3" name="Subtítulo 2"/>
          <p:cNvSpPr>
            <a:spLocks noGrp="1"/>
          </p:cNvSpPr>
          <p:nvPr>
            <p:ph type="subTitle" idx="4294967295"/>
          </p:nvPr>
        </p:nvSpPr>
        <p:spPr>
          <a:xfrm>
            <a:off x="749595" y="2719388"/>
            <a:ext cx="7644809" cy="787072"/>
          </a:xfrm>
        </p:spPr>
        <p:txBody>
          <a:bodyPr>
            <a:normAutofit fontScale="25000" lnSpcReduction="20000"/>
          </a:bodyPr>
          <a:lstStyle/>
          <a:p>
            <a:pPr algn="ctr">
              <a:buNone/>
            </a:pPr>
            <a:r>
              <a:rPr lang="es-CO" sz="16000" b="1" dirty="0" smtClean="0"/>
              <a:t>      Actividad de la UIT sobre CEM</a:t>
            </a:r>
          </a:p>
          <a:p>
            <a:pPr>
              <a:buNone/>
            </a:pPr>
            <a:endParaRPr lang="en-US" sz="12800" dirty="0" smtClean="0"/>
          </a:p>
          <a:p>
            <a:pPr>
              <a:buNone/>
            </a:pPr>
            <a:endParaRPr lang="en-US" sz="7200" dirty="0" smtClean="0"/>
          </a:p>
          <a:p>
            <a:pPr>
              <a:buNone/>
            </a:pPr>
            <a:endParaRPr lang="en-US" sz="7200" dirty="0" smtClean="0"/>
          </a:p>
          <a:p>
            <a:pPr>
              <a:buNone/>
            </a:pPr>
            <a:endParaRPr lang="en-US" sz="7200" dirty="0"/>
          </a:p>
          <a:p>
            <a:pPr>
              <a:buNone/>
            </a:pPr>
            <a:endParaRPr lang="en-US" sz="7200" dirty="0" smtClean="0"/>
          </a:p>
          <a:p>
            <a:pPr>
              <a:buNone/>
            </a:pPr>
            <a:endParaRPr lang="es-CO" sz="2400" dirty="0">
              <a:solidFill>
                <a:schemeClr val="tx1">
                  <a:lumMod val="85000"/>
                  <a:lumOff val="15000"/>
                </a:schemeClr>
              </a:solidFill>
            </a:endParaRPr>
          </a:p>
        </p:txBody>
      </p:sp>
      <p:sp>
        <p:nvSpPr>
          <p:cNvPr id="5" name="Rectangle 4"/>
          <p:cNvSpPr/>
          <p:nvPr/>
        </p:nvSpPr>
        <p:spPr>
          <a:xfrm>
            <a:off x="3126749" y="427933"/>
            <a:ext cx="3054234" cy="923330"/>
          </a:xfrm>
          <a:prstGeom prst="rect">
            <a:avLst/>
          </a:prstGeom>
        </p:spPr>
        <p:txBody>
          <a:bodyPr wrap="none">
            <a:spAutoFit/>
          </a:bodyPr>
          <a:lstStyle/>
          <a:p>
            <a:pPr algn="ctr"/>
            <a:r>
              <a:rPr lang="en-US" b="1" dirty="0" smtClean="0">
                <a:solidFill>
                  <a:schemeClr val="tx2">
                    <a:lumMod val="60000"/>
                    <a:lumOff val="40000"/>
                  </a:schemeClr>
                </a:solidFill>
              </a:rPr>
              <a:t>6</a:t>
            </a:r>
            <a:r>
              <a:rPr lang="en-US" b="1" baseline="30000" dirty="0" smtClean="0">
                <a:solidFill>
                  <a:schemeClr val="tx2">
                    <a:lumMod val="60000"/>
                    <a:lumOff val="40000"/>
                  </a:schemeClr>
                </a:solidFill>
              </a:rPr>
              <a:t>th</a:t>
            </a:r>
            <a:r>
              <a:rPr lang="en-US" b="1" dirty="0" smtClean="0">
                <a:solidFill>
                  <a:schemeClr val="tx2">
                    <a:lumMod val="60000"/>
                    <a:lumOff val="40000"/>
                  </a:schemeClr>
                </a:solidFill>
              </a:rPr>
              <a:t> ITU Green </a:t>
            </a:r>
            <a:r>
              <a:rPr lang="en-US" b="1" dirty="0">
                <a:solidFill>
                  <a:schemeClr val="tx2">
                    <a:lumMod val="60000"/>
                    <a:lumOff val="40000"/>
                  </a:schemeClr>
                </a:solidFill>
              </a:rPr>
              <a:t>Standards </a:t>
            </a:r>
            <a:r>
              <a:rPr lang="en-US" b="1" dirty="0" smtClean="0">
                <a:solidFill>
                  <a:schemeClr val="tx2">
                    <a:lumMod val="60000"/>
                    <a:lumOff val="40000"/>
                  </a:schemeClr>
                </a:solidFill>
              </a:rPr>
              <a:t>Week</a:t>
            </a:r>
            <a:br>
              <a:rPr lang="en-US" b="1" dirty="0" smtClean="0">
                <a:solidFill>
                  <a:schemeClr val="tx2">
                    <a:lumMod val="60000"/>
                    <a:lumOff val="40000"/>
                  </a:schemeClr>
                </a:solidFill>
              </a:rPr>
            </a:br>
            <a:r>
              <a:rPr lang="en-US" b="1" dirty="0" smtClean="0">
                <a:solidFill>
                  <a:schemeClr val="tx2">
                    <a:lumMod val="60000"/>
                    <a:lumOff val="40000"/>
                  </a:schemeClr>
                </a:solidFill>
              </a:rPr>
              <a:t>5-9 September 2016</a:t>
            </a:r>
            <a:br>
              <a:rPr lang="en-US" b="1" dirty="0" smtClean="0">
                <a:solidFill>
                  <a:schemeClr val="tx2">
                    <a:lumMod val="60000"/>
                    <a:lumOff val="40000"/>
                  </a:schemeClr>
                </a:solidFill>
              </a:rPr>
            </a:br>
            <a:r>
              <a:rPr lang="en-US" b="1" dirty="0" smtClean="0">
                <a:solidFill>
                  <a:schemeClr val="tx2">
                    <a:lumMod val="60000"/>
                    <a:lumOff val="40000"/>
                  </a:schemeClr>
                </a:solidFill>
              </a:rPr>
              <a:t>Montevideo, Uruguay</a:t>
            </a:r>
            <a:endParaRPr lang="es-ES_tradnl" b="1" dirty="0">
              <a:solidFill>
                <a:schemeClr val="tx2">
                  <a:lumMod val="60000"/>
                  <a:lumOff val="40000"/>
                </a:schemeClr>
              </a:solidFill>
            </a:endParaRPr>
          </a:p>
        </p:txBody>
      </p:sp>
      <p:sp>
        <p:nvSpPr>
          <p:cNvPr id="6" name="TextBox 5"/>
          <p:cNvSpPr txBox="1"/>
          <p:nvPr/>
        </p:nvSpPr>
        <p:spPr>
          <a:xfrm>
            <a:off x="2323785" y="4980079"/>
            <a:ext cx="4496428" cy="923330"/>
          </a:xfrm>
          <a:prstGeom prst="rect">
            <a:avLst/>
          </a:prstGeom>
          <a:noFill/>
        </p:spPr>
        <p:txBody>
          <a:bodyPr wrap="square" rtlCol="0">
            <a:spAutoFit/>
          </a:bodyPr>
          <a:lstStyle/>
          <a:p>
            <a:pPr algn="ctr"/>
            <a:r>
              <a:rPr lang="es-ES_tradnl" dirty="0" smtClean="0">
                <a:solidFill>
                  <a:schemeClr val="tx2">
                    <a:lumMod val="60000"/>
                    <a:lumOff val="40000"/>
                  </a:schemeClr>
                </a:solidFill>
              </a:rPr>
              <a:t>Héctor Carril</a:t>
            </a:r>
            <a:br>
              <a:rPr lang="es-ES_tradnl" dirty="0" smtClean="0">
                <a:solidFill>
                  <a:schemeClr val="tx2">
                    <a:lumMod val="60000"/>
                    <a:lumOff val="40000"/>
                  </a:schemeClr>
                </a:solidFill>
              </a:rPr>
            </a:br>
            <a:r>
              <a:rPr lang="es-ES_tradnl" dirty="0" smtClean="0">
                <a:solidFill>
                  <a:schemeClr val="tx2">
                    <a:lumMod val="60000"/>
                    <a:lumOff val="40000"/>
                  </a:schemeClr>
                </a:solidFill>
              </a:rPr>
              <a:t>Vicepresidente CE5 “Medioambiente y Cambio Climático de la UIT-T </a:t>
            </a:r>
            <a:endParaRPr lang="es-ES_tradnl" dirty="0">
              <a:solidFill>
                <a:schemeClr val="tx2">
                  <a:lumMod val="60000"/>
                  <a:lumOff val="40000"/>
                </a:schemeClr>
              </a:solidFill>
            </a:endParaRPr>
          </a:p>
        </p:txBody>
      </p:sp>
    </p:spTree>
    <p:extLst>
      <p:ext uri="{BB962C8B-B14F-4D97-AF65-F5344CB8AC3E}">
        <p14:creationId xmlns:p14="http://schemas.microsoft.com/office/powerpoint/2010/main" val="703583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388" y="338138"/>
            <a:ext cx="8832850" cy="1252537"/>
          </a:xfrm>
        </p:spPr>
        <p:txBody>
          <a:bodyPr rtlCol="0">
            <a:normAutofit fontScale="90000"/>
          </a:bodyPr>
          <a:lstStyle/>
          <a:p>
            <a:pPr fontAlgn="auto">
              <a:spcAft>
                <a:spcPts val="0"/>
              </a:spcAft>
              <a:defRPr/>
            </a:pPr>
            <a:r>
              <a:rPr lang="es-AR" dirty="0" smtClean="0"/>
              <a:t>Sistema </a:t>
            </a:r>
            <a:r>
              <a:rPr lang="es-AR" dirty="0"/>
              <a:t>de Monitoreo </a:t>
            </a:r>
            <a:r>
              <a:rPr lang="es-AR" dirty="0" smtClean="0"/>
              <a:t>Continuo</a:t>
            </a:r>
            <a:br>
              <a:rPr lang="es-AR" dirty="0" smtClean="0"/>
            </a:br>
            <a:r>
              <a:rPr lang="es-AR" dirty="0" smtClean="0"/>
              <a:t> K.83</a:t>
            </a:r>
            <a:endParaRPr lang="es-AR" dirty="0"/>
          </a:p>
        </p:txBody>
      </p:sp>
      <p:sp>
        <p:nvSpPr>
          <p:cNvPr id="79874"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4CA7C6-14E7-4D21-B297-2A51B28215EF}" type="slidenum">
              <a:rPr lang="es-AR"/>
              <a:pPr fontAlgn="base">
                <a:spcBef>
                  <a:spcPct val="0"/>
                </a:spcBef>
                <a:spcAft>
                  <a:spcPct val="0"/>
                </a:spcAft>
              </a:pPr>
              <a:t>10</a:t>
            </a:fld>
            <a:endParaRPr lang="es-AR"/>
          </a:p>
        </p:txBody>
      </p:sp>
      <p:sp>
        <p:nvSpPr>
          <p:cNvPr id="15" name="Text Box 8"/>
          <p:cNvSpPr txBox="1">
            <a:spLocks noChangeArrowheads="1"/>
          </p:cNvSpPr>
          <p:nvPr/>
        </p:nvSpPr>
        <p:spPr bwMode="auto">
          <a:xfrm>
            <a:off x="179388" y="2760663"/>
            <a:ext cx="3024187" cy="955675"/>
          </a:xfrm>
          <a:prstGeom prst="rect">
            <a:avLst/>
          </a:prstGeom>
          <a:noFill/>
          <a:ln w="9525">
            <a:noFill/>
            <a:round/>
            <a:headEnd/>
            <a:tailEnd/>
          </a:ln>
        </p:spPr>
        <p:txBody>
          <a:bodyPr lIns="81631" tIns="55215" rIns="81631" bIns="40816"/>
          <a:lstStyle/>
          <a:p>
            <a:pPr defTabSz="40798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s-AR" b="1" u="sng">
                <a:solidFill>
                  <a:srgbClr val="0070C0"/>
                </a:solidFill>
                <a:latin typeface="Candara" pitchFamily="34" charset="0"/>
                <a:ea typeface="Arial Unicode MS" pitchFamily="34" charset="-128"/>
                <a:cs typeface="Arial Unicode MS" pitchFamily="34" charset="-128"/>
              </a:rPr>
              <a:t>Estación Base:</a:t>
            </a:r>
          </a:p>
          <a:p>
            <a:pPr defTabSz="40798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s-AR">
                <a:solidFill>
                  <a:srgbClr val="0070C0"/>
                </a:solidFill>
                <a:latin typeface="Candara" pitchFamily="34" charset="0"/>
                <a:ea typeface="Arial Unicode MS" pitchFamily="34" charset="-128"/>
                <a:cs typeface="Arial Unicode MS" pitchFamily="34" charset="-128"/>
              </a:rPr>
              <a:t>Radiación Electromagnética permanente</a:t>
            </a:r>
          </a:p>
        </p:txBody>
      </p:sp>
      <p:pic>
        <p:nvPicPr>
          <p:cNvPr id="25" name="Picture 33"/>
          <p:cNvPicPr>
            <a:picLocks noChangeAspect="1" noChangeArrowheads="1"/>
          </p:cNvPicPr>
          <p:nvPr/>
        </p:nvPicPr>
        <p:blipFill>
          <a:blip r:embed="rId3" cstate="print">
            <a:duotone>
              <a:prstClr val="black"/>
              <a:schemeClr val="accent2">
                <a:tint val="45000"/>
                <a:satMod val="400000"/>
              </a:schemeClr>
            </a:duotone>
            <a:extLst/>
          </a:blip>
          <a:srcRect/>
          <a:stretch>
            <a:fillRect/>
          </a:stretch>
        </p:blipFill>
        <p:spPr bwMode="auto">
          <a:xfrm>
            <a:off x="899592" y="3517031"/>
            <a:ext cx="7381875" cy="3008313"/>
          </a:xfrm>
          <a:prstGeom prst="rect">
            <a:avLst/>
          </a:prstGeom>
          <a:noFill/>
          <a:ln>
            <a:noFill/>
          </a:ln>
          <a:effectLst>
            <a:glow rad="63500">
              <a:schemeClr val="bg2">
                <a:alpha val="40000"/>
              </a:schemeClr>
            </a:glow>
            <a:outerShdw dist="35921" dir="2700000" algn="ctr" rotWithShape="0">
              <a:schemeClr val="bg2"/>
            </a:outerShdw>
          </a:effectLst>
          <a:extLst/>
        </p:spPr>
      </p:pic>
      <p:sp>
        <p:nvSpPr>
          <p:cNvPr id="26" name="Text Box 8"/>
          <p:cNvSpPr txBox="1">
            <a:spLocks noChangeArrowheads="1"/>
          </p:cNvSpPr>
          <p:nvPr/>
        </p:nvSpPr>
        <p:spPr bwMode="auto">
          <a:xfrm>
            <a:off x="4140200" y="2689225"/>
            <a:ext cx="3527425" cy="955675"/>
          </a:xfrm>
          <a:prstGeom prst="rect">
            <a:avLst/>
          </a:prstGeom>
          <a:noFill/>
          <a:ln w="9525">
            <a:noFill/>
            <a:round/>
            <a:headEnd/>
            <a:tailEnd/>
          </a:ln>
        </p:spPr>
        <p:txBody>
          <a:bodyPr lIns="81631" tIns="55215" rIns="81631" bIns="40816"/>
          <a:lstStyle/>
          <a:p>
            <a:pPr defTabSz="40798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s-AR" b="1" u="sng">
                <a:solidFill>
                  <a:srgbClr val="0070C0"/>
                </a:solidFill>
                <a:latin typeface="Candara" pitchFamily="34" charset="0"/>
                <a:ea typeface="Arial Unicode MS" pitchFamily="34" charset="-128"/>
                <a:cs typeface="Arial Unicode MS" pitchFamily="34" charset="-128"/>
              </a:rPr>
              <a:t>Equipo de Monitoreo:</a:t>
            </a:r>
          </a:p>
          <a:p>
            <a:pPr defTabSz="40798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s-AR">
                <a:solidFill>
                  <a:srgbClr val="0070C0"/>
                </a:solidFill>
                <a:latin typeface="Candara" pitchFamily="34" charset="0"/>
                <a:ea typeface="Arial Unicode MS" pitchFamily="34" charset="-128"/>
                <a:cs typeface="Arial Unicode MS" pitchFamily="34" charset="-128"/>
              </a:rPr>
              <a:t>Instalado en puntos específicos Medición continua</a:t>
            </a:r>
          </a:p>
        </p:txBody>
      </p:sp>
      <p:sp>
        <p:nvSpPr>
          <p:cNvPr id="27" name="Text Box 8"/>
          <p:cNvSpPr txBox="1">
            <a:spLocks noChangeArrowheads="1"/>
          </p:cNvSpPr>
          <p:nvPr/>
        </p:nvSpPr>
        <p:spPr bwMode="auto">
          <a:xfrm>
            <a:off x="7177088" y="3541713"/>
            <a:ext cx="2006600" cy="955675"/>
          </a:xfrm>
          <a:prstGeom prst="rect">
            <a:avLst/>
          </a:prstGeom>
          <a:noFill/>
          <a:ln w="9525">
            <a:noFill/>
            <a:round/>
            <a:headEnd/>
            <a:tailEnd/>
          </a:ln>
        </p:spPr>
        <p:txBody>
          <a:bodyPr lIns="81631" tIns="55215" rIns="81631" bIns="40816"/>
          <a:lstStyle/>
          <a:p>
            <a:pPr defTabSz="40798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s-AR" b="1" u="sng">
                <a:solidFill>
                  <a:srgbClr val="0070C0"/>
                </a:solidFill>
                <a:latin typeface="Candara" pitchFamily="34" charset="0"/>
                <a:ea typeface="Arial Unicode MS" pitchFamily="34" charset="-128"/>
                <a:cs typeface="Arial Unicode MS" pitchFamily="34" charset="-128"/>
              </a:rPr>
              <a:t>Centro de Control:</a:t>
            </a:r>
          </a:p>
          <a:p>
            <a:pPr defTabSz="407988" hangingPunct="0">
              <a:lnSpc>
                <a:spcPct val="93000"/>
              </a:lnSpc>
              <a:buClr>
                <a:srgbClr val="000000"/>
              </a:buClr>
              <a:buSzPct val="100000"/>
              <a:buFont typeface="Times New Roman" pitchFamily="18" charset="0"/>
              <a:buNone/>
              <a:tabLst>
                <a:tab pos="657225" algn="l"/>
                <a:tab pos="1312863" algn="l"/>
                <a:tab pos="1970088" algn="l"/>
                <a:tab pos="2627313" algn="l"/>
              </a:tabLst>
            </a:pPr>
            <a:r>
              <a:rPr lang="es-AR">
                <a:solidFill>
                  <a:srgbClr val="0070C0"/>
                </a:solidFill>
                <a:latin typeface="Candara" pitchFamily="34" charset="0"/>
                <a:ea typeface="Arial Unicode MS" pitchFamily="34" charset="-128"/>
                <a:cs typeface="Arial Unicode MS" pitchFamily="34" charset="-128"/>
              </a:rPr>
              <a:t>Recibe y almacena los datos medidos</a:t>
            </a:r>
          </a:p>
        </p:txBody>
      </p:sp>
      <p:sp>
        <p:nvSpPr>
          <p:cNvPr id="6" name="5 Rectángulo"/>
          <p:cNvSpPr>
            <a:spLocks noChangeArrowheads="1"/>
          </p:cNvSpPr>
          <p:nvPr/>
        </p:nvSpPr>
        <p:spPr bwMode="auto">
          <a:xfrm>
            <a:off x="128588" y="2114550"/>
            <a:ext cx="2471737" cy="377825"/>
          </a:xfrm>
          <a:prstGeom prst="rect">
            <a:avLst/>
          </a:prstGeom>
          <a:noFill/>
          <a:ln w="9525">
            <a:solidFill>
              <a:schemeClr val="accent2"/>
            </a:solidFill>
            <a:round/>
            <a:headEnd/>
            <a:tailEnd/>
          </a:ln>
        </p:spPr>
        <p:txBody>
          <a:bodyPr lIns="81631" tIns="55215" rIns="81631" bIns="40816"/>
          <a:lstStyle/>
          <a:p>
            <a:pPr algn="ctr" defTabSz="407988" hangingPunct="0">
              <a:lnSpc>
                <a:spcPct val="93000"/>
              </a:lnSpc>
              <a:buClr>
                <a:srgbClr val="000000"/>
              </a:buClr>
              <a:buSzPct val="100000"/>
              <a:buFont typeface="Times New Roman" pitchFamily="18" charset="0"/>
              <a:buNone/>
              <a:tabLst>
                <a:tab pos="657225" algn="l"/>
                <a:tab pos="1312863" algn="l"/>
              </a:tabLst>
            </a:pPr>
            <a:r>
              <a:rPr lang="en-US" sz="2000" b="1">
                <a:solidFill>
                  <a:srgbClr val="0070C0"/>
                </a:solidFill>
                <a:latin typeface="Candara" pitchFamily="34" charset="0"/>
                <a:ea typeface="Arial Unicode MS" pitchFamily="34" charset="-128"/>
                <a:cs typeface="Arial Unicode MS" pitchFamily="34" charset="-128"/>
              </a:rPr>
              <a:t>Esquema Conceptual</a:t>
            </a:r>
            <a:endParaRPr lang="es-AR" sz="2000" b="1">
              <a:solidFill>
                <a:srgbClr val="0070C0"/>
              </a:solidFill>
              <a:latin typeface="Candara" pitchFamily="34"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1500"/>
                                        <p:tgtEl>
                                          <p:spTgt spid="25"/>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childTnLst>
                          </p:cTn>
                        </p:par>
                        <p:par>
                          <p:cTn id="26" fill="hold">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26" grpId="0"/>
      <p:bldP spid="27"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388" y="338138"/>
            <a:ext cx="8832850" cy="1252537"/>
          </a:xfrm>
        </p:spPr>
        <p:txBody>
          <a:bodyPr rtlCol="0">
            <a:normAutofit fontScale="90000"/>
          </a:bodyPr>
          <a:lstStyle/>
          <a:p>
            <a:pPr fontAlgn="auto">
              <a:spcAft>
                <a:spcPts val="0"/>
              </a:spcAft>
              <a:defRPr/>
            </a:pPr>
            <a:r>
              <a:rPr lang="es-AR" dirty="0"/>
              <a:t>Sistema de Monitoreo </a:t>
            </a:r>
            <a:r>
              <a:rPr lang="es-AR" dirty="0" smtClean="0"/>
              <a:t>Continuo</a:t>
            </a:r>
            <a:br>
              <a:rPr lang="es-AR" dirty="0" smtClean="0"/>
            </a:br>
            <a:r>
              <a:rPr lang="es-AR" dirty="0" smtClean="0"/>
              <a:t>- </a:t>
            </a:r>
            <a:r>
              <a:rPr lang="es-AR" dirty="0"/>
              <a:t>Enlace </a:t>
            </a:r>
            <a:r>
              <a:rPr lang="es-AR" dirty="0" smtClean="0"/>
              <a:t>público -</a:t>
            </a:r>
            <a:endParaRPr lang="es-AR" sz="4000" dirty="0"/>
          </a:p>
        </p:txBody>
      </p:sp>
      <p:sp>
        <p:nvSpPr>
          <p:cNvPr id="86018"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841F8B-94C2-44DB-B9BB-48FA42A5C2B3}" type="slidenum">
              <a:rPr lang="es-AR"/>
              <a:pPr fontAlgn="base">
                <a:spcBef>
                  <a:spcPct val="0"/>
                </a:spcBef>
                <a:spcAft>
                  <a:spcPct val="0"/>
                </a:spcAft>
              </a:pPr>
              <a:t>11</a:t>
            </a:fld>
            <a:endParaRPr lang="es-AR"/>
          </a:p>
        </p:txBody>
      </p:sp>
      <p:pic>
        <p:nvPicPr>
          <p:cNvPr id="11" name="Picture 2"/>
          <p:cNvPicPr>
            <a:picLocks noChangeAspect="1" noChangeArrowheads="1"/>
          </p:cNvPicPr>
          <p:nvPr/>
        </p:nvPicPr>
        <p:blipFill>
          <a:blip r:embed="rId3" cstate="print"/>
          <a:srcRect/>
          <a:stretch>
            <a:fillRect/>
          </a:stretch>
        </p:blipFill>
        <p:spPr bwMode="auto">
          <a:xfrm>
            <a:off x="730285" y="2204864"/>
            <a:ext cx="5009083" cy="4249742"/>
          </a:xfrm>
          <a:prstGeom prst="roundRect">
            <a:avLst/>
          </a:prstGeom>
          <a:noFill/>
          <a:ln>
            <a:noFill/>
          </a:ln>
          <a:effectLst>
            <a:glow rad="127000">
              <a:schemeClr val="accent1">
                <a:alpha val="40000"/>
              </a:schemeClr>
            </a:glow>
            <a:outerShdw dist="35921" dir="2700000" algn="ctr" rotWithShape="0">
              <a:schemeClr val="bg2"/>
            </a:outerShdw>
          </a:effectLst>
        </p:spPr>
      </p:pic>
      <p:sp>
        <p:nvSpPr>
          <p:cNvPr id="12" name="AutoShape 10"/>
          <p:cNvSpPr>
            <a:spLocks/>
          </p:cNvSpPr>
          <p:nvPr/>
        </p:nvSpPr>
        <p:spPr bwMode="auto">
          <a:xfrm flipH="1">
            <a:off x="6012157" y="2588217"/>
            <a:ext cx="327025" cy="3866389"/>
          </a:xfrm>
          <a:prstGeom prst="rightBrace">
            <a:avLst>
              <a:gd name="adj1" fmla="val 91545"/>
              <a:gd name="adj2" fmla="val 50000"/>
            </a:avLst>
          </a:prstGeom>
          <a:ln w="28575">
            <a:headEnd/>
            <a:tailEnd/>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wrap="none" anchor="ctr"/>
          <a:lstStyle/>
          <a:p>
            <a:pPr fontAlgn="auto">
              <a:spcBef>
                <a:spcPts val="0"/>
              </a:spcBef>
              <a:spcAft>
                <a:spcPts val="0"/>
              </a:spcAft>
              <a:defRPr/>
            </a:pPr>
            <a:endParaRPr lang="es-AR"/>
          </a:p>
        </p:txBody>
      </p:sp>
      <p:sp>
        <p:nvSpPr>
          <p:cNvPr id="13" name="Text Box 11"/>
          <p:cNvSpPr txBox="1">
            <a:spLocks noChangeArrowheads="1"/>
          </p:cNvSpPr>
          <p:nvPr/>
        </p:nvSpPr>
        <p:spPr bwMode="auto">
          <a:xfrm>
            <a:off x="6494463" y="2565400"/>
            <a:ext cx="2541587" cy="4008438"/>
          </a:xfrm>
          <a:prstGeom prst="rect">
            <a:avLst/>
          </a:prstGeom>
          <a:noFill/>
          <a:ln w="9525">
            <a:noFill/>
            <a:round/>
            <a:headEnd/>
            <a:tailEnd/>
          </a:ln>
        </p:spPr>
        <p:txBody>
          <a:bodyPr lIns="81631" tIns="55215" rIns="81631" bIns="40816"/>
          <a:lstStyle>
            <a:defPPr>
              <a:defRPr lang="es-AR"/>
            </a:defPPr>
            <a:lvl1pPr defTabSz="407988" hangingPunct="0">
              <a:lnSpc>
                <a:spcPct val="93000"/>
              </a:lnSpc>
              <a:spcBef>
                <a:spcPct val="0"/>
              </a:spcBef>
              <a:buClr>
                <a:srgbClr val="000000"/>
              </a:buClr>
              <a:buSzPct val="100000"/>
              <a:buFont typeface="Times New Roman" pitchFamily="18" charset="0"/>
              <a:buNone/>
              <a:tabLst>
                <a:tab pos="657225" algn="l"/>
                <a:tab pos="1312863" algn="l"/>
                <a:tab pos="1970088" algn="l"/>
                <a:tab pos="2627313" algn="l"/>
              </a:tabLst>
              <a:defRPr sz="1600" u="sng">
                <a:solidFill>
                  <a:srgbClr val="0070C0"/>
                </a:solidFill>
                <a:ea typeface="Arial Unicode MS" pitchFamily="34" charset="-128"/>
                <a:cs typeface="Arial Unicode MS" pitchFamily="34" charset="-128"/>
              </a:defRPr>
            </a:lvl1pPr>
          </a:lstStyle>
          <a:p>
            <a:pPr defTabSz="914400" fontAlgn="auto" hangingPunct="1">
              <a:lnSpc>
                <a:spcPct val="100000"/>
              </a:lnSpc>
              <a:spcBef>
                <a:spcPts val="600"/>
              </a:spcBef>
              <a:spcAft>
                <a:spcPts val="0"/>
              </a:spcAft>
              <a:buClr>
                <a:schemeClr val="accent1"/>
              </a:buClr>
              <a:defRPr/>
            </a:pPr>
            <a:r>
              <a:rPr lang="es-ES" sz="2000" u="none" dirty="0">
                <a:solidFill>
                  <a:schemeClr val="tx2"/>
                </a:solidFill>
                <a:latin typeface="+mn-lt"/>
                <a:ea typeface="+mn-ea"/>
                <a:cs typeface="+mn-cs"/>
              </a:rPr>
              <a:t>Propuesta de sistema de monitoreo</a:t>
            </a:r>
          </a:p>
          <a:p>
            <a:pPr marL="274320" indent="-274320" defTabSz="914400" fontAlgn="auto" hangingPunct="1">
              <a:lnSpc>
                <a:spcPct val="100000"/>
              </a:lnSpc>
              <a:spcBef>
                <a:spcPts val="600"/>
              </a:spcBef>
              <a:spcAft>
                <a:spcPts val="0"/>
              </a:spcAft>
              <a:buClr>
                <a:schemeClr val="accent1"/>
              </a:buClr>
              <a:buFont typeface="Symbol" pitchFamily="18" charset="2"/>
              <a:buChar char=""/>
              <a:defRPr/>
            </a:pPr>
            <a:r>
              <a:rPr lang="es-ES" sz="1800" u="none" dirty="0" smtClean="0">
                <a:solidFill>
                  <a:schemeClr val="tx2"/>
                </a:solidFill>
                <a:latin typeface="+mn-lt"/>
                <a:ea typeface="+mn-ea"/>
                <a:cs typeface="+mn-cs"/>
              </a:rPr>
              <a:t>Facilidad </a:t>
            </a:r>
            <a:r>
              <a:rPr lang="es-ES" sz="1800" u="none" dirty="0">
                <a:solidFill>
                  <a:schemeClr val="tx2"/>
                </a:solidFill>
                <a:latin typeface="+mn-lt"/>
                <a:ea typeface="+mn-ea"/>
                <a:cs typeface="+mn-cs"/>
              </a:rPr>
              <a:t>de uso</a:t>
            </a:r>
          </a:p>
          <a:p>
            <a:pPr marL="274320" indent="-274320" defTabSz="914400" fontAlgn="auto" hangingPunct="1">
              <a:lnSpc>
                <a:spcPct val="100000"/>
              </a:lnSpc>
              <a:spcBef>
                <a:spcPts val="600"/>
              </a:spcBef>
              <a:spcAft>
                <a:spcPts val="0"/>
              </a:spcAft>
              <a:buClr>
                <a:schemeClr val="accent1"/>
              </a:buClr>
              <a:buFont typeface="Symbol" pitchFamily="18" charset="2"/>
              <a:buChar char=""/>
              <a:defRPr/>
            </a:pPr>
            <a:r>
              <a:rPr lang="es-ES" sz="1800" u="none" dirty="0" smtClean="0">
                <a:solidFill>
                  <a:schemeClr val="tx2"/>
                </a:solidFill>
                <a:latin typeface="+mn-lt"/>
                <a:ea typeface="+mn-ea"/>
                <a:cs typeface="+mn-cs"/>
              </a:rPr>
              <a:t> </a:t>
            </a:r>
            <a:r>
              <a:rPr lang="es-ES" sz="1800" u="none" dirty="0">
                <a:solidFill>
                  <a:schemeClr val="tx2"/>
                </a:solidFill>
                <a:latin typeface="+mn-lt"/>
                <a:ea typeface="+mn-ea"/>
                <a:cs typeface="+mn-cs"/>
              </a:rPr>
              <a:t>Amigable</a:t>
            </a:r>
          </a:p>
          <a:p>
            <a:pPr marL="274320" indent="-274320" defTabSz="914400" fontAlgn="auto" hangingPunct="1">
              <a:lnSpc>
                <a:spcPct val="100000"/>
              </a:lnSpc>
              <a:spcBef>
                <a:spcPts val="600"/>
              </a:spcBef>
              <a:spcAft>
                <a:spcPts val="0"/>
              </a:spcAft>
              <a:buClr>
                <a:schemeClr val="accent1"/>
              </a:buClr>
              <a:buFont typeface="Symbol" pitchFamily="18" charset="2"/>
              <a:buChar char=""/>
              <a:defRPr/>
            </a:pPr>
            <a:r>
              <a:rPr lang="es-ES" sz="1800" u="none" dirty="0" smtClean="0">
                <a:solidFill>
                  <a:schemeClr val="tx2"/>
                </a:solidFill>
                <a:latin typeface="+mn-lt"/>
                <a:ea typeface="+mn-ea"/>
                <a:cs typeface="+mn-cs"/>
              </a:rPr>
              <a:t> </a:t>
            </a:r>
            <a:r>
              <a:rPr lang="es-ES" sz="1800" u="none" dirty="0">
                <a:solidFill>
                  <a:schemeClr val="tx2"/>
                </a:solidFill>
                <a:latin typeface="+mn-lt"/>
                <a:ea typeface="+mn-ea"/>
                <a:cs typeface="+mn-cs"/>
              </a:rPr>
              <a:t>Fácil de entender</a:t>
            </a:r>
          </a:p>
          <a:p>
            <a:pPr marL="274320" indent="-274320" defTabSz="914400" fontAlgn="auto" hangingPunct="1">
              <a:lnSpc>
                <a:spcPct val="100000"/>
              </a:lnSpc>
              <a:spcBef>
                <a:spcPts val="600"/>
              </a:spcBef>
              <a:spcAft>
                <a:spcPts val="0"/>
              </a:spcAft>
              <a:buClr>
                <a:schemeClr val="accent1"/>
              </a:buClr>
              <a:buFont typeface="Symbol" pitchFamily="18" charset="2"/>
              <a:buChar char=""/>
              <a:defRPr/>
            </a:pPr>
            <a:r>
              <a:rPr lang="es-ES" sz="1800" u="none" dirty="0" smtClean="0">
                <a:solidFill>
                  <a:schemeClr val="tx2"/>
                </a:solidFill>
                <a:latin typeface="+mn-lt"/>
                <a:ea typeface="+mn-ea"/>
                <a:cs typeface="+mn-cs"/>
              </a:rPr>
              <a:t> </a:t>
            </a:r>
            <a:r>
              <a:rPr lang="es-ES" sz="1800" u="none" dirty="0" err="1">
                <a:solidFill>
                  <a:schemeClr val="tx2"/>
                </a:solidFill>
                <a:latin typeface="+mn-lt"/>
                <a:ea typeface="+mn-ea"/>
                <a:cs typeface="+mn-cs"/>
              </a:rPr>
              <a:t>Info</a:t>
            </a:r>
            <a:r>
              <a:rPr lang="es-ES" sz="1800" u="none" dirty="0">
                <a:solidFill>
                  <a:schemeClr val="tx2"/>
                </a:solidFill>
                <a:latin typeface="+mn-lt"/>
                <a:ea typeface="+mn-ea"/>
                <a:cs typeface="+mn-cs"/>
              </a:rPr>
              <a:t> detallada:</a:t>
            </a:r>
          </a:p>
          <a:p>
            <a:pPr marL="533400" lvl="1" indent="-168275" fontAlgn="auto">
              <a:spcBef>
                <a:spcPts val="300"/>
              </a:spcBef>
              <a:spcAft>
                <a:spcPts val="0"/>
              </a:spcAft>
              <a:buClr>
                <a:schemeClr val="accent1"/>
              </a:buClr>
              <a:buFont typeface="Arial" pitchFamily="34" charset="0"/>
              <a:buChar char="•"/>
              <a:defRPr/>
            </a:pPr>
            <a:r>
              <a:rPr lang="es-ES" dirty="0">
                <a:solidFill>
                  <a:schemeClr val="tx2"/>
                </a:solidFill>
                <a:latin typeface="+mn-lt"/>
              </a:rPr>
              <a:t>Sitio</a:t>
            </a:r>
          </a:p>
          <a:p>
            <a:pPr marL="533400" lvl="1" indent="-168275" fontAlgn="auto">
              <a:spcBef>
                <a:spcPts val="300"/>
              </a:spcBef>
              <a:spcAft>
                <a:spcPts val="0"/>
              </a:spcAft>
              <a:buClr>
                <a:schemeClr val="accent1"/>
              </a:buClr>
              <a:buFont typeface="Arial" pitchFamily="34" charset="0"/>
              <a:buChar char="•"/>
              <a:defRPr/>
            </a:pPr>
            <a:r>
              <a:rPr lang="es-ES" dirty="0">
                <a:solidFill>
                  <a:schemeClr val="tx2"/>
                </a:solidFill>
                <a:latin typeface="+mn-lt"/>
              </a:rPr>
              <a:t> Descripción</a:t>
            </a:r>
          </a:p>
          <a:p>
            <a:pPr marL="533400" lvl="1" indent="-168275" fontAlgn="auto">
              <a:spcBef>
                <a:spcPts val="300"/>
              </a:spcBef>
              <a:spcAft>
                <a:spcPts val="0"/>
              </a:spcAft>
              <a:buClr>
                <a:schemeClr val="accent1"/>
              </a:buClr>
              <a:buFont typeface="Arial" pitchFamily="34" charset="0"/>
              <a:buChar char="•"/>
              <a:defRPr/>
            </a:pPr>
            <a:r>
              <a:rPr lang="es-ES" dirty="0">
                <a:solidFill>
                  <a:schemeClr val="tx2"/>
                </a:solidFill>
                <a:latin typeface="+mn-lt"/>
              </a:rPr>
              <a:t> Fecha y hora</a:t>
            </a:r>
          </a:p>
          <a:p>
            <a:pPr marL="533400" lvl="1" indent="-168275" fontAlgn="auto">
              <a:spcBef>
                <a:spcPts val="300"/>
              </a:spcBef>
              <a:spcAft>
                <a:spcPts val="0"/>
              </a:spcAft>
              <a:buClr>
                <a:schemeClr val="accent1"/>
              </a:buClr>
              <a:buFont typeface="Arial" pitchFamily="34" charset="0"/>
              <a:buChar char="•"/>
              <a:defRPr/>
            </a:pPr>
            <a:r>
              <a:rPr lang="es-ES" dirty="0">
                <a:solidFill>
                  <a:schemeClr val="tx2"/>
                </a:solidFill>
                <a:latin typeface="+mn-lt"/>
              </a:rPr>
              <a:t> Equipos</a:t>
            </a:r>
          </a:p>
          <a:p>
            <a:pPr marL="533400" lvl="1" indent="-168275" fontAlgn="auto">
              <a:spcBef>
                <a:spcPts val="300"/>
              </a:spcBef>
              <a:spcAft>
                <a:spcPts val="0"/>
              </a:spcAft>
              <a:buClr>
                <a:schemeClr val="accent1"/>
              </a:buClr>
              <a:buFont typeface="Arial" pitchFamily="34" charset="0"/>
              <a:buChar char="•"/>
              <a:defRPr/>
            </a:pPr>
            <a:r>
              <a:rPr lang="es-ES" dirty="0">
                <a:solidFill>
                  <a:schemeClr val="tx2"/>
                </a:solidFill>
                <a:latin typeface="+mn-lt"/>
              </a:rPr>
              <a:t> Métodos usados</a:t>
            </a:r>
          </a:p>
          <a:p>
            <a:pPr marL="533400" lvl="1" indent="-168275" fontAlgn="auto">
              <a:spcBef>
                <a:spcPts val="300"/>
              </a:spcBef>
              <a:spcAft>
                <a:spcPts val="0"/>
              </a:spcAft>
              <a:buClr>
                <a:schemeClr val="accent1"/>
              </a:buClr>
              <a:buFont typeface="Arial" pitchFamily="34" charset="0"/>
              <a:buChar char="•"/>
              <a:defRPr/>
            </a:pPr>
            <a:r>
              <a:rPr lang="es-ES" dirty="0">
                <a:solidFill>
                  <a:schemeClr val="tx2"/>
                </a:solidFill>
                <a:latin typeface="+mn-lt"/>
              </a:rPr>
              <a:t> Niveles límite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1000"/>
                                        <p:tgtEl>
                                          <p:spTgt spid="13">
                                            <p:txEl>
                                              <p:pRg st="2" end="2"/>
                                            </p:txEl>
                                          </p:spTgt>
                                        </p:tgtEl>
                                      </p:cBhvr>
                                    </p:animEffect>
                                    <p:anim calcmode="lin" valueType="num">
                                      <p:cBhvr>
                                        <p:cTn id="26"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fade">
                                      <p:cBhvr>
                                        <p:cTn id="37" dur="1000"/>
                                        <p:tgtEl>
                                          <p:spTgt spid="13">
                                            <p:txEl>
                                              <p:pRg st="4" end="4"/>
                                            </p:txEl>
                                          </p:spTgt>
                                        </p:tgtEl>
                                      </p:cBhvr>
                                    </p:animEffect>
                                    <p:anim calcmode="lin" valueType="num">
                                      <p:cBhvr>
                                        <p:cTn id="3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Effect transition="in" filter="fade">
                                      <p:cBhvr>
                                        <p:cTn id="43" dur="500"/>
                                        <p:tgtEl>
                                          <p:spTgt spid="13">
                                            <p:txEl>
                                              <p:pRg st="5" end="5"/>
                                            </p:txEl>
                                          </p:spTgt>
                                        </p:tgtEl>
                                      </p:cBhvr>
                                    </p:animEffect>
                                    <p:anim calcmode="lin" valueType="num">
                                      <p:cBhvr>
                                        <p:cTn id="44"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7" presetClass="entr" presetSubtype="0" fill="hold" grpId="0" nodeType="after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500"/>
                                        <p:tgtEl>
                                          <p:spTgt spid="13">
                                            <p:txEl>
                                              <p:pRg st="6" end="6"/>
                                            </p:txEl>
                                          </p:spTgt>
                                        </p:tgtEl>
                                      </p:cBhvr>
                                    </p:animEffect>
                                    <p:anim calcmode="lin" valueType="num">
                                      <p:cBhvr>
                                        <p:cTn id="50"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7" presetClass="entr" presetSubtype="0" fill="hold" grpId="0" nodeType="afterEffect">
                                  <p:stCondLst>
                                    <p:cond delay="0"/>
                                  </p:stCondLst>
                                  <p:childTnLst>
                                    <p:set>
                                      <p:cBhvr>
                                        <p:cTn id="54" dur="1" fill="hold">
                                          <p:stCondLst>
                                            <p:cond delay="0"/>
                                          </p:stCondLst>
                                        </p:cTn>
                                        <p:tgtEl>
                                          <p:spTgt spid="13">
                                            <p:txEl>
                                              <p:pRg st="7" end="7"/>
                                            </p:txEl>
                                          </p:spTgt>
                                        </p:tgtEl>
                                        <p:attrNameLst>
                                          <p:attrName>style.visibility</p:attrName>
                                        </p:attrNameLst>
                                      </p:cBhvr>
                                      <p:to>
                                        <p:strVal val="visible"/>
                                      </p:to>
                                    </p:set>
                                    <p:animEffect transition="in" filter="fade">
                                      <p:cBhvr>
                                        <p:cTn id="55" dur="500"/>
                                        <p:tgtEl>
                                          <p:spTgt spid="13">
                                            <p:txEl>
                                              <p:pRg st="7" end="7"/>
                                            </p:txEl>
                                          </p:spTgt>
                                        </p:tgtEl>
                                      </p:cBhvr>
                                    </p:animEffect>
                                    <p:anim calcmode="lin" valueType="num">
                                      <p:cBhvr>
                                        <p:cTn id="56"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7" presetClass="entr" presetSubtype="0" fill="hold" grpId="0" nodeType="afterEffect">
                                  <p:stCondLst>
                                    <p:cond delay="0"/>
                                  </p:stCondLst>
                                  <p:childTnLst>
                                    <p:set>
                                      <p:cBhvr>
                                        <p:cTn id="60" dur="1" fill="hold">
                                          <p:stCondLst>
                                            <p:cond delay="0"/>
                                          </p:stCondLst>
                                        </p:cTn>
                                        <p:tgtEl>
                                          <p:spTgt spid="13">
                                            <p:txEl>
                                              <p:pRg st="8" end="8"/>
                                            </p:txEl>
                                          </p:spTgt>
                                        </p:tgtEl>
                                        <p:attrNameLst>
                                          <p:attrName>style.visibility</p:attrName>
                                        </p:attrNameLst>
                                      </p:cBhvr>
                                      <p:to>
                                        <p:strVal val="visible"/>
                                      </p:to>
                                    </p:set>
                                    <p:animEffect transition="in" filter="fade">
                                      <p:cBhvr>
                                        <p:cTn id="61" dur="500"/>
                                        <p:tgtEl>
                                          <p:spTgt spid="13">
                                            <p:txEl>
                                              <p:pRg st="8" end="8"/>
                                            </p:txEl>
                                          </p:spTgt>
                                        </p:tgtEl>
                                      </p:cBhvr>
                                    </p:animEffect>
                                    <p:anim calcmode="lin" valueType="num">
                                      <p:cBhvr>
                                        <p:cTn id="62"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3"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7" presetClass="entr" presetSubtype="0" fill="hold" grpId="0" nodeType="afterEffect">
                                  <p:stCondLst>
                                    <p:cond delay="0"/>
                                  </p:stCondLst>
                                  <p:childTnLst>
                                    <p:set>
                                      <p:cBhvr>
                                        <p:cTn id="66" dur="1" fill="hold">
                                          <p:stCondLst>
                                            <p:cond delay="0"/>
                                          </p:stCondLst>
                                        </p:cTn>
                                        <p:tgtEl>
                                          <p:spTgt spid="13">
                                            <p:txEl>
                                              <p:pRg st="9" end="9"/>
                                            </p:txEl>
                                          </p:spTgt>
                                        </p:tgtEl>
                                        <p:attrNameLst>
                                          <p:attrName>style.visibility</p:attrName>
                                        </p:attrNameLst>
                                      </p:cBhvr>
                                      <p:to>
                                        <p:strVal val="visible"/>
                                      </p:to>
                                    </p:set>
                                    <p:animEffect transition="in" filter="fade">
                                      <p:cBhvr>
                                        <p:cTn id="67" dur="500"/>
                                        <p:tgtEl>
                                          <p:spTgt spid="13">
                                            <p:txEl>
                                              <p:pRg st="9" end="9"/>
                                            </p:txEl>
                                          </p:spTgt>
                                        </p:tgtEl>
                                      </p:cBhvr>
                                    </p:animEffect>
                                    <p:anim calcmode="lin" valueType="num">
                                      <p:cBhvr>
                                        <p:cTn id="68"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69" dur="50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7" presetClass="entr" presetSubtype="0" fill="hold" grpId="0" nodeType="afterEffect">
                                  <p:stCondLst>
                                    <p:cond delay="0"/>
                                  </p:stCondLst>
                                  <p:childTnLst>
                                    <p:set>
                                      <p:cBhvr>
                                        <p:cTn id="72" dur="1" fill="hold">
                                          <p:stCondLst>
                                            <p:cond delay="0"/>
                                          </p:stCondLst>
                                        </p:cTn>
                                        <p:tgtEl>
                                          <p:spTgt spid="13">
                                            <p:txEl>
                                              <p:pRg st="10" end="10"/>
                                            </p:txEl>
                                          </p:spTgt>
                                        </p:tgtEl>
                                        <p:attrNameLst>
                                          <p:attrName>style.visibility</p:attrName>
                                        </p:attrNameLst>
                                      </p:cBhvr>
                                      <p:to>
                                        <p:strVal val="visible"/>
                                      </p:to>
                                    </p:set>
                                    <p:animEffect transition="in" filter="fade">
                                      <p:cBhvr>
                                        <p:cTn id="73" dur="500"/>
                                        <p:tgtEl>
                                          <p:spTgt spid="13">
                                            <p:txEl>
                                              <p:pRg st="10" end="10"/>
                                            </p:txEl>
                                          </p:spTgt>
                                        </p:tgtEl>
                                      </p:cBhvr>
                                    </p:animEffect>
                                    <p:anim calcmode="lin" valueType="num">
                                      <p:cBhvr>
                                        <p:cTn id="74"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5" dur="5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000" fill="hold"/>
                                        <p:tgtEl>
                                          <p:spTgt spid="12"/>
                                        </p:tgtEl>
                                        <p:attrNameLst>
                                          <p:attrName>ppt_w</p:attrName>
                                        </p:attrNameLst>
                                      </p:cBhvr>
                                      <p:tavLst>
                                        <p:tav tm="0">
                                          <p:val>
                                            <p:fltVal val="0"/>
                                          </p:val>
                                        </p:tav>
                                        <p:tav tm="100000">
                                          <p:val>
                                            <p:strVal val="#ppt_w"/>
                                          </p:val>
                                        </p:tav>
                                      </p:tavLst>
                                    </p:anim>
                                    <p:anim calcmode="lin" valueType="num">
                                      <p:cBhvr>
                                        <p:cTn id="80" dur="1000" fill="hold"/>
                                        <p:tgtEl>
                                          <p:spTgt spid="12"/>
                                        </p:tgtEl>
                                        <p:attrNameLst>
                                          <p:attrName>ppt_h</p:attrName>
                                        </p:attrNameLst>
                                      </p:cBhvr>
                                      <p:tavLst>
                                        <p:tav tm="0">
                                          <p:val>
                                            <p:fltVal val="0"/>
                                          </p:val>
                                        </p:tav>
                                        <p:tav tm="100000">
                                          <p:val>
                                            <p:strVal val="#ppt_h"/>
                                          </p:val>
                                        </p:tav>
                                      </p:tavLst>
                                    </p:anim>
                                    <p:animEffect transition="in" filter="fade">
                                      <p:cBhvr>
                                        <p:cTn id="81" dur="1000"/>
                                        <p:tgtEl>
                                          <p:spTgt spid="12"/>
                                        </p:tgtEl>
                                      </p:cBhvr>
                                    </p:animEffect>
                                  </p:childTnLst>
                                </p:cTn>
                              </p:par>
                            </p:childTnLst>
                          </p:cTn>
                        </p:par>
                        <p:par>
                          <p:cTn id="82" fill="hold">
                            <p:stCondLst>
                              <p:cond delay="10000"/>
                            </p:stCondLst>
                            <p:childTnLst>
                              <p:par>
                                <p:cTn id="83" presetID="23" presetClass="entr" presetSubtype="16" fill="hold" nodeType="afterEffect">
                                  <p:stCondLst>
                                    <p:cond delay="0"/>
                                  </p:stCondLst>
                                  <p:childTnLst>
                                    <p:set>
                                      <p:cBhvr additive="repl">
                                        <p:cTn id="84" dur="4" fill="hold">
                                          <p:stCondLst>
                                            <p:cond delay="0"/>
                                          </p:stCondLst>
                                        </p:cTn>
                                        <p:tgtEl>
                                          <p:spTgt spid="11"/>
                                        </p:tgtEl>
                                        <p:attrNameLst>
                                          <p:attrName>style.visibility</p:attrName>
                                        </p:attrNameLst>
                                      </p:cBhvr>
                                      <p:to>
                                        <p:strVal val="visible"/>
                                      </p:to>
                                    </p:set>
                                    <p:anim calcmode="lin" valueType="num">
                                      <p:cBhvr additive="repl">
                                        <p:cTn id="85" dur="2000" fill="hold"/>
                                        <p:tgtEl>
                                          <p:spTgt spid="11"/>
                                        </p:tgtEl>
                                        <p:attrNameLst>
                                          <p:attrName>ppt_w</p:attrName>
                                        </p:attrNameLst>
                                      </p:cBhvr>
                                      <p:tavLst>
                                        <p:tav tm="100000">
                                          <p:val>
                                            <p:strVal val="0"/>
                                          </p:val>
                                        </p:tav>
                                        <p:tav tm="100000">
                                          <p:val>
                                            <p:strVal val="#ppt_w"/>
                                          </p:val>
                                        </p:tav>
                                      </p:tavLst>
                                    </p:anim>
                                    <p:anim calcmode="lin" valueType="num">
                                      <p:cBhvr additive="repl">
                                        <p:cTn id="86" dur="2000" fill="hold"/>
                                        <p:tgtEl>
                                          <p:spTgt spid="11"/>
                                        </p:tgtEl>
                                        <p:attrNameLst>
                                          <p:attrName>ppt_h</p:attrName>
                                        </p:attrNameLst>
                                      </p:cBhvr>
                                      <p:tavLst>
                                        <p:tav tm="10000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rtlCol="0">
            <a:normAutofit fontScale="90000"/>
          </a:bodyPr>
          <a:lstStyle/>
          <a:p>
            <a:pPr fontAlgn="auto">
              <a:spcAft>
                <a:spcPts val="0"/>
              </a:spcAft>
              <a:defRPr/>
            </a:pPr>
            <a:r>
              <a:rPr lang="es-ES" dirty="0" smtClean="0"/>
              <a:t>Sistemas similares de Control Continuo de las RNI, de reciente instalación</a:t>
            </a:r>
            <a:endParaRPr lang="es-AR" dirty="0"/>
          </a:p>
        </p:txBody>
      </p:sp>
      <p:sp>
        <p:nvSpPr>
          <p:cNvPr id="2" name="1 Marcador de contenido"/>
          <p:cNvSpPr>
            <a:spLocks noGrp="1"/>
          </p:cNvSpPr>
          <p:nvPr>
            <p:ph idx="1"/>
          </p:nvPr>
        </p:nvSpPr>
        <p:spPr>
          <a:xfrm>
            <a:off x="285720" y="1785926"/>
            <a:ext cx="8678893" cy="4595825"/>
          </a:xfrm>
        </p:spPr>
        <p:txBody>
          <a:bodyPr/>
          <a:lstStyle/>
          <a:p>
            <a:r>
              <a:rPr lang="es-ES" sz="2000" u="sng" dirty="0" smtClean="0">
                <a:hlinkClick r:id="rId3"/>
              </a:rPr>
              <a:t>Colombia</a:t>
            </a:r>
            <a:r>
              <a:rPr lang="es-ES" sz="2000" dirty="0" smtClean="0"/>
              <a:t>: Sistema de Monitoreo Continuo instalado (40 monitores)</a:t>
            </a:r>
          </a:p>
          <a:p>
            <a:r>
              <a:rPr lang="es-ES" sz="2000" u="sng" dirty="0" smtClean="0"/>
              <a:t>Ecuador</a:t>
            </a:r>
            <a:r>
              <a:rPr lang="es-ES" sz="2000" dirty="0" smtClean="0"/>
              <a:t>: Sistema de Monitoreo Continuo instalado (15 monitores)</a:t>
            </a:r>
          </a:p>
          <a:p>
            <a:r>
              <a:rPr lang="es-ES" sz="2000" u="sng" dirty="0" smtClean="0"/>
              <a:t>Brasil</a:t>
            </a:r>
            <a:r>
              <a:rPr lang="es-ES" sz="2000" dirty="0" smtClean="0"/>
              <a:t>: Sistema de Monitoreo Continuo instalado (70 monitores)</a:t>
            </a:r>
          </a:p>
          <a:p>
            <a:r>
              <a:rPr lang="es-ES" sz="2000" u="sng" dirty="0" smtClean="0"/>
              <a:t>Uruguay:</a:t>
            </a:r>
            <a:r>
              <a:rPr lang="es-ES" sz="2000" dirty="0" smtClean="0"/>
              <a:t> Proyecto Piloto.</a:t>
            </a:r>
          </a:p>
          <a:p>
            <a:r>
              <a:rPr lang="es-ES" sz="2000" u="sng" dirty="0" smtClean="0"/>
              <a:t>Panamá:</a:t>
            </a:r>
            <a:r>
              <a:rPr lang="es-ES" sz="2000" dirty="0" smtClean="0"/>
              <a:t> Instalación 2016</a:t>
            </a:r>
          </a:p>
          <a:p>
            <a:r>
              <a:rPr lang="es-ES" sz="2000" u="sng" dirty="0" smtClean="0"/>
              <a:t>Argentina:</a:t>
            </a:r>
            <a:r>
              <a:rPr lang="es-ES" sz="2000" dirty="0" smtClean="0"/>
              <a:t> SECOM por Resolución 11/2014 crea el Sistema Nacional de Monitoreo Continuo (Aún no implementado)</a:t>
            </a:r>
          </a:p>
          <a:p>
            <a:pPr algn="just"/>
            <a:r>
              <a:rPr lang="es-ES" sz="2000" dirty="0" smtClean="0"/>
              <a:t>En </a:t>
            </a:r>
            <a:r>
              <a:rPr lang="es-ES" sz="2000" b="1" i="1" dirty="0" smtClean="0"/>
              <a:t>Centroamérica</a:t>
            </a:r>
            <a:r>
              <a:rPr lang="es-ES" sz="2000" dirty="0" smtClean="0"/>
              <a:t> (Noviembre 2012), la </a:t>
            </a:r>
            <a:r>
              <a:rPr lang="es-ES" sz="2000" b="1" i="1" dirty="0" smtClean="0"/>
              <a:t>UIT</a:t>
            </a:r>
            <a:r>
              <a:rPr lang="es-ES" sz="2000" dirty="0" smtClean="0"/>
              <a:t> desarrolló un </a:t>
            </a:r>
            <a:r>
              <a:rPr lang="es-ES" sz="2000" b="1" i="1" dirty="0" smtClean="0"/>
              <a:t>Proyecto Piloto en San Salvador </a:t>
            </a:r>
            <a:r>
              <a:rPr lang="es-ES" sz="2000" dirty="0" smtClean="0"/>
              <a:t>con </a:t>
            </a:r>
            <a:r>
              <a:rPr lang="es-ES" sz="2000" i="1" u="sng" dirty="0" smtClean="0"/>
              <a:t>Mapa de RNI de San Salvador </a:t>
            </a:r>
            <a:r>
              <a:rPr lang="es-ES" sz="2000" dirty="0" smtClean="0"/>
              <a:t>y un </a:t>
            </a:r>
            <a:r>
              <a:rPr lang="es-ES" sz="2000" i="1" u="sng" dirty="0" smtClean="0"/>
              <a:t>Sistema de Monitoreo Continuo</a:t>
            </a:r>
            <a:r>
              <a:rPr lang="es-ES" sz="2000" dirty="0" smtClean="0"/>
              <a:t>. Incluyó una </a:t>
            </a:r>
            <a:r>
              <a:rPr lang="es-ES" sz="2000" b="1" i="1" dirty="0" smtClean="0"/>
              <a:t>capacitación</a:t>
            </a:r>
            <a:r>
              <a:rPr lang="es-ES" sz="2000" dirty="0" smtClean="0"/>
              <a:t> en estos sistemas para </a:t>
            </a:r>
            <a:r>
              <a:rPr lang="es-ES" sz="2000" i="1" u="sng" dirty="0" smtClean="0"/>
              <a:t>Representantes de los Reguladores de El Salvador, Panamá, Honduras, Nicaragua y Guatemala</a:t>
            </a:r>
            <a:r>
              <a:rPr lang="es-ES" sz="2000" dirty="0" smtClean="0"/>
              <a:t>, coordinado con COMTELCA (Febrero 2013).</a:t>
            </a:r>
            <a:endParaRPr lang="es-ES" sz="1000" u="sng" dirty="0" smtClean="0"/>
          </a:p>
        </p:txBody>
      </p:sp>
      <p:sp>
        <p:nvSpPr>
          <p:cNvPr id="92163"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D16FC6-F0FB-4F77-8012-26BF633B446D}" type="slidenum">
              <a:rPr lang="es-AR"/>
              <a:pPr fontAlgn="base">
                <a:spcBef>
                  <a:spcPct val="0"/>
                </a:spcBef>
                <a:spcAft>
                  <a:spcPct val="0"/>
                </a:spcAft>
              </a:pPr>
              <a:t>12</a:t>
            </a:fld>
            <a:endParaRPr lang="es-A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1000"/>
                                        <p:tgtEl>
                                          <p:spTgt spid="2">
                                            <p:txEl>
                                              <p:pRg st="6" end="6"/>
                                            </p:txEl>
                                          </p:spTgt>
                                        </p:tgtEl>
                                      </p:cBhvr>
                                    </p:animEffect>
                                    <p:anim calcmode="lin" valueType="num">
                                      <p:cBhvr>
                                        <p:cTn id="5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640806" y="343218"/>
            <a:ext cx="78995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algn="ctr" eaLnBrk="1" hangingPunct="1">
              <a:spcBef>
                <a:spcPct val="0"/>
              </a:spcBef>
              <a:buFontTx/>
              <a:buNone/>
            </a:pPr>
            <a:r>
              <a:rPr lang="en-US" altLang="en-US" sz="2600" b="1" dirty="0" err="1" smtClean="0">
                <a:solidFill>
                  <a:schemeClr val="tx2">
                    <a:lumMod val="60000"/>
                    <a:lumOff val="40000"/>
                  </a:schemeClr>
                </a:solidFill>
              </a:rPr>
              <a:t>Recomendaciones</a:t>
            </a:r>
            <a:r>
              <a:rPr lang="en-US" altLang="en-US" sz="2600" b="1" dirty="0" smtClean="0">
                <a:solidFill>
                  <a:schemeClr val="tx2">
                    <a:lumMod val="60000"/>
                    <a:lumOff val="40000"/>
                  </a:schemeClr>
                </a:solidFill>
              </a:rPr>
              <a:t> UIT-T </a:t>
            </a:r>
            <a:r>
              <a:rPr lang="en-US" altLang="en-US" sz="2600" b="1" dirty="0" err="1" smtClean="0">
                <a:solidFill>
                  <a:schemeClr val="tx2">
                    <a:lumMod val="60000"/>
                    <a:lumOff val="40000"/>
                  </a:schemeClr>
                </a:solidFill>
              </a:rPr>
              <a:t>para</a:t>
            </a:r>
            <a:r>
              <a:rPr lang="en-US" altLang="en-US" sz="2600" b="1" dirty="0" smtClean="0">
                <a:solidFill>
                  <a:schemeClr val="tx2">
                    <a:lumMod val="60000"/>
                    <a:lumOff val="40000"/>
                  </a:schemeClr>
                </a:solidFill>
              </a:rPr>
              <a:t> la </a:t>
            </a:r>
            <a:r>
              <a:rPr lang="en-US" altLang="en-US" sz="2600" b="1" dirty="0" err="1" smtClean="0">
                <a:solidFill>
                  <a:schemeClr val="tx2">
                    <a:lumMod val="60000"/>
                    <a:lumOff val="40000"/>
                  </a:schemeClr>
                </a:solidFill>
              </a:rPr>
              <a:t>evaluación</a:t>
            </a:r>
            <a:r>
              <a:rPr lang="en-US" altLang="en-US" sz="2600" b="1" dirty="0" smtClean="0">
                <a:solidFill>
                  <a:schemeClr val="tx2">
                    <a:lumMod val="60000"/>
                    <a:lumOff val="40000"/>
                  </a:schemeClr>
                </a:solidFill>
              </a:rPr>
              <a:t> de los CEM</a:t>
            </a:r>
            <a:endParaRPr lang="en-US" altLang="en-US" sz="2600" b="1" dirty="0">
              <a:solidFill>
                <a:schemeClr val="tx2">
                  <a:lumMod val="60000"/>
                  <a:lumOff val="40000"/>
                </a:schemeClr>
              </a:solidFill>
            </a:endParaRPr>
          </a:p>
        </p:txBody>
      </p:sp>
      <p:sp>
        <p:nvSpPr>
          <p:cNvPr id="9" name="Content Placeholder 2"/>
          <p:cNvSpPr txBox="1">
            <a:spLocks/>
          </p:cNvSpPr>
          <p:nvPr/>
        </p:nvSpPr>
        <p:spPr bwMode="auto">
          <a:xfrm>
            <a:off x="265113" y="1173163"/>
            <a:ext cx="845026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K.52 </a:t>
            </a:r>
            <a:r>
              <a:rPr lang="en-US" altLang="en-US" sz="1800" dirty="0">
                <a:solidFill>
                  <a:schemeClr val="tx2">
                    <a:lumMod val="60000"/>
                    <a:lumOff val="40000"/>
                  </a:schemeClr>
                </a:solidFill>
                <a:cs typeface="Gisha" pitchFamily="34" charset="-79"/>
              </a:rPr>
              <a:t>(2000/2014) - Guidance on complying with limits for human exposure to electromagnetic fields – </a:t>
            </a:r>
            <a:r>
              <a:rPr lang="en-US" altLang="en-US" sz="1800" b="1" dirty="0">
                <a:solidFill>
                  <a:schemeClr val="tx2">
                    <a:lumMod val="60000"/>
                    <a:lumOff val="40000"/>
                  </a:schemeClr>
                </a:solidFill>
                <a:cs typeface="Gisha" pitchFamily="34" charset="-79"/>
              </a:rPr>
              <a:t>includes „K.52calculator software”</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K.61 </a:t>
            </a:r>
            <a:r>
              <a:rPr lang="en-US" altLang="en-US" sz="1800" dirty="0">
                <a:solidFill>
                  <a:schemeClr val="tx2">
                    <a:lumMod val="60000"/>
                    <a:lumOff val="40000"/>
                  </a:schemeClr>
                </a:solidFill>
                <a:cs typeface="Gisha" pitchFamily="34" charset="-79"/>
              </a:rPr>
              <a:t>(2003/2008) - Guidance on measurement and numerical prediction of electromagnetic fields for compliance with human exposure limits for telecommunication installations</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K.70 </a:t>
            </a:r>
            <a:r>
              <a:rPr lang="en-US" altLang="en-US" sz="1800" dirty="0">
                <a:solidFill>
                  <a:schemeClr val="tx2">
                    <a:lumMod val="60000"/>
                    <a:lumOff val="40000"/>
                  </a:schemeClr>
                </a:solidFill>
                <a:cs typeface="Gisha" pitchFamily="34" charset="-79"/>
              </a:rPr>
              <a:t>(2007/2014) </a:t>
            </a:r>
            <a:r>
              <a:rPr lang="en-US" altLang="en-US" sz="1800" b="1" dirty="0">
                <a:solidFill>
                  <a:schemeClr val="tx2">
                    <a:lumMod val="60000"/>
                    <a:lumOff val="40000"/>
                  </a:schemeClr>
                </a:solidFill>
                <a:cs typeface="Gisha" pitchFamily="34" charset="-79"/>
              </a:rPr>
              <a:t>- </a:t>
            </a:r>
            <a:r>
              <a:rPr lang="en-US" altLang="en-US" sz="1800" dirty="0">
                <a:solidFill>
                  <a:schemeClr val="tx2">
                    <a:lumMod val="60000"/>
                    <a:lumOff val="40000"/>
                  </a:schemeClr>
                </a:solidFill>
                <a:cs typeface="Gisha" pitchFamily="34" charset="-79"/>
              </a:rPr>
              <a:t>Mitigation techniques to limit human exposure to EMFs in the vicinity of </a:t>
            </a:r>
            <a:r>
              <a:rPr lang="en-US" altLang="en-US" sz="1800" dirty="0" err="1">
                <a:solidFill>
                  <a:schemeClr val="tx2">
                    <a:lumMod val="60000"/>
                    <a:lumOff val="40000"/>
                  </a:schemeClr>
                </a:solidFill>
                <a:cs typeface="Gisha" pitchFamily="34" charset="-79"/>
              </a:rPr>
              <a:t>radiocommunication</a:t>
            </a:r>
            <a:r>
              <a:rPr lang="en-US" altLang="en-US" sz="1800" dirty="0">
                <a:solidFill>
                  <a:schemeClr val="tx2">
                    <a:lumMod val="60000"/>
                    <a:lumOff val="40000"/>
                  </a:schemeClr>
                </a:solidFill>
                <a:cs typeface="Gisha" pitchFamily="34" charset="-79"/>
              </a:rPr>
              <a:t> stations – </a:t>
            </a:r>
            <a:r>
              <a:rPr lang="en-US" altLang="en-US" sz="1800" b="1" dirty="0">
                <a:solidFill>
                  <a:schemeClr val="tx2">
                    <a:lumMod val="60000"/>
                    <a:lumOff val="40000"/>
                  </a:schemeClr>
                </a:solidFill>
                <a:cs typeface="Gisha" pitchFamily="34" charset="-79"/>
              </a:rPr>
              <a:t>includes „EMF Estimator software”</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K.83 </a:t>
            </a:r>
            <a:r>
              <a:rPr lang="en-US" altLang="en-US" sz="1800" dirty="0">
                <a:solidFill>
                  <a:schemeClr val="tx2">
                    <a:lumMod val="60000"/>
                    <a:lumOff val="40000"/>
                  </a:schemeClr>
                </a:solidFill>
                <a:cs typeface="Gisha" pitchFamily="34" charset="-79"/>
              </a:rPr>
              <a:t>(2011/2014) - Monitoring of electromagnetic field levels</a:t>
            </a:r>
          </a:p>
        </p:txBody>
      </p:sp>
      <p:pic>
        <p:nvPicPr>
          <p:cNvPr id="1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06" y="3971925"/>
            <a:ext cx="149066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781" y="4000500"/>
            <a:ext cx="15494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881" y="3987800"/>
            <a:ext cx="14668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731" y="3995738"/>
            <a:ext cx="143986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451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436379" y="474664"/>
            <a:ext cx="78995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algn="ctr" eaLnBrk="1" hangingPunct="1">
              <a:spcBef>
                <a:spcPct val="0"/>
              </a:spcBef>
              <a:buFontTx/>
              <a:buNone/>
            </a:pPr>
            <a:r>
              <a:rPr lang="en-US" altLang="en-US" sz="2600" b="1" dirty="0" err="1" smtClean="0">
                <a:solidFill>
                  <a:schemeClr val="tx2">
                    <a:lumMod val="60000"/>
                    <a:lumOff val="40000"/>
                  </a:schemeClr>
                </a:solidFill>
              </a:rPr>
              <a:t>Recomendaciones</a:t>
            </a:r>
            <a:r>
              <a:rPr lang="en-US" altLang="en-US" sz="2600" b="1" dirty="0" smtClean="0">
                <a:solidFill>
                  <a:schemeClr val="tx2">
                    <a:lumMod val="60000"/>
                    <a:lumOff val="40000"/>
                  </a:schemeClr>
                </a:solidFill>
              </a:rPr>
              <a:t> UIT-T </a:t>
            </a:r>
            <a:r>
              <a:rPr lang="en-US" altLang="en-US" sz="2600" b="1" dirty="0" err="1" smtClean="0">
                <a:solidFill>
                  <a:schemeClr val="tx2">
                    <a:lumMod val="60000"/>
                    <a:lumOff val="40000"/>
                  </a:schemeClr>
                </a:solidFill>
              </a:rPr>
              <a:t>para</a:t>
            </a:r>
            <a:r>
              <a:rPr lang="en-US" altLang="en-US" sz="2600" b="1" dirty="0" smtClean="0">
                <a:solidFill>
                  <a:schemeClr val="tx2">
                    <a:lumMod val="60000"/>
                    <a:lumOff val="40000"/>
                  </a:schemeClr>
                </a:solidFill>
              </a:rPr>
              <a:t> la </a:t>
            </a:r>
            <a:r>
              <a:rPr lang="en-US" altLang="en-US" sz="2600" b="1" dirty="0" err="1" smtClean="0">
                <a:solidFill>
                  <a:schemeClr val="tx2">
                    <a:lumMod val="60000"/>
                    <a:lumOff val="40000"/>
                  </a:schemeClr>
                </a:solidFill>
              </a:rPr>
              <a:t>evaluación</a:t>
            </a:r>
            <a:r>
              <a:rPr lang="en-US" altLang="en-US" sz="2600" b="1" dirty="0" smtClean="0">
                <a:solidFill>
                  <a:schemeClr val="tx2">
                    <a:lumMod val="60000"/>
                    <a:lumOff val="40000"/>
                  </a:schemeClr>
                </a:solidFill>
              </a:rPr>
              <a:t> de los CEM</a:t>
            </a:r>
            <a:endParaRPr lang="en-US" altLang="en-US" sz="2600" b="1" dirty="0">
              <a:solidFill>
                <a:schemeClr val="tx2">
                  <a:lumMod val="60000"/>
                  <a:lumOff val="40000"/>
                </a:schemeClr>
              </a:solidFill>
            </a:endParaRPr>
          </a:p>
        </p:txBody>
      </p:sp>
      <p:sp>
        <p:nvSpPr>
          <p:cNvPr id="15" name="Content Placeholder 2"/>
          <p:cNvSpPr txBox="1">
            <a:spLocks/>
          </p:cNvSpPr>
          <p:nvPr/>
        </p:nvSpPr>
        <p:spPr bwMode="auto">
          <a:xfrm>
            <a:off x="115888" y="1173163"/>
            <a:ext cx="8855075"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K.90 </a:t>
            </a:r>
            <a:r>
              <a:rPr lang="en-US" altLang="en-US" sz="1800" dirty="0">
                <a:solidFill>
                  <a:schemeClr val="tx2">
                    <a:lumMod val="60000"/>
                    <a:lumOff val="40000"/>
                  </a:schemeClr>
                </a:solidFill>
                <a:cs typeface="Gisha" pitchFamily="34" charset="-79"/>
              </a:rPr>
              <a:t>(2012) - Evaluation techniques and working procedures for compliance with limits to power-frequency (DC, 50 Hz, and 60 Hz), electromagnetic field exposure of network operator personnel – </a:t>
            </a:r>
            <a:r>
              <a:rPr lang="en-US" altLang="en-US" sz="1800" b="1" dirty="0">
                <a:solidFill>
                  <a:schemeClr val="tx2">
                    <a:lumMod val="60000"/>
                    <a:lumOff val="40000"/>
                  </a:schemeClr>
                </a:solidFill>
                <a:cs typeface="Gisha" pitchFamily="34" charset="-79"/>
              </a:rPr>
              <a:t>includes EMFACDC software</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K.91 </a:t>
            </a:r>
            <a:r>
              <a:rPr lang="en-US" altLang="en-US" sz="1800" dirty="0">
                <a:solidFill>
                  <a:schemeClr val="tx2">
                    <a:lumMod val="60000"/>
                    <a:lumOff val="40000"/>
                  </a:schemeClr>
                </a:solidFill>
                <a:cs typeface="Gisha" pitchFamily="34" charset="-79"/>
              </a:rPr>
              <a:t>(2012/2014) - Guidance</a:t>
            </a:r>
            <a:r>
              <a:rPr lang="en-US" altLang="en-US" sz="1800" b="1" dirty="0">
                <a:solidFill>
                  <a:schemeClr val="tx2">
                    <a:lumMod val="60000"/>
                    <a:lumOff val="40000"/>
                  </a:schemeClr>
                </a:solidFill>
                <a:cs typeface="Gisha" pitchFamily="34" charset="-79"/>
              </a:rPr>
              <a:t> </a:t>
            </a:r>
            <a:r>
              <a:rPr lang="en-US" altLang="en-US" sz="1800" dirty="0">
                <a:solidFill>
                  <a:schemeClr val="tx2">
                    <a:lumMod val="60000"/>
                    <a:lumOff val="40000"/>
                  </a:schemeClr>
                </a:solidFill>
                <a:cs typeface="Gisha" pitchFamily="34" charset="-79"/>
              </a:rPr>
              <a:t>for assessment, evaluation and monitoring of human exposure to radio frequency electromagnetic fields – </a:t>
            </a:r>
            <a:r>
              <a:rPr lang="en-US" altLang="en-US" sz="1800" b="1" dirty="0">
                <a:solidFill>
                  <a:schemeClr val="tx2">
                    <a:lumMod val="60000"/>
                    <a:lumOff val="40000"/>
                  </a:schemeClr>
                </a:solidFill>
                <a:cs typeface="Gisha" pitchFamily="34" charset="-79"/>
              </a:rPr>
              <a:t>includes „Uncertainty calculator” and „</a:t>
            </a:r>
            <a:r>
              <a:rPr lang="en-US" altLang="en-US" sz="1800" b="1" dirty="0" err="1">
                <a:solidFill>
                  <a:schemeClr val="tx2">
                    <a:lumMod val="60000"/>
                    <a:lumOff val="40000"/>
                  </a:schemeClr>
                </a:solidFill>
                <a:cs typeface="Gisha" pitchFamily="34" charset="-79"/>
              </a:rPr>
              <a:t>Watt_Guard</a:t>
            </a:r>
            <a:r>
              <a:rPr lang="en-US" altLang="en-US" sz="1800" b="1" dirty="0">
                <a:solidFill>
                  <a:schemeClr val="tx2">
                    <a:lumMod val="60000"/>
                    <a:lumOff val="40000"/>
                  </a:schemeClr>
                </a:solidFill>
                <a:cs typeface="Gisha" pitchFamily="34" charset="-79"/>
              </a:rPr>
              <a:t>” software and Supplement „EMF-guide” </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K.100 </a:t>
            </a:r>
            <a:r>
              <a:rPr lang="en-US" altLang="en-US" sz="1800" dirty="0">
                <a:solidFill>
                  <a:schemeClr val="tx2">
                    <a:lumMod val="60000"/>
                    <a:lumOff val="40000"/>
                  </a:schemeClr>
                </a:solidFill>
                <a:cs typeface="Gisha" pitchFamily="34" charset="-79"/>
              </a:rPr>
              <a:t>(2014) - Measurement of radio frequency electromagnetic fields to determine compliance with human exposure limits when a base station is put into service</a:t>
            </a:r>
            <a:endParaRPr lang="pl-PL" altLang="en-US" sz="1800" dirty="0">
              <a:solidFill>
                <a:schemeClr val="tx2">
                  <a:lumMod val="60000"/>
                  <a:lumOff val="40000"/>
                </a:schemeClr>
              </a:solidFill>
              <a:cs typeface="Gisha" pitchFamily="34" charset="-79"/>
            </a:endParaRP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K.113 </a:t>
            </a:r>
            <a:r>
              <a:rPr lang="en-US" altLang="en-US" sz="1800" dirty="0">
                <a:solidFill>
                  <a:schemeClr val="tx2">
                    <a:lumMod val="60000"/>
                    <a:lumOff val="40000"/>
                  </a:schemeClr>
                </a:solidFill>
                <a:cs typeface="Gisha" pitchFamily="34" charset="-79"/>
              </a:rPr>
              <a:t>(2015) - Maps of the RF EMF</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920" y="3967163"/>
            <a:ext cx="136842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33" y="3910013"/>
            <a:ext cx="1447800"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Obraz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7395" y="3967163"/>
            <a:ext cx="1293813"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az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3995" y="3967163"/>
            <a:ext cx="131921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207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0" y="47466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algn="ctr" eaLnBrk="1" hangingPunct="1">
              <a:spcBef>
                <a:spcPct val="0"/>
              </a:spcBef>
              <a:buFontTx/>
              <a:buNone/>
            </a:pPr>
            <a:r>
              <a:rPr lang="en-US" altLang="en-US" b="1" dirty="0" err="1" smtClean="0">
                <a:solidFill>
                  <a:schemeClr val="tx2">
                    <a:lumMod val="60000"/>
                    <a:lumOff val="40000"/>
                  </a:schemeClr>
                </a:solidFill>
              </a:rPr>
              <a:t>Recomendaciones</a:t>
            </a:r>
            <a:r>
              <a:rPr lang="en-US" altLang="en-US" b="1" dirty="0" smtClean="0">
                <a:solidFill>
                  <a:schemeClr val="tx2">
                    <a:lumMod val="60000"/>
                    <a:lumOff val="40000"/>
                  </a:schemeClr>
                </a:solidFill>
              </a:rPr>
              <a:t> UIT-T - </a:t>
            </a:r>
            <a:r>
              <a:rPr lang="en-US" altLang="en-US" b="1" dirty="0" err="1" smtClean="0">
                <a:solidFill>
                  <a:schemeClr val="tx2">
                    <a:lumMod val="60000"/>
                    <a:lumOff val="40000"/>
                  </a:schemeClr>
                </a:solidFill>
              </a:rPr>
              <a:t>Herramientas</a:t>
            </a:r>
            <a:r>
              <a:rPr lang="en-US" altLang="en-US" b="1" dirty="0" smtClean="0">
                <a:solidFill>
                  <a:schemeClr val="tx2">
                    <a:lumMod val="60000"/>
                    <a:lumOff val="40000"/>
                  </a:schemeClr>
                </a:solidFill>
              </a:rPr>
              <a:t> </a:t>
            </a:r>
            <a:r>
              <a:rPr lang="en-US" altLang="en-US" b="1" dirty="0" err="1" smtClean="0">
                <a:solidFill>
                  <a:schemeClr val="tx2">
                    <a:lumMod val="60000"/>
                    <a:lumOff val="40000"/>
                  </a:schemeClr>
                </a:solidFill>
              </a:rPr>
              <a:t>adicionales</a:t>
            </a:r>
            <a:endParaRPr lang="en-US" altLang="en-US" b="1" dirty="0">
              <a:solidFill>
                <a:schemeClr val="tx2">
                  <a:lumMod val="60000"/>
                  <a:lumOff val="40000"/>
                </a:schemeClr>
              </a:solidFill>
            </a:endParaRPr>
          </a:p>
        </p:txBody>
      </p:sp>
      <p:sp>
        <p:nvSpPr>
          <p:cNvPr id="9" name="Content Placeholder 2"/>
          <p:cNvSpPr txBox="1">
            <a:spLocks/>
          </p:cNvSpPr>
          <p:nvPr/>
        </p:nvSpPr>
        <p:spPr bwMode="auto">
          <a:xfrm>
            <a:off x="265113" y="1173163"/>
            <a:ext cx="84502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Software:</a:t>
            </a:r>
          </a:p>
          <a:p>
            <a:pPr lvl="1" eaLnBrk="1" hangingPunct="1">
              <a:lnSpc>
                <a:spcPct val="90000"/>
              </a:lnSpc>
              <a:buClr>
                <a:srgbClr val="558ED5"/>
              </a:buClr>
              <a:buSzPct val="110000"/>
              <a:buFont typeface="Wingdings" pitchFamily="2" charset="2"/>
              <a:buChar char="§"/>
            </a:pPr>
            <a:r>
              <a:rPr lang="en-US" altLang="en-US" sz="1400" b="1" dirty="0">
                <a:solidFill>
                  <a:schemeClr val="tx2">
                    <a:lumMod val="60000"/>
                    <a:lumOff val="40000"/>
                  </a:schemeClr>
                </a:solidFill>
                <a:cs typeface="Gisha" pitchFamily="34" charset="-79"/>
              </a:rPr>
              <a:t>K.52-calculator (Recommendation K.52)</a:t>
            </a:r>
          </a:p>
          <a:p>
            <a:pPr lvl="1" eaLnBrk="1" hangingPunct="1">
              <a:lnSpc>
                <a:spcPct val="90000"/>
              </a:lnSpc>
              <a:buClr>
                <a:srgbClr val="558ED5"/>
              </a:buClr>
              <a:buSzPct val="110000"/>
              <a:buFont typeface="Wingdings" pitchFamily="2" charset="2"/>
              <a:buChar char="§"/>
            </a:pPr>
            <a:r>
              <a:rPr lang="en-US" altLang="en-US" sz="1400" b="1" dirty="0">
                <a:solidFill>
                  <a:schemeClr val="tx2">
                    <a:lumMod val="60000"/>
                    <a:lumOff val="40000"/>
                  </a:schemeClr>
                </a:solidFill>
                <a:cs typeface="Gisha" pitchFamily="34" charset="-79"/>
              </a:rPr>
              <a:t>EMF-estimator (Recommendation K.70)</a:t>
            </a:r>
            <a:endParaRPr lang="en-US" altLang="en-US" sz="1800" b="1" dirty="0">
              <a:solidFill>
                <a:schemeClr val="tx2">
                  <a:lumMod val="60000"/>
                  <a:lumOff val="40000"/>
                </a:schemeClr>
              </a:solidFill>
              <a:cs typeface="Gisha" pitchFamily="34" charset="-79"/>
            </a:endParaRPr>
          </a:p>
        </p:txBody>
      </p:sp>
      <p:pic>
        <p:nvPicPr>
          <p:cNvPr id="10" name="Obraz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413000"/>
            <a:ext cx="4462463"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EMF-cumul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2413000"/>
            <a:ext cx="424815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915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0" y="47466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algn="ctr" eaLnBrk="1" hangingPunct="1">
              <a:spcBef>
                <a:spcPct val="0"/>
              </a:spcBef>
              <a:buFontTx/>
              <a:buNone/>
            </a:pPr>
            <a:r>
              <a:rPr lang="en-US" altLang="en-US" b="1" dirty="0" err="1" smtClean="0">
                <a:solidFill>
                  <a:schemeClr val="tx2">
                    <a:lumMod val="60000"/>
                    <a:lumOff val="40000"/>
                  </a:schemeClr>
                </a:solidFill>
              </a:rPr>
              <a:t>Recomendaciones</a:t>
            </a:r>
            <a:r>
              <a:rPr lang="en-US" altLang="en-US" b="1" dirty="0" smtClean="0">
                <a:solidFill>
                  <a:schemeClr val="tx2">
                    <a:lumMod val="60000"/>
                    <a:lumOff val="40000"/>
                  </a:schemeClr>
                </a:solidFill>
              </a:rPr>
              <a:t> UIT-T - </a:t>
            </a:r>
            <a:r>
              <a:rPr lang="en-US" altLang="en-US" b="1" dirty="0" err="1" smtClean="0">
                <a:solidFill>
                  <a:schemeClr val="tx2">
                    <a:lumMod val="60000"/>
                    <a:lumOff val="40000"/>
                  </a:schemeClr>
                </a:solidFill>
              </a:rPr>
              <a:t>Herramientas</a:t>
            </a:r>
            <a:r>
              <a:rPr lang="en-US" altLang="en-US" b="1" dirty="0" smtClean="0">
                <a:solidFill>
                  <a:schemeClr val="tx2">
                    <a:lumMod val="60000"/>
                    <a:lumOff val="40000"/>
                  </a:schemeClr>
                </a:solidFill>
              </a:rPr>
              <a:t> </a:t>
            </a:r>
            <a:r>
              <a:rPr lang="en-US" altLang="en-US" b="1" dirty="0" err="1" smtClean="0">
                <a:solidFill>
                  <a:schemeClr val="tx2">
                    <a:lumMod val="60000"/>
                    <a:lumOff val="40000"/>
                  </a:schemeClr>
                </a:solidFill>
              </a:rPr>
              <a:t>adicionales</a:t>
            </a:r>
            <a:endParaRPr lang="en-US" altLang="en-US" b="1" dirty="0">
              <a:solidFill>
                <a:schemeClr val="tx2">
                  <a:lumMod val="60000"/>
                  <a:lumOff val="40000"/>
                </a:schemeClr>
              </a:solidFill>
            </a:endParaRPr>
          </a:p>
        </p:txBody>
      </p:sp>
      <p:sp>
        <p:nvSpPr>
          <p:cNvPr id="6" name="Content Placeholder 2"/>
          <p:cNvSpPr txBox="1">
            <a:spLocks/>
          </p:cNvSpPr>
          <p:nvPr/>
        </p:nvSpPr>
        <p:spPr bwMode="auto">
          <a:xfrm>
            <a:off x="265113" y="1058863"/>
            <a:ext cx="845026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Software:</a:t>
            </a:r>
          </a:p>
          <a:p>
            <a:pPr lvl="1" eaLnBrk="1" hangingPunct="1">
              <a:lnSpc>
                <a:spcPct val="90000"/>
              </a:lnSpc>
              <a:buClr>
                <a:srgbClr val="558ED5"/>
              </a:buClr>
              <a:buSzPct val="110000"/>
              <a:buFont typeface="Wingdings" pitchFamily="2" charset="2"/>
              <a:buChar char="§"/>
            </a:pPr>
            <a:r>
              <a:rPr lang="en-US" altLang="en-US" sz="1400" b="1" dirty="0">
                <a:solidFill>
                  <a:schemeClr val="tx2">
                    <a:lumMod val="60000"/>
                    <a:lumOff val="40000"/>
                  </a:schemeClr>
                </a:solidFill>
                <a:cs typeface="Gisha" pitchFamily="34" charset="-79"/>
              </a:rPr>
              <a:t>EMFACDC (Recommendation K.90)</a:t>
            </a:r>
          </a:p>
          <a:p>
            <a:pPr lvl="1" eaLnBrk="1" hangingPunct="1">
              <a:lnSpc>
                <a:spcPct val="90000"/>
              </a:lnSpc>
              <a:buClr>
                <a:srgbClr val="558ED5"/>
              </a:buClr>
              <a:buSzPct val="110000"/>
              <a:buFont typeface="Wingdings" pitchFamily="2" charset="2"/>
              <a:buChar char="§"/>
            </a:pPr>
            <a:r>
              <a:rPr lang="en-US" altLang="en-US" sz="1400" b="1" dirty="0">
                <a:solidFill>
                  <a:schemeClr val="tx2">
                    <a:lumMod val="60000"/>
                    <a:lumOff val="40000"/>
                  </a:schemeClr>
                </a:solidFill>
                <a:cs typeface="Gisha" pitchFamily="34" charset="-79"/>
              </a:rPr>
              <a:t>Uncertainty calculator (Recommendation K.91) and „</a:t>
            </a:r>
            <a:r>
              <a:rPr lang="en-US" altLang="en-US" sz="1400" b="1" dirty="0" err="1">
                <a:solidFill>
                  <a:schemeClr val="tx2">
                    <a:lumMod val="60000"/>
                    <a:lumOff val="40000"/>
                  </a:schemeClr>
                </a:solidFill>
                <a:cs typeface="Gisha" pitchFamily="34" charset="-79"/>
              </a:rPr>
              <a:t>Watt_Guard</a:t>
            </a:r>
            <a:r>
              <a:rPr lang="en-US" altLang="en-US" sz="1400" b="1" dirty="0">
                <a:solidFill>
                  <a:schemeClr val="tx2">
                    <a:lumMod val="60000"/>
                    <a:lumOff val="40000"/>
                  </a:schemeClr>
                </a:solidFill>
                <a:cs typeface="Gisha" pitchFamily="34" charset="-79"/>
              </a:rPr>
              <a:t>” (Recommendation K.91) </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Application for </a:t>
            </a:r>
            <a:r>
              <a:rPr lang="en-US" altLang="en-US" sz="1800" b="1" dirty="0" err="1">
                <a:solidFill>
                  <a:schemeClr val="tx2">
                    <a:lumMod val="60000"/>
                    <a:lumOff val="40000"/>
                  </a:schemeClr>
                </a:solidFill>
                <a:cs typeface="Gisha" pitchFamily="34" charset="-79"/>
              </a:rPr>
              <a:t>smartphones</a:t>
            </a:r>
            <a:r>
              <a:rPr lang="en-US" altLang="en-US" sz="1800" b="1" dirty="0">
                <a:solidFill>
                  <a:schemeClr val="tx2">
                    <a:lumMod val="60000"/>
                    <a:lumOff val="40000"/>
                  </a:schemeClr>
                </a:solidFill>
                <a:cs typeface="Gisha" pitchFamily="34" charset="-79"/>
              </a:rPr>
              <a:t> and tablets on EMF: „Guide on electromagnetic fields and health”, Supplement 1 to ITU-T Recommendation K.91</a:t>
            </a:r>
          </a:p>
        </p:txBody>
      </p:sp>
      <p:pic>
        <p:nvPicPr>
          <p:cNvPr id="7" name="Picture 18" descr="220kV_1220A_525mm_E_M52"/>
          <p:cNvPicPr>
            <a:picLocks noChangeAspect="1" noChangeArrowheads="1"/>
          </p:cNvPicPr>
          <p:nvPr/>
        </p:nvPicPr>
        <p:blipFill>
          <a:blip r:embed="rId2">
            <a:extLst>
              <a:ext uri="{28A0092B-C50C-407E-A947-70E740481C1C}">
                <a14:useLocalDpi xmlns:a14="http://schemas.microsoft.com/office/drawing/2010/main" val="0"/>
              </a:ext>
            </a:extLst>
          </a:blip>
          <a:srcRect l="8551" t="11913" r="1692" b="12076"/>
          <a:stretch>
            <a:fillRect/>
          </a:stretch>
        </p:blipFill>
        <p:spPr bwMode="auto">
          <a:xfrm>
            <a:off x="107950" y="2708275"/>
            <a:ext cx="46513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2414588"/>
            <a:ext cx="3632200"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585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382588" y="474663"/>
            <a:ext cx="821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algn="ctr" eaLnBrk="1" hangingPunct="1">
              <a:spcBef>
                <a:spcPct val="0"/>
              </a:spcBef>
              <a:buFontTx/>
              <a:buNone/>
            </a:pPr>
            <a:r>
              <a:rPr lang="en-US" altLang="en-US" b="1" dirty="0" err="1" smtClean="0">
                <a:solidFill>
                  <a:schemeClr val="tx2">
                    <a:lumMod val="60000"/>
                    <a:lumOff val="40000"/>
                  </a:schemeClr>
                </a:solidFill>
              </a:rPr>
              <a:t>Recomendaciones</a:t>
            </a:r>
            <a:r>
              <a:rPr lang="en-US" altLang="en-US" b="1" dirty="0" smtClean="0">
                <a:solidFill>
                  <a:schemeClr val="tx2">
                    <a:lumMod val="60000"/>
                    <a:lumOff val="40000"/>
                  </a:schemeClr>
                </a:solidFill>
              </a:rPr>
              <a:t> UIT-T – </a:t>
            </a:r>
            <a:r>
              <a:rPr lang="en-US" altLang="en-US" b="1" dirty="0" err="1" smtClean="0">
                <a:solidFill>
                  <a:schemeClr val="tx2">
                    <a:lumMod val="60000"/>
                    <a:lumOff val="40000"/>
                  </a:schemeClr>
                </a:solidFill>
              </a:rPr>
              <a:t>Trabajos</a:t>
            </a:r>
            <a:r>
              <a:rPr lang="en-US" altLang="en-US" b="1" dirty="0" smtClean="0">
                <a:solidFill>
                  <a:schemeClr val="tx2">
                    <a:lumMod val="60000"/>
                    <a:lumOff val="40000"/>
                  </a:schemeClr>
                </a:solidFill>
              </a:rPr>
              <a:t> en </a:t>
            </a:r>
            <a:r>
              <a:rPr lang="en-US" altLang="en-US" b="1" dirty="0" err="1" smtClean="0">
                <a:solidFill>
                  <a:schemeClr val="tx2">
                    <a:lumMod val="60000"/>
                    <a:lumOff val="40000"/>
                  </a:schemeClr>
                </a:solidFill>
              </a:rPr>
              <a:t>curso</a:t>
            </a:r>
            <a:endParaRPr lang="en-US" altLang="en-US" b="1" dirty="0">
              <a:solidFill>
                <a:schemeClr val="tx2">
                  <a:lumMod val="60000"/>
                  <a:lumOff val="40000"/>
                </a:schemeClr>
              </a:solidFill>
            </a:endParaRPr>
          </a:p>
        </p:txBody>
      </p:sp>
      <p:sp>
        <p:nvSpPr>
          <p:cNvPr id="9" name="Content Placeholder 2"/>
          <p:cNvSpPr txBox="1">
            <a:spLocks/>
          </p:cNvSpPr>
          <p:nvPr/>
        </p:nvSpPr>
        <p:spPr bwMode="auto">
          <a:xfrm>
            <a:off x="265113" y="1173163"/>
            <a:ext cx="845026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rgbClr val="558ED5"/>
                </a:solidFill>
                <a:latin typeface="Calibri" pitchFamily="34" charset="0"/>
              </a:defRPr>
            </a:lvl1pPr>
            <a:lvl2pPr marL="742950" indent="-285750" eaLnBrk="0" hangingPunct="0">
              <a:spcBef>
                <a:spcPct val="20000"/>
              </a:spcBef>
              <a:buFont typeface="Arial" charset="0"/>
              <a:buChar char="–"/>
              <a:defRPr sz="2800">
                <a:solidFill>
                  <a:srgbClr val="558ED5"/>
                </a:solidFill>
                <a:latin typeface="Calibri" pitchFamily="34" charset="0"/>
              </a:defRPr>
            </a:lvl2pPr>
            <a:lvl3pPr marL="1143000" indent="-228600" eaLnBrk="0" hangingPunct="0">
              <a:spcBef>
                <a:spcPct val="20000"/>
              </a:spcBef>
              <a:buFont typeface="Arial" charset="0"/>
              <a:buChar char="•"/>
              <a:defRPr sz="2400">
                <a:solidFill>
                  <a:srgbClr val="558ED5"/>
                </a:solidFill>
                <a:latin typeface="Calibri" pitchFamily="34" charset="0"/>
              </a:defRPr>
            </a:lvl3pPr>
            <a:lvl4pPr marL="1600200" indent="-228600" eaLnBrk="0" hangingPunct="0">
              <a:spcBef>
                <a:spcPct val="20000"/>
              </a:spcBef>
              <a:buFont typeface="Arial" charset="0"/>
              <a:buChar char="–"/>
              <a:defRPr sz="2000">
                <a:solidFill>
                  <a:srgbClr val="558ED5"/>
                </a:solidFill>
                <a:latin typeface="Calibri" pitchFamily="34" charset="0"/>
              </a:defRPr>
            </a:lvl4pPr>
            <a:lvl5pPr marL="2057400" indent="-228600" eaLnBrk="0" hangingPunct="0">
              <a:spcBef>
                <a:spcPct val="20000"/>
              </a:spcBef>
              <a:buFont typeface="Arial" charset="0"/>
              <a:buChar char="»"/>
              <a:defRPr sz="2000">
                <a:solidFill>
                  <a:srgbClr val="558ED5"/>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rgbClr val="558ED5"/>
                </a:solidFill>
                <a:latin typeface="Calibri" pitchFamily="34" charset="0"/>
              </a:defRPr>
            </a:lvl9pPr>
          </a:lstStyle>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a:t>
            </a:r>
            <a:r>
              <a:rPr lang="en-US" altLang="en-US" sz="1800" b="1" dirty="0" err="1">
                <a:solidFill>
                  <a:schemeClr val="tx2">
                    <a:lumMod val="60000"/>
                    <a:lumOff val="40000"/>
                  </a:schemeClr>
                </a:solidFill>
                <a:cs typeface="Gisha" pitchFamily="34" charset="-79"/>
              </a:rPr>
              <a:t>K.env</a:t>
            </a:r>
            <a:r>
              <a:rPr lang="en-US" altLang="en-US" sz="1800" b="1" dirty="0">
                <a:solidFill>
                  <a:schemeClr val="tx2">
                    <a:lumMod val="60000"/>
                    <a:lumOff val="40000"/>
                  </a:schemeClr>
                </a:solidFill>
                <a:cs typeface="Gisha" pitchFamily="34" charset="-79"/>
              </a:rPr>
              <a:t> </a:t>
            </a:r>
            <a:r>
              <a:rPr lang="en-US" altLang="en-US" sz="1800" dirty="0">
                <a:solidFill>
                  <a:schemeClr val="tx2">
                    <a:lumMod val="60000"/>
                    <a:lumOff val="40000"/>
                  </a:schemeClr>
                </a:solidFill>
                <a:cs typeface="Gisha" pitchFamily="34" charset="-79"/>
              </a:rPr>
              <a:t>(planned for 2016) – Guidance on the Environmental Management for Electromagnetic Radiation from  </a:t>
            </a:r>
            <a:r>
              <a:rPr lang="en-US" altLang="en-US" sz="1800" dirty="0" err="1">
                <a:solidFill>
                  <a:schemeClr val="tx2">
                    <a:lumMod val="60000"/>
                    <a:lumOff val="40000"/>
                  </a:schemeClr>
                </a:solidFill>
                <a:cs typeface="Gisha" pitchFamily="34" charset="-79"/>
              </a:rPr>
              <a:t>Radiocommunication</a:t>
            </a:r>
            <a:r>
              <a:rPr lang="en-US" altLang="en-US" sz="1800" dirty="0">
                <a:solidFill>
                  <a:schemeClr val="tx2">
                    <a:lumMod val="60000"/>
                    <a:lumOff val="40000"/>
                  </a:schemeClr>
                </a:solidFill>
                <a:cs typeface="Gisha" pitchFamily="34" charset="-79"/>
              </a:rPr>
              <a:t> Base Stations</a:t>
            </a:r>
          </a:p>
          <a:p>
            <a:pPr eaLnBrk="1" hangingPunct="1">
              <a:lnSpc>
                <a:spcPct val="90000"/>
              </a:lnSpc>
              <a:buClr>
                <a:srgbClr val="558ED5"/>
              </a:buClr>
              <a:buSzPct val="110000"/>
              <a:buFont typeface="Wingdings" pitchFamily="2" charset="2"/>
              <a:buChar char="§"/>
            </a:pPr>
            <a:r>
              <a:rPr lang="en-US" altLang="en-US" sz="1800" b="1" dirty="0">
                <a:solidFill>
                  <a:schemeClr val="tx2">
                    <a:lumMod val="60000"/>
                    <a:lumOff val="40000"/>
                  </a:schemeClr>
                </a:solidFill>
                <a:cs typeface="Gisha" pitchFamily="34" charset="-79"/>
              </a:rPr>
              <a:t>Recommendation ITU-T </a:t>
            </a:r>
            <a:r>
              <a:rPr lang="en-US" altLang="en-US" sz="1800" b="1" dirty="0" err="1">
                <a:solidFill>
                  <a:schemeClr val="tx2">
                    <a:lumMod val="60000"/>
                    <a:lumOff val="40000"/>
                  </a:schemeClr>
                </a:solidFill>
                <a:cs typeface="Gisha" pitchFamily="34" charset="-79"/>
              </a:rPr>
              <a:t>K.emf</a:t>
            </a:r>
            <a:r>
              <a:rPr lang="en-US" altLang="en-US" sz="1800" b="1" dirty="0">
                <a:solidFill>
                  <a:schemeClr val="tx2">
                    <a:lumMod val="60000"/>
                    <a:lumOff val="40000"/>
                  </a:schemeClr>
                </a:solidFill>
                <a:cs typeface="Gisha" pitchFamily="34" charset="-79"/>
              </a:rPr>
              <a:t> </a:t>
            </a:r>
            <a:r>
              <a:rPr lang="en-US" altLang="en-US" sz="1800" dirty="0">
                <a:solidFill>
                  <a:schemeClr val="tx2">
                    <a:lumMod val="60000"/>
                    <a:lumOff val="40000"/>
                  </a:schemeClr>
                </a:solidFill>
                <a:cs typeface="Gisha" pitchFamily="34" charset="-79"/>
              </a:rPr>
              <a:t>(planned for 2017) - Exposure levels in the close proximity of the </a:t>
            </a:r>
            <a:r>
              <a:rPr lang="en-US" altLang="en-US" sz="1800" dirty="0" err="1">
                <a:solidFill>
                  <a:schemeClr val="tx2">
                    <a:lumMod val="60000"/>
                    <a:lumOff val="40000"/>
                  </a:schemeClr>
                </a:solidFill>
                <a:cs typeface="Gisha" pitchFamily="34" charset="-79"/>
              </a:rPr>
              <a:t>radiocommunication</a:t>
            </a:r>
            <a:r>
              <a:rPr lang="en-US" altLang="en-US" sz="1800" dirty="0">
                <a:solidFill>
                  <a:schemeClr val="tx2">
                    <a:lumMod val="60000"/>
                    <a:lumOff val="40000"/>
                  </a:schemeClr>
                </a:solidFill>
                <a:cs typeface="Gisha" pitchFamily="34" charset="-79"/>
              </a:rPr>
              <a:t> antennas”</a:t>
            </a:r>
          </a:p>
        </p:txBody>
      </p:sp>
      <p:pic>
        <p:nvPicPr>
          <p:cNvPr id="10" name="Obraz 6" descr="pozioma 88MHz 426V_m"/>
          <p:cNvPicPr>
            <a:picLocks noChangeAspect="1" noChangeArrowheads="1"/>
          </p:cNvPicPr>
          <p:nvPr/>
        </p:nvPicPr>
        <p:blipFill>
          <a:blip r:embed="rId2">
            <a:extLst>
              <a:ext uri="{28A0092B-C50C-407E-A947-70E740481C1C}">
                <a14:useLocalDpi xmlns:a14="http://schemas.microsoft.com/office/drawing/2010/main" val="0"/>
              </a:ext>
            </a:extLst>
          </a:blip>
          <a:srcRect r="24170"/>
          <a:stretch>
            <a:fillRect/>
          </a:stretch>
        </p:blipFill>
        <p:spPr bwMode="auto">
          <a:xfrm>
            <a:off x="468313" y="2832100"/>
            <a:ext cx="34861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7"/>
          <p:cNvPicPr>
            <a:picLocks noChangeAspect="1" noChangeArrowheads="1"/>
          </p:cNvPicPr>
          <p:nvPr/>
        </p:nvPicPr>
        <p:blipFill>
          <a:blip r:embed="rId3">
            <a:extLst>
              <a:ext uri="{28A0092B-C50C-407E-A947-70E740481C1C}">
                <a14:useLocalDpi xmlns:a14="http://schemas.microsoft.com/office/drawing/2010/main" val="0"/>
              </a:ext>
            </a:extLst>
          </a:blip>
          <a:srcRect b="6575"/>
          <a:stretch>
            <a:fillRect/>
          </a:stretch>
        </p:blipFill>
        <p:spPr bwMode="auto">
          <a:xfrm>
            <a:off x="5076825" y="2708275"/>
            <a:ext cx="295116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801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11597" y="158700"/>
            <a:ext cx="8819047" cy="954088"/>
          </a:xfrm>
        </p:spPr>
        <p:txBody>
          <a:bodyPr>
            <a:noAutofit/>
          </a:bodyPr>
          <a:lstStyle/>
          <a:p>
            <a:pPr algn="ctr"/>
            <a:r>
              <a:rPr lang="en-AU" altLang="en-US" sz="3600" dirty="0" err="1" smtClean="0"/>
              <a:t>Consideraciones</a:t>
            </a:r>
            <a:r>
              <a:rPr lang="en-AU" altLang="en-US" sz="3600" dirty="0" smtClean="0"/>
              <a:t> </a:t>
            </a:r>
            <a:r>
              <a:rPr lang="en-AU" altLang="en-US" sz="3600" dirty="0" err="1" smtClean="0"/>
              <a:t>sobre</a:t>
            </a:r>
            <a:r>
              <a:rPr lang="en-AU" altLang="en-US" sz="3600" dirty="0" smtClean="0"/>
              <a:t> CEM </a:t>
            </a:r>
            <a:r>
              <a:rPr lang="en-AU" altLang="en-US" sz="3600" dirty="0" err="1" smtClean="0"/>
              <a:t>para</a:t>
            </a:r>
            <a:r>
              <a:rPr lang="en-AU" altLang="en-US" sz="3600" dirty="0" smtClean="0"/>
              <a:t> </a:t>
            </a:r>
            <a:r>
              <a:rPr lang="en-AU" altLang="en-US" sz="3600" dirty="0" err="1" smtClean="0"/>
              <a:t>planificadores</a:t>
            </a:r>
            <a:r>
              <a:rPr lang="en-AU" altLang="en-US" sz="3600" dirty="0" smtClean="0"/>
              <a:t> y </a:t>
            </a:r>
            <a:r>
              <a:rPr lang="en-AU" altLang="en-US" sz="3600" dirty="0" err="1" smtClean="0"/>
              <a:t>desarrolladores</a:t>
            </a:r>
            <a:r>
              <a:rPr lang="en-AU" altLang="en-US" sz="3600" dirty="0" smtClean="0"/>
              <a:t> de </a:t>
            </a:r>
            <a:r>
              <a:rPr lang="en-AU" altLang="en-US" sz="3600" dirty="0" err="1" smtClean="0"/>
              <a:t>ciudades</a:t>
            </a:r>
            <a:endParaRPr lang="en-US" altLang="en-US" sz="3600" dirty="0" smtClean="0"/>
          </a:p>
        </p:txBody>
      </p:sp>
      <p:sp>
        <p:nvSpPr>
          <p:cNvPr id="9" name="Content Placeholder 2"/>
          <p:cNvSpPr>
            <a:spLocks noGrp="1"/>
          </p:cNvSpPr>
          <p:nvPr>
            <p:ph idx="1"/>
          </p:nvPr>
        </p:nvSpPr>
        <p:spPr>
          <a:xfrm>
            <a:off x="348637" y="1345786"/>
            <a:ext cx="6628947" cy="3238245"/>
          </a:xfrm>
        </p:spPr>
        <p:txBody>
          <a:bodyPr>
            <a:normAutofit fontScale="85000" lnSpcReduction="20000"/>
          </a:bodyPr>
          <a:lstStyle/>
          <a:p>
            <a:pPr marL="0" indent="0">
              <a:buNone/>
            </a:pPr>
            <a:r>
              <a:rPr lang="en-GB" altLang="en-US" sz="2200" b="1" dirty="0" smtClean="0"/>
              <a:t>LA UIT ha </a:t>
            </a:r>
            <a:r>
              <a:rPr lang="en-GB" altLang="en-US" sz="2200" b="1" dirty="0" err="1" smtClean="0"/>
              <a:t>desarrollado</a:t>
            </a:r>
            <a:r>
              <a:rPr lang="en-GB" altLang="en-US" sz="2200" b="1" dirty="0" smtClean="0"/>
              <a:t> un </a:t>
            </a:r>
            <a:r>
              <a:rPr lang="en-GB" altLang="en-US" sz="2200" b="1" dirty="0" err="1" smtClean="0"/>
              <a:t>Informe</a:t>
            </a:r>
            <a:r>
              <a:rPr lang="en-GB" altLang="en-US" sz="2200" b="1" dirty="0" smtClean="0"/>
              <a:t> </a:t>
            </a:r>
            <a:r>
              <a:rPr lang="en-GB" altLang="en-US" sz="2200" b="1" dirty="0" err="1" smtClean="0"/>
              <a:t>Técnico</a:t>
            </a:r>
            <a:r>
              <a:rPr lang="en-GB" altLang="en-US" sz="2200" b="1" dirty="0" smtClean="0"/>
              <a:t> y </a:t>
            </a:r>
            <a:r>
              <a:rPr lang="en-GB" altLang="en-US" sz="2200" b="1" dirty="0" err="1" smtClean="0"/>
              <a:t>una</a:t>
            </a:r>
            <a:r>
              <a:rPr lang="en-GB" altLang="en-US" sz="2200" b="1" dirty="0" smtClean="0"/>
              <a:t> Checklist </a:t>
            </a:r>
            <a:r>
              <a:rPr lang="en-GB" altLang="en-US" sz="2200" b="1" dirty="0" err="1" smtClean="0"/>
              <a:t>sobre</a:t>
            </a:r>
            <a:r>
              <a:rPr lang="en-GB" altLang="en-US" sz="2200" b="1" dirty="0" smtClean="0"/>
              <a:t> </a:t>
            </a:r>
            <a:r>
              <a:rPr lang="en-GB" altLang="en-US" sz="2200" b="1" dirty="0" err="1" smtClean="0"/>
              <a:t>consideraciones</a:t>
            </a:r>
            <a:r>
              <a:rPr lang="en-GB" altLang="en-US" sz="2200" b="1" dirty="0" smtClean="0"/>
              <a:t> CEM en </a:t>
            </a:r>
            <a:r>
              <a:rPr lang="en-GB" altLang="en-US" sz="2200" b="1" dirty="0" err="1" smtClean="0"/>
              <a:t>Ciudades</a:t>
            </a:r>
            <a:r>
              <a:rPr lang="en-GB" altLang="en-US" sz="2200" b="1" dirty="0" smtClean="0"/>
              <a:t> </a:t>
            </a:r>
            <a:r>
              <a:rPr lang="en-GB" altLang="en-US" sz="2200" b="1" dirty="0" err="1" smtClean="0"/>
              <a:t>Sostenibles</a:t>
            </a:r>
            <a:r>
              <a:rPr lang="en-GB" altLang="en-US" sz="2200" b="1" dirty="0" smtClean="0"/>
              <a:t> e </a:t>
            </a:r>
            <a:r>
              <a:rPr lang="en-GB" altLang="en-US" sz="2200" b="1" dirty="0" err="1" smtClean="0"/>
              <a:t>Inteligentes</a:t>
            </a:r>
            <a:r>
              <a:rPr lang="en-AU" altLang="en-US" sz="2200" b="1" dirty="0" smtClean="0"/>
              <a:t>  (SSC)</a:t>
            </a:r>
          </a:p>
          <a:p>
            <a:pPr marL="0" indent="0">
              <a:buNone/>
            </a:pPr>
            <a:endParaRPr lang="en-AU" altLang="en-US" sz="1500" dirty="0"/>
          </a:p>
          <a:p>
            <a:pPr lvl="1">
              <a:buFont typeface="Wingdings" panose="05000000000000000000" pitchFamily="2" charset="2"/>
              <a:buChar char="§"/>
            </a:pPr>
            <a:r>
              <a:rPr lang="en-GB" altLang="en-US" sz="1600" dirty="0" err="1" smtClean="0"/>
              <a:t>Proporciona</a:t>
            </a:r>
            <a:r>
              <a:rPr lang="en-GB" altLang="en-US" sz="1600" dirty="0" smtClean="0"/>
              <a:t> </a:t>
            </a:r>
            <a:r>
              <a:rPr lang="en-GB" altLang="en-US" sz="1600" dirty="0" err="1" smtClean="0"/>
              <a:t>lineamientos</a:t>
            </a:r>
            <a:r>
              <a:rPr lang="en-GB" altLang="en-US" sz="1600" dirty="0" smtClean="0"/>
              <a:t> </a:t>
            </a:r>
            <a:r>
              <a:rPr lang="en-GB" altLang="en-US" sz="1600" dirty="0" err="1" smtClean="0"/>
              <a:t>para</a:t>
            </a:r>
            <a:r>
              <a:rPr lang="en-GB" altLang="en-US" sz="1600" dirty="0" smtClean="0"/>
              <a:t> </a:t>
            </a:r>
            <a:r>
              <a:rPr lang="en-GB" altLang="en-US" sz="1600" dirty="0" err="1" smtClean="0"/>
              <a:t>implementación</a:t>
            </a:r>
            <a:r>
              <a:rPr lang="en-GB" altLang="en-US" sz="1600" dirty="0" smtClean="0"/>
              <a:t>, y </a:t>
            </a:r>
            <a:r>
              <a:rPr lang="en-GB" altLang="en-US" sz="1600" dirty="0" err="1" smtClean="0"/>
              <a:t>promueve</a:t>
            </a:r>
            <a:r>
              <a:rPr lang="en-GB" altLang="en-US" sz="1600" dirty="0" smtClean="0"/>
              <a:t> un </a:t>
            </a:r>
            <a:r>
              <a:rPr lang="en-GB" altLang="en-US" sz="1600" dirty="0" err="1" smtClean="0"/>
              <a:t>eficiente</a:t>
            </a:r>
            <a:r>
              <a:rPr lang="en-GB" altLang="en-US" sz="1600" dirty="0" smtClean="0"/>
              <a:t> </a:t>
            </a:r>
            <a:r>
              <a:rPr lang="en-GB" altLang="en-US" sz="1600" dirty="0" err="1" smtClean="0"/>
              <a:t>emplazamiento</a:t>
            </a:r>
            <a:r>
              <a:rPr lang="en-GB" altLang="en-US" sz="1600" dirty="0" smtClean="0"/>
              <a:t> de </a:t>
            </a:r>
            <a:r>
              <a:rPr lang="en-GB" altLang="en-US" sz="1600" dirty="0" err="1" smtClean="0"/>
              <a:t>redes</a:t>
            </a:r>
            <a:r>
              <a:rPr lang="en-GB" altLang="en-US" sz="1600" dirty="0" smtClean="0"/>
              <a:t> </a:t>
            </a:r>
            <a:r>
              <a:rPr lang="en-GB" altLang="en-US" sz="1600" dirty="0" err="1" smtClean="0"/>
              <a:t>inalámbricas</a:t>
            </a:r>
            <a:r>
              <a:rPr lang="en-GB" altLang="en-US" sz="1600" dirty="0" smtClean="0"/>
              <a:t> en </a:t>
            </a:r>
            <a:r>
              <a:rPr lang="en-GB" altLang="en-US" sz="1600" dirty="0" err="1" smtClean="0"/>
              <a:t>ciudades</a:t>
            </a:r>
            <a:r>
              <a:rPr lang="en-GB" altLang="en-US" sz="1600" dirty="0" smtClean="0"/>
              <a:t> </a:t>
            </a:r>
            <a:r>
              <a:rPr lang="en-GB" altLang="en-US" sz="1600" dirty="0" err="1" smtClean="0"/>
              <a:t>sostenibles</a:t>
            </a:r>
            <a:r>
              <a:rPr lang="en-GB" altLang="en-US" sz="1600" dirty="0" smtClean="0"/>
              <a:t> e </a:t>
            </a:r>
            <a:r>
              <a:rPr lang="en-GB" altLang="en-US" sz="1600" dirty="0" err="1" smtClean="0"/>
              <a:t>inteligentes</a:t>
            </a:r>
            <a:endParaRPr lang="en-GB" altLang="en-US" sz="1600" dirty="0" smtClean="0"/>
          </a:p>
          <a:p>
            <a:pPr lvl="1">
              <a:buNone/>
            </a:pPr>
            <a:endParaRPr lang="en-GB" altLang="en-US" sz="1600" dirty="0"/>
          </a:p>
          <a:p>
            <a:pPr lvl="1">
              <a:buFont typeface="Wingdings" panose="05000000000000000000" pitchFamily="2" charset="2"/>
              <a:buChar char="§"/>
            </a:pPr>
            <a:r>
              <a:rPr lang="en-GB" altLang="en-US" sz="1600" dirty="0" err="1" smtClean="0"/>
              <a:t>Contiene</a:t>
            </a:r>
            <a:r>
              <a:rPr lang="en-GB" altLang="en-US" sz="1600" dirty="0" smtClean="0"/>
              <a:t> </a:t>
            </a:r>
            <a:r>
              <a:rPr lang="en-GB" altLang="en-US" sz="1600" dirty="0" err="1" smtClean="0"/>
              <a:t>una</a:t>
            </a:r>
            <a:r>
              <a:rPr lang="en-GB" altLang="en-US" sz="1600" dirty="0" smtClean="0"/>
              <a:t> ‘Smart </a:t>
            </a:r>
            <a:r>
              <a:rPr lang="en-GB" altLang="en-US" sz="1600" dirty="0"/>
              <a:t>Sustainable City EMF Checklist</a:t>
            </a:r>
            <a:r>
              <a:rPr lang="en-GB" altLang="en-US" sz="1600" dirty="0" smtClean="0"/>
              <a:t>’</a:t>
            </a:r>
            <a:br>
              <a:rPr lang="en-GB" altLang="en-US" sz="1600" dirty="0" smtClean="0"/>
            </a:br>
            <a:endParaRPr lang="en-GB" altLang="en-US" sz="1600" dirty="0"/>
          </a:p>
          <a:p>
            <a:pPr lvl="1">
              <a:buFont typeface="Wingdings" panose="05000000000000000000" pitchFamily="2" charset="2"/>
              <a:buChar char="§"/>
            </a:pPr>
            <a:r>
              <a:rPr lang="en-GB" altLang="en-US" sz="1600" dirty="0" err="1" smtClean="0"/>
              <a:t>Designado</a:t>
            </a:r>
            <a:r>
              <a:rPr lang="en-GB" altLang="en-US" sz="1600" dirty="0" smtClean="0"/>
              <a:t> </a:t>
            </a:r>
            <a:r>
              <a:rPr lang="en-GB" altLang="en-US" sz="1600" dirty="0" err="1" smtClean="0"/>
              <a:t>para</a:t>
            </a:r>
            <a:r>
              <a:rPr lang="en-GB" altLang="en-US" sz="1600" dirty="0" smtClean="0"/>
              <a:t> </a:t>
            </a:r>
            <a:r>
              <a:rPr lang="en-GB" altLang="en-US" sz="1600" dirty="0" err="1" smtClean="0"/>
              <a:t>proporcionar</a:t>
            </a:r>
            <a:r>
              <a:rPr lang="en-GB" altLang="en-US" sz="1600" dirty="0" smtClean="0"/>
              <a:t> </a:t>
            </a:r>
            <a:r>
              <a:rPr lang="en-GB" altLang="en-US" sz="1600" dirty="0" err="1" smtClean="0"/>
              <a:t>una</a:t>
            </a:r>
            <a:r>
              <a:rPr lang="en-GB" altLang="en-US" sz="1600" dirty="0" smtClean="0"/>
              <a:t> </a:t>
            </a:r>
            <a:r>
              <a:rPr lang="en-GB" altLang="en-US" sz="1600" dirty="0" err="1" smtClean="0"/>
              <a:t>referencia</a:t>
            </a:r>
            <a:r>
              <a:rPr lang="en-GB" altLang="en-US" sz="1600" dirty="0" smtClean="0"/>
              <a:t> </a:t>
            </a:r>
            <a:r>
              <a:rPr lang="en-GB" altLang="en-US" sz="1600" dirty="0" err="1" smtClean="0"/>
              <a:t>fácil</a:t>
            </a:r>
            <a:r>
              <a:rPr lang="en-GB" altLang="en-US" sz="1600" dirty="0" smtClean="0"/>
              <a:t> de </a:t>
            </a:r>
            <a:r>
              <a:rPr lang="en-GB" altLang="en-US" sz="1600" dirty="0" err="1" smtClean="0"/>
              <a:t>usar</a:t>
            </a:r>
            <a:r>
              <a:rPr lang="en-GB" altLang="en-US" sz="1600" dirty="0" smtClean="0"/>
              <a:t> </a:t>
            </a:r>
            <a:r>
              <a:rPr lang="en-GB" altLang="en-US" sz="1600" dirty="0" err="1" smtClean="0"/>
              <a:t>para</a:t>
            </a:r>
            <a:r>
              <a:rPr lang="en-GB" altLang="en-US" sz="1600" dirty="0" smtClean="0"/>
              <a:t> </a:t>
            </a:r>
            <a:r>
              <a:rPr lang="en-GB" altLang="en-US" sz="1600" dirty="0" err="1" smtClean="0"/>
              <a:t>autoridades</a:t>
            </a:r>
            <a:r>
              <a:rPr lang="en-GB" altLang="en-US" sz="1600" dirty="0" smtClean="0"/>
              <a:t> </a:t>
            </a:r>
            <a:r>
              <a:rPr lang="en-GB" altLang="en-US" sz="1600" dirty="0" err="1" smtClean="0"/>
              <a:t>municipales</a:t>
            </a:r>
            <a:r>
              <a:rPr lang="en-GB" altLang="en-US" sz="1600" dirty="0" smtClean="0"/>
              <a:t> y los </a:t>
            </a:r>
            <a:r>
              <a:rPr lang="en-GB" altLang="en-US" sz="1600" dirty="0" err="1" smtClean="0"/>
              <a:t>planificadores</a:t>
            </a:r>
            <a:r>
              <a:rPr lang="en-GB" altLang="en-US" sz="1600" dirty="0" smtClean="0"/>
              <a:t> </a:t>
            </a:r>
            <a:r>
              <a:rPr lang="en-GB" altLang="en-US" sz="1600" dirty="0" err="1" smtClean="0"/>
              <a:t>para</a:t>
            </a:r>
            <a:r>
              <a:rPr lang="en-GB" altLang="en-US" sz="1600" dirty="0" smtClean="0"/>
              <a:t> </a:t>
            </a:r>
            <a:r>
              <a:rPr lang="en-GB" altLang="en-US" sz="1600" dirty="0" err="1" smtClean="0"/>
              <a:t>garantizar</a:t>
            </a:r>
            <a:r>
              <a:rPr lang="en-GB" altLang="en-US" sz="1600" dirty="0" smtClean="0"/>
              <a:t> </a:t>
            </a:r>
            <a:r>
              <a:rPr lang="en-GB" altLang="en-US" sz="1600" dirty="0" err="1" smtClean="0"/>
              <a:t>que</a:t>
            </a:r>
            <a:r>
              <a:rPr lang="en-GB" altLang="en-US" sz="1600" dirty="0" smtClean="0"/>
              <a:t> </a:t>
            </a:r>
            <a:r>
              <a:rPr lang="en-GB" altLang="en-US" sz="1600" dirty="0" err="1" smtClean="0"/>
              <a:t>las</a:t>
            </a:r>
            <a:r>
              <a:rPr lang="en-GB" altLang="en-US" sz="1600" dirty="0" smtClean="0"/>
              <a:t> </a:t>
            </a:r>
            <a:r>
              <a:rPr lang="en-GB" altLang="en-US" sz="1600" dirty="0" err="1" smtClean="0"/>
              <a:t>políticas</a:t>
            </a:r>
            <a:r>
              <a:rPr lang="en-GB" altLang="en-US" sz="1600" dirty="0" smtClean="0"/>
              <a:t> de SSC </a:t>
            </a:r>
            <a:r>
              <a:rPr lang="en-GB" altLang="en-US" sz="1600" dirty="0" err="1" smtClean="0"/>
              <a:t>operen</a:t>
            </a:r>
            <a:r>
              <a:rPr lang="en-GB" altLang="en-US" sz="1600" dirty="0" smtClean="0"/>
              <a:t> de </a:t>
            </a:r>
            <a:r>
              <a:rPr lang="en-GB" altLang="en-US" sz="1600" dirty="0" err="1" smtClean="0"/>
              <a:t>manera</a:t>
            </a:r>
            <a:r>
              <a:rPr lang="en-GB" altLang="en-US" sz="1600" dirty="0" smtClean="0"/>
              <a:t> </a:t>
            </a:r>
            <a:r>
              <a:rPr lang="en-GB" altLang="en-US" sz="1600" dirty="0" err="1" smtClean="0"/>
              <a:t>eficiente</a:t>
            </a:r>
            <a:r>
              <a:rPr lang="en-GB" altLang="en-US" sz="1600" dirty="0" smtClean="0"/>
              <a:t> y </a:t>
            </a:r>
            <a:r>
              <a:rPr lang="en-GB" altLang="en-US" sz="1600" dirty="0" err="1" smtClean="0"/>
              <a:t>cumplanta</a:t>
            </a:r>
            <a:r>
              <a:rPr lang="en-GB" altLang="en-US" sz="1600" dirty="0" smtClean="0"/>
              <a:t> con </a:t>
            </a:r>
            <a:r>
              <a:rPr lang="en-GB" altLang="en-US" sz="1600" dirty="0" err="1" smtClean="0"/>
              <a:t>las</a:t>
            </a:r>
            <a:r>
              <a:rPr lang="en-GB" altLang="en-US" sz="1600" dirty="0" smtClean="0"/>
              <a:t> </a:t>
            </a:r>
            <a:r>
              <a:rPr lang="en-GB" altLang="en-US" sz="1600" dirty="0" err="1" smtClean="0"/>
              <a:t>normas</a:t>
            </a:r>
            <a:r>
              <a:rPr lang="en-GB" altLang="en-US" sz="1600" dirty="0" smtClean="0"/>
              <a:t> de </a:t>
            </a:r>
            <a:r>
              <a:rPr lang="en-GB" altLang="en-US" sz="1600" dirty="0" err="1" smtClean="0"/>
              <a:t>exposición</a:t>
            </a:r>
            <a:r>
              <a:rPr lang="en-GB" altLang="en-US" sz="1600" dirty="0" smtClean="0"/>
              <a:t> a los CEM</a:t>
            </a:r>
            <a:br>
              <a:rPr lang="en-GB" altLang="en-US" sz="1600" dirty="0" smtClean="0"/>
            </a:br>
            <a:endParaRPr lang="en-GB" altLang="en-US" sz="1600" dirty="0"/>
          </a:p>
          <a:p>
            <a:pPr lvl="1">
              <a:buFont typeface="Wingdings" panose="05000000000000000000" pitchFamily="2" charset="2"/>
              <a:buChar char="§"/>
            </a:pPr>
            <a:r>
              <a:rPr lang="en-GB" altLang="en-US" sz="1600" dirty="0" err="1" smtClean="0"/>
              <a:t>Referencias</a:t>
            </a:r>
            <a:r>
              <a:rPr lang="en-GB" altLang="en-US" sz="1600" dirty="0" smtClean="0"/>
              <a:t> OMS </a:t>
            </a:r>
            <a:r>
              <a:rPr lang="en-GB" altLang="en-US" sz="1600" dirty="0"/>
              <a:t>materials, ICNIRP Guidelines, </a:t>
            </a:r>
            <a:r>
              <a:rPr lang="en-GB" altLang="en-US" sz="1600" dirty="0" err="1" smtClean="0"/>
              <a:t>Recomendaciones</a:t>
            </a:r>
            <a:r>
              <a:rPr lang="en-GB" altLang="en-US" sz="1600" dirty="0" smtClean="0"/>
              <a:t> UIT-T y  </a:t>
            </a:r>
            <a:r>
              <a:rPr lang="en-GB" altLang="en-US" sz="1600" dirty="0"/>
              <a:t>IEC </a:t>
            </a:r>
            <a:r>
              <a:rPr lang="en-GB" altLang="en-US" sz="1600" dirty="0" smtClean="0"/>
              <a:t>Standards</a:t>
            </a:r>
            <a:endParaRPr lang="en-GB" altLang="en-US" sz="1600" dirty="0"/>
          </a:p>
        </p:txBody>
      </p:sp>
      <p:pic>
        <p:nvPicPr>
          <p:cNvPr id="10" name="Picture 1"/>
          <p:cNvPicPr>
            <a:picLocks noChangeAspect="1"/>
          </p:cNvPicPr>
          <p:nvPr/>
        </p:nvPicPr>
        <p:blipFill>
          <a:blip r:embed="rId2" cstate="print"/>
          <a:stretch>
            <a:fillRect/>
          </a:stretch>
        </p:blipFill>
        <p:spPr>
          <a:xfrm>
            <a:off x="7380514" y="3564174"/>
            <a:ext cx="1442415" cy="2039714"/>
          </a:xfrm>
          <a:prstGeom prst="rect">
            <a:avLst/>
          </a:prstGeom>
          <a:ln>
            <a:solidFill>
              <a:schemeClr val="tx1">
                <a:lumMod val="50000"/>
                <a:lumOff val="50000"/>
              </a:schemeClr>
            </a:solidFill>
          </a:ln>
        </p:spPr>
      </p:pic>
      <p:pic>
        <p:nvPicPr>
          <p:cNvPr id="11" name="Picture 1"/>
          <p:cNvPicPr>
            <a:picLocks noChangeAspect="1" noChangeArrowheads="1"/>
          </p:cNvPicPr>
          <p:nvPr/>
        </p:nvPicPr>
        <p:blipFill>
          <a:blip r:embed="rId3"/>
          <a:srcRect/>
          <a:stretch>
            <a:fillRect/>
          </a:stretch>
        </p:blipFill>
        <p:spPr bwMode="auto">
          <a:xfrm>
            <a:off x="6943347" y="1345786"/>
            <a:ext cx="1879582" cy="2014436"/>
          </a:xfrm>
          <a:prstGeom prst="rect">
            <a:avLst/>
          </a:prstGeom>
          <a:noFill/>
          <a:ln w="9525">
            <a:noFill/>
            <a:miter lim="800000"/>
            <a:headEnd/>
            <a:tailEnd/>
          </a:ln>
        </p:spPr>
      </p:pic>
      <p:sp>
        <p:nvSpPr>
          <p:cNvPr id="12" name="TextBox 2"/>
          <p:cNvSpPr txBox="1"/>
          <p:nvPr/>
        </p:nvSpPr>
        <p:spPr>
          <a:xfrm>
            <a:off x="385748" y="4485790"/>
            <a:ext cx="6727243" cy="1200329"/>
          </a:xfrm>
          <a:prstGeom prst="rect">
            <a:avLst/>
          </a:prstGeom>
          <a:solidFill>
            <a:srgbClr val="92D050"/>
          </a:solidFill>
        </p:spPr>
        <p:txBody>
          <a:bodyPr wrap="square" rtlCol="0">
            <a:spAutoFit/>
          </a:bodyPr>
          <a:lstStyle/>
          <a:p>
            <a:r>
              <a:rPr lang="en-AU" sz="1600" b="1" dirty="0" smtClean="0">
                <a:solidFill>
                  <a:schemeClr val="bg1"/>
                </a:solidFill>
              </a:rPr>
              <a:t>Las </a:t>
            </a:r>
            <a:r>
              <a:rPr lang="en-AU" sz="1600" b="1" dirty="0" err="1" smtClean="0">
                <a:solidFill>
                  <a:schemeClr val="bg1"/>
                </a:solidFill>
              </a:rPr>
              <a:t>redes</a:t>
            </a:r>
            <a:r>
              <a:rPr lang="en-AU" sz="1600" b="1" dirty="0" smtClean="0">
                <a:solidFill>
                  <a:schemeClr val="bg1"/>
                </a:solidFill>
              </a:rPr>
              <a:t> </a:t>
            </a:r>
            <a:r>
              <a:rPr lang="en-AU" sz="1600" b="1" dirty="0" err="1" smtClean="0">
                <a:solidFill>
                  <a:schemeClr val="bg1"/>
                </a:solidFill>
              </a:rPr>
              <a:t>inalámbricas</a:t>
            </a:r>
            <a:r>
              <a:rPr lang="en-AU" sz="1600" b="1" dirty="0" smtClean="0">
                <a:solidFill>
                  <a:schemeClr val="bg1"/>
                </a:solidFill>
              </a:rPr>
              <a:t> </a:t>
            </a:r>
            <a:r>
              <a:rPr lang="en-AU" sz="1600" b="1" dirty="0" err="1" smtClean="0">
                <a:solidFill>
                  <a:schemeClr val="bg1"/>
                </a:solidFill>
              </a:rPr>
              <a:t>proporcionan</a:t>
            </a:r>
            <a:r>
              <a:rPr lang="en-AU" sz="1600" b="1" dirty="0" smtClean="0">
                <a:solidFill>
                  <a:schemeClr val="bg1"/>
                </a:solidFill>
              </a:rPr>
              <a:t> </a:t>
            </a:r>
            <a:r>
              <a:rPr lang="en-AU" sz="1600" b="1" dirty="0" err="1" smtClean="0">
                <a:solidFill>
                  <a:schemeClr val="bg1"/>
                </a:solidFill>
              </a:rPr>
              <a:t>conexiones</a:t>
            </a:r>
            <a:r>
              <a:rPr lang="en-AU" sz="1600" b="1" dirty="0" smtClean="0">
                <a:solidFill>
                  <a:schemeClr val="bg1"/>
                </a:solidFill>
              </a:rPr>
              <a:t> </a:t>
            </a:r>
            <a:r>
              <a:rPr lang="en-AU" sz="1600" b="1" dirty="0" err="1" smtClean="0">
                <a:solidFill>
                  <a:schemeClr val="bg1"/>
                </a:solidFill>
              </a:rPr>
              <a:t>vitales</a:t>
            </a:r>
            <a:r>
              <a:rPr lang="en-AU" sz="1600" b="1" dirty="0" smtClean="0">
                <a:solidFill>
                  <a:schemeClr val="bg1"/>
                </a:solidFill>
              </a:rPr>
              <a:t> </a:t>
            </a:r>
            <a:r>
              <a:rPr lang="en-AU" sz="1600" b="1" dirty="0" err="1" smtClean="0">
                <a:solidFill>
                  <a:schemeClr val="bg1"/>
                </a:solidFill>
              </a:rPr>
              <a:t>para</a:t>
            </a:r>
            <a:r>
              <a:rPr lang="en-AU" sz="1600" b="1" dirty="0" smtClean="0">
                <a:solidFill>
                  <a:schemeClr val="bg1"/>
                </a:solidFill>
              </a:rPr>
              <a:t> </a:t>
            </a:r>
            <a:r>
              <a:rPr lang="en-AU" sz="1600" b="1" dirty="0" err="1" smtClean="0">
                <a:solidFill>
                  <a:schemeClr val="bg1"/>
                </a:solidFill>
              </a:rPr>
              <a:t>las</a:t>
            </a:r>
            <a:r>
              <a:rPr lang="en-AU" sz="1600" b="1" dirty="0" smtClean="0">
                <a:solidFill>
                  <a:schemeClr val="bg1"/>
                </a:solidFill>
              </a:rPr>
              <a:t> SSC</a:t>
            </a:r>
          </a:p>
          <a:p>
            <a:endParaRPr lang="en-AU" sz="800" b="1" dirty="0">
              <a:solidFill>
                <a:schemeClr val="bg1"/>
              </a:solidFill>
            </a:endParaRPr>
          </a:p>
          <a:p>
            <a:r>
              <a:rPr lang="en-AU" sz="1600" b="1" dirty="0" smtClean="0">
                <a:solidFill>
                  <a:schemeClr val="bg1"/>
                </a:solidFill>
              </a:rPr>
              <a:t>Un </a:t>
            </a:r>
            <a:r>
              <a:rPr lang="en-AU" sz="1600" b="1" dirty="0" err="1" smtClean="0">
                <a:solidFill>
                  <a:schemeClr val="bg1"/>
                </a:solidFill>
              </a:rPr>
              <a:t>eficiente</a:t>
            </a:r>
            <a:r>
              <a:rPr lang="en-AU" sz="1600" b="1" dirty="0" smtClean="0">
                <a:solidFill>
                  <a:schemeClr val="bg1"/>
                </a:solidFill>
              </a:rPr>
              <a:t> </a:t>
            </a:r>
            <a:r>
              <a:rPr lang="en-AU" sz="1600" b="1" dirty="0" err="1" smtClean="0">
                <a:solidFill>
                  <a:schemeClr val="bg1"/>
                </a:solidFill>
              </a:rPr>
              <a:t>despliegue</a:t>
            </a:r>
            <a:r>
              <a:rPr lang="en-AU" sz="1600" b="1" dirty="0" smtClean="0">
                <a:solidFill>
                  <a:schemeClr val="bg1"/>
                </a:solidFill>
              </a:rPr>
              <a:t> de la </a:t>
            </a:r>
            <a:r>
              <a:rPr lang="en-AU" sz="1600" b="1" dirty="0" err="1" smtClean="0">
                <a:solidFill>
                  <a:schemeClr val="bg1"/>
                </a:solidFill>
              </a:rPr>
              <a:t>infraestructura</a:t>
            </a:r>
            <a:r>
              <a:rPr lang="en-AU" sz="1600" b="1" dirty="0" smtClean="0">
                <a:solidFill>
                  <a:schemeClr val="bg1"/>
                </a:solidFill>
              </a:rPr>
              <a:t> </a:t>
            </a:r>
            <a:r>
              <a:rPr lang="en-AU" sz="1600" b="1" dirty="0" err="1" smtClean="0">
                <a:solidFill>
                  <a:schemeClr val="bg1"/>
                </a:solidFill>
              </a:rPr>
              <a:t>inalámbrica</a:t>
            </a:r>
            <a:r>
              <a:rPr lang="en-AU" sz="1600" b="1" dirty="0" smtClean="0">
                <a:solidFill>
                  <a:schemeClr val="bg1"/>
                </a:solidFill>
              </a:rPr>
              <a:t> reduce la </a:t>
            </a:r>
            <a:r>
              <a:rPr lang="en-AU" sz="1600" b="1" dirty="0" err="1" smtClean="0">
                <a:solidFill>
                  <a:schemeClr val="bg1"/>
                </a:solidFill>
              </a:rPr>
              <a:t>potencia</a:t>
            </a:r>
            <a:r>
              <a:rPr lang="en-AU" sz="1600" b="1" dirty="0" smtClean="0">
                <a:solidFill>
                  <a:schemeClr val="bg1"/>
                </a:solidFill>
              </a:rPr>
              <a:t> </a:t>
            </a:r>
            <a:r>
              <a:rPr lang="en-AU" sz="1600" b="1" dirty="0" err="1" smtClean="0">
                <a:solidFill>
                  <a:schemeClr val="bg1"/>
                </a:solidFill>
              </a:rPr>
              <a:t>transmitida</a:t>
            </a:r>
            <a:r>
              <a:rPr lang="en-AU" sz="1600" b="1" dirty="0" smtClean="0">
                <a:solidFill>
                  <a:schemeClr val="bg1"/>
                </a:solidFill>
              </a:rPr>
              <a:t> entre </a:t>
            </a:r>
            <a:r>
              <a:rPr lang="en-AU" sz="1600" b="1" dirty="0" err="1" smtClean="0">
                <a:solidFill>
                  <a:schemeClr val="bg1"/>
                </a:solidFill>
              </a:rPr>
              <a:t>las</a:t>
            </a:r>
            <a:r>
              <a:rPr lang="en-AU" sz="1600" b="1" dirty="0" smtClean="0">
                <a:solidFill>
                  <a:schemeClr val="bg1"/>
                </a:solidFill>
              </a:rPr>
              <a:t> </a:t>
            </a:r>
            <a:r>
              <a:rPr lang="en-AU" sz="1600" b="1" dirty="0" err="1" smtClean="0">
                <a:solidFill>
                  <a:schemeClr val="bg1"/>
                </a:solidFill>
              </a:rPr>
              <a:t>redes</a:t>
            </a:r>
            <a:r>
              <a:rPr lang="en-AU" sz="1600" b="1" dirty="0" smtClean="0">
                <a:solidFill>
                  <a:schemeClr val="bg1"/>
                </a:solidFill>
              </a:rPr>
              <a:t> y los </a:t>
            </a:r>
            <a:r>
              <a:rPr lang="en-AU" sz="1600" b="1" dirty="0" err="1" smtClean="0">
                <a:solidFill>
                  <a:schemeClr val="bg1"/>
                </a:solidFill>
              </a:rPr>
              <a:t>dispositivos</a:t>
            </a:r>
            <a:r>
              <a:rPr lang="en-AU" sz="1600" b="1" dirty="0" smtClean="0">
                <a:solidFill>
                  <a:schemeClr val="bg1"/>
                </a:solidFill>
              </a:rPr>
              <a:t>, </a:t>
            </a:r>
            <a:r>
              <a:rPr lang="en-AU" sz="1600" b="1" dirty="0" err="1" smtClean="0">
                <a:solidFill>
                  <a:schemeClr val="bg1"/>
                </a:solidFill>
              </a:rPr>
              <a:t>reducen</a:t>
            </a:r>
            <a:r>
              <a:rPr lang="en-AU" sz="1600" b="1" dirty="0" smtClean="0">
                <a:solidFill>
                  <a:schemeClr val="bg1"/>
                </a:solidFill>
              </a:rPr>
              <a:t> los CEM y </a:t>
            </a:r>
            <a:r>
              <a:rPr lang="en-AU" sz="1600" b="1" dirty="0" err="1" smtClean="0">
                <a:solidFill>
                  <a:schemeClr val="bg1"/>
                </a:solidFill>
              </a:rPr>
              <a:t>mejora</a:t>
            </a:r>
            <a:r>
              <a:rPr lang="en-AU" sz="1600" b="1" dirty="0" smtClean="0">
                <a:solidFill>
                  <a:schemeClr val="bg1"/>
                </a:solidFill>
              </a:rPr>
              <a:t> la </a:t>
            </a:r>
            <a:r>
              <a:rPr lang="en-AU" sz="1600" b="1" dirty="0" err="1" smtClean="0">
                <a:solidFill>
                  <a:schemeClr val="bg1"/>
                </a:solidFill>
              </a:rPr>
              <a:t>eficiencia</a:t>
            </a:r>
            <a:r>
              <a:rPr lang="en-AU" sz="1600" b="1" dirty="0" smtClean="0">
                <a:solidFill>
                  <a:schemeClr val="bg1"/>
                </a:solidFill>
              </a:rPr>
              <a:t> de </a:t>
            </a:r>
            <a:r>
              <a:rPr lang="en-AU" sz="1600" b="1" dirty="0" err="1" smtClean="0">
                <a:solidFill>
                  <a:schemeClr val="bg1"/>
                </a:solidFill>
              </a:rPr>
              <a:t>las</a:t>
            </a:r>
            <a:r>
              <a:rPr lang="en-AU" sz="1600" b="1" dirty="0" smtClean="0">
                <a:solidFill>
                  <a:schemeClr val="bg1"/>
                </a:solidFill>
              </a:rPr>
              <a:t> TIC</a:t>
            </a:r>
            <a:endParaRPr lang="en-AU" sz="1600" b="1" dirty="0">
              <a:solidFill>
                <a:schemeClr val="bg1"/>
              </a:solidFill>
            </a:endParaRPr>
          </a:p>
        </p:txBody>
      </p:sp>
    </p:spTree>
    <p:extLst>
      <p:ext uri="{BB962C8B-B14F-4D97-AF65-F5344CB8AC3E}">
        <p14:creationId xmlns:p14="http://schemas.microsoft.com/office/powerpoint/2010/main" val="2253412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26102"/>
            <a:ext cx="7772400" cy="679617"/>
          </a:xfrm>
          <a:prstGeom prst="rect">
            <a:avLst/>
          </a:prstGeom>
        </p:spPr>
        <p:txBody>
          <a:bodyPr>
            <a:normAutofit fontScale="92500" lnSpcReduction="10000"/>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n-AU" altLang="en-US" dirty="0" smtClean="0"/>
              <a:t>Links </a:t>
            </a:r>
            <a:r>
              <a:rPr lang="en-AU" altLang="en-US" dirty="0" err="1" smtClean="0"/>
              <a:t>adicionales</a:t>
            </a:r>
            <a:r>
              <a:rPr lang="en-AU" altLang="en-US" dirty="0" smtClean="0"/>
              <a:t> e </a:t>
            </a:r>
            <a:r>
              <a:rPr lang="en-AU" altLang="en-US" dirty="0" err="1" smtClean="0"/>
              <a:t>Información</a:t>
            </a:r>
            <a:endParaRPr lang="en-US" altLang="en-US" dirty="0" smtClean="0"/>
          </a:p>
        </p:txBody>
      </p:sp>
      <p:sp>
        <p:nvSpPr>
          <p:cNvPr id="3" name="TextBox 2"/>
          <p:cNvSpPr txBox="1"/>
          <p:nvPr/>
        </p:nvSpPr>
        <p:spPr>
          <a:xfrm>
            <a:off x="1187355" y="1897039"/>
            <a:ext cx="7083188" cy="3416320"/>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solidFill>
                  <a:schemeClr val="tx2">
                    <a:lumMod val="60000"/>
                    <a:lumOff val="40000"/>
                  </a:schemeClr>
                </a:solidFill>
              </a:rPr>
              <a:t>ITU-T </a:t>
            </a:r>
            <a:r>
              <a:rPr lang="en-US" dirty="0">
                <a:solidFill>
                  <a:schemeClr val="tx2">
                    <a:lumMod val="60000"/>
                    <a:lumOff val="40000"/>
                  </a:schemeClr>
                </a:solidFill>
              </a:rPr>
              <a:t>Study Group 5 : </a:t>
            </a:r>
            <a:r>
              <a:rPr lang="en-US" dirty="0">
                <a:hlinkClick r:id="rId2"/>
              </a:rPr>
              <a:t>http://</a:t>
            </a:r>
            <a:r>
              <a:rPr lang="en-US" dirty="0" smtClean="0">
                <a:hlinkClick r:id="rId2"/>
              </a:rPr>
              <a:t>www.itu.int/en/ITU-T/studygroups/2013-2016/05/Pages/default.aspx</a:t>
            </a:r>
            <a:r>
              <a:rPr lang="en-US" dirty="0" smtClean="0"/>
              <a:t> </a:t>
            </a:r>
          </a:p>
          <a:p>
            <a:pPr marL="742950" lvl="1" indent="-285750">
              <a:buFont typeface="Wingdings" panose="05000000000000000000" pitchFamily="2" charset="2"/>
              <a:buChar char="§"/>
            </a:pPr>
            <a:r>
              <a:rPr lang="en-US" dirty="0" smtClean="0">
                <a:solidFill>
                  <a:schemeClr val="tx2">
                    <a:lumMod val="60000"/>
                    <a:lumOff val="40000"/>
                  </a:schemeClr>
                </a:solidFill>
              </a:rPr>
              <a:t>Next SG5 meeting from 10 to 14 October 2016, Geneva (including a special session on “Updated from WHO”)</a:t>
            </a:r>
          </a:p>
          <a:p>
            <a:pPr marL="742950" lvl="1"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solidFill>
                  <a:schemeClr val="tx2">
                    <a:lumMod val="60000"/>
                    <a:lumOff val="40000"/>
                  </a:schemeClr>
                </a:solidFill>
              </a:rPr>
              <a:t>Flipbook on Smart Sustainable Cities (chapter on EMF</a:t>
            </a:r>
            <a:r>
              <a:rPr lang="en-US" dirty="0">
                <a:solidFill>
                  <a:schemeClr val="tx2">
                    <a:lumMod val="60000"/>
                    <a:lumOff val="40000"/>
                  </a:schemeClr>
                </a:solidFill>
              </a:rPr>
              <a:t>): </a:t>
            </a:r>
            <a:r>
              <a:rPr lang="en-US" dirty="0">
                <a:hlinkClick r:id="rId3"/>
              </a:rPr>
              <a:t>http://</a:t>
            </a:r>
            <a:r>
              <a:rPr lang="en-US" dirty="0" smtClean="0">
                <a:hlinkClick r:id="rId3"/>
              </a:rPr>
              <a:t>wftp3.itu.int/pub/epub_shared/TSB/ITUT-Tech-Report-Specs/2016/en/flipviewerxpress.html</a:t>
            </a:r>
            <a:r>
              <a:rPr lang="en-US" dirty="0" smtClean="0"/>
              <a:t> </a:t>
            </a:r>
          </a:p>
          <a:p>
            <a:pPr marL="285750" indent="-285750"/>
            <a:endParaRPr lang="en-US" dirty="0" smtClean="0"/>
          </a:p>
          <a:p>
            <a:pPr marL="285750" indent="-285750">
              <a:buFont typeface="Wingdings" panose="05000000000000000000" pitchFamily="2" charset="2"/>
              <a:buChar char="§"/>
            </a:pPr>
            <a:r>
              <a:rPr lang="en-US" dirty="0" smtClean="0">
                <a:solidFill>
                  <a:schemeClr val="tx2">
                    <a:lumMod val="60000"/>
                    <a:lumOff val="40000"/>
                  </a:schemeClr>
                </a:solidFill>
              </a:rPr>
              <a:t>ITU-T activities on EMF</a:t>
            </a:r>
            <a:r>
              <a:rPr lang="en-US" dirty="0">
                <a:solidFill>
                  <a:schemeClr val="tx2">
                    <a:lumMod val="60000"/>
                    <a:lumOff val="40000"/>
                  </a:schemeClr>
                </a:solidFill>
              </a:rPr>
              <a:t>: </a:t>
            </a:r>
            <a:r>
              <a:rPr lang="en-US" dirty="0">
                <a:hlinkClick r:id="rId4"/>
              </a:rPr>
              <a:t>http://</a:t>
            </a:r>
            <a:r>
              <a:rPr lang="en-US" dirty="0" smtClean="0">
                <a:hlinkClick r:id="rId4"/>
              </a:rPr>
              <a:t>www.itu.int/en/ITU-T/emf/Pages/default.aspx</a:t>
            </a:r>
            <a:r>
              <a:rPr lang="en-US" dirty="0" smtClean="0"/>
              <a:t> </a:t>
            </a:r>
          </a:p>
          <a:p>
            <a:pPr marL="285750" indent="-285750"/>
            <a:endParaRPr lang="en-US" dirty="0"/>
          </a:p>
        </p:txBody>
      </p:sp>
    </p:spTree>
    <p:extLst>
      <p:ext uri="{BB962C8B-B14F-4D97-AF65-F5344CB8AC3E}">
        <p14:creationId xmlns:p14="http://schemas.microsoft.com/office/powerpoint/2010/main" val="2740907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68965" y="592585"/>
            <a:ext cx="4723075" cy="954088"/>
          </a:xfrm>
        </p:spPr>
        <p:txBody>
          <a:bodyPr>
            <a:noAutofit/>
          </a:bodyPr>
          <a:lstStyle/>
          <a:p>
            <a:r>
              <a:rPr lang="en-AU" altLang="en-US" dirty="0" err="1" smtClean="0"/>
              <a:t>Contribuciones</a:t>
            </a:r>
            <a:r>
              <a:rPr lang="en-AU" altLang="en-US" dirty="0" smtClean="0"/>
              <a:t> de la UIT en los </a:t>
            </a:r>
            <a:r>
              <a:rPr lang="en-AU" altLang="en-US" dirty="0" err="1" smtClean="0"/>
              <a:t>Estándares</a:t>
            </a:r>
            <a:r>
              <a:rPr lang="en-AU" altLang="en-US" dirty="0" smtClean="0"/>
              <a:t> de CEM</a:t>
            </a:r>
            <a:endParaRPr lang="en-US" altLang="en-US" dirty="0" smtClean="0"/>
          </a:p>
        </p:txBody>
      </p:sp>
      <p:sp>
        <p:nvSpPr>
          <p:cNvPr id="9" name="Rectangle 2"/>
          <p:cNvSpPr/>
          <p:nvPr/>
        </p:nvSpPr>
        <p:spPr>
          <a:xfrm>
            <a:off x="430506" y="2118348"/>
            <a:ext cx="4339614" cy="3505212"/>
          </a:xfrm>
          <a:prstGeom prst="rect">
            <a:avLst/>
          </a:prstGeom>
        </p:spPr>
        <p:txBody>
          <a:bodyPr vert="horz" lIns="91440" tIns="45720" rIns="91440" bIns="45720" rtlCol="0">
            <a:normAutofit fontScale="92500" lnSpcReduction="10000"/>
          </a:bodyPr>
          <a:lstStyle/>
          <a:p>
            <a:pPr>
              <a:spcBef>
                <a:spcPct val="20000"/>
              </a:spcBef>
            </a:pPr>
            <a:r>
              <a:rPr lang="en-US" altLang="en-US" sz="2200" dirty="0" smtClean="0">
                <a:solidFill>
                  <a:schemeClr val="accent1">
                    <a:lumMod val="50000"/>
                  </a:schemeClr>
                </a:solidFill>
              </a:rPr>
              <a:t>La </a:t>
            </a:r>
            <a:r>
              <a:rPr lang="en-US" altLang="en-US" sz="2200" dirty="0" err="1" smtClean="0">
                <a:solidFill>
                  <a:schemeClr val="accent1">
                    <a:lumMod val="50000"/>
                  </a:schemeClr>
                </a:solidFill>
              </a:rPr>
              <a:t>Comisión</a:t>
            </a:r>
            <a:r>
              <a:rPr lang="en-US" altLang="en-US" sz="2200" dirty="0" smtClean="0">
                <a:solidFill>
                  <a:schemeClr val="accent1">
                    <a:lumMod val="50000"/>
                  </a:schemeClr>
                </a:solidFill>
              </a:rPr>
              <a:t> de </a:t>
            </a:r>
            <a:r>
              <a:rPr lang="en-US" altLang="en-US" sz="2200" dirty="0" err="1" smtClean="0">
                <a:solidFill>
                  <a:schemeClr val="accent1">
                    <a:lumMod val="50000"/>
                  </a:schemeClr>
                </a:solidFill>
              </a:rPr>
              <a:t>Estudios</a:t>
            </a:r>
            <a:r>
              <a:rPr lang="en-US" altLang="en-US" sz="2200" dirty="0" smtClean="0">
                <a:solidFill>
                  <a:schemeClr val="accent1">
                    <a:lumMod val="50000"/>
                  </a:schemeClr>
                </a:solidFill>
              </a:rPr>
              <a:t> 5 de la UIT-T </a:t>
            </a:r>
            <a:r>
              <a:rPr lang="en-US" altLang="en-US" sz="2200" dirty="0" err="1" smtClean="0">
                <a:solidFill>
                  <a:schemeClr val="accent1">
                    <a:lumMod val="50000"/>
                  </a:schemeClr>
                </a:solidFill>
              </a:rPr>
              <a:t>tiene</a:t>
            </a:r>
            <a:r>
              <a:rPr lang="en-US" altLang="en-US" sz="2200" dirty="0" smtClean="0">
                <a:solidFill>
                  <a:schemeClr val="accent1">
                    <a:lumMod val="50000"/>
                  </a:schemeClr>
                </a:solidFill>
              </a:rPr>
              <a:t> un </a:t>
            </a:r>
            <a:r>
              <a:rPr lang="en-US" altLang="en-US" sz="2200" dirty="0" err="1" smtClean="0">
                <a:solidFill>
                  <a:schemeClr val="accent1">
                    <a:lumMod val="50000"/>
                  </a:schemeClr>
                </a:solidFill>
              </a:rPr>
              <a:t>grupo</a:t>
            </a:r>
            <a:r>
              <a:rPr lang="en-US" altLang="en-US" sz="2200" dirty="0" smtClean="0">
                <a:solidFill>
                  <a:schemeClr val="accent1">
                    <a:lumMod val="50000"/>
                  </a:schemeClr>
                </a:solidFill>
              </a:rPr>
              <a:t> global </a:t>
            </a:r>
            <a:r>
              <a:rPr lang="en-US" altLang="en-US" sz="2200" dirty="0" err="1" smtClean="0">
                <a:solidFill>
                  <a:schemeClr val="accent1">
                    <a:lumMod val="50000"/>
                  </a:schemeClr>
                </a:solidFill>
              </a:rPr>
              <a:t>activo</a:t>
            </a:r>
            <a:r>
              <a:rPr lang="en-US" altLang="en-US" sz="2200" dirty="0" smtClean="0">
                <a:solidFill>
                  <a:schemeClr val="accent1">
                    <a:lumMod val="50000"/>
                  </a:schemeClr>
                </a:solidFill>
              </a:rPr>
              <a:t> con </a:t>
            </a:r>
            <a:r>
              <a:rPr lang="en-US" altLang="en-US" sz="2200" dirty="0" err="1" smtClean="0">
                <a:solidFill>
                  <a:schemeClr val="accent1">
                    <a:lumMod val="50000"/>
                  </a:schemeClr>
                </a:solidFill>
              </a:rPr>
              <a:t>con</a:t>
            </a:r>
            <a:r>
              <a:rPr lang="en-US" altLang="en-US" sz="2200" dirty="0" smtClean="0">
                <a:solidFill>
                  <a:schemeClr val="accent1">
                    <a:lumMod val="50000"/>
                  </a:schemeClr>
                </a:solidFill>
              </a:rPr>
              <a:t> </a:t>
            </a:r>
            <a:r>
              <a:rPr lang="en-US" altLang="en-US" sz="2200" dirty="0" err="1" smtClean="0">
                <a:solidFill>
                  <a:schemeClr val="accent1">
                    <a:lumMod val="50000"/>
                  </a:schemeClr>
                </a:solidFill>
              </a:rPr>
              <a:t>cerca</a:t>
            </a:r>
            <a:r>
              <a:rPr lang="en-US" altLang="en-US" sz="2200" dirty="0" smtClean="0">
                <a:solidFill>
                  <a:schemeClr val="accent1">
                    <a:lumMod val="50000"/>
                  </a:schemeClr>
                </a:solidFill>
              </a:rPr>
              <a:t> de 100 </a:t>
            </a:r>
            <a:r>
              <a:rPr lang="en-US" altLang="en-US" sz="2200" dirty="0" err="1" smtClean="0">
                <a:solidFill>
                  <a:schemeClr val="accent1">
                    <a:lumMod val="50000"/>
                  </a:schemeClr>
                </a:solidFill>
              </a:rPr>
              <a:t>expertos</a:t>
            </a:r>
            <a:r>
              <a:rPr lang="en-US" altLang="en-US" sz="2200" dirty="0" smtClean="0">
                <a:solidFill>
                  <a:schemeClr val="accent1">
                    <a:lumMod val="50000"/>
                  </a:schemeClr>
                </a:solidFill>
              </a:rPr>
              <a:t> </a:t>
            </a:r>
            <a:r>
              <a:rPr lang="en-US" altLang="en-US" sz="2200" dirty="0" err="1" smtClean="0">
                <a:solidFill>
                  <a:schemeClr val="accent1">
                    <a:lumMod val="50000"/>
                  </a:schemeClr>
                </a:solidFill>
              </a:rPr>
              <a:t>enfocados</a:t>
            </a:r>
            <a:r>
              <a:rPr lang="en-US" altLang="en-US" sz="2200" dirty="0" smtClean="0">
                <a:solidFill>
                  <a:schemeClr val="accent1">
                    <a:lumMod val="50000"/>
                  </a:schemeClr>
                </a:solidFill>
              </a:rPr>
              <a:t> en CEM</a:t>
            </a:r>
            <a:endParaRPr lang="en-US" altLang="en-US" sz="1600" b="1" dirty="0" smtClean="0">
              <a:solidFill>
                <a:schemeClr val="accent1">
                  <a:lumMod val="50000"/>
                </a:schemeClr>
              </a:solidFill>
            </a:endParaRPr>
          </a:p>
          <a:p>
            <a:pPr>
              <a:spcBef>
                <a:spcPct val="20000"/>
              </a:spcBef>
            </a:pPr>
            <a:r>
              <a:rPr lang="en-US" altLang="en-US" sz="2200" b="1" dirty="0" err="1" smtClean="0">
                <a:solidFill>
                  <a:schemeClr val="accent1">
                    <a:lumMod val="50000"/>
                  </a:schemeClr>
                </a:solidFill>
              </a:rPr>
              <a:t>Actividades</a:t>
            </a:r>
            <a:r>
              <a:rPr lang="en-US" altLang="en-US" sz="2200" b="1" dirty="0" smtClean="0">
                <a:solidFill>
                  <a:schemeClr val="accent1">
                    <a:lumMod val="50000"/>
                  </a:schemeClr>
                </a:solidFill>
              </a:rPr>
              <a:t> clave y </a:t>
            </a:r>
            <a:r>
              <a:rPr lang="en-US" altLang="en-US" sz="2200" b="1" dirty="0" err="1" smtClean="0">
                <a:solidFill>
                  <a:schemeClr val="accent1">
                    <a:lumMod val="50000"/>
                  </a:schemeClr>
                </a:solidFill>
              </a:rPr>
              <a:t>áreas</a:t>
            </a:r>
            <a:r>
              <a:rPr lang="en-US" altLang="en-US" sz="2200" b="1" dirty="0" smtClean="0">
                <a:solidFill>
                  <a:schemeClr val="accent1">
                    <a:lumMod val="50000"/>
                  </a:schemeClr>
                </a:solidFill>
              </a:rPr>
              <a:t> de </a:t>
            </a:r>
            <a:r>
              <a:rPr lang="en-US" altLang="en-US" sz="2200" b="1" dirty="0" err="1" smtClean="0">
                <a:solidFill>
                  <a:schemeClr val="accent1">
                    <a:lumMod val="50000"/>
                  </a:schemeClr>
                </a:solidFill>
              </a:rPr>
              <a:t>estudio</a:t>
            </a:r>
            <a:endParaRPr lang="en-US" altLang="en-US" sz="2200" b="1" dirty="0" smtClean="0">
              <a:solidFill>
                <a:schemeClr val="accent1">
                  <a:lumMod val="50000"/>
                </a:schemeClr>
              </a:solidFill>
            </a:endParaRPr>
          </a:p>
          <a:p>
            <a:pPr marL="342900" indent="-342900">
              <a:spcBef>
                <a:spcPct val="20000"/>
              </a:spcBef>
              <a:buFont typeface="Arial"/>
              <a:buChar char="•"/>
            </a:pPr>
            <a:r>
              <a:rPr lang="en-US" altLang="en-US" sz="1600" dirty="0" smtClean="0">
                <a:solidFill>
                  <a:schemeClr val="accent1">
                    <a:lumMod val="50000"/>
                  </a:schemeClr>
                </a:solidFill>
              </a:rPr>
              <a:t>EMF measurement &amp; monitoring standards</a:t>
            </a:r>
          </a:p>
          <a:p>
            <a:pPr marL="342900" indent="-342900">
              <a:spcBef>
                <a:spcPct val="20000"/>
              </a:spcBef>
              <a:buFont typeface="Arial"/>
              <a:buChar char="•"/>
            </a:pPr>
            <a:r>
              <a:rPr lang="en-US" altLang="en-US" sz="1600" dirty="0" smtClean="0">
                <a:solidFill>
                  <a:schemeClr val="accent1">
                    <a:lumMod val="50000"/>
                  </a:schemeClr>
                </a:solidFill>
              </a:rPr>
              <a:t>EMF estimator software</a:t>
            </a:r>
          </a:p>
          <a:p>
            <a:pPr marL="342900" indent="-342900">
              <a:spcBef>
                <a:spcPct val="20000"/>
              </a:spcBef>
              <a:buFont typeface="Arial"/>
              <a:buChar char="•"/>
            </a:pPr>
            <a:r>
              <a:rPr lang="en-US" altLang="en-US" sz="1600" dirty="0" smtClean="0">
                <a:solidFill>
                  <a:schemeClr val="accent1">
                    <a:lumMod val="50000"/>
                  </a:schemeClr>
                </a:solidFill>
              </a:rPr>
              <a:t>EMF information</a:t>
            </a:r>
          </a:p>
          <a:p>
            <a:pPr marL="342900" indent="-342900">
              <a:spcBef>
                <a:spcPct val="20000"/>
              </a:spcBef>
              <a:buFont typeface="Arial"/>
              <a:buChar char="•"/>
            </a:pPr>
            <a:r>
              <a:rPr lang="en-US" altLang="en-US" sz="1600" dirty="0" smtClean="0">
                <a:solidFill>
                  <a:schemeClr val="accent1">
                    <a:lumMod val="50000"/>
                  </a:schemeClr>
                </a:solidFill>
              </a:rPr>
              <a:t>EMF mobile applications – </a:t>
            </a:r>
            <a:r>
              <a:rPr lang="en-US" altLang="en-US" sz="1300" dirty="0" smtClean="0">
                <a:solidFill>
                  <a:schemeClr val="accent1">
                    <a:lumMod val="50000"/>
                  </a:schemeClr>
                </a:solidFill>
              </a:rPr>
              <a:t>(EMF Guide)</a:t>
            </a:r>
            <a:endParaRPr lang="en-US" altLang="en-US" sz="1300" dirty="0">
              <a:solidFill>
                <a:schemeClr val="accent1">
                  <a:lumMod val="50000"/>
                </a:schemeClr>
              </a:solidFill>
            </a:endParaRPr>
          </a:p>
          <a:p>
            <a:pPr marL="342900" indent="-342900">
              <a:spcBef>
                <a:spcPct val="20000"/>
              </a:spcBef>
              <a:buFont typeface="Arial"/>
              <a:buChar char="•"/>
            </a:pPr>
            <a:r>
              <a:rPr lang="en-US" altLang="en-US" sz="1600" dirty="0" smtClean="0">
                <a:solidFill>
                  <a:schemeClr val="accent1">
                    <a:lumMod val="50000"/>
                  </a:schemeClr>
                </a:solidFill>
              </a:rPr>
              <a:t>EMF management frameworks </a:t>
            </a:r>
            <a:r>
              <a:rPr lang="en-US" altLang="en-US" sz="1300" dirty="0" smtClean="0">
                <a:solidFill>
                  <a:schemeClr val="accent1">
                    <a:lumMod val="50000"/>
                  </a:schemeClr>
                </a:solidFill>
              </a:rPr>
              <a:t>(</a:t>
            </a:r>
            <a:r>
              <a:rPr lang="en-US" altLang="en-US" sz="1300" dirty="0" err="1" smtClean="0">
                <a:solidFill>
                  <a:schemeClr val="accent1">
                    <a:lumMod val="50000"/>
                  </a:schemeClr>
                </a:solidFill>
              </a:rPr>
              <a:t>aspectos</a:t>
            </a:r>
            <a:r>
              <a:rPr lang="en-US" altLang="en-US" sz="1300" dirty="0" smtClean="0">
                <a:solidFill>
                  <a:schemeClr val="accent1">
                    <a:lumMod val="50000"/>
                  </a:schemeClr>
                </a:solidFill>
              </a:rPr>
              <a:t> </a:t>
            </a:r>
            <a:r>
              <a:rPr lang="en-US" altLang="en-US" sz="1300" dirty="0" err="1" smtClean="0">
                <a:solidFill>
                  <a:schemeClr val="accent1">
                    <a:lumMod val="50000"/>
                  </a:schemeClr>
                </a:solidFill>
              </a:rPr>
              <a:t>técnicos</a:t>
            </a:r>
            <a:r>
              <a:rPr lang="en-US" altLang="en-US" sz="1300" dirty="0" smtClean="0">
                <a:solidFill>
                  <a:schemeClr val="accent1">
                    <a:lumMod val="50000"/>
                  </a:schemeClr>
                </a:solidFill>
              </a:rPr>
              <a:t>)</a:t>
            </a:r>
          </a:p>
          <a:p>
            <a:pPr marL="342900" indent="-342900">
              <a:spcBef>
                <a:spcPct val="20000"/>
              </a:spcBef>
              <a:buFont typeface="Arial"/>
              <a:buChar char="•"/>
            </a:pPr>
            <a:endParaRPr lang="en-US" altLang="en-US" sz="1600" dirty="0">
              <a:solidFill>
                <a:schemeClr val="accent1">
                  <a:lumMod val="50000"/>
                </a:schemeClr>
              </a:solidFill>
            </a:endParaRPr>
          </a:p>
          <a:p>
            <a:pPr>
              <a:spcBef>
                <a:spcPct val="20000"/>
              </a:spcBef>
            </a:pPr>
            <a:r>
              <a:rPr lang="en-US" altLang="en-US" sz="1600" dirty="0" smtClean="0">
                <a:solidFill>
                  <a:schemeClr val="accent1">
                    <a:lumMod val="50000"/>
                  </a:schemeClr>
                </a:solidFill>
              </a:rPr>
              <a:t> Link a la </a:t>
            </a:r>
            <a:r>
              <a:rPr lang="en-US" altLang="en-US" sz="1600" dirty="0" smtClean="0">
                <a:solidFill>
                  <a:schemeClr val="accent1">
                    <a:lumMod val="50000"/>
                  </a:schemeClr>
                </a:solidFill>
                <a:hlinkClick r:id="rId2"/>
              </a:rPr>
              <a:t>EMF web page</a:t>
            </a:r>
            <a:endParaRPr lang="en-US" altLang="en-US" sz="1600" dirty="0">
              <a:solidFill>
                <a:schemeClr val="accent1">
                  <a:lumMod val="50000"/>
                </a:schemeClr>
              </a:solidFill>
            </a:endParaRPr>
          </a:p>
        </p:txBody>
      </p:sp>
      <p:pic>
        <p:nvPicPr>
          <p:cNvPr id="10" name="Picture 3"/>
          <p:cNvPicPr>
            <a:picLocks noChangeAspect="1"/>
          </p:cNvPicPr>
          <p:nvPr/>
        </p:nvPicPr>
        <p:blipFill>
          <a:blip r:embed="rId3"/>
          <a:stretch>
            <a:fillRect/>
          </a:stretch>
        </p:blipFill>
        <p:spPr>
          <a:xfrm>
            <a:off x="4998720" y="679776"/>
            <a:ext cx="3653703" cy="5167954"/>
          </a:xfrm>
          <a:prstGeom prst="rect">
            <a:avLst/>
          </a:prstGeom>
        </p:spPr>
      </p:pic>
    </p:spTree>
    <p:extLst>
      <p:ext uri="{BB962C8B-B14F-4D97-AF65-F5344CB8AC3E}">
        <p14:creationId xmlns:p14="http://schemas.microsoft.com/office/powerpoint/2010/main" val="513581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5286375" y="3243263"/>
            <a:ext cx="3857625" cy="1492250"/>
          </a:xfrm>
        </p:spPr>
        <p:txBody>
          <a:bodyPr>
            <a:normAutofit fontScale="90000"/>
          </a:bodyPr>
          <a:lstStyle/>
          <a:p>
            <a:r>
              <a:rPr lang="es-CO" sz="3600" dirty="0" smtClean="0"/>
              <a:t>Muchas</a:t>
            </a:r>
            <a:r>
              <a:rPr lang="es-CO" dirty="0" smtClean="0"/>
              <a:t> </a:t>
            </a:r>
            <a:r>
              <a:rPr lang="es-CO" sz="3600" dirty="0" smtClean="0"/>
              <a:t>gracias</a:t>
            </a:r>
            <a:br>
              <a:rPr lang="es-CO" sz="3600" dirty="0" smtClean="0"/>
            </a:br>
            <a:r>
              <a:rPr lang="es-CO" sz="1800" dirty="0" smtClean="0"/>
              <a:t>Ing. Héctor Mario Carril</a:t>
            </a:r>
            <a:br>
              <a:rPr lang="es-CO" sz="1800" dirty="0" smtClean="0"/>
            </a:br>
            <a:r>
              <a:rPr lang="es-CO" sz="1800" dirty="0" smtClean="0"/>
              <a:t>VP CE5 Medio Ambiente y Cambio Climático. UIT-T</a:t>
            </a:r>
            <a:br>
              <a:rPr lang="es-CO" sz="1800" dirty="0" smtClean="0"/>
            </a:br>
            <a:r>
              <a:rPr lang="es-CO" sz="1800" dirty="0" smtClean="0">
                <a:hlinkClick r:id="rId2"/>
              </a:rPr>
              <a:t>hectormario.carril@ties.itu.int</a:t>
            </a:r>
            <a:r>
              <a:rPr lang="es-CO" sz="1800" dirty="0" smtClean="0"/>
              <a:t/>
            </a:r>
            <a:br>
              <a:rPr lang="es-CO" sz="1800" dirty="0" smtClean="0"/>
            </a:br>
            <a:r>
              <a:rPr lang="es-CO" sz="1800" dirty="0" smtClean="0"/>
              <a:t>(+54)-9-11-54817955</a:t>
            </a:r>
            <a:r>
              <a:rPr lang="es-CO" sz="1100" dirty="0" smtClean="0"/>
              <a:t/>
            </a:r>
            <a:br>
              <a:rPr lang="es-CO" sz="1100" dirty="0" smtClean="0"/>
            </a:br>
            <a:endParaRPr lang="es-CO" dirty="0"/>
          </a:p>
        </p:txBody>
      </p:sp>
    </p:spTree>
    <p:extLst>
      <p:ext uri="{BB962C8B-B14F-4D97-AF65-F5344CB8AC3E}">
        <p14:creationId xmlns:p14="http://schemas.microsoft.com/office/powerpoint/2010/main" val="1059460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20" y="2147138"/>
            <a:ext cx="3199140" cy="2399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176" y="2064954"/>
            <a:ext cx="3418294" cy="2563721"/>
          </a:xfrm>
          <a:prstGeom prst="rect">
            <a:avLst/>
          </a:prstGeom>
        </p:spPr>
      </p:pic>
    </p:spTree>
    <p:extLst>
      <p:ext uri="{BB962C8B-B14F-4D97-AF65-F5344CB8AC3E}">
        <p14:creationId xmlns:p14="http://schemas.microsoft.com/office/powerpoint/2010/main" val="2046578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20040" y="296447"/>
            <a:ext cx="8473440" cy="954087"/>
          </a:xfrm>
        </p:spPr>
        <p:txBody>
          <a:bodyPr>
            <a:noAutofit/>
          </a:bodyPr>
          <a:lstStyle/>
          <a:p>
            <a:r>
              <a:rPr lang="en-AU" altLang="en-US" dirty="0" err="1" smtClean="0"/>
              <a:t>Comunicación</a:t>
            </a:r>
            <a:r>
              <a:rPr lang="en-AU" altLang="en-US" dirty="0" smtClean="0"/>
              <a:t> con el </a:t>
            </a:r>
            <a:r>
              <a:rPr lang="en-AU" altLang="en-US" dirty="0" err="1" smtClean="0"/>
              <a:t>público</a:t>
            </a:r>
            <a:r>
              <a:rPr lang="en-AU" altLang="en-US" dirty="0" smtClean="0"/>
              <a:t> </a:t>
            </a:r>
            <a:r>
              <a:rPr lang="en-AU" altLang="en-US" dirty="0" err="1" smtClean="0"/>
              <a:t>acerca</a:t>
            </a:r>
            <a:r>
              <a:rPr lang="en-AU" altLang="en-US" dirty="0" smtClean="0"/>
              <a:t> de CEM</a:t>
            </a:r>
            <a:endParaRPr lang="en-US" altLang="en-US" dirty="0" smtClean="0"/>
          </a:p>
        </p:txBody>
      </p:sp>
      <p:sp>
        <p:nvSpPr>
          <p:cNvPr id="9" name="Content Placeholder 2"/>
          <p:cNvSpPr>
            <a:spLocks noGrp="1"/>
          </p:cNvSpPr>
          <p:nvPr>
            <p:ph idx="1"/>
          </p:nvPr>
        </p:nvSpPr>
        <p:spPr>
          <a:xfrm>
            <a:off x="289825" y="1458814"/>
            <a:ext cx="7772400" cy="4256087"/>
          </a:xfrm>
        </p:spPr>
        <p:txBody>
          <a:bodyPr>
            <a:normAutofit/>
          </a:bodyPr>
          <a:lstStyle/>
          <a:p>
            <a:pPr marL="0" indent="0">
              <a:buNone/>
            </a:pPr>
            <a:r>
              <a:rPr lang="en-GB" altLang="en-US" sz="2000" b="1" dirty="0" err="1" smtClean="0"/>
              <a:t>Elementos</a:t>
            </a:r>
            <a:r>
              <a:rPr lang="en-GB" altLang="en-US" sz="2000" b="1" dirty="0" smtClean="0"/>
              <a:t> claves </a:t>
            </a:r>
            <a:r>
              <a:rPr lang="en-GB" altLang="en-US" sz="2000" b="1" dirty="0" err="1" smtClean="0"/>
              <a:t>para</a:t>
            </a:r>
            <a:r>
              <a:rPr lang="en-GB" altLang="en-US" sz="2000" b="1" dirty="0" smtClean="0"/>
              <a:t> </a:t>
            </a:r>
            <a:r>
              <a:rPr lang="en-GB" altLang="en-US" sz="2000" b="1" dirty="0" err="1" smtClean="0"/>
              <a:t>comunicaciones</a:t>
            </a:r>
            <a:r>
              <a:rPr lang="en-GB" altLang="en-US" sz="2000" b="1" dirty="0" smtClean="0"/>
              <a:t> </a:t>
            </a:r>
            <a:r>
              <a:rPr lang="en-GB" altLang="en-US" sz="2000" b="1" dirty="0" err="1" smtClean="0"/>
              <a:t>públicas</a:t>
            </a:r>
            <a:r>
              <a:rPr lang="en-GB" altLang="en-US" sz="2000" b="1" dirty="0" smtClean="0"/>
              <a:t> </a:t>
            </a:r>
            <a:r>
              <a:rPr lang="en-GB" altLang="en-US" sz="2000" b="1" dirty="0" err="1" smtClean="0"/>
              <a:t>exitosas</a:t>
            </a:r>
            <a:r>
              <a:rPr lang="en-GB" altLang="en-US" sz="2000" b="1" dirty="0" smtClean="0"/>
              <a:t>:</a:t>
            </a:r>
          </a:p>
          <a:p>
            <a:pPr lvl="1"/>
            <a:r>
              <a:rPr lang="en-AU" altLang="en-US" sz="1600" dirty="0" err="1" smtClean="0"/>
              <a:t>Información</a:t>
            </a:r>
            <a:r>
              <a:rPr lang="en-AU" altLang="en-US" sz="1600" dirty="0" smtClean="0"/>
              <a:t> de </a:t>
            </a:r>
            <a:r>
              <a:rPr lang="en-AU" altLang="en-US" sz="1600" dirty="0" err="1" smtClean="0"/>
              <a:t>fácil</a:t>
            </a:r>
            <a:r>
              <a:rPr lang="en-AU" altLang="en-US" sz="1600" dirty="0" smtClean="0"/>
              <a:t> </a:t>
            </a:r>
            <a:r>
              <a:rPr lang="en-AU" altLang="en-US" sz="1600" dirty="0" err="1" smtClean="0"/>
              <a:t>comprensión</a:t>
            </a:r>
            <a:endParaRPr lang="en-AU" altLang="en-US" sz="1600" dirty="0" smtClean="0"/>
          </a:p>
          <a:p>
            <a:pPr lvl="1"/>
            <a:r>
              <a:rPr lang="en-AU" altLang="en-US" sz="1600" dirty="0" err="1" smtClean="0"/>
              <a:t>Diálogo</a:t>
            </a:r>
            <a:r>
              <a:rPr lang="en-AU" altLang="en-US" sz="1600" dirty="0" smtClean="0"/>
              <a:t> </a:t>
            </a:r>
            <a:r>
              <a:rPr lang="en-AU" altLang="en-US" sz="1600" dirty="0" err="1" smtClean="0"/>
              <a:t>abierto</a:t>
            </a:r>
            <a:r>
              <a:rPr lang="en-AU" altLang="en-US" sz="1600" dirty="0" smtClean="0"/>
              <a:t> y </a:t>
            </a:r>
            <a:r>
              <a:rPr lang="en-AU" altLang="en-US" sz="1600" dirty="0" err="1" smtClean="0"/>
              <a:t>transparente</a:t>
            </a:r>
            <a:endParaRPr lang="en-AU" altLang="en-US" sz="1600" dirty="0" smtClean="0"/>
          </a:p>
          <a:p>
            <a:pPr lvl="1"/>
            <a:r>
              <a:rPr lang="en-GB" altLang="en-US" sz="1600" dirty="0" err="1" smtClean="0"/>
              <a:t>Proporcionarles</a:t>
            </a:r>
            <a:r>
              <a:rPr lang="en-GB" altLang="en-US" sz="1600" dirty="0" smtClean="0"/>
              <a:t> a los </a:t>
            </a:r>
            <a:r>
              <a:rPr lang="en-GB" altLang="en-US" sz="1600" dirty="0" err="1" smtClean="0"/>
              <a:t>interesados</a:t>
            </a:r>
            <a:r>
              <a:rPr lang="en-GB" altLang="en-US" sz="1600" dirty="0" smtClean="0"/>
              <a:t> </a:t>
            </a:r>
            <a:r>
              <a:rPr lang="en-GB" altLang="en-US" sz="1600" dirty="0" err="1" smtClean="0"/>
              <a:t>fuentes</a:t>
            </a:r>
            <a:r>
              <a:rPr lang="en-GB" altLang="en-US" sz="1600" dirty="0" smtClean="0"/>
              <a:t> </a:t>
            </a:r>
            <a:r>
              <a:rPr lang="en-GB" altLang="en-US" sz="1600" dirty="0" err="1" smtClean="0"/>
              <a:t>confiables</a:t>
            </a:r>
            <a:r>
              <a:rPr lang="en-GB" altLang="en-US" sz="1600" dirty="0" smtClean="0"/>
              <a:t> de </a:t>
            </a:r>
            <a:r>
              <a:rPr lang="en-GB" altLang="en-US" sz="1600" dirty="0" err="1" smtClean="0"/>
              <a:t>información</a:t>
            </a:r>
            <a:endParaRPr lang="en-GB" altLang="en-US" sz="1600" dirty="0" smtClean="0"/>
          </a:p>
          <a:p>
            <a:pPr lvl="1"/>
            <a:endParaRPr lang="en-GB" altLang="en-US" sz="1600" dirty="0"/>
          </a:p>
          <a:p>
            <a:pPr marL="0" indent="0">
              <a:buNone/>
            </a:pPr>
            <a:r>
              <a:rPr lang="en-GB" altLang="en-US" sz="2000" b="1" dirty="0" err="1" smtClean="0"/>
              <a:t>Información</a:t>
            </a:r>
            <a:r>
              <a:rPr lang="en-GB" altLang="en-US" sz="2000" b="1" dirty="0" smtClean="0"/>
              <a:t> </a:t>
            </a:r>
            <a:r>
              <a:rPr lang="en-GB" altLang="en-US" sz="2000" b="1" dirty="0" err="1" smtClean="0"/>
              <a:t>pública</a:t>
            </a:r>
            <a:r>
              <a:rPr lang="en-GB" altLang="en-US" sz="2000" b="1" dirty="0" smtClean="0"/>
              <a:t> de la UIT </a:t>
            </a:r>
            <a:r>
              <a:rPr lang="en-GB" altLang="en-US" sz="2000" b="1" dirty="0" err="1" smtClean="0"/>
              <a:t>sobre</a:t>
            </a:r>
            <a:r>
              <a:rPr lang="en-GB" altLang="en-US" sz="2000" b="1" dirty="0" smtClean="0"/>
              <a:t> los CEM:</a:t>
            </a:r>
            <a:endParaRPr lang="en-GB" altLang="en-US" sz="2000" b="1" dirty="0"/>
          </a:p>
          <a:p>
            <a:pPr lvl="1"/>
            <a:r>
              <a:rPr lang="en-AU" altLang="en-US" sz="1600" dirty="0" smtClean="0"/>
              <a:t>ITU EMF Guide – </a:t>
            </a:r>
            <a:r>
              <a:rPr lang="en-AU" altLang="en-US" sz="1600" dirty="0" err="1" smtClean="0"/>
              <a:t>fuente</a:t>
            </a:r>
            <a:r>
              <a:rPr lang="en-AU" altLang="en-US" sz="1600" dirty="0" smtClean="0"/>
              <a:t> de </a:t>
            </a:r>
            <a:r>
              <a:rPr lang="en-AU" altLang="en-US" sz="1600" dirty="0" err="1" smtClean="0"/>
              <a:t>información</a:t>
            </a:r>
            <a:r>
              <a:rPr lang="en-AU" altLang="en-US" sz="1600" dirty="0" smtClean="0"/>
              <a:t> clave</a:t>
            </a:r>
            <a:endParaRPr lang="en-AU" altLang="en-US" sz="1600" dirty="0"/>
          </a:p>
          <a:p>
            <a:pPr lvl="1"/>
            <a:r>
              <a:rPr lang="en-AU" altLang="en-US" sz="1600" dirty="0" smtClean="0"/>
              <a:t>EMF Web site</a:t>
            </a:r>
            <a:endParaRPr lang="en-AU" altLang="en-US" sz="1600" dirty="0"/>
          </a:p>
        </p:txBody>
      </p:sp>
      <p:grpSp>
        <p:nvGrpSpPr>
          <p:cNvPr id="10" name="Group 5"/>
          <p:cNvGrpSpPr/>
          <p:nvPr/>
        </p:nvGrpSpPr>
        <p:grpSpPr>
          <a:xfrm>
            <a:off x="730113" y="5063519"/>
            <a:ext cx="3282696" cy="633947"/>
            <a:chOff x="457200" y="3483872"/>
            <a:chExt cx="4936981" cy="845097"/>
          </a:xfrm>
        </p:grpSpPr>
        <p:pic>
          <p:nvPicPr>
            <p:cNvPr id="11" name="Picture 2"/>
            <p:cNvPicPr>
              <a:picLocks noChangeAspect="1" noChangeArrowheads="1"/>
            </p:cNvPicPr>
            <p:nvPr/>
          </p:nvPicPr>
          <p:blipFill>
            <a:blip r:embed="rId2"/>
            <a:srcRect/>
            <a:stretch>
              <a:fillRect/>
            </a:stretch>
          </p:blipFill>
          <p:spPr bwMode="auto">
            <a:xfrm>
              <a:off x="457200" y="3629547"/>
              <a:ext cx="1387089" cy="699422"/>
            </a:xfrm>
            <a:prstGeom prst="rect">
              <a:avLst/>
            </a:prstGeom>
            <a:noFill/>
            <a:ln w="9525">
              <a:noFill/>
              <a:miter lim="800000"/>
              <a:headEnd/>
              <a:tailEnd/>
            </a:ln>
          </p:spPr>
        </p:pic>
        <p:pic>
          <p:nvPicPr>
            <p:cNvPr id="12" name="Picture 3"/>
            <p:cNvPicPr>
              <a:picLocks noChangeAspect="1" noChangeArrowheads="1"/>
            </p:cNvPicPr>
            <p:nvPr/>
          </p:nvPicPr>
          <p:blipFill>
            <a:blip r:embed="rId3"/>
            <a:srcRect/>
            <a:stretch>
              <a:fillRect/>
            </a:stretch>
          </p:blipFill>
          <p:spPr bwMode="auto">
            <a:xfrm>
              <a:off x="1844289" y="3483872"/>
              <a:ext cx="1731570" cy="809474"/>
            </a:xfrm>
            <a:prstGeom prst="rect">
              <a:avLst/>
            </a:prstGeom>
            <a:noFill/>
            <a:ln w="9525">
              <a:noFill/>
              <a:miter lim="800000"/>
              <a:headEnd/>
              <a:tailEnd/>
            </a:ln>
          </p:spPr>
        </p:pic>
        <p:pic>
          <p:nvPicPr>
            <p:cNvPr id="13" name="Picture 10"/>
            <p:cNvPicPr>
              <a:picLocks noChangeAspect="1" noChangeArrowheads="1"/>
            </p:cNvPicPr>
            <p:nvPr/>
          </p:nvPicPr>
          <p:blipFill>
            <a:blip r:embed="rId4"/>
            <a:srcRect/>
            <a:stretch>
              <a:fillRect/>
            </a:stretch>
          </p:blipFill>
          <p:spPr bwMode="auto">
            <a:xfrm>
              <a:off x="3575859" y="3629547"/>
              <a:ext cx="1818322" cy="626089"/>
            </a:xfrm>
            <a:prstGeom prst="rect">
              <a:avLst/>
            </a:prstGeom>
            <a:noFill/>
            <a:ln w="9525">
              <a:noFill/>
              <a:miter lim="800000"/>
              <a:headEnd/>
              <a:tailEnd/>
            </a:ln>
          </p:spPr>
        </p:pic>
      </p:grpSp>
      <p:pic>
        <p:nvPicPr>
          <p:cNvPr id="15" name="Picture 10"/>
          <p:cNvPicPr/>
          <p:nvPr/>
        </p:nvPicPr>
        <p:blipFill>
          <a:blip r:embed="rId5"/>
          <a:srcRect/>
          <a:stretch>
            <a:fillRect/>
          </a:stretch>
        </p:blipFill>
        <p:spPr bwMode="auto">
          <a:xfrm>
            <a:off x="6480312" y="1387204"/>
            <a:ext cx="2604051" cy="4228406"/>
          </a:xfrm>
          <a:prstGeom prst="rect">
            <a:avLst/>
          </a:prstGeom>
          <a:noFill/>
          <a:ln w="9525">
            <a:noFill/>
            <a:miter lim="800000"/>
            <a:headEnd/>
            <a:tailEnd/>
          </a:ln>
        </p:spPr>
      </p:pic>
      <p:pic>
        <p:nvPicPr>
          <p:cNvPr id="16" name="Picture 11" descr="Radiation spectrum"/>
          <p:cNvPicPr/>
          <p:nvPr/>
        </p:nvPicPr>
        <p:blipFill>
          <a:blip r:embed="rId6" cstate="print"/>
          <a:srcRect/>
          <a:stretch>
            <a:fillRect/>
          </a:stretch>
        </p:blipFill>
        <p:spPr bwMode="auto">
          <a:xfrm>
            <a:off x="4556760" y="4917897"/>
            <a:ext cx="1834746" cy="1100431"/>
          </a:xfrm>
          <a:prstGeom prst="rect">
            <a:avLst/>
          </a:prstGeom>
          <a:noFill/>
          <a:ln w="9525">
            <a:noFill/>
            <a:miter lim="800000"/>
            <a:headEnd/>
            <a:tailEnd/>
          </a:ln>
        </p:spPr>
      </p:pic>
      <p:sp>
        <p:nvSpPr>
          <p:cNvPr id="14" name="TextBox 9"/>
          <p:cNvSpPr txBox="1"/>
          <p:nvPr/>
        </p:nvSpPr>
        <p:spPr>
          <a:xfrm>
            <a:off x="521737" y="4379725"/>
            <a:ext cx="5315135" cy="584775"/>
          </a:xfrm>
          <a:prstGeom prst="rect">
            <a:avLst/>
          </a:prstGeom>
          <a:noFill/>
        </p:spPr>
        <p:txBody>
          <a:bodyPr wrap="square" rtlCol="0">
            <a:spAutoFit/>
          </a:bodyPr>
          <a:lstStyle/>
          <a:p>
            <a:r>
              <a:rPr lang="en-AU" sz="1600" dirty="0" smtClean="0">
                <a:solidFill>
                  <a:schemeClr val="tx2">
                    <a:lumMod val="60000"/>
                    <a:lumOff val="40000"/>
                  </a:schemeClr>
                </a:solidFill>
              </a:rPr>
              <a:t>Se </a:t>
            </a:r>
            <a:r>
              <a:rPr lang="en-AU" sz="1600" dirty="0" err="1" smtClean="0">
                <a:solidFill>
                  <a:schemeClr val="tx2">
                    <a:lumMod val="60000"/>
                    <a:lumOff val="40000"/>
                  </a:schemeClr>
                </a:solidFill>
              </a:rPr>
              <a:t>encuentra</a:t>
            </a:r>
            <a:r>
              <a:rPr lang="en-AU" sz="1600" dirty="0" smtClean="0">
                <a:solidFill>
                  <a:schemeClr val="tx2">
                    <a:lumMod val="60000"/>
                    <a:lumOff val="40000"/>
                  </a:schemeClr>
                </a:solidFill>
              </a:rPr>
              <a:t> </a:t>
            </a:r>
            <a:r>
              <a:rPr lang="en-AU" sz="1600" dirty="0" err="1" smtClean="0">
                <a:solidFill>
                  <a:schemeClr val="tx2">
                    <a:lumMod val="60000"/>
                    <a:lumOff val="40000"/>
                  </a:schemeClr>
                </a:solidFill>
              </a:rPr>
              <a:t>disponible</a:t>
            </a:r>
            <a:r>
              <a:rPr lang="en-AU" sz="1600" dirty="0" smtClean="0">
                <a:solidFill>
                  <a:schemeClr val="tx2">
                    <a:lumMod val="60000"/>
                    <a:lumOff val="40000"/>
                  </a:schemeClr>
                </a:solidFill>
              </a:rPr>
              <a:t> online y en 6 </a:t>
            </a:r>
            <a:r>
              <a:rPr lang="en-AU" sz="1600" dirty="0" err="1" smtClean="0">
                <a:solidFill>
                  <a:schemeClr val="tx2">
                    <a:lumMod val="60000"/>
                    <a:lumOff val="40000"/>
                  </a:schemeClr>
                </a:solidFill>
              </a:rPr>
              <a:t>idiomas</a:t>
            </a:r>
            <a:r>
              <a:rPr lang="en-AU" sz="1600" dirty="0" smtClean="0">
                <a:solidFill>
                  <a:schemeClr val="tx2">
                    <a:lumMod val="60000"/>
                    <a:lumOff val="40000"/>
                  </a:schemeClr>
                </a:solidFill>
              </a:rPr>
              <a:t> la </a:t>
            </a:r>
            <a:r>
              <a:rPr lang="en-AU" sz="1600" dirty="0" err="1" smtClean="0">
                <a:solidFill>
                  <a:schemeClr val="tx2">
                    <a:lumMod val="60000"/>
                    <a:lumOff val="40000"/>
                  </a:schemeClr>
                </a:solidFill>
              </a:rPr>
              <a:t>aplicación</a:t>
            </a:r>
            <a:r>
              <a:rPr lang="en-AU" sz="1600" dirty="0" smtClean="0">
                <a:solidFill>
                  <a:schemeClr val="tx2">
                    <a:lumMod val="60000"/>
                    <a:lumOff val="40000"/>
                  </a:schemeClr>
                </a:solidFill>
              </a:rPr>
              <a:t> </a:t>
            </a:r>
            <a:r>
              <a:rPr lang="en-AU" sz="1600" dirty="0" err="1" smtClean="0">
                <a:solidFill>
                  <a:schemeClr val="tx2">
                    <a:lumMod val="60000"/>
                    <a:lumOff val="40000"/>
                  </a:schemeClr>
                </a:solidFill>
              </a:rPr>
              <a:t>móbil</a:t>
            </a:r>
            <a:r>
              <a:rPr lang="en-AU" sz="1600" dirty="0" smtClean="0">
                <a:solidFill>
                  <a:schemeClr val="tx2">
                    <a:lumMod val="60000"/>
                    <a:lumOff val="40000"/>
                  </a:schemeClr>
                </a:solidFill>
              </a:rPr>
              <a:t> “</a:t>
            </a:r>
            <a:r>
              <a:rPr lang="en-AU" sz="1600" dirty="0" err="1" smtClean="0">
                <a:solidFill>
                  <a:schemeClr val="tx2">
                    <a:lumMod val="60000"/>
                    <a:lumOff val="40000"/>
                  </a:schemeClr>
                </a:solidFill>
              </a:rPr>
              <a:t>Guía</a:t>
            </a:r>
            <a:r>
              <a:rPr lang="en-AU" sz="1600" dirty="0" smtClean="0">
                <a:solidFill>
                  <a:schemeClr val="tx2">
                    <a:lumMod val="60000"/>
                    <a:lumOff val="40000"/>
                  </a:schemeClr>
                </a:solidFill>
              </a:rPr>
              <a:t> de CEM” en </a:t>
            </a:r>
            <a:r>
              <a:rPr lang="en-AU" sz="1600" dirty="0" smtClean="0">
                <a:solidFill>
                  <a:schemeClr val="tx2">
                    <a:lumMod val="60000"/>
                    <a:lumOff val="40000"/>
                  </a:schemeClr>
                </a:solidFill>
                <a:hlinkClick r:id="rId7"/>
              </a:rPr>
              <a:t>http://emfguide.itu.int</a:t>
            </a:r>
            <a:r>
              <a:rPr lang="en-AU" sz="1600" dirty="0" smtClean="0">
                <a:solidFill>
                  <a:schemeClr val="tx2">
                    <a:lumMod val="60000"/>
                    <a:lumOff val="40000"/>
                  </a:schemeClr>
                </a:solidFill>
              </a:rPr>
              <a:t>  </a:t>
            </a:r>
            <a:endParaRPr lang="en-AU" sz="1600" dirty="0">
              <a:solidFill>
                <a:schemeClr val="tx2">
                  <a:lumMod val="60000"/>
                  <a:lumOff val="40000"/>
                </a:schemeClr>
              </a:solidFill>
            </a:endParaRPr>
          </a:p>
        </p:txBody>
      </p:sp>
    </p:spTree>
    <p:extLst>
      <p:ext uri="{BB962C8B-B14F-4D97-AF65-F5344CB8AC3E}">
        <p14:creationId xmlns:p14="http://schemas.microsoft.com/office/powerpoint/2010/main" val="1020666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rtlCol="0">
            <a:normAutofit fontScale="90000"/>
          </a:bodyPr>
          <a:lstStyle/>
          <a:p>
            <a:pPr fontAlgn="auto">
              <a:spcAft>
                <a:spcPts val="0"/>
              </a:spcAft>
              <a:defRPr/>
            </a:pPr>
            <a:r>
              <a:rPr lang="es-ES" sz="3600" b="1" dirty="0" smtClean="0"/>
              <a:t>¿Por </a:t>
            </a:r>
            <a:r>
              <a:rPr lang="es-ES" sz="3600" b="1" dirty="0"/>
              <a:t>qué </a:t>
            </a:r>
            <a:r>
              <a:rPr lang="es-ES" sz="3600" b="1" dirty="0" smtClean="0"/>
              <a:t>UIT trabaja en temas relacionados con la </a:t>
            </a:r>
            <a:r>
              <a:rPr lang="en-AU" altLang="en-US" sz="3600" b="1" dirty="0" err="1" smtClean="0"/>
              <a:t>Comunicación</a:t>
            </a:r>
            <a:r>
              <a:rPr lang="en-AU" altLang="en-US" sz="3600" b="1" dirty="0" smtClean="0"/>
              <a:t> </a:t>
            </a:r>
            <a:r>
              <a:rPr lang="en-AU" altLang="en-US" sz="3600" b="1" dirty="0"/>
              <a:t>con el </a:t>
            </a:r>
            <a:r>
              <a:rPr lang="en-AU" altLang="en-US" sz="3600" b="1" dirty="0" err="1"/>
              <a:t>público</a:t>
            </a:r>
            <a:r>
              <a:rPr lang="en-AU" altLang="en-US" sz="3600" b="1" dirty="0"/>
              <a:t> </a:t>
            </a:r>
            <a:r>
              <a:rPr lang="en-AU" altLang="en-US" sz="3600" b="1" dirty="0" err="1"/>
              <a:t>acerca</a:t>
            </a:r>
            <a:r>
              <a:rPr lang="en-AU" altLang="en-US" sz="3600" b="1" dirty="0"/>
              <a:t> de CEM</a:t>
            </a:r>
            <a:r>
              <a:rPr lang="es-ES" sz="3600" b="1" dirty="0" smtClean="0"/>
              <a:t>?</a:t>
            </a:r>
            <a:endParaRPr lang="es-AR" sz="3600" b="1" dirty="0"/>
          </a:p>
        </p:txBody>
      </p:sp>
      <p:sp>
        <p:nvSpPr>
          <p:cNvPr id="2" name="1 Marcador de contenido"/>
          <p:cNvSpPr>
            <a:spLocks noGrp="1"/>
          </p:cNvSpPr>
          <p:nvPr>
            <p:ph idx="1"/>
          </p:nvPr>
        </p:nvSpPr>
        <p:spPr>
          <a:xfrm>
            <a:off x="436563" y="1928802"/>
            <a:ext cx="8312150" cy="4524387"/>
          </a:xfrm>
        </p:spPr>
        <p:txBody>
          <a:bodyPr>
            <a:normAutofit fontScale="92500"/>
          </a:bodyPr>
          <a:lstStyle/>
          <a:p>
            <a:pPr algn="ctr">
              <a:lnSpc>
                <a:spcPct val="110000"/>
              </a:lnSpc>
              <a:spcBef>
                <a:spcPts val="1000"/>
              </a:spcBef>
            </a:pPr>
            <a:r>
              <a:rPr lang="es-ES" dirty="0" smtClean="0"/>
              <a:t>Alto nivel de conflictividad social por la instalación de antenas en diversas regiones del mundo.</a:t>
            </a:r>
          </a:p>
          <a:p>
            <a:pPr>
              <a:lnSpc>
                <a:spcPct val="110000"/>
              </a:lnSpc>
              <a:spcBef>
                <a:spcPts val="1000"/>
              </a:spcBef>
            </a:pPr>
            <a:endParaRPr lang="es-ES" sz="1200" dirty="0" smtClean="0"/>
          </a:p>
          <a:p>
            <a:pPr algn="ctr">
              <a:lnSpc>
                <a:spcPct val="110000"/>
              </a:lnSpc>
              <a:spcBef>
                <a:spcPts val="1000"/>
              </a:spcBef>
            </a:pPr>
            <a:r>
              <a:rPr lang="es-ES" dirty="0" smtClean="0"/>
              <a:t>Imposibilidad de despliegue ordenado de redes.</a:t>
            </a:r>
          </a:p>
          <a:p>
            <a:pPr>
              <a:lnSpc>
                <a:spcPct val="110000"/>
              </a:lnSpc>
              <a:spcBef>
                <a:spcPts val="1000"/>
              </a:spcBef>
            </a:pPr>
            <a:endParaRPr lang="es-ES" sz="1200" dirty="0" smtClean="0"/>
          </a:p>
          <a:p>
            <a:pPr algn="ctr">
              <a:lnSpc>
                <a:spcPct val="110000"/>
              </a:lnSpc>
              <a:spcBef>
                <a:spcPts val="1000"/>
              </a:spcBef>
            </a:pPr>
            <a:r>
              <a:rPr lang="es-ES" dirty="0" smtClean="0"/>
              <a:t>Inversiones detenidas o demoradas.</a:t>
            </a:r>
          </a:p>
          <a:p>
            <a:pPr>
              <a:lnSpc>
                <a:spcPct val="110000"/>
              </a:lnSpc>
              <a:spcBef>
                <a:spcPts val="1000"/>
              </a:spcBef>
            </a:pPr>
            <a:endParaRPr lang="es-ES" sz="1200" dirty="0" smtClean="0"/>
          </a:p>
          <a:p>
            <a:pPr algn="ctr">
              <a:lnSpc>
                <a:spcPct val="110000"/>
              </a:lnSpc>
              <a:spcBef>
                <a:spcPts val="1000"/>
              </a:spcBef>
            </a:pPr>
            <a:r>
              <a:rPr lang="es-ES" dirty="0" smtClean="0"/>
              <a:t>Imposibilidad de desarrollar conectividad y de </a:t>
            </a:r>
            <a:br>
              <a:rPr lang="es-ES" dirty="0" smtClean="0"/>
            </a:br>
            <a:r>
              <a:rPr lang="es-ES" dirty="0" smtClean="0"/>
              <a:t>disminuir  la brecha digital</a:t>
            </a:r>
            <a:endParaRPr lang="es-AR" dirty="0" smtClean="0"/>
          </a:p>
        </p:txBody>
      </p:sp>
      <p:sp>
        <p:nvSpPr>
          <p:cNvPr id="24579"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AB2847-12F7-439F-B952-42275FBE6361}" type="slidenum">
              <a:rPr lang="es-AR"/>
              <a:pPr fontAlgn="base">
                <a:spcBef>
                  <a:spcPct val="0"/>
                </a:spcBef>
                <a:spcAft>
                  <a:spcPct val="0"/>
                </a:spcAft>
              </a:pPr>
              <a:t>4</a:t>
            </a:fld>
            <a:endParaRPr lang="es-AR"/>
          </a:p>
        </p:txBody>
      </p:sp>
      <p:sp>
        <p:nvSpPr>
          <p:cNvPr id="6" name="5 Flecha abajo"/>
          <p:cNvSpPr/>
          <p:nvPr/>
        </p:nvSpPr>
        <p:spPr>
          <a:xfrm>
            <a:off x="4214810" y="3071810"/>
            <a:ext cx="648072" cy="360040"/>
          </a:xfrm>
          <a:prstGeom prst="downArrow">
            <a:avLst/>
          </a:prstGeom>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7" name="6 Flecha abajo"/>
          <p:cNvSpPr/>
          <p:nvPr/>
        </p:nvSpPr>
        <p:spPr>
          <a:xfrm>
            <a:off x="4214810" y="4071942"/>
            <a:ext cx="648072" cy="360040"/>
          </a:xfrm>
          <a:prstGeom prst="downArrow">
            <a:avLst/>
          </a:prstGeom>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8" name="7 Flecha abajo"/>
          <p:cNvSpPr/>
          <p:nvPr/>
        </p:nvSpPr>
        <p:spPr>
          <a:xfrm>
            <a:off x="4214810" y="4929198"/>
            <a:ext cx="648072" cy="360040"/>
          </a:xfrm>
          <a:prstGeom prst="downArrow">
            <a:avLst/>
          </a:prstGeom>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750"/>
                                        <p:tgtEl>
                                          <p:spTgt spid="6"/>
                                        </p:tgtEl>
                                      </p:cBhvr>
                                    </p:animEffect>
                                  </p:childTnLst>
                                </p:cTn>
                              </p:par>
                            </p:childTnLst>
                          </p:cTn>
                        </p:par>
                        <p:par>
                          <p:cTn id="22" fill="hold">
                            <p:stCondLst>
                              <p:cond delay="750"/>
                            </p:stCondLst>
                            <p:childTnLst>
                              <p:par>
                                <p:cTn id="23" presetID="22" presetClass="entr" presetSubtype="1"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up)">
                                      <p:cBhvr>
                                        <p:cTn id="25" dur="75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750"/>
                                        <p:tgtEl>
                                          <p:spTgt spid="7"/>
                                        </p:tgtEl>
                                      </p:cBhvr>
                                    </p:animEffect>
                                  </p:childTnLst>
                                </p:cTn>
                              </p:par>
                            </p:childTnLst>
                          </p:cTn>
                        </p:par>
                        <p:par>
                          <p:cTn id="31" fill="hold">
                            <p:stCondLst>
                              <p:cond delay="750"/>
                            </p:stCondLst>
                            <p:childTnLst>
                              <p:par>
                                <p:cTn id="32" presetID="22" presetClass="entr" presetSubtype="1" fill="hold" grpId="0" nodeType="after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up)">
                                      <p:cBhvr>
                                        <p:cTn id="34" dur="75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750"/>
                                        <p:tgtEl>
                                          <p:spTgt spid="8"/>
                                        </p:tgtEl>
                                      </p:cBhvr>
                                    </p:animEffect>
                                  </p:childTnLst>
                                </p:cTn>
                              </p:par>
                            </p:childTnLst>
                          </p:cTn>
                        </p:par>
                        <p:par>
                          <p:cTn id="40" fill="hold">
                            <p:stCondLst>
                              <p:cond delay="750"/>
                            </p:stCondLst>
                            <p:childTnLst>
                              <p:par>
                                <p:cTn id="41" presetID="22" presetClass="entr" presetSubtype="1" fill="hold" grpId="0"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wipe(up)">
                                      <p:cBhvr>
                                        <p:cTn id="43" dur="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Consecuencias de la Problemática</a:t>
            </a:r>
            <a:endParaRPr lang="es-AR" dirty="0" smtClean="0"/>
          </a:p>
        </p:txBody>
      </p:sp>
      <p:sp>
        <p:nvSpPr>
          <p:cNvPr id="2" name="1 Marcador de contenido"/>
          <p:cNvSpPr>
            <a:spLocks noGrp="1"/>
          </p:cNvSpPr>
          <p:nvPr>
            <p:ph idx="1"/>
          </p:nvPr>
        </p:nvSpPr>
        <p:spPr>
          <a:xfrm>
            <a:off x="395288" y="1988840"/>
            <a:ext cx="8353425" cy="4535785"/>
          </a:xfrm>
        </p:spPr>
        <p:txBody>
          <a:bodyPr/>
          <a:lstStyle/>
          <a:p>
            <a:pPr algn="just">
              <a:lnSpc>
                <a:spcPct val="110000"/>
              </a:lnSpc>
              <a:spcBef>
                <a:spcPts val="1000"/>
              </a:spcBef>
            </a:pPr>
            <a:r>
              <a:rPr lang="es-AR" sz="2000" dirty="0" smtClean="0"/>
              <a:t>Los Alcaldes se ponen a la Defensiva por reclamo de la población y presión de las ONG y la oposición. Los Gobiernos Provinciales siguen igual esquema. El Gobierno nacional, generalmente, está ausente.</a:t>
            </a:r>
          </a:p>
          <a:p>
            <a:pPr algn="just">
              <a:lnSpc>
                <a:spcPct val="110000"/>
              </a:lnSpc>
              <a:spcBef>
                <a:spcPts val="1000"/>
              </a:spcBef>
            </a:pPr>
            <a:r>
              <a:rPr lang="es-AR" sz="2000" dirty="0" smtClean="0"/>
              <a:t>Los Alcaldes impulsan ordenanzas municipales bajo el siguiente esquema:</a:t>
            </a:r>
          </a:p>
          <a:p>
            <a:pPr lvl="1" algn="just">
              <a:lnSpc>
                <a:spcPct val="110000"/>
              </a:lnSpc>
              <a:spcBef>
                <a:spcPts val="600"/>
              </a:spcBef>
            </a:pPr>
            <a:r>
              <a:rPr lang="es-AR" sz="2000" dirty="0" smtClean="0"/>
              <a:t>Sin soporte técnico relativo a la protección de la Salud.</a:t>
            </a:r>
          </a:p>
          <a:p>
            <a:pPr lvl="1" algn="just">
              <a:lnSpc>
                <a:spcPct val="110000"/>
              </a:lnSpc>
              <a:spcBef>
                <a:spcPts val="600"/>
              </a:spcBef>
            </a:pPr>
            <a:r>
              <a:rPr lang="es-AR" sz="2000" dirty="0" smtClean="0"/>
              <a:t>Discriminatorias entre torres y antenas de servicios celulares y otros servicios (Radiodifusión, radioaficionados, etc.).</a:t>
            </a:r>
          </a:p>
          <a:p>
            <a:pPr lvl="1" algn="just">
              <a:lnSpc>
                <a:spcPct val="110000"/>
              </a:lnSpc>
              <a:spcBef>
                <a:spcPts val="600"/>
              </a:spcBef>
            </a:pPr>
            <a:r>
              <a:rPr lang="es-AR" sz="2000" dirty="0" smtClean="0"/>
              <a:t>Restrictivas del punto de vista arquitectónico llegando impedir  el despliegue de las redes de comunicaciones.</a:t>
            </a:r>
          </a:p>
          <a:p>
            <a:pPr lvl="1" algn="just">
              <a:lnSpc>
                <a:spcPct val="110000"/>
              </a:lnSpc>
              <a:spcBef>
                <a:spcPts val="600"/>
              </a:spcBef>
            </a:pPr>
            <a:r>
              <a:rPr lang="es-AR" sz="2000" dirty="0" smtClean="0"/>
              <a:t>Muy burocráticas, demorando la habilitación.</a:t>
            </a:r>
          </a:p>
        </p:txBody>
      </p:sp>
      <p:sp>
        <p:nvSpPr>
          <p:cNvPr id="28675"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29B0DB-A76E-4CE1-A1DA-6747310065FA}" type="slidenum">
              <a:rPr lang="es-AR"/>
              <a:pPr fontAlgn="base">
                <a:spcBef>
                  <a:spcPct val="0"/>
                </a:spcBef>
                <a:spcAft>
                  <a:spcPct val="0"/>
                </a:spcAft>
              </a:pPr>
              <a:t>5</a:t>
            </a:fld>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1000"/>
                                        <p:tgtEl>
                                          <p:spTgt spid="2">
                                            <p:txEl>
                                              <p:pRg st="4" end="4"/>
                                            </p:txEl>
                                          </p:spTgt>
                                        </p:tgtEl>
                                      </p:cBhvr>
                                    </p:animEffect>
                                    <p:anim calcmode="lin" valueType="num">
                                      <p:cBhvr>
                                        <p:cTn id="3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dirty="0"/>
          </a:p>
        </p:txBody>
      </p:sp>
      <p:sp>
        <p:nvSpPr>
          <p:cNvPr id="2" name="1 Marcador de contenido"/>
          <p:cNvSpPr>
            <a:spLocks noGrp="1"/>
          </p:cNvSpPr>
          <p:nvPr>
            <p:ph idx="1"/>
          </p:nvPr>
        </p:nvSpPr>
        <p:spPr/>
        <p:txBody>
          <a:bodyPr/>
          <a:lstStyle/>
          <a:p>
            <a:endParaRPr lang="es-AR"/>
          </a:p>
        </p:txBody>
      </p:sp>
      <p:sp>
        <p:nvSpPr>
          <p:cNvPr id="4" name="3 Marcador de número de diapositiva"/>
          <p:cNvSpPr>
            <a:spLocks noGrp="1"/>
          </p:cNvSpPr>
          <p:nvPr>
            <p:ph type="sldNum" sz="quarter" idx="12"/>
          </p:nvPr>
        </p:nvSpPr>
        <p:spPr/>
        <p:txBody>
          <a:bodyPr/>
          <a:lstStyle/>
          <a:p>
            <a:pPr>
              <a:defRPr/>
            </a:pPr>
            <a:fld id="{42EAD4F7-8A07-4FA8-ACE4-F5E631069689}" type="slidenum">
              <a:rPr lang="es-AR" smtClean="0"/>
              <a:pPr>
                <a:defRPr/>
              </a:pPr>
              <a:t>6</a:t>
            </a:fld>
            <a:endParaRPr lang="es-AR"/>
          </a:p>
        </p:txBody>
      </p:sp>
      <p:pic>
        <p:nvPicPr>
          <p:cNvPr id="96258" name="Picture 2" descr="D:\Users\hcarril\Pictures\Quilm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Efectos que se generan</a:t>
            </a:r>
            <a:endParaRPr lang="es-AR" dirty="0" smtClean="0"/>
          </a:p>
        </p:txBody>
      </p:sp>
      <p:sp>
        <p:nvSpPr>
          <p:cNvPr id="2" name="1 Marcador de contenido"/>
          <p:cNvSpPr>
            <a:spLocks noGrp="1"/>
          </p:cNvSpPr>
          <p:nvPr>
            <p:ph idx="1"/>
          </p:nvPr>
        </p:nvSpPr>
        <p:spPr>
          <a:xfrm>
            <a:off x="684213" y="1844824"/>
            <a:ext cx="8135937" cy="4752826"/>
          </a:xfrm>
        </p:spPr>
        <p:txBody>
          <a:bodyPr/>
          <a:lstStyle/>
          <a:p>
            <a:pPr>
              <a:spcBef>
                <a:spcPts val="800"/>
              </a:spcBef>
            </a:pPr>
            <a:r>
              <a:rPr lang="es-AR" sz="2000" dirty="0" smtClean="0"/>
              <a:t>Mayoría de Municipios donde NINGUNA INSTALACION cumple la norma impuesta. (Por ej., instalaciones nocturnas sin habilitación municipal).</a:t>
            </a:r>
          </a:p>
          <a:p>
            <a:pPr>
              <a:spcBef>
                <a:spcPts val="800"/>
              </a:spcBef>
            </a:pPr>
            <a:r>
              <a:rPr lang="es-AR" sz="2000" dirty="0" smtClean="0"/>
              <a:t>Sin instalaciones habilitadas, las empresas no pagan tasas municipales.</a:t>
            </a:r>
          </a:p>
          <a:p>
            <a:pPr>
              <a:spcBef>
                <a:spcPts val="800"/>
              </a:spcBef>
            </a:pPr>
            <a:r>
              <a:rPr lang="es-AR" sz="2000" dirty="0" smtClean="0"/>
              <a:t>Se generan conflictos Judiciales con las empresas.</a:t>
            </a:r>
          </a:p>
          <a:p>
            <a:pPr algn="just">
              <a:spcBef>
                <a:spcPts val="800"/>
              </a:spcBef>
            </a:pPr>
            <a:r>
              <a:rPr lang="es-AR" sz="2000" dirty="0" smtClean="0"/>
              <a:t>Imposibilidad de despliegue de redes en forma ordenada y legal. (inseguridad jurídica). Demora en las inversiones.</a:t>
            </a:r>
          </a:p>
          <a:p>
            <a:pPr algn="just">
              <a:spcBef>
                <a:spcPts val="800"/>
              </a:spcBef>
            </a:pPr>
            <a:r>
              <a:rPr lang="es-AR" sz="2000" u="sng" dirty="0" smtClean="0"/>
              <a:t>Imposibilidad para el Estado Nacional de exigir cumplimientos de cobertura y calidad de servicio.</a:t>
            </a:r>
          </a:p>
          <a:p>
            <a:pPr>
              <a:spcBef>
                <a:spcPts val="800"/>
              </a:spcBef>
            </a:pPr>
            <a:r>
              <a:rPr lang="es-AR" sz="2000" dirty="0" smtClean="0"/>
              <a:t>Usuarios disconformes con el servicio y con miedo por su salud, porque no entiende que son las RNI y no comprende si el estado lo protege.</a:t>
            </a:r>
          </a:p>
          <a:p>
            <a:pPr>
              <a:spcBef>
                <a:spcPts val="800"/>
              </a:spcBef>
            </a:pPr>
            <a:r>
              <a:rPr lang="es-AR" sz="2000" dirty="0" smtClean="0">
                <a:solidFill>
                  <a:srgbClr val="C00000"/>
                </a:solidFill>
              </a:rPr>
              <a:t>Conflicto político-social, donde todos los actores pierden.</a:t>
            </a:r>
          </a:p>
        </p:txBody>
      </p:sp>
      <p:sp>
        <p:nvSpPr>
          <p:cNvPr id="30723"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AE9B9-EEE5-49A8-BA6A-FB84F7EDC08A}" type="slidenum">
              <a:rPr lang="es-AR"/>
              <a:pPr fontAlgn="base">
                <a:spcBef>
                  <a:spcPct val="0"/>
                </a:spcBef>
                <a:spcAft>
                  <a:spcPct val="0"/>
                </a:spcAft>
              </a:pPr>
              <a:t>7</a:t>
            </a:fld>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1000"/>
                                        <p:tgtEl>
                                          <p:spTgt spid="2">
                                            <p:txEl>
                                              <p:pRg st="4" end="4"/>
                                            </p:txEl>
                                          </p:spTgt>
                                        </p:tgtEl>
                                      </p:cBhvr>
                                    </p:animEffect>
                                    <p:anim calcmode="lin" valueType="num">
                                      <p:cBhvr>
                                        <p:cTn id="3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374754"/>
            <a:ext cx="8229600" cy="704538"/>
          </a:xfrm>
        </p:spPr>
        <p:txBody>
          <a:bodyPr>
            <a:normAutofit fontScale="90000"/>
          </a:bodyPr>
          <a:lstStyle/>
          <a:p>
            <a:r>
              <a:rPr lang="es-AR" dirty="0" smtClean="0"/>
              <a:t>Síntesis y Propuesta UIT</a:t>
            </a:r>
          </a:p>
        </p:txBody>
      </p:sp>
      <p:sp>
        <p:nvSpPr>
          <p:cNvPr id="71682"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0FFD39-849C-4563-AB19-8C1DAF07FD0C}" type="slidenum">
              <a:rPr lang="es-AR"/>
              <a:pPr fontAlgn="base">
                <a:spcBef>
                  <a:spcPct val="0"/>
                </a:spcBef>
                <a:spcAft>
                  <a:spcPct val="0"/>
                </a:spcAft>
              </a:pPr>
              <a:t>8</a:t>
            </a:fld>
            <a:endParaRPr lang="es-AR"/>
          </a:p>
        </p:txBody>
      </p:sp>
      <p:sp>
        <p:nvSpPr>
          <p:cNvPr id="71684" name="Text Box 2"/>
          <p:cNvSpPr txBox="1">
            <a:spLocks noChangeArrowheads="1"/>
          </p:cNvSpPr>
          <p:nvPr/>
        </p:nvSpPr>
        <p:spPr bwMode="auto">
          <a:xfrm>
            <a:off x="0" y="1393824"/>
            <a:ext cx="9144000" cy="5266325"/>
          </a:xfrm>
          <a:prstGeom prst="rect">
            <a:avLst/>
          </a:prstGeom>
          <a:noFill/>
          <a:ln w="9525">
            <a:noFill/>
            <a:round/>
            <a:headEnd/>
            <a:tailEnd/>
          </a:ln>
        </p:spPr>
        <p:txBody>
          <a:bodyPr wrap="none" anchor="ctr"/>
          <a:lstStyle/>
          <a:p>
            <a:endParaRPr lang="es-ES">
              <a:latin typeface="Candara" pitchFamily="34" charset="0"/>
            </a:endParaRPr>
          </a:p>
        </p:txBody>
      </p:sp>
      <p:sp>
        <p:nvSpPr>
          <p:cNvPr id="12" name="AutoShape 5"/>
          <p:cNvSpPr>
            <a:spLocks noChangeArrowheads="1"/>
          </p:cNvSpPr>
          <p:nvPr/>
        </p:nvSpPr>
        <p:spPr bwMode="auto">
          <a:xfrm>
            <a:off x="179512" y="1835853"/>
            <a:ext cx="1800200" cy="751405"/>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b="1" dirty="0">
                <a:solidFill>
                  <a:srgbClr val="415968"/>
                </a:solidFill>
                <a:ea typeface="Arial Unicode MS" pitchFamily="34" charset="-128"/>
                <a:cs typeface="Arial" charset="0"/>
              </a:rPr>
              <a:t>Imperceptibilidad</a:t>
            </a:r>
            <a:br>
              <a:rPr lang="es-AR" sz="1600" b="1" dirty="0">
                <a:solidFill>
                  <a:srgbClr val="415968"/>
                </a:solidFill>
                <a:ea typeface="Arial Unicode MS" pitchFamily="34" charset="-128"/>
                <a:cs typeface="Arial" charset="0"/>
              </a:rPr>
            </a:br>
            <a:r>
              <a:rPr lang="es-AR" sz="1600" b="1" dirty="0">
                <a:solidFill>
                  <a:srgbClr val="415968"/>
                </a:solidFill>
                <a:ea typeface="Arial Unicode MS" pitchFamily="34" charset="-128"/>
                <a:cs typeface="Arial" charset="0"/>
              </a:rPr>
              <a:t>de los CEM</a:t>
            </a:r>
          </a:p>
        </p:txBody>
      </p:sp>
      <p:sp>
        <p:nvSpPr>
          <p:cNvPr id="13" name="AutoShape 6"/>
          <p:cNvSpPr>
            <a:spLocks noChangeArrowheads="1"/>
          </p:cNvSpPr>
          <p:nvPr/>
        </p:nvSpPr>
        <p:spPr bwMode="auto">
          <a:xfrm>
            <a:off x="3101181" y="1877771"/>
            <a:ext cx="1633537" cy="511969"/>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b="1" dirty="0">
                <a:solidFill>
                  <a:srgbClr val="415968"/>
                </a:solidFill>
                <a:ea typeface="Arial Unicode MS" pitchFamily="34" charset="-128"/>
                <a:cs typeface="Arial" charset="0"/>
              </a:rPr>
              <a:t>Desconfianza</a:t>
            </a:r>
          </a:p>
        </p:txBody>
      </p:sp>
      <p:sp>
        <p:nvSpPr>
          <p:cNvPr id="17" name="AutoShape 7"/>
          <p:cNvSpPr>
            <a:spLocks noChangeArrowheads="1"/>
          </p:cNvSpPr>
          <p:nvPr/>
        </p:nvSpPr>
        <p:spPr bwMode="auto">
          <a:xfrm>
            <a:off x="3146152" y="2817382"/>
            <a:ext cx="1633537" cy="496384"/>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n-US" sz="1600" b="1" dirty="0">
                <a:solidFill>
                  <a:srgbClr val="415968"/>
                </a:solidFill>
                <a:ea typeface="Arial Unicode MS" pitchFamily="34" charset="-128"/>
                <a:cs typeface="Arial" charset="0"/>
              </a:rPr>
              <a:t>Miedo</a:t>
            </a:r>
          </a:p>
        </p:txBody>
      </p:sp>
      <p:sp>
        <p:nvSpPr>
          <p:cNvPr id="20" name="AutoShape 8"/>
          <p:cNvSpPr>
            <a:spLocks noChangeArrowheads="1"/>
          </p:cNvSpPr>
          <p:nvPr/>
        </p:nvSpPr>
        <p:spPr bwMode="auto">
          <a:xfrm>
            <a:off x="899592" y="4458518"/>
            <a:ext cx="1631950" cy="635000"/>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b="1" dirty="0">
                <a:solidFill>
                  <a:srgbClr val="415968"/>
                </a:solidFill>
                <a:ea typeface="Arial Unicode MS" pitchFamily="34" charset="-128"/>
                <a:cs typeface="Arial" charset="0"/>
              </a:rPr>
              <a:t>Mediciones</a:t>
            </a:r>
          </a:p>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n-US" sz="1600" b="1" dirty="0">
                <a:solidFill>
                  <a:srgbClr val="415968"/>
                </a:solidFill>
                <a:ea typeface="Arial Unicode MS" pitchFamily="34" charset="-128"/>
                <a:cs typeface="Arial" charset="0"/>
              </a:rPr>
              <a:t>de </a:t>
            </a:r>
            <a:r>
              <a:rPr lang="es-AR" sz="1600" b="1" dirty="0">
                <a:solidFill>
                  <a:srgbClr val="415968"/>
                </a:solidFill>
                <a:ea typeface="Arial Unicode MS" pitchFamily="34" charset="-128"/>
                <a:cs typeface="Arial" charset="0"/>
              </a:rPr>
              <a:t>bajo</a:t>
            </a:r>
            <a:r>
              <a:rPr lang="en-US" sz="1600" b="1" dirty="0">
                <a:solidFill>
                  <a:srgbClr val="415968"/>
                </a:solidFill>
                <a:ea typeface="Arial Unicode MS" pitchFamily="34" charset="-128"/>
                <a:cs typeface="Arial" charset="0"/>
              </a:rPr>
              <a:t> </a:t>
            </a:r>
            <a:r>
              <a:rPr lang="es-AR" sz="1600" b="1" dirty="0">
                <a:solidFill>
                  <a:srgbClr val="415968"/>
                </a:solidFill>
                <a:ea typeface="Arial Unicode MS" pitchFamily="34" charset="-128"/>
                <a:cs typeface="Arial" charset="0"/>
              </a:rPr>
              <a:t>coste</a:t>
            </a:r>
          </a:p>
        </p:txBody>
      </p:sp>
      <p:sp>
        <p:nvSpPr>
          <p:cNvPr id="21" name="AutoShape 9"/>
          <p:cNvSpPr>
            <a:spLocks noChangeArrowheads="1"/>
          </p:cNvSpPr>
          <p:nvPr/>
        </p:nvSpPr>
        <p:spPr bwMode="auto">
          <a:xfrm>
            <a:off x="3010471" y="4458518"/>
            <a:ext cx="1633537" cy="635000"/>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n-US" sz="1600" b="1" dirty="0">
                <a:solidFill>
                  <a:srgbClr val="415968"/>
                </a:solidFill>
                <a:ea typeface="Arial Unicode MS" pitchFamily="34" charset="-128"/>
                <a:cs typeface="Arial" charset="0"/>
              </a:rPr>
              <a:t>Comunicación</a:t>
            </a:r>
          </a:p>
        </p:txBody>
      </p:sp>
      <p:sp>
        <p:nvSpPr>
          <p:cNvPr id="22" name="AutoShape 10"/>
          <p:cNvSpPr>
            <a:spLocks noChangeArrowheads="1"/>
          </p:cNvSpPr>
          <p:nvPr/>
        </p:nvSpPr>
        <p:spPr bwMode="auto">
          <a:xfrm>
            <a:off x="5098702" y="4441056"/>
            <a:ext cx="1633538" cy="654050"/>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n-US" sz="1600" b="1" dirty="0">
                <a:solidFill>
                  <a:srgbClr val="415968"/>
                </a:solidFill>
                <a:ea typeface="Arial Unicode MS" pitchFamily="34" charset="-128"/>
                <a:cs typeface="Arial" charset="0"/>
              </a:rPr>
              <a:t>Cooperación</a:t>
            </a:r>
          </a:p>
        </p:txBody>
      </p:sp>
      <p:sp>
        <p:nvSpPr>
          <p:cNvPr id="23" name="AutoShape 11"/>
          <p:cNvSpPr>
            <a:spLocks noChangeArrowheads="1"/>
          </p:cNvSpPr>
          <p:nvPr/>
        </p:nvSpPr>
        <p:spPr bwMode="auto">
          <a:xfrm>
            <a:off x="1571404" y="5660018"/>
            <a:ext cx="5551488" cy="1000132"/>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endParaRPr lang="es-AR" sz="1600" b="1" dirty="0" smtClean="0">
              <a:solidFill>
                <a:srgbClr val="415968"/>
              </a:solidFill>
              <a:ea typeface="Arial Unicode MS" pitchFamily="34" charset="-128"/>
              <a:cs typeface="Arial" charset="0"/>
            </a:endParaRPr>
          </a:p>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endParaRPr lang="es-AR" sz="1600" b="1" dirty="0" smtClean="0">
              <a:solidFill>
                <a:srgbClr val="415968"/>
              </a:solidFill>
              <a:ea typeface="Arial Unicode MS" pitchFamily="34" charset="-128"/>
              <a:cs typeface="Arial" charset="0"/>
            </a:endParaRPr>
          </a:p>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b="1" dirty="0" smtClean="0">
                <a:solidFill>
                  <a:srgbClr val="415968"/>
                </a:solidFill>
                <a:ea typeface="Arial Unicode MS" pitchFamily="34" charset="-128"/>
                <a:cs typeface="Arial" charset="0"/>
              </a:rPr>
              <a:t>CE5</a:t>
            </a:r>
          </a:p>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dirty="0" smtClean="0">
                <a:solidFill>
                  <a:srgbClr val="415968"/>
                </a:solidFill>
                <a:ea typeface="Arial Unicode MS" pitchFamily="34" charset="-128"/>
                <a:cs typeface="Arial" charset="0"/>
              </a:rPr>
              <a:t>Sistema </a:t>
            </a:r>
            <a:r>
              <a:rPr lang="es-AR" sz="1600" dirty="0">
                <a:solidFill>
                  <a:srgbClr val="415968"/>
                </a:solidFill>
                <a:ea typeface="Arial Unicode MS" pitchFamily="34" charset="-128"/>
                <a:cs typeface="Arial" charset="0"/>
              </a:rPr>
              <a:t>de Monitoreo Continuo y </a:t>
            </a:r>
            <a:r>
              <a:rPr lang="es-AR" sz="1600" dirty="0" smtClean="0">
                <a:solidFill>
                  <a:srgbClr val="415968"/>
                </a:solidFill>
                <a:ea typeface="Arial Unicode MS" pitchFamily="34" charset="-128"/>
                <a:cs typeface="Arial" charset="0"/>
              </a:rPr>
              <a:t>Comunicación </a:t>
            </a:r>
            <a:r>
              <a:rPr lang="es-AR" sz="1600" b="1" dirty="0" smtClean="0">
                <a:solidFill>
                  <a:srgbClr val="415968"/>
                </a:solidFill>
                <a:ea typeface="Arial Unicode MS" pitchFamily="34" charset="-128"/>
                <a:cs typeface="Arial" charset="0"/>
              </a:rPr>
              <a:t>K.83</a:t>
            </a:r>
          </a:p>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dirty="0" smtClean="0">
                <a:solidFill>
                  <a:srgbClr val="415968"/>
                </a:solidFill>
                <a:ea typeface="Arial Unicode MS" pitchFamily="34" charset="-128"/>
                <a:cs typeface="Arial" charset="0"/>
              </a:rPr>
              <a:t>Mapas de RNI </a:t>
            </a:r>
            <a:r>
              <a:rPr lang="es-AR" sz="1600" b="1" dirty="0" smtClean="0">
                <a:solidFill>
                  <a:srgbClr val="415968"/>
                </a:solidFill>
                <a:ea typeface="Arial Unicode MS" pitchFamily="34" charset="-128"/>
                <a:cs typeface="Arial" charset="0"/>
              </a:rPr>
              <a:t>K113</a:t>
            </a:r>
          </a:p>
          <a:p>
            <a:pPr lvl="1"/>
            <a:r>
              <a:rPr lang="en-AU" altLang="en-US" sz="1600" dirty="0" smtClean="0">
                <a:solidFill>
                  <a:srgbClr val="415968"/>
                </a:solidFill>
                <a:ea typeface="Arial Unicode MS" pitchFamily="34" charset="-128"/>
                <a:cs typeface="Arial" charset="0"/>
              </a:rPr>
              <a:t>ITU EMF Guide – EMF Web site</a:t>
            </a:r>
          </a:p>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endParaRPr lang="es-AR" sz="1600" b="1" dirty="0">
              <a:solidFill>
                <a:srgbClr val="415968"/>
              </a:solidFill>
              <a:ea typeface="Arial Unicode MS" pitchFamily="34" charset="-128"/>
              <a:cs typeface="Arial" charset="0"/>
            </a:endParaRPr>
          </a:p>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endParaRPr lang="es-AR" sz="1400" b="1" dirty="0">
              <a:solidFill>
                <a:srgbClr val="415968"/>
              </a:solidFill>
              <a:ea typeface="Arial Unicode MS" pitchFamily="34" charset="-128"/>
              <a:cs typeface="Arial" charset="0"/>
            </a:endParaRPr>
          </a:p>
        </p:txBody>
      </p:sp>
      <p:sp>
        <p:nvSpPr>
          <p:cNvPr id="24" name="AutoShape 12"/>
          <p:cNvSpPr>
            <a:spLocks noChangeArrowheads="1"/>
          </p:cNvSpPr>
          <p:nvPr/>
        </p:nvSpPr>
        <p:spPr bwMode="auto">
          <a:xfrm>
            <a:off x="6310536" y="1612849"/>
            <a:ext cx="2376264" cy="1367252"/>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600" b="1" dirty="0" smtClean="0">
                <a:solidFill>
                  <a:srgbClr val="415968"/>
                </a:solidFill>
                <a:ea typeface="Arial Unicode MS" pitchFamily="34" charset="-128"/>
                <a:cs typeface="Arial" charset="0"/>
              </a:rPr>
              <a:t>Despliegue ordenado</a:t>
            </a:r>
            <a:br>
              <a:rPr lang="es-AR" sz="1600" b="1" dirty="0" smtClean="0">
                <a:solidFill>
                  <a:srgbClr val="415968"/>
                </a:solidFill>
                <a:ea typeface="Arial Unicode MS" pitchFamily="34" charset="-128"/>
                <a:cs typeface="Arial" charset="0"/>
              </a:rPr>
            </a:br>
            <a:r>
              <a:rPr lang="es-AR" sz="1600" b="1" dirty="0" smtClean="0">
                <a:solidFill>
                  <a:srgbClr val="415968"/>
                </a:solidFill>
                <a:ea typeface="Arial Unicode MS" pitchFamily="34" charset="-128"/>
                <a:cs typeface="Arial" charset="0"/>
              </a:rPr>
              <a:t>y eficiente de las</a:t>
            </a:r>
            <a:br>
              <a:rPr lang="es-AR" sz="1600" b="1" dirty="0" smtClean="0">
                <a:solidFill>
                  <a:srgbClr val="415968"/>
                </a:solidFill>
                <a:ea typeface="Arial Unicode MS" pitchFamily="34" charset="-128"/>
                <a:cs typeface="Arial" charset="0"/>
              </a:rPr>
            </a:br>
            <a:r>
              <a:rPr lang="es-AR" sz="1600" b="1" dirty="0" smtClean="0">
                <a:solidFill>
                  <a:srgbClr val="415968"/>
                </a:solidFill>
                <a:ea typeface="Arial Unicode MS" pitchFamily="34" charset="-128"/>
                <a:cs typeface="Arial" charset="0"/>
              </a:rPr>
              <a:t>infraestructuras de</a:t>
            </a:r>
            <a:br>
              <a:rPr lang="es-AR" sz="1600" b="1" dirty="0" smtClean="0">
                <a:solidFill>
                  <a:srgbClr val="415968"/>
                </a:solidFill>
                <a:ea typeface="Arial Unicode MS" pitchFamily="34" charset="-128"/>
                <a:cs typeface="Arial" charset="0"/>
              </a:rPr>
            </a:br>
            <a:r>
              <a:rPr lang="es-AR" sz="1600" b="1" dirty="0" smtClean="0">
                <a:solidFill>
                  <a:srgbClr val="415968"/>
                </a:solidFill>
                <a:ea typeface="Arial Unicode MS" pitchFamily="34" charset="-128"/>
                <a:cs typeface="Arial" charset="0"/>
              </a:rPr>
              <a:t>telefonía móvil</a:t>
            </a:r>
            <a:endParaRPr lang="es-AR" sz="1600" b="1" dirty="0">
              <a:solidFill>
                <a:srgbClr val="415968"/>
              </a:solidFill>
              <a:ea typeface="Arial Unicode MS" pitchFamily="34" charset="-128"/>
              <a:cs typeface="Arial" charset="0"/>
            </a:endParaRPr>
          </a:p>
        </p:txBody>
      </p:sp>
      <p:sp>
        <p:nvSpPr>
          <p:cNvPr id="25" name="AutoShape 13"/>
          <p:cNvSpPr>
            <a:spLocks noChangeArrowheads="1"/>
          </p:cNvSpPr>
          <p:nvPr/>
        </p:nvSpPr>
        <p:spPr bwMode="auto">
          <a:xfrm>
            <a:off x="2138487" y="1971037"/>
            <a:ext cx="561305" cy="325438"/>
          </a:xfrm>
          <a:prstGeom prst="rightArrow">
            <a:avLst>
              <a:gd name="adj1" fmla="val 50000"/>
              <a:gd name="adj2" fmla="val 37561"/>
            </a:avLst>
          </a:prstGeom>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
        <p:nvSpPr>
          <p:cNvPr id="26" name="AutoShape 14"/>
          <p:cNvSpPr>
            <a:spLocks noChangeArrowheads="1"/>
          </p:cNvSpPr>
          <p:nvPr/>
        </p:nvSpPr>
        <p:spPr bwMode="auto">
          <a:xfrm>
            <a:off x="3799408" y="3389107"/>
            <a:ext cx="327025" cy="327025"/>
          </a:xfrm>
          <a:prstGeom prst="downArrow">
            <a:avLst>
              <a:gd name="adj1" fmla="val 50000"/>
              <a:gd name="adj2" fmla="val 25000"/>
            </a:avLst>
          </a:prstGeom>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
        <p:nvSpPr>
          <p:cNvPr id="27" name="AutoShape 15"/>
          <p:cNvSpPr>
            <a:spLocks noChangeArrowheads="1"/>
          </p:cNvSpPr>
          <p:nvPr/>
        </p:nvSpPr>
        <p:spPr bwMode="auto">
          <a:xfrm>
            <a:off x="3635896" y="5190207"/>
            <a:ext cx="327025" cy="327025"/>
          </a:xfrm>
          <a:prstGeom prst="downArrow">
            <a:avLst>
              <a:gd name="adj1" fmla="val 50000"/>
              <a:gd name="adj2" fmla="val 25000"/>
            </a:avLst>
          </a:prstGeom>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
        <p:nvSpPr>
          <p:cNvPr id="31" name="AutoShape 19"/>
          <p:cNvSpPr>
            <a:spLocks noChangeArrowheads="1"/>
          </p:cNvSpPr>
          <p:nvPr/>
        </p:nvSpPr>
        <p:spPr bwMode="auto">
          <a:xfrm>
            <a:off x="764321" y="3789040"/>
            <a:ext cx="6111936" cy="542362"/>
          </a:xfrm>
          <a:prstGeom prst="roundRect">
            <a:avLst>
              <a:gd name="adj" fmla="val 16667"/>
            </a:avLst>
          </a:prstGeom>
          <a:ln>
            <a:solidFill>
              <a:schemeClr val="bg2">
                <a:lumMod val="50000"/>
              </a:schemeClr>
            </a:solidFill>
            <a:headEnd/>
            <a:tailEnd/>
          </a:ln>
          <a:effectLst>
            <a:outerShdw blurRad="50800" dist="38100" dir="18900000" algn="bl" rotWithShape="0">
              <a:prstClr val="black">
                <a:alpha val="40000"/>
              </a:prstClr>
            </a:outerShdw>
          </a:effectLst>
        </p:spPr>
        <p:style>
          <a:lnRef idx="2">
            <a:schemeClr val="accent4"/>
          </a:lnRef>
          <a:fillRef idx="1002">
            <a:schemeClr val="lt2"/>
          </a:fillRef>
          <a:effectRef idx="0">
            <a:schemeClr val="accent4"/>
          </a:effectRef>
          <a:fontRef idx="minor">
            <a:schemeClr val="dk1"/>
          </a:fontRef>
        </p:style>
        <p:txBody>
          <a:bodyPr wrap="none" lIns="87181" tIns="62366" rIns="87181" bIns="46366" anchor="ctr"/>
          <a:lstStyle/>
          <a:p>
            <a:pPr algn="ctr" defTabSz="407988" eaLnBrk="0" fontAlgn="auto" hangingPunct="0">
              <a:lnSpc>
                <a:spcPct val="93000"/>
              </a:lnSpc>
              <a:spcAft>
                <a:spcPts val="0"/>
              </a:spcAft>
              <a:buClr>
                <a:srgbClr val="000000"/>
              </a:buClr>
              <a:buSzPct val="100000"/>
              <a:buFont typeface="Times New Roman" pitchFamily="18" charset="0"/>
              <a:buNone/>
              <a:tabLst>
                <a:tab pos="657225" algn="l"/>
                <a:tab pos="1312863" algn="l"/>
                <a:tab pos="1970088" algn="l"/>
                <a:tab pos="2627313" algn="l"/>
              </a:tabLst>
              <a:defRPr/>
            </a:pPr>
            <a:r>
              <a:rPr lang="es-AR" sz="1400" b="1" dirty="0">
                <a:solidFill>
                  <a:srgbClr val="415968"/>
                </a:solidFill>
                <a:ea typeface="Arial Unicode MS" pitchFamily="34" charset="-128"/>
                <a:cs typeface="Arial" charset="0"/>
              </a:rPr>
              <a:t>Resolución 72 - Asamblea Mundial de Nomalización de las </a:t>
            </a:r>
            <a:r>
              <a:rPr lang="es-AR" sz="1400" b="1" dirty="0" smtClean="0">
                <a:solidFill>
                  <a:srgbClr val="415968"/>
                </a:solidFill>
                <a:ea typeface="Arial Unicode MS" pitchFamily="34" charset="-128"/>
                <a:cs typeface="Arial" charset="0"/>
              </a:rPr>
              <a:t>Telecomunicaciones</a:t>
            </a:r>
            <a:endParaRPr lang="es-AR" sz="1400" b="1" dirty="0">
              <a:solidFill>
                <a:srgbClr val="415968"/>
              </a:solidFill>
              <a:ea typeface="Arial Unicode MS" pitchFamily="34" charset="-128"/>
              <a:cs typeface="Arial" charset="0"/>
            </a:endParaRPr>
          </a:p>
        </p:txBody>
      </p:sp>
      <p:sp>
        <p:nvSpPr>
          <p:cNvPr id="33" name="AutoShape 13"/>
          <p:cNvSpPr>
            <a:spLocks noChangeArrowheads="1"/>
          </p:cNvSpPr>
          <p:nvPr/>
        </p:nvSpPr>
        <p:spPr bwMode="auto">
          <a:xfrm>
            <a:off x="4991931" y="2086656"/>
            <a:ext cx="948221" cy="303084"/>
          </a:xfrm>
          <a:prstGeom prst="rightArrow">
            <a:avLst>
              <a:gd name="adj1" fmla="val 50000"/>
              <a:gd name="adj2" fmla="val 37561"/>
            </a:avLst>
          </a:prstGeom>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
        <p:nvSpPr>
          <p:cNvPr id="29" name="Freeform 17"/>
          <p:cNvSpPr>
            <a:spLocks noChangeArrowheads="1"/>
          </p:cNvSpPr>
          <p:nvPr/>
        </p:nvSpPr>
        <p:spPr bwMode="auto">
          <a:xfrm>
            <a:off x="5098702" y="1971037"/>
            <a:ext cx="440976" cy="491176"/>
          </a:xfrm>
          <a:custGeom>
            <a:avLst/>
            <a:gdLst>
              <a:gd name="T0" fmla="*/ 2147483647 w 2001"/>
              <a:gd name="T1" fmla="*/ 0 h 2001"/>
              <a:gd name="T2" fmla="*/ 0 w 2001"/>
              <a:gd name="T3" fmla="*/ 2147483647 h 2001"/>
              <a:gd name="T4" fmla="*/ 0 60000 65536"/>
              <a:gd name="T5" fmla="*/ 0 60000 65536"/>
              <a:gd name="T6" fmla="*/ 0 w 2001"/>
              <a:gd name="T7" fmla="*/ 0 h 2001"/>
              <a:gd name="T8" fmla="*/ 2001 w 2001"/>
              <a:gd name="T9" fmla="*/ 2001 h 2001"/>
            </a:gdLst>
            <a:ahLst/>
            <a:cxnLst>
              <a:cxn ang="T4">
                <a:pos x="T0" y="T1"/>
              </a:cxn>
              <a:cxn ang="T5">
                <a:pos x="T2" y="T3"/>
              </a:cxn>
            </a:cxnLst>
            <a:rect l="T6" t="T7" r="T8" b="T9"/>
            <a:pathLst>
              <a:path w="2001" h="2001">
                <a:moveTo>
                  <a:pt x="2000" y="0"/>
                </a:moveTo>
                <a:lnTo>
                  <a:pt x="0" y="2000"/>
                </a:lnTo>
              </a:path>
            </a:pathLst>
          </a:custGeom>
          <a:noFill/>
          <a:ln w="28575">
            <a:solidFill>
              <a:srgbClr val="415968"/>
            </a:solidFill>
            <a:round/>
            <a:headEnd/>
            <a:tailEnd/>
          </a:ln>
        </p:spPr>
        <p:txBody>
          <a:bodyPr/>
          <a:lstStyle/>
          <a:p>
            <a:endParaRPr lang="es-ES">
              <a:latin typeface="Candara" pitchFamily="34" charset="0"/>
            </a:endParaRPr>
          </a:p>
        </p:txBody>
      </p:sp>
      <p:sp>
        <p:nvSpPr>
          <p:cNvPr id="34" name="Freeform 17"/>
          <p:cNvSpPr>
            <a:spLocks noChangeArrowheads="1"/>
          </p:cNvSpPr>
          <p:nvPr/>
        </p:nvSpPr>
        <p:spPr bwMode="auto">
          <a:xfrm>
            <a:off x="5148263" y="1971037"/>
            <a:ext cx="490537" cy="530225"/>
          </a:xfrm>
          <a:custGeom>
            <a:avLst/>
            <a:gdLst>
              <a:gd name="T0" fmla="*/ 2147483647 w 2001"/>
              <a:gd name="T1" fmla="*/ 0 h 2001"/>
              <a:gd name="T2" fmla="*/ 0 w 2001"/>
              <a:gd name="T3" fmla="*/ 2147483647 h 2001"/>
              <a:gd name="T4" fmla="*/ 0 60000 65536"/>
              <a:gd name="T5" fmla="*/ 0 60000 65536"/>
              <a:gd name="T6" fmla="*/ 0 w 2001"/>
              <a:gd name="T7" fmla="*/ 0 h 2001"/>
              <a:gd name="T8" fmla="*/ 2001 w 2001"/>
              <a:gd name="T9" fmla="*/ 2001 h 2001"/>
            </a:gdLst>
            <a:ahLst/>
            <a:cxnLst>
              <a:cxn ang="T4">
                <a:pos x="T0" y="T1"/>
              </a:cxn>
              <a:cxn ang="T5">
                <a:pos x="T2" y="T3"/>
              </a:cxn>
            </a:cxnLst>
            <a:rect l="T6" t="T7" r="T8" b="T9"/>
            <a:pathLst>
              <a:path w="2001" h="2001">
                <a:moveTo>
                  <a:pt x="2000" y="0"/>
                </a:moveTo>
                <a:lnTo>
                  <a:pt x="0" y="2000"/>
                </a:lnTo>
              </a:path>
            </a:pathLst>
          </a:custGeom>
          <a:noFill/>
          <a:ln w="28575">
            <a:solidFill>
              <a:srgbClr val="415968"/>
            </a:solidFill>
            <a:round/>
            <a:headEnd/>
            <a:tailEnd/>
          </a:ln>
        </p:spPr>
        <p:txBody>
          <a:bodyPr/>
          <a:lstStyle/>
          <a:p>
            <a:endParaRPr lang="es-ES">
              <a:latin typeface="Candara" pitchFamily="34" charset="0"/>
            </a:endParaRPr>
          </a:p>
        </p:txBody>
      </p:sp>
      <p:sp>
        <p:nvSpPr>
          <p:cNvPr id="2" name="1 Flecha doblada"/>
          <p:cNvSpPr/>
          <p:nvPr/>
        </p:nvSpPr>
        <p:spPr>
          <a:xfrm rot="16200000" flipV="1">
            <a:off x="6013216" y="4167668"/>
            <a:ext cx="3118440" cy="899090"/>
          </a:xfrm>
          <a:prstGeom prst="bentArrow">
            <a:avLst>
              <a:gd name="adj1" fmla="val 25000"/>
              <a:gd name="adj2" fmla="val 20804"/>
              <a:gd name="adj3" fmla="val 25000"/>
              <a:gd name="adj4" fmla="val 43750"/>
            </a:avLst>
          </a:prstGeom>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pic>
        <p:nvPicPr>
          <p:cNvPr id="3074" name="Picture 2" descr="C:\Users\Fredy\AppData\Local\Microsoft\Windows\Temporary Internet Files\Content.IE5\TQHLUAET\MC900442139[1].png"/>
          <p:cNvPicPr>
            <a:picLocks noChangeAspect="1" noChangeArrowheads="1"/>
          </p:cNvPicPr>
          <p:nvPr/>
        </p:nvPicPr>
        <p:blipFill>
          <a:blip r:embed="rId3" cstate="print"/>
          <a:srcRect/>
          <a:stretch>
            <a:fillRect/>
          </a:stretch>
        </p:blipFill>
        <p:spPr bwMode="auto">
          <a:xfrm>
            <a:off x="8247063" y="4177530"/>
            <a:ext cx="896937" cy="915988"/>
          </a:xfrm>
          <a:prstGeom prst="rect">
            <a:avLst/>
          </a:prstGeom>
          <a:noFill/>
          <a:ln w="9525">
            <a:noFill/>
            <a:miter lim="800000"/>
            <a:headEnd/>
            <a:tailEnd/>
          </a:ln>
        </p:spPr>
      </p:pic>
      <p:sp>
        <p:nvSpPr>
          <p:cNvPr id="28" name="AutoShape 14"/>
          <p:cNvSpPr>
            <a:spLocks noChangeArrowheads="1"/>
          </p:cNvSpPr>
          <p:nvPr/>
        </p:nvSpPr>
        <p:spPr bwMode="auto">
          <a:xfrm>
            <a:off x="3799408" y="2423745"/>
            <a:ext cx="327025" cy="327025"/>
          </a:xfrm>
          <a:prstGeom prst="downArrow">
            <a:avLst>
              <a:gd name="adj1" fmla="val 50000"/>
              <a:gd name="adj2" fmla="val 25000"/>
            </a:avLst>
          </a:prstGeom>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750"/>
                                        <p:tgtEl>
                                          <p:spTgt spid="25"/>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750"/>
                                        <p:tgtEl>
                                          <p:spTgt spid="13"/>
                                        </p:tgtEl>
                                      </p:cBhvr>
                                    </p:animEffect>
                                  </p:childTnLst>
                                </p:cTn>
                              </p:par>
                            </p:childTnLst>
                          </p:cTn>
                        </p:par>
                        <p:par>
                          <p:cTn id="22" fill="hold">
                            <p:stCondLst>
                              <p:cond delay="325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75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1000"/>
                                        <p:tgtEl>
                                          <p:spTgt spid="33"/>
                                        </p:tgtEl>
                                      </p:cBhvr>
                                    </p:animEffect>
                                  </p:childTnLst>
                                </p:cTn>
                              </p:par>
                              <p:par>
                                <p:cTn id="31" presetID="23" presetClass="entr" presetSubtype="16" fill="hold" grpId="0" nodeType="withEffect">
                                  <p:stCondLst>
                                    <p:cond delay="0"/>
                                  </p:stCondLst>
                                  <p:childTnLst>
                                    <p:set>
                                      <p:cBhvr additive="repl">
                                        <p:cTn id="32" dur="2" fill="hold">
                                          <p:stCondLst>
                                            <p:cond delay="0"/>
                                          </p:stCondLst>
                                        </p:cTn>
                                        <p:tgtEl>
                                          <p:spTgt spid="34"/>
                                        </p:tgtEl>
                                        <p:attrNameLst>
                                          <p:attrName>style.visibility</p:attrName>
                                        </p:attrNameLst>
                                      </p:cBhvr>
                                      <p:to>
                                        <p:strVal val="visible"/>
                                      </p:to>
                                    </p:set>
                                    <p:anim calcmode="lin" valueType="num">
                                      <p:cBhvr additive="repl">
                                        <p:cTn id="33" dur="1000" fill="hold"/>
                                        <p:tgtEl>
                                          <p:spTgt spid="34"/>
                                        </p:tgtEl>
                                        <p:attrNameLst>
                                          <p:attrName>ppt_w</p:attrName>
                                        </p:attrNameLst>
                                      </p:cBhvr>
                                      <p:tavLst>
                                        <p:tav tm="100000">
                                          <p:val>
                                            <p:strVal val="0"/>
                                          </p:val>
                                        </p:tav>
                                        <p:tav tm="100000">
                                          <p:val>
                                            <p:strVal val="#ppt_w"/>
                                          </p:val>
                                        </p:tav>
                                      </p:tavLst>
                                    </p:anim>
                                    <p:anim calcmode="lin" valueType="num">
                                      <p:cBhvr additive="repl">
                                        <p:cTn id="34" dur="1000" fill="hold"/>
                                        <p:tgtEl>
                                          <p:spTgt spid="34"/>
                                        </p:tgtEl>
                                        <p:attrNameLst>
                                          <p:attrName>ppt_h</p:attrName>
                                        </p:attrNameLst>
                                      </p:cBhvr>
                                      <p:tavLst>
                                        <p:tav tm="100000">
                                          <p:val>
                                            <p:strVal val="0"/>
                                          </p:val>
                                        </p:tav>
                                        <p:tav tm="100000">
                                          <p:val>
                                            <p:strVal val="#ppt_h"/>
                                          </p:val>
                                        </p:tav>
                                      </p:tavLst>
                                    </p:anim>
                                  </p:childTnLst>
                                </p:cTn>
                              </p:par>
                              <p:par>
                                <p:cTn id="35" presetID="23" presetClass="entr" presetSubtype="16" fill="hold" grpId="0" nodeType="withEffect">
                                  <p:stCondLst>
                                    <p:cond delay="0"/>
                                  </p:stCondLst>
                                  <p:childTnLst>
                                    <p:set>
                                      <p:cBhvr additive="repl">
                                        <p:cTn id="36" dur="2" fill="hold">
                                          <p:stCondLst>
                                            <p:cond delay="0"/>
                                          </p:stCondLst>
                                        </p:cTn>
                                        <p:tgtEl>
                                          <p:spTgt spid="29"/>
                                        </p:tgtEl>
                                        <p:attrNameLst>
                                          <p:attrName>style.visibility</p:attrName>
                                        </p:attrNameLst>
                                      </p:cBhvr>
                                      <p:to>
                                        <p:strVal val="visible"/>
                                      </p:to>
                                    </p:set>
                                    <p:anim calcmode="lin" valueType="num">
                                      <p:cBhvr additive="repl">
                                        <p:cTn id="37" dur="1000" fill="hold"/>
                                        <p:tgtEl>
                                          <p:spTgt spid="29"/>
                                        </p:tgtEl>
                                        <p:attrNameLst>
                                          <p:attrName>ppt_w</p:attrName>
                                        </p:attrNameLst>
                                      </p:cBhvr>
                                      <p:tavLst>
                                        <p:tav tm="100000">
                                          <p:val>
                                            <p:strVal val="0"/>
                                          </p:val>
                                        </p:tav>
                                        <p:tav tm="100000">
                                          <p:val>
                                            <p:strVal val="#ppt_w"/>
                                          </p:val>
                                        </p:tav>
                                      </p:tavLst>
                                    </p:anim>
                                    <p:anim calcmode="lin" valueType="num">
                                      <p:cBhvr additive="repl">
                                        <p:cTn id="38" dur="1000" fill="hold"/>
                                        <p:tgtEl>
                                          <p:spTgt spid="29"/>
                                        </p:tgtEl>
                                        <p:attrNameLst>
                                          <p:attrName>ppt_h</p:attrName>
                                        </p:attrNameLst>
                                      </p:cBhvr>
                                      <p:tavLst>
                                        <p:tav tm="100000">
                                          <p:val>
                                            <p:strVal val="0"/>
                                          </p:val>
                                        </p:tav>
                                        <p:tav tm="100000">
                                          <p:val>
                                            <p:strVal val="#ppt_h"/>
                                          </p:val>
                                        </p:tav>
                                      </p:tavLst>
                                    </p:anim>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1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1000"/>
                                        <p:tgtEl>
                                          <p:spTgt spid="26"/>
                                        </p:tgtEl>
                                      </p:cBhvr>
                                    </p:animEffect>
                                  </p:child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125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additive="repl">
                                        <p:cTn id="55" dur="3" fill="hold">
                                          <p:stCondLst>
                                            <p:cond delay="0"/>
                                          </p:stCondLst>
                                        </p:cTn>
                                        <p:tgtEl>
                                          <p:spTgt spid="20"/>
                                        </p:tgtEl>
                                        <p:attrNameLst>
                                          <p:attrName>style.visibility</p:attrName>
                                        </p:attrNameLst>
                                      </p:cBhvr>
                                      <p:to>
                                        <p:strVal val="visible"/>
                                      </p:to>
                                    </p:set>
                                    <p:anim calcmode="lin" valueType="num">
                                      <p:cBhvr additive="repl">
                                        <p:cTn id="56" dur="1250" fill="hold"/>
                                        <p:tgtEl>
                                          <p:spTgt spid="20"/>
                                        </p:tgtEl>
                                        <p:attrNameLst>
                                          <p:attrName>ppt_w</p:attrName>
                                        </p:attrNameLst>
                                      </p:cBhvr>
                                      <p:tavLst>
                                        <p:tav tm="100000">
                                          <p:val>
                                            <p:strVal val="0"/>
                                          </p:val>
                                        </p:tav>
                                        <p:tav tm="100000">
                                          <p:val>
                                            <p:strVal val="#ppt_w"/>
                                          </p:val>
                                        </p:tav>
                                      </p:tavLst>
                                    </p:anim>
                                    <p:anim calcmode="lin" valueType="num">
                                      <p:cBhvr additive="repl">
                                        <p:cTn id="57" dur="1250" fill="hold"/>
                                        <p:tgtEl>
                                          <p:spTgt spid="20"/>
                                        </p:tgtEl>
                                        <p:attrNameLst>
                                          <p:attrName>ppt_h</p:attrName>
                                        </p:attrNameLst>
                                      </p:cBhvr>
                                      <p:tavLst>
                                        <p:tav tm="100000">
                                          <p:val>
                                            <p:strVal val="0"/>
                                          </p:val>
                                        </p:tav>
                                        <p:tav tm="100000">
                                          <p:val>
                                            <p:strVal val="#ppt_h"/>
                                          </p:val>
                                        </p:tav>
                                      </p:tavLst>
                                    </p:anim>
                                  </p:childTnLst>
                                </p:cTn>
                              </p:par>
                              <p:par>
                                <p:cTn id="58" presetID="23" presetClass="entr" presetSubtype="16" fill="hold" nodeType="withEffect">
                                  <p:stCondLst>
                                    <p:cond delay="0"/>
                                  </p:stCondLst>
                                  <p:childTnLst>
                                    <p:set>
                                      <p:cBhvr additive="repl">
                                        <p:cTn id="59" dur="3" fill="hold">
                                          <p:stCondLst>
                                            <p:cond delay="0"/>
                                          </p:stCondLst>
                                        </p:cTn>
                                        <p:tgtEl>
                                          <p:spTgt spid="21"/>
                                        </p:tgtEl>
                                        <p:attrNameLst>
                                          <p:attrName>style.visibility</p:attrName>
                                        </p:attrNameLst>
                                      </p:cBhvr>
                                      <p:to>
                                        <p:strVal val="visible"/>
                                      </p:to>
                                    </p:set>
                                    <p:anim calcmode="lin" valueType="num">
                                      <p:cBhvr additive="repl">
                                        <p:cTn id="60" dur="1250" fill="hold"/>
                                        <p:tgtEl>
                                          <p:spTgt spid="21"/>
                                        </p:tgtEl>
                                        <p:attrNameLst>
                                          <p:attrName>ppt_w</p:attrName>
                                        </p:attrNameLst>
                                      </p:cBhvr>
                                      <p:tavLst>
                                        <p:tav tm="100000">
                                          <p:val>
                                            <p:strVal val="0"/>
                                          </p:val>
                                        </p:tav>
                                        <p:tav tm="100000">
                                          <p:val>
                                            <p:strVal val="#ppt_w"/>
                                          </p:val>
                                        </p:tav>
                                      </p:tavLst>
                                    </p:anim>
                                    <p:anim calcmode="lin" valueType="num">
                                      <p:cBhvr additive="repl">
                                        <p:cTn id="61" dur="1250" fill="hold"/>
                                        <p:tgtEl>
                                          <p:spTgt spid="21"/>
                                        </p:tgtEl>
                                        <p:attrNameLst>
                                          <p:attrName>ppt_h</p:attrName>
                                        </p:attrNameLst>
                                      </p:cBhvr>
                                      <p:tavLst>
                                        <p:tav tm="100000">
                                          <p:val>
                                            <p:strVal val="0"/>
                                          </p:val>
                                        </p:tav>
                                        <p:tav tm="100000">
                                          <p:val>
                                            <p:strVal val="#ppt_h"/>
                                          </p:val>
                                        </p:tav>
                                      </p:tavLst>
                                    </p:anim>
                                  </p:childTnLst>
                                </p:cTn>
                              </p:par>
                              <p:par>
                                <p:cTn id="62" presetID="23" presetClass="entr" presetSubtype="16" fill="hold" nodeType="withEffect">
                                  <p:stCondLst>
                                    <p:cond delay="0"/>
                                  </p:stCondLst>
                                  <p:childTnLst>
                                    <p:set>
                                      <p:cBhvr additive="repl">
                                        <p:cTn id="63" dur="3" fill="hold">
                                          <p:stCondLst>
                                            <p:cond delay="0"/>
                                          </p:stCondLst>
                                        </p:cTn>
                                        <p:tgtEl>
                                          <p:spTgt spid="22"/>
                                        </p:tgtEl>
                                        <p:attrNameLst>
                                          <p:attrName>style.visibility</p:attrName>
                                        </p:attrNameLst>
                                      </p:cBhvr>
                                      <p:to>
                                        <p:strVal val="visible"/>
                                      </p:to>
                                    </p:set>
                                    <p:anim calcmode="lin" valueType="num">
                                      <p:cBhvr additive="repl">
                                        <p:cTn id="64" dur="1250" fill="hold"/>
                                        <p:tgtEl>
                                          <p:spTgt spid="22"/>
                                        </p:tgtEl>
                                        <p:attrNameLst>
                                          <p:attrName>ppt_w</p:attrName>
                                        </p:attrNameLst>
                                      </p:cBhvr>
                                      <p:tavLst>
                                        <p:tav tm="100000">
                                          <p:val>
                                            <p:strVal val="0"/>
                                          </p:val>
                                        </p:tav>
                                        <p:tav tm="100000">
                                          <p:val>
                                            <p:strVal val="#ppt_w"/>
                                          </p:val>
                                        </p:tav>
                                      </p:tavLst>
                                    </p:anim>
                                    <p:anim calcmode="lin" valueType="num">
                                      <p:cBhvr additive="repl">
                                        <p:cTn id="65" dur="1250" fill="hold"/>
                                        <p:tgtEl>
                                          <p:spTgt spid="22"/>
                                        </p:tgtEl>
                                        <p:attrNameLst>
                                          <p:attrName>ppt_h</p:attrName>
                                        </p:attrNameLst>
                                      </p:cBhvr>
                                      <p:tavLst>
                                        <p:tav tm="100000">
                                          <p:val>
                                            <p:str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up)">
                                      <p:cBhvr>
                                        <p:cTn id="70" dur="1000"/>
                                        <p:tgtEl>
                                          <p:spTgt spid="27"/>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25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down)">
                                      <p:cBhvr>
                                        <p:cTn id="79" dur="1250"/>
                                        <p:tgtEl>
                                          <p:spTgt spid="2"/>
                                        </p:tgtEl>
                                      </p:cBhvr>
                                    </p:animEffect>
                                  </p:childTnLst>
                                </p:cTn>
                              </p:par>
                            </p:childTnLst>
                          </p:cTn>
                        </p:par>
                        <p:par>
                          <p:cTn id="80" fill="hold">
                            <p:stCondLst>
                              <p:cond delay="1250"/>
                            </p:stCondLst>
                            <p:childTnLst>
                              <p:par>
                                <p:cTn id="81" presetID="10" presetClass="entr" presetSubtype="0" fill="hold" nodeType="afterEffect">
                                  <p:stCondLst>
                                    <p:cond delay="0"/>
                                  </p:stCondLst>
                                  <p:childTnLst>
                                    <p:set>
                                      <p:cBhvr>
                                        <p:cTn id="82" dur="1" fill="hold">
                                          <p:stCondLst>
                                            <p:cond delay="0"/>
                                          </p:stCondLst>
                                        </p:cTn>
                                        <p:tgtEl>
                                          <p:spTgt spid="3074"/>
                                        </p:tgtEl>
                                        <p:attrNameLst>
                                          <p:attrName>style.visibility</p:attrName>
                                        </p:attrNameLst>
                                      </p:cBhvr>
                                      <p:to>
                                        <p:strVal val="visible"/>
                                      </p:to>
                                    </p:set>
                                    <p:animEffect transition="in" filter="fade">
                                      <p:cBhvr>
                                        <p:cTn id="83" dur="1250"/>
                                        <p:tgtEl>
                                          <p:spTgt spid="307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up)">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mas mod.jpg"/>
          <p:cNvPicPr>
            <a:picLocks noChangeAspect="1"/>
          </p:cNvPicPr>
          <p:nvPr/>
        </p:nvPicPr>
        <p:blipFill>
          <a:blip r:embed="rId3" cstate="print"/>
          <a:srcRect/>
          <a:stretch>
            <a:fillRect/>
          </a:stretch>
        </p:blipFill>
        <p:spPr bwMode="auto">
          <a:xfrm>
            <a:off x="250825" y="1952625"/>
            <a:ext cx="5616575" cy="4860925"/>
          </a:xfrm>
          <a:prstGeom prst="rect">
            <a:avLst/>
          </a:prstGeom>
          <a:noFill/>
          <a:ln w="9525">
            <a:noFill/>
            <a:miter lim="800000"/>
            <a:headEnd/>
            <a:tailEnd/>
          </a:ln>
        </p:spPr>
      </p:pic>
      <p:sp>
        <p:nvSpPr>
          <p:cNvPr id="3" name="2 Título"/>
          <p:cNvSpPr>
            <a:spLocks noGrp="1"/>
          </p:cNvSpPr>
          <p:nvPr>
            <p:ph type="title"/>
          </p:nvPr>
        </p:nvSpPr>
        <p:spPr/>
        <p:txBody>
          <a:bodyPr>
            <a:normAutofit fontScale="90000"/>
          </a:bodyPr>
          <a:lstStyle/>
          <a:p>
            <a:r>
              <a:rPr lang="es-AR" dirty="0" smtClean="0"/>
              <a:t>Mapas Dinámicos de Radiaciones</a:t>
            </a:r>
            <a:br>
              <a:rPr lang="es-AR" dirty="0" smtClean="0"/>
            </a:br>
            <a:r>
              <a:rPr lang="es-AR" dirty="0" smtClean="0"/>
              <a:t>K113</a:t>
            </a:r>
          </a:p>
        </p:txBody>
      </p:sp>
      <p:sp>
        <p:nvSpPr>
          <p:cNvPr id="77827"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BF3878-DB16-4B1D-B034-01DF8372F8AE}" type="slidenum">
              <a:rPr lang="es-AR"/>
              <a:pPr fontAlgn="base">
                <a:spcBef>
                  <a:spcPct val="0"/>
                </a:spcBef>
                <a:spcAft>
                  <a:spcPct val="0"/>
                </a:spcAft>
              </a:pPr>
              <a:t>9</a:t>
            </a:fld>
            <a:endParaRPr lang="es-AR"/>
          </a:p>
        </p:txBody>
      </p:sp>
      <p:sp>
        <p:nvSpPr>
          <p:cNvPr id="16" name="Text Box 9"/>
          <p:cNvSpPr txBox="1">
            <a:spLocks noChangeArrowheads="1"/>
          </p:cNvSpPr>
          <p:nvPr/>
        </p:nvSpPr>
        <p:spPr bwMode="auto">
          <a:xfrm>
            <a:off x="6084888" y="2781300"/>
            <a:ext cx="2987675" cy="3743325"/>
          </a:xfrm>
          <a:prstGeom prst="rect">
            <a:avLst/>
          </a:prstGeom>
          <a:noFill/>
          <a:ln w="9525">
            <a:noFill/>
            <a:round/>
            <a:headEnd/>
            <a:tailEnd/>
          </a:ln>
        </p:spPr>
        <p:txBody>
          <a:bodyPr lIns="81631" tIns="55215" rIns="81631" bIns="40816"/>
          <a:lstStyle/>
          <a:p>
            <a:pPr marL="273050" indent="-273050" algn="just">
              <a:lnSpc>
                <a:spcPct val="93000"/>
              </a:lnSpc>
              <a:spcBef>
                <a:spcPts val="600"/>
              </a:spcBef>
              <a:buClr>
                <a:schemeClr val="accent1"/>
              </a:buClr>
              <a:buSzPct val="100000"/>
              <a:buFont typeface="Symbol" pitchFamily="18" charset="2"/>
              <a:buChar char=""/>
              <a:tabLst>
                <a:tab pos="657225" algn="l"/>
                <a:tab pos="1312863" algn="l"/>
                <a:tab pos="1970088" algn="l"/>
                <a:tab pos="2627313" algn="l"/>
              </a:tabLst>
            </a:pPr>
            <a:r>
              <a:rPr lang="es-ES" dirty="0">
                <a:solidFill>
                  <a:schemeClr val="tx2"/>
                </a:solidFill>
                <a:latin typeface="Candara" pitchFamily="34" charset="0"/>
              </a:rPr>
              <a:t>Los mapas dinámicos de radiaciones o Mapeos son una herramienta de alto nivel de comunicación social.</a:t>
            </a:r>
          </a:p>
          <a:p>
            <a:pPr marL="273050" indent="-273050" algn="just">
              <a:lnSpc>
                <a:spcPct val="93000"/>
              </a:lnSpc>
              <a:spcBef>
                <a:spcPts val="600"/>
              </a:spcBef>
              <a:buClr>
                <a:schemeClr val="accent1"/>
              </a:buClr>
              <a:buSzPct val="100000"/>
              <a:buFont typeface="Symbol" pitchFamily="18" charset="2"/>
              <a:buChar char=""/>
              <a:tabLst>
                <a:tab pos="657225" algn="l"/>
                <a:tab pos="1312863" algn="l"/>
                <a:tab pos="1970088" algn="l"/>
                <a:tab pos="2627313" algn="l"/>
              </a:tabLst>
            </a:pPr>
            <a:r>
              <a:rPr lang="es-ES" dirty="0">
                <a:solidFill>
                  <a:schemeClr val="tx2"/>
                </a:solidFill>
                <a:latin typeface="Candara" pitchFamily="34" charset="0"/>
              </a:rPr>
              <a:t>Se basan en mediciones por segundos, isotrópicas y </a:t>
            </a:r>
            <a:r>
              <a:rPr lang="es-ES" dirty="0" err="1">
                <a:solidFill>
                  <a:schemeClr val="tx2"/>
                </a:solidFill>
                <a:latin typeface="Candara" pitchFamily="34" charset="0"/>
              </a:rPr>
              <a:t>georeferenciadas</a:t>
            </a:r>
            <a:r>
              <a:rPr lang="es-ES" dirty="0">
                <a:solidFill>
                  <a:schemeClr val="tx2"/>
                </a:solidFill>
                <a:latin typeface="Candara" pitchFamily="34" charset="0"/>
              </a:rPr>
              <a:t>, a nivel de calles, las cuales se traducen en colores sobre un mapa, que da una percepción cualitativa en la población.</a:t>
            </a:r>
          </a:p>
          <a:p>
            <a:pPr marL="273050" indent="-273050">
              <a:lnSpc>
                <a:spcPct val="93000"/>
              </a:lnSpc>
              <a:spcBef>
                <a:spcPts val="600"/>
              </a:spcBef>
              <a:buClr>
                <a:schemeClr val="accent1"/>
              </a:buClr>
              <a:buSzPct val="100000"/>
              <a:buFont typeface="Symbol" pitchFamily="18" charset="2"/>
              <a:buChar char=""/>
              <a:tabLst>
                <a:tab pos="657225" algn="l"/>
                <a:tab pos="1312863" algn="l"/>
                <a:tab pos="1970088" algn="l"/>
                <a:tab pos="2627313" algn="l"/>
              </a:tabLst>
            </a:pPr>
            <a:endParaRPr lang="es-ES" dirty="0">
              <a:solidFill>
                <a:schemeClr val="tx2"/>
              </a:solidFill>
              <a:latin typeface="Candar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1000"/>
                                        <p:tgtEl>
                                          <p:spTgt spid="16">
                                            <p:txEl>
                                              <p:pRg st="0" end="0"/>
                                            </p:txEl>
                                          </p:spTgt>
                                        </p:tgtEl>
                                      </p:cBhvr>
                                    </p:animEffect>
                                    <p:anim calcmode="lin" valueType="num">
                                      <p:cBhvr>
                                        <p:cTn id="1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7" presetClass="entr" presetSubtype="0" fill="hold" grpId="0" nodeType="after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1000"/>
                                        <p:tgtEl>
                                          <p:spTgt spid="16">
                                            <p:txEl>
                                              <p:pRg st="1" end="1"/>
                                            </p:txEl>
                                          </p:spTgt>
                                        </p:tgtEl>
                                      </p:cBhvr>
                                    </p:animEffect>
                                    <p:anim calcmode="lin" valueType="num">
                                      <p:cBhvr>
                                        <p:cTn id="24"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F5C16A11FF3142AD98FE93BCD0A370" ma:contentTypeVersion="1" ma:contentTypeDescription="Create a new document." ma:contentTypeScope="" ma:versionID="da3e9551827be27c540814dd12af468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8D68B5-77D6-49EE-89CB-6B4655856539}"/>
</file>

<file path=customXml/itemProps2.xml><?xml version="1.0" encoding="utf-8"?>
<ds:datastoreItem xmlns:ds="http://schemas.openxmlformats.org/officeDocument/2006/customXml" ds:itemID="{9257B249-AF60-4B88-95BE-13D793E5848A}"/>
</file>

<file path=customXml/itemProps3.xml><?xml version="1.0" encoding="utf-8"?>
<ds:datastoreItem xmlns:ds="http://schemas.openxmlformats.org/officeDocument/2006/customXml" ds:itemID="{DE6CA99D-A25F-4537-888A-2A22411E3291}"/>
</file>

<file path=docProps/app.xml><?xml version="1.0" encoding="utf-8"?>
<Properties xmlns="http://schemas.openxmlformats.org/officeDocument/2006/extended-properties" xmlns:vt="http://schemas.openxmlformats.org/officeDocument/2006/docPropsVTypes">
  <Template/>
  <TotalTime>159</TotalTime>
  <Words>1917</Words>
  <Application>Microsoft Office PowerPoint</Application>
  <PresentationFormat>On-screen Show (4:3)</PresentationFormat>
  <Paragraphs>179</Paragraphs>
  <Slides>21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 Unicode MS</vt:lpstr>
      <vt:lpstr>Arial</vt:lpstr>
      <vt:lpstr>Calibri</vt:lpstr>
      <vt:lpstr>Candara</vt:lpstr>
      <vt:lpstr>Gisha</vt:lpstr>
      <vt:lpstr>Symbol</vt:lpstr>
      <vt:lpstr>Times New Roman</vt:lpstr>
      <vt:lpstr>Wingdings</vt:lpstr>
      <vt:lpstr>Office Theme</vt:lpstr>
      <vt:lpstr> </vt:lpstr>
      <vt:lpstr>Contribuciones de la UIT en los Estándares de CEM</vt:lpstr>
      <vt:lpstr>Comunicación con el público acerca de CEM</vt:lpstr>
      <vt:lpstr>¿Por qué UIT trabaja en temas relacionados con la Comunicación con el público acerca de CEM?</vt:lpstr>
      <vt:lpstr>Consecuencias de la Problemática</vt:lpstr>
      <vt:lpstr>PowerPoint Presentation</vt:lpstr>
      <vt:lpstr>Efectos que se generan</vt:lpstr>
      <vt:lpstr>Síntesis y Propuesta UIT</vt:lpstr>
      <vt:lpstr>Mapas Dinámicos de Radiaciones K113</vt:lpstr>
      <vt:lpstr>Sistema de Monitoreo Continuo  K.83</vt:lpstr>
      <vt:lpstr>Sistema de Monitoreo Continuo - Enlace público -</vt:lpstr>
      <vt:lpstr>Sistemas similares de Control Continuo de las RNI, de reciente instalación</vt:lpstr>
      <vt:lpstr>PowerPoint Presentation</vt:lpstr>
      <vt:lpstr>PowerPoint Presentation</vt:lpstr>
      <vt:lpstr>PowerPoint Presentation</vt:lpstr>
      <vt:lpstr>PowerPoint Presentation</vt:lpstr>
      <vt:lpstr>PowerPoint Presentation</vt:lpstr>
      <vt:lpstr>Consideraciones sobre CEM para planificadores y desarrolladores de ciudades</vt:lpstr>
      <vt:lpstr>PowerPoint Presentation</vt:lpstr>
      <vt:lpstr>Muchas gracias Ing. Héctor Mario Carril VP CE5 Medio Ambiente y Cambio Climático. UIT-T hectormario.carril@ties.itu.int (+54)-9-11-54817955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Unknown</cp:lastModifiedBy>
  <cp:revision>18</cp:revision>
  <dcterms:created xsi:type="dcterms:W3CDTF">2016-02-05T15:38:40Z</dcterms:created>
  <dcterms:modified xsi:type="dcterms:W3CDTF">2016-09-05T18:59:34Z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0x010100DEF5C16A11FF3142AD98FE93BCD0A370</vt:lpwstr>
  </property>
</Properties>
</file>