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presentation.xml" ContentType="application/vnd.openxmlformats-officedocument.presentationml.presentation.main+xml"/>
  <Override PartName="/ppt/slides/slide19.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drawing1.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66" r:id="rId2"/>
    <p:sldId id="274" r:id="rId3"/>
    <p:sldId id="279" r:id="rId4"/>
    <p:sldId id="278" r:id="rId5"/>
    <p:sldId id="280" r:id="rId6"/>
    <p:sldId id="275" r:id="rId7"/>
    <p:sldId id="276" r:id="rId8"/>
    <p:sldId id="277" r:id="rId9"/>
    <p:sldId id="283" r:id="rId10"/>
    <p:sldId id="284" r:id="rId11"/>
    <p:sldId id="282" r:id="rId12"/>
    <p:sldId id="256" r:id="rId13"/>
    <p:sldId id="267" r:id="rId14"/>
    <p:sldId id="269" r:id="rId15"/>
    <p:sldId id="268" r:id="rId16"/>
    <p:sldId id="270" r:id="rId17"/>
    <p:sldId id="273" r:id="rId18"/>
    <p:sldId id="264" r:id="rId19"/>
    <p:sldId id="265" r:id="rId20"/>
  </p:sldIdLst>
  <p:sldSz cx="9144000" cy="6858000" type="screen4x3"/>
  <p:notesSz cx="67945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57" autoAdjust="0"/>
    <p:restoredTop sz="94653"/>
  </p:normalViewPr>
  <p:slideViewPr>
    <p:cSldViewPr snapToGrid="0" snapToObjects="1" showGuides="1">
      <p:cViewPr varScale="1">
        <p:scale>
          <a:sx n="67" d="100"/>
          <a:sy n="67" d="100"/>
        </p:scale>
        <p:origin x="151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8B538C-AC93-4B3F-BD7C-574B0170E12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CA"/>
        </a:p>
      </dgm:t>
    </dgm:pt>
    <dgm:pt modelId="{C4EF4230-0632-4AEE-A15F-C6EE1AB62A5F}">
      <dgm:prSet phldrT="[Text]" custT="1"/>
      <dgm:spPr/>
      <dgm:t>
        <a:bodyPr/>
        <a:lstStyle/>
        <a:p>
          <a:r>
            <a:rPr lang="en-US" sz="2000" dirty="0" smtClean="0"/>
            <a:t>GT1 </a:t>
          </a:r>
          <a:r>
            <a:rPr lang="en-US" sz="2000" dirty="0" err="1" smtClean="0"/>
            <a:t>Definición</a:t>
          </a:r>
          <a:r>
            <a:rPr lang="en-US" sz="2000" dirty="0" smtClean="0"/>
            <a:t> del Marco	</a:t>
          </a:r>
          <a:endParaRPr lang="en-CA" sz="2000" dirty="0"/>
        </a:p>
      </dgm:t>
    </dgm:pt>
    <dgm:pt modelId="{5CAFBB33-E80E-4FD5-93C7-4060968CA552}" type="parTrans" cxnId="{B15CDD22-7965-40BB-B39B-33D3978C5F33}">
      <dgm:prSet/>
      <dgm:spPr/>
      <dgm:t>
        <a:bodyPr/>
        <a:lstStyle/>
        <a:p>
          <a:endParaRPr lang="en-CA" sz="1600"/>
        </a:p>
      </dgm:t>
    </dgm:pt>
    <dgm:pt modelId="{E79C8A0E-6F51-48F7-B3B6-82E4F2333606}" type="sibTrans" cxnId="{B15CDD22-7965-40BB-B39B-33D3978C5F33}">
      <dgm:prSet/>
      <dgm:spPr/>
      <dgm:t>
        <a:bodyPr/>
        <a:lstStyle/>
        <a:p>
          <a:endParaRPr lang="en-CA" sz="1600"/>
        </a:p>
      </dgm:t>
    </dgm:pt>
    <dgm:pt modelId="{85735C07-09AC-4784-BA2D-F7DF9F20B1CC}">
      <dgm:prSet phldrT="[Text]" custT="1"/>
      <dgm:spPr/>
      <dgm:t>
        <a:bodyPr/>
        <a:lstStyle/>
        <a:p>
          <a:r>
            <a:rPr lang="en-US" sz="2000" dirty="0" smtClean="0"/>
            <a:t>Planificación urbana</a:t>
          </a:r>
          <a:endParaRPr lang="en-CA" sz="2000" dirty="0"/>
        </a:p>
      </dgm:t>
    </dgm:pt>
    <dgm:pt modelId="{A6050D4B-0432-4937-8CDF-2AE164D8EC56}" type="parTrans" cxnId="{1B27EEFA-F809-4062-B59A-700B138D4278}">
      <dgm:prSet/>
      <dgm:spPr/>
      <dgm:t>
        <a:bodyPr/>
        <a:lstStyle/>
        <a:p>
          <a:endParaRPr lang="en-CA" sz="1600"/>
        </a:p>
      </dgm:t>
    </dgm:pt>
    <dgm:pt modelId="{053282B0-D961-4923-8AAB-6157358BF4DC}" type="sibTrans" cxnId="{1B27EEFA-F809-4062-B59A-700B138D4278}">
      <dgm:prSet/>
      <dgm:spPr/>
      <dgm:t>
        <a:bodyPr/>
        <a:lstStyle/>
        <a:p>
          <a:endParaRPr lang="en-CA" sz="1600"/>
        </a:p>
      </dgm:t>
    </dgm:pt>
    <dgm:pt modelId="{C2C90614-E0CB-40D6-8A2B-6CAC7A54E59A}">
      <dgm:prSet phldrT="[Text]" custT="1"/>
      <dgm:spPr/>
      <dgm:t>
        <a:bodyPr/>
        <a:lstStyle/>
        <a:p>
          <a:r>
            <a:rPr lang="en-US" sz="2000" dirty="0" err="1" smtClean="0"/>
            <a:t>Indicadores</a:t>
          </a:r>
          <a:r>
            <a:rPr lang="en-US" sz="2000" dirty="0" smtClean="0"/>
            <a:t> </a:t>
          </a:r>
          <a:r>
            <a:rPr lang="en-US" sz="2000" dirty="0" err="1" smtClean="0"/>
            <a:t>fundamentales</a:t>
          </a:r>
          <a:r>
            <a:rPr lang="en-US" sz="2000" dirty="0" smtClean="0"/>
            <a:t> de </a:t>
          </a:r>
          <a:r>
            <a:rPr lang="en-US" sz="2000" dirty="0" err="1" smtClean="0"/>
            <a:t>rendimiento</a:t>
          </a:r>
          <a:endParaRPr lang="en-CA" sz="2000" dirty="0"/>
        </a:p>
      </dgm:t>
    </dgm:pt>
    <dgm:pt modelId="{AB6002B6-9CA4-4248-A7EC-38ADFF2903E8}" type="parTrans" cxnId="{DBC37C14-0640-4BC5-83A0-9216007C93F6}">
      <dgm:prSet/>
      <dgm:spPr/>
      <dgm:t>
        <a:bodyPr/>
        <a:lstStyle/>
        <a:p>
          <a:endParaRPr lang="en-CA" sz="1600"/>
        </a:p>
      </dgm:t>
    </dgm:pt>
    <dgm:pt modelId="{64A54E40-B99B-4BE9-A5BB-001FFB66642D}" type="sibTrans" cxnId="{DBC37C14-0640-4BC5-83A0-9216007C93F6}">
      <dgm:prSet/>
      <dgm:spPr/>
      <dgm:t>
        <a:bodyPr/>
        <a:lstStyle/>
        <a:p>
          <a:endParaRPr lang="en-CA" sz="1600"/>
        </a:p>
      </dgm:t>
    </dgm:pt>
    <dgm:pt modelId="{89A2E629-B9E0-4BC4-BA60-17A3F4498E6B}">
      <dgm:prSet phldrT="[Text]" custT="1"/>
      <dgm:spPr/>
      <dgm:t>
        <a:bodyPr/>
        <a:lstStyle/>
        <a:p>
          <a:r>
            <a:rPr lang="en-US" sz="2000" dirty="0" smtClean="0"/>
            <a:t>GT 2Conexión de ciudades y </a:t>
          </a:r>
          <a:r>
            <a:rPr lang="en-US" sz="2000" dirty="0" err="1" smtClean="0"/>
            <a:t>comunidades</a:t>
          </a:r>
          <a:endParaRPr lang="en-CA" sz="2000" dirty="0"/>
        </a:p>
      </dgm:t>
    </dgm:pt>
    <dgm:pt modelId="{99FEDE79-A2E2-4C5F-A2D3-38A30758B76C}" type="parTrans" cxnId="{18BE039D-FA9F-4BE2-A39C-FD49A65F2825}">
      <dgm:prSet/>
      <dgm:spPr/>
      <dgm:t>
        <a:bodyPr/>
        <a:lstStyle/>
        <a:p>
          <a:endParaRPr lang="en-CA" sz="1600"/>
        </a:p>
      </dgm:t>
    </dgm:pt>
    <dgm:pt modelId="{53B782A4-15AC-42D4-B49C-4BDD755CCABA}" type="sibTrans" cxnId="{18BE039D-FA9F-4BE2-A39C-FD49A65F2825}">
      <dgm:prSet/>
      <dgm:spPr/>
      <dgm:t>
        <a:bodyPr/>
        <a:lstStyle/>
        <a:p>
          <a:endParaRPr lang="en-CA" sz="1600"/>
        </a:p>
      </dgm:t>
    </dgm:pt>
    <dgm:pt modelId="{078E86FD-3A57-4610-A248-9543E5CFF31C}">
      <dgm:prSet phldrT="[Text]" custT="1"/>
      <dgm:spPr/>
      <dgm:t>
        <a:bodyPr/>
        <a:lstStyle/>
        <a:p>
          <a:r>
            <a:rPr lang="en-US" sz="2000" dirty="0" smtClean="0"/>
            <a:t>Vida inteligente</a:t>
          </a:r>
          <a:endParaRPr lang="en-CA" sz="2000" dirty="0"/>
        </a:p>
      </dgm:t>
    </dgm:pt>
    <dgm:pt modelId="{62B0AF98-6C70-4547-8461-56968B40D37D}" type="parTrans" cxnId="{4886E78A-4EB5-42AF-9773-E299D38D5C49}">
      <dgm:prSet/>
      <dgm:spPr/>
      <dgm:t>
        <a:bodyPr/>
        <a:lstStyle/>
        <a:p>
          <a:endParaRPr lang="en-CA" sz="1600"/>
        </a:p>
      </dgm:t>
    </dgm:pt>
    <dgm:pt modelId="{5A3A3416-71BA-4FEB-9AF7-6DFF5E38F415}" type="sibTrans" cxnId="{4886E78A-4EB5-42AF-9773-E299D38D5C49}">
      <dgm:prSet/>
      <dgm:spPr/>
      <dgm:t>
        <a:bodyPr/>
        <a:lstStyle/>
        <a:p>
          <a:endParaRPr lang="en-CA" sz="1600"/>
        </a:p>
      </dgm:t>
    </dgm:pt>
    <dgm:pt modelId="{2EA10F9B-76B7-4C71-889C-06E2F746CE5F}">
      <dgm:prSet phldrT="[Text]" custT="1"/>
      <dgm:spPr/>
      <dgm:t>
        <a:bodyPr/>
        <a:lstStyle/>
        <a:p>
          <a:r>
            <a:rPr lang="en-US" sz="2000" dirty="0" smtClean="0"/>
            <a:t>GT3 </a:t>
          </a:r>
          <a:r>
            <a:rPr lang="en-US" sz="2000" dirty="0" err="1" smtClean="0"/>
            <a:t>Aumento</a:t>
          </a:r>
          <a:r>
            <a:rPr lang="en-US" sz="2000" dirty="0" smtClean="0"/>
            <a:t> de la </a:t>
          </a:r>
          <a:r>
            <a:rPr lang="en-US" sz="2000" dirty="0" err="1" smtClean="0"/>
            <a:t>innovación</a:t>
          </a:r>
          <a:r>
            <a:rPr lang="en-US" sz="2000" dirty="0" smtClean="0"/>
            <a:t> y la </a:t>
          </a:r>
          <a:r>
            <a:rPr lang="en-US" sz="2000" dirty="0" err="1" smtClean="0"/>
            <a:t>participación</a:t>
          </a:r>
          <a:endParaRPr lang="en-CA" sz="2000" dirty="0"/>
        </a:p>
      </dgm:t>
    </dgm:pt>
    <dgm:pt modelId="{64E6BCC7-D921-44FE-B8D0-04BE9BF9F327}" type="parTrans" cxnId="{F2564705-A730-4D30-962A-813F0853FD3A}">
      <dgm:prSet/>
      <dgm:spPr/>
      <dgm:t>
        <a:bodyPr/>
        <a:lstStyle/>
        <a:p>
          <a:endParaRPr lang="en-CA" sz="1600"/>
        </a:p>
      </dgm:t>
    </dgm:pt>
    <dgm:pt modelId="{A8F88418-9834-4EED-B080-F83632CD634B}" type="sibTrans" cxnId="{F2564705-A730-4D30-962A-813F0853FD3A}">
      <dgm:prSet/>
      <dgm:spPr/>
      <dgm:t>
        <a:bodyPr/>
        <a:lstStyle/>
        <a:p>
          <a:endParaRPr lang="en-CA" sz="1600"/>
        </a:p>
      </dgm:t>
    </dgm:pt>
    <dgm:pt modelId="{EA19B108-2AE3-4574-B432-789ABDD4586F}">
      <dgm:prSet phldrT="[Text]" custT="1"/>
      <dgm:spPr/>
      <dgm:t>
        <a:bodyPr/>
        <a:lstStyle/>
        <a:p>
          <a:r>
            <a:rPr lang="en-US" sz="2000" dirty="0" err="1" smtClean="0"/>
            <a:t>Gobernanza</a:t>
          </a:r>
          <a:r>
            <a:rPr lang="en-US" sz="2000" dirty="0" smtClean="0"/>
            <a:t> inteligente</a:t>
          </a:r>
          <a:endParaRPr lang="en-CA" sz="2000" dirty="0"/>
        </a:p>
      </dgm:t>
    </dgm:pt>
    <dgm:pt modelId="{140D2EA3-9505-43C5-A5A5-A2675509FA47}" type="parTrans" cxnId="{22AFDDC1-160F-4FD6-9C6A-3FB12A9D1F1B}">
      <dgm:prSet/>
      <dgm:spPr/>
      <dgm:t>
        <a:bodyPr/>
        <a:lstStyle/>
        <a:p>
          <a:endParaRPr lang="en-CA" sz="1600"/>
        </a:p>
      </dgm:t>
    </dgm:pt>
    <dgm:pt modelId="{59952230-73F6-4CDE-A2B0-8636340D7FB7}" type="sibTrans" cxnId="{22AFDDC1-160F-4FD6-9C6A-3FB12A9D1F1B}">
      <dgm:prSet/>
      <dgm:spPr/>
      <dgm:t>
        <a:bodyPr/>
        <a:lstStyle/>
        <a:p>
          <a:endParaRPr lang="en-CA" sz="1600"/>
        </a:p>
      </dgm:t>
    </dgm:pt>
    <dgm:pt modelId="{81F6D4BB-9E38-4EF6-9A8B-F2C84580DC35}">
      <dgm:prSet phldrT="[Text]" custT="1"/>
      <dgm:spPr/>
      <dgm:t>
        <a:bodyPr/>
        <a:lstStyle/>
        <a:p>
          <a:r>
            <a:rPr lang="en-US" sz="2000" dirty="0" err="1" smtClean="0"/>
            <a:t>Política</a:t>
          </a:r>
          <a:r>
            <a:rPr lang="en-US" sz="2000" dirty="0" smtClean="0"/>
            <a:t>, </a:t>
          </a:r>
          <a:r>
            <a:rPr lang="en-US" sz="2000" dirty="0" err="1" smtClean="0"/>
            <a:t>normas</a:t>
          </a:r>
          <a:r>
            <a:rPr lang="en-US" sz="2000" dirty="0" smtClean="0"/>
            <a:t> y </a:t>
          </a:r>
          <a:r>
            <a:rPr lang="en-US" sz="2000" dirty="0" err="1" smtClean="0"/>
            <a:t>reglamentación</a:t>
          </a:r>
          <a:endParaRPr lang="en-CA" sz="2000" dirty="0"/>
        </a:p>
      </dgm:t>
    </dgm:pt>
    <dgm:pt modelId="{05CFD6A4-39FA-47EE-BD7B-FC9869C66345}" type="parTrans" cxnId="{FCC9FAC2-ECA3-4A3D-8151-1CC9E6F3CDBE}">
      <dgm:prSet/>
      <dgm:spPr/>
      <dgm:t>
        <a:bodyPr/>
        <a:lstStyle/>
        <a:p>
          <a:endParaRPr lang="en-CA" sz="1600"/>
        </a:p>
      </dgm:t>
    </dgm:pt>
    <dgm:pt modelId="{216EF1BE-247D-4846-AF23-F7CA15215D19}" type="sibTrans" cxnId="{FCC9FAC2-ECA3-4A3D-8151-1CC9E6F3CDBE}">
      <dgm:prSet/>
      <dgm:spPr/>
      <dgm:t>
        <a:bodyPr/>
        <a:lstStyle/>
        <a:p>
          <a:endParaRPr lang="en-CA" sz="1600"/>
        </a:p>
      </dgm:t>
    </dgm:pt>
    <dgm:pt modelId="{CC99C36B-88D8-4B8F-A071-18EF17DE621C}">
      <dgm:prSet phldrT="[Text]" custT="1"/>
      <dgm:spPr/>
      <dgm:t>
        <a:bodyPr/>
        <a:lstStyle/>
        <a:p>
          <a:r>
            <a:rPr lang="en-US" sz="2000" dirty="0" err="1" smtClean="0"/>
            <a:t>Movilidad</a:t>
          </a:r>
          <a:r>
            <a:rPr lang="en-US" sz="2000" dirty="0" smtClean="0"/>
            <a:t> inteligente</a:t>
          </a:r>
          <a:endParaRPr lang="en-CA" sz="2000" dirty="0"/>
        </a:p>
      </dgm:t>
    </dgm:pt>
    <dgm:pt modelId="{746AB0A5-B77D-448F-BB19-8CABC38A9B22}" type="parTrans" cxnId="{DF84ECFA-EFEC-4716-AF2B-0A51E1B13BC7}">
      <dgm:prSet/>
      <dgm:spPr/>
      <dgm:t>
        <a:bodyPr/>
        <a:lstStyle/>
        <a:p>
          <a:endParaRPr lang="en-CA" sz="1600"/>
        </a:p>
      </dgm:t>
    </dgm:pt>
    <dgm:pt modelId="{9A98C66A-129B-4F85-A07B-6F66395ED327}" type="sibTrans" cxnId="{DF84ECFA-EFEC-4716-AF2B-0A51E1B13BC7}">
      <dgm:prSet/>
      <dgm:spPr/>
      <dgm:t>
        <a:bodyPr/>
        <a:lstStyle/>
        <a:p>
          <a:endParaRPr lang="en-CA" sz="1600"/>
        </a:p>
      </dgm:t>
    </dgm:pt>
    <dgm:pt modelId="{76191339-F9D4-48EC-BF75-067F7FFA81A7}">
      <dgm:prSet phldrT="[Text]" custT="1"/>
      <dgm:spPr/>
      <dgm:t>
        <a:bodyPr/>
        <a:lstStyle/>
        <a:p>
          <a:r>
            <a:rPr lang="en-US" sz="2000" dirty="0" smtClean="0"/>
            <a:t>Medio </a:t>
          </a:r>
          <a:r>
            <a:rPr lang="en-US" sz="2000" dirty="0" err="1" smtClean="0"/>
            <a:t>ambiente</a:t>
          </a:r>
          <a:r>
            <a:rPr lang="en-US" sz="2000" dirty="0" smtClean="0"/>
            <a:t> inteligente</a:t>
          </a:r>
          <a:endParaRPr lang="en-CA" sz="2000" dirty="0"/>
        </a:p>
      </dgm:t>
    </dgm:pt>
    <dgm:pt modelId="{9A4F597E-3B62-4438-BAFA-7705B86E0F08}" type="parTrans" cxnId="{C6CF9ED4-66B8-492B-B9C5-0D5E8C860FDA}">
      <dgm:prSet/>
      <dgm:spPr/>
      <dgm:t>
        <a:bodyPr/>
        <a:lstStyle/>
        <a:p>
          <a:endParaRPr lang="en-CA" sz="1600"/>
        </a:p>
      </dgm:t>
    </dgm:pt>
    <dgm:pt modelId="{454895B3-7DB0-4558-B092-87E0DA7CAAE5}" type="sibTrans" cxnId="{C6CF9ED4-66B8-492B-B9C5-0D5E8C860FDA}">
      <dgm:prSet/>
      <dgm:spPr/>
      <dgm:t>
        <a:bodyPr/>
        <a:lstStyle/>
        <a:p>
          <a:endParaRPr lang="en-CA" sz="1600"/>
        </a:p>
      </dgm:t>
    </dgm:pt>
    <dgm:pt modelId="{BACF7759-2A50-4202-A94C-03EAD3F6F59B}">
      <dgm:prSet phldrT="[Text]" custT="1"/>
      <dgm:spPr/>
      <dgm:t>
        <a:bodyPr/>
        <a:lstStyle/>
        <a:p>
          <a:r>
            <a:rPr lang="en-US" sz="2000" dirty="0" smtClean="0"/>
            <a:t>Personas inteligentes</a:t>
          </a:r>
          <a:endParaRPr lang="en-CA" sz="2000" dirty="0"/>
        </a:p>
      </dgm:t>
    </dgm:pt>
    <dgm:pt modelId="{FD067089-44D5-4293-A9DD-3B36F82AD54E}" type="parTrans" cxnId="{E22C6781-EF14-411F-9884-51C51DFB1724}">
      <dgm:prSet/>
      <dgm:spPr/>
      <dgm:t>
        <a:bodyPr/>
        <a:lstStyle/>
        <a:p>
          <a:endParaRPr lang="en-CA" sz="1600"/>
        </a:p>
      </dgm:t>
    </dgm:pt>
    <dgm:pt modelId="{3B676FAB-3F65-40AF-8FB8-4EAB76C6C695}" type="sibTrans" cxnId="{E22C6781-EF14-411F-9884-51C51DFB1724}">
      <dgm:prSet/>
      <dgm:spPr/>
      <dgm:t>
        <a:bodyPr/>
        <a:lstStyle/>
        <a:p>
          <a:endParaRPr lang="en-CA" sz="1600"/>
        </a:p>
      </dgm:t>
    </dgm:pt>
    <dgm:pt modelId="{F6419912-D541-46EC-93E6-8A89C027822C}">
      <dgm:prSet phldrT="[Text]" custT="1"/>
      <dgm:spPr/>
      <dgm:t>
        <a:bodyPr/>
        <a:lstStyle/>
        <a:p>
          <a:r>
            <a:rPr lang="en-US" sz="2000" dirty="0" err="1" smtClean="0"/>
            <a:t>Economía</a:t>
          </a:r>
          <a:r>
            <a:rPr lang="en-US" sz="2000" dirty="0" smtClean="0"/>
            <a:t> inteligente</a:t>
          </a:r>
          <a:endParaRPr lang="en-CA" sz="2000" dirty="0"/>
        </a:p>
      </dgm:t>
    </dgm:pt>
    <dgm:pt modelId="{C48622F9-1191-444D-8F6E-73845AA728DC}" type="parTrans" cxnId="{1885A956-FEAA-450A-A63A-C125AA306764}">
      <dgm:prSet/>
      <dgm:spPr/>
      <dgm:t>
        <a:bodyPr/>
        <a:lstStyle/>
        <a:p>
          <a:endParaRPr lang="en-CA" sz="1600"/>
        </a:p>
      </dgm:t>
    </dgm:pt>
    <dgm:pt modelId="{995A45D7-AF2B-4FCA-A54C-85E7A5ABAA16}" type="sibTrans" cxnId="{1885A956-FEAA-450A-A63A-C125AA306764}">
      <dgm:prSet/>
      <dgm:spPr/>
      <dgm:t>
        <a:bodyPr/>
        <a:lstStyle/>
        <a:p>
          <a:endParaRPr lang="en-CA" sz="1600"/>
        </a:p>
      </dgm:t>
    </dgm:pt>
    <dgm:pt modelId="{C8528E92-9D76-4AE5-B21A-7CEA54001787}" type="pres">
      <dgm:prSet presAssocID="{088B538C-AC93-4B3F-BD7C-574B0170E12F}" presName="Name0" presStyleCnt="0">
        <dgm:presLayoutVars>
          <dgm:dir/>
          <dgm:animLvl val="lvl"/>
          <dgm:resizeHandles val="exact"/>
        </dgm:presLayoutVars>
      </dgm:prSet>
      <dgm:spPr/>
      <dgm:t>
        <a:bodyPr/>
        <a:lstStyle/>
        <a:p>
          <a:endParaRPr lang="en-CA"/>
        </a:p>
      </dgm:t>
    </dgm:pt>
    <dgm:pt modelId="{A1EC5E33-F7F0-481A-BD4B-AB7DC701E652}" type="pres">
      <dgm:prSet presAssocID="{C4EF4230-0632-4AEE-A15F-C6EE1AB62A5F}" presName="composite" presStyleCnt="0"/>
      <dgm:spPr/>
    </dgm:pt>
    <dgm:pt modelId="{ADF1CE29-8FBB-4F71-8254-72C758746D7B}" type="pres">
      <dgm:prSet presAssocID="{C4EF4230-0632-4AEE-A15F-C6EE1AB62A5F}" presName="parTx" presStyleLbl="alignNode1" presStyleIdx="0" presStyleCnt="3">
        <dgm:presLayoutVars>
          <dgm:chMax val="0"/>
          <dgm:chPref val="0"/>
          <dgm:bulletEnabled val="1"/>
        </dgm:presLayoutVars>
      </dgm:prSet>
      <dgm:spPr/>
      <dgm:t>
        <a:bodyPr/>
        <a:lstStyle/>
        <a:p>
          <a:endParaRPr lang="en-CA"/>
        </a:p>
      </dgm:t>
    </dgm:pt>
    <dgm:pt modelId="{41A95940-A4F4-44F9-8010-0AFE94A58A19}" type="pres">
      <dgm:prSet presAssocID="{C4EF4230-0632-4AEE-A15F-C6EE1AB62A5F}" presName="desTx" presStyleLbl="alignAccFollowNode1" presStyleIdx="0" presStyleCnt="3">
        <dgm:presLayoutVars>
          <dgm:bulletEnabled val="1"/>
        </dgm:presLayoutVars>
      </dgm:prSet>
      <dgm:spPr/>
      <dgm:t>
        <a:bodyPr/>
        <a:lstStyle/>
        <a:p>
          <a:endParaRPr lang="en-CA"/>
        </a:p>
      </dgm:t>
    </dgm:pt>
    <dgm:pt modelId="{6F7C604D-AA48-4393-8360-38385F4C7E48}" type="pres">
      <dgm:prSet presAssocID="{E79C8A0E-6F51-48F7-B3B6-82E4F2333606}" presName="space" presStyleCnt="0"/>
      <dgm:spPr/>
    </dgm:pt>
    <dgm:pt modelId="{A8F642D5-ADFA-43EB-A73B-E3A3123D2B99}" type="pres">
      <dgm:prSet presAssocID="{89A2E629-B9E0-4BC4-BA60-17A3F4498E6B}" presName="composite" presStyleCnt="0"/>
      <dgm:spPr/>
    </dgm:pt>
    <dgm:pt modelId="{557408D8-E485-43A6-AE9F-626D1EF4F1FA}" type="pres">
      <dgm:prSet presAssocID="{89A2E629-B9E0-4BC4-BA60-17A3F4498E6B}" presName="parTx" presStyleLbl="alignNode1" presStyleIdx="1" presStyleCnt="3">
        <dgm:presLayoutVars>
          <dgm:chMax val="0"/>
          <dgm:chPref val="0"/>
          <dgm:bulletEnabled val="1"/>
        </dgm:presLayoutVars>
      </dgm:prSet>
      <dgm:spPr/>
      <dgm:t>
        <a:bodyPr/>
        <a:lstStyle/>
        <a:p>
          <a:endParaRPr lang="en-CA"/>
        </a:p>
      </dgm:t>
    </dgm:pt>
    <dgm:pt modelId="{F0A7CEF3-57C2-411B-AF96-D570FEFECAFC}" type="pres">
      <dgm:prSet presAssocID="{89A2E629-B9E0-4BC4-BA60-17A3F4498E6B}" presName="desTx" presStyleLbl="alignAccFollowNode1" presStyleIdx="1" presStyleCnt="3">
        <dgm:presLayoutVars>
          <dgm:bulletEnabled val="1"/>
        </dgm:presLayoutVars>
      </dgm:prSet>
      <dgm:spPr/>
      <dgm:t>
        <a:bodyPr/>
        <a:lstStyle/>
        <a:p>
          <a:endParaRPr lang="en-CA"/>
        </a:p>
      </dgm:t>
    </dgm:pt>
    <dgm:pt modelId="{1F83D7FE-EA49-47C8-B065-6E8FFA9E3C40}" type="pres">
      <dgm:prSet presAssocID="{53B782A4-15AC-42D4-B49C-4BDD755CCABA}" presName="space" presStyleCnt="0"/>
      <dgm:spPr/>
    </dgm:pt>
    <dgm:pt modelId="{4B9D8794-489F-4FA8-A993-A45B8E59AEF6}" type="pres">
      <dgm:prSet presAssocID="{2EA10F9B-76B7-4C71-889C-06E2F746CE5F}" presName="composite" presStyleCnt="0"/>
      <dgm:spPr/>
    </dgm:pt>
    <dgm:pt modelId="{39FA0315-4353-4B24-B2FD-F311DD3286E1}" type="pres">
      <dgm:prSet presAssocID="{2EA10F9B-76B7-4C71-889C-06E2F746CE5F}" presName="parTx" presStyleLbl="alignNode1" presStyleIdx="2" presStyleCnt="3">
        <dgm:presLayoutVars>
          <dgm:chMax val="0"/>
          <dgm:chPref val="0"/>
          <dgm:bulletEnabled val="1"/>
        </dgm:presLayoutVars>
      </dgm:prSet>
      <dgm:spPr/>
      <dgm:t>
        <a:bodyPr/>
        <a:lstStyle/>
        <a:p>
          <a:endParaRPr lang="en-CA"/>
        </a:p>
      </dgm:t>
    </dgm:pt>
    <dgm:pt modelId="{E39C7BA6-488B-4331-90C2-0229A9CE051E}" type="pres">
      <dgm:prSet presAssocID="{2EA10F9B-76B7-4C71-889C-06E2F746CE5F}" presName="desTx" presStyleLbl="alignAccFollowNode1" presStyleIdx="2" presStyleCnt="3">
        <dgm:presLayoutVars>
          <dgm:bulletEnabled val="1"/>
        </dgm:presLayoutVars>
      </dgm:prSet>
      <dgm:spPr/>
      <dgm:t>
        <a:bodyPr/>
        <a:lstStyle/>
        <a:p>
          <a:endParaRPr lang="en-CA"/>
        </a:p>
      </dgm:t>
    </dgm:pt>
  </dgm:ptLst>
  <dgm:cxnLst>
    <dgm:cxn modelId="{C6CF9ED4-66B8-492B-B9C5-0D5E8C860FDA}" srcId="{89A2E629-B9E0-4BC4-BA60-17A3F4498E6B}" destId="{76191339-F9D4-48EC-BF75-067F7FFA81A7}" srcOrd="2" destOrd="0" parTransId="{9A4F597E-3B62-4438-BAFA-7705B86E0F08}" sibTransId="{454895B3-7DB0-4558-B092-87E0DA7CAAE5}"/>
    <dgm:cxn modelId="{1885A956-FEAA-450A-A63A-C125AA306764}" srcId="{2EA10F9B-76B7-4C71-889C-06E2F746CE5F}" destId="{F6419912-D541-46EC-93E6-8A89C027822C}" srcOrd="2" destOrd="0" parTransId="{C48622F9-1191-444D-8F6E-73845AA728DC}" sibTransId="{995A45D7-AF2B-4FCA-A54C-85E7A5ABAA16}"/>
    <dgm:cxn modelId="{3D365E4C-0752-40B7-B46A-321E2D619A99}" type="presOf" srcId="{2EA10F9B-76B7-4C71-889C-06E2F746CE5F}" destId="{39FA0315-4353-4B24-B2FD-F311DD3286E1}" srcOrd="0" destOrd="0" presId="urn:microsoft.com/office/officeart/2005/8/layout/hList1"/>
    <dgm:cxn modelId="{DBC37C14-0640-4BC5-83A0-9216007C93F6}" srcId="{C4EF4230-0632-4AEE-A15F-C6EE1AB62A5F}" destId="{C2C90614-E0CB-40D6-8A2B-6CAC7A54E59A}" srcOrd="2" destOrd="0" parTransId="{AB6002B6-9CA4-4248-A7EC-38ADFF2903E8}" sibTransId="{64A54E40-B99B-4BE9-A5BB-001FFB66642D}"/>
    <dgm:cxn modelId="{E05EEC57-1D17-44AF-BF10-0B47F4642123}" type="presOf" srcId="{BACF7759-2A50-4202-A94C-03EAD3F6F59B}" destId="{E39C7BA6-488B-4331-90C2-0229A9CE051E}" srcOrd="0" destOrd="1" presId="urn:microsoft.com/office/officeart/2005/8/layout/hList1"/>
    <dgm:cxn modelId="{B15CDD22-7965-40BB-B39B-33D3978C5F33}" srcId="{088B538C-AC93-4B3F-BD7C-574B0170E12F}" destId="{C4EF4230-0632-4AEE-A15F-C6EE1AB62A5F}" srcOrd="0" destOrd="0" parTransId="{5CAFBB33-E80E-4FD5-93C7-4060968CA552}" sibTransId="{E79C8A0E-6F51-48F7-B3B6-82E4F2333606}"/>
    <dgm:cxn modelId="{22AFDDC1-160F-4FD6-9C6A-3FB12A9D1F1B}" srcId="{2EA10F9B-76B7-4C71-889C-06E2F746CE5F}" destId="{EA19B108-2AE3-4574-B432-789ABDD4586F}" srcOrd="0" destOrd="0" parTransId="{140D2EA3-9505-43C5-A5A5-A2675509FA47}" sibTransId="{59952230-73F6-4CDE-A2B0-8636340D7FB7}"/>
    <dgm:cxn modelId="{21F8E8AE-3476-425D-AFFB-D5784AE0DECF}" type="presOf" srcId="{F6419912-D541-46EC-93E6-8A89C027822C}" destId="{E39C7BA6-488B-4331-90C2-0229A9CE051E}" srcOrd="0" destOrd="2" presId="urn:microsoft.com/office/officeart/2005/8/layout/hList1"/>
    <dgm:cxn modelId="{E22C6781-EF14-411F-9884-51C51DFB1724}" srcId="{2EA10F9B-76B7-4C71-889C-06E2F746CE5F}" destId="{BACF7759-2A50-4202-A94C-03EAD3F6F59B}" srcOrd="1" destOrd="0" parTransId="{FD067089-44D5-4293-A9DD-3B36F82AD54E}" sibTransId="{3B676FAB-3F65-40AF-8FB8-4EAB76C6C695}"/>
    <dgm:cxn modelId="{1B27EEFA-F809-4062-B59A-700B138D4278}" srcId="{C4EF4230-0632-4AEE-A15F-C6EE1AB62A5F}" destId="{85735C07-09AC-4784-BA2D-F7DF9F20B1CC}" srcOrd="0" destOrd="0" parTransId="{A6050D4B-0432-4937-8CDF-2AE164D8EC56}" sibTransId="{053282B0-D961-4923-8AAB-6157358BF4DC}"/>
    <dgm:cxn modelId="{25569A13-4A8E-4EDD-9B73-6C4B8EBFD177}" type="presOf" srcId="{EA19B108-2AE3-4574-B432-789ABDD4586F}" destId="{E39C7BA6-488B-4331-90C2-0229A9CE051E}" srcOrd="0" destOrd="0" presId="urn:microsoft.com/office/officeart/2005/8/layout/hList1"/>
    <dgm:cxn modelId="{297E3F8E-2FEC-403F-AAF0-B87A8D145651}" type="presOf" srcId="{C4EF4230-0632-4AEE-A15F-C6EE1AB62A5F}" destId="{ADF1CE29-8FBB-4F71-8254-72C758746D7B}" srcOrd="0" destOrd="0" presId="urn:microsoft.com/office/officeart/2005/8/layout/hList1"/>
    <dgm:cxn modelId="{EB6188C3-BDF8-47DB-BF31-B34444E47953}" type="presOf" srcId="{89A2E629-B9E0-4BC4-BA60-17A3F4498E6B}" destId="{557408D8-E485-43A6-AE9F-626D1EF4F1FA}" srcOrd="0" destOrd="0" presId="urn:microsoft.com/office/officeart/2005/8/layout/hList1"/>
    <dgm:cxn modelId="{4886E78A-4EB5-42AF-9773-E299D38D5C49}" srcId="{89A2E629-B9E0-4BC4-BA60-17A3F4498E6B}" destId="{078E86FD-3A57-4610-A248-9543E5CFF31C}" srcOrd="0" destOrd="0" parTransId="{62B0AF98-6C70-4547-8461-56968B40D37D}" sibTransId="{5A3A3416-71BA-4FEB-9AF7-6DFF5E38F415}"/>
    <dgm:cxn modelId="{5AC2DFF2-CD81-4AB0-8DE9-9D1F146A4B2B}" type="presOf" srcId="{76191339-F9D4-48EC-BF75-067F7FFA81A7}" destId="{F0A7CEF3-57C2-411B-AF96-D570FEFECAFC}" srcOrd="0" destOrd="2" presId="urn:microsoft.com/office/officeart/2005/8/layout/hList1"/>
    <dgm:cxn modelId="{06A9BC1F-11DD-4020-8EBD-B3EC9C85889F}" type="presOf" srcId="{CC99C36B-88D8-4B8F-A071-18EF17DE621C}" destId="{F0A7CEF3-57C2-411B-AF96-D570FEFECAFC}" srcOrd="0" destOrd="1" presId="urn:microsoft.com/office/officeart/2005/8/layout/hList1"/>
    <dgm:cxn modelId="{8C0D15BE-22E1-4884-B9A3-79347B27F769}" type="presOf" srcId="{85735C07-09AC-4784-BA2D-F7DF9F20B1CC}" destId="{41A95940-A4F4-44F9-8010-0AFE94A58A19}" srcOrd="0" destOrd="0" presId="urn:microsoft.com/office/officeart/2005/8/layout/hList1"/>
    <dgm:cxn modelId="{12631143-66DF-4598-8987-FF3CA1EF6771}" type="presOf" srcId="{C2C90614-E0CB-40D6-8A2B-6CAC7A54E59A}" destId="{41A95940-A4F4-44F9-8010-0AFE94A58A19}" srcOrd="0" destOrd="2" presId="urn:microsoft.com/office/officeart/2005/8/layout/hList1"/>
    <dgm:cxn modelId="{DF84ECFA-EFEC-4716-AF2B-0A51E1B13BC7}" srcId="{89A2E629-B9E0-4BC4-BA60-17A3F4498E6B}" destId="{CC99C36B-88D8-4B8F-A071-18EF17DE621C}" srcOrd="1" destOrd="0" parTransId="{746AB0A5-B77D-448F-BB19-8CABC38A9B22}" sibTransId="{9A98C66A-129B-4F85-A07B-6F66395ED327}"/>
    <dgm:cxn modelId="{FCC9FAC2-ECA3-4A3D-8151-1CC9E6F3CDBE}" srcId="{C4EF4230-0632-4AEE-A15F-C6EE1AB62A5F}" destId="{81F6D4BB-9E38-4EF6-9A8B-F2C84580DC35}" srcOrd="1" destOrd="0" parTransId="{05CFD6A4-39FA-47EE-BD7B-FC9869C66345}" sibTransId="{216EF1BE-247D-4846-AF23-F7CA15215D19}"/>
    <dgm:cxn modelId="{18BE039D-FA9F-4BE2-A39C-FD49A65F2825}" srcId="{088B538C-AC93-4B3F-BD7C-574B0170E12F}" destId="{89A2E629-B9E0-4BC4-BA60-17A3F4498E6B}" srcOrd="1" destOrd="0" parTransId="{99FEDE79-A2E2-4C5F-A2D3-38A30758B76C}" sibTransId="{53B782A4-15AC-42D4-B49C-4BDD755CCABA}"/>
    <dgm:cxn modelId="{F2564705-A730-4D30-962A-813F0853FD3A}" srcId="{088B538C-AC93-4B3F-BD7C-574B0170E12F}" destId="{2EA10F9B-76B7-4C71-889C-06E2F746CE5F}" srcOrd="2" destOrd="0" parTransId="{64E6BCC7-D921-44FE-B8D0-04BE9BF9F327}" sibTransId="{A8F88418-9834-4EED-B080-F83632CD634B}"/>
    <dgm:cxn modelId="{53D9F5ED-F539-4578-9FF9-EBE23728D9DF}" type="presOf" srcId="{078E86FD-3A57-4610-A248-9543E5CFF31C}" destId="{F0A7CEF3-57C2-411B-AF96-D570FEFECAFC}" srcOrd="0" destOrd="0" presId="urn:microsoft.com/office/officeart/2005/8/layout/hList1"/>
    <dgm:cxn modelId="{C592E7CD-A37E-4A09-A3B6-02C789892C22}" type="presOf" srcId="{81F6D4BB-9E38-4EF6-9A8B-F2C84580DC35}" destId="{41A95940-A4F4-44F9-8010-0AFE94A58A19}" srcOrd="0" destOrd="1" presId="urn:microsoft.com/office/officeart/2005/8/layout/hList1"/>
    <dgm:cxn modelId="{7E559BF6-6053-4AA9-BFD3-EA91089D3165}" type="presOf" srcId="{088B538C-AC93-4B3F-BD7C-574B0170E12F}" destId="{C8528E92-9D76-4AE5-B21A-7CEA54001787}" srcOrd="0" destOrd="0" presId="urn:microsoft.com/office/officeart/2005/8/layout/hList1"/>
    <dgm:cxn modelId="{13F84C83-EB47-4D5C-A089-352AE40FAB34}" type="presParOf" srcId="{C8528E92-9D76-4AE5-B21A-7CEA54001787}" destId="{A1EC5E33-F7F0-481A-BD4B-AB7DC701E652}" srcOrd="0" destOrd="0" presId="urn:microsoft.com/office/officeart/2005/8/layout/hList1"/>
    <dgm:cxn modelId="{473947A4-F85F-4534-B0C8-83652016EB06}" type="presParOf" srcId="{A1EC5E33-F7F0-481A-BD4B-AB7DC701E652}" destId="{ADF1CE29-8FBB-4F71-8254-72C758746D7B}" srcOrd="0" destOrd="0" presId="urn:microsoft.com/office/officeart/2005/8/layout/hList1"/>
    <dgm:cxn modelId="{843DDAFA-E47B-47E3-B848-29CE398DC180}" type="presParOf" srcId="{A1EC5E33-F7F0-481A-BD4B-AB7DC701E652}" destId="{41A95940-A4F4-44F9-8010-0AFE94A58A19}" srcOrd="1" destOrd="0" presId="urn:microsoft.com/office/officeart/2005/8/layout/hList1"/>
    <dgm:cxn modelId="{D2420050-9874-476F-BE01-F65D515CA75C}" type="presParOf" srcId="{C8528E92-9D76-4AE5-B21A-7CEA54001787}" destId="{6F7C604D-AA48-4393-8360-38385F4C7E48}" srcOrd="1" destOrd="0" presId="urn:microsoft.com/office/officeart/2005/8/layout/hList1"/>
    <dgm:cxn modelId="{077FAFE0-A7D1-4DB8-8AF9-F47BC3CD604A}" type="presParOf" srcId="{C8528E92-9D76-4AE5-B21A-7CEA54001787}" destId="{A8F642D5-ADFA-43EB-A73B-E3A3123D2B99}" srcOrd="2" destOrd="0" presId="urn:microsoft.com/office/officeart/2005/8/layout/hList1"/>
    <dgm:cxn modelId="{7CB32186-B16C-4B4F-AB87-6433DA83083C}" type="presParOf" srcId="{A8F642D5-ADFA-43EB-A73B-E3A3123D2B99}" destId="{557408D8-E485-43A6-AE9F-626D1EF4F1FA}" srcOrd="0" destOrd="0" presId="urn:microsoft.com/office/officeart/2005/8/layout/hList1"/>
    <dgm:cxn modelId="{115406FB-4865-4E78-B523-FDF47427BB87}" type="presParOf" srcId="{A8F642D5-ADFA-43EB-A73B-E3A3123D2B99}" destId="{F0A7CEF3-57C2-411B-AF96-D570FEFECAFC}" srcOrd="1" destOrd="0" presId="urn:microsoft.com/office/officeart/2005/8/layout/hList1"/>
    <dgm:cxn modelId="{B22A0B5C-CA77-4E8B-A5EF-83ED0E937C8F}" type="presParOf" srcId="{C8528E92-9D76-4AE5-B21A-7CEA54001787}" destId="{1F83D7FE-EA49-47C8-B065-6E8FFA9E3C40}" srcOrd="3" destOrd="0" presId="urn:microsoft.com/office/officeart/2005/8/layout/hList1"/>
    <dgm:cxn modelId="{F20C31F9-7470-491B-BAAA-018787B58AF2}" type="presParOf" srcId="{C8528E92-9D76-4AE5-B21A-7CEA54001787}" destId="{4B9D8794-489F-4FA8-A993-A45B8E59AEF6}" srcOrd="4" destOrd="0" presId="urn:microsoft.com/office/officeart/2005/8/layout/hList1"/>
    <dgm:cxn modelId="{FFF37D51-D1AE-42E0-89DB-0354115FAD36}" type="presParOf" srcId="{4B9D8794-489F-4FA8-A993-A45B8E59AEF6}" destId="{39FA0315-4353-4B24-B2FD-F311DD3286E1}" srcOrd="0" destOrd="0" presId="urn:microsoft.com/office/officeart/2005/8/layout/hList1"/>
    <dgm:cxn modelId="{E17B8A32-E2A0-414F-B129-2681BCE430C5}" type="presParOf" srcId="{4B9D8794-489F-4FA8-A993-A45B8E59AEF6}" destId="{E39C7BA6-488B-4331-90C2-0229A9CE051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1CE29-8FBB-4F71-8254-72C758746D7B}">
      <dsp:nvSpPr>
        <dsp:cNvPr id="0" name=""/>
        <dsp:cNvSpPr/>
      </dsp:nvSpPr>
      <dsp:spPr>
        <a:xfrm>
          <a:off x="2571" y="103108"/>
          <a:ext cx="2507455" cy="100298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GT1 </a:t>
          </a:r>
          <a:r>
            <a:rPr lang="en-US" sz="2000" kern="1200" dirty="0" err="1" smtClean="0"/>
            <a:t>Definición</a:t>
          </a:r>
          <a:r>
            <a:rPr lang="en-US" sz="2000" kern="1200" dirty="0" smtClean="0"/>
            <a:t> del Marco	</a:t>
          </a:r>
          <a:endParaRPr lang="en-CA" sz="2000" kern="1200" dirty="0"/>
        </a:p>
      </dsp:txBody>
      <dsp:txXfrm>
        <a:off x="2571" y="103108"/>
        <a:ext cx="2507455" cy="1002982"/>
      </dsp:txXfrm>
    </dsp:sp>
    <dsp:sp modelId="{41A95940-A4F4-44F9-8010-0AFE94A58A19}">
      <dsp:nvSpPr>
        <dsp:cNvPr id="0" name=""/>
        <dsp:cNvSpPr/>
      </dsp:nvSpPr>
      <dsp:spPr>
        <a:xfrm>
          <a:off x="2571" y="1106091"/>
          <a:ext cx="2507455"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Planificación urbana</a:t>
          </a:r>
          <a:endParaRPr lang="en-CA" sz="2000" kern="1200" dirty="0"/>
        </a:p>
        <a:p>
          <a:pPr marL="228600" lvl="1" indent="-228600" algn="l" defTabSz="889000">
            <a:lnSpc>
              <a:spcPct val="90000"/>
            </a:lnSpc>
            <a:spcBef>
              <a:spcPct val="0"/>
            </a:spcBef>
            <a:spcAft>
              <a:spcPct val="15000"/>
            </a:spcAft>
            <a:buChar char="••"/>
          </a:pPr>
          <a:r>
            <a:rPr lang="en-US" sz="2000" kern="1200" dirty="0" err="1" smtClean="0"/>
            <a:t>Política</a:t>
          </a:r>
          <a:r>
            <a:rPr lang="en-US" sz="2000" kern="1200" dirty="0" smtClean="0"/>
            <a:t>, </a:t>
          </a:r>
          <a:r>
            <a:rPr lang="en-US" sz="2000" kern="1200" dirty="0" err="1" smtClean="0"/>
            <a:t>normas</a:t>
          </a:r>
          <a:r>
            <a:rPr lang="en-US" sz="2000" kern="1200" dirty="0" smtClean="0"/>
            <a:t> y </a:t>
          </a:r>
          <a:r>
            <a:rPr lang="en-US" sz="2000" kern="1200" dirty="0" err="1" smtClean="0"/>
            <a:t>reglamentación</a:t>
          </a:r>
          <a:endParaRPr lang="en-CA" sz="2000" kern="1200" dirty="0"/>
        </a:p>
        <a:p>
          <a:pPr marL="228600" lvl="1" indent="-228600" algn="l" defTabSz="889000">
            <a:lnSpc>
              <a:spcPct val="90000"/>
            </a:lnSpc>
            <a:spcBef>
              <a:spcPct val="0"/>
            </a:spcBef>
            <a:spcAft>
              <a:spcPct val="15000"/>
            </a:spcAft>
            <a:buChar char="••"/>
          </a:pPr>
          <a:r>
            <a:rPr lang="en-US" sz="2000" kern="1200" dirty="0" err="1" smtClean="0"/>
            <a:t>Indicadores</a:t>
          </a:r>
          <a:r>
            <a:rPr lang="en-US" sz="2000" kern="1200" dirty="0" smtClean="0"/>
            <a:t> </a:t>
          </a:r>
          <a:r>
            <a:rPr lang="en-US" sz="2000" kern="1200" dirty="0" err="1" smtClean="0"/>
            <a:t>fundamentales</a:t>
          </a:r>
          <a:r>
            <a:rPr lang="en-US" sz="2000" kern="1200" dirty="0" smtClean="0"/>
            <a:t> de </a:t>
          </a:r>
          <a:r>
            <a:rPr lang="en-US" sz="2000" kern="1200" dirty="0" err="1" smtClean="0"/>
            <a:t>rendimiento</a:t>
          </a:r>
          <a:endParaRPr lang="en-CA" sz="2000" kern="1200" dirty="0"/>
        </a:p>
      </dsp:txBody>
      <dsp:txXfrm>
        <a:off x="2571" y="1106091"/>
        <a:ext cx="2507455" cy="2854800"/>
      </dsp:txXfrm>
    </dsp:sp>
    <dsp:sp modelId="{557408D8-E485-43A6-AE9F-626D1EF4F1FA}">
      <dsp:nvSpPr>
        <dsp:cNvPr id="0" name=""/>
        <dsp:cNvSpPr/>
      </dsp:nvSpPr>
      <dsp:spPr>
        <a:xfrm>
          <a:off x="2861071" y="103108"/>
          <a:ext cx="2507455" cy="100298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GT 2Conexión de ciudades y </a:t>
          </a:r>
          <a:r>
            <a:rPr lang="en-US" sz="2000" kern="1200" dirty="0" err="1" smtClean="0"/>
            <a:t>comunidades</a:t>
          </a:r>
          <a:endParaRPr lang="en-CA" sz="2000" kern="1200" dirty="0"/>
        </a:p>
      </dsp:txBody>
      <dsp:txXfrm>
        <a:off x="2861071" y="103108"/>
        <a:ext cx="2507455" cy="1002982"/>
      </dsp:txXfrm>
    </dsp:sp>
    <dsp:sp modelId="{F0A7CEF3-57C2-411B-AF96-D570FEFECAFC}">
      <dsp:nvSpPr>
        <dsp:cNvPr id="0" name=""/>
        <dsp:cNvSpPr/>
      </dsp:nvSpPr>
      <dsp:spPr>
        <a:xfrm>
          <a:off x="2861071" y="1106091"/>
          <a:ext cx="2507455"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Vida inteligente</a:t>
          </a:r>
          <a:endParaRPr lang="en-CA" sz="2000" kern="1200" dirty="0"/>
        </a:p>
        <a:p>
          <a:pPr marL="228600" lvl="1" indent="-228600" algn="l" defTabSz="889000">
            <a:lnSpc>
              <a:spcPct val="90000"/>
            </a:lnSpc>
            <a:spcBef>
              <a:spcPct val="0"/>
            </a:spcBef>
            <a:spcAft>
              <a:spcPct val="15000"/>
            </a:spcAft>
            <a:buChar char="••"/>
          </a:pPr>
          <a:r>
            <a:rPr lang="en-US" sz="2000" kern="1200" dirty="0" err="1" smtClean="0"/>
            <a:t>Movilidad</a:t>
          </a:r>
          <a:r>
            <a:rPr lang="en-US" sz="2000" kern="1200" dirty="0" smtClean="0"/>
            <a:t> inteligente</a:t>
          </a:r>
          <a:endParaRPr lang="en-CA" sz="2000" kern="1200" dirty="0"/>
        </a:p>
        <a:p>
          <a:pPr marL="228600" lvl="1" indent="-228600" algn="l" defTabSz="889000">
            <a:lnSpc>
              <a:spcPct val="90000"/>
            </a:lnSpc>
            <a:spcBef>
              <a:spcPct val="0"/>
            </a:spcBef>
            <a:spcAft>
              <a:spcPct val="15000"/>
            </a:spcAft>
            <a:buChar char="••"/>
          </a:pPr>
          <a:r>
            <a:rPr lang="en-US" sz="2000" kern="1200" dirty="0" smtClean="0"/>
            <a:t>Medio </a:t>
          </a:r>
          <a:r>
            <a:rPr lang="en-US" sz="2000" kern="1200" dirty="0" err="1" smtClean="0"/>
            <a:t>ambiente</a:t>
          </a:r>
          <a:r>
            <a:rPr lang="en-US" sz="2000" kern="1200" dirty="0" smtClean="0"/>
            <a:t> inteligente</a:t>
          </a:r>
          <a:endParaRPr lang="en-CA" sz="2000" kern="1200" dirty="0"/>
        </a:p>
      </dsp:txBody>
      <dsp:txXfrm>
        <a:off x="2861071" y="1106091"/>
        <a:ext cx="2507455" cy="2854800"/>
      </dsp:txXfrm>
    </dsp:sp>
    <dsp:sp modelId="{39FA0315-4353-4B24-B2FD-F311DD3286E1}">
      <dsp:nvSpPr>
        <dsp:cNvPr id="0" name=""/>
        <dsp:cNvSpPr/>
      </dsp:nvSpPr>
      <dsp:spPr>
        <a:xfrm>
          <a:off x="5719571" y="103108"/>
          <a:ext cx="2507455" cy="100298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GT3 </a:t>
          </a:r>
          <a:r>
            <a:rPr lang="en-US" sz="2000" kern="1200" dirty="0" err="1" smtClean="0"/>
            <a:t>Aumento</a:t>
          </a:r>
          <a:r>
            <a:rPr lang="en-US" sz="2000" kern="1200" dirty="0" smtClean="0"/>
            <a:t> de la </a:t>
          </a:r>
          <a:r>
            <a:rPr lang="en-US" sz="2000" kern="1200" dirty="0" err="1" smtClean="0"/>
            <a:t>innovación</a:t>
          </a:r>
          <a:r>
            <a:rPr lang="en-US" sz="2000" kern="1200" dirty="0" smtClean="0"/>
            <a:t> y la </a:t>
          </a:r>
          <a:r>
            <a:rPr lang="en-US" sz="2000" kern="1200" dirty="0" err="1" smtClean="0"/>
            <a:t>participación</a:t>
          </a:r>
          <a:endParaRPr lang="en-CA" sz="2000" kern="1200" dirty="0"/>
        </a:p>
      </dsp:txBody>
      <dsp:txXfrm>
        <a:off x="5719571" y="103108"/>
        <a:ext cx="2507455" cy="1002982"/>
      </dsp:txXfrm>
    </dsp:sp>
    <dsp:sp modelId="{E39C7BA6-488B-4331-90C2-0229A9CE051E}">
      <dsp:nvSpPr>
        <dsp:cNvPr id="0" name=""/>
        <dsp:cNvSpPr/>
      </dsp:nvSpPr>
      <dsp:spPr>
        <a:xfrm>
          <a:off x="5719571" y="1106091"/>
          <a:ext cx="2507455"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err="1" smtClean="0"/>
            <a:t>Gobernanza</a:t>
          </a:r>
          <a:r>
            <a:rPr lang="en-US" sz="2000" kern="1200" dirty="0" smtClean="0"/>
            <a:t> inteligente</a:t>
          </a:r>
          <a:endParaRPr lang="en-CA" sz="2000" kern="1200" dirty="0"/>
        </a:p>
        <a:p>
          <a:pPr marL="228600" lvl="1" indent="-228600" algn="l" defTabSz="889000">
            <a:lnSpc>
              <a:spcPct val="90000"/>
            </a:lnSpc>
            <a:spcBef>
              <a:spcPct val="0"/>
            </a:spcBef>
            <a:spcAft>
              <a:spcPct val="15000"/>
            </a:spcAft>
            <a:buChar char="••"/>
          </a:pPr>
          <a:r>
            <a:rPr lang="en-US" sz="2000" kern="1200" dirty="0" smtClean="0"/>
            <a:t>Personas inteligentes</a:t>
          </a:r>
          <a:endParaRPr lang="en-CA" sz="2000" kern="1200" dirty="0"/>
        </a:p>
        <a:p>
          <a:pPr marL="228600" lvl="1" indent="-228600" algn="l" defTabSz="889000">
            <a:lnSpc>
              <a:spcPct val="90000"/>
            </a:lnSpc>
            <a:spcBef>
              <a:spcPct val="0"/>
            </a:spcBef>
            <a:spcAft>
              <a:spcPct val="15000"/>
            </a:spcAft>
            <a:buChar char="••"/>
          </a:pPr>
          <a:r>
            <a:rPr lang="en-US" sz="2000" kern="1200" dirty="0" err="1" smtClean="0"/>
            <a:t>Economía</a:t>
          </a:r>
          <a:r>
            <a:rPr lang="en-US" sz="2000" kern="1200" dirty="0" smtClean="0"/>
            <a:t> inteligente</a:t>
          </a:r>
          <a:endParaRPr lang="en-CA" sz="2000" kern="1200" dirty="0"/>
        </a:p>
      </dsp:txBody>
      <dsp:txXfrm>
        <a:off x="5719571" y="1106091"/>
        <a:ext cx="2507455" cy="28548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3138C6D0-069E-418C-A00E-30F29DFF41A9}" type="datetimeFigureOut">
              <a:rPr lang="en-US" smtClean="0"/>
              <a:t>9/5/2016</a:t>
            </a:fld>
            <a:endParaRPr lang="en-US"/>
          </a:p>
        </p:txBody>
      </p:sp>
      <p:sp>
        <p:nvSpPr>
          <p:cNvPr id="4" name="Slide Image Placeholder 3"/>
          <p:cNvSpPr>
            <a:spLocks noGrp="1" noRot="1" noChangeAspect="1"/>
          </p:cNvSpPr>
          <p:nvPr>
            <p:ph type="sldImg" idx="2"/>
          </p:nvPr>
        </p:nvSpPr>
        <p:spPr>
          <a:xfrm>
            <a:off x="1168400" y="1238250"/>
            <a:ext cx="4457700" cy="3343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67263"/>
            <a:ext cx="5435600" cy="39004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09113"/>
            <a:ext cx="2944813"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100" y="9409113"/>
            <a:ext cx="2944813" cy="496887"/>
          </a:xfrm>
          <a:prstGeom prst="rect">
            <a:avLst/>
          </a:prstGeom>
        </p:spPr>
        <p:txBody>
          <a:bodyPr vert="horz" lIns="91440" tIns="45720" rIns="91440" bIns="45720" rtlCol="0" anchor="b"/>
          <a:lstStyle>
            <a:lvl1pPr algn="r">
              <a:defRPr sz="1200"/>
            </a:lvl1pPr>
          </a:lstStyle>
          <a:p>
            <a:fld id="{3A2421DC-E5ED-4BBF-BE48-EE741DA1DC2A}" type="slidenum">
              <a:rPr lang="en-US" smtClean="0"/>
              <a:t>‹#›</a:t>
            </a:fld>
            <a:endParaRPr lang="en-US"/>
          </a:p>
        </p:txBody>
      </p:sp>
    </p:spTree>
    <p:extLst>
      <p:ext uri="{BB962C8B-B14F-4D97-AF65-F5344CB8AC3E}">
        <p14:creationId xmlns:p14="http://schemas.microsoft.com/office/powerpoint/2010/main" val="1525314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_tradnl" dirty="0" smtClean="0"/>
              <a:t>P</a:t>
            </a:r>
            <a:r>
              <a:rPr lang="es-ES_tradnl" smtClean="0"/>
              <a:t>:\ESP\ITU-T\COM-T\COM05\403687S</a:t>
            </a:r>
            <a:endParaRPr lang="en-US" dirty="0"/>
          </a:p>
        </p:txBody>
      </p:sp>
      <p:sp>
        <p:nvSpPr>
          <p:cNvPr id="4" name="Slide Number Placeholder 3"/>
          <p:cNvSpPr>
            <a:spLocks noGrp="1"/>
          </p:cNvSpPr>
          <p:nvPr>
            <p:ph type="sldNum" sz="quarter" idx="10"/>
          </p:nvPr>
        </p:nvSpPr>
        <p:spPr/>
        <p:txBody>
          <a:bodyPr/>
          <a:lstStyle/>
          <a:p>
            <a:fld id="{3A2421DC-E5ED-4BBF-BE48-EE741DA1DC2A}" type="slidenum">
              <a:rPr lang="en-US" smtClean="0"/>
              <a:t>1</a:t>
            </a:fld>
            <a:endParaRPr lang="en-US"/>
          </a:p>
        </p:txBody>
      </p:sp>
    </p:spTree>
    <p:extLst>
      <p:ext uri="{BB962C8B-B14F-4D97-AF65-F5344CB8AC3E}">
        <p14:creationId xmlns:p14="http://schemas.microsoft.com/office/powerpoint/2010/main" val="3193865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421DC-E5ED-4BBF-BE48-EE741DA1DC2A}" type="slidenum">
              <a:rPr lang="en-US" smtClean="0"/>
              <a:t>13</a:t>
            </a:fld>
            <a:endParaRPr lang="en-US"/>
          </a:p>
        </p:txBody>
      </p:sp>
    </p:spTree>
    <p:extLst>
      <p:ext uri="{BB962C8B-B14F-4D97-AF65-F5344CB8AC3E}">
        <p14:creationId xmlns:p14="http://schemas.microsoft.com/office/powerpoint/2010/main" val="314442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500" b="1">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219045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4215232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with logos">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213837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lly blank no logo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12171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978241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269405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dirty="0"/>
          </a:p>
        </p:txBody>
      </p:sp>
    </p:spTree>
    <p:extLst>
      <p:ext uri="{BB962C8B-B14F-4D97-AF65-F5344CB8AC3E}">
        <p14:creationId xmlns:p14="http://schemas.microsoft.com/office/powerpoint/2010/main" val="201293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60" r:id="rId6"/>
    <p:sldLayoutId id="2147483656" r:id="rId7"/>
    <p:sldLayoutId id="2147483657" r:id="rId8"/>
    <p:sldLayoutId id="2147483658" r:id="rId9"/>
    <p:sldLayoutId id="2147483659" r:id="rId10"/>
  </p:sldLayoutIdLst>
  <p:timing>
    <p:tnLst>
      <p:par>
        <p:cTn id="1" dur="indefinite" restart="never" nodeType="tmRoot"/>
      </p:par>
    </p:tnLst>
  </p:timing>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itu.int/en/ITU-T/ssc/united/Pages/default.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840865"/>
            <a:ext cx="7772400" cy="1470025"/>
          </a:xfrm>
        </p:spPr>
        <p:txBody>
          <a:bodyPr>
            <a:normAutofit fontScale="90000"/>
          </a:bodyPr>
          <a:lstStyle/>
          <a:p>
            <a:r>
              <a:rPr lang="en-US" dirty="0" smtClean="0"/>
              <a:t>Ciudades inteligentes y sostenibles</a:t>
            </a:r>
            <a:endParaRPr lang="en-US" dirty="0"/>
          </a:p>
        </p:txBody>
      </p:sp>
      <p:sp>
        <p:nvSpPr>
          <p:cNvPr id="5" name="Subtitle 4"/>
          <p:cNvSpPr>
            <a:spLocks noGrp="1"/>
          </p:cNvSpPr>
          <p:nvPr>
            <p:ph type="subTitle" idx="1"/>
          </p:nvPr>
        </p:nvSpPr>
        <p:spPr>
          <a:xfrm>
            <a:off x="835152" y="3401176"/>
            <a:ext cx="7473696" cy="1752600"/>
          </a:xfrm>
        </p:spPr>
        <p:txBody>
          <a:bodyPr>
            <a:normAutofit fontScale="92500" lnSpcReduction="10000"/>
          </a:bodyPr>
          <a:lstStyle/>
          <a:p>
            <a:r>
              <a:rPr lang="en-US" sz="3200" dirty="0" smtClean="0"/>
              <a:t>Unidos por Ciudades Inteligentes y Sostenibles (U4SSC)</a:t>
            </a:r>
            <a:r>
              <a:rPr lang="en-US" sz="3200" dirty="0"/>
              <a:t/>
            </a:r>
            <a:br>
              <a:rPr lang="en-US" sz="3200" dirty="0"/>
            </a:br>
            <a:r>
              <a:rPr lang="en-US" sz="3200" dirty="0" smtClean="0"/>
              <a:t>KPIs</a:t>
            </a:r>
            <a:r>
              <a:rPr lang="en-US" sz="3200" dirty="0" smtClean="0"/>
              <a:t> </a:t>
            </a:r>
            <a:r>
              <a:rPr lang="en-US" sz="3200" dirty="0" smtClean="0"/>
              <a:t>para las ciudades inteligentes y sostenibles</a:t>
            </a:r>
            <a:endParaRPr lang="en-US" sz="3200" dirty="0"/>
          </a:p>
        </p:txBody>
      </p:sp>
      <p:sp>
        <p:nvSpPr>
          <p:cNvPr id="6" name="Title 1"/>
          <p:cNvSpPr txBox="1">
            <a:spLocks/>
          </p:cNvSpPr>
          <p:nvPr/>
        </p:nvSpPr>
        <p:spPr>
          <a:xfrm>
            <a:off x="457200" y="5244062"/>
            <a:ext cx="8229600" cy="743724"/>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3000" b="0" i="1" dirty="0" smtClean="0">
                <a:solidFill>
                  <a:srgbClr val="558ED5"/>
                </a:solidFill>
              </a:rPr>
              <a:t>John Smiciklas</a:t>
            </a:r>
          </a:p>
          <a:p>
            <a:r>
              <a:rPr lang="en-US" sz="3000" b="0" i="1" dirty="0" smtClean="0">
                <a:solidFill>
                  <a:srgbClr val="558ED5"/>
                </a:solidFill>
              </a:rPr>
              <a:t>Semana de las Normas Verdes, septiembre de 2016</a:t>
            </a:r>
          </a:p>
          <a:p>
            <a:r>
              <a:rPr lang="en-US" sz="3000" b="0" i="1" dirty="0" smtClean="0">
                <a:solidFill>
                  <a:srgbClr val="558ED5"/>
                </a:solidFill>
              </a:rPr>
              <a:t>Montevideo , Uruguay</a:t>
            </a:r>
            <a:endParaRPr lang="en-US" sz="3000" b="0" i="1" dirty="0">
              <a:solidFill>
                <a:srgbClr val="558ED5"/>
              </a:solidFill>
            </a:endParaRPr>
          </a:p>
        </p:txBody>
      </p:sp>
    </p:spTree>
    <p:extLst>
      <p:ext uri="{BB962C8B-B14F-4D97-AF65-F5344CB8AC3E}">
        <p14:creationId xmlns:p14="http://schemas.microsoft.com/office/powerpoint/2010/main" val="2401201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UIT – CEPENU</a:t>
            </a:r>
            <a:br>
              <a:rPr lang="en-US" dirty="0"/>
            </a:br>
            <a:r>
              <a:rPr lang="en-US" dirty="0" smtClean="0"/>
              <a:t>KPI </a:t>
            </a:r>
            <a:r>
              <a:rPr lang="en-US" dirty="0"/>
              <a:t>de ciudades inteligentes y sostenibles</a:t>
            </a:r>
          </a:p>
        </p:txBody>
      </p:sp>
      <p:sp>
        <p:nvSpPr>
          <p:cNvPr id="3" name="Content Placeholder 2"/>
          <p:cNvSpPr>
            <a:spLocks noGrp="1"/>
          </p:cNvSpPr>
          <p:nvPr>
            <p:ph idx="1"/>
          </p:nvPr>
        </p:nvSpPr>
        <p:spPr/>
        <p:txBody>
          <a:bodyPr>
            <a:noAutofit/>
          </a:bodyPr>
          <a:lstStyle/>
          <a:p>
            <a:pPr marL="0" indent="0">
              <a:spcBef>
                <a:spcPts val="600"/>
              </a:spcBef>
              <a:buNone/>
            </a:pPr>
            <a:r>
              <a:rPr lang="en-US" sz="3600" dirty="0" smtClean="0"/>
              <a:t>Ciudades </a:t>
            </a:r>
            <a:r>
              <a:rPr lang="en-US" sz="3600" dirty="0" err="1" smtClean="0"/>
              <a:t>piloto</a:t>
            </a:r>
            <a:endParaRPr lang="en-US" sz="3600" dirty="0" smtClean="0"/>
          </a:p>
          <a:p>
            <a:pPr lvl="2">
              <a:spcBef>
                <a:spcPts val="600"/>
              </a:spcBef>
            </a:pPr>
            <a:r>
              <a:rPr lang="en-CA" dirty="0" err="1" smtClean="0"/>
              <a:t>Dubái</a:t>
            </a:r>
            <a:endParaRPr lang="en-CA" dirty="0" smtClean="0"/>
          </a:p>
          <a:p>
            <a:pPr lvl="2">
              <a:spcBef>
                <a:spcPts val="600"/>
              </a:spcBef>
            </a:pPr>
            <a:r>
              <a:rPr lang="en-CA" dirty="0" err="1" smtClean="0"/>
              <a:t>Singapur</a:t>
            </a:r>
            <a:endParaRPr lang="en-CA" dirty="0" smtClean="0"/>
          </a:p>
          <a:p>
            <a:pPr lvl="2">
              <a:spcBef>
                <a:spcPts val="600"/>
              </a:spcBef>
            </a:pPr>
            <a:r>
              <a:rPr lang="en-CA" dirty="0" smtClean="0"/>
              <a:t>Manizales</a:t>
            </a:r>
          </a:p>
          <a:p>
            <a:pPr lvl="2">
              <a:spcBef>
                <a:spcPts val="600"/>
              </a:spcBef>
            </a:pPr>
            <a:r>
              <a:rPr lang="en-CA" dirty="0" smtClean="0"/>
              <a:t>Montevideo</a:t>
            </a:r>
          </a:p>
          <a:p>
            <a:pPr lvl="2">
              <a:spcBef>
                <a:spcPts val="600"/>
              </a:spcBef>
            </a:pPr>
            <a:r>
              <a:rPr lang="en-CA" dirty="0" smtClean="0"/>
              <a:t>Buenos Aires</a:t>
            </a:r>
          </a:p>
          <a:p>
            <a:pPr lvl="2">
              <a:spcBef>
                <a:spcPts val="600"/>
              </a:spcBef>
            </a:pPr>
            <a:r>
              <a:rPr lang="en-CA" dirty="0" smtClean="0"/>
              <a:t>Valencia</a:t>
            </a:r>
          </a:p>
          <a:p>
            <a:pPr lvl="2">
              <a:spcBef>
                <a:spcPts val="600"/>
              </a:spcBef>
            </a:pPr>
            <a:r>
              <a:rPr lang="en-CA" dirty="0" err="1" smtClean="0"/>
              <a:t>Rímini</a:t>
            </a:r>
            <a:r>
              <a:rPr lang="en-CA" dirty="0"/>
              <a:t> </a:t>
            </a:r>
            <a:endParaRPr lang="en-US" dirty="0"/>
          </a:p>
        </p:txBody>
      </p:sp>
    </p:spTree>
    <p:extLst>
      <p:ext uri="{BB962C8B-B14F-4D97-AF65-F5344CB8AC3E}">
        <p14:creationId xmlns:p14="http://schemas.microsoft.com/office/powerpoint/2010/main" val="2847365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UIT – CEPENU</a:t>
            </a:r>
            <a:br>
              <a:rPr lang="en-US" dirty="0"/>
            </a:br>
            <a:r>
              <a:rPr lang="en-US" dirty="0" smtClean="0"/>
              <a:t>KPI </a:t>
            </a:r>
            <a:r>
              <a:rPr lang="en-US" dirty="0"/>
              <a:t>de ciudades inteligentes y sostenibles</a:t>
            </a:r>
          </a:p>
        </p:txBody>
      </p:sp>
      <p:sp>
        <p:nvSpPr>
          <p:cNvPr id="2" name="Rectangle 1"/>
          <p:cNvSpPr/>
          <p:nvPr/>
        </p:nvSpPr>
        <p:spPr>
          <a:xfrm>
            <a:off x="742951" y="1958400"/>
            <a:ext cx="7724774" cy="3908762"/>
          </a:xfrm>
          <a:prstGeom prst="rect">
            <a:avLst/>
          </a:prstGeom>
        </p:spPr>
        <p:txBody>
          <a:bodyPr wrap="square">
            <a:spAutoFit/>
          </a:bodyPr>
          <a:lstStyle/>
          <a:p>
            <a:r>
              <a:rPr lang="en-US" sz="3200" dirty="0">
                <a:solidFill>
                  <a:schemeClr val="tx2">
                    <a:lumMod val="60000"/>
                    <a:lumOff val="40000"/>
                  </a:schemeClr>
                </a:solidFill>
              </a:rPr>
              <a:t>3 </a:t>
            </a:r>
            <a:r>
              <a:rPr lang="en-US" sz="3200" dirty="0" smtClean="0">
                <a:solidFill>
                  <a:schemeClr val="tx2">
                    <a:lumMod val="60000"/>
                    <a:lumOff val="40000"/>
                  </a:schemeClr>
                </a:solidFill>
              </a:rPr>
              <a:t>Grupos de Trabajo</a:t>
            </a:r>
            <a:endParaRPr lang="en-US" sz="3200" dirty="0">
              <a:solidFill>
                <a:schemeClr val="tx2">
                  <a:lumMod val="60000"/>
                  <a:lumOff val="40000"/>
                </a:schemeClr>
              </a:solidFill>
            </a:endParaRPr>
          </a:p>
          <a:p>
            <a:endParaRPr lang="en-US" sz="2400" dirty="0">
              <a:solidFill>
                <a:schemeClr val="tx2">
                  <a:lumMod val="60000"/>
                  <a:lumOff val="40000"/>
                </a:schemeClr>
              </a:solidFill>
            </a:endParaRPr>
          </a:p>
          <a:p>
            <a:r>
              <a:rPr lang="en-US" sz="2400" dirty="0" err="1" smtClean="0">
                <a:solidFill>
                  <a:schemeClr val="tx2">
                    <a:lumMod val="60000"/>
                    <a:lumOff val="40000"/>
                  </a:schemeClr>
                </a:solidFill>
              </a:rPr>
              <a:t>Líder</a:t>
            </a:r>
            <a:r>
              <a:rPr lang="en-US" sz="2400" dirty="0" smtClean="0">
                <a:solidFill>
                  <a:schemeClr val="tx2">
                    <a:lumMod val="60000"/>
                    <a:lumOff val="40000"/>
                  </a:schemeClr>
                </a:solidFill>
              </a:rPr>
              <a:t> del Grupo </a:t>
            </a:r>
            <a:r>
              <a:rPr lang="en-US" sz="2400" dirty="0" err="1" smtClean="0">
                <a:solidFill>
                  <a:schemeClr val="tx2">
                    <a:lumMod val="60000"/>
                    <a:lumOff val="40000"/>
                  </a:schemeClr>
                </a:solidFill>
              </a:rPr>
              <a:t>Económico</a:t>
            </a:r>
            <a:r>
              <a:rPr lang="en-US" sz="2400" dirty="0" smtClean="0">
                <a:solidFill>
                  <a:schemeClr val="tx2">
                    <a:lumMod val="60000"/>
                    <a:lumOff val="40000"/>
                  </a:schemeClr>
                </a:solidFill>
              </a:rPr>
              <a:t>:</a:t>
            </a:r>
            <a:endParaRPr lang="en-US" sz="2400" dirty="0">
              <a:solidFill>
                <a:schemeClr val="tx2">
                  <a:lumMod val="60000"/>
                  <a:lumOff val="40000"/>
                </a:schemeClr>
              </a:solidFill>
            </a:endParaRPr>
          </a:p>
          <a:p>
            <a:r>
              <a:rPr lang="en-US" sz="2400" dirty="0" smtClean="0">
                <a:solidFill>
                  <a:schemeClr val="tx2">
                    <a:lumMod val="60000"/>
                    <a:lumOff val="40000"/>
                  </a:schemeClr>
                </a:solidFill>
              </a:rPr>
              <a:t>Sr. John </a:t>
            </a:r>
            <a:r>
              <a:rPr lang="en-US" sz="2400" dirty="0">
                <a:solidFill>
                  <a:schemeClr val="tx2">
                    <a:lumMod val="60000"/>
                    <a:lumOff val="40000"/>
                  </a:schemeClr>
                </a:solidFill>
              </a:rPr>
              <a:t>Smiciklas (BOMA)</a:t>
            </a:r>
          </a:p>
          <a:p>
            <a:endParaRPr lang="en-US" sz="2400" dirty="0">
              <a:solidFill>
                <a:schemeClr val="tx2">
                  <a:lumMod val="60000"/>
                  <a:lumOff val="40000"/>
                </a:schemeClr>
              </a:solidFill>
            </a:endParaRPr>
          </a:p>
          <a:p>
            <a:r>
              <a:rPr lang="en-US" sz="2400" dirty="0" err="1" smtClean="0">
                <a:solidFill>
                  <a:schemeClr val="tx2">
                    <a:lumMod val="60000"/>
                    <a:lumOff val="40000"/>
                  </a:schemeClr>
                </a:solidFill>
              </a:rPr>
              <a:t>Líder</a:t>
            </a:r>
            <a:r>
              <a:rPr lang="en-US" sz="2400" dirty="0" smtClean="0">
                <a:solidFill>
                  <a:schemeClr val="tx2">
                    <a:lumMod val="60000"/>
                    <a:lumOff val="40000"/>
                  </a:schemeClr>
                </a:solidFill>
              </a:rPr>
              <a:t> del Grupo </a:t>
            </a:r>
            <a:r>
              <a:rPr lang="en-US" sz="2400" dirty="0" err="1" smtClean="0">
                <a:solidFill>
                  <a:schemeClr val="tx2">
                    <a:lumMod val="60000"/>
                    <a:lumOff val="40000"/>
                  </a:schemeClr>
                </a:solidFill>
              </a:rPr>
              <a:t>Medioambiental</a:t>
            </a:r>
            <a:r>
              <a:rPr lang="en-US" sz="2400" dirty="0" smtClean="0">
                <a:solidFill>
                  <a:schemeClr val="tx2">
                    <a:lumMod val="60000"/>
                    <a:lumOff val="40000"/>
                  </a:schemeClr>
                </a:solidFill>
              </a:rPr>
              <a:t>:</a:t>
            </a:r>
            <a:endParaRPr lang="en-US" sz="2400" dirty="0">
              <a:solidFill>
                <a:schemeClr val="tx2">
                  <a:lumMod val="60000"/>
                  <a:lumOff val="40000"/>
                </a:schemeClr>
              </a:solidFill>
            </a:endParaRPr>
          </a:p>
          <a:p>
            <a:r>
              <a:rPr lang="en-US" sz="2400" dirty="0" smtClean="0">
                <a:solidFill>
                  <a:schemeClr val="tx2">
                    <a:lumMod val="60000"/>
                    <a:lumOff val="40000"/>
                  </a:schemeClr>
                </a:solidFill>
              </a:rPr>
              <a:t>Sra. </a:t>
            </a:r>
            <a:r>
              <a:rPr lang="en-US" sz="2400" dirty="0" err="1" smtClean="0">
                <a:solidFill>
                  <a:schemeClr val="tx2">
                    <a:lumMod val="60000"/>
                    <a:lumOff val="40000"/>
                  </a:schemeClr>
                </a:solidFill>
              </a:rPr>
              <a:t>Gundula</a:t>
            </a:r>
            <a:r>
              <a:rPr lang="en-US" sz="2400" dirty="0" smtClean="0">
                <a:solidFill>
                  <a:schemeClr val="tx2">
                    <a:lumMod val="60000"/>
                    <a:lumOff val="40000"/>
                  </a:schemeClr>
                </a:solidFill>
              </a:rPr>
              <a:t> </a:t>
            </a:r>
            <a:r>
              <a:rPr lang="en-US" sz="2400" dirty="0">
                <a:solidFill>
                  <a:schemeClr val="tx2">
                    <a:lumMod val="60000"/>
                    <a:lumOff val="40000"/>
                  </a:schemeClr>
                </a:solidFill>
              </a:rPr>
              <a:t>Prokop </a:t>
            </a:r>
            <a:r>
              <a:rPr lang="en-US" sz="2400" dirty="0" smtClean="0">
                <a:solidFill>
                  <a:schemeClr val="tx2">
                    <a:lumMod val="60000"/>
                    <a:lumOff val="40000"/>
                  </a:schemeClr>
                </a:solidFill>
              </a:rPr>
              <a:t>(</a:t>
            </a:r>
            <a:r>
              <a:rPr lang="en-US" sz="2400" dirty="0" err="1" smtClean="0">
                <a:solidFill>
                  <a:schemeClr val="tx2">
                    <a:lumMod val="60000"/>
                    <a:lumOff val="40000"/>
                  </a:schemeClr>
                </a:solidFill>
              </a:rPr>
              <a:t>Agencia</a:t>
            </a:r>
            <a:r>
              <a:rPr lang="en-US" sz="2400" dirty="0" smtClean="0">
                <a:solidFill>
                  <a:schemeClr val="tx2">
                    <a:lumMod val="60000"/>
                    <a:lumOff val="40000"/>
                  </a:schemeClr>
                </a:solidFill>
              </a:rPr>
              <a:t> </a:t>
            </a:r>
            <a:r>
              <a:rPr lang="en-US" sz="2400" dirty="0" err="1" smtClean="0">
                <a:solidFill>
                  <a:schemeClr val="tx2">
                    <a:lumMod val="60000"/>
                    <a:lumOff val="40000"/>
                  </a:schemeClr>
                </a:solidFill>
              </a:rPr>
              <a:t>Medioambiental</a:t>
            </a:r>
            <a:r>
              <a:rPr lang="en-US" sz="2400" dirty="0" smtClean="0">
                <a:solidFill>
                  <a:schemeClr val="tx2">
                    <a:lumMod val="60000"/>
                    <a:lumOff val="40000"/>
                  </a:schemeClr>
                </a:solidFill>
              </a:rPr>
              <a:t> de Austria</a:t>
            </a:r>
            <a:r>
              <a:rPr lang="en-US" sz="2400" dirty="0">
                <a:solidFill>
                  <a:schemeClr val="tx2">
                    <a:lumMod val="60000"/>
                    <a:lumOff val="40000"/>
                  </a:schemeClr>
                </a:solidFill>
              </a:rPr>
              <a:t>)</a:t>
            </a:r>
          </a:p>
          <a:p>
            <a:endParaRPr lang="en-US" sz="2400" dirty="0">
              <a:solidFill>
                <a:schemeClr val="tx2">
                  <a:lumMod val="60000"/>
                  <a:lumOff val="40000"/>
                </a:schemeClr>
              </a:solidFill>
            </a:endParaRPr>
          </a:p>
          <a:p>
            <a:r>
              <a:rPr lang="en-US" sz="2400" dirty="0" err="1" smtClean="0">
                <a:solidFill>
                  <a:schemeClr val="tx2">
                    <a:lumMod val="60000"/>
                    <a:lumOff val="40000"/>
                  </a:schemeClr>
                </a:solidFill>
              </a:rPr>
              <a:t>Líder</a:t>
            </a:r>
            <a:r>
              <a:rPr lang="en-US" sz="2400" dirty="0" smtClean="0">
                <a:solidFill>
                  <a:schemeClr val="tx2">
                    <a:lumMod val="60000"/>
                    <a:lumOff val="40000"/>
                  </a:schemeClr>
                </a:solidFill>
              </a:rPr>
              <a:t> del Grupo Social y Cultural:</a:t>
            </a:r>
            <a:endParaRPr lang="en-US" sz="2400" dirty="0">
              <a:solidFill>
                <a:schemeClr val="tx2">
                  <a:lumMod val="60000"/>
                  <a:lumOff val="40000"/>
                </a:schemeClr>
              </a:solidFill>
            </a:endParaRPr>
          </a:p>
          <a:p>
            <a:r>
              <a:rPr lang="en-US" sz="2400" dirty="0" smtClean="0">
                <a:solidFill>
                  <a:schemeClr val="tx2">
                    <a:lumMod val="60000"/>
                    <a:lumOff val="40000"/>
                  </a:schemeClr>
                </a:solidFill>
              </a:rPr>
              <a:t>Sr</a:t>
            </a:r>
            <a:r>
              <a:rPr lang="en-US" sz="2400" dirty="0">
                <a:solidFill>
                  <a:schemeClr val="tx2">
                    <a:lumMod val="60000"/>
                    <a:lumOff val="40000"/>
                  </a:schemeClr>
                </a:solidFill>
              </a:rPr>
              <a:t>. Pawel </a:t>
            </a:r>
            <a:r>
              <a:rPr lang="en-US" sz="2400" dirty="0" err="1">
                <a:solidFill>
                  <a:schemeClr val="tx2">
                    <a:lumMod val="60000"/>
                    <a:lumOff val="40000"/>
                  </a:schemeClr>
                </a:solidFill>
              </a:rPr>
              <a:t>Stano</a:t>
            </a:r>
            <a:r>
              <a:rPr lang="en-US" sz="2400" dirty="0">
                <a:solidFill>
                  <a:schemeClr val="tx2">
                    <a:lumMod val="60000"/>
                    <a:lumOff val="40000"/>
                  </a:schemeClr>
                </a:solidFill>
              </a:rPr>
              <a:t> (</a:t>
            </a:r>
            <a:r>
              <a:rPr lang="en-US" sz="2400" dirty="0" smtClean="0">
                <a:solidFill>
                  <a:schemeClr val="tx2">
                    <a:lumMod val="60000"/>
                    <a:lumOff val="40000"/>
                  </a:schemeClr>
                </a:solidFill>
              </a:rPr>
              <a:t>JRC-</a:t>
            </a:r>
            <a:r>
              <a:rPr lang="en-US" sz="2400" dirty="0" err="1" smtClean="0">
                <a:solidFill>
                  <a:schemeClr val="tx2">
                    <a:lumMod val="60000"/>
                    <a:lumOff val="40000"/>
                  </a:schemeClr>
                </a:solidFill>
              </a:rPr>
              <a:t>Comisión</a:t>
            </a:r>
            <a:r>
              <a:rPr lang="en-US" sz="2400" dirty="0" smtClean="0">
                <a:solidFill>
                  <a:schemeClr val="tx2">
                    <a:lumMod val="60000"/>
                    <a:lumOff val="40000"/>
                  </a:schemeClr>
                </a:solidFill>
              </a:rPr>
              <a:t> </a:t>
            </a:r>
            <a:r>
              <a:rPr lang="en-US" sz="2400" dirty="0" err="1" smtClean="0">
                <a:solidFill>
                  <a:schemeClr val="tx2">
                    <a:lumMod val="60000"/>
                    <a:lumOff val="40000"/>
                  </a:schemeClr>
                </a:solidFill>
              </a:rPr>
              <a:t>Europea</a:t>
            </a:r>
            <a:r>
              <a:rPr lang="en-US" sz="2400" dirty="0" smtClean="0">
                <a:solidFill>
                  <a:schemeClr val="tx2">
                    <a:lumMod val="60000"/>
                    <a:lumOff val="40000"/>
                  </a:schemeClr>
                </a:solidFill>
              </a:rPr>
              <a:t>)</a:t>
            </a:r>
            <a:endParaRPr lang="en-US" sz="2400" dirty="0">
              <a:solidFill>
                <a:schemeClr val="tx2">
                  <a:lumMod val="60000"/>
                  <a:lumOff val="40000"/>
                </a:schemeClr>
              </a:solidFill>
            </a:endParaRPr>
          </a:p>
        </p:txBody>
      </p:sp>
    </p:spTree>
    <p:extLst>
      <p:ext uri="{BB962C8B-B14F-4D97-AF65-F5344CB8AC3E}">
        <p14:creationId xmlns:p14="http://schemas.microsoft.com/office/powerpoint/2010/main" val="980188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30241" y="77878"/>
            <a:ext cx="8686801" cy="642509"/>
            <a:chOff x="838200" y="304800"/>
            <a:chExt cx="7620001" cy="754623"/>
          </a:xfrm>
        </p:grpSpPr>
        <p:sp>
          <p:nvSpPr>
            <p:cNvPr id="3" name="Rectangle 2"/>
            <p:cNvSpPr/>
            <p:nvPr/>
          </p:nvSpPr>
          <p:spPr>
            <a:xfrm>
              <a:off x="838200" y="304800"/>
              <a:ext cx="7620000" cy="3810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ECONOMÍA</a:t>
              </a:r>
              <a:endParaRPr lang="en-US" dirty="0"/>
            </a:p>
          </p:txBody>
        </p:sp>
        <p:sp>
          <p:nvSpPr>
            <p:cNvPr id="4" name="Rectangle 3"/>
            <p:cNvSpPr/>
            <p:nvPr/>
          </p:nvSpPr>
          <p:spPr>
            <a:xfrm>
              <a:off x="843688" y="797421"/>
              <a:ext cx="2400828" cy="253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TIC</a:t>
              </a:r>
              <a:endParaRPr lang="en-US" dirty="0"/>
            </a:p>
          </p:txBody>
        </p:sp>
        <p:sp>
          <p:nvSpPr>
            <p:cNvPr id="5" name="Rectangle 4"/>
            <p:cNvSpPr/>
            <p:nvPr/>
          </p:nvSpPr>
          <p:spPr>
            <a:xfrm>
              <a:off x="3443603" y="797421"/>
              <a:ext cx="2406316" cy="253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Productividad</a:t>
              </a:r>
              <a:endParaRPr lang="en-US" dirty="0"/>
            </a:p>
          </p:txBody>
        </p:sp>
        <p:sp>
          <p:nvSpPr>
            <p:cNvPr id="6" name="Rectangle 5"/>
            <p:cNvSpPr/>
            <p:nvPr/>
          </p:nvSpPr>
          <p:spPr>
            <a:xfrm>
              <a:off x="6051885" y="803564"/>
              <a:ext cx="2406316" cy="255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Infraestructura</a:t>
              </a:r>
              <a:r>
                <a:rPr lang="en-US" dirty="0" smtClean="0"/>
                <a:t> </a:t>
              </a:r>
              <a:endParaRPr lang="en-US" dirty="0"/>
            </a:p>
          </p:txBody>
        </p:sp>
      </p:grpSp>
      <p:sp>
        <p:nvSpPr>
          <p:cNvPr id="7" name="Rectangle 6"/>
          <p:cNvSpPr/>
          <p:nvPr/>
        </p:nvSpPr>
        <p:spPr>
          <a:xfrm>
            <a:off x="237984" y="1226297"/>
            <a:ext cx="1302067" cy="63848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solidFill>
                  <a:schemeClr val="tx1"/>
                </a:solidFill>
              </a:rPr>
              <a:t>Supervisión</a:t>
            </a:r>
            <a:r>
              <a:rPr lang="en-US" sz="1100" dirty="0" smtClean="0">
                <a:solidFill>
                  <a:schemeClr val="tx1"/>
                </a:solidFill>
              </a:rPr>
              <a:t> del </a:t>
            </a:r>
            <a:r>
              <a:rPr lang="en-US" sz="1100" dirty="0" err="1" smtClean="0">
                <a:solidFill>
                  <a:schemeClr val="tx1"/>
                </a:solidFill>
              </a:rPr>
              <a:t>sistema</a:t>
            </a:r>
            <a:r>
              <a:rPr lang="en-US" sz="1100" dirty="0" smtClean="0">
                <a:solidFill>
                  <a:schemeClr val="tx1"/>
                </a:solidFill>
              </a:rPr>
              <a:t> de </a:t>
            </a:r>
            <a:r>
              <a:rPr lang="en-US" sz="1100" dirty="0" err="1" smtClean="0">
                <a:solidFill>
                  <a:schemeClr val="tx1"/>
                </a:solidFill>
              </a:rPr>
              <a:t>alcantarillado</a:t>
            </a:r>
            <a:r>
              <a:rPr lang="en-US" sz="1100" dirty="0" smtClean="0">
                <a:solidFill>
                  <a:schemeClr val="tx1"/>
                </a:solidFill>
              </a:rPr>
              <a:t> </a:t>
            </a:r>
            <a:br>
              <a:rPr lang="en-US" sz="1100" dirty="0" smtClean="0">
                <a:solidFill>
                  <a:schemeClr val="tx1"/>
                </a:solidFill>
              </a:rPr>
            </a:br>
            <a:r>
              <a:rPr lang="en-US" sz="1100" dirty="0" err="1" smtClean="0">
                <a:solidFill>
                  <a:schemeClr val="tx1"/>
                </a:solidFill>
              </a:rPr>
              <a:t>por</a:t>
            </a:r>
            <a:r>
              <a:rPr lang="en-US" sz="1100" dirty="0" smtClean="0">
                <a:solidFill>
                  <a:schemeClr val="tx1"/>
                </a:solidFill>
              </a:rPr>
              <a:t> TIC</a:t>
            </a:r>
            <a:endParaRPr lang="en-US" sz="1100" dirty="0">
              <a:solidFill>
                <a:schemeClr val="tx1"/>
              </a:solidFill>
            </a:endParaRPr>
          </a:p>
        </p:txBody>
      </p:sp>
      <p:sp>
        <p:nvSpPr>
          <p:cNvPr id="8" name="Rectangle 7"/>
          <p:cNvSpPr/>
          <p:nvPr/>
        </p:nvSpPr>
        <p:spPr>
          <a:xfrm>
            <a:off x="1670349" y="1226297"/>
            <a:ext cx="1307708" cy="63848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Supervisión</a:t>
            </a:r>
            <a:r>
              <a:rPr lang="en-US" sz="1200" dirty="0" smtClean="0">
                <a:solidFill>
                  <a:schemeClr val="tx1"/>
                </a:solidFill>
              </a:rPr>
              <a:t> del </a:t>
            </a:r>
            <a:r>
              <a:rPr lang="en-US" sz="1200" dirty="0" err="1" smtClean="0">
                <a:solidFill>
                  <a:schemeClr val="tx1"/>
                </a:solidFill>
              </a:rPr>
              <a:t>ruido</a:t>
            </a:r>
            <a:r>
              <a:rPr lang="en-US" sz="1200" dirty="0" smtClean="0">
                <a:solidFill>
                  <a:schemeClr val="tx1"/>
                </a:solidFill>
              </a:rPr>
              <a:t> por TIC</a:t>
            </a:r>
            <a:endParaRPr lang="en-US" sz="1200" dirty="0">
              <a:solidFill>
                <a:schemeClr val="tx1"/>
              </a:solidFill>
            </a:endParaRPr>
          </a:p>
        </p:txBody>
      </p:sp>
      <p:sp>
        <p:nvSpPr>
          <p:cNvPr id="9" name="Rectangle 8"/>
          <p:cNvSpPr/>
          <p:nvPr/>
        </p:nvSpPr>
        <p:spPr>
          <a:xfrm>
            <a:off x="237984" y="1968023"/>
            <a:ext cx="1302067"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Supervisión</a:t>
            </a:r>
            <a:r>
              <a:rPr lang="en-US" sz="1200" dirty="0" smtClean="0">
                <a:solidFill>
                  <a:schemeClr val="tx1"/>
                </a:solidFill>
              </a:rPr>
              <a:t> del </a:t>
            </a:r>
            <a:r>
              <a:rPr lang="en-US" sz="1200" dirty="0" err="1" smtClean="0">
                <a:solidFill>
                  <a:schemeClr val="tx1"/>
                </a:solidFill>
              </a:rPr>
              <a:t>suministro</a:t>
            </a:r>
            <a:r>
              <a:rPr lang="en-US" sz="1200" dirty="0" smtClean="0">
                <a:solidFill>
                  <a:schemeClr val="tx1"/>
                </a:solidFill>
              </a:rPr>
              <a:t> de </a:t>
            </a:r>
            <a:r>
              <a:rPr lang="en-US" sz="1200" dirty="0" err="1" smtClean="0">
                <a:solidFill>
                  <a:schemeClr val="tx1"/>
                </a:solidFill>
              </a:rPr>
              <a:t>agua</a:t>
            </a:r>
            <a:r>
              <a:rPr lang="en-US" sz="1200" dirty="0" smtClean="0">
                <a:solidFill>
                  <a:schemeClr val="tx1"/>
                </a:solidFill>
              </a:rPr>
              <a:t> por TIC</a:t>
            </a:r>
            <a:endParaRPr lang="en-US" sz="1200" dirty="0">
              <a:solidFill>
                <a:schemeClr val="tx1"/>
              </a:solidFill>
            </a:endParaRPr>
          </a:p>
        </p:txBody>
      </p:sp>
      <p:sp>
        <p:nvSpPr>
          <p:cNvPr id="10" name="Rectangle 9"/>
          <p:cNvSpPr/>
          <p:nvPr/>
        </p:nvSpPr>
        <p:spPr>
          <a:xfrm>
            <a:off x="1670349" y="1994979"/>
            <a:ext cx="1307708"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err="1" smtClean="0">
                <a:solidFill>
                  <a:schemeClr val="tx1"/>
                </a:solidFill>
              </a:rPr>
              <a:t>Gestión</a:t>
            </a:r>
            <a:r>
              <a:rPr lang="en-US" sz="1050" dirty="0" smtClean="0">
                <a:solidFill>
                  <a:schemeClr val="tx1"/>
                </a:solidFill>
              </a:rPr>
              <a:t> del </a:t>
            </a:r>
            <a:r>
              <a:rPr lang="en-US" sz="1050" dirty="0" err="1" smtClean="0">
                <a:solidFill>
                  <a:schemeClr val="tx1"/>
                </a:solidFill>
              </a:rPr>
              <a:t>sistema</a:t>
            </a:r>
            <a:r>
              <a:rPr lang="en-US" sz="1050" dirty="0" smtClean="0">
                <a:solidFill>
                  <a:schemeClr val="tx1"/>
                </a:solidFill>
              </a:rPr>
              <a:t> de </a:t>
            </a:r>
            <a:r>
              <a:rPr lang="en-US" sz="1050" dirty="0" err="1" smtClean="0">
                <a:solidFill>
                  <a:schemeClr val="tx1"/>
                </a:solidFill>
              </a:rPr>
              <a:t>suministro</a:t>
            </a:r>
            <a:r>
              <a:rPr lang="en-US" sz="1050" dirty="0" smtClean="0">
                <a:solidFill>
                  <a:schemeClr val="tx1"/>
                </a:solidFill>
              </a:rPr>
              <a:t> </a:t>
            </a:r>
            <a:r>
              <a:rPr lang="en-US" sz="1050" dirty="0" err="1" smtClean="0">
                <a:solidFill>
                  <a:schemeClr val="tx1"/>
                </a:solidFill>
              </a:rPr>
              <a:t>eléctrico</a:t>
            </a:r>
            <a:r>
              <a:rPr lang="en-US" sz="1050" dirty="0" smtClean="0">
                <a:solidFill>
                  <a:schemeClr val="tx1"/>
                </a:solidFill>
              </a:rPr>
              <a:t> por TIC</a:t>
            </a:r>
            <a:endParaRPr lang="en-US" sz="1050" dirty="0">
              <a:solidFill>
                <a:schemeClr val="tx1"/>
              </a:solidFill>
            </a:endParaRPr>
          </a:p>
        </p:txBody>
      </p:sp>
      <p:sp>
        <p:nvSpPr>
          <p:cNvPr id="11" name="Rectangle 10"/>
          <p:cNvSpPr/>
          <p:nvPr/>
        </p:nvSpPr>
        <p:spPr>
          <a:xfrm>
            <a:off x="7642904" y="1237312"/>
            <a:ext cx="1309201"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Instalaciones</a:t>
            </a:r>
            <a:r>
              <a:rPr lang="en-US" sz="1200" dirty="0" smtClean="0">
                <a:solidFill>
                  <a:schemeClr val="tx1"/>
                </a:solidFill>
              </a:rPr>
              <a:t> </a:t>
            </a:r>
            <a:r>
              <a:rPr lang="en-US" sz="1200" dirty="0" err="1" smtClean="0">
                <a:solidFill>
                  <a:schemeClr val="tx1"/>
                </a:solidFill>
              </a:rPr>
              <a:t>deportivas</a:t>
            </a:r>
            <a:endParaRPr lang="en-US" sz="1200" dirty="0">
              <a:solidFill>
                <a:schemeClr val="tx1"/>
              </a:solidFill>
            </a:endParaRPr>
          </a:p>
        </p:txBody>
      </p:sp>
      <p:sp>
        <p:nvSpPr>
          <p:cNvPr id="12" name="Rectangle 11"/>
          <p:cNvSpPr/>
          <p:nvPr/>
        </p:nvSpPr>
        <p:spPr>
          <a:xfrm>
            <a:off x="3183517" y="1235002"/>
            <a:ext cx="1302067" cy="63848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Productividad</a:t>
            </a:r>
            <a:r>
              <a:rPr lang="en-US" sz="1200" dirty="0" smtClean="0">
                <a:solidFill>
                  <a:schemeClr val="tx1"/>
                </a:solidFill>
              </a:rPr>
              <a:t> </a:t>
            </a:r>
            <a:r>
              <a:rPr lang="en-US" sz="1200" dirty="0" err="1" smtClean="0">
                <a:solidFill>
                  <a:schemeClr val="tx1"/>
                </a:solidFill>
              </a:rPr>
              <a:t>laboral</a:t>
            </a:r>
            <a:endParaRPr lang="en-US" sz="1200" dirty="0">
              <a:solidFill>
                <a:schemeClr val="tx1"/>
              </a:solidFill>
            </a:endParaRPr>
          </a:p>
        </p:txBody>
      </p:sp>
      <p:sp>
        <p:nvSpPr>
          <p:cNvPr id="13" name="Rectangle 12"/>
          <p:cNvSpPr/>
          <p:nvPr/>
        </p:nvSpPr>
        <p:spPr>
          <a:xfrm>
            <a:off x="4615882" y="1235002"/>
            <a:ext cx="1307708" cy="63848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PyME</a:t>
            </a:r>
            <a:endParaRPr lang="en-US" sz="1200" dirty="0">
              <a:solidFill>
                <a:schemeClr val="tx1"/>
              </a:solidFill>
            </a:endParaRPr>
          </a:p>
        </p:txBody>
      </p:sp>
      <p:sp>
        <p:nvSpPr>
          <p:cNvPr id="14" name="Rectangle 13"/>
          <p:cNvSpPr/>
          <p:nvPr/>
        </p:nvSpPr>
        <p:spPr>
          <a:xfrm>
            <a:off x="3183517" y="1976728"/>
            <a:ext cx="1302067"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Empleo</a:t>
            </a:r>
            <a:r>
              <a:rPr lang="en-US" sz="1200" dirty="0" smtClean="0">
                <a:solidFill>
                  <a:schemeClr val="tx1"/>
                </a:solidFill>
              </a:rPr>
              <a:t> en </a:t>
            </a:r>
            <a:r>
              <a:rPr lang="en-US" sz="1200" dirty="0" err="1" smtClean="0">
                <a:solidFill>
                  <a:schemeClr val="tx1"/>
                </a:solidFill>
              </a:rPr>
              <a:t>industrias</a:t>
            </a:r>
            <a:r>
              <a:rPr lang="en-US" sz="1200" dirty="0" smtClean="0">
                <a:solidFill>
                  <a:schemeClr val="tx1"/>
                </a:solidFill>
              </a:rPr>
              <a:t> </a:t>
            </a:r>
            <a:r>
              <a:rPr lang="en-US" sz="1200" dirty="0" err="1" smtClean="0">
                <a:solidFill>
                  <a:schemeClr val="tx1"/>
                </a:solidFill>
              </a:rPr>
              <a:t>creativas</a:t>
            </a:r>
            <a:endParaRPr lang="en-US" sz="1200" dirty="0">
              <a:solidFill>
                <a:schemeClr val="tx1"/>
              </a:solidFill>
            </a:endParaRPr>
          </a:p>
        </p:txBody>
      </p:sp>
      <p:sp>
        <p:nvSpPr>
          <p:cNvPr id="15" name="Rectangle 14"/>
          <p:cNvSpPr/>
          <p:nvPr/>
        </p:nvSpPr>
        <p:spPr>
          <a:xfrm>
            <a:off x="4615882" y="1976728"/>
            <a:ext cx="1307708"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Empleo</a:t>
            </a:r>
            <a:r>
              <a:rPr lang="en-US" sz="1200" dirty="0" smtClean="0">
                <a:solidFill>
                  <a:schemeClr val="tx1"/>
                </a:solidFill>
              </a:rPr>
              <a:t> en la </a:t>
            </a:r>
            <a:r>
              <a:rPr lang="en-US" sz="1200" dirty="0" err="1" smtClean="0">
                <a:solidFill>
                  <a:schemeClr val="tx1"/>
                </a:solidFill>
              </a:rPr>
              <a:t>industria</a:t>
            </a:r>
            <a:r>
              <a:rPr lang="en-US" sz="1200" dirty="0" smtClean="0">
                <a:solidFill>
                  <a:schemeClr val="tx1"/>
                </a:solidFill>
              </a:rPr>
              <a:t> </a:t>
            </a:r>
            <a:r>
              <a:rPr lang="en-US" sz="1200" dirty="0" err="1" smtClean="0">
                <a:solidFill>
                  <a:schemeClr val="tx1"/>
                </a:solidFill>
              </a:rPr>
              <a:t>turística</a:t>
            </a:r>
            <a:endParaRPr lang="en-US" sz="1200" dirty="0">
              <a:solidFill>
                <a:schemeClr val="tx1"/>
              </a:solidFill>
            </a:endParaRPr>
          </a:p>
        </p:txBody>
      </p:sp>
      <p:sp>
        <p:nvSpPr>
          <p:cNvPr id="16" name="Rectangle 15"/>
          <p:cNvSpPr/>
          <p:nvPr/>
        </p:nvSpPr>
        <p:spPr>
          <a:xfrm>
            <a:off x="6198207" y="1246837"/>
            <a:ext cx="1309201"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Pérdida</a:t>
            </a:r>
            <a:r>
              <a:rPr lang="en-US" sz="1200" dirty="0" smtClean="0">
                <a:solidFill>
                  <a:schemeClr val="tx1"/>
                </a:solidFill>
              </a:rPr>
              <a:t> de </a:t>
            </a:r>
            <a:r>
              <a:rPr lang="en-US" sz="1200" dirty="0" err="1" smtClean="0">
                <a:solidFill>
                  <a:schemeClr val="tx1"/>
                </a:solidFill>
              </a:rPr>
              <a:t>suministro</a:t>
            </a:r>
            <a:r>
              <a:rPr lang="en-US" sz="1200" dirty="0" smtClean="0">
                <a:solidFill>
                  <a:schemeClr val="tx1"/>
                </a:solidFill>
              </a:rPr>
              <a:t> de </a:t>
            </a:r>
            <a:r>
              <a:rPr lang="en-US" sz="1200" dirty="0" err="1" smtClean="0">
                <a:solidFill>
                  <a:schemeClr val="tx1"/>
                </a:solidFill>
              </a:rPr>
              <a:t>agua</a:t>
            </a:r>
            <a:endParaRPr lang="en-US" sz="1200" dirty="0">
              <a:solidFill>
                <a:schemeClr val="tx1"/>
              </a:solidFill>
            </a:endParaRPr>
          </a:p>
        </p:txBody>
      </p:sp>
      <p:sp>
        <p:nvSpPr>
          <p:cNvPr id="17" name="Rectangle 16"/>
          <p:cNvSpPr/>
          <p:nvPr/>
        </p:nvSpPr>
        <p:spPr>
          <a:xfrm>
            <a:off x="237240" y="2714193"/>
            <a:ext cx="1303553"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Transporte</a:t>
            </a:r>
            <a:r>
              <a:rPr lang="en-US" sz="1200" dirty="0" smtClean="0">
                <a:solidFill>
                  <a:schemeClr val="tx1"/>
                </a:solidFill>
              </a:rPr>
              <a:t> de </a:t>
            </a:r>
            <a:r>
              <a:rPr lang="en-US" sz="1200" dirty="0" err="1" smtClean="0">
                <a:solidFill>
                  <a:schemeClr val="tx1"/>
                </a:solidFill>
              </a:rPr>
              <a:t>energía</a:t>
            </a:r>
            <a:r>
              <a:rPr lang="en-US" sz="1200" dirty="0" smtClean="0">
                <a:solidFill>
                  <a:schemeClr val="tx1"/>
                </a:solidFill>
              </a:rPr>
              <a:t> </a:t>
            </a:r>
            <a:r>
              <a:rPr lang="en-US" sz="1200" dirty="0" err="1" smtClean="0">
                <a:solidFill>
                  <a:schemeClr val="tx1"/>
                </a:solidFill>
              </a:rPr>
              <a:t>limpia</a:t>
            </a:r>
            <a:endParaRPr lang="en-US" sz="1200" dirty="0">
              <a:solidFill>
                <a:schemeClr val="tx1"/>
              </a:solidFill>
            </a:endParaRPr>
          </a:p>
        </p:txBody>
      </p:sp>
      <p:sp>
        <p:nvSpPr>
          <p:cNvPr id="18" name="Rectangle 17"/>
          <p:cNvSpPr/>
          <p:nvPr/>
        </p:nvSpPr>
        <p:spPr>
          <a:xfrm>
            <a:off x="1670349" y="2701411"/>
            <a:ext cx="1303553"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Transporte</a:t>
            </a:r>
            <a:r>
              <a:rPr lang="en-US" sz="1200" dirty="0" smtClean="0">
                <a:solidFill>
                  <a:schemeClr val="tx1"/>
                </a:solidFill>
              </a:rPr>
              <a:t> de </a:t>
            </a:r>
            <a:r>
              <a:rPr lang="en-US" sz="1200" dirty="0" err="1" smtClean="0">
                <a:solidFill>
                  <a:schemeClr val="tx1"/>
                </a:solidFill>
              </a:rPr>
              <a:t>energía</a:t>
            </a:r>
            <a:r>
              <a:rPr lang="en-US" sz="1200" dirty="0" smtClean="0">
                <a:solidFill>
                  <a:schemeClr val="tx1"/>
                </a:solidFill>
              </a:rPr>
              <a:t> </a:t>
            </a:r>
            <a:r>
              <a:rPr lang="en-US" sz="1200" dirty="0" err="1" smtClean="0">
                <a:solidFill>
                  <a:schemeClr val="tx1"/>
                </a:solidFill>
              </a:rPr>
              <a:t>limpia</a:t>
            </a:r>
            <a:endParaRPr lang="en-US" sz="1200" dirty="0">
              <a:solidFill>
                <a:schemeClr val="tx1"/>
              </a:solidFill>
            </a:endParaRPr>
          </a:p>
        </p:txBody>
      </p:sp>
      <p:sp>
        <p:nvSpPr>
          <p:cNvPr id="19" name="Rectangle 18"/>
          <p:cNvSpPr/>
          <p:nvPr/>
        </p:nvSpPr>
        <p:spPr>
          <a:xfrm>
            <a:off x="236498" y="3460363"/>
            <a:ext cx="1303553" cy="53094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Transporte</a:t>
            </a:r>
            <a:r>
              <a:rPr lang="en-US" sz="1200" dirty="0" smtClean="0">
                <a:solidFill>
                  <a:schemeClr val="tx1"/>
                </a:solidFill>
              </a:rPr>
              <a:t> de </a:t>
            </a:r>
            <a:r>
              <a:rPr lang="en-US" sz="1200" dirty="0" err="1" smtClean="0">
                <a:solidFill>
                  <a:schemeClr val="tx1"/>
                </a:solidFill>
              </a:rPr>
              <a:t>energía</a:t>
            </a:r>
            <a:r>
              <a:rPr lang="en-US" sz="1200" dirty="0" smtClean="0">
                <a:solidFill>
                  <a:schemeClr val="tx1"/>
                </a:solidFill>
              </a:rPr>
              <a:t> </a:t>
            </a:r>
            <a:r>
              <a:rPr lang="en-US" sz="1200" dirty="0" err="1" smtClean="0">
                <a:solidFill>
                  <a:schemeClr val="tx1"/>
                </a:solidFill>
              </a:rPr>
              <a:t>limpia</a:t>
            </a:r>
            <a:endParaRPr lang="en-US" sz="1200" dirty="0">
              <a:solidFill>
                <a:schemeClr val="tx1"/>
              </a:solidFill>
            </a:endParaRPr>
          </a:p>
        </p:txBody>
      </p:sp>
      <p:sp>
        <p:nvSpPr>
          <p:cNvPr id="20" name="Rectangle 19"/>
          <p:cNvSpPr/>
          <p:nvPr/>
        </p:nvSpPr>
        <p:spPr>
          <a:xfrm>
            <a:off x="1691924" y="3460364"/>
            <a:ext cx="1303553" cy="57513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Supervisión</a:t>
            </a:r>
            <a:r>
              <a:rPr lang="en-US" sz="1200" dirty="0" smtClean="0">
                <a:solidFill>
                  <a:schemeClr val="tx1"/>
                </a:solidFill>
              </a:rPr>
              <a:t> del </a:t>
            </a:r>
            <a:r>
              <a:rPr lang="en-US" sz="1200" dirty="0" err="1" smtClean="0">
                <a:solidFill>
                  <a:schemeClr val="tx1"/>
                </a:solidFill>
              </a:rPr>
              <a:t>tráfico</a:t>
            </a:r>
            <a:endParaRPr lang="en-US" sz="1200" dirty="0">
              <a:solidFill>
                <a:schemeClr val="tx1"/>
              </a:solidFill>
            </a:endParaRPr>
          </a:p>
        </p:txBody>
      </p:sp>
      <p:sp>
        <p:nvSpPr>
          <p:cNvPr id="21" name="Rectangle 20"/>
          <p:cNvSpPr/>
          <p:nvPr/>
        </p:nvSpPr>
        <p:spPr>
          <a:xfrm>
            <a:off x="6219314" y="1973981"/>
            <a:ext cx="1303553"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Infraestructura</a:t>
            </a:r>
            <a:r>
              <a:rPr lang="en-US" sz="1200" dirty="0" smtClean="0">
                <a:solidFill>
                  <a:schemeClr val="tx1"/>
                </a:solidFill>
              </a:rPr>
              <a:t> </a:t>
            </a:r>
            <a:r>
              <a:rPr lang="en-US" sz="1200" dirty="0" err="1" smtClean="0">
                <a:solidFill>
                  <a:schemeClr val="tx1"/>
                </a:solidFill>
              </a:rPr>
              <a:t>peatonal</a:t>
            </a:r>
            <a:endParaRPr lang="en-US" sz="1200" dirty="0">
              <a:solidFill>
                <a:schemeClr val="tx1"/>
              </a:solidFill>
            </a:endParaRPr>
          </a:p>
        </p:txBody>
      </p:sp>
      <p:sp>
        <p:nvSpPr>
          <p:cNvPr id="22" name="Rectangle 21"/>
          <p:cNvSpPr/>
          <p:nvPr/>
        </p:nvSpPr>
        <p:spPr>
          <a:xfrm>
            <a:off x="7674740" y="1964456"/>
            <a:ext cx="1303553"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Planificación </a:t>
            </a:r>
            <a:r>
              <a:rPr lang="en-US" sz="1050" dirty="0" err="1" smtClean="0">
                <a:solidFill>
                  <a:schemeClr val="tx1"/>
                </a:solidFill>
              </a:rPr>
              <a:t>espacial</a:t>
            </a:r>
            <a:r>
              <a:rPr lang="en-US" sz="1050" dirty="0" smtClean="0">
                <a:solidFill>
                  <a:schemeClr val="tx1"/>
                </a:solidFill>
              </a:rPr>
              <a:t> y del </a:t>
            </a:r>
            <a:r>
              <a:rPr lang="en-US" sz="1050" dirty="0" err="1" smtClean="0">
                <a:solidFill>
                  <a:schemeClr val="tx1"/>
                </a:solidFill>
              </a:rPr>
              <a:t>desarrollo</a:t>
            </a:r>
            <a:r>
              <a:rPr lang="en-US" sz="1050" dirty="0" smtClean="0">
                <a:solidFill>
                  <a:schemeClr val="tx1"/>
                </a:solidFill>
              </a:rPr>
              <a:t> </a:t>
            </a:r>
            <a:r>
              <a:rPr lang="en-US" sz="1050" dirty="0" err="1" smtClean="0">
                <a:solidFill>
                  <a:schemeClr val="tx1"/>
                </a:solidFill>
              </a:rPr>
              <a:t>urbano</a:t>
            </a:r>
            <a:endParaRPr lang="en-US" sz="1050" dirty="0">
              <a:solidFill>
                <a:schemeClr val="tx1"/>
              </a:solidFill>
            </a:endParaRPr>
          </a:p>
        </p:txBody>
      </p:sp>
      <p:grpSp>
        <p:nvGrpSpPr>
          <p:cNvPr id="25" name="Group 24"/>
          <p:cNvGrpSpPr/>
          <p:nvPr/>
        </p:nvGrpSpPr>
        <p:grpSpPr>
          <a:xfrm>
            <a:off x="230241" y="838328"/>
            <a:ext cx="8685191" cy="369332"/>
            <a:chOff x="0" y="1258365"/>
            <a:chExt cx="9144000" cy="476523"/>
          </a:xfrm>
        </p:grpSpPr>
        <p:cxnSp>
          <p:nvCxnSpPr>
            <p:cNvPr id="26" name="Straight Connector 25"/>
            <p:cNvCxnSpPr/>
            <p:nvPr/>
          </p:nvCxnSpPr>
          <p:spPr>
            <a:xfrm>
              <a:off x="0" y="14478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43905" y="1258365"/>
              <a:ext cx="3973087" cy="476523"/>
            </a:xfrm>
            <a:prstGeom prst="rect">
              <a:avLst/>
            </a:prstGeom>
            <a:solidFill>
              <a:schemeClr val="bg1"/>
            </a:solidFill>
          </p:spPr>
          <p:txBody>
            <a:bodyPr wrap="square" rtlCol="0">
              <a:spAutoFit/>
            </a:bodyPr>
            <a:lstStyle/>
            <a:p>
              <a:pPr algn="ctr"/>
              <a:r>
                <a:rPr lang="en-US" i="1" dirty="0" smtClean="0"/>
                <a:t>AVANZADOS</a:t>
              </a:r>
              <a:endParaRPr lang="en-US" i="1" dirty="0"/>
            </a:p>
          </p:txBody>
        </p:sp>
        <p:sp>
          <p:nvSpPr>
            <p:cNvPr id="28" name="Double Brace 27"/>
            <p:cNvSpPr/>
            <p:nvPr/>
          </p:nvSpPr>
          <p:spPr>
            <a:xfrm>
              <a:off x="2843908" y="1315234"/>
              <a:ext cx="3973087" cy="312183"/>
            </a:xfrm>
            <a:prstGeom prst="brace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grpSp>
      <p:sp>
        <p:nvSpPr>
          <p:cNvPr id="45" name="Rectangle 44"/>
          <p:cNvSpPr/>
          <p:nvPr/>
        </p:nvSpPr>
        <p:spPr>
          <a:xfrm>
            <a:off x="230241" y="4219688"/>
            <a:ext cx="1303553" cy="37719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Datos</a:t>
            </a:r>
            <a:r>
              <a:rPr lang="en-US" sz="1200" dirty="0" smtClean="0">
                <a:solidFill>
                  <a:schemeClr val="tx1"/>
                </a:solidFill>
              </a:rPr>
              <a:t> </a:t>
            </a:r>
            <a:r>
              <a:rPr lang="en-US" sz="1200" dirty="0" err="1" smtClean="0">
                <a:solidFill>
                  <a:schemeClr val="tx1"/>
                </a:solidFill>
              </a:rPr>
              <a:t>abiertos</a:t>
            </a:r>
            <a:endParaRPr lang="en-US" sz="1200" dirty="0">
              <a:solidFill>
                <a:schemeClr val="tx1"/>
              </a:solidFill>
            </a:endParaRPr>
          </a:p>
        </p:txBody>
      </p:sp>
      <p:sp>
        <p:nvSpPr>
          <p:cNvPr id="46" name="Rectangle 45"/>
          <p:cNvSpPr/>
          <p:nvPr/>
        </p:nvSpPr>
        <p:spPr>
          <a:xfrm>
            <a:off x="1685668" y="4219688"/>
            <a:ext cx="1514732" cy="37719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Adopción</a:t>
            </a:r>
            <a:r>
              <a:rPr lang="en-US" sz="1000" dirty="0" smtClean="0">
                <a:solidFill>
                  <a:schemeClr val="tx1"/>
                </a:solidFill>
              </a:rPr>
              <a:t> de </a:t>
            </a:r>
            <a:r>
              <a:rPr lang="en-US" sz="1000" dirty="0" err="1" smtClean="0">
                <a:solidFill>
                  <a:schemeClr val="tx1"/>
                </a:solidFill>
              </a:rPr>
              <a:t>ciberservicios</a:t>
            </a:r>
            <a:r>
              <a:rPr lang="en-US" sz="1000" dirty="0" smtClean="0">
                <a:solidFill>
                  <a:schemeClr val="tx1"/>
                </a:solidFill>
              </a:rPr>
              <a:t> </a:t>
            </a:r>
            <a:r>
              <a:rPr lang="en-US" sz="1000" dirty="0" err="1" smtClean="0">
                <a:solidFill>
                  <a:schemeClr val="tx1"/>
                </a:solidFill>
              </a:rPr>
              <a:t>públicos</a:t>
            </a:r>
            <a:endParaRPr lang="en-US" sz="1000" dirty="0">
              <a:solidFill>
                <a:schemeClr val="tx1"/>
              </a:solidFill>
            </a:endParaRPr>
          </a:p>
        </p:txBody>
      </p:sp>
    </p:spTree>
    <p:extLst>
      <p:ext uri="{BB962C8B-B14F-4D97-AF65-F5344CB8AC3E}">
        <p14:creationId xmlns:p14="http://schemas.microsoft.com/office/powerpoint/2010/main" val="15380086"/>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30241" y="77878"/>
            <a:ext cx="8686801" cy="642509"/>
            <a:chOff x="838200" y="304800"/>
            <a:chExt cx="7620001" cy="754623"/>
          </a:xfrm>
        </p:grpSpPr>
        <p:sp>
          <p:nvSpPr>
            <p:cNvPr id="3" name="Rectangle 2"/>
            <p:cNvSpPr/>
            <p:nvPr/>
          </p:nvSpPr>
          <p:spPr>
            <a:xfrm>
              <a:off x="838200" y="304800"/>
              <a:ext cx="7620000" cy="3810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ECONOMÍA</a:t>
              </a:r>
              <a:endParaRPr lang="en-US" dirty="0"/>
            </a:p>
          </p:txBody>
        </p:sp>
        <p:sp>
          <p:nvSpPr>
            <p:cNvPr id="4" name="Rectangle 3"/>
            <p:cNvSpPr/>
            <p:nvPr/>
          </p:nvSpPr>
          <p:spPr>
            <a:xfrm>
              <a:off x="843688" y="797421"/>
              <a:ext cx="2400828" cy="253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TIC</a:t>
              </a:r>
              <a:endParaRPr lang="en-US" dirty="0"/>
            </a:p>
          </p:txBody>
        </p:sp>
        <p:sp>
          <p:nvSpPr>
            <p:cNvPr id="5" name="Rectangle 4"/>
            <p:cNvSpPr/>
            <p:nvPr/>
          </p:nvSpPr>
          <p:spPr>
            <a:xfrm>
              <a:off x="3443603" y="797421"/>
              <a:ext cx="2406316" cy="253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Productividad</a:t>
              </a:r>
              <a:endParaRPr lang="en-US" dirty="0"/>
            </a:p>
          </p:txBody>
        </p:sp>
        <p:sp>
          <p:nvSpPr>
            <p:cNvPr id="6" name="Rectangle 5"/>
            <p:cNvSpPr/>
            <p:nvPr/>
          </p:nvSpPr>
          <p:spPr>
            <a:xfrm>
              <a:off x="6051885" y="803564"/>
              <a:ext cx="2406316" cy="255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Infraestructura</a:t>
              </a:r>
              <a:r>
                <a:rPr lang="en-US" dirty="0" smtClean="0"/>
                <a:t> </a:t>
              </a:r>
              <a:endParaRPr lang="en-US" dirty="0"/>
            </a:p>
          </p:txBody>
        </p:sp>
      </p:grpSp>
      <p:grpSp>
        <p:nvGrpSpPr>
          <p:cNvPr id="29" name="Group 28"/>
          <p:cNvGrpSpPr/>
          <p:nvPr/>
        </p:nvGrpSpPr>
        <p:grpSpPr>
          <a:xfrm>
            <a:off x="230240" y="791583"/>
            <a:ext cx="8686799" cy="369332"/>
            <a:chOff x="0" y="1272254"/>
            <a:chExt cx="9144000" cy="461004"/>
          </a:xfrm>
        </p:grpSpPr>
        <p:cxnSp>
          <p:nvCxnSpPr>
            <p:cNvPr id="30" name="Straight Connector 29"/>
            <p:cNvCxnSpPr/>
            <p:nvPr/>
          </p:nvCxnSpPr>
          <p:spPr>
            <a:xfrm>
              <a:off x="0" y="14478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527298" y="1272254"/>
              <a:ext cx="1828800" cy="461004"/>
            </a:xfrm>
            <a:prstGeom prst="rect">
              <a:avLst/>
            </a:prstGeom>
            <a:solidFill>
              <a:schemeClr val="bg1"/>
            </a:solidFill>
          </p:spPr>
          <p:txBody>
            <a:bodyPr wrap="square" rtlCol="0">
              <a:spAutoFit/>
            </a:bodyPr>
            <a:lstStyle/>
            <a:p>
              <a:pPr algn="ctr"/>
              <a:r>
                <a:rPr lang="en-US" i="1" dirty="0" smtClean="0"/>
                <a:t>PRINCIPALES</a:t>
              </a:r>
              <a:endParaRPr lang="en-US" i="1" dirty="0"/>
            </a:p>
          </p:txBody>
        </p:sp>
        <p:sp>
          <p:nvSpPr>
            <p:cNvPr id="32" name="Double Brace 31"/>
            <p:cNvSpPr/>
            <p:nvPr/>
          </p:nvSpPr>
          <p:spPr>
            <a:xfrm>
              <a:off x="3527298" y="1315235"/>
              <a:ext cx="1828800" cy="228600"/>
            </a:xfrm>
            <a:prstGeom prst="brace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grpSp>
      <p:sp>
        <p:nvSpPr>
          <p:cNvPr id="33" name="Rectangle 32"/>
          <p:cNvSpPr/>
          <p:nvPr/>
        </p:nvSpPr>
        <p:spPr>
          <a:xfrm>
            <a:off x="233367" y="1057617"/>
            <a:ext cx="1302067" cy="63848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Acceso</a:t>
            </a:r>
            <a:r>
              <a:rPr lang="en-US" sz="1200" dirty="0" smtClean="0">
                <a:solidFill>
                  <a:schemeClr val="tx1"/>
                </a:solidFill>
              </a:rPr>
              <a:t> a Internet</a:t>
            </a:r>
            <a:endParaRPr lang="en-US" sz="1200" dirty="0">
              <a:solidFill>
                <a:schemeClr val="tx1"/>
              </a:solidFill>
            </a:endParaRPr>
          </a:p>
        </p:txBody>
      </p:sp>
      <p:sp>
        <p:nvSpPr>
          <p:cNvPr id="34" name="Rectangle 33"/>
          <p:cNvSpPr/>
          <p:nvPr/>
        </p:nvSpPr>
        <p:spPr>
          <a:xfrm>
            <a:off x="1665732" y="1057617"/>
            <a:ext cx="1307708" cy="63848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Hogares</a:t>
            </a:r>
            <a:r>
              <a:rPr lang="en-US" sz="1200" dirty="0" smtClean="0">
                <a:solidFill>
                  <a:schemeClr val="tx1"/>
                </a:solidFill>
              </a:rPr>
              <a:t> con </a:t>
            </a:r>
            <a:r>
              <a:rPr lang="en-US" sz="1200" dirty="0" err="1" smtClean="0">
                <a:solidFill>
                  <a:schemeClr val="tx1"/>
                </a:solidFill>
              </a:rPr>
              <a:t>ordenador</a:t>
            </a:r>
            <a:endParaRPr lang="en-US" sz="1200" dirty="0">
              <a:solidFill>
                <a:schemeClr val="tx1"/>
              </a:solidFill>
            </a:endParaRPr>
          </a:p>
        </p:txBody>
      </p:sp>
      <p:sp>
        <p:nvSpPr>
          <p:cNvPr id="35" name="Rectangle 34"/>
          <p:cNvSpPr/>
          <p:nvPr/>
        </p:nvSpPr>
        <p:spPr>
          <a:xfrm>
            <a:off x="233367" y="1799343"/>
            <a:ext cx="1302067"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Abonos</a:t>
            </a:r>
            <a:r>
              <a:rPr lang="en-US" sz="1200" dirty="0" smtClean="0">
                <a:solidFill>
                  <a:schemeClr val="tx1"/>
                </a:solidFill>
              </a:rPr>
              <a:t> a </a:t>
            </a:r>
            <a:r>
              <a:rPr lang="en-US" sz="1200" dirty="0" err="1" smtClean="0">
                <a:solidFill>
                  <a:schemeClr val="tx1"/>
                </a:solidFill>
              </a:rPr>
              <a:t>banda</a:t>
            </a:r>
            <a:r>
              <a:rPr lang="en-US" sz="1200" dirty="0" smtClean="0">
                <a:solidFill>
                  <a:schemeClr val="tx1"/>
                </a:solidFill>
              </a:rPr>
              <a:t> </a:t>
            </a:r>
            <a:r>
              <a:rPr lang="en-US" sz="1200" dirty="0" err="1" smtClean="0">
                <a:solidFill>
                  <a:schemeClr val="tx1"/>
                </a:solidFill>
              </a:rPr>
              <a:t>ancha</a:t>
            </a:r>
            <a:r>
              <a:rPr lang="en-US" sz="1200" dirty="0" smtClean="0">
                <a:solidFill>
                  <a:schemeClr val="tx1"/>
                </a:solidFill>
              </a:rPr>
              <a:t> </a:t>
            </a:r>
            <a:r>
              <a:rPr lang="en-US" sz="1200" dirty="0" err="1" smtClean="0">
                <a:solidFill>
                  <a:schemeClr val="tx1"/>
                </a:solidFill>
              </a:rPr>
              <a:t>fija</a:t>
            </a:r>
            <a:endParaRPr lang="en-US" sz="1200" dirty="0">
              <a:solidFill>
                <a:schemeClr val="tx1"/>
              </a:solidFill>
            </a:endParaRPr>
          </a:p>
        </p:txBody>
      </p:sp>
      <p:sp>
        <p:nvSpPr>
          <p:cNvPr id="36" name="Rectangle 35"/>
          <p:cNvSpPr/>
          <p:nvPr/>
        </p:nvSpPr>
        <p:spPr>
          <a:xfrm>
            <a:off x="1665732" y="1799343"/>
            <a:ext cx="1307708"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Disponibilidad</a:t>
            </a:r>
            <a:r>
              <a:rPr lang="en-US" sz="1200" dirty="0" smtClean="0">
                <a:solidFill>
                  <a:schemeClr val="tx1"/>
                </a:solidFill>
              </a:rPr>
              <a:t> de </a:t>
            </a:r>
            <a:r>
              <a:rPr lang="en-US" sz="1200" dirty="0" err="1" smtClean="0">
                <a:solidFill>
                  <a:schemeClr val="tx1"/>
                </a:solidFill>
              </a:rPr>
              <a:t>telecontadores</a:t>
            </a:r>
            <a:r>
              <a:rPr lang="en-US" sz="1200" dirty="0" smtClean="0">
                <a:solidFill>
                  <a:schemeClr val="tx1"/>
                </a:solidFill>
              </a:rPr>
              <a:t> </a:t>
            </a:r>
            <a:br>
              <a:rPr lang="en-US" sz="1200" dirty="0" smtClean="0">
                <a:solidFill>
                  <a:schemeClr val="tx1"/>
                </a:solidFill>
              </a:rPr>
            </a:br>
            <a:r>
              <a:rPr lang="en-US" sz="1200" dirty="0" smtClean="0">
                <a:solidFill>
                  <a:schemeClr val="tx1"/>
                </a:solidFill>
              </a:rPr>
              <a:t>de </a:t>
            </a:r>
            <a:r>
              <a:rPr lang="en-US" sz="1200" dirty="0" err="1" smtClean="0">
                <a:solidFill>
                  <a:schemeClr val="tx1"/>
                </a:solidFill>
              </a:rPr>
              <a:t>agua</a:t>
            </a:r>
            <a:endParaRPr lang="en-US" sz="1200" dirty="0">
              <a:solidFill>
                <a:schemeClr val="tx1"/>
              </a:solidFill>
            </a:endParaRPr>
          </a:p>
        </p:txBody>
      </p:sp>
      <p:sp>
        <p:nvSpPr>
          <p:cNvPr id="37" name="Rectangle 36"/>
          <p:cNvSpPr/>
          <p:nvPr/>
        </p:nvSpPr>
        <p:spPr>
          <a:xfrm>
            <a:off x="3200398" y="1074212"/>
            <a:ext cx="1303553" cy="63848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Gasto</a:t>
            </a:r>
            <a:r>
              <a:rPr lang="en-US" sz="1200" dirty="0" smtClean="0">
                <a:solidFill>
                  <a:schemeClr val="tx1"/>
                </a:solidFill>
              </a:rPr>
              <a:t> en I+D</a:t>
            </a:r>
            <a:endParaRPr lang="en-US" sz="1200" dirty="0">
              <a:solidFill>
                <a:schemeClr val="tx1"/>
              </a:solidFill>
            </a:endParaRPr>
          </a:p>
        </p:txBody>
      </p:sp>
      <p:sp>
        <p:nvSpPr>
          <p:cNvPr id="38" name="Rectangle 37"/>
          <p:cNvSpPr/>
          <p:nvPr/>
        </p:nvSpPr>
        <p:spPr>
          <a:xfrm>
            <a:off x="4634398" y="1074212"/>
            <a:ext cx="1309201" cy="63848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Patentes</a:t>
            </a:r>
            <a:endParaRPr lang="en-US" sz="1200" dirty="0">
              <a:solidFill>
                <a:schemeClr val="tx1"/>
              </a:solidFill>
            </a:endParaRPr>
          </a:p>
        </p:txBody>
      </p:sp>
      <p:sp>
        <p:nvSpPr>
          <p:cNvPr id="39" name="Rectangle 38"/>
          <p:cNvSpPr/>
          <p:nvPr/>
        </p:nvSpPr>
        <p:spPr>
          <a:xfrm>
            <a:off x="3200398" y="1799343"/>
            <a:ext cx="1303553"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Tasa</a:t>
            </a:r>
            <a:r>
              <a:rPr lang="en-US" sz="1200" dirty="0" smtClean="0">
                <a:solidFill>
                  <a:schemeClr val="tx1"/>
                </a:solidFill>
              </a:rPr>
              <a:t> de </a:t>
            </a:r>
            <a:r>
              <a:rPr lang="en-US" sz="1200" dirty="0" err="1" smtClean="0">
                <a:solidFill>
                  <a:schemeClr val="tx1"/>
                </a:solidFill>
              </a:rPr>
              <a:t>desempleo</a:t>
            </a:r>
            <a:endParaRPr lang="en-US" sz="1200" dirty="0">
              <a:solidFill>
                <a:schemeClr val="tx1"/>
              </a:solidFill>
            </a:endParaRPr>
          </a:p>
        </p:txBody>
      </p:sp>
      <p:sp>
        <p:nvSpPr>
          <p:cNvPr id="40" name="Rectangle 39"/>
          <p:cNvSpPr/>
          <p:nvPr/>
        </p:nvSpPr>
        <p:spPr>
          <a:xfrm>
            <a:off x="232623" y="2545513"/>
            <a:ext cx="1303553"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Disponibilidad</a:t>
            </a:r>
            <a:r>
              <a:rPr lang="en-US" sz="1200" dirty="0" smtClean="0">
                <a:solidFill>
                  <a:schemeClr val="tx1"/>
                </a:solidFill>
              </a:rPr>
              <a:t> de  </a:t>
            </a:r>
            <a:r>
              <a:rPr lang="en-US" sz="1200" dirty="0" err="1" smtClean="0">
                <a:solidFill>
                  <a:schemeClr val="tx1"/>
                </a:solidFill>
              </a:rPr>
              <a:t>telecontadores</a:t>
            </a:r>
            <a:r>
              <a:rPr lang="en-US" sz="1200" dirty="0" smtClean="0">
                <a:solidFill>
                  <a:schemeClr val="tx1"/>
                </a:solidFill>
              </a:rPr>
              <a:t> </a:t>
            </a:r>
            <a:r>
              <a:rPr lang="en-US" sz="1200" dirty="0" err="1" smtClean="0">
                <a:solidFill>
                  <a:schemeClr val="tx1"/>
                </a:solidFill>
              </a:rPr>
              <a:t>eléctricos</a:t>
            </a:r>
            <a:endParaRPr lang="en-US" sz="1200" dirty="0">
              <a:solidFill>
                <a:schemeClr val="tx1"/>
              </a:solidFill>
            </a:endParaRPr>
          </a:p>
        </p:txBody>
      </p:sp>
      <p:sp>
        <p:nvSpPr>
          <p:cNvPr id="41" name="Rectangle 40"/>
          <p:cNvSpPr/>
          <p:nvPr/>
        </p:nvSpPr>
        <p:spPr>
          <a:xfrm>
            <a:off x="1664239" y="2545513"/>
            <a:ext cx="1309201"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solidFill>
                  <a:schemeClr val="tx1"/>
                </a:solidFill>
              </a:rPr>
              <a:t>Información</a:t>
            </a:r>
            <a:r>
              <a:rPr lang="en-US" sz="1100" dirty="0" smtClean="0">
                <a:solidFill>
                  <a:schemeClr val="tx1"/>
                </a:solidFill>
              </a:rPr>
              <a:t> de </a:t>
            </a:r>
            <a:r>
              <a:rPr lang="en-US" sz="1100" dirty="0" err="1" smtClean="0">
                <a:solidFill>
                  <a:schemeClr val="tx1"/>
                </a:solidFill>
              </a:rPr>
              <a:t>transporte</a:t>
            </a:r>
            <a:r>
              <a:rPr lang="en-US" sz="1100" dirty="0" smtClean="0">
                <a:solidFill>
                  <a:schemeClr val="tx1"/>
                </a:solidFill>
              </a:rPr>
              <a:t> </a:t>
            </a:r>
            <a:r>
              <a:rPr lang="en-US" sz="1100" dirty="0" err="1" smtClean="0">
                <a:solidFill>
                  <a:schemeClr val="tx1"/>
                </a:solidFill>
              </a:rPr>
              <a:t>público</a:t>
            </a:r>
            <a:r>
              <a:rPr lang="en-US" sz="1100" dirty="0" smtClean="0">
                <a:solidFill>
                  <a:schemeClr val="tx1"/>
                </a:solidFill>
              </a:rPr>
              <a:t> en </a:t>
            </a:r>
            <a:r>
              <a:rPr lang="en-US" sz="1100" dirty="0" err="1" smtClean="0">
                <a:solidFill>
                  <a:schemeClr val="tx1"/>
                </a:solidFill>
              </a:rPr>
              <a:t>tiempo</a:t>
            </a:r>
            <a:r>
              <a:rPr lang="en-US" sz="1100" dirty="0" smtClean="0">
                <a:solidFill>
                  <a:schemeClr val="tx1"/>
                </a:solidFill>
              </a:rPr>
              <a:t> real</a:t>
            </a:r>
            <a:endParaRPr lang="en-US" sz="1100" dirty="0">
              <a:solidFill>
                <a:schemeClr val="tx1"/>
              </a:solidFill>
            </a:endParaRPr>
          </a:p>
        </p:txBody>
      </p:sp>
      <p:grpSp>
        <p:nvGrpSpPr>
          <p:cNvPr id="42" name="Group 41"/>
          <p:cNvGrpSpPr/>
          <p:nvPr/>
        </p:nvGrpSpPr>
        <p:grpSpPr>
          <a:xfrm>
            <a:off x="6149111" y="1057617"/>
            <a:ext cx="2767930" cy="3599453"/>
            <a:chOff x="6149111" y="1228614"/>
            <a:chExt cx="2767930" cy="3599453"/>
          </a:xfrm>
        </p:grpSpPr>
        <p:sp>
          <p:nvSpPr>
            <p:cNvPr id="43" name="Rectangle 42"/>
            <p:cNvSpPr/>
            <p:nvPr/>
          </p:nvSpPr>
          <p:spPr>
            <a:xfrm>
              <a:off x="6168915" y="1228614"/>
              <a:ext cx="1351977" cy="65507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Abonos</a:t>
              </a:r>
              <a:r>
                <a:rPr lang="en-US" sz="1200" dirty="0" smtClean="0">
                  <a:solidFill>
                    <a:schemeClr val="tx1"/>
                  </a:solidFill>
                </a:rPr>
                <a:t> a </a:t>
              </a:r>
              <a:r>
                <a:rPr lang="en-US" sz="1200" dirty="0" err="1" smtClean="0">
                  <a:solidFill>
                    <a:schemeClr val="tx1"/>
                  </a:solidFill>
                </a:rPr>
                <a:t>banda</a:t>
              </a:r>
              <a:r>
                <a:rPr lang="en-US" sz="1200" dirty="0" smtClean="0">
                  <a:solidFill>
                    <a:schemeClr val="tx1"/>
                  </a:solidFill>
                </a:rPr>
                <a:t> </a:t>
              </a:r>
              <a:r>
                <a:rPr lang="en-US" sz="1200" dirty="0" err="1" smtClean="0">
                  <a:solidFill>
                    <a:schemeClr val="tx1"/>
                  </a:solidFill>
                </a:rPr>
                <a:t>ancha</a:t>
              </a:r>
              <a:r>
                <a:rPr lang="en-US" sz="1200" dirty="0" smtClean="0">
                  <a:solidFill>
                    <a:schemeClr val="tx1"/>
                  </a:solidFill>
                </a:rPr>
                <a:t> </a:t>
              </a:r>
              <a:r>
                <a:rPr lang="en-US" sz="1200" dirty="0" err="1" smtClean="0">
                  <a:solidFill>
                    <a:schemeClr val="tx1"/>
                  </a:solidFill>
                </a:rPr>
                <a:t>inalámbrica</a:t>
              </a:r>
              <a:endParaRPr lang="en-US" sz="1200" dirty="0">
                <a:solidFill>
                  <a:schemeClr val="tx1"/>
                </a:solidFill>
              </a:endParaRPr>
            </a:p>
          </p:txBody>
        </p:sp>
        <p:sp>
          <p:nvSpPr>
            <p:cNvPr id="44" name="Rectangle 43"/>
            <p:cNvSpPr/>
            <p:nvPr/>
          </p:nvSpPr>
          <p:spPr>
            <a:xfrm>
              <a:off x="7616716" y="1228614"/>
              <a:ext cx="1300324" cy="63725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Frecuencia</a:t>
              </a:r>
              <a:r>
                <a:rPr lang="en-US" sz="1200" dirty="0" smtClean="0">
                  <a:solidFill>
                    <a:schemeClr val="tx1"/>
                  </a:solidFill>
                </a:rPr>
                <a:t> de </a:t>
              </a:r>
              <a:r>
                <a:rPr lang="en-US" sz="1200" dirty="0" err="1" smtClean="0">
                  <a:solidFill>
                    <a:schemeClr val="tx1"/>
                  </a:solidFill>
                </a:rPr>
                <a:t>fallos</a:t>
              </a:r>
              <a:r>
                <a:rPr lang="en-US" sz="1200" dirty="0" smtClean="0">
                  <a:solidFill>
                    <a:schemeClr val="tx1"/>
                  </a:solidFill>
                </a:rPr>
                <a:t> del </a:t>
              </a:r>
              <a:r>
                <a:rPr lang="en-US" sz="1200" dirty="0" err="1" smtClean="0">
                  <a:solidFill>
                    <a:schemeClr val="tx1"/>
                  </a:solidFill>
                </a:rPr>
                <a:t>sistema</a:t>
              </a:r>
              <a:r>
                <a:rPr lang="en-US" sz="1200" dirty="0" smtClean="0">
                  <a:solidFill>
                    <a:schemeClr val="tx1"/>
                  </a:solidFill>
                </a:rPr>
                <a:t> </a:t>
              </a:r>
              <a:r>
                <a:rPr lang="en-US" sz="1200" dirty="0" err="1" smtClean="0">
                  <a:solidFill>
                    <a:schemeClr val="tx1"/>
                  </a:solidFill>
                </a:rPr>
                <a:t>eléctrico</a:t>
              </a:r>
              <a:endParaRPr lang="en-US" sz="1200" dirty="0">
                <a:solidFill>
                  <a:schemeClr val="tx1"/>
                </a:solidFill>
              </a:endParaRPr>
            </a:p>
          </p:txBody>
        </p:sp>
        <p:sp>
          <p:nvSpPr>
            <p:cNvPr id="47" name="Rectangle 46"/>
            <p:cNvSpPr/>
            <p:nvPr/>
          </p:nvSpPr>
          <p:spPr>
            <a:xfrm>
              <a:off x="6172019" y="1970339"/>
              <a:ext cx="1354372" cy="62005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Tiempo</a:t>
              </a:r>
              <a:r>
                <a:rPr lang="en-US" sz="1200" dirty="0" smtClean="0">
                  <a:solidFill>
                    <a:schemeClr val="tx1"/>
                  </a:solidFill>
                </a:rPr>
                <a:t> de </a:t>
              </a:r>
              <a:r>
                <a:rPr lang="en-US" sz="1200" dirty="0" err="1" smtClean="0">
                  <a:solidFill>
                    <a:schemeClr val="tx1"/>
                  </a:solidFill>
                </a:rPr>
                <a:t>recuperación</a:t>
              </a:r>
              <a:r>
                <a:rPr lang="en-US" sz="1200" dirty="0" smtClean="0">
                  <a:solidFill>
                    <a:schemeClr val="tx1"/>
                  </a:solidFill>
                </a:rPr>
                <a:t> del </a:t>
              </a:r>
              <a:r>
                <a:rPr lang="en-US" sz="1200" dirty="0" err="1" smtClean="0">
                  <a:solidFill>
                    <a:schemeClr val="tx1"/>
                  </a:solidFill>
                </a:rPr>
                <a:t>sistema</a:t>
              </a:r>
              <a:r>
                <a:rPr lang="en-US" sz="1200" dirty="0" smtClean="0">
                  <a:solidFill>
                    <a:schemeClr val="tx1"/>
                  </a:solidFill>
                </a:rPr>
                <a:t> </a:t>
              </a:r>
              <a:r>
                <a:rPr lang="en-US" sz="1200" dirty="0" err="1" smtClean="0">
                  <a:solidFill>
                    <a:schemeClr val="tx1"/>
                  </a:solidFill>
                </a:rPr>
                <a:t>eléctrico</a:t>
              </a:r>
              <a:endParaRPr lang="en-US" sz="1200" dirty="0">
                <a:solidFill>
                  <a:schemeClr val="tx1"/>
                </a:solidFill>
              </a:endParaRPr>
            </a:p>
          </p:txBody>
        </p:sp>
        <p:sp>
          <p:nvSpPr>
            <p:cNvPr id="48" name="Rectangle 47"/>
            <p:cNvSpPr/>
            <p:nvPr/>
          </p:nvSpPr>
          <p:spPr>
            <a:xfrm>
              <a:off x="7616717" y="1970339"/>
              <a:ext cx="1300324" cy="60141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Red de </a:t>
              </a:r>
              <a:r>
                <a:rPr lang="en-US" sz="1200" dirty="0" err="1" smtClean="0">
                  <a:solidFill>
                    <a:schemeClr val="tx1"/>
                  </a:solidFill>
                </a:rPr>
                <a:t>transporte</a:t>
              </a:r>
              <a:r>
                <a:rPr lang="en-US" sz="1200" dirty="0" smtClean="0">
                  <a:solidFill>
                    <a:schemeClr val="tx1"/>
                  </a:solidFill>
                </a:rPr>
                <a:t> </a:t>
              </a:r>
              <a:r>
                <a:rPr lang="en-US" sz="1200" dirty="0" err="1" smtClean="0">
                  <a:solidFill>
                    <a:schemeClr val="tx1"/>
                  </a:solidFill>
                </a:rPr>
                <a:t>público</a:t>
              </a:r>
              <a:endParaRPr lang="en-US" sz="1200" dirty="0">
                <a:solidFill>
                  <a:schemeClr val="tx1"/>
                </a:solidFill>
              </a:endParaRPr>
            </a:p>
          </p:txBody>
        </p:sp>
        <p:sp>
          <p:nvSpPr>
            <p:cNvPr id="49" name="Rectangle 48"/>
            <p:cNvSpPr/>
            <p:nvPr/>
          </p:nvSpPr>
          <p:spPr>
            <a:xfrm>
              <a:off x="6163097" y="2699353"/>
              <a:ext cx="1348613"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Eficacia</a:t>
              </a:r>
              <a:r>
                <a:rPr lang="en-US" sz="1200" dirty="0" smtClean="0">
                  <a:solidFill>
                    <a:schemeClr val="tx1"/>
                  </a:solidFill>
                </a:rPr>
                <a:t> del </a:t>
              </a:r>
              <a:r>
                <a:rPr lang="en-US" sz="1200" dirty="0" err="1" smtClean="0">
                  <a:solidFill>
                    <a:schemeClr val="tx1"/>
                  </a:solidFill>
                </a:rPr>
                <a:t>tráfico</a:t>
              </a:r>
              <a:r>
                <a:rPr lang="en-US" sz="1200" dirty="0" smtClean="0">
                  <a:solidFill>
                    <a:schemeClr val="tx1"/>
                  </a:solidFill>
                </a:rPr>
                <a:t> vial</a:t>
              </a:r>
              <a:endParaRPr lang="en-US" sz="1200" dirty="0">
                <a:solidFill>
                  <a:schemeClr val="tx1"/>
                </a:solidFill>
              </a:endParaRPr>
            </a:p>
          </p:txBody>
        </p:sp>
        <p:sp>
          <p:nvSpPr>
            <p:cNvPr id="50" name="Rectangle 49"/>
            <p:cNvSpPr/>
            <p:nvPr/>
          </p:nvSpPr>
          <p:spPr>
            <a:xfrm>
              <a:off x="7616717" y="2699352"/>
              <a:ext cx="1300324"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Sostenibilidad</a:t>
              </a:r>
              <a:r>
                <a:rPr lang="en-US" sz="1200" dirty="0" smtClean="0">
                  <a:solidFill>
                    <a:schemeClr val="tx1"/>
                  </a:solidFill>
                </a:rPr>
                <a:t> de los </a:t>
              </a:r>
              <a:r>
                <a:rPr lang="en-US" sz="1200" dirty="0" err="1" smtClean="0">
                  <a:solidFill>
                    <a:schemeClr val="tx1"/>
                  </a:solidFill>
                </a:rPr>
                <a:t>edificios</a:t>
              </a:r>
              <a:r>
                <a:rPr lang="en-US" sz="1200" dirty="0" smtClean="0">
                  <a:solidFill>
                    <a:schemeClr val="tx1"/>
                  </a:solidFill>
                </a:rPr>
                <a:t> </a:t>
              </a:r>
              <a:r>
                <a:rPr lang="en-US" sz="1200" dirty="0" err="1" smtClean="0">
                  <a:solidFill>
                    <a:schemeClr val="tx1"/>
                  </a:solidFill>
                </a:rPr>
                <a:t>públicos</a:t>
              </a:r>
              <a:endParaRPr lang="en-US" sz="1200" dirty="0">
                <a:solidFill>
                  <a:schemeClr val="tx1"/>
                </a:solidFill>
              </a:endParaRPr>
            </a:p>
          </p:txBody>
        </p:sp>
        <p:sp>
          <p:nvSpPr>
            <p:cNvPr id="51" name="Rectangle 50"/>
            <p:cNvSpPr/>
            <p:nvPr/>
          </p:nvSpPr>
          <p:spPr>
            <a:xfrm>
              <a:off x="6149111" y="3451435"/>
              <a:ext cx="1354372"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Recuperación</a:t>
              </a:r>
              <a:r>
                <a:rPr lang="en-US" sz="1200" dirty="0" smtClean="0">
                  <a:solidFill>
                    <a:schemeClr val="tx1"/>
                  </a:solidFill>
                </a:rPr>
                <a:t> de </a:t>
              </a:r>
              <a:r>
                <a:rPr lang="en-US" sz="1200" dirty="0" err="1" smtClean="0">
                  <a:solidFill>
                    <a:schemeClr val="tx1"/>
                  </a:solidFill>
                </a:rPr>
                <a:t>aguas</a:t>
              </a:r>
              <a:r>
                <a:rPr lang="en-US" sz="1200" dirty="0" smtClean="0">
                  <a:solidFill>
                    <a:schemeClr val="tx1"/>
                  </a:solidFill>
                </a:rPr>
                <a:t> </a:t>
              </a:r>
              <a:r>
                <a:rPr lang="en-US" sz="1200" dirty="0" err="1" smtClean="0">
                  <a:solidFill>
                    <a:schemeClr val="tx1"/>
                  </a:solidFill>
                </a:rPr>
                <a:t>residuales</a:t>
              </a:r>
              <a:endParaRPr lang="en-US" sz="1200" dirty="0">
                <a:solidFill>
                  <a:schemeClr val="tx1"/>
                </a:solidFill>
              </a:endParaRPr>
            </a:p>
          </p:txBody>
        </p:sp>
        <p:sp>
          <p:nvSpPr>
            <p:cNvPr id="52" name="Rectangle 51"/>
            <p:cNvSpPr/>
            <p:nvPr/>
          </p:nvSpPr>
          <p:spPr>
            <a:xfrm>
              <a:off x="7616716" y="3451435"/>
              <a:ext cx="1300324"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Saneamiento</a:t>
              </a:r>
              <a:r>
                <a:rPr lang="en-US" sz="1200" dirty="0" smtClean="0">
                  <a:solidFill>
                    <a:schemeClr val="tx1"/>
                  </a:solidFill>
                </a:rPr>
                <a:t> </a:t>
              </a:r>
              <a:r>
                <a:rPr lang="en-US" sz="1200" dirty="0" err="1" smtClean="0">
                  <a:solidFill>
                    <a:schemeClr val="tx1"/>
                  </a:solidFill>
                </a:rPr>
                <a:t>doméstico</a:t>
              </a:r>
              <a:endParaRPr lang="en-US" sz="1200" dirty="0">
                <a:solidFill>
                  <a:schemeClr val="tx1"/>
                </a:solidFill>
              </a:endParaRPr>
            </a:p>
          </p:txBody>
        </p:sp>
        <p:sp>
          <p:nvSpPr>
            <p:cNvPr id="53" name="Rectangle 52"/>
            <p:cNvSpPr/>
            <p:nvPr/>
          </p:nvSpPr>
          <p:spPr>
            <a:xfrm>
              <a:off x="6163097" y="4184945"/>
              <a:ext cx="1357796"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Recogida</a:t>
              </a:r>
              <a:r>
                <a:rPr lang="en-US" sz="1200" dirty="0" smtClean="0">
                  <a:solidFill>
                    <a:schemeClr val="tx1"/>
                  </a:solidFill>
                </a:rPr>
                <a:t> de </a:t>
              </a:r>
              <a:r>
                <a:rPr lang="en-US" sz="1200" dirty="0" err="1" smtClean="0">
                  <a:solidFill>
                    <a:schemeClr val="tx1"/>
                  </a:solidFill>
                </a:rPr>
                <a:t>basura</a:t>
              </a:r>
              <a:endParaRPr lang="en-US" sz="1200" dirty="0">
                <a:solidFill>
                  <a:schemeClr val="tx1"/>
                </a:solidFill>
              </a:endParaRPr>
            </a:p>
          </p:txBody>
        </p:sp>
        <p:sp>
          <p:nvSpPr>
            <p:cNvPr id="54" name="Rectangle 53"/>
            <p:cNvSpPr/>
            <p:nvPr/>
          </p:nvSpPr>
          <p:spPr>
            <a:xfrm>
              <a:off x="7616716" y="4203518"/>
              <a:ext cx="1300324" cy="6245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Acceso</a:t>
              </a:r>
              <a:r>
                <a:rPr lang="en-US" sz="1200" dirty="0" smtClean="0">
                  <a:solidFill>
                    <a:schemeClr val="tx1"/>
                  </a:solidFill>
                </a:rPr>
                <a:t> a la </a:t>
              </a:r>
              <a:r>
                <a:rPr lang="en-US" sz="1200" dirty="0" err="1" smtClean="0">
                  <a:solidFill>
                    <a:schemeClr val="tx1"/>
                  </a:solidFill>
                </a:rPr>
                <a:t>electricidad</a:t>
              </a:r>
              <a:endParaRPr lang="en-US" sz="1200" dirty="0">
                <a:solidFill>
                  <a:schemeClr val="tx1"/>
                </a:solidFill>
              </a:endParaRPr>
            </a:p>
          </p:txBody>
        </p:sp>
      </p:grpSp>
    </p:spTree>
    <p:extLst>
      <p:ext uri="{BB962C8B-B14F-4D97-AF65-F5344CB8AC3E}">
        <p14:creationId xmlns:p14="http://schemas.microsoft.com/office/powerpoint/2010/main" val="1248262708"/>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30241" y="126646"/>
            <a:ext cx="8686801" cy="642509"/>
            <a:chOff x="838200" y="304800"/>
            <a:chExt cx="7620001" cy="754623"/>
          </a:xfrm>
        </p:grpSpPr>
        <p:sp>
          <p:nvSpPr>
            <p:cNvPr id="3" name="Rectangle 2"/>
            <p:cNvSpPr/>
            <p:nvPr/>
          </p:nvSpPr>
          <p:spPr>
            <a:xfrm>
              <a:off x="838200" y="304800"/>
              <a:ext cx="7620000" cy="3810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MEDIO AMBIENTE</a:t>
              </a:r>
              <a:endParaRPr lang="en-US" dirty="0"/>
            </a:p>
          </p:txBody>
        </p:sp>
        <p:sp>
          <p:nvSpPr>
            <p:cNvPr id="4" name="Rectangle 3"/>
            <p:cNvSpPr/>
            <p:nvPr/>
          </p:nvSpPr>
          <p:spPr>
            <a:xfrm>
              <a:off x="843688" y="797421"/>
              <a:ext cx="2400828" cy="253598"/>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Medio </a:t>
              </a:r>
              <a:r>
                <a:rPr lang="en-US" dirty="0" err="1" smtClean="0"/>
                <a:t>ambiente</a:t>
              </a:r>
              <a:endParaRPr lang="en-US" dirty="0"/>
            </a:p>
          </p:txBody>
        </p:sp>
        <p:sp>
          <p:nvSpPr>
            <p:cNvPr id="5" name="Rectangle 4"/>
            <p:cNvSpPr/>
            <p:nvPr/>
          </p:nvSpPr>
          <p:spPr>
            <a:xfrm>
              <a:off x="3443603" y="797422"/>
              <a:ext cx="2406316" cy="253598"/>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Energía</a:t>
              </a:r>
              <a:endParaRPr lang="en-US" dirty="0"/>
            </a:p>
          </p:txBody>
        </p:sp>
        <p:sp>
          <p:nvSpPr>
            <p:cNvPr id="6" name="Rectangle 5"/>
            <p:cNvSpPr/>
            <p:nvPr/>
          </p:nvSpPr>
          <p:spPr>
            <a:xfrm>
              <a:off x="6051885" y="803564"/>
              <a:ext cx="2406316" cy="255859"/>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Infraestructura</a:t>
              </a:r>
              <a:r>
                <a:rPr lang="en-US" dirty="0" smtClean="0"/>
                <a:t> </a:t>
              </a:r>
              <a:endParaRPr lang="en-US" dirty="0"/>
            </a:p>
          </p:txBody>
        </p:sp>
      </p:grpSp>
      <p:grpSp>
        <p:nvGrpSpPr>
          <p:cNvPr id="7" name="Group 6"/>
          <p:cNvGrpSpPr/>
          <p:nvPr/>
        </p:nvGrpSpPr>
        <p:grpSpPr>
          <a:xfrm>
            <a:off x="227269" y="791583"/>
            <a:ext cx="8689772" cy="369332"/>
            <a:chOff x="0" y="1272254"/>
            <a:chExt cx="9144000" cy="387906"/>
          </a:xfrm>
        </p:grpSpPr>
        <p:cxnSp>
          <p:nvCxnSpPr>
            <p:cNvPr id="8" name="Straight Connector 7"/>
            <p:cNvCxnSpPr/>
            <p:nvPr/>
          </p:nvCxnSpPr>
          <p:spPr>
            <a:xfrm>
              <a:off x="0" y="1447800"/>
              <a:ext cx="9144000"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27298" y="1272254"/>
              <a:ext cx="1828800" cy="387906"/>
            </a:xfrm>
            <a:prstGeom prst="rect">
              <a:avLst/>
            </a:prstGeom>
            <a:solidFill>
              <a:schemeClr val="bg1"/>
            </a:solidFill>
          </p:spPr>
          <p:txBody>
            <a:bodyPr wrap="square" rtlCol="0">
              <a:spAutoFit/>
            </a:bodyPr>
            <a:lstStyle/>
            <a:p>
              <a:pPr algn="ctr"/>
              <a:r>
                <a:rPr lang="en-US" i="1" dirty="0" smtClean="0"/>
                <a:t>PRINCIPALES</a:t>
              </a:r>
              <a:endParaRPr lang="en-US" i="1" dirty="0"/>
            </a:p>
          </p:txBody>
        </p:sp>
        <p:sp>
          <p:nvSpPr>
            <p:cNvPr id="10" name="Double Brace 9"/>
            <p:cNvSpPr/>
            <p:nvPr/>
          </p:nvSpPr>
          <p:spPr>
            <a:xfrm>
              <a:off x="3527298" y="1315235"/>
              <a:ext cx="1828800" cy="228600"/>
            </a:xfrm>
            <a:prstGeom prst="bracePair">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grpSp>
      <p:sp>
        <p:nvSpPr>
          <p:cNvPr id="11" name="Rectangle 10"/>
          <p:cNvSpPr/>
          <p:nvPr/>
        </p:nvSpPr>
        <p:spPr>
          <a:xfrm>
            <a:off x="233367" y="1057617"/>
            <a:ext cx="1302067" cy="655076"/>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Contaminación</a:t>
            </a:r>
            <a:r>
              <a:rPr lang="en-US" sz="1200" dirty="0" smtClean="0">
                <a:solidFill>
                  <a:schemeClr val="tx1"/>
                </a:solidFill>
              </a:rPr>
              <a:t> del </a:t>
            </a:r>
            <a:r>
              <a:rPr lang="en-US" sz="1200" dirty="0" err="1" smtClean="0">
                <a:solidFill>
                  <a:schemeClr val="tx1"/>
                </a:solidFill>
              </a:rPr>
              <a:t>aire</a:t>
            </a:r>
            <a:endParaRPr lang="en-US" sz="1200" dirty="0">
              <a:solidFill>
                <a:schemeClr val="tx1"/>
              </a:solidFill>
            </a:endParaRPr>
          </a:p>
        </p:txBody>
      </p:sp>
      <p:sp>
        <p:nvSpPr>
          <p:cNvPr id="12" name="Rectangle 11"/>
          <p:cNvSpPr/>
          <p:nvPr/>
        </p:nvSpPr>
        <p:spPr>
          <a:xfrm>
            <a:off x="1665732" y="1057617"/>
            <a:ext cx="1307708" cy="655076"/>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Emisiones de GEI </a:t>
            </a:r>
            <a:r>
              <a:rPr lang="en-US" sz="1200" dirty="0">
                <a:solidFill>
                  <a:schemeClr val="tx1"/>
                </a:solidFill>
              </a:rPr>
              <a:t>(*)</a:t>
            </a:r>
          </a:p>
        </p:txBody>
      </p:sp>
      <p:sp>
        <p:nvSpPr>
          <p:cNvPr id="13" name="Rectangle 12"/>
          <p:cNvSpPr/>
          <p:nvPr/>
        </p:nvSpPr>
        <p:spPr>
          <a:xfrm>
            <a:off x="233367" y="1799343"/>
            <a:ext cx="1302067" cy="575949"/>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Calidad del </a:t>
            </a:r>
            <a:r>
              <a:rPr lang="en-US" sz="1200" dirty="0" err="1" smtClean="0">
                <a:solidFill>
                  <a:schemeClr val="tx1"/>
                </a:solidFill>
              </a:rPr>
              <a:t>agua</a:t>
            </a:r>
            <a:r>
              <a:rPr lang="en-US" sz="1200" dirty="0" smtClean="0">
                <a:solidFill>
                  <a:schemeClr val="tx1"/>
                </a:solidFill>
              </a:rPr>
              <a:t> potable</a:t>
            </a:r>
            <a:endParaRPr lang="en-US" sz="1200" dirty="0">
              <a:solidFill>
                <a:schemeClr val="tx1"/>
              </a:solidFill>
            </a:endParaRPr>
          </a:p>
        </p:txBody>
      </p:sp>
      <p:sp>
        <p:nvSpPr>
          <p:cNvPr id="14" name="Rectangle 13"/>
          <p:cNvSpPr/>
          <p:nvPr/>
        </p:nvSpPr>
        <p:spPr>
          <a:xfrm>
            <a:off x="1665732" y="1797093"/>
            <a:ext cx="1307708" cy="578199"/>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Consumo</a:t>
            </a:r>
            <a:r>
              <a:rPr lang="en-US" sz="1200" dirty="0" smtClean="0">
                <a:solidFill>
                  <a:schemeClr val="tx1"/>
                </a:solidFill>
              </a:rPr>
              <a:t> de </a:t>
            </a:r>
            <a:r>
              <a:rPr lang="en-US" sz="1200" dirty="0" err="1" smtClean="0">
                <a:solidFill>
                  <a:schemeClr val="tx1"/>
                </a:solidFill>
              </a:rPr>
              <a:t>agua</a:t>
            </a:r>
            <a:endParaRPr lang="en-US" sz="1200" dirty="0">
              <a:solidFill>
                <a:schemeClr val="tx1"/>
              </a:solidFill>
            </a:endParaRPr>
          </a:p>
        </p:txBody>
      </p:sp>
      <p:sp>
        <p:nvSpPr>
          <p:cNvPr id="15" name="Rectangle 14"/>
          <p:cNvSpPr/>
          <p:nvPr/>
        </p:nvSpPr>
        <p:spPr>
          <a:xfrm>
            <a:off x="3200398" y="1074212"/>
            <a:ext cx="1303553" cy="638481"/>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Consumo</a:t>
            </a:r>
            <a:r>
              <a:rPr lang="en-US" sz="1200" dirty="0" smtClean="0">
                <a:solidFill>
                  <a:schemeClr val="tx1"/>
                </a:solidFill>
              </a:rPr>
              <a:t> de </a:t>
            </a:r>
            <a:r>
              <a:rPr lang="en-US" sz="1200" dirty="0" err="1" smtClean="0">
                <a:solidFill>
                  <a:schemeClr val="tx1"/>
                </a:solidFill>
              </a:rPr>
              <a:t>energías</a:t>
            </a:r>
            <a:r>
              <a:rPr lang="en-US" sz="1200" dirty="0" smtClean="0">
                <a:solidFill>
                  <a:schemeClr val="tx1"/>
                </a:solidFill>
              </a:rPr>
              <a:t> </a:t>
            </a:r>
            <a:r>
              <a:rPr lang="en-US" sz="1200" dirty="0" err="1" smtClean="0">
                <a:solidFill>
                  <a:schemeClr val="tx1"/>
                </a:solidFill>
              </a:rPr>
              <a:t>renovables</a:t>
            </a:r>
            <a:endParaRPr lang="en-US" sz="1200" dirty="0">
              <a:solidFill>
                <a:schemeClr val="tx1"/>
              </a:solidFill>
            </a:endParaRPr>
          </a:p>
        </p:txBody>
      </p:sp>
      <p:sp>
        <p:nvSpPr>
          <p:cNvPr id="16" name="Rectangle 15"/>
          <p:cNvSpPr/>
          <p:nvPr/>
        </p:nvSpPr>
        <p:spPr>
          <a:xfrm>
            <a:off x="4634398" y="1074212"/>
            <a:ext cx="1309201" cy="638481"/>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Consumo</a:t>
            </a:r>
            <a:r>
              <a:rPr lang="en-US" sz="1200" dirty="0" smtClean="0">
                <a:solidFill>
                  <a:schemeClr val="tx1"/>
                </a:solidFill>
              </a:rPr>
              <a:t> </a:t>
            </a:r>
            <a:r>
              <a:rPr lang="en-US" sz="1200" dirty="0" err="1" smtClean="0">
                <a:solidFill>
                  <a:schemeClr val="tx1"/>
                </a:solidFill>
              </a:rPr>
              <a:t>eléctrico</a:t>
            </a:r>
            <a:r>
              <a:rPr lang="en-US" sz="1200" dirty="0" smtClean="0">
                <a:solidFill>
                  <a:schemeClr val="tx1"/>
                </a:solidFill>
              </a:rPr>
              <a:t> per </a:t>
            </a:r>
            <a:r>
              <a:rPr lang="en-US" sz="1200" dirty="0">
                <a:solidFill>
                  <a:schemeClr val="tx1"/>
                </a:solidFill>
              </a:rPr>
              <a:t>capita</a:t>
            </a:r>
          </a:p>
        </p:txBody>
      </p:sp>
      <p:sp>
        <p:nvSpPr>
          <p:cNvPr id="17" name="Rectangle 16"/>
          <p:cNvSpPr/>
          <p:nvPr/>
        </p:nvSpPr>
        <p:spPr>
          <a:xfrm>
            <a:off x="227269" y="2469012"/>
            <a:ext cx="1303553" cy="502487"/>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Tratamiento</a:t>
            </a:r>
            <a:r>
              <a:rPr lang="en-US" sz="1200" dirty="0" smtClean="0">
                <a:solidFill>
                  <a:schemeClr val="tx1"/>
                </a:solidFill>
              </a:rPr>
              <a:t> de </a:t>
            </a:r>
            <a:r>
              <a:rPr lang="en-US" sz="1200" dirty="0" err="1" smtClean="0">
                <a:solidFill>
                  <a:schemeClr val="tx1"/>
                </a:solidFill>
              </a:rPr>
              <a:t>aguas</a:t>
            </a:r>
            <a:r>
              <a:rPr lang="en-US" sz="1200" dirty="0" smtClean="0">
                <a:solidFill>
                  <a:schemeClr val="tx1"/>
                </a:solidFill>
              </a:rPr>
              <a:t> </a:t>
            </a:r>
            <a:r>
              <a:rPr lang="en-US" sz="1200" dirty="0" err="1" smtClean="0">
                <a:solidFill>
                  <a:schemeClr val="tx1"/>
                </a:solidFill>
              </a:rPr>
              <a:t>residuales</a:t>
            </a:r>
            <a:endParaRPr lang="en-US" sz="1200" dirty="0">
              <a:solidFill>
                <a:schemeClr val="tx1"/>
              </a:solidFill>
            </a:endParaRPr>
          </a:p>
        </p:txBody>
      </p:sp>
      <p:sp>
        <p:nvSpPr>
          <p:cNvPr id="18" name="Rectangle 17"/>
          <p:cNvSpPr/>
          <p:nvPr/>
        </p:nvSpPr>
        <p:spPr>
          <a:xfrm>
            <a:off x="1660371" y="2470012"/>
            <a:ext cx="1309201" cy="502487"/>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Exposición</a:t>
            </a:r>
            <a:r>
              <a:rPr lang="en-US" sz="1200" dirty="0" smtClean="0">
                <a:solidFill>
                  <a:schemeClr val="tx1"/>
                </a:solidFill>
              </a:rPr>
              <a:t> al </a:t>
            </a:r>
            <a:r>
              <a:rPr lang="en-US" sz="1200" dirty="0" err="1" smtClean="0">
                <a:solidFill>
                  <a:schemeClr val="tx1"/>
                </a:solidFill>
              </a:rPr>
              <a:t>ruido</a:t>
            </a:r>
            <a:endParaRPr lang="en-US" sz="1200" dirty="0">
              <a:solidFill>
                <a:schemeClr val="tx1"/>
              </a:solidFill>
            </a:endParaRPr>
          </a:p>
        </p:txBody>
      </p:sp>
      <p:sp>
        <p:nvSpPr>
          <p:cNvPr id="19" name="Rectangle 18"/>
          <p:cNvSpPr/>
          <p:nvPr/>
        </p:nvSpPr>
        <p:spPr>
          <a:xfrm>
            <a:off x="6168915" y="1057617"/>
            <a:ext cx="1351977" cy="655076"/>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Acceso</a:t>
            </a:r>
            <a:r>
              <a:rPr lang="en-US" sz="1200" dirty="0" smtClean="0">
                <a:solidFill>
                  <a:schemeClr val="tx1"/>
                </a:solidFill>
              </a:rPr>
              <a:t> a </a:t>
            </a:r>
            <a:r>
              <a:rPr lang="en-US" sz="1200" dirty="0" err="1" smtClean="0">
                <a:solidFill>
                  <a:schemeClr val="tx1"/>
                </a:solidFill>
              </a:rPr>
              <a:t>fuentes</a:t>
            </a:r>
            <a:r>
              <a:rPr lang="en-US" sz="1200" dirty="0" smtClean="0">
                <a:solidFill>
                  <a:schemeClr val="tx1"/>
                </a:solidFill>
              </a:rPr>
              <a:t> de </a:t>
            </a:r>
            <a:r>
              <a:rPr lang="en-US" sz="1200" dirty="0" err="1" smtClean="0">
                <a:solidFill>
                  <a:schemeClr val="tx1"/>
                </a:solidFill>
              </a:rPr>
              <a:t>agua</a:t>
            </a:r>
            <a:r>
              <a:rPr lang="en-US" sz="1200" dirty="0" smtClean="0">
                <a:solidFill>
                  <a:schemeClr val="tx1"/>
                </a:solidFill>
              </a:rPr>
              <a:t> </a:t>
            </a:r>
            <a:r>
              <a:rPr lang="en-US" sz="1200" dirty="0" err="1" smtClean="0">
                <a:solidFill>
                  <a:schemeClr val="tx1"/>
                </a:solidFill>
              </a:rPr>
              <a:t>mejoradas</a:t>
            </a:r>
            <a:endParaRPr lang="en-US" sz="1200" dirty="0">
              <a:solidFill>
                <a:schemeClr val="tx1"/>
              </a:solidFill>
            </a:endParaRPr>
          </a:p>
        </p:txBody>
      </p:sp>
      <p:sp>
        <p:nvSpPr>
          <p:cNvPr id="20" name="Rectangle 19"/>
          <p:cNvSpPr/>
          <p:nvPr/>
        </p:nvSpPr>
        <p:spPr>
          <a:xfrm>
            <a:off x="7616716" y="1057617"/>
            <a:ext cx="1300324" cy="637259"/>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err="1" smtClean="0">
                <a:solidFill>
                  <a:schemeClr val="tx1"/>
                </a:solidFill>
              </a:rPr>
              <a:t>Porcentaje</a:t>
            </a:r>
            <a:r>
              <a:rPr lang="en-US" sz="1050" dirty="0" smtClean="0">
                <a:solidFill>
                  <a:schemeClr val="tx1"/>
                </a:solidFill>
              </a:rPr>
              <a:t> de la </a:t>
            </a:r>
            <a:r>
              <a:rPr lang="en-US" sz="1050" dirty="0" err="1" smtClean="0">
                <a:solidFill>
                  <a:schemeClr val="tx1"/>
                </a:solidFill>
              </a:rPr>
              <a:t>población</a:t>
            </a:r>
            <a:r>
              <a:rPr lang="en-US" sz="1050" dirty="0" smtClean="0">
                <a:solidFill>
                  <a:schemeClr val="tx1"/>
                </a:solidFill>
              </a:rPr>
              <a:t> urbana con </a:t>
            </a:r>
            <a:r>
              <a:rPr lang="en-US" sz="1050" dirty="0" err="1" smtClean="0">
                <a:solidFill>
                  <a:schemeClr val="tx1"/>
                </a:solidFill>
              </a:rPr>
              <a:t>suministro</a:t>
            </a:r>
            <a:r>
              <a:rPr lang="en-US" sz="1050" dirty="0" smtClean="0">
                <a:solidFill>
                  <a:schemeClr val="tx1"/>
                </a:solidFill>
              </a:rPr>
              <a:t> de </a:t>
            </a:r>
            <a:r>
              <a:rPr lang="en-US" sz="1050" dirty="0" err="1" smtClean="0">
                <a:solidFill>
                  <a:schemeClr val="tx1"/>
                </a:solidFill>
              </a:rPr>
              <a:t>agua</a:t>
            </a:r>
            <a:r>
              <a:rPr lang="en-US" sz="1050" dirty="0" smtClean="0">
                <a:solidFill>
                  <a:schemeClr val="tx1"/>
                </a:solidFill>
              </a:rPr>
              <a:t> potable</a:t>
            </a:r>
            <a:endParaRPr lang="en-US" sz="1050" dirty="0">
              <a:solidFill>
                <a:schemeClr val="tx1"/>
              </a:solidFill>
            </a:endParaRPr>
          </a:p>
        </p:txBody>
      </p:sp>
      <p:sp>
        <p:nvSpPr>
          <p:cNvPr id="21" name="Rectangle 20"/>
          <p:cNvSpPr/>
          <p:nvPr/>
        </p:nvSpPr>
        <p:spPr>
          <a:xfrm>
            <a:off x="228755" y="3065219"/>
            <a:ext cx="1302067" cy="624549"/>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tx1"/>
                </a:solidFill>
              </a:rPr>
              <a:t>Cumplimiento</a:t>
            </a:r>
            <a:r>
              <a:rPr lang="en-US" sz="1000" dirty="0" smtClean="0">
                <a:solidFill>
                  <a:schemeClr val="tx1"/>
                </a:solidFill>
              </a:rPr>
              <a:t> de las </a:t>
            </a:r>
            <a:r>
              <a:rPr lang="en-US" sz="1000" dirty="0" err="1" smtClean="0">
                <a:solidFill>
                  <a:schemeClr val="tx1"/>
                </a:solidFill>
              </a:rPr>
              <a:t>directrices</a:t>
            </a:r>
            <a:r>
              <a:rPr lang="en-US" sz="1000" dirty="0" smtClean="0">
                <a:solidFill>
                  <a:schemeClr val="tx1"/>
                </a:solidFill>
              </a:rPr>
              <a:t> de </a:t>
            </a:r>
            <a:r>
              <a:rPr lang="en-US" sz="1000" dirty="0" err="1" smtClean="0">
                <a:solidFill>
                  <a:schemeClr val="tx1"/>
                </a:solidFill>
              </a:rPr>
              <a:t>exposición</a:t>
            </a:r>
            <a:r>
              <a:rPr lang="en-US" sz="1000" dirty="0" smtClean="0">
                <a:solidFill>
                  <a:schemeClr val="tx1"/>
                </a:solidFill>
              </a:rPr>
              <a:t> </a:t>
            </a:r>
            <a:r>
              <a:rPr lang="en-US" sz="1000" dirty="0" err="1" smtClean="0">
                <a:solidFill>
                  <a:schemeClr val="tx1"/>
                </a:solidFill>
              </a:rPr>
              <a:t>aprobadas</a:t>
            </a:r>
            <a:r>
              <a:rPr lang="en-US" sz="1000" dirty="0" smtClean="0">
                <a:solidFill>
                  <a:schemeClr val="tx1"/>
                </a:solidFill>
              </a:rPr>
              <a:t> por la OMS</a:t>
            </a:r>
            <a:endParaRPr lang="en-US" sz="1000" dirty="0">
              <a:solidFill>
                <a:schemeClr val="tx1"/>
              </a:solidFill>
            </a:endParaRPr>
          </a:p>
        </p:txBody>
      </p:sp>
      <p:sp>
        <p:nvSpPr>
          <p:cNvPr id="22" name="Rectangle 21"/>
          <p:cNvSpPr/>
          <p:nvPr/>
        </p:nvSpPr>
        <p:spPr>
          <a:xfrm>
            <a:off x="1661864" y="3071580"/>
            <a:ext cx="1307708" cy="624549"/>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err="1" smtClean="0">
                <a:solidFill>
                  <a:schemeClr val="tx1"/>
                </a:solidFill>
              </a:rPr>
              <a:t>Adopción</a:t>
            </a:r>
            <a:r>
              <a:rPr lang="en-US" sz="1050" dirty="0" smtClean="0">
                <a:solidFill>
                  <a:schemeClr val="tx1"/>
                </a:solidFill>
              </a:rPr>
              <a:t> de un </a:t>
            </a:r>
            <a:r>
              <a:rPr lang="en-US" sz="1050" dirty="0" err="1" smtClean="0">
                <a:solidFill>
                  <a:schemeClr val="tx1"/>
                </a:solidFill>
              </a:rPr>
              <a:t>proceso</a:t>
            </a:r>
            <a:r>
              <a:rPr lang="en-US" sz="1050" dirty="0" smtClean="0">
                <a:solidFill>
                  <a:schemeClr val="tx1"/>
                </a:solidFill>
              </a:rPr>
              <a:t> </a:t>
            </a:r>
            <a:r>
              <a:rPr lang="en-US" sz="1050" dirty="0" err="1" smtClean="0">
                <a:solidFill>
                  <a:schemeClr val="tx1"/>
                </a:solidFill>
              </a:rPr>
              <a:t>coherente</a:t>
            </a:r>
            <a:r>
              <a:rPr lang="en-US" sz="1050" dirty="0" smtClean="0">
                <a:solidFill>
                  <a:schemeClr val="tx1"/>
                </a:solidFill>
              </a:rPr>
              <a:t> de </a:t>
            </a:r>
            <a:r>
              <a:rPr lang="en-US" sz="1050" dirty="0" err="1" smtClean="0">
                <a:solidFill>
                  <a:schemeClr val="tx1"/>
                </a:solidFill>
              </a:rPr>
              <a:t>aprobación</a:t>
            </a:r>
            <a:r>
              <a:rPr lang="en-US" sz="1050" dirty="0" smtClean="0">
                <a:solidFill>
                  <a:schemeClr val="tx1"/>
                </a:solidFill>
              </a:rPr>
              <a:t> de planes de EMF</a:t>
            </a:r>
            <a:endParaRPr lang="en-US" sz="1050" dirty="0">
              <a:solidFill>
                <a:schemeClr val="tx1"/>
              </a:solidFill>
            </a:endParaRPr>
          </a:p>
        </p:txBody>
      </p:sp>
      <p:sp>
        <p:nvSpPr>
          <p:cNvPr id="32" name="Rectangle 31"/>
          <p:cNvSpPr/>
          <p:nvPr/>
        </p:nvSpPr>
        <p:spPr>
          <a:xfrm>
            <a:off x="246022" y="3773071"/>
            <a:ext cx="1303553" cy="629927"/>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Tratamiento</a:t>
            </a:r>
            <a:r>
              <a:rPr lang="en-US" sz="1200" dirty="0" smtClean="0">
                <a:solidFill>
                  <a:schemeClr val="tx1"/>
                </a:solidFill>
              </a:rPr>
              <a:t> de </a:t>
            </a:r>
            <a:r>
              <a:rPr lang="en-US" sz="1200" dirty="0" err="1" smtClean="0">
                <a:solidFill>
                  <a:schemeClr val="tx1"/>
                </a:solidFill>
              </a:rPr>
              <a:t>basuras</a:t>
            </a:r>
            <a:endParaRPr lang="en-US" sz="1200" dirty="0">
              <a:solidFill>
                <a:schemeClr val="tx1"/>
              </a:solidFill>
            </a:endParaRPr>
          </a:p>
        </p:txBody>
      </p:sp>
      <p:sp>
        <p:nvSpPr>
          <p:cNvPr id="33" name="Rectangle 32"/>
          <p:cNvSpPr/>
          <p:nvPr/>
        </p:nvSpPr>
        <p:spPr>
          <a:xfrm>
            <a:off x="1660371" y="3770225"/>
            <a:ext cx="1309201" cy="607788"/>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Reciclaje</a:t>
            </a:r>
            <a:r>
              <a:rPr lang="en-US" sz="1200" dirty="0" smtClean="0">
                <a:solidFill>
                  <a:schemeClr val="tx1"/>
                </a:solidFill>
              </a:rPr>
              <a:t> de </a:t>
            </a:r>
            <a:r>
              <a:rPr lang="en-US" sz="1200" dirty="0" err="1" smtClean="0">
                <a:solidFill>
                  <a:schemeClr val="tx1"/>
                </a:solidFill>
              </a:rPr>
              <a:t>basuras</a:t>
            </a:r>
            <a:endParaRPr lang="en-US" sz="1200" dirty="0">
              <a:solidFill>
                <a:schemeClr val="tx1"/>
              </a:solidFill>
            </a:endParaRPr>
          </a:p>
        </p:txBody>
      </p:sp>
      <p:sp>
        <p:nvSpPr>
          <p:cNvPr id="34" name="Rectangle 33"/>
          <p:cNvSpPr/>
          <p:nvPr/>
        </p:nvSpPr>
        <p:spPr>
          <a:xfrm>
            <a:off x="255693" y="4502683"/>
            <a:ext cx="1275129" cy="593153"/>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Zonas </a:t>
            </a:r>
            <a:r>
              <a:rPr lang="en-US" sz="1200" dirty="0" err="1" smtClean="0">
                <a:solidFill>
                  <a:schemeClr val="tx1"/>
                </a:solidFill>
              </a:rPr>
              <a:t>verdes</a:t>
            </a:r>
            <a:r>
              <a:rPr lang="en-US" sz="1200" dirty="0" smtClean="0">
                <a:solidFill>
                  <a:schemeClr val="tx1"/>
                </a:solidFill>
              </a:rPr>
              <a:t> y </a:t>
            </a:r>
            <a:r>
              <a:rPr lang="en-US" sz="1200" dirty="0" err="1" smtClean="0">
                <a:solidFill>
                  <a:schemeClr val="tx1"/>
                </a:solidFill>
              </a:rPr>
              <a:t>espacios</a:t>
            </a:r>
            <a:r>
              <a:rPr lang="en-US" sz="1200" dirty="0" smtClean="0">
                <a:solidFill>
                  <a:schemeClr val="tx1"/>
                </a:solidFill>
              </a:rPr>
              <a:t> </a:t>
            </a:r>
            <a:r>
              <a:rPr lang="en-US" sz="1200" dirty="0" err="1" smtClean="0">
                <a:solidFill>
                  <a:schemeClr val="tx1"/>
                </a:solidFill>
              </a:rPr>
              <a:t>públicos</a:t>
            </a:r>
            <a:endParaRPr lang="en-US" sz="1200" dirty="0">
              <a:solidFill>
                <a:schemeClr val="tx1"/>
              </a:solidFill>
            </a:endParaRPr>
          </a:p>
        </p:txBody>
      </p:sp>
    </p:spTree>
    <p:extLst>
      <p:ext uri="{BB962C8B-B14F-4D97-AF65-F5344CB8AC3E}">
        <p14:creationId xmlns:p14="http://schemas.microsoft.com/office/powerpoint/2010/main" val="1009844136"/>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p:cNvGrpSpPr/>
          <p:nvPr/>
        </p:nvGrpSpPr>
        <p:grpSpPr>
          <a:xfrm>
            <a:off x="230241" y="126646"/>
            <a:ext cx="8686801" cy="642509"/>
            <a:chOff x="838200" y="304800"/>
            <a:chExt cx="7620001" cy="754623"/>
          </a:xfrm>
        </p:grpSpPr>
        <p:sp>
          <p:nvSpPr>
            <p:cNvPr id="46" name="Rectangle 45"/>
            <p:cNvSpPr/>
            <p:nvPr/>
          </p:nvSpPr>
          <p:spPr>
            <a:xfrm>
              <a:off x="838200" y="304800"/>
              <a:ext cx="7620000" cy="38100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MEDIO AMBIENTE</a:t>
              </a:r>
              <a:endParaRPr lang="en-US" dirty="0"/>
            </a:p>
          </p:txBody>
        </p:sp>
        <p:sp>
          <p:nvSpPr>
            <p:cNvPr id="55" name="Rectangle 54"/>
            <p:cNvSpPr/>
            <p:nvPr/>
          </p:nvSpPr>
          <p:spPr>
            <a:xfrm>
              <a:off x="843688" y="797421"/>
              <a:ext cx="2400828" cy="253598"/>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Medio </a:t>
              </a:r>
              <a:r>
                <a:rPr lang="en-US" dirty="0" err="1" smtClean="0"/>
                <a:t>ambiente</a:t>
              </a:r>
              <a:endParaRPr lang="en-US" dirty="0"/>
            </a:p>
          </p:txBody>
        </p:sp>
        <p:sp>
          <p:nvSpPr>
            <p:cNvPr id="56" name="Rectangle 55"/>
            <p:cNvSpPr/>
            <p:nvPr/>
          </p:nvSpPr>
          <p:spPr>
            <a:xfrm>
              <a:off x="3443603" y="797422"/>
              <a:ext cx="2406316" cy="253598"/>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Energía</a:t>
              </a:r>
              <a:endParaRPr lang="en-US" dirty="0"/>
            </a:p>
          </p:txBody>
        </p:sp>
        <p:sp>
          <p:nvSpPr>
            <p:cNvPr id="57" name="Rectangle 56"/>
            <p:cNvSpPr/>
            <p:nvPr/>
          </p:nvSpPr>
          <p:spPr>
            <a:xfrm>
              <a:off x="6051885" y="803564"/>
              <a:ext cx="2406316" cy="255859"/>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Infraestructura</a:t>
              </a:r>
              <a:r>
                <a:rPr lang="en-US" dirty="0" smtClean="0"/>
                <a:t> </a:t>
              </a:r>
              <a:endParaRPr lang="en-US" dirty="0"/>
            </a:p>
          </p:txBody>
        </p:sp>
      </p:grpSp>
      <p:sp>
        <p:nvSpPr>
          <p:cNvPr id="74" name="Rectangle 73"/>
          <p:cNvSpPr/>
          <p:nvPr/>
        </p:nvSpPr>
        <p:spPr>
          <a:xfrm>
            <a:off x="3200400" y="1237742"/>
            <a:ext cx="1309201" cy="624549"/>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Consumo</a:t>
            </a:r>
            <a:r>
              <a:rPr lang="en-US" sz="1200" dirty="0" smtClean="0">
                <a:solidFill>
                  <a:schemeClr val="tx1"/>
                </a:solidFill>
              </a:rPr>
              <a:t> </a:t>
            </a:r>
            <a:r>
              <a:rPr lang="en-US" sz="1200" dirty="0" err="1" smtClean="0">
                <a:solidFill>
                  <a:schemeClr val="tx1"/>
                </a:solidFill>
              </a:rPr>
              <a:t>energético</a:t>
            </a:r>
            <a:r>
              <a:rPr lang="en-US" sz="1200" dirty="0" smtClean="0">
                <a:solidFill>
                  <a:schemeClr val="tx1"/>
                </a:solidFill>
              </a:rPr>
              <a:t> de los </a:t>
            </a:r>
            <a:r>
              <a:rPr lang="en-US" sz="1200" dirty="0" err="1" smtClean="0">
                <a:solidFill>
                  <a:schemeClr val="tx1"/>
                </a:solidFill>
              </a:rPr>
              <a:t>edificios</a:t>
            </a:r>
            <a:r>
              <a:rPr lang="en-US" sz="1200" dirty="0" smtClean="0">
                <a:solidFill>
                  <a:schemeClr val="tx1"/>
                </a:solidFill>
              </a:rPr>
              <a:t> </a:t>
            </a:r>
            <a:r>
              <a:rPr lang="en-US" sz="1200" dirty="0" err="1" smtClean="0">
                <a:solidFill>
                  <a:schemeClr val="tx1"/>
                </a:solidFill>
              </a:rPr>
              <a:t>públicos</a:t>
            </a:r>
            <a:endParaRPr lang="en-US" sz="1200" dirty="0">
              <a:solidFill>
                <a:schemeClr val="tx1"/>
              </a:solidFill>
            </a:endParaRPr>
          </a:p>
        </p:txBody>
      </p:sp>
      <p:grpSp>
        <p:nvGrpSpPr>
          <p:cNvPr id="75" name="Group 74"/>
          <p:cNvGrpSpPr/>
          <p:nvPr/>
        </p:nvGrpSpPr>
        <p:grpSpPr>
          <a:xfrm>
            <a:off x="283827" y="865493"/>
            <a:ext cx="8633214" cy="369332"/>
            <a:chOff x="0" y="1198335"/>
            <a:chExt cx="9144000" cy="461004"/>
          </a:xfrm>
        </p:grpSpPr>
        <p:cxnSp>
          <p:nvCxnSpPr>
            <p:cNvPr id="76" name="Straight Connector 75"/>
            <p:cNvCxnSpPr/>
            <p:nvPr/>
          </p:nvCxnSpPr>
          <p:spPr>
            <a:xfrm>
              <a:off x="0" y="1447800"/>
              <a:ext cx="9144000"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1988165" y="1198335"/>
              <a:ext cx="5372481" cy="461004"/>
            </a:xfrm>
            <a:prstGeom prst="rect">
              <a:avLst/>
            </a:prstGeom>
            <a:solidFill>
              <a:schemeClr val="bg1"/>
            </a:solidFill>
          </p:spPr>
          <p:txBody>
            <a:bodyPr wrap="square" rtlCol="0">
              <a:spAutoFit/>
            </a:bodyPr>
            <a:lstStyle/>
            <a:p>
              <a:pPr algn="ctr"/>
              <a:r>
                <a:rPr lang="en-US" i="1" dirty="0" smtClean="0"/>
                <a:t>AVANZADOS</a:t>
              </a:r>
              <a:endParaRPr lang="en-US" i="1" dirty="0"/>
            </a:p>
          </p:txBody>
        </p:sp>
        <p:sp>
          <p:nvSpPr>
            <p:cNvPr id="78" name="Double Brace 77"/>
            <p:cNvSpPr/>
            <p:nvPr/>
          </p:nvSpPr>
          <p:spPr>
            <a:xfrm>
              <a:off x="1988165" y="1315235"/>
              <a:ext cx="5372481" cy="231116"/>
            </a:xfrm>
            <a:prstGeom prst="bracePair">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grpSp>
      <p:sp>
        <p:nvSpPr>
          <p:cNvPr id="86" name="Rectangle 85"/>
          <p:cNvSpPr/>
          <p:nvPr/>
        </p:nvSpPr>
        <p:spPr>
          <a:xfrm>
            <a:off x="283826" y="1224654"/>
            <a:ext cx="1284799" cy="604527"/>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Supervisión</a:t>
            </a:r>
            <a:r>
              <a:rPr lang="en-US" sz="1200" dirty="0" smtClean="0">
                <a:solidFill>
                  <a:schemeClr val="tx1"/>
                </a:solidFill>
              </a:rPr>
              <a:t> de </a:t>
            </a:r>
            <a:r>
              <a:rPr lang="en-US" sz="1200" dirty="0" err="1" smtClean="0">
                <a:solidFill>
                  <a:schemeClr val="tx1"/>
                </a:solidFill>
              </a:rPr>
              <a:t>especies</a:t>
            </a:r>
            <a:r>
              <a:rPr lang="en-US" sz="1200" dirty="0" smtClean="0">
                <a:solidFill>
                  <a:schemeClr val="tx1"/>
                </a:solidFill>
              </a:rPr>
              <a:t> </a:t>
            </a:r>
            <a:r>
              <a:rPr lang="en-US" sz="1200" dirty="0" err="1" smtClean="0">
                <a:solidFill>
                  <a:schemeClr val="tx1"/>
                </a:solidFill>
              </a:rPr>
              <a:t>autóctonas</a:t>
            </a:r>
            <a:endParaRPr lang="en-US" sz="1200" dirty="0">
              <a:solidFill>
                <a:schemeClr val="tx1"/>
              </a:solidFill>
            </a:endParaRPr>
          </a:p>
        </p:txBody>
      </p:sp>
      <p:sp>
        <p:nvSpPr>
          <p:cNvPr id="87" name="Rectangle 86"/>
          <p:cNvSpPr/>
          <p:nvPr/>
        </p:nvSpPr>
        <p:spPr>
          <a:xfrm>
            <a:off x="1698175" y="1228152"/>
            <a:ext cx="1309201" cy="601030"/>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Zonas </a:t>
            </a:r>
            <a:r>
              <a:rPr lang="en-US" sz="1200" dirty="0" err="1" smtClean="0">
                <a:solidFill>
                  <a:schemeClr val="tx1"/>
                </a:solidFill>
              </a:rPr>
              <a:t>naturales</a:t>
            </a:r>
            <a:r>
              <a:rPr lang="en-US" sz="1200" dirty="0" smtClean="0">
                <a:solidFill>
                  <a:schemeClr val="tx1"/>
                </a:solidFill>
              </a:rPr>
              <a:t> </a:t>
            </a:r>
            <a:r>
              <a:rPr lang="en-US" sz="1200" dirty="0" err="1" smtClean="0">
                <a:solidFill>
                  <a:schemeClr val="tx1"/>
                </a:solidFill>
              </a:rPr>
              <a:t>protegidas</a:t>
            </a:r>
            <a:endParaRPr lang="en-US" sz="1200" dirty="0">
              <a:solidFill>
                <a:schemeClr val="tx1"/>
              </a:solidFill>
            </a:endParaRPr>
          </a:p>
        </p:txBody>
      </p:sp>
      <p:sp>
        <p:nvSpPr>
          <p:cNvPr id="88" name="Rectangle 87"/>
          <p:cNvSpPr/>
          <p:nvPr/>
        </p:nvSpPr>
        <p:spPr>
          <a:xfrm>
            <a:off x="265072" y="1929227"/>
            <a:ext cx="1303553" cy="626976"/>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Gestión</a:t>
            </a:r>
            <a:r>
              <a:rPr lang="en-US" sz="1200" dirty="0" smtClean="0">
                <a:solidFill>
                  <a:schemeClr val="tx1"/>
                </a:solidFill>
              </a:rPr>
              <a:t> del </a:t>
            </a:r>
            <a:r>
              <a:rPr lang="en-US" sz="1200" dirty="0" err="1" smtClean="0">
                <a:solidFill>
                  <a:schemeClr val="tx1"/>
                </a:solidFill>
              </a:rPr>
              <a:t>sistema</a:t>
            </a:r>
            <a:r>
              <a:rPr lang="en-US" sz="1200" dirty="0" smtClean="0">
                <a:solidFill>
                  <a:schemeClr val="tx1"/>
                </a:solidFill>
              </a:rPr>
              <a:t> de </a:t>
            </a:r>
            <a:r>
              <a:rPr lang="en-US" sz="1200" dirty="0" err="1" smtClean="0">
                <a:solidFill>
                  <a:schemeClr val="tx1"/>
                </a:solidFill>
              </a:rPr>
              <a:t>alcantarillado</a:t>
            </a:r>
            <a:endParaRPr lang="en-US" sz="1200" dirty="0">
              <a:solidFill>
                <a:schemeClr val="tx1"/>
              </a:solidFill>
            </a:endParaRPr>
          </a:p>
        </p:txBody>
      </p:sp>
      <p:sp>
        <p:nvSpPr>
          <p:cNvPr id="89" name="Rectangle 88"/>
          <p:cNvSpPr/>
          <p:nvPr/>
        </p:nvSpPr>
        <p:spPr>
          <a:xfrm>
            <a:off x="1703823" y="1931654"/>
            <a:ext cx="1303553" cy="624549"/>
          </a:xfrm>
          <a:prstGeom prst="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Sistema de </a:t>
            </a:r>
            <a:r>
              <a:rPr lang="en-US" sz="1100" dirty="0" err="1" smtClean="0">
                <a:solidFill>
                  <a:schemeClr val="tx1"/>
                </a:solidFill>
              </a:rPr>
              <a:t>supervisión</a:t>
            </a:r>
            <a:r>
              <a:rPr lang="en-US" sz="1100" dirty="0" smtClean="0">
                <a:solidFill>
                  <a:schemeClr val="tx1"/>
                </a:solidFill>
              </a:rPr>
              <a:t> de </a:t>
            </a:r>
            <a:br>
              <a:rPr lang="en-US" sz="1100" dirty="0" smtClean="0">
                <a:solidFill>
                  <a:schemeClr val="tx1"/>
                </a:solidFill>
              </a:rPr>
            </a:br>
            <a:r>
              <a:rPr lang="en-US" sz="1100" dirty="0" smtClean="0">
                <a:solidFill>
                  <a:schemeClr val="tx1"/>
                </a:solidFill>
              </a:rPr>
              <a:t>la </a:t>
            </a:r>
            <a:r>
              <a:rPr lang="en-US" sz="1100" dirty="0" err="1" smtClean="0">
                <a:solidFill>
                  <a:schemeClr val="tx1"/>
                </a:solidFill>
              </a:rPr>
              <a:t>contaminación</a:t>
            </a:r>
            <a:r>
              <a:rPr lang="en-US" sz="1100" dirty="0" smtClean="0">
                <a:solidFill>
                  <a:schemeClr val="tx1"/>
                </a:solidFill>
              </a:rPr>
              <a:t> </a:t>
            </a:r>
            <a:br>
              <a:rPr lang="en-US" sz="1100" dirty="0" smtClean="0">
                <a:solidFill>
                  <a:schemeClr val="tx1"/>
                </a:solidFill>
              </a:rPr>
            </a:br>
            <a:r>
              <a:rPr lang="en-US" sz="1100" dirty="0" smtClean="0">
                <a:solidFill>
                  <a:schemeClr val="tx1"/>
                </a:solidFill>
              </a:rPr>
              <a:t>del </a:t>
            </a:r>
            <a:r>
              <a:rPr lang="en-US" sz="1100" dirty="0" err="1" smtClean="0">
                <a:solidFill>
                  <a:schemeClr val="tx1"/>
                </a:solidFill>
              </a:rPr>
              <a:t>aire</a:t>
            </a:r>
            <a:endParaRPr lang="en-US" sz="1100" dirty="0">
              <a:solidFill>
                <a:schemeClr val="tx1"/>
              </a:solidFill>
            </a:endParaRPr>
          </a:p>
        </p:txBody>
      </p:sp>
    </p:spTree>
    <p:extLst>
      <p:ext uri="{BB962C8B-B14F-4D97-AF65-F5344CB8AC3E}">
        <p14:creationId xmlns:p14="http://schemas.microsoft.com/office/powerpoint/2010/main" val="2744911845"/>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30241" y="126646"/>
            <a:ext cx="8686800" cy="640884"/>
            <a:chOff x="838200" y="304800"/>
            <a:chExt cx="7620000" cy="752714"/>
          </a:xfrm>
        </p:grpSpPr>
        <p:sp>
          <p:nvSpPr>
            <p:cNvPr id="3" name="Rectangle 2"/>
            <p:cNvSpPr/>
            <p:nvPr/>
          </p:nvSpPr>
          <p:spPr>
            <a:xfrm>
              <a:off x="838200" y="304800"/>
              <a:ext cx="7620000" cy="381000"/>
            </a:xfrm>
            <a:prstGeom prst="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SOCIEDAD Y CULTURA</a:t>
              </a:r>
              <a:endParaRPr lang="en-US" dirty="0"/>
            </a:p>
          </p:txBody>
        </p:sp>
        <p:sp>
          <p:nvSpPr>
            <p:cNvPr id="4" name="Rectangle 3"/>
            <p:cNvSpPr/>
            <p:nvPr/>
          </p:nvSpPr>
          <p:spPr>
            <a:xfrm>
              <a:off x="843686" y="786150"/>
              <a:ext cx="3772328" cy="271364"/>
            </a:xfrm>
            <a:prstGeom prst="rect">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t>Educación</a:t>
              </a:r>
              <a:r>
                <a:rPr lang="en-US" sz="1600" dirty="0" smtClean="0"/>
                <a:t>, </a:t>
              </a:r>
              <a:r>
                <a:rPr lang="en-US" sz="1600" dirty="0" err="1" smtClean="0"/>
                <a:t>salud</a:t>
              </a:r>
              <a:r>
                <a:rPr lang="en-US" sz="1600" dirty="0" smtClean="0"/>
                <a:t> y </a:t>
              </a:r>
              <a:r>
                <a:rPr lang="en-US" sz="1600" dirty="0" err="1" smtClean="0"/>
                <a:t>cultura</a:t>
              </a:r>
              <a:endParaRPr lang="en-US" sz="1600" dirty="0"/>
            </a:p>
          </p:txBody>
        </p:sp>
      </p:grpSp>
      <p:grpSp>
        <p:nvGrpSpPr>
          <p:cNvPr id="5" name="Group 4"/>
          <p:cNvGrpSpPr/>
          <p:nvPr/>
        </p:nvGrpSpPr>
        <p:grpSpPr>
          <a:xfrm>
            <a:off x="239484" y="800265"/>
            <a:ext cx="8677557" cy="369332"/>
            <a:chOff x="0" y="1251474"/>
            <a:chExt cx="9144000" cy="387906"/>
          </a:xfrm>
        </p:grpSpPr>
        <p:cxnSp>
          <p:nvCxnSpPr>
            <p:cNvPr id="6" name="Straight Connector 5"/>
            <p:cNvCxnSpPr/>
            <p:nvPr/>
          </p:nvCxnSpPr>
          <p:spPr>
            <a:xfrm>
              <a:off x="0" y="1447800"/>
              <a:ext cx="9144000" cy="0"/>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64915" y="1251474"/>
              <a:ext cx="1896536" cy="387906"/>
            </a:xfrm>
            <a:prstGeom prst="rect">
              <a:avLst/>
            </a:prstGeom>
            <a:solidFill>
              <a:schemeClr val="bg1"/>
            </a:solidFill>
            <a:ln>
              <a:noFill/>
            </a:ln>
          </p:spPr>
          <p:txBody>
            <a:bodyPr wrap="square" rtlCol="0">
              <a:spAutoFit/>
            </a:bodyPr>
            <a:lstStyle/>
            <a:p>
              <a:pPr algn="ctr"/>
              <a:r>
                <a:rPr lang="en-US" i="1" dirty="0" smtClean="0"/>
                <a:t>PRINCIPALES</a:t>
              </a:r>
              <a:endParaRPr lang="en-US" i="1" dirty="0"/>
            </a:p>
          </p:txBody>
        </p:sp>
        <p:sp>
          <p:nvSpPr>
            <p:cNvPr id="8" name="Double Brace 7"/>
            <p:cNvSpPr/>
            <p:nvPr/>
          </p:nvSpPr>
          <p:spPr>
            <a:xfrm>
              <a:off x="3527298" y="1315235"/>
              <a:ext cx="1828800" cy="228600"/>
            </a:xfrm>
            <a:prstGeom prst="bracePair">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grpSp>
      <p:sp>
        <p:nvSpPr>
          <p:cNvPr id="9" name="Rectangle 8"/>
          <p:cNvSpPr/>
          <p:nvPr/>
        </p:nvSpPr>
        <p:spPr>
          <a:xfrm>
            <a:off x="233387" y="1119826"/>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Acceso</a:t>
            </a:r>
            <a:r>
              <a:rPr lang="en-US" sz="1200" dirty="0" smtClean="0">
                <a:solidFill>
                  <a:schemeClr val="tx1"/>
                </a:solidFill>
              </a:rPr>
              <a:t> a las TIC de los </a:t>
            </a:r>
            <a:r>
              <a:rPr lang="en-US" sz="1200" dirty="0" err="1" smtClean="0">
                <a:solidFill>
                  <a:schemeClr val="tx1"/>
                </a:solidFill>
              </a:rPr>
              <a:t>estudiantes</a:t>
            </a:r>
            <a:endParaRPr lang="en-US" sz="1200" dirty="0">
              <a:solidFill>
                <a:schemeClr val="tx1"/>
              </a:solidFill>
            </a:endParaRPr>
          </a:p>
        </p:txBody>
      </p:sp>
      <p:sp>
        <p:nvSpPr>
          <p:cNvPr id="10" name="Rectangle 9"/>
          <p:cNvSpPr/>
          <p:nvPr/>
        </p:nvSpPr>
        <p:spPr>
          <a:xfrm>
            <a:off x="1689534" y="1119826"/>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Alfabetización</a:t>
            </a:r>
            <a:r>
              <a:rPr lang="en-US" sz="1200" dirty="0" smtClean="0">
                <a:solidFill>
                  <a:schemeClr val="tx1"/>
                </a:solidFill>
              </a:rPr>
              <a:t> de </a:t>
            </a:r>
            <a:r>
              <a:rPr lang="en-US" sz="1200" dirty="0" err="1" smtClean="0">
                <a:solidFill>
                  <a:schemeClr val="tx1"/>
                </a:solidFill>
              </a:rPr>
              <a:t>adultos</a:t>
            </a:r>
            <a:endParaRPr lang="en-US" sz="1200" dirty="0">
              <a:solidFill>
                <a:schemeClr val="tx1"/>
              </a:solidFill>
            </a:endParaRPr>
          </a:p>
        </p:txBody>
      </p:sp>
      <p:sp>
        <p:nvSpPr>
          <p:cNvPr id="11" name="Rectangle 10"/>
          <p:cNvSpPr/>
          <p:nvPr/>
        </p:nvSpPr>
        <p:spPr>
          <a:xfrm>
            <a:off x="3151322" y="1119826"/>
            <a:ext cx="1303553"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Escolarización</a:t>
            </a:r>
            <a:endParaRPr lang="en-US" sz="1200" dirty="0">
              <a:solidFill>
                <a:schemeClr val="tx1"/>
              </a:solidFill>
            </a:endParaRPr>
          </a:p>
        </p:txBody>
      </p:sp>
      <p:sp>
        <p:nvSpPr>
          <p:cNvPr id="12" name="Rectangle 11"/>
          <p:cNvSpPr/>
          <p:nvPr/>
        </p:nvSpPr>
        <p:spPr>
          <a:xfrm>
            <a:off x="4616587" y="536482"/>
            <a:ext cx="4300454" cy="231048"/>
          </a:xfrm>
          <a:prstGeom prst="rect">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t>Seguridad</a:t>
            </a:r>
            <a:r>
              <a:rPr lang="en-US" sz="1600" dirty="0" smtClean="0"/>
              <a:t>, </a:t>
            </a:r>
            <a:r>
              <a:rPr lang="en-US" sz="1600" dirty="0" err="1" smtClean="0"/>
              <a:t>alojamiento</a:t>
            </a:r>
            <a:r>
              <a:rPr lang="en-US" sz="1600" dirty="0" smtClean="0"/>
              <a:t> e </a:t>
            </a:r>
            <a:r>
              <a:rPr lang="en-US" sz="1600" dirty="0" err="1" smtClean="0"/>
              <a:t>integración</a:t>
            </a:r>
            <a:r>
              <a:rPr lang="en-US" sz="1600" dirty="0" smtClean="0"/>
              <a:t> social</a:t>
            </a:r>
            <a:endParaRPr lang="en-US" sz="1600" dirty="0"/>
          </a:p>
        </p:txBody>
      </p:sp>
      <p:sp>
        <p:nvSpPr>
          <p:cNvPr id="13" name="Rectangle 12"/>
          <p:cNvSpPr/>
          <p:nvPr/>
        </p:nvSpPr>
        <p:spPr>
          <a:xfrm>
            <a:off x="236436" y="1844569"/>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Tasa</a:t>
            </a:r>
            <a:r>
              <a:rPr lang="en-US" sz="1200" dirty="0" smtClean="0">
                <a:solidFill>
                  <a:schemeClr val="tx1"/>
                </a:solidFill>
              </a:rPr>
              <a:t> de </a:t>
            </a:r>
            <a:r>
              <a:rPr lang="en-US" sz="1200" dirty="0" err="1" smtClean="0">
                <a:solidFill>
                  <a:schemeClr val="tx1"/>
                </a:solidFill>
              </a:rPr>
              <a:t>educación</a:t>
            </a:r>
            <a:r>
              <a:rPr lang="en-US" sz="1200" dirty="0" smtClean="0">
                <a:solidFill>
                  <a:schemeClr val="tx1"/>
                </a:solidFill>
              </a:rPr>
              <a:t> superior</a:t>
            </a:r>
            <a:endParaRPr lang="en-US" sz="1200" dirty="0">
              <a:solidFill>
                <a:schemeClr val="tx1"/>
              </a:solidFill>
            </a:endParaRPr>
          </a:p>
        </p:txBody>
      </p:sp>
      <p:sp>
        <p:nvSpPr>
          <p:cNvPr id="14" name="Rectangle 13"/>
          <p:cNvSpPr/>
          <p:nvPr/>
        </p:nvSpPr>
        <p:spPr>
          <a:xfrm>
            <a:off x="1692583" y="1844569"/>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Expedientes</a:t>
            </a:r>
            <a:r>
              <a:rPr lang="en-US" sz="1200" dirty="0" smtClean="0">
                <a:solidFill>
                  <a:schemeClr val="tx1"/>
                </a:solidFill>
              </a:rPr>
              <a:t> </a:t>
            </a:r>
            <a:r>
              <a:rPr lang="en-US" sz="1200" dirty="0" err="1" smtClean="0">
                <a:solidFill>
                  <a:schemeClr val="tx1"/>
                </a:solidFill>
              </a:rPr>
              <a:t>sanitarios</a:t>
            </a:r>
            <a:r>
              <a:rPr lang="en-US" sz="1200" dirty="0" smtClean="0">
                <a:solidFill>
                  <a:schemeClr val="tx1"/>
                </a:solidFill>
              </a:rPr>
              <a:t> </a:t>
            </a:r>
            <a:r>
              <a:rPr lang="en-US" sz="1200" dirty="0" err="1" smtClean="0">
                <a:solidFill>
                  <a:schemeClr val="tx1"/>
                </a:solidFill>
              </a:rPr>
              <a:t>electrónicos</a:t>
            </a:r>
            <a:endParaRPr lang="en-US" sz="1200" dirty="0">
              <a:solidFill>
                <a:schemeClr val="tx1"/>
              </a:solidFill>
            </a:endParaRPr>
          </a:p>
        </p:txBody>
      </p:sp>
      <p:sp>
        <p:nvSpPr>
          <p:cNvPr id="15" name="Rectangle 14"/>
          <p:cNvSpPr/>
          <p:nvPr/>
        </p:nvSpPr>
        <p:spPr>
          <a:xfrm>
            <a:off x="3154371" y="1844569"/>
            <a:ext cx="1303553"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Esperanza de </a:t>
            </a:r>
            <a:r>
              <a:rPr lang="en-US" sz="1200" dirty="0" err="1" smtClean="0">
                <a:solidFill>
                  <a:schemeClr val="tx1"/>
                </a:solidFill>
              </a:rPr>
              <a:t>vida</a:t>
            </a:r>
            <a:endParaRPr lang="en-US" sz="1200" dirty="0">
              <a:solidFill>
                <a:schemeClr val="tx1"/>
              </a:solidFill>
            </a:endParaRPr>
          </a:p>
        </p:txBody>
      </p:sp>
      <p:sp>
        <p:nvSpPr>
          <p:cNvPr id="16" name="Rectangle 15"/>
          <p:cNvSpPr/>
          <p:nvPr/>
        </p:nvSpPr>
        <p:spPr>
          <a:xfrm>
            <a:off x="4692504" y="1131574"/>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Gasto</a:t>
            </a:r>
            <a:r>
              <a:rPr lang="en-US" sz="1200" dirty="0" smtClean="0">
                <a:solidFill>
                  <a:schemeClr val="tx1"/>
                </a:solidFill>
              </a:rPr>
              <a:t> en </a:t>
            </a:r>
            <a:r>
              <a:rPr lang="en-US" sz="1200" dirty="0" err="1" smtClean="0">
                <a:solidFill>
                  <a:schemeClr val="tx1"/>
                </a:solidFill>
              </a:rPr>
              <a:t>alojamiento</a:t>
            </a:r>
            <a:endParaRPr lang="en-US" sz="1200" dirty="0">
              <a:solidFill>
                <a:schemeClr val="tx1"/>
              </a:solidFill>
            </a:endParaRPr>
          </a:p>
        </p:txBody>
      </p:sp>
      <p:sp>
        <p:nvSpPr>
          <p:cNvPr id="17" name="Rectangle 16"/>
          <p:cNvSpPr/>
          <p:nvPr/>
        </p:nvSpPr>
        <p:spPr>
          <a:xfrm>
            <a:off x="6148651" y="1131574"/>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solidFill>
                  <a:schemeClr val="tx1"/>
                </a:solidFill>
              </a:rPr>
              <a:t>Seguridad</a:t>
            </a:r>
            <a:r>
              <a:rPr lang="en-US" sz="1100" dirty="0" smtClean="0">
                <a:solidFill>
                  <a:schemeClr val="tx1"/>
                </a:solidFill>
              </a:rPr>
              <a:t> de la </a:t>
            </a:r>
            <a:r>
              <a:rPr lang="en-US" sz="1100" dirty="0" err="1" smtClean="0">
                <a:solidFill>
                  <a:schemeClr val="tx1"/>
                </a:solidFill>
              </a:rPr>
              <a:t>información</a:t>
            </a:r>
            <a:r>
              <a:rPr lang="en-US" sz="1100" dirty="0" smtClean="0">
                <a:solidFill>
                  <a:schemeClr val="tx1"/>
                </a:solidFill>
              </a:rPr>
              <a:t> </a:t>
            </a:r>
            <a:br>
              <a:rPr lang="en-US" sz="1100" dirty="0" smtClean="0">
                <a:solidFill>
                  <a:schemeClr val="tx1"/>
                </a:solidFill>
              </a:rPr>
            </a:br>
            <a:r>
              <a:rPr lang="en-US" sz="1100" dirty="0" smtClean="0">
                <a:solidFill>
                  <a:schemeClr val="tx1"/>
                </a:solidFill>
              </a:rPr>
              <a:t>y </a:t>
            </a:r>
            <a:r>
              <a:rPr lang="en-US" sz="1100" dirty="0" err="1" smtClean="0">
                <a:solidFill>
                  <a:schemeClr val="tx1"/>
                </a:solidFill>
              </a:rPr>
              <a:t>protección</a:t>
            </a:r>
            <a:r>
              <a:rPr lang="en-US" sz="1100" dirty="0" smtClean="0">
                <a:solidFill>
                  <a:schemeClr val="tx1"/>
                </a:solidFill>
              </a:rPr>
              <a:t> de la </a:t>
            </a:r>
            <a:r>
              <a:rPr lang="en-US" sz="1100" dirty="0" err="1" smtClean="0">
                <a:solidFill>
                  <a:schemeClr val="tx1"/>
                </a:solidFill>
              </a:rPr>
              <a:t>vida</a:t>
            </a:r>
            <a:r>
              <a:rPr lang="en-US" sz="1100" dirty="0" smtClean="0">
                <a:solidFill>
                  <a:schemeClr val="tx1"/>
                </a:solidFill>
              </a:rPr>
              <a:t> </a:t>
            </a:r>
            <a:r>
              <a:rPr lang="en-US" sz="1100" dirty="0" err="1" smtClean="0">
                <a:solidFill>
                  <a:schemeClr val="tx1"/>
                </a:solidFill>
              </a:rPr>
              <a:t>privada</a:t>
            </a:r>
            <a:endParaRPr lang="en-US" sz="1100" dirty="0">
              <a:solidFill>
                <a:schemeClr val="tx1"/>
              </a:solidFill>
            </a:endParaRPr>
          </a:p>
        </p:txBody>
      </p:sp>
      <p:sp>
        <p:nvSpPr>
          <p:cNvPr id="18" name="Rectangle 17"/>
          <p:cNvSpPr/>
          <p:nvPr/>
        </p:nvSpPr>
        <p:spPr>
          <a:xfrm>
            <a:off x="7613488" y="1131574"/>
            <a:ext cx="1303553"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Acuerdos</a:t>
            </a:r>
            <a:r>
              <a:rPr lang="en-US" sz="1200" dirty="0" smtClean="0">
                <a:solidFill>
                  <a:schemeClr val="tx1"/>
                </a:solidFill>
              </a:rPr>
              <a:t> </a:t>
            </a:r>
            <a:r>
              <a:rPr lang="en-US" sz="1200" dirty="0" err="1" smtClean="0">
                <a:solidFill>
                  <a:schemeClr val="tx1"/>
                </a:solidFill>
              </a:rPr>
              <a:t>informales</a:t>
            </a:r>
            <a:endParaRPr lang="en-US" sz="1200" dirty="0">
              <a:solidFill>
                <a:schemeClr val="tx1"/>
              </a:solidFill>
            </a:endParaRPr>
          </a:p>
        </p:txBody>
      </p:sp>
      <p:sp>
        <p:nvSpPr>
          <p:cNvPr id="19" name="Rectangle 18"/>
          <p:cNvSpPr/>
          <p:nvPr/>
        </p:nvSpPr>
        <p:spPr>
          <a:xfrm>
            <a:off x="4695553" y="1856317"/>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solidFill>
                  <a:schemeClr val="tx1"/>
                </a:solidFill>
              </a:rPr>
              <a:t>Igualdad</a:t>
            </a:r>
            <a:r>
              <a:rPr lang="en-US" sz="1100" dirty="0" smtClean="0">
                <a:solidFill>
                  <a:schemeClr val="tx1"/>
                </a:solidFill>
              </a:rPr>
              <a:t> de </a:t>
            </a:r>
            <a:r>
              <a:rPr lang="en-US" sz="1100" dirty="0" err="1" smtClean="0">
                <a:solidFill>
                  <a:schemeClr val="tx1"/>
                </a:solidFill>
              </a:rPr>
              <a:t>ingresos</a:t>
            </a:r>
            <a:r>
              <a:rPr lang="en-US" sz="1100" dirty="0" smtClean="0">
                <a:solidFill>
                  <a:schemeClr val="tx1"/>
                </a:solidFill>
              </a:rPr>
              <a:t> entre hombres y </a:t>
            </a:r>
            <a:r>
              <a:rPr lang="en-US" sz="1100" dirty="0" err="1" smtClean="0">
                <a:solidFill>
                  <a:schemeClr val="tx1"/>
                </a:solidFill>
              </a:rPr>
              <a:t>mujeres</a:t>
            </a:r>
            <a:endParaRPr lang="en-US" sz="1100" dirty="0">
              <a:solidFill>
                <a:schemeClr val="tx1"/>
              </a:solidFill>
            </a:endParaRPr>
          </a:p>
        </p:txBody>
      </p:sp>
      <p:sp>
        <p:nvSpPr>
          <p:cNvPr id="20" name="Rectangle 19"/>
          <p:cNvSpPr/>
          <p:nvPr/>
        </p:nvSpPr>
        <p:spPr>
          <a:xfrm>
            <a:off x="6151700" y="1856317"/>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Coeficiente</a:t>
            </a:r>
            <a:r>
              <a:rPr lang="en-US" sz="1200" dirty="0" smtClean="0">
                <a:solidFill>
                  <a:schemeClr val="tx1"/>
                </a:solidFill>
              </a:rPr>
              <a:t> de Gini</a:t>
            </a:r>
            <a:endParaRPr lang="en-US" sz="1200" dirty="0">
              <a:solidFill>
                <a:schemeClr val="tx1"/>
              </a:solidFill>
            </a:endParaRPr>
          </a:p>
        </p:txBody>
      </p:sp>
      <p:sp>
        <p:nvSpPr>
          <p:cNvPr id="21" name="Rectangle 20"/>
          <p:cNvSpPr/>
          <p:nvPr/>
        </p:nvSpPr>
        <p:spPr>
          <a:xfrm>
            <a:off x="7616537" y="1856317"/>
            <a:ext cx="1303553"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Pobreza</a:t>
            </a:r>
            <a:endParaRPr lang="en-US" sz="1200" dirty="0">
              <a:solidFill>
                <a:schemeClr val="tx1"/>
              </a:solidFill>
            </a:endParaRPr>
          </a:p>
        </p:txBody>
      </p:sp>
      <p:sp>
        <p:nvSpPr>
          <p:cNvPr id="22" name="Rectangle 21"/>
          <p:cNvSpPr/>
          <p:nvPr/>
        </p:nvSpPr>
        <p:spPr>
          <a:xfrm>
            <a:off x="233387" y="2569312"/>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Mortalidad</a:t>
            </a:r>
            <a:r>
              <a:rPr lang="en-US" sz="1200" dirty="0" smtClean="0">
                <a:solidFill>
                  <a:schemeClr val="tx1"/>
                </a:solidFill>
              </a:rPr>
              <a:t> </a:t>
            </a:r>
            <a:r>
              <a:rPr lang="en-US" sz="1200" dirty="0" err="1" smtClean="0">
                <a:solidFill>
                  <a:schemeClr val="tx1"/>
                </a:solidFill>
              </a:rPr>
              <a:t>materna</a:t>
            </a:r>
            <a:endParaRPr lang="en-US" sz="1200" dirty="0">
              <a:solidFill>
                <a:schemeClr val="tx1"/>
              </a:solidFill>
            </a:endParaRPr>
          </a:p>
        </p:txBody>
      </p:sp>
      <p:sp>
        <p:nvSpPr>
          <p:cNvPr id="23" name="Rectangle 22"/>
          <p:cNvSpPr/>
          <p:nvPr/>
        </p:nvSpPr>
        <p:spPr>
          <a:xfrm>
            <a:off x="1689534" y="2569312"/>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Médicos</a:t>
            </a:r>
            <a:endParaRPr lang="en-US" sz="1200" dirty="0">
              <a:solidFill>
                <a:schemeClr val="tx1"/>
              </a:solidFill>
            </a:endParaRPr>
          </a:p>
        </p:txBody>
      </p:sp>
    </p:spTree>
    <p:extLst>
      <p:ext uri="{BB962C8B-B14F-4D97-AF65-F5344CB8AC3E}">
        <p14:creationId xmlns:p14="http://schemas.microsoft.com/office/powerpoint/2010/main" val="3203739970"/>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30241" y="126646"/>
            <a:ext cx="8686800" cy="640884"/>
            <a:chOff x="838200" y="304800"/>
            <a:chExt cx="7620000" cy="752714"/>
          </a:xfrm>
        </p:grpSpPr>
        <p:sp>
          <p:nvSpPr>
            <p:cNvPr id="3" name="Rectangle 2"/>
            <p:cNvSpPr/>
            <p:nvPr/>
          </p:nvSpPr>
          <p:spPr>
            <a:xfrm>
              <a:off x="838200" y="304800"/>
              <a:ext cx="7620000" cy="381000"/>
            </a:xfrm>
            <a:prstGeom prst="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SOCIEDAD Y CULTURA</a:t>
              </a:r>
              <a:endParaRPr lang="en-US" dirty="0"/>
            </a:p>
          </p:txBody>
        </p:sp>
        <p:sp>
          <p:nvSpPr>
            <p:cNvPr id="4" name="Rectangle 3"/>
            <p:cNvSpPr/>
            <p:nvPr/>
          </p:nvSpPr>
          <p:spPr>
            <a:xfrm>
              <a:off x="843686" y="786150"/>
              <a:ext cx="3772328" cy="271364"/>
            </a:xfrm>
            <a:prstGeom prst="rect">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err="1">
                  <a:solidFill>
                    <a:prstClr val="white"/>
                  </a:solidFill>
                </a:rPr>
                <a:t>Educación</a:t>
              </a:r>
              <a:r>
                <a:rPr lang="en-US" sz="1600" dirty="0">
                  <a:solidFill>
                    <a:prstClr val="white"/>
                  </a:solidFill>
                </a:rPr>
                <a:t>, </a:t>
              </a:r>
              <a:r>
                <a:rPr lang="en-US" sz="1600" dirty="0" err="1">
                  <a:solidFill>
                    <a:prstClr val="white"/>
                  </a:solidFill>
                </a:rPr>
                <a:t>salud</a:t>
              </a:r>
              <a:r>
                <a:rPr lang="en-US" sz="1600" dirty="0">
                  <a:solidFill>
                    <a:prstClr val="white"/>
                  </a:solidFill>
                </a:rPr>
                <a:t> y </a:t>
              </a:r>
              <a:r>
                <a:rPr lang="en-US" sz="1600" dirty="0" err="1">
                  <a:solidFill>
                    <a:prstClr val="white"/>
                  </a:solidFill>
                </a:rPr>
                <a:t>cultura</a:t>
              </a:r>
              <a:endParaRPr lang="en-US" sz="1600" dirty="0">
                <a:solidFill>
                  <a:prstClr val="white"/>
                </a:solidFill>
              </a:endParaRPr>
            </a:p>
          </p:txBody>
        </p:sp>
      </p:grpSp>
      <p:sp>
        <p:nvSpPr>
          <p:cNvPr id="12" name="Rectangle 11"/>
          <p:cNvSpPr/>
          <p:nvPr/>
        </p:nvSpPr>
        <p:spPr>
          <a:xfrm>
            <a:off x="4616587" y="536482"/>
            <a:ext cx="4300454" cy="231048"/>
          </a:xfrm>
          <a:prstGeom prst="rect">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err="1">
                <a:solidFill>
                  <a:prstClr val="white"/>
                </a:solidFill>
              </a:rPr>
              <a:t>Seguridad</a:t>
            </a:r>
            <a:r>
              <a:rPr lang="en-US" sz="1600" dirty="0">
                <a:solidFill>
                  <a:prstClr val="white"/>
                </a:solidFill>
              </a:rPr>
              <a:t>, </a:t>
            </a:r>
            <a:r>
              <a:rPr lang="en-US" sz="1600" dirty="0" err="1">
                <a:solidFill>
                  <a:prstClr val="white"/>
                </a:solidFill>
              </a:rPr>
              <a:t>alojamiento</a:t>
            </a:r>
            <a:r>
              <a:rPr lang="en-US" sz="1600" dirty="0">
                <a:solidFill>
                  <a:prstClr val="white"/>
                </a:solidFill>
              </a:rPr>
              <a:t> e </a:t>
            </a:r>
            <a:r>
              <a:rPr lang="en-US" sz="1600" dirty="0" err="1">
                <a:solidFill>
                  <a:prstClr val="white"/>
                </a:solidFill>
              </a:rPr>
              <a:t>integración</a:t>
            </a:r>
            <a:r>
              <a:rPr lang="en-US" sz="1600" dirty="0">
                <a:solidFill>
                  <a:prstClr val="white"/>
                </a:solidFill>
              </a:rPr>
              <a:t> social</a:t>
            </a:r>
          </a:p>
        </p:txBody>
      </p:sp>
      <p:grpSp>
        <p:nvGrpSpPr>
          <p:cNvPr id="24" name="Group 23"/>
          <p:cNvGrpSpPr/>
          <p:nvPr/>
        </p:nvGrpSpPr>
        <p:grpSpPr>
          <a:xfrm>
            <a:off x="227192" y="852971"/>
            <a:ext cx="8686800" cy="369332"/>
            <a:chOff x="0" y="1296833"/>
            <a:chExt cx="9144000" cy="387906"/>
          </a:xfrm>
        </p:grpSpPr>
        <p:cxnSp>
          <p:nvCxnSpPr>
            <p:cNvPr id="25" name="Straight Connector 24"/>
            <p:cNvCxnSpPr/>
            <p:nvPr/>
          </p:nvCxnSpPr>
          <p:spPr>
            <a:xfrm>
              <a:off x="0" y="1447800"/>
              <a:ext cx="9144000" cy="0"/>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657600" y="1296833"/>
              <a:ext cx="1828800" cy="387906"/>
            </a:xfrm>
            <a:prstGeom prst="rect">
              <a:avLst/>
            </a:prstGeom>
            <a:solidFill>
              <a:schemeClr val="bg1"/>
            </a:solidFill>
          </p:spPr>
          <p:txBody>
            <a:bodyPr wrap="square" rtlCol="0">
              <a:spAutoFit/>
            </a:bodyPr>
            <a:lstStyle/>
            <a:p>
              <a:pPr algn="ctr"/>
              <a:r>
                <a:rPr lang="en-US" i="1" dirty="0" smtClean="0"/>
                <a:t>AVANZADOS</a:t>
              </a:r>
              <a:endParaRPr lang="en-US" i="1" dirty="0"/>
            </a:p>
          </p:txBody>
        </p:sp>
        <p:sp>
          <p:nvSpPr>
            <p:cNvPr id="27" name="Double Brace 26"/>
            <p:cNvSpPr/>
            <p:nvPr/>
          </p:nvSpPr>
          <p:spPr>
            <a:xfrm>
              <a:off x="3694292" y="1306922"/>
              <a:ext cx="1828800" cy="228600"/>
            </a:xfrm>
            <a:prstGeom prst="bracePair">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grpSp>
      <p:sp>
        <p:nvSpPr>
          <p:cNvPr id="28" name="Rectangle 27"/>
          <p:cNvSpPr/>
          <p:nvPr/>
        </p:nvSpPr>
        <p:spPr>
          <a:xfrm>
            <a:off x="233387" y="1163751"/>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Infraestructura</a:t>
            </a:r>
            <a:endParaRPr lang="en-US" sz="1200" dirty="0" smtClean="0">
              <a:solidFill>
                <a:schemeClr val="tx1"/>
              </a:solidFill>
            </a:endParaRPr>
          </a:p>
          <a:p>
            <a:pPr algn="ctr"/>
            <a:r>
              <a:rPr lang="en-US" sz="1200" dirty="0">
                <a:solidFill>
                  <a:schemeClr val="tx1"/>
                </a:solidFill>
              </a:rPr>
              <a:t>Cultural</a:t>
            </a:r>
          </a:p>
        </p:txBody>
      </p:sp>
      <p:sp>
        <p:nvSpPr>
          <p:cNvPr id="29" name="Rectangle 28"/>
          <p:cNvSpPr/>
          <p:nvPr/>
        </p:nvSpPr>
        <p:spPr>
          <a:xfrm>
            <a:off x="1689534" y="1163751"/>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Recursos</a:t>
            </a:r>
            <a:r>
              <a:rPr lang="en-US" sz="1200" dirty="0" smtClean="0">
                <a:solidFill>
                  <a:schemeClr val="tx1"/>
                </a:solidFill>
              </a:rPr>
              <a:t> </a:t>
            </a:r>
            <a:r>
              <a:rPr lang="en-US" sz="1200" dirty="0" err="1" smtClean="0">
                <a:solidFill>
                  <a:schemeClr val="tx1"/>
                </a:solidFill>
              </a:rPr>
              <a:t>culturales</a:t>
            </a:r>
            <a:r>
              <a:rPr lang="en-US" sz="1200" dirty="0" smtClean="0">
                <a:solidFill>
                  <a:schemeClr val="tx1"/>
                </a:solidFill>
              </a:rPr>
              <a:t> </a:t>
            </a:r>
            <a:r>
              <a:rPr lang="en-US" sz="1200" dirty="0" err="1" smtClean="0">
                <a:solidFill>
                  <a:schemeClr val="tx1"/>
                </a:solidFill>
              </a:rPr>
              <a:t>en</a:t>
            </a:r>
            <a:r>
              <a:rPr lang="en-US" sz="1200" dirty="0" smtClean="0">
                <a:solidFill>
                  <a:schemeClr val="tx1"/>
                </a:solidFill>
              </a:rPr>
              <a:t> </a:t>
            </a:r>
            <a:r>
              <a:rPr lang="en-US" sz="1200" dirty="0" err="1" smtClean="0">
                <a:solidFill>
                  <a:schemeClr val="tx1"/>
                </a:solidFill>
              </a:rPr>
              <a:t>línea</a:t>
            </a:r>
            <a:endParaRPr lang="en-US" sz="1200" dirty="0">
              <a:solidFill>
                <a:schemeClr val="tx1"/>
              </a:solidFill>
            </a:endParaRPr>
          </a:p>
        </p:txBody>
      </p:sp>
      <p:sp>
        <p:nvSpPr>
          <p:cNvPr id="30" name="Rectangle 29"/>
          <p:cNvSpPr/>
          <p:nvPr/>
        </p:nvSpPr>
        <p:spPr>
          <a:xfrm>
            <a:off x="3138145" y="1163751"/>
            <a:ext cx="1303553"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Camas </a:t>
            </a:r>
            <a:r>
              <a:rPr lang="en-US" sz="1200" dirty="0" err="1" smtClean="0">
                <a:solidFill>
                  <a:schemeClr val="tx1"/>
                </a:solidFill>
              </a:rPr>
              <a:t>hospitalarias</a:t>
            </a:r>
            <a:endParaRPr lang="en-US" sz="1200" dirty="0">
              <a:solidFill>
                <a:schemeClr val="tx1"/>
              </a:solidFill>
            </a:endParaRPr>
          </a:p>
        </p:txBody>
      </p:sp>
      <p:sp>
        <p:nvSpPr>
          <p:cNvPr id="31" name="Rectangle 30"/>
          <p:cNvSpPr/>
          <p:nvPr/>
        </p:nvSpPr>
        <p:spPr>
          <a:xfrm>
            <a:off x="236436" y="1888494"/>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Seguro</a:t>
            </a:r>
            <a:r>
              <a:rPr lang="en-US" sz="1200" dirty="0" smtClean="0">
                <a:solidFill>
                  <a:schemeClr val="tx1"/>
                </a:solidFill>
              </a:rPr>
              <a:t> </a:t>
            </a:r>
            <a:r>
              <a:rPr lang="en-US" sz="1200" dirty="0" err="1" smtClean="0">
                <a:solidFill>
                  <a:schemeClr val="tx1"/>
                </a:solidFill>
              </a:rPr>
              <a:t>médico</a:t>
            </a:r>
            <a:endParaRPr lang="en-US" sz="1200" dirty="0">
              <a:solidFill>
                <a:schemeClr val="tx1"/>
              </a:solidFill>
            </a:endParaRPr>
          </a:p>
        </p:txBody>
      </p:sp>
      <p:sp>
        <p:nvSpPr>
          <p:cNvPr id="32" name="Rectangle 31"/>
          <p:cNvSpPr/>
          <p:nvPr/>
        </p:nvSpPr>
        <p:spPr>
          <a:xfrm>
            <a:off x="1692583" y="1888494"/>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Patrimonio</a:t>
            </a:r>
            <a:r>
              <a:rPr lang="en-US" sz="1200" dirty="0" smtClean="0">
                <a:solidFill>
                  <a:schemeClr val="tx1"/>
                </a:solidFill>
              </a:rPr>
              <a:t> cultural </a:t>
            </a:r>
            <a:r>
              <a:rPr lang="en-US" sz="1200" dirty="0" err="1" smtClean="0">
                <a:solidFill>
                  <a:schemeClr val="tx1"/>
                </a:solidFill>
              </a:rPr>
              <a:t>protegido</a:t>
            </a:r>
            <a:endParaRPr lang="en-US" sz="1200" dirty="0">
              <a:solidFill>
                <a:schemeClr val="tx1"/>
              </a:solidFill>
            </a:endParaRPr>
          </a:p>
        </p:txBody>
      </p:sp>
      <p:sp>
        <p:nvSpPr>
          <p:cNvPr id="33" name="Rectangle 32"/>
          <p:cNvSpPr/>
          <p:nvPr/>
        </p:nvSpPr>
        <p:spPr>
          <a:xfrm>
            <a:off x="3154371" y="1888494"/>
            <a:ext cx="1303553"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solidFill>
                  <a:schemeClr val="tx1"/>
                </a:solidFill>
              </a:rPr>
              <a:t>Supervisión</a:t>
            </a:r>
            <a:r>
              <a:rPr lang="en-US" sz="1100" dirty="0" smtClean="0">
                <a:solidFill>
                  <a:schemeClr val="tx1"/>
                </a:solidFill>
              </a:rPr>
              <a:t> y control de </a:t>
            </a:r>
            <a:br>
              <a:rPr lang="en-US" sz="1100" dirty="0" smtClean="0">
                <a:solidFill>
                  <a:schemeClr val="tx1"/>
                </a:solidFill>
              </a:rPr>
            </a:br>
            <a:r>
              <a:rPr lang="en-US" sz="1100" dirty="0" smtClean="0">
                <a:solidFill>
                  <a:schemeClr val="tx1"/>
                </a:solidFill>
              </a:rPr>
              <a:t>la </a:t>
            </a:r>
            <a:r>
              <a:rPr lang="en-US" sz="1100" dirty="0" err="1" smtClean="0">
                <a:solidFill>
                  <a:schemeClr val="tx1"/>
                </a:solidFill>
              </a:rPr>
              <a:t>seguridad</a:t>
            </a:r>
            <a:r>
              <a:rPr lang="en-US" sz="1100" dirty="0" smtClean="0">
                <a:solidFill>
                  <a:schemeClr val="tx1"/>
                </a:solidFill>
              </a:rPr>
              <a:t> </a:t>
            </a:r>
            <a:r>
              <a:rPr lang="en-US" sz="1100" dirty="0" err="1" smtClean="0">
                <a:solidFill>
                  <a:schemeClr val="tx1"/>
                </a:solidFill>
              </a:rPr>
              <a:t>alimentaria</a:t>
            </a:r>
            <a:endParaRPr lang="en-US" sz="1100" dirty="0">
              <a:solidFill>
                <a:schemeClr val="tx1"/>
              </a:solidFill>
            </a:endParaRPr>
          </a:p>
        </p:txBody>
      </p:sp>
      <p:sp>
        <p:nvSpPr>
          <p:cNvPr id="34" name="Rectangle 33"/>
          <p:cNvSpPr/>
          <p:nvPr/>
        </p:nvSpPr>
        <p:spPr>
          <a:xfrm>
            <a:off x="233387" y="2613237"/>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Ayuda</a:t>
            </a:r>
            <a:r>
              <a:rPr lang="en-US" sz="1200" dirty="0" smtClean="0">
                <a:solidFill>
                  <a:schemeClr val="tx1"/>
                </a:solidFill>
              </a:rPr>
              <a:t> </a:t>
            </a:r>
            <a:r>
              <a:rPr lang="en-US" sz="1200" dirty="0" err="1" smtClean="0">
                <a:solidFill>
                  <a:schemeClr val="tx1"/>
                </a:solidFill>
              </a:rPr>
              <a:t>alimentaria</a:t>
            </a:r>
            <a:endParaRPr lang="en-US" sz="1200" dirty="0">
              <a:solidFill>
                <a:schemeClr val="tx1"/>
              </a:solidFill>
            </a:endParaRPr>
          </a:p>
        </p:txBody>
      </p:sp>
      <p:sp>
        <p:nvSpPr>
          <p:cNvPr id="35" name="Rectangle 34"/>
          <p:cNvSpPr/>
          <p:nvPr/>
        </p:nvSpPr>
        <p:spPr>
          <a:xfrm>
            <a:off x="4692504" y="1163751"/>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Planes de </a:t>
            </a:r>
            <a:r>
              <a:rPr lang="en-US" sz="1200" dirty="0" err="1" smtClean="0">
                <a:solidFill>
                  <a:schemeClr val="tx1"/>
                </a:solidFill>
              </a:rPr>
              <a:t>resiliencia</a:t>
            </a:r>
            <a:endParaRPr lang="en-US" sz="1200" dirty="0">
              <a:solidFill>
                <a:schemeClr val="tx1"/>
              </a:solidFill>
            </a:endParaRPr>
          </a:p>
        </p:txBody>
      </p:sp>
      <p:sp>
        <p:nvSpPr>
          <p:cNvPr id="36" name="Rectangle 35"/>
          <p:cNvSpPr/>
          <p:nvPr/>
        </p:nvSpPr>
        <p:spPr>
          <a:xfrm>
            <a:off x="6148651" y="1197109"/>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solidFill>
                  <a:schemeClr val="tx1"/>
                </a:solidFill>
              </a:rPr>
              <a:t>Tiempo</a:t>
            </a:r>
            <a:r>
              <a:rPr lang="en-US" sz="1100" dirty="0" smtClean="0">
                <a:solidFill>
                  <a:schemeClr val="tx1"/>
                </a:solidFill>
              </a:rPr>
              <a:t> de </a:t>
            </a:r>
            <a:r>
              <a:rPr lang="en-US" sz="1100" dirty="0" err="1" smtClean="0">
                <a:solidFill>
                  <a:schemeClr val="tx1"/>
                </a:solidFill>
              </a:rPr>
              <a:t>respuesta</a:t>
            </a:r>
            <a:r>
              <a:rPr lang="en-US" sz="1100" dirty="0" smtClean="0">
                <a:solidFill>
                  <a:schemeClr val="tx1"/>
                </a:solidFill>
              </a:rPr>
              <a:t> de </a:t>
            </a:r>
            <a:br>
              <a:rPr lang="en-US" sz="1100" dirty="0" smtClean="0">
                <a:solidFill>
                  <a:schemeClr val="tx1"/>
                </a:solidFill>
              </a:rPr>
            </a:br>
            <a:r>
              <a:rPr lang="en-US" sz="1100" dirty="0" err="1" smtClean="0">
                <a:solidFill>
                  <a:schemeClr val="tx1"/>
                </a:solidFill>
              </a:rPr>
              <a:t>los</a:t>
            </a:r>
            <a:r>
              <a:rPr lang="en-US" sz="1100" dirty="0" smtClean="0">
                <a:solidFill>
                  <a:schemeClr val="tx1"/>
                </a:solidFill>
              </a:rPr>
              <a:t> </a:t>
            </a:r>
            <a:r>
              <a:rPr lang="en-US" sz="1100" dirty="0" err="1" smtClean="0">
                <a:solidFill>
                  <a:schemeClr val="tx1"/>
                </a:solidFill>
              </a:rPr>
              <a:t>servicios</a:t>
            </a:r>
            <a:r>
              <a:rPr lang="en-US" sz="1100" dirty="0" smtClean="0">
                <a:solidFill>
                  <a:schemeClr val="tx1"/>
                </a:solidFill>
              </a:rPr>
              <a:t> de </a:t>
            </a:r>
            <a:r>
              <a:rPr lang="en-US" sz="1100" dirty="0" err="1" smtClean="0">
                <a:solidFill>
                  <a:schemeClr val="tx1"/>
                </a:solidFill>
              </a:rPr>
              <a:t>emergencia</a:t>
            </a:r>
            <a:endParaRPr lang="en-US" sz="1100" dirty="0">
              <a:solidFill>
                <a:schemeClr val="tx1"/>
              </a:solidFill>
            </a:endParaRPr>
          </a:p>
        </p:txBody>
      </p:sp>
      <p:sp>
        <p:nvSpPr>
          <p:cNvPr id="37" name="Rectangle 36"/>
          <p:cNvSpPr/>
          <p:nvPr/>
        </p:nvSpPr>
        <p:spPr>
          <a:xfrm>
            <a:off x="7610439" y="1197109"/>
            <a:ext cx="1303553"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Mortalidad</a:t>
            </a:r>
            <a:r>
              <a:rPr lang="en-US" sz="1200" dirty="0" smtClean="0">
                <a:solidFill>
                  <a:schemeClr val="tx1"/>
                </a:solidFill>
              </a:rPr>
              <a:t> </a:t>
            </a:r>
            <a:r>
              <a:rPr lang="en-US" sz="1200" dirty="0" err="1" smtClean="0">
                <a:solidFill>
                  <a:schemeClr val="tx1"/>
                </a:solidFill>
              </a:rPr>
              <a:t>por</a:t>
            </a:r>
            <a:r>
              <a:rPr lang="en-US" sz="1200" dirty="0" smtClean="0">
                <a:solidFill>
                  <a:schemeClr val="tx1"/>
                </a:solidFill>
              </a:rPr>
              <a:t> </a:t>
            </a:r>
            <a:r>
              <a:rPr lang="en-US" sz="1200" dirty="0" err="1" smtClean="0">
                <a:solidFill>
                  <a:schemeClr val="tx1"/>
                </a:solidFill>
              </a:rPr>
              <a:t>catástrofes</a:t>
            </a:r>
            <a:r>
              <a:rPr lang="en-US" sz="1200" dirty="0" smtClean="0">
                <a:solidFill>
                  <a:schemeClr val="tx1"/>
                </a:solidFill>
              </a:rPr>
              <a:t> </a:t>
            </a:r>
            <a:r>
              <a:rPr lang="en-US" sz="1200" dirty="0" err="1" smtClean="0">
                <a:solidFill>
                  <a:schemeClr val="tx1"/>
                </a:solidFill>
              </a:rPr>
              <a:t>naturales</a:t>
            </a:r>
            <a:endParaRPr lang="en-US" sz="1200" dirty="0">
              <a:solidFill>
                <a:schemeClr val="tx1"/>
              </a:solidFill>
            </a:endParaRPr>
          </a:p>
        </p:txBody>
      </p:sp>
      <p:sp>
        <p:nvSpPr>
          <p:cNvPr id="38" name="Rectangle 37"/>
          <p:cNvSpPr/>
          <p:nvPr/>
        </p:nvSpPr>
        <p:spPr>
          <a:xfrm>
            <a:off x="4695553" y="1888494"/>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Pérdidas</a:t>
            </a:r>
            <a:r>
              <a:rPr lang="en-US" sz="1200" dirty="0" smtClean="0">
                <a:solidFill>
                  <a:schemeClr val="tx1"/>
                </a:solidFill>
              </a:rPr>
              <a:t> </a:t>
            </a:r>
            <a:r>
              <a:rPr lang="en-US" sz="1200" dirty="0" err="1" smtClean="0">
                <a:solidFill>
                  <a:schemeClr val="tx1"/>
                </a:solidFill>
              </a:rPr>
              <a:t>económicas</a:t>
            </a:r>
            <a:r>
              <a:rPr lang="en-US" sz="1200" dirty="0" smtClean="0">
                <a:solidFill>
                  <a:schemeClr val="tx1"/>
                </a:solidFill>
              </a:rPr>
              <a:t> </a:t>
            </a:r>
            <a:r>
              <a:rPr lang="en-US" sz="1200" dirty="0" err="1" smtClean="0">
                <a:solidFill>
                  <a:schemeClr val="tx1"/>
                </a:solidFill>
              </a:rPr>
              <a:t>por</a:t>
            </a:r>
            <a:r>
              <a:rPr lang="en-US" sz="1200" dirty="0" smtClean="0">
                <a:solidFill>
                  <a:schemeClr val="tx1"/>
                </a:solidFill>
              </a:rPr>
              <a:t> </a:t>
            </a:r>
            <a:r>
              <a:rPr lang="en-US" sz="1200" dirty="0" err="1" smtClean="0">
                <a:solidFill>
                  <a:schemeClr val="tx1"/>
                </a:solidFill>
              </a:rPr>
              <a:t>catástrofes</a:t>
            </a:r>
            <a:endParaRPr lang="en-US" sz="1200" dirty="0">
              <a:solidFill>
                <a:schemeClr val="tx1"/>
              </a:solidFill>
            </a:endParaRPr>
          </a:p>
        </p:txBody>
      </p:sp>
      <p:sp>
        <p:nvSpPr>
          <p:cNvPr id="39" name="Rectangle 38"/>
          <p:cNvSpPr/>
          <p:nvPr/>
        </p:nvSpPr>
        <p:spPr>
          <a:xfrm>
            <a:off x="6151700" y="1921852"/>
            <a:ext cx="1307708"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Alerta</a:t>
            </a:r>
            <a:r>
              <a:rPr lang="en-US" sz="1200" dirty="0" smtClean="0">
                <a:solidFill>
                  <a:schemeClr val="tx1"/>
                </a:solidFill>
              </a:rPr>
              <a:t> de </a:t>
            </a:r>
            <a:r>
              <a:rPr lang="en-US" sz="1200" dirty="0" err="1" smtClean="0">
                <a:solidFill>
                  <a:schemeClr val="tx1"/>
                </a:solidFill>
              </a:rPr>
              <a:t>catástrofes</a:t>
            </a:r>
            <a:r>
              <a:rPr lang="en-US" sz="1200" dirty="0" smtClean="0">
                <a:solidFill>
                  <a:schemeClr val="tx1"/>
                </a:solidFill>
              </a:rPr>
              <a:t> y </a:t>
            </a:r>
            <a:r>
              <a:rPr lang="en-US" sz="1200" dirty="0" err="1" smtClean="0">
                <a:solidFill>
                  <a:schemeClr val="tx1"/>
                </a:solidFill>
              </a:rPr>
              <a:t>emergencias</a:t>
            </a:r>
            <a:endParaRPr lang="en-US" sz="1200" dirty="0">
              <a:solidFill>
                <a:schemeClr val="tx1"/>
              </a:solidFill>
            </a:endParaRPr>
          </a:p>
        </p:txBody>
      </p:sp>
      <p:sp>
        <p:nvSpPr>
          <p:cNvPr id="40" name="Rectangle 39"/>
          <p:cNvSpPr/>
          <p:nvPr/>
        </p:nvSpPr>
        <p:spPr>
          <a:xfrm>
            <a:off x="7613488" y="1921852"/>
            <a:ext cx="1303553"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Presencia</a:t>
            </a:r>
            <a:r>
              <a:rPr lang="en-US" sz="1200" dirty="0" smtClean="0">
                <a:solidFill>
                  <a:schemeClr val="tx1"/>
                </a:solidFill>
              </a:rPr>
              <a:t> </a:t>
            </a:r>
            <a:r>
              <a:rPr lang="en-US" sz="1200" dirty="0" err="1" smtClean="0">
                <a:solidFill>
                  <a:schemeClr val="tx1"/>
                </a:solidFill>
              </a:rPr>
              <a:t>policial</a:t>
            </a:r>
            <a:endParaRPr lang="en-US" sz="1200" dirty="0">
              <a:solidFill>
                <a:schemeClr val="tx1"/>
              </a:solidFill>
            </a:endParaRPr>
          </a:p>
        </p:txBody>
      </p:sp>
      <p:sp>
        <p:nvSpPr>
          <p:cNvPr id="41" name="Rectangle 40"/>
          <p:cNvSpPr/>
          <p:nvPr/>
        </p:nvSpPr>
        <p:spPr>
          <a:xfrm>
            <a:off x="4692504" y="2613237"/>
            <a:ext cx="1302067" cy="655076"/>
          </a:xfrm>
          <a:prstGeom prst="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Protección</a:t>
            </a:r>
            <a:r>
              <a:rPr lang="en-US" sz="1200" dirty="0" smtClean="0">
                <a:solidFill>
                  <a:schemeClr val="tx1"/>
                </a:solidFill>
              </a:rPr>
              <a:t> de la </a:t>
            </a:r>
            <a:r>
              <a:rPr lang="en-US" sz="1200" dirty="0" err="1" smtClean="0">
                <a:solidFill>
                  <a:schemeClr val="tx1"/>
                </a:solidFill>
              </a:rPr>
              <a:t>Infancia</a:t>
            </a:r>
            <a:r>
              <a:rPr lang="en-US" sz="1200" dirty="0" smtClean="0">
                <a:solidFill>
                  <a:schemeClr val="tx1"/>
                </a:solidFill>
              </a:rPr>
              <a:t> </a:t>
            </a:r>
            <a:r>
              <a:rPr lang="en-US" sz="1200" dirty="0" err="1" smtClean="0">
                <a:solidFill>
                  <a:schemeClr val="tx1"/>
                </a:solidFill>
              </a:rPr>
              <a:t>en</a:t>
            </a:r>
            <a:r>
              <a:rPr lang="en-US" sz="1200" dirty="0" smtClean="0">
                <a:solidFill>
                  <a:schemeClr val="tx1"/>
                </a:solidFill>
              </a:rPr>
              <a:t> </a:t>
            </a:r>
            <a:r>
              <a:rPr lang="en-US" sz="1200" dirty="0" err="1" smtClean="0">
                <a:solidFill>
                  <a:schemeClr val="tx1"/>
                </a:solidFill>
              </a:rPr>
              <a:t>línea</a:t>
            </a:r>
            <a:r>
              <a:rPr lang="en-US" sz="1200" dirty="0" smtClean="0">
                <a:solidFill>
                  <a:schemeClr val="tx1"/>
                </a:solidFill>
              </a:rPr>
              <a:t> (</a:t>
            </a:r>
            <a:r>
              <a:rPr lang="en-US" sz="1200" dirty="0" err="1" smtClean="0">
                <a:solidFill>
                  <a:schemeClr val="tx1"/>
                </a:solidFill>
              </a:rPr>
              <a:t>PIeL</a:t>
            </a:r>
            <a:r>
              <a:rPr lang="en-US" sz="1200" dirty="0" smtClean="0">
                <a:solidFill>
                  <a:schemeClr val="tx1"/>
                </a:solidFill>
              </a:rPr>
              <a:t>)</a:t>
            </a:r>
            <a:endParaRPr lang="en-US" sz="1200" dirty="0">
              <a:solidFill>
                <a:schemeClr val="tx1"/>
              </a:solidFill>
            </a:endParaRPr>
          </a:p>
        </p:txBody>
      </p:sp>
    </p:spTree>
    <p:extLst>
      <p:ext uri="{BB962C8B-B14F-4D97-AF65-F5344CB8AC3E}">
        <p14:creationId xmlns:p14="http://schemas.microsoft.com/office/powerpoint/2010/main" val="2746380219"/>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046578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79669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273792"/>
            <a:ext cx="8229600" cy="1143000"/>
          </a:xfrm>
        </p:spPr>
        <p:txBody>
          <a:bodyPr>
            <a:normAutofit fontScale="90000"/>
          </a:bodyPr>
          <a:lstStyle/>
          <a:p>
            <a:r>
              <a:rPr lang="en-US" dirty="0" smtClean="0"/>
              <a:t>Unidos por Ciudades Inteligentes y Sostenibles </a:t>
            </a:r>
            <a:r>
              <a:rPr lang="en-US" dirty="0"/>
              <a:t>(U4SSC)</a:t>
            </a:r>
          </a:p>
        </p:txBody>
      </p:sp>
      <p:sp>
        <p:nvSpPr>
          <p:cNvPr id="3" name="Content Placeholder 2"/>
          <p:cNvSpPr>
            <a:spLocks noGrp="1"/>
          </p:cNvSpPr>
          <p:nvPr>
            <p:ph idx="1"/>
          </p:nvPr>
        </p:nvSpPr>
        <p:spPr>
          <a:xfrm>
            <a:off x="457200" y="1416792"/>
            <a:ext cx="8229600" cy="3831167"/>
          </a:xfrm>
        </p:spPr>
        <p:txBody>
          <a:bodyPr>
            <a:noAutofit/>
          </a:bodyPr>
          <a:lstStyle/>
          <a:p>
            <a:pPr marL="0" indent="0">
              <a:buNone/>
            </a:pPr>
            <a:r>
              <a:rPr lang="en-US" sz="2000" dirty="0" smtClean="0"/>
              <a:t>La UIT y la CEPENU lanzaron la iniciativa Unidos por Ciudades Inteligentes y Sostenibles </a:t>
            </a:r>
            <a:r>
              <a:rPr lang="en-US" sz="2000" dirty="0"/>
              <a:t>(U4SSC) </a:t>
            </a:r>
            <a:r>
              <a:rPr lang="en-US" sz="2000" dirty="0" smtClean="0"/>
              <a:t>en respuesta al </a:t>
            </a:r>
            <a:r>
              <a:rPr lang="en-US" sz="2000" b="1" dirty="0" smtClean="0"/>
              <a:t>Objetivo de Desarrollo Sostenible </a:t>
            </a:r>
            <a:r>
              <a:rPr lang="en-US" sz="2000" b="1" dirty="0"/>
              <a:t>11: </a:t>
            </a:r>
            <a:r>
              <a:rPr lang="en-US" sz="2000" b="1" dirty="0" smtClean="0"/>
              <a:t>“Lograr que las ciudades y los asentamientos humanos sean inclusivos, seguros, resilientes y sostenibles".</a:t>
            </a:r>
            <a:r>
              <a:rPr lang="en-US" sz="2000" dirty="0"/>
              <a:t/>
            </a:r>
            <a:br>
              <a:rPr lang="en-US" sz="2000" dirty="0"/>
            </a:br>
            <a:r>
              <a:rPr lang="en-US" sz="2000" dirty="0"/>
              <a:t/>
            </a:r>
            <a:br>
              <a:rPr lang="en-US" sz="2000" dirty="0"/>
            </a:br>
            <a:r>
              <a:rPr lang="en-US" sz="2000" dirty="0"/>
              <a:t>U4SSC </a:t>
            </a:r>
            <a:r>
              <a:rPr lang="en-US" sz="2000" dirty="0" smtClean="0"/>
              <a:t>aboga por la utilización de políticas públicas para fomentar la utilización de TIC que fomenten y faciliten la transición a las ciudades inteligentes y sostenibles</a:t>
            </a:r>
          </a:p>
          <a:p>
            <a:pPr marL="0" indent="0">
              <a:buNone/>
            </a:pPr>
            <a:r>
              <a:rPr lang="en-US" sz="2000" dirty="0">
                <a:hlinkClick r:id="rId2"/>
              </a:rPr>
              <a:t>http://</a:t>
            </a:r>
            <a:r>
              <a:rPr lang="en-US" sz="2000" dirty="0" smtClean="0">
                <a:hlinkClick r:id="rId2"/>
              </a:rPr>
              <a:t>www.itu.int/en/ITU-T/ssc/united/Pages/default.aspx</a:t>
            </a:r>
            <a:endParaRPr lang="en-US" sz="2000" dirty="0" smtClean="0"/>
          </a:p>
          <a:p>
            <a:pPr marL="0" indent="0">
              <a:buNone/>
            </a:pPr>
            <a:endParaRPr lang="en-US" sz="2000" dirty="0" smtClean="0"/>
          </a:p>
          <a:p>
            <a:pPr marL="0" indent="0">
              <a:buNone/>
            </a:pPr>
            <a:r>
              <a:rPr lang="en-US" sz="2000" dirty="0" err="1" smtClean="0"/>
              <a:t>Participan</a:t>
            </a:r>
            <a:r>
              <a:rPr lang="en-US" sz="2000" dirty="0" smtClean="0"/>
              <a:t> todos los demas organismos de las Naciones Unidas (por ejemplo, OMS, ONUDI, OIT, FAO, etc.)</a:t>
            </a:r>
            <a:endParaRPr lang="en-US" sz="2000" dirty="0"/>
          </a:p>
          <a:p>
            <a:pPr marL="0" indent="0">
              <a:buNone/>
            </a:pPr>
            <a:r>
              <a:rPr lang="en-US" sz="2000" dirty="0" smtClean="0"/>
              <a:t>La primera reunión se celebró los días 21 y 22 de julio de 2016 en Ginebra</a:t>
            </a:r>
            <a:endParaRPr lang="en-US" sz="1050" dirty="0"/>
          </a:p>
        </p:txBody>
      </p:sp>
    </p:spTree>
    <p:extLst>
      <p:ext uri="{BB962C8B-B14F-4D97-AF65-F5344CB8AC3E}">
        <p14:creationId xmlns:p14="http://schemas.microsoft.com/office/powerpoint/2010/main" val="1570517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Unidos por Ciudades Inteligentes y Sostenibles </a:t>
            </a:r>
            <a:r>
              <a:rPr lang="en-US" dirty="0"/>
              <a:t>(U4SSC)</a:t>
            </a:r>
          </a:p>
        </p:txBody>
      </p:sp>
      <p:sp>
        <p:nvSpPr>
          <p:cNvPr id="3" name="Content Placeholder 2"/>
          <p:cNvSpPr>
            <a:spLocks noGrp="1"/>
          </p:cNvSpPr>
          <p:nvPr>
            <p:ph idx="1"/>
          </p:nvPr>
        </p:nvSpPr>
        <p:spPr/>
        <p:txBody>
          <a:bodyPr>
            <a:noAutofit/>
          </a:bodyPr>
          <a:lstStyle/>
          <a:p>
            <a:pPr marL="0" indent="0">
              <a:buNone/>
            </a:pPr>
            <a:r>
              <a:rPr lang="en-US" sz="1800" dirty="0" smtClean="0"/>
              <a:t>Copresidida por</a:t>
            </a:r>
          </a:p>
          <a:p>
            <a:r>
              <a:rPr lang="en-US" sz="1800" dirty="0" smtClean="0"/>
              <a:t>Excma. Sra. </a:t>
            </a:r>
            <a:r>
              <a:rPr lang="en-US" sz="1800" dirty="0"/>
              <a:t>Daiva Matoniene, </a:t>
            </a:r>
            <a:r>
              <a:rPr lang="en-US" sz="1800" dirty="0" smtClean="0"/>
              <a:t>Viceministra de Medio Ambiente de Lituania,</a:t>
            </a:r>
          </a:p>
          <a:p>
            <a:r>
              <a:rPr lang="en-US" sz="1800" dirty="0" smtClean="0"/>
              <a:t>Sr</a:t>
            </a:r>
            <a:r>
              <a:rPr lang="en-US" sz="1800" dirty="0"/>
              <a:t>. Nasser Al Marzouqi, </a:t>
            </a:r>
            <a:r>
              <a:rPr lang="en-US" sz="1800" dirty="0" smtClean="0"/>
              <a:t>Presidente de la Comisión de Estudio 20 del UIT-T (IoT y ciudades inteligentes).</a:t>
            </a:r>
            <a:endParaRPr lang="en-US" sz="1800" dirty="0"/>
          </a:p>
          <a:p>
            <a:r>
              <a:rPr lang="en-US" sz="1800" dirty="0"/>
              <a:t>Dr. Paolo Gemma (Huawei</a:t>
            </a:r>
            <a:r>
              <a:rPr lang="en-US" sz="1800" dirty="0" smtClean="0"/>
              <a:t>), en calidad de Vicepresidente.</a:t>
            </a:r>
            <a:endParaRPr lang="en-US" sz="1800" dirty="0"/>
          </a:p>
          <a:p>
            <a:pPr marL="0" indent="0">
              <a:buNone/>
            </a:pPr>
            <a:endParaRPr lang="en-US" sz="1800" dirty="0"/>
          </a:p>
          <a:p>
            <a:pPr marL="0" indent="0">
              <a:buNone/>
            </a:pPr>
            <a:r>
              <a:rPr lang="en-US" sz="1800" dirty="0" smtClean="0"/>
              <a:t>U4SSC cuenta en la actualidad con tres Grupos de Trabajo, cuyos presidentes son:</a:t>
            </a:r>
            <a:endParaRPr lang="en-US" sz="1800" dirty="0"/>
          </a:p>
          <a:p>
            <a:r>
              <a:rPr lang="en-US" sz="1800" b="1" dirty="0" smtClean="0"/>
              <a:t>Grupo de Trabajo </a:t>
            </a:r>
            <a:r>
              <a:rPr lang="en-US" sz="1800" b="1" dirty="0"/>
              <a:t>1:</a:t>
            </a:r>
            <a:r>
              <a:rPr lang="en-US" sz="1800" dirty="0"/>
              <a:t> </a:t>
            </a:r>
            <a:r>
              <a:rPr lang="en-US" sz="1800" dirty="0" smtClean="0"/>
              <a:t>Sra. </a:t>
            </a:r>
            <a:r>
              <a:rPr lang="en-US" sz="1800" dirty="0"/>
              <a:t>Lluïsa Marsal (Future Cities Catapult) </a:t>
            </a:r>
            <a:r>
              <a:rPr lang="en-US" sz="1800" dirty="0" smtClean="0"/>
              <a:t>y Sr. </a:t>
            </a:r>
            <a:r>
              <a:rPr lang="en-US" sz="1800" dirty="0"/>
              <a:t>Tomás Llorente </a:t>
            </a:r>
            <a:r>
              <a:rPr lang="en-US" sz="1800" dirty="0" smtClean="0"/>
              <a:t>(España)</a:t>
            </a:r>
            <a:endParaRPr lang="en-US" sz="1800" dirty="0"/>
          </a:p>
          <a:p>
            <a:r>
              <a:rPr lang="en-US" sz="1800" b="1" dirty="0" smtClean="0"/>
              <a:t>Grupo de Trabajo </a:t>
            </a:r>
            <a:r>
              <a:rPr lang="en-US" sz="1800" b="1" dirty="0"/>
              <a:t>2:</a:t>
            </a:r>
            <a:r>
              <a:rPr lang="en-US" sz="1800" dirty="0"/>
              <a:t> </a:t>
            </a:r>
            <a:r>
              <a:rPr lang="en-US" sz="1800" dirty="0" smtClean="0"/>
              <a:t>Sr</a:t>
            </a:r>
            <a:r>
              <a:rPr lang="en-US" sz="1800" dirty="0"/>
              <a:t>. John Smiciklas (BOMA) </a:t>
            </a:r>
            <a:r>
              <a:rPr lang="en-US" sz="1800" dirty="0" smtClean="0"/>
              <a:t>y Sr. </a:t>
            </a:r>
            <a:r>
              <a:rPr lang="en-US" sz="1800" dirty="0"/>
              <a:t>Hazam Galal (PwC)</a:t>
            </a:r>
          </a:p>
          <a:p>
            <a:r>
              <a:rPr lang="en-US" sz="1800" b="1" dirty="0" smtClean="0"/>
              <a:t>Grupo de Trabajo </a:t>
            </a:r>
            <a:r>
              <a:rPr lang="en-US" sz="1800" b="1" dirty="0"/>
              <a:t>3:</a:t>
            </a:r>
            <a:r>
              <a:rPr lang="en-US" sz="1800" dirty="0"/>
              <a:t> </a:t>
            </a:r>
            <a:r>
              <a:rPr lang="en-US" sz="1800" dirty="0" smtClean="0"/>
              <a:t>Sra. </a:t>
            </a:r>
            <a:r>
              <a:rPr lang="en-US" sz="1800" dirty="0"/>
              <a:t>Kari Eik (OiR) </a:t>
            </a:r>
            <a:r>
              <a:rPr lang="en-US" sz="1800" dirty="0" smtClean="0"/>
              <a:t>y Sr. </a:t>
            </a:r>
            <a:r>
              <a:rPr lang="en-US" sz="1800" dirty="0"/>
              <a:t>Okan Geray (Smart Dubai)</a:t>
            </a:r>
          </a:p>
          <a:p>
            <a:pPr>
              <a:spcBef>
                <a:spcPts val="600"/>
              </a:spcBef>
            </a:pPr>
            <a:endParaRPr lang="en-US" sz="1000" dirty="0"/>
          </a:p>
        </p:txBody>
      </p:sp>
    </p:spTree>
    <p:extLst>
      <p:ext uri="{BB962C8B-B14F-4D97-AF65-F5344CB8AC3E}">
        <p14:creationId xmlns:p14="http://schemas.microsoft.com/office/powerpoint/2010/main" val="3589919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Unidos por Ciudades Inteligentes y Sostenibles </a:t>
            </a:r>
            <a:r>
              <a:rPr lang="en-US" dirty="0"/>
              <a:t>(U4SSC)</a:t>
            </a:r>
          </a:p>
        </p:txBody>
      </p:sp>
      <p:sp>
        <p:nvSpPr>
          <p:cNvPr id="6" name="TextBox 5"/>
          <p:cNvSpPr txBox="1"/>
          <p:nvPr/>
        </p:nvSpPr>
        <p:spPr>
          <a:xfrm>
            <a:off x="904875" y="1971675"/>
            <a:ext cx="7543800" cy="3970318"/>
          </a:xfrm>
          <a:prstGeom prst="rect">
            <a:avLst/>
          </a:prstGeom>
          <a:noFill/>
        </p:spPr>
        <p:txBody>
          <a:bodyPr wrap="square" rtlCol="0">
            <a:spAutoFit/>
          </a:bodyPr>
          <a:lstStyle/>
          <a:p>
            <a:r>
              <a:rPr lang="es-ES" sz="2800" dirty="0"/>
              <a:t>Una Ciudad Inteligente y Sostenible es una ciudad innovadora que aprovecha las </a:t>
            </a:r>
            <a:r>
              <a:rPr lang="es-ES" sz="2800" dirty="0" smtClean="0"/>
              <a:t>TIC </a:t>
            </a:r>
            <a:r>
              <a:rPr lang="es-ES" sz="2800" dirty="0"/>
              <a:t>y otros medios para mejorar la calidad de vida, la eficiencia del funcionamiento y los servicios urbanos y la competitividad, al tiempo que se asegura de que responde a las necesidades de las generaciones presente y futuras en lo que respecta a los aspectos económicos, sociales, medioambientales y culturales</a:t>
            </a:r>
            <a:r>
              <a:rPr lang="en-US" sz="2800" dirty="0" smtClean="0"/>
              <a:t>.</a:t>
            </a:r>
            <a:endParaRPr lang="en-CA" sz="2800" dirty="0"/>
          </a:p>
        </p:txBody>
      </p:sp>
    </p:spTree>
    <p:extLst>
      <p:ext uri="{BB962C8B-B14F-4D97-AF65-F5344CB8AC3E}">
        <p14:creationId xmlns:p14="http://schemas.microsoft.com/office/powerpoint/2010/main" val="656093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271587"/>
            <a:ext cx="8229600" cy="4519475"/>
          </a:xfrm>
        </p:spPr>
        <p:txBody>
          <a:bodyPr>
            <a:noAutofit/>
          </a:bodyPr>
          <a:lstStyle/>
          <a:p>
            <a:r>
              <a:rPr lang="en-US" sz="1600" dirty="0" smtClean="0"/>
              <a:t>La </a:t>
            </a:r>
            <a:r>
              <a:rPr lang="en-US" sz="1600" dirty="0" smtClean="0"/>
              <a:t>“urbanización inteligente” es fundamental para la construcción de las ciudades más seguras, resilientes y regenerativas del futuro. La construcción sostenible de ciudades , respetando los principios del crecimiento inteligente y modelos de planificación urbana efectivos, utilizando TIC y sistemas de alimentación eléctrica con bajas emisiones de </a:t>
            </a:r>
            <a:r>
              <a:rPr lang="en-US" sz="1600" dirty="0" err="1" smtClean="0"/>
              <a:t>carbono</a:t>
            </a:r>
            <a:r>
              <a:rPr lang="en-US" sz="1600" dirty="0" smtClean="0"/>
              <a:t>, puede </a:t>
            </a:r>
            <a:r>
              <a:rPr lang="en-US" sz="1600" dirty="0" err="1" smtClean="0"/>
              <a:t>ayudar</a:t>
            </a:r>
            <a:r>
              <a:rPr lang="en-US" sz="1600" dirty="0" smtClean="0"/>
              <a:t> a </a:t>
            </a:r>
            <a:r>
              <a:rPr lang="en-US" sz="1600" dirty="0" err="1" smtClean="0"/>
              <a:t>crear</a:t>
            </a:r>
            <a:r>
              <a:rPr lang="en-US" sz="1600" dirty="0" smtClean="0"/>
              <a:t> </a:t>
            </a:r>
            <a:r>
              <a:rPr lang="en-US" sz="1600" dirty="0" err="1" smtClean="0"/>
              <a:t>centros</a:t>
            </a:r>
            <a:r>
              <a:rPr lang="en-US" sz="1600" dirty="0" smtClean="0"/>
              <a:t> </a:t>
            </a:r>
            <a:r>
              <a:rPr lang="en-US" sz="1600" dirty="0" err="1" smtClean="0"/>
              <a:t>urbanos</a:t>
            </a:r>
            <a:r>
              <a:rPr lang="en-US" sz="1600" dirty="0" smtClean="0"/>
              <a:t> más </a:t>
            </a:r>
            <a:r>
              <a:rPr lang="en-US" sz="1600" dirty="0" err="1" smtClean="0"/>
              <a:t>habitables</a:t>
            </a:r>
            <a:r>
              <a:rPr lang="en-US" sz="1600" dirty="0" smtClean="0"/>
              <a:t>  </a:t>
            </a:r>
            <a:r>
              <a:rPr lang="en-US" sz="1600" dirty="0" err="1" smtClean="0"/>
              <a:t>eficientes</a:t>
            </a:r>
            <a:r>
              <a:rPr lang="en-US" sz="1600" dirty="0" smtClean="0"/>
              <a:t>. También puede </a:t>
            </a:r>
            <a:r>
              <a:rPr lang="en-US" sz="1600" dirty="0" err="1" smtClean="0"/>
              <a:t>contribuir</a:t>
            </a:r>
            <a:r>
              <a:rPr lang="en-US" sz="1600" dirty="0" smtClean="0"/>
              <a:t> a </a:t>
            </a:r>
            <a:r>
              <a:rPr lang="en-US" sz="1600" dirty="0" err="1" smtClean="0"/>
              <a:t>reducir</a:t>
            </a:r>
            <a:r>
              <a:rPr lang="en-US" sz="1600" dirty="0" smtClean="0"/>
              <a:t> la </a:t>
            </a:r>
            <a:r>
              <a:rPr lang="en-US" sz="1600" dirty="0" err="1" smtClean="0"/>
              <a:t>presión</a:t>
            </a:r>
            <a:r>
              <a:rPr lang="en-US" sz="1600" dirty="0" smtClean="0"/>
              <a:t> a que se </a:t>
            </a:r>
            <a:r>
              <a:rPr lang="en-US" sz="1600" dirty="0" err="1" smtClean="0"/>
              <a:t>someten</a:t>
            </a:r>
            <a:r>
              <a:rPr lang="en-US" sz="1600" dirty="0" smtClean="0"/>
              <a:t> los </a:t>
            </a:r>
            <a:r>
              <a:rPr lang="en-US" sz="1600" dirty="0" err="1" smtClean="0"/>
              <a:t>hábitat</a:t>
            </a:r>
            <a:r>
              <a:rPr lang="en-US" sz="1600" dirty="0" smtClean="0"/>
              <a:t> </a:t>
            </a:r>
            <a:r>
              <a:rPr lang="en-US" sz="1600" dirty="0" err="1" smtClean="0"/>
              <a:t>naturales</a:t>
            </a:r>
            <a:r>
              <a:rPr lang="en-US" sz="1600" dirty="0" smtClean="0"/>
              <a:t> </a:t>
            </a:r>
            <a:r>
              <a:rPr lang="en-US" sz="1600" dirty="0" err="1" smtClean="0"/>
              <a:t>existentes</a:t>
            </a:r>
            <a:r>
              <a:rPr lang="en-US" sz="1600" dirty="0" smtClean="0"/>
              <a:t>, los </a:t>
            </a:r>
            <a:r>
              <a:rPr lang="en-US" sz="1600" dirty="0" err="1" smtClean="0"/>
              <a:t>recursos</a:t>
            </a:r>
            <a:r>
              <a:rPr lang="en-US" sz="1600" dirty="0" smtClean="0"/>
              <a:t> y la </a:t>
            </a:r>
            <a:r>
              <a:rPr lang="en-US" sz="1600" dirty="0" err="1" smtClean="0"/>
              <a:t>biodiversidad</a:t>
            </a:r>
            <a:r>
              <a:rPr lang="en-US" sz="1600" dirty="0" smtClean="0"/>
              <a:t>, </a:t>
            </a:r>
            <a:r>
              <a:rPr lang="en-US" sz="1600" dirty="0" err="1" smtClean="0"/>
              <a:t>reduciendo</a:t>
            </a:r>
            <a:r>
              <a:rPr lang="en-US" sz="1600" dirty="0" smtClean="0"/>
              <a:t> </a:t>
            </a:r>
            <a:r>
              <a:rPr lang="en-US" sz="1600" dirty="0" err="1" smtClean="0"/>
              <a:t>así</a:t>
            </a:r>
            <a:r>
              <a:rPr lang="en-US" sz="1600" dirty="0" smtClean="0"/>
              <a:t> los </a:t>
            </a:r>
            <a:r>
              <a:rPr lang="en-US" sz="1600" dirty="0" err="1" smtClean="0"/>
              <a:t>riesgos</a:t>
            </a:r>
            <a:r>
              <a:rPr lang="en-US" sz="1600" dirty="0" smtClean="0"/>
              <a:t> de </a:t>
            </a:r>
            <a:r>
              <a:rPr lang="en-US" sz="1600" dirty="0" err="1" smtClean="0"/>
              <a:t>catástrofes</a:t>
            </a:r>
            <a:r>
              <a:rPr lang="en-US" sz="1600" dirty="0" smtClean="0"/>
              <a:t> </a:t>
            </a:r>
            <a:r>
              <a:rPr lang="en-US" sz="1600" dirty="0" err="1" smtClean="0"/>
              <a:t>causadas</a:t>
            </a:r>
            <a:r>
              <a:rPr lang="en-US" sz="1600" dirty="0" smtClean="0"/>
              <a:t> por el hombre. Las SSC, gracias a los </a:t>
            </a:r>
            <a:r>
              <a:rPr lang="en-US" sz="1600" dirty="0" err="1" smtClean="0"/>
              <a:t>beneficios</a:t>
            </a:r>
            <a:r>
              <a:rPr lang="en-US" sz="1600" dirty="0" smtClean="0"/>
              <a:t> que </a:t>
            </a:r>
            <a:r>
              <a:rPr lang="en-US" sz="1600" dirty="0" err="1" smtClean="0"/>
              <a:t>aportan</a:t>
            </a:r>
            <a:r>
              <a:rPr lang="en-US" sz="1600" dirty="0" smtClean="0"/>
              <a:t> las TIC, </a:t>
            </a:r>
            <a:r>
              <a:rPr lang="en-US" sz="1600" dirty="0" err="1" smtClean="0"/>
              <a:t>pueden</a:t>
            </a:r>
            <a:r>
              <a:rPr lang="en-US" sz="1600" dirty="0" smtClean="0"/>
              <a:t> </a:t>
            </a:r>
            <a:r>
              <a:rPr lang="en-US" sz="1600" dirty="0" err="1" smtClean="0"/>
              <a:t>ofrecer</a:t>
            </a:r>
            <a:r>
              <a:rPr lang="en-US" sz="1600" dirty="0" smtClean="0"/>
              <a:t> </a:t>
            </a:r>
            <a:r>
              <a:rPr lang="en-US" sz="1600" dirty="0" err="1" smtClean="0"/>
              <a:t>servicios</a:t>
            </a:r>
            <a:r>
              <a:rPr lang="en-US" sz="1600" dirty="0" smtClean="0"/>
              <a:t> </a:t>
            </a:r>
            <a:r>
              <a:rPr lang="en-US" sz="1600" dirty="0" err="1" smtClean="0"/>
              <a:t>urbanos</a:t>
            </a:r>
            <a:r>
              <a:rPr lang="en-US" sz="1600" dirty="0" smtClean="0"/>
              <a:t> </a:t>
            </a:r>
            <a:r>
              <a:rPr lang="en-US" sz="1600" dirty="0" err="1" smtClean="0"/>
              <a:t>rentables</a:t>
            </a:r>
            <a:r>
              <a:rPr lang="en-US" sz="1600" dirty="0" smtClean="0"/>
              <a:t>, </a:t>
            </a:r>
            <a:r>
              <a:rPr lang="en-US" sz="1600" dirty="0" err="1" smtClean="0"/>
              <a:t>ecológicos</a:t>
            </a:r>
            <a:r>
              <a:rPr lang="en-US" sz="1600" dirty="0" smtClean="0"/>
              <a:t> y </a:t>
            </a:r>
            <a:r>
              <a:rPr lang="en-US" sz="1600" dirty="0" err="1" smtClean="0"/>
              <a:t>socioculturalmente</a:t>
            </a:r>
            <a:r>
              <a:rPr lang="en-US" sz="1600" dirty="0" smtClean="0"/>
              <a:t> </a:t>
            </a:r>
            <a:r>
              <a:rPr lang="en-US" sz="1600" dirty="0" err="1" smtClean="0"/>
              <a:t>adecuados</a:t>
            </a:r>
            <a:r>
              <a:rPr lang="en-US" sz="1600" dirty="0" smtClean="0"/>
              <a:t> </a:t>
            </a:r>
            <a:r>
              <a:rPr lang="en-US" sz="1600" dirty="0" err="1" smtClean="0"/>
              <a:t>aprovechando</a:t>
            </a:r>
            <a:r>
              <a:rPr lang="en-US" sz="1600" dirty="0" smtClean="0"/>
              <a:t> la </a:t>
            </a:r>
            <a:r>
              <a:rPr lang="en-US" sz="1600" dirty="0" err="1" smtClean="0"/>
              <a:t>innovación</a:t>
            </a:r>
            <a:r>
              <a:rPr lang="en-US" sz="1600" dirty="0" smtClean="0"/>
              <a:t> </a:t>
            </a:r>
            <a:r>
              <a:rPr lang="en-US" sz="1600" dirty="0" err="1" smtClean="0"/>
              <a:t>tecnológica</a:t>
            </a:r>
            <a:r>
              <a:rPr lang="en-US" sz="1600" dirty="0" smtClean="0"/>
              <a:t>. La </a:t>
            </a:r>
            <a:r>
              <a:rPr lang="en-US" sz="1600" dirty="0" err="1" smtClean="0"/>
              <a:t>creación</a:t>
            </a:r>
            <a:r>
              <a:rPr lang="en-US" sz="1600" dirty="0" smtClean="0"/>
              <a:t> de SSC </a:t>
            </a:r>
            <a:r>
              <a:rPr lang="en-US" sz="1600" dirty="0" err="1" smtClean="0"/>
              <a:t>también</a:t>
            </a:r>
            <a:r>
              <a:rPr lang="en-US" sz="1600" dirty="0" smtClean="0"/>
              <a:t> </a:t>
            </a:r>
            <a:r>
              <a:rPr lang="en-US" sz="1600" dirty="0" err="1" smtClean="0"/>
              <a:t>aprovecha</a:t>
            </a:r>
            <a:r>
              <a:rPr lang="en-US" sz="1600" dirty="0" smtClean="0"/>
              <a:t> las </a:t>
            </a:r>
            <a:r>
              <a:rPr lang="en-US" sz="1600" dirty="0" err="1" smtClean="0"/>
              <a:t>características</a:t>
            </a:r>
            <a:r>
              <a:rPr lang="en-US" sz="1600" dirty="0" smtClean="0"/>
              <a:t> </a:t>
            </a:r>
            <a:r>
              <a:rPr lang="en-US" sz="1600" dirty="0" err="1" smtClean="0"/>
              <a:t>esenciales</a:t>
            </a:r>
            <a:r>
              <a:rPr lang="en-US" sz="1600" dirty="0" smtClean="0"/>
              <a:t> de </a:t>
            </a:r>
            <a:r>
              <a:rPr lang="en-US" sz="1600" dirty="0" err="1" smtClean="0"/>
              <a:t>otros</a:t>
            </a:r>
            <a:r>
              <a:rPr lang="en-US" sz="1600" dirty="0" smtClean="0"/>
              <a:t> </a:t>
            </a:r>
            <a:r>
              <a:rPr lang="en-US" sz="1600" dirty="0" err="1" smtClean="0"/>
              <a:t>conceptos</a:t>
            </a:r>
            <a:r>
              <a:rPr lang="en-US" sz="1600" dirty="0" smtClean="0"/>
              <a:t> </a:t>
            </a:r>
            <a:r>
              <a:rPr lang="en-US" sz="1600" dirty="0" err="1" smtClean="0"/>
              <a:t>urbanos</a:t>
            </a:r>
            <a:r>
              <a:rPr lang="en-US" sz="1600" dirty="0" smtClean="0"/>
              <a:t> para </a:t>
            </a:r>
            <a:r>
              <a:rPr lang="en-US" sz="1600" dirty="0" err="1" smtClean="0"/>
              <a:t>lograr</a:t>
            </a:r>
            <a:r>
              <a:rPr lang="en-US" sz="1600" dirty="0" smtClean="0"/>
              <a:t> un </a:t>
            </a:r>
            <a:r>
              <a:rPr lang="en-US" sz="1600" dirty="0" err="1" smtClean="0"/>
              <a:t>entorno</a:t>
            </a:r>
            <a:r>
              <a:rPr lang="en-US" sz="1600" dirty="0" smtClean="0"/>
              <a:t> </a:t>
            </a:r>
            <a:r>
              <a:rPr lang="en-US" sz="1600" dirty="0" err="1" smtClean="0"/>
              <a:t>urbano</a:t>
            </a:r>
            <a:r>
              <a:rPr lang="en-US" sz="1600" dirty="0" smtClean="0"/>
              <a:t> </a:t>
            </a:r>
            <a:r>
              <a:rPr lang="en-US" sz="1600" dirty="0" err="1" smtClean="0"/>
              <a:t>sano</a:t>
            </a:r>
            <a:r>
              <a:rPr lang="en-US" sz="1600" dirty="0" smtClean="0"/>
              <a:t>, </a:t>
            </a:r>
            <a:r>
              <a:rPr lang="en-US" sz="1600" dirty="0" err="1" smtClean="0"/>
              <a:t>seguro</a:t>
            </a:r>
            <a:r>
              <a:rPr lang="en-US" sz="1600" dirty="0" smtClean="0"/>
              <a:t>, </a:t>
            </a:r>
            <a:r>
              <a:rPr lang="en-US" sz="1600" dirty="0" err="1" smtClean="0"/>
              <a:t>resiliente</a:t>
            </a:r>
            <a:r>
              <a:rPr lang="en-US" sz="1600" dirty="0" smtClean="0"/>
              <a:t> y </a:t>
            </a:r>
            <a:r>
              <a:rPr lang="en-US" sz="1600" dirty="0" err="1" smtClean="0"/>
              <a:t>sostenible</a:t>
            </a:r>
            <a:r>
              <a:rPr lang="en-US" sz="1600" dirty="0" smtClean="0"/>
              <a:t>.</a:t>
            </a:r>
            <a:br>
              <a:rPr lang="en-US" sz="1600" dirty="0" smtClean="0"/>
            </a:br>
            <a:r>
              <a:rPr lang="en-US" sz="1600" dirty="0" smtClean="0"/>
              <a:t/>
            </a:r>
            <a:br>
              <a:rPr lang="en-US" sz="1600" dirty="0" smtClean="0"/>
            </a:br>
            <a:r>
              <a:rPr lang="en-US" sz="1600" dirty="0" smtClean="0"/>
              <a:t>La </a:t>
            </a:r>
            <a:r>
              <a:rPr lang="en-US" sz="1600" dirty="0" err="1" smtClean="0"/>
              <a:t>transformación</a:t>
            </a:r>
            <a:r>
              <a:rPr lang="en-US" sz="1600" dirty="0" smtClean="0"/>
              <a:t> de ciudades en SSC no puede </a:t>
            </a:r>
            <a:r>
              <a:rPr lang="en-US" sz="1600" dirty="0" err="1" smtClean="0"/>
              <a:t>ya</a:t>
            </a:r>
            <a:r>
              <a:rPr lang="en-US" sz="1600" dirty="0" smtClean="0"/>
              <a:t> </a:t>
            </a:r>
            <a:r>
              <a:rPr lang="en-US" sz="1600" dirty="0" err="1" smtClean="0"/>
              <a:t>considerarse</a:t>
            </a:r>
            <a:r>
              <a:rPr lang="en-US" sz="1600" dirty="0" smtClean="0"/>
              <a:t> </a:t>
            </a:r>
            <a:r>
              <a:rPr lang="en-US" sz="1600" dirty="0" err="1" smtClean="0"/>
              <a:t>una</a:t>
            </a:r>
            <a:r>
              <a:rPr lang="en-US" sz="1600" dirty="0" smtClean="0"/>
              <a:t> </a:t>
            </a:r>
            <a:r>
              <a:rPr lang="en-US" sz="1600" dirty="0" err="1" smtClean="0"/>
              <a:t>opción</a:t>
            </a:r>
            <a:r>
              <a:rPr lang="en-US" sz="1600" dirty="0" smtClean="0"/>
              <a:t> o un </a:t>
            </a:r>
            <a:r>
              <a:rPr lang="en-US" sz="1600" dirty="0" err="1" smtClean="0"/>
              <a:t>lujo</a:t>
            </a:r>
            <a:r>
              <a:rPr lang="en-US" sz="1600" dirty="0" smtClean="0"/>
              <a:t>. Con el </a:t>
            </a:r>
            <a:r>
              <a:rPr lang="en-US" sz="1600" dirty="0" err="1" smtClean="0"/>
              <a:t>paso</a:t>
            </a:r>
            <a:r>
              <a:rPr lang="en-US" sz="1600" dirty="0" smtClean="0"/>
              <a:t> del </a:t>
            </a:r>
            <a:r>
              <a:rPr lang="en-US" sz="1600" dirty="0" err="1" smtClean="0"/>
              <a:t>tiempo</a:t>
            </a:r>
            <a:r>
              <a:rPr lang="en-US" sz="1600" dirty="0" smtClean="0"/>
              <a:t>, las SSC se </a:t>
            </a:r>
            <a:r>
              <a:rPr lang="en-US" sz="1600" dirty="0" err="1" smtClean="0"/>
              <a:t>han</a:t>
            </a:r>
            <a:r>
              <a:rPr lang="en-US" sz="1600" dirty="0" smtClean="0"/>
              <a:t> </a:t>
            </a:r>
            <a:r>
              <a:rPr lang="en-US" sz="1600" dirty="0" err="1" smtClean="0"/>
              <a:t>convertido</a:t>
            </a:r>
            <a:r>
              <a:rPr lang="en-US" sz="1600" dirty="0" smtClean="0"/>
              <a:t> en la </a:t>
            </a:r>
            <a:r>
              <a:rPr lang="en-US" sz="1600" dirty="0" err="1" smtClean="0"/>
              <a:t>manera</a:t>
            </a:r>
            <a:r>
              <a:rPr lang="en-US" sz="1600" dirty="0" smtClean="0"/>
              <a:t> de </a:t>
            </a:r>
            <a:r>
              <a:rPr lang="en-US" sz="1600" dirty="0" err="1" smtClean="0"/>
              <a:t>evitar</a:t>
            </a:r>
            <a:r>
              <a:rPr lang="en-US" sz="1600" dirty="0" smtClean="0"/>
              <a:t> que se den las </a:t>
            </a:r>
            <a:r>
              <a:rPr lang="en-US" sz="1600" dirty="0" err="1" smtClean="0"/>
              <a:t>condiciones</a:t>
            </a:r>
            <a:r>
              <a:rPr lang="en-US" sz="1600" dirty="0" smtClean="0"/>
              <a:t> </a:t>
            </a:r>
            <a:r>
              <a:rPr lang="en-US" sz="1600" dirty="0" err="1" smtClean="0"/>
              <a:t>causantes</a:t>
            </a:r>
            <a:r>
              <a:rPr lang="en-US" sz="1600" dirty="0" smtClean="0"/>
              <a:t> de las </a:t>
            </a:r>
            <a:r>
              <a:rPr lang="en-US" sz="1600" dirty="0" err="1" smtClean="0"/>
              <a:t>dificultades</a:t>
            </a:r>
            <a:r>
              <a:rPr lang="en-US" sz="1600" dirty="0" smtClean="0"/>
              <a:t> </a:t>
            </a:r>
            <a:r>
              <a:rPr lang="en-US" sz="1600" dirty="0" err="1" smtClean="0"/>
              <a:t>económicas</a:t>
            </a:r>
            <a:r>
              <a:rPr lang="en-US" sz="1600" dirty="0" smtClean="0"/>
              <a:t>, las </a:t>
            </a:r>
            <a:r>
              <a:rPr lang="en-US" sz="1600" dirty="0" err="1" smtClean="0"/>
              <a:t>catástrofes</a:t>
            </a:r>
            <a:r>
              <a:rPr lang="en-US" sz="1600" dirty="0" smtClean="0"/>
              <a:t> </a:t>
            </a:r>
            <a:r>
              <a:rPr lang="en-US" sz="1600" dirty="0" err="1" smtClean="0"/>
              <a:t>naturales</a:t>
            </a:r>
            <a:r>
              <a:rPr lang="en-US" sz="1600" dirty="0" smtClean="0"/>
              <a:t>, la </a:t>
            </a:r>
            <a:r>
              <a:rPr lang="en-US" sz="1600" dirty="0" err="1" smtClean="0"/>
              <a:t>contaminación</a:t>
            </a:r>
            <a:r>
              <a:rPr lang="en-US" sz="1600" dirty="0" smtClean="0"/>
              <a:t> </a:t>
            </a:r>
            <a:r>
              <a:rPr lang="en-US" sz="1600" dirty="0" err="1" smtClean="0"/>
              <a:t>medioambiental</a:t>
            </a:r>
            <a:r>
              <a:rPr lang="en-US" sz="1600" dirty="0" smtClean="0"/>
              <a:t>, las </a:t>
            </a:r>
            <a:r>
              <a:rPr lang="en-US" sz="1600" dirty="0" err="1" smtClean="0"/>
              <a:t>disensiones</a:t>
            </a:r>
            <a:r>
              <a:rPr lang="en-US" sz="1600" dirty="0" smtClean="0"/>
              <a:t> políticas o los sistemas </a:t>
            </a:r>
            <a:r>
              <a:rPr lang="en-US" sz="1600" dirty="0" err="1" smtClean="0"/>
              <a:t>socioeconómicos</a:t>
            </a:r>
            <a:r>
              <a:rPr lang="en-US" sz="1600" dirty="0" smtClean="0"/>
              <a:t> </a:t>
            </a:r>
            <a:r>
              <a:rPr lang="en-US" sz="1600" dirty="0" err="1" smtClean="0"/>
              <a:t>inestables</a:t>
            </a:r>
            <a:r>
              <a:rPr lang="en-US" sz="1600" dirty="0" smtClean="0"/>
              <a:t>. </a:t>
            </a:r>
            <a:r>
              <a:rPr lang="en-US" sz="1600" dirty="0" err="1" smtClean="0"/>
              <a:t>Esas</a:t>
            </a:r>
            <a:r>
              <a:rPr lang="en-US" sz="1600" dirty="0" smtClean="0"/>
              <a:t> </a:t>
            </a:r>
            <a:r>
              <a:rPr lang="en-US" sz="1600" dirty="0" err="1" smtClean="0"/>
              <a:t>características</a:t>
            </a:r>
            <a:r>
              <a:rPr lang="en-US" sz="1600" dirty="0" smtClean="0"/>
              <a:t> de las SSC las </a:t>
            </a:r>
            <a:r>
              <a:rPr lang="en-US" sz="1600" dirty="0" err="1" smtClean="0"/>
              <a:t>convierten</a:t>
            </a:r>
            <a:r>
              <a:rPr lang="en-US" sz="1600" dirty="0" smtClean="0"/>
              <a:t> en </a:t>
            </a:r>
            <a:r>
              <a:rPr lang="en-US" sz="1600" dirty="0" err="1" smtClean="0"/>
              <a:t>una</a:t>
            </a:r>
            <a:r>
              <a:rPr lang="en-US" sz="1600" dirty="0" smtClean="0"/>
              <a:t> </a:t>
            </a:r>
            <a:r>
              <a:rPr lang="en-US" sz="1600" dirty="0" err="1" smtClean="0"/>
              <a:t>herramienta</a:t>
            </a:r>
            <a:r>
              <a:rPr lang="en-US" sz="1600" dirty="0" smtClean="0"/>
              <a:t> </a:t>
            </a:r>
            <a:r>
              <a:rPr lang="en-US" sz="1600" dirty="0" err="1" smtClean="0"/>
              <a:t>eficaz</a:t>
            </a:r>
            <a:r>
              <a:rPr lang="en-US" sz="1600" dirty="0" smtClean="0"/>
              <a:t> a la hora de </a:t>
            </a:r>
            <a:r>
              <a:rPr lang="en-US" sz="1600" dirty="0" err="1" smtClean="0"/>
              <a:t>alcanzar</a:t>
            </a:r>
            <a:r>
              <a:rPr lang="en-US" sz="1600" dirty="0" smtClean="0"/>
              <a:t> las </a:t>
            </a:r>
            <a:r>
              <a:rPr lang="en-US" sz="1600" dirty="0" err="1" smtClean="0"/>
              <a:t>metas</a:t>
            </a:r>
            <a:r>
              <a:rPr lang="en-US" sz="1600" dirty="0" smtClean="0"/>
              <a:t> </a:t>
            </a:r>
            <a:r>
              <a:rPr lang="en-US" sz="1600" dirty="0" err="1" smtClean="0"/>
              <a:t>urbanas</a:t>
            </a:r>
            <a:r>
              <a:rPr lang="en-US" sz="1600" dirty="0" smtClean="0"/>
              <a:t> </a:t>
            </a:r>
            <a:r>
              <a:rPr lang="en-US" sz="1600" dirty="0" err="1" smtClean="0"/>
              <a:t>consignadas</a:t>
            </a:r>
            <a:r>
              <a:rPr lang="en-US" sz="1600" dirty="0" smtClean="0"/>
              <a:t> en la Agenda 2030 para el Desarrollo Sostenible y </a:t>
            </a:r>
            <a:r>
              <a:rPr lang="en-US" sz="1600" dirty="0" err="1" smtClean="0"/>
              <a:t>sus</a:t>
            </a:r>
            <a:r>
              <a:rPr lang="en-US" sz="1600" dirty="0" smtClean="0"/>
              <a:t> </a:t>
            </a:r>
            <a:r>
              <a:rPr lang="en-US" sz="1600" dirty="0" err="1" smtClean="0"/>
              <a:t>Objetivos</a:t>
            </a:r>
            <a:r>
              <a:rPr lang="en-US" sz="1600" dirty="0" smtClean="0"/>
              <a:t> de Desarrollo Sostenible (ODS).</a:t>
            </a:r>
            <a:endParaRPr lang="en-US" sz="1600" dirty="0"/>
          </a:p>
        </p:txBody>
      </p:sp>
      <p:sp>
        <p:nvSpPr>
          <p:cNvPr id="3" name="TextBox 2"/>
          <p:cNvSpPr txBox="1"/>
          <p:nvPr/>
        </p:nvSpPr>
        <p:spPr>
          <a:xfrm>
            <a:off x="742950" y="56912"/>
            <a:ext cx="7572375" cy="1077218"/>
          </a:xfrm>
          <a:prstGeom prst="rect">
            <a:avLst/>
          </a:prstGeom>
          <a:noFill/>
        </p:spPr>
        <p:txBody>
          <a:bodyPr wrap="square" rtlCol="0">
            <a:spAutoFit/>
          </a:bodyPr>
          <a:lstStyle/>
          <a:p>
            <a:pPr algn="ctr"/>
            <a:r>
              <a:rPr lang="es-ES" sz="3200" b="1" dirty="0">
                <a:solidFill>
                  <a:schemeClr val="tx2">
                    <a:lumMod val="60000"/>
                    <a:lumOff val="40000"/>
                  </a:schemeClr>
                </a:solidFill>
              </a:rPr>
              <a:t>Unidos por Ciudades Inteligentes y Sostenibles (U4SSC</a:t>
            </a:r>
            <a:r>
              <a:rPr lang="es-ES" sz="3200" b="1" dirty="0" smtClean="0">
                <a:solidFill>
                  <a:schemeClr val="tx2">
                    <a:lumMod val="60000"/>
                    <a:lumOff val="40000"/>
                  </a:schemeClr>
                </a:solidFill>
              </a:rPr>
              <a:t>)</a:t>
            </a:r>
            <a:endParaRPr lang="es-ES_tradnl" dirty="0"/>
          </a:p>
        </p:txBody>
      </p:sp>
    </p:spTree>
    <p:extLst>
      <p:ext uri="{BB962C8B-B14F-4D97-AF65-F5344CB8AC3E}">
        <p14:creationId xmlns:p14="http://schemas.microsoft.com/office/powerpoint/2010/main" val="2539620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94747"/>
            <a:ext cx="8229600" cy="1143000"/>
          </a:xfrm>
        </p:spPr>
        <p:txBody>
          <a:bodyPr>
            <a:normAutofit fontScale="90000"/>
          </a:bodyPr>
          <a:lstStyle/>
          <a:p>
            <a:r>
              <a:rPr lang="en-US" dirty="0" smtClean="0"/>
              <a:t>Unidos por Ciudades Inteligentes y Sostenibles (U4SSC)</a:t>
            </a:r>
            <a:endParaRPr lang="en-US" dirty="0"/>
          </a:p>
        </p:txBody>
      </p:sp>
      <p:graphicFrame>
        <p:nvGraphicFramePr>
          <p:cNvPr id="6" name="Diagram 5"/>
          <p:cNvGraphicFramePr/>
          <p:nvPr>
            <p:extLst>
              <p:ext uri="{D42A27DB-BD31-4B8C-83A1-F6EECF244321}">
                <p14:modId xmlns:p14="http://schemas.microsoft.com/office/powerpoint/2010/main" val="2381664930"/>
              </p:ext>
            </p:extLst>
          </p:nvPr>
        </p:nvGraphicFramePr>
        <p:xfrm>
          <a:off x="457200" y="1610360"/>
          <a:ext cx="8229599"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9942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UIT – </a:t>
            </a:r>
            <a:r>
              <a:rPr lang="en-US" dirty="0" smtClean="0"/>
              <a:t>CEPENU</a:t>
            </a:r>
            <a:r>
              <a:rPr lang="en-US" dirty="0" smtClean="0"/>
              <a:t/>
            </a:r>
            <a:br>
              <a:rPr lang="en-US" dirty="0" smtClean="0"/>
            </a:br>
            <a:r>
              <a:rPr lang="en-US" dirty="0" smtClean="0"/>
              <a:t>KPI </a:t>
            </a:r>
            <a:r>
              <a:rPr lang="en-US" dirty="0" smtClean="0"/>
              <a:t>de las ciudades inteligentes y sostenibles</a:t>
            </a:r>
            <a:endParaRPr lang="en-US" dirty="0"/>
          </a:p>
        </p:txBody>
      </p:sp>
    </p:spTree>
    <p:extLst>
      <p:ext uri="{BB962C8B-B14F-4D97-AF65-F5344CB8AC3E}">
        <p14:creationId xmlns:p14="http://schemas.microsoft.com/office/powerpoint/2010/main" val="2153240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64292"/>
            <a:ext cx="8229600" cy="1143000"/>
          </a:xfrm>
        </p:spPr>
        <p:txBody>
          <a:bodyPr>
            <a:normAutofit fontScale="90000"/>
          </a:bodyPr>
          <a:lstStyle/>
          <a:p>
            <a:r>
              <a:rPr lang="en-US" dirty="0" smtClean="0"/>
              <a:t>UIT – CEPENU</a:t>
            </a:r>
            <a:br>
              <a:rPr lang="en-US" dirty="0" smtClean="0"/>
            </a:br>
            <a:r>
              <a:rPr lang="en-US" dirty="0" smtClean="0"/>
              <a:t>KPI </a:t>
            </a:r>
            <a:r>
              <a:rPr lang="en-US" dirty="0" smtClean="0"/>
              <a:t>de las ciudades inteligentes y sostenibles</a:t>
            </a:r>
            <a:endParaRPr lang="en-US" dirty="0"/>
          </a:p>
        </p:txBody>
      </p:sp>
      <p:sp>
        <p:nvSpPr>
          <p:cNvPr id="3" name="Content Placeholder 2"/>
          <p:cNvSpPr>
            <a:spLocks noGrp="1"/>
          </p:cNvSpPr>
          <p:nvPr>
            <p:ph idx="1"/>
          </p:nvPr>
        </p:nvSpPr>
        <p:spPr/>
        <p:txBody>
          <a:bodyPr>
            <a:noAutofit/>
          </a:bodyPr>
          <a:lstStyle/>
          <a:p>
            <a:pPr marL="0" indent="0">
              <a:spcBef>
                <a:spcPts val="600"/>
              </a:spcBef>
              <a:buNone/>
            </a:pPr>
            <a:r>
              <a:rPr lang="en-US" sz="2000" dirty="0" smtClean="0"/>
              <a:t>Con la </a:t>
            </a:r>
            <a:r>
              <a:rPr lang="en-US" sz="2000" dirty="0" err="1" smtClean="0"/>
              <a:t>evaluación</a:t>
            </a:r>
            <a:r>
              <a:rPr lang="en-US" sz="2000" dirty="0" smtClean="0"/>
              <a:t> de las </a:t>
            </a:r>
            <a:r>
              <a:rPr lang="en-US" sz="2000" dirty="0"/>
              <a:t>SSC </a:t>
            </a:r>
            <a:r>
              <a:rPr lang="en-US" sz="2000" dirty="0" err="1" smtClean="0"/>
              <a:t>mediante</a:t>
            </a:r>
            <a:r>
              <a:rPr lang="en-US" sz="2000" dirty="0" smtClean="0"/>
              <a:t> </a:t>
            </a:r>
            <a:r>
              <a:rPr lang="en-US" sz="2000" dirty="0" err="1" smtClean="0"/>
              <a:t>los</a:t>
            </a:r>
            <a:r>
              <a:rPr lang="en-US" sz="2000" dirty="0" smtClean="0"/>
              <a:t> </a:t>
            </a:r>
            <a:r>
              <a:rPr lang="en-US" sz="2000" dirty="0" smtClean="0"/>
              <a:t>KPI </a:t>
            </a:r>
            <a:r>
              <a:rPr lang="en-US" sz="2000" dirty="0" smtClean="0"/>
              <a:t>de la UIT-CEPENU se </a:t>
            </a:r>
            <a:r>
              <a:rPr lang="en-US" sz="2000" dirty="0" err="1" smtClean="0"/>
              <a:t>quiere</a:t>
            </a:r>
            <a:r>
              <a:rPr lang="en-US" sz="2000" dirty="0" smtClean="0"/>
              <a:t> </a:t>
            </a:r>
            <a:r>
              <a:rPr lang="en-US" sz="2000" dirty="0" err="1" smtClean="0"/>
              <a:t>mejorar</a:t>
            </a:r>
            <a:r>
              <a:rPr lang="en-US" sz="2000" dirty="0" smtClean="0"/>
              <a:t> las </a:t>
            </a:r>
            <a:r>
              <a:rPr lang="en-US" sz="2000" dirty="0" err="1" smtClean="0"/>
              <a:t>funcionalidades</a:t>
            </a:r>
            <a:r>
              <a:rPr lang="en-US" sz="2000" dirty="0" smtClean="0"/>
              <a:t> </a:t>
            </a:r>
            <a:r>
              <a:rPr lang="en-US" sz="2000" dirty="0" err="1" smtClean="0"/>
              <a:t>urbanas</a:t>
            </a:r>
            <a:r>
              <a:rPr lang="en-US" sz="2000" dirty="0" smtClean="0"/>
              <a:t>, </a:t>
            </a:r>
            <a:r>
              <a:rPr lang="en-US" sz="2000" dirty="0" err="1" smtClean="0"/>
              <a:t>mejorar</a:t>
            </a:r>
            <a:r>
              <a:rPr lang="en-US" sz="2000" dirty="0" smtClean="0"/>
              <a:t> la calidad de </a:t>
            </a:r>
            <a:r>
              <a:rPr lang="en-US" sz="2000" dirty="0" err="1" smtClean="0"/>
              <a:t>vida</a:t>
            </a:r>
            <a:r>
              <a:rPr lang="en-US" sz="2000" dirty="0" smtClean="0"/>
              <a:t> y </a:t>
            </a:r>
            <a:r>
              <a:rPr lang="en-US" sz="2000" dirty="0" err="1" smtClean="0"/>
              <a:t>garantizar</a:t>
            </a:r>
            <a:r>
              <a:rPr lang="en-US" sz="2000" dirty="0" smtClean="0"/>
              <a:t> la </a:t>
            </a:r>
            <a:r>
              <a:rPr lang="en-US" sz="2000" dirty="0" err="1" smtClean="0"/>
              <a:t>sostenibilidad</a:t>
            </a:r>
            <a:r>
              <a:rPr lang="en-US" sz="2000" dirty="0" smtClean="0"/>
              <a:t> </a:t>
            </a:r>
            <a:r>
              <a:rPr lang="en-US" sz="2000" dirty="0" err="1" smtClean="0"/>
              <a:t>medioambiental</a:t>
            </a:r>
            <a:r>
              <a:rPr lang="en-US" sz="2000" dirty="0" smtClean="0"/>
              <a:t>, </a:t>
            </a:r>
            <a:r>
              <a:rPr lang="en-US" sz="2000" dirty="0" err="1" smtClean="0"/>
              <a:t>económica</a:t>
            </a:r>
            <a:r>
              <a:rPr lang="en-US" sz="2000" dirty="0" smtClean="0"/>
              <a:t> y social.</a:t>
            </a:r>
            <a:r>
              <a:rPr lang="en-US" sz="2000" dirty="0"/>
              <a:t/>
            </a:r>
            <a:br>
              <a:rPr lang="en-US" sz="2000" dirty="0"/>
            </a:br>
            <a:r>
              <a:rPr lang="en-US" sz="2000" dirty="0"/>
              <a:t/>
            </a:r>
            <a:br>
              <a:rPr lang="en-US" sz="2000" dirty="0"/>
            </a:br>
            <a:r>
              <a:rPr lang="en-US" sz="2000" dirty="0" smtClean="0"/>
              <a:t>La UIT y la CEPENU </a:t>
            </a:r>
            <a:r>
              <a:rPr lang="en-US" sz="2000" dirty="0" err="1" smtClean="0"/>
              <a:t>consideran</a:t>
            </a:r>
            <a:r>
              <a:rPr lang="en-US" sz="2000" dirty="0" smtClean="0"/>
              <a:t> que los </a:t>
            </a:r>
            <a:r>
              <a:rPr lang="en-US" sz="2000" dirty="0" err="1" smtClean="0"/>
              <a:t>proyectos</a:t>
            </a:r>
            <a:r>
              <a:rPr lang="en-US" sz="2000" dirty="0" smtClean="0"/>
              <a:t> de SSC </a:t>
            </a:r>
            <a:r>
              <a:rPr lang="en-US" sz="2000" dirty="0" err="1" smtClean="0"/>
              <a:t>florecerán</a:t>
            </a:r>
            <a:r>
              <a:rPr lang="en-US" sz="2000" dirty="0" smtClean="0"/>
              <a:t> en </a:t>
            </a:r>
            <a:r>
              <a:rPr lang="en-US" sz="2000" dirty="0" err="1" smtClean="0"/>
              <a:t>función</a:t>
            </a:r>
            <a:r>
              <a:rPr lang="en-US" sz="2000" dirty="0" smtClean="0"/>
              <a:t> de </a:t>
            </a:r>
            <a:r>
              <a:rPr lang="en-US" sz="2000" dirty="0" err="1" smtClean="0"/>
              <a:t>su</a:t>
            </a:r>
            <a:r>
              <a:rPr lang="en-US" sz="2000" dirty="0" smtClean="0"/>
              <a:t> </a:t>
            </a:r>
            <a:r>
              <a:rPr lang="en-US" sz="2000" dirty="0" err="1" smtClean="0"/>
              <a:t>capacidad</a:t>
            </a:r>
            <a:r>
              <a:rPr lang="en-US" sz="2000" dirty="0" smtClean="0"/>
              <a:t> para </a:t>
            </a:r>
            <a:r>
              <a:rPr lang="en-US" sz="2000" dirty="0" err="1" smtClean="0"/>
              <a:t>identificar</a:t>
            </a:r>
            <a:r>
              <a:rPr lang="en-US" sz="2000" dirty="0" smtClean="0"/>
              <a:t>, </a:t>
            </a:r>
            <a:r>
              <a:rPr lang="en-US" sz="2000" dirty="0" err="1" smtClean="0"/>
              <a:t>definir</a:t>
            </a:r>
            <a:r>
              <a:rPr lang="en-US" sz="2000" dirty="0" smtClean="0"/>
              <a:t> y </a:t>
            </a:r>
            <a:r>
              <a:rPr lang="en-US" sz="2000" dirty="0" err="1" smtClean="0"/>
              <a:t>supervisar</a:t>
            </a:r>
            <a:r>
              <a:rPr lang="en-US" sz="2000" dirty="0" smtClean="0"/>
              <a:t> </a:t>
            </a:r>
            <a:r>
              <a:rPr lang="en-US" sz="2000" dirty="0" err="1" smtClean="0"/>
              <a:t>sus</a:t>
            </a:r>
            <a:r>
              <a:rPr lang="en-US" sz="2000" dirty="0" smtClean="0"/>
              <a:t> </a:t>
            </a:r>
            <a:r>
              <a:rPr lang="en-US" sz="2000" dirty="0" err="1" smtClean="0"/>
              <a:t>acciones</a:t>
            </a:r>
            <a:r>
              <a:rPr lang="en-US" sz="2000" dirty="0" smtClean="0"/>
              <a:t>.</a:t>
            </a:r>
            <a:r>
              <a:rPr lang="en-US" sz="2000" dirty="0"/>
              <a:t/>
            </a:r>
            <a:br>
              <a:rPr lang="en-US" sz="2000" dirty="0"/>
            </a:br>
            <a:r>
              <a:rPr lang="en-US" sz="2000" dirty="0"/>
              <a:t/>
            </a:r>
            <a:br>
              <a:rPr lang="en-US" sz="2000" dirty="0"/>
            </a:br>
            <a:r>
              <a:rPr lang="en-US" sz="2000" dirty="0" smtClean="0"/>
              <a:t>Dado que los </a:t>
            </a:r>
            <a:r>
              <a:rPr lang="en-US" sz="2000" dirty="0" err="1" smtClean="0"/>
              <a:t>objetivos</a:t>
            </a:r>
            <a:r>
              <a:rPr lang="en-US" sz="2000" dirty="0" smtClean="0"/>
              <a:t> para </a:t>
            </a:r>
            <a:r>
              <a:rPr lang="en-US" sz="2000" dirty="0" err="1" smtClean="0"/>
              <a:t>lograr</a:t>
            </a:r>
            <a:r>
              <a:rPr lang="en-US" sz="2000" dirty="0" smtClean="0"/>
              <a:t> más </a:t>
            </a:r>
            <a:r>
              <a:rPr lang="en-US" sz="2000" dirty="0" err="1" smtClean="0"/>
              <a:t>inteligencia</a:t>
            </a:r>
            <a:r>
              <a:rPr lang="en-US" sz="2000" dirty="0" smtClean="0"/>
              <a:t> y </a:t>
            </a:r>
            <a:r>
              <a:rPr lang="en-US" sz="2000" dirty="0" err="1" smtClean="0"/>
              <a:t>sostenibilidad</a:t>
            </a:r>
            <a:r>
              <a:rPr lang="en-US" sz="2000" dirty="0" smtClean="0"/>
              <a:t> </a:t>
            </a:r>
            <a:r>
              <a:rPr lang="en-US" sz="2000" dirty="0" err="1" smtClean="0"/>
              <a:t>varían</a:t>
            </a:r>
            <a:r>
              <a:rPr lang="en-US" sz="2000" dirty="0" smtClean="0"/>
              <a:t> de </a:t>
            </a:r>
            <a:r>
              <a:rPr lang="en-US" sz="2000" dirty="0" err="1" smtClean="0"/>
              <a:t>una</a:t>
            </a:r>
            <a:r>
              <a:rPr lang="en-US" sz="2000" dirty="0" smtClean="0"/>
              <a:t> ciudad a </a:t>
            </a:r>
            <a:r>
              <a:rPr lang="en-US" sz="2000" dirty="0" err="1" smtClean="0"/>
              <a:t>otra</a:t>
            </a:r>
            <a:r>
              <a:rPr lang="en-US" sz="2000" dirty="0" smtClean="0"/>
              <a:t> en </a:t>
            </a:r>
            <a:r>
              <a:rPr lang="en-US" sz="2000" dirty="0" err="1" smtClean="0"/>
              <a:t>función</a:t>
            </a:r>
            <a:r>
              <a:rPr lang="en-US" sz="2000" dirty="0" smtClean="0"/>
              <a:t> de </a:t>
            </a:r>
            <a:r>
              <a:rPr lang="en-US" sz="2000" dirty="0" err="1" smtClean="0"/>
              <a:t>su</a:t>
            </a:r>
            <a:r>
              <a:rPr lang="en-US" sz="2000" dirty="0" smtClean="0"/>
              <a:t> </a:t>
            </a:r>
            <a:r>
              <a:rPr lang="en-US" sz="2000" dirty="0" err="1" smtClean="0"/>
              <a:t>poder</a:t>
            </a:r>
            <a:r>
              <a:rPr lang="en-US" sz="2000" dirty="0" smtClean="0"/>
              <a:t> </a:t>
            </a:r>
            <a:r>
              <a:rPr lang="en-US" sz="2000" dirty="0" err="1" smtClean="0"/>
              <a:t>económico</a:t>
            </a:r>
            <a:r>
              <a:rPr lang="en-US" sz="2000" dirty="0" smtClean="0"/>
              <a:t> y/o del crecimiento de </a:t>
            </a:r>
            <a:r>
              <a:rPr lang="en-US" sz="2000" dirty="0" err="1" smtClean="0"/>
              <a:t>su</a:t>
            </a:r>
            <a:r>
              <a:rPr lang="en-US" sz="2000" dirty="0" smtClean="0"/>
              <a:t> </a:t>
            </a:r>
            <a:r>
              <a:rPr lang="en-US" sz="2000" dirty="0" err="1" smtClean="0"/>
              <a:t>población</a:t>
            </a:r>
            <a:r>
              <a:rPr lang="en-US" sz="2000" dirty="0" smtClean="0"/>
              <a:t>, entre </a:t>
            </a:r>
            <a:r>
              <a:rPr lang="en-US" sz="2000" dirty="0" err="1" smtClean="0"/>
              <a:t>otras</a:t>
            </a:r>
            <a:r>
              <a:rPr lang="en-US" sz="2000" dirty="0" smtClean="0"/>
              <a:t> </a:t>
            </a:r>
            <a:r>
              <a:rPr lang="en-US" sz="2000" dirty="0" err="1" smtClean="0"/>
              <a:t>cosas</a:t>
            </a:r>
            <a:r>
              <a:rPr lang="en-US" sz="2000" dirty="0" smtClean="0"/>
              <a:t>, se </a:t>
            </a:r>
            <a:r>
              <a:rPr lang="en-US" sz="2000" dirty="0" err="1" smtClean="0"/>
              <a:t>insta</a:t>
            </a:r>
            <a:r>
              <a:rPr lang="en-US" sz="2000" dirty="0" smtClean="0"/>
              <a:t> a las ciudades a </a:t>
            </a:r>
            <a:r>
              <a:rPr lang="en-US" sz="2000" dirty="0" err="1" smtClean="0"/>
              <a:t>utilizar</a:t>
            </a:r>
            <a:r>
              <a:rPr lang="en-US" sz="2000" dirty="0" smtClean="0"/>
              <a:t> </a:t>
            </a:r>
            <a:r>
              <a:rPr lang="en-US" sz="2000" dirty="0" smtClean="0"/>
              <a:t>KPI</a:t>
            </a:r>
            <a:r>
              <a:rPr lang="en-US" sz="2000" dirty="0" smtClean="0"/>
              <a:t> </a:t>
            </a:r>
            <a:r>
              <a:rPr lang="en-US" sz="2000" dirty="0" err="1" smtClean="0"/>
              <a:t>normalizados</a:t>
            </a:r>
            <a:r>
              <a:rPr lang="en-US" sz="2000" dirty="0" smtClean="0"/>
              <a:t> a </a:t>
            </a:r>
            <a:r>
              <a:rPr lang="en-US" sz="2000" dirty="0" err="1" smtClean="0"/>
              <a:t>nivel</a:t>
            </a:r>
            <a:r>
              <a:rPr lang="en-US" sz="2000" dirty="0" smtClean="0"/>
              <a:t> </a:t>
            </a:r>
            <a:r>
              <a:rPr lang="en-US" sz="2000" dirty="0" err="1" smtClean="0"/>
              <a:t>internacional</a:t>
            </a:r>
            <a:r>
              <a:rPr lang="en-US" sz="2000" dirty="0" smtClean="0"/>
              <a:t> antes de </a:t>
            </a:r>
            <a:r>
              <a:rPr lang="en-US" sz="2000" dirty="0" err="1" smtClean="0"/>
              <a:t>embarcarse</a:t>
            </a:r>
            <a:r>
              <a:rPr lang="en-US" sz="2000" dirty="0" smtClean="0"/>
              <a:t> en la </a:t>
            </a:r>
            <a:r>
              <a:rPr lang="en-US" sz="2000" dirty="0" err="1" smtClean="0"/>
              <a:t>aventura</a:t>
            </a:r>
            <a:r>
              <a:rPr lang="en-US" sz="2000" dirty="0" smtClean="0"/>
              <a:t> de </a:t>
            </a:r>
            <a:r>
              <a:rPr lang="en-US" sz="2000" dirty="0" err="1" smtClean="0"/>
              <a:t>convertirse</a:t>
            </a:r>
            <a:r>
              <a:rPr lang="en-US" sz="2000" dirty="0" smtClean="0"/>
              <a:t> en </a:t>
            </a:r>
            <a:r>
              <a:rPr lang="en-US" sz="2000" dirty="0" err="1" smtClean="0"/>
              <a:t>una</a:t>
            </a:r>
            <a:r>
              <a:rPr lang="en-US" sz="2000" dirty="0" smtClean="0"/>
              <a:t> SSC.</a:t>
            </a:r>
            <a:r>
              <a:rPr lang="en-US" sz="2000" dirty="0"/>
              <a:t/>
            </a:r>
            <a:br>
              <a:rPr lang="en-US" sz="2000" dirty="0"/>
            </a:br>
            <a:endParaRPr lang="en-US" sz="2000" dirty="0"/>
          </a:p>
        </p:txBody>
      </p:sp>
    </p:spTree>
    <p:extLst>
      <p:ext uri="{BB962C8B-B14F-4D97-AF65-F5344CB8AC3E}">
        <p14:creationId xmlns:p14="http://schemas.microsoft.com/office/powerpoint/2010/main" val="1994742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UIT – CEPENU</a:t>
            </a:r>
            <a:br>
              <a:rPr lang="en-US" dirty="0" smtClean="0"/>
            </a:br>
            <a:r>
              <a:rPr lang="en-US" dirty="0" smtClean="0"/>
              <a:t>KPI </a:t>
            </a:r>
            <a:r>
              <a:rPr lang="en-US" dirty="0" smtClean="0"/>
              <a:t>de ciudades inteligentes y sostenibles</a:t>
            </a:r>
            <a:endParaRPr lang="en-US" dirty="0"/>
          </a:p>
        </p:txBody>
      </p:sp>
      <p:sp>
        <p:nvSpPr>
          <p:cNvPr id="3" name="Content Placeholder 2"/>
          <p:cNvSpPr>
            <a:spLocks noGrp="1"/>
          </p:cNvSpPr>
          <p:nvPr>
            <p:ph idx="1"/>
          </p:nvPr>
        </p:nvSpPr>
        <p:spPr>
          <a:xfrm>
            <a:off x="457200" y="2204720"/>
            <a:ext cx="8229600" cy="3831167"/>
          </a:xfrm>
        </p:spPr>
        <p:txBody>
          <a:bodyPr>
            <a:noAutofit/>
          </a:bodyPr>
          <a:lstStyle/>
          <a:p>
            <a:pPr marL="0" indent="0">
              <a:spcBef>
                <a:spcPts val="600"/>
              </a:spcBef>
              <a:buNone/>
            </a:pPr>
            <a:r>
              <a:rPr lang="en-US" sz="3600" dirty="0" smtClean="0"/>
              <a:t>Se </a:t>
            </a:r>
            <a:r>
              <a:rPr lang="en-US" sz="3600" dirty="0" err="1" smtClean="0"/>
              <a:t>necesitan</a:t>
            </a:r>
            <a:r>
              <a:rPr lang="en-US" sz="3600" dirty="0" smtClean="0"/>
              <a:t> </a:t>
            </a:r>
            <a:r>
              <a:rPr lang="en-US" sz="3600" dirty="0" smtClean="0"/>
              <a:t>KPI</a:t>
            </a:r>
            <a:r>
              <a:rPr lang="en-US" sz="3600" dirty="0" smtClean="0"/>
              <a:t> </a:t>
            </a:r>
            <a:r>
              <a:rPr lang="en-US" sz="3600" dirty="0" err="1" smtClean="0"/>
              <a:t>porque</a:t>
            </a:r>
            <a:endParaRPr lang="en-US" sz="3600" dirty="0" smtClean="0"/>
          </a:p>
          <a:p>
            <a:pPr lvl="2">
              <a:spcBef>
                <a:spcPts val="600"/>
              </a:spcBef>
            </a:pPr>
            <a:r>
              <a:rPr lang="en-CA" sz="2800" dirty="0" err="1" smtClean="0"/>
              <a:t>Muestran</a:t>
            </a:r>
            <a:r>
              <a:rPr lang="en-CA" sz="2800" dirty="0" smtClean="0"/>
              <a:t> </a:t>
            </a:r>
            <a:r>
              <a:rPr lang="en-CA" sz="2800" dirty="0" err="1" smtClean="0"/>
              <a:t>qué</a:t>
            </a:r>
            <a:r>
              <a:rPr lang="en-CA" sz="2800" dirty="0" smtClean="0"/>
              <a:t> </a:t>
            </a:r>
            <a:r>
              <a:rPr lang="en-CA" sz="2800" dirty="0" err="1" smtClean="0"/>
              <a:t>datos</a:t>
            </a:r>
            <a:r>
              <a:rPr lang="en-CA" sz="2800" dirty="0" smtClean="0"/>
              <a:t> se </a:t>
            </a:r>
            <a:r>
              <a:rPr lang="en-CA" sz="2800" dirty="0" err="1" smtClean="0"/>
              <a:t>han</a:t>
            </a:r>
            <a:r>
              <a:rPr lang="en-CA" sz="2800" dirty="0" smtClean="0"/>
              <a:t> de </a:t>
            </a:r>
            <a:r>
              <a:rPr lang="en-CA" sz="2800" dirty="0" err="1" smtClean="0"/>
              <a:t>recopilar</a:t>
            </a:r>
            <a:endParaRPr lang="en-CA" sz="2800" dirty="0" smtClean="0"/>
          </a:p>
          <a:p>
            <a:pPr lvl="2">
              <a:spcBef>
                <a:spcPts val="600"/>
              </a:spcBef>
            </a:pPr>
            <a:r>
              <a:rPr lang="en-CA" sz="2800" dirty="0" err="1" smtClean="0"/>
              <a:t>Normalizan</a:t>
            </a:r>
            <a:r>
              <a:rPr lang="en-CA" sz="2800" dirty="0" smtClean="0"/>
              <a:t> la </a:t>
            </a:r>
            <a:r>
              <a:rPr lang="en-CA" sz="2800" dirty="0" err="1" smtClean="0"/>
              <a:t>recopilación</a:t>
            </a:r>
            <a:r>
              <a:rPr lang="en-CA" sz="2800" dirty="0" smtClean="0"/>
              <a:t> de </a:t>
            </a:r>
            <a:r>
              <a:rPr lang="en-CA" sz="2800" dirty="0" err="1" smtClean="0"/>
              <a:t>los</a:t>
            </a:r>
            <a:r>
              <a:rPr lang="en-CA" sz="2800" dirty="0" smtClean="0"/>
              <a:t> </a:t>
            </a:r>
            <a:r>
              <a:rPr lang="en-CA" sz="2800" dirty="0" err="1" smtClean="0"/>
              <a:t>datos</a:t>
            </a:r>
            <a:endParaRPr lang="en-CA" sz="2800" dirty="0" smtClean="0"/>
          </a:p>
          <a:p>
            <a:pPr lvl="2">
              <a:spcBef>
                <a:spcPts val="600"/>
              </a:spcBef>
            </a:pPr>
            <a:r>
              <a:rPr lang="en-CA" sz="2800" dirty="0" err="1" smtClean="0"/>
              <a:t>Muestran</a:t>
            </a:r>
            <a:r>
              <a:rPr lang="en-CA" sz="2800" dirty="0" smtClean="0"/>
              <a:t> las </a:t>
            </a:r>
            <a:r>
              <a:rPr lang="en-CA" sz="2800" dirty="0" err="1" smtClean="0"/>
              <a:t>lagunas</a:t>
            </a:r>
            <a:r>
              <a:rPr lang="en-CA" sz="2800" dirty="0" smtClean="0"/>
              <a:t> </a:t>
            </a:r>
            <a:r>
              <a:rPr lang="en-CA" sz="2800" dirty="0" err="1" smtClean="0"/>
              <a:t>políticas</a:t>
            </a:r>
            <a:endParaRPr lang="en-CA" sz="2800" dirty="0" smtClean="0"/>
          </a:p>
          <a:p>
            <a:pPr lvl="2">
              <a:spcBef>
                <a:spcPts val="600"/>
              </a:spcBef>
            </a:pPr>
            <a:r>
              <a:rPr lang="en-US" sz="2800" dirty="0" err="1" smtClean="0"/>
              <a:t>Muestran</a:t>
            </a:r>
            <a:r>
              <a:rPr lang="en-US" sz="2800" dirty="0" smtClean="0"/>
              <a:t> lo que se puede </a:t>
            </a:r>
            <a:r>
              <a:rPr lang="en-US" sz="2800" dirty="0" err="1" smtClean="0"/>
              <a:t>mejorar</a:t>
            </a:r>
            <a:endParaRPr lang="en-US" sz="2800" dirty="0" smtClean="0"/>
          </a:p>
          <a:p>
            <a:pPr lvl="2">
              <a:spcBef>
                <a:spcPts val="600"/>
              </a:spcBef>
            </a:pPr>
            <a:r>
              <a:rPr lang="en-US" sz="2800" dirty="0" err="1" smtClean="0"/>
              <a:t>Abren</a:t>
            </a:r>
            <a:r>
              <a:rPr lang="en-US" sz="2800" dirty="0" smtClean="0"/>
              <a:t> el </a:t>
            </a:r>
            <a:r>
              <a:rPr lang="en-US" sz="2800" dirty="0" err="1" smtClean="0"/>
              <a:t>camino</a:t>
            </a:r>
            <a:r>
              <a:rPr lang="en-US" sz="2800" dirty="0" smtClean="0"/>
              <a:t> </a:t>
            </a:r>
            <a:r>
              <a:rPr lang="en-US" sz="2800" dirty="0" err="1" smtClean="0"/>
              <a:t>hacia</a:t>
            </a:r>
            <a:r>
              <a:rPr lang="en-US" sz="2800" dirty="0" smtClean="0"/>
              <a:t> las SSC</a:t>
            </a:r>
          </a:p>
          <a:p>
            <a:pPr lvl="2">
              <a:spcBef>
                <a:spcPts val="600"/>
              </a:spcBef>
            </a:pPr>
            <a:endParaRPr lang="en-CA" dirty="0" smtClean="0"/>
          </a:p>
          <a:p>
            <a:pPr lvl="2">
              <a:spcBef>
                <a:spcPts val="600"/>
              </a:spcBef>
            </a:pPr>
            <a:endParaRPr lang="en-CA" dirty="0" smtClean="0"/>
          </a:p>
        </p:txBody>
      </p:sp>
    </p:spTree>
    <p:extLst>
      <p:ext uri="{BB962C8B-B14F-4D97-AF65-F5344CB8AC3E}">
        <p14:creationId xmlns:p14="http://schemas.microsoft.com/office/powerpoint/2010/main" val="1397049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TU White Background.potx" id="{9694207F-B86C-4347-AF5B-E18AD6864DC7}" vid="{B9639EA1-9A26-4D10-99CD-41579998EC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EF5C16A11FF3142AD98FE93BCD0A370" ma:contentTypeVersion="1" ma:contentTypeDescription="Create a new document." ma:contentTypeScope="" ma:versionID="da3e9551827be27c540814dd12af4680">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12E4BE-3624-46B6-B8F2-E3BA9A365B8B}"/>
</file>

<file path=customXml/itemProps2.xml><?xml version="1.0" encoding="utf-8"?>
<ds:datastoreItem xmlns:ds="http://schemas.openxmlformats.org/officeDocument/2006/customXml" ds:itemID="{9BE5036C-C898-45AD-BD0E-43F81B64C0F0}"/>
</file>

<file path=customXml/itemProps3.xml><?xml version="1.0" encoding="utf-8"?>
<ds:datastoreItem xmlns:ds="http://schemas.openxmlformats.org/officeDocument/2006/customXml" ds:itemID="{16712CC1-2CD6-44D3-8C61-1E8651C36F9F}"/>
</file>

<file path=docProps/app.xml><?xml version="1.0" encoding="utf-8"?>
<Properties xmlns="http://schemas.openxmlformats.org/officeDocument/2006/extended-properties" xmlns:vt="http://schemas.openxmlformats.org/officeDocument/2006/docPropsVTypes">
  <Template/>
  <TotalTime>523</TotalTime>
  <Words>1036</Words>
  <Application>Microsoft Office PowerPoint</Application>
  <PresentationFormat>On-screen Show (4:3)</PresentationFormat>
  <Paragraphs>185</Paragraphs>
  <Slides>19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Ciudades inteligentes y sostenibles</vt:lpstr>
      <vt:lpstr>Unidos por Ciudades Inteligentes y Sostenibles (U4SSC)</vt:lpstr>
      <vt:lpstr>Unidos por Ciudades Inteligentes y Sostenibles (U4SSC)</vt:lpstr>
      <vt:lpstr>Unidos por Ciudades Inteligentes y Sostenibles (U4SSC)</vt:lpstr>
      <vt:lpstr>La “urbanización inteligente” es fundamental para la construcción de las ciudades más seguras, resilientes y regenerativas del futuro. La construcción sostenible de ciudades , respetando los principios del crecimiento inteligente y modelos de planificación urbana efectivos, utilizando TIC y sistemas de alimentación eléctrica con bajas emisiones de carbono, puede ayudar a crear centros urbanos más habitables  eficientes. También puede contribuir a reducir la presión a que se someten los hábitat naturales existentes, los recursos y la biodiversidad, reduciendo así los riesgos de catástrofes causadas por el hombre. Las SSC, gracias a los beneficios que aportan las TIC, pueden ofrecer servicios urbanos rentables, ecológicos y socioculturalmente adecuados aprovechando la innovación tecnológica. La creación de SSC también aprovecha las características esenciales de otros conceptos urbanos para lograr un entorno urbano sano, seguro, resiliente y sostenible.  La transformación de ciudades en SSC no puede ya considerarse una opción o un lujo. Con el paso del tiempo, las SSC se han convertido en la manera de evitar que se den las condiciones causantes de las dificultades económicas, las catástrofes naturales, la contaminación medioambiental, las disensiones políticas o los sistemas socioeconómicos inestables. Esas características de las SSC las convierten en una herramienta eficaz a la hora de alcanzar las metas urbanas consignadas en la Agenda 2030 para el Desarrollo Sostenible y sus Objetivos de Desarrollo Sostenible (ODS).</vt:lpstr>
      <vt:lpstr>Unidos por Ciudades Inteligentes y Sostenibles (U4SSC)</vt:lpstr>
      <vt:lpstr>UIT – CEPENU KPI de las ciudades inteligentes y sostenibles</vt:lpstr>
      <vt:lpstr>UIT – CEPENU KPI de las ciudades inteligentes y sostenibles</vt:lpstr>
      <vt:lpstr>UIT – CEPENU KPI de ciudades inteligentes y sostenibles</vt:lpstr>
      <vt:lpstr>UIT – CEPENU KPI de ciudades inteligentes y sostenibles</vt:lpstr>
      <vt:lpstr>UIT – CEPENU KPI de ciudades inteligentes y sostenibles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Unknown</cp:lastModifiedBy>
  <cp:revision>63</cp:revision>
  <cp:lastPrinted>2016-09-02T07:49:34Z</cp:lastPrinted>
  <dcterms:created xsi:type="dcterms:W3CDTF">2016-02-05T15:38:40Z</dcterms:created>
  <dcterms:modified xsi:type="dcterms:W3CDTF">2016-09-05T03:03:16Z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0x010100DEF5C16A11FF3142AD98FE93BCD0A370</vt:lpwstr>
  </property>
</Properties>
</file>