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layout1.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74" r:id="rId3"/>
    <p:sldId id="279" r:id="rId4"/>
    <p:sldId id="278" r:id="rId5"/>
    <p:sldId id="280" r:id="rId6"/>
    <p:sldId id="275" r:id="rId7"/>
    <p:sldId id="276" r:id="rId8"/>
    <p:sldId id="277" r:id="rId9"/>
    <p:sldId id="283" r:id="rId10"/>
    <p:sldId id="284" r:id="rId11"/>
    <p:sldId id="282" r:id="rId12"/>
    <p:sldId id="256" r:id="rId13"/>
    <p:sldId id="267" r:id="rId14"/>
    <p:sldId id="269" r:id="rId15"/>
    <p:sldId id="268" r:id="rId16"/>
    <p:sldId id="270" r:id="rId17"/>
    <p:sldId id="273" r:id="rId18"/>
    <p:sldId id="264"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varScale="1">
        <p:scale>
          <a:sx n="125" d="100"/>
          <a:sy n="125" d="100"/>
        </p:scale>
        <p:origin x="52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B538C-AC93-4B3F-BD7C-574B0170E12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C4EF4230-0632-4AEE-A15F-C6EE1AB62A5F}">
      <dgm:prSet phldrT="[Text]" custT="1"/>
      <dgm:spPr/>
      <dgm:t>
        <a:bodyPr/>
        <a:lstStyle/>
        <a:p>
          <a:r>
            <a:rPr lang="en-US" sz="2000" dirty="0" smtClean="0"/>
            <a:t>WG1 Setting the Framework</a:t>
          </a:r>
          <a:endParaRPr lang="en-CA" sz="2000" dirty="0"/>
        </a:p>
      </dgm:t>
    </dgm:pt>
    <dgm:pt modelId="{5CAFBB33-E80E-4FD5-93C7-4060968CA552}" type="parTrans" cxnId="{B15CDD22-7965-40BB-B39B-33D3978C5F33}">
      <dgm:prSet/>
      <dgm:spPr/>
      <dgm:t>
        <a:bodyPr/>
        <a:lstStyle/>
        <a:p>
          <a:endParaRPr lang="en-CA" sz="1600"/>
        </a:p>
      </dgm:t>
    </dgm:pt>
    <dgm:pt modelId="{E79C8A0E-6F51-48F7-B3B6-82E4F2333606}" type="sibTrans" cxnId="{B15CDD22-7965-40BB-B39B-33D3978C5F33}">
      <dgm:prSet/>
      <dgm:spPr/>
      <dgm:t>
        <a:bodyPr/>
        <a:lstStyle/>
        <a:p>
          <a:endParaRPr lang="en-CA" sz="1600"/>
        </a:p>
      </dgm:t>
    </dgm:pt>
    <dgm:pt modelId="{85735C07-09AC-4784-BA2D-F7DF9F20B1CC}">
      <dgm:prSet phldrT="[Text]" custT="1"/>
      <dgm:spPr/>
      <dgm:t>
        <a:bodyPr/>
        <a:lstStyle/>
        <a:p>
          <a:r>
            <a:rPr lang="en-US" sz="2000" dirty="0" smtClean="0"/>
            <a:t>Urban Planning</a:t>
          </a:r>
          <a:endParaRPr lang="en-CA" sz="2000" dirty="0"/>
        </a:p>
      </dgm:t>
    </dgm:pt>
    <dgm:pt modelId="{A6050D4B-0432-4937-8CDF-2AE164D8EC56}" type="parTrans" cxnId="{1B27EEFA-F809-4062-B59A-700B138D4278}">
      <dgm:prSet/>
      <dgm:spPr/>
      <dgm:t>
        <a:bodyPr/>
        <a:lstStyle/>
        <a:p>
          <a:endParaRPr lang="en-CA" sz="1600"/>
        </a:p>
      </dgm:t>
    </dgm:pt>
    <dgm:pt modelId="{053282B0-D961-4923-8AAB-6157358BF4DC}" type="sibTrans" cxnId="{1B27EEFA-F809-4062-B59A-700B138D4278}">
      <dgm:prSet/>
      <dgm:spPr/>
      <dgm:t>
        <a:bodyPr/>
        <a:lstStyle/>
        <a:p>
          <a:endParaRPr lang="en-CA" sz="1600"/>
        </a:p>
      </dgm:t>
    </dgm:pt>
    <dgm:pt modelId="{C2C90614-E0CB-40D6-8A2B-6CAC7A54E59A}">
      <dgm:prSet phldrT="[Text]" custT="1"/>
      <dgm:spPr/>
      <dgm:t>
        <a:bodyPr/>
        <a:lstStyle/>
        <a:p>
          <a:r>
            <a:rPr lang="en-US" sz="2000" dirty="0" smtClean="0"/>
            <a:t>Key Performance Indicators</a:t>
          </a:r>
          <a:endParaRPr lang="en-CA" sz="2000" dirty="0"/>
        </a:p>
      </dgm:t>
    </dgm:pt>
    <dgm:pt modelId="{AB6002B6-9CA4-4248-A7EC-38ADFF2903E8}" type="parTrans" cxnId="{DBC37C14-0640-4BC5-83A0-9216007C93F6}">
      <dgm:prSet/>
      <dgm:spPr/>
      <dgm:t>
        <a:bodyPr/>
        <a:lstStyle/>
        <a:p>
          <a:endParaRPr lang="en-CA" sz="1600"/>
        </a:p>
      </dgm:t>
    </dgm:pt>
    <dgm:pt modelId="{64A54E40-B99B-4BE9-A5BB-001FFB66642D}" type="sibTrans" cxnId="{DBC37C14-0640-4BC5-83A0-9216007C93F6}">
      <dgm:prSet/>
      <dgm:spPr/>
      <dgm:t>
        <a:bodyPr/>
        <a:lstStyle/>
        <a:p>
          <a:endParaRPr lang="en-CA" sz="1600"/>
        </a:p>
      </dgm:t>
    </dgm:pt>
    <dgm:pt modelId="{89A2E629-B9E0-4BC4-BA60-17A3F4498E6B}">
      <dgm:prSet phldrT="[Text]" custT="1"/>
      <dgm:spPr/>
      <dgm:t>
        <a:bodyPr/>
        <a:lstStyle/>
        <a:p>
          <a:r>
            <a:rPr lang="en-US" sz="2000" dirty="0" smtClean="0"/>
            <a:t>WG 2Connecting Cities and Communities</a:t>
          </a:r>
          <a:endParaRPr lang="en-CA" sz="2000" dirty="0"/>
        </a:p>
      </dgm:t>
    </dgm:pt>
    <dgm:pt modelId="{99FEDE79-A2E2-4C5F-A2D3-38A30758B76C}" type="parTrans" cxnId="{18BE039D-FA9F-4BE2-A39C-FD49A65F2825}">
      <dgm:prSet/>
      <dgm:spPr/>
      <dgm:t>
        <a:bodyPr/>
        <a:lstStyle/>
        <a:p>
          <a:endParaRPr lang="en-CA" sz="1600"/>
        </a:p>
      </dgm:t>
    </dgm:pt>
    <dgm:pt modelId="{53B782A4-15AC-42D4-B49C-4BDD755CCABA}" type="sibTrans" cxnId="{18BE039D-FA9F-4BE2-A39C-FD49A65F2825}">
      <dgm:prSet/>
      <dgm:spPr/>
      <dgm:t>
        <a:bodyPr/>
        <a:lstStyle/>
        <a:p>
          <a:endParaRPr lang="en-CA" sz="1600"/>
        </a:p>
      </dgm:t>
    </dgm:pt>
    <dgm:pt modelId="{078E86FD-3A57-4610-A248-9543E5CFF31C}">
      <dgm:prSet phldrT="[Text]" custT="1"/>
      <dgm:spPr/>
      <dgm:t>
        <a:bodyPr/>
        <a:lstStyle/>
        <a:p>
          <a:r>
            <a:rPr lang="en-US" sz="2000" dirty="0" smtClean="0"/>
            <a:t>Smart Living</a:t>
          </a:r>
          <a:endParaRPr lang="en-CA" sz="2000" dirty="0"/>
        </a:p>
      </dgm:t>
    </dgm:pt>
    <dgm:pt modelId="{62B0AF98-6C70-4547-8461-56968B40D37D}" type="parTrans" cxnId="{4886E78A-4EB5-42AF-9773-E299D38D5C49}">
      <dgm:prSet/>
      <dgm:spPr/>
      <dgm:t>
        <a:bodyPr/>
        <a:lstStyle/>
        <a:p>
          <a:endParaRPr lang="en-CA" sz="1600"/>
        </a:p>
      </dgm:t>
    </dgm:pt>
    <dgm:pt modelId="{5A3A3416-71BA-4FEB-9AF7-6DFF5E38F415}" type="sibTrans" cxnId="{4886E78A-4EB5-42AF-9773-E299D38D5C49}">
      <dgm:prSet/>
      <dgm:spPr/>
      <dgm:t>
        <a:bodyPr/>
        <a:lstStyle/>
        <a:p>
          <a:endParaRPr lang="en-CA" sz="1600"/>
        </a:p>
      </dgm:t>
    </dgm:pt>
    <dgm:pt modelId="{2EA10F9B-76B7-4C71-889C-06E2F746CE5F}">
      <dgm:prSet phldrT="[Text]" custT="1"/>
      <dgm:spPr/>
      <dgm:t>
        <a:bodyPr/>
        <a:lstStyle/>
        <a:p>
          <a:r>
            <a:rPr lang="en-US" sz="2000" dirty="0" smtClean="0"/>
            <a:t>WG3 Enhancing Innovation and Participation</a:t>
          </a:r>
          <a:endParaRPr lang="en-CA" sz="2000" dirty="0"/>
        </a:p>
      </dgm:t>
    </dgm:pt>
    <dgm:pt modelId="{64E6BCC7-D921-44FE-B8D0-04BE9BF9F327}" type="parTrans" cxnId="{F2564705-A730-4D30-962A-813F0853FD3A}">
      <dgm:prSet/>
      <dgm:spPr/>
      <dgm:t>
        <a:bodyPr/>
        <a:lstStyle/>
        <a:p>
          <a:endParaRPr lang="en-CA" sz="1600"/>
        </a:p>
      </dgm:t>
    </dgm:pt>
    <dgm:pt modelId="{A8F88418-9834-4EED-B080-F83632CD634B}" type="sibTrans" cxnId="{F2564705-A730-4D30-962A-813F0853FD3A}">
      <dgm:prSet/>
      <dgm:spPr/>
      <dgm:t>
        <a:bodyPr/>
        <a:lstStyle/>
        <a:p>
          <a:endParaRPr lang="en-CA" sz="1600"/>
        </a:p>
      </dgm:t>
    </dgm:pt>
    <dgm:pt modelId="{EA19B108-2AE3-4574-B432-789ABDD4586F}">
      <dgm:prSet phldrT="[Text]" custT="1"/>
      <dgm:spPr/>
      <dgm:t>
        <a:bodyPr/>
        <a:lstStyle/>
        <a:p>
          <a:r>
            <a:rPr lang="en-US" sz="2000" dirty="0" smtClean="0"/>
            <a:t>Smart Governance</a:t>
          </a:r>
          <a:endParaRPr lang="en-CA" sz="2000" dirty="0"/>
        </a:p>
      </dgm:t>
    </dgm:pt>
    <dgm:pt modelId="{140D2EA3-9505-43C5-A5A5-A2675509FA47}" type="parTrans" cxnId="{22AFDDC1-160F-4FD6-9C6A-3FB12A9D1F1B}">
      <dgm:prSet/>
      <dgm:spPr/>
      <dgm:t>
        <a:bodyPr/>
        <a:lstStyle/>
        <a:p>
          <a:endParaRPr lang="en-CA" sz="1600"/>
        </a:p>
      </dgm:t>
    </dgm:pt>
    <dgm:pt modelId="{59952230-73F6-4CDE-A2B0-8636340D7FB7}" type="sibTrans" cxnId="{22AFDDC1-160F-4FD6-9C6A-3FB12A9D1F1B}">
      <dgm:prSet/>
      <dgm:spPr/>
      <dgm:t>
        <a:bodyPr/>
        <a:lstStyle/>
        <a:p>
          <a:endParaRPr lang="en-CA" sz="1600"/>
        </a:p>
      </dgm:t>
    </dgm:pt>
    <dgm:pt modelId="{81F6D4BB-9E38-4EF6-9A8B-F2C84580DC35}">
      <dgm:prSet phldrT="[Text]" custT="1"/>
      <dgm:spPr/>
      <dgm:t>
        <a:bodyPr/>
        <a:lstStyle/>
        <a:p>
          <a:r>
            <a:rPr lang="en-US" sz="2000" dirty="0" smtClean="0"/>
            <a:t>Policy, Standards and Regulation</a:t>
          </a:r>
          <a:endParaRPr lang="en-CA" sz="2000" dirty="0"/>
        </a:p>
      </dgm:t>
    </dgm:pt>
    <dgm:pt modelId="{05CFD6A4-39FA-47EE-BD7B-FC9869C66345}" type="parTrans" cxnId="{FCC9FAC2-ECA3-4A3D-8151-1CC9E6F3CDBE}">
      <dgm:prSet/>
      <dgm:spPr/>
      <dgm:t>
        <a:bodyPr/>
        <a:lstStyle/>
        <a:p>
          <a:endParaRPr lang="en-CA" sz="1600"/>
        </a:p>
      </dgm:t>
    </dgm:pt>
    <dgm:pt modelId="{216EF1BE-247D-4846-AF23-F7CA15215D19}" type="sibTrans" cxnId="{FCC9FAC2-ECA3-4A3D-8151-1CC9E6F3CDBE}">
      <dgm:prSet/>
      <dgm:spPr/>
      <dgm:t>
        <a:bodyPr/>
        <a:lstStyle/>
        <a:p>
          <a:endParaRPr lang="en-CA" sz="1600"/>
        </a:p>
      </dgm:t>
    </dgm:pt>
    <dgm:pt modelId="{CC99C36B-88D8-4B8F-A071-18EF17DE621C}">
      <dgm:prSet phldrT="[Text]" custT="1"/>
      <dgm:spPr/>
      <dgm:t>
        <a:bodyPr/>
        <a:lstStyle/>
        <a:p>
          <a:r>
            <a:rPr lang="en-US" sz="2000" dirty="0" smtClean="0"/>
            <a:t>Smart Mobility</a:t>
          </a:r>
          <a:endParaRPr lang="en-CA" sz="2000" dirty="0"/>
        </a:p>
      </dgm:t>
    </dgm:pt>
    <dgm:pt modelId="{746AB0A5-B77D-448F-BB19-8CABC38A9B22}" type="parTrans" cxnId="{DF84ECFA-EFEC-4716-AF2B-0A51E1B13BC7}">
      <dgm:prSet/>
      <dgm:spPr/>
      <dgm:t>
        <a:bodyPr/>
        <a:lstStyle/>
        <a:p>
          <a:endParaRPr lang="en-CA" sz="1600"/>
        </a:p>
      </dgm:t>
    </dgm:pt>
    <dgm:pt modelId="{9A98C66A-129B-4F85-A07B-6F66395ED327}" type="sibTrans" cxnId="{DF84ECFA-EFEC-4716-AF2B-0A51E1B13BC7}">
      <dgm:prSet/>
      <dgm:spPr/>
      <dgm:t>
        <a:bodyPr/>
        <a:lstStyle/>
        <a:p>
          <a:endParaRPr lang="en-CA" sz="1600"/>
        </a:p>
      </dgm:t>
    </dgm:pt>
    <dgm:pt modelId="{76191339-F9D4-48EC-BF75-067F7FFA81A7}">
      <dgm:prSet phldrT="[Text]" custT="1"/>
      <dgm:spPr/>
      <dgm:t>
        <a:bodyPr/>
        <a:lstStyle/>
        <a:p>
          <a:r>
            <a:rPr lang="en-US" sz="2000" dirty="0" smtClean="0"/>
            <a:t>Smart Environment</a:t>
          </a:r>
          <a:endParaRPr lang="en-CA" sz="2000" dirty="0"/>
        </a:p>
      </dgm:t>
    </dgm:pt>
    <dgm:pt modelId="{9A4F597E-3B62-4438-BAFA-7705B86E0F08}" type="parTrans" cxnId="{C6CF9ED4-66B8-492B-B9C5-0D5E8C860FDA}">
      <dgm:prSet/>
      <dgm:spPr/>
      <dgm:t>
        <a:bodyPr/>
        <a:lstStyle/>
        <a:p>
          <a:endParaRPr lang="en-CA" sz="1600"/>
        </a:p>
      </dgm:t>
    </dgm:pt>
    <dgm:pt modelId="{454895B3-7DB0-4558-B092-87E0DA7CAAE5}" type="sibTrans" cxnId="{C6CF9ED4-66B8-492B-B9C5-0D5E8C860FDA}">
      <dgm:prSet/>
      <dgm:spPr/>
      <dgm:t>
        <a:bodyPr/>
        <a:lstStyle/>
        <a:p>
          <a:endParaRPr lang="en-CA" sz="1600"/>
        </a:p>
      </dgm:t>
    </dgm:pt>
    <dgm:pt modelId="{BACF7759-2A50-4202-A94C-03EAD3F6F59B}">
      <dgm:prSet phldrT="[Text]" custT="1"/>
      <dgm:spPr/>
      <dgm:t>
        <a:bodyPr/>
        <a:lstStyle/>
        <a:p>
          <a:r>
            <a:rPr lang="en-US" sz="2000" dirty="0" smtClean="0"/>
            <a:t>Smart People</a:t>
          </a:r>
          <a:endParaRPr lang="en-CA" sz="2000" dirty="0"/>
        </a:p>
      </dgm:t>
    </dgm:pt>
    <dgm:pt modelId="{FD067089-44D5-4293-A9DD-3B36F82AD54E}" type="parTrans" cxnId="{E22C6781-EF14-411F-9884-51C51DFB1724}">
      <dgm:prSet/>
      <dgm:spPr/>
      <dgm:t>
        <a:bodyPr/>
        <a:lstStyle/>
        <a:p>
          <a:endParaRPr lang="en-CA" sz="1600"/>
        </a:p>
      </dgm:t>
    </dgm:pt>
    <dgm:pt modelId="{3B676FAB-3F65-40AF-8FB8-4EAB76C6C695}" type="sibTrans" cxnId="{E22C6781-EF14-411F-9884-51C51DFB1724}">
      <dgm:prSet/>
      <dgm:spPr/>
      <dgm:t>
        <a:bodyPr/>
        <a:lstStyle/>
        <a:p>
          <a:endParaRPr lang="en-CA" sz="1600"/>
        </a:p>
      </dgm:t>
    </dgm:pt>
    <dgm:pt modelId="{F6419912-D541-46EC-93E6-8A89C027822C}">
      <dgm:prSet phldrT="[Text]" custT="1"/>
      <dgm:spPr/>
      <dgm:t>
        <a:bodyPr/>
        <a:lstStyle/>
        <a:p>
          <a:r>
            <a:rPr lang="en-US" sz="2000" dirty="0" smtClean="0"/>
            <a:t>Smart Economy</a:t>
          </a:r>
          <a:endParaRPr lang="en-CA" sz="2000" dirty="0"/>
        </a:p>
      </dgm:t>
    </dgm:pt>
    <dgm:pt modelId="{C48622F9-1191-444D-8F6E-73845AA728DC}" type="parTrans" cxnId="{1885A956-FEAA-450A-A63A-C125AA306764}">
      <dgm:prSet/>
      <dgm:spPr/>
      <dgm:t>
        <a:bodyPr/>
        <a:lstStyle/>
        <a:p>
          <a:endParaRPr lang="en-CA" sz="1600"/>
        </a:p>
      </dgm:t>
    </dgm:pt>
    <dgm:pt modelId="{995A45D7-AF2B-4FCA-A54C-85E7A5ABAA16}" type="sibTrans" cxnId="{1885A956-FEAA-450A-A63A-C125AA306764}">
      <dgm:prSet/>
      <dgm:spPr/>
      <dgm:t>
        <a:bodyPr/>
        <a:lstStyle/>
        <a:p>
          <a:endParaRPr lang="en-CA" sz="1600"/>
        </a:p>
      </dgm:t>
    </dgm:pt>
    <dgm:pt modelId="{C8528E92-9D76-4AE5-B21A-7CEA54001787}" type="pres">
      <dgm:prSet presAssocID="{088B538C-AC93-4B3F-BD7C-574B0170E12F}" presName="Name0" presStyleCnt="0">
        <dgm:presLayoutVars>
          <dgm:dir/>
          <dgm:animLvl val="lvl"/>
          <dgm:resizeHandles val="exact"/>
        </dgm:presLayoutVars>
      </dgm:prSet>
      <dgm:spPr/>
      <dgm:t>
        <a:bodyPr/>
        <a:lstStyle/>
        <a:p>
          <a:endParaRPr lang="en-CA"/>
        </a:p>
      </dgm:t>
    </dgm:pt>
    <dgm:pt modelId="{A1EC5E33-F7F0-481A-BD4B-AB7DC701E652}" type="pres">
      <dgm:prSet presAssocID="{C4EF4230-0632-4AEE-A15F-C6EE1AB62A5F}" presName="composite" presStyleCnt="0"/>
      <dgm:spPr/>
    </dgm:pt>
    <dgm:pt modelId="{ADF1CE29-8FBB-4F71-8254-72C758746D7B}" type="pres">
      <dgm:prSet presAssocID="{C4EF4230-0632-4AEE-A15F-C6EE1AB62A5F}" presName="parTx" presStyleLbl="alignNode1" presStyleIdx="0" presStyleCnt="3">
        <dgm:presLayoutVars>
          <dgm:chMax val="0"/>
          <dgm:chPref val="0"/>
          <dgm:bulletEnabled val="1"/>
        </dgm:presLayoutVars>
      </dgm:prSet>
      <dgm:spPr/>
      <dgm:t>
        <a:bodyPr/>
        <a:lstStyle/>
        <a:p>
          <a:endParaRPr lang="en-CA"/>
        </a:p>
      </dgm:t>
    </dgm:pt>
    <dgm:pt modelId="{41A95940-A4F4-44F9-8010-0AFE94A58A19}" type="pres">
      <dgm:prSet presAssocID="{C4EF4230-0632-4AEE-A15F-C6EE1AB62A5F}" presName="desTx" presStyleLbl="alignAccFollowNode1" presStyleIdx="0" presStyleCnt="3">
        <dgm:presLayoutVars>
          <dgm:bulletEnabled val="1"/>
        </dgm:presLayoutVars>
      </dgm:prSet>
      <dgm:spPr/>
      <dgm:t>
        <a:bodyPr/>
        <a:lstStyle/>
        <a:p>
          <a:endParaRPr lang="en-CA"/>
        </a:p>
      </dgm:t>
    </dgm:pt>
    <dgm:pt modelId="{6F7C604D-AA48-4393-8360-38385F4C7E48}" type="pres">
      <dgm:prSet presAssocID="{E79C8A0E-6F51-48F7-B3B6-82E4F2333606}" presName="space" presStyleCnt="0"/>
      <dgm:spPr/>
    </dgm:pt>
    <dgm:pt modelId="{A8F642D5-ADFA-43EB-A73B-E3A3123D2B99}" type="pres">
      <dgm:prSet presAssocID="{89A2E629-B9E0-4BC4-BA60-17A3F4498E6B}" presName="composite" presStyleCnt="0"/>
      <dgm:spPr/>
    </dgm:pt>
    <dgm:pt modelId="{557408D8-E485-43A6-AE9F-626D1EF4F1FA}" type="pres">
      <dgm:prSet presAssocID="{89A2E629-B9E0-4BC4-BA60-17A3F4498E6B}" presName="parTx" presStyleLbl="alignNode1" presStyleIdx="1" presStyleCnt="3">
        <dgm:presLayoutVars>
          <dgm:chMax val="0"/>
          <dgm:chPref val="0"/>
          <dgm:bulletEnabled val="1"/>
        </dgm:presLayoutVars>
      </dgm:prSet>
      <dgm:spPr/>
      <dgm:t>
        <a:bodyPr/>
        <a:lstStyle/>
        <a:p>
          <a:endParaRPr lang="en-CA"/>
        </a:p>
      </dgm:t>
    </dgm:pt>
    <dgm:pt modelId="{F0A7CEF3-57C2-411B-AF96-D570FEFECAFC}" type="pres">
      <dgm:prSet presAssocID="{89A2E629-B9E0-4BC4-BA60-17A3F4498E6B}" presName="desTx" presStyleLbl="alignAccFollowNode1" presStyleIdx="1" presStyleCnt="3">
        <dgm:presLayoutVars>
          <dgm:bulletEnabled val="1"/>
        </dgm:presLayoutVars>
      </dgm:prSet>
      <dgm:spPr/>
      <dgm:t>
        <a:bodyPr/>
        <a:lstStyle/>
        <a:p>
          <a:endParaRPr lang="en-CA"/>
        </a:p>
      </dgm:t>
    </dgm:pt>
    <dgm:pt modelId="{1F83D7FE-EA49-47C8-B065-6E8FFA9E3C40}" type="pres">
      <dgm:prSet presAssocID="{53B782A4-15AC-42D4-B49C-4BDD755CCABA}" presName="space" presStyleCnt="0"/>
      <dgm:spPr/>
    </dgm:pt>
    <dgm:pt modelId="{4B9D8794-489F-4FA8-A993-A45B8E59AEF6}" type="pres">
      <dgm:prSet presAssocID="{2EA10F9B-76B7-4C71-889C-06E2F746CE5F}" presName="composite" presStyleCnt="0"/>
      <dgm:spPr/>
    </dgm:pt>
    <dgm:pt modelId="{39FA0315-4353-4B24-B2FD-F311DD3286E1}" type="pres">
      <dgm:prSet presAssocID="{2EA10F9B-76B7-4C71-889C-06E2F746CE5F}" presName="parTx" presStyleLbl="alignNode1" presStyleIdx="2" presStyleCnt="3">
        <dgm:presLayoutVars>
          <dgm:chMax val="0"/>
          <dgm:chPref val="0"/>
          <dgm:bulletEnabled val="1"/>
        </dgm:presLayoutVars>
      </dgm:prSet>
      <dgm:spPr/>
      <dgm:t>
        <a:bodyPr/>
        <a:lstStyle/>
        <a:p>
          <a:endParaRPr lang="en-CA"/>
        </a:p>
      </dgm:t>
    </dgm:pt>
    <dgm:pt modelId="{E39C7BA6-488B-4331-90C2-0229A9CE051E}" type="pres">
      <dgm:prSet presAssocID="{2EA10F9B-76B7-4C71-889C-06E2F746CE5F}" presName="desTx" presStyleLbl="alignAccFollowNode1" presStyleIdx="2" presStyleCnt="3">
        <dgm:presLayoutVars>
          <dgm:bulletEnabled val="1"/>
        </dgm:presLayoutVars>
      </dgm:prSet>
      <dgm:spPr/>
      <dgm:t>
        <a:bodyPr/>
        <a:lstStyle/>
        <a:p>
          <a:endParaRPr lang="en-CA"/>
        </a:p>
      </dgm:t>
    </dgm:pt>
  </dgm:ptLst>
  <dgm:cxnLst>
    <dgm:cxn modelId="{C6CF9ED4-66B8-492B-B9C5-0D5E8C860FDA}" srcId="{89A2E629-B9E0-4BC4-BA60-17A3F4498E6B}" destId="{76191339-F9D4-48EC-BF75-067F7FFA81A7}" srcOrd="2" destOrd="0" parTransId="{9A4F597E-3B62-4438-BAFA-7705B86E0F08}" sibTransId="{454895B3-7DB0-4558-B092-87E0DA7CAAE5}"/>
    <dgm:cxn modelId="{1885A956-FEAA-450A-A63A-C125AA306764}" srcId="{2EA10F9B-76B7-4C71-889C-06E2F746CE5F}" destId="{F6419912-D541-46EC-93E6-8A89C027822C}" srcOrd="2" destOrd="0" parTransId="{C48622F9-1191-444D-8F6E-73845AA728DC}" sibTransId="{995A45D7-AF2B-4FCA-A54C-85E7A5ABAA16}"/>
    <dgm:cxn modelId="{3D365E4C-0752-40B7-B46A-321E2D619A99}" type="presOf" srcId="{2EA10F9B-76B7-4C71-889C-06E2F746CE5F}" destId="{39FA0315-4353-4B24-B2FD-F311DD3286E1}" srcOrd="0" destOrd="0" presId="urn:microsoft.com/office/officeart/2005/8/layout/hList1"/>
    <dgm:cxn modelId="{DBC37C14-0640-4BC5-83A0-9216007C93F6}" srcId="{C4EF4230-0632-4AEE-A15F-C6EE1AB62A5F}" destId="{C2C90614-E0CB-40D6-8A2B-6CAC7A54E59A}" srcOrd="2" destOrd="0" parTransId="{AB6002B6-9CA4-4248-A7EC-38ADFF2903E8}" sibTransId="{64A54E40-B99B-4BE9-A5BB-001FFB66642D}"/>
    <dgm:cxn modelId="{E05EEC57-1D17-44AF-BF10-0B47F4642123}" type="presOf" srcId="{BACF7759-2A50-4202-A94C-03EAD3F6F59B}" destId="{E39C7BA6-488B-4331-90C2-0229A9CE051E}" srcOrd="0" destOrd="1" presId="urn:microsoft.com/office/officeart/2005/8/layout/hList1"/>
    <dgm:cxn modelId="{B15CDD22-7965-40BB-B39B-33D3978C5F33}" srcId="{088B538C-AC93-4B3F-BD7C-574B0170E12F}" destId="{C4EF4230-0632-4AEE-A15F-C6EE1AB62A5F}" srcOrd="0" destOrd="0" parTransId="{5CAFBB33-E80E-4FD5-93C7-4060968CA552}" sibTransId="{E79C8A0E-6F51-48F7-B3B6-82E4F2333606}"/>
    <dgm:cxn modelId="{22AFDDC1-160F-4FD6-9C6A-3FB12A9D1F1B}" srcId="{2EA10F9B-76B7-4C71-889C-06E2F746CE5F}" destId="{EA19B108-2AE3-4574-B432-789ABDD4586F}" srcOrd="0" destOrd="0" parTransId="{140D2EA3-9505-43C5-A5A5-A2675509FA47}" sibTransId="{59952230-73F6-4CDE-A2B0-8636340D7FB7}"/>
    <dgm:cxn modelId="{21F8E8AE-3476-425D-AFFB-D5784AE0DECF}" type="presOf" srcId="{F6419912-D541-46EC-93E6-8A89C027822C}" destId="{E39C7BA6-488B-4331-90C2-0229A9CE051E}" srcOrd="0" destOrd="2" presId="urn:microsoft.com/office/officeart/2005/8/layout/hList1"/>
    <dgm:cxn modelId="{E22C6781-EF14-411F-9884-51C51DFB1724}" srcId="{2EA10F9B-76B7-4C71-889C-06E2F746CE5F}" destId="{BACF7759-2A50-4202-A94C-03EAD3F6F59B}" srcOrd="1" destOrd="0" parTransId="{FD067089-44D5-4293-A9DD-3B36F82AD54E}" sibTransId="{3B676FAB-3F65-40AF-8FB8-4EAB76C6C695}"/>
    <dgm:cxn modelId="{1B27EEFA-F809-4062-B59A-700B138D4278}" srcId="{C4EF4230-0632-4AEE-A15F-C6EE1AB62A5F}" destId="{85735C07-09AC-4784-BA2D-F7DF9F20B1CC}" srcOrd="0" destOrd="0" parTransId="{A6050D4B-0432-4937-8CDF-2AE164D8EC56}" sibTransId="{053282B0-D961-4923-8AAB-6157358BF4DC}"/>
    <dgm:cxn modelId="{25569A13-4A8E-4EDD-9B73-6C4B8EBFD177}" type="presOf" srcId="{EA19B108-2AE3-4574-B432-789ABDD4586F}" destId="{E39C7BA6-488B-4331-90C2-0229A9CE051E}" srcOrd="0" destOrd="0" presId="urn:microsoft.com/office/officeart/2005/8/layout/hList1"/>
    <dgm:cxn modelId="{297E3F8E-2FEC-403F-AAF0-B87A8D145651}" type="presOf" srcId="{C4EF4230-0632-4AEE-A15F-C6EE1AB62A5F}" destId="{ADF1CE29-8FBB-4F71-8254-72C758746D7B}" srcOrd="0" destOrd="0" presId="urn:microsoft.com/office/officeart/2005/8/layout/hList1"/>
    <dgm:cxn modelId="{EB6188C3-BDF8-47DB-BF31-B34444E47953}" type="presOf" srcId="{89A2E629-B9E0-4BC4-BA60-17A3F4498E6B}" destId="{557408D8-E485-43A6-AE9F-626D1EF4F1FA}" srcOrd="0" destOrd="0" presId="urn:microsoft.com/office/officeart/2005/8/layout/hList1"/>
    <dgm:cxn modelId="{4886E78A-4EB5-42AF-9773-E299D38D5C49}" srcId="{89A2E629-B9E0-4BC4-BA60-17A3F4498E6B}" destId="{078E86FD-3A57-4610-A248-9543E5CFF31C}" srcOrd="0" destOrd="0" parTransId="{62B0AF98-6C70-4547-8461-56968B40D37D}" sibTransId="{5A3A3416-71BA-4FEB-9AF7-6DFF5E38F415}"/>
    <dgm:cxn modelId="{5AC2DFF2-CD81-4AB0-8DE9-9D1F146A4B2B}" type="presOf" srcId="{76191339-F9D4-48EC-BF75-067F7FFA81A7}" destId="{F0A7CEF3-57C2-411B-AF96-D570FEFECAFC}" srcOrd="0" destOrd="2" presId="urn:microsoft.com/office/officeart/2005/8/layout/hList1"/>
    <dgm:cxn modelId="{06A9BC1F-11DD-4020-8EBD-B3EC9C85889F}" type="presOf" srcId="{CC99C36B-88D8-4B8F-A071-18EF17DE621C}" destId="{F0A7CEF3-57C2-411B-AF96-D570FEFECAFC}" srcOrd="0" destOrd="1" presId="urn:microsoft.com/office/officeart/2005/8/layout/hList1"/>
    <dgm:cxn modelId="{8C0D15BE-22E1-4884-B9A3-79347B27F769}" type="presOf" srcId="{85735C07-09AC-4784-BA2D-F7DF9F20B1CC}" destId="{41A95940-A4F4-44F9-8010-0AFE94A58A19}" srcOrd="0" destOrd="0" presId="urn:microsoft.com/office/officeart/2005/8/layout/hList1"/>
    <dgm:cxn modelId="{12631143-66DF-4598-8987-FF3CA1EF6771}" type="presOf" srcId="{C2C90614-E0CB-40D6-8A2B-6CAC7A54E59A}" destId="{41A95940-A4F4-44F9-8010-0AFE94A58A19}" srcOrd="0" destOrd="2" presId="urn:microsoft.com/office/officeart/2005/8/layout/hList1"/>
    <dgm:cxn modelId="{DF84ECFA-EFEC-4716-AF2B-0A51E1B13BC7}" srcId="{89A2E629-B9E0-4BC4-BA60-17A3F4498E6B}" destId="{CC99C36B-88D8-4B8F-A071-18EF17DE621C}" srcOrd="1" destOrd="0" parTransId="{746AB0A5-B77D-448F-BB19-8CABC38A9B22}" sibTransId="{9A98C66A-129B-4F85-A07B-6F66395ED327}"/>
    <dgm:cxn modelId="{FCC9FAC2-ECA3-4A3D-8151-1CC9E6F3CDBE}" srcId="{C4EF4230-0632-4AEE-A15F-C6EE1AB62A5F}" destId="{81F6D4BB-9E38-4EF6-9A8B-F2C84580DC35}" srcOrd="1" destOrd="0" parTransId="{05CFD6A4-39FA-47EE-BD7B-FC9869C66345}" sibTransId="{216EF1BE-247D-4846-AF23-F7CA15215D19}"/>
    <dgm:cxn modelId="{18BE039D-FA9F-4BE2-A39C-FD49A65F2825}" srcId="{088B538C-AC93-4B3F-BD7C-574B0170E12F}" destId="{89A2E629-B9E0-4BC4-BA60-17A3F4498E6B}" srcOrd="1" destOrd="0" parTransId="{99FEDE79-A2E2-4C5F-A2D3-38A30758B76C}" sibTransId="{53B782A4-15AC-42D4-B49C-4BDD755CCABA}"/>
    <dgm:cxn modelId="{F2564705-A730-4D30-962A-813F0853FD3A}" srcId="{088B538C-AC93-4B3F-BD7C-574B0170E12F}" destId="{2EA10F9B-76B7-4C71-889C-06E2F746CE5F}" srcOrd="2" destOrd="0" parTransId="{64E6BCC7-D921-44FE-B8D0-04BE9BF9F327}" sibTransId="{A8F88418-9834-4EED-B080-F83632CD634B}"/>
    <dgm:cxn modelId="{53D9F5ED-F539-4578-9FF9-EBE23728D9DF}" type="presOf" srcId="{078E86FD-3A57-4610-A248-9543E5CFF31C}" destId="{F0A7CEF3-57C2-411B-AF96-D570FEFECAFC}" srcOrd="0" destOrd="0" presId="urn:microsoft.com/office/officeart/2005/8/layout/hList1"/>
    <dgm:cxn modelId="{C592E7CD-A37E-4A09-A3B6-02C789892C22}" type="presOf" srcId="{81F6D4BB-9E38-4EF6-9A8B-F2C84580DC35}" destId="{41A95940-A4F4-44F9-8010-0AFE94A58A19}" srcOrd="0" destOrd="1" presId="urn:microsoft.com/office/officeart/2005/8/layout/hList1"/>
    <dgm:cxn modelId="{7E559BF6-6053-4AA9-BFD3-EA91089D3165}" type="presOf" srcId="{088B538C-AC93-4B3F-BD7C-574B0170E12F}" destId="{C8528E92-9D76-4AE5-B21A-7CEA54001787}" srcOrd="0" destOrd="0" presId="urn:microsoft.com/office/officeart/2005/8/layout/hList1"/>
    <dgm:cxn modelId="{13F84C83-EB47-4D5C-A089-352AE40FAB34}" type="presParOf" srcId="{C8528E92-9D76-4AE5-B21A-7CEA54001787}" destId="{A1EC5E33-F7F0-481A-BD4B-AB7DC701E652}" srcOrd="0" destOrd="0" presId="urn:microsoft.com/office/officeart/2005/8/layout/hList1"/>
    <dgm:cxn modelId="{473947A4-F85F-4534-B0C8-83652016EB06}" type="presParOf" srcId="{A1EC5E33-F7F0-481A-BD4B-AB7DC701E652}" destId="{ADF1CE29-8FBB-4F71-8254-72C758746D7B}" srcOrd="0" destOrd="0" presId="urn:microsoft.com/office/officeart/2005/8/layout/hList1"/>
    <dgm:cxn modelId="{843DDAFA-E47B-47E3-B848-29CE398DC180}" type="presParOf" srcId="{A1EC5E33-F7F0-481A-BD4B-AB7DC701E652}" destId="{41A95940-A4F4-44F9-8010-0AFE94A58A19}" srcOrd="1" destOrd="0" presId="urn:microsoft.com/office/officeart/2005/8/layout/hList1"/>
    <dgm:cxn modelId="{D2420050-9874-476F-BE01-F65D515CA75C}" type="presParOf" srcId="{C8528E92-9D76-4AE5-B21A-7CEA54001787}" destId="{6F7C604D-AA48-4393-8360-38385F4C7E48}" srcOrd="1" destOrd="0" presId="urn:microsoft.com/office/officeart/2005/8/layout/hList1"/>
    <dgm:cxn modelId="{077FAFE0-A7D1-4DB8-8AF9-F47BC3CD604A}" type="presParOf" srcId="{C8528E92-9D76-4AE5-B21A-7CEA54001787}" destId="{A8F642D5-ADFA-43EB-A73B-E3A3123D2B99}" srcOrd="2" destOrd="0" presId="urn:microsoft.com/office/officeart/2005/8/layout/hList1"/>
    <dgm:cxn modelId="{7CB32186-B16C-4B4F-AB87-6433DA83083C}" type="presParOf" srcId="{A8F642D5-ADFA-43EB-A73B-E3A3123D2B99}" destId="{557408D8-E485-43A6-AE9F-626D1EF4F1FA}" srcOrd="0" destOrd="0" presId="urn:microsoft.com/office/officeart/2005/8/layout/hList1"/>
    <dgm:cxn modelId="{115406FB-4865-4E78-B523-FDF47427BB87}" type="presParOf" srcId="{A8F642D5-ADFA-43EB-A73B-E3A3123D2B99}" destId="{F0A7CEF3-57C2-411B-AF96-D570FEFECAFC}" srcOrd="1" destOrd="0" presId="urn:microsoft.com/office/officeart/2005/8/layout/hList1"/>
    <dgm:cxn modelId="{B22A0B5C-CA77-4E8B-A5EF-83ED0E937C8F}" type="presParOf" srcId="{C8528E92-9D76-4AE5-B21A-7CEA54001787}" destId="{1F83D7FE-EA49-47C8-B065-6E8FFA9E3C40}" srcOrd="3" destOrd="0" presId="urn:microsoft.com/office/officeart/2005/8/layout/hList1"/>
    <dgm:cxn modelId="{F20C31F9-7470-491B-BAAA-018787B58AF2}" type="presParOf" srcId="{C8528E92-9D76-4AE5-B21A-7CEA54001787}" destId="{4B9D8794-489F-4FA8-A993-A45B8E59AEF6}" srcOrd="4" destOrd="0" presId="urn:microsoft.com/office/officeart/2005/8/layout/hList1"/>
    <dgm:cxn modelId="{FFF37D51-D1AE-42E0-89DB-0354115FAD36}" type="presParOf" srcId="{4B9D8794-489F-4FA8-A993-A45B8E59AEF6}" destId="{39FA0315-4353-4B24-B2FD-F311DD3286E1}" srcOrd="0" destOrd="0" presId="urn:microsoft.com/office/officeart/2005/8/layout/hList1"/>
    <dgm:cxn modelId="{E17B8A32-E2A0-414F-B129-2681BCE430C5}" type="presParOf" srcId="{4B9D8794-489F-4FA8-A993-A45B8E59AEF6}" destId="{E39C7BA6-488B-4331-90C2-0229A9CE05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1CE29-8FBB-4F71-8254-72C758746D7B}">
      <dsp:nvSpPr>
        <dsp:cNvPr id="0" name=""/>
        <dsp:cNvSpPr/>
      </dsp:nvSpPr>
      <dsp:spPr>
        <a:xfrm>
          <a:off x="2571" y="103108"/>
          <a:ext cx="2507455"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WG1 Setting the Framework</a:t>
          </a:r>
          <a:endParaRPr lang="en-CA" sz="2000" kern="1200" dirty="0"/>
        </a:p>
      </dsp:txBody>
      <dsp:txXfrm>
        <a:off x="2571" y="103108"/>
        <a:ext cx="2507455" cy="1002982"/>
      </dsp:txXfrm>
    </dsp:sp>
    <dsp:sp modelId="{41A95940-A4F4-44F9-8010-0AFE94A58A19}">
      <dsp:nvSpPr>
        <dsp:cNvPr id="0" name=""/>
        <dsp:cNvSpPr/>
      </dsp:nvSpPr>
      <dsp:spPr>
        <a:xfrm>
          <a:off x="2571" y="1106091"/>
          <a:ext cx="250745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Urban Planning</a:t>
          </a:r>
          <a:endParaRPr lang="en-CA" sz="2000" kern="1200" dirty="0"/>
        </a:p>
        <a:p>
          <a:pPr marL="228600" lvl="1" indent="-228600" algn="l" defTabSz="889000">
            <a:lnSpc>
              <a:spcPct val="90000"/>
            </a:lnSpc>
            <a:spcBef>
              <a:spcPct val="0"/>
            </a:spcBef>
            <a:spcAft>
              <a:spcPct val="15000"/>
            </a:spcAft>
            <a:buChar char="••"/>
          </a:pPr>
          <a:r>
            <a:rPr lang="en-US" sz="2000" kern="1200" dirty="0" smtClean="0"/>
            <a:t>Policy, Standards and Regulation</a:t>
          </a:r>
          <a:endParaRPr lang="en-CA" sz="2000" kern="1200" dirty="0"/>
        </a:p>
        <a:p>
          <a:pPr marL="228600" lvl="1" indent="-228600" algn="l" defTabSz="889000">
            <a:lnSpc>
              <a:spcPct val="90000"/>
            </a:lnSpc>
            <a:spcBef>
              <a:spcPct val="0"/>
            </a:spcBef>
            <a:spcAft>
              <a:spcPct val="15000"/>
            </a:spcAft>
            <a:buChar char="••"/>
          </a:pPr>
          <a:r>
            <a:rPr lang="en-US" sz="2000" kern="1200" dirty="0" smtClean="0"/>
            <a:t>Key Performance Indicators</a:t>
          </a:r>
          <a:endParaRPr lang="en-CA" sz="2000" kern="1200" dirty="0"/>
        </a:p>
      </dsp:txBody>
      <dsp:txXfrm>
        <a:off x="2571" y="1106091"/>
        <a:ext cx="2507455" cy="2854800"/>
      </dsp:txXfrm>
    </dsp:sp>
    <dsp:sp modelId="{557408D8-E485-43A6-AE9F-626D1EF4F1FA}">
      <dsp:nvSpPr>
        <dsp:cNvPr id="0" name=""/>
        <dsp:cNvSpPr/>
      </dsp:nvSpPr>
      <dsp:spPr>
        <a:xfrm>
          <a:off x="2861071" y="103108"/>
          <a:ext cx="2507455"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WG 2Connecting Cities and Communities</a:t>
          </a:r>
          <a:endParaRPr lang="en-CA" sz="2000" kern="1200" dirty="0"/>
        </a:p>
      </dsp:txBody>
      <dsp:txXfrm>
        <a:off x="2861071" y="103108"/>
        <a:ext cx="2507455" cy="1002982"/>
      </dsp:txXfrm>
    </dsp:sp>
    <dsp:sp modelId="{F0A7CEF3-57C2-411B-AF96-D570FEFECAFC}">
      <dsp:nvSpPr>
        <dsp:cNvPr id="0" name=""/>
        <dsp:cNvSpPr/>
      </dsp:nvSpPr>
      <dsp:spPr>
        <a:xfrm>
          <a:off x="2861071" y="1106091"/>
          <a:ext cx="250745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Smart Living</a:t>
          </a:r>
          <a:endParaRPr lang="en-CA" sz="2000" kern="1200" dirty="0"/>
        </a:p>
        <a:p>
          <a:pPr marL="228600" lvl="1" indent="-228600" algn="l" defTabSz="889000">
            <a:lnSpc>
              <a:spcPct val="90000"/>
            </a:lnSpc>
            <a:spcBef>
              <a:spcPct val="0"/>
            </a:spcBef>
            <a:spcAft>
              <a:spcPct val="15000"/>
            </a:spcAft>
            <a:buChar char="••"/>
          </a:pPr>
          <a:r>
            <a:rPr lang="en-US" sz="2000" kern="1200" dirty="0" smtClean="0"/>
            <a:t>Smart Mobility</a:t>
          </a:r>
          <a:endParaRPr lang="en-CA" sz="2000" kern="1200" dirty="0"/>
        </a:p>
        <a:p>
          <a:pPr marL="228600" lvl="1" indent="-228600" algn="l" defTabSz="889000">
            <a:lnSpc>
              <a:spcPct val="90000"/>
            </a:lnSpc>
            <a:spcBef>
              <a:spcPct val="0"/>
            </a:spcBef>
            <a:spcAft>
              <a:spcPct val="15000"/>
            </a:spcAft>
            <a:buChar char="••"/>
          </a:pPr>
          <a:r>
            <a:rPr lang="en-US" sz="2000" kern="1200" dirty="0" smtClean="0"/>
            <a:t>Smart Environment</a:t>
          </a:r>
          <a:endParaRPr lang="en-CA" sz="2000" kern="1200" dirty="0"/>
        </a:p>
      </dsp:txBody>
      <dsp:txXfrm>
        <a:off x="2861071" y="1106091"/>
        <a:ext cx="2507455" cy="2854800"/>
      </dsp:txXfrm>
    </dsp:sp>
    <dsp:sp modelId="{39FA0315-4353-4B24-B2FD-F311DD3286E1}">
      <dsp:nvSpPr>
        <dsp:cNvPr id="0" name=""/>
        <dsp:cNvSpPr/>
      </dsp:nvSpPr>
      <dsp:spPr>
        <a:xfrm>
          <a:off x="5719571" y="103108"/>
          <a:ext cx="2507455"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WG3 Enhancing Innovation and Participation</a:t>
          </a:r>
          <a:endParaRPr lang="en-CA" sz="2000" kern="1200" dirty="0"/>
        </a:p>
      </dsp:txBody>
      <dsp:txXfrm>
        <a:off x="5719571" y="103108"/>
        <a:ext cx="2507455" cy="1002982"/>
      </dsp:txXfrm>
    </dsp:sp>
    <dsp:sp modelId="{E39C7BA6-488B-4331-90C2-0229A9CE051E}">
      <dsp:nvSpPr>
        <dsp:cNvPr id="0" name=""/>
        <dsp:cNvSpPr/>
      </dsp:nvSpPr>
      <dsp:spPr>
        <a:xfrm>
          <a:off x="5719571" y="1106091"/>
          <a:ext cx="250745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Smart Governance</a:t>
          </a:r>
          <a:endParaRPr lang="en-CA" sz="2000" kern="1200" dirty="0"/>
        </a:p>
        <a:p>
          <a:pPr marL="228600" lvl="1" indent="-228600" algn="l" defTabSz="889000">
            <a:lnSpc>
              <a:spcPct val="90000"/>
            </a:lnSpc>
            <a:spcBef>
              <a:spcPct val="0"/>
            </a:spcBef>
            <a:spcAft>
              <a:spcPct val="15000"/>
            </a:spcAft>
            <a:buChar char="••"/>
          </a:pPr>
          <a:r>
            <a:rPr lang="en-US" sz="2000" kern="1200" dirty="0" smtClean="0"/>
            <a:t>Smart People</a:t>
          </a:r>
          <a:endParaRPr lang="en-CA" sz="2000" kern="1200" dirty="0"/>
        </a:p>
        <a:p>
          <a:pPr marL="228600" lvl="1" indent="-228600" algn="l" defTabSz="889000">
            <a:lnSpc>
              <a:spcPct val="90000"/>
            </a:lnSpc>
            <a:spcBef>
              <a:spcPct val="0"/>
            </a:spcBef>
            <a:spcAft>
              <a:spcPct val="15000"/>
            </a:spcAft>
            <a:buChar char="••"/>
          </a:pPr>
          <a:r>
            <a:rPr lang="en-US" sz="2000" kern="1200" dirty="0" smtClean="0"/>
            <a:t>Smart Economy</a:t>
          </a:r>
          <a:endParaRPr lang="en-CA" sz="2000" kern="1200" dirty="0"/>
        </a:p>
      </dsp:txBody>
      <dsp:txXfrm>
        <a:off x="5719571" y="1106091"/>
        <a:ext cx="2507455"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itu.int/en/ITU-T/ssc/united/Pages/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Smart </a:t>
            </a:r>
            <a:r>
              <a:rPr lang="en-US" dirty="0"/>
              <a:t>Sustainable </a:t>
            </a:r>
            <a:r>
              <a:rPr lang="en-US" dirty="0" smtClean="0"/>
              <a:t>Cities</a:t>
            </a:r>
            <a:endParaRPr lang="en-US" dirty="0"/>
          </a:p>
        </p:txBody>
      </p:sp>
      <p:sp>
        <p:nvSpPr>
          <p:cNvPr id="5" name="Subtitle 4"/>
          <p:cNvSpPr>
            <a:spLocks noGrp="1"/>
          </p:cNvSpPr>
          <p:nvPr>
            <p:ph type="subTitle" idx="1"/>
          </p:nvPr>
        </p:nvSpPr>
        <p:spPr>
          <a:xfrm>
            <a:off x="853440" y="3886200"/>
            <a:ext cx="7473696" cy="1752600"/>
          </a:xfrm>
        </p:spPr>
        <p:txBody>
          <a:bodyPr>
            <a:normAutofit/>
          </a:bodyPr>
          <a:lstStyle/>
          <a:p>
            <a:r>
              <a:rPr lang="en-US" sz="3200" dirty="0"/>
              <a:t>United for Smart Sustainable </a:t>
            </a:r>
            <a:r>
              <a:rPr lang="en-US" sz="3200" dirty="0" smtClean="0"/>
              <a:t>Cities (U4SSC)</a:t>
            </a:r>
            <a:r>
              <a:rPr lang="en-US" sz="3200" dirty="0"/>
              <a:t/>
            </a:r>
            <a:br>
              <a:rPr lang="en-US" sz="3200" dirty="0"/>
            </a:br>
            <a:r>
              <a:rPr lang="en-US" sz="3200" dirty="0"/>
              <a:t>KPIs for Smart Sustainable Cities</a:t>
            </a:r>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smtClean="0">
                <a:solidFill>
                  <a:srgbClr val="558ED5"/>
                </a:solidFill>
              </a:rPr>
              <a:t>John Smiciklas</a:t>
            </a:r>
          </a:p>
          <a:p>
            <a:r>
              <a:rPr lang="en-US" sz="3000" b="0" i="1" dirty="0" smtClean="0">
                <a:solidFill>
                  <a:srgbClr val="558ED5"/>
                </a:solidFill>
              </a:rPr>
              <a:t>Green Standards Week September 2016</a:t>
            </a:r>
          </a:p>
          <a:p>
            <a:r>
              <a:rPr lang="en-US" sz="3000" b="0" i="1" dirty="0" smtClean="0">
                <a:solidFill>
                  <a:srgbClr val="558ED5"/>
                </a:solidFill>
              </a:rPr>
              <a:t>Montevideo , Uruguay</a:t>
            </a:r>
            <a:endParaRPr lang="en-US" sz="3000" b="0" i="1" dirty="0">
              <a:solidFill>
                <a:srgbClr val="558ED5"/>
              </a:solidFill>
            </a:endParaRPr>
          </a:p>
        </p:txBody>
      </p:sp>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ITU – UNECE </a:t>
            </a:r>
            <a:br>
              <a:rPr lang="en-US" dirty="0" smtClean="0"/>
            </a:br>
            <a:r>
              <a:rPr lang="en-US" dirty="0" smtClean="0"/>
              <a:t>Smart Sustainable Cities KPIs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3600" dirty="0" smtClean="0"/>
              <a:t>Pilot cities</a:t>
            </a:r>
          </a:p>
          <a:p>
            <a:pPr lvl="2">
              <a:spcBef>
                <a:spcPts val="600"/>
              </a:spcBef>
            </a:pPr>
            <a:r>
              <a:rPr lang="en-CA" dirty="0" smtClean="0"/>
              <a:t>Dubai</a:t>
            </a:r>
          </a:p>
          <a:p>
            <a:pPr lvl="2">
              <a:spcBef>
                <a:spcPts val="600"/>
              </a:spcBef>
            </a:pPr>
            <a:r>
              <a:rPr lang="en-CA" dirty="0" smtClean="0"/>
              <a:t>Singapore</a:t>
            </a:r>
          </a:p>
          <a:p>
            <a:pPr lvl="2">
              <a:spcBef>
                <a:spcPts val="600"/>
              </a:spcBef>
            </a:pPr>
            <a:r>
              <a:rPr lang="en-CA" dirty="0" smtClean="0"/>
              <a:t>Manizales</a:t>
            </a:r>
          </a:p>
          <a:p>
            <a:pPr lvl="2">
              <a:spcBef>
                <a:spcPts val="600"/>
              </a:spcBef>
            </a:pPr>
            <a:r>
              <a:rPr lang="en-CA" dirty="0" smtClean="0"/>
              <a:t>Montevideo</a:t>
            </a:r>
          </a:p>
          <a:p>
            <a:pPr lvl="2">
              <a:spcBef>
                <a:spcPts val="600"/>
              </a:spcBef>
            </a:pPr>
            <a:r>
              <a:rPr lang="en-CA" dirty="0" smtClean="0"/>
              <a:t>Buenos Aires</a:t>
            </a:r>
          </a:p>
          <a:p>
            <a:pPr lvl="2">
              <a:spcBef>
                <a:spcPts val="600"/>
              </a:spcBef>
            </a:pPr>
            <a:r>
              <a:rPr lang="en-CA" dirty="0" smtClean="0"/>
              <a:t>Valencia</a:t>
            </a:r>
          </a:p>
          <a:p>
            <a:pPr lvl="2">
              <a:spcBef>
                <a:spcPts val="600"/>
              </a:spcBef>
            </a:pPr>
            <a:r>
              <a:rPr lang="en-CA" dirty="0" smtClean="0"/>
              <a:t>Rimini</a:t>
            </a:r>
            <a:r>
              <a:rPr lang="en-CA" dirty="0"/>
              <a:t> </a:t>
            </a:r>
            <a:endParaRPr lang="en-US" dirty="0"/>
          </a:p>
        </p:txBody>
      </p:sp>
    </p:spTree>
    <p:extLst>
      <p:ext uri="{BB962C8B-B14F-4D97-AF65-F5344CB8AC3E}">
        <p14:creationId xmlns:p14="http://schemas.microsoft.com/office/powerpoint/2010/main" val="2847365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ITU – UNECE </a:t>
            </a:r>
            <a:br>
              <a:rPr lang="en-US" dirty="0" smtClean="0"/>
            </a:br>
            <a:r>
              <a:rPr lang="en-US" dirty="0" smtClean="0"/>
              <a:t>Smart Sustainable Cities KPIs</a:t>
            </a:r>
            <a:endParaRPr lang="en-US" dirty="0"/>
          </a:p>
        </p:txBody>
      </p:sp>
      <p:sp>
        <p:nvSpPr>
          <p:cNvPr id="2" name="Rectangle 1"/>
          <p:cNvSpPr/>
          <p:nvPr/>
        </p:nvSpPr>
        <p:spPr>
          <a:xfrm>
            <a:off x="742951" y="1783140"/>
            <a:ext cx="7724774" cy="3908762"/>
          </a:xfrm>
          <a:prstGeom prst="rect">
            <a:avLst/>
          </a:prstGeom>
        </p:spPr>
        <p:txBody>
          <a:bodyPr wrap="square">
            <a:spAutoFit/>
          </a:bodyPr>
          <a:lstStyle/>
          <a:p>
            <a:r>
              <a:rPr lang="en-US" sz="3200" dirty="0">
                <a:solidFill>
                  <a:schemeClr val="tx2">
                    <a:lumMod val="60000"/>
                    <a:lumOff val="40000"/>
                  </a:schemeClr>
                </a:solidFill>
              </a:rPr>
              <a:t>3 </a:t>
            </a:r>
            <a:r>
              <a:rPr lang="en-US" sz="3200">
                <a:solidFill>
                  <a:schemeClr val="tx2">
                    <a:lumMod val="60000"/>
                    <a:lumOff val="40000"/>
                  </a:schemeClr>
                </a:solidFill>
              </a:rPr>
              <a:t>Working </a:t>
            </a:r>
            <a:r>
              <a:rPr lang="en-US" sz="3200" smtClean="0">
                <a:solidFill>
                  <a:schemeClr val="tx2">
                    <a:lumMod val="60000"/>
                    <a:lumOff val="40000"/>
                  </a:schemeClr>
                </a:solidFill>
              </a:rPr>
              <a:t>Groups</a:t>
            </a:r>
            <a:endParaRPr lang="en-US" sz="3200" dirty="0">
              <a:solidFill>
                <a:schemeClr val="tx2">
                  <a:lumMod val="60000"/>
                  <a:lumOff val="40000"/>
                </a:schemeClr>
              </a:solidFill>
            </a:endParaRPr>
          </a:p>
          <a:p>
            <a:endParaRPr lang="en-US" sz="2400" dirty="0">
              <a:solidFill>
                <a:schemeClr val="tx2">
                  <a:lumMod val="60000"/>
                  <a:lumOff val="40000"/>
                </a:schemeClr>
              </a:solidFill>
            </a:endParaRPr>
          </a:p>
          <a:p>
            <a:r>
              <a:rPr lang="en-US" sz="2400" dirty="0">
                <a:solidFill>
                  <a:schemeClr val="tx2">
                    <a:lumMod val="60000"/>
                    <a:lumOff val="40000"/>
                  </a:schemeClr>
                </a:solidFill>
              </a:rPr>
              <a:t>Economy Group Leader:</a:t>
            </a:r>
          </a:p>
          <a:p>
            <a:r>
              <a:rPr lang="en-US" sz="2400" dirty="0" smtClean="0">
                <a:solidFill>
                  <a:schemeClr val="tx2">
                    <a:lumMod val="60000"/>
                    <a:lumOff val="40000"/>
                  </a:schemeClr>
                </a:solidFill>
              </a:rPr>
              <a:t>Mr. John </a:t>
            </a:r>
            <a:r>
              <a:rPr lang="en-US" sz="2400" dirty="0">
                <a:solidFill>
                  <a:schemeClr val="tx2">
                    <a:lumMod val="60000"/>
                    <a:lumOff val="40000"/>
                  </a:schemeClr>
                </a:solidFill>
              </a:rPr>
              <a:t>Smiciklas (BOMA)</a:t>
            </a:r>
          </a:p>
          <a:p>
            <a:endParaRPr lang="en-US" sz="2400" dirty="0">
              <a:solidFill>
                <a:schemeClr val="tx2">
                  <a:lumMod val="60000"/>
                  <a:lumOff val="40000"/>
                </a:schemeClr>
              </a:solidFill>
            </a:endParaRPr>
          </a:p>
          <a:p>
            <a:r>
              <a:rPr lang="en-US" sz="2400" dirty="0">
                <a:solidFill>
                  <a:schemeClr val="tx2">
                    <a:lumMod val="60000"/>
                    <a:lumOff val="40000"/>
                  </a:schemeClr>
                </a:solidFill>
              </a:rPr>
              <a:t>Environment Group Leader:</a:t>
            </a:r>
          </a:p>
          <a:p>
            <a:r>
              <a:rPr lang="en-US" sz="2400" dirty="0" smtClean="0">
                <a:solidFill>
                  <a:schemeClr val="tx2">
                    <a:lumMod val="60000"/>
                    <a:lumOff val="40000"/>
                  </a:schemeClr>
                </a:solidFill>
              </a:rPr>
              <a:t>Ms. Gundula </a:t>
            </a:r>
            <a:r>
              <a:rPr lang="en-US" sz="2400" dirty="0">
                <a:solidFill>
                  <a:schemeClr val="tx2">
                    <a:lumMod val="60000"/>
                    <a:lumOff val="40000"/>
                  </a:schemeClr>
                </a:solidFill>
              </a:rPr>
              <a:t>Prokop (Environment Agency Austria)</a:t>
            </a:r>
          </a:p>
          <a:p>
            <a:endParaRPr lang="en-US" sz="2400" dirty="0">
              <a:solidFill>
                <a:schemeClr val="tx2">
                  <a:lumMod val="60000"/>
                  <a:lumOff val="40000"/>
                </a:schemeClr>
              </a:solidFill>
            </a:endParaRPr>
          </a:p>
          <a:p>
            <a:r>
              <a:rPr lang="en-US" sz="2400" dirty="0">
                <a:solidFill>
                  <a:schemeClr val="tx2">
                    <a:lumMod val="60000"/>
                    <a:lumOff val="40000"/>
                  </a:schemeClr>
                </a:solidFill>
              </a:rPr>
              <a:t>Society and Culture Group Leader:</a:t>
            </a:r>
          </a:p>
          <a:p>
            <a:r>
              <a:rPr lang="en-US" sz="2400" dirty="0">
                <a:solidFill>
                  <a:schemeClr val="tx2">
                    <a:lumMod val="60000"/>
                    <a:lumOff val="40000"/>
                  </a:schemeClr>
                </a:solidFill>
              </a:rPr>
              <a:t>Mr. Pawel </a:t>
            </a:r>
            <a:r>
              <a:rPr lang="en-US" sz="2400" dirty="0" err="1">
                <a:solidFill>
                  <a:schemeClr val="tx2">
                    <a:lumMod val="60000"/>
                    <a:lumOff val="40000"/>
                  </a:schemeClr>
                </a:solidFill>
              </a:rPr>
              <a:t>Stano</a:t>
            </a:r>
            <a:r>
              <a:rPr lang="en-US" sz="2400" dirty="0">
                <a:solidFill>
                  <a:schemeClr val="tx2">
                    <a:lumMod val="60000"/>
                    <a:lumOff val="40000"/>
                  </a:schemeClr>
                </a:solidFill>
              </a:rPr>
              <a:t> (JRC-European </a:t>
            </a:r>
            <a:r>
              <a:rPr lang="en-US" sz="2400" dirty="0" smtClean="0">
                <a:solidFill>
                  <a:schemeClr val="tx2">
                    <a:lumMod val="60000"/>
                    <a:lumOff val="40000"/>
                  </a:schemeClr>
                </a:solidFill>
              </a:rPr>
              <a:t>Commission)</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980188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241" y="77878"/>
            <a:ext cx="8686801" cy="642509"/>
            <a:chOff x="838200" y="304800"/>
            <a:chExt cx="7620001" cy="754623"/>
          </a:xfrm>
        </p:grpSpPr>
        <p:sp>
          <p:nvSpPr>
            <p:cNvPr id="3" name="Rectangle 2"/>
            <p:cNvSpPr/>
            <p:nvPr/>
          </p:nvSpPr>
          <p:spPr>
            <a:xfrm>
              <a:off x="838200" y="304800"/>
              <a:ext cx="7620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ECONOMY</a:t>
              </a:r>
              <a:endParaRPr lang="en-US" dirty="0"/>
            </a:p>
          </p:txBody>
        </p:sp>
        <p:sp>
          <p:nvSpPr>
            <p:cNvPr id="4" name="Rectangle 3"/>
            <p:cNvSpPr/>
            <p:nvPr/>
          </p:nvSpPr>
          <p:spPr>
            <a:xfrm>
              <a:off x="843688" y="797421"/>
              <a:ext cx="2400828" cy="253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ICT</a:t>
              </a:r>
              <a:endParaRPr lang="en-US" dirty="0"/>
            </a:p>
          </p:txBody>
        </p:sp>
        <p:sp>
          <p:nvSpPr>
            <p:cNvPr id="5" name="Rectangle 4"/>
            <p:cNvSpPr/>
            <p:nvPr/>
          </p:nvSpPr>
          <p:spPr>
            <a:xfrm>
              <a:off x="3443603" y="797421"/>
              <a:ext cx="2406316" cy="253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Productivity</a:t>
              </a:r>
              <a:endParaRPr lang="en-US" dirty="0"/>
            </a:p>
          </p:txBody>
        </p:sp>
        <p:sp>
          <p:nvSpPr>
            <p:cNvPr id="6" name="Rectangle 5"/>
            <p:cNvSpPr/>
            <p:nvPr/>
          </p:nvSpPr>
          <p:spPr>
            <a:xfrm>
              <a:off x="6051885" y="803564"/>
              <a:ext cx="2406316" cy="255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 </a:t>
              </a:r>
              <a:endParaRPr lang="en-US" dirty="0"/>
            </a:p>
          </p:txBody>
        </p:sp>
      </p:grpSp>
      <p:sp>
        <p:nvSpPr>
          <p:cNvPr id="7" name="Rectangle 6"/>
          <p:cNvSpPr/>
          <p:nvPr/>
        </p:nvSpPr>
        <p:spPr>
          <a:xfrm>
            <a:off x="237984" y="1226297"/>
            <a:ext cx="1302067"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ICT Drainage system monitoring</a:t>
            </a:r>
          </a:p>
        </p:txBody>
      </p:sp>
      <p:sp>
        <p:nvSpPr>
          <p:cNvPr id="8" name="Rectangle 7"/>
          <p:cNvSpPr/>
          <p:nvPr/>
        </p:nvSpPr>
        <p:spPr>
          <a:xfrm>
            <a:off x="1670349" y="1226297"/>
            <a:ext cx="1307708"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ICT Noise monitoring </a:t>
            </a:r>
          </a:p>
        </p:txBody>
      </p:sp>
      <p:sp>
        <p:nvSpPr>
          <p:cNvPr id="9" name="Rectangle 8"/>
          <p:cNvSpPr/>
          <p:nvPr/>
        </p:nvSpPr>
        <p:spPr>
          <a:xfrm>
            <a:off x="237984" y="1968023"/>
            <a:ext cx="1302067"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Water Supply ICT Monitoring</a:t>
            </a:r>
            <a:endParaRPr lang="en-US" sz="1200" dirty="0">
              <a:solidFill>
                <a:schemeClr val="tx1"/>
              </a:solidFill>
            </a:endParaRPr>
          </a:p>
        </p:txBody>
      </p:sp>
      <p:sp>
        <p:nvSpPr>
          <p:cNvPr id="10" name="Rectangle 9"/>
          <p:cNvSpPr/>
          <p:nvPr/>
        </p:nvSpPr>
        <p:spPr>
          <a:xfrm>
            <a:off x="1670349" y="1994979"/>
            <a:ext cx="1307708"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Electricity supply system management using ICT</a:t>
            </a:r>
          </a:p>
        </p:txBody>
      </p:sp>
      <p:sp>
        <p:nvSpPr>
          <p:cNvPr id="11" name="Rectangle 10"/>
          <p:cNvSpPr/>
          <p:nvPr/>
        </p:nvSpPr>
        <p:spPr>
          <a:xfrm>
            <a:off x="7642904" y="1237312"/>
            <a:ext cx="1309201"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Sporting facilities</a:t>
            </a:r>
            <a:endParaRPr lang="en-US" sz="1200" dirty="0">
              <a:solidFill>
                <a:schemeClr val="tx1"/>
              </a:solidFill>
            </a:endParaRPr>
          </a:p>
        </p:txBody>
      </p:sp>
      <p:sp>
        <p:nvSpPr>
          <p:cNvPr id="12" name="Rectangle 11"/>
          <p:cNvSpPr/>
          <p:nvPr/>
        </p:nvSpPr>
        <p:spPr>
          <a:xfrm>
            <a:off x="3183517" y="1235002"/>
            <a:ext cx="1302067"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Labour</a:t>
            </a:r>
            <a:r>
              <a:rPr lang="en-US" sz="1200" dirty="0">
                <a:solidFill>
                  <a:schemeClr val="tx1"/>
                </a:solidFill>
              </a:rPr>
              <a:t> productivity</a:t>
            </a:r>
          </a:p>
        </p:txBody>
      </p:sp>
      <p:sp>
        <p:nvSpPr>
          <p:cNvPr id="13" name="Rectangle 12"/>
          <p:cNvSpPr/>
          <p:nvPr/>
        </p:nvSpPr>
        <p:spPr>
          <a:xfrm>
            <a:off x="4615882" y="1235002"/>
            <a:ext cx="1307708"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SMEs </a:t>
            </a:r>
            <a:endParaRPr lang="en-US" sz="1200" dirty="0">
              <a:solidFill>
                <a:schemeClr val="tx1"/>
              </a:solidFill>
            </a:endParaRPr>
          </a:p>
        </p:txBody>
      </p:sp>
      <p:sp>
        <p:nvSpPr>
          <p:cNvPr id="14" name="Rectangle 13"/>
          <p:cNvSpPr/>
          <p:nvPr/>
        </p:nvSpPr>
        <p:spPr>
          <a:xfrm>
            <a:off x="3183517" y="1976728"/>
            <a:ext cx="1302067"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Creative industry employment</a:t>
            </a:r>
            <a:endParaRPr lang="en-US" sz="1200" dirty="0">
              <a:solidFill>
                <a:schemeClr val="tx1"/>
              </a:solidFill>
            </a:endParaRPr>
          </a:p>
        </p:txBody>
      </p:sp>
      <p:sp>
        <p:nvSpPr>
          <p:cNvPr id="15" name="Rectangle 14"/>
          <p:cNvSpPr/>
          <p:nvPr/>
        </p:nvSpPr>
        <p:spPr>
          <a:xfrm>
            <a:off x="4615882" y="1976728"/>
            <a:ext cx="1307708"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Tourism industry employment</a:t>
            </a:r>
            <a:endParaRPr lang="en-US" sz="1200" dirty="0">
              <a:solidFill>
                <a:schemeClr val="tx1"/>
              </a:solidFill>
            </a:endParaRPr>
          </a:p>
        </p:txBody>
      </p:sp>
      <p:sp>
        <p:nvSpPr>
          <p:cNvPr id="16" name="Rectangle 15"/>
          <p:cNvSpPr/>
          <p:nvPr/>
        </p:nvSpPr>
        <p:spPr>
          <a:xfrm>
            <a:off x="6198207" y="1246837"/>
            <a:ext cx="1309201"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Water Supply loss</a:t>
            </a:r>
            <a:endParaRPr lang="en-US" sz="1200" dirty="0">
              <a:solidFill>
                <a:schemeClr val="tx1"/>
              </a:solidFill>
            </a:endParaRPr>
          </a:p>
        </p:txBody>
      </p:sp>
      <p:sp>
        <p:nvSpPr>
          <p:cNvPr id="17" name="Rectangle 16"/>
          <p:cNvSpPr/>
          <p:nvPr/>
        </p:nvSpPr>
        <p:spPr>
          <a:xfrm>
            <a:off x="237240" y="2714193"/>
            <a:ext cx="130355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Clean energy transportation</a:t>
            </a:r>
            <a:endParaRPr lang="en-US" sz="1200" dirty="0">
              <a:solidFill>
                <a:schemeClr val="tx1"/>
              </a:solidFill>
            </a:endParaRPr>
          </a:p>
        </p:txBody>
      </p:sp>
      <p:sp>
        <p:nvSpPr>
          <p:cNvPr id="18" name="Rectangle 17"/>
          <p:cNvSpPr/>
          <p:nvPr/>
        </p:nvSpPr>
        <p:spPr>
          <a:xfrm>
            <a:off x="1670349" y="2701411"/>
            <a:ext cx="130355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Clean energy transportation</a:t>
            </a:r>
          </a:p>
        </p:txBody>
      </p:sp>
      <p:sp>
        <p:nvSpPr>
          <p:cNvPr id="19" name="Rectangle 18"/>
          <p:cNvSpPr/>
          <p:nvPr/>
        </p:nvSpPr>
        <p:spPr>
          <a:xfrm>
            <a:off x="236498" y="3460363"/>
            <a:ext cx="1303553" cy="5309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Clean energy transportation</a:t>
            </a:r>
          </a:p>
        </p:txBody>
      </p:sp>
      <p:sp>
        <p:nvSpPr>
          <p:cNvPr id="20" name="Rectangle 19"/>
          <p:cNvSpPr/>
          <p:nvPr/>
        </p:nvSpPr>
        <p:spPr>
          <a:xfrm>
            <a:off x="1691924" y="3460364"/>
            <a:ext cx="1303553" cy="5751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Traffic monitoring</a:t>
            </a:r>
          </a:p>
        </p:txBody>
      </p:sp>
      <p:sp>
        <p:nvSpPr>
          <p:cNvPr id="21" name="Rectangle 20"/>
          <p:cNvSpPr/>
          <p:nvPr/>
        </p:nvSpPr>
        <p:spPr>
          <a:xfrm>
            <a:off x="6219314" y="1973981"/>
            <a:ext cx="130355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Pedestrian infrastructure</a:t>
            </a:r>
            <a:endParaRPr lang="en-US" sz="1200" dirty="0">
              <a:solidFill>
                <a:schemeClr val="tx1"/>
              </a:solidFill>
            </a:endParaRPr>
          </a:p>
        </p:txBody>
      </p:sp>
      <p:sp>
        <p:nvSpPr>
          <p:cNvPr id="22" name="Rectangle 21"/>
          <p:cNvSpPr/>
          <p:nvPr/>
        </p:nvSpPr>
        <p:spPr>
          <a:xfrm>
            <a:off x="7674740" y="1964456"/>
            <a:ext cx="130355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Urban development</a:t>
            </a:r>
          </a:p>
          <a:p>
            <a:pPr algn="ctr"/>
            <a:r>
              <a:rPr lang="en-US" sz="1050" dirty="0">
                <a:solidFill>
                  <a:schemeClr val="tx1"/>
                </a:solidFill>
              </a:rPr>
              <a:t>and spatial planning</a:t>
            </a:r>
          </a:p>
        </p:txBody>
      </p:sp>
      <p:grpSp>
        <p:nvGrpSpPr>
          <p:cNvPr id="25" name="Group 24"/>
          <p:cNvGrpSpPr/>
          <p:nvPr/>
        </p:nvGrpSpPr>
        <p:grpSpPr>
          <a:xfrm>
            <a:off x="230241" y="838328"/>
            <a:ext cx="8685191" cy="369332"/>
            <a:chOff x="0" y="1258365"/>
            <a:chExt cx="9144000" cy="476523"/>
          </a:xfrm>
        </p:grpSpPr>
        <p:cxnSp>
          <p:nvCxnSpPr>
            <p:cNvPr id="26" name="Straight Connector 25"/>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43905" y="1258365"/>
              <a:ext cx="3973087" cy="476523"/>
            </a:xfrm>
            <a:prstGeom prst="rect">
              <a:avLst/>
            </a:prstGeom>
            <a:solidFill>
              <a:schemeClr val="bg1"/>
            </a:solidFill>
          </p:spPr>
          <p:txBody>
            <a:bodyPr wrap="square" rtlCol="0">
              <a:spAutoFit/>
            </a:bodyPr>
            <a:lstStyle/>
            <a:p>
              <a:pPr algn="ctr"/>
              <a:r>
                <a:rPr lang="en-US" i="1" dirty="0" smtClean="0"/>
                <a:t>ADVANCED</a:t>
              </a:r>
              <a:endParaRPr lang="en-US" i="1" dirty="0"/>
            </a:p>
          </p:txBody>
        </p:sp>
        <p:sp>
          <p:nvSpPr>
            <p:cNvPr id="28" name="Double Brace 27"/>
            <p:cNvSpPr/>
            <p:nvPr/>
          </p:nvSpPr>
          <p:spPr>
            <a:xfrm>
              <a:off x="2843908" y="1315234"/>
              <a:ext cx="3973087" cy="31218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45" name="Rectangle 44"/>
          <p:cNvSpPr/>
          <p:nvPr/>
        </p:nvSpPr>
        <p:spPr>
          <a:xfrm>
            <a:off x="230241" y="4219688"/>
            <a:ext cx="1303553" cy="3771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Open data</a:t>
            </a:r>
          </a:p>
        </p:txBody>
      </p:sp>
      <p:sp>
        <p:nvSpPr>
          <p:cNvPr id="46" name="Rectangle 45"/>
          <p:cNvSpPr/>
          <p:nvPr/>
        </p:nvSpPr>
        <p:spPr>
          <a:xfrm>
            <a:off x="1685668" y="4219688"/>
            <a:ext cx="1303553" cy="3771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 Public Services adoption</a:t>
            </a:r>
          </a:p>
        </p:txBody>
      </p:sp>
    </p:spTree>
    <p:extLst>
      <p:ext uri="{BB962C8B-B14F-4D97-AF65-F5344CB8AC3E}">
        <p14:creationId xmlns:p14="http://schemas.microsoft.com/office/powerpoint/2010/main" val="153800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241" y="77878"/>
            <a:ext cx="8686801" cy="642509"/>
            <a:chOff x="838200" y="304800"/>
            <a:chExt cx="7620001" cy="754623"/>
          </a:xfrm>
        </p:grpSpPr>
        <p:sp>
          <p:nvSpPr>
            <p:cNvPr id="3" name="Rectangle 2"/>
            <p:cNvSpPr/>
            <p:nvPr/>
          </p:nvSpPr>
          <p:spPr>
            <a:xfrm>
              <a:off x="838200" y="304800"/>
              <a:ext cx="7620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ECONOMY</a:t>
              </a:r>
              <a:endParaRPr lang="en-US" dirty="0"/>
            </a:p>
          </p:txBody>
        </p:sp>
        <p:sp>
          <p:nvSpPr>
            <p:cNvPr id="4" name="Rectangle 3"/>
            <p:cNvSpPr/>
            <p:nvPr/>
          </p:nvSpPr>
          <p:spPr>
            <a:xfrm>
              <a:off x="843688" y="797421"/>
              <a:ext cx="2400828" cy="253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ICT</a:t>
              </a:r>
              <a:endParaRPr lang="en-US" dirty="0"/>
            </a:p>
          </p:txBody>
        </p:sp>
        <p:sp>
          <p:nvSpPr>
            <p:cNvPr id="5" name="Rectangle 4"/>
            <p:cNvSpPr/>
            <p:nvPr/>
          </p:nvSpPr>
          <p:spPr>
            <a:xfrm>
              <a:off x="3443603" y="797421"/>
              <a:ext cx="2406316" cy="253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Productivity</a:t>
              </a:r>
              <a:endParaRPr lang="en-US" dirty="0"/>
            </a:p>
          </p:txBody>
        </p:sp>
        <p:sp>
          <p:nvSpPr>
            <p:cNvPr id="6" name="Rectangle 5"/>
            <p:cNvSpPr/>
            <p:nvPr/>
          </p:nvSpPr>
          <p:spPr>
            <a:xfrm>
              <a:off x="6051885" y="803564"/>
              <a:ext cx="2406316" cy="255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 </a:t>
              </a:r>
              <a:endParaRPr lang="en-US" dirty="0"/>
            </a:p>
          </p:txBody>
        </p:sp>
      </p:grpSp>
      <p:grpSp>
        <p:nvGrpSpPr>
          <p:cNvPr id="29" name="Group 28"/>
          <p:cNvGrpSpPr/>
          <p:nvPr/>
        </p:nvGrpSpPr>
        <p:grpSpPr>
          <a:xfrm>
            <a:off x="230240" y="791582"/>
            <a:ext cx="8686799" cy="295889"/>
            <a:chOff x="0" y="1272254"/>
            <a:chExt cx="9144000" cy="369332"/>
          </a:xfrm>
        </p:grpSpPr>
        <p:cxnSp>
          <p:nvCxnSpPr>
            <p:cNvPr id="30" name="Straight Connector 29"/>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27298" y="1272254"/>
              <a:ext cx="1828800" cy="369332"/>
            </a:xfrm>
            <a:prstGeom prst="rect">
              <a:avLst/>
            </a:prstGeom>
            <a:solidFill>
              <a:schemeClr val="bg1"/>
            </a:solidFill>
          </p:spPr>
          <p:txBody>
            <a:bodyPr wrap="square" rtlCol="0">
              <a:spAutoFit/>
            </a:bodyPr>
            <a:lstStyle/>
            <a:p>
              <a:pPr algn="ctr"/>
              <a:r>
                <a:rPr lang="en-US" i="1" dirty="0" smtClean="0"/>
                <a:t>CORE</a:t>
              </a:r>
              <a:endParaRPr lang="en-US" i="1" dirty="0"/>
            </a:p>
          </p:txBody>
        </p:sp>
        <p:sp>
          <p:nvSpPr>
            <p:cNvPr id="32" name="Double Brace 31"/>
            <p:cNvSpPr/>
            <p:nvPr/>
          </p:nvSpPr>
          <p:spPr>
            <a:xfrm>
              <a:off x="3527298" y="1315235"/>
              <a:ext cx="1828800" cy="228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33" name="Rectangle 32"/>
          <p:cNvSpPr/>
          <p:nvPr/>
        </p:nvSpPr>
        <p:spPr>
          <a:xfrm>
            <a:off x="233367" y="1057617"/>
            <a:ext cx="1302067"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Internet Access</a:t>
            </a:r>
            <a:endParaRPr lang="en-US" sz="1200" dirty="0">
              <a:solidFill>
                <a:schemeClr val="tx1"/>
              </a:solidFill>
            </a:endParaRPr>
          </a:p>
        </p:txBody>
      </p:sp>
      <p:sp>
        <p:nvSpPr>
          <p:cNvPr id="34" name="Rectangle 33"/>
          <p:cNvSpPr/>
          <p:nvPr/>
        </p:nvSpPr>
        <p:spPr>
          <a:xfrm>
            <a:off x="1665732" y="1057617"/>
            <a:ext cx="1307708"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Household with a computer</a:t>
            </a:r>
          </a:p>
        </p:txBody>
      </p:sp>
      <p:sp>
        <p:nvSpPr>
          <p:cNvPr id="35" name="Rectangle 34"/>
          <p:cNvSpPr/>
          <p:nvPr/>
        </p:nvSpPr>
        <p:spPr>
          <a:xfrm>
            <a:off x="233367" y="1799343"/>
            <a:ext cx="1302067"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Fixed broadband subscriptions</a:t>
            </a:r>
          </a:p>
        </p:txBody>
      </p:sp>
      <p:sp>
        <p:nvSpPr>
          <p:cNvPr id="36" name="Rectangle 35"/>
          <p:cNvSpPr/>
          <p:nvPr/>
        </p:nvSpPr>
        <p:spPr>
          <a:xfrm>
            <a:off x="1665732" y="1799343"/>
            <a:ext cx="1307708"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Availability of smart water meters</a:t>
            </a:r>
          </a:p>
        </p:txBody>
      </p:sp>
      <p:sp>
        <p:nvSpPr>
          <p:cNvPr id="37" name="Rectangle 36"/>
          <p:cNvSpPr/>
          <p:nvPr/>
        </p:nvSpPr>
        <p:spPr>
          <a:xfrm>
            <a:off x="3200398" y="1074212"/>
            <a:ext cx="1303553"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R&amp;D expenditure</a:t>
            </a:r>
          </a:p>
        </p:txBody>
      </p:sp>
      <p:sp>
        <p:nvSpPr>
          <p:cNvPr id="38" name="Rectangle 37"/>
          <p:cNvSpPr/>
          <p:nvPr/>
        </p:nvSpPr>
        <p:spPr>
          <a:xfrm>
            <a:off x="4634398" y="1074212"/>
            <a:ext cx="1309201" cy="63848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Patents</a:t>
            </a:r>
            <a:endParaRPr lang="en-US" sz="1200" dirty="0">
              <a:solidFill>
                <a:schemeClr val="tx1"/>
              </a:solidFill>
            </a:endParaRPr>
          </a:p>
        </p:txBody>
      </p:sp>
      <p:sp>
        <p:nvSpPr>
          <p:cNvPr id="39" name="Rectangle 38"/>
          <p:cNvSpPr/>
          <p:nvPr/>
        </p:nvSpPr>
        <p:spPr>
          <a:xfrm>
            <a:off x="3200398" y="1799343"/>
            <a:ext cx="130355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Employment rate</a:t>
            </a:r>
          </a:p>
        </p:txBody>
      </p:sp>
      <p:sp>
        <p:nvSpPr>
          <p:cNvPr id="40" name="Rectangle 39"/>
          <p:cNvSpPr/>
          <p:nvPr/>
        </p:nvSpPr>
        <p:spPr>
          <a:xfrm>
            <a:off x="232623" y="2545513"/>
            <a:ext cx="130355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Availability of Smart electricity </a:t>
            </a:r>
            <a:r>
              <a:rPr lang="en-US" sz="1200" dirty="0" smtClean="0">
                <a:solidFill>
                  <a:schemeClr val="tx1"/>
                </a:solidFill>
              </a:rPr>
              <a:t>meters</a:t>
            </a:r>
            <a:endParaRPr lang="en-US" sz="1200" dirty="0">
              <a:solidFill>
                <a:schemeClr val="tx1"/>
              </a:solidFill>
            </a:endParaRPr>
          </a:p>
        </p:txBody>
      </p:sp>
      <p:sp>
        <p:nvSpPr>
          <p:cNvPr id="41" name="Rectangle 40"/>
          <p:cNvSpPr/>
          <p:nvPr/>
        </p:nvSpPr>
        <p:spPr>
          <a:xfrm>
            <a:off x="1664239" y="2545513"/>
            <a:ext cx="1309201"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Real-time public transport information</a:t>
            </a:r>
          </a:p>
        </p:txBody>
      </p:sp>
      <p:grpSp>
        <p:nvGrpSpPr>
          <p:cNvPr id="42" name="Group 41"/>
          <p:cNvGrpSpPr/>
          <p:nvPr/>
        </p:nvGrpSpPr>
        <p:grpSpPr>
          <a:xfrm>
            <a:off x="6149111" y="1057617"/>
            <a:ext cx="2767930" cy="3599453"/>
            <a:chOff x="6149111" y="1228614"/>
            <a:chExt cx="2767930" cy="3599453"/>
          </a:xfrm>
        </p:grpSpPr>
        <p:sp>
          <p:nvSpPr>
            <p:cNvPr id="43" name="Rectangle 42"/>
            <p:cNvSpPr/>
            <p:nvPr/>
          </p:nvSpPr>
          <p:spPr>
            <a:xfrm>
              <a:off x="6168915" y="1228614"/>
              <a:ext cx="1351977" cy="6550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Wireless broadband subscriptions</a:t>
              </a:r>
            </a:p>
          </p:txBody>
        </p:sp>
        <p:sp>
          <p:nvSpPr>
            <p:cNvPr id="44" name="Rectangle 43"/>
            <p:cNvSpPr/>
            <p:nvPr/>
          </p:nvSpPr>
          <p:spPr>
            <a:xfrm>
              <a:off x="7616716" y="1228614"/>
              <a:ext cx="1300324" cy="63725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Electricity system outage frequency</a:t>
              </a:r>
            </a:p>
          </p:txBody>
        </p:sp>
        <p:sp>
          <p:nvSpPr>
            <p:cNvPr id="47" name="Rectangle 46"/>
            <p:cNvSpPr/>
            <p:nvPr/>
          </p:nvSpPr>
          <p:spPr>
            <a:xfrm>
              <a:off x="6172019" y="1970339"/>
              <a:ext cx="1354372" cy="6200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Electricity system outrage time</a:t>
              </a:r>
            </a:p>
          </p:txBody>
        </p:sp>
        <p:sp>
          <p:nvSpPr>
            <p:cNvPr id="48" name="Rectangle 47"/>
            <p:cNvSpPr/>
            <p:nvPr/>
          </p:nvSpPr>
          <p:spPr>
            <a:xfrm>
              <a:off x="7616717" y="1970339"/>
              <a:ext cx="1300324" cy="6014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Public transport network</a:t>
              </a:r>
            </a:p>
          </p:txBody>
        </p:sp>
        <p:sp>
          <p:nvSpPr>
            <p:cNvPr id="49" name="Rectangle 48"/>
            <p:cNvSpPr/>
            <p:nvPr/>
          </p:nvSpPr>
          <p:spPr>
            <a:xfrm>
              <a:off x="6163097" y="2699353"/>
              <a:ext cx="1348613"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Road traffic efficiency</a:t>
              </a:r>
            </a:p>
          </p:txBody>
        </p:sp>
        <p:sp>
          <p:nvSpPr>
            <p:cNvPr id="50" name="Rectangle 49"/>
            <p:cNvSpPr/>
            <p:nvPr/>
          </p:nvSpPr>
          <p:spPr>
            <a:xfrm>
              <a:off x="7616717" y="2699352"/>
              <a:ext cx="1300324"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Public building sustainability</a:t>
              </a:r>
            </a:p>
          </p:txBody>
        </p:sp>
        <p:sp>
          <p:nvSpPr>
            <p:cNvPr id="51" name="Rectangle 50"/>
            <p:cNvSpPr/>
            <p:nvPr/>
          </p:nvSpPr>
          <p:spPr>
            <a:xfrm>
              <a:off x="6149111" y="3451435"/>
              <a:ext cx="1354372"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Wastewater </a:t>
              </a:r>
              <a:r>
                <a:rPr lang="en-US" sz="1200" dirty="0" smtClean="0">
                  <a:solidFill>
                    <a:schemeClr val="tx1"/>
                  </a:solidFill>
                </a:rPr>
                <a:t>collection</a:t>
              </a:r>
              <a:endParaRPr lang="en-US" sz="1200" dirty="0">
                <a:solidFill>
                  <a:schemeClr val="tx1"/>
                </a:solidFill>
              </a:endParaRPr>
            </a:p>
          </p:txBody>
        </p:sp>
        <p:sp>
          <p:nvSpPr>
            <p:cNvPr id="52" name="Rectangle 51"/>
            <p:cNvSpPr/>
            <p:nvPr/>
          </p:nvSpPr>
          <p:spPr>
            <a:xfrm>
              <a:off x="7616716" y="3451435"/>
              <a:ext cx="1300324"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Household sanitation</a:t>
              </a:r>
              <a:endParaRPr lang="en-US" sz="1200" dirty="0">
                <a:solidFill>
                  <a:schemeClr val="tx1"/>
                </a:solidFill>
              </a:endParaRPr>
            </a:p>
          </p:txBody>
        </p:sp>
        <p:sp>
          <p:nvSpPr>
            <p:cNvPr id="53" name="Rectangle 52"/>
            <p:cNvSpPr/>
            <p:nvPr/>
          </p:nvSpPr>
          <p:spPr>
            <a:xfrm>
              <a:off x="6163097" y="4184945"/>
              <a:ext cx="1357796"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Solid waste collection</a:t>
              </a:r>
            </a:p>
          </p:txBody>
        </p:sp>
        <p:sp>
          <p:nvSpPr>
            <p:cNvPr id="54" name="Rectangle 53"/>
            <p:cNvSpPr/>
            <p:nvPr/>
          </p:nvSpPr>
          <p:spPr>
            <a:xfrm>
              <a:off x="7616716" y="4203518"/>
              <a:ext cx="1300324" cy="6245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Access to Electricity</a:t>
              </a:r>
              <a:endParaRPr lang="en-US" sz="1200" dirty="0">
                <a:solidFill>
                  <a:schemeClr val="tx1"/>
                </a:solidFill>
              </a:endParaRPr>
            </a:p>
          </p:txBody>
        </p:sp>
      </p:grpSp>
    </p:spTree>
    <p:extLst>
      <p:ext uri="{BB962C8B-B14F-4D97-AF65-F5344CB8AC3E}">
        <p14:creationId xmlns:p14="http://schemas.microsoft.com/office/powerpoint/2010/main" val="124826270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241" y="126646"/>
            <a:ext cx="8686801" cy="642509"/>
            <a:chOff x="838200" y="304800"/>
            <a:chExt cx="7620001" cy="754623"/>
          </a:xfrm>
        </p:grpSpPr>
        <p:sp>
          <p:nvSpPr>
            <p:cNvPr id="3" name="Rectangle 2"/>
            <p:cNvSpPr/>
            <p:nvPr/>
          </p:nvSpPr>
          <p:spPr>
            <a:xfrm>
              <a:off x="838200" y="304800"/>
              <a:ext cx="7620000" cy="381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a:t>
              </a:r>
              <a:endParaRPr lang="en-US" dirty="0"/>
            </a:p>
          </p:txBody>
        </p:sp>
        <p:sp>
          <p:nvSpPr>
            <p:cNvPr id="4" name="Rectangle 3"/>
            <p:cNvSpPr/>
            <p:nvPr/>
          </p:nvSpPr>
          <p:spPr>
            <a:xfrm>
              <a:off x="843688" y="797421"/>
              <a:ext cx="2400828" cy="25359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 </a:t>
              </a:r>
              <a:endParaRPr lang="en-US" dirty="0"/>
            </a:p>
          </p:txBody>
        </p:sp>
        <p:sp>
          <p:nvSpPr>
            <p:cNvPr id="5" name="Rectangle 4"/>
            <p:cNvSpPr/>
            <p:nvPr/>
          </p:nvSpPr>
          <p:spPr>
            <a:xfrm>
              <a:off x="3443603" y="797422"/>
              <a:ext cx="2406316" cy="25359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a:t>
              </a:r>
              <a:endParaRPr lang="en-US" dirty="0"/>
            </a:p>
          </p:txBody>
        </p:sp>
        <p:sp>
          <p:nvSpPr>
            <p:cNvPr id="6" name="Rectangle 5"/>
            <p:cNvSpPr/>
            <p:nvPr/>
          </p:nvSpPr>
          <p:spPr>
            <a:xfrm>
              <a:off x="6051885" y="803564"/>
              <a:ext cx="2406316" cy="255859"/>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 </a:t>
              </a:r>
              <a:endParaRPr lang="en-US" dirty="0"/>
            </a:p>
          </p:txBody>
        </p:sp>
      </p:grpSp>
      <p:grpSp>
        <p:nvGrpSpPr>
          <p:cNvPr id="7" name="Group 6"/>
          <p:cNvGrpSpPr/>
          <p:nvPr/>
        </p:nvGrpSpPr>
        <p:grpSpPr>
          <a:xfrm>
            <a:off x="227269" y="791582"/>
            <a:ext cx="8689772" cy="351647"/>
            <a:chOff x="0" y="1272254"/>
            <a:chExt cx="9144000" cy="369332"/>
          </a:xfrm>
        </p:grpSpPr>
        <p:cxnSp>
          <p:nvCxnSpPr>
            <p:cNvPr id="8" name="Straight Connector 7"/>
            <p:cNvCxnSpPr/>
            <p:nvPr/>
          </p:nvCxnSpPr>
          <p:spPr>
            <a:xfrm>
              <a:off x="0" y="1447800"/>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27298" y="1272254"/>
              <a:ext cx="1828800" cy="369332"/>
            </a:xfrm>
            <a:prstGeom prst="rect">
              <a:avLst/>
            </a:prstGeom>
            <a:solidFill>
              <a:schemeClr val="bg1"/>
            </a:solidFill>
          </p:spPr>
          <p:txBody>
            <a:bodyPr wrap="square" rtlCol="0">
              <a:spAutoFit/>
            </a:bodyPr>
            <a:lstStyle/>
            <a:p>
              <a:pPr algn="ctr"/>
              <a:r>
                <a:rPr lang="en-US" i="1" dirty="0" smtClean="0"/>
                <a:t>CORE</a:t>
              </a:r>
              <a:endParaRPr lang="en-US" i="1" dirty="0"/>
            </a:p>
          </p:txBody>
        </p:sp>
        <p:sp>
          <p:nvSpPr>
            <p:cNvPr id="10" name="Double Brace 9"/>
            <p:cNvSpPr/>
            <p:nvPr/>
          </p:nvSpPr>
          <p:spPr>
            <a:xfrm>
              <a:off x="3527298" y="1315235"/>
              <a:ext cx="1828800" cy="228600"/>
            </a:xfrm>
            <a:prstGeom prst="brace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11" name="Rectangle 10"/>
          <p:cNvSpPr/>
          <p:nvPr/>
        </p:nvSpPr>
        <p:spPr>
          <a:xfrm>
            <a:off x="233367" y="1057617"/>
            <a:ext cx="1302067" cy="655076"/>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Air pollution</a:t>
            </a:r>
          </a:p>
        </p:txBody>
      </p:sp>
      <p:sp>
        <p:nvSpPr>
          <p:cNvPr id="12" name="Rectangle 11"/>
          <p:cNvSpPr/>
          <p:nvPr/>
        </p:nvSpPr>
        <p:spPr>
          <a:xfrm>
            <a:off x="1665732" y="1057617"/>
            <a:ext cx="1307708" cy="655076"/>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GHG emissions (*)</a:t>
            </a:r>
          </a:p>
        </p:txBody>
      </p:sp>
      <p:sp>
        <p:nvSpPr>
          <p:cNvPr id="13" name="Rectangle 12"/>
          <p:cNvSpPr/>
          <p:nvPr/>
        </p:nvSpPr>
        <p:spPr>
          <a:xfrm>
            <a:off x="233367" y="1799343"/>
            <a:ext cx="1302067" cy="57594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Quality of drinking water</a:t>
            </a:r>
          </a:p>
        </p:txBody>
      </p:sp>
      <p:sp>
        <p:nvSpPr>
          <p:cNvPr id="14" name="Rectangle 13"/>
          <p:cNvSpPr/>
          <p:nvPr/>
        </p:nvSpPr>
        <p:spPr>
          <a:xfrm>
            <a:off x="1665732" y="1797093"/>
            <a:ext cx="1307708" cy="57819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Water Consumption</a:t>
            </a:r>
          </a:p>
        </p:txBody>
      </p:sp>
      <p:sp>
        <p:nvSpPr>
          <p:cNvPr id="15" name="Rectangle 14"/>
          <p:cNvSpPr/>
          <p:nvPr/>
        </p:nvSpPr>
        <p:spPr>
          <a:xfrm>
            <a:off x="3200398" y="1074212"/>
            <a:ext cx="1303553" cy="638481"/>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Renewable energy consumption</a:t>
            </a:r>
          </a:p>
        </p:txBody>
      </p:sp>
      <p:sp>
        <p:nvSpPr>
          <p:cNvPr id="16" name="Rectangle 15"/>
          <p:cNvSpPr/>
          <p:nvPr/>
        </p:nvSpPr>
        <p:spPr>
          <a:xfrm>
            <a:off x="4634398" y="1074212"/>
            <a:ext cx="1309201" cy="638481"/>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Electricity consumption per capita</a:t>
            </a:r>
          </a:p>
        </p:txBody>
      </p:sp>
      <p:sp>
        <p:nvSpPr>
          <p:cNvPr id="17" name="Rectangle 16"/>
          <p:cNvSpPr/>
          <p:nvPr/>
        </p:nvSpPr>
        <p:spPr>
          <a:xfrm>
            <a:off x="227269" y="2469012"/>
            <a:ext cx="1303553" cy="502487"/>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Wastewater treated</a:t>
            </a:r>
          </a:p>
        </p:txBody>
      </p:sp>
      <p:sp>
        <p:nvSpPr>
          <p:cNvPr id="18" name="Rectangle 17"/>
          <p:cNvSpPr/>
          <p:nvPr/>
        </p:nvSpPr>
        <p:spPr>
          <a:xfrm>
            <a:off x="1660371" y="2470012"/>
            <a:ext cx="1309201" cy="502487"/>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Exposure to noise</a:t>
            </a:r>
          </a:p>
        </p:txBody>
      </p:sp>
      <p:sp>
        <p:nvSpPr>
          <p:cNvPr id="19" name="Rectangle 18"/>
          <p:cNvSpPr/>
          <p:nvPr/>
        </p:nvSpPr>
        <p:spPr>
          <a:xfrm>
            <a:off x="6168915" y="1057617"/>
            <a:ext cx="1351977" cy="655076"/>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Access to improved water source </a:t>
            </a:r>
            <a:endParaRPr lang="en-US" sz="1200" dirty="0">
              <a:solidFill>
                <a:schemeClr val="tx1"/>
              </a:solidFill>
            </a:endParaRPr>
          </a:p>
        </p:txBody>
      </p:sp>
      <p:sp>
        <p:nvSpPr>
          <p:cNvPr id="20" name="Rectangle 19"/>
          <p:cNvSpPr/>
          <p:nvPr/>
        </p:nvSpPr>
        <p:spPr>
          <a:xfrm>
            <a:off x="7616716" y="1057617"/>
            <a:ext cx="1300324" cy="63725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Proportion of city population with potable water supply</a:t>
            </a:r>
          </a:p>
        </p:txBody>
      </p:sp>
      <p:sp>
        <p:nvSpPr>
          <p:cNvPr id="21" name="Rectangle 20"/>
          <p:cNvSpPr/>
          <p:nvPr/>
        </p:nvSpPr>
        <p:spPr>
          <a:xfrm>
            <a:off x="228755" y="3065219"/>
            <a:ext cx="1302067" cy="62454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Compliance with WHO endorsed exposure guidelines</a:t>
            </a:r>
          </a:p>
        </p:txBody>
      </p:sp>
      <p:sp>
        <p:nvSpPr>
          <p:cNvPr id="22" name="Rectangle 21"/>
          <p:cNvSpPr/>
          <p:nvPr/>
        </p:nvSpPr>
        <p:spPr>
          <a:xfrm>
            <a:off x="1661864" y="3071580"/>
            <a:ext cx="1307708" cy="62454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Adoption of a consistent planning approval process with respect to EMF</a:t>
            </a:r>
          </a:p>
        </p:txBody>
      </p:sp>
      <p:sp>
        <p:nvSpPr>
          <p:cNvPr id="32" name="Rectangle 31"/>
          <p:cNvSpPr/>
          <p:nvPr/>
        </p:nvSpPr>
        <p:spPr>
          <a:xfrm>
            <a:off x="246022" y="3773071"/>
            <a:ext cx="1303553" cy="629927"/>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Solid waste treatment</a:t>
            </a:r>
          </a:p>
        </p:txBody>
      </p:sp>
      <p:sp>
        <p:nvSpPr>
          <p:cNvPr id="33" name="Rectangle 32"/>
          <p:cNvSpPr/>
          <p:nvPr/>
        </p:nvSpPr>
        <p:spPr>
          <a:xfrm>
            <a:off x="1660371" y="3770225"/>
            <a:ext cx="1309201" cy="607788"/>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Recycling of solid waste</a:t>
            </a:r>
          </a:p>
        </p:txBody>
      </p:sp>
      <p:sp>
        <p:nvSpPr>
          <p:cNvPr id="34" name="Rectangle 33"/>
          <p:cNvSpPr/>
          <p:nvPr/>
        </p:nvSpPr>
        <p:spPr>
          <a:xfrm>
            <a:off x="255693" y="4502683"/>
            <a:ext cx="1275129" cy="59315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Green areas and public spaces</a:t>
            </a:r>
          </a:p>
        </p:txBody>
      </p:sp>
    </p:spTree>
    <p:extLst>
      <p:ext uri="{BB962C8B-B14F-4D97-AF65-F5344CB8AC3E}">
        <p14:creationId xmlns:p14="http://schemas.microsoft.com/office/powerpoint/2010/main" val="100984413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30241" y="126646"/>
            <a:ext cx="8686801" cy="642509"/>
            <a:chOff x="838200" y="304800"/>
            <a:chExt cx="7620001" cy="754623"/>
          </a:xfrm>
        </p:grpSpPr>
        <p:sp>
          <p:nvSpPr>
            <p:cNvPr id="46" name="Rectangle 45"/>
            <p:cNvSpPr/>
            <p:nvPr/>
          </p:nvSpPr>
          <p:spPr>
            <a:xfrm>
              <a:off x="838200" y="304800"/>
              <a:ext cx="7620000" cy="381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a:t>
              </a:r>
              <a:endParaRPr lang="en-US" dirty="0"/>
            </a:p>
          </p:txBody>
        </p:sp>
        <p:sp>
          <p:nvSpPr>
            <p:cNvPr id="55" name="Rectangle 54"/>
            <p:cNvSpPr/>
            <p:nvPr/>
          </p:nvSpPr>
          <p:spPr>
            <a:xfrm>
              <a:off x="843688" y="797421"/>
              <a:ext cx="2400828" cy="25359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Environment </a:t>
              </a:r>
              <a:endParaRPr lang="en-US" dirty="0"/>
            </a:p>
          </p:txBody>
        </p:sp>
        <p:sp>
          <p:nvSpPr>
            <p:cNvPr id="56" name="Rectangle 55"/>
            <p:cNvSpPr/>
            <p:nvPr/>
          </p:nvSpPr>
          <p:spPr>
            <a:xfrm>
              <a:off x="3443603" y="797422"/>
              <a:ext cx="2406316" cy="25359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a:t>
              </a:r>
              <a:endParaRPr lang="en-US" dirty="0"/>
            </a:p>
          </p:txBody>
        </p:sp>
        <p:sp>
          <p:nvSpPr>
            <p:cNvPr id="57" name="Rectangle 56"/>
            <p:cNvSpPr/>
            <p:nvPr/>
          </p:nvSpPr>
          <p:spPr>
            <a:xfrm>
              <a:off x="6051885" y="803564"/>
              <a:ext cx="2406316" cy="255859"/>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 </a:t>
              </a:r>
              <a:endParaRPr lang="en-US" dirty="0"/>
            </a:p>
          </p:txBody>
        </p:sp>
      </p:grpSp>
      <p:sp>
        <p:nvSpPr>
          <p:cNvPr id="74" name="Rectangle 73"/>
          <p:cNvSpPr/>
          <p:nvPr/>
        </p:nvSpPr>
        <p:spPr>
          <a:xfrm>
            <a:off x="3200400" y="1237742"/>
            <a:ext cx="1309201" cy="62454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Public buildings energy consumption</a:t>
            </a:r>
          </a:p>
        </p:txBody>
      </p:sp>
      <p:grpSp>
        <p:nvGrpSpPr>
          <p:cNvPr id="75" name="Group 74"/>
          <p:cNvGrpSpPr/>
          <p:nvPr/>
        </p:nvGrpSpPr>
        <p:grpSpPr>
          <a:xfrm>
            <a:off x="283827" y="865493"/>
            <a:ext cx="8633214" cy="369332"/>
            <a:chOff x="0" y="1198335"/>
            <a:chExt cx="9144000" cy="461004"/>
          </a:xfrm>
        </p:grpSpPr>
        <p:cxnSp>
          <p:nvCxnSpPr>
            <p:cNvPr id="76" name="Straight Connector 75"/>
            <p:cNvCxnSpPr/>
            <p:nvPr/>
          </p:nvCxnSpPr>
          <p:spPr>
            <a:xfrm>
              <a:off x="0" y="1447800"/>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988165" y="1198335"/>
              <a:ext cx="5372481" cy="461004"/>
            </a:xfrm>
            <a:prstGeom prst="rect">
              <a:avLst/>
            </a:prstGeom>
            <a:solidFill>
              <a:schemeClr val="bg1"/>
            </a:solidFill>
          </p:spPr>
          <p:txBody>
            <a:bodyPr wrap="square" rtlCol="0">
              <a:spAutoFit/>
            </a:bodyPr>
            <a:lstStyle/>
            <a:p>
              <a:pPr algn="ctr"/>
              <a:r>
                <a:rPr lang="en-US" i="1" dirty="0" smtClean="0"/>
                <a:t>ADVANCED</a:t>
              </a:r>
              <a:endParaRPr lang="en-US" i="1" dirty="0"/>
            </a:p>
          </p:txBody>
        </p:sp>
        <p:sp>
          <p:nvSpPr>
            <p:cNvPr id="78" name="Double Brace 77"/>
            <p:cNvSpPr/>
            <p:nvPr/>
          </p:nvSpPr>
          <p:spPr>
            <a:xfrm>
              <a:off x="1988165" y="1315235"/>
              <a:ext cx="5372481" cy="231116"/>
            </a:xfrm>
            <a:prstGeom prst="bracePair">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86" name="Rectangle 85"/>
          <p:cNvSpPr/>
          <p:nvPr/>
        </p:nvSpPr>
        <p:spPr>
          <a:xfrm>
            <a:off x="283826" y="1224654"/>
            <a:ext cx="1284799" cy="604527"/>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Native species monitoring</a:t>
            </a:r>
          </a:p>
        </p:txBody>
      </p:sp>
      <p:sp>
        <p:nvSpPr>
          <p:cNvPr id="87" name="Rectangle 86"/>
          <p:cNvSpPr/>
          <p:nvPr/>
        </p:nvSpPr>
        <p:spPr>
          <a:xfrm>
            <a:off x="1698175" y="1228152"/>
            <a:ext cx="1309201" cy="60103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Protected natural area</a:t>
            </a:r>
          </a:p>
        </p:txBody>
      </p:sp>
      <p:sp>
        <p:nvSpPr>
          <p:cNvPr id="88" name="Rectangle 87"/>
          <p:cNvSpPr/>
          <p:nvPr/>
        </p:nvSpPr>
        <p:spPr>
          <a:xfrm>
            <a:off x="265072" y="1929227"/>
            <a:ext cx="1303553" cy="626976"/>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Drainage system management</a:t>
            </a:r>
          </a:p>
        </p:txBody>
      </p:sp>
      <p:sp>
        <p:nvSpPr>
          <p:cNvPr id="89" name="Rectangle 88"/>
          <p:cNvSpPr/>
          <p:nvPr/>
        </p:nvSpPr>
        <p:spPr>
          <a:xfrm>
            <a:off x="1703823" y="1931654"/>
            <a:ext cx="1303553" cy="624549"/>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Air pollution monitoring system</a:t>
            </a:r>
          </a:p>
        </p:txBody>
      </p:sp>
    </p:spTree>
    <p:extLst>
      <p:ext uri="{BB962C8B-B14F-4D97-AF65-F5344CB8AC3E}">
        <p14:creationId xmlns:p14="http://schemas.microsoft.com/office/powerpoint/2010/main" val="274491184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241" y="126646"/>
            <a:ext cx="8686800" cy="640884"/>
            <a:chOff x="838200" y="304800"/>
            <a:chExt cx="7620000" cy="752714"/>
          </a:xfrm>
        </p:grpSpPr>
        <p:sp>
          <p:nvSpPr>
            <p:cNvPr id="3" name="Rectangle 2"/>
            <p:cNvSpPr/>
            <p:nvPr/>
          </p:nvSpPr>
          <p:spPr>
            <a:xfrm>
              <a:off x="838200" y="304800"/>
              <a:ext cx="7620000" cy="381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SOCIETY AND CULTURE</a:t>
              </a:r>
              <a:endParaRPr lang="en-US" dirty="0"/>
            </a:p>
          </p:txBody>
        </p:sp>
        <p:sp>
          <p:nvSpPr>
            <p:cNvPr id="4" name="Rectangle 3"/>
            <p:cNvSpPr/>
            <p:nvPr/>
          </p:nvSpPr>
          <p:spPr>
            <a:xfrm>
              <a:off x="843686" y="786150"/>
              <a:ext cx="3772328" cy="271364"/>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Education, health and culture</a:t>
              </a:r>
            </a:p>
          </p:txBody>
        </p:sp>
      </p:grpSp>
      <p:grpSp>
        <p:nvGrpSpPr>
          <p:cNvPr id="5" name="Group 4"/>
          <p:cNvGrpSpPr/>
          <p:nvPr/>
        </p:nvGrpSpPr>
        <p:grpSpPr>
          <a:xfrm>
            <a:off x="239484" y="800265"/>
            <a:ext cx="8677557" cy="369332"/>
            <a:chOff x="0" y="1251474"/>
            <a:chExt cx="9144000" cy="387906"/>
          </a:xfrm>
        </p:grpSpPr>
        <p:cxnSp>
          <p:nvCxnSpPr>
            <p:cNvPr id="6" name="Straight Connector 5"/>
            <p:cNvCxnSpPr/>
            <p:nvPr/>
          </p:nvCxnSpPr>
          <p:spPr>
            <a:xfrm>
              <a:off x="0" y="1447800"/>
              <a:ext cx="9144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64915" y="1251474"/>
              <a:ext cx="1896536" cy="387906"/>
            </a:xfrm>
            <a:prstGeom prst="rect">
              <a:avLst/>
            </a:prstGeom>
            <a:solidFill>
              <a:schemeClr val="bg1"/>
            </a:solidFill>
            <a:ln>
              <a:noFill/>
            </a:ln>
          </p:spPr>
          <p:txBody>
            <a:bodyPr wrap="square" rtlCol="0">
              <a:spAutoFit/>
            </a:bodyPr>
            <a:lstStyle/>
            <a:p>
              <a:pPr algn="ctr"/>
              <a:r>
                <a:rPr lang="en-US" i="1" dirty="0" smtClean="0"/>
                <a:t>CORE</a:t>
              </a:r>
              <a:endParaRPr lang="en-US" i="1" dirty="0"/>
            </a:p>
          </p:txBody>
        </p:sp>
        <p:sp>
          <p:nvSpPr>
            <p:cNvPr id="8" name="Double Brace 7"/>
            <p:cNvSpPr/>
            <p:nvPr/>
          </p:nvSpPr>
          <p:spPr>
            <a:xfrm>
              <a:off x="3527298" y="1315235"/>
              <a:ext cx="1828800" cy="228600"/>
            </a:xfrm>
            <a:prstGeom prst="bracePair">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9" name="Rectangle 8"/>
          <p:cNvSpPr/>
          <p:nvPr/>
        </p:nvSpPr>
        <p:spPr>
          <a:xfrm>
            <a:off x="233387" y="1119826"/>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Students ICT access</a:t>
            </a:r>
          </a:p>
        </p:txBody>
      </p:sp>
      <p:sp>
        <p:nvSpPr>
          <p:cNvPr id="10" name="Rectangle 9"/>
          <p:cNvSpPr/>
          <p:nvPr/>
        </p:nvSpPr>
        <p:spPr>
          <a:xfrm>
            <a:off x="1689534" y="1119826"/>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Adult literacy </a:t>
            </a:r>
            <a:endParaRPr lang="en-US" sz="1200" dirty="0">
              <a:solidFill>
                <a:schemeClr val="tx1"/>
              </a:solidFill>
            </a:endParaRPr>
          </a:p>
        </p:txBody>
      </p:sp>
      <p:sp>
        <p:nvSpPr>
          <p:cNvPr id="11" name="Rectangle 10"/>
          <p:cNvSpPr/>
          <p:nvPr/>
        </p:nvSpPr>
        <p:spPr>
          <a:xfrm>
            <a:off x="3151322" y="1119826"/>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School enrollment</a:t>
            </a:r>
            <a:endParaRPr lang="en-US" sz="1200" dirty="0">
              <a:solidFill>
                <a:schemeClr val="tx1"/>
              </a:solidFill>
            </a:endParaRPr>
          </a:p>
        </p:txBody>
      </p:sp>
      <p:sp>
        <p:nvSpPr>
          <p:cNvPr id="12" name="Rectangle 11"/>
          <p:cNvSpPr/>
          <p:nvPr/>
        </p:nvSpPr>
        <p:spPr>
          <a:xfrm>
            <a:off x="4616587" y="536482"/>
            <a:ext cx="4300454" cy="231048"/>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Safety, housing and social inclusion</a:t>
            </a:r>
          </a:p>
        </p:txBody>
      </p:sp>
      <p:sp>
        <p:nvSpPr>
          <p:cNvPr id="13" name="Rectangle 12"/>
          <p:cNvSpPr/>
          <p:nvPr/>
        </p:nvSpPr>
        <p:spPr>
          <a:xfrm>
            <a:off x="236436" y="1844569"/>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Higher education ratio</a:t>
            </a:r>
            <a:endParaRPr lang="en-US" sz="1200" dirty="0">
              <a:solidFill>
                <a:schemeClr val="tx1"/>
              </a:solidFill>
            </a:endParaRPr>
          </a:p>
        </p:txBody>
      </p:sp>
      <p:sp>
        <p:nvSpPr>
          <p:cNvPr id="14" name="Rectangle 13"/>
          <p:cNvSpPr/>
          <p:nvPr/>
        </p:nvSpPr>
        <p:spPr>
          <a:xfrm>
            <a:off x="1692583" y="1844569"/>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Electronic health records</a:t>
            </a:r>
            <a:endParaRPr lang="en-US" sz="1200" dirty="0">
              <a:solidFill>
                <a:schemeClr val="tx1"/>
              </a:solidFill>
            </a:endParaRPr>
          </a:p>
        </p:txBody>
      </p:sp>
      <p:sp>
        <p:nvSpPr>
          <p:cNvPr id="15" name="Rectangle 14"/>
          <p:cNvSpPr/>
          <p:nvPr/>
        </p:nvSpPr>
        <p:spPr>
          <a:xfrm>
            <a:off x="3154371" y="1844569"/>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Life expectancy</a:t>
            </a:r>
            <a:endParaRPr lang="en-US" sz="1200" dirty="0">
              <a:solidFill>
                <a:schemeClr val="tx1"/>
              </a:solidFill>
            </a:endParaRPr>
          </a:p>
        </p:txBody>
      </p:sp>
      <p:sp>
        <p:nvSpPr>
          <p:cNvPr id="16" name="Rectangle 15"/>
          <p:cNvSpPr/>
          <p:nvPr/>
        </p:nvSpPr>
        <p:spPr>
          <a:xfrm>
            <a:off x="4692504" y="1131574"/>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Housing expenditure</a:t>
            </a:r>
            <a:endParaRPr lang="en-US" sz="1200" dirty="0">
              <a:solidFill>
                <a:schemeClr val="tx1"/>
              </a:solidFill>
            </a:endParaRPr>
          </a:p>
        </p:txBody>
      </p:sp>
      <p:sp>
        <p:nvSpPr>
          <p:cNvPr id="17" name="Rectangle 16"/>
          <p:cNvSpPr/>
          <p:nvPr/>
        </p:nvSpPr>
        <p:spPr>
          <a:xfrm>
            <a:off x="6148651" y="1131574"/>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Information security and privacy protection</a:t>
            </a:r>
            <a:endParaRPr lang="en-US" sz="1200" dirty="0">
              <a:solidFill>
                <a:schemeClr val="tx1"/>
              </a:solidFill>
            </a:endParaRPr>
          </a:p>
        </p:txBody>
      </p:sp>
      <p:sp>
        <p:nvSpPr>
          <p:cNvPr id="18" name="Rectangle 17"/>
          <p:cNvSpPr/>
          <p:nvPr/>
        </p:nvSpPr>
        <p:spPr>
          <a:xfrm>
            <a:off x="7613488" y="1131574"/>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Informal settlements </a:t>
            </a:r>
            <a:endParaRPr lang="en-US" sz="1200" dirty="0">
              <a:solidFill>
                <a:schemeClr val="tx1"/>
              </a:solidFill>
            </a:endParaRPr>
          </a:p>
        </p:txBody>
      </p:sp>
      <p:sp>
        <p:nvSpPr>
          <p:cNvPr id="19" name="Rectangle 18"/>
          <p:cNvSpPr/>
          <p:nvPr/>
        </p:nvSpPr>
        <p:spPr>
          <a:xfrm>
            <a:off x="4695553" y="1856317"/>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Gender income equity</a:t>
            </a:r>
            <a:endParaRPr lang="en-US" sz="1200" dirty="0">
              <a:solidFill>
                <a:schemeClr val="tx1"/>
              </a:solidFill>
            </a:endParaRPr>
          </a:p>
        </p:txBody>
      </p:sp>
      <p:sp>
        <p:nvSpPr>
          <p:cNvPr id="20" name="Rectangle 19"/>
          <p:cNvSpPr/>
          <p:nvPr/>
        </p:nvSpPr>
        <p:spPr>
          <a:xfrm>
            <a:off x="6151700" y="1856317"/>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Gini coefficient</a:t>
            </a:r>
            <a:endParaRPr lang="en-US" sz="1200" dirty="0">
              <a:solidFill>
                <a:schemeClr val="tx1"/>
              </a:solidFill>
            </a:endParaRPr>
          </a:p>
        </p:txBody>
      </p:sp>
      <p:sp>
        <p:nvSpPr>
          <p:cNvPr id="21" name="Rectangle 20"/>
          <p:cNvSpPr/>
          <p:nvPr/>
        </p:nvSpPr>
        <p:spPr>
          <a:xfrm>
            <a:off x="7616537" y="1856317"/>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Poverty</a:t>
            </a:r>
            <a:endParaRPr lang="en-US" sz="1200" dirty="0">
              <a:solidFill>
                <a:schemeClr val="tx1"/>
              </a:solidFill>
            </a:endParaRPr>
          </a:p>
        </p:txBody>
      </p:sp>
      <p:sp>
        <p:nvSpPr>
          <p:cNvPr id="22" name="Rectangle 21"/>
          <p:cNvSpPr/>
          <p:nvPr/>
        </p:nvSpPr>
        <p:spPr>
          <a:xfrm>
            <a:off x="233387" y="2569312"/>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Maternal mortality </a:t>
            </a:r>
            <a:endParaRPr lang="en-US" sz="1200" dirty="0">
              <a:solidFill>
                <a:schemeClr val="tx1"/>
              </a:solidFill>
            </a:endParaRPr>
          </a:p>
        </p:txBody>
      </p:sp>
      <p:sp>
        <p:nvSpPr>
          <p:cNvPr id="23" name="Rectangle 22"/>
          <p:cNvSpPr/>
          <p:nvPr/>
        </p:nvSpPr>
        <p:spPr>
          <a:xfrm>
            <a:off x="1689534" y="2569312"/>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Doctors</a:t>
            </a:r>
            <a:endParaRPr lang="en-US" sz="1200" dirty="0">
              <a:solidFill>
                <a:schemeClr val="tx1"/>
              </a:solidFill>
            </a:endParaRPr>
          </a:p>
        </p:txBody>
      </p:sp>
    </p:spTree>
    <p:extLst>
      <p:ext uri="{BB962C8B-B14F-4D97-AF65-F5344CB8AC3E}">
        <p14:creationId xmlns:p14="http://schemas.microsoft.com/office/powerpoint/2010/main" val="320373997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241" y="126646"/>
            <a:ext cx="8686800" cy="640884"/>
            <a:chOff x="838200" y="304800"/>
            <a:chExt cx="7620000" cy="752714"/>
          </a:xfrm>
        </p:grpSpPr>
        <p:sp>
          <p:nvSpPr>
            <p:cNvPr id="3" name="Rectangle 2"/>
            <p:cNvSpPr/>
            <p:nvPr/>
          </p:nvSpPr>
          <p:spPr>
            <a:xfrm>
              <a:off x="838200" y="304800"/>
              <a:ext cx="7620000" cy="381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SOCIETY AND CULTURE</a:t>
              </a:r>
              <a:endParaRPr lang="en-US" dirty="0"/>
            </a:p>
          </p:txBody>
        </p:sp>
        <p:sp>
          <p:nvSpPr>
            <p:cNvPr id="4" name="Rectangle 3"/>
            <p:cNvSpPr/>
            <p:nvPr/>
          </p:nvSpPr>
          <p:spPr>
            <a:xfrm>
              <a:off x="843686" y="786150"/>
              <a:ext cx="3772328" cy="271364"/>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Education, health and culture</a:t>
              </a:r>
            </a:p>
          </p:txBody>
        </p:sp>
      </p:grpSp>
      <p:sp>
        <p:nvSpPr>
          <p:cNvPr id="12" name="Rectangle 11"/>
          <p:cNvSpPr/>
          <p:nvPr/>
        </p:nvSpPr>
        <p:spPr>
          <a:xfrm>
            <a:off x="4616587" y="536482"/>
            <a:ext cx="4300454" cy="231048"/>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Safety, housing and social inclusion</a:t>
            </a:r>
          </a:p>
        </p:txBody>
      </p:sp>
      <p:grpSp>
        <p:nvGrpSpPr>
          <p:cNvPr id="24" name="Group 23"/>
          <p:cNvGrpSpPr/>
          <p:nvPr/>
        </p:nvGrpSpPr>
        <p:grpSpPr>
          <a:xfrm>
            <a:off x="227192" y="852971"/>
            <a:ext cx="8686800" cy="369332"/>
            <a:chOff x="0" y="1296833"/>
            <a:chExt cx="9144000" cy="387906"/>
          </a:xfrm>
        </p:grpSpPr>
        <p:cxnSp>
          <p:nvCxnSpPr>
            <p:cNvPr id="25" name="Straight Connector 24"/>
            <p:cNvCxnSpPr/>
            <p:nvPr/>
          </p:nvCxnSpPr>
          <p:spPr>
            <a:xfrm>
              <a:off x="0" y="1447800"/>
              <a:ext cx="9144000"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57600" y="1296833"/>
              <a:ext cx="1828800" cy="387906"/>
            </a:xfrm>
            <a:prstGeom prst="rect">
              <a:avLst/>
            </a:prstGeom>
            <a:solidFill>
              <a:schemeClr val="bg1"/>
            </a:solidFill>
          </p:spPr>
          <p:txBody>
            <a:bodyPr wrap="square" rtlCol="0">
              <a:spAutoFit/>
            </a:bodyPr>
            <a:lstStyle/>
            <a:p>
              <a:pPr algn="ctr"/>
              <a:r>
                <a:rPr lang="en-US" i="1" dirty="0" smtClean="0"/>
                <a:t>ADVANCED</a:t>
              </a:r>
              <a:endParaRPr lang="en-US" i="1" dirty="0"/>
            </a:p>
          </p:txBody>
        </p:sp>
        <p:sp>
          <p:nvSpPr>
            <p:cNvPr id="27" name="Double Brace 26"/>
            <p:cNvSpPr/>
            <p:nvPr/>
          </p:nvSpPr>
          <p:spPr>
            <a:xfrm>
              <a:off x="3694292" y="1306922"/>
              <a:ext cx="1828800" cy="228600"/>
            </a:xfrm>
            <a:prstGeom prst="bracePair">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28" name="Rectangle 27"/>
          <p:cNvSpPr/>
          <p:nvPr/>
        </p:nvSpPr>
        <p:spPr>
          <a:xfrm>
            <a:off x="233387" y="1163751"/>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Cultural infrastructure</a:t>
            </a:r>
          </a:p>
        </p:txBody>
      </p:sp>
      <p:sp>
        <p:nvSpPr>
          <p:cNvPr id="29" name="Rectangle 28"/>
          <p:cNvSpPr/>
          <p:nvPr/>
        </p:nvSpPr>
        <p:spPr>
          <a:xfrm>
            <a:off x="1689534" y="1163751"/>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Cultural resources online</a:t>
            </a:r>
            <a:endParaRPr lang="en-US" sz="1200" dirty="0">
              <a:solidFill>
                <a:schemeClr val="tx1"/>
              </a:solidFill>
            </a:endParaRPr>
          </a:p>
        </p:txBody>
      </p:sp>
      <p:sp>
        <p:nvSpPr>
          <p:cNvPr id="30" name="Rectangle 29"/>
          <p:cNvSpPr/>
          <p:nvPr/>
        </p:nvSpPr>
        <p:spPr>
          <a:xfrm>
            <a:off x="3138145" y="1163751"/>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In-patient hospital beds</a:t>
            </a:r>
            <a:endParaRPr lang="en-US" sz="1200" dirty="0">
              <a:solidFill>
                <a:schemeClr val="tx1"/>
              </a:solidFill>
            </a:endParaRPr>
          </a:p>
        </p:txBody>
      </p:sp>
      <p:sp>
        <p:nvSpPr>
          <p:cNvPr id="31" name="Rectangle 30"/>
          <p:cNvSpPr/>
          <p:nvPr/>
        </p:nvSpPr>
        <p:spPr>
          <a:xfrm>
            <a:off x="236436" y="1888494"/>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Health insurance</a:t>
            </a:r>
            <a:endParaRPr lang="en-US" sz="1200" dirty="0">
              <a:solidFill>
                <a:schemeClr val="tx1"/>
              </a:solidFill>
            </a:endParaRPr>
          </a:p>
        </p:txBody>
      </p:sp>
      <p:sp>
        <p:nvSpPr>
          <p:cNvPr id="32" name="Rectangle 31"/>
          <p:cNvSpPr/>
          <p:nvPr/>
        </p:nvSpPr>
        <p:spPr>
          <a:xfrm>
            <a:off x="1692583" y="1888494"/>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Protected cultural heritage sites</a:t>
            </a:r>
            <a:endParaRPr lang="en-US" sz="1200" dirty="0">
              <a:solidFill>
                <a:schemeClr val="tx1"/>
              </a:solidFill>
            </a:endParaRPr>
          </a:p>
        </p:txBody>
      </p:sp>
      <p:sp>
        <p:nvSpPr>
          <p:cNvPr id="33" name="Rectangle 32"/>
          <p:cNvSpPr/>
          <p:nvPr/>
        </p:nvSpPr>
        <p:spPr>
          <a:xfrm>
            <a:off x="3154371" y="1888494"/>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Food security monitoring and surveillance</a:t>
            </a:r>
            <a:endParaRPr lang="en-US" sz="1200" dirty="0">
              <a:solidFill>
                <a:schemeClr val="tx1"/>
              </a:solidFill>
            </a:endParaRPr>
          </a:p>
        </p:txBody>
      </p:sp>
      <p:sp>
        <p:nvSpPr>
          <p:cNvPr id="34" name="Rectangle 33"/>
          <p:cNvSpPr/>
          <p:nvPr/>
        </p:nvSpPr>
        <p:spPr>
          <a:xfrm>
            <a:off x="233387" y="2613237"/>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Food aid</a:t>
            </a:r>
            <a:endParaRPr lang="en-US" sz="1200" dirty="0">
              <a:solidFill>
                <a:schemeClr val="tx1"/>
              </a:solidFill>
            </a:endParaRPr>
          </a:p>
        </p:txBody>
      </p:sp>
      <p:sp>
        <p:nvSpPr>
          <p:cNvPr id="35" name="Rectangle 34"/>
          <p:cNvSpPr/>
          <p:nvPr/>
        </p:nvSpPr>
        <p:spPr>
          <a:xfrm>
            <a:off x="4692504" y="1163751"/>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Resilience plans</a:t>
            </a:r>
            <a:endParaRPr lang="en-US" sz="1200" dirty="0">
              <a:solidFill>
                <a:schemeClr val="tx1"/>
              </a:solidFill>
            </a:endParaRPr>
          </a:p>
        </p:txBody>
      </p:sp>
      <p:sp>
        <p:nvSpPr>
          <p:cNvPr id="36" name="Rectangle 35"/>
          <p:cNvSpPr/>
          <p:nvPr/>
        </p:nvSpPr>
        <p:spPr>
          <a:xfrm>
            <a:off x="6148651" y="1197109"/>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Emergency Service Response Time</a:t>
            </a:r>
            <a:endParaRPr lang="en-US" sz="1200" dirty="0">
              <a:solidFill>
                <a:schemeClr val="tx1"/>
              </a:solidFill>
            </a:endParaRPr>
          </a:p>
        </p:txBody>
      </p:sp>
      <p:sp>
        <p:nvSpPr>
          <p:cNvPr id="37" name="Rectangle 36"/>
          <p:cNvSpPr/>
          <p:nvPr/>
        </p:nvSpPr>
        <p:spPr>
          <a:xfrm>
            <a:off x="7610439" y="1197109"/>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Natural disaster-related deaths</a:t>
            </a:r>
            <a:endParaRPr lang="en-US" sz="1200" dirty="0">
              <a:solidFill>
                <a:schemeClr val="tx1"/>
              </a:solidFill>
            </a:endParaRPr>
          </a:p>
        </p:txBody>
      </p:sp>
      <p:sp>
        <p:nvSpPr>
          <p:cNvPr id="38" name="Rectangle 37"/>
          <p:cNvSpPr/>
          <p:nvPr/>
        </p:nvSpPr>
        <p:spPr>
          <a:xfrm>
            <a:off x="4695553" y="1888494"/>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Disaster-related economic losses </a:t>
            </a:r>
            <a:endParaRPr lang="en-US" sz="1200" dirty="0">
              <a:solidFill>
                <a:schemeClr val="tx1"/>
              </a:solidFill>
            </a:endParaRPr>
          </a:p>
        </p:txBody>
      </p:sp>
      <p:sp>
        <p:nvSpPr>
          <p:cNvPr id="39" name="Rectangle 38"/>
          <p:cNvSpPr/>
          <p:nvPr/>
        </p:nvSpPr>
        <p:spPr>
          <a:xfrm>
            <a:off x="6151700" y="1921852"/>
            <a:ext cx="1307708"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Disaster and emergency alert</a:t>
            </a:r>
            <a:endParaRPr lang="en-US" sz="1200" dirty="0">
              <a:solidFill>
                <a:schemeClr val="tx1"/>
              </a:solidFill>
            </a:endParaRPr>
          </a:p>
        </p:txBody>
      </p:sp>
      <p:sp>
        <p:nvSpPr>
          <p:cNvPr id="40" name="Rectangle 39"/>
          <p:cNvSpPr/>
          <p:nvPr/>
        </p:nvSpPr>
        <p:spPr>
          <a:xfrm>
            <a:off x="7613488" y="1921852"/>
            <a:ext cx="1303553"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Police presence </a:t>
            </a:r>
            <a:endParaRPr lang="en-US" sz="1200" dirty="0">
              <a:solidFill>
                <a:schemeClr val="tx1"/>
              </a:solidFill>
            </a:endParaRPr>
          </a:p>
        </p:txBody>
      </p:sp>
      <p:sp>
        <p:nvSpPr>
          <p:cNvPr id="41" name="Rectangle 40"/>
          <p:cNvSpPr/>
          <p:nvPr/>
        </p:nvSpPr>
        <p:spPr>
          <a:xfrm>
            <a:off x="4692504" y="2613237"/>
            <a:ext cx="1302067" cy="655076"/>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Child Online Protection (COP) </a:t>
            </a:r>
            <a:endParaRPr lang="en-US" sz="1200" dirty="0">
              <a:solidFill>
                <a:schemeClr val="tx1"/>
              </a:solidFill>
            </a:endParaRPr>
          </a:p>
        </p:txBody>
      </p:sp>
    </p:spTree>
    <p:extLst>
      <p:ext uri="{BB962C8B-B14F-4D97-AF65-F5344CB8AC3E}">
        <p14:creationId xmlns:p14="http://schemas.microsoft.com/office/powerpoint/2010/main" val="274638021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78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United for Smart Sustainable Cities (U4SSC)</a:t>
            </a:r>
          </a:p>
        </p:txBody>
      </p:sp>
      <p:sp>
        <p:nvSpPr>
          <p:cNvPr id="3" name="Content Placeholder 2"/>
          <p:cNvSpPr>
            <a:spLocks noGrp="1"/>
          </p:cNvSpPr>
          <p:nvPr>
            <p:ph idx="1"/>
          </p:nvPr>
        </p:nvSpPr>
        <p:spPr/>
        <p:txBody>
          <a:bodyPr>
            <a:noAutofit/>
          </a:bodyPr>
          <a:lstStyle/>
          <a:p>
            <a:pPr marL="0" indent="0">
              <a:buNone/>
            </a:pPr>
            <a:r>
              <a:rPr lang="en-US" sz="2000" dirty="0"/>
              <a:t>ITU and UNECE launched "United for Smart Sustainable Cities" (U4SSC) in response to the </a:t>
            </a:r>
            <a:r>
              <a:rPr lang="en-US" sz="2000" b="1" dirty="0"/>
              <a:t>Sustainable Development Goal 11: "Make cities and human settlements inclusive, safe, resilient and sustainable".</a:t>
            </a:r>
            <a:r>
              <a:rPr lang="en-US" sz="2000" dirty="0"/>
              <a:t/>
            </a:r>
            <a:br>
              <a:rPr lang="en-US" sz="2000" dirty="0"/>
            </a:br>
            <a:r>
              <a:rPr lang="en-US" sz="2000" dirty="0"/>
              <a:t/>
            </a:r>
            <a:br>
              <a:rPr lang="en-US" sz="2000" dirty="0"/>
            </a:br>
            <a:r>
              <a:rPr lang="en-US" sz="2000" dirty="0"/>
              <a:t>U4SSC will primarily advocate for public policy to encourage the use of ICTs to facilitate and ease the transition to smart sustainable </a:t>
            </a:r>
            <a:r>
              <a:rPr lang="en-US" sz="2000" dirty="0" smtClean="0"/>
              <a:t>cities</a:t>
            </a:r>
          </a:p>
          <a:p>
            <a:pPr marL="0" indent="0">
              <a:buNone/>
            </a:pPr>
            <a:r>
              <a:rPr lang="en-US" sz="2000" dirty="0">
                <a:hlinkClick r:id="rId2"/>
              </a:rPr>
              <a:t>http://</a:t>
            </a:r>
            <a:r>
              <a:rPr lang="en-US" sz="2000" dirty="0" smtClean="0">
                <a:hlinkClick r:id="rId2"/>
              </a:rPr>
              <a:t>www.itu.int/en/ITU-T/ssc/united/Pages/default.aspx</a:t>
            </a:r>
            <a:endParaRPr lang="en-US" sz="2000" dirty="0" smtClean="0"/>
          </a:p>
          <a:p>
            <a:pPr marL="0" indent="0">
              <a:buNone/>
            </a:pPr>
            <a:endParaRPr lang="en-US" sz="2000" dirty="0"/>
          </a:p>
          <a:p>
            <a:pPr marL="0" indent="0">
              <a:buNone/>
            </a:pPr>
            <a:r>
              <a:rPr lang="en-US" sz="2000" dirty="0" smtClean="0"/>
              <a:t>Includes all other UN agencies ( E.g. WHO, UNIDO, ILO, FAO, etc.)</a:t>
            </a:r>
            <a:endParaRPr lang="en-US" sz="2000" dirty="0"/>
          </a:p>
          <a:p>
            <a:pPr marL="0" indent="0">
              <a:buNone/>
            </a:pPr>
            <a:endParaRPr lang="en-US" sz="2000" dirty="0" smtClean="0"/>
          </a:p>
          <a:p>
            <a:pPr marL="0" indent="0">
              <a:buNone/>
            </a:pPr>
            <a:r>
              <a:rPr lang="en-US" sz="2000" dirty="0" smtClean="0"/>
              <a:t>First Meeting held 21-22 </a:t>
            </a:r>
            <a:r>
              <a:rPr lang="en-US" sz="2000" dirty="0"/>
              <a:t>July</a:t>
            </a:r>
            <a:r>
              <a:rPr lang="en-US" sz="2000" dirty="0" smtClean="0"/>
              <a:t>, 2016  Geneva</a:t>
            </a:r>
            <a:endParaRPr lang="en-US" sz="1050" dirty="0"/>
          </a:p>
        </p:txBody>
      </p:sp>
    </p:spTree>
    <p:extLst>
      <p:ext uri="{BB962C8B-B14F-4D97-AF65-F5344CB8AC3E}">
        <p14:creationId xmlns:p14="http://schemas.microsoft.com/office/powerpoint/2010/main" val="1570517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United for Smart Sustainable Cities (U4SSC)</a:t>
            </a:r>
          </a:p>
        </p:txBody>
      </p:sp>
      <p:sp>
        <p:nvSpPr>
          <p:cNvPr id="3" name="Content Placeholder 2"/>
          <p:cNvSpPr>
            <a:spLocks noGrp="1"/>
          </p:cNvSpPr>
          <p:nvPr>
            <p:ph idx="1"/>
          </p:nvPr>
        </p:nvSpPr>
        <p:spPr/>
        <p:txBody>
          <a:bodyPr>
            <a:noAutofit/>
          </a:bodyPr>
          <a:lstStyle/>
          <a:p>
            <a:pPr marL="0" indent="0">
              <a:buNone/>
            </a:pPr>
            <a:r>
              <a:rPr lang="en-US" sz="1800" dirty="0" smtClean="0"/>
              <a:t>Co-Chaired </a:t>
            </a:r>
            <a:r>
              <a:rPr lang="en-US" sz="1800" dirty="0"/>
              <a:t>by </a:t>
            </a:r>
            <a:endParaRPr lang="en-US" sz="1800" dirty="0" smtClean="0"/>
          </a:p>
          <a:p>
            <a:r>
              <a:rPr lang="en-US" sz="1800" dirty="0" smtClean="0"/>
              <a:t>H.E </a:t>
            </a:r>
            <a:r>
              <a:rPr lang="en-US" sz="1800" dirty="0" err="1"/>
              <a:t>Daiva</a:t>
            </a:r>
            <a:r>
              <a:rPr lang="en-US" sz="1800" dirty="0"/>
              <a:t> </a:t>
            </a:r>
            <a:r>
              <a:rPr lang="en-US" sz="1800" dirty="0" err="1"/>
              <a:t>Matoniene</a:t>
            </a:r>
            <a:r>
              <a:rPr lang="en-US" sz="1800" dirty="0"/>
              <a:t>, Vice-Minister of the Ministry of Environment of Lithuania</a:t>
            </a:r>
            <a:r>
              <a:rPr lang="en-US" sz="1800" dirty="0" smtClean="0"/>
              <a:t>,</a:t>
            </a:r>
          </a:p>
          <a:p>
            <a:r>
              <a:rPr lang="en-US" sz="1800" dirty="0" smtClean="0"/>
              <a:t>Mr</a:t>
            </a:r>
            <a:r>
              <a:rPr lang="en-US" sz="1800" dirty="0"/>
              <a:t>. Nasser Al </a:t>
            </a:r>
            <a:r>
              <a:rPr lang="en-US" sz="1800" dirty="0" err="1"/>
              <a:t>Marzouqi</a:t>
            </a:r>
            <a:r>
              <a:rPr lang="en-US" sz="1800" dirty="0"/>
              <a:t>, Chairman of ITU-T Study Group 20 (IoT and Smart Cities).</a:t>
            </a:r>
          </a:p>
          <a:p>
            <a:r>
              <a:rPr lang="en-US" sz="1800" dirty="0"/>
              <a:t>Dr. Paolo Gemma (Huawei) serves as the Vice-Chairman.</a:t>
            </a:r>
          </a:p>
          <a:p>
            <a:pPr marL="0" indent="0">
              <a:buNone/>
            </a:pPr>
            <a:endParaRPr lang="en-US" sz="1800" dirty="0"/>
          </a:p>
          <a:p>
            <a:pPr marL="0" indent="0">
              <a:buNone/>
            </a:pPr>
            <a:r>
              <a:rPr lang="en-US" sz="1800" dirty="0"/>
              <a:t>The U4SSC currently has three Working Groups. These Working Groups are led by the following Co-Chairmen:</a:t>
            </a:r>
          </a:p>
          <a:p>
            <a:r>
              <a:rPr lang="en-US" sz="1800" b="1" dirty="0"/>
              <a:t>Working Group 1:</a:t>
            </a:r>
            <a:r>
              <a:rPr lang="en-US" sz="1800" dirty="0"/>
              <a:t> Ms. </a:t>
            </a:r>
            <a:r>
              <a:rPr lang="en-US" sz="1800" dirty="0" err="1"/>
              <a:t>Lluïsa</a:t>
            </a:r>
            <a:r>
              <a:rPr lang="en-US" sz="1800" dirty="0"/>
              <a:t> </a:t>
            </a:r>
            <a:r>
              <a:rPr lang="en-US" sz="1800" dirty="0" err="1"/>
              <a:t>Marsal</a:t>
            </a:r>
            <a:r>
              <a:rPr lang="en-US" sz="1800" dirty="0"/>
              <a:t> (Future Cities Catapult) and Mr. </a:t>
            </a:r>
            <a:r>
              <a:rPr lang="en-US" sz="1800" dirty="0" err="1"/>
              <a:t>Tomás</a:t>
            </a:r>
            <a:r>
              <a:rPr lang="en-US" sz="1800" dirty="0"/>
              <a:t> </a:t>
            </a:r>
            <a:r>
              <a:rPr lang="en-US" sz="1800" dirty="0" err="1"/>
              <a:t>Llorente</a:t>
            </a:r>
            <a:r>
              <a:rPr lang="en-US" sz="1800" dirty="0"/>
              <a:t> (Spain)</a:t>
            </a:r>
          </a:p>
          <a:p>
            <a:r>
              <a:rPr lang="en-US" sz="1800" b="1" dirty="0"/>
              <a:t>Working Group 2:</a:t>
            </a:r>
            <a:r>
              <a:rPr lang="en-US" sz="1800" dirty="0"/>
              <a:t> Mr. John Smiciklas (BOMA) and Mr. </a:t>
            </a:r>
            <a:r>
              <a:rPr lang="en-US" sz="1800" dirty="0" err="1"/>
              <a:t>Hazam</a:t>
            </a:r>
            <a:r>
              <a:rPr lang="en-US" sz="1800" dirty="0"/>
              <a:t> </a:t>
            </a:r>
            <a:r>
              <a:rPr lang="en-US" sz="1800" dirty="0" err="1"/>
              <a:t>Galal</a:t>
            </a:r>
            <a:r>
              <a:rPr lang="en-US" sz="1800" dirty="0"/>
              <a:t> (PwC)</a:t>
            </a:r>
          </a:p>
          <a:p>
            <a:r>
              <a:rPr lang="en-US" sz="1800" b="1" dirty="0"/>
              <a:t>Working Group 3:</a:t>
            </a:r>
            <a:r>
              <a:rPr lang="en-US" sz="1800" dirty="0"/>
              <a:t> Ms. Kari </a:t>
            </a:r>
            <a:r>
              <a:rPr lang="en-US" sz="1800" dirty="0" err="1"/>
              <a:t>Eik</a:t>
            </a:r>
            <a:r>
              <a:rPr lang="en-US" sz="1800" dirty="0"/>
              <a:t> (</a:t>
            </a:r>
            <a:r>
              <a:rPr lang="en-US" sz="1800" dirty="0" err="1"/>
              <a:t>OiR</a:t>
            </a:r>
            <a:r>
              <a:rPr lang="en-US" sz="1800" dirty="0"/>
              <a:t>) and Mr. </a:t>
            </a:r>
            <a:r>
              <a:rPr lang="en-US" sz="1800" dirty="0" err="1"/>
              <a:t>Okan</a:t>
            </a:r>
            <a:r>
              <a:rPr lang="en-US" sz="1800" dirty="0"/>
              <a:t> </a:t>
            </a:r>
            <a:r>
              <a:rPr lang="en-US" sz="1800" dirty="0" err="1"/>
              <a:t>Geray</a:t>
            </a:r>
            <a:r>
              <a:rPr lang="en-US" sz="1800" dirty="0"/>
              <a:t> (Smart Dubai)</a:t>
            </a:r>
          </a:p>
          <a:p>
            <a:pPr>
              <a:spcBef>
                <a:spcPts val="600"/>
              </a:spcBef>
            </a:pPr>
            <a:endParaRPr lang="en-US" sz="1000" dirty="0"/>
          </a:p>
        </p:txBody>
      </p:sp>
    </p:spTree>
    <p:extLst>
      <p:ext uri="{BB962C8B-B14F-4D97-AF65-F5344CB8AC3E}">
        <p14:creationId xmlns:p14="http://schemas.microsoft.com/office/powerpoint/2010/main" val="358991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United for Smart Sustainable Cities (U4SSC)</a:t>
            </a:r>
          </a:p>
        </p:txBody>
      </p:sp>
      <p:sp>
        <p:nvSpPr>
          <p:cNvPr id="6" name="TextBox 5"/>
          <p:cNvSpPr txBox="1"/>
          <p:nvPr/>
        </p:nvSpPr>
        <p:spPr>
          <a:xfrm>
            <a:off x="904875" y="1971675"/>
            <a:ext cx="7543800" cy="3108543"/>
          </a:xfrm>
          <a:prstGeom prst="rect">
            <a:avLst/>
          </a:prstGeom>
          <a:noFill/>
        </p:spPr>
        <p:txBody>
          <a:bodyPr wrap="square" rtlCol="0">
            <a:spAutoFit/>
          </a:bodyPr>
          <a:lstStyle/>
          <a:p>
            <a:r>
              <a:rPr lang="en-US" sz="2800" dirty="0" smtClean="0"/>
              <a:t>A smart sustainable city is an innovative city that uses ICTs and other means to improve the quality of life, efficiency of urban operations and services, and competitiveness, while ensuring that it meets the needs of present and future generations with respect to economic, social, environmental, as well as cultural aspects.</a:t>
            </a:r>
            <a:endParaRPr lang="en-CA" sz="2800" dirty="0"/>
          </a:p>
        </p:txBody>
      </p:sp>
    </p:spTree>
    <p:extLst>
      <p:ext uri="{BB962C8B-B14F-4D97-AF65-F5344CB8AC3E}">
        <p14:creationId xmlns:p14="http://schemas.microsoft.com/office/powerpoint/2010/main" val="65609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United for Smart Sustainable Cities (U4SSC)</a:t>
            </a:r>
          </a:p>
        </p:txBody>
      </p:sp>
      <p:pic>
        <p:nvPicPr>
          <p:cNvPr id="3" name="Picture 2"/>
          <p:cNvPicPr>
            <a:picLocks noChangeAspect="1"/>
          </p:cNvPicPr>
          <p:nvPr/>
        </p:nvPicPr>
        <p:blipFill rotWithShape="1">
          <a:blip r:embed="rId2"/>
          <a:srcRect l="8349" t="37761" r="46826" b="14323"/>
          <a:stretch/>
        </p:blipFill>
        <p:spPr>
          <a:xfrm>
            <a:off x="613247" y="1790699"/>
            <a:ext cx="7902103" cy="3886201"/>
          </a:xfrm>
          <a:prstGeom prst="rect">
            <a:avLst/>
          </a:prstGeom>
        </p:spPr>
      </p:pic>
    </p:spTree>
    <p:extLst>
      <p:ext uri="{BB962C8B-B14F-4D97-AF65-F5344CB8AC3E}">
        <p14:creationId xmlns:p14="http://schemas.microsoft.com/office/powerpoint/2010/main" val="253962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4747"/>
            <a:ext cx="8229600" cy="1143000"/>
          </a:xfrm>
        </p:spPr>
        <p:txBody>
          <a:bodyPr>
            <a:normAutofit fontScale="90000"/>
          </a:bodyPr>
          <a:lstStyle/>
          <a:p>
            <a:r>
              <a:rPr lang="en-US" dirty="0" smtClean="0"/>
              <a:t>United for Smart Sustainable Cities (U4SSC)</a:t>
            </a:r>
            <a:endParaRPr lang="en-US" dirty="0"/>
          </a:p>
        </p:txBody>
      </p:sp>
      <p:graphicFrame>
        <p:nvGraphicFramePr>
          <p:cNvPr id="6" name="Diagram 5"/>
          <p:cNvGraphicFramePr/>
          <p:nvPr>
            <p:extLst>
              <p:ext uri="{D42A27DB-BD31-4B8C-83A1-F6EECF244321}">
                <p14:modId xmlns:p14="http://schemas.microsoft.com/office/powerpoint/2010/main" val="678603163"/>
              </p:ext>
            </p:extLst>
          </p:nvPr>
        </p:nvGraphicFramePr>
        <p:xfrm>
          <a:off x="457200" y="1397000"/>
          <a:ext cx="82295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942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ITU – UNECE </a:t>
            </a:r>
            <a:br>
              <a:rPr lang="en-US" dirty="0" smtClean="0"/>
            </a:br>
            <a:r>
              <a:rPr lang="en-US" dirty="0" smtClean="0"/>
              <a:t>Smart Sustainable Cities KPIs</a:t>
            </a:r>
            <a:endParaRPr lang="en-US" dirty="0"/>
          </a:p>
        </p:txBody>
      </p:sp>
    </p:spTree>
    <p:extLst>
      <p:ext uri="{BB962C8B-B14F-4D97-AF65-F5344CB8AC3E}">
        <p14:creationId xmlns:p14="http://schemas.microsoft.com/office/powerpoint/2010/main" val="2153240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ITU – UNECE </a:t>
            </a:r>
            <a:br>
              <a:rPr lang="en-US" dirty="0" smtClean="0"/>
            </a:br>
            <a:r>
              <a:rPr lang="en-US" dirty="0" smtClean="0"/>
              <a:t>Smart Sustainable Cities KPIs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000" dirty="0"/>
              <a:t>The evaluation of SSC using ITU-UNECE KPIs aims to improve the urban functionalities, improve quality of life, and ensure  environmental, economic and social sustainability.</a:t>
            </a:r>
            <a:br>
              <a:rPr lang="en-US" sz="2000" dirty="0"/>
            </a:br>
            <a:r>
              <a:rPr lang="en-US" sz="2000" dirty="0"/>
              <a:t/>
            </a:r>
            <a:br>
              <a:rPr lang="en-US" sz="2000" dirty="0"/>
            </a:br>
            <a:r>
              <a:rPr lang="en-US" sz="2000" dirty="0"/>
              <a:t>ITU and UNECE believes that SSC projects will thrive based on their ability to identify, define, monitor their actions.</a:t>
            </a:r>
            <a:br>
              <a:rPr lang="en-US" sz="2000" dirty="0"/>
            </a:br>
            <a:r>
              <a:rPr lang="en-US" sz="2000" dirty="0"/>
              <a:t/>
            </a:r>
            <a:br>
              <a:rPr lang="en-US" sz="2000" dirty="0"/>
            </a:br>
            <a:r>
              <a:rPr lang="en-US" sz="2000" dirty="0"/>
              <a:t>As the goals for moving towards increased smartness and sustainability differ between cities, based on their economic power or/and population growth </a:t>
            </a:r>
            <a:r>
              <a:rPr lang="en-US" sz="2000" dirty="0" err="1"/>
              <a:t>etc</a:t>
            </a:r>
            <a:r>
              <a:rPr lang="en-US" sz="2000" dirty="0"/>
              <a:t>, cities are encouraged to use an internationally standardized KPIs before they embark on their SSC journey.</a:t>
            </a:r>
            <a:br>
              <a:rPr lang="en-US" sz="2000" dirty="0"/>
            </a:br>
            <a:endParaRPr lang="en-US" sz="2000" dirty="0"/>
          </a:p>
        </p:txBody>
      </p:sp>
    </p:spTree>
    <p:extLst>
      <p:ext uri="{BB962C8B-B14F-4D97-AF65-F5344CB8AC3E}">
        <p14:creationId xmlns:p14="http://schemas.microsoft.com/office/powerpoint/2010/main" val="199474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ITU – UNECE </a:t>
            </a:r>
            <a:br>
              <a:rPr lang="en-US" dirty="0" smtClean="0"/>
            </a:br>
            <a:r>
              <a:rPr lang="en-US" dirty="0" smtClean="0"/>
              <a:t>Smart Sustainable Cities KPIs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3600" dirty="0" smtClean="0"/>
              <a:t>Why KPIs are needed</a:t>
            </a:r>
          </a:p>
          <a:p>
            <a:pPr lvl="2">
              <a:spcBef>
                <a:spcPts val="600"/>
              </a:spcBef>
            </a:pPr>
            <a:r>
              <a:rPr lang="en-CA" sz="2800" dirty="0" smtClean="0"/>
              <a:t>Shows what data to collect</a:t>
            </a:r>
          </a:p>
          <a:p>
            <a:pPr lvl="2">
              <a:spcBef>
                <a:spcPts val="600"/>
              </a:spcBef>
            </a:pPr>
            <a:r>
              <a:rPr lang="en-CA" sz="2800" dirty="0" smtClean="0"/>
              <a:t>Standardizes data collection </a:t>
            </a:r>
          </a:p>
          <a:p>
            <a:pPr lvl="2">
              <a:spcBef>
                <a:spcPts val="600"/>
              </a:spcBef>
            </a:pPr>
            <a:r>
              <a:rPr lang="en-CA" sz="2800" dirty="0" smtClean="0"/>
              <a:t>Shows gaps in policy</a:t>
            </a:r>
          </a:p>
          <a:p>
            <a:pPr lvl="2">
              <a:spcBef>
                <a:spcPts val="600"/>
              </a:spcBef>
            </a:pPr>
            <a:r>
              <a:rPr lang="en-US" sz="2800" dirty="0" smtClean="0"/>
              <a:t>Shows areas for improvement </a:t>
            </a:r>
          </a:p>
          <a:p>
            <a:pPr lvl="2">
              <a:spcBef>
                <a:spcPts val="600"/>
              </a:spcBef>
            </a:pPr>
            <a:r>
              <a:rPr lang="en-US" sz="2800" dirty="0" smtClean="0"/>
              <a:t>Pathway to SSC</a:t>
            </a:r>
          </a:p>
          <a:p>
            <a:pPr lvl="2">
              <a:spcBef>
                <a:spcPts val="600"/>
              </a:spcBef>
            </a:pPr>
            <a:endParaRPr lang="en-CA" dirty="0" smtClean="0"/>
          </a:p>
          <a:p>
            <a:pPr lvl="2">
              <a:spcBef>
                <a:spcPts val="600"/>
              </a:spcBef>
            </a:pPr>
            <a:endParaRPr lang="en-CA" dirty="0" smtClean="0"/>
          </a:p>
        </p:txBody>
      </p:sp>
    </p:spTree>
    <p:extLst>
      <p:ext uri="{BB962C8B-B14F-4D97-AF65-F5344CB8AC3E}">
        <p14:creationId xmlns:p14="http://schemas.microsoft.com/office/powerpoint/2010/main" val="139704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D3516-3E2A-446A-AA81-568DD53BA083}"/>
</file>

<file path=customXml/itemProps2.xml><?xml version="1.0" encoding="utf-8"?>
<ds:datastoreItem xmlns:ds="http://schemas.openxmlformats.org/officeDocument/2006/customXml" ds:itemID="{FA937131-80DF-4165-A52F-8BC71F6EE6AC}"/>
</file>

<file path=customXml/itemProps3.xml><?xml version="1.0" encoding="utf-8"?>
<ds:datastoreItem xmlns:ds="http://schemas.openxmlformats.org/officeDocument/2006/customXml" ds:itemID="{561E0402-75AC-4A40-9427-B669277E6026}"/>
</file>

<file path=docProps/app.xml><?xml version="1.0" encoding="utf-8"?>
<Properties xmlns="http://schemas.openxmlformats.org/officeDocument/2006/extended-properties" xmlns:vt="http://schemas.openxmlformats.org/officeDocument/2006/docPropsVTypes">
  <Template/>
  <TotalTime>154</TotalTime>
  <Words>748</Words>
  <Application>Microsoft Office PowerPoint</Application>
  <PresentationFormat>On-screen Show (4:3)</PresentationFormat>
  <Paragraphs>182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Smart Sustainable Cities</vt:lpstr>
      <vt:lpstr>United for Smart Sustainable Cities (U4SSC)</vt:lpstr>
      <vt:lpstr>United for Smart Sustainable Cities (U4SSC)</vt:lpstr>
      <vt:lpstr>United for Smart Sustainable Cities (U4SSC)</vt:lpstr>
      <vt:lpstr>United for Smart Sustainable Cities (U4SSC)</vt:lpstr>
      <vt:lpstr>United for Smart Sustainable Cities (U4SSC)</vt:lpstr>
      <vt:lpstr>ITU – UNECE  Smart Sustainable Cities KPIs</vt:lpstr>
      <vt:lpstr>ITU – UNECE  Smart Sustainable Cities KPIs</vt:lpstr>
      <vt:lpstr>ITU – UNECE  Smart Sustainable Cities KPIs</vt:lpstr>
      <vt:lpstr>ITU – UNECE  Smart Sustainable Cities KPIs</vt:lpstr>
      <vt:lpstr>ITU – UNECE  Smart Sustainable Cities KPIs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ITU</cp:lastModifiedBy>
  <cp:revision>21</cp:revision>
  <dcterms:created xsi:type="dcterms:W3CDTF">2016-02-05T15:38:40Z</dcterms:created>
  <dcterms:modified xsi:type="dcterms:W3CDTF">2016-08-29T17:03:36Z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