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5" r:id="rId5"/>
    <p:sldId id="263" r:id="rId6"/>
    <p:sldId id="267" r:id="rId7"/>
    <p:sldId id="261" r:id="rId8"/>
    <p:sldId id="262" r:id="rId9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S-03\Planificacion_Estrategica\Estrategia_Corporativa\PLANIFICACION\Documentos%20Base%20IMPORTANTE\Documento%20entregabl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FS-03\Planificacion_Estrategica\Estrategia_Corporativa\PLANIFICACION\Documentos%20Base%20IMPORTANTE\Documento%20entregab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UY"/>
  <c:chart>
    <c:autoTitleDeleted val="1"/>
    <c:plotArea>
      <c:layout>
        <c:manualLayout>
          <c:layoutTarget val="inner"/>
          <c:xMode val="edge"/>
          <c:yMode val="edge"/>
          <c:x val="7.2568526390008908E-2"/>
          <c:y val="0.16236385019400651"/>
          <c:w val="0.89745603674540719"/>
          <c:h val="0.66610076179501942"/>
        </c:manualLayout>
      </c:layout>
      <c:lineChart>
        <c:grouping val="standard"/>
        <c:ser>
          <c:idx val="0"/>
          <c:order val="0"/>
          <c:tx>
            <c:strRef>
              <c:f>'10'!$A$8</c:f>
              <c:strCache>
                <c:ptCount val="1"/>
                <c:pt idx="0">
                  <c:v>Uruguay</c:v>
                </c:pt>
              </c:strCache>
            </c:strRef>
          </c:tx>
          <c:spPr>
            <a:ln w="53975"/>
          </c:spPr>
          <c:marker>
            <c:symbol val="none"/>
          </c:marker>
          <c:cat>
            <c:numRef>
              <c:f>'10'!$H$4:$P$4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 formatCode="mmm\-yy">
                  <c:v>42491</c:v>
                </c:pt>
              </c:numCache>
            </c:numRef>
          </c:cat>
          <c:val>
            <c:numRef>
              <c:f>'10'!$H$8:$P$8</c:f>
              <c:numCache>
                <c:formatCode>0%</c:formatCode>
                <c:ptCount val="9"/>
                <c:pt idx="0">
                  <c:v>0.21900000000000025</c:v>
                </c:pt>
                <c:pt idx="1">
                  <c:v>0.28000000000000008</c:v>
                </c:pt>
                <c:pt idx="2">
                  <c:v>0.31000000000000044</c:v>
                </c:pt>
                <c:pt idx="3">
                  <c:v>0.39000000000000051</c:v>
                </c:pt>
                <c:pt idx="4">
                  <c:v>0.49000000000000032</c:v>
                </c:pt>
                <c:pt idx="5">
                  <c:v>0.61000000000000065</c:v>
                </c:pt>
                <c:pt idx="6">
                  <c:v>0.71000000000000063</c:v>
                </c:pt>
                <c:pt idx="7">
                  <c:v>0.74000000000000088</c:v>
                </c:pt>
                <c:pt idx="8">
                  <c:v>0.750000000000001</c:v>
                </c:pt>
              </c:numCache>
            </c:numRef>
          </c:val>
        </c:ser>
        <c:marker val="1"/>
        <c:axId val="73608192"/>
        <c:axId val="73704192"/>
      </c:lineChart>
      <c:catAx>
        <c:axId val="736081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UY"/>
            </a:pPr>
            <a:endParaRPr lang="es-UY"/>
          </a:p>
        </c:txPr>
        <c:crossAx val="73704192"/>
        <c:crosses val="autoZero"/>
        <c:auto val="1"/>
        <c:lblAlgn val="ctr"/>
        <c:lblOffset val="100"/>
      </c:catAx>
      <c:valAx>
        <c:axId val="73704192"/>
        <c:scaling>
          <c:orientation val="minMax"/>
        </c:scaling>
        <c:axPos val="l"/>
        <c:numFmt formatCode="0%" sourceLinked="0"/>
        <c:tickLblPos val="nextTo"/>
        <c:txPr>
          <a:bodyPr/>
          <a:lstStyle/>
          <a:p>
            <a:pPr>
              <a:defRPr lang="es-UY"/>
            </a:pPr>
            <a:endParaRPr lang="es-UY"/>
          </a:p>
        </c:txPr>
        <c:crossAx val="73608192"/>
        <c:crosses val="autoZero"/>
        <c:crossBetween val="between"/>
      </c:valAx>
      <c:spPr>
        <a:noFill/>
      </c:spPr>
    </c:plotArea>
    <c:plotVisOnly val="1"/>
  </c:chart>
  <c:spPr>
    <a:noFill/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UY"/>
  <c:chart>
    <c:autoTitleDeleted val="1"/>
    <c:plotArea>
      <c:layout>
        <c:manualLayout>
          <c:layoutTarget val="inner"/>
          <c:xMode val="edge"/>
          <c:yMode val="edge"/>
          <c:x val="0.16844530348043144"/>
          <c:y val="0.20109150430846223"/>
          <c:w val="0.81423449647220003"/>
          <c:h val="0.75138438177342859"/>
        </c:manualLayout>
      </c:layout>
      <c:barChart>
        <c:barDir val="bar"/>
        <c:grouping val="clustered"/>
        <c:ser>
          <c:idx val="0"/>
          <c:order val="0"/>
          <c:tx>
            <c:strRef>
              <c:f>'27'!$B$7</c:f>
              <c:strCache>
                <c:ptCount val="1"/>
                <c:pt idx="0">
                  <c:v>fiber/total pen</c:v>
                </c:pt>
              </c:strCache>
            </c:strRef>
          </c:tx>
          <c:spPr>
            <a:solidFill>
              <a:srgbClr val="1F497D">
                <a:lumMod val="40000"/>
                <a:lumOff val="60000"/>
              </a:srgbClr>
            </a:solidFill>
            <a:ln w="25400">
              <a:noFill/>
            </a:ln>
            <a:scene3d>
              <a:camera prst="orthographicFront"/>
              <a:lightRig rig="threePt" dir="t"/>
            </a:scene3d>
            <a:sp3d>
              <a:bevelT w="63500" h="25400"/>
            </a:sp3d>
          </c:spPr>
          <c:dPt>
            <c:idx val="6"/>
            <c:spPr>
              <a:solidFill>
                <a:srgbClr val="1F497D">
                  <a:lumMod val="40000"/>
                  <a:lumOff val="60000"/>
                </a:srgbClr>
              </a:solidFill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</c:dPt>
          <c:dPt>
            <c:idx val="22"/>
            <c:spPr>
              <a:solidFill>
                <a:srgbClr val="0070C0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</c:dPt>
          <c:dPt>
            <c:idx val="23"/>
            <c:spPr>
              <a:solidFill>
                <a:srgbClr val="FF0000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>
                <a:bevelT w="63500" h="25400"/>
              </a:sp3d>
            </c:spPr>
          </c:dPt>
          <c:cat>
            <c:strRef>
              <c:f>'27'!$A$20:$A$45</c:f>
              <c:strCache>
                <c:ptCount val="26"/>
                <c:pt idx="0">
                  <c:v>Canada</c:v>
                </c:pt>
                <c:pt idx="1">
                  <c:v>Australia</c:v>
                </c:pt>
                <c:pt idx="2">
                  <c:v>Mexico</c:v>
                </c:pt>
                <c:pt idx="3">
                  <c:v>United States</c:v>
                </c:pt>
                <c:pt idx="4">
                  <c:v>New Zealand</c:v>
                </c:pt>
                <c:pt idx="5">
                  <c:v>Netherlands</c:v>
                </c:pt>
                <c:pt idx="6">
                  <c:v>Luxembourg</c:v>
                </c:pt>
                <c:pt idx="7">
                  <c:v>Czech Republic</c:v>
                </c:pt>
                <c:pt idx="8">
                  <c:v>Hungary</c:v>
                </c:pt>
                <c:pt idx="9">
                  <c:v>Turkey</c:v>
                </c:pt>
                <c:pt idx="10">
                  <c:v>Switzerland</c:v>
                </c:pt>
                <c:pt idx="11">
                  <c:v>Spain</c:v>
                </c:pt>
                <c:pt idx="12">
                  <c:v>Denmark</c:v>
                </c:pt>
                <c:pt idx="13">
                  <c:v>Slovenia</c:v>
                </c:pt>
                <c:pt idx="14">
                  <c:v>Finland</c:v>
                </c:pt>
                <c:pt idx="15">
                  <c:v>Portugal</c:v>
                </c:pt>
                <c:pt idx="16">
                  <c:v>Slovak Republic</c:v>
                </c:pt>
                <c:pt idx="17">
                  <c:v>Iceland</c:v>
                </c:pt>
                <c:pt idx="18">
                  <c:v>Norway</c:v>
                </c:pt>
                <c:pt idx="19">
                  <c:v>Estonia</c:v>
                </c:pt>
                <c:pt idx="20">
                  <c:v>Sweden</c:v>
                </c:pt>
                <c:pt idx="21">
                  <c:v>Latvia</c:v>
                </c:pt>
                <c:pt idx="22">
                  <c:v>URUGUAY dic/15</c:v>
                </c:pt>
                <c:pt idx="23">
                  <c:v>URUGUAY jun/16</c:v>
                </c:pt>
                <c:pt idx="24">
                  <c:v>Korea</c:v>
                </c:pt>
                <c:pt idx="25">
                  <c:v>Japan</c:v>
                </c:pt>
              </c:strCache>
            </c:strRef>
          </c:cat>
          <c:val>
            <c:numRef>
              <c:f>'27'!$B$20:$B$45</c:f>
              <c:numCache>
                <c:formatCode>0.0%</c:formatCode>
                <c:ptCount val="26"/>
                <c:pt idx="0">
                  <c:v>7.4302551165792124E-2</c:v>
                </c:pt>
                <c:pt idx="1">
                  <c:v>9.5371876386219342E-2</c:v>
                </c:pt>
                <c:pt idx="2">
                  <c:v>0.10359807601075362</c:v>
                </c:pt>
                <c:pt idx="3">
                  <c:v>0.10962177167501144</c:v>
                </c:pt>
                <c:pt idx="4">
                  <c:v>0.11135013094425128</c:v>
                </c:pt>
                <c:pt idx="5">
                  <c:v>0.13660420540695178</c:v>
                </c:pt>
                <c:pt idx="6">
                  <c:v>0.15284715284715331</c:v>
                </c:pt>
                <c:pt idx="7">
                  <c:v>0.16017943191432391</c:v>
                </c:pt>
                <c:pt idx="8">
                  <c:v>0.16284720357629201</c:v>
                </c:pt>
                <c:pt idx="9">
                  <c:v>0.17598100455421894</c:v>
                </c:pt>
                <c:pt idx="10">
                  <c:v>0.19940005580876199</c:v>
                </c:pt>
                <c:pt idx="11">
                  <c:v>0.23345262826161517</c:v>
                </c:pt>
                <c:pt idx="12">
                  <c:v>0.23571052834958367</c:v>
                </c:pt>
                <c:pt idx="13">
                  <c:v>0.24485804084069349</c:v>
                </c:pt>
                <c:pt idx="14">
                  <c:v>0.26112073945696135</c:v>
                </c:pt>
                <c:pt idx="15">
                  <c:v>0.26587778961666275</c:v>
                </c:pt>
                <c:pt idx="16">
                  <c:v>0.2697713634351066</c:v>
                </c:pt>
                <c:pt idx="17">
                  <c:v>0.27292744864830115</c:v>
                </c:pt>
                <c:pt idx="18">
                  <c:v>0.33247076911024664</c:v>
                </c:pt>
                <c:pt idx="19">
                  <c:v>0.34143217512866836</c:v>
                </c:pt>
                <c:pt idx="20">
                  <c:v>0.48922755800820622</c:v>
                </c:pt>
                <c:pt idx="21" formatCode="0.00%">
                  <c:v>0.60732529719250572</c:v>
                </c:pt>
                <c:pt idx="22" formatCode="0%">
                  <c:v>0.62000000000000088</c:v>
                </c:pt>
                <c:pt idx="23" formatCode="0%">
                  <c:v>0.630000000000001</c:v>
                </c:pt>
                <c:pt idx="24">
                  <c:v>0.71288245616514612</c:v>
                </c:pt>
                <c:pt idx="25">
                  <c:v>0.7332143071746986</c:v>
                </c:pt>
              </c:numCache>
            </c:numRef>
          </c:val>
        </c:ser>
        <c:gapWidth val="50"/>
        <c:axId val="75978624"/>
        <c:axId val="75980160"/>
      </c:barChart>
      <c:catAx>
        <c:axId val="7597862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s-UY"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UY"/>
          </a:p>
        </c:txPr>
        <c:crossAx val="75980160"/>
        <c:crosses val="autoZero"/>
        <c:auto val="1"/>
        <c:lblAlgn val="ctr"/>
        <c:lblOffset val="100"/>
        <c:tickLblSkip val="1"/>
        <c:tickMarkSkip val="1"/>
      </c:catAx>
      <c:valAx>
        <c:axId val="75980160"/>
        <c:scaling>
          <c:orientation val="minMax"/>
        </c:scaling>
        <c:axPos val="t"/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s-UY"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UY"/>
          </a:p>
        </c:txPr>
        <c:crossAx val="75978624"/>
        <c:crosses val="max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UY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0.02083</cdr:x>
      <cdr:y>0.91319</cdr:y>
    </cdr:from>
    <cdr:to>
      <cdr:x>0.41875</cdr:x>
      <cdr:y>0.98264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95250" y="2505076"/>
          <a:ext cx="1819275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UY" sz="1100"/>
            <a:t>Fuente: Antel </a:t>
          </a:r>
        </a:p>
      </cdr:txBody>
    </cdr:sp>
  </cdr:relSizeAnchor>
  <cdr:relSizeAnchor xmlns:cdr="http://schemas.openxmlformats.org/drawingml/2006/chartDrawing">
    <cdr:from>
      <cdr:x>0.89681</cdr:x>
      <cdr:y>0.14435</cdr:y>
    </cdr:from>
    <cdr:to>
      <cdr:x>0.95796</cdr:x>
      <cdr:y>0.19246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6336704" y="648072"/>
          <a:ext cx="432075" cy="215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UY" sz="1100" b="1" dirty="0" smtClean="0">
              <a:solidFill>
                <a:srgbClr val="FF0000"/>
              </a:solidFill>
            </a:rPr>
            <a:t>75%</a:t>
          </a:r>
        </a:p>
        <a:p xmlns:a="http://schemas.openxmlformats.org/drawingml/2006/main">
          <a:endParaRPr lang="es-UY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0.9596</cdr:x>
      <cdr:y>0.14154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6305657" cy="8587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kern="1200" dirty="0" err="1">
              <a:solidFill>
                <a:srgbClr val="18265A"/>
              </a:solidFill>
              <a:latin typeface="Futura Md BT" pitchFamily="34" charset="0"/>
            </a:rPr>
            <a:t>Porcentaje</a:t>
          </a:r>
          <a:r>
            <a:rPr lang="en-US" sz="2000" b="1" kern="1200" dirty="0">
              <a:solidFill>
                <a:srgbClr val="18265A"/>
              </a:solidFill>
              <a:latin typeface="Futura Md BT" pitchFamily="34" charset="0"/>
            </a:rPr>
            <a:t> de </a:t>
          </a:r>
          <a:r>
            <a:rPr lang="en-US" sz="2000" b="1" kern="1200" dirty="0" err="1">
              <a:solidFill>
                <a:srgbClr val="18265A"/>
              </a:solidFill>
              <a:latin typeface="Futura Md BT" pitchFamily="34" charset="0"/>
            </a:rPr>
            <a:t>conexiones</a:t>
          </a:r>
          <a:r>
            <a:rPr lang="en-US" sz="2000" b="1" kern="1200" dirty="0">
              <a:solidFill>
                <a:srgbClr val="18265A"/>
              </a:solidFill>
              <a:latin typeface="Futura Md BT" pitchFamily="34" charset="0"/>
            </a:rPr>
            <a:t> de </a:t>
          </a:r>
          <a:r>
            <a:rPr lang="en-US" sz="2000" b="1" kern="1200" dirty="0" err="1">
              <a:solidFill>
                <a:srgbClr val="18265A"/>
              </a:solidFill>
              <a:latin typeface="Futura Md BT" pitchFamily="34" charset="0"/>
            </a:rPr>
            <a:t>fibra</a:t>
          </a:r>
          <a:r>
            <a:rPr lang="en-US" sz="2000" b="1" kern="1200" dirty="0">
              <a:solidFill>
                <a:srgbClr val="18265A"/>
              </a:solidFill>
              <a:latin typeface="Futura Md BT" pitchFamily="34" charset="0"/>
            </a:rPr>
            <a:t> </a:t>
          </a:r>
          <a:r>
            <a:rPr lang="en-US" sz="2000" b="1" kern="1200" dirty="0" err="1">
              <a:solidFill>
                <a:srgbClr val="18265A"/>
              </a:solidFill>
              <a:latin typeface="Futura Md BT" pitchFamily="34" charset="0"/>
            </a:rPr>
            <a:t>sobre</a:t>
          </a:r>
          <a:r>
            <a:rPr lang="en-US" sz="2000" b="1" kern="1200" dirty="0">
              <a:solidFill>
                <a:srgbClr val="18265A"/>
              </a:solidFill>
              <a:latin typeface="Futura Md BT" pitchFamily="34" charset="0"/>
            </a:rPr>
            <a:t> total </a:t>
          </a:r>
          <a:r>
            <a:rPr lang="en-US" sz="2000" b="1" kern="1200" dirty="0" err="1">
              <a:solidFill>
                <a:srgbClr val="18265A"/>
              </a:solidFill>
              <a:latin typeface="Futura Md BT" pitchFamily="34" charset="0"/>
            </a:rPr>
            <a:t>conexiones</a:t>
          </a:r>
          <a:r>
            <a:rPr lang="en-US" sz="2000" b="1" kern="1200" dirty="0">
              <a:solidFill>
                <a:srgbClr val="18265A"/>
              </a:solidFill>
              <a:latin typeface="Futura Md BT" pitchFamily="34" charset="0"/>
            </a:rPr>
            <a:t> de Banda </a:t>
          </a:r>
          <a:r>
            <a:rPr lang="en-US" sz="2000" b="1" kern="1200" dirty="0" err="1">
              <a:solidFill>
                <a:srgbClr val="18265A"/>
              </a:solidFill>
              <a:latin typeface="Futura Md BT" pitchFamily="34" charset="0"/>
            </a:rPr>
            <a:t>Ancha</a:t>
          </a:r>
          <a:r>
            <a:rPr lang="en-US" sz="2000" b="1" kern="1200" dirty="0">
              <a:solidFill>
                <a:srgbClr val="18265A"/>
              </a:solidFill>
              <a:latin typeface="Futura Md BT" pitchFamily="34" charset="0"/>
            </a:rPr>
            <a:t> </a:t>
          </a:r>
          <a:r>
            <a:rPr lang="en-US" sz="2000" b="1" kern="1200" dirty="0" err="1" smtClean="0">
              <a:solidFill>
                <a:srgbClr val="18265A"/>
              </a:solidFill>
              <a:latin typeface="Futura Md BT" pitchFamily="34" charset="0"/>
            </a:rPr>
            <a:t>Fija</a:t>
          </a:r>
          <a:endParaRPr lang="en-US" sz="2000" b="1" kern="1200" dirty="0">
            <a:solidFill>
              <a:srgbClr val="18265A"/>
            </a:solidFill>
            <a:latin typeface="Futura Md BT" pitchFamily="34" charset="0"/>
          </a:endParaRPr>
        </a:p>
      </cdr:txBody>
    </cdr:sp>
  </cdr:relSizeAnchor>
  <cdr:relSizeAnchor xmlns:cdr="http://schemas.openxmlformats.org/drawingml/2006/chartDrawing">
    <cdr:from>
      <cdr:x>0.57481</cdr:x>
      <cdr:y>0.94783</cdr:y>
    </cdr:from>
    <cdr:to>
      <cdr:x>0.98963</cdr:x>
      <cdr:y>0.9913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3695701" y="5687690"/>
          <a:ext cx="2667002" cy="260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UY" sz="1100" dirty="0"/>
            <a:t>Fuente:</a:t>
          </a:r>
          <a:r>
            <a:rPr lang="es-UY" sz="1100" baseline="0" dirty="0"/>
            <a:t> OCDE </a:t>
          </a:r>
          <a:r>
            <a:rPr lang="es-UY" sz="1100" baseline="0" dirty="0" smtClean="0"/>
            <a:t>diciembre </a:t>
          </a:r>
          <a:r>
            <a:rPr lang="es-UY" sz="1100" baseline="0" dirty="0"/>
            <a:t>2015</a:t>
          </a:r>
          <a:endParaRPr lang="es-UY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063FB-B27E-4316-852D-984E046A9A3E}" type="datetimeFigureOut">
              <a:rPr lang="es-UY" smtClean="0"/>
              <a:pPr/>
              <a:t>08/09/2016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4C4AB-4D21-46AC-B4CE-B1028FE96C8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2037035"/>
            <a:ext cx="84249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200" b="1" dirty="0" smtClean="0">
                <a:solidFill>
                  <a:srgbClr val="18265A"/>
                </a:solidFill>
                <a:latin typeface="Futura Md BT" pitchFamily="34" charset="0"/>
              </a:rPr>
              <a:t>INTERNET DE LAS COSAS</a:t>
            </a:r>
          </a:p>
          <a:p>
            <a:pPr algn="ctr"/>
            <a:endParaRPr lang="es-UY" sz="3200" b="1" dirty="0" smtClean="0">
              <a:solidFill>
                <a:srgbClr val="18265A"/>
              </a:solidFill>
              <a:latin typeface="Futura Md BT" pitchFamily="34" charset="0"/>
            </a:endParaRPr>
          </a:p>
          <a:p>
            <a:pPr algn="ctr"/>
            <a:endParaRPr lang="es-UY" sz="3200" b="1" dirty="0" smtClean="0">
              <a:solidFill>
                <a:srgbClr val="18265A"/>
              </a:solidFill>
              <a:latin typeface="Futura Md BT" pitchFamily="34" charset="0"/>
            </a:endParaRPr>
          </a:p>
          <a:p>
            <a:pPr algn="ctr"/>
            <a:r>
              <a:rPr lang="es-UY" sz="3200" b="1" dirty="0" err="1" smtClean="0">
                <a:solidFill>
                  <a:srgbClr val="18265A"/>
                </a:solidFill>
                <a:latin typeface="Futura Md BT" pitchFamily="34" charset="0"/>
              </a:rPr>
              <a:t>Antel</a:t>
            </a:r>
            <a:r>
              <a:rPr lang="es-UY" sz="3200" b="1" dirty="0" smtClean="0">
                <a:solidFill>
                  <a:srgbClr val="18265A"/>
                </a:solidFill>
                <a:latin typeface="Futura Md BT" pitchFamily="34" charset="0"/>
              </a:rPr>
              <a:t> y su Red  </a:t>
            </a:r>
            <a:r>
              <a:rPr lang="es-UY" sz="3200" b="1" dirty="0" smtClean="0">
                <a:solidFill>
                  <a:srgbClr val="18265A"/>
                </a:solidFill>
                <a:latin typeface="Futura Md BT" pitchFamily="34" charset="0"/>
              </a:rPr>
              <a:t>– </a:t>
            </a:r>
            <a:r>
              <a:rPr lang="es-UY" sz="3200" b="1" dirty="0" smtClean="0">
                <a:solidFill>
                  <a:srgbClr val="18265A"/>
                </a:solidFill>
                <a:latin typeface="Futura Md BT" pitchFamily="34" charset="0"/>
              </a:rPr>
              <a:t>Plataforma de base</a:t>
            </a:r>
            <a:endParaRPr lang="es-UY" sz="3200" b="1" dirty="0" smtClean="0">
              <a:solidFill>
                <a:srgbClr val="18265A"/>
              </a:solidFill>
              <a:latin typeface="Futura Md BT" pitchFamily="34" charset="0"/>
            </a:endParaRPr>
          </a:p>
          <a:p>
            <a:endParaRPr lang="es-UY" dirty="0" smtClean="0"/>
          </a:p>
          <a:p>
            <a:endParaRPr lang="es-UY" dirty="0"/>
          </a:p>
        </p:txBody>
      </p:sp>
      <p:pic>
        <p:nvPicPr>
          <p:cNvPr id="4" name="Picture 2" descr="\\fs-03\aeco\Unidad Diseño Creativo\Presentacion _Marcelo\Logo azul rgb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188" y="214313"/>
            <a:ext cx="16446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Gráfico"/>
          <p:cNvGraphicFramePr/>
          <p:nvPr/>
        </p:nvGraphicFramePr>
        <p:xfrm>
          <a:off x="827584" y="1556792"/>
          <a:ext cx="7065818" cy="4489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Flecha abajo"/>
          <p:cNvSpPr/>
          <p:nvPr/>
        </p:nvSpPr>
        <p:spPr>
          <a:xfrm>
            <a:off x="7308304" y="2060848"/>
            <a:ext cx="45719" cy="14401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dirty="0">
              <a:solidFill>
                <a:srgbClr val="FF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260648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Banda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Ancha</a:t>
            </a:r>
            <a:endParaRPr lang="en-US" sz="2800" b="1" u="sng" dirty="0" smtClean="0">
              <a:solidFill>
                <a:srgbClr val="18265A"/>
              </a:solidFill>
              <a:latin typeface="Futura Md BT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18265A"/>
                </a:solidFill>
                <a:latin typeface="Futura Md BT" pitchFamily="34" charset="0"/>
              </a:rPr>
              <a:t>Conexiones</a:t>
            </a:r>
            <a:r>
              <a:rPr lang="en-US" sz="2800" b="1" dirty="0" smtClean="0">
                <a:solidFill>
                  <a:srgbClr val="18265A"/>
                </a:solidFill>
                <a:latin typeface="Futura Md BT" pitchFamily="34" charset="0"/>
              </a:rPr>
              <a:t> de Internet c/100 </a:t>
            </a:r>
            <a:r>
              <a:rPr lang="en-US" sz="2800" b="1" dirty="0" err="1" smtClean="0">
                <a:solidFill>
                  <a:srgbClr val="18265A"/>
                </a:solidFill>
                <a:latin typeface="Futura Md BT" pitchFamily="34" charset="0"/>
              </a:rPr>
              <a:t>hogares</a:t>
            </a:r>
            <a:endParaRPr lang="en-US" sz="2800" b="1" dirty="0" smtClean="0">
              <a:solidFill>
                <a:srgbClr val="18265A"/>
              </a:solidFill>
              <a:latin typeface="Futura Md BT" pitchFamily="34" charset="0"/>
            </a:endParaRPr>
          </a:p>
          <a:p>
            <a:endParaRPr lang="es-UY" dirty="0"/>
          </a:p>
        </p:txBody>
      </p:sp>
      <p:pic>
        <p:nvPicPr>
          <p:cNvPr id="7" name="Picture 2" descr="\\fs-03\aeco\Unidad Diseño Creativo\Presentacion _Marcelo\Logo azul rgb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9350" y="0"/>
            <a:ext cx="16446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8836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fs-03\aeco\Unidad Diseño Creativo\Presentacion _Marcelo\Fibra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8648973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\\fs-03\aeco\Unidad Diseño Creativo\Presentacion _Marcelo\Logo azul rgb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214313"/>
            <a:ext cx="16446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683568" y="692696"/>
            <a:ext cx="6264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El País de la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Fibra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Óptica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al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Hogar</a:t>
            </a:r>
            <a:endParaRPr lang="en-US" sz="2800" b="1" u="sng" dirty="0" smtClean="0">
              <a:solidFill>
                <a:srgbClr val="18265A"/>
              </a:solidFill>
              <a:latin typeface="Futura Md B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"/>
          <p:cNvGraphicFramePr>
            <a:graphicFrameLocks/>
          </p:cNvGraphicFramePr>
          <p:nvPr/>
        </p:nvGraphicFramePr>
        <p:xfrm>
          <a:off x="757382" y="265978"/>
          <a:ext cx="6571130" cy="606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\\fs-03\aeco\Unidad Diseño Creativo\Presentacion _Marcelo\Logo azul rgb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214313"/>
            <a:ext cx="16446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4404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obertura-mov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2777" y="1466518"/>
            <a:ext cx="7705647" cy="5130834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1494688" y="188640"/>
            <a:ext cx="574766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lang="es-UY"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Banda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Ancha</a:t>
            </a:r>
            <a:endParaRPr lang="en-US" sz="2800" b="1" u="sng" dirty="0" smtClean="0">
              <a:solidFill>
                <a:srgbClr val="18265A"/>
              </a:solidFill>
              <a:latin typeface="Futura Md BT" pitchFamily="34" charset="0"/>
            </a:endParaRPr>
          </a:p>
          <a:p>
            <a:pPr algn="ctr">
              <a:defRPr lang="es-UY"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Cobertura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Servicio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Móvil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3G/LTE</a:t>
            </a:r>
            <a:endParaRPr lang="en-US" sz="2800" b="1" u="sng" dirty="0">
              <a:solidFill>
                <a:srgbClr val="18265A"/>
              </a:solidFill>
              <a:latin typeface="Futura Md BT" pitchFamily="34" charset="0"/>
            </a:endParaRPr>
          </a:p>
        </p:txBody>
      </p:sp>
      <p:pic>
        <p:nvPicPr>
          <p:cNvPr id="5" name="Picture 2" descr="\\fs-03\aeco\Unidad Diseño Creativo\Presentacion _Marcelo\Logo azul rgb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9350" y="0"/>
            <a:ext cx="16446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aptura de pantalla 2016-05-04 a las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773238"/>
            <a:ext cx="7610475" cy="4149725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043608" y="692696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s-UY"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Data Center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Internacional</a:t>
            </a:r>
            <a:endParaRPr lang="en-US" sz="2800" b="1" u="sng" dirty="0" smtClean="0">
              <a:solidFill>
                <a:srgbClr val="18265A"/>
              </a:solidFill>
              <a:latin typeface="Futura Md BT" pitchFamily="34" charset="0"/>
            </a:endParaRPr>
          </a:p>
          <a:p>
            <a:pPr algn="ctr">
              <a:defRPr lang="es-UY"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000" b="1" u="sng" dirty="0" smtClean="0">
                <a:solidFill>
                  <a:srgbClr val="18265A"/>
                </a:solidFill>
                <a:latin typeface="Futura Md BT" pitchFamily="34" charset="0"/>
              </a:rPr>
              <a:t>Ing. J.L. </a:t>
            </a:r>
            <a:r>
              <a:rPr lang="en-US" sz="2000" b="1" u="sng" dirty="0" err="1" smtClean="0">
                <a:solidFill>
                  <a:srgbClr val="18265A"/>
                </a:solidFill>
                <a:latin typeface="Futura Md BT" pitchFamily="34" charset="0"/>
              </a:rPr>
              <a:t>Massera</a:t>
            </a:r>
            <a:endParaRPr lang="en-US" sz="2000" b="1" u="sng" dirty="0" smtClean="0">
              <a:solidFill>
                <a:srgbClr val="18265A"/>
              </a:solidFill>
              <a:latin typeface="Futura Md BT" pitchFamily="34" charset="0"/>
            </a:endParaRPr>
          </a:p>
        </p:txBody>
      </p:sp>
      <p:pic>
        <p:nvPicPr>
          <p:cNvPr id="6" name="Picture 2" descr="\\fs-03\aeco\Unidad Diseño Creativo\Presentacion _Marcelo\Logo azul rgb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214313"/>
            <a:ext cx="16446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8100392" y="836712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UY" dirty="0" smtClean="0"/>
              <a:t>              </a:t>
            </a:r>
            <a:endParaRPr lang="es-UY" dirty="0"/>
          </a:p>
        </p:txBody>
      </p:sp>
      <p:pic>
        <p:nvPicPr>
          <p:cNvPr id="8" name="Picture 2" descr="\\fs-03\aeco\Unidad Diseño Creativo\Presentacion _Marcelo\Logo azul rgb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188" y="214313"/>
            <a:ext cx="16446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179512" y="357301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                                                                                                              </a:t>
            </a:r>
            <a:endParaRPr lang="es-UY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772816"/>
            <a:ext cx="508635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Rectángulo"/>
          <p:cNvSpPr/>
          <p:nvPr/>
        </p:nvSpPr>
        <p:spPr>
          <a:xfrm>
            <a:off x="1043608" y="692696"/>
            <a:ext cx="62646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s-UY"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Evolución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hacia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una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Plataforma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de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Servicios</a:t>
            </a:r>
            <a:r>
              <a:rPr lang="en-US" sz="2800" b="1" u="sng" dirty="0" smtClean="0">
                <a:solidFill>
                  <a:srgbClr val="18265A"/>
                </a:solidFill>
                <a:latin typeface="Futura Md BT" pitchFamily="34" charset="0"/>
              </a:rPr>
              <a:t> </a:t>
            </a:r>
            <a:r>
              <a:rPr lang="en-US" sz="2800" b="1" u="sng" dirty="0" err="1" smtClean="0">
                <a:solidFill>
                  <a:srgbClr val="18265A"/>
                </a:solidFill>
                <a:latin typeface="Futura Md BT" pitchFamily="34" charset="0"/>
              </a:rPr>
              <a:t>IoT</a:t>
            </a:r>
            <a:endParaRPr lang="en-US" sz="2800" b="1" u="sng" dirty="0" smtClean="0">
              <a:solidFill>
                <a:srgbClr val="18265A"/>
              </a:solidFill>
              <a:latin typeface="Futura Md B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globito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3088" y="2420938"/>
            <a:ext cx="17272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66 CuadroTexto"/>
          <p:cNvSpPr txBox="1">
            <a:spLocks noChangeArrowheads="1"/>
          </p:cNvSpPr>
          <p:nvPr/>
        </p:nvSpPr>
        <p:spPr bwMode="auto">
          <a:xfrm>
            <a:off x="1403350" y="3187700"/>
            <a:ext cx="5286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b="1" dirty="0">
                <a:solidFill>
                  <a:srgbClr val="18265A"/>
                </a:solidFill>
                <a:latin typeface="Futura Md BT" pitchFamily="34" charset="0"/>
              </a:rPr>
              <a:t>Muchas gracias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F5C16A11FF3142AD98FE93BCD0A370" ma:contentTypeVersion="1" ma:contentTypeDescription="Create a new document." ma:contentTypeScope="" ma:versionID="da3e9551827be27c540814dd12af468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2CC3896-E037-4BD8-AD9D-2C9279691328}"/>
</file>

<file path=customXml/itemProps2.xml><?xml version="1.0" encoding="utf-8"?>
<ds:datastoreItem xmlns:ds="http://schemas.openxmlformats.org/officeDocument/2006/customXml" ds:itemID="{005DAC56-7895-4926-ADAD-D5EB22E1CBED}"/>
</file>

<file path=customXml/itemProps3.xml><?xml version="1.0" encoding="utf-8"?>
<ds:datastoreItem xmlns:ds="http://schemas.openxmlformats.org/officeDocument/2006/customXml" ds:itemID="{EA8D8D7F-F1FE-4B9E-A262-5795CC47C1BF}"/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75</Words>
  <Application>Microsoft Office PowerPoint</Application>
  <PresentationFormat>Presentación en pantalla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Antel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_template</dc:creator>
  <cp:lastModifiedBy>_template</cp:lastModifiedBy>
  <cp:revision>25</cp:revision>
  <dcterms:created xsi:type="dcterms:W3CDTF">2016-09-07T19:29:50Z</dcterms:created>
  <dcterms:modified xsi:type="dcterms:W3CDTF">2016-09-08T23:17:46Z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0x010100DEF5C16A11FF3142AD98FE93BCD0A370</vt:lpwstr>
  </property>
</Properties>
</file>