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theme/theme2.xml" ContentType="application/vnd.openxmlformats-officedocument.theme+xml"/>
  <Override PartName="/ppt/commentAuthors.xml" ContentType="application/vnd.openxmlformats-officedocument.presentationml.commentAuthors+xml"/>
  <Override PartName="/ppt/diagrams/drawing1.xml" ContentType="application/vnd.ms-office.drawingml.diagramDrawing+xml"/>
  <Override PartName="/ppt/theme/theme1.xml" ContentType="application/vnd.openxmlformats-officedocument.theme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notesMasters/notesMaster1.xml" ContentType="application/vnd.openxmlformats-officedocument.presentationml.notesMaster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9" r:id="rId2"/>
    <p:sldId id="257" r:id="rId3"/>
    <p:sldId id="287" r:id="rId4"/>
    <p:sldId id="280" r:id="rId5"/>
    <p:sldId id="268" r:id="rId6"/>
    <p:sldId id="270" r:id="rId7"/>
    <p:sldId id="275" r:id="rId8"/>
    <p:sldId id="289" r:id="rId9"/>
    <p:sldId id="274" r:id="rId10"/>
    <p:sldId id="291" r:id="rId11"/>
    <p:sldId id="279" r:id="rId12"/>
    <p:sldId id="261" r:id="rId13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sukenik" initials="m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2BC"/>
    <a:srgbClr val="2072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9" d="100"/>
          <a:sy n="59" d="100"/>
        </p:scale>
        <p:origin x="75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>
        <p:scale>
          <a:sx n="100" d="100"/>
          <a:sy n="100" d="100"/>
        </p:scale>
        <p:origin x="-1842" y="2550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3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6C1FA2-343A-4F28-B460-62509A9A6FD0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55B0004-6548-48EC-86F5-AC3F840D63EC}">
      <dgm:prSet phldrT="[Texto]" custT="1"/>
      <dgm:spPr>
        <a:xfrm>
          <a:off x="1591780" y="109207"/>
          <a:ext cx="2574031" cy="729056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S" sz="1600" b="1" dirty="0" smtClean="0">
              <a:solidFill>
                <a:sysClr val="window" lastClr="FFFFFF"/>
              </a:solidFill>
              <a:latin typeface="Arial"/>
              <a:ea typeface="+mn-ea"/>
              <a:cs typeface="Arial"/>
            </a:rPr>
            <a:t>Gobierno Nacional/Provincial/Municipal</a:t>
          </a:r>
          <a:endParaRPr lang="es-ES" sz="1600" b="1" dirty="0">
            <a:solidFill>
              <a:sysClr val="window" lastClr="FFFFFF"/>
            </a:solidFill>
            <a:latin typeface="Arial"/>
            <a:ea typeface="+mn-ea"/>
            <a:cs typeface="Arial"/>
          </a:endParaRPr>
        </a:p>
      </dgm:t>
    </dgm:pt>
    <dgm:pt modelId="{7DE6AEA2-18CD-4B7E-A5EE-DFF54B99497D}" type="parTrans" cxnId="{CE9B3457-D241-4E0B-A938-79131E787782}">
      <dgm:prSet/>
      <dgm:spPr>
        <a:xfrm rot="18297825">
          <a:off x="1758674" y="1269396"/>
          <a:ext cx="1106224" cy="30410"/>
        </a:xfr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ES"/>
        </a:p>
      </dgm:t>
    </dgm:pt>
    <dgm:pt modelId="{BE38973F-9955-4B1B-A109-16CBC08667CE}" type="sibTrans" cxnId="{CE9B3457-D241-4E0B-A938-79131E787782}">
      <dgm:prSet/>
      <dgm:spPr/>
      <dgm:t>
        <a:bodyPr/>
        <a:lstStyle/>
        <a:p>
          <a:endParaRPr lang="es-ES"/>
        </a:p>
      </dgm:t>
    </dgm:pt>
    <dgm:pt modelId="{AD7E2EFC-5A8B-49DC-9E68-B10DAAA3C80C}">
      <dgm:prSet phldrT="[Texto]" custT="1"/>
      <dgm:spPr>
        <a:xfrm>
          <a:off x="3293056" y="845871"/>
          <a:ext cx="2414850" cy="742866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S" sz="1600" b="1" dirty="0" smtClean="0">
              <a:solidFill>
                <a:sysClr val="window" lastClr="FFFFFF"/>
              </a:solidFill>
              <a:latin typeface="Arial"/>
              <a:ea typeface="+mn-ea"/>
              <a:cs typeface="Arial"/>
            </a:rPr>
            <a:t>Sector Privado</a:t>
          </a:r>
          <a:endParaRPr lang="es-ES" sz="1600" b="1" dirty="0">
            <a:solidFill>
              <a:sysClr val="window" lastClr="FFFFFF"/>
            </a:solidFill>
            <a:latin typeface="Arial"/>
            <a:ea typeface="+mn-ea"/>
            <a:cs typeface="Arial"/>
          </a:endParaRPr>
        </a:p>
      </dgm:t>
    </dgm:pt>
    <dgm:pt modelId="{A3AC4DC1-E1C4-44BE-A6FC-D46B77843D2B}" type="parTrans" cxnId="{11EC60A5-C9D2-4155-88FB-4F99BAB7B762}">
      <dgm:prSet/>
      <dgm:spPr>
        <a:xfrm rot="20474451">
          <a:off x="2081247" y="1743118"/>
          <a:ext cx="1652560" cy="30410"/>
        </a:xfr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ES"/>
        </a:p>
      </dgm:t>
    </dgm:pt>
    <dgm:pt modelId="{11DF598E-DE17-4ECC-8506-EF05EE6BED57}" type="sibTrans" cxnId="{11EC60A5-C9D2-4155-88FB-4F99BAB7B762}">
      <dgm:prSet/>
      <dgm:spPr/>
      <dgm:t>
        <a:bodyPr/>
        <a:lstStyle/>
        <a:p>
          <a:endParaRPr lang="es-ES"/>
        </a:p>
      </dgm:t>
    </dgm:pt>
    <dgm:pt modelId="{EABB7BF5-0729-4410-B9E9-4A0FA87B84F5}">
      <dgm:prSet phldrT="[Texto]" custT="1"/>
      <dgm:spPr>
        <a:xfrm>
          <a:off x="3932883" y="1871525"/>
          <a:ext cx="2423586" cy="666804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S" sz="1600" b="1" dirty="0" smtClean="0">
              <a:solidFill>
                <a:sysClr val="window" lastClr="FFFFFF"/>
              </a:solidFill>
              <a:latin typeface="Arial"/>
              <a:ea typeface="+mn-ea"/>
              <a:cs typeface="Arial"/>
            </a:rPr>
            <a:t>Academia</a:t>
          </a:r>
          <a:endParaRPr lang="es-ES" sz="1600" b="1" dirty="0">
            <a:solidFill>
              <a:sysClr val="window" lastClr="FFFFFF"/>
            </a:solidFill>
            <a:latin typeface="Arial"/>
            <a:ea typeface="+mn-ea"/>
            <a:cs typeface="Arial"/>
          </a:endParaRPr>
        </a:p>
      </dgm:t>
    </dgm:pt>
    <dgm:pt modelId="{E8E280A5-7164-4D53-9F7B-326191109C1E}" type="parTrans" cxnId="{A96EB26F-D34E-4444-9F60-FCC1759BE2A1}">
      <dgm:prSet/>
      <dgm:spPr>
        <a:xfrm rot="33555">
          <a:off x="2125097" y="2169075"/>
          <a:ext cx="1808590" cy="30410"/>
        </a:xfr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ES"/>
        </a:p>
      </dgm:t>
    </dgm:pt>
    <dgm:pt modelId="{99B80CC5-70AD-4CA2-A2BB-C19228D6C05C}" type="sibTrans" cxnId="{A96EB26F-D34E-4444-9F60-FCC1759BE2A1}">
      <dgm:prSet/>
      <dgm:spPr/>
      <dgm:t>
        <a:bodyPr/>
        <a:lstStyle/>
        <a:p>
          <a:endParaRPr lang="es-ES"/>
        </a:p>
      </dgm:t>
    </dgm:pt>
    <dgm:pt modelId="{F68E8560-D635-47DE-A40D-7E57DB2B792C}">
      <dgm:prSet custT="1"/>
      <dgm:spPr>
        <a:xfrm>
          <a:off x="1996060" y="2750708"/>
          <a:ext cx="2457728" cy="742866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S" sz="1600" b="1" dirty="0" smtClean="0">
              <a:solidFill>
                <a:sysClr val="window" lastClr="FFFFFF"/>
              </a:solidFill>
              <a:latin typeface="Arial"/>
              <a:ea typeface="+mn-ea"/>
              <a:cs typeface="Arial"/>
            </a:rPr>
            <a:t>Otras partes interesadas</a:t>
          </a:r>
          <a:endParaRPr lang="es-ES" sz="1600" b="1" dirty="0">
            <a:solidFill>
              <a:sysClr val="window" lastClr="FFFFFF"/>
            </a:solidFill>
            <a:latin typeface="Arial"/>
            <a:ea typeface="+mn-ea"/>
            <a:cs typeface="Arial"/>
          </a:endParaRPr>
        </a:p>
      </dgm:t>
    </dgm:pt>
    <dgm:pt modelId="{C03EFE5D-1345-42DD-B13A-B9328A58FDA0}" type="parTrans" cxnId="{02F03B86-F68A-4F86-921C-4FA3DAD207D1}">
      <dgm:prSet/>
      <dgm:spPr>
        <a:xfrm rot="1908553">
          <a:off x="2075526" y="2598918"/>
          <a:ext cx="660687" cy="30410"/>
        </a:xfr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ES"/>
        </a:p>
      </dgm:t>
    </dgm:pt>
    <dgm:pt modelId="{BF877DDF-3B3F-4274-BB97-14533A018489}" type="sibTrans" cxnId="{02F03B86-F68A-4F86-921C-4FA3DAD207D1}">
      <dgm:prSet/>
      <dgm:spPr/>
      <dgm:t>
        <a:bodyPr/>
        <a:lstStyle/>
        <a:p>
          <a:endParaRPr lang="es-ES"/>
        </a:p>
      </dgm:t>
    </dgm:pt>
    <dgm:pt modelId="{F0478367-53C3-4568-8979-E81EB1528B18}">
      <dgm:prSet/>
      <dgm:spPr>
        <a:xfrm>
          <a:off x="4168246" y="3407852"/>
          <a:ext cx="2919011" cy="742866"/>
        </a:xfr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s-ES" dirty="0">
            <a:solidFill>
              <a:sysClr val="window" lastClr="FFFFFF"/>
            </a:solidFill>
            <a:latin typeface="Arial"/>
            <a:ea typeface="+mn-ea"/>
            <a:cs typeface="Arial"/>
          </a:endParaRPr>
        </a:p>
      </dgm:t>
    </dgm:pt>
    <dgm:pt modelId="{1EF8D8B0-ACD2-43B9-AA1B-B3B27789E0B8}" type="parTrans" cxnId="{91D0A4C1-4564-4887-96E2-7538116C3F52}">
      <dgm:prSet/>
      <dgm:spPr>
        <a:xfrm rot="1333370">
          <a:off x="2015575" y="2890936"/>
          <a:ext cx="2950073" cy="30410"/>
        </a:xfr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ES"/>
        </a:p>
      </dgm:t>
    </dgm:pt>
    <dgm:pt modelId="{0E8B7AFD-79AF-4687-8B0E-FADDF1E6FD30}" type="sibTrans" cxnId="{91D0A4C1-4564-4887-96E2-7538116C3F52}">
      <dgm:prSet/>
      <dgm:spPr/>
      <dgm:t>
        <a:bodyPr/>
        <a:lstStyle/>
        <a:p>
          <a:endParaRPr lang="es-ES"/>
        </a:p>
      </dgm:t>
    </dgm:pt>
    <dgm:pt modelId="{A2A01BCE-2F29-4769-91A4-ACE5CE74E098}" type="pres">
      <dgm:prSet presAssocID="{486C1FA2-343A-4F28-B460-62509A9A6FD0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317BA18-CED6-48AE-9824-62B9B4B08028}" type="pres">
      <dgm:prSet presAssocID="{486C1FA2-343A-4F28-B460-62509A9A6FD0}" presName="cycle" presStyleCnt="0"/>
      <dgm:spPr/>
    </dgm:pt>
    <dgm:pt modelId="{66C7E2BE-77F0-483E-A690-15016E2EB111}" type="pres">
      <dgm:prSet presAssocID="{486C1FA2-343A-4F28-B460-62509A9A6FD0}" presName="centerShape" presStyleCnt="0"/>
      <dgm:spPr/>
    </dgm:pt>
    <dgm:pt modelId="{4828ADFA-FC59-43C3-AF9C-BA78229241B8}" type="pres">
      <dgm:prSet presAssocID="{486C1FA2-343A-4F28-B460-62509A9A6FD0}" presName="connSite" presStyleLbl="node1" presStyleIdx="0" presStyleCnt="6"/>
      <dgm:spPr/>
    </dgm:pt>
    <dgm:pt modelId="{E4A0211E-F428-421F-BE25-D7C9FA80638D}" type="pres">
      <dgm:prSet presAssocID="{486C1FA2-343A-4F28-B460-62509A9A6FD0}" presName="visible" presStyleLbl="node1" presStyleIdx="0" presStyleCnt="6" custScaleX="161622" custScaleY="143987" custLinFactNeighborX="-51847" custLinFactNeighborY="4190"/>
      <dgm:spPr>
        <a:xfrm>
          <a:off x="345666" y="1567979"/>
          <a:ext cx="1238110" cy="123811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s-AR"/>
        </a:p>
      </dgm:t>
    </dgm:pt>
    <dgm:pt modelId="{6E4B0F3B-34AD-454C-A76D-A2BFC29E4480}" type="pres">
      <dgm:prSet presAssocID="{7DE6AEA2-18CD-4B7E-A5EE-DFF54B99497D}" presName="Name25" presStyleLbl="parChTrans1D1" presStyleIdx="0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0" y="15205"/>
              </a:moveTo>
              <a:lnTo>
                <a:pt x="1106224" y="15205"/>
              </a:lnTo>
            </a:path>
          </a:pathLst>
        </a:custGeom>
      </dgm:spPr>
      <dgm:t>
        <a:bodyPr/>
        <a:lstStyle/>
        <a:p>
          <a:endParaRPr lang="es-ES"/>
        </a:p>
      </dgm:t>
    </dgm:pt>
    <dgm:pt modelId="{67545217-472D-4D0B-9BB9-28ED8AFCD6D5}" type="pres">
      <dgm:prSet presAssocID="{855B0004-6548-48EC-86F5-AC3F840D63EC}" presName="node" presStyleCnt="0"/>
      <dgm:spPr/>
    </dgm:pt>
    <dgm:pt modelId="{628A9B2C-ADF9-4B1F-B38D-9BC6591CACAF}" type="pres">
      <dgm:prSet presAssocID="{855B0004-6548-48EC-86F5-AC3F840D63EC}" presName="parentNode" presStyleLbl="node1" presStyleIdx="1" presStyleCnt="6" custScaleX="500645" custScaleY="125387" custLinFactNeighborX="28088" custLinFactNeighborY="14005">
        <dgm:presLayoutVars>
          <dgm:chMax val="1"/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s-ES"/>
        </a:p>
      </dgm:t>
    </dgm:pt>
    <dgm:pt modelId="{1FA54738-69AB-4CF6-93BE-2B731CC69715}" type="pres">
      <dgm:prSet presAssocID="{855B0004-6548-48EC-86F5-AC3F840D63EC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D5FEC4C-7F78-4DD3-A1C5-B2E31120575E}" type="pres">
      <dgm:prSet presAssocID="{A3AC4DC1-E1C4-44BE-A6FC-D46B77843D2B}" presName="Name25" presStyleLbl="parChTrans1D1" presStyleIdx="1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0" y="15205"/>
              </a:moveTo>
              <a:lnTo>
                <a:pt x="1652560" y="15205"/>
              </a:lnTo>
            </a:path>
          </a:pathLst>
        </a:custGeom>
      </dgm:spPr>
      <dgm:t>
        <a:bodyPr/>
        <a:lstStyle/>
        <a:p>
          <a:endParaRPr lang="es-ES"/>
        </a:p>
      </dgm:t>
    </dgm:pt>
    <dgm:pt modelId="{1EFE9627-1503-43F8-9D9B-8555427451BC}" type="pres">
      <dgm:prSet presAssocID="{AD7E2EFC-5A8B-49DC-9E68-B10DAAA3C80C}" presName="node" presStyleCnt="0"/>
      <dgm:spPr/>
    </dgm:pt>
    <dgm:pt modelId="{53324A54-9A80-4DA9-B6A0-299A9BF34372}" type="pres">
      <dgm:prSet presAssocID="{AD7E2EFC-5A8B-49DC-9E68-B10DAAA3C80C}" presName="parentNode" presStyleLbl="node1" presStyleIdx="2" presStyleCnt="6" custScaleX="325072" custLinFactX="69366" custLinFactNeighborX="100000" custLinFactNeighborY="2835">
        <dgm:presLayoutVars>
          <dgm:chMax val="1"/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s-ES"/>
        </a:p>
      </dgm:t>
    </dgm:pt>
    <dgm:pt modelId="{63B7860C-525C-43FF-8A26-E7AA3979C96D}" type="pres">
      <dgm:prSet presAssocID="{AD7E2EFC-5A8B-49DC-9E68-B10DAAA3C80C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E4D1DB7-B4C1-49BE-9435-86F3D36D4356}" type="pres">
      <dgm:prSet presAssocID="{E8E280A5-7164-4D53-9F7B-326191109C1E}" presName="Name25" presStyleLbl="parChTrans1D1" presStyleIdx="2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0" y="15205"/>
              </a:moveTo>
              <a:lnTo>
                <a:pt x="1808590" y="15205"/>
              </a:lnTo>
            </a:path>
          </a:pathLst>
        </a:custGeom>
      </dgm:spPr>
      <dgm:t>
        <a:bodyPr/>
        <a:lstStyle/>
        <a:p>
          <a:endParaRPr lang="es-ES"/>
        </a:p>
      </dgm:t>
    </dgm:pt>
    <dgm:pt modelId="{C7669AB2-2C9D-42B6-9C16-961B04B03DEE}" type="pres">
      <dgm:prSet presAssocID="{EABB7BF5-0729-4410-B9E9-4A0FA87B84F5}" presName="node" presStyleCnt="0"/>
      <dgm:spPr/>
    </dgm:pt>
    <dgm:pt modelId="{A86582E1-82BC-41EA-B7DC-C41B19294A46}" type="pres">
      <dgm:prSet presAssocID="{EABB7BF5-0729-4410-B9E9-4A0FA87B84F5}" presName="parentNode" presStyleLbl="node1" presStyleIdx="3" presStyleCnt="6" custScaleX="326248" custScaleY="89761" custLinFactX="100000" custLinFactNeighborX="130124" custLinFactNeighborY="4537">
        <dgm:presLayoutVars>
          <dgm:chMax val="1"/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s-ES"/>
        </a:p>
      </dgm:t>
    </dgm:pt>
    <dgm:pt modelId="{5C70B0BE-A860-4380-9D58-62A6BED95AC2}" type="pres">
      <dgm:prSet presAssocID="{EABB7BF5-0729-4410-B9E9-4A0FA87B84F5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844AEE9-90C2-49E2-8157-B10FE4909312}" type="pres">
      <dgm:prSet presAssocID="{C03EFE5D-1345-42DD-B13A-B9328A58FDA0}" presName="Name25" presStyleLbl="parChTrans1D1" presStyleIdx="3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0" y="15205"/>
              </a:moveTo>
              <a:lnTo>
                <a:pt x="660687" y="15205"/>
              </a:lnTo>
            </a:path>
          </a:pathLst>
        </a:custGeom>
      </dgm:spPr>
      <dgm:t>
        <a:bodyPr/>
        <a:lstStyle/>
        <a:p>
          <a:endParaRPr lang="es-ES"/>
        </a:p>
      </dgm:t>
    </dgm:pt>
    <dgm:pt modelId="{9CCB4CD1-2200-439D-9610-E11B2FE5CE0B}" type="pres">
      <dgm:prSet presAssocID="{F68E8560-D635-47DE-A40D-7E57DB2B792C}" presName="node" presStyleCnt="0"/>
      <dgm:spPr/>
    </dgm:pt>
    <dgm:pt modelId="{830151D9-30E2-4180-8B32-821D5830FE52}" type="pres">
      <dgm:prSet presAssocID="{F68E8560-D635-47DE-A40D-7E57DB2B792C}" presName="parentNode" presStyleLbl="node1" presStyleIdx="4" presStyleCnt="6" custScaleX="330844" custLinFactNeighborX="-1620" custLinFactNeighborY="-3239">
        <dgm:presLayoutVars>
          <dgm:chMax val="1"/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s-ES"/>
        </a:p>
      </dgm:t>
    </dgm:pt>
    <dgm:pt modelId="{920095B5-965F-4DBC-BC70-1F3413843FE0}" type="pres">
      <dgm:prSet presAssocID="{F68E8560-D635-47DE-A40D-7E57DB2B792C}" presName="childNode" presStyleLbl="revTx" presStyleIdx="0" presStyleCnt="0">
        <dgm:presLayoutVars>
          <dgm:bulletEnabled val="1"/>
        </dgm:presLayoutVars>
      </dgm:prSet>
      <dgm:spPr/>
    </dgm:pt>
    <dgm:pt modelId="{32F7D6D9-5376-4378-8E21-758D798012AA}" type="pres">
      <dgm:prSet presAssocID="{1EF8D8B0-ACD2-43B9-AA1B-B3B27789E0B8}" presName="Name25" presStyleLbl="parChTrans1D1" presStyleIdx="4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0" y="15205"/>
              </a:moveTo>
              <a:lnTo>
                <a:pt x="2950073" y="15205"/>
              </a:lnTo>
            </a:path>
          </a:pathLst>
        </a:custGeom>
      </dgm:spPr>
      <dgm:t>
        <a:bodyPr/>
        <a:lstStyle/>
        <a:p>
          <a:endParaRPr lang="es-ES"/>
        </a:p>
      </dgm:t>
    </dgm:pt>
    <dgm:pt modelId="{358ECB86-B002-451C-BB7F-4A9F9165AFB2}" type="pres">
      <dgm:prSet presAssocID="{F0478367-53C3-4568-8979-E81EB1528B18}" presName="node" presStyleCnt="0"/>
      <dgm:spPr/>
    </dgm:pt>
    <dgm:pt modelId="{7EA81BC7-E09C-495B-BFCC-00197654E2DD}" type="pres">
      <dgm:prSet presAssocID="{F0478367-53C3-4568-8979-E81EB1528B18}" presName="parentNode" presStyleLbl="node1" presStyleIdx="5" presStyleCnt="6" custScaleX="172373" custScaleY="114131" custLinFactX="200000" custLinFactNeighborX="203940" custLinFactNeighborY="-29282">
        <dgm:presLayoutVars>
          <dgm:chMax val="1"/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s-ES"/>
        </a:p>
      </dgm:t>
    </dgm:pt>
    <dgm:pt modelId="{C02214E4-F8EE-4B9E-A99C-AA1AE992E847}" type="pres">
      <dgm:prSet presAssocID="{F0478367-53C3-4568-8979-E81EB1528B18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A96EB26F-D34E-4444-9F60-FCC1759BE2A1}" srcId="{486C1FA2-343A-4F28-B460-62509A9A6FD0}" destId="{EABB7BF5-0729-4410-B9E9-4A0FA87B84F5}" srcOrd="2" destOrd="0" parTransId="{E8E280A5-7164-4D53-9F7B-326191109C1E}" sibTransId="{99B80CC5-70AD-4CA2-A2BB-C19228D6C05C}"/>
    <dgm:cxn modelId="{E956A28E-90A1-4A61-BD83-F218EDB1AE8E}" type="presOf" srcId="{AD7E2EFC-5A8B-49DC-9E68-B10DAAA3C80C}" destId="{53324A54-9A80-4DA9-B6A0-299A9BF34372}" srcOrd="0" destOrd="0" presId="urn:microsoft.com/office/officeart/2005/8/layout/radial2"/>
    <dgm:cxn modelId="{91D0A4C1-4564-4887-96E2-7538116C3F52}" srcId="{486C1FA2-343A-4F28-B460-62509A9A6FD0}" destId="{F0478367-53C3-4568-8979-E81EB1528B18}" srcOrd="4" destOrd="0" parTransId="{1EF8D8B0-ACD2-43B9-AA1B-B3B27789E0B8}" sibTransId="{0E8B7AFD-79AF-4687-8B0E-FADDF1E6FD30}"/>
    <dgm:cxn modelId="{6460B397-DAF2-4489-BA6F-ACF835D87F51}" type="presOf" srcId="{A3AC4DC1-E1C4-44BE-A6FC-D46B77843D2B}" destId="{FD5FEC4C-7F78-4DD3-A1C5-B2E31120575E}" srcOrd="0" destOrd="0" presId="urn:microsoft.com/office/officeart/2005/8/layout/radial2"/>
    <dgm:cxn modelId="{11EC60A5-C9D2-4155-88FB-4F99BAB7B762}" srcId="{486C1FA2-343A-4F28-B460-62509A9A6FD0}" destId="{AD7E2EFC-5A8B-49DC-9E68-B10DAAA3C80C}" srcOrd="1" destOrd="0" parTransId="{A3AC4DC1-E1C4-44BE-A6FC-D46B77843D2B}" sibTransId="{11DF598E-DE17-4ECC-8506-EF05EE6BED57}"/>
    <dgm:cxn modelId="{02F03B86-F68A-4F86-921C-4FA3DAD207D1}" srcId="{486C1FA2-343A-4F28-B460-62509A9A6FD0}" destId="{F68E8560-D635-47DE-A40D-7E57DB2B792C}" srcOrd="3" destOrd="0" parTransId="{C03EFE5D-1345-42DD-B13A-B9328A58FDA0}" sibTransId="{BF877DDF-3B3F-4274-BB97-14533A018489}"/>
    <dgm:cxn modelId="{082A207A-4072-4C64-862D-32209247472B}" type="presOf" srcId="{EABB7BF5-0729-4410-B9E9-4A0FA87B84F5}" destId="{A86582E1-82BC-41EA-B7DC-C41B19294A46}" srcOrd="0" destOrd="0" presId="urn:microsoft.com/office/officeart/2005/8/layout/radial2"/>
    <dgm:cxn modelId="{7E6CB5F1-D3A5-4919-8E53-C6D6250E8D78}" type="presOf" srcId="{7DE6AEA2-18CD-4B7E-A5EE-DFF54B99497D}" destId="{6E4B0F3B-34AD-454C-A76D-A2BFC29E4480}" srcOrd="0" destOrd="0" presId="urn:microsoft.com/office/officeart/2005/8/layout/radial2"/>
    <dgm:cxn modelId="{7E20F086-50E8-45A0-A632-F201A3E071F4}" type="presOf" srcId="{1EF8D8B0-ACD2-43B9-AA1B-B3B27789E0B8}" destId="{32F7D6D9-5376-4378-8E21-758D798012AA}" srcOrd="0" destOrd="0" presId="urn:microsoft.com/office/officeart/2005/8/layout/radial2"/>
    <dgm:cxn modelId="{CE9B3457-D241-4E0B-A938-79131E787782}" srcId="{486C1FA2-343A-4F28-B460-62509A9A6FD0}" destId="{855B0004-6548-48EC-86F5-AC3F840D63EC}" srcOrd="0" destOrd="0" parTransId="{7DE6AEA2-18CD-4B7E-A5EE-DFF54B99497D}" sibTransId="{BE38973F-9955-4B1B-A109-16CBC08667CE}"/>
    <dgm:cxn modelId="{D77BE121-6919-434C-B06A-489761D36B25}" type="presOf" srcId="{F68E8560-D635-47DE-A40D-7E57DB2B792C}" destId="{830151D9-30E2-4180-8B32-821D5830FE52}" srcOrd="0" destOrd="0" presId="urn:microsoft.com/office/officeart/2005/8/layout/radial2"/>
    <dgm:cxn modelId="{1504CAD1-86D0-4196-903A-AA242B7902E2}" type="presOf" srcId="{486C1FA2-343A-4F28-B460-62509A9A6FD0}" destId="{A2A01BCE-2F29-4769-91A4-ACE5CE74E098}" srcOrd="0" destOrd="0" presId="urn:microsoft.com/office/officeart/2005/8/layout/radial2"/>
    <dgm:cxn modelId="{9212776D-86CE-4F49-9825-3D24C821CCAF}" type="presOf" srcId="{E8E280A5-7164-4D53-9F7B-326191109C1E}" destId="{1E4D1DB7-B4C1-49BE-9435-86F3D36D4356}" srcOrd="0" destOrd="0" presId="urn:microsoft.com/office/officeart/2005/8/layout/radial2"/>
    <dgm:cxn modelId="{6EFECFC2-5251-4B31-8047-A545453F09A3}" type="presOf" srcId="{C03EFE5D-1345-42DD-B13A-B9328A58FDA0}" destId="{2844AEE9-90C2-49E2-8157-B10FE4909312}" srcOrd="0" destOrd="0" presId="urn:microsoft.com/office/officeart/2005/8/layout/radial2"/>
    <dgm:cxn modelId="{7C0193F7-DD91-4D1B-A665-EF14DC1A0D26}" type="presOf" srcId="{F0478367-53C3-4568-8979-E81EB1528B18}" destId="{7EA81BC7-E09C-495B-BFCC-00197654E2DD}" srcOrd="0" destOrd="0" presId="urn:microsoft.com/office/officeart/2005/8/layout/radial2"/>
    <dgm:cxn modelId="{05746653-1E84-45EF-B371-FB0EE86726EC}" type="presOf" srcId="{855B0004-6548-48EC-86F5-AC3F840D63EC}" destId="{628A9B2C-ADF9-4B1F-B38D-9BC6591CACAF}" srcOrd="0" destOrd="0" presId="urn:microsoft.com/office/officeart/2005/8/layout/radial2"/>
    <dgm:cxn modelId="{1E392C80-DF73-4D19-A77B-A39BDF9E482D}" type="presParOf" srcId="{A2A01BCE-2F29-4769-91A4-ACE5CE74E098}" destId="{2317BA18-CED6-48AE-9824-62B9B4B08028}" srcOrd="0" destOrd="0" presId="urn:microsoft.com/office/officeart/2005/8/layout/radial2"/>
    <dgm:cxn modelId="{F9CE2F20-CC8E-440F-8991-E4FC743CFBAD}" type="presParOf" srcId="{2317BA18-CED6-48AE-9824-62B9B4B08028}" destId="{66C7E2BE-77F0-483E-A690-15016E2EB111}" srcOrd="0" destOrd="0" presId="urn:microsoft.com/office/officeart/2005/8/layout/radial2"/>
    <dgm:cxn modelId="{B362CD3D-961E-4E70-904F-DD29BFDA82C9}" type="presParOf" srcId="{66C7E2BE-77F0-483E-A690-15016E2EB111}" destId="{4828ADFA-FC59-43C3-AF9C-BA78229241B8}" srcOrd="0" destOrd="0" presId="urn:microsoft.com/office/officeart/2005/8/layout/radial2"/>
    <dgm:cxn modelId="{FB94398A-C736-4CDF-B462-5C68DEE45E8F}" type="presParOf" srcId="{66C7E2BE-77F0-483E-A690-15016E2EB111}" destId="{E4A0211E-F428-421F-BE25-D7C9FA80638D}" srcOrd="1" destOrd="0" presId="urn:microsoft.com/office/officeart/2005/8/layout/radial2"/>
    <dgm:cxn modelId="{22A77424-14B6-4FFA-9BE7-95EF7A3D205C}" type="presParOf" srcId="{2317BA18-CED6-48AE-9824-62B9B4B08028}" destId="{6E4B0F3B-34AD-454C-A76D-A2BFC29E4480}" srcOrd="1" destOrd="0" presId="urn:microsoft.com/office/officeart/2005/8/layout/radial2"/>
    <dgm:cxn modelId="{D001ED8F-E3F9-4FF1-8AE1-E0B38DAD946A}" type="presParOf" srcId="{2317BA18-CED6-48AE-9824-62B9B4B08028}" destId="{67545217-472D-4D0B-9BB9-28ED8AFCD6D5}" srcOrd="2" destOrd="0" presId="urn:microsoft.com/office/officeart/2005/8/layout/radial2"/>
    <dgm:cxn modelId="{B42E5C1D-D6D2-4AE8-B147-8B9BA339020F}" type="presParOf" srcId="{67545217-472D-4D0B-9BB9-28ED8AFCD6D5}" destId="{628A9B2C-ADF9-4B1F-B38D-9BC6591CACAF}" srcOrd="0" destOrd="0" presId="urn:microsoft.com/office/officeart/2005/8/layout/radial2"/>
    <dgm:cxn modelId="{92B10E2E-E4F1-4D96-84B5-AECE2E4E8BA1}" type="presParOf" srcId="{67545217-472D-4D0B-9BB9-28ED8AFCD6D5}" destId="{1FA54738-69AB-4CF6-93BE-2B731CC69715}" srcOrd="1" destOrd="0" presId="urn:microsoft.com/office/officeart/2005/8/layout/radial2"/>
    <dgm:cxn modelId="{9D2209ED-34BF-41A9-B6C5-4B16655F3283}" type="presParOf" srcId="{2317BA18-CED6-48AE-9824-62B9B4B08028}" destId="{FD5FEC4C-7F78-4DD3-A1C5-B2E31120575E}" srcOrd="3" destOrd="0" presId="urn:microsoft.com/office/officeart/2005/8/layout/radial2"/>
    <dgm:cxn modelId="{04D89B8E-3941-4211-A135-0B3E77861656}" type="presParOf" srcId="{2317BA18-CED6-48AE-9824-62B9B4B08028}" destId="{1EFE9627-1503-43F8-9D9B-8555427451BC}" srcOrd="4" destOrd="0" presId="urn:microsoft.com/office/officeart/2005/8/layout/radial2"/>
    <dgm:cxn modelId="{C2DF1125-D8AC-4A13-9F70-900D37D10097}" type="presParOf" srcId="{1EFE9627-1503-43F8-9D9B-8555427451BC}" destId="{53324A54-9A80-4DA9-B6A0-299A9BF34372}" srcOrd="0" destOrd="0" presId="urn:microsoft.com/office/officeart/2005/8/layout/radial2"/>
    <dgm:cxn modelId="{EEF7333B-3317-4559-B85A-893887F0C0BB}" type="presParOf" srcId="{1EFE9627-1503-43F8-9D9B-8555427451BC}" destId="{63B7860C-525C-43FF-8A26-E7AA3979C96D}" srcOrd="1" destOrd="0" presId="urn:microsoft.com/office/officeart/2005/8/layout/radial2"/>
    <dgm:cxn modelId="{A67E2816-9785-498D-9898-7B415B58F7B0}" type="presParOf" srcId="{2317BA18-CED6-48AE-9824-62B9B4B08028}" destId="{1E4D1DB7-B4C1-49BE-9435-86F3D36D4356}" srcOrd="5" destOrd="0" presId="urn:microsoft.com/office/officeart/2005/8/layout/radial2"/>
    <dgm:cxn modelId="{1B658E6A-E4B2-4102-8A85-1FD0983089EB}" type="presParOf" srcId="{2317BA18-CED6-48AE-9824-62B9B4B08028}" destId="{C7669AB2-2C9D-42B6-9C16-961B04B03DEE}" srcOrd="6" destOrd="0" presId="urn:microsoft.com/office/officeart/2005/8/layout/radial2"/>
    <dgm:cxn modelId="{CC5359B6-2B16-46FD-98A9-C3E2BB019E34}" type="presParOf" srcId="{C7669AB2-2C9D-42B6-9C16-961B04B03DEE}" destId="{A86582E1-82BC-41EA-B7DC-C41B19294A46}" srcOrd="0" destOrd="0" presId="urn:microsoft.com/office/officeart/2005/8/layout/radial2"/>
    <dgm:cxn modelId="{0E336AC5-1D38-4384-A07B-4D9BDDFEC459}" type="presParOf" srcId="{C7669AB2-2C9D-42B6-9C16-961B04B03DEE}" destId="{5C70B0BE-A860-4380-9D58-62A6BED95AC2}" srcOrd="1" destOrd="0" presId="urn:microsoft.com/office/officeart/2005/8/layout/radial2"/>
    <dgm:cxn modelId="{F73D4A69-EA6F-43AE-BCDA-50281E9AF1D7}" type="presParOf" srcId="{2317BA18-CED6-48AE-9824-62B9B4B08028}" destId="{2844AEE9-90C2-49E2-8157-B10FE4909312}" srcOrd="7" destOrd="0" presId="urn:microsoft.com/office/officeart/2005/8/layout/radial2"/>
    <dgm:cxn modelId="{E757B7BE-61BF-4C58-A00C-0D92FC4E01DA}" type="presParOf" srcId="{2317BA18-CED6-48AE-9824-62B9B4B08028}" destId="{9CCB4CD1-2200-439D-9610-E11B2FE5CE0B}" srcOrd="8" destOrd="0" presId="urn:microsoft.com/office/officeart/2005/8/layout/radial2"/>
    <dgm:cxn modelId="{F9E2FBCE-AEBD-4427-8E52-07AE0C5CF99A}" type="presParOf" srcId="{9CCB4CD1-2200-439D-9610-E11B2FE5CE0B}" destId="{830151D9-30E2-4180-8B32-821D5830FE52}" srcOrd="0" destOrd="0" presId="urn:microsoft.com/office/officeart/2005/8/layout/radial2"/>
    <dgm:cxn modelId="{8C98E7C1-A4E7-4277-B98E-F450C1647068}" type="presParOf" srcId="{9CCB4CD1-2200-439D-9610-E11B2FE5CE0B}" destId="{920095B5-965F-4DBC-BC70-1F3413843FE0}" srcOrd="1" destOrd="0" presId="urn:microsoft.com/office/officeart/2005/8/layout/radial2"/>
    <dgm:cxn modelId="{161FC102-D6B5-4168-B6FA-780696B2B087}" type="presParOf" srcId="{2317BA18-CED6-48AE-9824-62B9B4B08028}" destId="{32F7D6D9-5376-4378-8E21-758D798012AA}" srcOrd="9" destOrd="0" presId="urn:microsoft.com/office/officeart/2005/8/layout/radial2"/>
    <dgm:cxn modelId="{C0F00E3B-3C33-4936-85A4-55B5ECF1FDFE}" type="presParOf" srcId="{2317BA18-CED6-48AE-9824-62B9B4B08028}" destId="{358ECB86-B002-451C-BB7F-4A9F9165AFB2}" srcOrd="10" destOrd="0" presId="urn:microsoft.com/office/officeart/2005/8/layout/radial2"/>
    <dgm:cxn modelId="{14274D79-0A70-4E0E-A57B-27C271218449}" type="presParOf" srcId="{358ECB86-B002-451C-BB7F-4A9F9165AFB2}" destId="{7EA81BC7-E09C-495B-BFCC-00197654E2DD}" srcOrd="0" destOrd="0" presId="urn:microsoft.com/office/officeart/2005/8/layout/radial2"/>
    <dgm:cxn modelId="{A2E4F98B-06E9-4FC4-979B-FBD8DBED2F03}" type="presParOf" srcId="{358ECB86-B002-451C-BB7F-4A9F9165AFB2}" destId="{C02214E4-F8EE-4B9E-A99C-AA1AE992E847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A58CF8-A377-433A-A959-C5BD9AE357AF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4BD39A3-7683-4CA8-A791-3C963094735A}">
      <dgm:prSet phldrT="[Texto]"/>
      <dgm:spPr>
        <a:xfrm>
          <a:off x="2996639" y="3036805"/>
          <a:ext cx="2379980" cy="2379980"/>
        </a:xfrm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s-ES" dirty="0" smtClean="0"/>
            <a:t>Smart </a:t>
          </a:r>
          <a:r>
            <a:rPr lang="es-ES" dirty="0" err="1" smtClean="0"/>
            <a:t>Cities</a:t>
          </a:r>
          <a:endParaRPr lang="es-ES" dirty="0"/>
        </a:p>
      </dgm:t>
    </dgm:pt>
    <dgm:pt modelId="{E38AFDA2-1B42-4783-80B9-E043586C09C7}" type="parTrans" cxnId="{AE87E78E-ECA9-4D96-A8D6-2F6DD6149AC7}">
      <dgm:prSet/>
      <dgm:spPr/>
      <dgm:t>
        <a:bodyPr/>
        <a:lstStyle/>
        <a:p>
          <a:endParaRPr lang="es-ES"/>
        </a:p>
      </dgm:t>
    </dgm:pt>
    <dgm:pt modelId="{CB39297E-FCAC-40D9-9DC7-130664092413}" type="sibTrans" cxnId="{AE87E78E-ECA9-4D96-A8D6-2F6DD6149AC7}">
      <dgm:prSet/>
      <dgm:spPr/>
      <dgm:t>
        <a:bodyPr/>
        <a:lstStyle/>
        <a:p>
          <a:endParaRPr lang="es-ES"/>
        </a:p>
      </dgm:t>
    </dgm:pt>
    <dgm:pt modelId="{1C8C8676-879F-47FD-957D-C802823A94A1}">
      <dgm:prSet phldrT="[Texto]"/>
      <dgm:spPr>
        <a:xfrm>
          <a:off x="90868" y="1417830"/>
          <a:ext cx="2751500" cy="1808784"/>
        </a:xfrm>
      </dgm:spPr>
      <dgm:t>
        <a:bodyPr/>
        <a:lstStyle/>
        <a:p>
          <a:r>
            <a:rPr lang="es-ES" b="1" dirty="0" smtClean="0"/>
            <a:t>Energía y Medioambiente</a:t>
          </a:r>
          <a:endParaRPr lang="es-ES" b="1" dirty="0"/>
        </a:p>
      </dgm:t>
    </dgm:pt>
    <dgm:pt modelId="{38C915F5-2964-447B-9F18-E457303F5B75}" type="parTrans" cxnId="{79CA0B86-A29C-45DB-9711-8C049A63C946}">
      <dgm:prSet/>
      <dgm:spPr>
        <a:xfrm rot="12900000">
          <a:off x="1284563" y="2560481"/>
          <a:ext cx="2013351" cy="678294"/>
        </a:xfrm>
      </dgm:spPr>
      <dgm:t>
        <a:bodyPr/>
        <a:lstStyle/>
        <a:p>
          <a:endParaRPr lang="es-ES"/>
        </a:p>
      </dgm:t>
    </dgm:pt>
    <dgm:pt modelId="{6C5ECC65-9427-41F4-A154-47289A7DF03B}" type="sibTrans" cxnId="{79CA0B86-A29C-45DB-9711-8C049A63C946}">
      <dgm:prSet/>
      <dgm:spPr/>
      <dgm:t>
        <a:bodyPr/>
        <a:lstStyle/>
        <a:p>
          <a:endParaRPr lang="es-ES"/>
        </a:p>
      </dgm:t>
    </dgm:pt>
    <dgm:pt modelId="{4A84E1F0-24C6-47F1-9D0A-F9D98B24CF15}">
      <dgm:prSet phldrT="[Texto]"/>
      <dgm:spPr>
        <a:xfrm>
          <a:off x="3056139" y="1881"/>
          <a:ext cx="2260981" cy="1808784"/>
        </a:xfrm>
      </dgm:spPr>
      <dgm:t>
        <a:bodyPr/>
        <a:lstStyle/>
        <a:p>
          <a:r>
            <a:rPr lang="es-ES" b="1" dirty="0" smtClean="0"/>
            <a:t>Gobierno y Desarrollo</a:t>
          </a:r>
          <a:endParaRPr lang="es-ES" b="1" dirty="0"/>
        </a:p>
      </dgm:t>
    </dgm:pt>
    <dgm:pt modelId="{61BEDD77-C3CF-4C85-A2A8-4A3C5E2D0C48}" type="parTrans" cxnId="{68CB0258-DE1E-4B12-B4F9-9051F263B743}">
      <dgm:prSet/>
      <dgm:spPr>
        <a:xfrm rot="16200000">
          <a:off x="3179954" y="1573802"/>
          <a:ext cx="2013351" cy="678294"/>
        </a:xfrm>
      </dgm:spPr>
      <dgm:t>
        <a:bodyPr/>
        <a:lstStyle/>
        <a:p>
          <a:endParaRPr lang="es-ES"/>
        </a:p>
      </dgm:t>
    </dgm:pt>
    <dgm:pt modelId="{53BE7E8C-D843-4F4E-AC26-8984449EB6B9}" type="sibTrans" cxnId="{68CB0258-DE1E-4B12-B4F9-9051F263B743}">
      <dgm:prSet/>
      <dgm:spPr/>
      <dgm:t>
        <a:bodyPr/>
        <a:lstStyle/>
        <a:p>
          <a:endParaRPr lang="es-ES"/>
        </a:p>
      </dgm:t>
    </dgm:pt>
    <dgm:pt modelId="{AC211063-9118-4B6E-9219-193648039326}">
      <dgm:prSet phldrT="[Texto]"/>
      <dgm:spPr>
        <a:xfrm>
          <a:off x="5776150" y="1417830"/>
          <a:ext cx="2260981" cy="1808784"/>
        </a:xfrm>
      </dgm:spPr>
      <dgm:t>
        <a:bodyPr/>
        <a:lstStyle/>
        <a:p>
          <a:r>
            <a:rPr lang="es-ES" b="1" dirty="0" smtClean="0"/>
            <a:t>Transporte y Movilidad</a:t>
          </a:r>
          <a:endParaRPr lang="es-ES" b="1" dirty="0"/>
        </a:p>
      </dgm:t>
    </dgm:pt>
    <dgm:pt modelId="{19DBF537-1114-460D-9ED4-6AD49B280B1E}" type="parTrans" cxnId="{EBCD49A4-9D05-46E7-96E8-792398EC2E95}">
      <dgm:prSet/>
      <dgm:spPr>
        <a:xfrm rot="19500000">
          <a:off x="5075345" y="2560481"/>
          <a:ext cx="2013351" cy="678294"/>
        </a:xfrm>
      </dgm:spPr>
      <dgm:t>
        <a:bodyPr/>
        <a:lstStyle/>
        <a:p>
          <a:endParaRPr lang="es-ES"/>
        </a:p>
      </dgm:t>
    </dgm:pt>
    <dgm:pt modelId="{06567767-2C77-4D19-BF7E-9319BBA074FF}" type="sibTrans" cxnId="{EBCD49A4-9D05-46E7-96E8-792398EC2E95}">
      <dgm:prSet/>
      <dgm:spPr/>
      <dgm:t>
        <a:bodyPr/>
        <a:lstStyle/>
        <a:p>
          <a:endParaRPr lang="es-ES"/>
        </a:p>
      </dgm:t>
    </dgm:pt>
    <dgm:pt modelId="{64901B65-0F88-465C-B12E-898E566ACCC6}" type="pres">
      <dgm:prSet presAssocID="{E8A58CF8-A377-433A-A959-C5BD9AE357A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34BA28D-B160-4E26-963A-33EF05FD5714}" type="pres">
      <dgm:prSet presAssocID="{44BD39A3-7683-4CA8-A791-3C963094735A}" presName="centerShape" presStyleLbl="node0" presStyleIdx="0" presStyleCnt="1"/>
      <dgm:spPr>
        <a:prstGeom prst="ellipse">
          <a:avLst/>
        </a:prstGeom>
      </dgm:spPr>
      <dgm:t>
        <a:bodyPr/>
        <a:lstStyle/>
        <a:p>
          <a:endParaRPr lang="es-ES"/>
        </a:p>
      </dgm:t>
    </dgm:pt>
    <dgm:pt modelId="{067C6047-B5B5-41D5-967F-DC56734EFB99}" type="pres">
      <dgm:prSet presAssocID="{38C915F5-2964-447B-9F18-E457303F5B75}" presName="parTrans" presStyleLbl="bgSibTrans2D1" presStyleIdx="0" presStyleCnt="3"/>
      <dgm:spPr>
        <a:prstGeom prst="lef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s-ES"/>
        </a:p>
      </dgm:t>
    </dgm:pt>
    <dgm:pt modelId="{9C893EE4-063F-4AC7-9D8B-EC984F263373}" type="pres">
      <dgm:prSet presAssocID="{1C8C8676-879F-47FD-957D-C802823A94A1}" presName="node" presStyleLbl="node1" presStyleIdx="0" presStyleCnt="3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s-ES"/>
        </a:p>
      </dgm:t>
    </dgm:pt>
    <dgm:pt modelId="{DDD67653-69C5-4C67-A94B-8004917780A7}" type="pres">
      <dgm:prSet presAssocID="{61BEDD77-C3CF-4C85-A2A8-4A3C5E2D0C48}" presName="parTrans" presStyleLbl="bgSibTrans2D1" presStyleIdx="1" presStyleCnt="3"/>
      <dgm:spPr>
        <a:prstGeom prst="lef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s-ES"/>
        </a:p>
      </dgm:t>
    </dgm:pt>
    <dgm:pt modelId="{11BFA89D-07DE-437A-B63D-79203425433E}" type="pres">
      <dgm:prSet presAssocID="{4A84E1F0-24C6-47F1-9D0A-F9D98B24CF15}" presName="node" presStyleLbl="node1" presStyleIdx="1" presStyleCnt="3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s-ES"/>
        </a:p>
      </dgm:t>
    </dgm:pt>
    <dgm:pt modelId="{391C5144-FCEF-4727-8860-8EF6708347C2}" type="pres">
      <dgm:prSet presAssocID="{19DBF537-1114-460D-9ED4-6AD49B280B1E}" presName="parTrans" presStyleLbl="bgSibTrans2D1" presStyleIdx="2" presStyleCnt="3"/>
      <dgm:spPr>
        <a:prstGeom prst="lef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s-ES"/>
        </a:p>
      </dgm:t>
    </dgm:pt>
    <dgm:pt modelId="{CB0A97D9-5DAB-4C17-8D62-9C1737C126EE}" type="pres">
      <dgm:prSet presAssocID="{AC211063-9118-4B6E-9219-193648039326}" presName="node" presStyleLbl="node1" presStyleIdx="2" presStyleCnt="3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s-ES"/>
        </a:p>
      </dgm:t>
    </dgm:pt>
  </dgm:ptLst>
  <dgm:cxnLst>
    <dgm:cxn modelId="{A7871E7D-BC5E-4636-B996-A060351CB4AB}" type="presOf" srcId="{44BD39A3-7683-4CA8-A791-3C963094735A}" destId="{534BA28D-B160-4E26-963A-33EF05FD5714}" srcOrd="0" destOrd="0" presId="urn:microsoft.com/office/officeart/2005/8/layout/radial4"/>
    <dgm:cxn modelId="{E39B4835-371B-4251-9103-1E42C20F5664}" type="presOf" srcId="{AC211063-9118-4B6E-9219-193648039326}" destId="{CB0A97D9-5DAB-4C17-8D62-9C1737C126EE}" srcOrd="0" destOrd="0" presId="urn:microsoft.com/office/officeart/2005/8/layout/radial4"/>
    <dgm:cxn modelId="{58BD9855-8759-4E19-A154-2467EC03DCEE}" type="presOf" srcId="{61BEDD77-C3CF-4C85-A2A8-4A3C5E2D0C48}" destId="{DDD67653-69C5-4C67-A94B-8004917780A7}" srcOrd="0" destOrd="0" presId="urn:microsoft.com/office/officeart/2005/8/layout/radial4"/>
    <dgm:cxn modelId="{C0D9C7D5-9A91-4C9C-899F-C573F0E5C80B}" type="presOf" srcId="{19DBF537-1114-460D-9ED4-6AD49B280B1E}" destId="{391C5144-FCEF-4727-8860-8EF6708347C2}" srcOrd="0" destOrd="0" presId="urn:microsoft.com/office/officeart/2005/8/layout/radial4"/>
    <dgm:cxn modelId="{2DEB4B5F-F2E1-4E25-8B25-F7BCDD4F52A8}" type="presOf" srcId="{E8A58CF8-A377-433A-A959-C5BD9AE357AF}" destId="{64901B65-0F88-465C-B12E-898E566ACCC6}" srcOrd="0" destOrd="0" presId="urn:microsoft.com/office/officeart/2005/8/layout/radial4"/>
    <dgm:cxn modelId="{A740036F-D058-4243-B1FD-41E666001AA1}" type="presOf" srcId="{1C8C8676-879F-47FD-957D-C802823A94A1}" destId="{9C893EE4-063F-4AC7-9D8B-EC984F263373}" srcOrd="0" destOrd="0" presId="urn:microsoft.com/office/officeart/2005/8/layout/radial4"/>
    <dgm:cxn modelId="{3EED3004-A4AF-408A-BB0E-9CFC88DCCDB9}" type="presOf" srcId="{38C915F5-2964-447B-9F18-E457303F5B75}" destId="{067C6047-B5B5-41D5-967F-DC56734EFB99}" srcOrd="0" destOrd="0" presId="urn:microsoft.com/office/officeart/2005/8/layout/radial4"/>
    <dgm:cxn modelId="{68CB0258-DE1E-4B12-B4F9-9051F263B743}" srcId="{44BD39A3-7683-4CA8-A791-3C963094735A}" destId="{4A84E1F0-24C6-47F1-9D0A-F9D98B24CF15}" srcOrd="1" destOrd="0" parTransId="{61BEDD77-C3CF-4C85-A2A8-4A3C5E2D0C48}" sibTransId="{53BE7E8C-D843-4F4E-AC26-8984449EB6B9}"/>
    <dgm:cxn modelId="{CC5BDF45-323B-4A72-B3CE-0167831E880D}" type="presOf" srcId="{4A84E1F0-24C6-47F1-9D0A-F9D98B24CF15}" destId="{11BFA89D-07DE-437A-B63D-79203425433E}" srcOrd="0" destOrd="0" presId="urn:microsoft.com/office/officeart/2005/8/layout/radial4"/>
    <dgm:cxn modelId="{AE87E78E-ECA9-4D96-A8D6-2F6DD6149AC7}" srcId="{E8A58CF8-A377-433A-A959-C5BD9AE357AF}" destId="{44BD39A3-7683-4CA8-A791-3C963094735A}" srcOrd="0" destOrd="0" parTransId="{E38AFDA2-1B42-4783-80B9-E043586C09C7}" sibTransId="{CB39297E-FCAC-40D9-9DC7-130664092413}"/>
    <dgm:cxn modelId="{EBCD49A4-9D05-46E7-96E8-792398EC2E95}" srcId="{44BD39A3-7683-4CA8-A791-3C963094735A}" destId="{AC211063-9118-4B6E-9219-193648039326}" srcOrd="2" destOrd="0" parTransId="{19DBF537-1114-460D-9ED4-6AD49B280B1E}" sibTransId="{06567767-2C77-4D19-BF7E-9319BBA074FF}"/>
    <dgm:cxn modelId="{79CA0B86-A29C-45DB-9711-8C049A63C946}" srcId="{44BD39A3-7683-4CA8-A791-3C963094735A}" destId="{1C8C8676-879F-47FD-957D-C802823A94A1}" srcOrd="0" destOrd="0" parTransId="{38C915F5-2964-447B-9F18-E457303F5B75}" sibTransId="{6C5ECC65-9427-41F4-A154-47289A7DF03B}"/>
    <dgm:cxn modelId="{913C2D9D-7DC7-4A9B-99D6-D73078E117D6}" type="presParOf" srcId="{64901B65-0F88-465C-B12E-898E566ACCC6}" destId="{534BA28D-B160-4E26-963A-33EF05FD5714}" srcOrd="0" destOrd="0" presId="urn:microsoft.com/office/officeart/2005/8/layout/radial4"/>
    <dgm:cxn modelId="{F04D2392-0D97-4CB0-B268-FADC9AD4F15F}" type="presParOf" srcId="{64901B65-0F88-465C-B12E-898E566ACCC6}" destId="{067C6047-B5B5-41D5-967F-DC56734EFB99}" srcOrd="1" destOrd="0" presId="urn:microsoft.com/office/officeart/2005/8/layout/radial4"/>
    <dgm:cxn modelId="{EAA61771-C6AB-4072-AB67-B00C35F604C8}" type="presParOf" srcId="{64901B65-0F88-465C-B12E-898E566ACCC6}" destId="{9C893EE4-063F-4AC7-9D8B-EC984F263373}" srcOrd="2" destOrd="0" presId="urn:microsoft.com/office/officeart/2005/8/layout/radial4"/>
    <dgm:cxn modelId="{9D295D08-5991-4C9E-83A0-7E2A52574D3A}" type="presParOf" srcId="{64901B65-0F88-465C-B12E-898E566ACCC6}" destId="{DDD67653-69C5-4C67-A94B-8004917780A7}" srcOrd="3" destOrd="0" presId="urn:microsoft.com/office/officeart/2005/8/layout/radial4"/>
    <dgm:cxn modelId="{F538839B-8B82-4877-AF59-F15950E551D8}" type="presParOf" srcId="{64901B65-0F88-465C-B12E-898E566ACCC6}" destId="{11BFA89D-07DE-437A-B63D-79203425433E}" srcOrd="4" destOrd="0" presId="urn:microsoft.com/office/officeart/2005/8/layout/radial4"/>
    <dgm:cxn modelId="{9A65A0FD-5E33-4E68-843C-9FD5FA0510E4}" type="presParOf" srcId="{64901B65-0F88-465C-B12E-898E566ACCC6}" destId="{391C5144-FCEF-4727-8860-8EF6708347C2}" srcOrd="5" destOrd="0" presId="urn:microsoft.com/office/officeart/2005/8/layout/radial4"/>
    <dgm:cxn modelId="{555DA682-2C5E-4337-AED5-EBA5BD359BDA}" type="presParOf" srcId="{64901B65-0F88-465C-B12E-898E566ACCC6}" destId="{CB0A97D9-5DAB-4C17-8D62-9C1737C126EE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F54717-DD77-3442-80C8-55B48EB90E75}" type="datetimeFigureOut">
              <a:rPr lang="en-US" smtClean="0"/>
              <a:pPr/>
              <a:t>9/8/2016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EAF072-C04D-FF42-8755-ABEB9B16D1B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298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>
          <a:xfrm>
            <a:off x="701041" y="4415790"/>
            <a:ext cx="5608320" cy="4414176"/>
          </a:xfrm>
        </p:spPr>
        <p:txBody>
          <a:bodyPr>
            <a:normAutofit/>
          </a:bodyPr>
          <a:lstStyle/>
          <a:p>
            <a:pPr algn="just"/>
            <a:endParaRPr lang="es-AR" b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AF072-C04D-FF42-8755-ABEB9B16D1B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796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>
          <a:xfrm>
            <a:off x="838200" y="4415790"/>
            <a:ext cx="5608320" cy="4183380"/>
          </a:xfrm>
        </p:spPr>
        <p:txBody>
          <a:bodyPr>
            <a:normAutofit/>
          </a:bodyPr>
          <a:lstStyle/>
          <a:p>
            <a:pPr algn="just"/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AF072-C04D-FF42-8755-ABEB9B16D1B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9091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AF072-C04D-FF42-8755-ABEB9B16D1BA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1837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AF072-C04D-FF42-8755-ABEB9B16D1BA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455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es-AR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AF072-C04D-FF42-8755-ABEB9B16D1B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839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es-AR" sz="10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AF072-C04D-FF42-8755-ABEB9B16D1B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456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AF072-C04D-FF42-8755-ABEB9B16D1B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9489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AF072-C04D-FF42-8755-ABEB9B16D1B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4937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AF072-C04D-FF42-8755-ABEB9B16D1B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2412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es-AR" sz="10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AF072-C04D-FF42-8755-ABEB9B16D1B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7564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>
          <a:xfrm>
            <a:off x="701041" y="4415790"/>
            <a:ext cx="5608320" cy="4747260"/>
          </a:xfrm>
        </p:spPr>
        <p:txBody>
          <a:bodyPr>
            <a:normAutofit/>
          </a:bodyPr>
          <a:lstStyle/>
          <a:p>
            <a:pPr algn="just"/>
            <a:endParaRPr lang="es-AR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AF072-C04D-FF42-8755-ABEB9B16D1B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9955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>
          <a:xfrm>
            <a:off x="701041" y="4415790"/>
            <a:ext cx="5608320" cy="4414176"/>
          </a:xfrm>
        </p:spPr>
        <p:txBody>
          <a:bodyPr>
            <a:normAutofit/>
          </a:bodyPr>
          <a:lstStyle/>
          <a:p>
            <a:pPr algn="just"/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AF072-C04D-FF42-8755-ABEB9B16D1B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9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C5F4-7D9A-3440-ADF5-9186F21CBA02}" type="datetimeFigureOut">
              <a:rPr lang="en-US" smtClean="0"/>
              <a:pPr/>
              <a:t>9/8/2016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B6153-DDE7-B14E-9B5D-C7445E16EA4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482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C5F4-7D9A-3440-ADF5-9186F21CBA02}" type="datetimeFigureOut">
              <a:rPr lang="en-US" smtClean="0"/>
              <a:pPr/>
              <a:t>9/8/2016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B6153-DDE7-B14E-9B5D-C7445E16EA4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859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C5F4-7D9A-3440-ADF5-9186F21CBA02}" type="datetimeFigureOut">
              <a:rPr lang="en-US" smtClean="0"/>
              <a:pPr/>
              <a:t>9/8/2016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B6153-DDE7-B14E-9B5D-C7445E16EA4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572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C5F4-7D9A-3440-ADF5-9186F21CBA02}" type="datetimeFigureOut">
              <a:rPr lang="en-US" smtClean="0"/>
              <a:pPr/>
              <a:t>9/8/2016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B6153-DDE7-B14E-9B5D-C7445E16EA4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462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C5F4-7D9A-3440-ADF5-9186F21CBA02}" type="datetimeFigureOut">
              <a:rPr lang="en-US" smtClean="0"/>
              <a:pPr/>
              <a:t>9/8/2016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B6153-DDE7-B14E-9B5D-C7445E16EA4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593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C5F4-7D9A-3440-ADF5-9186F21CBA02}" type="datetimeFigureOut">
              <a:rPr lang="en-US" smtClean="0"/>
              <a:pPr/>
              <a:t>9/8/2016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B6153-DDE7-B14E-9B5D-C7445E16EA4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090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C5F4-7D9A-3440-ADF5-9186F21CBA02}" type="datetimeFigureOut">
              <a:rPr lang="en-US" smtClean="0"/>
              <a:pPr/>
              <a:t>9/8/2016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B6153-DDE7-B14E-9B5D-C7445E16EA4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50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C5F4-7D9A-3440-ADF5-9186F21CBA02}" type="datetimeFigureOut">
              <a:rPr lang="en-US" smtClean="0"/>
              <a:pPr/>
              <a:t>9/8/2016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B6153-DDE7-B14E-9B5D-C7445E16EA4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337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C5F4-7D9A-3440-ADF5-9186F21CBA02}" type="datetimeFigureOut">
              <a:rPr lang="en-US" smtClean="0"/>
              <a:pPr/>
              <a:t>9/8/2016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B6153-DDE7-B14E-9B5D-C7445E16EA4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329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C5F4-7D9A-3440-ADF5-9186F21CBA02}" type="datetimeFigureOut">
              <a:rPr lang="en-US" smtClean="0"/>
              <a:pPr/>
              <a:t>9/8/2016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B6153-DDE7-B14E-9B5D-C7445E16EA4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141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C5F4-7D9A-3440-ADF5-9186F21CBA02}" type="datetimeFigureOut">
              <a:rPr lang="en-US" smtClean="0"/>
              <a:pPr/>
              <a:t>9/8/2016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B6153-DDE7-B14E-9B5D-C7445E16EA4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822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DC5F4-7D9A-3440-ADF5-9186F21CBA02}" type="datetimeFigureOut">
              <a:rPr lang="en-US" smtClean="0"/>
              <a:pPr/>
              <a:t>9/8/2016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BB6153-DDE7-B14E-9B5D-C7445E16EA4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651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67478"/>
          </a:xfrm>
          <a:prstGeom prst="rect">
            <a:avLst/>
          </a:prstGeom>
          <a:solidFill>
            <a:srgbClr val="0072B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169" name="Picture 1" descr="F:\Diseño\Ministerio_Comunicaciones\Ministerio_Presidencia_PPT-0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9318" y="2928192"/>
            <a:ext cx="4649047" cy="9865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3268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989054"/>
            <a:ext cx="9144000" cy="878424"/>
          </a:xfrm>
          <a:prstGeom prst="rect">
            <a:avLst/>
          </a:prstGeom>
          <a:solidFill>
            <a:srgbClr val="0072B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6647" y="157784"/>
            <a:ext cx="8045908" cy="9249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solidFill>
                  <a:srgbClr val="0072BC"/>
                </a:solidFill>
                <a:latin typeface="Gotham Medium"/>
                <a:cs typeface="Gotham Medium"/>
              </a:rPr>
              <a:t>PLAN DE TRABAJO: </a:t>
            </a:r>
            <a:r>
              <a:rPr lang="en-US" sz="2800" dirty="0" err="1" smtClean="0">
                <a:solidFill>
                  <a:srgbClr val="0072BC"/>
                </a:solidFill>
                <a:latin typeface="Gotham Medium"/>
                <a:cs typeface="Gotham Medium"/>
              </a:rPr>
              <a:t>Ejecución</a:t>
            </a:r>
            <a:r>
              <a:rPr lang="en-US" sz="2800" dirty="0" smtClean="0">
                <a:solidFill>
                  <a:srgbClr val="0072BC"/>
                </a:solidFill>
                <a:latin typeface="Gotham Medium"/>
                <a:cs typeface="Gotham Medium"/>
              </a:rPr>
              <a:t> </a:t>
            </a:r>
            <a:endParaRPr lang="en-US" sz="1800" dirty="0">
              <a:solidFill>
                <a:srgbClr val="0072BC"/>
              </a:solidFill>
              <a:latin typeface="Gotham Medium"/>
              <a:cs typeface="Gotham Medium"/>
            </a:endParaRPr>
          </a:p>
        </p:txBody>
      </p:sp>
      <p:cxnSp>
        <p:nvCxnSpPr>
          <p:cNvPr id="14" name="13 Conector recto"/>
          <p:cNvCxnSpPr/>
          <p:nvPr/>
        </p:nvCxnSpPr>
        <p:spPr>
          <a:xfrm>
            <a:off x="498336" y="1002736"/>
            <a:ext cx="811361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" descr="F:\Diseño\Ministerio_Comunicaciones\Ministerio_Presidencia_PPT-0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15018" y="6094716"/>
            <a:ext cx="3200424" cy="679177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56648" y="6307649"/>
            <a:ext cx="4363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200" dirty="0" smtClean="0">
                <a:solidFill>
                  <a:schemeClr val="bg1"/>
                </a:solidFill>
                <a:latin typeface="Gotham Book"/>
                <a:cs typeface="Gotham Book"/>
              </a:rPr>
              <a:t>Secretaría de Tecnologías de la Información y las Comunicaciones</a:t>
            </a:r>
            <a:endParaRPr lang="es-AR" sz="1000" dirty="0">
              <a:solidFill>
                <a:schemeClr val="bg1"/>
              </a:solidFill>
              <a:latin typeface="Gotham Book"/>
              <a:cs typeface="Gotham Book"/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5247450" y="2840862"/>
            <a:ext cx="1944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dirty="0" smtClean="0"/>
              <a:t> </a:t>
            </a:r>
            <a:endParaRPr lang="es-AR" dirty="0"/>
          </a:p>
        </p:txBody>
      </p:sp>
      <p:sp>
        <p:nvSpPr>
          <p:cNvPr id="47" name="CuadroTexto 46"/>
          <p:cNvSpPr txBox="1"/>
          <p:nvPr/>
        </p:nvSpPr>
        <p:spPr>
          <a:xfrm rot="10800000" flipV="1">
            <a:off x="2243890" y="1208416"/>
            <a:ext cx="5017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Wingdings" pitchFamily="2" charset="2"/>
              <a:buChar char="ü"/>
            </a:pPr>
            <a:r>
              <a:rPr lang="es-ES" dirty="0" smtClean="0"/>
              <a:t>Multidisciplinario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s-ES" dirty="0" smtClean="0"/>
              <a:t>Coordinado por la </a:t>
            </a:r>
            <a:r>
              <a:rPr lang="es-ES" dirty="0" err="1" smtClean="0"/>
              <a:t>SeTIC</a:t>
            </a:r>
            <a:r>
              <a:rPr lang="es-ES" dirty="0" smtClean="0"/>
              <a:t>/SUBPLAN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s-ES" dirty="0" smtClean="0"/>
              <a:t>Referente ante la UIT-T</a:t>
            </a:r>
          </a:p>
        </p:txBody>
      </p:sp>
      <p:sp>
        <p:nvSpPr>
          <p:cNvPr id="48" name="CuadroTexto 47"/>
          <p:cNvSpPr txBox="1"/>
          <p:nvPr/>
        </p:nvSpPr>
        <p:spPr>
          <a:xfrm>
            <a:off x="2270961" y="2504168"/>
            <a:ext cx="4963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Wingdings" pitchFamily="2" charset="2"/>
              <a:buChar char="ü"/>
            </a:pPr>
            <a:r>
              <a:rPr lang="es-ES" dirty="0" smtClean="0"/>
              <a:t>Relevamiento de información disponible en materia de Telecomunicaciones/TIC</a:t>
            </a:r>
            <a:endParaRPr lang="es-ES" dirty="0"/>
          </a:p>
        </p:txBody>
      </p:sp>
      <p:sp>
        <p:nvSpPr>
          <p:cNvPr id="56" name="CuadroTexto 55"/>
          <p:cNvSpPr txBox="1"/>
          <p:nvPr/>
        </p:nvSpPr>
        <p:spPr>
          <a:xfrm>
            <a:off x="2243890" y="3614978"/>
            <a:ext cx="76761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Wingdings" pitchFamily="2" charset="2"/>
              <a:buChar char="ü"/>
            </a:pPr>
            <a:r>
              <a:rPr lang="es-ES" dirty="0" smtClean="0"/>
              <a:t>Relevamiento de actividades de otras dependencias de gobierno</a:t>
            </a:r>
          </a:p>
          <a:p>
            <a:pPr lvl="1"/>
            <a:r>
              <a:rPr lang="es-ES" dirty="0" smtClean="0"/>
              <a:t>      relacionadas con las Telecomunicaciones/TIC</a:t>
            </a:r>
          </a:p>
          <a:p>
            <a:pPr lvl="1"/>
            <a:endParaRPr lang="es-ES" dirty="0"/>
          </a:p>
        </p:txBody>
      </p:sp>
      <p:sp>
        <p:nvSpPr>
          <p:cNvPr id="57" name="CuadroTexto 56"/>
          <p:cNvSpPr txBox="1"/>
          <p:nvPr/>
        </p:nvSpPr>
        <p:spPr>
          <a:xfrm>
            <a:off x="2243890" y="4804073"/>
            <a:ext cx="84100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Wingdings" pitchFamily="2" charset="2"/>
              <a:buChar char="ü"/>
            </a:pPr>
            <a:r>
              <a:rPr lang="es-ES" dirty="0" smtClean="0"/>
              <a:t>Definir actividades, prioridades, plazos y presupuesto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s-ES" dirty="0" smtClean="0"/>
              <a:t>Definir responsabilidades / Establecer sub grupos de trabajo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s-ES" dirty="0" smtClean="0"/>
              <a:t>Definir Objetivos, Metas e Indicadores específicos</a:t>
            </a:r>
            <a:endParaRPr lang="es-ES" dirty="0"/>
          </a:p>
        </p:txBody>
      </p:sp>
      <p:sp>
        <p:nvSpPr>
          <p:cNvPr id="12" name="11 Rectángulo"/>
          <p:cNvSpPr/>
          <p:nvPr/>
        </p:nvSpPr>
        <p:spPr>
          <a:xfrm>
            <a:off x="595078" y="1219201"/>
            <a:ext cx="1422400" cy="100750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500" b="1" dirty="0" smtClean="0">
                <a:solidFill>
                  <a:schemeClr val="bg1"/>
                </a:solidFill>
              </a:rPr>
              <a:t>1</a:t>
            </a:r>
          </a:p>
          <a:p>
            <a:pPr algn="ctr"/>
            <a:r>
              <a:rPr lang="es-ES" sz="1500" b="1" dirty="0" smtClean="0">
                <a:solidFill>
                  <a:schemeClr val="bg1"/>
                </a:solidFill>
              </a:rPr>
              <a:t>Creación de un Comité Técnico</a:t>
            </a:r>
            <a:endParaRPr lang="es-AR" sz="1500" b="1" dirty="0">
              <a:solidFill>
                <a:schemeClr val="bg1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587824" y="2373067"/>
            <a:ext cx="1422400" cy="100750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2500" b="1" dirty="0" smtClean="0">
                <a:solidFill>
                  <a:schemeClr val="bg1"/>
                </a:solidFill>
              </a:rPr>
              <a:t> 2</a:t>
            </a:r>
            <a:r>
              <a:rPr lang="es-ES" sz="2800" dirty="0" smtClean="0"/>
              <a:t> </a:t>
            </a:r>
          </a:p>
          <a:p>
            <a:pPr algn="ctr"/>
            <a:r>
              <a:rPr lang="es-ES" sz="1300" b="1" dirty="0" smtClean="0">
                <a:solidFill>
                  <a:schemeClr val="bg1"/>
                </a:solidFill>
              </a:rPr>
              <a:t>Diagnóstico y Punto de Partida</a:t>
            </a:r>
            <a:endParaRPr lang="es-AR" sz="1300" b="1" dirty="0" smtClean="0">
              <a:solidFill>
                <a:schemeClr val="bg1"/>
              </a:solidFill>
            </a:endParaRPr>
          </a:p>
          <a:p>
            <a:pPr algn="ctr"/>
            <a:endParaRPr lang="es-AR" sz="1300" b="1" dirty="0">
              <a:solidFill>
                <a:schemeClr val="bg1"/>
              </a:solidFill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580570" y="3599503"/>
            <a:ext cx="1422400" cy="100750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2500" b="1" dirty="0" smtClean="0">
                <a:solidFill>
                  <a:schemeClr val="bg1"/>
                </a:solidFill>
              </a:rPr>
              <a:t>3</a:t>
            </a:r>
          </a:p>
          <a:p>
            <a:pPr algn="ctr"/>
            <a:r>
              <a:rPr lang="es-ES" sz="1300" b="1" dirty="0" smtClean="0">
                <a:solidFill>
                  <a:schemeClr val="bg1"/>
                </a:solidFill>
              </a:rPr>
              <a:t>Identificación y contacto </a:t>
            </a:r>
            <a:r>
              <a:rPr lang="es-ES" sz="1300" dirty="0" smtClean="0">
                <a:solidFill>
                  <a:schemeClr val="bg1"/>
                </a:solidFill>
              </a:rPr>
              <a:t>involucradas</a:t>
            </a:r>
            <a:r>
              <a:rPr lang="es-AR" sz="1300" b="1" dirty="0" smtClean="0">
                <a:solidFill>
                  <a:schemeClr val="bg1"/>
                </a:solidFill>
              </a:rPr>
              <a:t> </a:t>
            </a:r>
            <a:endParaRPr lang="es-AR" sz="1300" b="1" dirty="0">
              <a:solidFill>
                <a:schemeClr val="bg1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573316" y="4825939"/>
            <a:ext cx="1422400" cy="100750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2500" b="1" dirty="0" smtClean="0">
                <a:solidFill>
                  <a:schemeClr val="bg1"/>
                </a:solidFill>
              </a:rPr>
              <a:t>4</a:t>
            </a:r>
            <a:r>
              <a:rPr lang="es-ES" sz="2800" dirty="0" smtClean="0"/>
              <a:t> </a:t>
            </a:r>
          </a:p>
          <a:p>
            <a:pPr algn="ctr"/>
            <a:r>
              <a:rPr lang="es-ES" sz="1500" b="1" dirty="0" smtClean="0">
                <a:solidFill>
                  <a:schemeClr val="bg1"/>
                </a:solidFill>
              </a:rPr>
              <a:t>Elaboración de la Hoja de Ruta</a:t>
            </a:r>
            <a:r>
              <a:rPr lang="es-AR" sz="1500" b="1" dirty="0" smtClean="0">
                <a:solidFill>
                  <a:schemeClr val="bg1"/>
                </a:solidFill>
              </a:rPr>
              <a:t> </a:t>
            </a:r>
            <a:endParaRPr lang="es-AR" sz="1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58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989054"/>
            <a:ext cx="9144000" cy="878424"/>
          </a:xfrm>
          <a:prstGeom prst="rect">
            <a:avLst/>
          </a:prstGeom>
          <a:solidFill>
            <a:srgbClr val="0072B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6647" y="157784"/>
            <a:ext cx="7384517" cy="9249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solidFill>
                  <a:srgbClr val="0072BC"/>
                </a:solidFill>
                <a:latin typeface="Gotham Medium"/>
                <a:cs typeface="Gotham Medium"/>
              </a:rPr>
              <a:t>MASTER PLAN: en el </a:t>
            </a:r>
            <a:r>
              <a:rPr lang="en-US" sz="2800" dirty="0" err="1" smtClean="0">
                <a:solidFill>
                  <a:srgbClr val="0072BC"/>
                </a:solidFill>
                <a:latin typeface="Gotham Medium"/>
                <a:cs typeface="Gotham Medium"/>
              </a:rPr>
              <a:t>plano</a:t>
            </a:r>
            <a:r>
              <a:rPr lang="en-US" sz="2800" dirty="0" smtClean="0">
                <a:solidFill>
                  <a:srgbClr val="0072BC"/>
                </a:solidFill>
                <a:latin typeface="Gotham Medium"/>
                <a:cs typeface="Gotham Medium"/>
              </a:rPr>
              <a:t> </a:t>
            </a:r>
            <a:r>
              <a:rPr lang="en-US" sz="2800" dirty="0" err="1" smtClean="0">
                <a:solidFill>
                  <a:srgbClr val="0072BC"/>
                </a:solidFill>
                <a:latin typeface="Gotham Medium"/>
                <a:cs typeface="Gotham Medium"/>
              </a:rPr>
              <a:t>internacional</a:t>
            </a:r>
            <a:r>
              <a:rPr lang="en-US" sz="2800" dirty="0" smtClean="0">
                <a:solidFill>
                  <a:srgbClr val="0072BC"/>
                </a:solidFill>
                <a:latin typeface="Gotham Medium"/>
                <a:cs typeface="Gotham Medium"/>
              </a:rPr>
              <a:t>. </a:t>
            </a:r>
            <a:endParaRPr lang="en-US" sz="1800" dirty="0">
              <a:solidFill>
                <a:srgbClr val="0072BC"/>
              </a:solidFill>
              <a:latin typeface="Gotham Medium"/>
              <a:cs typeface="Gotham Medium"/>
            </a:endParaRPr>
          </a:p>
        </p:txBody>
      </p:sp>
      <p:cxnSp>
        <p:nvCxnSpPr>
          <p:cNvPr id="14" name="13 Conector recto"/>
          <p:cNvCxnSpPr/>
          <p:nvPr/>
        </p:nvCxnSpPr>
        <p:spPr>
          <a:xfrm>
            <a:off x="498336" y="1002736"/>
            <a:ext cx="811361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" descr="F:\Diseño\Ministerio_Comunicaciones\Ministerio_Presidencia_PPT-0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15018" y="6094716"/>
            <a:ext cx="3200424" cy="679177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56648" y="6307649"/>
            <a:ext cx="4363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200" dirty="0" smtClean="0">
                <a:solidFill>
                  <a:schemeClr val="bg1"/>
                </a:solidFill>
                <a:latin typeface="Gotham Book"/>
                <a:cs typeface="Gotham Book"/>
              </a:rPr>
              <a:t>Secretaría de Tecnologías de la Información y las Comunicaciones</a:t>
            </a:r>
            <a:endParaRPr lang="es-AR" sz="1000" dirty="0">
              <a:solidFill>
                <a:schemeClr val="bg1"/>
              </a:solidFill>
              <a:latin typeface="Gotham Book"/>
              <a:cs typeface="Gotham Book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56648" y="704561"/>
            <a:ext cx="19944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AR" sz="2400" b="1" i="1" u="sng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s-AR" sz="2400" b="1" i="1" u="sng" dirty="0" smtClean="0">
                <a:solidFill>
                  <a:schemeClr val="bg1">
                    <a:lumMod val="50000"/>
                  </a:schemeClr>
                </a:solidFill>
              </a:rPr>
              <a:t>Colaborador </a:t>
            </a:r>
            <a:r>
              <a:rPr lang="es-AR" sz="2400" b="1" i="1" dirty="0" smtClean="0">
                <a:solidFill>
                  <a:schemeClr val="bg1">
                    <a:lumMod val="50000"/>
                  </a:schemeClr>
                </a:solidFill>
              </a:rPr>
              <a:t>: </a:t>
            </a:r>
            <a:endParaRPr lang="es-ES" sz="2400" b="1" i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2" name="11 Grupo"/>
          <p:cNvGrpSpPr/>
          <p:nvPr/>
        </p:nvGrpSpPr>
        <p:grpSpPr>
          <a:xfrm>
            <a:off x="2539150" y="900138"/>
            <a:ext cx="1429382" cy="2449628"/>
            <a:chOff x="3954332" y="727696"/>
            <a:chExt cx="1429382" cy="2449628"/>
          </a:xfrm>
        </p:grpSpPr>
        <p:sp>
          <p:nvSpPr>
            <p:cNvPr id="13" name="12 Elipse"/>
            <p:cNvSpPr/>
            <p:nvPr/>
          </p:nvSpPr>
          <p:spPr>
            <a:xfrm>
              <a:off x="3954332" y="727696"/>
              <a:ext cx="998876" cy="882888"/>
            </a:xfrm>
            <a:prstGeom prst="ellipse">
              <a:avLst/>
            </a:prstGeom>
            <a:blipFill rotWithShape="0">
              <a:blip r:embed="rId4"/>
              <a:stretch>
                <a:fillRect/>
              </a:stretch>
            </a:blip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5" name="Elipse 4"/>
            <p:cNvSpPr/>
            <p:nvPr/>
          </p:nvSpPr>
          <p:spPr>
            <a:xfrm>
              <a:off x="4677402" y="2709664"/>
              <a:ext cx="706312" cy="4676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3200" kern="1200" dirty="0">
                <a:solidFill>
                  <a:sysClr val="window" lastClr="FFFFFF"/>
                </a:solidFill>
                <a:latin typeface="Arial"/>
                <a:ea typeface="+mn-ea"/>
                <a:cs typeface="Arial"/>
              </a:endParaRPr>
            </a:p>
          </p:txBody>
        </p:sp>
      </p:grpSp>
      <p:sp>
        <p:nvSpPr>
          <p:cNvPr id="17" name="16 CuadroTexto"/>
          <p:cNvSpPr txBox="1"/>
          <p:nvPr/>
        </p:nvSpPr>
        <p:spPr>
          <a:xfrm>
            <a:off x="773714" y="1573582"/>
            <a:ext cx="775383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s-AR" dirty="0" smtClean="0"/>
              <a:t>Comisión de Estudio 20 de la UIT-T  (Argentina es vicepresidente)</a:t>
            </a:r>
          </a:p>
          <a:p>
            <a:pPr algn="just"/>
            <a:endParaRPr lang="es-AR" dirty="0" smtClean="0"/>
          </a:p>
          <a:p>
            <a:pPr algn="just">
              <a:buFont typeface="Wingdings" pitchFamily="2" charset="2"/>
              <a:buChar char="ü"/>
            </a:pPr>
            <a:r>
              <a:rPr lang="es-AR" dirty="0" smtClean="0"/>
              <a:t>Iniciativa </a:t>
            </a:r>
            <a:r>
              <a:rPr lang="en-US" b="1" dirty="0" smtClean="0">
                <a:solidFill>
                  <a:srgbClr val="0070C0"/>
                </a:solidFill>
              </a:rPr>
              <a:t>United for Smart Sustainable Cities  </a:t>
            </a:r>
            <a:r>
              <a:rPr lang="en-US" dirty="0" smtClean="0"/>
              <a:t>(</a:t>
            </a:r>
            <a:r>
              <a:rPr lang="es-AR" dirty="0" smtClean="0"/>
              <a:t>U4SSC)</a:t>
            </a:r>
          </a:p>
          <a:p>
            <a:pPr lvl="1" algn="just">
              <a:buFont typeface="Courier New" pitchFamily="49" charset="0"/>
              <a:buChar char="o"/>
            </a:pPr>
            <a:r>
              <a:rPr lang="es-AR" dirty="0" smtClean="0"/>
              <a:t> Revisión de los KPI para medir el “</a:t>
            </a:r>
            <a:r>
              <a:rPr lang="es-AR" dirty="0" err="1" smtClean="0"/>
              <a:t>smartness</a:t>
            </a:r>
            <a:r>
              <a:rPr lang="es-AR" dirty="0" smtClean="0"/>
              <a:t>” y la sustentabilidad de las ciudades; </a:t>
            </a:r>
          </a:p>
          <a:p>
            <a:pPr lvl="1" algn="just">
              <a:buFont typeface="Courier New" pitchFamily="49" charset="0"/>
              <a:buChar char="o"/>
            </a:pPr>
            <a:r>
              <a:rPr lang="es-ES_tradnl" dirty="0" smtClean="0"/>
              <a:t> </a:t>
            </a:r>
            <a:r>
              <a:rPr lang="es-ES_tradnl" u="sng" dirty="0" smtClean="0"/>
              <a:t>Premisa</a:t>
            </a:r>
            <a:r>
              <a:rPr lang="es-ES_tradnl" dirty="0" smtClean="0"/>
              <a:t>: indicadores </a:t>
            </a:r>
            <a:r>
              <a:rPr lang="es-ES" b="1" u="sng" dirty="0" smtClean="0"/>
              <a:t>fiables, pertinentes, objetivos y comparables </a:t>
            </a:r>
            <a:r>
              <a:rPr lang="es-ES" dirty="0" smtClean="0"/>
              <a:t>para medir los progresos realizados en la transición hacia una ciudad inteligente;</a:t>
            </a:r>
          </a:p>
          <a:p>
            <a:pPr lvl="1" algn="just">
              <a:buFont typeface="Courier New" pitchFamily="49" charset="0"/>
              <a:buChar char="o"/>
            </a:pPr>
            <a:r>
              <a:rPr lang="es-ES" dirty="0" smtClean="0"/>
              <a:t> Participación en sus </a:t>
            </a:r>
            <a:r>
              <a:rPr lang="es-ES" dirty="0" err="1" smtClean="0"/>
              <a:t>GTs.</a:t>
            </a:r>
            <a:endParaRPr lang="es-ES" dirty="0" smtClean="0"/>
          </a:p>
          <a:p>
            <a:pPr lvl="1" algn="just"/>
            <a:endParaRPr lang="es-ES" dirty="0" smtClean="0"/>
          </a:p>
          <a:p>
            <a:pPr algn="just">
              <a:buFont typeface="Wingdings" pitchFamily="2" charset="2"/>
              <a:buChar char="ü"/>
            </a:pPr>
            <a:r>
              <a:rPr lang="es-ES" dirty="0" smtClean="0"/>
              <a:t> Reunión de expertos donde se </a:t>
            </a:r>
            <a:r>
              <a:rPr lang="es-ES_tradnl" dirty="0" smtClean="0"/>
              <a:t>discutió y remitió textos a ser incorporados en el  documento de la Conferencia </a:t>
            </a:r>
            <a:r>
              <a:rPr lang="es-ES_tradnl" dirty="0" err="1" smtClean="0"/>
              <a:t>Habitat</a:t>
            </a:r>
            <a:r>
              <a:rPr lang="es-ES_tradnl" dirty="0" smtClean="0"/>
              <a:t> III (Quito, octubre 2016).</a:t>
            </a:r>
          </a:p>
          <a:p>
            <a:pPr algn="just"/>
            <a:endParaRPr lang="es-AR" dirty="0" smtClean="0"/>
          </a:p>
          <a:p>
            <a:pPr algn="just">
              <a:buFont typeface="Wingdings" pitchFamily="2" charset="2"/>
              <a:buChar char="ü"/>
            </a:pPr>
            <a:r>
              <a:rPr lang="es-AR" dirty="0" smtClean="0"/>
              <a:t> Proyecto piloto de SSC de la UIT: participación de la Ciudad de Buenos Aires</a:t>
            </a:r>
          </a:p>
          <a:p>
            <a:pPr algn="just"/>
            <a:endParaRPr lang="es-AR" dirty="0" smtClean="0"/>
          </a:p>
          <a:p>
            <a:pPr algn="just">
              <a:buFont typeface="Wingdings" pitchFamily="2" charset="2"/>
              <a:buChar char="ü"/>
            </a:pPr>
            <a:r>
              <a:rPr lang="es-ES_tradnl" dirty="0" smtClean="0"/>
              <a:t>  AMNT-16: IAP-7 (CITEL) - Hace hincapié en el rol del </a:t>
            </a:r>
            <a:r>
              <a:rPr lang="es-ES_tradnl" dirty="0" err="1" smtClean="0"/>
              <a:t>IoT</a:t>
            </a:r>
            <a:r>
              <a:rPr lang="es-ES_tradnl" dirty="0" smtClean="0"/>
              <a:t> y sus aplicaciones como facilitadores del desarrollo de las Ciudades Inteligentes y Sostenibles.</a:t>
            </a:r>
            <a:endParaRPr lang="es-AR" dirty="0" smtClean="0"/>
          </a:p>
        </p:txBody>
      </p:sp>
    </p:spTree>
    <p:extLst>
      <p:ext uri="{BB962C8B-B14F-4D97-AF65-F5344CB8AC3E}">
        <p14:creationId xmlns:p14="http://schemas.microsoft.com/office/powerpoint/2010/main" val="282858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67478"/>
          </a:xfrm>
          <a:prstGeom prst="rect">
            <a:avLst/>
          </a:prstGeom>
          <a:solidFill>
            <a:srgbClr val="0072B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sz="2000" b="1" i="1" dirty="0" smtClean="0">
                <a:solidFill>
                  <a:schemeClr val="bg1"/>
                </a:solidFill>
              </a:rPr>
              <a:t>Dr. Héctor Huici</a:t>
            </a:r>
          </a:p>
          <a:p>
            <a:pPr algn="ctr"/>
            <a:r>
              <a:rPr lang="en-US" sz="2000" i="1" dirty="0" err="1" smtClean="0">
                <a:solidFill>
                  <a:schemeClr val="bg1"/>
                </a:solidFill>
              </a:rPr>
              <a:t>Secretario</a:t>
            </a:r>
            <a:r>
              <a:rPr lang="en-US" sz="2000" i="1" dirty="0" smtClean="0">
                <a:solidFill>
                  <a:schemeClr val="bg1"/>
                </a:solidFill>
              </a:rPr>
              <a:t> de </a:t>
            </a:r>
            <a:r>
              <a:rPr lang="en-US" sz="2000" i="1" dirty="0" err="1" smtClean="0">
                <a:solidFill>
                  <a:schemeClr val="bg1"/>
                </a:solidFill>
              </a:rPr>
              <a:t>Tecnologías</a:t>
            </a:r>
            <a:r>
              <a:rPr lang="en-US" sz="2000" i="1" dirty="0" smtClean="0">
                <a:solidFill>
                  <a:schemeClr val="bg1"/>
                </a:solidFill>
              </a:rPr>
              <a:t> de la </a:t>
            </a:r>
            <a:r>
              <a:rPr lang="en-US" sz="2000" i="1" dirty="0" err="1" smtClean="0">
                <a:solidFill>
                  <a:schemeClr val="bg1"/>
                </a:solidFill>
              </a:rPr>
              <a:t>Información</a:t>
            </a:r>
            <a:r>
              <a:rPr lang="en-US" sz="2000" i="1" dirty="0" smtClean="0">
                <a:solidFill>
                  <a:schemeClr val="bg1"/>
                </a:solidFill>
              </a:rPr>
              <a:t> y las Comunicaciones</a:t>
            </a:r>
          </a:p>
          <a:p>
            <a:pPr algn="ctr"/>
            <a:r>
              <a:rPr lang="en-US" sz="2000" i="1" dirty="0" err="1" smtClean="0">
                <a:solidFill>
                  <a:schemeClr val="bg1"/>
                </a:solidFill>
              </a:rPr>
              <a:t>Ministerio</a:t>
            </a:r>
            <a:r>
              <a:rPr lang="en-US" sz="2000" i="1" dirty="0" smtClean="0">
                <a:solidFill>
                  <a:schemeClr val="bg1"/>
                </a:solidFill>
              </a:rPr>
              <a:t> de Comunicaciones</a:t>
            </a:r>
          </a:p>
          <a:p>
            <a:pPr algn="ctr"/>
            <a:r>
              <a:rPr lang="en-US" sz="2000" dirty="0" smtClean="0"/>
              <a:t>hhuici@mincomunicaciones.gob.ar</a:t>
            </a:r>
            <a:endParaRPr lang="en-US" sz="20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14487" y="1546244"/>
            <a:ext cx="7592678" cy="32719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noProof="0" dirty="0" smtClean="0">
                <a:solidFill>
                  <a:schemeClr val="bg1"/>
                </a:solidFill>
                <a:latin typeface="Gotham Bold"/>
                <a:ea typeface="+mj-ea"/>
                <a:cs typeface="Gotham Bold"/>
              </a:rPr>
              <a:t>MUCHAS GRACIAS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otham Bold"/>
              <a:ea typeface="+mj-ea"/>
              <a:cs typeface="Gotham Bold"/>
            </a:endParaRPr>
          </a:p>
        </p:txBody>
      </p:sp>
    </p:spTree>
    <p:extLst>
      <p:ext uri="{BB962C8B-B14F-4D97-AF65-F5344CB8AC3E}">
        <p14:creationId xmlns:p14="http://schemas.microsoft.com/office/powerpoint/2010/main" val="14157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5989054"/>
            <a:ext cx="9144000" cy="878424"/>
          </a:xfrm>
          <a:prstGeom prst="rect">
            <a:avLst/>
          </a:prstGeom>
          <a:solidFill>
            <a:srgbClr val="0072B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33926" y="711201"/>
            <a:ext cx="8781516" cy="2946400"/>
          </a:xfrm>
        </p:spPr>
        <p:txBody>
          <a:bodyPr>
            <a:normAutofit/>
          </a:bodyPr>
          <a:lstStyle/>
          <a:p>
            <a:r>
              <a:rPr lang="es-AR" sz="3200" dirty="0" smtClean="0">
                <a:solidFill>
                  <a:srgbClr val="2072BC"/>
                </a:solidFill>
                <a:latin typeface="Gotham Bold"/>
                <a:cs typeface="Gotham Bold"/>
              </a:rPr>
              <a:t>6º Semana de las Normas Verdes</a:t>
            </a:r>
            <a:br>
              <a:rPr lang="es-AR" sz="3200" dirty="0" smtClean="0">
                <a:solidFill>
                  <a:srgbClr val="2072BC"/>
                </a:solidFill>
                <a:latin typeface="Gotham Bold"/>
                <a:cs typeface="Gotham Bold"/>
              </a:rPr>
            </a:br>
            <a:r>
              <a:rPr lang="es-AR" sz="3200" dirty="0" smtClean="0">
                <a:solidFill>
                  <a:srgbClr val="2072BC"/>
                </a:solidFill>
                <a:latin typeface="Gotham Bold"/>
                <a:cs typeface="Gotham Bold"/>
              </a:rPr>
              <a:t/>
            </a:r>
            <a:br>
              <a:rPr lang="es-AR" sz="3200" dirty="0" smtClean="0">
                <a:solidFill>
                  <a:srgbClr val="2072BC"/>
                </a:solidFill>
                <a:latin typeface="Gotham Bold"/>
                <a:cs typeface="Gotham Bold"/>
              </a:rPr>
            </a:br>
            <a:r>
              <a:rPr lang="es-AR" sz="2400" b="1" dirty="0" smtClean="0">
                <a:solidFill>
                  <a:srgbClr val="2072BC"/>
                </a:solidFill>
                <a:latin typeface="Gotham Bold"/>
                <a:cs typeface="Gotham Bold"/>
              </a:rPr>
              <a:t>Foro sobre "Construcción de las ciudades que queremos: uniendo los puntos para la nueva Agenda Urbana”,</a:t>
            </a:r>
            <a:r>
              <a:rPr lang="es-AR" sz="3200" dirty="0" smtClean="0">
                <a:solidFill>
                  <a:srgbClr val="2072BC"/>
                </a:solidFill>
                <a:latin typeface="Gotham Bold"/>
                <a:cs typeface="Gotham Bold"/>
              </a:rPr>
              <a:t/>
            </a:r>
            <a:br>
              <a:rPr lang="es-AR" sz="3200" dirty="0" smtClean="0">
                <a:solidFill>
                  <a:srgbClr val="2072BC"/>
                </a:solidFill>
                <a:latin typeface="Gotham Bold"/>
                <a:cs typeface="Gotham Bold"/>
              </a:rPr>
            </a:br>
            <a:endParaRPr lang="es-AR" sz="2000" dirty="0">
              <a:solidFill>
                <a:srgbClr val="2072BC"/>
              </a:solidFill>
              <a:latin typeface="Gotham Bold"/>
              <a:cs typeface="Gotham Bold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6648" y="6307649"/>
            <a:ext cx="4363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200" dirty="0" smtClean="0">
                <a:solidFill>
                  <a:schemeClr val="bg1"/>
                </a:solidFill>
                <a:latin typeface="Gotham Book"/>
                <a:cs typeface="Gotham Book"/>
              </a:rPr>
              <a:t>Secretaría de Tecnologías de la Información y las Comunicaciones</a:t>
            </a:r>
            <a:endParaRPr lang="es-AR" sz="1000" dirty="0">
              <a:solidFill>
                <a:schemeClr val="bg1"/>
              </a:solidFill>
              <a:latin typeface="Gotham Book"/>
              <a:cs typeface="Gotham Book"/>
            </a:endParaRPr>
          </a:p>
        </p:txBody>
      </p:sp>
      <p:pic>
        <p:nvPicPr>
          <p:cNvPr id="7" name="Picture 1" descr="F:\Diseño\Ministerio_Comunicaciones\Ministerio_Presidencia_PPT-0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15018" y="6094716"/>
            <a:ext cx="3200424" cy="679177"/>
          </a:xfrm>
          <a:prstGeom prst="rect">
            <a:avLst/>
          </a:prstGeom>
          <a:noFill/>
        </p:spPr>
      </p:pic>
      <p:cxnSp>
        <p:nvCxnSpPr>
          <p:cNvPr id="6" name="5 Conector recto"/>
          <p:cNvCxnSpPr/>
          <p:nvPr/>
        </p:nvCxnSpPr>
        <p:spPr>
          <a:xfrm>
            <a:off x="498336" y="3355411"/>
            <a:ext cx="811361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/>
          <p:cNvSpPr txBox="1"/>
          <p:nvPr/>
        </p:nvSpPr>
        <p:spPr>
          <a:xfrm>
            <a:off x="386469" y="3817252"/>
            <a:ext cx="82980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i="1" dirty="0" smtClean="0">
                <a:solidFill>
                  <a:schemeClr val="bg1">
                    <a:lumMod val="50000"/>
                  </a:schemeClr>
                </a:solidFill>
              </a:rPr>
              <a:t>PANEL 2: Ciudades Inteligentes y Sostenibles - </a:t>
            </a:r>
          </a:p>
          <a:p>
            <a:pPr algn="ctr"/>
            <a:r>
              <a:rPr lang="es-ES" sz="2800" b="1" i="1" dirty="0" smtClean="0">
                <a:solidFill>
                  <a:schemeClr val="bg1">
                    <a:lumMod val="50000"/>
                  </a:schemeClr>
                </a:solidFill>
              </a:rPr>
              <a:t>Una prioridad creciente para la toma de decisiones</a:t>
            </a:r>
            <a:endParaRPr lang="es-ES" sz="28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5939515" y="5639144"/>
            <a:ext cx="31870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1400" dirty="0" smtClean="0">
                <a:solidFill>
                  <a:srgbClr val="2072BC"/>
                </a:solidFill>
                <a:latin typeface="Gotham Bold"/>
                <a:cs typeface="Gotham Bold"/>
              </a:rPr>
              <a:t>Montevideo, 9 de septiembre de 2016</a:t>
            </a:r>
            <a:endParaRPr lang="es-AR" sz="1400" dirty="0"/>
          </a:p>
        </p:txBody>
      </p:sp>
    </p:spTree>
    <p:extLst>
      <p:ext uri="{BB962C8B-B14F-4D97-AF65-F5344CB8AC3E}">
        <p14:creationId xmlns:p14="http://schemas.microsoft.com/office/powerpoint/2010/main" val="400663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36369" y="1315227"/>
            <a:ext cx="8155304" cy="43815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AutoNum type="arabicPeriod"/>
            </a:pPr>
            <a:endParaRPr lang="es-AR" sz="1600" dirty="0">
              <a:solidFill>
                <a:srgbClr val="0072BC"/>
              </a:solidFill>
              <a:latin typeface="Gotham Book"/>
              <a:cs typeface="Gotham Book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989054"/>
            <a:ext cx="9144000" cy="878424"/>
          </a:xfrm>
          <a:prstGeom prst="rect">
            <a:avLst/>
          </a:prstGeom>
          <a:solidFill>
            <a:srgbClr val="0072B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6647" y="157784"/>
            <a:ext cx="8155305" cy="9249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rgbClr val="0072BC"/>
                </a:solidFill>
                <a:latin typeface="Gotham Medium"/>
                <a:cs typeface="Gotham Medium"/>
              </a:rPr>
              <a:t>ARGENTINA</a:t>
            </a:r>
            <a:r>
              <a:rPr lang="en-US" sz="2800" dirty="0" smtClean="0">
                <a:solidFill>
                  <a:srgbClr val="0072BC"/>
                </a:solidFill>
                <a:latin typeface="Gotham Medium"/>
                <a:cs typeface="Gotham Medium"/>
              </a:rPr>
              <a:t>: “Master Plan en </a:t>
            </a:r>
            <a:r>
              <a:rPr lang="en-US" sz="2800" dirty="0" err="1" smtClean="0">
                <a:solidFill>
                  <a:srgbClr val="0072BC"/>
                </a:solidFill>
                <a:latin typeface="Gotham Medium"/>
                <a:cs typeface="Gotham Medium"/>
              </a:rPr>
              <a:t>Normalización</a:t>
            </a:r>
            <a:r>
              <a:rPr lang="en-US" sz="2800" dirty="0" smtClean="0">
                <a:solidFill>
                  <a:srgbClr val="0072BC"/>
                </a:solidFill>
                <a:latin typeface="Gotham Medium"/>
                <a:cs typeface="Gotham Medium"/>
              </a:rPr>
              <a:t> de las </a:t>
            </a:r>
            <a:r>
              <a:rPr lang="en-US" sz="2800" dirty="0" err="1" smtClean="0">
                <a:solidFill>
                  <a:srgbClr val="0072BC"/>
                </a:solidFill>
                <a:latin typeface="Gotham Medium"/>
                <a:cs typeface="Gotham Medium"/>
              </a:rPr>
              <a:t>telecomunicaciones</a:t>
            </a:r>
            <a:r>
              <a:rPr lang="en-US" sz="2800" dirty="0" smtClean="0">
                <a:solidFill>
                  <a:srgbClr val="0072BC"/>
                </a:solidFill>
                <a:latin typeface="Gotham Medium"/>
                <a:cs typeface="Gotham Medium"/>
              </a:rPr>
              <a:t>/TIC”</a:t>
            </a:r>
            <a:endParaRPr lang="en-US" sz="1800" dirty="0">
              <a:solidFill>
                <a:srgbClr val="0072BC"/>
              </a:solidFill>
              <a:latin typeface="Gotham Medium"/>
              <a:cs typeface="Gotham Medium"/>
            </a:endParaRPr>
          </a:p>
        </p:txBody>
      </p:sp>
      <p:cxnSp>
        <p:nvCxnSpPr>
          <p:cNvPr id="14" name="13 Conector recto"/>
          <p:cNvCxnSpPr/>
          <p:nvPr/>
        </p:nvCxnSpPr>
        <p:spPr>
          <a:xfrm>
            <a:off x="498336" y="1002736"/>
            <a:ext cx="811361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" descr="F:\Diseño\Ministerio_Comunicaciones\Ministerio_Presidencia_PPT-0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15018" y="6094716"/>
            <a:ext cx="3200424" cy="679177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56648" y="6307649"/>
            <a:ext cx="4363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200" dirty="0" smtClean="0">
                <a:solidFill>
                  <a:schemeClr val="bg1"/>
                </a:solidFill>
                <a:latin typeface="Gotham Book"/>
                <a:cs typeface="Gotham Book"/>
              </a:rPr>
              <a:t>Secretaría de Tecnologías de la Información y las Comunicaciones</a:t>
            </a:r>
            <a:endParaRPr lang="es-AR" sz="1000" dirty="0">
              <a:solidFill>
                <a:schemeClr val="bg1"/>
              </a:solidFill>
              <a:latin typeface="Gotham Book"/>
              <a:cs typeface="Gotham Book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56647" y="1581851"/>
            <a:ext cx="35571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 smtClean="0">
                <a:solidFill>
                  <a:srgbClr val="0072BC"/>
                </a:solidFill>
                <a:latin typeface="Gotham Medium"/>
                <a:ea typeface="+mj-ea"/>
                <a:cs typeface="Gotham Medium"/>
              </a:rPr>
              <a:t>OBJETIVOS DEL PLAN:</a:t>
            </a:r>
            <a:endParaRPr lang="es-ES" sz="2400" dirty="0">
              <a:solidFill>
                <a:srgbClr val="0072BC"/>
              </a:solidFill>
              <a:latin typeface="Gotham Medium"/>
              <a:ea typeface="+mj-ea"/>
              <a:cs typeface="Gotham Medium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36369" y="2368909"/>
            <a:ext cx="8155304" cy="2316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                  Mejorar </a:t>
            </a:r>
            <a:r>
              <a:rPr lang="es-ES" dirty="0"/>
              <a:t>la calidad de vida de los habitantes de nuestro país a través de las </a:t>
            </a:r>
            <a:r>
              <a:rPr lang="es-ES" dirty="0" smtClean="0"/>
              <a:t> </a:t>
            </a:r>
          </a:p>
          <a:p>
            <a:r>
              <a:rPr lang="es-ES" dirty="0"/>
              <a:t> </a:t>
            </a:r>
            <a:r>
              <a:rPr lang="es-ES" dirty="0" smtClean="0"/>
              <a:t>                 Telecomunicaciones </a:t>
            </a:r>
            <a:r>
              <a:rPr lang="es-ES" dirty="0"/>
              <a:t>/ TIC</a:t>
            </a:r>
            <a:r>
              <a:rPr lang="es-ES" dirty="0" smtClean="0"/>
              <a:t>.</a:t>
            </a:r>
          </a:p>
          <a:p>
            <a:endParaRPr lang="es-ES" dirty="0" smtClean="0"/>
          </a:p>
          <a:p>
            <a:r>
              <a:rPr lang="es-ES" dirty="0" smtClean="0"/>
              <a:t>                  Cumplir </a:t>
            </a:r>
            <a:r>
              <a:rPr lang="es-ES" dirty="0"/>
              <a:t>con los Objetivos y Metas de la Iniciativa </a:t>
            </a:r>
            <a:r>
              <a:rPr lang="es-ES" dirty="0" err="1"/>
              <a:t>Connect</a:t>
            </a:r>
            <a:r>
              <a:rPr lang="es-ES" dirty="0"/>
              <a:t> 2020 de la UIT</a:t>
            </a:r>
            <a:r>
              <a:rPr lang="es-ES" dirty="0" smtClean="0"/>
              <a:t>.</a:t>
            </a:r>
          </a:p>
          <a:p>
            <a:endParaRPr lang="es-ES" dirty="0"/>
          </a:p>
          <a:p>
            <a:r>
              <a:rPr lang="es-ES" dirty="0" smtClean="0"/>
              <a:t>                  Contribuir </a:t>
            </a:r>
            <a:r>
              <a:rPr lang="es-ES" dirty="0"/>
              <a:t>al cumplimiento de los Objetivos de </a:t>
            </a:r>
            <a:r>
              <a:rPr lang="es-ES" dirty="0" smtClean="0"/>
              <a:t>Agenda 2030 de las ONU y                 </a:t>
            </a:r>
          </a:p>
          <a:p>
            <a:r>
              <a:rPr lang="es-ES" dirty="0" smtClean="0"/>
              <a:t>                  de sus Objetivos de Desarrollo Sostenible (ODS)</a:t>
            </a:r>
            <a:endParaRPr lang="es-ES" dirty="0"/>
          </a:p>
          <a:p>
            <a:endParaRPr lang="es-ES" sz="1851" dirty="0"/>
          </a:p>
        </p:txBody>
      </p:sp>
      <p:sp>
        <p:nvSpPr>
          <p:cNvPr id="7" name="Flecha derecha 6"/>
          <p:cNvSpPr/>
          <p:nvPr/>
        </p:nvSpPr>
        <p:spPr>
          <a:xfrm>
            <a:off x="540540" y="2480426"/>
            <a:ext cx="518615" cy="36371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784" y="3166764"/>
            <a:ext cx="621846" cy="47552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715" y="3849481"/>
            <a:ext cx="621846" cy="4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58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36369" y="1315227"/>
            <a:ext cx="8155304" cy="43815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AutoNum type="arabicPeriod"/>
            </a:pPr>
            <a:endParaRPr lang="es-AR" sz="1600" dirty="0">
              <a:solidFill>
                <a:srgbClr val="0072BC"/>
              </a:solidFill>
              <a:latin typeface="Gotham Book"/>
              <a:cs typeface="Gotham Book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989054"/>
            <a:ext cx="9144000" cy="878424"/>
          </a:xfrm>
          <a:prstGeom prst="rect">
            <a:avLst/>
          </a:prstGeom>
          <a:solidFill>
            <a:srgbClr val="0072B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6647" y="157784"/>
            <a:ext cx="8155305" cy="9249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solidFill>
                  <a:srgbClr val="0072BC"/>
                </a:solidFill>
                <a:latin typeface="Gotham Medium"/>
                <a:cs typeface="Gotham Medium"/>
              </a:rPr>
              <a:t>MASTER PLAN: Objetivos </a:t>
            </a:r>
            <a:r>
              <a:rPr lang="en-US" sz="2800" dirty="0" err="1" smtClean="0">
                <a:solidFill>
                  <a:srgbClr val="0072BC"/>
                </a:solidFill>
                <a:latin typeface="Gotham Medium"/>
                <a:cs typeface="Gotham Medium"/>
              </a:rPr>
              <a:t>Específicos</a:t>
            </a:r>
            <a:endParaRPr lang="en-US" sz="1800" dirty="0">
              <a:solidFill>
                <a:srgbClr val="0072BC"/>
              </a:solidFill>
              <a:latin typeface="Gotham Medium"/>
              <a:cs typeface="Gotham Medium"/>
            </a:endParaRPr>
          </a:p>
        </p:txBody>
      </p:sp>
      <p:cxnSp>
        <p:nvCxnSpPr>
          <p:cNvPr id="14" name="13 Conector recto"/>
          <p:cNvCxnSpPr/>
          <p:nvPr/>
        </p:nvCxnSpPr>
        <p:spPr>
          <a:xfrm>
            <a:off x="498336" y="1002736"/>
            <a:ext cx="811361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" descr="F:\Diseño\Ministerio_Comunicaciones\Ministerio_Presidencia_PPT-0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15018" y="6094716"/>
            <a:ext cx="3200424" cy="679177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56648" y="6307649"/>
            <a:ext cx="4363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200" dirty="0" smtClean="0">
                <a:solidFill>
                  <a:schemeClr val="bg1"/>
                </a:solidFill>
                <a:latin typeface="Gotham Book"/>
                <a:cs typeface="Gotham Book"/>
              </a:rPr>
              <a:t>Secretaría de Tecnologías de la Información y las Comunicaciones</a:t>
            </a:r>
            <a:endParaRPr lang="es-AR" sz="1000" dirty="0">
              <a:solidFill>
                <a:schemeClr val="bg1"/>
              </a:solidFill>
              <a:latin typeface="Gotham Book"/>
              <a:cs typeface="Gotham Book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40847" y="1315227"/>
            <a:ext cx="8155304" cy="4278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              </a:t>
            </a:r>
            <a:endParaRPr lang="es-ES" dirty="0" smtClean="0"/>
          </a:p>
          <a:p>
            <a:pPr algn="just"/>
            <a:r>
              <a:rPr lang="es-ES" dirty="0" smtClean="0"/>
              <a:t>               Universalizar </a:t>
            </a:r>
            <a:r>
              <a:rPr lang="es-ES" dirty="0"/>
              <a:t>el uso y la apropiación de las Telecomunicaciones / TIC como </a:t>
            </a:r>
            <a:r>
              <a:rPr lang="es-ES" dirty="0" smtClean="0"/>
              <a:t>      </a:t>
            </a:r>
          </a:p>
          <a:p>
            <a:pPr algn="just"/>
            <a:r>
              <a:rPr lang="es-ES" dirty="0"/>
              <a:t> </a:t>
            </a:r>
            <a:r>
              <a:rPr lang="es-ES" dirty="0" smtClean="0"/>
              <a:t>              motor </a:t>
            </a:r>
            <a:r>
              <a:rPr lang="es-ES" dirty="0"/>
              <a:t>de productividad, competitividad e innovación en todos </a:t>
            </a:r>
            <a:r>
              <a:rPr lang="es-ES" dirty="0" smtClean="0"/>
              <a:t>los aspectos     </a:t>
            </a:r>
          </a:p>
          <a:p>
            <a:pPr algn="just"/>
            <a:r>
              <a:rPr lang="es-ES" dirty="0" smtClean="0"/>
              <a:t>               de la vida.</a:t>
            </a:r>
          </a:p>
          <a:p>
            <a:endParaRPr lang="es-ES" dirty="0"/>
          </a:p>
          <a:p>
            <a:endParaRPr lang="es-ES" dirty="0"/>
          </a:p>
          <a:p>
            <a:pPr algn="just"/>
            <a:r>
              <a:rPr lang="es-ES" dirty="0" smtClean="0"/>
              <a:t>                Contribuir </a:t>
            </a:r>
            <a:r>
              <a:rPr lang="es-ES" dirty="0"/>
              <a:t>al desarrollo del Sector tecnológico y al crecimiento de la </a:t>
            </a:r>
            <a:r>
              <a:rPr lang="es-ES" dirty="0" smtClean="0"/>
              <a:t>                    </a:t>
            </a:r>
          </a:p>
          <a:p>
            <a:pPr algn="just"/>
            <a:r>
              <a:rPr lang="es-ES" dirty="0" smtClean="0"/>
              <a:t>                economía </a:t>
            </a:r>
            <a:r>
              <a:rPr lang="es-ES" dirty="0"/>
              <a:t>en general (PBI)           </a:t>
            </a:r>
            <a:endParaRPr lang="es-ES" dirty="0" smtClean="0"/>
          </a:p>
          <a:p>
            <a:pPr algn="just"/>
            <a:endParaRPr lang="es-ES" dirty="0" smtClean="0"/>
          </a:p>
          <a:p>
            <a:pPr algn="just"/>
            <a:endParaRPr lang="es-ES" dirty="0" smtClean="0"/>
          </a:p>
          <a:p>
            <a:pPr algn="ctr"/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b="1" cap="all" dirty="0" smtClean="0">
                <a:solidFill>
                  <a:srgbClr val="FF0000"/>
                </a:solidFill>
              </a:rPr>
              <a:t>valor </a:t>
            </a:r>
            <a:r>
              <a:rPr lang="es-ES" b="1" cap="all" dirty="0">
                <a:solidFill>
                  <a:srgbClr val="FF0000"/>
                </a:solidFill>
              </a:rPr>
              <a:t>agregado que aportan las </a:t>
            </a:r>
            <a:r>
              <a:rPr lang="es-ES" b="1" cap="all" dirty="0" smtClean="0">
                <a:solidFill>
                  <a:srgbClr val="FF0000"/>
                </a:solidFill>
              </a:rPr>
              <a:t>Telecomunicaciones/TIC.</a:t>
            </a:r>
          </a:p>
          <a:p>
            <a:pPr algn="ctr"/>
            <a:endParaRPr lang="es-ES" sz="1851" cap="all" dirty="0" smtClean="0">
              <a:solidFill>
                <a:srgbClr val="FF0000"/>
              </a:solidFill>
            </a:endParaRPr>
          </a:p>
          <a:p>
            <a:pPr algn="ctr"/>
            <a:endParaRPr lang="es-ES" sz="1851" cap="all" dirty="0" smtClean="0">
              <a:solidFill>
                <a:srgbClr val="FF0000"/>
              </a:solidFill>
            </a:endParaRPr>
          </a:p>
          <a:p>
            <a:pPr algn="ctr"/>
            <a:endParaRPr lang="es-ES" sz="1851" cap="all" dirty="0" smtClean="0">
              <a:solidFill>
                <a:srgbClr val="FF0000"/>
              </a:solidFill>
            </a:endParaRPr>
          </a:p>
          <a:p>
            <a:pPr algn="ctr"/>
            <a:r>
              <a:rPr lang="es-ES" sz="1851" b="1" cap="all" dirty="0" smtClean="0">
                <a:solidFill>
                  <a:schemeClr val="accent1">
                    <a:lumMod val="50000"/>
                  </a:schemeClr>
                </a:solidFill>
              </a:rPr>
              <a:t>ARGENTINA: CIUDADES INTELIGENTES Y SOSTENIBLES</a:t>
            </a:r>
            <a:endParaRPr lang="es-ES" sz="1851" b="1" cap="al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Flecha derecha 6"/>
          <p:cNvSpPr/>
          <p:nvPr/>
        </p:nvSpPr>
        <p:spPr>
          <a:xfrm>
            <a:off x="653391" y="1811716"/>
            <a:ext cx="518615" cy="36371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878" y="3082605"/>
            <a:ext cx="615749" cy="481626"/>
          </a:xfrm>
          <a:prstGeom prst="rect">
            <a:avLst/>
          </a:prstGeom>
        </p:spPr>
      </p:pic>
      <p:sp>
        <p:nvSpPr>
          <p:cNvPr id="15" name="Flecha derecha 14"/>
          <p:cNvSpPr/>
          <p:nvPr/>
        </p:nvSpPr>
        <p:spPr>
          <a:xfrm rot="5400000">
            <a:off x="4146818" y="3691179"/>
            <a:ext cx="354842" cy="24081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  <a:p>
            <a:pPr algn="ctr"/>
            <a:endParaRPr lang="es-ES" dirty="0"/>
          </a:p>
        </p:txBody>
      </p:sp>
      <p:sp>
        <p:nvSpPr>
          <p:cNvPr id="18" name="Flecha derecha 14"/>
          <p:cNvSpPr/>
          <p:nvPr/>
        </p:nvSpPr>
        <p:spPr>
          <a:xfrm rot="5400000">
            <a:off x="4158538" y="4631387"/>
            <a:ext cx="354842" cy="24081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9638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6648" y="1126215"/>
            <a:ext cx="8558794" cy="8741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AR" sz="2400" b="1" i="1" u="sng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Coordinación</a:t>
            </a:r>
            <a:r>
              <a:rPr lang="es-AR" sz="2400" b="1" i="1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: Secretaría de </a:t>
            </a:r>
            <a:r>
              <a:rPr lang="es-ES" sz="2400" b="1" i="1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TIC</a:t>
            </a:r>
          </a:p>
          <a:p>
            <a:pPr algn="just"/>
            <a:r>
              <a:rPr lang="es-ES" sz="2400" b="1" i="1" u="sng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Ejecución</a:t>
            </a:r>
            <a:r>
              <a:rPr lang="es-ES" sz="2400" b="1" i="1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: Subsecretaría de Planeamiento</a:t>
            </a:r>
          </a:p>
          <a:p>
            <a:pPr algn="just"/>
            <a:endParaRPr lang="es-AR" sz="2400" b="1" i="1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989054"/>
            <a:ext cx="9144000" cy="878424"/>
          </a:xfrm>
          <a:prstGeom prst="rect">
            <a:avLst/>
          </a:prstGeom>
          <a:solidFill>
            <a:srgbClr val="0072B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6647" y="157784"/>
            <a:ext cx="7384517" cy="9249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cap="all" dirty="0" smtClean="0">
                <a:solidFill>
                  <a:srgbClr val="0072BC"/>
                </a:solidFill>
                <a:latin typeface="Gotham Medium"/>
                <a:cs typeface="Gotham Medium"/>
              </a:rPr>
              <a:t>Plan de </a:t>
            </a:r>
            <a:r>
              <a:rPr lang="en-US" sz="2800" cap="all" dirty="0" err="1" smtClean="0">
                <a:solidFill>
                  <a:srgbClr val="0072BC"/>
                </a:solidFill>
                <a:latin typeface="Gotham Medium"/>
                <a:cs typeface="Gotham Medium"/>
              </a:rPr>
              <a:t>Trabajo</a:t>
            </a:r>
            <a:r>
              <a:rPr lang="en-US" sz="2800" cap="all" dirty="0" smtClean="0">
                <a:solidFill>
                  <a:srgbClr val="0072BC"/>
                </a:solidFill>
                <a:latin typeface="Gotham Medium"/>
                <a:cs typeface="Gotham Medium"/>
              </a:rPr>
              <a:t>: </a:t>
            </a:r>
            <a:r>
              <a:rPr lang="en-US" sz="2800" dirty="0" err="1" smtClean="0">
                <a:solidFill>
                  <a:srgbClr val="0072BC"/>
                </a:solidFill>
                <a:latin typeface="Gotham Medium"/>
                <a:cs typeface="Gotham Medium"/>
              </a:rPr>
              <a:t>Planificación</a:t>
            </a:r>
            <a:endParaRPr lang="en-US" sz="1800" dirty="0">
              <a:solidFill>
                <a:srgbClr val="0072BC"/>
              </a:solidFill>
              <a:latin typeface="Gotham Medium"/>
              <a:cs typeface="Gotham Medium"/>
            </a:endParaRPr>
          </a:p>
        </p:txBody>
      </p:sp>
      <p:cxnSp>
        <p:nvCxnSpPr>
          <p:cNvPr id="14" name="13 Conector recto"/>
          <p:cNvCxnSpPr/>
          <p:nvPr/>
        </p:nvCxnSpPr>
        <p:spPr>
          <a:xfrm>
            <a:off x="498336" y="1002736"/>
            <a:ext cx="811361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" descr="F:\Diseño\Ministerio_Comunicaciones\Ministerio_Presidencia_PPT-0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15018" y="6094716"/>
            <a:ext cx="3200424" cy="679177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56648" y="6307649"/>
            <a:ext cx="43636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200" dirty="0" smtClean="0">
                <a:solidFill>
                  <a:schemeClr val="bg1"/>
                </a:solidFill>
                <a:latin typeface="Gotham Book"/>
                <a:cs typeface="Gotham Book"/>
              </a:rPr>
              <a:t>Subsecretaría de Planeamiento</a:t>
            </a:r>
            <a:endParaRPr lang="es-AR" sz="1000" dirty="0" smtClean="0">
              <a:solidFill>
                <a:schemeClr val="bg1"/>
              </a:solidFill>
              <a:latin typeface="Gotham Book"/>
              <a:cs typeface="Gotham Book"/>
            </a:endParaRPr>
          </a:p>
          <a:p>
            <a:endParaRPr lang="es-AR" sz="1000" dirty="0">
              <a:solidFill>
                <a:schemeClr val="bg1"/>
              </a:solidFill>
              <a:latin typeface="Gotham Book"/>
              <a:cs typeface="Gotham Book"/>
            </a:endParaRPr>
          </a:p>
        </p:txBody>
      </p:sp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2829819205"/>
              </p:ext>
            </p:extLst>
          </p:nvPr>
        </p:nvGraphicFramePr>
        <p:xfrm>
          <a:off x="1429569" y="2661564"/>
          <a:ext cx="6411595" cy="3387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12 Rectángulo"/>
          <p:cNvSpPr/>
          <p:nvPr/>
        </p:nvSpPr>
        <p:spPr>
          <a:xfrm>
            <a:off x="1413783" y="2008531"/>
            <a:ext cx="65203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 smtClean="0">
                <a:solidFill>
                  <a:srgbClr val="FF0000"/>
                </a:solidFill>
              </a:rPr>
              <a:t>TRABAJO INTERDISPLINARIO E INTERSECTORIAL</a:t>
            </a:r>
            <a:endParaRPr lang="es-E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58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989054"/>
            <a:ext cx="9144000" cy="878424"/>
          </a:xfrm>
          <a:prstGeom prst="rect">
            <a:avLst/>
          </a:prstGeom>
          <a:solidFill>
            <a:srgbClr val="0072B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6647" y="157784"/>
            <a:ext cx="7384517" cy="9249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solidFill>
                  <a:srgbClr val="0072BC"/>
                </a:solidFill>
                <a:latin typeface="Gotham Medium"/>
                <a:cs typeface="Gotham Medium"/>
              </a:rPr>
              <a:t>PRIMERA ETAPA: </a:t>
            </a:r>
            <a:r>
              <a:rPr lang="en-US" sz="2800" dirty="0" err="1" smtClean="0">
                <a:solidFill>
                  <a:srgbClr val="0072BC"/>
                </a:solidFill>
                <a:latin typeface="Gotham Medium"/>
                <a:cs typeface="Gotham Medium"/>
              </a:rPr>
              <a:t>Infraestructura</a:t>
            </a:r>
            <a:r>
              <a:rPr lang="en-US" sz="2800" dirty="0" smtClean="0">
                <a:solidFill>
                  <a:srgbClr val="0072BC"/>
                </a:solidFill>
                <a:latin typeface="Gotham Medium"/>
                <a:cs typeface="Gotham Medium"/>
              </a:rPr>
              <a:t> </a:t>
            </a:r>
            <a:endParaRPr lang="en-US" sz="1800" dirty="0">
              <a:solidFill>
                <a:srgbClr val="0072BC"/>
              </a:solidFill>
              <a:latin typeface="Gotham Medium"/>
              <a:cs typeface="Gotham Medium"/>
            </a:endParaRPr>
          </a:p>
        </p:txBody>
      </p:sp>
      <p:cxnSp>
        <p:nvCxnSpPr>
          <p:cNvPr id="14" name="13 Conector recto"/>
          <p:cNvCxnSpPr/>
          <p:nvPr/>
        </p:nvCxnSpPr>
        <p:spPr>
          <a:xfrm>
            <a:off x="498336" y="1002736"/>
            <a:ext cx="811361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" descr="F:\Diseño\Ministerio_Comunicaciones\Ministerio_Presidencia_PPT-0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15018" y="6094716"/>
            <a:ext cx="3200424" cy="679177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56648" y="6307649"/>
            <a:ext cx="4363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200" dirty="0" smtClean="0">
                <a:solidFill>
                  <a:schemeClr val="bg1"/>
                </a:solidFill>
                <a:latin typeface="Gotham Book"/>
                <a:cs typeface="Gotham Book"/>
              </a:rPr>
              <a:t>Secretaría de Tecnologías de la Información y las Comunicaciones</a:t>
            </a:r>
            <a:endParaRPr lang="es-AR" sz="1000" dirty="0">
              <a:solidFill>
                <a:schemeClr val="bg1"/>
              </a:solidFill>
              <a:latin typeface="Gotham Book"/>
              <a:cs typeface="Gotham Book"/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1332988" y="1188431"/>
            <a:ext cx="6463020" cy="10122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s-ES" dirty="0" smtClean="0"/>
              <a:t>Diagnóstico </a:t>
            </a:r>
            <a:r>
              <a:rPr lang="es-ES" dirty="0"/>
              <a:t>y punto de </a:t>
            </a:r>
            <a:r>
              <a:rPr lang="es-ES" dirty="0" smtClean="0"/>
              <a:t>partida: </a:t>
            </a:r>
          </a:p>
          <a:p>
            <a:pPr marL="342900" indent="-342900" algn="ctr"/>
            <a:r>
              <a:rPr lang="es-ES" dirty="0" smtClean="0"/>
              <a:t>Relevamiento de información disponible en materia de Telecomunicaciones/TIC</a:t>
            </a:r>
            <a:endParaRPr lang="es-ES" dirty="0"/>
          </a:p>
        </p:txBody>
      </p:sp>
      <p:sp>
        <p:nvSpPr>
          <p:cNvPr id="15" name="Marcador de contenido 2"/>
          <p:cNvSpPr>
            <a:spLocks noGrp="1"/>
          </p:cNvSpPr>
          <p:nvPr>
            <p:ph sz="half" idx="1"/>
          </p:nvPr>
        </p:nvSpPr>
        <p:spPr>
          <a:xfrm>
            <a:off x="117601" y="2597955"/>
            <a:ext cx="4062662" cy="3297514"/>
          </a:xfrm>
        </p:spPr>
        <p:txBody>
          <a:bodyPr>
            <a:noAutofit/>
          </a:bodyPr>
          <a:lstStyle/>
          <a:p>
            <a:r>
              <a:rPr lang="es-ES" sz="1800" dirty="0" smtClean="0"/>
              <a:t>Redes</a:t>
            </a:r>
          </a:p>
          <a:p>
            <a:r>
              <a:rPr lang="es-ES" sz="1800" dirty="0" smtClean="0"/>
              <a:t>NGN / 5G</a:t>
            </a:r>
          </a:p>
          <a:p>
            <a:r>
              <a:rPr lang="es-ES" sz="1800" dirty="0" smtClean="0"/>
              <a:t>Calidad de Servicio</a:t>
            </a:r>
          </a:p>
          <a:p>
            <a:r>
              <a:rPr lang="es-ES" sz="1800" dirty="0" smtClean="0"/>
              <a:t>Costos</a:t>
            </a:r>
          </a:p>
          <a:p>
            <a:r>
              <a:rPr lang="es-ES" sz="1800" dirty="0" smtClean="0"/>
              <a:t>Conformidad e interoperabilidad</a:t>
            </a:r>
          </a:p>
          <a:p>
            <a:r>
              <a:rPr lang="es-ES" sz="1800" dirty="0" smtClean="0"/>
              <a:t>Recursos (numeración)</a:t>
            </a:r>
          </a:p>
          <a:p>
            <a:r>
              <a:rPr lang="es-ES" sz="1800" dirty="0" smtClean="0"/>
              <a:t>RNI (relacionado c/ la salud)</a:t>
            </a:r>
          </a:p>
          <a:p>
            <a:r>
              <a:rPr lang="es-ES" sz="1800" dirty="0" err="1" smtClean="0"/>
              <a:t>Ciberseguridad</a:t>
            </a:r>
            <a:endParaRPr lang="es-ES" sz="1800" dirty="0" smtClean="0"/>
          </a:p>
          <a:p>
            <a:r>
              <a:rPr lang="es-ES" sz="1800" dirty="0" smtClean="0"/>
              <a:t>Estándares</a:t>
            </a:r>
          </a:p>
          <a:p>
            <a:r>
              <a:rPr lang="es-ES" sz="1800" dirty="0" smtClean="0"/>
              <a:t>Regulación</a:t>
            </a:r>
            <a:endParaRPr lang="es-ES" sz="1800" dirty="0"/>
          </a:p>
        </p:txBody>
      </p:sp>
      <p:sp>
        <p:nvSpPr>
          <p:cNvPr id="16" name="Marcador de contenido 3"/>
          <p:cNvSpPr txBox="1">
            <a:spLocks/>
          </p:cNvSpPr>
          <p:nvPr/>
        </p:nvSpPr>
        <p:spPr>
          <a:xfrm>
            <a:off x="5191591" y="2631162"/>
            <a:ext cx="3996073" cy="326430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800" dirty="0" smtClean="0"/>
              <a:t>Cobertura</a:t>
            </a:r>
          </a:p>
          <a:p>
            <a:r>
              <a:rPr lang="es-ES" sz="1800" dirty="0" smtClean="0"/>
              <a:t>Despliegue / Infraestructura asociada</a:t>
            </a:r>
          </a:p>
          <a:p>
            <a:r>
              <a:rPr lang="es-ES" sz="1800" dirty="0" smtClean="0"/>
              <a:t>Estándares de calidad / calidad de experiencia / Usuarios </a:t>
            </a:r>
          </a:p>
          <a:p>
            <a:r>
              <a:rPr lang="es-ES" sz="1800" dirty="0" smtClean="0"/>
              <a:t>Planes de numeración</a:t>
            </a:r>
          </a:p>
          <a:p>
            <a:r>
              <a:rPr lang="es-ES" sz="1800" dirty="0" smtClean="0"/>
              <a:t>Concientización</a:t>
            </a:r>
          </a:p>
          <a:p>
            <a:r>
              <a:rPr lang="es-ES" sz="1800" dirty="0" smtClean="0"/>
              <a:t>Seguridad</a:t>
            </a:r>
          </a:p>
          <a:p>
            <a:r>
              <a:rPr lang="es-ES" sz="1800" dirty="0" smtClean="0"/>
              <a:t>Desarrollo de estándares</a:t>
            </a:r>
          </a:p>
          <a:p>
            <a:r>
              <a:rPr lang="es-ES" sz="1800" dirty="0" smtClean="0"/>
              <a:t>Adecuación normativa</a:t>
            </a:r>
          </a:p>
        </p:txBody>
      </p:sp>
      <p:sp>
        <p:nvSpPr>
          <p:cNvPr id="3" name="Flecha izquierda y derecha 2"/>
          <p:cNvSpPr/>
          <p:nvPr/>
        </p:nvSpPr>
        <p:spPr>
          <a:xfrm>
            <a:off x="3911377" y="3778683"/>
            <a:ext cx="968991" cy="484632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858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6648" y="1201098"/>
            <a:ext cx="8155304" cy="43234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" indent="-9525" algn="just"/>
            <a:endParaRPr lang="es-AR" sz="1600" dirty="0" smtClean="0"/>
          </a:p>
          <a:p>
            <a:pPr marL="9525" indent="-9525" algn="just"/>
            <a:endParaRPr lang="es-AR" sz="1600" dirty="0" smtClean="0"/>
          </a:p>
          <a:p>
            <a:pPr marL="9525" indent="-9525" algn="just"/>
            <a:endParaRPr lang="es-AR" sz="1600" dirty="0" smtClean="0"/>
          </a:p>
          <a:p>
            <a:pPr marL="9525" indent="-9525" algn="just"/>
            <a:endParaRPr lang="es-AR" sz="1600" dirty="0" smtClean="0"/>
          </a:p>
          <a:p>
            <a:pPr marL="9525" indent="-9525" algn="just"/>
            <a:endParaRPr lang="es-AR" sz="1600" dirty="0" smtClean="0"/>
          </a:p>
          <a:p>
            <a:pPr marL="9525" indent="-9525" algn="just"/>
            <a:endParaRPr lang="es-AR" sz="1600" dirty="0" smtClean="0"/>
          </a:p>
          <a:p>
            <a:pPr marL="9525" indent="-9525" algn="just"/>
            <a:endParaRPr lang="es-AR" sz="1600" dirty="0" smtClean="0">
              <a:solidFill>
                <a:srgbClr val="0072BC"/>
              </a:solidFill>
              <a:latin typeface="Gotham Book"/>
              <a:cs typeface="Gotham Book"/>
            </a:endParaRPr>
          </a:p>
          <a:p>
            <a:pPr marL="9525" indent="-9525" algn="just"/>
            <a:endParaRPr lang="es-AR" sz="1600" dirty="0" smtClean="0">
              <a:solidFill>
                <a:srgbClr val="0072BC"/>
              </a:solidFill>
              <a:latin typeface="Gotham Book"/>
              <a:cs typeface="Gotham Book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989054"/>
            <a:ext cx="9144000" cy="878424"/>
          </a:xfrm>
          <a:prstGeom prst="rect">
            <a:avLst/>
          </a:prstGeom>
          <a:solidFill>
            <a:srgbClr val="0072B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6647" y="157784"/>
            <a:ext cx="7384517" cy="9249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solidFill>
                  <a:srgbClr val="0072BC"/>
                </a:solidFill>
                <a:latin typeface="Gotham Medium"/>
                <a:cs typeface="Gotham Medium"/>
              </a:rPr>
              <a:t>SEGUNDA ETAPA:</a:t>
            </a:r>
            <a:endParaRPr lang="en-US" sz="1800" i="1" dirty="0">
              <a:solidFill>
                <a:srgbClr val="0072BC"/>
              </a:solidFill>
              <a:latin typeface="Gotham Medium"/>
              <a:cs typeface="Gotham Medium"/>
            </a:endParaRPr>
          </a:p>
        </p:txBody>
      </p:sp>
      <p:cxnSp>
        <p:nvCxnSpPr>
          <p:cNvPr id="14" name="13 Conector recto"/>
          <p:cNvCxnSpPr/>
          <p:nvPr/>
        </p:nvCxnSpPr>
        <p:spPr>
          <a:xfrm>
            <a:off x="498336" y="1002736"/>
            <a:ext cx="811361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" descr="F:\Diseño\Ministerio_Comunicaciones\Ministerio_Presidencia_PPT-0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15018" y="6094716"/>
            <a:ext cx="3200424" cy="679177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56648" y="6307649"/>
            <a:ext cx="4363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200" dirty="0" smtClean="0">
                <a:solidFill>
                  <a:schemeClr val="bg1"/>
                </a:solidFill>
                <a:latin typeface="Gotham Book"/>
                <a:cs typeface="Gotham Book"/>
              </a:rPr>
              <a:t>Secretaría de Tecnologías de la Información y las Comunicaciones</a:t>
            </a:r>
            <a:endParaRPr lang="es-AR" sz="1000" dirty="0">
              <a:solidFill>
                <a:schemeClr val="bg1"/>
              </a:solidFill>
              <a:latin typeface="Gotham Book"/>
              <a:cs typeface="Gotham Book"/>
            </a:endParaRPr>
          </a:p>
        </p:txBody>
      </p:sp>
      <p:graphicFrame>
        <p:nvGraphicFramePr>
          <p:cNvPr id="13" name="Diagrama 12"/>
          <p:cNvGraphicFramePr/>
          <p:nvPr>
            <p:extLst>
              <p:ext uri="{D42A27DB-BD31-4B8C-83A1-F6EECF244321}">
                <p14:modId xmlns:p14="http://schemas.microsoft.com/office/powerpoint/2010/main" val="198195216"/>
              </p:ext>
            </p:extLst>
          </p:nvPr>
        </p:nvGraphicFramePr>
        <p:xfrm>
          <a:off x="753112" y="1160940"/>
          <a:ext cx="7562376" cy="4804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2858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989054"/>
            <a:ext cx="9144000" cy="878424"/>
          </a:xfrm>
          <a:prstGeom prst="rect">
            <a:avLst/>
          </a:prstGeom>
          <a:solidFill>
            <a:srgbClr val="0072B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6647" y="157784"/>
            <a:ext cx="8045908" cy="9249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cap="all" dirty="0" err="1" smtClean="0">
                <a:solidFill>
                  <a:srgbClr val="0072BC"/>
                </a:solidFill>
                <a:latin typeface="Gotham Medium"/>
                <a:cs typeface="Gotham Medium"/>
              </a:rPr>
              <a:t>Algunas</a:t>
            </a:r>
            <a:r>
              <a:rPr lang="en-US" sz="2800" cap="all" dirty="0" smtClean="0">
                <a:solidFill>
                  <a:srgbClr val="0072BC"/>
                </a:solidFill>
                <a:latin typeface="Gotham Medium"/>
                <a:cs typeface="Gotham Medium"/>
              </a:rPr>
              <a:t> </a:t>
            </a:r>
            <a:r>
              <a:rPr lang="en-US" sz="2800" cap="all" dirty="0" err="1" smtClean="0">
                <a:solidFill>
                  <a:srgbClr val="0072BC"/>
                </a:solidFill>
                <a:latin typeface="Gotham Medium"/>
                <a:cs typeface="Gotham Medium"/>
              </a:rPr>
              <a:t>acciones</a:t>
            </a:r>
            <a:r>
              <a:rPr lang="en-US" sz="2800" cap="all" dirty="0" smtClean="0">
                <a:solidFill>
                  <a:srgbClr val="0072BC"/>
                </a:solidFill>
                <a:latin typeface="Gotham Medium"/>
                <a:cs typeface="Gotham Medium"/>
              </a:rPr>
              <a:t> </a:t>
            </a:r>
            <a:r>
              <a:rPr lang="en-US" sz="2800" cap="all" dirty="0" err="1" smtClean="0">
                <a:solidFill>
                  <a:srgbClr val="0072BC"/>
                </a:solidFill>
                <a:latin typeface="Gotham Medium"/>
                <a:cs typeface="Gotham Medium"/>
              </a:rPr>
              <a:t>implementadas</a:t>
            </a:r>
            <a:r>
              <a:rPr lang="en-US" sz="2800" cap="all" dirty="0" smtClean="0">
                <a:solidFill>
                  <a:srgbClr val="0072BC"/>
                </a:solidFill>
                <a:latin typeface="Gotham Medium"/>
                <a:cs typeface="Gotham Medium"/>
              </a:rPr>
              <a:t> </a:t>
            </a:r>
            <a:endParaRPr lang="en-US" sz="1800" cap="all" dirty="0">
              <a:solidFill>
                <a:srgbClr val="0072BC"/>
              </a:solidFill>
              <a:latin typeface="Gotham Medium"/>
              <a:cs typeface="Gotham Medium"/>
            </a:endParaRPr>
          </a:p>
        </p:txBody>
      </p:sp>
      <p:cxnSp>
        <p:nvCxnSpPr>
          <p:cNvPr id="14" name="13 Conector recto"/>
          <p:cNvCxnSpPr/>
          <p:nvPr/>
        </p:nvCxnSpPr>
        <p:spPr>
          <a:xfrm>
            <a:off x="498336" y="1002736"/>
            <a:ext cx="811361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" descr="F:\Diseño\Ministerio_Comunicaciones\Ministerio_Presidencia_PPT-0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15018" y="6094716"/>
            <a:ext cx="3200424" cy="679177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56648" y="6307649"/>
            <a:ext cx="4363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200" dirty="0" smtClean="0">
                <a:solidFill>
                  <a:schemeClr val="bg1"/>
                </a:solidFill>
                <a:latin typeface="Gotham Book"/>
                <a:cs typeface="Gotham Book"/>
              </a:rPr>
              <a:t>Secretaría de Tecnologías de la Información y las Comunicaciones</a:t>
            </a:r>
            <a:endParaRPr lang="es-AR" sz="1000" dirty="0">
              <a:solidFill>
                <a:schemeClr val="bg1"/>
              </a:solidFill>
              <a:latin typeface="Gotham Book"/>
              <a:cs typeface="Gotham Book"/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5247450" y="2840862"/>
            <a:ext cx="1944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dirty="0" smtClean="0"/>
              <a:t> </a:t>
            </a:r>
            <a:endParaRPr lang="es-AR" dirty="0"/>
          </a:p>
        </p:txBody>
      </p:sp>
      <p:sp>
        <p:nvSpPr>
          <p:cNvPr id="13" name="12 Rectángulo"/>
          <p:cNvSpPr/>
          <p:nvPr/>
        </p:nvSpPr>
        <p:spPr>
          <a:xfrm>
            <a:off x="2066623" y="1749392"/>
            <a:ext cx="1004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b="1" dirty="0" smtClean="0"/>
              <a:t>Trámites</a:t>
            </a:r>
            <a:endParaRPr lang="es-AR" b="1" dirty="0"/>
          </a:p>
        </p:txBody>
      </p:sp>
      <p:sp>
        <p:nvSpPr>
          <p:cNvPr id="2050" name="AutoShape 2" descr="Resultado de imagen para iconos trámi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052" name="AutoShape 4" descr="Resultado de imagen para iconos trámi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054" name="AutoShape 6" descr="Resultado de imagen para iconos trámi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056" name="AutoShape 8" descr="Resultado de imagen para iconos trámi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5523" y="1516887"/>
            <a:ext cx="11811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18 Rectángulo"/>
          <p:cNvSpPr/>
          <p:nvPr/>
        </p:nvSpPr>
        <p:spPr>
          <a:xfrm>
            <a:off x="6332862" y="2184812"/>
            <a:ext cx="16452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b="1" dirty="0" smtClean="0"/>
              <a:t>Sistema </a:t>
            </a:r>
            <a:r>
              <a:rPr lang="es-AR" b="1" dirty="0" err="1" smtClean="0"/>
              <a:t>Ecobici</a:t>
            </a:r>
            <a:endParaRPr lang="es-AR" b="1" dirty="0"/>
          </a:p>
        </p:txBody>
      </p:sp>
      <p:pic>
        <p:nvPicPr>
          <p:cNvPr id="2059" name="Picture 11" descr="Resultado de imagen para iconos ecobic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20335" y="1509123"/>
            <a:ext cx="1400175" cy="1219201"/>
          </a:xfrm>
          <a:prstGeom prst="rect">
            <a:avLst/>
          </a:prstGeom>
          <a:noFill/>
        </p:spPr>
      </p:pic>
      <p:pic>
        <p:nvPicPr>
          <p:cNvPr id="2061" name="Picture 13" descr="Inici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36002" y="3785843"/>
            <a:ext cx="1411993" cy="1411993"/>
          </a:xfrm>
          <a:prstGeom prst="rect">
            <a:avLst/>
          </a:prstGeom>
          <a:noFill/>
        </p:spPr>
      </p:pic>
      <p:sp>
        <p:nvSpPr>
          <p:cNvPr id="24" name="23 CuadroTexto"/>
          <p:cNvSpPr txBox="1"/>
          <p:nvPr/>
        </p:nvSpPr>
        <p:spPr>
          <a:xfrm>
            <a:off x="4486513" y="3991435"/>
            <a:ext cx="354244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AR" dirty="0" smtClean="0"/>
              <a:t>Infraestructura IT para Municipios</a:t>
            </a:r>
          </a:p>
          <a:p>
            <a:pPr>
              <a:buFont typeface="Wingdings" pitchFamily="2" charset="2"/>
              <a:buChar char="ü"/>
            </a:pPr>
            <a:r>
              <a:rPr lang="es-AR" dirty="0" smtClean="0"/>
              <a:t>Gestión al Ciudadano</a:t>
            </a:r>
          </a:p>
          <a:p>
            <a:pPr>
              <a:buFont typeface="Wingdings" pitchFamily="2" charset="2"/>
              <a:buChar char="ü"/>
            </a:pPr>
            <a:r>
              <a:rPr lang="es-AR" dirty="0" smtClean="0"/>
              <a:t>Gobierno Abierto</a:t>
            </a:r>
          </a:p>
          <a:p>
            <a:pPr>
              <a:buFont typeface="Wingdings" pitchFamily="2" charset="2"/>
              <a:buChar char="ü"/>
            </a:pPr>
            <a:r>
              <a:rPr lang="es-AR" dirty="0" err="1" smtClean="0"/>
              <a:t>WiFI</a:t>
            </a:r>
            <a:endParaRPr lang="es-AR" dirty="0" smtClean="0"/>
          </a:p>
          <a:p>
            <a:pPr>
              <a:buFont typeface="Wingdings" pitchFamily="2" charset="2"/>
              <a:buChar char="ü"/>
            </a:pPr>
            <a:r>
              <a:rPr lang="es-AR" dirty="0" smtClean="0"/>
              <a:t>Aplicaciones: ej. vacunación</a:t>
            </a:r>
            <a:endParaRPr lang="es-AR" dirty="0"/>
          </a:p>
        </p:txBody>
      </p:sp>
      <p:sp>
        <p:nvSpPr>
          <p:cNvPr id="25" name="24 Flecha derecha"/>
          <p:cNvSpPr/>
          <p:nvPr/>
        </p:nvSpPr>
        <p:spPr>
          <a:xfrm>
            <a:off x="3460858" y="4332514"/>
            <a:ext cx="683770" cy="304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2858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www.cespi.unlp.edu.ar/uploads/assets/btn_reliqua_larg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659" y="3325055"/>
            <a:ext cx="1905000" cy="1247775"/>
          </a:xfrm>
          <a:prstGeom prst="rect">
            <a:avLst/>
          </a:prstGeom>
          <a:solidFill>
            <a:srgbClr val="92D050"/>
          </a:solidFill>
        </p:spPr>
      </p:pic>
      <p:sp>
        <p:nvSpPr>
          <p:cNvPr id="6" name="Rectangle 5"/>
          <p:cNvSpPr/>
          <p:nvPr/>
        </p:nvSpPr>
        <p:spPr>
          <a:xfrm>
            <a:off x="0" y="5989054"/>
            <a:ext cx="9144000" cy="878424"/>
          </a:xfrm>
          <a:prstGeom prst="rect">
            <a:avLst/>
          </a:prstGeom>
          <a:solidFill>
            <a:srgbClr val="0072B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6647" y="157784"/>
            <a:ext cx="8045908" cy="9249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solidFill>
                  <a:srgbClr val="0072BC"/>
                </a:solidFill>
                <a:latin typeface="Gotham Medium"/>
                <a:cs typeface="Gotham Medium"/>
              </a:rPr>
              <a:t>MAS ACCIONES EN CURSO</a:t>
            </a:r>
            <a:endParaRPr lang="en-US" sz="1800" dirty="0">
              <a:solidFill>
                <a:srgbClr val="0072BC"/>
              </a:solidFill>
              <a:latin typeface="Gotham Medium"/>
              <a:cs typeface="Gotham Medium"/>
            </a:endParaRPr>
          </a:p>
        </p:txBody>
      </p:sp>
      <p:cxnSp>
        <p:nvCxnSpPr>
          <p:cNvPr id="14" name="13 Conector recto"/>
          <p:cNvCxnSpPr/>
          <p:nvPr/>
        </p:nvCxnSpPr>
        <p:spPr>
          <a:xfrm>
            <a:off x="498336" y="1002736"/>
            <a:ext cx="811361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" descr="F:\Diseño\Ministerio_Comunicaciones\Ministerio_Presidencia_PPT-0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15018" y="6094716"/>
            <a:ext cx="3200424" cy="679177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56648" y="6307649"/>
            <a:ext cx="4363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200" dirty="0" smtClean="0">
                <a:solidFill>
                  <a:schemeClr val="bg1"/>
                </a:solidFill>
                <a:latin typeface="Gotham Book"/>
                <a:cs typeface="Gotham Book"/>
              </a:rPr>
              <a:t>Secretaría de Tecnologías de la Información y las Comunicaciones</a:t>
            </a:r>
            <a:endParaRPr lang="es-AR" sz="1000" dirty="0">
              <a:solidFill>
                <a:schemeClr val="bg1"/>
              </a:solidFill>
              <a:latin typeface="Gotham Book"/>
              <a:cs typeface="Gotham Book"/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5247450" y="2840862"/>
            <a:ext cx="1944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dirty="0" smtClean="0"/>
              <a:t> </a:t>
            </a:r>
            <a:endParaRPr lang="es-AR" dirty="0"/>
          </a:p>
        </p:txBody>
      </p:sp>
      <p:pic>
        <p:nvPicPr>
          <p:cNvPr id="8194" name="Picture 2" descr="http://www.cespi.unlp.edu.ar/uploads/assets/logo_cespi_larg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85805" y="1223928"/>
            <a:ext cx="2857500" cy="1047751"/>
          </a:xfrm>
          <a:prstGeom prst="rect">
            <a:avLst/>
          </a:prstGeom>
          <a:noFill/>
        </p:spPr>
      </p:pic>
      <p:pic>
        <p:nvPicPr>
          <p:cNvPr id="8198" name="Picture 6" descr="http://www.cespi.unlp.edu.ar/uploads/assets/btn_helpy_large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34273" y="3325055"/>
            <a:ext cx="1905000" cy="12382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</p:pic>
      <p:pic>
        <p:nvPicPr>
          <p:cNvPr id="8200" name="Picture 8" descr="http://www.cespi.unlp.edu.ar/uploads/assets/btn_sensores_large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54915" y="3310541"/>
            <a:ext cx="1905000" cy="1247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</p:pic>
      <p:pic>
        <p:nvPicPr>
          <p:cNvPr id="8202" name="Picture 10" descr="http://www.cespi.unlp.edu.ar/uploads/assets/btn_sem_large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19099" y="3310541"/>
            <a:ext cx="1905000" cy="12382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82858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F5C16A11FF3142AD98FE93BCD0A370" ma:contentTypeVersion="1" ma:contentTypeDescription="Create a new document." ma:contentTypeScope="" ma:versionID="da3e9551827be27c540814dd12af468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3d8b0b90613641d2007733df16481c6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06D2ECD-A4FB-434E-A699-08130C842B15}"/>
</file>

<file path=customXml/itemProps2.xml><?xml version="1.0" encoding="utf-8"?>
<ds:datastoreItem xmlns:ds="http://schemas.openxmlformats.org/officeDocument/2006/customXml" ds:itemID="{A6C0D4A4-7B92-4D5E-8584-C20FF7D8A46C}"/>
</file>

<file path=customXml/itemProps3.xml><?xml version="1.0" encoding="utf-8"?>
<ds:datastoreItem xmlns:ds="http://schemas.openxmlformats.org/officeDocument/2006/customXml" ds:itemID="{F726CD43-CA84-4DA7-BD52-0FC290B8BD47}"/>
</file>

<file path=docProps/app.xml><?xml version="1.0" encoding="utf-8"?>
<Properties xmlns="http://schemas.openxmlformats.org/officeDocument/2006/extended-properties" xmlns:vt="http://schemas.openxmlformats.org/officeDocument/2006/docPropsVTypes">
  <TotalTime>5207</TotalTime>
  <Words>660</Words>
  <Application>Microsoft Office PowerPoint</Application>
  <PresentationFormat>On-screen Show (4:3)</PresentationFormat>
  <Paragraphs>151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Gotham Bold</vt:lpstr>
      <vt:lpstr>Gotham Book</vt:lpstr>
      <vt:lpstr>Gotham Medium</vt:lpstr>
      <vt:lpstr>Arial</vt:lpstr>
      <vt:lpstr>Calibri</vt:lpstr>
      <vt:lpstr>Courier New</vt:lpstr>
      <vt:lpstr>Wingdings</vt:lpstr>
      <vt:lpstr>Office Theme</vt:lpstr>
      <vt:lpstr>PowerPoint Presentation</vt:lpstr>
      <vt:lpstr>6º Semana de las Normas Verdes  Foro sobre "Construcción de las ciudades que queremos: uniendo los puntos para la nueva Agenda Urbana”,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de la Presentación en dos líneas</dc:title>
  <dc:creator>Pablo Prieto</dc:creator>
  <cp:lastModifiedBy>Unknown</cp:lastModifiedBy>
  <cp:revision>228</cp:revision>
  <dcterms:created xsi:type="dcterms:W3CDTF">2015-12-29T20:40:18Z</dcterms:created>
  <dcterms:modified xsi:type="dcterms:W3CDTF">2016-09-08T03:57:10Z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0x010100DEF5C16A11FF3142AD98FE93BCD0A370</vt:lpwstr>
  </property>
</Properties>
</file>