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4" r:id="rId6"/>
    <p:sldId id="265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7"/>
    <p:restoredTop sz="94710"/>
  </p:normalViewPr>
  <p:slideViewPr>
    <p:cSldViewPr snapToGrid="0" snapToObjects="1">
      <p:cViewPr varScale="1">
        <p:scale>
          <a:sx n="59" d="100"/>
          <a:sy n="59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DC1EA-AE2A-6E4F-9773-C26021C1B265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29BE-B638-8D4A-8DF1-8D5EA9A9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29BE-B638-8D4A-8DF1-8D5EA9A98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0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29BE-B638-8D4A-8DF1-8D5EA9A98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937"/>
            <a:ext cx="9905998" cy="155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104373"/>
            <a:ext cx="9905998" cy="3686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</a:t>
            </a:r>
            <a:r>
              <a:rPr lang="en-US" b="1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CITIES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2232212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b="1" dirty="0" smtClean="0"/>
              <a:t>Oscar Robles</a:t>
            </a:r>
          </a:p>
          <a:p>
            <a:pPr algn="r"/>
            <a:r>
              <a:rPr lang="en-US" sz="2000" dirty="0" smtClean="0"/>
              <a:t>CEO</a:t>
            </a:r>
          </a:p>
          <a:p>
            <a:pPr algn="r"/>
            <a:r>
              <a:rPr lang="en-US" sz="2000" b="1" dirty="0" smtClean="0"/>
              <a:t>LACNIC</a:t>
            </a:r>
          </a:p>
          <a:p>
            <a:endParaRPr lang="en-US" b="1" dirty="0" smtClean="0"/>
          </a:p>
          <a:p>
            <a:r>
              <a:rPr lang="en-US" sz="2800" b="1" dirty="0">
                <a:effectLst/>
              </a:rPr>
              <a:t>XVII </a:t>
            </a:r>
            <a:r>
              <a:rPr lang="en-US" sz="2800" b="1" dirty="0" err="1">
                <a:effectLst/>
              </a:rPr>
              <a:t>Ibero</a:t>
            </a:r>
            <a:r>
              <a:rPr lang="en-US" sz="2800" b="1" dirty="0">
                <a:effectLst/>
              </a:rPr>
              <a:t>-American Meeting of Digital </a:t>
            </a:r>
            <a:r>
              <a:rPr lang="en-US" sz="2800" b="1" dirty="0" smtClean="0">
                <a:effectLst/>
              </a:rPr>
              <a:t>Cities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1012" y="3886200"/>
            <a:ext cx="2150722" cy="11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29553"/>
            <a:ext cx="9905998" cy="466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Smart</a:t>
            </a:r>
            <a:r>
              <a:rPr lang="en-US" sz="3600" b="1" dirty="0" err="1" smtClean="0">
                <a:solidFill>
                  <a:srgbClr val="FF0000"/>
                </a:solidFill>
              </a:rPr>
              <a:t>ER</a:t>
            </a:r>
            <a:r>
              <a:rPr lang="en-US" sz="3600" dirty="0" smtClean="0"/>
              <a:t> Cities vs Smart Cities</a:t>
            </a:r>
          </a:p>
          <a:p>
            <a:pPr marL="0" indent="0">
              <a:buNone/>
            </a:pPr>
            <a:r>
              <a:rPr lang="en-US" sz="3600" dirty="0" err="1" smtClean="0"/>
              <a:t>Smart</a:t>
            </a:r>
            <a:r>
              <a:rPr lang="en-US" sz="3600" b="1" dirty="0" err="1" smtClean="0">
                <a:solidFill>
                  <a:srgbClr val="FF0000"/>
                </a:solidFill>
              </a:rPr>
              <a:t>ER</a:t>
            </a:r>
            <a:r>
              <a:rPr lang="en-US" sz="3600" dirty="0" smtClean="0"/>
              <a:t> decision making Processes</a:t>
            </a:r>
          </a:p>
          <a:p>
            <a:pPr marL="0" indent="0">
              <a:buNone/>
            </a:pPr>
            <a:r>
              <a:rPr lang="en-US" sz="3600" dirty="0" err="1"/>
              <a:t>Smart</a:t>
            </a:r>
            <a:r>
              <a:rPr lang="en-US" sz="3600" b="1" dirty="0" err="1">
                <a:solidFill>
                  <a:srgbClr val="FF0000"/>
                </a:solidFill>
              </a:rPr>
              <a:t>ER</a:t>
            </a:r>
            <a:r>
              <a:rPr lang="en-US" sz="3600" dirty="0"/>
              <a:t> </a:t>
            </a:r>
            <a:r>
              <a:rPr lang="en-US" sz="3600" dirty="0" smtClean="0"/>
              <a:t>Use of Data</a:t>
            </a:r>
          </a:p>
          <a:p>
            <a:pPr marL="0" indent="0">
              <a:buNone/>
            </a:pPr>
            <a:r>
              <a:rPr lang="en-US" sz="3600" dirty="0" err="1" smtClean="0"/>
              <a:t>Smart</a:t>
            </a:r>
            <a:r>
              <a:rPr lang="en-US" sz="3600" b="1" dirty="0" err="1" smtClean="0">
                <a:solidFill>
                  <a:srgbClr val="FF0000"/>
                </a:solidFill>
              </a:rPr>
              <a:t>ER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/>
              <a:t>Infrastructure </a:t>
            </a:r>
            <a:r>
              <a:rPr lang="en-US" sz="3600" dirty="0" smtClean="0"/>
              <a:t>Design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9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Cities vs Smart Cities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40879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SMART</a:t>
            </a:r>
            <a:r>
              <a:rPr lang="en-US" dirty="0" smtClean="0"/>
              <a:t> suggests there is an ultimate and absolute state of smartness.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SMART</a:t>
            </a:r>
            <a:r>
              <a:rPr lang="en-US" b="1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provides space for constant </a:t>
            </a:r>
            <a:r>
              <a:rPr lang="en-US" dirty="0" smtClean="0">
                <a:solidFill>
                  <a:srgbClr val="FF0000"/>
                </a:solidFill>
              </a:rPr>
              <a:t>improvement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There is still the challenge to define </a:t>
            </a:r>
            <a:r>
              <a:rPr lang="en-US" b="1" dirty="0" smtClean="0">
                <a:solidFill>
                  <a:srgbClr val="FF0000"/>
                </a:solidFill>
              </a:rPr>
              <a:t>what is smarter </a:t>
            </a:r>
            <a:r>
              <a:rPr lang="en-US" dirty="0" smtClean="0"/>
              <a:t>than what we have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Smart</a:t>
            </a:r>
            <a:r>
              <a:rPr lang="en-US" b="1" dirty="0" err="1">
                <a:solidFill>
                  <a:srgbClr val="FF0000"/>
                </a:solidFill>
              </a:rPr>
              <a:t>ER</a:t>
            </a:r>
            <a:r>
              <a:rPr lang="en-US" dirty="0"/>
              <a:t> decision making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104373"/>
            <a:ext cx="9905998" cy="404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Hypothesis</a:t>
            </a:r>
          </a:p>
          <a:p>
            <a:pPr marL="0" indent="0" algn="ctr">
              <a:buNone/>
            </a:pPr>
            <a:r>
              <a:rPr lang="en-US" dirty="0" smtClean="0"/>
              <a:t>In the Future developed cities will be those able to take </a:t>
            </a:r>
            <a:r>
              <a:rPr lang="en-US" b="1" dirty="0" smtClean="0">
                <a:solidFill>
                  <a:srgbClr val="FF0000"/>
                </a:solidFill>
              </a:rPr>
              <a:t>sustainable decisions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Limited Resources, limited chances to try and almost zero opportunity to </a:t>
            </a:r>
            <a:r>
              <a:rPr lang="en-US" sz="3200" b="1" dirty="0" smtClean="0">
                <a:solidFill>
                  <a:schemeClr val="tx1"/>
                </a:solidFill>
              </a:rPr>
              <a:t>FAIL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9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Smart</a:t>
            </a:r>
            <a:r>
              <a:rPr lang="en-US" b="1" dirty="0" err="1">
                <a:solidFill>
                  <a:srgbClr val="FF0000"/>
                </a:solidFill>
              </a:rPr>
              <a:t>ER</a:t>
            </a:r>
            <a:r>
              <a:rPr lang="en-US" dirty="0"/>
              <a:t> decision making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Sustainable (over time) Decisions</a:t>
            </a:r>
          </a:p>
          <a:p>
            <a:pPr marL="0" indent="0">
              <a:buNone/>
            </a:pPr>
            <a:r>
              <a:rPr lang="en-US" dirty="0" err="1" smtClean="0"/>
              <a:t>Smart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Regulations</a:t>
            </a:r>
          </a:p>
          <a:p>
            <a:pPr marL="0" indent="0">
              <a:buNone/>
            </a:pPr>
            <a:r>
              <a:rPr lang="en-US" dirty="0" err="1"/>
              <a:t>Smart</a:t>
            </a:r>
            <a:r>
              <a:rPr lang="en-US" b="1" dirty="0" err="1">
                <a:solidFill>
                  <a:srgbClr val="FF0000"/>
                </a:solidFill>
              </a:rPr>
              <a:t>ER</a:t>
            </a:r>
            <a:r>
              <a:rPr lang="en-US" dirty="0"/>
              <a:t> </a:t>
            </a:r>
            <a:r>
              <a:rPr lang="en-US" dirty="0" smtClean="0"/>
              <a:t>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Smart</a:t>
            </a:r>
            <a:r>
              <a:rPr lang="en-US" b="1" dirty="0" err="1">
                <a:solidFill>
                  <a:srgbClr val="FF0000"/>
                </a:solidFill>
              </a:rPr>
              <a:t>ER</a:t>
            </a:r>
            <a:r>
              <a:rPr lang="en-US" dirty="0"/>
              <a:t> decision making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104373"/>
            <a:ext cx="9905998" cy="4146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MutiStakeHolder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Decision Making at </a:t>
            </a:r>
            <a:r>
              <a:rPr lang="en-US" dirty="0" smtClean="0"/>
              <a:t>XXI</a:t>
            </a:r>
          </a:p>
          <a:p>
            <a:pPr lvl="1"/>
            <a:r>
              <a:rPr lang="en-US" dirty="0" smtClean="0"/>
              <a:t>Urban Mobility</a:t>
            </a:r>
          </a:p>
          <a:p>
            <a:pPr lvl="1"/>
            <a:r>
              <a:rPr lang="en-US" dirty="0" smtClean="0"/>
              <a:t>Natural Resources Use/Exploitation</a:t>
            </a:r>
          </a:p>
          <a:p>
            <a:pPr lvl="1"/>
            <a:r>
              <a:rPr lang="en-US" dirty="0" smtClean="0"/>
              <a:t>Environment/Air Quality/Pollution</a:t>
            </a:r>
          </a:p>
          <a:p>
            <a:pPr lvl="1"/>
            <a:r>
              <a:rPr lang="en-US" dirty="0" smtClean="0"/>
              <a:t>City Brand/Image</a:t>
            </a:r>
          </a:p>
          <a:p>
            <a:pPr lvl="1"/>
            <a:r>
              <a:rPr lang="en-US" dirty="0" smtClean="0"/>
              <a:t>Internet Resources (</a:t>
            </a:r>
            <a:r>
              <a:rPr lang="en-US" b="1" dirty="0" smtClean="0">
                <a:solidFill>
                  <a:srgbClr val="FF0000"/>
                </a:solidFill>
              </a:rPr>
              <a:t>LACNIC</a:t>
            </a:r>
            <a:r>
              <a:rPr lang="en-US" dirty="0" smtClean="0"/>
              <a:t> Open Policy Development Process)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Smart</a:t>
            </a:r>
            <a:r>
              <a:rPr lang="en-US" b="1" dirty="0" err="1">
                <a:solidFill>
                  <a:srgbClr val="FF0000"/>
                </a:solidFill>
              </a:rPr>
              <a:t>ER</a:t>
            </a:r>
            <a:r>
              <a:rPr lang="en-US" dirty="0"/>
              <a:t> Use of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Smart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: Billions of sensors capturing citizens data.</a:t>
            </a:r>
          </a:p>
          <a:p>
            <a:pPr marL="0" indent="0" algn="ctr">
              <a:buNone/>
            </a:pPr>
            <a:r>
              <a:rPr lang="en-US" dirty="0" err="1" smtClean="0"/>
              <a:t>Smart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to have it available to </a:t>
            </a:r>
            <a:r>
              <a:rPr lang="en-US" b="1" dirty="0" smtClean="0">
                <a:solidFill>
                  <a:srgbClr val="FF0000"/>
                </a:solidFill>
              </a:rPr>
              <a:t>PUBLIC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Always public </a:t>
            </a:r>
            <a:r>
              <a:rPr lang="en-US" b="1" dirty="0" smtClean="0">
                <a:solidFill>
                  <a:srgbClr val="FF0000"/>
                </a:solidFill>
              </a:rPr>
              <a:t>NEEDS</a:t>
            </a:r>
            <a:r>
              <a:rPr lang="en-US" dirty="0" smtClean="0"/>
              <a:t> on 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Smart</a:t>
            </a:r>
            <a:r>
              <a:rPr lang="en-US" b="1" dirty="0" err="1">
                <a:solidFill>
                  <a:srgbClr val="FF0000"/>
                </a:solidFill>
              </a:rPr>
              <a:t>ER</a:t>
            </a:r>
            <a:r>
              <a:rPr lang="en-US" dirty="0"/>
              <a:t> </a:t>
            </a:r>
            <a:r>
              <a:rPr lang="en-US" dirty="0" smtClean="0"/>
              <a:t>Infrastructure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Design for </a:t>
            </a:r>
            <a:r>
              <a:rPr lang="en-US" b="1" dirty="0" smtClean="0">
                <a:solidFill>
                  <a:srgbClr val="FF0000"/>
                </a:solidFill>
              </a:rPr>
              <a:t>Rapid Growth </a:t>
            </a:r>
            <a:r>
              <a:rPr lang="en-US" dirty="0" smtClean="0"/>
              <a:t>Management.</a:t>
            </a:r>
          </a:p>
          <a:p>
            <a:pPr marL="0" indent="0">
              <a:buNone/>
            </a:pPr>
            <a:r>
              <a:rPr lang="en-US" dirty="0" smtClean="0"/>
              <a:t>There is no </a:t>
            </a:r>
            <a:r>
              <a:rPr lang="en-US" b="1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promise without </a:t>
            </a:r>
            <a:r>
              <a:rPr lang="en-US" b="1" dirty="0" smtClean="0">
                <a:solidFill>
                  <a:srgbClr val="FF0000"/>
                </a:solidFill>
              </a:rPr>
              <a:t>IPv6</a:t>
            </a:r>
            <a:r>
              <a:rPr lang="en-US" dirty="0" smtClean="0"/>
              <a:t> Deployment.</a:t>
            </a:r>
          </a:p>
          <a:p>
            <a:pPr marL="0" indent="0">
              <a:buNone/>
            </a:pPr>
            <a:r>
              <a:rPr lang="en-US" dirty="0" smtClean="0"/>
              <a:t>Stability, Security</a:t>
            </a:r>
            <a:r>
              <a:rPr lang="en-US" smtClean="0"/>
              <a:t>, Resilience.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Great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Impact of Mistakes)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</a:t>
            </a:r>
            <a:r>
              <a:rPr lang="en-US" b="1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CITIES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199"/>
            <a:ext cx="8676222" cy="263452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Oscar Robles</a:t>
            </a:r>
          </a:p>
          <a:p>
            <a:r>
              <a:rPr lang="en-US" sz="2000" dirty="0" smtClean="0"/>
              <a:t>CEO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LACNIC</a:t>
            </a:r>
          </a:p>
          <a:p>
            <a:endParaRPr lang="en-US" sz="2000" b="1" dirty="0" smtClean="0"/>
          </a:p>
          <a:p>
            <a:r>
              <a:rPr lang="en-US" b="1" dirty="0" err="1" smtClean="0"/>
              <a:t>www.lacnic.net</a:t>
            </a:r>
            <a:r>
              <a:rPr lang="en-US" b="1" dirty="0" smtClean="0"/>
              <a:t>                                                                  @</a:t>
            </a:r>
            <a:r>
              <a:rPr lang="en-US" b="1" dirty="0" err="1" smtClean="0"/>
              <a:t>oscarrobles</a:t>
            </a: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2940" y="2396960"/>
            <a:ext cx="2772366" cy="14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E84210-5824-49D7-A488-FBFA3CB27073}"/>
</file>

<file path=customXml/itemProps2.xml><?xml version="1.0" encoding="utf-8"?>
<ds:datastoreItem xmlns:ds="http://schemas.openxmlformats.org/officeDocument/2006/customXml" ds:itemID="{B9FE1783-3DAB-4893-B341-A7B35DD942E1}"/>
</file>

<file path=customXml/itemProps3.xml><?xml version="1.0" encoding="utf-8"?>
<ds:datastoreItem xmlns:ds="http://schemas.openxmlformats.org/officeDocument/2006/customXml" ds:itemID="{13DFEA5A-6237-4113-9D44-1174820DA5FC}"/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422</TotalTime>
  <Words>207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Mesh</vt:lpstr>
      <vt:lpstr>SMARTER CITIES </vt:lpstr>
      <vt:lpstr>PowerPoint Presentation</vt:lpstr>
      <vt:lpstr>SmartER Cities vs Smart Cities</vt:lpstr>
      <vt:lpstr>SmartER decision making Processes</vt:lpstr>
      <vt:lpstr>SmartER decision making Processes</vt:lpstr>
      <vt:lpstr>SmartER decision making Processes</vt:lpstr>
      <vt:lpstr>SmartER Use of Data</vt:lpstr>
      <vt:lpstr>SmartER Infrastructure Design</vt:lpstr>
      <vt:lpstr>SMARTER CITIES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CITIES</dc:title>
  <dc:creator>Oscar Robles</dc:creator>
  <cp:lastModifiedBy>Unknown</cp:lastModifiedBy>
  <cp:revision>13</cp:revision>
  <dcterms:created xsi:type="dcterms:W3CDTF">2016-09-07T13:49:09Z</dcterms:created>
  <dcterms:modified xsi:type="dcterms:W3CDTF">2016-09-08T02:43:46Z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