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slides/slide7.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8.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84" r:id="rId2"/>
    <p:sldMasterId id="2147483700" r:id="rId3"/>
    <p:sldMasterId id="2147483727" r:id="rId4"/>
  </p:sldMasterIdLst>
  <p:notesMasterIdLst>
    <p:notesMasterId r:id="rId12"/>
  </p:notesMasterIdLst>
  <p:sldIdLst>
    <p:sldId id="257" r:id="rId5"/>
    <p:sldId id="562" r:id="rId6"/>
    <p:sldId id="555" r:id="rId7"/>
    <p:sldId id="574" r:id="rId8"/>
    <p:sldId id="575" r:id="rId9"/>
    <p:sldId id="573" r:id="rId10"/>
    <p:sldId id="528" r:id="rId1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DB125870-50DF-5948-96A8-AF9FCE186BA0}">
          <p14:sldIdLst>
            <p14:sldId id="257"/>
            <p14:sldId id="529"/>
            <p14:sldId id="530"/>
            <p14:sldId id="531"/>
            <p14:sldId id="532"/>
            <p14:sldId id="535"/>
            <p14:sldId id="533"/>
            <p14:sldId id="534"/>
            <p14:sldId id="544"/>
            <p14:sldId id="536"/>
            <p14:sldId id="537"/>
            <p14:sldId id="539"/>
            <p14:sldId id="538"/>
            <p14:sldId id="542"/>
            <p14:sldId id="547"/>
            <p14:sldId id="548"/>
            <p14:sldId id="549"/>
            <p14:sldId id="543"/>
            <p14:sldId id="545"/>
            <p14:sldId id="52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7" initials="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88943" autoAdjust="0"/>
  </p:normalViewPr>
  <p:slideViewPr>
    <p:cSldViewPr>
      <p:cViewPr>
        <p:scale>
          <a:sx n="50" d="100"/>
          <a:sy n="50" d="100"/>
        </p:scale>
        <p:origin x="-119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FBF5F2-4918-4DF5-9BF9-6D5943E04085}" type="datetimeFigureOut">
              <a:rPr lang="es-MX" smtClean="0"/>
              <a:pPr/>
              <a:t>07/09/2016</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92CE11-AFA2-48C8-8D71-54E11A21B57E}" type="slidenum">
              <a:rPr lang="es-MX" smtClean="0"/>
              <a:pPr/>
              <a:t>‹#›</a:t>
            </a:fld>
            <a:endParaRPr lang="es-MX"/>
          </a:p>
        </p:txBody>
      </p:sp>
    </p:spTree>
    <p:extLst>
      <p:ext uri="{BB962C8B-B14F-4D97-AF65-F5344CB8AC3E}">
        <p14:creationId xmlns="" xmlns:p14="http://schemas.microsoft.com/office/powerpoint/2010/main" val="276160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08D549-D00A-4A04-B642-7377F5742485}"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América Latina y el Caribe (ALC) se caracterizan por una </a:t>
            </a:r>
            <a:r>
              <a:rPr lang="es-ES" sz="1200" b="1" kern="1200" dirty="0" smtClean="0">
                <a:solidFill>
                  <a:schemeClr val="tx1"/>
                </a:solidFill>
                <a:latin typeface="+mn-lt"/>
                <a:ea typeface="+mn-ea"/>
                <a:cs typeface="+mn-cs"/>
              </a:rPr>
              <a:t>urbanización consolidada</a:t>
            </a:r>
            <a:r>
              <a:rPr lang="es-ES" sz="1200" kern="1200" dirty="0" smtClean="0">
                <a:solidFill>
                  <a:schemeClr val="tx1"/>
                </a:solidFill>
                <a:latin typeface="+mn-lt"/>
                <a:ea typeface="+mn-ea"/>
                <a:cs typeface="+mn-cs"/>
              </a:rPr>
              <a:t>,, “cerrar” las brechas de la desigualdad, y lograr la sostenibilidad en sus ciudades. El </a:t>
            </a:r>
            <a:r>
              <a:rPr lang="es-ES" sz="1200" b="1" kern="1200" dirty="0" smtClean="0">
                <a:solidFill>
                  <a:schemeClr val="tx1"/>
                </a:solidFill>
                <a:latin typeface="+mn-lt"/>
                <a:ea typeface="+mn-ea"/>
                <a:cs typeface="+mn-cs"/>
              </a:rPr>
              <a:t>alto peso económico y poblacional de las ciudades,</a:t>
            </a:r>
            <a:r>
              <a:rPr lang="es-ES" sz="1200" kern="1200" dirty="0" smtClean="0">
                <a:solidFill>
                  <a:schemeClr val="tx1"/>
                </a:solidFill>
                <a:latin typeface="+mn-lt"/>
                <a:ea typeface="+mn-ea"/>
                <a:cs typeface="+mn-cs"/>
              </a:rPr>
              <a:t> asociado con la consolidación urbana, tiene dos implicaciones fundamentales: 1. La urbanización y el desarrollo urbano se sitúan cómo </a:t>
            </a:r>
            <a:r>
              <a:rPr lang="es-ES" sz="1200" b="1" kern="1200" dirty="0" smtClean="0">
                <a:solidFill>
                  <a:schemeClr val="tx1"/>
                </a:solidFill>
                <a:latin typeface="+mn-lt"/>
                <a:ea typeface="+mn-ea"/>
                <a:cs typeface="+mn-cs"/>
              </a:rPr>
              <a:t>temas centrales del desarrollo nacional</a:t>
            </a:r>
            <a:r>
              <a:rPr lang="es-ES" sz="1200" kern="1200" dirty="0" smtClean="0">
                <a:solidFill>
                  <a:schemeClr val="tx1"/>
                </a:solidFill>
                <a:latin typeface="+mn-lt"/>
                <a:ea typeface="+mn-ea"/>
                <a:cs typeface="+mn-cs"/>
              </a:rPr>
              <a:t> de los países. 2. El desarrollo urbano y las políticas urbanas que potencian las ventajas de la urbanización, son </a:t>
            </a:r>
            <a:r>
              <a:rPr lang="es-ES" sz="1200" b="1" kern="1200" dirty="0" smtClean="0">
                <a:solidFill>
                  <a:schemeClr val="tx1"/>
                </a:solidFill>
                <a:latin typeface="+mn-lt"/>
                <a:ea typeface="+mn-ea"/>
                <a:cs typeface="+mn-cs"/>
              </a:rPr>
              <a:t>determinantes para el futuro sostenible de la región</a:t>
            </a:r>
            <a:r>
              <a:rPr lang="es-E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92CE11-AFA2-48C8-8D71-54E11A21B57E}" type="slidenum">
              <a:rPr lang="es-MX" smtClean="0"/>
              <a:pPr/>
              <a:t>3</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dirty="0" err="1" smtClean="0"/>
              <a:t>Derecho</a:t>
            </a:r>
            <a:r>
              <a:rPr lang="en-US" sz="1200" dirty="0" smtClean="0"/>
              <a:t> a la ciudad : un </a:t>
            </a:r>
            <a:r>
              <a:rPr lang="en-US" sz="1200" dirty="0" err="1" smtClean="0"/>
              <a:t>aporte</a:t>
            </a:r>
            <a:r>
              <a:rPr lang="en-US" sz="1200" dirty="0" smtClean="0"/>
              <a:t> principal de ALC al debate global</a:t>
            </a:r>
          </a:p>
          <a:p>
            <a:pPr>
              <a:buFont typeface="Wingdings" pitchFamily="2" charset="2"/>
              <a:buChar char="§"/>
            </a:pPr>
            <a:r>
              <a:rPr lang="es-ES" sz="1200" dirty="0" smtClean="0"/>
              <a:t>Un derecho colectivo que se fundamenta en la gestión democrática sobre el proceso de desarrollo urbano y concibe a </a:t>
            </a:r>
            <a:r>
              <a:rPr lang="es-ES" sz="1200" b="1" dirty="0" smtClean="0"/>
              <a:t>la ciudad como un bien común</a:t>
            </a:r>
            <a:r>
              <a:rPr lang="es-ES" sz="1200" dirty="0" smtClean="0"/>
              <a:t> </a:t>
            </a:r>
          </a:p>
          <a:p>
            <a:pPr>
              <a:buFont typeface="Wingdings" pitchFamily="2" charset="2"/>
              <a:buChar char="§"/>
            </a:pPr>
            <a:r>
              <a:rPr lang="es-ES" sz="1200" dirty="0" smtClean="0"/>
              <a:t>Dos manifestaciones concretas: </a:t>
            </a:r>
          </a:p>
          <a:p>
            <a:pPr>
              <a:buAutoNum type="arabicParenR"/>
            </a:pPr>
            <a:r>
              <a:rPr lang="es-ES" sz="1200" dirty="0" smtClean="0"/>
              <a:t>La participación ciudadana, con importantes implicancias para la transparencia y rendición de cuentas. </a:t>
            </a:r>
          </a:p>
          <a:p>
            <a:pPr>
              <a:buAutoNum type="arabicParenR"/>
            </a:pPr>
            <a:r>
              <a:rPr lang="es-ES" sz="1200" dirty="0" smtClean="0"/>
              <a:t> Normativas urbanas que potencian instrumentos de desarrollo urbano inclusivo</a:t>
            </a:r>
            <a:endParaRPr lang="en-US" dirty="0"/>
          </a:p>
        </p:txBody>
      </p:sp>
      <p:sp>
        <p:nvSpPr>
          <p:cNvPr id="4" name="Slide Number Placeholder 3"/>
          <p:cNvSpPr>
            <a:spLocks noGrp="1"/>
          </p:cNvSpPr>
          <p:nvPr>
            <p:ph type="sldNum" sz="quarter" idx="10"/>
          </p:nvPr>
        </p:nvSpPr>
        <p:spPr/>
        <p:txBody>
          <a:bodyPr/>
          <a:lstStyle/>
          <a:p>
            <a:fld id="{F292CE11-AFA2-48C8-8D71-54E11A21B57E}" type="slidenum">
              <a:rPr lang="es-MX" smtClean="0"/>
              <a:pPr/>
              <a:t>4</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ecycling</a:t>
            </a:r>
            <a:r>
              <a:rPr lang="en-US" dirty="0" smtClean="0"/>
              <a:t> bins across Milton Keynes, which are being used to inform the Council when they are full and ready for collection. Over time, that will help improve the efficiency of waste management, allowing the Council to provide an improved service for residents. In time, we plan to develop sensors to tackle the problem of pest control, as well as monitor cycle traffic and footfall across the city to build a better understanding of how people move around the urban environment.</a:t>
            </a:r>
            <a:endParaRPr lang="en-US" dirty="0"/>
          </a:p>
        </p:txBody>
      </p:sp>
      <p:sp>
        <p:nvSpPr>
          <p:cNvPr id="4" name="Slide Number Placeholder 3"/>
          <p:cNvSpPr>
            <a:spLocks noGrp="1"/>
          </p:cNvSpPr>
          <p:nvPr>
            <p:ph type="sldNum" sz="quarter" idx="10"/>
          </p:nvPr>
        </p:nvSpPr>
        <p:spPr/>
        <p:txBody>
          <a:bodyPr/>
          <a:lstStyle/>
          <a:p>
            <a:fld id="{F292CE11-AFA2-48C8-8D71-54E11A21B57E}" type="slidenum">
              <a:rPr lang="es-MX" smtClean="0"/>
              <a:pPr/>
              <a:t>5</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uso de redes sociales no está directamente vinculado a </a:t>
            </a:r>
          </a:p>
          <a:p>
            <a:r>
              <a:rPr lang="es-ES" sz="1200" kern="1200" dirty="0" smtClean="0">
                <a:solidFill>
                  <a:schemeClr val="tx1"/>
                </a:solidFill>
                <a:latin typeface="+mn-lt"/>
                <a:ea typeface="+mn-ea"/>
                <a:cs typeface="+mn-cs"/>
              </a:rPr>
              <a:t>los niveles de ingreso. Así, México, la Argentina, el Perú, </a:t>
            </a:r>
          </a:p>
          <a:p>
            <a:r>
              <a:rPr lang="es-ES" sz="1200" kern="1200" dirty="0" smtClean="0">
                <a:solidFill>
                  <a:schemeClr val="tx1"/>
                </a:solidFill>
                <a:latin typeface="+mn-lt"/>
                <a:ea typeface="+mn-ea"/>
                <a:cs typeface="+mn-cs"/>
              </a:rPr>
              <a:t>Chile y Colombia están entre los diez países del mundo </a:t>
            </a:r>
          </a:p>
          <a:p>
            <a:r>
              <a:rPr lang="es-ES" sz="1200" kern="1200" dirty="0" smtClean="0">
                <a:solidFill>
                  <a:schemeClr val="tx1"/>
                </a:solidFill>
                <a:latin typeface="+mn-lt"/>
                <a:ea typeface="+mn-ea"/>
                <a:cs typeface="+mn-cs"/>
              </a:rPr>
              <a:t>con mayor porcentaje de usuarios de las redes sociales. La </a:t>
            </a:r>
          </a:p>
          <a:p>
            <a:r>
              <a:rPr lang="es-ES" sz="1200" kern="1200" dirty="0" smtClean="0">
                <a:solidFill>
                  <a:schemeClr val="tx1"/>
                </a:solidFill>
                <a:latin typeface="+mn-lt"/>
                <a:ea typeface="+mn-ea"/>
                <a:cs typeface="+mn-cs"/>
              </a:rPr>
              <a:t>reducción de los precios del </a:t>
            </a:r>
          </a:p>
          <a:p>
            <a:r>
              <a:rPr lang="es-ES" sz="1200" kern="1200" dirty="0" smtClean="0">
                <a:solidFill>
                  <a:schemeClr val="tx1"/>
                </a:solidFill>
                <a:latin typeface="+mn-lt"/>
                <a:ea typeface="+mn-ea"/>
                <a:cs typeface="+mn-cs"/>
              </a:rPr>
              <a:t>hardware</a:t>
            </a:r>
          </a:p>
          <a:p>
            <a:r>
              <a:rPr lang="es-ES" sz="1200" kern="1200" dirty="0" smtClean="0">
                <a:solidFill>
                  <a:schemeClr val="tx1"/>
                </a:solidFill>
                <a:latin typeface="+mn-lt"/>
                <a:ea typeface="+mn-ea"/>
                <a:cs typeface="+mn-cs"/>
              </a:rPr>
              <a:t>y del acceso a Internet </a:t>
            </a:r>
          </a:p>
          <a:p>
            <a:r>
              <a:rPr lang="es-ES" sz="1200" kern="1200" dirty="0" smtClean="0">
                <a:solidFill>
                  <a:schemeClr val="tx1"/>
                </a:solidFill>
                <a:latin typeface="+mn-lt"/>
                <a:ea typeface="+mn-ea"/>
                <a:cs typeface="+mn-cs"/>
              </a:rPr>
              <a:t>y la globalización de patrones de consumo explican esta </a:t>
            </a:r>
          </a:p>
          <a:p>
            <a:r>
              <a:rPr lang="es-ES" sz="1200" kern="1200" dirty="0" smtClean="0">
                <a:solidFill>
                  <a:schemeClr val="tx1"/>
                </a:solidFill>
                <a:latin typeface="+mn-lt"/>
                <a:ea typeface="+mn-ea"/>
                <a:cs typeface="+mn-cs"/>
              </a:rPr>
              <a:t>uniformidad y el crecimiento del número horas destinadas </a:t>
            </a:r>
          </a:p>
          <a:p>
            <a:r>
              <a:rPr lang="es-ES" sz="1200" kern="1200" dirty="0" smtClean="0">
                <a:solidFill>
                  <a:schemeClr val="tx1"/>
                </a:solidFill>
                <a:latin typeface="+mn-lt"/>
                <a:ea typeface="+mn-ea"/>
                <a:cs typeface="+mn-cs"/>
              </a:rPr>
              <a:t>a estas actividades en la región. El Brasil, aunque no se </a:t>
            </a:r>
          </a:p>
          <a:p>
            <a:r>
              <a:rPr lang="es-ES" sz="1200" kern="1200" dirty="0" smtClean="0">
                <a:solidFill>
                  <a:schemeClr val="tx1"/>
                </a:solidFill>
                <a:latin typeface="+mn-lt"/>
                <a:ea typeface="+mn-ea"/>
                <a:cs typeface="+mn-cs"/>
              </a:rPr>
              <a:t>encuentra entre los diez países con mayor porcentaje de </a:t>
            </a:r>
          </a:p>
          <a:p>
            <a:r>
              <a:rPr lang="es-ES" sz="1200" kern="1200" dirty="0" smtClean="0">
                <a:solidFill>
                  <a:schemeClr val="tx1"/>
                </a:solidFill>
                <a:latin typeface="+mn-lt"/>
                <a:ea typeface="+mn-ea"/>
                <a:cs typeface="+mn-cs"/>
              </a:rPr>
              <a:t>usuarios de redes sociales del mundo, registra el mayor </a:t>
            </a:r>
          </a:p>
          <a:p>
            <a:r>
              <a:rPr lang="es-ES" sz="1200" kern="1200" dirty="0" smtClean="0">
                <a:solidFill>
                  <a:schemeClr val="tx1"/>
                </a:solidFill>
                <a:latin typeface="+mn-lt"/>
                <a:ea typeface="+mn-ea"/>
                <a:cs typeface="+mn-cs"/>
              </a:rPr>
              <a:t>número en promedio de visitantes diarios a esas redes, la </a:t>
            </a:r>
          </a:p>
          <a:p>
            <a:r>
              <a:rPr lang="es-ES" sz="1200" kern="1200" dirty="0" smtClean="0">
                <a:solidFill>
                  <a:schemeClr val="tx1"/>
                </a:solidFill>
                <a:latin typeface="+mn-lt"/>
                <a:ea typeface="+mn-ea"/>
                <a:cs typeface="+mn-cs"/>
              </a:rPr>
              <a:t>mayor cantidad de minutos totales por visita y el mayor </a:t>
            </a:r>
          </a:p>
          <a:p>
            <a:r>
              <a:rPr lang="es-ES" sz="1200" kern="1200" dirty="0" smtClean="0">
                <a:solidFill>
                  <a:schemeClr val="tx1"/>
                </a:solidFill>
                <a:latin typeface="+mn-lt"/>
                <a:ea typeface="+mn-ea"/>
                <a:cs typeface="+mn-cs"/>
              </a:rPr>
              <a:t>número de páginas visitadas de la región.</a:t>
            </a:r>
          </a:p>
          <a:p>
            <a:endParaRPr lang="en-US" dirty="0"/>
          </a:p>
        </p:txBody>
      </p:sp>
      <p:sp>
        <p:nvSpPr>
          <p:cNvPr id="4" name="Slide Number Placeholder 3"/>
          <p:cNvSpPr>
            <a:spLocks noGrp="1"/>
          </p:cNvSpPr>
          <p:nvPr>
            <p:ph type="sldNum" sz="quarter" idx="10"/>
          </p:nvPr>
        </p:nvSpPr>
        <p:spPr/>
        <p:txBody>
          <a:bodyPr/>
          <a:lstStyle/>
          <a:p>
            <a:fld id="{F292CE11-AFA2-48C8-8D71-54E11A21B57E}" type="slidenum">
              <a:rPr lang="es-MX" smtClean="0"/>
              <a:pPr/>
              <a:t>6</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08D549-D00A-4A04-B642-7377F5742485}" type="slidenum">
              <a:rPr lang="en-US" smtClean="0">
                <a:solidFill>
                  <a:prstClr val="black"/>
                </a:solidFill>
              </a:rPr>
              <a:pPr/>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33264" y="188640"/>
            <a:ext cx="7715200" cy="792088"/>
          </a:xfrm>
          <a:prstGeom prst="rect">
            <a:avLst/>
          </a:prstGeom>
        </p:spPr>
        <p:txBody>
          <a:bodyPr/>
          <a:lstStyle>
            <a:lvl1pPr>
              <a:defRPr>
                <a:solidFill>
                  <a:schemeClr val="accent6"/>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899592" y="1412776"/>
            <a:ext cx="7920880" cy="5184576"/>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33264" y="116632"/>
            <a:ext cx="77152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878904" y="192737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069904" y="192737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2" descr="Portada ING"/>
          <p:cNvPicPr>
            <a:picLocks noChangeAspect="1" noChangeArrowheads="1"/>
          </p:cNvPicPr>
          <p:nvPr/>
        </p:nvPicPr>
        <p:blipFill>
          <a:blip r:embed="rId13" cstate="screen"/>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3" descr="Interior ING"/>
          <p:cNvPicPr>
            <a:picLocks noChangeAspect="1" noChangeArrowheads="1"/>
          </p:cNvPicPr>
          <p:nvPr/>
        </p:nvPicPr>
        <p:blipFill>
          <a:blip r:embed="rId16" cstate="screen"/>
          <a:srcRect/>
          <a:stretch>
            <a:fillRect/>
          </a:stretch>
        </p:blipFill>
        <p:spPr bwMode="auto">
          <a:xfrm>
            <a:off x="0" y="0"/>
            <a:ext cx="841375" cy="6877050"/>
          </a:xfrm>
          <a:prstGeom prst="rect">
            <a:avLst/>
          </a:prstGeom>
          <a:noFill/>
          <a:ln w="9525">
            <a:noFill/>
            <a:miter lim="800000"/>
            <a:headEnd/>
            <a:tailEnd/>
          </a:ln>
        </p:spPr>
      </p:pic>
      <p:sp>
        <p:nvSpPr>
          <p:cNvPr id="3084" name="Line 12"/>
          <p:cNvSpPr>
            <a:spLocks noChangeShapeType="1"/>
          </p:cNvSpPr>
          <p:nvPr/>
        </p:nvSpPr>
        <p:spPr bwMode="auto">
          <a:xfrm flipH="1">
            <a:off x="-3175" y="952500"/>
            <a:ext cx="844550" cy="0"/>
          </a:xfrm>
          <a:prstGeom prst="line">
            <a:avLst/>
          </a:prstGeom>
          <a:noFill/>
          <a:ln w="28575">
            <a:solidFill>
              <a:srgbClr val="FFFF99"/>
            </a:solidFill>
            <a:round/>
            <a:headEnd/>
            <a:tailEnd/>
          </a:ln>
          <a:effectLst/>
        </p:spPr>
        <p:txBody>
          <a:bodyPr/>
          <a:lstStyle/>
          <a:p>
            <a:pPr fontAlgn="base">
              <a:spcBef>
                <a:spcPct val="0"/>
              </a:spcBef>
              <a:spcAft>
                <a:spcPct val="0"/>
              </a:spcAft>
              <a:defRPr/>
            </a:pPr>
            <a:endParaRPr lang="es-MX">
              <a:solidFill>
                <a:srgbClr val="000000"/>
              </a:solidFill>
              <a:cs typeface="Arial" charset="0"/>
            </a:endParaRPr>
          </a:p>
        </p:txBody>
      </p:sp>
      <p:sp>
        <p:nvSpPr>
          <p:cNvPr id="6" name="Line 3"/>
          <p:cNvSpPr>
            <a:spLocks noChangeShapeType="1"/>
          </p:cNvSpPr>
          <p:nvPr/>
        </p:nvSpPr>
        <p:spPr bwMode="auto">
          <a:xfrm>
            <a:off x="1331640" y="1052736"/>
            <a:ext cx="7239000" cy="0"/>
          </a:xfrm>
          <a:prstGeom prst="line">
            <a:avLst/>
          </a:prstGeom>
          <a:noFill/>
          <a:ln w="57150">
            <a:solidFill>
              <a:srgbClr val="CC0000"/>
            </a:solidFill>
            <a:round/>
            <a:headEnd/>
            <a:tailEnd/>
          </a:ln>
        </p:spPr>
        <p:txBody>
          <a:bodyPr/>
          <a:lstStyle/>
          <a:p>
            <a:pPr fontAlgn="base">
              <a:spcBef>
                <a:spcPct val="0"/>
              </a:spcBef>
              <a:spcAft>
                <a:spcPct val="0"/>
              </a:spcAft>
            </a:pPr>
            <a:endParaRPr lang="en-US">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3" descr="Interior ING"/>
          <p:cNvPicPr>
            <a:picLocks noChangeAspect="1" noChangeArrowheads="1"/>
          </p:cNvPicPr>
          <p:nvPr/>
        </p:nvPicPr>
        <p:blipFill>
          <a:blip r:embed="rId16" cstate="screen"/>
          <a:srcRect/>
          <a:stretch>
            <a:fillRect/>
          </a:stretch>
        </p:blipFill>
        <p:spPr bwMode="auto">
          <a:xfrm>
            <a:off x="0" y="0"/>
            <a:ext cx="841375" cy="6877050"/>
          </a:xfrm>
          <a:prstGeom prst="rect">
            <a:avLst/>
          </a:prstGeom>
          <a:noFill/>
          <a:ln w="9525">
            <a:noFill/>
            <a:miter lim="800000"/>
            <a:headEnd/>
            <a:tailEnd/>
          </a:ln>
        </p:spPr>
      </p:pic>
      <p:sp>
        <p:nvSpPr>
          <p:cNvPr id="3084" name="Line 12"/>
          <p:cNvSpPr>
            <a:spLocks noChangeShapeType="1"/>
          </p:cNvSpPr>
          <p:nvPr/>
        </p:nvSpPr>
        <p:spPr bwMode="auto">
          <a:xfrm flipH="1">
            <a:off x="-3175" y="952500"/>
            <a:ext cx="844550" cy="0"/>
          </a:xfrm>
          <a:prstGeom prst="line">
            <a:avLst/>
          </a:prstGeom>
          <a:noFill/>
          <a:ln w="28575">
            <a:solidFill>
              <a:srgbClr val="FFFF99"/>
            </a:solidFill>
            <a:round/>
            <a:headEnd/>
            <a:tailEnd/>
          </a:ln>
          <a:effectLst/>
        </p:spPr>
        <p:txBody>
          <a:bodyPr/>
          <a:lstStyle/>
          <a:p>
            <a:pPr fontAlgn="base">
              <a:spcBef>
                <a:spcPct val="0"/>
              </a:spcBef>
              <a:spcAft>
                <a:spcPct val="0"/>
              </a:spcAft>
              <a:defRPr/>
            </a:pPr>
            <a:endParaRPr lang="es-MX">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2" descr="Portada ING"/>
          <p:cNvPicPr>
            <a:picLocks noChangeAspect="1" noChangeArrowheads="1"/>
          </p:cNvPicPr>
          <p:nvPr/>
        </p:nvPicPr>
        <p:blipFill>
          <a:blip r:embed="rId13" cstate="screen"/>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ChangeArrowheads="1"/>
          </p:cNvSpPr>
          <p:nvPr/>
        </p:nvSpPr>
        <p:spPr bwMode="auto">
          <a:xfrm>
            <a:off x="391342" y="1148551"/>
            <a:ext cx="8336731" cy="2308324"/>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3600" b="1" dirty="0" smtClean="0">
                <a:solidFill>
                  <a:srgbClr val="FFFF99"/>
                </a:solidFill>
                <a:latin typeface="Times New Roman" pitchFamily="18" charset="0"/>
                <a:cs typeface="Times New Roman" pitchFamily="18" charset="0"/>
              </a:rPr>
              <a:t>Agenda de desarrollo urbano sostenible en América Latina y el Caribe </a:t>
            </a:r>
            <a:r>
              <a:rPr lang="es-ES" sz="3600" b="1" dirty="0" smtClean="0">
                <a:solidFill>
                  <a:srgbClr val="FFFF99"/>
                </a:solidFill>
                <a:latin typeface="Times New Roman" pitchFamily="18" charset="0"/>
                <a:cs typeface="Times New Roman" pitchFamily="18" charset="0"/>
              </a:rPr>
              <a:t>y el rol de las soluciones </a:t>
            </a:r>
            <a:r>
              <a:rPr lang="es-ES" sz="3600" b="1" dirty="0" smtClean="0">
                <a:solidFill>
                  <a:srgbClr val="FFFF99"/>
                </a:solidFill>
                <a:latin typeface="Times New Roman" pitchFamily="18" charset="0"/>
                <a:cs typeface="Times New Roman" pitchFamily="18" charset="0"/>
              </a:rPr>
              <a:t>digitales</a:t>
            </a:r>
          </a:p>
          <a:p>
            <a:pPr algn="ctr" fontAlgn="base">
              <a:spcBef>
                <a:spcPct val="0"/>
              </a:spcBef>
              <a:spcAft>
                <a:spcPct val="0"/>
              </a:spcAft>
            </a:pPr>
            <a:endParaRPr lang="en-US" sz="3600" b="1" dirty="0">
              <a:solidFill>
                <a:srgbClr val="FFFF99"/>
              </a:solidFill>
              <a:latin typeface="Times New Roman" pitchFamily="18" charset="0"/>
              <a:cs typeface="Times New Roman" pitchFamily="18" charset="0"/>
            </a:endParaRPr>
          </a:p>
        </p:txBody>
      </p:sp>
      <p:sp>
        <p:nvSpPr>
          <p:cNvPr id="7" name="Rectangle 14"/>
          <p:cNvSpPr>
            <a:spLocks noChangeArrowheads="1"/>
          </p:cNvSpPr>
          <p:nvPr/>
        </p:nvSpPr>
        <p:spPr bwMode="auto">
          <a:xfrm>
            <a:off x="1403648" y="2204864"/>
            <a:ext cx="6480720" cy="1754326"/>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buSzPct val="70000"/>
              <a:buFont typeface="Wingdings" pitchFamily="2" charset="2"/>
              <a:buNone/>
            </a:pPr>
            <a:endParaRPr lang="es-CO" sz="2000" b="1" dirty="0" smtClean="0">
              <a:solidFill>
                <a:srgbClr val="FFFFFF"/>
              </a:solidFill>
              <a:latin typeface="Times New Roman" pitchFamily="18" charset="0"/>
              <a:cs typeface="Times New Roman" pitchFamily="18" charset="0"/>
            </a:endParaRPr>
          </a:p>
          <a:p>
            <a:pPr algn="ctr" eaLnBrk="0" fontAlgn="base" hangingPunct="0">
              <a:spcBef>
                <a:spcPct val="20000"/>
              </a:spcBef>
              <a:spcAft>
                <a:spcPct val="0"/>
              </a:spcAft>
              <a:buSzPct val="70000"/>
              <a:buFont typeface="Wingdings" pitchFamily="2" charset="2"/>
              <a:buNone/>
            </a:pPr>
            <a:r>
              <a:rPr lang="es-CO" sz="2000" b="1" dirty="0" smtClean="0">
                <a:solidFill>
                  <a:srgbClr val="FFFFFF"/>
                </a:solidFill>
                <a:latin typeface="Times New Roman" pitchFamily="18" charset="0"/>
                <a:cs typeface="Times New Roman" pitchFamily="18" charset="0"/>
              </a:rPr>
              <a:t/>
            </a:r>
            <a:br>
              <a:rPr lang="es-CO" sz="2000" b="1" dirty="0" smtClean="0">
                <a:solidFill>
                  <a:srgbClr val="FFFFFF"/>
                </a:solidFill>
                <a:latin typeface="Times New Roman" pitchFamily="18" charset="0"/>
                <a:cs typeface="Times New Roman" pitchFamily="18" charset="0"/>
              </a:rPr>
            </a:br>
            <a:r>
              <a:rPr lang="es-CO" sz="2000" b="1" dirty="0" smtClean="0">
                <a:solidFill>
                  <a:srgbClr val="FFFFFF"/>
                </a:solidFill>
                <a:latin typeface="Times New Roman" pitchFamily="18" charset="0"/>
                <a:cs typeface="Times New Roman" pitchFamily="18" charset="0"/>
              </a:rPr>
              <a:t>Vera </a:t>
            </a:r>
            <a:r>
              <a:rPr lang="es-CO" sz="2000" b="1" dirty="0" err="1" smtClean="0">
                <a:solidFill>
                  <a:srgbClr val="FFFFFF"/>
                </a:solidFill>
                <a:latin typeface="Times New Roman" pitchFamily="18" charset="0"/>
                <a:cs typeface="Times New Roman" pitchFamily="18" charset="0"/>
              </a:rPr>
              <a:t>Kiss</a:t>
            </a:r>
            <a:endParaRPr lang="es-CO" sz="2000" b="1" dirty="0" smtClean="0">
              <a:solidFill>
                <a:srgbClr val="FFFFFF"/>
              </a:solidFill>
              <a:latin typeface="Times New Roman" pitchFamily="18" charset="0"/>
              <a:cs typeface="Times New Roman" pitchFamily="18" charset="0"/>
            </a:endParaRPr>
          </a:p>
          <a:p>
            <a:pPr algn="ctr" eaLnBrk="0" fontAlgn="base" hangingPunct="0">
              <a:spcBef>
                <a:spcPct val="20000"/>
              </a:spcBef>
              <a:spcAft>
                <a:spcPct val="0"/>
              </a:spcAft>
              <a:buSzPct val="70000"/>
              <a:buFont typeface="Wingdings" pitchFamily="2" charset="2"/>
              <a:buNone/>
            </a:pPr>
            <a:r>
              <a:rPr lang="es-CO" sz="2000" b="1" dirty="0" smtClean="0">
                <a:solidFill>
                  <a:srgbClr val="FFFFFF"/>
                </a:solidFill>
                <a:latin typeface="Times New Roman" pitchFamily="18" charset="0"/>
                <a:cs typeface="Times New Roman" pitchFamily="18" charset="0"/>
              </a:rPr>
              <a:t>Comis</a:t>
            </a:r>
            <a:r>
              <a:rPr lang="es-CO" sz="2000" b="1" dirty="0" smtClean="0">
                <a:solidFill>
                  <a:schemeClr val="accent3"/>
                </a:solidFill>
                <a:latin typeface="Times New Roman" pitchFamily="18" charset="0"/>
                <a:cs typeface="Times New Roman" pitchFamily="18" charset="0"/>
              </a:rPr>
              <a:t>i</a:t>
            </a:r>
            <a:r>
              <a:rPr lang="es-CO" sz="2000" b="1" dirty="0" smtClean="0">
                <a:solidFill>
                  <a:srgbClr val="FFFFFF"/>
                </a:solidFill>
                <a:latin typeface="Times New Roman" pitchFamily="18" charset="0"/>
                <a:cs typeface="Times New Roman" pitchFamily="18" charset="0"/>
              </a:rPr>
              <a:t>ón Económica para América Latina y el Caribe (CEPAL)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27584" y="908720"/>
            <a:ext cx="5760640" cy="3693319"/>
          </a:xfrm>
          <a:prstGeom prst="rect">
            <a:avLst/>
          </a:prstGeom>
        </p:spPr>
        <p:txBody>
          <a:bodyPr wrap="square">
            <a:spAutoFit/>
          </a:bodyPr>
          <a:lstStyle/>
          <a:p>
            <a:pPr marL="531813" indent="-531813">
              <a:buFont typeface="Wingdings" pitchFamily="2" charset="2"/>
              <a:buChar char="§"/>
            </a:pPr>
            <a:endParaRPr lang="es-ES" dirty="0" smtClean="0"/>
          </a:p>
          <a:p>
            <a:pPr marL="531813" indent="-531813">
              <a:buFont typeface="Wingdings" pitchFamily="2" charset="2"/>
              <a:buChar char="§"/>
            </a:pPr>
            <a:r>
              <a:rPr lang="es-ES" dirty="0" smtClean="0"/>
              <a:t>CEPAL </a:t>
            </a:r>
            <a:r>
              <a:rPr lang="es-ES" dirty="0" smtClean="0"/>
              <a:t>Horizontes </a:t>
            </a:r>
            <a:r>
              <a:rPr lang="es-ES" dirty="0" smtClean="0"/>
              <a:t>2030-La igualdad en el centro del desarrollo sostenible</a:t>
            </a:r>
          </a:p>
          <a:p>
            <a:pPr marL="531813" indent="-531813">
              <a:buFont typeface="Wingdings" pitchFamily="2" charset="2"/>
              <a:buChar char="§"/>
            </a:pPr>
            <a:endParaRPr lang="es-ES" dirty="0" smtClean="0"/>
          </a:p>
          <a:p>
            <a:pPr marL="531813" indent="-531813">
              <a:buFont typeface="Wingdings" pitchFamily="2" charset="2"/>
              <a:buChar char="§"/>
            </a:pPr>
            <a:r>
              <a:rPr lang="es-ES" dirty="0" err="1" smtClean="0"/>
              <a:t>Habitat</a:t>
            </a:r>
            <a:r>
              <a:rPr lang="es-ES" dirty="0" smtClean="0"/>
              <a:t> III - Tercera conferencia de las Naciones Unidas sobre la vivienda y el desarrollo urbano sostenible, Quito, octubre 2016</a:t>
            </a:r>
          </a:p>
          <a:p>
            <a:pPr marL="531813" indent="-531813"/>
            <a:endParaRPr lang="es-ES" dirty="0" smtClean="0"/>
          </a:p>
          <a:p>
            <a:pPr marL="531813" indent="-531813">
              <a:buFont typeface="Wingdings" pitchFamily="2" charset="2"/>
              <a:buChar char="§"/>
            </a:pPr>
            <a:r>
              <a:rPr lang="es-ES" dirty="0" smtClean="0"/>
              <a:t>Nueva Agenda Urbana y sus  instrumentos: políticas urbanas nacionales, fortalecer la gobernanza urbana,  revitalizar la planificación, financiamiento urbano</a:t>
            </a:r>
          </a:p>
          <a:p>
            <a:pPr marL="531813" indent="-531813">
              <a:buFont typeface="Wingdings" pitchFamily="2" charset="2"/>
              <a:buChar char="§"/>
            </a:pPr>
            <a:endParaRPr lang="es-ES" dirty="0" smtClean="0">
              <a:latin typeface="Helvetica" pitchFamily="34" charset="0"/>
            </a:endParaRPr>
          </a:p>
          <a:p>
            <a:pPr marL="531813" indent="-531813">
              <a:buFont typeface="Wingdings" pitchFamily="2" charset="2"/>
              <a:buChar char="§"/>
            </a:pPr>
            <a:endParaRPr lang="es-ES" dirty="0"/>
          </a:p>
        </p:txBody>
      </p:sp>
      <p:pic>
        <p:nvPicPr>
          <p:cNvPr id="4098" name="Picture 2" descr="http://cdn.activeadventures.com/images/sliders/our_destinations/Quito.jpg"/>
          <p:cNvPicPr>
            <a:picLocks noChangeAspect="1" noChangeArrowheads="1"/>
          </p:cNvPicPr>
          <p:nvPr/>
        </p:nvPicPr>
        <p:blipFill>
          <a:blip r:embed="rId2" cstate="screen"/>
          <a:srcRect b="19067"/>
          <a:stretch>
            <a:fillRect/>
          </a:stretch>
        </p:blipFill>
        <p:spPr bwMode="auto">
          <a:xfrm>
            <a:off x="838200" y="4241737"/>
            <a:ext cx="8305800" cy="2139591"/>
          </a:xfrm>
          <a:prstGeom prst="rect">
            <a:avLst/>
          </a:prstGeom>
          <a:noFill/>
        </p:spPr>
      </p:pic>
      <p:sp>
        <p:nvSpPr>
          <p:cNvPr id="7" name="Title 1"/>
          <p:cNvSpPr txBox="1">
            <a:spLocks/>
          </p:cNvSpPr>
          <p:nvPr/>
        </p:nvSpPr>
        <p:spPr>
          <a:xfrm>
            <a:off x="1033264" y="152400"/>
            <a:ext cx="7715200" cy="792088"/>
          </a:xfrm>
          <a:prstGeom prst="rect">
            <a:avLst/>
          </a:prstGeom>
        </p:spPr>
        <p:txBody>
          <a:bodyPr anchor="ctr"/>
          <a:lstStyle/>
          <a:p>
            <a:pPr algn="ctr"/>
            <a:r>
              <a:rPr lang="es-CL" sz="2800" b="1" dirty="0" smtClean="0">
                <a:solidFill>
                  <a:schemeClr val="accent6"/>
                </a:solidFill>
                <a:latin typeface="Arial" pitchFamily="34" charset="0"/>
                <a:cs typeface="Arial" pitchFamily="34" charset="0"/>
              </a:rPr>
              <a:t>Horizontes 2030 </a:t>
            </a:r>
            <a:r>
              <a:rPr lang="es-CL" sz="2800" b="1" dirty="0" smtClean="0">
                <a:solidFill>
                  <a:schemeClr val="accent6"/>
                </a:solidFill>
                <a:latin typeface="Arial" pitchFamily="34" charset="0"/>
                <a:cs typeface="Arial" pitchFamily="34" charset="0"/>
              </a:rPr>
              <a:t>y la </a:t>
            </a:r>
            <a:r>
              <a:rPr lang="es-CL" sz="2800" b="1" dirty="0" smtClean="0">
                <a:solidFill>
                  <a:schemeClr val="accent6"/>
                </a:solidFill>
                <a:latin typeface="Arial" pitchFamily="34" charset="0"/>
                <a:cs typeface="Arial" pitchFamily="34" charset="0"/>
              </a:rPr>
              <a:t>Nueva Agenda Urbana</a:t>
            </a:r>
            <a:endParaRPr lang="en-US" sz="2800" b="1" dirty="0">
              <a:solidFill>
                <a:schemeClr val="accent6"/>
              </a:solidFill>
              <a:latin typeface="Arial" pitchFamily="34" charset="0"/>
              <a:cs typeface="Arial" pitchFamily="34" charset="0"/>
            </a:endParaRPr>
          </a:p>
        </p:txBody>
      </p:sp>
      <p:pic>
        <p:nvPicPr>
          <p:cNvPr id="26" name="Picture 6" descr="http://unhabitat.org/wp-content/uploads/2015/02/HabitatIII-1.png"/>
          <p:cNvPicPr>
            <a:picLocks noChangeAspect="1" noChangeArrowheads="1"/>
          </p:cNvPicPr>
          <p:nvPr/>
        </p:nvPicPr>
        <p:blipFill>
          <a:blip r:embed="rId3" cstate="screen"/>
          <a:srcRect/>
          <a:stretch>
            <a:fillRect/>
          </a:stretch>
        </p:blipFill>
        <p:spPr bwMode="auto">
          <a:xfrm>
            <a:off x="7488832" y="3197306"/>
            <a:ext cx="1475656" cy="18158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55576" y="6362164"/>
            <a:ext cx="8388424" cy="523220"/>
          </a:xfrm>
          <a:prstGeom prst="rect">
            <a:avLst/>
          </a:prstGeom>
        </p:spPr>
        <p:txBody>
          <a:bodyPr wrap="square">
            <a:spAutoFit/>
          </a:bodyPr>
          <a:lstStyle/>
          <a:p>
            <a:pPr marL="531813" indent="-531813"/>
            <a:r>
              <a:rPr lang="es-ES" sz="1400" dirty="0" smtClean="0"/>
              <a:t>http://periododesesiones.cepal.org/36/es/documentos/horizontes-2030-la-igualdad-centro-desarrollo-sostenible-sintesis</a:t>
            </a:r>
          </a:p>
        </p:txBody>
      </p:sp>
      <p:pic>
        <p:nvPicPr>
          <p:cNvPr id="11266" name="Picture 2" descr="Portada síntesis"/>
          <p:cNvPicPr>
            <a:picLocks noChangeAspect="1" noChangeArrowheads="1"/>
          </p:cNvPicPr>
          <p:nvPr/>
        </p:nvPicPr>
        <p:blipFill>
          <a:blip r:embed="rId4" cstate="print"/>
          <a:srcRect l="15636" r="11948" b="49932"/>
          <a:stretch>
            <a:fillRect/>
          </a:stretch>
        </p:blipFill>
        <p:spPr bwMode="auto">
          <a:xfrm>
            <a:off x="6876256" y="1268760"/>
            <a:ext cx="1690070" cy="15121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116632"/>
            <a:ext cx="7715200" cy="792088"/>
          </a:xfrm>
        </p:spPr>
        <p:txBody>
          <a:bodyPr/>
          <a:lstStyle/>
          <a:p>
            <a:r>
              <a:rPr lang="es-ES" sz="2400" b="1" dirty="0" smtClean="0"/>
              <a:t>Mensajes claves del </a:t>
            </a:r>
            <a:r>
              <a:rPr lang="es-ES" sz="2400" b="1" dirty="0" smtClean="0"/>
              <a:t>informe </a:t>
            </a:r>
            <a:br>
              <a:rPr lang="es-ES" sz="2400" b="1" dirty="0" smtClean="0"/>
            </a:br>
            <a:r>
              <a:rPr lang="es-ES" sz="2400" b="1" dirty="0" smtClean="0"/>
              <a:t>regional para </a:t>
            </a:r>
            <a:r>
              <a:rPr lang="es-ES" sz="2400" b="1" dirty="0" err="1" smtClean="0"/>
              <a:t>Habitat</a:t>
            </a:r>
            <a:r>
              <a:rPr lang="es-ES" sz="2400" b="1" dirty="0" smtClean="0"/>
              <a:t> III </a:t>
            </a:r>
            <a:endParaRPr lang="en-US" sz="2400" dirty="0" smtClean="0"/>
          </a:p>
        </p:txBody>
      </p:sp>
      <p:sp>
        <p:nvSpPr>
          <p:cNvPr id="3" name="Content Placeholder 2"/>
          <p:cNvSpPr>
            <a:spLocks noGrp="1"/>
          </p:cNvSpPr>
          <p:nvPr>
            <p:ph idx="1"/>
          </p:nvPr>
        </p:nvSpPr>
        <p:spPr>
          <a:xfrm>
            <a:off x="899592" y="1124744"/>
            <a:ext cx="4464496" cy="5472608"/>
          </a:xfrm>
        </p:spPr>
        <p:txBody>
          <a:bodyPr/>
          <a:lstStyle/>
          <a:p>
            <a:pPr>
              <a:buNone/>
            </a:pPr>
            <a:endParaRPr lang="es-ES" sz="1800" dirty="0" smtClean="0"/>
          </a:p>
          <a:p>
            <a:pPr>
              <a:buFont typeface="Wingdings" pitchFamily="2" charset="2"/>
              <a:buChar char="§"/>
            </a:pPr>
            <a:r>
              <a:rPr lang="es-ES" sz="1800" dirty="0" smtClean="0"/>
              <a:t>Contexto de urbanización consolidada:</a:t>
            </a:r>
            <a:r>
              <a:rPr lang="es-ES" sz="1800" kern="1200" dirty="0" smtClean="0"/>
              <a:t> el principal desafío ya no es resolver los problemas de la rápida transición rural-urbana, sino cerrar brechas de desigualdad y lograr ciudades sostenibles.</a:t>
            </a:r>
            <a:endParaRPr lang="es-ES" sz="1800" dirty="0" smtClean="0"/>
          </a:p>
          <a:p>
            <a:pPr>
              <a:buFont typeface="Wingdings" pitchFamily="2" charset="2"/>
              <a:buChar char="§"/>
            </a:pPr>
            <a:endParaRPr lang="es-ES" sz="1800" dirty="0" smtClean="0"/>
          </a:p>
          <a:p>
            <a:pPr>
              <a:buFont typeface="Wingdings" pitchFamily="2" charset="2"/>
              <a:buChar char="§"/>
            </a:pPr>
            <a:r>
              <a:rPr lang="es-ES" sz="1800" dirty="0" smtClean="0"/>
              <a:t>Concentración económica en áreas urbanas- pero con brechas de productividad e inclusión </a:t>
            </a:r>
            <a:r>
              <a:rPr lang="es-ES" sz="1800" dirty="0" smtClean="0"/>
              <a:t>económica.</a:t>
            </a:r>
            <a:endParaRPr lang="es-ES" sz="1800" dirty="0" smtClean="0"/>
          </a:p>
          <a:p>
            <a:pPr>
              <a:buFont typeface="Wingdings" pitchFamily="2" charset="2"/>
              <a:buChar char="§"/>
            </a:pPr>
            <a:endParaRPr lang="es-ES" sz="1800" dirty="0" smtClean="0"/>
          </a:p>
          <a:p>
            <a:pPr>
              <a:buFont typeface="Wingdings" pitchFamily="2" charset="2"/>
              <a:buChar char="§"/>
            </a:pPr>
            <a:r>
              <a:rPr lang="es-ES" sz="1800" dirty="0" smtClean="0"/>
              <a:t>Expansión urbana y los patrones de consumo generan presiones para los ecosistemas urbanos. Alta vulnerabilidad a los efectos del cambio climático </a:t>
            </a:r>
            <a:r>
              <a:rPr lang="es-ES" sz="1800" dirty="0" smtClean="0"/>
              <a:t>.</a:t>
            </a:r>
            <a:endParaRPr lang="es-ES" sz="1800" dirty="0" smtClean="0"/>
          </a:p>
          <a:p>
            <a:pPr>
              <a:buFont typeface="Wingdings" pitchFamily="2" charset="2"/>
              <a:buChar char="§"/>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Font typeface="Wingdings" pitchFamily="2" charset="2"/>
              <a:buChar char="§"/>
            </a:pPr>
            <a:endParaRPr lang="es-CL" sz="1800" dirty="0"/>
          </a:p>
        </p:txBody>
      </p:sp>
      <p:pic>
        <p:nvPicPr>
          <p:cNvPr id="7" name="Picture 2" descr="https://geograpictures.files.wordpress.com/2013/02/segregacion-urbana.jpeg"/>
          <p:cNvPicPr>
            <a:picLocks noChangeAspect="1" noChangeArrowheads="1"/>
          </p:cNvPicPr>
          <p:nvPr/>
        </p:nvPicPr>
        <p:blipFill>
          <a:blip r:embed="rId3" cstate="screen"/>
          <a:srcRect/>
          <a:stretch>
            <a:fillRect/>
          </a:stretch>
        </p:blipFill>
        <p:spPr bwMode="auto">
          <a:xfrm>
            <a:off x="5796136" y="1466783"/>
            <a:ext cx="3084083" cy="2232248"/>
          </a:xfrm>
          <a:prstGeom prst="rect">
            <a:avLst/>
          </a:prstGeom>
          <a:noFill/>
        </p:spPr>
      </p:pic>
      <p:pic>
        <p:nvPicPr>
          <p:cNvPr id="5" name="Picture 2" descr="http://travelinksites.com/wp-content/uploads/2012/05/LaPaz-Skyline.jpg"/>
          <p:cNvPicPr>
            <a:picLocks noChangeAspect="1" noChangeArrowheads="1"/>
          </p:cNvPicPr>
          <p:nvPr/>
        </p:nvPicPr>
        <p:blipFill>
          <a:blip r:embed="rId4" cstate="screen"/>
          <a:srcRect/>
          <a:stretch>
            <a:fillRect/>
          </a:stretch>
        </p:blipFill>
        <p:spPr bwMode="auto">
          <a:xfrm>
            <a:off x="5796136" y="3987063"/>
            <a:ext cx="3096344" cy="23222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116632"/>
            <a:ext cx="7715200" cy="792088"/>
          </a:xfrm>
        </p:spPr>
        <p:txBody>
          <a:bodyPr/>
          <a:lstStyle/>
          <a:p>
            <a:r>
              <a:rPr lang="es-ES" sz="2400" b="1" dirty="0" smtClean="0"/>
              <a:t>Mensajes claves del </a:t>
            </a:r>
            <a:r>
              <a:rPr lang="es-ES" sz="2400" b="1" dirty="0" smtClean="0"/>
              <a:t>informe</a:t>
            </a:r>
            <a:r>
              <a:rPr lang="es-ES" sz="2400" b="1" dirty="0" smtClean="0"/>
              <a:t/>
            </a:r>
            <a:br>
              <a:rPr lang="es-ES" sz="2400" b="1" dirty="0" smtClean="0"/>
            </a:br>
            <a:r>
              <a:rPr lang="es-ES" sz="2400" b="1" dirty="0" smtClean="0"/>
              <a:t>regional </a:t>
            </a:r>
            <a:r>
              <a:rPr lang="es-ES" sz="2400" b="1" dirty="0" smtClean="0"/>
              <a:t>para </a:t>
            </a:r>
            <a:r>
              <a:rPr lang="es-ES" sz="2400" b="1" dirty="0" err="1" smtClean="0"/>
              <a:t>Habitat</a:t>
            </a:r>
            <a:r>
              <a:rPr lang="es-ES" sz="2400" b="1" dirty="0" smtClean="0"/>
              <a:t> III </a:t>
            </a:r>
            <a:endParaRPr lang="en-US" sz="2400" dirty="0" smtClean="0"/>
          </a:p>
        </p:txBody>
      </p:sp>
      <p:sp>
        <p:nvSpPr>
          <p:cNvPr id="3" name="Content Placeholder 2"/>
          <p:cNvSpPr>
            <a:spLocks noGrp="1"/>
          </p:cNvSpPr>
          <p:nvPr>
            <p:ph idx="1"/>
          </p:nvPr>
        </p:nvSpPr>
        <p:spPr>
          <a:xfrm>
            <a:off x="899592" y="1052736"/>
            <a:ext cx="4248472" cy="5472608"/>
          </a:xfrm>
        </p:spPr>
        <p:txBody>
          <a:bodyPr/>
          <a:lstStyle/>
          <a:p>
            <a:pPr>
              <a:buNone/>
            </a:pPr>
            <a:endParaRPr lang="es-ES" sz="1800" dirty="0" smtClean="0"/>
          </a:p>
          <a:p>
            <a:pPr>
              <a:buFont typeface="Wingdings" pitchFamily="2" charset="2"/>
              <a:buChar char="§"/>
            </a:pPr>
            <a:r>
              <a:rPr lang="es-ES" sz="1800" dirty="0" smtClean="0"/>
              <a:t>Logros importantes en materia de reducción de la pobreza y acceso a vivienda, pero la desigualdad, la segregación </a:t>
            </a:r>
            <a:r>
              <a:rPr lang="es-ES" sz="1800" dirty="0" err="1" smtClean="0"/>
              <a:t>socioespacial</a:t>
            </a:r>
            <a:r>
              <a:rPr lang="es-ES" sz="1800" dirty="0" smtClean="0"/>
              <a:t> y la seguridad ciudadana permanecen temas centrales de la agenda </a:t>
            </a:r>
            <a:r>
              <a:rPr lang="es-ES" sz="1800" dirty="0" smtClean="0"/>
              <a:t>regional.</a:t>
            </a:r>
            <a:endParaRPr lang="es-ES" sz="1800" dirty="0" smtClean="0"/>
          </a:p>
          <a:p>
            <a:pPr>
              <a:buFont typeface="Wingdings" pitchFamily="2" charset="2"/>
              <a:buChar char="§"/>
            </a:pPr>
            <a:endParaRPr lang="es-ES" sz="1800" dirty="0" smtClean="0"/>
          </a:p>
          <a:p>
            <a:pPr>
              <a:buFont typeface="Wingdings" pitchFamily="2" charset="2"/>
              <a:buChar char="§"/>
            </a:pPr>
            <a:r>
              <a:rPr lang="es-ES" sz="1800" dirty="0" smtClean="0"/>
              <a:t>Desafíos para la gobernanza urbana: 1. la expansión urbana y la búsqueda de respuestas institucionales y de estructura de </a:t>
            </a:r>
            <a:r>
              <a:rPr lang="es-ES" sz="1800" dirty="0" smtClean="0"/>
              <a:t>gobernanza </a:t>
            </a:r>
            <a:r>
              <a:rPr lang="es-ES" sz="1800" dirty="0" smtClean="0"/>
              <a:t>2. brechas de financiamiento y recuperar el valor generado de la </a:t>
            </a:r>
            <a:r>
              <a:rPr lang="es-ES" sz="1800" dirty="0" smtClean="0"/>
              <a:t>urbanización </a:t>
            </a:r>
            <a:r>
              <a:rPr lang="es-ES" sz="1800" dirty="0" smtClean="0"/>
              <a:t>3. mecanismos para promover el derecho a la ciudad (participación e normativas de inclusión urbana).</a:t>
            </a: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Font typeface="Wingdings" pitchFamily="2" charset="2"/>
              <a:buChar char="§"/>
            </a:pPr>
            <a:endParaRPr lang="es-CL" sz="1800" dirty="0"/>
          </a:p>
        </p:txBody>
      </p:sp>
      <p:pic>
        <p:nvPicPr>
          <p:cNvPr id="6" name="Picture 5"/>
          <p:cNvPicPr>
            <a:picLocks noChangeAspect="1"/>
          </p:cNvPicPr>
          <p:nvPr/>
        </p:nvPicPr>
        <p:blipFill>
          <a:blip r:embed="rId3" cstate="screen"/>
          <a:stretch>
            <a:fillRect/>
          </a:stretch>
        </p:blipFill>
        <p:spPr>
          <a:xfrm>
            <a:off x="5724128" y="1916832"/>
            <a:ext cx="3096344"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188640"/>
            <a:ext cx="7715200" cy="864096"/>
          </a:xfrm>
        </p:spPr>
        <p:txBody>
          <a:bodyPr/>
          <a:lstStyle/>
          <a:p>
            <a:r>
              <a:rPr lang="es-ES" sz="2400" b="1" dirty="0" smtClean="0"/>
              <a:t>El rol de los cambios tecnológicos en el desarrollo urbano sostenible</a:t>
            </a:r>
            <a:endParaRPr lang="es-ES" sz="2400" b="1" dirty="0"/>
          </a:p>
        </p:txBody>
      </p:sp>
      <p:sp>
        <p:nvSpPr>
          <p:cNvPr id="3" name="Content Placeholder 2"/>
          <p:cNvSpPr>
            <a:spLocks noGrp="1"/>
          </p:cNvSpPr>
          <p:nvPr>
            <p:ph idx="1"/>
          </p:nvPr>
        </p:nvSpPr>
        <p:spPr>
          <a:xfrm>
            <a:off x="899592" y="1412776"/>
            <a:ext cx="4392488" cy="5400600"/>
          </a:xfrm>
        </p:spPr>
        <p:txBody>
          <a:bodyPr/>
          <a:lstStyle/>
          <a:p>
            <a:pPr>
              <a:buFont typeface="Wingdings" pitchFamily="2" charset="2"/>
              <a:buChar char="§"/>
            </a:pPr>
            <a:endParaRPr lang="es-ES" sz="1800" dirty="0" smtClean="0"/>
          </a:p>
          <a:p>
            <a:pPr>
              <a:buFont typeface="Wingdings" pitchFamily="2" charset="2"/>
              <a:buChar char="§"/>
            </a:pPr>
            <a:r>
              <a:rPr lang="es-ES" sz="1800" dirty="0" smtClean="0"/>
              <a:t>Los </a:t>
            </a:r>
            <a:r>
              <a:rPr lang="es-ES" sz="1800" dirty="0" smtClean="0"/>
              <a:t>cambios tecnológicos históricamente dejan impactos en los patrones urbanos (ej. Electrificación y ciudades verticales; el automóvil y el desarrollo suburbano</a:t>
            </a:r>
            <a:r>
              <a:rPr lang="es-ES" sz="1800" dirty="0" smtClean="0"/>
              <a:t>).</a:t>
            </a:r>
          </a:p>
          <a:p>
            <a:pPr>
              <a:buNone/>
            </a:pPr>
            <a:endParaRPr lang="es-ES" sz="1800" dirty="0" smtClean="0"/>
          </a:p>
          <a:p>
            <a:pPr>
              <a:buFont typeface="Wingdings" pitchFamily="2" charset="2"/>
              <a:buChar char="§"/>
            </a:pPr>
            <a:r>
              <a:rPr lang="es-ES" sz="1800" dirty="0" smtClean="0"/>
              <a:t>La tecnología digital y sus </a:t>
            </a:r>
            <a:r>
              <a:rPr lang="es-ES" sz="1800" dirty="0" smtClean="0"/>
              <a:t>oportunidades: </a:t>
            </a:r>
            <a:r>
              <a:rPr lang="es-ES" sz="1800" dirty="0" smtClean="0"/>
              <a:t>la generación de datos, ganar eficiencias (energía, transporte</a:t>
            </a:r>
            <a:r>
              <a:rPr lang="es-ES" sz="1800" dirty="0" smtClean="0"/>
              <a:t>), </a:t>
            </a:r>
            <a:r>
              <a:rPr lang="es-ES" sz="1800" dirty="0" smtClean="0"/>
              <a:t>herramientas para mejorar el contacto con los ciudadanos.</a:t>
            </a:r>
          </a:p>
        </p:txBody>
      </p:sp>
      <p:pic>
        <p:nvPicPr>
          <p:cNvPr id="1026" name="Picture 2" descr="Image result for sao paulo from above"/>
          <p:cNvPicPr>
            <a:picLocks noChangeAspect="1" noChangeArrowheads="1"/>
          </p:cNvPicPr>
          <p:nvPr/>
        </p:nvPicPr>
        <p:blipFill>
          <a:blip r:embed="rId3" cstate="print"/>
          <a:srcRect/>
          <a:stretch>
            <a:fillRect/>
          </a:stretch>
        </p:blipFill>
        <p:spPr bwMode="auto">
          <a:xfrm rot="5400000">
            <a:off x="4950224" y="2240735"/>
            <a:ext cx="4107604" cy="27334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64" y="116632"/>
            <a:ext cx="7715200" cy="792088"/>
          </a:xfrm>
        </p:spPr>
        <p:txBody>
          <a:bodyPr/>
          <a:lstStyle/>
          <a:p>
            <a:r>
              <a:rPr lang="es-ES" sz="2800" b="1" dirty="0" smtClean="0"/>
              <a:t>Retos para las políticas de desarrollo urbano sostenible</a:t>
            </a:r>
            <a:endParaRPr lang="es-ES" sz="2800" b="1" dirty="0"/>
          </a:p>
        </p:txBody>
      </p:sp>
      <p:sp>
        <p:nvSpPr>
          <p:cNvPr id="3" name="Content Placeholder 2"/>
          <p:cNvSpPr>
            <a:spLocks noGrp="1"/>
          </p:cNvSpPr>
          <p:nvPr>
            <p:ph idx="1"/>
          </p:nvPr>
        </p:nvSpPr>
        <p:spPr>
          <a:xfrm>
            <a:off x="971600" y="1052736"/>
            <a:ext cx="4032448" cy="5040560"/>
          </a:xfrm>
        </p:spPr>
        <p:txBody>
          <a:bodyPr/>
          <a:lstStyle/>
          <a:p>
            <a:pPr>
              <a:buNone/>
            </a:pPr>
            <a:endParaRPr lang="es-ES" sz="1800" dirty="0" smtClean="0">
              <a:sym typeface="Wingdings" pitchFamily="2" charset="2"/>
            </a:endParaRPr>
          </a:p>
          <a:p>
            <a:pPr>
              <a:buFont typeface="Wingdings" pitchFamily="2" charset="2"/>
              <a:buChar char="§"/>
            </a:pPr>
            <a:r>
              <a:rPr lang="es-ES" sz="1800" dirty="0" smtClean="0">
                <a:sym typeface="Wingdings" pitchFamily="2" charset="2"/>
              </a:rPr>
              <a:t>“Urbanizar  la tecnología” </a:t>
            </a:r>
            <a:r>
              <a:rPr lang="es-ES" sz="1800" dirty="0" smtClean="0">
                <a:sym typeface="Wingdings" pitchFamily="2" charset="2"/>
              </a:rPr>
              <a:t>(</a:t>
            </a:r>
            <a:r>
              <a:rPr lang="es-ES" sz="1800" dirty="0" err="1" smtClean="0">
                <a:sym typeface="Wingdings" pitchFamily="2" charset="2"/>
              </a:rPr>
              <a:t>Sassen</a:t>
            </a:r>
            <a:r>
              <a:rPr lang="es-ES" sz="1800" dirty="0" smtClean="0">
                <a:sym typeface="Wingdings" pitchFamily="2" charset="2"/>
              </a:rPr>
              <a:t> 2012). </a:t>
            </a:r>
            <a:r>
              <a:rPr lang="es-ES" sz="1800" dirty="0" smtClean="0"/>
              <a:t>Discurso </a:t>
            </a:r>
            <a:r>
              <a:rPr lang="es-ES" sz="1800" dirty="0" err="1" smtClean="0"/>
              <a:t>smart</a:t>
            </a:r>
            <a:r>
              <a:rPr lang="es-ES" sz="1800" dirty="0" smtClean="0"/>
              <a:t> </a:t>
            </a:r>
            <a:r>
              <a:rPr lang="es-ES" sz="1800" dirty="0" err="1" smtClean="0"/>
              <a:t>city</a:t>
            </a:r>
            <a:r>
              <a:rPr lang="es-ES" sz="1800" dirty="0" smtClean="0"/>
              <a:t> </a:t>
            </a:r>
            <a:r>
              <a:rPr lang="es-ES" sz="1800" dirty="0" smtClean="0"/>
              <a:t>muchas veces manifiesta </a:t>
            </a:r>
            <a:r>
              <a:rPr lang="es-ES" sz="1800" dirty="0" smtClean="0"/>
              <a:t>una visión  genérica y top-</a:t>
            </a:r>
            <a:r>
              <a:rPr lang="es-ES" sz="1800" dirty="0" err="1" smtClean="0"/>
              <a:t>down</a:t>
            </a:r>
            <a:r>
              <a:rPr lang="es-ES" sz="1800" dirty="0" smtClean="0"/>
              <a:t> </a:t>
            </a:r>
            <a:r>
              <a:rPr lang="es-ES" sz="1800" dirty="0" smtClean="0"/>
              <a:t>sobre la ciudad.</a:t>
            </a:r>
            <a:endParaRPr lang="es-ES" sz="1800" dirty="0" smtClean="0">
              <a:sym typeface="Wingdings" pitchFamily="2" charset="2"/>
            </a:endParaRPr>
          </a:p>
          <a:p>
            <a:pPr>
              <a:buNone/>
            </a:pPr>
            <a:endParaRPr lang="es-ES" sz="1800" dirty="0" smtClean="0">
              <a:sym typeface="Wingdings" pitchFamily="2" charset="2"/>
            </a:endParaRPr>
          </a:p>
          <a:p>
            <a:pPr>
              <a:buFont typeface="Wingdings" pitchFamily="2" charset="2"/>
              <a:buChar char="§"/>
            </a:pPr>
            <a:r>
              <a:rPr lang="es-ES" sz="1800" dirty="0" smtClean="0">
                <a:sym typeface="Wingdings" pitchFamily="2" charset="2"/>
              </a:rPr>
              <a:t>Partir desde las condiciones </a:t>
            </a:r>
            <a:r>
              <a:rPr lang="es-ES" sz="1800" dirty="0" smtClean="0">
                <a:sym typeface="Wingdings" pitchFamily="2" charset="2"/>
              </a:rPr>
              <a:t>urbanas</a:t>
            </a:r>
            <a:r>
              <a:rPr lang="es-ES" sz="1800" dirty="0" smtClean="0">
                <a:sym typeface="Wingdings" pitchFamily="2" charset="2"/>
              </a:rPr>
              <a:t> </a:t>
            </a:r>
            <a:r>
              <a:rPr lang="es-ES" sz="1800" dirty="0" smtClean="0">
                <a:sym typeface="Wingdings" pitchFamily="2" charset="2"/>
              </a:rPr>
              <a:t>e institucionalidad </a:t>
            </a:r>
            <a:r>
              <a:rPr lang="es-ES" sz="1800" dirty="0" smtClean="0">
                <a:sym typeface="Wingdings" pitchFamily="2" charset="2"/>
              </a:rPr>
              <a:t>locales.</a:t>
            </a:r>
            <a:endParaRPr lang="es-ES" sz="1800" dirty="0" smtClean="0">
              <a:sym typeface="Wingdings" pitchFamily="2" charset="2"/>
            </a:endParaRPr>
          </a:p>
          <a:p>
            <a:pPr>
              <a:buFont typeface="Wingdings" pitchFamily="2" charset="2"/>
              <a:buChar char="§"/>
            </a:pPr>
            <a:endParaRPr lang="es-ES" sz="1800" dirty="0" smtClean="0">
              <a:sym typeface="Wingdings" pitchFamily="2" charset="2"/>
            </a:endParaRPr>
          </a:p>
          <a:p>
            <a:pPr>
              <a:buFont typeface="Wingdings" pitchFamily="2" charset="2"/>
              <a:buChar char="§"/>
            </a:pPr>
            <a:r>
              <a:rPr lang="es-ES" sz="1800" dirty="0" smtClean="0">
                <a:sym typeface="Wingdings" pitchFamily="2" charset="2"/>
              </a:rPr>
              <a:t> Vínculos con </a:t>
            </a:r>
            <a:r>
              <a:rPr lang="es-ES" sz="1800" dirty="0" smtClean="0">
                <a:sym typeface="Wingdings" pitchFamily="2" charset="2"/>
              </a:rPr>
              <a:t>la promoción del </a:t>
            </a:r>
            <a:r>
              <a:rPr lang="es-ES" sz="1800" dirty="0" smtClean="0">
                <a:sym typeface="Wingdings" pitchFamily="2" charset="2"/>
              </a:rPr>
              <a:t>derecho a la ciudad en la región- La proliferación de teléfonos inteligentes y el contacto con la ciudadanía. La posibilidad de acceder datos urbanos e incidir en el desarrollo urbano.</a:t>
            </a:r>
          </a:p>
          <a:p>
            <a:pPr>
              <a:buFont typeface="Wingdings" pitchFamily="2" charset="2"/>
              <a:buChar char="§"/>
            </a:pPr>
            <a:endParaRPr lang="es-ES" sz="1800" dirty="0" smtClean="0">
              <a:sym typeface="Wingdings" pitchFamily="2" charset="2"/>
            </a:endParaRPr>
          </a:p>
        </p:txBody>
      </p:sp>
      <p:pic>
        <p:nvPicPr>
          <p:cNvPr id="6" name="Picture 4" descr="http://media2.architecturemedia.net/site_media/media/cache/1e/82/1e82dad8ab58e53ef35ba3558c874c24.jpg"/>
          <p:cNvPicPr>
            <a:picLocks noChangeAspect="1" noChangeArrowheads="1"/>
          </p:cNvPicPr>
          <p:nvPr/>
        </p:nvPicPr>
        <p:blipFill>
          <a:blip r:embed="rId3" cstate="print"/>
          <a:srcRect/>
          <a:stretch>
            <a:fillRect/>
          </a:stretch>
        </p:blipFill>
        <p:spPr bwMode="auto">
          <a:xfrm>
            <a:off x="5292080" y="3573016"/>
            <a:ext cx="3622459" cy="2413079"/>
          </a:xfrm>
          <a:prstGeom prst="rect">
            <a:avLst/>
          </a:prstGeom>
          <a:noFill/>
        </p:spPr>
      </p:pic>
      <p:pic>
        <p:nvPicPr>
          <p:cNvPr id="7" name="Picture 2" descr="http://panamarovers.files.wordpress.com/2008/10/parques-060.jpg"/>
          <p:cNvPicPr>
            <a:picLocks noChangeAspect="1" noChangeArrowheads="1"/>
          </p:cNvPicPr>
          <p:nvPr/>
        </p:nvPicPr>
        <p:blipFill>
          <a:blip r:embed="rId4" cstate="screen"/>
          <a:srcRect/>
          <a:stretch>
            <a:fillRect/>
          </a:stretch>
        </p:blipFill>
        <p:spPr bwMode="auto">
          <a:xfrm>
            <a:off x="5292080" y="1268759"/>
            <a:ext cx="3600400" cy="2025557"/>
          </a:xfrm>
          <a:prstGeom prst="rect">
            <a:avLst/>
          </a:prstGeom>
          <a:noFill/>
        </p:spPr>
      </p:pic>
      <p:sp>
        <p:nvSpPr>
          <p:cNvPr id="9" name="TextBox 8"/>
          <p:cNvSpPr txBox="1"/>
          <p:nvPr/>
        </p:nvSpPr>
        <p:spPr>
          <a:xfrm>
            <a:off x="971600" y="6165304"/>
            <a:ext cx="7776864" cy="600164"/>
          </a:xfrm>
          <a:prstGeom prst="rect">
            <a:avLst/>
          </a:prstGeom>
          <a:noFill/>
        </p:spPr>
        <p:txBody>
          <a:bodyPr wrap="square" rtlCol="0">
            <a:spAutoFit/>
          </a:bodyPr>
          <a:lstStyle/>
          <a:p>
            <a:r>
              <a:rPr lang="es-ES" sz="1100" dirty="0" smtClean="0"/>
              <a:t>Fuente: </a:t>
            </a:r>
            <a:r>
              <a:rPr lang="es-ES" sz="1100" dirty="0" err="1" smtClean="0"/>
              <a:t>Sassen</a:t>
            </a:r>
            <a:r>
              <a:rPr lang="es-ES" sz="1100" dirty="0" smtClean="0"/>
              <a:t>. S.  (2012) </a:t>
            </a:r>
            <a:r>
              <a:rPr lang="en-US" sz="1100" dirty="0" err="1" smtClean="0"/>
              <a:t>Urbanising</a:t>
            </a:r>
            <a:r>
              <a:rPr lang="en-US" sz="1100" dirty="0" smtClean="0"/>
              <a:t> technology</a:t>
            </a:r>
          </a:p>
          <a:p>
            <a:r>
              <a:rPr lang="es-ES" sz="1100" dirty="0" smtClean="0"/>
              <a:t> Disponible en: https://lsecities.net/media/objects/articles/urbanising-technology/en-gb/</a:t>
            </a:r>
          </a:p>
          <a:p>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403648" y="1700808"/>
            <a:ext cx="6480720" cy="1815882"/>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buSzPct val="70000"/>
              <a:buFont typeface="Wingdings" pitchFamily="2" charset="2"/>
              <a:buNone/>
            </a:pPr>
            <a:endParaRPr lang="es-CO" sz="2000" b="1" dirty="0" smtClean="0">
              <a:solidFill>
                <a:srgbClr val="FFFFFF"/>
              </a:solidFill>
              <a:latin typeface="Times New Roman" pitchFamily="18" charset="0"/>
              <a:cs typeface="Times New Roman" pitchFamily="18" charset="0"/>
            </a:endParaRPr>
          </a:p>
          <a:p>
            <a:pPr algn="ctr" eaLnBrk="0" fontAlgn="base" hangingPunct="0">
              <a:spcBef>
                <a:spcPct val="20000"/>
              </a:spcBef>
              <a:spcAft>
                <a:spcPct val="0"/>
              </a:spcAft>
              <a:buSzPct val="70000"/>
              <a:buFont typeface="Wingdings" pitchFamily="2" charset="2"/>
              <a:buNone/>
            </a:pPr>
            <a:r>
              <a:rPr lang="es-CO" sz="2000" b="1" dirty="0" smtClean="0">
                <a:solidFill>
                  <a:srgbClr val="FFFFFF"/>
                </a:solidFill>
                <a:latin typeface="Times New Roman" pitchFamily="18" charset="0"/>
                <a:cs typeface="Times New Roman" pitchFamily="18" charset="0"/>
              </a:rPr>
              <a:t/>
            </a:r>
            <a:br>
              <a:rPr lang="es-CO" sz="2000" b="1" dirty="0" smtClean="0">
                <a:solidFill>
                  <a:srgbClr val="FFFFFF"/>
                </a:solidFill>
                <a:latin typeface="Times New Roman" pitchFamily="18" charset="0"/>
                <a:cs typeface="Times New Roman" pitchFamily="18" charset="0"/>
              </a:rPr>
            </a:br>
            <a:r>
              <a:rPr lang="es-CO" sz="2000" b="1" dirty="0" smtClean="0">
                <a:solidFill>
                  <a:srgbClr val="FFFFFF"/>
                </a:solidFill>
                <a:latin typeface="Times New Roman" pitchFamily="18" charset="0"/>
                <a:cs typeface="Times New Roman" pitchFamily="18" charset="0"/>
              </a:rPr>
              <a:t> Vera </a:t>
            </a:r>
            <a:r>
              <a:rPr lang="es-CO" sz="2000" b="1" dirty="0" err="1" smtClean="0">
                <a:solidFill>
                  <a:srgbClr val="FFFFFF"/>
                </a:solidFill>
                <a:latin typeface="Times New Roman" pitchFamily="18" charset="0"/>
                <a:cs typeface="Times New Roman" pitchFamily="18" charset="0"/>
              </a:rPr>
              <a:t>Kiss</a:t>
            </a:r>
            <a:endParaRPr lang="es-CO" sz="2000" b="1" dirty="0" smtClean="0">
              <a:solidFill>
                <a:srgbClr val="FFFFFF"/>
              </a:solidFill>
              <a:latin typeface="Times New Roman" pitchFamily="18" charset="0"/>
              <a:cs typeface="Times New Roman" pitchFamily="18" charset="0"/>
            </a:endParaRPr>
          </a:p>
          <a:p>
            <a:pPr algn="ctr" eaLnBrk="0" fontAlgn="base" hangingPunct="0">
              <a:spcBef>
                <a:spcPct val="20000"/>
              </a:spcBef>
              <a:spcAft>
                <a:spcPct val="0"/>
              </a:spcAft>
              <a:buSzPct val="70000"/>
              <a:buFont typeface="Wingdings" pitchFamily="2" charset="2"/>
              <a:buNone/>
            </a:pPr>
            <a:r>
              <a:rPr lang="es-CO" sz="2000" b="1" dirty="0" smtClean="0">
                <a:solidFill>
                  <a:srgbClr val="FFFFFF"/>
                </a:solidFill>
                <a:latin typeface="Times New Roman" pitchFamily="18" charset="0"/>
                <a:cs typeface="Times New Roman" pitchFamily="18" charset="0"/>
              </a:rPr>
              <a:t>CEPAL</a:t>
            </a:r>
          </a:p>
          <a:p>
            <a:pPr algn="ctr" eaLnBrk="0" fontAlgn="base" hangingPunct="0">
              <a:spcBef>
                <a:spcPct val="20000"/>
              </a:spcBef>
              <a:spcAft>
                <a:spcPct val="0"/>
              </a:spcAft>
              <a:buSzPct val="70000"/>
              <a:buFont typeface="Wingdings" pitchFamily="2" charset="2"/>
              <a:buNone/>
            </a:pPr>
            <a:r>
              <a:rPr lang="es-CO" sz="2000" b="1" dirty="0" smtClean="0">
                <a:solidFill>
                  <a:srgbClr val="FFFFFF"/>
                </a:solidFill>
                <a:latin typeface="Times New Roman" pitchFamily="18" charset="0"/>
                <a:cs typeface="Times New Roman" pitchFamily="18" charset="0"/>
              </a:rPr>
              <a:t>Vera.kiss@cepal.org</a:t>
            </a:r>
            <a:endParaRPr lang="es-CO" sz="2000" b="1" dirty="0">
              <a:solidFill>
                <a:srgbClr val="FFFF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B_sideevent_España">
  <a:themeElements>
    <a:clrScheme name="AB_sideevent_Españ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_sideevent_Españ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_sideevent_Españ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_sideevent_Españ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_sideevent_Españ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_sideevent_Españ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_sideevent_Españ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_sideevent_Españ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_sideevent_Españ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_sideevent_Españ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_sideevent_Españ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_sideevent_Españ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_sideevent_Españ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_sideevent_Españ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CLAC">
  <a:themeElements>
    <a:clrScheme name="AB_sideevent_Españ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_sideevent_Españ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_sideevent_Españ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_sideevent_Españ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_sideevent_Españ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_sideevent_Españ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_sideevent_Españ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_sideevent_Españ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_sideevent_Españ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_sideevent_Españ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_sideevent_Españ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_sideevent_Españ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_sideevent_Españ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F5C16A11FF3142AD98FE93BCD0A370" ma:contentTypeVersion="1" ma:contentTypeDescription="Create a new document." ma:contentTypeScope="" ma:versionID="da3e9551827be27c540814dd12af468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DCF835-4B10-452B-9722-F7F136BDD7E9}"/>
</file>

<file path=customXml/itemProps2.xml><?xml version="1.0" encoding="utf-8"?>
<ds:datastoreItem xmlns:ds="http://schemas.openxmlformats.org/officeDocument/2006/customXml" ds:itemID="{78F8E64C-CFC7-44B2-810C-3AF6B8F8C8FB}"/>
</file>

<file path=customXml/itemProps3.xml><?xml version="1.0" encoding="utf-8"?>
<ds:datastoreItem xmlns:ds="http://schemas.openxmlformats.org/officeDocument/2006/customXml" ds:itemID="{0A777BE5-3666-4B5B-8CB5-A8A9B1939CEC}"/>
</file>

<file path=docProps/app.xml><?xml version="1.0" encoding="utf-8"?>
<Properties xmlns="http://schemas.openxmlformats.org/officeDocument/2006/extended-properties" xmlns:vt="http://schemas.openxmlformats.org/officeDocument/2006/docPropsVTypes">
  <TotalTime>4379</TotalTime>
  <Words>801</Words>
  <Application>Microsoft Office PowerPoint</Application>
  <PresentationFormat>On-screen Show (4:3)</PresentationFormat>
  <Paragraphs>98</Paragraphs>
  <Slides>7</Slides>
  <Notes>6</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AB_sideevent_España</vt:lpstr>
      <vt:lpstr>3_Custom Design</vt:lpstr>
      <vt:lpstr>2_Custom Design</vt:lpstr>
      <vt:lpstr>ECLAC</vt:lpstr>
      <vt:lpstr>Slide 1</vt:lpstr>
      <vt:lpstr>Slide 2</vt:lpstr>
      <vt:lpstr>Mensajes claves del informe  regional para Habitat III </vt:lpstr>
      <vt:lpstr>Mensajes claves del informe regional para Habitat III </vt:lpstr>
      <vt:lpstr>El rol de los cambios tecnológicos en el desarrollo urbano sostenible</vt:lpstr>
      <vt:lpstr>Retos para las políticas de desarrollo urbano sostenible</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Miguel Galindo</dc:creator>
  <cp:lastModifiedBy>vkiss</cp:lastModifiedBy>
  <cp:revision>829</cp:revision>
  <dcterms:created xsi:type="dcterms:W3CDTF">2012-10-25T22:31:03Z</dcterms:created>
  <dcterms:modified xsi:type="dcterms:W3CDTF">2016-09-07T17:03:22Z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0x010100DEF5C16A11FF3142AD98FE93BCD0A370</vt:lpwstr>
  </property>
</Properties>
</file>