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6.xml" ContentType="application/vnd.openxmlformats-officedocument.presentationml.notesSlide+xml"/>
  <Override PartName="/ppt/slideLayouts/slideLayout4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notesMasters/notesMaster1.xml" ContentType="application/vnd.openxmlformats-officedocument.presentationml.notesMaster+xml"/>
  <Override PartName="/ppt/diagrams/layout1.xml" ContentType="application/vnd.openxmlformats-officedocument.drawingml.diagramLayout+xml"/>
  <Override PartName="/ppt/theme/theme2.xml" ContentType="application/vnd.openxmlformats-officedocument.theme+xml"/>
  <Override PartName="/ppt/diagrams/quickStyle1.xml" ContentType="application/vnd.openxmlformats-officedocument.drawingml.diagramStyle+xml"/>
  <Override PartName="/ppt/theme/theme1.xml" ContentType="application/vnd.openxmlformats-officedocument.theme+xml"/>
  <Override PartName="/ppt/charts/chart2.xml" ContentType="application/vnd.openxmlformats-officedocument.drawingml.chart+xml"/>
  <Override PartName="/ppt/charts/chart1.xml" ContentType="application/vnd.openxmlformats-officedocument.drawingml.chart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4" r:id="rId1"/>
  </p:sldMasterIdLst>
  <p:notesMasterIdLst>
    <p:notesMasterId r:id="rId15"/>
  </p:notesMasterIdLst>
  <p:sldIdLst>
    <p:sldId id="331" r:id="rId2"/>
    <p:sldId id="335" r:id="rId3"/>
    <p:sldId id="332" r:id="rId4"/>
    <p:sldId id="337" r:id="rId5"/>
    <p:sldId id="339" r:id="rId6"/>
    <p:sldId id="347" r:id="rId7"/>
    <p:sldId id="343" r:id="rId8"/>
    <p:sldId id="345" r:id="rId9"/>
    <p:sldId id="348" r:id="rId10"/>
    <p:sldId id="346" r:id="rId11"/>
    <p:sldId id="344" r:id="rId12"/>
    <p:sldId id="340" r:id="rId13"/>
    <p:sldId id="342" r:id="rId14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4830708-E65E-4B58-BE27-C89A926E9FE8}">
  <a:tblStyle styleId="{E4830708-E65E-4B58-BE27-C89A926E9FE8}" styleName="Table_0">
    <a:wholeTbl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01" autoAdjust="0"/>
    <p:restoredTop sz="94660"/>
  </p:normalViewPr>
  <p:slideViewPr>
    <p:cSldViewPr snapToGrid="0" snapToObjects="1">
      <p:cViewPr>
        <p:scale>
          <a:sx n="80" d="100"/>
          <a:sy n="80" d="100"/>
        </p:scale>
        <p:origin x="-942" y="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oberto\Desktop\Porcentaje%20Mayo%202016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oberto\Desktop\Porcentaje%20Mayo%202016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UY"/>
  <c:style val="10"/>
  <c:chart>
    <c:title>
      <c:tx>
        <c:rich>
          <a:bodyPr/>
          <a:lstStyle/>
          <a:p>
            <a:pPr>
              <a:defRPr/>
            </a:pPr>
            <a:r>
              <a:rPr lang="es-UY" dirty="0"/>
              <a:t>Uso de la Tarjeta a bordo </a:t>
            </a:r>
          </a:p>
          <a:p>
            <a:pPr>
              <a:defRPr/>
            </a:pPr>
            <a:r>
              <a:rPr lang="es-UY" sz="1000" dirty="0" smtClean="0"/>
              <a:t>(Viajes realizados durante Mayo </a:t>
            </a:r>
            <a:r>
              <a:rPr lang="es-UY" sz="1000" dirty="0"/>
              <a:t>2016)</a:t>
            </a:r>
          </a:p>
        </c:rich>
      </c:tx>
      <c:layout/>
    </c:title>
    <c:view3D>
      <c:rotX val="30"/>
      <c:rotY val="198"/>
      <c:perspective val="30"/>
    </c:view3D>
    <c:plotArea>
      <c:layout>
        <c:manualLayout>
          <c:layoutTarget val="inner"/>
          <c:xMode val="edge"/>
          <c:yMode val="edge"/>
          <c:x val="0.10067296802623611"/>
          <c:y val="0.18501666917052131"/>
          <c:w val="0.81501398214793597"/>
          <c:h val="0.6048840407159205"/>
        </c:manualLayout>
      </c:layout>
      <c:pie3DChart>
        <c:varyColors val="1"/>
        <c:ser>
          <c:idx val="0"/>
          <c:order val="0"/>
          <c:explosion val="8"/>
          <c:dPt>
            <c:idx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1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Lbls>
            <c:dLbl>
              <c:idx val="0"/>
              <c:layout>
                <c:manualLayout>
                  <c:x val="0.22258752931957093"/>
                  <c:y val="3.1304844720621165E-2"/>
                </c:manualLayout>
              </c:layout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26274833743941517"/>
                  <c:y val="-7.9304356781491503E-2"/>
                </c:manualLayout>
              </c:layout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es-UY"/>
              </a:p>
            </c:txPr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'[Porcentaje Mayo 2016.xlsx]Hoja 1'!$H$4:$H$5</c:f>
              <c:strCache>
                <c:ptCount val="2"/>
                <c:pt idx="0">
                  <c:v>S / TARJETA</c:v>
                </c:pt>
                <c:pt idx="1">
                  <c:v>C / TARJETA</c:v>
                </c:pt>
              </c:strCache>
            </c:strRef>
          </c:cat>
          <c:val>
            <c:numRef>
              <c:f>'[Porcentaje Mayo 2016.xlsx]Hoja 1'!$I$4:$I$5</c:f>
              <c:numCache>
                <c:formatCode>#,###.00;\-#,###.00</c:formatCode>
                <c:ptCount val="2"/>
                <c:pt idx="0" formatCode="#,##0.00_ ;\-#,##0.00\ ">
                  <c:v>41.83</c:v>
                </c:pt>
                <c:pt idx="1">
                  <c:v>58.17</c:v>
                </c:pt>
              </c:numCache>
            </c:numRef>
          </c:val>
        </c:ser>
        <c:dLbls>
          <c:showPercent val="1"/>
        </c:dLbls>
      </c:pie3DChart>
    </c:plotArea>
    <c:legend>
      <c:legendPos val="t"/>
      <c:layout>
        <c:manualLayout>
          <c:xMode val="edge"/>
          <c:yMode val="edge"/>
          <c:x val="0.23860017497812772"/>
          <c:y val="0.80146451730146651"/>
          <c:w val="0.54127411987611951"/>
          <c:h val="7.4898615614224812E-2"/>
        </c:manualLayout>
      </c:layout>
      <c:txPr>
        <a:bodyPr/>
        <a:lstStyle/>
        <a:p>
          <a:pPr>
            <a:defRPr sz="1400" b="1"/>
          </a:pPr>
          <a:endParaRPr lang="es-UY"/>
        </a:p>
      </c:txPr>
    </c:legend>
    <c:plotVisOnly val="1"/>
    <c:dispBlanksAs val="zero"/>
  </c:chart>
  <c:spPr>
    <a:effectLst>
      <a:outerShdw blurRad="50800" dist="38100" dir="2700000" algn="tl" rotWithShape="0">
        <a:prstClr val="black">
          <a:alpha val="40000"/>
        </a:prstClr>
      </a:outerShdw>
    </a:effectLst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UY"/>
  <c:style val="10"/>
  <c:chart>
    <c:title>
      <c:tx>
        <c:rich>
          <a:bodyPr/>
          <a:lstStyle/>
          <a:p>
            <a:pPr>
              <a:defRPr/>
            </a:pPr>
            <a:r>
              <a:rPr lang="es-UY"/>
              <a:t>Medio de pago a bordo </a:t>
            </a:r>
          </a:p>
          <a:p>
            <a:pPr>
              <a:defRPr/>
            </a:pPr>
            <a:r>
              <a:rPr lang="es-UY" sz="1000"/>
              <a:t>(Mayo 2016)</a:t>
            </a:r>
          </a:p>
        </c:rich>
      </c:tx>
      <c:layout/>
    </c:title>
    <c:view3D>
      <c:rotX val="30"/>
      <c:rotY val="346"/>
      <c:perspective val="30"/>
    </c:view3D>
    <c:plotArea>
      <c:layout>
        <c:manualLayout>
          <c:layoutTarget val="inner"/>
          <c:xMode val="edge"/>
          <c:yMode val="edge"/>
          <c:x val="0.10067296802623614"/>
          <c:y val="0.18501666917052137"/>
          <c:w val="0.81501398214793574"/>
          <c:h val="0.6048840407159205"/>
        </c:manualLayout>
      </c:layout>
      <c:pie3DChart>
        <c:varyColors val="1"/>
        <c:ser>
          <c:idx val="0"/>
          <c:order val="0"/>
          <c:explosion val="8"/>
          <c:dPt>
            <c:idx val="0"/>
            <c:spPr>
              <a:gradFill flip="none" rotWithShape="1">
                <a:gsLst>
                  <a:gs pos="100000">
                    <a:srgbClr val="F79646">
                      <a:lumMod val="75000"/>
                    </a:srgbClr>
                  </a:gs>
                  <a:gs pos="50000">
                    <a:srgbClr val="4F81BD">
                      <a:tint val="44500"/>
                      <a:satMod val="160000"/>
                    </a:srgbClr>
                  </a:gs>
                  <a:gs pos="100000">
                    <a:srgbClr val="4F81BD">
                      <a:tint val="23500"/>
                      <a:satMod val="160000"/>
                    </a:srgbClr>
                  </a:gs>
                </a:gsLst>
                <a:path path="circle">
                  <a:fillToRect l="100000" t="100000"/>
                </a:path>
                <a:tileRect r="-100000" b="-100000"/>
              </a:gradFill>
            </c:spPr>
          </c:dPt>
          <c:dPt>
            <c:idx val="1"/>
            <c:spPr>
              <a:solidFill>
                <a:schemeClr val="tx2">
                  <a:lumMod val="75000"/>
                </a:schemeClr>
              </a:solidFill>
            </c:spPr>
          </c:dPt>
          <c:dPt>
            <c:idx val="2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Pt>
            <c:idx val="3"/>
            <c:spPr>
              <a:solidFill>
                <a:schemeClr val="accent6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-0.12642416630436534"/>
                  <c:y val="0.10320029849210026"/>
                </c:manualLayout>
              </c:layout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2643726282680942E-2"/>
                  <c:y val="-1.721295867428339E-2"/>
                </c:manualLayout>
              </c:layout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18114573101675174"/>
                  <c:y val="-0.17709124594719824"/>
                </c:manualLayout>
              </c:layout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23307226167281236"/>
                  <c:y val="1.8907415984766623E-2"/>
                </c:manualLayout>
              </c:layout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es-UY"/>
              </a:p>
            </c:txPr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'[Porcentaje Mayo 2016.xlsx]Hoja 1'!$B$4:$B$7</c:f>
              <c:strCache>
                <c:ptCount val="4"/>
                <c:pt idx="0">
                  <c:v>c/TARJETA, Pago en EFECTIVO</c:v>
                </c:pt>
                <c:pt idx="1">
                  <c:v>c/TARJETA, Pago con POSTPAGO</c:v>
                </c:pt>
                <c:pt idx="2">
                  <c:v>c/TARJETA, Pago con RECARGA</c:v>
                </c:pt>
                <c:pt idx="3">
                  <c:v>s/TARJETA, pago en EFECTIVO</c:v>
                </c:pt>
              </c:strCache>
            </c:strRef>
          </c:cat>
          <c:val>
            <c:numRef>
              <c:f>'[Porcentaje Mayo 2016.xlsx]Hoja 1'!$C$4:$C$7</c:f>
              <c:numCache>
                <c:formatCode>#,###.00;\-#,###.00</c:formatCode>
                <c:ptCount val="4"/>
                <c:pt idx="0">
                  <c:v>20.93378759298696</c:v>
                </c:pt>
                <c:pt idx="1">
                  <c:v>3.8767359234607182</c:v>
                </c:pt>
                <c:pt idx="2">
                  <c:v>33.362588303759551</c:v>
                </c:pt>
                <c:pt idx="3">
                  <c:v>41.826888179792661</c:v>
                </c:pt>
              </c:numCache>
            </c:numRef>
          </c:val>
        </c:ser>
        <c:dLbls>
          <c:showPercent val="1"/>
        </c:dLbls>
      </c:pie3DChart>
    </c:plotArea>
    <c:legend>
      <c:legendPos val="t"/>
      <c:layout>
        <c:manualLayout>
          <c:xMode val="edge"/>
          <c:yMode val="edge"/>
          <c:x val="0.14862062487587818"/>
          <c:y val="0.77858859554320414"/>
          <c:w val="0.7613998250218742"/>
          <c:h val="0.18274175286912719"/>
        </c:manualLayout>
      </c:layout>
      <c:txPr>
        <a:bodyPr/>
        <a:lstStyle/>
        <a:p>
          <a:pPr>
            <a:defRPr sz="1200" b="1"/>
          </a:pPr>
          <a:endParaRPr lang="es-UY"/>
        </a:p>
      </c:txPr>
    </c:legend>
    <c:plotVisOnly val="1"/>
    <c:dispBlanksAs val="zero"/>
  </c:chart>
  <c:externalData r:id="rId1"/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image" Target="../media/image38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image" Target="../media/image3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1E102F-E154-4D14-9924-B71F97D4B2EC}" type="doc">
      <dgm:prSet loTypeId="urn:microsoft.com/office/officeart/2005/8/layout/vList4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UY"/>
        </a:p>
      </dgm:t>
    </dgm:pt>
    <dgm:pt modelId="{4560F50D-5294-449D-83D8-BA07D036C35E}">
      <dgm:prSet phldrT="[Texto]"/>
      <dgm:spPr/>
      <dgm:t>
        <a:bodyPr/>
        <a:lstStyle/>
        <a:p>
          <a:r>
            <a:rPr lang="es-ES_tradnl" b="1" dirty="0" err="1" smtClean="0"/>
            <a:t>Go</a:t>
          </a:r>
          <a:r>
            <a:rPr lang="es-ES_tradnl" b="1" dirty="0" smtClean="0"/>
            <a:t> Central</a:t>
          </a:r>
          <a:endParaRPr lang="es-UY" b="1" dirty="0"/>
        </a:p>
      </dgm:t>
    </dgm:pt>
    <dgm:pt modelId="{0B3FC640-6AB2-48BB-8ADE-D11C7A6F0591}" type="parTrans" cxnId="{8D0BB9E5-874D-410D-BD75-E1E9DE688E36}">
      <dgm:prSet/>
      <dgm:spPr/>
      <dgm:t>
        <a:bodyPr/>
        <a:lstStyle/>
        <a:p>
          <a:endParaRPr lang="es-UY"/>
        </a:p>
      </dgm:t>
    </dgm:pt>
    <dgm:pt modelId="{9DF9455E-6AAD-415B-81DC-147E588AA534}" type="sibTrans" cxnId="{8D0BB9E5-874D-410D-BD75-E1E9DE688E36}">
      <dgm:prSet/>
      <dgm:spPr/>
      <dgm:t>
        <a:bodyPr/>
        <a:lstStyle/>
        <a:p>
          <a:endParaRPr lang="es-UY"/>
        </a:p>
      </dgm:t>
    </dgm:pt>
    <dgm:pt modelId="{7896B19D-D3CF-4717-8849-B5170559F6D3}">
      <dgm:prSet phldrT="[Texto]"/>
      <dgm:spPr/>
      <dgm:t>
        <a:bodyPr/>
        <a:lstStyle/>
        <a:p>
          <a:r>
            <a:rPr lang="es-UY" dirty="0" smtClean="0"/>
            <a:t>Centrado en la tarjeta </a:t>
          </a:r>
          <a:r>
            <a:rPr lang="es-UY" dirty="0" smtClean="0">
              <a:sym typeface="Wingdings" pitchFamily="2" charset="2"/>
            </a:rPr>
            <a:t></a:t>
          </a:r>
          <a:r>
            <a:rPr lang="es-UY" dirty="0" smtClean="0"/>
            <a:t> Centrado en el Back-</a:t>
          </a:r>
          <a:r>
            <a:rPr lang="es-UY" dirty="0" err="1" smtClean="0"/>
            <a:t>end</a:t>
          </a:r>
          <a:r>
            <a:rPr lang="es-UY" dirty="0" smtClean="0"/>
            <a:t> ("nube STM")</a:t>
          </a:r>
          <a:endParaRPr lang="es-UY" dirty="0"/>
        </a:p>
      </dgm:t>
    </dgm:pt>
    <dgm:pt modelId="{30737041-3F92-449B-A039-656B1F8035A1}" type="parTrans" cxnId="{1DCF6591-9CD0-4EA5-9199-E528BA2CEB35}">
      <dgm:prSet/>
      <dgm:spPr/>
      <dgm:t>
        <a:bodyPr/>
        <a:lstStyle/>
        <a:p>
          <a:endParaRPr lang="es-UY"/>
        </a:p>
      </dgm:t>
    </dgm:pt>
    <dgm:pt modelId="{5B9F5269-286C-45F2-A831-2FEEBCD39845}" type="sibTrans" cxnId="{1DCF6591-9CD0-4EA5-9199-E528BA2CEB35}">
      <dgm:prSet/>
      <dgm:spPr/>
      <dgm:t>
        <a:bodyPr/>
        <a:lstStyle/>
        <a:p>
          <a:endParaRPr lang="es-UY"/>
        </a:p>
      </dgm:t>
    </dgm:pt>
    <dgm:pt modelId="{0B94B419-11F0-4734-A6BC-8CA1C9E4F7DE}">
      <dgm:prSet phldrT="[Texto]"/>
      <dgm:spPr/>
      <dgm:t>
        <a:bodyPr/>
        <a:lstStyle/>
        <a:p>
          <a:r>
            <a:rPr lang="es-ES_tradnl" b="1" dirty="0" err="1" smtClean="0"/>
            <a:t>Go</a:t>
          </a:r>
          <a:r>
            <a:rPr lang="es-ES_tradnl" b="1" dirty="0" smtClean="0"/>
            <a:t> Mobile</a:t>
          </a:r>
          <a:endParaRPr lang="es-UY" b="1" dirty="0"/>
        </a:p>
      </dgm:t>
    </dgm:pt>
    <dgm:pt modelId="{183557AB-08DB-465A-B2F4-23FAB3D4513C}" type="parTrans" cxnId="{EA332377-4C5E-49CE-8B14-7E51FF4D0845}">
      <dgm:prSet/>
      <dgm:spPr/>
      <dgm:t>
        <a:bodyPr/>
        <a:lstStyle/>
        <a:p>
          <a:endParaRPr lang="es-UY"/>
        </a:p>
      </dgm:t>
    </dgm:pt>
    <dgm:pt modelId="{12D2E273-4F7F-4B0E-A962-D3E801AC3031}" type="sibTrans" cxnId="{EA332377-4C5E-49CE-8B14-7E51FF4D0845}">
      <dgm:prSet/>
      <dgm:spPr/>
      <dgm:t>
        <a:bodyPr/>
        <a:lstStyle/>
        <a:p>
          <a:endParaRPr lang="es-UY"/>
        </a:p>
      </dgm:t>
    </dgm:pt>
    <dgm:pt modelId="{109199AD-1B12-4C0C-BA28-BBD4761A9A61}">
      <dgm:prSet phldrT="[Texto]"/>
      <dgm:spPr/>
      <dgm:t>
        <a:bodyPr/>
        <a:lstStyle/>
        <a:p>
          <a:r>
            <a:rPr lang="es-ES_tradnl" dirty="0" smtClean="0"/>
            <a:t> ¿El móvil como punto de recarga?</a:t>
          </a:r>
          <a:endParaRPr lang="es-UY" dirty="0"/>
        </a:p>
      </dgm:t>
    </dgm:pt>
    <dgm:pt modelId="{02D07D4C-B0DC-4DA2-A514-34F506479367}" type="parTrans" cxnId="{32CCCC2C-4BFE-4A64-BF68-9A1795A68444}">
      <dgm:prSet/>
      <dgm:spPr/>
      <dgm:t>
        <a:bodyPr/>
        <a:lstStyle/>
        <a:p>
          <a:endParaRPr lang="es-UY"/>
        </a:p>
      </dgm:t>
    </dgm:pt>
    <dgm:pt modelId="{8B7B616A-574C-416E-A30E-556CBADAA2B7}" type="sibTrans" cxnId="{32CCCC2C-4BFE-4A64-BF68-9A1795A68444}">
      <dgm:prSet/>
      <dgm:spPr/>
      <dgm:t>
        <a:bodyPr/>
        <a:lstStyle/>
        <a:p>
          <a:endParaRPr lang="es-UY"/>
        </a:p>
      </dgm:t>
    </dgm:pt>
    <dgm:pt modelId="{3D4725E4-D780-40C5-9A4A-E7E47EAE310C}">
      <dgm:prSet phldrT="[Texto]"/>
      <dgm:spPr/>
      <dgm:t>
        <a:bodyPr/>
        <a:lstStyle/>
        <a:p>
          <a:r>
            <a:rPr lang="es-ES_tradnl" dirty="0" smtClean="0"/>
            <a:t> ¿ El móvil como tarjeta virtual?</a:t>
          </a:r>
          <a:endParaRPr lang="es-UY" dirty="0"/>
        </a:p>
      </dgm:t>
    </dgm:pt>
    <dgm:pt modelId="{F93F36DA-ECB9-4B09-BEDE-D2AE096FB329}" type="parTrans" cxnId="{CAAFF620-EB0A-476C-B2EC-6B61F10202A8}">
      <dgm:prSet/>
      <dgm:spPr/>
      <dgm:t>
        <a:bodyPr/>
        <a:lstStyle/>
        <a:p>
          <a:endParaRPr lang="es-UY"/>
        </a:p>
      </dgm:t>
    </dgm:pt>
    <dgm:pt modelId="{A057662A-8C11-4759-BA5A-1A06FD3C99E5}" type="sibTrans" cxnId="{CAAFF620-EB0A-476C-B2EC-6B61F10202A8}">
      <dgm:prSet/>
      <dgm:spPr/>
      <dgm:t>
        <a:bodyPr/>
        <a:lstStyle/>
        <a:p>
          <a:endParaRPr lang="es-UY"/>
        </a:p>
      </dgm:t>
    </dgm:pt>
    <dgm:pt modelId="{DB4E7ABB-DA07-48A2-9E42-6007CACC0625}">
      <dgm:prSet phldrT="[Texto]"/>
      <dgm:spPr/>
      <dgm:t>
        <a:bodyPr/>
        <a:lstStyle/>
        <a:p>
          <a:r>
            <a:rPr lang="es-ES_tradnl" b="1" dirty="0" err="1" smtClean="0"/>
            <a:t>Go</a:t>
          </a:r>
          <a:r>
            <a:rPr lang="es-ES_tradnl" b="1" dirty="0" smtClean="0"/>
            <a:t> Open</a:t>
          </a:r>
          <a:endParaRPr lang="es-UY" b="1" dirty="0"/>
        </a:p>
      </dgm:t>
    </dgm:pt>
    <dgm:pt modelId="{5FC34919-3F54-4C70-840F-7725043249A7}" type="parTrans" cxnId="{F2A3A9E7-FE69-4621-8206-361A3F48CF20}">
      <dgm:prSet/>
      <dgm:spPr/>
      <dgm:t>
        <a:bodyPr/>
        <a:lstStyle/>
        <a:p>
          <a:endParaRPr lang="es-UY"/>
        </a:p>
      </dgm:t>
    </dgm:pt>
    <dgm:pt modelId="{2B918BBF-48CB-42D5-98E8-CAE5C1B1D96B}" type="sibTrans" cxnId="{F2A3A9E7-FE69-4621-8206-361A3F48CF20}">
      <dgm:prSet/>
      <dgm:spPr/>
      <dgm:t>
        <a:bodyPr/>
        <a:lstStyle/>
        <a:p>
          <a:endParaRPr lang="es-UY"/>
        </a:p>
      </dgm:t>
    </dgm:pt>
    <dgm:pt modelId="{FEEC5BE7-5190-4BA2-AF42-ADBF95F75635}">
      <dgm:prSet phldrT="[Texto]"/>
      <dgm:spPr/>
      <dgm:t>
        <a:bodyPr/>
        <a:lstStyle/>
        <a:p>
          <a:r>
            <a:rPr lang="es-UY" dirty="0" smtClean="0"/>
            <a:t>Lógica en la nube STM ¿Post cálculo del viaje?, ¿Promociones?, ¿Tarifas variables según la Hora?, etc.</a:t>
          </a:r>
          <a:endParaRPr lang="es-UY" dirty="0"/>
        </a:p>
      </dgm:t>
    </dgm:pt>
    <dgm:pt modelId="{E1B13E97-47DC-4874-86D2-49FCD461266F}" type="parTrans" cxnId="{95957D54-1E6B-4F33-8875-E5CABAA551D3}">
      <dgm:prSet/>
      <dgm:spPr/>
      <dgm:t>
        <a:bodyPr/>
        <a:lstStyle/>
        <a:p>
          <a:endParaRPr lang="es-UY"/>
        </a:p>
      </dgm:t>
    </dgm:pt>
    <dgm:pt modelId="{DFA24006-5FA4-408E-A70C-AAD35ADFA6BB}" type="sibTrans" cxnId="{95957D54-1E6B-4F33-8875-E5CABAA551D3}">
      <dgm:prSet/>
      <dgm:spPr/>
      <dgm:t>
        <a:bodyPr/>
        <a:lstStyle/>
        <a:p>
          <a:endParaRPr lang="es-UY"/>
        </a:p>
      </dgm:t>
    </dgm:pt>
    <dgm:pt modelId="{CCF4BB3B-007E-4FDD-A728-A0FB0ECFC155}">
      <dgm:prSet phldrT="[Texto]"/>
      <dgm:spPr/>
      <dgm:t>
        <a:bodyPr/>
        <a:lstStyle/>
        <a:p>
          <a:r>
            <a:rPr lang="es-UY" dirty="0" smtClean="0"/>
            <a:t>¿ Traiga su propio medio de viaje RFID (Tarjeta, Móvil, Cédula, etc.) ?</a:t>
          </a:r>
          <a:endParaRPr lang="es-UY" dirty="0"/>
        </a:p>
      </dgm:t>
    </dgm:pt>
    <dgm:pt modelId="{C2E604BB-84D3-4988-A7BE-688CEAD17A22}" type="parTrans" cxnId="{DF8AFEB7-3C7D-44EE-B4B0-B96F882E5D11}">
      <dgm:prSet/>
      <dgm:spPr/>
      <dgm:t>
        <a:bodyPr/>
        <a:lstStyle/>
        <a:p>
          <a:endParaRPr lang="es-UY"/>
        </a:p>
      </dgm:t>
    </dgm:pt>
    <dgm:pt modelId="{4BBEEC4A-B3EF-4888-B210-15EB468DADB0}" type="sibTrans" cxnId="{DF8AFEB7-3C7D-44EE-B4B0-B96F882E5D11}">
      <dgm:prSet/>
      <dgm:spPr/>
      <dgm:t>
        <a:bodyPr/>
        <a:lstStyle/>
        <a:p>
          <a:endParaRPr lang="es-UY"/>
        </a:p>
      </dgm:t>
    </dgm:pt>
    <dgm:pt modelId="{64E5D90A-8277-4655-8FFD-7ECCB112448C}">
      <dgm:prSet phldrT="[Texto]"/>
      <dgm:spPr/>
      <dgm:t>
        <a:bodyPr/>
        <a:lstStyle/>
        <a:p>
          <a:r>
            <a:rPr lang="es-ES_tradnl" dirty="0" smtClean="0"/>
            <a:t> La tarjeta como un concepto, no como un plástico.</a:t>
          </a:r>
          <a:endParaRPr lang="es-UY" dirty="0"/>
        </a:p>
      </dgm:t>
    </dgm:pt>
    <dgm:pt modelId="{B29936A3-17E7-4A44-A2C8-331E25D3568A}" type="parTrans" cxnId="{7C7506D1-EE48-4B2E-92D9-920F4F52A627}">
      <dgm:prSet/>
      <dgm:spPr/>
    </dgm:pt>
    <dgm:pt modelId="{561853DF-5CCB-46F4-AC78-FD02DE8D5234}" type="sibTrans" cxnId="{7C7506D1-EE48-4B2E-92D9-920F4F52A627}">
      <dgm:prSet/>
      <dgm:spPr/>
    </dgm:pt>
    <dgm:pt modelId="{EC93CD58-2DE7-49E8-9601-E487FD5ADB3D}" type="pres">
      <dgm:prSet presAssocID="{D71E102F-E154-4D14-9924-B71F97D4B2EC}" presName="linear" presStyleCnt="0">
        <dgm:presLayoutVars>
          <dgm:dir/>
          <dgm:resizeHandles val="exact"/>
        </dgm:presLayoutVars>
      </dgm:prSet>
      <dgm:spPr/>
    </dgm:pt>
    <dgm:pt modelId="{BC28DFC1-907D-4BF8-B216-AAFF7790D3E8}" type="pres">
      <dgm:prSet presAssocID="{4560F50D-5294-449D-83D8-BA07D036C35E}" presName="comp" presStyleCnt="0"/>
      <dgm:spPr/>
    </dgm:pt>
    <dgm:pt modelId="{8CA0DFA1-F5BC-4D25-80FD-0D85C1A57B8D}" type="pres">
      <dgm:prSet presAssocID="{4560F50D-5294-449D-83D8-BA07D036C35E}" presName="box" presStyleLbl="node1" presStyleIdx="0" presStyleCnt="3"/>
      <dgm:spPr/>
      <dgm:t>
        <a:bodyPr/>
        <a:lstStyle/>
        <a:p>
          <a:endParaRPr lang="es-UY"/>
        </a:p>
      </dgm:t>
    </dgm:pt>
    <dgm:pt modelId="{2EA8BD5C-9DFE-4B81-A5C2-11B8CD1BE280}" type="pres">
      <dgm:prSet presAssocID="{4560F50D-5294-449D-83D8-BA07D036C35E}" presName="img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F62882BF-CDCB-4FD2-AC80-68373F7D6372}" type="pres">
      <dgm:prSet presAssocID="{4560F50D-5294-449D-83D8-BA07D036C35E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UY"/>
        </a:p>
      </dgm:t>
    </dgm:pt>
    <dgm:pt modelId="{A019567B-0FEB-4E80-A7BE-84A879B14068}" type="pres">
      <dgm:prSet presAssocID="{9DF9455E-6AAD-415B-81DC-147E588AA534}" presName="spacer" presStyleCnt="0"/>
      <dgm:spPr/>
    </dgm:pt>
    <dgm:pt modelId="{4AFE7836-95CD-485D-852F-69DF8B8C6229}" type="pres">
      <dgm:prSet presAssocID="{0B94B419-11F0-4734-A6BC-8CA1C9E4F7DE}" presName="comp" presStyleCnt="0"/>
      <dgm:spPr/>
    </dgm:pt>
    <dgm:pt modelId="{2C2A3E96-E2A9-4682-9B7F-98F4AD689C99}" type="pres">
      <dgm:prSet presAssocID="{0B94B419-11F0-4734-A6BC-8CA1C9E4F7DE}" presName="box" presStyleLbl="node1" presStyleIdx="1" presStyleCnt="3"/>
      <dgm:spPr/>
    </dgm:pt>
    <dgm:pt modelId="{A6D7432D-83FB-4516-9876-8121AC5B19A7}" type="pres">
      <dgm:prSet presAssocID="{0B94B419-11F0-4734-A6BC-8CA1C9E4F7DE}" presName="img" presStyleLbl="fgImgPlace1" presStyleIdx="1" presStyleCnt="3" custScaleX="5425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D9372BD1-6CBC-4F45-8D59-266063C64E07}" type="pres">
      <dgm:prSet presAssocID="{0B94B419-11F0-4734-A6BC-8CA1C9E4F7DE}" presName="text" presStyleLbl="node1" presStyleIdx="1" presStyleCnt="3">
        <dgm:presLayoutVars>
          <dgm:bulletEnabled val="1"/>
        </dgm:presLayoutVars>
      </dgm:prSet>
      <dgm:spPr/>
    </dgm:pt>
    <dgm:pt modelId="{F350D54F-5E83-4F44-93E3-23CA23066681}" type="pres">
      <dgm:prSet presAssocID="{12D2E273-4F7F-4B0E-A962-D3E801AC3031}" presName="spacer" presStyleCnt="0"/>
      <dgm:spPr/>
    </dgm:pt>
    <dgm:pt modelId="{5E31885A-B4FA-480E-B4A5-BA2009B35CD4}" type="pres">
      <dgm:prSet presAssocID="{DB4E7ABB-DA07-48A2-9E42-6007CACC0625}" presName="comp" presStyleCnt="0"/>
      <dgm:spPr/>
    </dgm:pt>
    <dgm:pt modelId="{99C7612C-1594-42D4-8C40-CA5A75ECA043}" type="pres">
      <dgm:prSet presAssocID="{DB4E7ABB-DA07-48A2-9E42-6007CACC0625}" presName="box" presStyleLbl="node1" presStyleIdx="2" presStyleCnt="3"/>
      <dgm:spPr/>
      <dgm:t>
        <a:bodyPr/>
        <a:lstStyle/>
        <a:p>
          <a:endParaRPr lang="es-UY"/>
        </a:p>
      </dgm:t>
    </dgm:pt>
    <dgm:pt modelId="{ACDAD811-E0F4-4E05-9A76-D6F896AC5125}" type="pres">
      <dgm:prSet presAssocID="{DB4E7ABB-DA07-48A2-9E42-6007CACC0625}" presName="img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A423BCE9-711A-4407-AB9E-16D9B6A64305}" type="pres">
      <dgm:prSet presAssocID="{DB4E7ABB-DA07-48A2-9E42-6007CACC0625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UY"/>
        </a:p>
      </dgm:t>
    </dgm:pt>
  </dgm:ptLst>
  <dgm:cxnLst>
    <dgm:cxn modelId="{95957D54-1E6B-4F33-8875-E5CABAA551D3}" srcId="{4560F50D-5294-449D-83D8-BA07D036C35E}" destId="{FEEC5BE7-5190-4BA2-AF42-ADBF95F75635}" srcOrd="1" destOrd="0" parTransId="{E1B13E97-47DC-4874-86D2-49FCD461266F}" sibTransId="{DFA24006-5FA4-408E-A70C-AAD35ADFA6BB}"/>
    <dgm:cxn modelId="{8D62756B-25F8-4D24-B272-8C2578E694E9}" type="presOf" srcId="{CCF4BB3B-007E-4FDD-A728-A0FB0ECFC155}" destId="{A423BCE9-711A-4407-AB9E-16D9B6A64305}" srcOrd="1" destOrd="1" presId="urn:microsoft.com/office/officeart/2005/8/layout/vList4"/>
    <dgm:cxn modelId="{EDCDC2E3-F6FE-41CE-919F-36D188876234}" type="presOf" srcId="{4560F50D-5294-449D-83D8-BA07D036C35E}" destId="{8CA0DFA1-F5BC-4D25-80FD-0D85C1A57B8D}" srcOrd="0" destOrd="0" presId="urn:microsoft.com/office/officeart/2005/8/layout/vList4"/>
    <dgm:cxn modelId="{F2A3A9E7-FE69-4621-8206-361A3F48CF20}" srcId="{D71E102F-E154-4D14-9924-B71F97D4B2EC}" destId="{DB4E7ABB-DA07-48A2-9E42-6007CACC0625}" srcOrd="2" destOrd="0" parTransId="{5FC34919-3F54-4C70-840F-7725043249A7}" sibTransId="{2B918BBF-48CB-42D5-98E8-CAE5C1B1D96B}"/>
    <dgm:cxn modelId="{51983A4B-3407-4C3F-B2B2-7902EB26EA87}" type="presOf" srcId="{0B94B419-11F0-4734-A6BC-8CA1C9E4F7DE}" destId="{D9372BD1-6CBC-4F45-8D59-266063C64E07}" srcOrd="1" destOrd="0" presId="urn:microsoft.com/office/officeart/2005/8/layout/vList4"/>
    <dgm:cxn modelId="{CAAFF620-EB0A-476C-B2EC-6B61F10202A8}" srcId="{0B94B419-11F0-4734-A6BC-8CA1C9E4F7DE}" destId="{3D4725E4-D780-40C5-9A4A-E7E47EAE310C}" srcOrd="1" destOrd="0" parTransId="{F93F36DA-ECB9-4B09-BEDE-D2AE096FB329}" sibTransId="{A057662A-8C11-4759-BA5A-1A06FD3C99E5}"/>
    <dgm:cxn modelId="{7C7506D1-EE48-4B2E-92D9-920F4F52A627}" srcId="{DB4E7ABB-DA07-48A2-9E42-6007CACC0625}" destId="{64E5D90A-8277-4655-8FFD-7ECCB112448C}" srcOrd="1" destOrd="0" parTransId="{B29936A3-17E7-4A44-A2C8-331E25D3568A}" sibTransId="{561853DF-5CCB-46F4-AC78-FD02DE8D5234}"/>
    <dgm:cxn modelId="{8458F543-475D-449F-8D7A-CFC17F66D8F7}" type="presOf" srcId="{FEEC5BE7-5190-4BA2-AF42-ADBF95F75635}" destId="{8CA0DFA1-F5BC-4D25-80FD-0D85C1A57B8D}" srcOrd="0" destOrd="2" presId="urn:microsoft.com/office/officeart/2005/8/layout/vList4"/>
    <dgm:cxn modelId="{32CCCC2C-4BFE-4A64-BF68-9A1795A68444}" srcId="{0B94B419-11F0-4734-A6BC-8CA1C9E4F7DE}" destId="{109199AD-1B12-4C0C-BA28-BBD4761A9A61}" srcOrd="0" destOrd="0" parTransId="{02D07D4C-B0DC-4DA2-A514-34F506479367}" sibTransId="{8B7B616A-574C-416E-A30E-556CBADAA2B7}"/>
    <dgm:cxn modelId="{DE501EB6-B0F3-4934-9D96-4FD694FE2B9A}" type="presOf" srcId="{4560F50D-5294-449D-83D8-BA07D036C35E}" destId="{F62882BF-CDCB-4FD2-AC80-68373F7D6372}" srcOrd="1" destOrd="0" presId="urn:microsoft.com/office/officeart/2005/8/layout/vList4"/>
    <dgm:cxn modelId="{E450E0B9-87C3-4314-B246-DCAAF684CF9B}" type="presOf" srcId="{64E5D90A-8277-4655-8FFD-7ECCB112448C}" destId="{99C7612C-1594-42D4-8C40-CA5A75ECA043}" srcOrd="0" destOrd="2" presId="urn:microsoft.com/office/officeart/2005/8/layout/vList4"/>
    <dgm:cxn modelId="{0453AF0B-0B0F-480F-BEE3-3ACC8A232FAF}" type="presOf" srcId="{7896B19D-D3CF-4717-8849-B5170559F6D3}" destId="{8CA0DFA1-F5BC-4D25-80FD-0D85C1A57B8D}" srcOrd="0" destOrd="1" presId="urn:microsoft.com/office/officeart/2005/8/layout/vList4"/>
    <dgm:cxn modelId="{AE846658-D0AE-459D-89AA-F5EA17127C06}" type="presOf" srcId="{109199AD-1B12-4C0C-BA28-BBD4761A9A61}" destId="{D9372BD1-6CBC-4F45-8D59-266063C64E07}" srcOrd="1" destOrd="1" presId="urn:microsoft.com/office/officeart/2005/8/layout/vList4"/>
    <dgm:cxn modelId="{1FE907DF-C2EF-4941-BBE2-FE8CD026A928}" type="presOf" srcId="{3D4725E4-D780-40C5-9A4A-E7E47EAE310C}" destId="{2C2A3E96-E2A9-4682-9B7F-98F4AD689C99}" srcOrd="0" destOrd="2" presId="urn:microsoft.com/office/officeart/2005/8/layout/vList4"/>
    <dgm:cxn modelId="{551FDD0A-B59C-48D4-800B-4C8A9AC330AC}" type="presOf" srcId="{D71E102F-E154-4D14-9924-B71F97D4B2EC}" destId="{EC93CD58-2DE7-49E8-9601-E487FD5ADB3D}" srcOrd="0" destOrd="0" presId="urn:microsoft.com/office/officeart/2005/8/layout/vList4"/>
    <dgm:cxn modelId="{53B8EBA5-DE2A-405B-BAB8-6AE35EF4D6A2}" type="presOf" srcId="{0B94B419-11F0-4734-A6BC-8CA1C9E4F7DE}" destId="{2C2A3E96-E2A9-4682-9B7F-98F4AD689C99}" srcOrd="0" destOrd="0" presId="urn:microsoft.com/office/officeart/2005/8/layout/vList4"/>
    <dgm:cxn modelId="{EA332377-4C5E-49CE-8B14-7E51FF4D0845}" srcId="{D71E102F-E154-4D14-9924-B71F97D4B2EC}" destId="{0B94B419-11F0-4734-A6BC-8CA1C9E4F7DE}" srcOrd="1" destOrd="0" parTransId="{183557AB-08DB-465A-B2F4-23FAB3D4513C}" sibTransId="{12D2E273-4F7F-4B0E-A962-D3E801AC3031}"/>
    <dgm:cxn modelId="{4746DBBE-4CC8-447E-AB16-32BAF91715A2}" type="presOf" srcId="{CCF4BB3B-007E-4FDD-A728-A0FB0ECFC155}" destId="{99C7612C-1594-42D4-8C40-CA5A75ECA043}" srcOrd="0" destOrd="1" presId="urn:microsoft.com/office/officeart/2005/8/layout/vList4"/>
    <dgm:cxn modelId="{1DCF6591-9CD0-4EA5-9199-E528BA2CEB35}" srcId="{4560F50D-5294-449D-83D8-BA07D036C35E}" destId="{7896B19D-D3CF-4717-8849-B5170559F6D3}" srcOrd="0" destOrd="0" parTransId="{30737041-3F92-449B-A039-656B1F8035A1}" sibTransId="{5B9F5269-286C-45F2-A831-2FEEBCD39845}"/>
    <dgm:cxn modelId="{DF8AFEB7-3C7D-44EE-B4B0-B96F882E5D11}" srcId="{DB4E7ABB-DA07-48A2-9E42-6007CACC0625}" destId="{CCF4BB3B-007E-4FDD-A728-A0FB0ECFC155}" srcOrd="0" destOrd="0" parTransId="{C2E604BB-84D3-4988-A7BE-688CEAD17A22}" sibTransId="{4BBEEC4A-B3EF-4888-B210-15EB468DADB0}"/>
    <dgm:cxn modelId="{8D0BB9E5-874D-410D-BD75-E1E9DE688E36}" srcId="{D71E102F-E154-4D14-9924-B71F97D4B2EC}" destId="{4560F50D-5294-449D-83D8-BA07D036C35E}" srcOrd="0" destOrd="0" parTransId="{0B3FC640-6AB2-48BB-8ADE-D11C7A6F0591}" sibTransId="{9DF9455E-6AAD-415B-81DC-147E588AA534}"/>
    <dgm:cxn modelId="{86F46578-61C8-4E8F-AB58-A650EE8BFF94}" type="presOf" srcId="{3D4725E4-D780-40C5-9A4A-E7E47EAE310C}" destId="{D9372BD1-6CBC-4F45-8D59-266063C64E07}" srcOrd="1" destOrd="2" presId="urn:microsoft.com/office/officeart/2005/8/layout/vList4"/>
    <dgm:cxn modelId="{8DF917F4-2194-4C83-B7AA-64D87AAF6428}" type="presOf" srcId="{FEEC5BE7-5190-4BA2-AF42-ADBF95F75635}" destId="{F62882BF-CDCB-4FD2-AC80-68373F7D6372}" srcOrd="1" destOrd="2" presId="urn:microsoft.com/office/officeart/2005/8/layout/vList4"/>
    <dgm:cxn modelId="{A22DBF41-0829-4D98-A9C1-16C632BEB8D4}" type="presOf" srcId="{DB4E7ABB-DA07-48A2-9E42-6007CACC0625}" destId="{99C7612C-1594-42D4-8C40-CA5A75ECA043}" srcOrd="0" destOrd="0" presId="urn:microsoft.com/office/officeart/2005/8/layout/vList4"/>
    <dgm:cxn modelId="{3440A223-1D39-4D87-BAE6-6857DCD70470}" type="presOf" srcId="{64E5D90A-8277-4655-8FFD-7ECCB112448C}" destId="{A423BCE9-711A-4407-AB9E-16D9B6A64305}" srcOrd="1" destOrd="2" presId="urn:microsoft.com/office/officeart/2005/8/layout/vList4"/>
    <dgm:cxn modelId="{713BE99F-C9BC-4BF1-9DDE-3D26E1525D81}" type="presOf" srcId="{109199AD-1B12-4C0C-BA28-BBD4761A9A61}" destId="{2C2A3E96-E2A9-4682-9B7F-98F4AD689C99}" srcOrd="0" destOrd="1" presId="urn:microsoft.com/office/officeart/2005/8/layout/vList4"/>
    <dgm:cxn modelId="{0A7C6DF9-B079-496C-80FF-BF23F9BA5DBF}" type="presOf" srcId="{7896B19D-D3CF-4717-8849-B5170559F6D3}" destId="{F62882BF-CDCB-4FD2-AC80-68373F7D6372}" srcOrd="1" destOrd="1" presId="urn:microsoft.com/office/officeart/2005/8/layout/vList4"/>
    <dgm:cxn modelId="{B1CFA07B-D579-40BA-B050-9410B473068B}" type="presOf" srcId="{DB4E7ABB-DA07-48A2-9E42-6007CACC0625}" destId="{A423BCE9-711A-4407-AB9E-16D9B6A64305}" srcOrd="1" destOrd="0" presId="urn:microsoft.com/office/officeart/2005/8/layout/vList4"/>
    <dgm:cxn modelId="{BE16F54B-D090-4CCE-80CC-A4E152A56E66}" type="presParOf" srcId="{EC93CD58-2DE7-49E8-9601-E487FD5ADB3D}" destId="{BC28DFC1-907D-4BF8-B216-AAFF7790D3E8}" srcOrd="0" destOrd="0" presId="urn:microsoft.com/office/officeart/2005/8/layout/vList4"/>
    <dgm:cxn modelId="{AD94177D-1BB9-4E13-944C-1C1F3DE4F961}" type="presParOf" srcId="{BC28DFC1-907D-4BF8-B216-AAFF7790D3E8}" destId="{8CA0DFA1-F5BC-4D25-80FD-0D85C1A57B8D}" srcOrd="0" destOrd="0" presId="urn:microsoft.com/office/officeart/2005/8/layout/vList4"/>
    <dgm:cxn modelId="{F4CE3FBD-0B1F-469E-B3A4-F64EA41A3360}" type="presParOf" srcId="{BC28DFC1-907D-4BF8-B216-AAFF7790D3E8}" destId="{2EA8BD5C-9DFE-4B81-A5C2-11B8CD1BE280}" srcOrd="1" destOrd="0" presId="urn:microsoft.com/office/officeart/2005/8/layout/vList4"/>
    <dgm:cxn modelId="{404D009C-81DD-4F1F-8E42-ED46BF555175}" type="presParOf" srcId="{BC28DFC1-907D-4BF8-B216-AAFF7790D3E8}" destId="{F62882BF-CDCB-4FD2-AC80-68373F7D6372}" srcOrd="2" destOrd="0" presId="urn:microsoft.com/office/officeart/2005/8/layout/vList4"/>
    <dgm:cxn modelId="{4D2EEFAC-FB9F-4742-A1C9-A8CFE3471358}" type="presParOf" srcId="{EC93CD58-2DE7-49E8-9601-E487FD5ADB3D}" destId="{A019567B-0FEB-4E80-A7BE-84A879B14068}" srcOrd="1" destOrd="0" presId="urn:microsoft.com/office/officeart/2005/8/layout/vList4"/>
    <dgm:cxn modelId="{3051CA8E-0DDB-43C3-B6FB-D26EA260ED5D}" type="presParOf" srcId="{EC93CD58-2DE7-49E8-9601-E487FD5ADB3D}" destId="{4AFE7836-95CD-485D-852F-69DF8B8C6229}" srcOrd="2" destOrd="0" presId="urn:microsoft.com/office/officeart/2005/8/layout/vList4"/>
    <dgm:cxn modelId="{762DE835-8D49-480A-A5CA-A9E5432FE708}" type="presParOf" srcId="{4AFE7836-95CD-485D-852F-69DF8B8C6229}" destId="{2C2A3E96-E2A9-4682-9B7F-98F4AD689C99}" srcOrd="0" destOrd="0" presId="urn:microsoft.com/office/officeart/2005/8/layout/vList4"/>
    <dgm:cxn modelId="{37C6BE16-E288-41B4-A38C-BA47B51DED78}" type="presParOf" srcId="{4AFE7836-95CD-485D-852F-69DF8B8C6229}" destId="{A6D7432D-83FB-4516-9876-8121AC5B19A7}" srcOrd="1" destOrd="0" presId="urn:microsoft.com/office/officeart/2005/8/layout/vList4"/>
    <dgm:cxn modelId="{5F80862A-37E5-416C-8469-0C5735DE530D}" type="presParOf" srcId="{4AFE7836-95CD-485D-852F-69DF8B8C6229}" destId="{D9372BD1-6CBC-4F45-8D59-266063C64E07}" srcOrd="2" destOrd="0" presId="urn:microsoft.com/office/officeart/2005/8/layout/vList4"/>
    <dgm:cxn modelId="{913EE03F-78DE-4F74-B028-6456A4295ECF}" type="presParOf" srcId="{EC93CD58-2DE7-49E8-9601-E487FD5ADB3D}" destId="{F350D54F-5E83-4F44-93E3-23CA23066681}" srcOrd="3" destOrd="0" presId="urn:microsoft.com/office/officeart/2005/8/layout/vList4"/>
    <dgm:cxn modelId="{842276F2-642B-4464-B0D2-F1005A0A2B8D}" type="presParOf" srcId="{EC93CD58-2DE7-49E8-9601-E487FD5ADB3D}" destId="{5E31885A-B4FA-480E-B4A5-BA2009B35CD4}" srcOrd="4" destOrd="0" presId="urn:microsoft.com/office/officeart/2005/8/layout/vList4"/>
    <dgm:cxn modelId="{E7E14D52-09D5-4F7F-96F9-3D257EB3BF91}" type="presParOf" srcId="{5E31885A-B4FA-480E-B4A5-BA2009B35CD4}" destId="{99C7612C-1594-42D4-8C40-CA5A75ECA043}" srcOrd="0" destOrd="0" presId="urn:microsoft.com/office/officeart/2005/8/layout/vList4"/>
    <dgm:cxn modelId="{718BB75D-BE5E-4814-9073-AE59F20CE8ED}" type="presParOf" srcId="{5E31885A-B4FA-480E-B4A5-BA2009B35CD4}" destId="{ACDAD811-E0F4-4E05-9A76-D6F896AC5125}" srcOrd="1" destOrd="0" presId="urn:microsoft.com/office/officeart/2005/8/layout/vList4"/>
    <dgm:cxn modelId="{86CA339C-0A4C-4677-BEFC-25C0E590F344}" type="presParOf" srcId="{5E31885A-B4FA-480E-B4A5-BA2009B35CD4}" destId="{A423BCE9-711A-4407-AB9E-16D9B6A64305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CA0DFA1-F5BC-4D25-80FD-0D85C1A57B8D}">
      <dsp:nvSpPr>
        <dsp:cNvPr id="0" name=""/>
        <dsp:cNvSpPr/>
      </dsp:nvSpPr>
      <dsp:spPr>
        <a:xfrm>
          <a:off x="0" y="0"/>
          <a:ext cx="6771860" cy="12699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900" b="1" kern="1200" dirty="0" err="1" smtClean="0"/>
            <a:t>Go</a:t>
          </a:r>
          <a:r>
            <a:rPr lang="es-ES_tradnl" sz="1900" b="1" kern="1200" dirty="0" smtClean="0"/>
            <a:t> Central</a:t>
          </a:r>
          <a:endParaRPr lang="es-UY" sz="1900" b="1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UY" sz="1500" kern="1200" dirty="0" smtClean="0"/>
            <a:t>Centrado en la tarjeta </a:t>
          </a:r>
          <a:r>
            <a:rPr lang="es-UY" sz="1500" kern="1200" dirty="0" smtClean="0">
              <a:sym typeface="Wingdings" pitchFamily="2" charset="2"/>
            </a:rPr>
            <a:t></a:t>
          </a:r>
          <a:r>
            <a:rPr lang="es-UY" sz="1500" kern="1200" dirty="0" smtClean="0"/>
            <a:t> Centrado en el Back-</a:t>
          </a:r>
          <a:r>
            <a:rPr lang="es-UY" sz="1500" kern="1200" dirty="0" err="1" smtClean="0"/>
            <a:t>end</a:t>
          </a:r>
          <a:r>
            <a:rPr lang="es-UY" sz="1500" kern="1200" dirty="0" smtClean="0"/>
            <a:t> ("nube STM")</a:t>
          </a:r>
          <a:endParaRPr lang="es-UY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UY" sz="1500" kern="1200" dirty="0" smtClean="0"/>
            <a:t>Lógica en la nube STM ¿Post cálculo del viaje?, ¿Promociones?, ¿Tarifas variables según la Hora?, etc.</a:t>
          </a:r>
          <a:endParaRPr lang="es-UY" sz="1500" kern="1200" dirty="0"/>
        </a:p>
      </dsp:txBody>
      <dsp:txXfrm>
        <a:off x="1481372" y="0"/>
        <a:ext cx="5290488" cy="1269999"/>
      </dsp:txXfrm>
    </dsp:sp>
    <dsp:sp modelId="{2EA8BD5C-9DFE-4B81-A5C2-11B8CD1BE280}">
      <dsp:nvSpPr>
        <dsp:cNvPr id="0" name=""/>
        <dsp:cNvSpPr/>
      </dsp:nvSpPr>
      <dsp:spPr>
        <a:xfrm>
          <a:off x="126999" y="126999"/>
          <a:ext cx="1354372" cy="101599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2C2A3E96-E2A9-4682-9B7F-98F4AD689C99}">
      <dsp:nvSpPr>
        <dsp:cNvPr id="0" name=""/>
        <dsp:cNvSpPr/>
      </dsp:nvSpPr>
      <dsp:spPr>
        <a:xfrm>
          <a:off x="0" y="1396999"/>
          <a:ext cx="6771860" cy="1270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900" b="1" kern="1200" dirty="0" err="1" smtClean="0"/>
            <a:t>Go</a:t>
          </a:r>
          <a:r>
            <a:rPr lang="es-ES_tradnl" sz="1900" b="1" kern="1200" dirty="0" smtClean="0"/>
            <a:t> Mobile</a:t>
          </a:r>
          <a:endParaRPr lang="es-UY" sz="1900" b="1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500" kern="1200" dirty="0" smtClean="0"/>
            <a:t> ¿El móvil como punto de recarga?</a:t>
          </a:r>
          <a:endParaRPr lang="es-UY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500" kern="1200" dirty="0" smtClean="0"/>
            <a:t> ¿ El móvil como tarjeta virtual?</a:t>
          </a:r>
          <a:endParaRPr lang="es-UY" sz="1500" kern="1200" dirty="0"/>
        </a:p>
      </dsp:txBody>
      <dsp:txXfrm>
        <a:off x="1481372" y="1396999"/>
        <a:ext cx="5290488" cy="1270000"/>
      </dsp:txXfrm>
    </dsp:sp>
    <dsp:sp modelId="{A6D7432D-83FB-4516-9876-8121AC5B19A7}">
      <dsp:nvSpPr>
        <dsp:cNvPr id="0" name=""/>
        <dsp:cNvSpPr/>
      </dsp:nvSpPr>
      <dsp:spPr>
        <a:xfrm>
          <a:off x="436792" y="1523999"/>
          <a:ext cx="734787" cy="101600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99C7612C-1594-42D4-8C40-CA5A75ECA043}">
      <dsp:nvSpPr>
        <dsp:cNvPr id="0" name=""/>
        <dsp:cNvSpPr/>
      </dsp:nvSpPr>
      <dsp:spPr>
        <a:xfrm>
          <a:off x="0" y="2793999"/>
          <a:ext cx="6771860" cy="12699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900" b="1" kern="1200" dirty="0" err="1" smtClean="0"/>
            <a:t>Go</a:t>
          </a:r>
          <a:r>
            <a:rPr lang="es-ES_tradnl" sz="1900" b="1" kern="1200" dirty="0" smtClean="0"/>
            <a:t> Open</a:t>
          </a:r>
          <a:endParaRPr lang="es-UY" sz="1900" b="1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UY" sz="1500" kern="1200" dirty="0" smtClean="0"/>
            <a:t>¿ Traiga su propio medio de viaje RFID (Tarjeta, Móvil, Cédula, etc.) ?</a:t>
          </a:r>
          <a:endParaRPr lang="es-UY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500" kern="1200" dirty="0" smtClean="0"/>
            <a:t> La tarjeta como un concepto, no como un plástico.</a:t>
          </a:r>
          <a:endParaRPr lang="es-UY" sz="1500" kern="1200" dirty="0"/>
        </a:p>
      </dsp:txBody>
      <dsp:txXfrm>
        <a:off x="1481372" y="2793999"/>
        <a:ext cx="5290488" cy="1269999"/>
      </dsp:txXfrm>
    </dsp:sp>
    <dsp:sp modelId="{ACDAD811-E0F4-4E05-9A76-D6F896AC5125}">
      <dsp:nvSpPr>
        <dsp:cNvPr id="0" name=""/>
        <dsp:cNvSpPr/>
      </dsp:nvSpPr>
      <dsp:spPr>
        <a:xfrm>
          <a:off x="126999" y="2920999"/>
          <a:ext cx="1354372" cy="101599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1897793978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3852" y="8684826"/>
            <a:ext cx="2972547" cy="457711"/>
          </a:xfrm>
          <a:prstGeom prst="rect">
            <a:avLst/>
          </a:prstGeom>
          <a:ln/>
        </p:spPr>
        <p:txBody>
          <a:bodyPr/>
          <a:lstStyle/>
          <a:p>
            <a:fld id="{CEE93E7D-53B6-4747-BA9D-12295F87ECB3}" type="slidenum">
              <a:rPr lang="es-ES"/>
              <a:pPr/>
              <a:t>2</a:t>
            </a:fld>
            <a:endParaRPr lang="es-ES"/>
          </a:p>
        </p:txBody>
      </p:sp>
      <p:sp>
        <p:nvSpPr>
          <p:cNvPr id="249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49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</p:spTree>
    <p:extLst>
      <p:ext uri="{BB962C8B-B14F-4D97-AF65-F5344CB8AC3E}">
        <p14:creationId xmlns="" xmlns:p14="http://schemas.microsoft.com/office/powerpoint/2010/main" val="36541813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3852" y="8684826"/>
            <a:ext cx="2972547" cy="457711"/>
          </a:xfrm>
          <a:prstGeom prst="rect">
            <a:avLst/>
          </a:prstGeom>
          <a:ln/>
        </p:spPr>
        <p:txBody>
          <a:bodyPr/>
          <a:lstStyle/>
          <a:p>
            <a:fld id="{CEE93E7D-53B6-4747-BA9D-12295F87ECB3}" type="slidenum">
              <a:rPr lang="es-ES"/>
              <a:pPr/>
              <a:t>7</a:t>
            </a:fld>
            <a:endParaRPr lang="es-ES"/>
          </a:p>
        </p:txBody>
      </p:sp>
      <p:sp>
        <p:nvSpPr>
          <p:cNvPr id="249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49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/>
              <a:t>La figura muestra esquematicamente el funcionamiento del echo-chargen</a:t>
            </a:r>
          </a:p>
        </p:txBody>
      </p:sp>
    </p:spTree>
    <p:extLst>
      <p:ext uri="{BB962C8B-B14F-4D97-AF65-F5344CB8AC3E}">
        <p14:creationId xmlns="" xmlns:p14="http://schemas.microsoft.com/office/powerpoint/2010/main" val="25137426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3852" y="8684826"/>
            <a:ext cx="2972547" cy="457711"/>
          </a:xfrm>
          <a:prstGeom prst="rect">
            <a:avLst/>
          </a:prstGeom>
          <a:ln/>
        </p:spPr>
        <p:txBody>
          <a:bodyPr/>
          <a:lstStyle/>
          <a:p>
            <a:fld id="{CEE93E7D-53B6-4747-BA9D-12295F87ECB3}" type="slidenum">
              <a:rPr lang="es-ES"/>
              <a:pPr/>
              <a:t>8</a:t>
            </a:fld>
            <a:endParaRPr lang="es-ES"/>
          </a:p>
        </p:txBody>
      </p:sp>
      <p:sp>
        <p:nvSpPr>
          <p:cNvPr id="249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49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</p:spTree>
    <p:extLst>
      <p:ext uri="{BB962C8B-B14F-4D97-AF65-F5344CB8AC3E}">
        <p14:creationId xmlns="" xmlns:p14="http://schemas.microsoft.com/office/powerpoint/2010/main" val="33146577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3852" y="8684826"/>
            <a:ext cx="2972547" cy="457711"/>
          </a:xfrm>
          <a:prstGeom prst="rect">
            <a:avLst/>
          </a:prstGeom>
          <a:ln/>
        </p:spPr>
        <p:txBody>
          <a:bodyPr/>
          <a:lstStyle/>
          <a:p>
            <a:fld id="{CEE93E7D-53B6-4747-BA9D-12295F87ECB3}" type="slidenum">
              <a:rPr lang="es-ES"/>
              <a:pPr/>
              <a:t>9</a:t>
            </a:fld>
            <a:endParaRPr lang="es-ES"/>
          </a:p>
        </p:txBody>
      </p:sp>
      <p:sp>
        <p:nvSpPr>
          <p:cNvPr id="249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49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</p:spTree>
    <p:extLst>
      <p:ext uri="{BB962C8B-B14F-4D97-AF65-F5344CB8AC3E}">
        <p14:creationId xmlns="" xmlns:p14="http://schemas.microsoft.com/office/powerpoint/2010/main" val="2517042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3852" y="8684826"/>
            <a:ext cx="2972547" cy="457711"/>
          </a:xfrm>
          <a:prstGeom prst="rect">
            <a:avLst/>
          </a:prstGeom>
          <a:ln/>
        </p:spPr>
        <p:txBody>
          <a:bodyPr/>
          <a:lstStyle/>
          <a:p>
            <a:fld id="{CEE93E7D-53B6-4747-BA9D-12295F87ECB3}" type="slidenum">
              <a:rPr lang="es-ES"/>
              <a:pPr/>
              <a:t>10</a:t>
            </a:fld>
            <a:endParaRPr lang="es-ES"/>
          </a:p>
        </p:txBody>
      </p:sp>
      <p:sp>
        <p:nvSpPr>
          <p:cNvPr id="249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49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</p:spTree>
    <p:extLst>
      <p:ext uri="{BB962C8B-B14F-4D97-AF65-F5344CB8AC3E}">
        <p14:creationId xmlns="" xmlns:p14="http://schemas.microsoft.com/office/powerpoint/2010/main" val="2517042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3852" y="8684826"/>
            <a:ext cx="2972547" cy="457711"/>
          </a:xfrm>
          <a:prstGeom prst="rect">
            <a:avLst/>
          </a:prstGeom>
          <a:ln/>
        </p:spPr>
        <p:txBody>
          <a:bodyPr/>
          <a:lstStyle/>
          <a:p>
            <a:fld id="{CEE93E7D-53B6-4747-BA9D-12295F87ECB3}" type="slidenum">
              <a:rPr lang="es-ES"/>
              <a:pPr/>
              <a:t>11</a:t>
            </a:fld>
            <a:endParaRPr lang="es-ES"/>
          </a:p>
        </p:txBody>
      </p:sp>
      <p:sp>
        <p:nvSpPr>
          <p:cNvPr id="249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49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</p:spTree>
    <p:extLst>
      <p:ext uri="{BB962C8B-B14F-4D97-AF65-F5344CB8AC3E}">
        <p14:creationId xmlns="" xmlns:p14="http://schemas.microsoft.com/office/powerpoint/2010/main" val="24044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U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t>‹Nº›</a:t>
            </a:fld>
            <a:endParaRPr lang="en-US"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t>‹Nº›</a:t>
            </a:fld>
            <a:endParaRPr lang="en-US"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t>‹Nº›</a:t>
            </a:fld>
            <a:endParaRPr lang="en-US"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t>‹Nº›</a:t>
            </a:fld>
            <a:endParaRPr lang="en-US"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t>‹Nº›</a:t>
            </a:fld>
            <a:endParaRPr lang="en-US"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t>‹Nº›</a:t>
            </a:fld>
            <a:endParaRPr lang="en-US"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t>‹Nº›</a:t>
            </a:fld>
            <a:endParaRPr lang="en-US"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t>‹Nº›</a:t>
            </a:fld>
            <a:endParaRPr lang="en-US"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t>‹Nº›</a:t>
            </a:fld>
            <a:endParaRPr lang="en-US"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t>‹Nº›</a:t>
            </a:fld>
            <a:endParaRPr lang="en-US"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UY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t>‹Nº›</a:t>
            </a:fld>
            <a:endParaRPr lang="en-US"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U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U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t>‹Nº›</a:t>
            </a:fld>
            <a:endParaRPr lang="en-US"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U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.png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jpeg"/><Relationship Id="rId10" Type="http://schemas.openxmlformats.org/officeDocument/2006/relationships/image" Target="../media/image26.jpeg"/><Relationship Id="rId4" Type="http://schemas.openxmlformats.org/officeDocument/2006/relationships/image" Target="../media/image2.png"/><Relationship Id="rId9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.pn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37.png"/><Relationship Id="rId4" Type="http://schemas.openxmlformats.org/officeDocument/2006/relationships/image" Target="../media/image2.png"/><Relationship Id="rId9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image" Target="../media/image10.jpeg"/><Relationship Id="rId5" Type="http://schemas.openxmlformats.org/officeDocument/2006/relationships/image" Target="../media/image1.png"/><Relationship Id="rId15" Type="http://schemas.openxmlformats.org/officeDocument/2006/relationships/image" Target="../media/image14.png"/><Relationship Id="rId10" Type="http://schemas.openxmlformats.org/officeDocument/2006/relationships/image" Target="../media/image9.emf"/><Relationship Id="rId4" Type="http://schemas.openxmlformats.org/officeDocument/2006/relationships/image" Target="../media/image5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21.png"/><Relationship Id="rId3" Type="http://schemas.openxmlformats.org/officeDocument/2006/relationships/image" Target="../media/image2.png"/><Relationship Id="rId7" Type="http://schemas.openxmlformats.org/officeDocument/2006/relationships/image" Target="../media/image17.png"/><Relationship Id="rId12" Type="http://schemas.openxmlformats.org/officeDocument/2006/relationships/image" Target="../media/image20.png"/><Relationship Id="rId2" Type="http://schemas.openxmlformats.org/officeDocument/2006/relationships/image" Target="../media/image1.png"/><Relationship Id="rId16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11" Type="http://schemas.openxmlformats.org/officeDocument/2006/relationships/image" Target="../media/image19.png"/><Relationship Id="rId5" Type="http://schemas.openxmlformats.org/officeDocument/2006/relationships/image" Target="../media/image16.png"/><Relationship Id="rId15" Type="http://schemas.openxmlformats.org/officeDocument/2006/relationships/image" Target="../media/image22.png"/><Relationship Id="rId10" Type="http://schemas.openxmlformats.org/officeDocument/2006/relationships/image" Target="../media/image18.png"/><Relationship Id="rId4" Type="http://schemas.openxmlformats.org/officeDocument/2006/relationships/image" Target="../media/image15.png"/><Relationship Id="rId9" Type="http://schemas.openxmlformats.org/officeDocument/2006/relationships/image" Target="../media/image7.png"/><Relationship Id="rId1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1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3.jpeg"/><Relationship Id="rId5" Type="http://schemas.openxmlformats.org/officeDocument/2006/relationships/image" Target="../media/image28.png"/><Relationship Id="rId10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6986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es-UY" dirty="0" smtClean="0"/>
              <a:t>¿Cómo colabora la tarjeta </a:t>
            </a:r>
            <a:r>
              <a:rPr lang="es-UY" b="1" dirty="0" smtClean="0"/>
              <a:t>STM</a:t>
            </a:r>
            <a:r>
              <a:rPr lang="es-UY" dirty="0" smtClean="0"/>
              <a:t> </a:t>
            </a:r>
            <a:br>
              <a:rPr lang="es-UY" dirty="0" smtClean="0"/>
            </a:br>
            <a:r>
              <a:rPr lang="es-UY" dirty="0" smtClean="0"/>
              <a:t>para un Transporte Público</a:t>
            </a:r>
            <a:br>
              <a:rPr lang="es-UY" dirty="0" smtClean="0"/>
            </a:br>
            <a:r>
              <a:rPr lang="es-UY" dirty="0" smtClean="0"/>
              <a:t> más inteligente?</a:t>
            </a:r>
            <a:endParaRPr lang="es-UY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7800" y="167407"/>
            <a:ext cx="1917700" cy="655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17486" y="167407"/>
            <a:ext cx="18192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/>
          <a:srcRect l="1887" t="2953" r="2736" b="3754"/>
          <a:stretch>
            <a:fillRect/>
          </a:stretch>
        </p:blipFill>
        <p:spPr bwMode="auto">
          <a:xfrm>
            <a:off x="3721100" y="4632325"/>
            <a:ext cx="2000897" cy="1250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7" name="Rectangle 1029"/>
          <p:cNvSpPr>
            <a:spLocks noGrp="1" noChangeArrowheads="1"/>
          </p:cNvSpPr>
          <p:nvPr>
            <p:ph type="body" idx="1"/>
          </p:nvPr>
        </p:nvSpPr>
        <p:spPr>
          <a:xfrm>
            <a:off x="1240402" y="1647501"/>
            <a:ext cx="7332098" cy="47244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endParaRPr lang="es-ES_tradnl" sz="1800" dirty="0" smtClean="0">
              <a:latin typeface="Calibri" pitchFamily="34" charset="0"/>
            </a:endParaRPr>
          </a:p>
          <a:p>
            <a:pPr>
              <a:lnSpc>
                <a:spcPct val="90000"/>
              </a:lnSpc>
            </a:pPr>
            <a:r>
              <a:rPr lang="es-ES_tradnl" sz="1800" b="1" dirty="0" smtClean="0">
                <a:latin typeface="Calibri" pitchFamily="34" charset="0"/>
              </a:rPr>
              <a:t>Acción</a:t>
            </a:r>
            <a:r>
              <a:rPr lang="es-ES_tradnl" sz="1800" dirty="0" smtClean="0">
                <a:latin typeface="Calibri" pitchFamily="34" charset="0"/>
              </a:rPr>
              <a:t>: Habilitar que todos los medios virtuales de recarga que adhieran a la Licitación 600/2016, generen saldo a transferir a la tarjeta STM. </a:t>
            </a:r>
            <a:endParaRPr lang="es-ES" sz="2000" dirty="0">
              <a:latin typeface="Calibri" pitchFamily="34" charset="0"/>
            </a:endParaRPr>
          </a:p>
          <a:p>
            <a:pPr>
              <a:lnSpc>
                <a:spcPct val="90000"/>
              </a:lnSpc>
              <a:buNone/>
            </a:pPr>
            <a:endParaRPr lang="es-ES" sz="2000" dirty="0"/>
          </a:p>
        </p:txBody>
      </p:sp>
      <p:sp>
        <p:nvSpPr>
          <p:cNvPr id="248836" name="Rectangle 1028"/>
          <p:cNvSpPr>
            <a:spLocks noGrp="1" noChangeArrowheads="1"/>
          </p:cNvSpPr>
          <p:nvPr>
            <p:ph type="title"/>
          </p:nvPr>
        </p:nvSpPr>
        <p:spPr>
          <a:xfrm>
            <a:off x="177801" y="933018"/>
            <a:ext cx="8870950" cy="6413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_tradnl" sz="2800" b="1" dirty="0" smtClean="0"/>
              <a:t>Estrategia </a:t>
            </a:r>
            <a:r>
              <a:rPr lang="es-ES_tradnl" sz="2800" b="1" dirty="0" smtClean="0"/>
              <a:t>IV: </a:t>
            </a:r>
            <a:r>
              <a:rPr lang="es-ES_tradnl" sz="2800" b="1" dirty="0" smtClean="0">
                <a:latin typeface="Calibri" pitchFamily="34" charset="0"/>
              </a:rPr>
              <a:t>“</a:t>
            </a:r>
            <a:r>
              <a:rPr lang="es-ES_tradnl" sz="2800" b="1" dirty="0" err="1" smtClean="0">
                <a:latin typeface="Calibri" pitchFamily="34" charset="0"/>
              </a:rPr>
              <a:t>Comprá</a:t>
            </a:r>
            <a:r>
              <a:rPr lang="es-ES_tradnl" sz="2800" b="1" dirty="0" smtClean="0">
                <a:latin typeface="Calibri" pitchFamily="34" charset="0"/>
              </a:rPr>
              <a:t> </a:t>
            </a:r>
            <a:r>
              <a:rPr lang="es-ES_tradnl" sz="2800" b="1" dirty="0" smtClean="0">
                <a:latin typeface="Calibri" pitchFamily="34" charset="0"/>
              </a:rPr>
              <a:t>por Internet </a:t>
            </a:r>
            <a:r>
              <a:rPr lang="es-ES_tradnl" sz="2800" b="1" dirty="0" smtClean="0">
                <a:latin typeface="Calibri" pitchFamily="34" charset="0"/>
              </a:rPr>
              <a:t>la </a:t>
            </a:r>
            <a:r>
              <a:rPr lang="es-ES_tradnl" sz="2800" b="1" dirty="0" smtClean="0">
                <a:latin typeface="Calibri" pitchFamily="34" charset="0"/>
              </a:rPr>
              <a:t>recarga de tu </a:t>
            </a:r>
            <a:r>
              <a:rPr lang="es-ES_tradnl" sz="2800" b="1" dirty="0" smtClean="0">
                <a:latin typeface="Calibri" pitchFamily="34" charset="0"/>
              </a:rPr>
              <a:t>STM”</a:t>
            </a:r>
            <a:endParaRPr lang="es-ES_tradnl" sz="2800" b="1" dirty="0">
              <a:latin typeface="+mn-lt"/>
            </a:endParaRPr>
          </a:p>
        </p:txBody>
      </p:sp>
      <p:sp>
        <p:nvSpPr>
          <p:cNvPr id="4" name="3 Flecha abajo"/>
          <p:cNvSpPr/>
          <p:nvPr/>
        </p:nvSpPr>
        <p:spPr>
          <a:xfrm>
            <a:off x="495301" y="1828800"/>
            <a:ext cx="281984" cy="3609976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cxnSp>
        <p:nvCxnSpPr>
          <p:cNvPr id="11" name="10 Conector recto"/>
          <p:cNvCxnSpPr/>
          <p:nvPr/>
        </p:nvCxnSpPr>
        <p:spPr>
          <a:xfrm>
            <a:off x="97838" y="2101821"/>
            <a:ext cx="718459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11 CuadroTexto"/>
          <p:cNvSpPr txBox="1"/>
          <p:nvPr/>
        </p:nvSpPr>
        <p:spPr>
          <a:xfrm>
            <a:off x="97838" y="1822833"/>
            <a:ext cx="53256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 smtClean="0"/>
              <a:t>2016</a:t>
            </a:r>
          </a:p>
          <a:p>
            <a:endParaRPr lang="es-ES" sz="1100" dirty="0" smtClean="0"/>
          </a:p>
          <a:p>
            <a:r>
              <a:rPr lang="es-ES" sz="1100" dirty="0" smtClean="0"/>
              <a:t>2017</a:t>
            </a:r>
            <a:endParaRPr lang="es-ES" sz="1100" dirty="0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7800" y="167407"/>
            <a:ext cx="1917700" cy="655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17486" y="167407"/>
            <a:ext cx="18192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2" name="Picture 2" descr="Resultado de imagen de e-banki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67537" y="3203823"/>
            <a:ext cx="1923761" cy="104432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5844" name="Picture 4" descr="Resultado de imagen de e-banking"/>
          <p:cNvPicPr>
            <a:picLocks noChangeAspect="1" noChangeArrowheads="1"/>
          </p:cNvPicPr>
          <p:nvPr/>
        </p:nvPicPr>
        <p:blipFill>
          <a:blip r:embed="rId6"/>
          <a:srcRect r="12866"/>
          <a:stretch>
            <a:fillRect/>
          </a:stretch>
        </p:blipFill>
        <p:spPr bwMode="auto">
          <a:xfrm>
            <a:off x="1291362" y="4792662"/>
            <a:ext cx="1804263" cy="13700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13 Flecha derecha"/>
          <p:cNvSpPr/>
          <p:nvPr/>
        </p:nvSpPr>
        <p:spPr>
          <a:xfrm>
            <a:off x="3229868" y="4365719"/>
            <a:ext cx="894458" cy="453835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pic>
        <p:nvPicPr>
          <p:cNvPr id="15" name="Picture 2" descr="Resultado de imagen de server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107371" y="4009393"/>
            <a:ext cx="1555317" cy="1166488"/>
          </a:xfrm>
          <a:prstGeom prst="rect">
            <a:avLst/>
          </a:prstGeom>
          <a:noFill/>
        </p:spPr>
      </p:pic>
      <p:pic>
        <p:nvPicPr>
          <p:cNvPr id="16" name="Picture 10"/>
          <p:cNvPicPr>
            <a:picLocks noChangeAspect="1" noChangeArrowheads="1"/>
          </p:cNvPicPr>
          <p:nvPr/>
        </p:nvPicPr>
        <p:blipFill>
          <a:blip r:embed="rId4" cstate="print"/>
          <a:srcRect r="48819"/>
          <a:stretch>
            <a:fillRect/>
          </a:stretch>
        </p:blipFill>
        <p:spPr bwMode="auto">
          <a:xfrm>
            <a:off x="4450511" y="3490281"/>
            <a:ext cx="931114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16 Flecha derecha"/>
          <p:cNvSpPr/>
          <p:nvPr/>
        </p:nvSpPr>
        <p:spPr>
          <a:xfrm>
            <a:off x="5748413" y="4365719"/>
            <a:ext cx="894458" cy="453835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8"/>
          <a:srcRect l="1887" t="2953" r="2736" b="3754"/>
          <a:stretch>
            <a:fillRect/>
          </a:stretch>
        </p:blipFill>
        <p:spPr bwMode="auto">
          <a:xfrm>
            <a:off x="7200216" y="5962650"/>
            <a:ext cx="1295856" cy="8101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1" name="32 Grupo"/>
          <p:cNvGrpSpPr/>
          <p:nvPr/>
        </p:nvGrpSpPr>
        <p:grpSpPr>
          <a:xfrm>
            <a:off x="6131184" y="3032373"/>
            <a:ext cx="2917566" cy="2131746"/>
            <a:chOff x="3257935" y="1408111"/>
            <a:chExt cx="7200689" cy="5261249"/>
          </a:xfrm>
        </p:grpSpPr>
        <p:pic>
          <p:nvPicPr>
            <p:cNvPr id="22" name="Picture 2" descr="C:\Users\desa\AppData\Local\Temp\labanca-centro.jpg"/>
            <p:cNvPicPr>
              <a:picLocks noChangeAspect="1" noChangeArrowheads="1"/>
            </p:cNvPicPr>
            <p:nvPr/>
          </p:nvPicPr>
          <p:blipFill>
            <a:blip r:embed="rId9" cstate="print"/>
            <a:srcRect b="41288"/>
            <a:stretch>
              <a:fillRect/>
            </a:stretch>
          </p:blipFill>
          <p:spPr bwMode="auto">
            <a:xfrm>
              <a:off x="5159896" y="4260472"/>
              <a:ext cx="5298728" cy="240888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3" name="Picture 7" descr="C:\Users\desa\AppData\Local\Temp\labanca-periferia.jpg"/>
            <p:cNvPicPr>
              <a:picLocks noChangeAspect="1" noChangeArrowheads="1"/>
            </p:cNvPicPr>
            <p:nvPr/>
          </p:nvPicPr>
          <p:blipFill>
            <a:blip r:embed="rId10" cstate="print"/>
            <a:srcRect b="40550"/>
            <a:stretch>
              <a:fillRect/>
            </a:stretch>
          </p:blipFill>
          <p:spPr bwMode="auto">
            <a:xfrm>
              <a:off x="3257935" y="1408111"/>
              <a:ext cx="5995247" cy="274708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24" name="23 Flecha derecha"/>
          <p:cNvSpPr/>
          <p:nvPr/>
        </p:nvSpPr>
        <p:spPr>
          <a:xfrm rot="5400000">
            <a:off x="7545262" y="5383433"/>
            <a:ext cx="647947" cy="453835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7" name="Rectangle 1029"/>
          <p:cNvSpPr>
            <a:spLocks noGrp="1" noChangeArrowheads="1"/>
          </p:cNvSpPr>
          <p:nvPr>
            <p:ph type="body" idx="1"/>
          </p:nvPr>
        </p:nvSpPr>
        <p:spPr>
          <a:xfrm>
            <a:off x="1240401" y="1828476"/>
            <a:ext cx="7496359" cy="97697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endParaRPr lang="es-ES_tradnl" sz="1800" dirty="0" smtClean="0">
              <a:latin typeface="Calibri" pitchFamily="34" charset="0"/>
            </a:endParaRPr>
          </a:p>
          <a:p>
            <a:pPr>
              <a:lnSpc>
                <a:spcPct val="90000"/>
              </a:lnSpc>
            </a:pPr>
            <a:r>
              <a:rPr lang="es-ES_tradnl" sz="1800" b="1" dirty="0" smtClean="0">
                <a:latin typeface="Calibri" pitchFamily="34" charset="0"/>
              </a:rPr>
              <a:t>Acción</a:t>
            </a:r>
            <a:r>
              <a:rPr lang="es-ES_tradnl" sz="1800" dirty="0" smtClean="0">
                <a:latin typeface="Calibri" pitchFamily="34" charset="0"/>
              </a:rPr>
              <a:t>: incorporar el pago del taxi  mediante la tarjeta STM.</a:t>
            </a:r>
          </a:p>
          <a:p>
            <a:pPr>
              <a:lnSpc>
                <a:spcPct val="90000"/>
              </a:lnSpc>
            </a:pPr>
            <a:endParaRPr lang="es-ES_tradnl" sz="2000" dirty="0">
              <a:latin typeface="Calibri" pitchFamily="34" charset="0"/>
            </a:endParaRPr>
          </a:p>
          <a:p>
            <a:pPr>
              <a:lnSpc>
                <a:spcPct val="90000"/>
              </a:lnSpc>
            </a:pPr>
            <a:endParaRPr lang="es-ES" sz="2000" dirty="0">
              <a:latin typeface="Calibri" pitchFamily="34" charset="0"/>
            </a:endParaRPr>
          </a:p>
          <a:p>
            <a:pPr>
              <a:lnSpc>
                <a:spcPct val="90000"/>
              </a:lnSpc>
              <a:buNone/>
            </a:pPr>
            <a:endParaRPr lang="es-ES" sz="2000" dirty="0"/>
          </a:p>
        </p:txBody>
      </p:sp>
      <p:sp>
        <p:nvSpPr>
          <p:cNvPr id="4" name="3 Flecha abajo"/>
          <p:cNvSpPr/>
          <p:nvPr/>
        </p:nvSpPr>
        <p:spPr>
          <a:xfrm>
            <a:off x="495301" y="1828800"/>
            <a:ext cx="281984" cy="3609976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cxnSp>
        <p:nvCxnSpPr>
          <p:cNvPr id="11" name="10 Conector recto"/>
          <p:cNvCxnSpPr/>
          <p:nvPr/>
        </p:nvCxnSpPr>
        <p:spPr>
          <a:xfrm>
            <a:off x="97838" y="2101821"/>
            <a:ext cx="718459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11 CuadroTexto"/>
          <p:cNvSpPr txBox="1"/>
          <p:nvPr/>
        </p:nvSpPr>
        <p:spPr>
          <a:xfrm>
            <a:off x="97838" y="1826975"/>
            <a:ext cx="532563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 smtClean="0"/>
              <a:t>2016</a:t>
            </a:r>
          </a:p>
          <a:p>
            <a:endParaRPr lang="es-ES" sz="1100" dirty="0" smtClean="0"/>
          </a:p>
          <a:p>
            <a:r>
              <a:rPr lang="es-ES" sz="1100" dirty="0" smtClean="0"/>
              <a:t>2017</a:t>
            </a:r>
          </a:p>
          <a:p>
            <a:endParaRPr lang="es-ES" sz="1100" dirty="0" smtClean="0"/>
          </a:p>
          <a:p>
            <a:endParaRPr lang="es-ES" sz="1100" dirty="0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7800" y="167407"/>
            <a:ext cx="1917700" cy="655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17486" y="167407"/>
            <a:ext cx="18192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12641" y="3548012"/>
            <a:ext cx="1543259" cy="966677"/>
          </a:xfrm>
          <a:prstGeom prst="rect">
            <a:avLst/>
          </a:prstGeom>
          <a:ln>
            <a:noFill/>
          </a:ln>
          <a:effectLst/>
        </p:spPr>
      </p:pic>
      <p:sp>
        <p:nvSpPr>
          <p:cNvPr id="13" name="Rectangle 1028"/>
          <p:cNvSpPr txBox="1">
            <a:spLocks noChangeArrowheads="1"/>
          </p:cNvSpPr>
          <p:nvPr/>
        </p:nvSpPr>
        <p:spPr>
          <a:xfrm>
            <a:off x="97839" y="933018"/>
            <a:ext cx="8950912" cy="6413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Estrategia V: </a:t>
            </a:r>
            <a:r>
              <a:rPr kumimoji="0" lang="es-ES_tradnl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“La STM también te sirve para pagar el TAXI”</a:t>
            </a:r>
            <a:endParaRPr kumimoji="0" lang="es-ES_tradnl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pic>
        <p:nvPicPr>
          <p:cNvPr id="17" name="Picture 152"/>
          <p:cNvPicPr>
            <a:picLocks noChangeAspect="1" noChangeArrowheads="1"/>
          </p:cNvPicPr>
          <p:nvPr/>
        </p:nvPicPr>
        <p:blipFill>
          <a:blip r:embed="rId6"/>
          <a:srcRect r="4791"/>
          <a:stretch>
            <a:fillRect/>
          </a:stretch>
        </p:blipFill>
        <p:spPr bwMode="auto">
          <a:xfrm>
            <a:off x="1742514" y="3594578"/>
            <a:ext cx="5334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4" descr="Resultado de imagen para barato y caro"/>
          <p:cNvPicPr>
            <a:picLocks noChangeAspect="1" noChangeArrowheads="1"/>
          </p:cNvPicPr>
          <p:nvPr/>
        </p:nvPicPr>
        <p:blipFill>
          <a:blip r:embed="rId7"/>
          <a:srcRect r="49341"/>
          <a:stretch>
            <a:fillRect/>
          </a:stretch>
        </p:blipFill>
        <p:spPr bwMode="auto">
          <a:xfrm>
            <a:off x="7554090" y="3682848"/>
            <a:ext cx="728959" cy="821367"/>
          </a:xfrm>
          <a:prstGeom prst="rect">
            <a:avLst/>
          </a:prstGeom>
          <a:noFill/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8"/>
          <a:srcRect l="1887" t="2953" r="2736" b="3754"/>
          <a:stretch>
            <a:fillRect/>
          </a:stretch>
        </p:blipFill>
        <p:spPr bwMode="auto">
          <a:xfrm>
            <a:off x="2944252" y="3662572"/>
            <a:ext cx="1295856" cy="8101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" name="Text Box 149"/>
          <p:cNvSpPr txBox="1">
            <a:spLocks noChangeArrowheads="1"/>
          </p:cNvSpPr>
          <p:nvPr/>
        </p:nvSpPr>
        <p:spPr bwMode="auto">
          <a:xfrm>
            <a:off x="2422293" y="3775266"/>
            <a:ext cx="38893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UY" sz="3200" dirty="0"/>
              <a:t>+</a:t>
            </a:r>
            <a:endParaRPr lang="es-ES" sz="3200" dirty="0"/>
          </a:p>
        </p:txBody>
      </p:sp>
      <p:sp>
        <p:nvSpPr>
          <p:cNvPr id="23" name="Text Box 149"/>
          <p:cNvSpPr txBox="1">
            <a:spLocks noChangeArrowheads="1"/>
          </p:cNvSpPr>
          <p:nvPr/>
        </p:nvSpPr>
        <p:spPr bwMode="auto">
          <a:xfrm>
            <a:off x="7104276" y="3775266"/>
            <a:ext cx="38893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UY" sz="3200" dirty="0" smtClean="0"/>
              <a:t>=</a:t>
            </a:r>
            <a:endParaRPr lang="es-ES" sz="3200" dirty="0"/>
          </a:p>
        </p:txBody>
      </p:sp>
      <p:sp>
        <p:nvSpPr>
          <p:cNvPr id="24" name="23 Flecha derecha"/>
          <p:cNvSpPr/>
          <p:nvPr/>
        </p:nvSpPr>
        <p:spPr>
          <a:xfrm>
            <a:off x="4443720" y="3863550"/>
            <a:ext cx="622275" cy="408207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pic>
        <p:nvPicPr>
          <p:cNvPr id="25" name="Picture 151" descr="signo-dolar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000235" y="4011878"/>
            <a:ext cx="271042" cy="271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783677"/>
            <a:ext cx="7772400" cy="16986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s-UY" dirty="0" smtClean="0"/>
              <a:t>¿</a:t>
            </a:r>
            <a:r>
              <a:rPr lang="es-UY" dirty="0" smtClean="0"/>
              <a:t>Qué</a:t>
            </a:r>
            <a:r>
              <a:rPr lang="es-UY" dirty="0" smtClean="0"/>
              <a:t> </a:t>
            </a:r>
            <a:r>
              <a:rPr lang="es-UY" dirty="0" smtClean="0"/>
              <a:t>tendencias </a:t>
            </a:r>
            <a:r>
              <a:rPr lang="es-UY" dirty="0" smtClean="0"/>
              <a:t>de </a:t>
            </a:r>
            <a:r>
              <a:rPr lang="es-UY" dirty="0" err="1" smtClean="0"/>
              <a:t>ticketing</a:t>
            </a:r>
            <a:r>
              <a:rPr lang="es-UY" dirty="0" smtClean="0"/>
              <a:t> de transporte estamos explorando?</a:t>
            </a:r>
            <a:endParaRPr lang="es-UY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7800" y="167407"/>
            <a:ext cx="1917700" cy="655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17486" y="167407"/>
            <a:ext cx="18192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Rectángulo"/>
          <p:cNvSpPr/>
          <p:nvPr/>
        </p:nvSpPr>
        <p:spPr>
          <a:xfrm>
            <a:off x="2286000" y="316739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UY" dirty="0" smtClean="0"/>
              <a:t>Centrado en la tarjeta --&gt; Centrado en back-</a:t>
            </a:r>
            <a:r>
              <a:rPr lang="es-UY" dirty="0" err="1" smtClean="0"/>
              <a:t>end</a:t>
            </a:r>
            <a:r>
              <a:rPr lang="es-UY" dirty="0" smtClean="0"/>
              <a:t> ("nube STM")</a:t>
            </a:r>
            <a:endParaRPr lang="es-UY" dirty="0"/>
          </a:p>
        </p:txBody>
      </p:sp>
      <p:graphicFrame>
        <p:nvGraphicFramePr>
          <p:cNvPr id="10" name="9 Diagrama"/>
          <p:cNvGraphicFramePr/>
          <p:nvPr/>
        </p:nvGraphicFramePr>
        <p:xfrm>
          <a:off x="1523999" y="2482302"/>
          <a:ext cx="6771861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857250"/>
            <a:ext cx="8229600" cy="1143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es-UY" dirty="0" smtClean="0"/>
              <a:t>Dan soporte técnico a la tarjeta STM…</a:t>
            </a:r>
            <a:endParaRPr lang="es-UY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7800" y="167407"/>
            <a:ext cx="1917700" cy="655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17486" y="167407"/>
            <a:ext cx="18192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1 Título"/>
          <p:cNvSpPr txBox="1">
            <a:spLocks/>
          </p:cNvSpPr>
          <p:nvPr/>
        </p:nvSpPr>
        <p:spPr>
          <a:xfrm>
            <a:off x="6187236" y="5715000"/>
            <a:ext cx="2956764" cy="1143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UY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Muchas gracias…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6544" y="2199861"/>
            <a:ext cx="7190691" cy="3932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Flecha abajo"/>
          <p:cNvSpPr/>
          <p:nvPr/>
        </p:nvSpPr>
        <p:spPr>
          <a:xfrm>
            <a:off x="496238" y="1257106"/>
            <a:ext cx="281984" cy="5438968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48837" name="Rectangle 1029"/>
          <p:cNvSpPr>
            <a:spLocks noGrp="1" noChangeArrowheads="1"/>
          </p:cNvSpPr>
          <p:nvPr>
            <p:ph type="body" idx="1"/>
          </p:nvPr>
        </p:nvSpPr>
        <p:spPr>
          <a:xfrm>
            <a:off x="1240402" y="1409375"/>
            <a:ext cx="5852410" cy="5286699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90000"/>
              </a:lnSpc>
            </a:pPr>
            <a:endParaRPr lang="es-ES_tradnl" sz="1800" dirty="0" smtClean="0">
              <a:latin typeface="Calibri" pitchFamily="34" charset="0"/>
            </a:endParaRPr>
          </a:p>
          <a:p>
            <a:pPr>
              <a:lnSpc>
                <a:spcPct val="90000"/>
              </a:lnSpc>
            </a:pPr>
            <a:r>
              <a:rPr lang="es-ES_tradnl" sz="2400" dirty="0" smtClean="0">
                <a:latin typeface="Calibri" pitchFamily="34" charset="0"/>
              </a:rPr>
              <a:t>Viaje 1 Hora, 2 Horas.</a:t>
            </a:r>
          </a:p>
          <a:p>
            <a:pPr>
              <a:lnSpc>
                <a:spcPct val="90000"/>
              </a:lnSpc>
            </a:pPr>
            <a:endParaRPr lang="es-ES_tradnl" sz="2400" dirty="0" smtClean="0">
              <a:latin typeface="Calibri" pitchFamily="34" charset="0"/>
            </a:endParaRPr>
          </a:p>
          <a:p>
            <a:pPr>
              <a:lnSpc>
                <a:spcPct val="90000"/>
              </a:lnSpc>
              <a:buNone/>
            </a:pPr>
            <a:endParaRPr lang="es-ES_tradnl" sz="2400" dirty="0">
              <a:latin typeface="Calibri" pitchFamily="34" charset="0"/>
            </a:endParaRPr>
          </a:p>
          <a:p>
            <a:pPr>
              <a:lnSpc>
                <a:spcPct val="90000"/>
              </a:lnSpc>
            </a:pPr>
            <a:r>
              <a:rPr lang="es-ES_tradnl" sz="2400" dirty="0" smtClean="0">
                <a:latin typeface="Calibri" pitchFamily="34" charset="0"/>
              </a:rPr>
              <a:t>Viajes con beneficios subsidiados.</a:t>
            </a:r>
          </a:p>
          <a:p>
            <a:pPr>
              <a:lnSpc>
                <a:spcPct val="90000"/>
              </a:lnSpc>
            </a:pPr>
            <a:r>
              <a:rPr lang="es-ES_tradnl" sz="2400" dirty="0" smtClean="0">
                <a:latin typeface="Calibri" pitchFamily="34" charset="0"/>
              </a:rPr>
              <a:t>Medio de pago a bordo, Cupos /Dinero Electrónico.</a:t>
            </a:r>
          </a:p>
          <a:p>
            <a:pPr>
              <a:lnSpc>
                <a:spcPct val="90000"/>
              </a:lnSpc>
            </a:pPr>
            <a:endParaRPr lang="es-ES_tradnl" sz="2400" dirty="0" smtClean="0">
              <a:latin typeface="Calibri" pitchFamily="34" charset="0"/>
            </a:endParaRPr>
          </a:p>
          <a:p>
            <a:pPr>
              <a:lnSpc>
                <a:spcPct val="90000"/>
              </a:lnSpc>
            </a:pPr>
            <a:r>
              <a:rPr lang="es-ES_tradnl" sz="2400" dirty="0" smtClean="0">
                <a:latin typeface="Calibri" pitchFamily="34" charset="0"/>
              </a:rPr>
              <a:t>Viajes </a:t>
            </a:r>
            <a:r>
              <a:rPr lang="es-ES_tradnl" sz="2400" dirty="0">
                <a:latin typeface="Calibri" pitchFamily="34" charset="0"/>
              </a:rPr>
              <a:t>gratuitos </a:t>
            </a:r>
            <a:r>
              <a:rPr lang="es-ES_tradnl" sz="2400" dirty="0" smtClean="0">
                <a:latin typeface="Calibri" pitchFamily="34" charset="0"/>
              </a:rPr>
              <a:t>de los estudiantes de </a:t>
            </a:r>
            <a:r>
              <a:rPr lang="es-ES_tradnl" sz="2400" dirty="0">
                <a:latin typeface="Calibri" pitchFamily="34" charset="0"/>
              </a:rPr>
              <a:t>la Educación Media Pública </a:t>
            </a:r>
            <a:r>
              <a:rPr lang="es-ES_tradnl" sz="2400" dirty="0" smtClean="0">
                <a:latin typeface="Calibri" pitchFamily="34" charset="0"/>
              </a:rPr>
              <a:t>en el área </a:t>
            </a:r>
            <a:r>
              <a:rPr lang="es-ES_tradnl" sz="2400" dirty="0">
                <a:latin typeface="Calibri" pitchFamily="34" charset="0"/>
              </a:rPr>
              <a:t>metropolitana </a:t>
            </a:r>
          </a:p>
          <a:p>
            <a:pPr marL="609600" indent="-609600">
              <a:buNone/>
            </a:pPr>
            <a:r>
              <a:rPr lang="es-ES_tradnl" sz="2400" dirty="0">
                <a:latin typeface="Calibri" pitchFamily="34" charset="0"/>
              </a:rPr>
              <a:t>	</a:t>
            </a:r>
            <a:endParaRPr lang="es-ES_tradnl" sz="2400" dirty="0" smtClean="0">
              <a:latin typeface="Calibri" pitchFamily="34" charset="0"/>
            </a:endParaRPr>
          </a:p>
          <a:p>
            <a:pPr>
              <a:lnSpc>
                <a:spcPct val="90000"/>
              </a:lnSpc>
            </a:pPr>
            <a:r>
              <a:rPr lang="es-ES_tradnl" sz="2400" dirty="0" smtClean="0">
                <a:latin typeface="Calibri" pitchFamily="34" charset="0"/>
              </a:rPr>
              <a:t>Modalidad de </a:t>
            </a:r>
            <a:r>
              <a:rPr lang="es-ES_tradnl" sz="2400" dirty="0" err="1" smtClean="0">
                <a:latin typeface="Calibri" pitchFamily="34" charset="0"/>
              </a:rPr>
              <a:t>Pospago</a:t>
            </a:r>
            <a:r>
              <a:rPr lang="es-ES_tradnl" sz="2400" dirty="0" smtClean="0">
                <a:latin typeface="Calibri" pitchFamily="34" charset="0"/>
              </a:rPr>
              <a:t> asociada a una tarjeta de </a:t>
            </a:r>
          </a:p>
          <a:p>
            <a:pPr>
              <a:lnSpc>
                <a:spcPct val="90000"/>
              </a:lnSpc>
              <a:buNone/>
            </a:pPr>
            <a:r>
              <a:rPr lang="es-ES_tradnl" sz="2400" dirty="0" smtClean="0">
                <a:latin typeface="Calibri" pitchFamily="34" charset="0"/>
              </a:rPr>
              <a:t>	crédito (actualmente OCA y CREDITEL). </a:t>
            </a:r>
          </a:p>
          <a:p>
            <a:pPr>
              <a:lnSpc>
                <a:spcPct val="90000"/>
              </a:lnSpc>
              <a:buNone/>
            </a:pPr>
            <a:r>
              <a:rPr lang="es-ES_tradnl" sz="2400" dirty="0">
                <a:latin typeface="Calibri" pitchFamily="34" charset="0"/>
              </a:rPr>
              <a:t>	</a:t>
            </a:r>
            <a:r>
              <a:rPr lang="es-ES_tradnl" sz="2400" dirty="0" smtClean="0">
                <a:latin typeface="Calibri" pitchFamily="34" charset="0"/>
              </a:rPr>
              <a:t>“Viaja ahora, </a:t>
            </a:r>
            <a:r>
              <a:rPr lang="es-ES_tradnl" sz="2400" dirty="0" err="1" smtClean="0">
                <a:latin typeface="Calibri" pitchFamily="34" charset="0"/>
              </a:rPr>
              <a:t>pagá</a:t>
            </a:r>
            <a:r>
              <a:rPr lang="es-ES_tradnl" sz="2400" dirty="0" smtClean="0">
                <a:latin typeface="Calibri" pitchFamily="34" charset="0"/>
              </a:rPr>
              <a:t> después…” </a:t>
            </a:r>
          </a:p>
          <a:p>
            <a:pPr>
              <a:lnSpc>
                <a:spcPct val="90000"/>
              </a:lnSpc>
              <a:buNone/>
            </a:pPr>
            <a:endParaRPr lang="es-ES_tradnl" sz="2400" dirty="0" smtClean="0">
              <a:latin typeface="Calibri" pitchFamily="34" charset="0"/>
            </a:endParaRPr>
          </a:p>
          <a:p>
            <a:pPr>
              <a:lnSpc>
                <a:spcPct val="90000"/>
              </a:lnSpc>
            </a:pPr>
            <a:r>
              <a:rPr lang="es-ES_tradnl" sz="2400" dirty="0" smtClean="0">
                <a:latin typeface="Calibri" pitchFamily="34" charset="0"/>
              </a:rPr>
              <a:t> Medio de identificación y retiro de bicicletas en </a:t>
            </a:r>
            <a:r>
              <a:rPr lang="es-ES_tradnl" sz="2400" dirty="0" err="1" smtClean="0">
                <a:latin typeface="Calibri" pitchFamily="34" charset="0"/>
              </a:rPr>
              <a:t>Movete</a:t>
            </a:r>
            <a:r>
              <a:rPr lang="es-ES_tradnl" sz="2400" dirty="0" smtClean="0">
                <a:latin typeface="Calibri" pitchFamily="34" charset="0"/>
              </a:rPr>
              <a:t>  – el Sistema de Bicicletas Públicas de Montevideo –.</a:t>
            </a:r>
          </a:p>
          <a:p>
            <a:pPr>
              <a:lnSpc>
                <a:spcPct val="90000"/>
              </a:lnSpc>
            </a:pPr>
            <a:endParaRPr lang="es-ES_tradnl" sz="2400" dirty="0" smtClean="0">
              <a:latin typeface="Calibri" pitchFamily="34" charset="0"/>
            </a:endParaRPr>
          </a:p>
          <a:p>
            <a:pPr>
              <a:lnSpc>
                <a:spcPct val="90000"/>
              </a:lnSpc>
            </a:pPr>
            <a:endParaRPr lang="es-ES_tradnl" sz="2400" dirty="0" smtClean="0">
              <a:latin typeface="Calibri" pitchFamily="34" charset="0"/>
            </a:endParaRPr>
          </a:p>
          <a:p>
            <a:pPr>
              <a:lnSpc>
                <a:spcPct val="90000"/>
              </a:lnSpc>
            </a:pPr>
            <a:endParaRPr lang="es-ES_tradnl" sz="2400" dirty="0" smtClean="0">
              <a:latin typeface="Calibri" pitchFamily="34" charset="0"/>
            </a:endParaRPr>
          </a:p>
          <a:p>
            <a:pPr>
              <a:lnSpc>
                <a:spcPct val="90000"/>
              </a:lnSpc>
            </a:pPr>
            <a:endParaRPr lang="es-ES_tradnl" sz="2400" dirty="0" smtClean="0">
              <a:latin typeface="Calibri" pitchFamily="34" charset="0"/>
            </a:endParaRPr>
          </a:p>
          <a:p>
            <a:pPr>
              <a:lnSpc>
                <a:spcPct val="90000"/>
              </a:lnSpc>
            </a:pPr>
            <a:r>
              <a:rPr lang="es-ES_tradnl" sz="2400" dirty="0" smtClean="0">
                <a:latin typeface="Calibri" pitchFamily="34" charset="0"/>
              </a:rPr>
              <a:t>El STM es el emisor, administrador y soporte tecnológico de la tarjeta </a:t>
            </a:r>
            <a:r>
              <a:rPr lang="es-ES_tradnl" sz="2400" b="1" dirty="0" smtClean="0">
                <a:latin typeface="Calibri" pitchFamily="34" charset="0"/>
              </a:rPr>
              <a:t>URUGUAY ESTUDIA,</a:t>
            </a:r>
            <a:r>
              <a:rPr lang="es-ES_tradnl" sz="2400" dirty="0" smtClean="0">
                <a:latin typeface="Calibri" pitchFamily="34" charset="0"/>
              </a:rPr>
              <a:t> (Convenio IM, ANEP, INJU y CEIBAL).</a:t>
            </a:r>
          </a:p>
          <a:p>
            <a:pPr>
              <a:lnSpc>
                <a:spcPct val="90000"/>
              </a:lnSpc>
              <a:buNone/>
            </a:pPr>
            <a:endParaRPr lang="es-ES_tradnl" sz="2400" dirty="0" smtClean="0">
              <a:latin typeface="Calibri" pitchFamily="34" charset="0"/>
            </a:endParaRPr>
          </a:p>
          <a:p>
            <a:pPr>
              <a:lnSpc>
                <a:spcPct val="90000"/>
              </a:lnSpc>
              <a:buNone/>
            </a:pPr>
            <a:endParaRPr lang="es-ES_tradnl" sz="1800" dirty="0" smtClean="0">
              <a:latin typeface="Calibri" pitchFamily="34" charset="0"/>
            </a:endParaRPr>
          </a:p>
          <a:p>
            <a:pPr>
              <a:lnSpc>
                <a:spcPct val="90000"/>
              </a:lnSpc>
            </a:pPr>
            <a:endParaRPr lang="es-ES_tradnl" sz="2000" dirty="0">
              <a:latin typeface="Calibri" pitchFamily="34" charset="0"/>
            </a:endParaRPr>
          </a:p>
          <a:p>
            <a:pPr>
              <a:lnSpc>
                <a:spcPct val="90000"/>
              </a:lnSpc>
            </a:pPr>
            <a:endParaRPr lang="es-ES" sz="2000" dirty="0">
              <a:latin typeface="Calibri" pitchFamily="34" charset="0"/>
            </a:endParaRPr>
          </a:p>
          <a:p>
            <a:pPr>
              <a:lnSpc>
                <a:spcPct val="90000"/>
              </a:lnSpc>
              <a:buNone/>
            </a:pPr>
            <a:endParaRPr lang="es-ES" sz="2000" dirty="0"/>
          </a:p>
        </p:txBody>
      </p:sp>
      <p:sp>
        <p:nvSpPr>
          <p:cNvPr id="248836" name="Rectangle 1028"/>
          <p:cNvSpPr>
            <a:spLocks noGrp="1" noChangeArrowheads="1"/>
          </p:cNvSpPr>
          <p:nvPr>
            <p:ph type="title"/>
          </p:nvPr>
        </p:nvSpPr>
        <p:spPr>
          <a:xfrm>
            <a:off x="1066800" y="581423"/>
            <a:ext cx="6821488" cy="6413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z="3600" b="1" dirty="0" smtClean="0">
                <a:latin typeface="+mn-lt"/>
              </a:rPr>
              <a:t>Evolución</a:t>
            </a:r>
            <a:endParaRPr lang="es-ES_tradnl" sz="3600" b="1" dirty="0">
              <a:latin typeface="+mn-lt"/>
            </a:endParaRPr>
          </a:p>
        </p:txBody>
      </p:sp>
      <p:cxnSp>
        <p:nvCxnSpPr>
          <p:cNvPr id="5" name="4 Conector recto"/>
          <p:cNvCxnSpPr/>
          <p:nvPr/>
        </p:nvCxnSpPr>
        <p:spPr>
          <a:xfrm>
            <a:off x="113740" y="1787238"/>
            <a:ext cx="718459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5 CuadroTexto"/>
          <p:cNvSpPr txBox="1"/>
          <p:nvPr/>
        </p:nvSpPr>
        <p:spPr>
          <a:xfrm>
            <a:off x="85641" y="1571198"/>
            <a:ext cx="5325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 smtClean="0"/>
              <a:t>2009</a:t>
            </a:r>
            <a:endParaRPr lang="es-ES" sz="1100" dirty="0"/>
          </a:p>
        </p:txBody>
      </p:sp>
      <p:cxnSp>
        <p:nvCxnSpPr>
          <p:cNvPr id="7" name="6 Conector recto"/>
          <p:cNvCxnSpPr/>
          <p:nvPr/>
        </p:nvCxnSpPr>
        <p:spPr>
          <a:xfrm>
            <a:off x="85641" y="2370928"/>
            <a:ext cx="718459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7 CuadroTexto"/>
          <p:cNvSpPr txBox="1"/>
          <p:nvPr/>
        </p:nvSpPr>
        <p:spPr>
          <a:xfrm>
            <a:off x="113740" y="2154888"/>
            <a:ext cx="5325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 smtClean="0"/>
              <a:t>2010</a:t>
            </a:r>
            <a:endParaRPr lang="es-ES" sz="1100" dirty="0"/>
          </a:p>
        </p:txBody>
      </p:sp>
      <p:cxnSp>
        <p:nvCxnSpPr>
          <p:cNvPr id="9" name="8 Conector recto"/>
          <p:cNvCxnSpPr/>
          <p:nvPr/>
        </p:nvCxnSpPr>
        <p:spPr>
          <a:xfrm>
            <a:off x="85641" y="3042132"/>
            <a:ext cx="718459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9 CuadroTexto"/>
          <p:cNvSpPr txBox="1"/>
          <p:nvPr/>
        </p:nvSpPr>
        <p:spPr>
          <a:xfrm>
            <a:off x="113740" y="2826092"/>
            <a:ext cx="5325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 smtClean="0"/>
              <a:t>2013</a:t>
            </a:r>
            <a:endParaRPr lang="es-ES" sz="1100" dirty="0"/>
          </a:p>
        </p:txBody>
      </p:sp>
      <p:pic>
        <p:nvPicPr>
          <p:cNvPr id="196609" name="Picture 1"/>
          <p:cNvPicPr>
            <a:picLocks noChangeAspect="1" noChangeArrowheads="1"/>
          </p:cNvPicPr>
          <p:nvPr/>
        </p:nvPicPr>
        <p:blipFill>
          <a:blip r:embed="rId3" cstate="print">
            <a:lum bright="-24000" contrast="50000"/>
          </a:blip>
          <a:srcRect/>
          <a:stretch>
            <a:fillRect/>
          </a:stretch>
        </p:blipFill>
        <p:spPr bwMode="auto">
          <a:xfrm>
            <a:off x="3718016" y="1389348"/>
            <a:ext cx="553344" cy="710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66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57662" y="3490238"/>
            <a:ext cx="1719648" cy="96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7800" y="167407"/>
            <a:ext cx="1917700" cy="655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17486" y="167407"/>
            <a:ext cx="18192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6" name="25 Grupo"/>
          <p:cNvGrpSpPr/>
          <p:nvPr/>
        </p:nvGrpSpPr>
        <p:grpSpPr>
          <a:xfrm>
            <a:off x="4857832" y="1571199"/>
            <a:ext cx="1435008" cy="891646"/>
            <a:chOff x="7088790" y="2074191"/>
            <a:chExt cx="1768584" cy="1130400"/>
          </a:xfrm>
        </p:grpSpPr>
        <p:pic>
          <p:nvPicPr>
            <p:cNvPr id="23" name="Picture 3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7088790" y="2074191"/>
              <a:ext cx="1768584" cy="11304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4" name="Picture 9"/>
            <p:cNvPicPr>
              <a:picLocks noChangeAspect="1" noChangeArrowheads="1"/>
            </p:cNvPicPr>
            <p:nvPr/>
          </p:nvPicPr>
          <p:blipFill>
            <a:blip r:embed="rId8"/>
            <a:srcRect r="36257"/>
            <a:stretch>
              <a:fillRect/>
            </a:stretch>
          </p:blipFill>
          <p:spPr bwMode="auto">
            <a:xfrm>
              <a:off x="7657784" y="2324405"/>
              <a:ext cx="643234" cy="301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" name="Picture 8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7175233" y="2178105"/>
              <a:ext cx="478024" cy="5794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2" name="31 Imagen"/>
          <p:cNvPicPr/>
          <p:nvPr/>
        </p:nvPicPr>
        <p:blipFill>
          <a:blip r:embed="rId10"/>
          <a:srcRect t="1320" r="1332" b="1715"/>
          <a:stretch>
            <a:fillRect/>
          </a:stretch>
        </p:blipFill>
        <p:spPr bwMode="auto">
          <a:xfrm rot="5400000">
            <a:off x="6977184" y="1702480"/>
            <a:ext cx="1381622" cy="18536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35" name="34 Conector recto"/>
          <p:cNvCxnSpPr/>
          <p:nvPr/>
        </p:nvCxnSpPr>
        <p:spPr>
          <a:xfrm>
            <a:off x="85641" y="3804629"/>
            <a:ext cx="718459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6" name="35 CuadroTexto"/>
          <p:cNvSpPr txBox="1"/>
          <p:nvPr/>
        </p:nvSpPr>
        <p:spPr>
          <a:xfrm>
            <a:off x="108792" y="3588589"/>
            <a:ext cx="5325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 smtClean="0"/>
              <a:t>2013</a:t>
            </a:r>
            <a:endParaRPr lang="es-ES" sz="1100" dirty="0"/>
          </a:p>
        </p:txBody>
      </p:sp>
      <p:grpSp>
        <p:nvGrpSpPr>
          <p:cNvPr id="29" name="28 Grupo"/>
          <p:cNvGrpSpPr/>
          <p:nvPr/>
        </p:nvGrpSpPr>
        <p:grpSpPr>
          <a:xfrm>
            <a:off x="7092812" y="3973350"/>
            <a:ext cx="1849462" cy="1676985"/>
            <a:chOff x="6430685" y="3490238"/>
            <a:chExt cx="2736714" cy="2481494"/>
          </a:xfrm>
        </p:grpSpPr>
        <p:pic>
          <p:nvPicPr>
            <p:cNvPr id="27" name="Picture 2" descr="Resultado de imagen para movete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6430685" y="4444857"/>
              <a:ext cx="2306076" cy="1526875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8" name="Picture 6" descr="C:\Users\desa\AppData\Local\Temp\20140609_195004_Mercedes_resized.jpg"/>
            <p:cNvPicPr>
              <a:picLocks noChangeAspect="1" noChangeArrowheads="1"/>
            </p:cNvPicPr>
            <p:nvPr/>
          </p:nvPicPr>
          <p:blipFill>
            <a:blip r:embed="rId12" cstate="print"/>
            <a:srcRect l="22604" t="16657" r="23333"/>
            <a:stretch>
              <a:fillRect/>
            </a:stretch>
          </p:blipFill>
          <p:spPr bwMode="auto">
            <a:xfrm>
              <a:off x="8039661" y="3490238"/>
              <a:ext cx="1127738" cy="97763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30" name="Rectangle 15"/>
          <p:cNvSpPr>
            <a:spLocks noChangeArrowheads="1"/>
          </p:cNvSpPr>
          <p:nvPr/>
        </p:nvSpPr>
        <p:spPr bwMode="auto">
          <a:xfrm>
            <a:off x="1423358" y="5105495"/>
            <a:ext cx="5494128" cy="26013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600" b="1" dirty="0" smtClean="0">
                <a:solidFill>
                  <a:schemeClr val="lt1"/>
                </a:solidFill>
                <a:latin typeface="+mn-lt"/>
                <a:ea typeface="+mn-ea"/>
                <a:cs typeface="+mn-cs"/>
                <a:sym typeface="Wingdings" pitchFamily="2" charset="2"/>
              </a:rPr>
              <a:t>3.754 personas habilitadas a usar su tarjeta STM en el S.B.P.</a:t>
            </a:r>
            <a:endParaRPr lang="es-ES_tradnl" sz="1600" b="1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31" name="30 Grupo"/>
          <p:cNvGrpSpPr/>
          <p:nvPr/>
        </p:nvGrpSpPr>
        <p:grpSpPr>
          <a:xfrm>
            <a:off x="7477639" y="5812429"/>
            <a:ext cx="1405027" cy="969969"/>
            <a:chOff x="6279311" y="2926080"/>
            <a:chExt cx="2619375" cy="180830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33" name="Picture 3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6917486" y="2926080"/>
              <a:ext cx="1976438" cy="9796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" name="Picture 4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6279311" y="3905706"/>
              <a:ext cx="2619375" cy="828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" name="Picture 5"/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6279311" y="2926080"/>
              <a:ext cx="633412" cy="9796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38" name="37 Conector recto"/>
          <p:cNvCxnSpPr/>
          <p:nvPr/>
        </p:nvCxnSpPr>
        <p:spPr>
          <a:xfrm>
            <a:off x="85641" y="4724178"/>
            <a:ext cx="718459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9" name="38 CuadroTexto"/>
          <p:cNvSpPr txBox="1"/>
          <p:nvPr/>
        </p:nvSpPr>
        <p:spPr>
          <a:xfrm>
            <a:off x="117418" y="4489088"/>
            <a:ext cx="5325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 smtClean="0"/>
              <a:t>2014</a:t>
            </a:r>
            <a:endParaRPr lang="es-ES" sz="1100" dirty="0"/>
          </a:p>
        </p:txBody>
      </p:sp>
      <p:cxnSp>
        <p:nvCxnSpPr>
          <p:cNvPr id="40" name="39 Conector recto"/>
          <p:cNvCxnSpPr/>
          <p:nvPr/>
        </p:nvCxnSpPr>
        <p:spPr>
          <a:xfrm>
            <a:off x="85641" y="6028469"/>
            <a:ext cx="718459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1" name="40 CuadroTexto"/>
          <p:cNvSpPr txBox="1"/>
          <p:nvPr/>
        </p:nvSpPr>
        <p:spPr>
          <a:xfrm>
            <a:off x="85641" y="5812429"/>
            <a:ext cx="5325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 smtClean="0"/>
              <a:t>2016</a:t>
            </a:r>
            <a:endParaRPr lang="es-ES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686518"/>
            <a:ext cx="8229600" cy="73111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s-UY" sz="3600" b="1" dirty="0" smtClean="0">
                <a:latin typeface="+mn-lt"/>
              </a:rPr>
              <a:t>La tarjeta STM hoy</a:t>
            </a:r>
            <a:endParaRPr lang="es-UY" sz="3600" b="1" dirty="0">
              <a:latin typeface="+mn-lt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7800" y="167407"/>
            <a:ext cx="1917700" cy="655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17486" y="167407"/>
            <a:ext cx="18192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Rectangle 15"/>
          <p:cNvSpPr>
            <a:spLocks noChangeArrowheads="1"/>
          </p:cNvSpPr>
          <p:nvPr/>
        </p:nvSpPr>
        <p:spPr bwMode="auto">
          <a:xfrm>
            <a:off x="2459602" y="1417637"/>
            <a:ext cx="4284274" cy="43704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800" b="1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  </a:t>
            </a:r>
            <a:r>
              <a:rPr lang="es-ES_tradnl" sz="1800" b="1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1.220.000  </a:t>
            </a:r>
            <a:r>
              <a:rPr lang="es-ES_tradnl" sz="1800" b="1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tarjetas </a:t>
            </a:r>
            <a:r>
              <a:rPr lang="es-ES_tradnl" sz="1800" b="1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activas…!</a:t>
            </a:r>
            <a:endParaRPr lang="es-ES_tradnl" sz="1800" b="1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Rectangle 16"/>
          <p:cNvSpPr>
            <a:spLocks noChangeArrowheads="1"/>
          </p:cNvSpPr>
          <p:nvPr/>
        </p:nvSpPr>
        <p:spPr bwMode="auto">
          <a:xfrm>
            <a:off x="715993" y="3329891"/>
            <a:ext cx="8074202" cy="286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s-ES_tradnl" b="1" dirty="0">
                <a:latin typeface="Calibri" pitchFamily="34" charset="0"/>
              </a:rPr>
              <a:t>           </a:t>
            </a:r>
            <a:r>
              <a:rPr lang="es-ES_tradnl" b="1" dirty="0" smtClean="0">
                <a:latin typeface="Calibri" pitchFamily="34" charset="0"/>
              </a:rPr>
              <a:t>850.000</a:t>
            </a:r>
            <a:r>
              <a:rPr lang="es-ES_tradnl" sz="1200" b="1" dirty="0">
                <a:latin typeface="Calibri" pitchFamily="34" charset="0"/>
              </a:rPr>
              <a:t>	              </a:t>
            </a:r>
            <a:r>
              <a:rPr lang="es-ES_tradnl" sz="1200" b="1" dirty="0" smtClean="0">
                <a:latin typeface="Calibri" pitchFamily="34" charset="0"/>
              </a:rPr>
              <a:t>                     1.900                                                76.000</a:t>
            </a:r>
            <a:r>
              <a:rPr lang="es-ES_tradnl" sz="1200" b="1" dirty="0">
                <a:latin typeface="Calibri" pitchFamily="34" charset="0"/>
              </a:rPr>
              <a:t>	                </a:t>
            </a:r>
            <a:r>
              <a:rPr lang="es-ES_tradnl" sz="1200" b="1" dirty="0" smtClean="0">
                <a:latin typeface="Calibri" pitchFamily="34" charset="0"/>
              </a:rPr>
              <a:t>200.000</a:t>
            </a:r>
            <a:endParaRPr lang="es-ES_tradnl" sz="1200" dirty="0">
              <a:latin typeface="Calibri" pitchFamily="34" charset="0"/>
            </a:endParaRPr>
          </a:p>
        </p:txBody>
      </p:sp>
      <p:sp>
        <p:nvSpPr>
          <p:cNvPr id="16" name="Rectangle 17"/>
          <p:cNvSpPr>
            <a:spLocks noChangeArrowheads="1"/>
          </p:cNvSpPr>
          <p:nvPr/>
        </p:nvSpPr>
        <p:spPr bwMode="auto">
          <a:xfrm>
            <a:off x="765702" y="4840860"/>
            <a:ext cx="7813354" cy="25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s-ES_tradnl" sz="1200" b="1" dirty="0">
                <a:latin typeface="Calibri" pitchFamily="34" charset="0"/>
              </a:rPr>
              <a:t>           </a:t>
            </a:r>
            <a:r>
              <a:rPr lang="es-ES_tradnl" sz="1200" b="1" dirty="0" smtClean="0">
                <a:latin typeface="Calibri" pitchFamily="34" charset="0"/>
              </a:rPr>
              <a:t>20.000			16.500</a:t>
            </a:r>
            <a:r>
              <a:rPr lang="es-ES_tradnl" sz="1200" b="1" dirty="0">
                <a:latin typeface="Calibri" pitchFamily="34" charset="0"/>
              </a:rPr>
              <a:t>		            </a:t>
            </a:r>
            <a:r>
              <a:rPr lang="es-ES_tradnl" sz="1200" b="1" dirty="0" smtClean="0">
                <a:latin typeface="Calibri" pitchFamily="34" charset="0"/>
              </a:rPr>
              <a:t>17.200</a:t>
            </a:r>
            <a:r>
              <a:rPr lang="es-ES_tradnl" sz="1200" b="1" dirty="0">
                <a:latin typeface="Calibri" pitchFamily="34" charset="0"/>
              </a:rPr>
              <a:t>		         </a:t>
            </a:r>
            <a:r>
              <a:rPr lang="es-ES_tradnl" sz="1200" b="1" dirty="0" smtClean="0">
                <a:latin typeface="Calibri" pitchFamily="34" charset="0"/>
              </a:rPr>
              <a:t>       17.600 </a:t>
            </a:r>
            <a:endParaRPr lang="es-ES_tradnl" sz="1200" b="1" dirty="0">
              <a:latin typeface="Calibri" pitchFamily="34" charset="0"/>
            </a:endParaRPr>
          </a:p>
        </p:txBody>
      </p:sp>
      <p:pic>
        <p:nvPicPr>
          <p:cNvPr id="17" name="Picture 1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80067" y="5407028"/>
            <a:ext cx="1782488" cy="113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88790" y="5407028"/>
            <a:ext cx="1778624" cy="113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5343525" y="6610945"/>
            <a:ext cx="3235532" cy="25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s-ES_tradnl" sz="1200" b="1" dirty="0" smtClean="0">
                <a:latin typeface="Calibri" pitchFamily="34" charset="0"/>
              </a:rPr>
              <a:t>            17.000</a:t>
            </a:r>
            <a:r>
              <a:rPr lang="es-ES_tradnl" sz="1200" b="1" dirty="0">
                <a:latin typeface="Calibri" pitchFamily="34" charset="0"/>
              </a:rPr>
              <a:t>		         </a:t>
            </a:r>
            <a:r>
              <a:rPr lang="es-ES_tradnl" sz="1200" b="1" dirty="0" smtClean="0">
                <a:latin typeface="Calibri" pitchFamily="34" charset="0"/>
              </a:rPr>
              <a:t>        4.000 </a:t>
            </a:r>
            <a:endParaRPr lang="es-ES_tradnl" sz="1200" b="1" dirty="0">
              <a:latin typeface="Calibri" pitchFamily="34" charset="0"/>
            </a:endParaRPr>
          </a:p>
        </p:txBody>
      </p:sp>
      <p:sp>
        <p:nvSpPr>
          <p:cNvPr id="21" name="Rectangle 17"/>
          <p:cNvSpPr>
            <a:spLocks noChangeArrowheads="1"/>
          </p:cNvSpPr>
          <p:nvPr/>
        </p:nvSpPr>
        <p:spPr bwMode="auto">
          <a:xfrm>
            <a:off x="445149" y="6537428"/>
            <a:ext cx="1857375" cy="25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s-ES_tradnl" sz="1200" b="1" dirty="0">
                <a:latin typeface="Calibri" pitchFamily="34" charset="0"/>
              </a:rPr>
              <a:t>                     </a:t>
            </a:r>
            <a:r>
              <a:rPr lang="es-ES_tradnl" sz="1200" b="1" dirty="0" smtClean="0">
                <a:latin typeface="Calibri" pitchFamily="34" charset="0"/>
              </a:rPr>
              <a:t>27.500</a:t>
            </a:r>
            <a:endParaRPr lang="es-ES_tradnl" sz="1200" b="1" dirty="0">
              <a:latin typeface="Calibri" pitchFamily="34" charset="0"/>
            </a:endParaRPr>
          </a:p>
        </p:txBody>
      </p:sp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6"/>
          <a:srcRect l="1887" t="2953" r="2736" b="3754"/>
          <a:stretch>
            <a:fillRect/>
          </a:stretch>
        </p:blipFill>
        <p:spPr bwMode="auto">
          <a:xfrm>
            <a:off x="499002" y="2246711"/>
            <a:ext cx="1726733" cy="10795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47" name="46 Grupo"/>
          <p:cNvGrpSpPr/>
          <p:nvPr/>
        </p:nvGrpSpPr>
        <p:grpSpPr>
          <a:xfrm>
            <a:off x="3096715" y="2203581"/>
            <a:ext cx="1768584" cy="1130400"/>
            <a:chOff x="3096715" y="2074191"/>
            <a:chExt cx="1768584" cy="1130400"/>
          </a:xfrm>
        </p:grpSpPr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096715" y="2074191"/>
              <a:ext cx="1768584" cy="11304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056" name="Picture 8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175110" y="2178105"/>
              <a:ext cx="478024" cy="5794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7" name="Picture 9"/>
            <p:cNvPicPr>
              <a:picLocks noChangeAspect="1" noChangeArrowheads="1"/>
            </p:cNvPicPr>
            <p:nvPr/>
          </p:nvPicPr>
          <p:blipFill>
            <a:blip r:embed="rId9"/>
            <a:srcRect r="36257"/>
            <a:stretch>
              <a:fillRect/>
            </a:stretch>
          </p:blipFill>
          <p:spPr bwMode="auto">
            <a:xfrm>
              <a:off x="3711544" y="2322755"/>
              <a:ext cx="643234" cy="301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8" name="47 Grupo"/>
          <p:cNvGrpSpPr/>
          <p:nvPr/>
        </p:nvGrpSpPr>
        <p:grpSpPr>
          <a:xfrm>
            <a:off x="5080067" y="2203581"/>
            <a:ext cx="1768584" cy="1130400"/>
            <a:chOff x="5080067" y="2074191"/>
            <a:chExt cx="1768584" cy="1130400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5080067" y="2074191"/>
              <a:ext cx="1768584" cy="11304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31" name="Picture 8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5169890" y="2169051"/>
              <a:ext cx="478024" cy="5794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" name="Picture 9"/>
            <p:cNvPicPr>
              <a:picLocks noChangeAspect="1" noChangeArrowheads="1"/>
            </p:cNvPicPr>
            <p:nvPr/>
          </p:nvPicPr>
          <p:blipFill>
            <a:blip r:embed="rId9"/>
            <a:srcRect r="36257"/>
            <a:stretch>
              <a:fillRect/>
            </a:stretch>
          </p:blipFill>
          <p:spPr bwMode="auto">
            <a:xfrm>
              <a:off x="5688216" y="2324405"/>
              <a:ext cx="643234" cy="301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5" name="34 Grupo"/>
          <p:cNvGrpSpPr/>
          <p:nvPr/>
        </p:nvGrpSpPr>
        <p:grpSpPr>
          <a:xfrm>
            <a:off x="3096715" y="3666110"/>
            <a:ext cx="1768584" cy="1130400"/>
            <a:chOff x="3096715" y="3666110"/>
            <a:chExt cx="1768584" cy="1130400"/>
          </a:xfrm>
        </p:grpSpPr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3096715" y="3666110"/>
              <a:ext cx="1768584" cy="11304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32" name="Picture 8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175110" y="3756629"/>
              <a:ext cx="478024" cy="5794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" name="Picture 9"/>
            <p:cNvPicPr>
              <a:picLocks noChangeAspect="1" noChangeArrowheads="1"/>
            </p:cNvPicPr>
            <p:nvPr/>
          </p:nvPicPr>
          <p:blipFill>
            <a:blip r:embed="rId9"/>
            <a:srcRect r="36257"/>
            <a:stretch>
              <a:fillRect/>
            </a:stretch>
          </p:blipFill>
          <p:spPr bwMode="auto">
            <a:xfrm>
              <a:off x="3711544" y="3914858"/>
              <a:ext cx="643234" cy="301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2" name="41 Grupo"/>
          <p:cNvGrpSpPr/>
          <p:nvPr/>
        </p:nvGrpSpPr>
        <p:grpSpPr>
          <a:xfrm>
            <a:off x="5080067" y="3666110"/>
            <a:ext cx="1768584" cy="1130400"/>
            <a:chOff x="5080067" y="3666110"/>
            <a:chExt cx="1768584" cy="1130400"/>
          </a:xfrm>
        </p:grpSpPr>
        <p:pic>
          <p:nvPicPr>
            <p:cNvPr id="2055" name="Picture 7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5080067" y="3666110"/>
              <a:ext cx="1768584" cy="1130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" name="Picture 8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5169890" y="3756629"/>
              <a:ext cx="478024" cy="5794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" name="Picture 9"/>
            <p:cNvPicPr>
              <a:picLocks noChangeAspect="1" noChangeArrowheads="1"/>
            </p:cNvPicPr>
            <p:nvPr/>
          </p:nvPicPr>
          <p:blipFill>
            <a:blip r:embed="rId9"/>
            <a:srcRect r="36257"/>
            <a:stretch>
              <a:fillRect/>
            </a:stretch>
          </p:blipFill>
          <p:spPr bwMode="auto">
            <a:xfrm>
              <a:off x="5688216" y="3914858"/>
              <a:ext cx="643234" cy="301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3" name="42 Grupo"/>
          <p:cNvGrpSpPr/>
          <p:nvPr/>
        </p:nvGrpSpPr>
        <p:grpSpPr>
          <a:xfrm>
            <a:off x="7088790" y="3666110"/>
            <a:ext cx="1768584" cy="1130400"/>
            <a:chOff x="7088790" y="3666110"/>
            <a:chExt cx="1768584" cy="1130400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7088790" y="3666110"/>
              <a:ext cx="1768584" cy="11304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33" name="Picture 8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7179760" y="3756629"/>
              <a:ext cx="478024" cy="5794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" name="Picture 9"/>
            <p:cNvPicPr>
              <a:picLocks noChangeAspect="1" noChangeArrowheads="1"/>
            </p:cNvPicPr>
            <p:nvPr/>
          </p:nvPicPr>
          <p:blipFill>
            <a:blip r:embed="rId9"/>
            <a:srcRect r="36257"/>
            <a:stretch>
              <a:fillRect/>
            </a:stretch>
          </p:blipFill>
          <p:spPr bwMode="auto">
            <a:xfrm>
              <a:off x="7725246" y="3910331"/>
              <a:ext cx="643234" cy="301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9" name="48 Grupo"/>
          <p:cNvGrpSpPr/>
          <p:nvPr/>
        </p:nvGrpSpPr>
        <p:grpSpPr>
          <a:xfrm>
            <a:off x="7088790" y="2203581"/>
            <a:ext cx="1768584" cy="1130400"/>
            <a:chOff x="7088790" y="2074191"/>
            <a:chExt cx="1768584" cy="1130400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7088790" y="2074191"/>
              <a:ext cx="1768584" cy="11304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40" name="Picture 9"/>
            <p:cNvPicPr>
              <a:picLocks noChangeAspect="1" noChangeArrowheads="1"/>
            </p:cNvPicPr>
            <p:nvPr/>
          </p:nvPicPr>
          <p:blipFill>
            <a:blip r:embed="rId9"/>
            <a:srcRect r="36257"/>
            <a:stretch>
              <a:fillRect/>
            </a:stretch>
          </p:blipFill>
          <p:spPr bwMode="auto">
            <a:xfrm>
              <a:off x="7657784" y="2324405"/>
              <a:ext cx="643234" cy="301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" name="Picture 8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7175233" y="2178105"/>
              <a:ext cx="478024" cy="5794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5"/>
          <a:srcRect l="2287" t="5164" r="3149" b="3552"/>
          <a:stretch>
            <a:fillRect/>
          </a:stretch>
        </p:blipFill>
        <p:spPr bwMode="auto">
          <a:xfrm>
            <a:off x="499002" y="3695699"/>
            <a:ext cx="1791249" cy="113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46" name="45 Grupo"/>
          <p:cNvGrpSpPr/>
          <p:nvPr/>
        </p:nvGrpSpPr>
        <p:grpSpPr>
          <a:xfrm>
            <a:off x="499002" y="5333242"/>
            <a:ext cx="1857374" cy="1178294"/>
            <a:chOff x="933451" y="5209417"/>
            <a:chExt cx="1857374" cy="1178294"/>
          </a:xfrm>
        </p:grpSpPr>
        <p:pic>
          <p:nvPicPr>
            <p:cNvPr id="20" name="Picture 2" descr="C:\XP_Win7_Share\roaming\imm\STM\IMAGENES\Tarjetas STMetropolit\CMT\carne ESTUDIANTE Q - CMT.jpg"/>
            <p:cNvPicPr>
              <a:picLocks noChangeAspect="1" noChangeArrowheads="1"/>
            </p:cNvPicPr>
            <p:nvPr/>
          </p:nvPicPr>
          <p:blipFill>
            <a:blip r:embed="rId16" cstate="print"/>
            <a:srcRect l="8155" t="12028" r="8484" b="12264"/>
            <a:stretch>
              <a:fillRect/>
            </a:stretch>
          </p:blipFill>
          <p:spPr bwMode="auto">
            <a:xfrm>
              <a:off x="933451" y="5209417"/>
              <a:ext cx="1857374" cy="117829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44" name="Picture 8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1031985" y="5331472"/>
              <a:ext cx="478024" cy="5794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" name="Picture 9"/>
            <p:cNvPicPr>
              <a:picLocks noChangeAspect="1" noChangeArrowheads="1"/>
            </p:cNvPicPr>
            <p:nvPr/>
          </p:nvPicPr>
          <p:blipFill>
            <a:blip r:embed="rId9"/>
            <a:srcRect r="36257"/>
            <a:stretch>
              <a:fillRect/>
            </a:stretch>
          </p:blipFill>
          <p:spPr bwMode="auto">
            <a:xfrm>
              <a:off x="1568419" y="5489701"/>
              <a:ext cx="643234" cy="301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686518"/>
            <a:ext cx="8229600" cy="73111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s-UY" sz="3600" b="1" dirty="0" smtClean="0">
                <a:latin typeface="+mn-lt"/>
              </a:rPr>
              <a:t>La tarjeta STM en el ómnibus</a:t>
            </a:r>
            <a:endParaRPr lang="es-UY" sz="3600" b="1" dirty="0">
              <a:latin typeface="+mn-lt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7800" y="167407"/>
            <a:ext cx="1917700" cy="655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17486" y="167407"/>
            <a:ext cx="18192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35" name="4 Gráfico"/>
          <p:cNvGraphicFramePr/>
          <p:nvPr/>
        </p:nvGraphicFramePr>
        <p:xfrm>
          <a:off x="177800" y="2210967"/>
          <a:ext cx="4479925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2" name="6 Gráfico"/>
          <p:cNvGraphicFramePr/>
          <p:nvPr/>
        </p:nvGraphicFramePr>
        <p:xfrm>
          <a:off x="4657725" y="2210967"/>
          <a:ext cx="4263006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4" name="Rectangle 15"/>
          <p:cNvSpPr>
            <a:spLocks noChangeArrowheads="1"/>
          </p:cNvSpPr>
          <p:nvPr/>
        </p:nvSpPr>
        <p:spPr bwMode="auto">
          <a:xfrm>
            <a:off x="1838325" y="1481209"/>
            <a:ext cx="5467350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800" b="1" dirty="0" smtClean="0">
                <a:solidFill>
                  <a:schemeClr val="lt1"/>
                </a:solidFill>
                <a:latin typeface="+mn-lt"/>
                <a:ea typeface="+mn-ea"/>
                <a:cs typeface="+mn-cs"/>
                <a:sym typeface="Wingdings" pitchFamily="2" charset="2"/>
              </a:rPr>
              <a:t>350.000 personas la usan diariamente, </a:t>
            </a:r>
          </a:p>
          <a:p>
            <a:pPr algn="ctr"/>
            <a:r>
              <a:rPr lang="es-ES_tradnl" sz="1800" b="1" dirty="0" smtClean="0">
                <a:solidFill>
                  <a:schemeClr val="lt1"/>
                </a:solidFill>
                <a:latin typeface="+mn-lt"/>
                <a:ea typeface="+mn-ea"/>
                <a:cs typeface="+mn-cs"/>
                <a:sym typeface="Wingdings" pitchFamily="2" charset="2"/>
              </a:rPr>
              <a:t>600.000 a 890.000 validaciones diarias (L. a V.)</a:t>
            </a:r>
            <a:endParaRPr lang="es-ES_tradnl" sz="1800" b="1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5" name="Rectangle 15"/>
          <p:cNvSpPr>
            <a:spLocks noChangeArrowheads="1"/>
          </p:cNvSpPr>
          <p:nvPr/>
        </p:nvSpPr>
        <p:spPr bwMode="auto">
          <a:xfrm>
            <a:off x="1462088" y="6240140"/>
            <a:ext cx="6219824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800" b="1" dirty="0" smtClean="0">
                <a:solidFill>
                  <a:schemeClr val="lt1"/>
                </a:solidFill>
                <a:latin typeface="+mn-lt"/>
                <a:ea typeface="+mn-ea"/>
                <a:cs typeface="+mn-cs"/>
                <a:sym typeface="Wingdings" pitchFamily="2" charset="2"/>
              </a:rPr>
              <a:t>650.000 usuarios la usaron alguna vez en el mes </a:t>
            </a:r>
            <a:r>
              <a:rPr lang="es-ES_tradnl" sz="1200" b="1" dirty="0" smtClean="0">
                <a:solidFill>
                  <a:schemeClr val="lt1"/>
                </a:solidFill>
                <a:latin typeface="+mn-lt"/>
                <a:ea typeface="+mn-ea"/>
                <a:cs typeface="+mn-cs"/>
                <a:sym typeface="Wingdings" pitchFamily="2" charset="2"/>
              </a:rPr>
              <a:t>(Mayo 2016)</a:t>
            </a:r>
            <a:endParaRPr lang="es-ES_tradnl" sz="1200" b="1" dirty="0">
              <a:solidFill>
                <a:schemeClr val="lt1"/>
              </a:solidFill>
              <a:latin typeface="+mn-lt"/>
              <a:ea typeface="+mn-ea"/>
              <a:cs typeface="+mn-cs"/>
              <a:sym typeface="Wingdings" pitchFamily="2" charset="2"/>
            </a:endParaRPr>
          </a:p>
        </p:txBody>
      </p:sp>
      <p:cxnSp>
        <p:nvCxnSpPr>
          <p:cNvPr id="10" name="9 Conector recto"/>
          <p:cNvCxnSpPr/>
          <p:nvPr/>
        </p:nvCxnSpPr>
        <p:spPr>
          <a:xfrm>
            <a:off x="4684137" y="2441275"/>
            <a:ext cx="0" cy="3441940"/>
          </a:xfrm>
          <a:prstGeom prst="line">
            <a:avLst/>
          </a:prstGeom>
          <a:ln w="254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s-UY" dirty="0" smtClean="0"/>
              <a:t>En resumen</a:t>
            </a:r>
            <a:endParaRPr lang="es-UY" dirty="0"/>
          </a:p>
        </p:txBody>
      </p:sp>
      <p:sp>
        <p:nvSpPr>
          <p:cNvPr id="6" name="5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743325" cy="4525963"/>
          </a:xfrm>
          <a:solidFill>
            <a:srgbClr val="92D050">
              <a:alpha val="73000"/>
            </a:srgb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lIns="108000" rIns="108000">
            <a:normAutofit lnSpcReduction="10000"/>
          </a:bodyPr>
          <a:lstStyle/>
          <a:p>
            <a:pPr>
              <a:buNone/>
            </a:pPr>
            <a:r>
              <a:rPr lang="es-UY" sz="2400" b="1" dirty="0" smtClean="0"/>
              <a:t>Para el usuario:</a:t>
            </a:r>
          </a:p>
          <a:p>
            <a:pPr>
              <a:buNone/>
            </a:pPr>
            <a:endParaRPr lang="es-UY" sz="2000" dirty="0" smtClean="0"/>
          </a:p>
          <a:p>
            <a:r>
              <a:rPr lang="es-UY" sz="1800" dirty="0" smtClean="0"/>
              <a:t>Menor uso del dinero en efectivo.</a:t>
            </a:r>
          </a:p>
          <a:p>
            <a:endParaRPr lang="es-UY" sz="1800" dirty="0" smtClean="0"/>
          </a:p>
          <a:p>
            <a:r>
              <a:rPr lang="es-UY" sz="1800" dirty="0" smtClean="0"/>
              <a:t>Incremento de la seguridad </a:t>
            </a:r>
            <a:r>
              <a:rPr lang="es-UY" sz="1400" dirty="0" smtClean="0"/>
              <a:t>(si me la roban el STM me devuelve todo el importe cargado).</a:t>
            </a:r>
          </a:p>
          <a:p>
            <a:endParaRPr lang="es-UY" sz="1800" dirty="0" smtClean="0"/>
          </a:p>
          <a:p>
            <a:r>
              <a:rPr lang="es-UY" sz="1800" dirty="0" smtClean="0"/>
              <a:t>Disminuye el tiempo de ascenso al ómnibus.</a:t>
            </a:r>
          </a:p>
          <a:p>
            <a:pPr>
              <a:buNone/>
            </a:pPr>
            <a:endParaRPr lang="es-UY" sz="1800" dirty="0" smtClean="0"/>
          </a:p>
          <a:p>
            <a:pPr>
              <a:buNone/>
            </a:pPr>
            <a:r>
              <a:rPr lang="es-UY" sz="1800" dirty="0" smtClean="0"/>
              <a:t>	En definitiva… más conveniencia para el pasajero…</a:t>
            </a:r>
          </a:p>
          <a:p>
            <a:endParaRPr lang="es-UY" sz="2000" dirty="0"/>
          </a:p>
        </p:txBody>
      </p:sp>
      <p:sp>
        <p:nvSpPr>
          <p:cNvPr id="9" name="8 Marcador de contenido"/>
          <p:cNvSpPr>
            <a:spLocks noGrp="1"/>
          </p:cNvSpPr>
          <p:nvPr>
            <p:ph sz="half" idx="2"/>
          </p:nvPr>
        </p:nvSpPr>
        <p:spPr>
          <a:xfrm>
            <a:off x="4333876" y="1600200"/>
            <a:ext cx="4591050" cy="4525963"/>
          </a:xfrm>
          <a:solidFill>
            <a:schemeClr val="tx2">
              <a:lumMod val="60000"/>
              <a:lumOff val="40000"/>
              <a:alpha val="53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s-UY" sz="2400" b="1" dirty="0" smtClean="0"/>
              <a:t>Para </a:t>
            </a:r>
            <a:r>
              <a:rPr lang="es-UY" sz="2400" b="1" dirty="0"/>
              <a:t>el</a:t>
            </a:r>
            <a:r>
              <a:rPr lang="es-UY" sz="2400" b="1" dirty="0" smtClean="0"/>
              <a:t> sistema de Transporte:</a:t>
            </a:r>
          </a:p>
          <a:p>
            <a:pPr>
              <a:buNone/>
            </a:pPr>
            <a:endParaRPr lang="es-UY" sz="2000" dirty="0"/>
          </a:p>
          <a:p>
            <a:r>
              <a:rPr lang="es-UY" sz="1800" dirty="0" smtClean="0"/>
              <a:t>Habilita </a:t>
            </a:r>
            <a:r>
              <a:rPr lang="es-UY" sz="1800" dirty="0"/>
              <a:t>el diseño de nuevos tipos de viaje (</a:t>
            </a:r>
            <a:r>
              <a:rPr lang="es-UY" sz="1800" dirty="0" err="1"/>
              <a:t>tokenización</a:t>
            </a:r>
            <a:r>
              <a:rPr lang="es-UY" sz="1800" dirty="0"/>
              <a:t>) </a:t>
            </a:r>
            <a:r>
              <a:rPr lang="es-UY" sz="1400" dirty="0"/>
              <a:t>(ej. viaje </a:t>
            </a:r>
            <a:r>
              <a:rPr lang="es-UY" sz="1400" b="1" dirty="0"/>
              <a:t>1 Hora</a:t>
            </a:r>
            <a:r>
              <a:rPr lang="es-UY" sz="1400" dirty="0"/>
              <a:t>, </a:t>
            </a:r>
            <a:r>
              <a:rPr lang="es-UY" sz="1400" b="1" dirty="0"/>
              <a:t>2 Horas</a:t>
            </a:r>
            <a:r>
              <a:rPr lang="es-UY" sz="1400" dirty="0"/>
              <a:t>, </a:t>
            </a:r>
            <a:r>
              <a:rPr lang="es-UY" sz="1400" b="1" dirty="0" smtClean="0"/>
              <a:t>diario</a:t>
            </a:r>
            <a:r>
              <a:rPr lang="es-UY" sz="1400" dirty="0" smtClean="0"/>
              <a:t>, </a:t>
            </a:r>
            <a:r>
              <a:rPr lang="es-UY" sz="1400" b="1" dirty="0" smtClean="0"/>
              <a:t>semanal</a:t>
            </a:r>
            <a:r>
              <a:rPr lang="es-UY" sz="1400" dirty="0" smtClean="0"/>
              <a:t>, etc.)</a:t>
            </a:r>
            <a:endParaRPr lang="es-UY" sz="1800" dirty="0" smtClean="0"/>
          </a:p>
          <a:p>
            <a:endParaRPr lang="es-UY" sz="1800" dirty="0"/>
          </a:p>
          <a:p>
            <a:r>
              <a:rPr lang="es-UY" sz="1800" dirty="0" smtClean="0"/>
              <a:t>Permite </a:t>
            </a:r>
            <a:r>
              <a:rPr lang="es-UY" sz="1800" dirty="0"/>
              <a:t>ganar conocimiento sobre el uso del sistema de transporte público (patrones de uso, demanda</a:t>
            </a:r>
            <a:r>
              <a:rPr lang="es-UY" sz="1800" dirty="0" smtClean="0"/>
              <a:t>).</a:t>
            </a:r>
          </a:p>
          <a:p>
            <a:endParaRPr lang="es-UY" sz="1800" dirty="0"/>
          </a:p>
          <a:p>
            <a:r>
              <a:rPr lang="es-UY" sz="1800" dirty="0" smtClean="0"/>
              <a:t>Viabiliza </a:t>
            </a:r>
            <a:r>
              <a:rPr lang="es-UY" sz="1800" dirty="0"/>
              <a:t>subsidiar viajes reales y no en base de declaraciones </a:t>
            </a:r>
            <a:r>
              <a:rPr lang="es-UY" sz="1800" dirty="0" smtClean="0"/>
              <a:t>juradas.</a:t>
            </a:r>
          </a:p>
          <a:p>
            <a:endParaRPr lang="es-UY" sz="1800" dirty="0" smtClean="0"/>
          </a:p>
          <a:p>
            <a:r>
              <a:rPr lang="es-UY" sz="1800" dirty="0" smtClean="0"/>
              <a:t>Colabora para incrementar la velocidad comercial.</a:t>
            </a:r>
          </a:p>
          <a:p>
            <a:endParaRPr lang="es-UY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7800" y="167407"/>
            <a:ext cx="1917700" cy="655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17486" y="167407"/>
            <a:ext cx="18192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35348" y="1101725"/>
            <a:ext cx="7772400" cy="16986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s-UY" dirty="0" smtClean="0"/>
              <a:t>¿Hacia dónde vamos</a:t>
            </a:r>
            <a:br>
              <a:rPr lang="es-UY" dirty="0" smtClean="0"/>
            </a:br>
            <a:r>
              <a:rPr lang="es-UY" dirty="0" smtClean="0"/>
              <a:t> en el corto plazo?</a:t>
            </a:r>
            <a:endParaRPr lang="es-UY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7800" y="167407"/>
            <a:ext cx="1917700" cy="655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17486" y="167407"/>
            <a:ext cx="18192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/>
          <a:srcRect l="1887" t="2953" r="2736" b="3754"/>
          <a:stretch>
            <a:fillRect/>
          </a:stretch>
        </p:blipFill>
        <p:spPr bwMode="auto">
          <a:xfrm>
            <a:off x="4071668" y="5788139"/>
            <a:ext cx="1279392" cy="7998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1028"/>
          <p:cNvSpPr txBox="1">
            <a:spLocks noChangeArrowheads="1"/>
          </p:cNvSpPr>
          <p:nvPr/>
        </p:nvSpPr>
        <p:spPr>
          <a:xfrm>
            <a:off x="1005634" y="3050504"/>
            <a:ext cx="7058865" cy="205633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4700" b="1" dirty="0" smtClean="0">
                <a:latin typeface="+mn-lt"/>
              </a:rPr>
              <a:t>Generalizar la utilización de la tarjeta y uso de medios de pago electrónicos a bordo.</a:t>
            </a:r>
          </a:p>
          <a:p>
            <a:r>
              <a:rPr lang="es-ES_tradnl" sz="3600" b="1" dirty="0" smtClean="0">
                <a:latin typeface="+mn-lt"/>
              </a:rPr>
              <a:t> </a:t>
            </a:r>
          </a:p>
          <a:p>
            <a:r>
              <a:rPr lang="es-ES_tradnl" sz="3600" b="1" dirty="0" smtClean="0">
                <a:latin typeface="+mn-lt"/>
              </a:rPr>
              <a:t>Meta: 90% de los viajes pagos </a:t>
            </a:r>
            <a:r>
              <a:rPr lang="es-ES_tradnl" sz="3600" b="1" dirty="0" smtClean="0">
                <a:latin typeface="+mn-lt"/>
              </a:rPr>
              <a:t>en el  ómnibus con </a:t>
            </a:r>
            <a:r>
              <a:rPr lang="es-ES_tradnl" sz="3600" b="1" dirty="0" smtClean="0">
                <a:latin typeface="+mn-lt"/>
              </a:rPr>
              <a:t>cupos, dinero electrónico  o </a:t>
            </a:r>
            <a:r>
              <a:rPr lang="es-ES_tradnl" sz="3600" b="1" dirty="0" err="1" smtClean="0">
                <a:latin typeface="+mn-lt"/>
              </a:rPr>
              <a:t>Pospago</a:t>
            </a:r>
            <a:r>
              <a:rPr lang="es-ES_tradnl" sz="3600" b="1" dirty="0" smtClean="0">
                <a:latin typeface="+mn-lt"/>
              </a:rPr>
              <a:t> en el plazo de un año.</a:t>
            </a:r>
            <a:endParaRPr lang="es-ES_tradnl" sz="3600" b="1" dirty="0"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60378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7" name="Rectangle 1029"/>
          <p:cNvSpPr>
            <a:spLocks noGrp="1" noChangeArrowheads="1"/>
          </p:cNvSpPr>
          <p:nvPr>
            <p:ph type="body" idx="1"/>
          </p:nvPr>
        </p:nvSpPr>
        <p:spPr>
          <a:xfrm>
            <a:off x="1240402" y="2188081"/>
            <a:ext cx="7332098" cy="52060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s-ES_tradnl" sz="1800" dirty="0" smtClean="0">
                <a:latin typeface="Calibri" pitchFamily="34" charset="0"/>
              </a:rPr>
              <a:t>Acción: </a:t>
            </a:r>
            <a:r>
              <a:rPr lang="es-ES_tradnl" sz="1800" b="1" dirty="0" smtClean="0">
                <a:latin typeface="Calibri" pitchFamily="34" charset="0"/>
              </a:rPr>
              <a:t>AMPLIAR la RED:  40 sucursales a 2.600  puestos.</a:t>
            </a:r>
            <a:endParaRPr lang="es-ES_tradnl" sz="2000" b="1" dirty="0">
              <a:latin typeface="Calibri" pitchFamily="34" charset="0"/>
            </a:endParaRPr>
          </a:p>
          <a:p>
            <a:pPr>
              <a:lnSpc>
                <a:spcPct val="90000"/>
              </a:lnSpc>
            </a:pPr>
            <a:endParaRPr lang="es-ES" sz="2000" dirty="0">
              <a:latin typeface="Calibri" pitchFamily="34" charset="0"/>
            </a:endParaRPr>
          </a:p>
          <a:p>
            <a:pPr>
              <a:lnSpc>
                <a:spcPct val="90000"/>
              </a:lnSpc>
              <a:buNone/>
            </a:pPr>
            <a:endParaRPr lang="es-ES" sz="2000" dirty="0"/>
          </a:p>
        </p:txBody>
      </p:sp>
      <p:sp>
        <p:nvSpPr>
          <p:cNvPr id="248836" name="Rectangle 1028"/>
          <p:cNvSpPr>
            <a:spLocks noGrp="1" noChangeArrowheads="1"/>
          </p:cNvSpPr>
          <p:nvPr>
            <p:ph type="title"/>
          </p:nvPr>
        </p:nvSpPr>
        <p:spPr>
          <a:xfrm>
            <a:off x="285750" y="1136481"/>
            <a:ext cx="8572500" cy="6413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s-ES_tradnl" sz="3600" b="1" dirty="0" smtClean="0">
                <a:latin typeface="Calibri" pitchFamily="34" charset="0"/>
              </a:rPr>
              <a:t>Estrategia I: “Recargar tu tarjeta STM sea más fácil y cercano.”</a:t>
            </a:r>
            <a:endParaRPr lang="es-ES_tradnl" sz="3600" b="1" dirty="0">
              <a:latin typeface="+mn-lt"/>
            </a:endParaRPr>
          </a:p>
        </p:txBody>
      </p:sp>
      <p:sp>
        <p:nvSpPr>
          <p:cNvPr id="4" name="3 Flecha abajo"/>
          <p:cNvSpPr/>
          <p:nvPr/>
        </p:nvSpPr>
        <p:spPr>
          <a:xfrm>
            <a:off x="495301" y="1828800"/>
            <a:ext cx="281984" cy="3609976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cxnSp>
        <p:nvCxnSpPr>
          <p:cNvPr id="11" name="10 Conector recto"/>
          <p:cNvCxnSpPr/>
          <p:nvPr/>
        </p:nvCxnSpPr>
        <p:spPr>
          <a:xfrm>
            <a:off x="97838" y="2101821"/>
            <a:ext cx="718459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11 CuadroTexto"/>
          <p:cNvSpPr txBox="1"/>
          <p:nvPr/>
        </p:nvSpPr>
        <p:spPr>
          <a:xfrm>
            <a:off x="97838" y="1777831"/>
            <a:ext cx="53256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 smtClean="0"/>
              <a:t>2016</a:t>
            </a:r>
          </a:p>
          <a:p>
            <a:endParaRPr lang="es-ES" sz="1100" dirty="0" smtClean="0"/>
          </a:p>
          <a:p>
            <a:r>
              <a:rPr lang="es-ES" sz="1100" dirty="0" smtClean="0"/>
              <a:t>Oct.</a:t>
            </a:r>
            <a:endParaRPr lang="es-ES" sz="1100" dirty="0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7800" y="167407"/>
            <a:ext cx="1917700" cy="655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17486" y="167407"/>
            <a:ext cx="18192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6" name="25 Conector recto"/>
          <p:cNvCxnSpPr/>
          <p:nvPr/>
        </p:nvCxnSpPr>
        <p:spPr>
          <a:xfrm>
            <a:off x="97838" y="3164205"/>
            <a:ext cx="718459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" name="26 CuadroTexto"/>
          <p:cNvSpPr txBox="1"/>
          <p:nvPr/>
        </p:nvSpPr>
        <p:spPr>
          <a:xfrm>
            <a:off x="97838" y="2859265"/>
            <a:ext cx="53256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 smtClean="0"/>
              <a:t>2016</a:t>
            </a:r>
          </a:p>
          <a:p>
            <a:endParaRPr lang="es-ES" sz="1100" dirty="0" smtClean="0"/>
          </a:p>
          <a:p>
            <a:pPr algn="ctr"/>
            <a:r>
              <a:rPr lang="es-ES" sz="1100" dirty="0" smtClean="0"/>
              <a:t>Dic.</a:t>
            </a:r>
            <a:endParaRPr lang="es-ES" sz="1100" dirty="0"/>
          </a:p>
        </p:txBody>
      </p:sp>
      <p:pic>
        <p:nvPicPr>
          <p:cNvPr id="21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9402" y="2833420"/>
            <a:ext cx="3521236" cy="2814161"/>
          </a:xfrm>
          <a:prstGeom prst="rect">
            <a:avLst/>
          </a:prstGeom>
        </p:spPr>
      </p:pic>
      <p:sp>
        <p:nvSpPr>
          <p:cNvPr id="22" name="27 CuadroTexto"/>
          <p:cNvSpPr txBox="1"/>
          <p:nvPr/>
        </p:nvSpPr>
        <p:spPr>
          <a:xfrm>
            <a:off x="1294463" y="6119336"/>
            <a:ext cx="32394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/>
            <a:r>
              <a:rPr lang="es-ES" sz="800" b="1" dirty="0" smtClean="0"/>
              <a:t>Todas las funciones administrativas y de Recarga</a:t>
            </a:r>
          </a:p>
          <a:p>
            <a:pPr marL="228600" indent="-228600"/>
            <a:r>
              <a:rPr lang="es-ES" sz="800" b="1" dirty="0" smtClean="0"/>
              <a:t>Todas las funciones administrativas excepto</a:t>
            </a:r>
          </a:p>
          <a:p>
            <a:pPr marL="228600" indent="-228600"/>
            <a:r>
              <a:rPr lang="es-ES" sz="800" b="1" dirty="0" smtClean="0"/>
              <a:t> NOMINAR tarjetas (“No emite ninguna tarjeta que lleve FOTO”)</a:t>
            </a:r>
            <a:endParaRPr lang="es-ES" sz="800" b="1" dirty="0"/>
          </a:p>
        </p:txBody>
      </p:sp>
      <p:sp>
        <p:nvSpPr>
          <p:cNvPr id="23" name="11 Elipse"/>
          <p:cNvSpPr/>
          <p:nvPr/>
        </p:nvSpPr>
        <p:spPr>
          <a:xfrm>
            <a:off x="1150446" y="6141680"/>
            <a:ext cx="144016" cy="144016"/>
          </a:xfrm>
          <a:prstGeom prst="ellipse">
            <a:avLst/>
          </a:prstGeom>
          <a:solidFill>
            <a:srgbClr val="00CC99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10 Elipse"/>
          <p:cNvSpPr/>
          <p:nvPr/>
        </p:nvSpPr>
        <p:spPr>
          <a:xfrm>
            <a:off x="1150446" y="6325443"/>
            <a:ext cx="144016" cy="144016"/>
          </a:xfrm>
          <a:prstGeom prst="ellipse">
            <a:avLst/>
          </a:prstGeom>
          <a:solidFill>
            <a:srgbClr val="FF99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2" name="32 Grupo"/>
          <p:cNvGrpSpPr/>
          <p:nvPr/>
        </p:nvGrpSpPr>
        <p:grpSpPr>
          <a:xfrm>
            <a:off x="4508445" y="2776270"/>
            <a:ext cx="5092929" cy="3721195"/>
            <a:chOff x="3257935" y="1408111"/>
            <a:chExt cx="7200689" cy="5261249"/>
          </a:xfrm>
        </p:grpSpPr>
        <p:pic>
          <p:nvPicPr>
            <p:cNvPr id="31" name="Picture 2" descr="C:\Users\desa\AppData\Local\Temp\labanca-centro.jpg"/>
            <p:cNvPicPr>
              <a:picLocks noChangeAspect="1" noChangeArrowheads="1"/>
            </p:cNvPicPr>
            <p:nvPr/>
          </p:nvPicPr>
          <p:blipFill>
            <a:blip r:embed="rId6" cstate="print"/>
            <a:srcRect b="41288"/>
            <a:stretch>
              <a:fillRect/>
            </a:stretch>
          </p:blipFill>
          <p:spPr bwMode="auto">
            <a:xfrm>
              <a:off x="5159896" y="4260472"/>
              <a:ext cx="5298728" cy="240888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32" name="Picture 7" descr="C:\Users\desa\AppData\Local\Temp\labanca-periferia.jpg"/>
            <p:cNvPicPr>
              <a:picLocks noChangeAspect="1" noChangeArrowheads="1"/>
            </p:cNvPicPr>
            <p:nvPr/>
          </p:nvPicPr>
          <p:blipFill>
            <a:blip r:embed="rId7" cstate="print"/>
            <a:srcRect b="40550"/>
            <a:stretch>
              <a:fillRect/>
            </a:stretch>
          </p:blipFill>
          <p:spPr bwMode="auto">
            <a:xfrm>
              <a:off x="3257935" y="1408111"/>
              <a:ext cx="5995247" cy="274708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34" name="33 Flecha derecha"/>
          <p:cNvSpPr/>
          <p:nvPr/>
        </p:nvSpPr>
        <p:spPr>
          <a:xfrm>
            <a:off x="3745421" y="5372100"/>
            <a:ext cx="1323975" cy="453835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19" name="18 CuadroTexto"/>
          <p:cNvSpPr txBox="1"/>
          <p:nvPr/>
        </p:nvSpPr>
        <p:spPr>
          <a:xfrm>
            <a:off x="4106429" y="4824013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Oeste - </a:t>
            </a:r>
            <a:r>
              <a:rPr lang="es-ES" dirty="0" smtClean="0"/>
              <a:t>Norte</a:t>
            </a:r>
            <a:endParaRPr lang="es-ES" dirty="0"/>
          </a:p>
        </p:txBody>
      </p:sp>
      <p:cxnSp>
        <p:nvCxnSpPr>
          <p:cNvPr id="25" name="24 Conector recto de flecha"/>
          <p:cNvCxnSpPr/>
          <p:nvPr/>
        </p:nvCxnSpPr>
        <p:spPr>
          <a:xfrm flipV="1">
            <a:off x="4826509" y="4440731"/>
            <a:ext cx="0" cy="28803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29 CuadroTexto"/>
          <p:cNvSpPr txBox="1"/>
          <p:nvPr/>
        </p:nvSpPr>
        <p:spPr>
          <a:xfrm>
            <a:off x="4374215" y="5956111"/>
            <a:ext cx="15598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Centro – Este </a:t>
            </a:r>
            <a:r>
              <a:rPr lang="es-ES" dirty="0">
                <a:sym typeface="Wingdings" pitchFamily="2" charset="2"/>
              </a:rPr>
              <a:t>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7" name="Rectangle 1029"/>
          <p:cNvSpPr>
            <a:spLocks noGrp="1" noChangeArrowheads="1"/>
          </p:cNvSpPr>
          <p:nvPr>
            <p:ph type="body" idx="1"/>
          </p:nvPr>
        </p:nvSpPr>
        <p:spPr>
          <a:xfrm>
            <a:off x="1240402" y="1647501"/>
            <a:ext cx="7332098" cy="47244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endParaRPr lang="es-ES_tradnl" sz="1800" dirty="0" smtClean="0">
              <a:latin typeface="Calibri" pitchFamily="34" charset="0"/>
            </a:endParaRPr>
          </a:p>
          <a:p>
            <a:pPr>
              <a:lnSpc>
                <a:spcPct val="90000"/>
              </a:lnSpc>
            </a:pPr>
            <a:endParaRPr lang="es-ES_tradnl" sz="1800" b="1" dirty="0" smtClean="0">
              <a:latin typeface="Calibri" pitchFamily="34" charset="0"/>
            </a:endParaRPr>
          </a:p>
          <a:p>
            <a:pPr>
              <a:lnSpc>
                <a:spcPct val="90000"/>
              </a:lnSpc>
            </a:pPr>
            <a:r>
              <a:rPr lang="es-ES_tradnl" sz="1800" b="1" dirty="0" smtClean="0">
                <a:latin typeface="Calibri" pitchFamily="34" charset="0"/>
              </a:rPr>
              <a:t>Acción</a:t>
            </a:r>
            <a:r>
              <a:rPr lang="es-ES_tradnl" sz="1800" dirty="0" smtClean="0">
                <a:latin typeface="Calibri" pitchFamily="34" charset="0"/>
              </a:rPr>
              <a:t>: interconectar 500.000 Cajas de Ahorro del BROU de Sueldos y Jubilaciones  al STM, mediante el mecanismo de POSPAGO.</a:t>
            </a:r>
            <a:endParaRPr lang="es-ES" sz="2000" dirty="0">
              <a:latin typeface="Calibri" pitchFamily="34" charset="0"/>
            </a:endParaRPr>
          </a:p>
          <a:p>
            <a:pPr>
              <a:lnSpc>
                <a:spcPct val="90000"/>
              </a:lnSpc>
              <a:buNone/>
            </a:pPr>
            <a:endParaRPr lang="es-ES" sz="2000" dirty="0"/>
          </a:p>
        </p:txBody>
      </p:sp>
      <p:sp>
        <p:nvSpPr>
          <p:cNvPr id="248836" name="Rectangle 1028"/>
          <p:cNvSpPr>
            <a:spLocks noGrp="1" noChangeArrowheads="1"/>
          </p:cNvSpPr>
          <p:nvPr>
            <p:ph type="title"/>
          </p:nvPr>
        </p:nvSpPr>
        <p:spPr>
          <a:xfrm>
            <a:off x="971550" y="933018"/>
            <a:ext cx="6821488" cy="6413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_tradnl" sz="2800" b="1" dirty="0" smtClean="0">
                <a:latin typeface="+mn-lt"/>
              </a:rPr>
              <a:t>Estrategia II: </a:t>
            </a:r>
            <a:r>
              <a:rPr lang="es-ES_tradnl" sz="2800" b="1" dirty="0" smtClean="0">
                <a:latin typeface="Calibri" pitchFamily="34" charset="0"/>
              </a:rPr>
              <a:t>“Tu viajes descontados de tu Caja de Ahorro de Sueldo o Jubilación”</a:t>
            </a:r>
            <a:r>
              <a:rPr lang="es-ES_tradnl" sz="2800" dirty="0" smtClean="0">
                <a:latin typeface="Calibri" pitchFamily="34" charset="0"/>
              </a:rPr>
              <a:t>.</a:t>
            </a:r>
            <a:endParaRPr lang="es-ES_tradnl" sz="2800" b="1" dirty="0">
              <a:latin typeface="+mn-lt"/>
            </a:endParaRPr>
          </a:p>
        </p:txBody>
      </p:sp>
      <p:sp>
        <p:nvSpPr>
          <p:cNvPr id="4" name="3 Flecha abajo"/>
          <p:cNvSpPr/>
          <p:nvPr/>
        </p:nvSpPr>
        <p:spPr>
          <a:xfrm>
            <a:off x="495301" y="1828800"/>
            <a:ext cx="281984" cy="3609976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cxnSp>
        <p:nvCxnSpPr>
          <p:cNvPr id="11" name="10 Conector recto"/>
          <p:cNvCxnSpPr/>
          <p:nvPr/>
        </p:nvCxnSpPr>
        <p:spPr>
          <a:xfrm>
            <a:off x="97838" y="2101821"/>
            <a:ext cx="718459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11 CuadroTexto"/>
          <p:cNvSpPr txBox="1"/>
          <p:nvPr/>
        </p:nvSpPr>
        <p:spPr>
          <a:xfrm>
            <a:off x="97838" y="1809581"/>
            <a:ext cx="53256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 smtClean="0"/>
              <a:t>2016</a:t>
            </a:r>
          </a:p>
          <a:p>
            <a:endParaRPr lang="es-ES" sz="1100" dirty="0" smtClean="0"/>
          </a:p>
          <a:p>
            <a:r>
              <a:rPr lang="es-ES" sz="1100" dirty="0" smtClean="0"/>
              <a:t>Nov.</a:t>
            </a:r>
            <a:endParaRPr lang="es-ES" sz="1100" dirty="0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7800" y="167407"/>
            <a:ext cx="1917700" cy="655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17486" y="167407"/>
            <a:ext cx="18192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 descr="Resultado de imagen de banco republica"/>
          <p:cNvPicPr>
            <a:picLocks noChangeAspect="1" noChangeArrowheads="1"/>
          </p:cNvPicPr>
          <p:nvPr/>
        </p:nvPicPr>
        <p:blipFill>
          <a:blip r:embed="rId5"/>
          <a:srcRect t="13061" b="9419"/>
          <a:stretch>
            <a:fillRect/>
          </a:stretch>
        </p:blipFill>
        <p:spPr bwMode="auto">
          <a:xfrm>
            <a:off x="2583395" y="3377904"/>
            <a:ext cx="3714750" cy="10078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8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88680" y="5448301"/>
            <a:ext cx="3704180" cy="10569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9" name="28 Flecha arriba y abajo"/>
          <p:cNvSpPr/>
          <p:nvPr/>
        </p:nvSpPr>
        <p:spPr>
          <a:xfrm>
            <a:off x="4259795" y="4481036"/>
            <a:ext cx="361950" cy="900589"/>
          </a:xfrm>
          <a:prstGeom prst="up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7" name="Rectangle 1029"/>
          <p:cNvSpPr>
            <a:spLocks noGrp="1" noChangeArrowheads="1"/>
          </p:cNvSpPr>
          <p:nvPr>
            <p:ph type="body" idx="1"/>
          </p:nvPr>
        </p:nvSpPr>
        <p:spPr>
          <a:xfrm>
            <a:off x="1240402" y="1647501"/>
            <a:ext cx="7332098" cy="102943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endParaRPr lang="es-ES_tradnl" sz="1800" dirty="0" smtClean="0">
              <a:latin typeface="Calibri" pitchFamily="34" charset="0"/>
            </a:endParaRPr>
          </a:p>
          <a:p>
            <a:pPr>
              <a:lnSpc>
                <a:spcPct val="90000"/>
              </a:lnSpc>
            </a:pPr>
            <a:r>
              <a:rPr lang="es-ES_tradnl" sz="1800" b="1" dirty="0" smtClean="0">
                <a:latin typeface="Calibri" pitchFamily="34" charset="0"/>
              </a:rPr>
              <a:t>Acción</a:t>
            </a:r>
            <a:r>
              <a:rPr lang="es-ES_tradnl" sz="1800" dirty="0" smtClean="0">
                <a:latin typeface="Calibri" pitchFamily="34" charset="0"/>
              </a:rPr>
              <a:t>: La tecnología admite diferenciar el precio del viaje según que medio de pago usado.</a:t>
            </a:r>
            <a:endParaRPr lang="es-ES" sz="2000" dirty="0">
              <a:latin typeface="Calibri" pitchFamily="34" charset="0"/>
            </a:endParaRPr>
          </a:p>
          <a:p>
            <a:pPr>
              <a:lnSpc>
                <a:spcPct val="90000"/>
              </a:lnSpc>
              <a:buNone/>
            </a:pPr>
            <a:endParaRPr lang="es-ES" sz="2000" dirty="0"/>
          </a:p>
        </p:txBody>
      </p:sp>
      <p:sp>
        <p:nvSpPr>
          <p:cNvPr id="248836" name="Rectangle 1028"/>
          <p:cNvSpPr>
            <a:spLocks noGrp="1" noChangeArrowheads="1"/>
          </p:cNvSpPr>
          <p:nvPr>
            <p:ph type="title"/>
          </p:nvPr>
        </p:nvSpPr>
        <p:spPr>
          <a:xfrm>
            <a:off x="495301" y="933018"/>
            <a:ext cx="8553449" cy="6413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_tradnl" sz="2800" b="1" dirty="0" smtClean="0"/>
              <a:t>Estrategia </a:t>
            </a:r>
            <a:r>
              <a:rPr lang="es-ES_tradnl" sz="2800" b="1" dirty="0" smtClean="0"/>
              <a:t>III: </a:t>
            </a:r>
            <a:r>
              <a:rPr lang="es-ES_tradnl" sz="2800" b="1" dirty="0" smtClean="0">
                <a:latin typeface="Calibri" pitchFamily="34" charset="0"/>
              </a:rPr>
              <a:t>“Conviene más pagar con la STM”</a:t>
            </a:r>
            <a:endParaRPr lang="es-ES_tradnl" sz="2800" b="1" dirty="0">
              <a:latin typeface="+mn-lt"/>
            </a:endParaRPr>
          </a:p>
        </p:txBody>
      </p:sp>
      <p:sp>
        <p:nvSpPr>
          <p:cNvPr id="4" name="3 Flecha abajo"/>
          <p:cNvSpPr/>
          <p:nvPr/>
        </p:nvSpPr>
        <p:spPr>
          <a:xfrm>
            <a:off x="495301" y="1828800"/>
            <a:ext cx="281984" cy="3609976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cxnSp>
        <p:nvCxnSpPr>
          <p:cNvPr id="11" name="10 Conector recto"/>
          <p:cNvCxnSpPr/>
          <p:nvPr/>
        </p:nvCxnSpPr>
        <p:spPr>
          <a:xfrm>
            <a:off x="97838" y="2101821"/>
            <a:ext cx="718459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7800" y="167407"/>
            <a:ext cx="1917700" cy="655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17486" y="167407"/>
            <a:ext cx="18192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16 Flecha derecha"/>
          <p:cNvSpPr/>
          <p:nvPr/>
        </p:nvSpPr>
        <p:spPr>
          <a:xfrm>
            <a:off x="4134033" y="4664471"/>
            <a:ext cx="622275" cy="408207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pic>
        <p:nvPicPr>
          <p:cNvPr id="21" name="Picture 26"/>
          <p:cNvPicPr>
            <a:picLocks noChangeAspect="1" noChangeArrowheads="1"/>
          </p:cNvPicPr>
          <p:nvPr/>
        </p:nvPicPr>
        <p:blipFill>
          <a:blip r:embed="rId5"/>
          <a:srcRect r="4791"/>
          <a:stretch>
            <a:fillRect/>
          </a:stretch>
        </p:blipFill>
        <p:spPr bwMode="auto">
          <a:xfrm>
            <a:off x="1409512" y="4293684"/>
            <a:ext cx="5334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 Box 149"/>
          <p:cNvSpPr txBox="1">
            <a:spLocks noChangeArrowheads="1"/>
          </p:cNvSpPr>
          <p:nvPr/>
        </p:nvSpPr>
        <p:spPr bwMode="auto">
          <a:xfrm>
            <a:off x="2072377" y="4553601"/>
            <a:ext cx="38893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UY" sz="3200" dirty="0"/>
              <a:t>+</a:t>
            </a:r>
            <a:endParaRPr lang="es-ES" sz="3200" dirty="0"/>
          </a:p>
        </p:txBody>
      </p:sp>
      <p:pic>
        <p:nvPicPr>
          <p:cNvPr id="28" name="Picture 152"/>
          <p:cNvPicPr>
            <a:picLocks noChangeAspect="1" noChangeArrowheads="1"/>
          </p:cNvPicPr>
          <p:nvPr/>
        </p:nvPicPr>
        <p:blipFill>
          <a:blip r:embed="rId6"/>
          <a:srcRect r="4791"/>
          <a:stretch>
            <a:fillRect/>
          </a:stretch>
        </p:blipFill>
        <p:spPr bwMode="auto">
          <a:xfrm>
            <a:off x="1409512" y="3037544"/>
            <a:ext cx="5334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21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857643" y="3233601"/>
            <a:ext cx="1998663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21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857643" y="4570853"/>
            <a:ext cx="1998663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0" name="Picture 2" descr="Resultado de imagen para monedas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673226" y="4664471"/>
            <a:ext cx="1171905" cy="473905"/>
          </a:xfrm>
          <a:prstGeom prst="rect">
            <a:avLst/>
          </a:prstGeom>
          <a:noFill/>
        </p:spPr>
      </p:pic>
      <p:sp>
        <p:nvSpPr>
          <p:cNvPr id="34" name="Text Box 149"/>
          <p:cNvSpPr txBox="1">
            <a:spLocks noChangeArrowheads="1"/>
          </p:cNvSpPr>
          <p:nvPr/>
        </p:nvSpPr>
        <p:spPr bwMode="auto">
          <a:xfrm>
            <a:off x="6880849" y="4540115"/>
            <a:ext cx="38893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UY" sz="3200" dirty="0" smtClean="0"/>
              <a:t>=</a:t>
            </a:r>
            <a:endParaRPr lang="es-ES" sz="3200" dirty="0"/>
          </a:p>
        </p:txBody>
      </p:sp>
      <p:pic>
        <p:nvPicPr>
          <p:cNvPr id="37892" name="Picture 4" descr="Resultado de imagen para barato y caro"/>
          <p:cNvPicPr>
            <a:picLocks noChangeAspect="1" noChangeArrowheads="1"/>
          </p:cNvPicPr>
          <p:nvPr/>
        </p:nvPicPr>
        <p:blipFill>
          <a:blip r:embed="rId9"/>
          <a:srcRect l="49915"/>
          <a:stretch>
            <a:fillRect/>
          </a:stretch>
        </p:blipFill>
        <p:spPr bwMode="auto">
          <a:xfrm>
            <a:off x="7372452" y="4476390"/>
            <a:ext cx="685011" cy="780696"/>
          </a:xfrm>
          <a:prstGeom prst="rect">
            <a:avLst/>
          </a:prstGeom>
          <a:noFill/>
        </p:spPr>
      </p:pic>
      <p:pic>
        <p:nvPicPr>
          <p:cNvPr id="39" name="Picture 4" descr="Resultado de imagen para barato y caro"/>
          <p:cNvPicPr>
            <a:picLocks noChangeAspect="1" noChangeArrowheads="1"/>
          </p:cNvPicPr>
          <p:nvPr/>
        </p:nvPicPr>
        <p:blipFill>
          <a:blip r:embed="rId9"/>
          <a:srcRect r="49341"/>
          <a:stretch>
            <a:fillRect/>
          </a:stretch>
        </p:blipFill>
        <p:spPr bwMode="auto">
          <a:xfrm>
            <a:off x="7350478" y="3125814"/>
            <a:ext cx="728959" cy="821367"/>
          </a:xfrm>
          <a:prstGeom prst="rect">
            <a:avLst/>
          </a:prstGeom>
          <a:noFill/>
        </p:spPr>
      </p:pic>
      <p:pic>
        <p:nvPicPr>
          <p:cNvPr id="40" name="Picture 3"/>
          <p:cNvPicPr>
            <a:picLocks noChangeAspect="1" noChangeArrowheads="1"/>
          </p:cNvPicPr>
          <p:nvPr/>
        </p:nvPicPr>
        <p:blipFill>
          <a:blip r:embed="rId10"/>
          <a:srcRect l="1887" t="2953" r="2736" b="3754"/>
          <a:stretch>
            <a:fillRect/>
          </a:stretch>
        </p:blipFill>
        <p:spPr bwMode="auto">
          <a:xfrm>
            <a:off x="2611250" y="3105538"/>
            <a:ext cx="1295856" cy="8101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Picture 151" descr="signo-dolar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667233" y="3454844"/>
            <a:ext cx="271042" cy="271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Text Box 149"/>
          <p:cNvSpPr txBox="1">
            <a:spLocks noChangeArrowheads="1"/>
          </p:cNvSpPr>
          <p:nvPr/>
        </p:nvSpPr>
        <p:spPr bwMode="auto">
          <a:xfrm>
            <a:off x="2072377" y="3218232"/>
            <a:ext cx="38893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UY" sz="3200" dirty="0"/>
              <a:t>+</a:t>
            </a:r>
            <a:endParaRPr lang="es-ES" sz="3200" dirty="0"/>
          </a:p>
        </p:txBody>
      </p:sp>
      <p:sp>
        <p:nvSpPr>
          <p:cNvPr id="42" name="Text Box 149"/>
          <p:cNvSpPr txBox="1">
            <a:spLocks noChangeArrowheads="1"/>
          </p:cNvSpPr>
          <p:nvPr/>
        </p:nvSpPr>
        <p:spPr bwMode="auto">
          <a:xfrm>
            <a:off x="6880849" y="3218232"/>
            <a:ext cx="38893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UY" sz="3200" dirty="0" smtClean="0"/>
              <a:t>=</a:t>
            </a:r>
            <a:endParaRPr lang="es-ES" sz="3200" dirty="0"/>
          </a:p>
        </p:txBody>
      </p:sp>
      <p:sp>
        <p:nvSpPr>
          <p:cNvPr id="43" name="42 Flecha derecha"/>
          <p:cNvSpPr/>
          <p:nvPr/>
        </p:nvSpPr>
        <p:spPr>
          <a:xfrm>
            <a:off x="4134033" y="3306516"/>
            <a:ext cx="622275" cy="408207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24" name="23 CuadroTexto"/>
          <p:cNvSpPr txBox="1"/>
          <p:nvPr/>
        </p:nvSpPr>
        <p:spPr>
          <a:xfrm>
            <a:off x="97838" y="1809581"/>
            <a:ext cx="53256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 smtClean="0"/>
              <a:t>2016</a:t>
            </a:r>
          </a:p>
          <a:p>
            <a:endParaRPr lang="es-ES" sz="1100" dirty="0" smtClean="0"/>
          </a:p>
          <a:p>
            <a:r>
              <a:rPr lang="es-ES" sz="1100" dirty="0" smtClean="0"/>
              <a:t>2017</a:t>
            </a:r>
            <a:endParaRPr lang="es-ES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F5C16A11FF3142AD98FE93BCD0A370" ma:contentTypeVersion="1" ma:contentTypeDescription="Create a new document." ma:contentTypeScope="" ma:versionID="da3e9551827be27c540814dd12af4680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3d8b0b90613641d2007733df16481c6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A466168-08DF-4FF9-8E03-8699497FC443}"/>
</file>

<file path=customXml/itemProps2.xml><?xml version="1.0" encoding="utf-8"?>
<ds:datastoreItem xmlns:ds="http://schemas.openxmlformats.org/officeDocument/2006/customXml" ds:itemID="{39F8E373-84B9-4702-AD45-4FCB69847751}"/>
</file>

<file path=customXml/itemProps3.xml><?xml version="1.0" encoding="utf-8"?>
<ds:datastoreItem xmlns:ds="http://schemas.openxmlformats.org/officeDocument/2006/customXml" ds:itemID="{4A9F8FF8-D3D3-43F8-95AB-4AF93562F12E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2355</TotalTime>
  <Words>650</Words>
  <Application>Microsoft Office PowerPoint</Application>
  <PresentationFormat>Presentación en pantalla (4:3)</PresentationFormat>
  <Paragraphs>139</Paragraphs>
  <Slides>13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4" baseType="lpstr">
      <vt:lpstr>Tema de Office</vt:lpstr>
      <vt:lpstr>¿Cómo colabora la tarjeta STM  para un Transporte Público  más inteligente?</vt:lpstr>
      <vt:lpstr>Evolución</vt:lpstr>
      <vt:lpstr>La tarjeta STM hoy</vt:lpstr>
      <vt:lpstr>La tarjeta STM en el ómnibus</vt:lpstr>
      <vt:lpstr>En resumen</vt:lpstr>
      <vt:lpstr>¿Hacia dónde vamos  en el corto plazo?</vt:lpstr>
      <vt:lpstr>Estrategia I: “Recargar tu tarjeta STM sea más fácil y cercano.”</vt:lpstr>
      <vt:lpstr>Estrategia II: “Tu viajes descontados de tu Caja de Ahorro de Sueldo o Jubilación”.</vt:lpstr>
      <vt:lpstr>Estrategia III: “Conviene más pagar con la STM”</vt:lpstr>
      <vt:lpstr>Estrategia IV: “Comprá por Internet la recarga de tu STM”</vt:lpstr>
      <vt:lpstr>Diapositiva 11</vt:lpstr>
      <vt:lpstr>¿Qué tendencias de ticketing de transporte estamos explorando?</vt:lpstr>
      <vt:lpstr>Dan soporte técnico a la tarjeta STM…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subject>STM</dc:subject>
  <dc:creator>Roberto Domínguez</dc:creator>
  <cp:keywords>Transporte, STM</cp:keywords>
  <cp:lastModifiedBy>Roberto Domínguez Varela</cp:lastModifiedBy>
  <cp:revision>357</cp:revision>
  <dcterms:modified xsi:type="dcterms:W3CDTF">2016-09-07T02:25:52Z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0x010100DEF5C16A11FF3142AD98FE93BCD0A370</vt:lpwstr>
  </property>
</Properties>
</file>