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58" r:id="rId11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115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orient="horz" pos="4134">
          <p15:clr>
            <a:srgbClr val="A4A3A4"/>
          </p15:clr>
        </p15:guide>
        <p15:guide id="7" orient="horz" pos="2364" userDrawn="1">
          <p15:clr>
            <a:srgbClr val="A4A3A4"/>
          </p15:clr>
        </p15:guide>
        <p15:guide id="8" pos="3120">
          <p15:clr>
            <a:srgbClr val="A4A3A4"/>
          </p15:clr>
        </p15:guide>
        <p15:guide id="9" pos="114" userDrawn="1">
          <p15:clr>
            <a:srgbClr val="A4A3A4"/>
          </p15:clr>
        </p15:guide>
        <p15:guide id="10" pos="228" userDrawn="1">
          <p15:clr>
            <a:srgbClr val="A4A3A4"/>
          </p15:clr>
        </p15:guide>
        <p15:guide id="11" pos="2894">
          <p15:clr>
            <a:srgbClr val="A4A3A4"/>
          </p15:clr>
        </p15:guide>
        <p15:guide id="12" pos="3347">
          <p15:clr>
            <a:srgbClr val="A4A3A4"/>
          </p15:clr>
        </p15:guide>
        <p15:guide id="13" pos="6124" userDrawn="1">
          <p15:clr>
            <a:srgbClr val="A4A3A4"/>
          </p15:clr>
        </p15:guide>
        <p15:guide id="14" pos="6012" userDrawn="1">
          <p15:clr>
            <a:srgbClr val="A4A3A4"/>
          </p15:clr>
        </p15:guide>
        <p15:guide id="15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TO, Alexandre" initials="CA" lastIdx="2" clrIdx="0">
    <p:extLst>
      <p:ext uri="{19B8F6BF-5375-455C-9EA6-DF929625EA0E}">
        <p15:presenceInfo xmlns:p15="http://schemas.microsoft.com/office/powerpoint/2012/main" userId="S-1-5-21-2846226418-2333080883-1546736784-313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050E"/>
    <a:srgbClr val="446085"/>
    <a:srgbClr val="B5C6CF"/>
    <a:srgbClr val="739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33" autoAdjust="0"/>
  </p:normalViewPr>
  <p:slideViewPr>
    <p:cSldViewPr snapToGrid="0" snapToObjects="1" showGuides="1">
      <p:cViewPr varScale="1">
        <p:scale>
          <a:sx n="43" d="100"/>
          <a:sy n="43" d="100"/>
        </p:scale>
        <p:origin x="624" y="48"/>
      </p:cViewPr>
      <p:guideLst>
        <p:guide orient="horz" pos="890"/>
        <p:guide orient="horz"/>
        <p:guide orient="horz" pos="3929"/>
        <p:guide orient="horz" pos="115"/>
        <p:guide orient="horz" pos="3838"/>
        <p:guide orient="horz" pos="4134"/>
        <p:guide orient="horz" pos="2364"/>
        <p:guide pos="3120"/>
        <p:guide pos="114"/>
        <p:guide pos="228"/>
        <p:guide pos="2894"/>
        <p:guide pos="3347"/>
        <p:guide pos="6124"/>
        <p:guide pos="6012"/>
        <p:guide orient="horz" pos="6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3" d="100"/>
          <a:sy n="63" d="100"/>
        </p:scale>
        <p:origin x="19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4A2A8-B7E5-4683-A9BD-71A27928B188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E4B45-DCC5-450F-97B7-94626A4FE8D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396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76D4D-613D-4FCC-9E25-5E3FD8B301F6}" type="datetimeFigureOut">
              <a:rPr lang="pt-BR" smtClean="0"/>
              <a:pPr/>
              <a:t>07/09/2016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49122-A71C-4B63-A25D-C7694094FB8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7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49122-A71C-4B63-A25D-C7694094FB8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08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49122-A71C-4B63-A25D-C7694094FB8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40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1950" y="1412875"/>
            <a:ext cx="5752800" cy="1371600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/>
              <a:t>Haga clic para modificar el </a:t>
            </a:r>
            <a:r>
              <a:rPr lang="es-AR" noProof="0" dirty="0"/>
              <a:t>título</a:t>
            </a:r>
          </a:p>
        </p:txBody>
      </p:sp>
      <p:pic>
        <p:nvPicPr>
          <p:cNvPr id="8" name="Picture 30" descr="shutterstock_65270503"/>
          <p:cNvPicPr>
            <a:picLocks noChangeAspect="1" noChangeArrowheads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3073400"/>
            <a:ext cx="37893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 descr="Doodle-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560513"/>
            <a:ext cx="17684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61950" y="2780928"/>
            <a:ext cx="3430800" cy="55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</a:t>
            </a:r>
            <a:r>
              <a:rPr lang="es-AR" noProof="0" dirty="0"/>
              <a:t>subtitulo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1950" y="3867150"/>
            <a:ext cx="3430800" cy="255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1200" b="0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algn="l">
              <a:defRPr/>
            </a:pPr>
            <a:r>
              <a:rPr lang="es-AR" sz="1200" noProof="0" dirty="0"/>
              <a:t>LLLLLLLL, </a:t>
            </a:r>
            <a:r>
              <a:rPr lang="es-AR" sz="1200" noProof="0" dirty="0" err="1"/>
              <a:t>dd</a:t>
            </a:r>
            <a:r>
              <a:rPr lang="es-AR" sz="1200" noProof="0" dirty="0"/>
              <a:t> de </a:t>
            </a:r>
            <a:r>
              <a:rPr lang="es-AR" sz="1200" noProof="0" dirty="0" err="1"/>
              <a:t>mmmmm</a:t>
            </a:r>
            <a:r>
              <a:rPr lang="es-AR" sz="1200" noProof="0" dirty="0"/>
              <a:t> de </a:t>
            </a:r>
            <a:r>
              <a:rPr lang="es-AR" sz="1200" noProof="0" dirty="0" err="1"/>
              <a:t>aaaa</a:t>
            </a:r>
            <a:endParaRPr lang="es-AR" sz="1200" noProof="0" dirty="0"/>
          </a:p>
        </p:txBody>
      </p:sp>
      <p:pic>
        <p:nvPicPr>
          <p:cNvPr id="13" name="Imagem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8" y="540857"/>
            <a:ext cx="3434502" cy="649530"/>
          </a:xfrm>
          <a:prstGeom prst="rect">
            <a:avLst/>
          </a:prstGeom>
          <a:effectLst/>
        </p:spPr>
      </p:pic>
      <p:sp>
        <p:nvSpPr>
          <p:cNvPr id="4" name="Marcador de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1072321" y="4600575"/>
            <a:ext cx="2286000" cy="1228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s-ES" sz="12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&lt;&lt; Logo del cliente &gt;&gt;</a:t>
            </a:r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e90075z\Desktop\Encontros - Inovação\Shutter\shutterstock_120481210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06" y="1412875"/>
            <a:ext cx="3814530" cy="721400"/>
          </a:xfrm>
          <a:prstGeom prst="rect">
            <a:avLst/>
          </a:prstGeom>
          <a:effectLst>
            <a:reflection blurRad="6350" stA="13000" endPos="55000" dir="5400000" sy="-100000" algn="bl" rotWithShape="0"/>
          </a:effectLst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1072321" y="2445436"/>
            <a:ext cx="5752800" cy="832631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/>
              <a:t>Haga clic para modificar el </a:t>
            </a:r>
            <a:r>
              <a:rPr lang="es-AR" noProof="0" dirty="0"/>
              <a:t>título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72321" y="3313828"/>
            <a:ext cx="3430800" cy="55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</a:t>
            </a:r>
            <a:r>
              <a:rPr lang="es-AR" noProof="0" dirty="0"/>
              <a:t>subtitulo</a:t>
            </a:r>
          </a:p>
        </p:txBody>
      </p:sp>
      <p:sp>
        <p:nvSpPr>
          <p:cNvPr id="9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72321" y="3969580"/>
            <a:ext cx="2720746" cy="255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1200" b="0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algn="l">
              <a:defRPr/>
            </a:pPr>
            <a:r>
              <a:rPr lang="es-AR" sz="1200" noProof="0" dirty="0"/>
              <a:t>LLLLLLLL, </a:t>
            </a:r>
            <a:r>
              <a:rPr lang="es-AR" sz="1200" noProof="0" dirty="0" err="1"/>
              <a:t>dd</a:t>
            </a:r>
            <a:r>
              <a:rPr lang="es-AR" sz="1200" noProof="0" dirty="0"/>
              <a:t> de </a:t>
            </a:r>
            <a:r>
              <a:rPr lang="es-AR" sz="1200" noProof="0" dirty="0" err="1"/>
              <a:t>mmmmm</a:t>
            </a:r>
            <a:r>
              <a:rPr lang="es-AR" sz="1200" noProof="0" dirty="0"/>
              <a:t> de </a:t>
            </a:r>
            <a:r>
              <a:rPr lang="es-AR" sz="1200" noProof="0" dirty="0" err="1"/>
              <a:t>aaaa</a:t>
            </a:r>
            <a:endParaRPr lang="es-AR" sz="1200" noProof="0" dirty="0"/>
          </a:p>
        </p:txBody>
      </p:sp>
      <p:sp>
        <p:nvSpPr>
          <p:cNvPr id="10" name="Marcador de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1289694" y="4453671"/>
            <a:ext cx="2286000" cy="1228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s-ES" sz="12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&lt;&lt; Logo del cliente &gt;&gt;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9996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782" y="2"/>
            <a:ext cx="3695714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8759" y="3389533"/>
            <a:ext cx="2371755" cy="329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 descr="capa-doodle-seguranc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4" y="4725144"/>
            <a:ext cx="1811492" cy="2160242"/>
          </a:xfrm>
          <a:prstGeom prst="rect">
            <a:avLst/>
          </a:prstGeom>
        </p:spPr>
      </p:pic>
      <p:pic>
        <p:nvPicPr>
          <p:cNvPr id="9" name="Imagem 9" descr="capa-doodle-consultoria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9" y="764706"/>
            <a:ext cx="1426467" cy="1347219"/>
          </a:xfrm>
          <a:prstGeom prst="rect">
            <a:avLst/>
          </a:prstGeom>
        </p:spPr>
      </p:pic>
      <p:pic>
        <p:nvPicPr>
          <p:cNvPr id="10" name="Imagem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0" y="2858527"/>
            <a:ext cx="3814530" cy="721400"/>
          </a:xfrm>
          <a:prstGeom prst="rect">
            <a:avLst/>
          </a:prstGeom>
          <a:effectLst>
            <a:reflection blurRad="6350" stA="13000" endPos="55000" dir="5400000" sy="-100000" algn="bl" rotWithShape="0"/>
          </a:effectLst>
        </p:spPr>
      </p:pic>
      <p:cxnSp>
        <p:nvCxnSpPr>
          <p:cNvPr id="12" name="Conector reto 13"/>
          <p:cNvCxnSpPr/>
          <p:nvPr userDrawn="1"/>
        </p:nvCxnSpPr>
        <p:spPr>
          <a:xfrm>
            <a:off x="4713744" y="2642043"/>
            <a:ext cx="0" cy="1140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267746" y="4379180"/>
            <a:ext cx="4979721" cy="832631"/>
          </a:xfrm>
        </p:spPr>
        <p:txBody>
          <a:bodyPr anchor="t">
            <a:normAutofit/>
          </a:bodyPr>
          <a:lstStyle>
            <a:lvl1pPr algn="ctr">
              <a:defRPr sz="2400" b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/>
              <a:t>Haga clic para modificar el </a:t>
            </a:r>
            <a:r>
              <a:rPr lang="es-AR" noProof="0" dirty="0"/>
              <a:t>título</a:t>
            </a:r>
          </a:p>
        </p:txBody>
      </p:sp>
      <p:sp>
        <p:nvSpPr>
          <p:cNvPr id="19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251913" y="5224108"/>
            <a:ext cx="4995554" cy="55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</a:t>
            </a:r>
            <a:r>
              <a:rPr lang="es-AR" noProof="0" dirty="0"/>
              <a:t>subtitulo</a:t>
            </a:r>
          </a:p>
        </p:txBody>
      </p:sp>
      <p:sp>
        <p:nvSpPr>
          <p:cNvPr id="20" name="Espaço Reservado para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3353371" y="6067888"/>
            <a:ext cx="2720746" cy="255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200" b="0">
                <a:latin typeface="Arial" pitchFamily="34" charset="0"/>
                <a:cs typeface="Arial" pitchFamily="34" charset="0"/>
              </a:defRPr>
            </a:lvl1pPr>
            <a:lvl2pPr>
              <a:buNone/>
              <a:defRPr sz="1200">
                <a:latin typeface="Arial" pitchFamily="34" charset="0"/>
                <a:cs typeface="Arial" pitchFamily="34" charset="0"/>
              </a:defRPr>
            </a:lvl2pPr>
            <a:lvl3pPr>
              <a:buNone/>
              <a:defRPr sz="1200">
                <a:latin typeface="Arial" pitchFamily="34" charset="0"/>
                <a:cs typeface="Arial" pitchFamily="34" charset="0"/>
              </a:defRPr>
            </a:lvl3pPr>
            <a:lvl4pPr>
              <a:buNone/>
              <a:defRPr sz="1200">
                <a:latin typeface="Arial" pitchFamily="34" charset="0"/>
                <a:cs typeface="Arial" pitchFamily="34" charset="0"/>
              </a:defRPr>
            </a:lvl4pPr>
            <a:lvl5pPr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algn="l">
              <a:defRPr/>
            </a:pPr>
            <a:r>
              <a:rPr lang="es-AR" sz="1200" noProof="0" dirty="0"/>
              <a:t>LLLLLLLL, </a:t>
            </a:r>
            <a:r>
              <a:rPr lang="es-AR" sz="1200" noProof="0" dirty="0" err="1"/>
              <a:t>dd</a:t>
            </a:r>
            <a:r>
              <a:rPr lang="es-AR" sz="1200" noProof="0" dirty="0"/>
              <a:t> de </a:t>
            </a:r>
            <a:r>
              <a:rPr lang="es-AR" sz="1200" noProof="0" dirty="0" err="1"/>
              <a:t>mmmmm</a:t>
            </a:r>
            <a:r>
              <a:rPr lang="es-AR" sz="1200" noProof="0" dirty="0"/>
              <a:t> de </a:t>
            </a:r>
            <a:r>
              <a:rPr lang="es-AR" sz="1200" noProof="0" dirty="0" err="1"/>
              <a:t>aaaa</a:t>
            </a:r>
            <a:endParaRPr lang="es-AR" sz="1200" noProof="0" dirty="0"/>
          </a:p>
        </p:txBody>
      </p:sp>
      <p:sp>
        <p:nvSpPr>
          <p:cNvPr id="21" name="Marcador de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4882127" y="2604864"/>
            <a:ext cx="2286000" cy="1228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s-ES" sz="12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&lt;&lt; Logo del cliente &gt;&gt;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2679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60510" y="6562725"/>
            <a:ext cx="7185600" cy="295275"/>
          </a:xfrm>
        </p:spPr>
        <p:txBody>
          <a:bodyPr/>
          <a:lstStyle/>
          <a:p>
            <a:r>
              <a:rPr lang="es-AR" noProof="0" dirty="0"/>
              <a:t>Logicalis | CONFIDENCIAL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C7AE-6E92-4816-AFB1-FBB4283F8235}" type="slidenum">
              <a:rPr lang="es-AR" noProof="0" smtClean="0"/>
              <a:pPr/>
              <a:t>‹#›</a:t>
            </a:fld>
            <a:endParaRPr lang="es-AR" noProof="0" dirty="0"/>
          </a:p>
        </p:txBody>
      </p:sp>
      <p:sp>
        <p:nvSpPr>
          <p:cNvPr id="7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184150" y="182563"/>
            <a:ext cx="9539288" cy="87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</a:t>
            </a:r>
            <a:r>
              <a:rPr lang="es-AR" noProof="0" dirty="0"/>
              <a:t>título</a:t>
            </a:r>
          </a:p>
        </p:txBody>
      </p:sp>
      <p:sp>
        <p:nvSpPr>
          <p:cNvPr id="10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82563" y="1052736"/>
            <a:ext cx="7560000" cy="360139"/>
          </a:xfrm>
          <a:prstGeom prst="rect">
            <a:avLst/>
          </a:prstGeom>
        </p:spPr>
        <p:txBody>
          <a:bodyPr wrap="none" anchor="b"/>
          <a:lstStyle>
            <a:lvl1pPr>
              <a:buNone/>
              <a:defRPr sz="16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AR" noProof="0" dirty="0"/>
              <a:t>SUB-TÍTULO</a:t>
            </a:r>
          </a:p>
        </p:txBody>
      </p:sp>
      <p:sp>
        <p:nvSpPr>
          <p:cNvPr id="11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7761312" y="1052735"/>
            <a:ext cx="1960538" cy="360139"/>
          </a:xfrm>
          <a:prstGeom prst="rect">
            <a:avLst/>
          </a:prstGeom>
        </p:spPr>
        <p:txBody>
          <a:bodyPr wrap="none" anchor="b"/>
          <a:lstStyle>
            <a:lvl1pPr algn="r">
              <a:buNone/>
              <a:defRPr sz="1600"/>
            </a:lvl1pPr>
          </a:lstStyle>
          <a:p>
            <a:pPr lvl="0"/>
            <a:r>
              <a:rPr lang="es-AR" noProof="0" dirty="0"/>
              <a:t>TAG AUXILIAR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5" hasCustomPrompt="1"/>
          </p:nvPr>
        </p:nvSpPr>
        <p:spPr>
          <a:xfrm>
            <a:off x="184150" y="6237288"/>
            <a:ext cx="7560000" cy="32543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defRPr>
            </a:lvl1pPr>
          </a:lstStyle>
          <a:p>
            <a:pPr lvl="0"/>
            <a:r>
              <a:rPr lang="es-AR" noProof="0" dirty="0"/>
              <a:t>Fuente: &lt;Ejemplo: análisis Logicalis 2016; Fuente datos 2016&gt;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60510" y="6562725"/>
            <a:ext cx="7185600" cy="295275"/>
          </a:xfrm>
        </p:spPr>
        <p:txBody>
          <a:bodyPr/>
          <a:lstStyle/>
          <a:p>
            <a:r>
              <a:rPr lang="es-AR" noProof="0" dirty="0"/>
              <a:t>Logicalis | CONFIDENCIAL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C7AE-6E92-4816-AFB1-FBB4283F8235}" type="slidenum">
              <a:rPr lang="es-AR" noProof="0" smtClean="0"/>
              <a:pPr/>
              <a:t>‹#›</a:t>
            </a:fld>
            <a:endParaRPr lang="es-AR" noProof="0" dirty="0"/>
          </a:p>
        </p:txBody>
      </p:sp>
      <p:sp>
        <p:nvSpPr>
          <p:cNvPr id="7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184150" y="182563"/>
            <a:ext cx="9539288" cy="87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</a:t>
            </a:r>
            <a:r>
              <a:rPr lang="es-AR" noProof="0" dirty="0"/>
              <a:t>título</a:t>
            </a:r>
          </a:p>
        </p:txBody>
      </p:sp>
      <p:sp>
        <p:nvSpPr>
          <p:cNvPr id="10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82563" y="1052736"/>
            <a:ext cx="7560000" cy="360139"/>
          </a:xfrm>
          <a:prstGeom prst="rect">
            <a:avLst/>
          </a:prstGeom>
        </p:spPr>
        <p:txBody>
          <a:bodyPr wrap="none" anchor="b"/>
          <a:lstStyle>
            <a:lvl1pPr>
              <a:buNone/>
              <a:defRPr sz="16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AR" noProof="0" dirty="0"/>
              <a:t>SUB-TÍTULO</a:t>
            </a:r>
          </a:p>
        </p:txBody>
      </p:sp>
      <p:sp>
        <p:nvSpPr>
          <p:cNvPr id="11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7761312" y="1052735"/>
            <a:ext cx="1960538" cy="360139"/>
          </a:xfrm>
          <a:prstGeom prst="rect">
            <a:avLst/>
          </a:prstGeom>
        </p:spPr>
        <p:txBody>
          <a:bodyPr wrap="none" anchor="b"/>
          <a:lstStyle>
            <a:lvl1pPr algn="r">
              <a:buNone/>
              <a:defRPr sz="1600"/>
            </a:lvl1pPr>
          </a:lstStyle>
          <a:p>
            <a:pPr lvl="0"/>
            <a:r>
              <a:rPr lang="es-AR" noProof="0" dirty="0"/>
              <a:t>TAG AUXILIAR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5" hasCustomPrompt="1"/>
          </p:nvPr>
        </p:nvSpPr>
        <p:spPr>
          <a:xfrm>
            <a:off x="184150" y="6237288"/>
            <a:ext cx="7560000" cy="32543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defRPr>
            </a:lvl1pPr>
          </a:lstStyle>
          <a:p>
            <a:pPr lvl="0"/>
            <a:r>
              <a:rPr lang="es-AR" noProof="0" dirty="0"/>
              <a:t>Fuente: &lt;Ejemplo: análisis Logicalis 2016; Fuente datos 2016&gt;</a:t>
            </a:r>
          </a:p>
        </p:txBody>
      </p:sp>
      <p:pic>
        <p:nvPicPr>
          <p:cNvPr id="9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44" y="6382211"/>
            <a:ext cx="1880705" cy="3556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5430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60510" y="6562725"/>
            <a:ext cx="7185600" cy="295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Logicalis | CONFIDENCIAL</a:t>
            </a:r>
            <a:endParaRPr lang="es-A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83C7AE-6E92-4816-AFB1-FBB4283F8235}" type="slidenum">
              <a:rPr lang="es-AR" smtClean="0"/>
              <a:pPr/>
              <a:t>‹#›</a:t>
            </a:fld>
            <a:endParaRPr lang="es-AR" dirty="0"/>
          </a:p>
        </p:txBody>
      </p:sp>
      <p:sp>
        <p:nvSpPr>
          <p:cNvPr id="7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184150" y="182563"/>
            <a:ext cx="9539288" cy="87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</a:t>
            </a:r>
            <a:r>
              <a:rPr lang="es-AR" noProof="0" dirty="0"/>
              <a:t>título</a:t>
            </a:r>
          </a:p>
        </p:txBody>
      </p:sp>
      <p:sp>
        <p:nvSpPr>
          <p:cNvPr id="10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82563" y="1052736"/>
            <a:ext cx="7560000" cy="360139"/>
          </a:xfrm>
          <a:prstGeom prst="rect">
            <a:avLst/>
          </a:prstGeom>
        </p:spPr>
        <p:txBody>
          <a:bodyPr wrap="none" anchor="b"/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AR" noProof="0" dirty="0"/>
              <a:t>SUB-TÍTULO</a:t>
            </a:r>
          </a:p>
        </p:txBody>
      </p:sp>
      <p:sp>
        <p:nvSpPr>
          <p:cNvPr id="11" name="Espaço Reservado para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7761312" y="1052735"/>
            <a:ext cx="1960538" cy="360139"/>
          </a:xfrm>
          <a:prstGeom prst="rect">
            <a:avLst/>
          </a:prstGeom>
        </p:spPr>
        <p:txBody>
          <a:bodyPr wrap="none" anchor="b"/>
          <a:lstStyle>
            <a:lvl1pPr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AR" noProof="0" dirty="0"/>
              <a:t>TAG AUXILIAR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5" hasCustomPrompt="1"/>
          </p:nvPr>
        </p:nvSpPr>
        <p:spPr>
          <a:xfrm>
            <a:off x="184150" y="6237288"/>
            <a:ext cx="7560000" cy="325437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defRPr>
            </a:lvl1pPr>
          </a:lstStyle>
          <a:p>
            <a:pPr lvl="0"/>
            <a:r>
              <a:rPr lang="es-AR" noProof="0" dirty="0"/>
              <a:t>Fuente: &lt;Ejemplo: análisis Logicalis 2016; Fuente datos 2016&gt;</a:t>
            </a:r>
          </a:p>
        </p:txBody>
      </p:sp>
      <p:pic>
        <p:nvPicPr>
          <p:cNvPr id="9" name="Imagem 10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44" y="6382211"/>
            <a:ext cx="1880705" cy="3556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9702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capa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hutterstock_56701237"/>
          <p:cNvPicPr>
            <a:picLocks noChangeAspect="1" noChangeArrowheads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38655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 userDrawn="1"/>
        </p:nvSpPr>
        <p:spPr bwMode="auto">
          <a:xfrm>
            <a:off x="3296816" y="6092825"/>
            <a:ext cx="6606009" cy="72055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rtlCol="0" anchor="ctr"/>
          <a:lstStyle/>
          <a:p>
            <a:pPr algn="ctr" eaLnBrk="1" hangingPunct="1">
              <a:buClr>
                <a:schemeClr val="folHlink"/>
              </a:buClr>
            </a:pPr>
            <a:endParaRPr lang="pt-BR" sz="1400" b="1" dirty="0"/>
          </a:p>
        </p:txBody>
      </p:sp>
      <p:pic>
        <p:nvPicPr>
          <p:cNvPr id="8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82" y="547723"/>
            <a:ext cx="3540972" cy="669666"/>
          </a:xfrm>
          <a:prstGeom prst="rect">
            <a:avLst/>
          </a:prstGeom>
          <a:effectLst/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52" y="2141369"/>
            <a:ext cx="3859102" cy="10729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82" y="4043938"/>
            <a:ext cx="2469094" cy="609653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5621338" y="5850980"/>
            <a:ext cx="4100512" cy="76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lang="es-ES" sz="800" noProof="0" dirty="0">
                <a:solidFill>
                  <a:schemeClr val="accent1"/>
                </a:solidFill>
              </a:rPr>
              <a:t>El presente documento contiene información confidencial, de acceso restringido y de titularidad de Logicalis Argentina S.A.  y/o de cualquiera de sus empresas vinculadas destinado para uso exclusivo de las personas o entidades a quienes está dirigido.  Por la presente notificamos que la retención, distribución y/o copia del presente documento y/o información contenida en el mismo es estrictamente prohibida.”</a:t>
            </a:r>
            <a:endParaRPr lang="pt-BR" sz="800" noProof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capa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937" y="0"/>
            <a:ext cx="91439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64012">
            <a:off x="4993606" y="3952789"/>
            <a:ext cx="2979876" cy="280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35" y="1989251"/>
            <a:ext cx="3987130" cy="17618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18">
            <a:off x="4946722" y="5382540"/>
            <a:ext cx="246909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7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84150" y="182563"/>
            <a:ext cx="9539288" cy="87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</a:t>
            </a:r>
            <a:r>
              <a:rPr lang="es-AR" noProof="0" dirty="0"/>
              <a:t>título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60511" y="6562725"/>
            <a:ext cx="4392489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Logicalis | CONFIDENCIAL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84150" y="6562725"/>
            <a:ext cx="37636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083C7AE-6E92-4816-AFB1-FBB4283F8235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2" name="Line 62"/>
          <p:cNvSpPr>
            <a:spLocks noChangeShapeType="1"/>
          </p:cNvSpPr>
          <p:nvPr userDrawn="1"/>
        </p:nvSpPr>
        <p:spPr bwMode="auto">
          <a:xfrm>
            <a:off x="0" y="6235700"/>
            <a:ext cx="9906000" cy="0"/>
          </a:xfrm>
          <a:prstGeom prst="line">
            <a:avLst/>
          </a:prstGeom>
          <a:noFill/>
          <a:ln w="127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CaixaDeTexto 6"/>
          <p:cNvSpPr txBox="1"/>
          <p:nvPr userDrawn="1"/>
        </p:nvSpPr>
        <p:spPr>
          <a:xfrm rot="16200000">
            <a:off x="144857" y="-257579"/>
            <a:ext cx="305597" cy="107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pt-BR" sz="800" b="0" dirty="0">
                <a:latin typeface="Arial" pitchFamily="34" charset="0"/>
                <a:cs typeface="Arial" pitchFamily="34" charset="0"/>
              </a:rPr>
              <a:t>12,75</a:t>
            </a:r>
          </a:p>
        </p:txBody>
      </p:sp>
      <p:sp>
        <p:nvSpPr>
          <p:cNvPr id="8" name="CaixaDeTexto 7"/>
          <p:cNvSpPr txBox="1"/>
          <p:nvPr userDrawn="1"/>
        </p:nvSpPr>
        <p:spPr>
          <a:xfrm rot="16200000">
            <a:off x="-38498" y="-257578"/>
            <a:ext cx="305596" cy="107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pt-BR" sz="800" b="0" dirty="0">
                <a:latin typeface="Arial" pitchFamily="34" charset="0"/>
                <a:cs typeface="Arial" pitchFamily="34" charset="0"/>
              </a:rPr>
              <a:t>13,25</a:t>
            </a:r>
          </a:p>
        </p:txBody>
      </p:sp>
      <p:sp>
        <p:nvSpPr>
          <p:cNvPr id="9" name="CaixaDeTexto 8"/>
          <p:cNvSpPr txBox="1"/>
          <p:nvPr userDrawn="1"/>
        </p:nvSpPr>
        <p:spPr>
          <a:xfrm rot="16200000">
            <a:off x="9314575" y="-257579"/>
            <a:ext cx="305597" cy="107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pt-BR" sz="800" b="0" dirty="0">
                <a:latin typeface="Arial" pitchFamily="34" charset="0"/>
                <a:cs typeface="Arial" pitchFamily="34" charset="0"/>
              </a:rPr>
              <a:t>12,75</a:t>
            </a:r>
          </a:p>
        </p:txBody>
      </p:sp>
      <p:sp>
        <p:nvSpPr>
          <p:cNvPr id="10" name="CaixaDeTexto 9"/>
          <p:cNvSpPr txBox="1"/>
          <p:nvPr userDrawn="1"/>
        </p:nvSpPr>
        <p:spPr>
          <a:xfrm rot="16200000">
            <a:off x="9503148" y="-257578"/>
            <a:ext cx="305596" cy="107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pt-BR" sz="800" b="0" dirty="0">
                <a:latin typeface="Arial" pitchFamily="34" charset="0"/>
                <a:cs typeface="Arial" pitchFamily="34" charset="0"/>
              </a:rPr>
              <a:t>13,25</a:t>
            </a:r>
          </a:p>
        </p:txBody>
      </p:sp>
      <p:sp>
        <p:nvSpPr>
          <p:cNvPr id="13" name="CaixaDeTexto 12"/>
          <p:cNvSpPr txBox="1"/>
          <p:nvPr userDrawn="1"/>
        </p:nvSpPr>
        <p:spPr>
          <a:xfrm rot="16200000">
            <a:off x="4715270" y="-257579"/>
            <a:ext cx="305597" cy="107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pt-BR" sz="800" b="0" dirty="0">
                <a:latin typeface="Arial" pitchFamily="34" charset="0"/>
                <a:cs typeface="Arial" pitchFamily="34" charset="0"/>
              </a:rPr>
              <a:t>0,00</a:t>
            </a:r>
          </a:p>
        </p:txBody>
      </p:sp>
      <p:sp>
        <p:nvSpPr>
          <p:cNvPr id="14" name="CaixaDeTexto 13"/>
          <p:cNvSpPr txBox="1"/>
          <p:nvPr userDrawn="1"/>
        </p:nvSpPr>
        <p:spPr>
          <a:xfrm rot="16200000">
            <a:off x="5081984" y="-257579"/>
            <a:ext cx="305597" cy="107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pt-BR" sz="800" b="0" dirty="0">
                <a:latin typeface="Arial" pitchFamily="34" charset="0"/>
                <a:cs typeface="Arial" pitchFamily="34" charset="0"/>
              </a:rPr>
              <a:t>1,00</a:t>
            </a:r>
          </a:p>
        </p:txBody>
      </p:sp>
      <p:sp>
        <p:nvSpPr>
          <p:cNvPr id="15" name="CaixaDeTexto 14"/>
          <p:cNvSpPr txBox="1"/>
          <p:nvPr userDrawn="1"/>
        </p:nvSpPr>
        <p:spPr>
          <a:xfrm rot="16200000">
            <a:off x="4351097" y="-257579"/>
            <a:ext cx="305597" cy="107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Clr>
                <a:srgbClr val="FF0000"/>
              </a:buClr>
              <a:buFont typeface="Arial" pitchFamily="34" charset="0"/>
              <a:buNone/>
            </a:pPr>
            <a:r>
              <a:rPr lang="pt-BR" sz="800" b="0" dirty="0">
                <a:latin typeface="Arial" pitchFamily="34" charset="0"/>
                <a:cs typeface="Arial" pitchFamily="34" charset="0"/>
              </a:rPr>
              <a:t>1,00</a:t>
            </a:r>
          </a:p>
        </p:txBody>
      </p:sp>
      <p:sp>
        <p:nvSpPr>
          <p:cNvPr id="18" name="CaixaDeTexto 17"/>
          <p:cNvSpPr txBox="1"/>
          <p:nvPr userDrawn="1"/>
        </p:nvSpPr>
        <p:spPr>
          <a:xfrm>
            <a:off x="-363142" y="3644093"/>
            <a:ext cx="305596" cy="107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r">
              <a:buClr>
                <a:srgbClr val="FF0000"/>
              </a:buClr>
              <a:buFont typeface="Arial" pitchFamily="34" charset="0"/>
              <a:buNone/>
            </a:pPr>
            <a:r>
              <a:rPr lang="pt-BR" sz="800" b="0" dirty="0">
                <a:latin typeface="Arial" pitchFamily="34" charset="0"/>
                <a:cs typeface="Arial" pitchFamily="34" charset="0"/>
              </a:rPr>
              <a:t>0,90</a:t>
            </a:r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-363142" y="932084"/>
            <a:ext cx="305596" cy="107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r">
              <a:buClr>
                <a:srgbClr val="FF0000"/>
              </a:buClr>
              <a:buFont typeface="Arial" pitchFamily="34" charset="0"/>
              <a:buNone/>
            </a:pPr>
            <a:r>
              <a:rPr lang="pt-BR" sz="800" b="0" dirty="0">
                <a:latin typeface="Arial" pitchFamily="34" charset="0"/>
                <a:cs typeface="Arial" pitchFamily="34" charset="0"/>
              </a:rPr>
              <a:t>6,60</a:t>
            </a:r>
          </a:p>
        </p:txBody>
      </p:sp>
      <p:sp>
        <p:nvSpPr>
          <p:cNvPr id="20" name="CaixaDeTexto 19"/>
          <p:cNvSpPr txBox="1"/>
          <p:nvPr userDrawn="1"/>
        </p:nvSpPr>
        <p:spPr>
          <a:xfrm>
            <a:off x="-363142" y="1282604"/>
            <a:ext cx="305596" cy="107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r">
              <a:buClr>
                <a:srgbClr val="FF0000"/>
              </a:buClr>
              <a:buFont typeface="Arial" pitchFamily="34" charset="0"/>
              <a:buNone/>
            </a:pPr>
            <a:r>
              <a:rPr lang="pt-BR" sz="800" b="0" dirty="0">
                <a:latin typeface="Arial" pitchFamily="34" charset="0"/>
                <a:cs typeface="Arial" pitchFamily="34" charset="0"/>
              </a:rPr>
              <a:t>5,60</a:t>
            </a:r>
          </a:p>
        </p:txBody>
      </p:sp>
      <p:sp>
        <p:nvSpPr>
          <p:cNvPr id="23" name="CaixaDeTexto 22"/>
          <p:cNvSpPr txBox="1"/>
          <p:nvPr userDrawn="1"/>
        </p:nvSpPr>
        <p:spPr>
          <a:xfrm>
            <a:off x="-363142" y="5972003"/>
            <a:ext cx="305596" cy="107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r">
              <a:buClr>
                <a:srgbClr val="FF0000"/>
              </a:buClr>
              <a:buFont typeface="Arial" pitchFamily="34" charset="0"/>
              <a:buNone/>
            </a:pPr>
            <a:r>
              <a:rPr lang="pt-BR" sz="800" b="0" dirty="0">
                <a:latin typeface="Arial" pitchFamily="34" charset="0"/>
                <a:cs typeface="Arial" pitchFamily="34" charset="0"/>
              </a:rPr>
              <a:t>7,40</a:t>
            </a:r>
          </a:p>
        </p:txBody>
      </p:sp>
      <p:sp>
        <p:nvSpPr>
          <p:cNvPr id="24" name="CaixaDeTexto 23"/>
          <p:cNvSpPr txBox="1"/>
          <p:nvPr userDrawn="1"/>
        </p:nvSpPr>
        <p:spPr>
          <a:xfrm>
            <a:off x="-363142" y="6433013"/>
            <a:ext cx="305596" cy="107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r">
              <a:buClr>
                <a:srgbClr val="FF0000"/>
              </a:buClr>
              <a:buFont typeface="Arial" pitchFamily="34" charset="0"/>
              <a:buNone/>
            </a:pPr>
            <a:r>
              <a:rPr lang="pt-BR" sz="800" b="0" dirty="0">
                <a:latin typeface="Arial" pitchFamily="34" charset="0"/>
                <a:cs typeface="Arial" pitchFamily="34" charset="0"/>
              </a:rPr>
              <a:t>8,70</a:t>
            </a:r>
          </a:p>
        </p:txBody>
      </p:sp>
      <p:sp>
        <p:nvSpPr>
          <p:cNvPr id="25" name="CaixaDeTexto 24"/>
          <p:cNvSpPr txBox="1"/>
          <p:nvPr userDrawn="1"/>
        </p:nvSpPr>
        <p:spPr>
          <a:xfrm>
            <a:off x="-363142" y="6111703"/>
            <a:ext cx="305596" cy="1079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r">
              <a:buClr>
                <a:srgbClr val="FF0000"/>
              </a:buClr>
              <a:buFont typeface="Arial" pitchFamily="34" charset="0"/>
              <a:buNone/>
            </a:pPr>
            <a:r>
              <a:rPr lang="pt-BR" sz="800" b="0" dirty="0">
                <a:latin typeface="Arial" pitchFamily="34" charset="0"/>
                <a:cs typeface="Arial" pitchFamily="34" charset="0"/>
              </a:rPr>
              <a:t>7,80</a:t>
            </a:r>
          </a:p>
        </p:txBody>
      </p:sp>
      <p:pic>
        <p:nvPicPr>
          <p:cNvPr id="21" name="Imagem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44" y="6382211"/>
            <a:ext cx="1880705" cy="355677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3" r:id="rId4"/>
    <p:sldLayoutId id="2147483657" r:id="rId5"/>
    <p:sldLayoutId id="2147483659" r:id="rId6"/>
    <p:sldLayoutId id="2147483654" r:id="rId7"/>
    <p:sldLayoutId id="2147483658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buClr>
          <a:srgbClr val="FF0000"/>
        </a:buClr>
        <a:buFont typeface="Arial" pitchFamily="34" charset="0"/>
        <a:buChar char="▪"/>
        <a:defRPr sz="1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6575" indent="-173038" algn="l" defTabSz="914400" rtl="0" eaLnBrk="1" latinLnBrk="0" hangingPunct="1">
        <a:spcBef>
          <a:spcPts val="0"/>
        </a:spcBef>
        <a:buClr>
          <a:srgbClr val="FF0000"/>
        </a:buClr>
        <a:buFont typeface="Arial" pitchFamily="34" charset="0"/>
        <a:buChar char="▪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113" indent="-188913" algn="l" defTabSz="914400" rtl="0" eaLnBrk="1" latinLnBrk="0" hangingPunct="1">
        <a:spcBef>
          <a:spcPts val="0"/>
        </a:spcBef>
        <a:buClr>
          <a:srgbClr val="FF0000"/>
        </a:buClr>
        <a:buFont typeface="Arial" pitchFamily="34" charset="0"/>
        <a:buChar char="▪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62063" indent="-187325" algn="l" defTabSz="914400" rtl="0" eaLnBrk="1" latinLnBrk="0" hangingPunct="1">
        <a:spcBef>
          <a:spcPts val="0"/>
        </a:spcBef>
        <a:buClr>
          <a:srgbClr val="FF0000"/>
        </a:buClr>
        <a:buFont typeface="Arial" pitchFamily="34" charset="0"/>
        <a:buChar char="▪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11313" indent="-174625" algn="l" defTabSz="914400" rtl="0" eaLnBrk="1" latinLnBrk="0" hangingPunct="1">
        <a:spcBef>
          <a:spcPts val="0"/>
        </a:spcBef>
        <a:buClr>
          <a:srgbClr val="FF0000"/>
        </a:buClr>
        <a:buFont typeface="Arial" pitchFamily="34" charset="0"/>
        <a:buChar char="▪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10.jpg@01D1D875.429F6290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Plataforma Porto </a:t>
            </a:r>
            <a:r>
              <a:rPr lang="es-AR" dirty="0" err="1"/>
              <a:t>Maravilha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II Encuentro de Ciudades Inteligentes para la Inclusión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1072321" y="3969580"/>
            <a:ext cx="3222588" cy="255600"/>
          </a:xfrm>
        </p:spPr>
        <p:txBody>
          <a:bodyPr/>
          <a:lstStyle/>
          <a:p>
            <a:r>
              <a:rPr lang="es-AR" dirty="0"/>
              <a:t>Montevideo</a:t>
            </a:r>
            <a:r>
              <a:rPr lang="es-AR"/>
              <a:t>, </a:t>
            </a:r>
            <a:r>
              <a:rPr lang="es-AR" smtClean="0"/>
              <a:t>7 </a:t>
            </a:r>
            <a:r>
              <a:rPr lang="es-AR" dirty="0"/>
              <a:t>de septiembre de 2016</a:t>
            </a:r>
          </a:p>
        </p:txBody>
      </p:sp>
      <p:pic>
        <p:nvPicPr>
          <p:cNvPr id="10" name="Picture 2" descr="http://www.montevideo.gub.uy/identidad/IMAGENES_2014/marca_color_I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2320" y="4651590"/>
            <a:ext cx="3104815" cy="8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porto maravil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202817"/>
            <a:ext cx="15335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800" dirty="0">
                <a:latin typeface="Marydale" panose="00000400000000000000" pitchFamily="2" charset="0"/>
              </a:rPr>
              <a:t>Logicalis Latino América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4218" y="5059477"/>
            <a:ext cx="995375" cy="9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3"/>
          <p:cNvSpPr txBox="1"/>
          <p:nvPr/>
        </p:nvSpPr>
        <p:spPr>
          <a:xfrm>
            <a:off x="518021" y="1266689"/>
            <a:ext cx="2352066" cy="845427"/>
          </a:xfrm>
          <a:prstGeom prst="rect">
            <a:avLst/>
          </a:prstGeom>
          <a:noFill/>
        </p:spPr>
        <p:txBody>
          <a:bodyPr wrap="square" tIns="90000" bIns="90000" rtlCol="0" anchor="ctr">
            <a:no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 Income LATAM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MUS$ 414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aixaDeTexto 5"/>
          <p:cNvSpPr txBox="1"/>
          <p:nvPr/>
        </p:nvSpPr>
        <p:spPr>
          <a:xfrm>
            <a:off x="528400" y="2274460"/>
            <a:ext cx="2011747" cy="845427"/>
          </a:xfrm>
          <a:prstGeom prst="rect">
            <a:avLst/>
          </a:prstGeom>
          <a:noFill/>
        </p:spPr>
        <p:txBody>
          <a:bodyPr wrap="square" tIns="90000" bIns="90000" rtlCol="0" anchor="ctr">
            <a:noAutofit/>
          </a:bodyPr>
          <a:lstStyle/>
          <a:p>
            <a:pPr eaLnBrk="1" hangingPunct="1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Footprint</a:t>
            </a:r>
          </a:p>
          <a:p>
            <a:pPr eaLnBrk="1" hangingPunct="1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countries</a:t>
            </a:r>
          </a:p>
        </p:txBody>
      </p:sp>
      <p:sp>
        <p:nvSpPr>
          <p:cNvPr id="13" name="CaixaDeTexto 6"/>
          <p:cNvSpPr txBox="1"/>
          <p:nvPr/>
        </p:nvSpPr>
        <p:spPr>
          <a:xfrm>
            <a:off x="542467" y="3378392"/>
            <a:ext cx="2011747" cy="845427"/>
          </a:xfrm>
          <a:prstGeom prst="rect">
            <a:avLst/>
          </a:prstGeom>
          <a:noFill/>
        </p:spPr>
        <p:txBody>
          <a:bodyPr wrap="square" tIns="90000" bIns="90000" rtlCol="0" anchor="ctr">
            <a:noAutofit/>
          </a:bodyPr>
          <a:lstStyle/>
          <a:p>
            <a:pPr eaLnBrk="1" hangingPunct="1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LATAM Staff</a:t>
            </a:r>
          </a:p>
          <a:p>
            <a:pPr eaLnBrk="1" hangingPunct="1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1.500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ector reto 9"/>
          <p:cNvCxnSpPr/>
          <p:nvPr/>
        </p:nvCxnSpPr>
        <p:spPr>
          <a:xfrm>
            <a:off x="518021" y="1633985"/>
            <a:ext cx="19659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0"/>
          <p:cNvCxnSpPr/>
          <p:nvPr/>
        </p:nvCxnSpPr>
        <p:spPr>
          <a:xfrm>
            <a:off x="542467" y="3746939"/>
            <a:ext cx="18967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1"/>
          <p:cNvCxnSpPr/>
          <p:nvPr/>
        </p:nvCxnSpPr>
        <p:spPr>
          <a:xfrm>
            <a:off x="528400" y="2656235"/>
            <a:ext cx="160495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ixaDeTexto 12"/>
          <p:cNvSpPr txBox="1"/>
          <p:nvPr/>
        </p:nvSpPr>
        <p:spPr>
          <a:xfrm>
            <a:off x="1620570" y="4577149"/>
            <a:ext cx="2503061" cy="461036"/>
          </a:xfrm>
          <a:prstGeom prst="rect">
            <a:avLst/>
          </a:prstGeom>
          <a:noFill/>
        </p:spPr>
        <p:txBody>
          <a:bodyPr wrap="square" tIns="90000" bIns="90000" rtlCol="0" anchor="ctr">
            <a:noAutofit/>
          </a:bodyPr>
          <a:lstStyle/>
          <a:p>
            <a:pPr eaLnBrk="1" hangingPunct="1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Excellence and Quality</a:t>
            </a:r>
          </a:p>
        </p:txBody>
      </p:sp>
      <p:cxnSp>
        <p:nvCxnSpPr>
          <p:cNvPr id="18" name="Conector reto 15"/>
          <p:cNvCxnSpPr/>
          <p:nvPr/>
        </p:nvCxnSpPr>
        <p:spPr>
          <a:xfrm>
            <a:off x="1566676" y="4952597"/>
            <a:ext cx="2704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m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99" y="5590261"/>
            <a:ext cx="444224" cy="457634"/>
          </a:xfrm>
          <a:prstGeom prst="rect">
            <a:avLst/>
          </a:prstGeom>
        </p:spPr>
      </p:pic>
      <p:pic>
        <p:nvPicPr>
          <p:cNvPr id="20" name="Imagem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62" y="5345621"/>
            <a:ext cx="752208" cy="325721"/>
          </a:xfrm>
          <a:prstGeom prst="rect">
            <a:avLst/>
          </a:prstGeom>
        </p:spPr>
      </p:pic>
      <p:pic>
        <p:nvPicPr>
          <p:cNvPr id="21" name="Imagem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46" y="5038185"/>
            <a:ext cx="723310" cy="329424"/>
          </a:xfrm>
          <a:prstGeom prst="rect">
            <a:avLst/>
          </a:prstGeom>
        </p:spPr>
      </p:pic>
      <p:pic>
        <p:nvPicPr>
          <p:cNvPr id="22" name="Imagem 1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19" y="5061633"/>
            <a:ext cx="428912" cy="462669"/>
          </a:xfrm>
          <a:prstGeom prst="rect">
            <a:avLst/>
          </a:prstGeom>
        </p:spPr>
      </p:pic>
      <p:pic>
        <p:nvPicPr>
          <p:cNvPr id="23" name="Imagem 2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11" y="5698236"/>
            <a:ext cx="755979" cy="283264"/>
          </a:xfrm>
          <a:prstGeom prst="rect">
            <a:avLst/>
          </a:prstGeom>
        </p:spPr>
      </p:pic>
      <p:pic>
        <p:nvPicPr>
          <p:cNvPr id="25" name="Imagem 3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0175" y="4904955"/>
            <a:ext cx="1872208" cy="792088"/>
          </a:xfrm>
          <a:prstGeom prst="rect">
            <a:avLst/>
          </a:prstGeom>
        </p:spPr>
      </p:pic>
      <p:sp>
        <p:nvSpPr>
          <p:cNvPr id="26" name="CaixaDeTexto 34"/>
          <p:cNvSpPr txBox="1"/>
          <p:nvPr/>
        </p:nvSpPr>
        <p:spPr>
          <a:xfrm>
            <a:off x="5125770" y="4588872"/>
            <a:ext cx="2261883" cy="461036"/>
          </a:xfrm>
          <a:prstGeom prst="rect">
            <a:avLst/>
          </a:prstGeom>
          <a:noFill/>
        </p:spPr>
        <p:txBody>
          <a:bodyPr wrap="square" tIns="90000" bIns="90000" rtlCol="0" anchor="ctr">
            <a:noAutofit/>
          </a:bodyPr>
          <a:lstStyle/>
          <a:p>
            <a:pPr eaLnBrk="1" hangingPunct="1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Great Place to Work</a:t>
            </a:r>
          </a:p>
        </p:txBody>
      </p:sp>
      <p:cxnSp>
        <p:nvCxnSpPr>
          <p:cNvPr id="27" name="Conector reto 35"/>
          <p:cNvCxnSpPr/>
          <p:nvPr/>
        </p:nvCxnSpPr>
        <p:spPr>
          <a:xfrm>
            <a:off x="5071876" y="4964320"/>
            <a:ext cx="2704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aixaDeTexto 42"/>
          <p:cNvSpPr txBox="1"/>
          <p:nvPr/>
        </p:nvSpPr>
        <p:spPr>
          <a:xfrm>
            <a:off x="7060614" y="1243510"/>
            <a:ext cx="2402255" cy="845427"/>
          </a:xfrm>
          <a:prstGeom prst="rect">
            <a:avLst/>
          </a:prstGeom>
          <a:noFill/>
        </p:spPr>
        <p:txBody>
          <a:bodyPr wrap="square" tIns="90000" bIns="90000" rtlCol="0" anchor="ctr">
            <a:noAutofit/>
          </a:bodyPr>
          <a:lstStyle/>
          <a:p>
            <a:pPr eaLnBrk="1" hangingPunct="1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Cisco Certification LATAM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+1.500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CaixaDeTexto 43"/>
          <p:cNvSpPr txBox="1"/>
          <p:nvPr/>
        </p:nvSpPr>
        <p:spPr>
          <a:xfrm>
            <a:off x="7060614" y="2872604"/>
            <a:ext cx="2402255" cy="845427"/>
          </a:xfrm>
          <a:prstGeom prst="rect">
            <a:avLst/>
          </a:prstGeom>
          <a:noFill/>
        </p:spPr>
        <p:txBody>
          <a:bodyPr wrap="square" tIns="90000" bIns="90000" rtlCol="0" anchor="ctr">
            <a:noAutofit/>
          </a:bodyPr>
          <a:lstStyle/>
          <a:p>
            <a:pPr eaLnBrk="1" hangingPunct="1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CCIE Certification LATAM</a:t>
            </a:r>
          </a:p>
          <a:p>
            <a:pPr eaLnBrk="1" hangingPunct="1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1" name="Conector reto 44"/>
          <p:cNvCxnSpPr/>
          <p:nvPr/>
        </p:nvCxnSpPr>
        <p:spPr>
          <a:xfrm>
            <a:off x="7060614" y="1610806"/>
            <a:ext cx="20491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45"/>
          <p:cNvCxnSpPr/>
          <p:nvPr/>
        </p:nvCxnSpPr>
        <p:spPr>
          <a:xfrm>
            <a:off x="7088324" y="3254379"/>
            <a:ext cx="20491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32"/>
          <p:cNvGrpSpPr/>
          <p:nvPr/>
        </p:nvGrpSpPr>
        <p:grpSpPr>
          <a:xfrm>
            <a:off x="7003175" y="2000737"/>
            <a:ext cx="2297480" cy="499667"/>
            <a:chOff x="476791" y="1712437"/>
            <a:chExt cx="3934873" cy="925114"/>
          </a:xfrm>
        </p:grpSpPr>
        <p:pic>
          <p:nvPicPr>
            <p:cNvPr id="34" name="Picture 20" descr="CiscoGoldPartner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91" y="1712437"/>
              <a:ext cx="923472" cy="923472"/>
            </a:xfrm>
            <a:prstGeom prst="rect">
              <a:avLst/>
            </a:prstGeom>
          </p:spPr>
        </p:pic>
        <p:pic>
          <p:nvPicPr>
            <p:cNvPr id="35" name="Imagem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642" y="1712437"/>
              <a:ext cx="922022" cy="922022"/>
            </a:xfrm>
            <a:prstGeom prst="rect">
              <a:avLst/>
            </a:prstGeom>
          </p:spPr>
        </p:pic>
        <p:pic>
          <p:nvPicPr>
            <p:cNvPr id="36" name="Imagem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011" y="1712437"/>
              <a:ext cx="922022" cy="922022"/>
            </a:xfrm>
            <a:prstGeom prst="rect">
              <a:avLst/>
            </a:prstGeom>
          </p:spPr>
        </p:pic>
        <p:pic>
          <p:nvPicPr>
            <p:cNvPr id="37" name="Imagem 5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81" y="1712437"/>
              <a:ext cx="925114" cy="925114"/>
            </a:xfrm>
            <a:prstGeom prst="rect">
              <a:avLst/>
            </a:prstGeom>
          </p:spPr>
        </p:pic>
      </p:grpSp>
      <p:sp>
        <p:nvSpPr>
          <p:cNvPr id="38" name="Retângulo de cantos arredondados 51"/>
          <p:cNvSpPr/>
          <p:nvPr/>
        </p:nvSpPr>
        <p:spPr>
          <a:xfrm>
            <a:off x="6954286" y="3665108"/>
            <a:ext cx="2450123" cy="550985"/>
          </a:xfrm>
          <a:prstGeom prst="roundRect">
            <a:avLst>
              <a:gd name="adj" fmla="val 7255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upo 38"/>
          <p:cNvGrpSpPr/>
          <p:nvPr/>
        </p:nvGrpSpPr>
        <p:grpSpPr>
          <a:xfrm>
            <a:off x="7050407" y="3706668"/>
            <a:ext cx="2283664" cy="470137"/>
            <a:chOff x="6578982" y="3785340"/>
            <a:chExt cx="2895044" cy="631592"/>
          </a:xfrm>
        </p:grpSpPr>
        <p:pic>
          <p:nvPicPr>
            <p:cNvPr id="40" name="Picture 6" descr="http://www.logitrain.com.au/uploads/images/CCIE(1).jpg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5292" y="3785340"/>
              <a:ext cx="672134" cy="60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Imagem 54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2397" y="3832537"/>
              <a:ext cx="678997" cy="563307"/>
            </a:xfrm>
            <a:prstGeom prst="rect">
              <a:avLst/>
            </a:prstGeom>
          </p:spPr>
        </p:pic>
        <p:pic>
          <p:nvPicPr>
            <p:cNvPr id="42" name="Imagem 55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78982" y="3803406"/>
              <a:ext cx="690311" cy="611291"/>
            </a:xfrm>
            <a:prstGeom prst="rect">
              <a:avLst/>
            </a:prstGeom>
          </p:spPr>
        </p:pic>
        <p:pic>
          <p:nvPicPr>
            <p:cNvPr id="43" name="Picture 2" descr="http://www.cciesure.com/images/8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4" b="9504"/>
            <a:stretch/>
          </p:blipFill>
          <p:spPr bwMode="auto">
            <a:xfrm>
              <a:off x="8787171" y="3805642"/>
              <a:ext cx="686855" cy="61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Retângulo 1"/>
          <p:cNvSpPr/>
          <p:nvPr/>
        </p:nvSpPr>
        <p:spPr>
          <a:xfrm>
            <a:off x="5390924" y="5811670"/>
            <a:ext cx="1950711" cy="162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100" spc="-30" dirty="0">
                <a:solidFill>
                  <a:schemeClr val="tx1"/>
                </a:solidFill>
                <a:latin typeface="Marydale" panose="00000400000000000000" pitchFamily="2" charset="0"/>
              </a:rPr>
              <a:t>2009, 2010, 2011, 2012, 2013, 2014,2015, 2016</a:t>
            </a:r>
          </a:p>
        </p:txBody>
      </p:sp>
      <p:pic>
        <p:nvPicPr>
          <p:cNvPr id="45" name="Imagem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3612" y="2416732"/>
            <a:ext cx="2844708" cy="722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13000" endPos="55000" dir="5400000" sy="-100000" algn="bl" rotWithShape="0"/>
          </a:effectLst>
        </p:spPr>
      </p:pic>
      <p:pic>
        <p:nvPicPr>
          <p:cNvPr id="46" name="Imagem 2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3612" y="3206263"/>
            <a:ext cx="2844708" cy="359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13000" endPos="55000" dir="5400000" sy="-100000" algn="bl" rotWithShape="0"/>
          </a:effectLst>
        </p:spPr>
      </p:pic>
      <p:sp>
        <p:nvSpPr>
          <p:cNvPr id="47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60510" y="6562725"/>
            <a:ext cx="7185600" cy="295275"/>
          </a:xfrm>
        </p:spPr>
        <p:txBody>
          <a:bodyPr/>
          <a:lstStyle/>
          <a:p>
            <a:r>
              <a:rPr lang="es-AR" noProof="0"/>
              <a:t>Logicalis | CONFIDENCIAL</a:t>
            </a:r>
            <a:endParaRPr lang="es-AR" noProof="0" dirty="0"/>
          </a:p>
        </p:txBody>
      </p:sp>
      <p:sp>
        <p:nvSpPr>
          <p:cNvPr id="4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84150" y="6562725"/>
            <a:ext cx="376362" cy="295275"/>
          </a:xfrm>
        </p:spPr>
        <p:txBody>
          <a:bodyPr/>
          <a:lstStyle/>
          <a:p>
            <a:fld id="{5083C7AE-6E92-4816-AFB1-FBB4283F8235}" type="slidenum">
              <a:rPr lang="es-AR" noProof="0" smtClean="0"/>
              <a:pPr/>
              <a:t>2</a:t>
            </a:fld>
            <a:endParaRPr lang="es-AR" noProof="0" dirty="0"/>
          </a:p>
        </p:txBody>
      </p:sp>
      <p:sp>
        <p:nvSpPr>
          <p:cNvPr id="49" name="Marcador de texto 10"/>
          <p:cNvSpPr>
            <a:spLocks noGrp="1"/>
          </p:cNvSpPr>
          <p:nvPr>
            <p:ph type="body" sz="quarter" idx="15"/>
          </p:nvPr>
        </p:nvSpPr>
        <p:spPr>
          <a:xfrm>
            <a:off x="184150" y="6237288"/>
            <a:ext cx="7560000" cy="325437"/>
          </a:xfrm>
        </p:spPr>
        <p:txBody>
          <a:bodyPr/>
          <a:lstStyle/>
          <a:p>
            <a:r>
              <a:rPr lang="es-AR" dirty="0"/>
              <a:t>Fuente: análisis Logicalis</a:t>
            </a:r>
          </a:p>
        </p:txBody>
      </p:sp>
    </p:spTree>
    <p:extLst>
      <p:ext uri="{BB962C8B-B14F-4D97-AF65-F5344CB8AC3E}">
        <p14:creationId xmlns:p14="http://schemas.microsoft.com/office/powerpoint/2010/main" val="21324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237288"/>
          </a:xfrm>
          <a:prstGeom prst="rect">
            <a:avLst/>
          </a:prstGeom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noProof="0"/>
              <a:t>Logicalis | CONFIDENCIAL</a:t>
            </a:r>
            <a:endParaRPr lang="es-AR" noProof="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C7AE-6E92-4816-AFB1-FBB4283F8235}" type="slidenum">
              <a:rPr lang="es-AR" noProof="0" smtClean="0"/>
              <a:pPr/>
              <a:t>3</a:t>
            </a:fld>
            <a:endParaRPr lang="es-AR" noProof="0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800" dirty="0">
                <a:latin typeface="Marydale" panose="00000400000000000000" pitchFamily="2" charset="0"/>
              </a:rPr>
              <a:t>Contexto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AR" dirty="0"/>
              <a:t>Fuente: Porto </a:t>
            </a:r>
            <a:r>
              <a:rPr lang="es-AR" dirty="0" err="1"/>
              <a:t>Maravilha</a:t>
            </a:r>
            <a:r>
              <a:rPr lang="es-AR" dirty="0"/>
              <a:t>; análisis Logicalis</a:t>
            </a:r>
          </a:p>
        </p:txBody>
      </p:sp>
      <p:sp>
        <p:nvSpPr>
          <p:cNvPr id="13" name="Rectángulo 12"/>
          <p:cNvSpPr/>
          <p:nvPr/>
        </p:nvSpPr>
        <p:spPr bwMode="auto">
          <a:xfrm>
            <a:off x="-124691" y="1179873"/>
            <a:ext cx="6885709" cy="886980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rtlCol="0" anchor="ctr"/>
          <a:lstStyle/>
          <a:p>
            <a:pPr algn="ctr" eaLnBrk="1" hangingPunct="1">
              <a:buClr>
                <a:schemeClr val="folHlink"/>
              </a:buClr>
            </a:pPr>
            <a:r>
              <a:rPr lang="es-AR" sz="2400" b="1" dirty="0"/>
              <a:t>Proyecto de legado e innovación urbana</a:t>
            </a:r>
          </a:p>
        </p:txBody>
      </p:sp>
      <p:sp>
        <p:nvSpPr>
          <p:cNvPr id="14" name="Rectángulo 13"/>
          <p:cNvSpPr/>
          <p:nvPr/>
        </p:nvSpPr>
        <p:spPr bwMode="auto">
          <a:xfrm>
            <a:off x="-124691" y="2642045"/>
            <a:ext cx="6885709" cy="1037576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rtlCol="0" anchor="ctr"/>
          <a:lstStyle/>
          <a:p>
            <a:pPr algn="ctr" eaLnBrk="1" hangingPunct="1">
              <a:buClr>
                <a:schemeClr val="folHlink"/>
              </a:buClr>
            </a:pPr>
            <a:r>
              <a:rPr lang="es-AR" sz="2000" b="1" dirty="0"/>
              <a:t>Consorcio armado para la ejecución y operación del proyecto, teniendo a la Intendencia como uno de los principales </a:t>
            </a:r>
            <a:r>
              <a:rPr lang="es-AR" sz="2000" b="1" dirty="0" err="1"/>
              <a:t>stakeholders</a:t>
            </a:r>
            <a:endParaRPr lang="es-AR" sz="2000" b="1" dirty="0"/>
          </a:p>
        </p:txBody>
      </p:sp>
      <p:sp>
        <p:nvSpPr>
          <p:cNvPr id="15" name="Rectángulo 14"/>
          <p:cNvSpPr/>
          <p:nvPr/>
        </p:nvSpPr>
        <p:spPr bwMode="auto">
          <a:xfrm>
            <a:off x="-124691" y="4345928"/>
            <a:ext cx="6885709" cy="1316168"/>
          </a:xfrm>
          <a:prstGeom prst="rect">
            <a:avLst/>
          </a:prstGeom>
          <a:solidFill>
            <a:srgbClr val="FFFFFF">
              <a:alpha val="69804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rtlCol="0" anchor="ctr"/>
          <a:lstStyle/>
          <a:p>
            <a:pPr algn="ctr" eaLnBrk="1" hangingPunct="1">
              <a:buClr>
                <a:schemeClr val="folHlink"/>
              </a:buClr>
            </a:pPr>
            <a:r>
              <a:rPr lang="es-AR" sz="2000" b="1" dirty="0"/>
              <a:t>Región: Boulevard Olímpico</a:t>
            </a:r>
          </a:p>
          <a:p>
            <a:pPr marL="623888" indent="-34290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s-AR" b="1" dirty="0"/>
              <a:t>+15 Proyectos de tecnología</a:t>
            </a:r>
          </a:p>
          <a:p>
            <a:pPr marL="623888" indent="-34290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s-AR" b="1" dirty="0"/>
              <a:t>Público más grande de la historia de los JJOO (+4M)</a:t>
            </a:r>
          </a:p>
          <a:p>
            <a:pPr marL="623888" indent="-34290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s-AR" b="1" dirty="0"/>
              <a:t>Reconocido como el mejor punto turístico de RJ</a:t>
            </a:r>
          </a:p>
        </p:txBody>
      </p:sp>
    </p:spTree>
    <p:extLst>
      <p:ext uri="{BB962C8B-B14F-4D97-AF65-F5344CB8AC3E}">
        <p14:creationId xmlns:p14="http://schemas.microsoft.com/office/powerpoint/2010/main" val="24673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noProof="0"/>
              <a:t>Logicalis | CONFIDENCIAL</a:t>
            </a:r>
            <a:endParaRPr lang="es-AR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C7AE-6E92-4816-AFB1-FBB4283F8235}" type="slidenum">
              <a:rPr lang="es-AR" noProof="0" smtClean="0"/>
              <a:pPr/>
              <a:t>4</a:t>
            </a:fld>
            <a:endParaRPr lang="es-AR" noProof="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AR" dirty="0"/>
              <a:t>Fuente: análisis Logicalis</a:t>
            </a:r>
          </a:p>
        </p:txBody>
      </p:sp>
      <p:pic>
        <p:nvPicPr>
          <p:cNvPr id="2050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57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 bwMode="auto">
          <a:xfrm>
            <a:off x="0" y="5561096"/>
            <a:ext cx="9906000" cy="661678"/>
          </a:xfrm>
          <a:prstGeom prst="rect">
            <a:avLst/>
          </a:prstGeom>
          <a:solidFill>
            <a:srgbClr val="02050E"/>
          </a:solidFill>
          <a:ln w="12700" algn="ctr">
            <a:noFill/>
            <a:miter lim="800000"/>
            <a:headEnd/>
            <a:tailEnd/>
          </a:ln>
        </p:spPr>
        <p:txBody>
          <a:bodyPr lIns="36000" tIns="36000" rIns="36000" bIns="36000" rtlCol="0" anchor="ctr"/>
          <a:lstStyle/>
          <a:p>
            <a:pPr algn="ctr" eaLnBrk="1" hangingPunct="1">
              <a:buClr>
                <a:schemeClr val="folHlink"/>
              </a:buClr>
            </a:pPr>
            <a:endParaRPr lang="es-AR" sz="1400" b="1" dirty="0"/>
          </a:p>
        </p:txBody>
      </p:sp>
      <p:pic>
        <p:nvPicPr>
          <p:cNvPr id="2054" name="Picture 6" descr="Boulevard Olímpico na Praça Mauá (Foto: Alexandre Macieira/Riotu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66" y="853468"/>
            <a:ext cx="3196356" cy="2397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6" name="Picture 8" descr="Resultado de im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1" y="1023467"/>
            <a:ext cx="4093135" cy="2301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4" name="Grupo 3"/>
          <p:cNvGrpSpPr/>
          <p:nvPr/>
        </p:nvGrpSpPr>
        <p:grpSpPr>
          <a:xfrm>
            <a:off x="180975" y="3987815"/>
            <a:ext cx="9542462" cy="1821541"/>
            <a:chOff x="180975" y="3987815"/>
            <a:chExt cx="9542462" cy="1821541"/>
          </a:xfrm>
        </p:grpSpPr>
        <p:sp>
          <p:nvSpPr>
            <p:cNvPr id="14" name="Flecha: pentágono 13"/>
            <p:cNvSpPr/>
            <p:nvPr/>
          </p:nvSpPr>
          <p:spPr bwMode="auto">
            <a:xfrm rot="10800000">
              <a:off x="989036" y="3987815"/>
              <a:ext cx="8734401" cy="1821541"/>
            </a:xfrm>
            <a:prstGeom prst="homePlate">
              <a:avLst>
                <a:gd name="adj" fmla="val 33267"/>
              </a:avLst>
            </a:prstGeom>
            <a:solidFill>
              <a:srgbClr val="FFFFFF">
                <a:alpha val="69804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eaLnBrk="1" hangingPunct="1">
                <a:buClr>
                  <a:schemeClr val="folHlink"/>
                </a:buClr>
              </a:pPr>
              <a:endParaRPr lang="es-AR" sz="1400" b="1" dirty="0"/>
            </a:p>
          </p:txBody>
        </p:sp>
        <p:sp>
          <p:nvSpPr>
            <p:cNvPr id="13" name="Elipse 12"/>
            <p:cNvSpPr/>
            <p:nvPr/>
          </p:nvSpPr>
          <p:spPr bwMode="auto">
            <a:xfrm>
              <a:off x="180975" y="4086935"/>
              <a:ext cx="1616126" cy="161612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eaLnBrk="1" hangingPunct="1">
                <a:buClr>
                  <a:schemeClr val="folHlink"/>
                </a:buClr>
              </a:pPr>
              <a:endParaRPr lang="es-AR" sz="1400" b="1" dirty="0"/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381" y="4363528"/>
              <a:ext cx="1103313" cy="1103313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1978076" y="4142369"/>
              <a:ext cx="7427181" cy="156069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>
                <a:buClr>
                  <a:srgbClr val="FF0000"/>
                </a:buClr>
              </a:pPr>
              <a:r>
                <a:rPr lang="es-AR" sz="2000" b="1" dirty="0">
                  <a:latin typeface="Arial" pitchFamily="34" charset="0"/>
                  <a:cs typeface="Arial" pitchFamily="34" charset="0"/>
                </a:rPr>
                <a:t>Infraestructura de conectividad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300km2 (Plaza </a:t>
              </a: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Mauá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 y Boulevard </a:t>
              </a: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Rodrigues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 Alves) 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40 </a:t>
              </a: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APs</a:t>
              </a:r>
              <a:endParaRPr lang="es-AR" sz="1600" b="1" dirty="0">
                <a:latin typeface="Arial" pitchFamily="34" charset="0"/>
                <a:cs typeface="Arial" pitchFamily="34" charset="0"/>
              </a:endParaRP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300 – 400 conexiones simultaneas por AP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Herramienta de autenticación y rentabilización (</a:t>
              </a: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Wingo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pic>
          <p:nvPicPr>
            <p:cNvPr id="16" name="Picture 2" descr="http://lpsintegration.com/wp-content/uploads/2015/07/cisco-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851" y="4527480"/>
              <a:ext cx="1382406" cy="735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70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noProof="0"/>
              <a:t>Logicalis | CONFIDENCIAL</a:t>
            </a:r>
            <a:endParaRPr lang="es-AR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C7AE-6E92-4816-AFB1-FBB4283F8235}" type="slidenum">
              <a:rPr lang="es-AR" noProof="0" smtClean="0"/>
              <a:pPr/>
              <a:t>5</a:t>
            </a:fld>
            <a:endParaRPr lang="es-AR" noProof="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AR" dirty="0"/>
              <a:t>Fuente: análisis Logicalis</a:t>
            </a:r>
          </a:p>
          <a:p>
            <a:endParaRPr lang="es-AR" dirty="0"/>
          </a:p>
        </p:txBody>
      </p:sp>
      <p:pic>
        <p:nvPicPr>
          <p:cNvPr id="3078" name="Picture 6" descr="Resultado de imagem para boulevard olimpico graf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6001" cy="6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179388" y="186962"/>
            <a:ext cx="9542462" cy="1821541"/>
            <a:chOff x="180975" y="345782"/>
            <a:chExt cx="9542462" cy="1821541"/>
          </a:xfrm>
        </p:grpSpPr>
        <p:sp>
          <p:nvSpPr>
            <p:cNvPr id="12" name="Flecha: pentágono 11"/>
            <p:cNvSpPr/>
            <p:nvPr/>
          </p:nvSpPr>
          <p:spPr bwMode="auto">
            <a:xfrm rot="10800000">
              <a:off x="989036" y="345782"/>
              <a:ext cx="8734401" cy="1821541"/>
            </a:xfrm>
            <a:prstGeom prst="homePlate">
              <a:avLst>
                <a:gd name="adj" fmla="val 33267"/>
              </a:avLst>
            </a:prstGeom>
            <a:solidFill>
              <a:srgbClr val="FFFFFF">
                <a:alpha val="69804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eaLnBrk="1" hangingPunct="1">
                <a:buClr>
                  <a:schemeClr val="folHlink"/>
                </a:buClr>
              </a:pPr>
              <a:endParaRPr lang="es-AR" sz="1400" b="1" dirty="0"/>
            </a:p>
          </p:txBody>
        </p:sp>
        <p:sp>
          <p:nvSpPr>
            <p:cNvPr id="13" name="Elipse 12"/>
            <p:cNvSpPr/>
            <p:nvPr/>
          </p:nvSpPr>
          <p:spPr bwMode="auto">
            <a:xfrm>
              <a:off x="180975" y="444902"/>
              <a:ext cx="1616126" cy="161612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eaLnBrk="1" hangingPunct="1">
                <a:buClr>
                  <a:schemeClr val="folHlink"/>
                </a:buClr>
              </a:pPr>
              <a:endParaRPr lang="es-AR" sz="1400" b="1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978076" y="500336"/>
              <a:ext cx="7427181" cy="156069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>
                <a:buClr>
                  <a:srgbClr val="FF0000"/>
                </a:buClr>
              </a:pPr>
              <a:r>
                <a:rPr lang="es-AR" sz="2000" b="1" dirty="0">
                  <a:latin typeface="Arial" pitchFamily="34" charset="0"/>
                  <a:cs typeface="Arial" pitchFamily="34" charset="0"/>
                </a:rPr>
                <a:t>Data Center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100% </a:t>
              </a: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on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premise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 y de alta disponibilidad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Almacenamiento y control de </a:t>
              </a: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logs</a:t>
              </a:r>
              <a:endParaRPr lang="es-AR" sz="1600" b="1" dirty="0">
                <a:latin typeface="Arial" pitchFamily="34" charset="0"/>
                <a:cs typeface="Arial" pitchFamily="34" charset="0"/>
              </a:endParaRP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Plataforma de rentabilización Wifi Logicalis (</a:t>
              </a: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Wingo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Plataforma de </a:t>
              </a: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IoT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 Logicalis (EU-GEN.I/O)</a:t>
              </a:r>
            </a:p>
          </p:txBody>
        </p:sp>
        <p:pic>
          <p:nvPicPr>
            <p:cNvPr id="3080" name="Picture 8" descr="Resultado de imagem para data cente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44" y="703273"/>
              <a:ext cx="1099384" cy="1099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o 23"/>
          <p:cNvGrpSpPr/>
          <p:nvPr/>
        </p:nvGrpSpPr>
        <p:grpSpPr>
          <a:xfrm>
            <a:off x="180975" y="2248206"/>
            <a:ext cx="9542462" cy="1821541"/>
            <a:chOff x="180975" y="2294585"/>
            <a:chExt cx="9542462" cy="1821541"/>
          </a:xfrm>
        </p:grpSpPr>
        <p:sp>
          <p:nvSpPr>
            <p:cNvPr id="16" name="Flecha: pentágono 15"/>
            <p:cNvSpPr/>
            <p:nvPr/>
          </p:nvSpPr>
          <p:spPr bwMode="auto">
            <a:xfrm rot="10800000">
              <a:off x="989036" y="2294585"/>
              <a:ext cx="8734401" cy="1821541"/>
            </a:xfrm>
            <a:prstGeom prst="homePlate">
              <a:avLst>
                <a:gd name="adj" fmla="val 33267"/>
              </a:avLst>
            </a:prstGeom>
            <a:solidFill>
              <a:srgbClr val="FFFFFF">
                <a:alpha val="69804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eaLnBrk="1" hangingPunct="1">
                <a:buClr>
                  <a:schemeClr val="folHlink"/>
                </a:buClr>
              </a:pPr>
              <a:endParaRPr lang="es-AR" sz="1400" b="1" dirty="0"/>
            </a:p>
          </p:txBody>
        </p:sp>
        <p:sp>
          <p:nvSpPr>
            <p:cNvPr id="17" name="Elipse 16"/>
            <p:cNvSpPr/>
            <p:nvPr/>
          </p:nvSpPr>
          <p:spPr bwMode="auto">
            <a:xfrm>
              <a:off x="180975" y="2393705"/>
              <a:ext cx="1616126" cy="161612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eaLnBrk="1" hangingPunct="1">
                <a:buClr>
                  <a:schemeClr val="folHlink"/>
                </a:buClr>
              </a:pPr>
              <a:endParaRPr lang="es-AR" sz="1400" b="1" dirty="0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978076" y="2449139"/>
              <a:ext cx="7427181" cy="156069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>
                <a:buClr>
                  <a:srgbClr val="FF0000"/>
                </a:buClr>
              </a:pPr>
              <a:r>
                <a:rPr lang="es-AR" sz="2000" b="1" dirty="0">
                  <a:latin typeface="Arial" pitchFamily="34" charset="0"/>
                  <a:cs typeface="Arial" pitchFamily="34" charset="0"/>
                </a:rPr>
                <a:t>Servicios de operación y soporte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Soporte y mantenimiento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Operación hasta mayo/2017 en régimen 24 x 7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Testes de emergencia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War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room</a:t>
              </a:r>
              <a:endParaRPr lang="es-AR" sz="1600" b="1" dirty="0">
                <a:latin typeface="Arial" pitchFamily="34" charset="0"/>
                <a:cs typeface="Arial" pitchFamily="34" charset="0"/>
              </a:endParaRP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s-AR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9" y="2731192"/>
              <a:ext cx="953814" cy="941152"/>
            </a:xfrm>
            <a:prstGeom prst="rect">
              <a:avLst/>
            </a:prstGeom>
          </p:spPr>
        </p:pic>
      </p:grpSp>
      <p:grpSp>
        <p:nvGrpSpPr>
          <p:cNvPr id="25" name="Grupo 24"/>
          <p:cNvGrpSpPr/>
          <p:nvPr/>
        </p:nvGrpSpPr>
        <p:grpSpPr>
          <a:xfrm>
            <a:off x="180975" y="4309451"/>
            <a:ext cx="9542462" cy="1821541"/>
            <a:chOff x="180975" y="4250564"/>
            <a:chExt cx="9542462" cy="1821541"/>
          </a:xfrm>
        </p:grpSpPr>
        <p:sp>
          <p:nvSpPr>
            <p:cNvPr id="21" name="Flecha: pentágono 20"/>
            <p:cNvSpPr/>
            <p:nvPr/>
          </p:nvSpPr>
          <p:spPr bwMode="auto">
            <a:xfrm rot="10800000">
              <a:off x="989036" y="4250564"/>
              <a:ext cx="8734401" cy="1821541"/>
            </a:xfrm>
            <a:prstGeom prst="homePlate">
              <a:avLst>
                <a:gd name="adj" fmla="val 33267"/>
              </a:avLst>
            </a:prstGeom>
            <a:solidFill>
              <a:srgbClr val="FFFFFF">
                <a:alpha val="69804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eaLnBrk="1" hangingPunct="1">
                <a:buClr>
                  <a:schemeClr val="folHlink"/>
                </a:buClr>
              </a:pPr>
              <a:endParaRPr lang="es-AR" sz="1400" b="1" dirty="0"/>
            </a:p>
          </p:txBody>
        </p:sp>
        <p:sp>
          <p:nvSpPr>
            <p:cNvPr id="22" name="Elipse 21"/>
            <p:cNvSpPr/>
            <p:nvPr/>
          </p:nvSpPr>
          <p:spPr bwMode="auto">
            <a:xfrm>
              <a:off x="180975" y="4349684"/>
              <a:ext cx="1616126" cy="161612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eaLnBrk="1" hangingPunct="1">
                <a:buClr>
                  <a:schemeClr val="folHlink"/>
                </a:buClr>
              </a:pPr>
              <a:endParaRPr lang="es-AR" sz="1400" b="1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978076" y="4405118"/>
              <a:ext cx="7427181" cy="156069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>
                <a:buClr>
                  <a:srgbClr val="FF0000"/>
                </a:buClr>
              </a:pPr>
              <a:r>
                <a:rPr lang="es-AR" sz="2000" b="1" dirty="0">
                  <a:latin typeface="Arial" pitchFamily="34" charset="0"/>
                  <a:cs typeface="Arial" pitchFamily="34" charset="0"/>
                </a:rPr>
                <a:t>Infra de conectividad remota para emergencia, desastres y </a:t>
              </a:r>
            </a:p>
            <a:p>
              <a:pPr>
                <a:buClr>
                  <a:srgbClr val="FF0000"/>
                </a:buClr>
              </a:pPr>
              <a:r>
                <a:rPr lang="es-AR" sz="2000" b="1" dirty="0">
                  <a:latin typeface="Arial" pitchFamily="34" charset="0"/>
                  <a:cs typeface="Arial" pitchFamily="34" charset="0"/>
                </a:rPr>
                <a:t>grandes eventos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Maleta con conexión </a:t>
              </a: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WiFi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Satelite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, 3G y 4G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Routers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 y toda infraestructura implantada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Integración con el Centro de comando y control de la Intendencia/RJ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s-AR" sz="1600" b="1" dirty="0">
                <a:latin typeface="Arial" pitchFamily="34" charset="0"/>
                <a:cs typeface="Arial" pitchFamily="34" charset="0"/>
              </a:endParaRP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endParaRPr lang="es-AR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84" name="Picture 12" descr="Resultado de imagem para icon so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3" t="23079" r="10383" b="23079"/>
            <a:stretch/>
          </p:blipFill>
          <p:spPr bwMode="auto">
            <a:xfrm>
              <a:off x="337957" y="4661457"/>
              <a:ext cx="1302158" cy="884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43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noProof="0"/>
              <a:t>Logicalis | CONFIDENCIAL</a:t>
            </a:r>
            <a:endParaRPr lang="es-AR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C7AE-6E92-4816-AFB1-FBB4283F8235}" type="slidenum">
              <a:rPr lang="es-AR" noProof="0" smtClean="0"/>
              <a:pPr/>
              <a:t>6</a:t>
            </a:fld>
            <a:endParaRPr lang="es-AR" noProof="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AR" dirty="0"/>
              <a:t>Fuente: análisis Logicalis</a:t>
            </a:r>
          </a:p>
        </p:txBody>
      </p:sp>
      <p:pic>
        <p:nvPicPr>
          <p:cNvPr id="4100" name="Picture 4" descr="Resultado de imagem para boulevard olimpico sustentabil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upo 28"/>
          <p:cNvGrpSpPr/>
          <p:nvPr/>
        </p:nvGrpSpPr>
        <p:grpSpPr>
          <a:xfrm>
            <a:off x="180975" y="199646"/>
            <a:ext cx="9542462" cy="1821541"/>
            <a:chOff x="180975" y="345782"/>
            <a:chExt cx="9542462" cy="1821541"/>
          </a:xfrm>
        </p:grpSpPr>
        <p:sp>
          <p:nvSpPr>
            <p:cNvPr id="10" name="Flecha: pentágono 9"/>
            <p:cNvSpPr/>
            <p:nvPr/>
          </p:nvSpPr>
          <p:spPr bwMode="auto">
            <a:xfrm rot="10800000">
              <a:off x="989036" y="345782"/>
              <a:ext cx="8734401" cy="1821541"/>
            </a:xfrm>
            <a:prstGeom prst="homePlate">
              <a:avLst>
                <a:gd name="adj" fmla="val 33267"/>
              </a:avLst>
            </a:prstGeom>
            <a:solidFill>
              <a:srgbClr val="FFFFFF">
                <a:alpha val="69804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eaLnBrk="1" hangingPunct="1">
                <a:buClr>
                  <a:schemeClr val="folHlink"/>
                </a:buClr>
              </a:pPr>
              <a:endParaRPr lang="es-AR" sz="1400" b="1" dirty="0"/>
            </a:p>
          </p:txBody>
        </p:sp>
        <p:sp>
          <p:nvSpPr>
            <p:cNvPr id="11" name="Elipse 10"/>
            <p:cNvSpPr/>
            <p:nvPr/>
          </p:nvSpPr>
          <p:spPr bwMode="auto">
            <a:xfrm>
              <a:off x="180975" y="444902"/>
              <a:ext cx="1616126" cy="161612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eaLnBrk="1" hangingPunct="1">
                <a:buClr>
                  <a:schemeClr val="folHlink"/>
                </a:buClr>
              </a:pPr>
              <a:endParaRPr lang="es-AR" sz="1400" b="1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978076" y="500336"/>
              <a:ext cx="7427181" cy="156069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>
                <a:buClr>
                  <a:srgbClr val="FF0000"/>
                </a:buClr>
              </a:pPr>
              <a:r>
                <a:rPr lang="es-AR" sz="2000" b="1" dirty="0">
                  <a:latin typeface="Arial" pitchFamily="34" charset="0"/>
                  <a:cs typeface="Arial" pitchFamily="34" charset="0"/>
                </a:rPr>
                <a:t>Sensores de medio ambiente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Instalación, alimentación solar y conectividad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25 sensores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Calidad del aire, radiación ultravioleta, temperatura y polución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Comunicación vía MQTT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 err="1">
                  <a:latin typeface="Arial" pitchFamily="34" charset="0"/>
                  <a:cs typeface="Arial" pitchFamily="34" charset="0"/>
                </a:rPr>
                <a:t>Dashboard</a:t>
              </a:r>
              <a:r>
                <a:rPr lang="es-AR" sz="1600" b="1" dirty="0">
                  <a:latin typeface="Arial" pitchFamily="34" charset="0"/>
                  <a:cs typeface="Arial" pitchFamily="34" charset="0"/>
                </a:rPr>
                <a:t> integrado con el Centro de operaciones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279" y="742745"/>
              <a:ext cx="1077513" cy="1030664"/>
            </a:xfrm>
            <a:prstGeom prst="rect">
              <a:avLst/>
            </a:prstGeom>
          </p:spPr>
        </p:pic>
      </p:grpSp>
      <p:grpSp>
        <p:nvGrpSpPr>
          <p:cNvPr id="30" name="Grupo 29"/>
          <p:cNvGrpSpPr/>
          <p:nvPr/>
        </p:nvGrpSpPr>
        <p:grpSpPr>
          <a:xfrm>
            <a:off x="180975" y="2105659"/>
            <a:ext cx="9542463" cy="1951382"/>
            <a:chOff x="180975" y="2256624"/>
            <a:chExt cx="9542463" cy="1951382"/>
          </a:xfrm>
        </p:grpSpPr>
        <p:sp>
          <p:nvSpPr>
            <p:cNvPr id="17" name="Título 3"/>
            <p:cNvSpPr txBox="1">
              <a:spLocks/>
            </p:cNvSpPr>
            <p:nvPr/>
          </p:nvSpPr>
          <p:spPr>
            <a:xfrm>
              <a:off x="184150" y="2256624"/>
              <a:ext cx="9539288" cy="8701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1800" b="1" kern="1200">
                  <a:solidFill>
                    <a:schemeClr val="accent4"/>
                  </a:solidFill>
                  <a:latin typeface="Times New Roman" pitchFamily="18" charset="0"/>
                  <a:ea typeface="+mj-ea"/>
                  <a:cs typeface="Times New Roman" pitchFamily="18" charset="0"/>
                </a:defRPr>
              </a:lvl1pPr>
            </a:lstStyle>
            <a:p>
              <a:endParaRPr lang="es-AR"/>
            </a:p>
          </p:txBody>
        </p:sp>
        <p:sp>
          <p:nvSpPr>
            <p:cNvPr id="18" name="Marcador de texto 4"/>
            <p:cNvSpPr txBox="1">
              <a:spLocks/>
            </p:cNvSpPr>
            <p:nvPr/>
          </p:nvSpPr>
          <p:spPr>
            <a:xfrm>
              <a:off x="182563" y="3093419"/>
              <a:ext cx="7560000" cy="360139"/>
            </a:xfrm>
            <a:prstGeom prst="rect">
              <a:avLst/>
            </a:prstGeom>
          </p:spPr>
          <p:txBody>
            <a:bodyPr wrap="none" anchor="b"/>
            <a:lstStyle>
              <a:lvl1pPr marL="174625" indent="-174625" algn="l" defTabSz="914400" rtl="0" eaLnBrk="1" latinLnBrk="0" hangingPunct="1">
                <a:spcBef>
                  <a:spcPts val="0"/>
                </a:spcBef>
                <a:buClr>
                  <a:srgbClr val="FF0000"/>
                </a:buClr>
                <a:buFont typeface="Arial" pitchFamily="34" charset="0"/>
                <a:buNone/>
                <a:defRPr sz="1600" b="1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36575" indent="-173038" algn="l" defTabSz="914400" rtl="0" eaLnBrk="1" latinLnBrk="0" hangingPunct="1">
                <a:spcBef>
                  <a:spcPts val="0"/>
                </a:spcBef>
                <a:buClr>
                  <a:srgbClr val="FF0000"/>
                </a:buClr>
                <a:buFont typeface="Arial" pitchFamily="34" charset="0"/>
                <a:buNone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0113" indent="-188913" algn="l" defTabSz="914400" rtl="0" eaLnBrk="1" latinLnBrk="0" hangingPunct="1">
                <a:spcBef>
                  <a:spcPts val="0"/>
                </a:spcBef>
                <a:buClr>
                  <a:srgbClr val="FF0000"/>
                </a:buClr>
                <a:buFont typeface="Arial" pitchFamily="34" charset="0"/>
                <a:buNone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262063" indent="-187325" algn="l" defTabSz="914400" rtl="0" eaLnBrk="1" latinLnBrk="0" hangingPunct="1">
                <a:spcBef>
                  <a:spcPts val="0"/>
                </a:spcBef>
                <a:buClr>
                  <a:srgbClr val="FF0000"/>
                </a:buClr>
                <a:buFont typeface="Arial" pitchFamily="34" charset="0"/>
                <a:buNone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611313" indent="-174625" algn="l" defTabSz="914400" rtl="0" eaLnBrk="1" latinLnBrk="0" hangingPunct="1">
                <a:spcBef>
                  <a:spcPts val="0"/>
                </a:spcBef>
                <a:buClr>
                  <a:srgbClr val="FF0000"/>
                </a:buClr>
                <a:buFont typeface="Arial" pitchFamily="34" charset="0"/>
                <a:buNone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AR"/>
            </a:p>
          </p:txBody>
        </p:sp>
        <p:sp>
          <p:nvSpPr>
            <p:cNvPr id="19" name="Marcador de texto 5"/>
            <p:cNvSpPr txBox="1">
              <a:spLocks/>
            </p:cNvSpPr>
            <p:nvPr/>
          </p:nvSpPr>
          <p:spPr>
            <a:xfrm>
              <a:off x="7761312" y="3093418"/>
              <a:ext cx="1960538" cy="360139"/>
            </a:xfrm>
            <a:prstGeom prst="rect">
              <a:avLst/>
            </a:prstGeom>
          </p:spPr>
          <p:txBody>
            <a:bodyPr wrap="none" anchor="b"/>
            <a:lstStyle>
              <a:lvl1pPr marL="174625" indent="-174625" algn="r" defTabSz="914400" rtl="0" eaLnBrk="1" latinLnBrk="0" hangingPunct="1">
                <a:spcBef>
                  <a:spcPts val="0"/>
                </a:spcBef>
                <a:buClr>
                  <a:srgbClr val="FF0000"/>
                </a:buClr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536575" indent="-173038" algn="l" defTabSz="914400" rtl="0" eaLnBrk="1" latinLnBrk="0" hangingPunct="1">
                <a:spcBef>
                  <a:spcPts val="0"/>
                </a:spcBef>
                <a:buClr>
                  <a:srgbClr val="FF0000"/>
                </a:buClr>
                <a:buFont typeface="Arial" pitchFamily="34" charset="0"/>
                <a:buChar char="▪"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0113" indent="-188913" algn="l" defTabSz="914400" rtl="0" eaLnBrk="1" latinLnBrk="0" hangingPunct="1">
                <a:spcBef>
                  <a:spcPts val="0"/>
                </a:spcBef>
                <a:buClr>
                  <a:srgbClr val="FF0000"/>
                </a:buClr>
                <a:buFont typeface="Arial" pitchFamily="34" charset="0"/>
                <a:buChar char="▪"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262063" indent="-187325" algn="l" defTabSz="914400" rtl="0" eaLnBrk="1" latinLnBrk="0" hangingPunct="1">
                <a:spcBef>
                  <a:spcPts val="0"/>
                </a:spcBef>
                <a:buClr>
                  <a:srgbClr val="FF0000"/>
                </a:buClr>
                <a:buFont typeface="Arial" pitchFamily="34" charset="0"/>
                <a:buChar char="▪"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611313" indent="-174625" algn="l" defTabSz="914400" rtl="0" eaLnBrk="1" latinLnBrk="0" hangingPunct="1">
                <a:spcBef>
                  <a:spcPts val="0"/>
                </a:spcBef>
                <a:buClr>
                  <a:srgbClr val="FF0000"/>
                </a:buClr>
                <a:buFont typeface="Arial" pitchFamily="34" charset="0"/>
                <a:buChar char="▪"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AR"/>
            </a:p>
          </p:txBody>
        </p:sp>
        <p:sp>
          <p:nvSpPr>
            <p:cNvPr id="20" name="Flecha: pentágono 19"/>
            <p:cNvSpPr/>
            <p:nvPr/>
          </p:nvSpPr>
          <p:spPr bwMode="auto">
            <a:xfrm rot="10800000">
              <a:off x="989036" y="2386465"/>
              <a:ext cx="8734401" cy="1821541"/>
            </a:xfrm>
            <a:prstGeom prst="homePlate">
              <a:avLst>
                <a:gd name="adj" fmla="val 33267"/>
              </a:avLst>
            </a:prstGeom>
            <a:solidFill>
              <a:srgbClr val="FFFFFF">
                <a:alpha val="69804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eaLnBrk="1" hangingPunct="1">
                <a:buClr>
                  <a:schemeClr val="folHlink"/>
                </a:buClr>
              </a:pPr>
              <a:endParaRPr lang="es-AR" sz="1400" b="1" dirty="0"/>
            </a:p>
          </p:txBody>
        </p:sp>
        <p:sp>
          <p:nvSpPr>
            <p:cNvPr id="21" name="Elipse 20"/>
            <p:cNvSpPr/>
            <p:nvPr/>
          </p:nvSpPr>
          <p:spPr bwMode="auto">
            <a:xfrm>
              <a:off x="180975" y="2485585"/>
              <a:ext cx="1616126" cy="161612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eaLnBrk="1" hangingPunct="1">
                <a:buClr>
                  <a:schemeClr val="folHlink"/>
                </a:buClr>
              </a:pPr>
              <a:endParaRPr lang="es-AR" sz="1400" b="1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978076" y="2541019"/>
              <a:ext cx="7427181" cy="156069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noAutofit/>
            </a:bodyPr>
            <a:lstStyle/>
            <a:p>
              <a:pPr>
                <a:buClr>
                  <a:srgbClr val="FF0000"/>
                </a:buClr>
              </a:pPr>
              <a:r>
                <a:rPr lang="es-AR" sz="2000" b="1" dirty="0">
                  <a:latin typeface="Arial" pitchFamily="34" charset="0"/>
                  <a:cs typeface="Arial" pitchFamily="34" charset="0"/>
                </a:rPr>
                <a:t>Seguridad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Sensores de detección de disparos</a:t>
              </a:r>
            </a:p>
            <a:p>
              <a:pPr marL="449263" indent="-285750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s-AR" sz="1600" b="1" dirty="0">
                  <a:latin typeface="Arial" pitchFamily="34" charset="0"/>
                  <a:cs typeface="Arial" pitchFamily="34" charset="0"/>
                </a:rPr>
                <a:t>Integración con cameras</a:t>
              </a: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22" y="2830386"/>
              <a:ext cx="1002454" cy="1002454"/>
            </a:xfrm>
            <a:prstGeom prst="rect">
              <a:avLst/>
            </a:prstGeom>
          </p:spPr>
        </p:pic>
      </p:grpSp>
      <p:grpSp>
        <p:nvGrpSpPr>
          <p:cNvPr id="43" name="Grupo 42"/>
          <p:cNvGrpSpPr/>
          <p:nvPr/>
        </p:nvGrpSpPr>
        <p:grpSpPr>
          <a:xfrm>
            <a:off x="180975" y="4256265"/>
            <a:ext cx="9542462" cy="1821541"/>
            <a:chOff x="180975" y="4256265"/>
            <a:chExt cx="9542462" cy="1821541"/>
          </a:xfrm>
        </p:grpSpPr>
        <p:grpSp>
          <p:nvGrpSpPr>
            <p:cNvPr id="41" name="Grupo 40"/>
            <p:cNvGrpSpPr/>
            <p:nvPr/>
          </p:nvGrpSpPr>
          <p:grpSpPr>
            <a:xfrm>
              <a:off x="180975" y="4256265"/>
              <a:ext cx="9542462" cy="1821541"/>
              <a:chOff x="180975" y="4331741"/>
              <a:chExt cx="9542462" cy="1821541"/>
            </a:xfrm>
          </p:grpSpPr>
          <p:sp>
            <p:nvSpPr>
              <p:cNvPr id="31" name="Marcador de texto 4"/>
              <p:cNvSpPr txBox="1">
                <a:spLocks/>
              </p:cNvSpPr>
              <p:nvPr/>
            </p:nvSpPr>
            <p:spPr>
              <a:xfrm>
                <a:off x="182563" y="5038695"/>
                <a:ext cx="7560000" cy="360139"/>
              </a:xfrm>
              <a:prstGeom prst="rect">
                <a:avLst/>
              </a:prstGeom>
            </p:spPr>
            <p:txBody>
              <a:bodyPr wrap="none" anchor="b"/>
              <a:lstStyle>
                <a:lvl1pPr marL="174625" indent="-174625" algn="l" defTabSz="914400" rtl="0" eaLnBrk="1" latinLnBrk="0" hangingPunct="1">
                  <a:spcBef>
                    <a:spcPts val="0"/>
                  </a:spcBef>
                  <a:buClr>
                    <a:srgbClr val="FF0000"/>
                  </a:buClr>
                  <a:buFont typeface="Arial" pitchFamily="34" charset="0"/>
                  <a:buNone/>
                  <a:defRPr sz="1600" b="1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536575" indent="-173038" algn="l" defTabSz="914400" rtl="0" eaLnBrk="1" latinLnBrk="0" hangingPunct="1">
                  <a:spcBef>
                    <a:spcPts val="0"/>
                  </a:spcBef>
                  <a:buClr>
                    <a:srgbClr val="FF0000"/>
                  </a:buClr>
                  <a:buFont typeface="Arial" pitchFamily="34" charset="0"/>
                  <a:buNone/>
                  <a:defRPr sz="1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00113" indent="-188913" algn="l" defTabSz="914400" rtl="0" eaLnBrk="1" latinLnBrk="0" hangingPunct="1">
                  <a:spcBef>
                    <a:spcPts val="0"/>
                  </a:spcBef>
                  <a:buClr>
                    <a:srgbClr val="FF0000"/>
                  </a:buClr>
                  <a:buFont typeface="Arial" pitchFamily="34" charset="0"/>
                  <a:buNone/>
                  <a:defRPr sz="1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262063" indent="-187325" algn="l" defTabSz="914400" rtl="0" eaLnBrk="1" latinLnBrk="0" hangingPunct="1">
                  <a:spcBef>
                    <a:spcPts val="0"/>
                  </a:spcBef>
                  <a:buClr>
                    <a:srgbClr val="FF0000"/>
                  </a:buClr>
                  <a:buFont typeface="Arial" pitchFamily="34" charset="0"/>
                  <a:buNone/>
                  <a:defRPr sz="1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611313" indent="-174625" algn="l" defTabSz="914400" rtl="0" eaLnBrk="1" latinLnBrk="0" hangingPunct="1">
                  <a:spcBef>
                    <a:spcPts val="0"/>
                  </a:spcBef>
                  <a:buClr>
                    <a:srgbClr val="FF0000"/>
                  </a:buClr>
                  <a:buFont typeface="Arial" pitchFamily="34" charset="0"/>
                  <a:buNone/>
                  <a:defRPr sz="1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AR"/>
              </a:p>
            </p:txBody>
          </p:sp>
          <p:sp>
            <p:nvSpPr>
              <p:cNvPr id="32" name="Marcador de texto 5"/>
              <p:cNvSpPr txBox="1">
                <a:spLocks/>
              </p:cNvSpPr>
              <p:nvPr/>
            </p:nvSpPr>
            <p:spPr>
              <a:xfrm>
                <a:off x="7761312" y="5038694"/>
                <a:ext cx="1960538" cy="360139"/>
              </a:xfrm>
              <a:prstGeom prst="rect">
                <a:avLst/>
              </a:prstGeom>
            </p:spPr>
            <p:txBody>
              <a:bodyPr wrap="none" anchor="b"/>
              <a:lstStyle>
                <a:lvl1pPr marL="174625" indent="-174625" algn="r" defTabSz="914400" rtl="0" eaLnBrk="1" latinLnBrk="0" hangingPunct="1">
                  <a:spcBef>
                    <a:spcPts val="0"/>
                  </a:spcBef>
                  <a:buClr>
                    <a:srgbClr val="FF0000"/>
                  </a:buClr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536575" indent="-173038" algn="l" defTabSz="914400" rtl="0" eaLnBrk="1" latinLnBrk="0" hangingPunct="1">
                  <a:spcBef>
                    <a:spcPts val="0"/>
                  </a:spcBef>
                  <a:buClr>
                    <a:srgbClr val="FF0000"/>
                  </a:buClr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00113" indent="-188913" algn="l" defTabSz="914400" rtl="0" eaLnBrk="1" latinLnBrk="0" hangingPunct="1">
                  <a:spcBef>
                    <a:spcPts val="0"/>
                  </a:spcBef>
                  <a:buClr>
                    <a:srgbClr val="FF0000"/>
                  </a:buClr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262063" indent="-187325" algn="l" defTabSz="914400" rtl="0" eaLnBrk="1" latinLnBrk="0" hangingPunct="1">
                  <a:spcBef>
                    <a:spcPts val="0"/>
                  </a:spcBef>
                  <a:buClr>
                    <a:srgbClr val="FF0000"/>
                  </a:buClr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611313" indent="-174625" algn="l" defTabSz="914400" rtl="0" eaLnBrk="1" latinLnBrk="0" hangingPunct="1">
                  <a:spcBef>
                    <a:spcPts val="0"/>
                  </a:spcBef>
                  <a:buClr>
                    <a:srgbClr val="FF0000"/>
                  </a:buClr>
                  <a:buFont typeface="Arial" pitchFamily="34" charset="0"/>
                  <a:buChar char="▪"/>
                  <a:defRPr sz="14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AR"/>
              </a:p>
            </p:txBody>
          </p:sp>
          <p:sp>
            <p:nvSpPr>
              <p:cNvPr id="33" name="Flecha: pentágono 32"/>
              <p:cNvSpPr/>
              <p:nvPr/>
            </p:nvSpPr>
            <p:spPr bwMode="auto">
              <a:xfrm rot="10800000">
                <a:off x="989036" y="4331741"/>
                <a:ext cx="8734401" cy="1821541"/>
              </a:xfrm>
              <a:prstGeom prst="homePlate">
                <a:avLst>
                  <a:gd name="adj" fmla="val 33267"/>
                </a:avLst>
              </a:prstGeom>
              <a:solidFill>
                <a:srgbClr val="FFFFFF">
                  <a:alpha val="69804"/>
                </a:srgbClr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36000" tIns="36000" rIns="36000" bIns="36000" rtlCol="0" anchor="ctr"/>
              <a:lstStyle/>
              <a:p>
                <a:pPr algn="ctr" eaLnBrk="1" hangingPunct="1">
                  <a:buClr>
                    <a:schemeClr val="folHlink"/>
                  </a:buClr>
                </a:pPr>
                <a:endParaRPr lang="es-AR" sz="1400" b="1" dirty="0"/>
              </a:p>
            </p:txBody>
          </p:sp>
          <p:sp>
            <p:nvSpPr>
              <p:cNvPr id="34" name="Elipse 33"/>
              <p:cNvSpPr/>
              <p:nvPr/>
            </p:nvSpPr>
            <p:spPr bwMode="auto">
              <a:xfrm>
                <a:off x="180975" y="4430861"/>
                <a:ext cx="1616126" cy="1616126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36000" tIns="36000" rIns="36000" bIns="36000" rtlCol="0" anchor="ctr"/>
              <a:lstStyle/>
              <a:p>
                <a:pPr algn="ctr" eaLnBrk="1" hangingPunct="1">
                  <a:buClr>
                    <a:schemeClr val="folHlink"/>
                  </a:buClr>
                </a:pPr>
                <a:endParaRPr lang="es-AR" sz="1400" b="1" dirty="0"/>
              </a:p>
            </p:txBody>
          </p:sp>
          <p:sp>
            <p:nvSpPr>
              <p:cNvPr id="35" name="CuadroTexto 34"/>
              <p:cNvSpPr txBox="1"/>
              <p:nvPr/>
            </p:nvSpPr>
            <p:spPr>
              <a:xfrm>
                <a:off x="1978076" y="4486295"/>
                <a:ext cx="7427181" cy="156069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no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es-AR" sz="2000" b="1" dirty="0">
                    <a:latin typeface="Arial" pitchFamily="34" charset="0"/>
                    <a:cs typeface="Arial" pitchFamily="34" charset="0"/>
                  </a:rPr>
                  <a:t>Limpieza</a:t>
                </a:r>
              </a:p>
              <a:p>
                <a:pPr marL="449263" indent="-28575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s-AR" sz="1600" b="1" dirty="0">
                    <a:latin typeface="Arial" pitchFamily="34" charset="0"/>
                    <a:cs typeface="Arial" pitchFamily="34" charset="0"/>
                  </a:rPr>
                  <a:t>+30 alcantarillas conectadas</a:t>
                </a:r>
              </a:p>
              <a:p>
                <a:pPr marL="449263" indent="-285750"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es-AR" sz="1600" b="1" dirty="0">
                    <a:latin typeface="Arial" pitchFamily="34" charset="0"/>
                    <a:cs typeface="Arial" pitchFamily="34" charset="0"/>
                  </a:rPr>
                  <a:t>Integración con datos de meteorología</a:t>
                </a:r>
              </a:p>
            </p:txBody>
          </p:sp>
          <p:pic>
            <p:nvPicPr>
              <p:cNvPr id="37" name="Imagem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2387" y="4434083"/>
                <a:ext cx="1320176" cy="1618195"/>
              </a:xfrm>
              <a:prstGeom prst="rect">
                <a:avLst/>
              </a:prstGeom>
            </p:spPr>
          </p:pic>
          <p:pic>
            <p:nvPicPr>
              <p:cNvPr id="38" name="Picture 4" descr="http://netsensorsdobrasil.com.br/ns/wp-content/uploads/2015/10/cesta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3538" y="4383061"/>
                <a:ext cx="1591478" cy="1591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Imagen 39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637" y="4709545"/>
                <a:ext cx="1094797" cy="1094797"/>
              </a:xfrm>
              <a:prstGeom prst="rect">
                <a:avLst/>
              </a:prstGeom>
            </p:spPr>
          </p:pic>
        </p:grpSp>
        <p:sp>
          <p:nvSpPr>
            <p:cNvPr id="42" name="Elipse 41"/>
            <p:cNvSpPr/>
            <p:nvPr/>
          </p:nvSpPr>
          <p:spPr bwMode="auto">
            <a:xfrm>
              <a:off x="6709117" y="4484742"/>
              <a:ext cx="521336" cy="521336"/>
            </a:xfrm>
            <a:prstGeom prst="ellipse">
              <a:avLst/>
            </a:prstGeom>
            <a:noFill/>
            <a:ln w="38100" algn="ctr">
              <a:solidFill>
                <a:schemeClr val="accent4"/>
              </a:solidFill>
              <a:prstDash val="sysDash"/>
              <a:miter lim="800000"/>
              <a:headEnd/>
              <a:tailEnd/>
            </a:ln>
          </p:spPr>
          <p:txBody>
            <a:bodyPr lIns="36000" tIns="36000" rIns="36000" bIns="36000" rtlCol="0" anchor="ctr"/>
            <a:lstStyle/>
            <a:p>
              <a:pPr algn="ctr" eaLnBrk="1" hangingPunct="1">
                <a:buClr>
                  <a:schemeClr val="folHlink"/>
                </a:buClr>
              </a:pPr>
              <a:endParaRPr lang="es-A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3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noProof="0"/>
              <a:t>Logicalis | CONFIDENCIAL</a:t>
            </a:r>
            <a:endParaRPr lang="es-AR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C7AE-6E92-4816-AFB1-FBB4283F8235}" type="slidenum">
              <a:rPr lang="es-AR" noProof="0" smtClean="0"/>
              <a:pPr/>
              <a:t>7</a:t>
            </a:fld>
            <a:endParaRPr lang="es-AR" noProof="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AR" dirty="0"/>
              <a:t>Fuente: análisis Logicalis</a:t>
            </a:r>
          </a:p>
        </p:txBody>
      </p:sp>
      <p:pic>
        <p:nvPicPr>
          <p:cNvPr id="8" name="Imagem 2" descr="cid:image010.jpg@01D1D875.429F629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996" y="1716183"/>
            <a:ext cx="1880054" cy="3150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859">
            <a:off x="602602" y="402224"/>
            <a:ext cx="6361045" cy="4770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Bocadillo: rectángulo 13"/>
          <p:cNvSpPr/>
          <p:nvPr/>
        </p:nvSpPr>
        <p:spPr bwMode="auto">
          <a:xfrm>
            <a:off x="4953000" y="4929136"/>
            <a:ext cx="4222523" cy="1101096"/>
          </a:xfrm>
          <a:prstGeom prst="wedgeRectCallout">
            <a:avLst>
              <a:gd name="adj1" fmla="val 24100"/>
              <a:gd name="adj2" fmla="val -107243"/>
            </a:avLst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rtlCol="0" anchor="ctr"/>
          <a:lstStyle/>
          <a:p>
            <a:pPr>
              <a:buClr>
                <a:srgbClr val="FF0000"/>
              </a:buClr>
            </a:pPr>
            <a:r>
              <a:rPr lang="es-AR" b="1" dirty="0">
                <a:latin typeface="Arial" pitchFamily="34" charset="0"/>
                <a:cs typeface="Arial" pitchFamily="34" charset="0"/>
              </a:rPr>
              <a:t>Experto remoto</a:t>
            </a:r>
          </a:p>
          <a:p>
            <a:pPr marL="449263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400" b="1" dirty="0" err="1">
                <a:latin typeface="Arial" pitchFamily="34" charset="0"/>
                <a:cs typeface="Arial" pitchFamily="34" charset="0"/>
              </a:rPr>
              <a:t>Kiosko</a:t>
            </a:r>
            <a:r>
              <a:rPr lang="es-AR" sz="1400" b="1" dirty="0">
                <a:latin typeface="Arial" pitchFamily="34" charset="0"/>
                <a:cs typeface="Arial" pitchFamily="34" charset="0"/>
              </a:rPr>
              <a:t> + </a:t>
            </a:r>
            <a:r>
              <a:rPr lang="es-AR" sz="1400" b="1" dirty="0" err="1">
                <a:latin typeface="Arial" pitchFamily="34" charset="0"/>
                <a:cs typeface="Arial" pitchFamily="34" charset="0"/>
              </a:rPr>
              <a:t>Telepresencia</a:t>
            </a:r>
            <a:r>
              <a:rPr lang="es-AR" sz="1400" b="1" dirty="0">
                <a:latin typeface="Arial" pitchFamily="34" charset="0"/>
                <a:cs typeface="Arial" pitchFamily="34" charset="0"/>
              </a:rPr>
              <a:t> con 8 idiomas</a:t>
            </a:r>
          </a:p>
          <a:p>
            <a:pPr marL="449263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400" b="1" dirty="0">
                <a:latin typeface="Arial" pitchFamily="34" charset="0"/>
                <a:cs typeface="Arial" pitchFamily="34" charset="0"/>
              </a:rPr>
              <a:t>Camera, </a:t>
            </a:r>
            <a:r>
              <a:rPr lang="es-AR" sz="1400" b="1" dirty="0" err="1">
                <a:latin typeface="Arial" pitchFamily="34" charset="0"/>
                <a:cs typeface="Arial" pitchFamily="34" charset="0"/>
              </a:rPr>
              <a:t>Scanners</a:t>
            </a:r>
            <a:r>
              <a:rPr lang="es-AR" sz="1400" b="1" dirty="0">
                <a:latin typeface="Arial" pitchFamily="34" charset="0"/>
                <a:cs typeface="Arial" pitchFamily="34" charset="0"/>
              </a:rPr>
              <a:t> e Impresoras</a:t>
            </a:r>
          </a:p>
          <a:p>
            <a:pPr marL="449263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400" b="1" dirty="0">
                <a:latin typeface="Arial" pitchFamily="34" charset="0"/>
                <a:cs typeface="Arial" pitchFamily="34" charset="0"/>
              </a:rPr>
              <a:t>Comunicación </a:t>
            </a:r>
            <a:r>
              <a:rPr lang="es-AR" sz="1400" b="1" dirty="0" err="1">
                <a:latin typeface="Arial" pitchFamily="34" charset="0"/>
                <a:cs typeface="Arial" pitchFamily="34" charset="0"/>
              </a:rPr>
              <a:t>indoor</a:t>
            </a:r>
            <a:r>
              <a:rPr lang="es-AR" sz="1400" b="1" dirty="0">
                <a:latin typeface="Arial" pitchFamily="34" charset="0"/>
                <a:cs typeface="Arial" pitchFamily="34" charset="0"/>
              </a:rPr>
              <a:t> en 2 shoppings</a:t>
            </a:r>
          </a:p>
        </p:txBody>
      </p:sp>
      <p:sp>
        <p:nvSpPr>
          <p:cNvPr id="15" name="Bocadillo: rectángulo 14"/>
          <p:cNvSpPr/>
          <p:nvPr/>
        </p:nvSpPr>
        <p:spPr bwMode="auto">
          <a:xfrm>
            <a:off x="2480294" y="182563"/>
            <a:ext cx="7241556" cy="1272608"/>
          </a:xfrm>
          <a:prstGeom prst="wedgeRectCallout">
            <a:avLst>
              <a:gd name="adj1" fmla="val -48322"/>
              <a:gd name="adj2" fmla="val 107459"/>
            </a:avLst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rtlCol="0" anchor="ctr"/>
          <a:lstStyle/>
          <a:p>
            <a:pPr>
              <a:buClr>
                <a:srgbClr val="FF0000"/>
              </a:buClr>
            </a:pPr>
            <a:r>
              <a:rPr lang="es-AR" b="1" dirty="0">
                <a:latin typeface="Arial" pitchFamily="34" charset="0"/>
                <a:cs typeface="Arial" pitchFamily="34" charset="0"/>
              </a:rPr>
              <a:t>MUPI (Mobiliario Urbano para Publicidad Interactiva)</a:t>
            </a:r>
          </a:p>
          <a:p>
            <a:pPr marL="449263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400" b="1" dirty="0">
                <a:latin typeface="Arial" pitchFamily="34" charset="0"/>
                <a:cs typeface="Arial" pitchFamily="34" charset="0"/>
              </a:rPr>
              <a:t>4 unidades (Logicalis: HW e instalación, </a:t>
            </a:r>
            <a:r>
              <a:rPr lang="es-AR" sz="1400" b="1" dirty="0" err="1">
                <a:latin typeface="Arial" pitchFamily="34" charset="0"/>
                <a:cs typeface="Arial" pitchFamily="34" charset="0"/>
              </a:rPr>
              <a:t>Ydreams</a:t>
            </a:r>
            <a:r>
              <a:rPr lang="es-AR" sz="1400" b="1" dirty="0">
                <a:latin typeface="Arial" pitchFamily="34" charset="0"/>
                <a:cs typeface="Arial" pitchFamily="34" charset="0"/>
              </a:rPr>
              <a:t>: apps)</a:t>
            </a:r>
          </a:p>
          <a:p>
            <a:pPr marL="449263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400" b="1" dirty="0">
                <a:latin typeface="Arial" pitchFamily="34" charset="0"/>
                <a:cs typeface="Arial" pitchFamily="34" charset="0"/>
              </a:rPr>
              <a:t>Informaciones, reclamos y llamados</a:t>
            </a:r>
          </a:p>
          <a:p>
            <a:pPr marL="449263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400" b="1" dirty="0" err="1">
                <a:latin typeface="Arial" pitchFamily="34" charset="0"/>
                <a:cs typeface="Arial" pitchFamily="34" charset="0"/>
              </a:rPr>
              <a:t>Selfies</a:t>
            </a:r>
            <a:endParaRPr lang="es-AR" sz="1400" b="1" dirty="0">
              <a:latin typeface="Arial" pitchFamily="34" charset="0"/>
              <a:cs typeface="Arial" pitchFamily="34" charset="0"/>
            </a:endParaRPr>
          </a:p>
          <a:p>
            <a:pPr marL="449263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AR" sz="1400" b="1" dirty="0">
                <a:latin typeface="Arial" pitchFamily="34" charset="0"/>
                <a:cs typeface="Arial" pitchFamily="34" charset="0"/>
              </a:rPr>
              <a:t>Sensores e informaciones de medio ambiente</a:t>
            </a:r>
          </a:p>
        </p:txBody>
      </p:sp>
      <p:pic>
        <p:nvPicPr>
          <p:cNvPr id="5126" name="Picture 6" descr="Superintendente do COB, Marcus Vinicius espera que uso de teconologia de telepresença reduza custos com transporte / Foto: Divulgação/ Cisc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985" y="4493304"/>
            <a:ext cx="2465678" cy="1425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Bocadillo: rectángulo 16"/>
          <p:cNvSpPr/>
          <p:nvPr/>
        </p:nvSpPr>
        <p:spPr bwMode="auto">
          <a:xfrm>
            <a:off x="2337857" y="5292056"/>
            <a:ext cx="2181609" cy="733348"/>
          </a:xfrm>
          <a:prstGeom prst="wedgeRectCallout">
            <a:avLst>
              <a:gd name="adj1" fmla="val -43295"/>
              <a:gd name="adj2" fmla="val -86709"/>
            </a:avLst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rtlCol="0" anchor="ctr"/>
          <a:lstStyle/>
          <a:p>
            <a:pPr>
              <a:buClr>
                <a:srgbClr val="FF0000"/>
              </a:buClr>
            </a:pPr>
            <a:r>
              <a:rPr lang="es-AR" b="1" dirty="0">
                <a:latin typeface="Arial" pitchFamily="34" charset="0"/>
                <a:cs typeface="Arial" pitchFamily="34" charset="0"/>
              </a:rPr>
              <a:t>4 </a:t>
            </a:r>
            <a:r>
              <a:rPr lang="es-AR" b="1" dirty="0" err="1">
                <a:latin typeface="Arial" pitchFamily="34" charset="0"/>
                <a:cs typeface="Arial" pitchFamily="34" charset="0"/>
              </a:rPr>
              <a:t>Telepresencias</a:t>
            </a:r>
            <a:endParaRPr lang="es-AR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noProof="0"/>
              <a:t>Logicalis | CONFIDENCIAL</a:t>
            </a:r>
            <a:endParaRPr lang="es-AR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C7AE-6E92-4816-AFB1-FBB4283F8235}" type="slidenum">
              <a:rPr lang="es-AR" noProof="0" smtClean="0"/>
              <a:pPr/>
              <a:t>8</a:t>
            </a:fld>
            <a:endParaRPr lang="es-AR" noProof="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24" name="Grupo 23"/>
          <p:cNvGrpSpPr/>
          <p:nvPr/>
        </p:nvGrpSpPr>
        <p:grpSpPr>
          <a:xfrm>
            <a:off x="-9433" y="0"/>
            <a:ext cx="9885553" cy="6237288"/>
            <a:chOff x="22225" y="264504"/>
            <a:chExt cx="9144000" cy="5018139"/>
          </a:xfrm>
        </p:grpSpPr>
        <p:pic>
          <p:nvPicPr>
            <p:cNvPr id="8" name="Imagem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1"/>
            <a:stretch/>
          </p:blipFill>
          <p:spPr>
            <a:xfrm>
              <a:off x="22225" y="264504"/>
              <a:ext cx="9144000" cy="5018139"/>
            </a:xfrm>
            <a:prstGeom prst="rect">
              <a:avLst/>
            </a:prstGeom>
          </p:spPr>
        </p:pic>
        <p:sp>
          <p:nvSpPr>
            <p:cNvPr id="9" name="Retângulo 40"/>
            <p:cNvSpPr/>
            <p:nvPr/>
          </p:nvSpPr>
          <p:spPr>
            <a:xfrm>
              <a:off x="1497881" y="1045382"/>
              <a:ext cx="576064" cy="288032"/>
            </a:xfrm>
            <a:prstGeom prst="rect">
              <a:avLst/>
            </a:prstGeom>
            <a:solidFill>
              <a:srgbClr val="948A54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497881" y="400517"/>
              <a:ext cx="1835011" cy="1420310"/>
              <a:chOff x="1475656" y="2193288"/>
              <a:chExt cx="1835011" cy="1420310"/>
            </a:xfrm>
          </p:grpSpPr>
          <p:pic>
            <p:nvPicPr>
              <p:cNvPr id="11" name="Imagem 3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832284" y="2193288"/>
                <a:ext cx="1478383" cy="1420310"/>
              </a:xfrm>
              <a:custGeom>
                <a:avLst/>
                <a:gdLst>
                  <a:gd name="connsiteX0" fmla="*/ 848448 w 1478383"/>
                  <a:gd name="connsiteY0" fmla="*/ 406 h 1420310"/>
                  <a:gd name="connsiteX1" fmla="*/ 1477356 w 1478383"/>
                  <a:gd name="connsiteY1" fmla="*/ 472111 h 1420310"/>
                  <a:gd name="connsiteX2" fmla="*/ 333066 w 1478383"/>
                  <a:gd name="connsiteY2" fmla="*/ 1357057 h 1420310"/>
                  <a:gd name="connsiteX3" fmla="*/ 3412 w 1478383"/>
                  <a:gd name="connsiteY3" fmla="*/ 688011 h 1420310"/>
                  <a:gd name="connsiteX4" fmla="*/ 746734 w 1478383"/>
                  <a:gd name="connsiteY4" fmla="*/ 5302 h 1420310"/>
                  <a:gd name="connsiteX5" fmla="*/ 848448 w 1478383"/>
                  <a:gd name="connsiteY5" fmla="*/ 406 h 1420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8383" h="1420310">
                    <a:moveTo>
                      <a:pt x="848448" y="406"/>
                    </a:moveTo>
                    <a:cubicBezTo>
                      <a:pt x="1104931" y="9171"/>
                      <a:pt x="1472860" y="160151"/>
                      <a:pt x="1477356" y="472111"/>
                    </a:cubicBezTo>
                    <a:cubicBezTo>
                      <a:pt x="1510277" y="788949"/>
                      <a:pt x="743823" y="1660799"/>
                      <a:pt x="333066" y="1357057"/>
                    </a:cubicBezTo>
                    <a:cubicBezTo>
                      <a:pt x="246159" y="1291440"/>
                      <a:pt x="55117" y="1230803"/>
                      <a:pt x="3412" y="688011"/>
                    </a:cubicBezTo>
                    <a:cubicBezTo>
                      <a:pt x="-48293" y="145219"/>
                      <a:pt x="501077" y="41285"/>
                      <a:pt x="746734" y="5302"/>
                    </a:cubicBezTo>
                    <a:cubicBezTo>
                      <a:pt x="777441" y="804"/>
                      <a:pt x="811807" y="-846"/>
                      <a:pt x="848448" y="406"/>
                    </a:cubicBezTo>
                    <a:close/>
                  </a:path>
                </a:pathLst>
              </a:custGeom>
            </p:spPr>
          </p:pic>
          <p:pic>
            <p:nvPicPr>
              <p:cNvPr id="12" name="Imagem 41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C8E3B7"/>
                  </a:clrFrom>
                  <a:clrTo>
                    <a:srgbClr val="C8E3B7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75656" y="2838153"/>
                <a:ext cx="576064" cy="288032"/>
              </a:xfrm>
              <a:custGeom>
                <a:avLst/>
                <a:gdLst>
                  <a:gd name="connsiteX0" fmla="*/ 0 w 576064"/>
                  <a:gd name="connsiteY0" fmla="*/ 0 h 288032"/>
                  <a:gd name="connsiteX1" fmla="*/ 576064 w 576064"/>
                  <a:gd name="connsiteY1" fmla="*/ 0 h 288032"/>
                  <a:gd name="connsiteX2" fmla="*/ 576064 w 576064"/>
                  <a:gd name="connsiteY2" fmla="*/ 288032 h 288032"/>
                  <a:gd name="connsiteX3" fmla="*/ 0 w 576064"/>
                  <a:gd name="connsiteY3" fmla="*/ 288032 h 28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6064" h="288032">
                    <a:moveTo>
                      <a:pt x="0" y="0"/>
                    </a:moveTo>
                    <a:lnTo>
                      <a:pt x="576064" y="0"/>
                    </a:lnTo>
                    <a:lnTo>
                      <a:pt x="576064" y="288032"/>
                    </a:lnTo>
                    <a:lnTo>
                      <a:pt x="0" y="288032"/>
                    </a:lnTo>
                    <a:close/>
                  </a:path>
                </a:pathLst>
              </a:custGeom>
            </p:spPr>
          </p:pic>
        </p:grpSp>
        <p:pic>
          <p:nvPicPr>
            <p:cNvPr id="13" name="Imagem 4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2988" y="1370111"/>
              <a:ext cx="2633746" cy="1469105"/>
            </a:xfrm>
            <a:custGeom>
              <a:avLst/>
              <a:gdLst>
                <a:gd name="connsiteX0" fmla="*/ 1683469 w 2633746"/>
                <a:gd name="connsiteY0" fmla="*/ 432 h 1469105"/>
                <a:gd name="connsiteX1" fmla="*/ 2629794 w 2633746"/>
                <a:gd name="connsiteY1" fmla="*/ 713016 h 1469105"/>
                <a:gd name="connsiteX2" fmla="*/ 1297646 w 2633746"/>
                <a:gd name="connsiteY2" fmla="*/ 1469100 h 1469105"/>
                <a:gd name="connsiteX3" fmla="*/ 3597 w 2633746"/>
                <a:gd name="connsiteY3" fmla="*/ 989241 h 1469105"/>
                <a:gd name="connsiteX4" fmla="*/ 1326221 w 2633746"/>
                <a:gd name="connsiteY4" fmla="*/ 52182 h 1469105"/>
                <a:gd name="connsiteX5" fmla="*/ 1683469 w 2633746"/>
                <a:gd name="connsiteY5" fmla="*/ 432 h 146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3746" h="1469105">
                  <a:moveTo>
                    <a:pt x="1683469" y="432"/>
                  </a:moveTo>
                  <a:cubicBezTo>
                    <a:pt x="2187571" y="-11939"/>
                    <a:pt x="2614316" y="242173"/>
                    <a:pt x="2629794" y="713016"/>
                  </a:cubicBezTo>
                  <a:cubicBezTo>
                    <a:pt x="2691706" y="1135352"/>
                    <a:pt x="2016334" y="1470688"/>
                    <a:pt x="1297646" y="1469100"/>
                  </a:cubicBezTo>
                  <a:cubicBezTo>
                    <a:pt x="578958" y="1467512"/>
                    <a:pt x="-53554" y="1320644"/>
                    <a:pt x="3597" y="989241"/>
                  </a:cubicBezTo>
                  <a:cubicBezTo>
                    <a:pt x="60748" y="657838"/>
                    <a:pt x="683733" y="222044"/>
                    <a:pt x="1326221" y="52182"/>
                  </a:cubicBezTo>
                  <a:cubicBezTo>
                    <a:pt x="1446688" y="20333"/>
                    <a:pt x="1567138" y="3287"/>
                    <a:pt x="1683469" y="432"/>
                  </a:cubicBezTo>
                  <a:close/>
                </a:path>
              </a:pathLst>
            </a:custGeom>
          </p:spPr>
        </p:pic>
        <p:pic>
          <p:nvPicPr>
            <p:cNvPr id="14" name="Imagem 4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2996" y="3191746"/>
              <a:ext cx="3172338" cy="2090897"/>
            </a:xfrm>
            <a:custGeom>
              <a:avLst/>
              <a:gdLst>
                <a:gd name="connsiteX0" fmla="*/ 2559238 w 3172338"/>
                <a:gd name="connsiteY0" fmla="*/ 1517 h 2090897"/>
                <a:gd name="connsiteX1" fmla="*/ 3020711 w 3172338"/>
                <a:gd name="connsiteY1" fmla="*/ 225747 h 2090897"/>
                <a:gd name="connsiteX2" fmla="*/ 2344591 w 3172338"/>
                <a:gd name="connsiteY2" fmla="*/ 2029072 h 2090897"/>
                <a:gd name="connsiteX3" fmla="*/ 2239330 w 3172338"/>
                <a:gd name="connsiteY3" fmla="*/ 2090897 h 2090897"/>
                <a:gd name="connsiteX4" fmla="*/ 15929 w 3172338"/>
                <a:gd name="connsiteY4" fmla="*/ 2090897 h 2090897"/>
                <a:gd name="connsiteX5" fmla="*/ 1888 w 3172338"/>
                <a:gd name="connsiteY5" fmla="*/ 2031763 h 2090897"/>
                <a:gd name="connsiteX6" fmla="*/ 1136313 w 3172338"/>
                <a:gd name="connsiteY6" fmla="*/ 522132 h 2090897"/>
                <a:gd name="connsiteX7" fmla="*/ 2559238 w 3172338"/>
                <a:gd name="connsiteY7" fmla="*/ 1517 h 20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338" h="2090897">
                  <a:moveTo>
                    <a:pt x="2559238" y="1517"/>
                  </a:moveTo>
                  <a:cubicBezTo>
                    <a:pt x="2750661" y="12165"/>
                    <a:pt x="2912801" y="79595"/>
                    <a:pt x="3020711" y="225747"/>
                  </a:cubicBezTo>
                  <a:cubicBezTo>
                    <a:pt x="3211629" y="594644"/>
                    <a:pt x="3410865" y="1346802"/>
                    <a:pt x="2344591" y="2029072"/>
                  </a:cubicBezTo>
                  <a:lnTo>
                    <a:pt x="2239330" y="2090897"/>
                  </a:lnTo>
                  <a:lnTo>
                    <a:pt x="15929" y="2090897"/>
                  </a:lnTo>
                  <a:lnTo>
                    <a:pt x="1888" y="2031763"/>
                  </a:lnTo>
                  <a:cubicBezTo>
                    <a:pt x="-38534" y="1633358"/>
                    <a:pt x="577663" y="894580"/>
                    <a:pt x="1136313" y="522132"/>
                  </a:cubicBezTo>
                  <a:cubicBezTo>
                    <a:pt x="1575252" y="229495"/>
                    <a:pt x="2138109" y="-21909"/>
                    <a:pt x="2559238" y="1517"/>
                  </a:cubicBezTo>
                  <a:close/>
                </a:path>
              </a:pathLst>
            </a:custGeom>
          </p:spPr>
        </p:pic>
        <p:sp>
          <p:nvSpPr>
            <p:cNvPr id="15" name="Retângulo de cantos arredondados 11"/>
            <p:cNvSpPr/>
            <p:nvPr/>
          </p:nvSpPr>
          <p:spPr>
            <a:xfrm>
              <a:off x="2331408" y="3264371"/>
              <a:ext cx="1461683" cy="711238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C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chemeClr val="tx1"/>
                  </a:solidFill>
                </a:rPr>
                <a:t>18 </a:t>
              </a:r>
              <a:r>
                <a:rPr lang="pt-BR" sz="1400" b="1" dirty="0" err="1">
                  <a:solidFill>
                    <a:schemeClr val="tx1"/>
                  </a:solidFill>
                </a:rPr>
                <a:t>Venues</a:t>
              </a:r>
              <a:endParaRPr lang="pt-BR" sz="1400" b="1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chemeClr val="tx1"/>
                  </a:solidFill>
                </a:rPr>
                <a:t>708 </a:t>
              </a:r>
              <a:r>
                <a:rPr lang="pt-BR" sz="1400" b="1" dirty="0" err="1">
                  <a:solidFill>
                    <a:schemeClr val="tx1"/>
                  </a:solidFill>
                </a:rPr>
                <a:t>APs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2035773" y="4336982"/>
              <a:ext cx="228796" cy="2287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+</a:t>
              </a:r>
            </a:p>
          </p:txBody>
        </p:sp>
        <p:sp>
          <p:nvSpPr>
            <p:cNvPr id="17" name="Elipse 16"/>
            <p:cNvSpPr/>
            <p:nvPr/>
          </p:nvSpPr>
          <p:spPr>
            <a:xfrm>
              <a:off x="2392942" y="838848"/>
              <a:ext cx="228796" cy="2287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+</a:t>
              </a:r>
            </a:p>
          </p:txBody>
        </p:sp>
        <p:sp>
          <p:nvSpPr>
            <p:cNvPr id="18" name="Elipse 17"/>
            <p:cNvSpPr/>
            <p:nvPr/>
          </p:nvSpPr>
          <p:spPr>
            <a:xfrm>
              <a:off x="5905166" y="2360520"/>
              <a:ext cx="228796" cy="2287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+</a:t>
              </a:r>
            </a:p>
          </p:txBody>
        </p:sp>
        <p:sp>
          <p:nvSpPr>
            <p:cNvPr id="19" name="Retângulo de cantos arredondados 68"/>
            <p:cNvSpPr/>
            <p:nvPr/>
          </p:nvSpPr>
          <p:spPr>
            <a:xfrm>
              <a:off x="3103261" y="1242125"/>
              <a:ext cx="1461683" cy="525671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C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chemeClr val="tx1"/>
                  </a:solidFill>
                </a:rPr>
                <a:t>3 </a:t>
              </a:r>
              <a:r>
                <a:rPr lang="pt-BR" sz="1400" b="1" dirty="0" err="1">
                  <a:solidFill>
                    <a:schemeClr val="tx1"/>
                  </a:solidFill>
                </a:rPr>
                <a:t>Venues</a:t>
              </a:r>
              <a:endParaRPr lang="pt-BR" sz="1400" b="1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chemeClr val="tx1"/>
                  </a:solidFill>
                </a:rPr>
                <a:t>89 </a:t>
              </a:r>
              <a:r>
                <a:rPr lang="pt-BR" sz="1400" b="1" dirty="0" err="1">
                  <a:solidFill>
                    <a:schemeClr val="tx1"/>
                  </a:solidFill>
                </a:rPr>
                <a:t>APs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tângulo de cantos arredondados 69"/>
            <p:cNvSpPr/>
            <p:nvPr/>
          </p:nvSpPr>
          <p:spPr>
            <a:xfrm>
              <a:off x="6441800" y="1250245"/>
              <a:ext cx="1461683" cy="711238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C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chemeClr val="tx1"/>
                  </a:solidFill>
                </a:rPr>
                <a:t>3 </a:t>
              </a:r>
              <a:r>
                <a:rPr lang="pt-BR" sz="1400" b="1" dirty="0" err="1">
                  <a:solidFill>
                    <a:schemeClr val="tx1"/>
                  </a:solidFill>
                </a:rPr>
                <a:t>Venues</a:t>
              </a:r>
              <a:endParaRPr lang="pt-BR" sz="1400" b="1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pt-BR" sz="1400" b="1" dirty="0">
                  <a:solidFill>
                    <a:schemeClr val="tx1"/>
                  </a:solidFill>
                </a:rPr>
                <a:t>346 </a:t>
              </a:r>
              <a:r>
                <a:rPr lang="pt-BR" sz="1400" b="1" dirty="0" err="1">
                  <a:solidFill>
                    <a:schemeClr val="tx1"/>
                  </a:solidFill>
                </a:rPr>
                <a:t>APs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Conector angulado 16"/>
            <p:cNvCxnSpPr>
              <a:stCxn id="17" idx="4"/>
              <a:endCxn id="19" idx="1"/>
            </p:cNvCxnSpPr>
            <p:nvPr/>
          </p:nvCxnSpPr>
          <p:spPr>
            <a:xfrm rot="16200000" flipH="1">
              <a:off x="2586643" y="988342"/>
              <a:ext cx="437316" cy="595920"/>
            </a:xfrm>
            <a:prstGeom prst="bentConnector2">
              <a:avLst/>
            </a:prstGeom>
            <a:ln w="1270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angulado 70"/>
            <p:cNvCxnSpPr>
              <a:stCxn id="16" idx="0"/>
              <a:endCxn id="15" idx="1"/>
            </p:cNvCxnSpPr>
            <p:nvPr/>
          </p:nvCxnSpPr>
          <p:spPr>
            <a:xfrm rot="5400000" flipH="1" flipV="1">
              <a:off x="1882294" y="3887868"/>
              <a:ext cx="716992" cy="181236"/>
            </a:xfrm>
            <a:prstGeom prst="bentConnector2">
              <a:avLst/>
            </a:prstGeom>
            <a:ln w="1270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angulado 71"/>
            <p:cNvCxnSpPr>
              <a:stCxn id="18" idx="6"/>
              <a:endCxn id="20" idx="2"/>
            </p:cNvCxnSpPr>
            <p:nvPr/>
          </p:nvCxnSpPr>
          <p:spPr>
            <a:xfrm flipV="1">
              <a:off x="6133962" y="1961483"/>
              <a:ext cx="1038680" cy="513435"/>
            </a:xfrm>
            <a:prstGeom prst="bentConnector2">
              <a:avLst/>
            </a:prstGeom>
            <a:ln w="1270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ángulo 26"/>
          <p:cNvSpPr/>
          <p:nvPr/>
        </p:nvSpPr>
        <p:spPr bwMode="auto">
          <a:xfrm>
            <a:off x="4257439" y="2889622"/>
            <a:ext cx="5465999" cy="3295967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rtlCol="0" anchor="ctr"/>
          <a:lstStyle/>
          <a:p>
            <a:pPr algn="ctr" eaLnBrk="1" hangingPunct="1">
              <a:buClr>
                <a:schemeClr val="folHlink"/>
              </a:buClr>
            </a:pPr>
            <a:endParaRPr lang="es-AR" sz="1400" b="1" dirty="0"/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98" y="3385605"/>
            <a:ext cx="4775662" cy="2498201"/>
          </a:xfrm>
          <a:prstGeom prst="rect">
            <a:avLst/>
          </a:prstGeom>
        </p:spPr>
      </p:pic>
      <p:pic>
        <p:nvPicPr>
          <p:cNvPr id="25" name="Imagem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12" y="4328514"/>
            <a:ext cx="2563438" cy="1768124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4288060" y="2973200"/>
            <a:ext cx="914400" cy="914400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>
              <a:buClr>
                <a:srgbClr val="FF0000"/>
              </a:buClr>
            </a:pPr>
            <a:r>
              <a:rPr lang="es-AR" sz="2800" b="1" dirty="0">
                <a:latin typeface="Marydale" panose="00000400000000000000" pitchFamily="2" charset="0"/>
                <a:cs typeface="Arial" pitchFamily="34" charset="0"/>
              </a:rPr>
              <a:t>~200 </a:t>
            </a:r>
            <a:r>
              <a:rPr lang="es-AR" sz="2800" b="1" dirty="0" err="1">
                <a:latin typeface="Marydale" panose="00000400000000000000" pitchFamily="2" charset="0"/>
                <a:cs typeface="Arial" pitchFamily="34" charset="0"/>
              </a:rPr>
              <a:t>Probes</a:t>
            </a:r>
            <a:r>
              <a:rPr lang="es-AR" sz="2800" b="1" dirty="0">
                <a:latin typeface="Marydale" panose="00000400000000000000" pitchFamily="2" charset="0"/>
                <a:cs typeface="Arial" pitchFamily="34" charset="0"/>
              </a:rPr>
              <a:t> de calidad de red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-108858" y="169057"/>
            <a:ext cx="10109202" cy="8015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rgbClr val="FF0000"/>
              </a:buClr>
            </a:pPr>
            <a:r>
              <a:rPr lang="es-AR" sz="3200" b="1" dirty="0">
                <a:solidFill>
                  <a:schemeClr val="bg1"/>
                </a:solidFill>
                <a:latin typeface="Marydale" panose="00000400000000000000" pitchFamily="2" charset="0"/>
                <a:cs typeface="Arial" pitchFamily="34" charset="0"/>
              </a:rPr>
              <a:t>Proyectos complementarios: Access </a:t>
            </a:r>
            <a:r>
              <a:rPr lang="es-AR" sz="3200" b="1" dirty="0" err="1">
                <a:solidFill>
                  <a:schemeClr val="bg1"/>
                </a:solidFill>
                <a:latin typeface="Marydale" panose="00000400000000000000" pitchFamily="2" charset="0"/>
                <a:cs typeface="Arial" pitchFamily="34" charset="0"/>
              </a:rPr>
              <a:t>Points</a:t>
            </a:r>
            <a:r>
              <a:rPr lang="es-AR" sz="3200" b="1" dirty="0">
                <a:solidFill>
                  <a:schemeClr val="bg1"/>
                </a:solidFill>
                <a:latin typeface="Marydale" panose="00000400000000000000" pitchFamily="2" charset="0"/>
                <a:cs typeface="Arial" pitchFamily="34" charset="0"/>
              </a:rPr>
              <a:t> y </a:t>
            </a:r>
            <a:r>
              <a:rPr lang="es-AR" sz="3200" b="1" dirty="0" err="1">
                <a:solidFill>
                  <a:schemeClr val="bg1"/>
                </a:solidFill>
                <a:latin typeface="Marydale" panose="00000400000000000000" pitchFamily="2" charset="0"/>
                <a:cs typeface="Arial" pitchFamily="34" charset="0"/>
              </a:rPr>
              <a:t>Probes</a:t>
            </a:r>
            <a:r>
              <a:rPr lang="es-AR" sz="3200" b="1" dirty="0">
                <a:solidFill>
                  <a:schemeClr val="bg1"/>
                </a:solidFill>
                <a:latin typeface="Marydale" panose="00000400000000000000" pitchFamily="2" charset="0"/>
                <a:cs typeface="Arial" pitchFamily="34" charset="0"/>
              </a:rPr>
              <a:t> de calidad</a:t>
            </a:r>
          </a:p>
        </p:txBody>
      </p:sp>
    </p:spTree>
    <p:extLst>
      <p:ext uri="{BB962C8B-B14F-4D97-AF65-F5344CB8AC3E}">
        <p14:creationId xmlns:p14="http://schemas.microsoft.com/office/powerpoint/2010/main" val="5198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noProof="0"/>
              <a:t>Logicalis | CONFIDENCIAL</a:t>
            </a:r>
            <a:endParaRPr lang="es-AR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C7AE-6E92-4816-AFB1-FBB4283F8235}" type="slidenum">
              <a:rPr lang="es-AR" noProof="0" smtClean="0"/>
              <a:pPr/>
              <a:t>9</a:t>
            </a:fld>
            <a:endParaRPr lang="es-AR" noProof="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54" name="Picture 10" descr="Resultado de imagem para fogos olimpiadas boulev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72331" y="489251"/>
            <a:ext cx="4410075" cy="8015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>
              <a:buClr>
                <a:srgbClr val="FF0000"/>
              </a:buClr>
            </a:pPr>
            <a:r>
              <a:rPr lang="es-AR" sz="6600" b="1" dirty="0" err="1">
                <a:solidFill>
                  <a:schemeClr val="bg1"/>
                </a:solidFill>
                <a:latin typeface="Marydale" panose="00000400000000000000" pitchFamily="2" charset="0"/>
                <a:cs typeface="Arial" pitchFamily="34" charset="0"/>
              </a:rPr>
              <a:t>Highlights</a:t>
            </a:r>
            <a:endParaRPr lang="es-AR" sz="6600" b="1" dirty="0">
              <a:solidFill>
                <a:schemeClr val="bg1"/>
              </a:solidFill>
              <a:latin typeface="Marydale" panose="00000400000000000000" pitchFamily="2" charset="0"/>
              <a:cs typeface="Arial" pitchFamily="34" charset="0"/>
            </a:endParaRPr>
          </a:p>
        </p:txBody>
      </p:sp>
      <p:sp>
        <p:nvSpPr>
          <p:cNvPr id="13" name="Rectángulo 12"/>
          <p:cNvSpPr/>
          <p:nvPr/>
        </p:nvSpPr>
        <p:spPr bwMode="auto">
          <a:xfrm>
            <a:off x="5105954" y="1412875"/>
            <a:ext cx="4438095" cy="4958428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000" tIns="36000" rIns="36000" bIns="36000" rtlCol="0" anchor="ctr"/>
          <a:lstStyle/>
          <a:p>
            <a:pPr marL="285750" indent="-28575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s-AR" b="1" dirty="0"/>
              <a:t>+100 Profesionales involucrados</a:t>
            </a:r>
          </a:p>
          <a:p>
            <a:pPr marL="285750" indent="-28575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endParaRPr lang="es-AR" b="1" dirty="0"/>
          </a:p>
          <a:p>
            <a:pPr marL="285750" indent="-28575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s-AR" b="1" dirty="0"/>
              <a:t>2-3 meses de proyecto</a:t>
            </a:r>
          </a:p>
          <a:p>
            <a:pPr marL="285750" indent="-28575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endParaRPr lang="es-AR" b="1" dirty="0"/>
          </a:p>
          <a:p>
            <a:pPr marL="285750" indent="-28575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s-AR" b="1" dirty="0"/>
              <a:t>Rentabilización de las soluciones vía </a:t>
            </a:r>
            <a:r>
              <a:rPr lang="es-AR" b="1" dirty="0" err="1"/>
              <a:t>Wingo</a:t>
            </a:r>
            <a:r>
              <a:rPr lang="es-AR" b="1" dirty="0"/>
              <a:t> y MUPI</a:t>
            </a:r>
          </a:p>
          <a:p>
            <a:pPr marL="285750" indent="-28575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endParaRPr lang="es-AR" b="1" dirty="0"/>
          </a:p>
          <a:p>
            <a:pPr marL="285750" indent="-28575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s-AR" b="1" dirty="0"/>
              <a:t>Soluciones tradicionales de tecnología integradas con novedades de </a:t>
            </a:r>
            <a:r>
              <a:rPr lang="es-AR" b="1" dirty="0" err="1"/>
              <a:t>IoT</a:t>
            </a:r>
            <a:r>
              <a:rPr lang="es-AR" b="1" dirty="0"/>
              <a:t> para Seguridad y Medio Ambiente</a:t>
            </a:r>
          </a:p>
          <a:p>
            <a:pPr marL="285750" indent="-28575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endParaRPr lang="es-AR" b="1" dirty="0"/>
          </a:p>
          <a:p>
            <a:pPr marL="285750" indent="-28575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s-AR" b="1" dirty="0"/>
              <a:t>Operación 24x7</a:t>
            </a:r>
          </a:p>
          <a:p>
            <a:pPr marL="285750" indent="-28575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endParaRPr lang="es-AR" b="1" dirty="0"/>
          </a:p>
          <a:p>
            <a:pPr marL="285750" indent="-285750" eaLnBrk="1" hangingPunct="1"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s-AR" b="1" dirty="0" err="1"/>
              <a:t>Dashboard</a:t>
            </a:r>
            <a:r>
              <a:rPr lang="es-AR" b="1" dirty="0"/>
              <a:t> integrado vía EU-GEN.I/O (Plataforma Logicalis de </a:t>
            </a:r>
            <a:r>
              <a:rPr lang="es-AR" b="1" dirty="0" err="1"/>
              <a:t>IoT</a:t>
            </a:r>
            <a:r>
              <a:rPr lang="es-AR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41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L2011_Cores">
      <a:dk1>
        <a:sysClr val="windowText" lastClr="000000"/>
      </a:dk1>
      <a:lt1>
        <a:sysClr val="window" lastClr="FFFFFF"/>
      </a:lt1>
      <a:dk2>
        <a:srgbClr val="000000"/>
      </a:dk2>
      <a:lt2>
        <a:srgbClr val="3F4243"/>
      </a:lt2>
      <a:accent1>
        <a:srgbClr val="777777"/>
      </a:accent1>
      <a:accent2>
        <a:srgbClr val="969696"/>
      </a:accent2>
      <a:accent3>
        <a:srgbClr val="C0C0C0"/>
      </a:accent3>
      <a:accent4>
        <a:srgbClr val="E41E26"/>
      </a:accent4>
      <a:accent5>
        <a:srgbClr val="000000"/>
      </a:accent5>
      <a:accent6>
        <a:srgbClr val="FF0000"/>
      </a:accent6>
      <a:hlink>
        <a:srgbClr val="C0C0C0"/>
      </a:hlink>
      <a:folHlink>
        <a:srgbClr val="E41E26"/>
      </a:folHlink>
    </a:clrScheme>
    <a:fontScheme name="PL2011_Fon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algn="ctr">
          <a:solidFill>
            <a:schemeClr val="bg1"/>
          </a:solidFill>
          <a:miter lim="800000"/>
          <a:headEnd/>
          <a:tailEnd/>
        </a:ln>
      </a:spPr>
      <a:bodyPr lIns="36000" tIns="36000" rIns="36000" bIns="36000" rtlCol="0" anchor="ctr"/>
      <a:lstStyle>
        <a:defPPr algn="ctr" eaLnBrk="1" hangingPunct="1">
          <a:buClr>
            <a:schemeClr val="folHlink"/>
          </a:buClr>
          <a:defRPr sz="1400" b="1" dirty="0" smtClean="0"/>
        </a:defPPr>
      </a:lstStyle>
    </a:spDef>
    <a:txDef>
      <a:spPr>
        <a:noFill/>
      </a:spPr>
      <a:bodyPr wrap="square" lIns="36000" tIns="36000" rIns="36000" bIns="36000" rtlCol="0">
        <a:noAutofit/>
      </a:bodyPr>
      <a:lstStyle>
        <a:defPPr marL="174625" indent="-174625">
          <a:buClr>
            <a:srgbClr val="FF0000"/>
          </a:buClr>
          <a:buFont typeface="Arial" pitchFamily="34" charset="0"/>
          <a:buChar char="▪"/>
          <a:defRPr sz="1400" b="1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4E7EDD9-CE45-4C9D-8311-FA3F5C463C81}"/>
</file>

<file path=customXml/itemProps2.xml><?xml version="1.0" encoding="utf-8"?>
<ds:datastoreItem xmlns:ds="http://schemas.openxmlformats.org/officeDocument/2006/customXml" ds:itemID="{0B964DFD-DFDD-4B2E-9DFF-B8941078A955}"/>
</file>

<file path=customXml/itemProps3.xml><?xml version="1.0" encoding="utf-8"?>
<ds:datastoreItem xmlns:ds="http://schemas.openxmlformats.org/officeDocument/2006/customXml" ds:itemID="{EDADEB7F-6F67-42F9-932A-73DB56A3E28A}"/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474</Words>
  <Application>Microsoft Office PowerPoint</Application>
  <PresentationFormat>A4 Paper (210x297 mm)</PresentationFormat>
  <Paragraphs>113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Marydale</vt:lpstr>
      <vt:lpstr>Arial</vt:lpstr>
      <vt:lpstr>Calibri</vt:lpstr>
      <vt:lpstr>Times New Roman</vt:lpstr>
      <vt:lpstr>Tema do Office</vt:lpstr>
      <vt:lpstr>Plataforma Porto Maravilha</vt:lpstr>
      <vt:lpstr>Logicalis Latino América</vt:lpstr>
      <vt:lpstr>Contexto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PTLS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PromonLogicalis</dc:creator>
  <cp:lastModifiedBy>ITU</cp:lastModifiedBy>
  <cp:revision>189</cp:revision>
  <dcterms:created xsi:type="dcterms:W3CDTF">2011-01-19T18:27:20Z</dcterms:created>
  <dcterms:modified xsi:type="dcterms:W3CDTF">2016-09-06T23:17:38Z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