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5"/>
  </p:normalViewPr>
  <p:slideViewPr>
    <p:cSldViewPr snapToGrid="0" snapToObjects="1">
      <p:cViewPr varScale="1">
        <p:scale>
          <a:sx n="76" d="100"/>
          <a:sy n="7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4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0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0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3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67B284-C769-F941-BF36-0BF312AE895E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637A55-DE5C-C947-896B-9A4A1D60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8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841" y="1964267"/>
            <a:ext cx="8527284" cy="24214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Interacción</a:t>
            </a:r>
            <a:r>
              <a:rPr lang="en-US" dirty="0" smtClean="0"/>
              <a:t> Ciudad Puerto</a:t>
            </a:r>
            <a:br>
              <a:rPr lang="en-US" dirty="0" smtClean="0"/>
            </a:b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propuesta</a:t>
            </a:r>
            <a:r>
              <a:rPr lang="en-US" dirty="0" smtClean="0"/>
              <a:t> sin ideas </a:t>
            </a:r>
            <a:r>
              <a:rPr lang="en-US" smtClean="0"/>
              <a:t>nuevas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Ciudades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Puntigliano</a:t>
            </a:r>
            <a:endParaRPr lang="en-US" dirty="0" smtClean="0"/>
          </a:p>
          <a:p>
            <a:r>
              <a:rPr lang="en-US" dirty="0" smtClean="0"/>
              <a:t>Montevideo, 6 de </a:t>
            </a:r>
            <a:r>
              <a:rPr lang="en-US" dirty="0" err="1" smtClean="0"/>
              <a:t>septiembre</a:t>
            </a:r>
            <a:r>
              <a:rPr lang="en-US" dirty="0" smtClean="0"/>
              <a:t> de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609600"/>
            <a:ext cx="11366938" cy="1456267"/>
          </a:xfrm>
        </p:spPr>
        <p:txBody>
          <a:bodyPr/>
          <a:lstStyle/>
          <a:p>
            <a:r>
              <a:rPr lang="en-US" dirty="0" smtClean="0"/>
              <a:t>IMPORTANCIA ECONÓMICA DE LOS PUERTOS DEL URUGUAY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28952" y="2583326"/>
            <a:ext cx="3046248" cy="2965553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7000">
                <a:schemeClr val="tx1">
                  <a:lumMod val="95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1579230" y="3694000"/>
            <a:ext cx="299444" cy="444760"/>
          </a:xfrm>
          <a:prstGeom prst="downArrow">
            <a:avLst>
              <a:gd name="adj1" fmla="val 50000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879834">
            <a:off x="1893799" y="4993836"/>
            <a:ext cx="932778" cy="646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879834">
            <a:off x="2916951" y="5485708"/>
            <a:ext cx="1395291" cy="96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336103">
            <a:off x="4132889" y="2826604"/>
            <a:ext cx="365165" cy="542374"/>
          </a:xfrm>
          <a:prstGeom prst="downArrow">
            <a:avLst>
              <a:gd name="adj1" fmla="val 50000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78509" y="5345679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95155" y="4848189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49590" y="484069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6828" y="430097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NP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990" y="3081049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br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9585" y="333160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ar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5621" y="3857230"/>
            <a:ext cx="302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2">
                    <a:lumMod val="75000"/>
                  </a:schemeClr>
                </a:solidFill>
              </a:rPr>
              <a:t>Exportaciones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8960" y="2600262"/>
            <a:ext cx="3046248" cy="2965553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7000">
                <a:schemeClr val="tx1">
                  <a:lumMod val="95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8707182">
            <a:off x="7284739" y="2506719"/>
            <a:ext cx="348272" cy="517284"/>
          </a:xfrm>
          <a:prstGeom prst="downArrow">
            <a:avLst>
              <a:gd name="adj1" fmla="val 50000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879834">
            <a:off x="7996959" y="5502644"/>
            <a:ext cx="1395291" cy="96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8517" y="5362615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29598" y="4857628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836" y="4317908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NP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9831" y="282391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py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5024" y="3500100"/>
            <a:ext cx="3024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Tránsito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</a:rPr>
              <a:t>Trasbordo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8879834">
            <a:off x="6866444" y="5031707"/>
            <a:ext cx="1395291" cy="96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5163" y="4865125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5" grpId="0" animBg="1"/>
      <p:bldP spid="16" grpId="0" animBg="1"/>
      <p:bldP spid="18" grpId="0" animBg="1"/>
      <p:bldP spid="20" grpId="0" animBg="1"/>
      <p:bldP spid="22" grpId="0"/>
      <p:bldP spid="23" grpId="0"/>
      <p:bldP spid="25" grpId="0"/>
      <p:bldP spid="26" grpId="0"/>
      <p:bldP spid="2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609600"/>
            <a:ext cx="11366938" cy="1456267"/>
          </a:xfrm>
        </p:spPr>
        <p:txBody>
          <a:bodyPr/>
          <a:lstStyle/>
          <a:p>
            <a:r>
              <a:rPr lang="en-US" dirty="0" smtClean="0"/>
              <a:t>LAS POLÍTICAS PÚBLICAS EN INFRAESTRUCTURAS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2793999" y="2743202"/>
            <a:ext cx="8382001" cy="914400"/>
          </a:xfrm>
          <a:prstGeom prst="homePlate">
            <a:avLst/>
          </a:prstGeom>
          <a:solidFill>
            <a:schemeClr val="bg2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stA="45000"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Políticas</a:t>
            </a:r>
            <a:r>
              <a:rPr lang="en-US" dirty="0" smtClean="0"/>
              <a:t> de Largo </a:t>
            </a:r>
            <a:r>
              <a:rPr lang="en-US" dirty="0" err="1" smtClean="0"/>
              <a:t>Plazo</a:t>
            </a:r>
            <a:endParaRPr lang="en-US" dirty="0" smtClean="0"/>
          </a:p>
          <a:p>
            <a:pPr algn="ctr"/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Prospectivo</a:t>
            </a:r>
            <a:endParaRPr lang="en-US" dirty="0"/>
          </a:p>
        </p:txBody>
      </p:sp>
      <p:sp>
        <p:nvSpPr>
          <p:cNvPr id="28" name="Pentagon 27"/>
          <p:cNvSpPr/>
          <p:nvPr/>
        </p:nvSpPr>
        <p:spPr>
          <a:xfrm>
            <a:off x="2793998" y="4453472"/>
            <a:ext cx="1896535" cy="9144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¡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29" name="Pentagon 28"/>
          <p:cNvSpPr/>
          <p:nvPr/>
        </p:nvSpPr>
        <p:spPr>
          <a:xfrm rot="1738762">
            <a:off x="4555066" y="4940328"/>
            <a:ext cx="1896535" cy="9144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¡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0" name="Pentagon 29"/>
          <p:cNvSpPr/>
          <p:nvPr/>
        </p:nvSpPr>
        <p:spPr>
          <a:xfrm rot="20269278">
            <a:off x="6332237" y="5018375"/>
            <a:ext cx="1896535" cy="9144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¡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1" name="Pentagon 30"/>
          <p:cNvSpPr/>
          <p:nvPr/>
        </p:nvSpPr>
        <p:spPr>
          <a:xfrm rot="17319151">
            <a:off x="7618695" y="3776137"/>
            <a:ext cx="1896535" cy="9144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¡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2" name="Pentagon 31"/>
          <p:cNvSpPr/>
          <p:nvPr/>
        </p:nvSpPr>
        <p:spPr>
          <a:xfrm rot="14706883">
            <a:off x="7382936" y="2037723"/>
            <a:ext cx="1896535" cy="9144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¡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ya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83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609600"/>
            <a:ext cx="11366938" cy="1456267"/>
          </a:xfrm>
        </p:spPr>
        <p:txBody>
          <a:bodyPr/>
          <a:lstStyle/>
          <a:p>
            <a:r>
              <a:rPr lang="en-US" dirty="0" smtClean="0"/>
              <a:t>El EJEMPLO DE UPM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28952" y="2583326"/>
            <a:ext cx="3046248" cy="2965553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7000">
                <a:schemeClr val="tx1">
                  <a:lumMod val="95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8509" y="5345679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87621" y="484069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8154" y="3059501"/>
            <a:ext cx="1705969" cy="59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2016.uy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92019" y="2583326"/>
            <a:ext cx="3046248" cy="2965553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7000">
                <a:schemeClr val="tx1">
                  <a:lumMod val="95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41576" y="5345679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15143" y="484438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1221" y="3059501"/>
            <a:ext cx="1705969" cy="59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2046.uy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58295" y="4989230"/>
            <a:ext cx="347133" cy="287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16838" y="440445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AP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0509" y="3837502"/>
            <a:ext cx="10160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UPM</a:t>
            </a:r>
            <a:endParaRPr lang="en-US" b="1"/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3078509" y="4294702"/>
            <a:ext cx="100802" cy="1069972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49534" y="3358550"/>
            <a:ext cx="2733769" cy="125509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633576" y="3837502"/>
            <a:ext cx="10160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UPM</a:t>
            </a:r>
            <a:endParaRPr lang="en-US" b="1"/>
          </a:p>
        </p:txBody>
      </p:sp>
      <p:sp>
        <p:nvSpPr>
          <p:cNvPr id="37" name="Freeform 36"/>
          <p:cNvSpPr/>
          <p:nvPr/>
        </p:nvSpPr>
        <p:spPr>
          <a:xfrm>
            <a:off x="3065343" y="4345678"/>
            <a:ext cx="2523067" cy="1574800"/>
          </a:xfrm>
          <a:custGeom>
            <a:avLst/>
            <a:gdLst>
              <a:gd name="connsiteX0" fmla="*/ 0 w 2523067"/>
              <a:gd name="connsiteY0" fmla="*/ 0 h 1574800"/>
              <a:gd name="connsiteX1" fmla="*/ 118534 w 2523067"/>
              <a:gd name="connsiteY1" fmla="*/ 1185334 h 1574800"/>
              <a:gd name="connsiteX2" fmla="*/ 338667 w 2523067"/>
              <a:gd name="connsiteY2" fmla="*/ 1524000 h 1574800"/>
              <a:gd name="connsiteX3" fmla="*/ 1219200 w 2523067"/>
              <a:gd name="connsiteY3" fmla="*/ 1574800 h 1574800"/>
              <a:gd name="connsiteX4" fmla="*/ 2523067 w 2523067"/>
              <a:gd name="connsiteY4" fmla="*/ 7112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067" h="1574800">
                <a:moveTo>
                  <a:pt x="0" y="0"/>
                </a:moveTo>
                <a:lnTo>
                  <a:pt x="118534" y="1185334"/>
                </a:lnTo>
                <a:lnTo>
                  <a:pt x="338667" y="1524000"/>
                </a:lnTo>
                <a:lnTo>
                  <a:pt x="1219200" y="1574800"/>
                </a:lnTo>
                <a:lnTo>
                  <a:pt x="2523067" y="711200"/>
                </a:ln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858000" y="4281062"/>
            <a:ext cx="4351867" cy="1777999"/>
          </a:xfrm>
          <a:custGeom>
            <a:avLst/>
            <a:gdLst>
              <a:gd name="connsiteX0" fmla="*/ 0 w 2523067"/>
              <a:gd name="connsiteY0" fmla="*/ 0 h 1574800"/>
              <a:gd name="connsiteX1" fmla="*/ 118534 w 2523067"/>
              <a:gd name="connsiteY1" fmla="*/ 1185334 h 1574800"/>
              <a:gd name="connsiteX2" fmla="*/ 338667 w 2523067"/>
              <a:gd name="connsiteY2" fmla="*/ 1524000 h 1574800"/>
              <a:gd name="connsiteX3" fmla="*/ 1219200 w 2523067"/>
              <a:gd name="connsiteY3" fmla="*/ 1574800 h 1574800"/>
              <a:gd name="connsiteX4" fmla="*/ 2523067 w 2523067"/>
              <a:gd name="connsiteY4" fmla="*/ 711200 h 1574800"/>
              <a:gd name="connsiteX0" fmla="*/ 237066 w 2404533"/>
              <a:gd name="connsiteY0" fmla="*/ 2878667 h 2878667"/>
              <a:gd name="connsiteX1" fmla="*/ 0 w 2404533"/>
              <a:gd name="connsiteY1" fmla="*/ 474134 h 2878667"/>
              <a:gd name="connsiteX2" fmla="*/ 220133 w 2404533"/>
              <a:gd name="connsiteY2" fmla="*/ 812800 h 2878667"/>
              <a:gd name="connsiteX3" fmla="*/ 1100666 w 2404533"/>
              <a:gd name="connsiteY3" fmla="*/ 863600 h 2878667"/>
              <a:gd name="connsiteX4" fmla="*/ 2404533 w 2404533"/>
              <a:gd name="connsiteY4" fmla="*/ 0 h 2878667"/>
              <a:gd name="connsiteX0" fmla="*/ 812800 w 2980267"/>
              <a:gd name="connsiteY0" fmla="*/ 2878667 h 3183467"/>
              <a:gd name="connsiteX1" fmla="*/ 0 w 2980267"/>
              <a:gd name="connsiteY1" fmla="*/ 3183467 h 3183467"/>
              <a:gd name="connsiteX2" fmla="*/ 795867 w 2980267"/>
              <a:gd name="connsiteY2" fmla="*/ 812800 h 3183467"/>
              <a:gd name="connsiteX3" fmla="*/ 1676400 w 2980267"/>
              <a:gd name="connsiteY3" fmla="*/ 863600 h 3183467"/>
              <a:gd name="connsiteX4" fmla="*/ 2980267 w 2980267"/>
              <a:gd name="connsiteY4" fmla="*/ 0 h 3183467"/>
              <a:gd name="connsiteX0" fmla="*/ 812800 w 2980267"/>
              <a:gd name="connsiteY0" fmla="*/ 2878667 h 4182533"/>
              <a:gd name="connsiteX1" fmla="*/ 0 w 2980267"/>
              <a:gd name="connsiteY1" fmla="*/ 3183467 h 4182533"/>
              <a:gd name="connsiteX2" fmla="*/ 474134 w 2980267"/>
              <a:gd name="connsiteY2" fmla="*/ 4182533 h 4182533"/>
              <a:gd name="connsiteX3" fmla="*/ 1676400 w 2980267"/>
              <a:gd name="connsiteY3" fmla="*/ 863600 h 4182533"/>
              <a:gd name="connsiteX4" fmla="*/ 2980267 w 2980267"/>
              <a:gd name="connsiteY4" fmla="*/ 0 h 4182533"/>
              <a:gd name="connsiteX0" fmla="*/ 812800 w 2980267"/>
              <a:gd name="connsiteY0" fmla="*/ 2878667 h 4656666"/>
              <a:gd name="connsiteX1" fmla="*/ 0 w 2980267"/>
              <a:gd name="connsiteY1" fmla="*/ 3183467 h 4656666"/>
              <a:gd name="connsiteX2" fmla="*/ 474134 w 2980267"/>
              <a:gd name="connsiteY2" fmla="*/ 4182533 h 4656666"/>
              <a:gd name="connsiteX3" fmla="*/ 1811867 w 2980267"/>
              <a:gd name="connsiteY3" fmla="*/ 4656666 h 4656666"/>
              <a:gd name="connsiteX4" fmla="*/ 2980267 w 2980267"/>
              <a:gd name="connsiteY4" fmla="*/ 0 h 4656666"/>
              <a:gd name="connsiteX0" fmla="*/ 812800 w 4351867"/>
              <a:gd name="connsiteY0" fmla="*/ 0 h 1777999"/>
              <a:gd name="connsiteX1" fmla="*/ 0 w 4351867"/>
              <a:gd name="connsiteY1" fmla="*/ 304800 h 1777999"/>
              <a:gd name="connsiteX2" fmla="*/ 474134 w 4351867"/>
              <a:gd name="connsiteY2" fmla="*/ 1303866 h 1777999"/>
              <a:gd name="connsiteX3" fmla="*/ 1811867 w 4351867"/>
              <a:gd name="connsiteY3" fmla="*/ 1777999 h 1777999"/>
              <a:gd name="connsiteX4" fmla="*/ 4351867 w 4351867"/>
              <a:gd name="connsiteY4" fmla="*/ 626533 h 177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867" h="1777999">
                <a:moveTo>
                  <a:pt x="812800" y="0"/>
                </a:moveTo>
                <a:lnTo>
                  <a:pt x="0" y="304800"/>
                </a:lnTo>
                <a:lnTo>
                  <a:pt x="474134" y="1303866"/>
                </a:lnTo>
                <a:lnTo>
                  <a:pt x="1811867" y="1777999"/>
                </a:lnTo>
                <a:lnTo>
                  <a:pt x="4351867" y="626533"/>
                </a:ln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116896" y="4299029"/>
            <a:ext cx="3302000" cy="880534"/>
          </a:xfrm>
          <a:custGeom>
            <a:avLst/>
            <a:gdLst>
              <a:gd name="connsiteX0" fmla="*/ 0 w 2523067"/>
              <a:gd name="connsiteY0" fmla="*/ 0 h 1574800"/>
              <a:gd name="connsiteX1" fmla="*/ 118534 w 2523067"/>
              <a:gd name="connsiteY1" fmla="*/ 1185334 h 1574800"/>
              <a:gd name="connsiteX2" fmla="*/ 338667 w 2523067"/>
              <a:gd name="connsiteY2" fmla="*/ 1524000 h 1574800"/>
              <a:gd name="connsiteX3" fmla="*/ 1219200 w 2523067"/>
              <a:gd name="connsiteY3" fmla="*/ 1574800 h 1574800"/>
              <a:gd name="connsiteX4" fmla="*/ 2523067 w 2523067"/>
              <a:gd name="connsiteY4" fmla="*/ 711200 h 1574800"/>
              <a:gd name="connsiteX0" fmla="*/ 237066 w 2404533"/>
              <a:gd name="connsiteY0" fmla="*/ 2878667 h 2878667"/>
              <a:gd name="connsiteX1" fmla="*/ 0 w 2404533"/>
              <a:gd name="connsiteY1" fmla="*/ 474134 h 2878667"/>
              <a:gd name="connsiteX2" fmla="*/ 220133 w 2404533"/>
              <a:gd name="connsiteY2" fmla="*/ 812800 h 2878667"/>
              <a:gd name="connsiteX3" fmla="*/ 1100666 w 2404533"/>
              <a:gd name="connsiteY3" fmla="*/ 863600 h 2878667"/>
              <a:gd name="connsiteX4" fmla="*/ 2404533 w 2404533"/>
              <a:gd name="connsiteY4" fmla="*/ 0 h 2878667"/>
              <a:gd name="connsiteX0" fmla="*/ 812800 w 2980267"/>
              <a:gd name="connsiteY0" fmla="*/ 2878667 h 3183467"/>
              <a:gd name="connsiteX1" fmla="*/ 0 w 2980267"/>
              <a:gd name="connsiteY1" fmla="*/ 3183467 h 3183467"/>
              <a:gd name="connsiteX2" fmla="*/ 795867 w 2980267"/>
              <a:gd name="connsiteY2" fmla="*/ 812800 h 3183467"/>
              <a:gd name="connsiteX3" fmla="*/ 1676400 w 2980267"/>
              <a:gd name="connsiteY3" fmla="*/ 863600 h 3183467"/>
              <a:gd name="connsiteX4" fmla="*/ 2980267 w 2980267"/>
              <a:gd name="connsiteY4" fmla="*/ 0 h 3183467"/>
              <a:gd name="connsiteX0" fmla="*/ 812800 w 2980267"/>
              <a:gd name="connsiteY0" fmla="*/ 2878667 h 4182533"/>
              <a:gd name="connsiteX1" fmla="*/ 0 w 2980267"/>
              <a:gd name="connsiteY1" fmla="*/ 3183467 h 4182533"/>
              <a:gd name="connsiteX2" fmla="*/ 474134 w 2980267"/>
              <a:gd name="connsiteY2" fmla="*/ 4182533 h 4182533"/>
              <a:gd name="connsiteX3" fmla="*/ 1676400 w 2980267"/>
              <a:gd name="connsiteY3" fmla="*/ 863600 h 4182533"/>
              <a:gd name="connsiteX4" fmla="*/ 2980267 w 2980267"/>
              <a:gd name="connsiteY4" fmla="*/ 0 h 4182533"/>
              <a:gd name="connsiteX0" fmla="*/ 812800 w 2980267"/>
              <a:gd name="connsiteY0" fmla="*/ 2878667 h 4656666"/>
              <a:gd name="connsiteX1" fmla="*/ 0 w 2980267"/>
              <a:gd name="connsiteY1" fmla="*/ 3183467 h 4656666"/>
              <a:gd name="connsiteX2" fmla="*/ 474134 w 2980267"/>
              <a:gd name="connsiteY2" fmla="*/ 4182533 h 4656666"/>
              <a:gd name="connsiteX3" fmla="*/ 1811867 w 2980267"/>
              <a:gd name="connsiteY3" fmla="*/ 4656666 h 4656666"/>
              <a:gd name="connsiteX4" fmla="*/ 2980267 w 2980267"/>
              <a:gd name="connsiteY4" fmla="*/ 0 h 4656666"/>
              <a:gd name="connsiteX0" fmla="*/ 812800 w 4351867"/>
              <a:gd name="connsiteY0" fmla="*/ 0 h 1777999"/>
              <a:gd name="connsiteX1" fmla="*/ 0 w 4351867"/>
              <a:gd name="connsiteY1" fmla="*/ 304800 h 1777999"/>
              <a:gd name="connsiteX2" fmla="*/ 474134 w 4351867"/>
              <a:gd name="connsiteY2" fmla="*/ 1303866 h 1777999"/>
              <a:gd name="connsiteX3" fmla="*/ 1811867 w 4351867"/>
              <a:gd name="connsiteY3" fmla="*/ 1777999 h 1777999"/>
              <a:gd name="connsiteX4" fmla="*/ 4351867 w 4351867"/>
              <a:gd name="connsiteY4" fmla="*/ 626533 h 1777999"/>
              <a:gd name="connsiteX0" fmla="*/ 0 w 4876800"/>
              <a:gd name="connsiteY0" fmla="*/ 660400 h 1473199"/>
              <a:gd name="connsiteX1" fmla="*/ 524933 w 4876800"/>
              <a:gd name="connsiteY1" fmla="*/ 0 h 1473199"/>
              <a:gd name="connsiteX2" fmla="*/ 999067 w 4876800"/>
              <a:gd name="connsiteY2" fmla="*/ 999066 h 1473199"/>
              <a:gd name="connsiteX3" fmla="*/ 2336800 w 4876800"/>
              <a:gd name="connsiteY3" fmla="*/ 1473199 h 1473199"/>
              <a:gd name="connsiteX4" fmla="*/ 4876800 w 4876800"/>
              <a:gd name="connsiteY4" fmla="*/ 321733 h 1473199"/>
              <a:gd name="connsiteX0" fmla="*/ 1134534 w 4351867"/>
              <a:gd name="connsiteY0" fmla="*/ 3369733 h 3369733"/>
              <a:gd name="connsiteX1" fmla="*/ 0 w 4351867"/>
              <a:gd name="connsiteY1" fmla="*/ 0 h 3369733"/>
              <a:gd name="connsiteX2" fmla="*/ 474134 w 4351867"/>
              <a:gd name="connsiteY2" fmla="*/ 999066 h 3369733"/>
              <a:gd name="connsiteX3" fmla="*/ 1811867 w 4351867"/>
              <a:gd name="connsiteY3" fmla="*/ 1473199 h 3369733"/>
              <a:gd name="connsiteX4" fmla="*/ 4351867 w 4351867"/>
              <a:gd name="connsiteY4" fmla="*/ 321733 h 3369733"/>
              <a:gd name="connsiteX0" fmla="*/ 660400 w 3877733"/>
              <a:gd name="connsiteY0" fmla="*/ 3048000 h 3928534"/>
              <a:gd name="connsiteX1" fmla="*/ 1913466 w 3877733"/>
              <a:gd name="connsiteY1" fmla="*/ 3928534 h 3928534"/>
              <a:gd name="connsiteX2" fmla="*/ 0 w 3877733"/>
              <a:gd name="connsiteY2" fmla="*/ 677333 h 3928534"/>
              <a:gd name="connsiteX3" fmla="*/ 1337733 w 3877733"/>
              <a:gd name="connsiteY3" fmla="*/ 1151466 h 3928534"/>
              <a:gd name="connsiteX4" fmla="*/ 3877733 w 3877733"/>
              <a:gd name="connsiteY4" fmla="*/ 0 h 3928534"/>
              <a:gd name="connsiteX0" fmla="*/ 0 w 3217333"/>
              <a:gd name="connsiteY0" fmla="*/ 3048000 h 3928534"/>
              <a:gd name="connsiteX1" fmla="*/ 1253066 w 3217333"/>
              <a:gd name="connsiteY1" fmla="*/ 3928534 h 3928534"/>
              <a:gd name="connsiteX2" fmla="*/ 2506134 w 3217333"/>
              <a:gd name="connsiteY2" fmla="*/ 3640666 h 3928534"/>
              <a:gd name="connsiteX3" fmla="*/ 677333 w 3217333"/>
              <a:gd name="connsiteY3" fmla="*/ 1151466 h 3928534"/>
              <a:gd name="connsiteX4" fmla="*/ 3217333 w 3217333"/>
              <a:gd name="connsiteY4" fmla="*/ 0 h 3928534"/>
              <a:gd name="connsiteX0" fmla="*/ 0 w 3217333"/>
              <a:gd name="connsiteY0" fmla="*/ 3048000 h 3928534"/>
              <a:gd name="connsiteX1" fmla="*/ 1253066 w 3217333"/>
              <a:gd name="connsiteY1" fmla="*/ 3928534 h 3928534"/>
              <a:gd name="connsiteX2" fmla="*/ 2506134 w 3217333"/>
              <a:gd name="connsiteY2" fmla="*/ 3640666 h 3928534"/>
              <a:gd name="connsiteX3" fmla="*/ 3217333 w 3217333"/>
              <a:gd name="connsiteY3" fmla="*/ 0 h 3928534"/>
              <a:gd name="connsiteX0" fmla="*/ 0 w 3302000"/>
              <a:gd name="connsiteY0" fmla="*/ 0 h 880534"/>
              <a:gd name="connsiteX1" fmla="*/ 1253066 w 3302000"/>
              <a:gd name="connsiteY1" fmla="*/ 880534 h 880534"/>
              <a:gd name="connsiteX2" fmla="*/ 2506134 w 3302000"/>
              <a:gd name="connsiteY2" fmla="*/ 592666 h 880534"/>
              <a:gd name="connsiteX3" fmla="*/ 3302000 w 3302000"/>
              <a:gd name="connsiteY3" fmla="*/ 118533 h 88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0" h="880534">
                <a:moveTo>
                  <a:pt x="0" y="0"/>
                </a:moveTo>
                <a:lnTo>
                  <a:pt x="1253066" y="880534"/>
                </a:lnTo>
                <a:lnTo>
                  <a:pt x="2506134" y="592666"/>
                </a:lnTo>
                <a:lnTo>
                  <a:pt x="3302000" y="118533"/>
                </a:ln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3" idx="2"/>
            <a:endCxn id="26" idx="1"/>
          </p:cNvCxnSpPr>
          <p:nvPr/>
        </p:nvCxnSpPr>
        <p:spPr>
          <a:xfrm>
            <a:off x="8141576" y="4294702"/>
            <a:ext cx="1067555" cy="73666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76" y="23130"/>
            <a:ext cx="4231633" cy="2380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8" y="0"/>
            <a:ext cx="3702529" cy="24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 animBg="1"/>
      <p:bldP spid="27" grpId="0"/>
      <p:bldP spid="3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592666"/>
            <a:ext cx="8517467" cy="1456267"/>
          </a:xfrm>
        </p:spPr>
        <p:txBody>
          <a:bodyPr/>
          <a:lstStyle/>
          <a:p>
            <a:r>
              <a:rPr lang="en-US" dirty="0" smtClean="0"/>
              <a:t>EL PUERTO </a:t>
            </a:r>
            <a:r>
              <a:rPr lang="en-US" smtClean="0"/>
              <a:t>DE MONTEVIDEO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40933" y="2370666"/>
            <a:ext cx="10041467" cy="37253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TRES IDEAS SIMPLES EXISTENTES</a:t>
            </a:r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Montevideo Shuttle (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Hamburgo</a:t>
            </a:r>
            <a:r>
              <a:rPr lang="en-US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PRE </a:t>
            </a:r>
            <a:r>
              <a:rPr lang="en-US" dirty="0" err="1" smtClean="0"/>
              <a:t>GATe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Puerto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 smtClean="0"/>
              <a:t>RFID SMOOTH GATE (Cartagena)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66938" cy="1456267"/>
          </a:xfrm>
        </p:spPr>
        <p:txBody>
          <a:bodyPr/>
          <a:lstStyle/>
          <a:p>
            <a:r>
              <a:rPr lang="en-US" dirty="0" smtClean="0"/>
              <a:t>EL PUERTO DE MONTEVIDEO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91" t="5186" r="18110" b="24197"/>
          <a:stretch/>
        </p:blipFill>
        <p:spPr>
          <a:xfrm>
            <a:off x="1481959" y="977885"/>
            <a:ext cx="9750972" cy="57382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77071" y="5321738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05871" y="4329096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71864" y="3510459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014664" y="3805332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77071" y="1994047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93292" y="4778413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9871" y="6194682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554050" y="3846998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26626" y="4423104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42605" y="5569607"/>
            <a:ext cx="914400" cy="898634"/>
          </a:xfrm>
          <a:prstGeom prst="ellipse">
            <a:avLst/>
          </a:prstGeom>
          <a:solidFill>
            <a:srgbClr val="FF0000">
              <a:alpha val="16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8157049" y="4944533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/>
          <p:cNvSpPr/>
          <p:nvPr/>
        </p:nvSpPr>
        <p:spPr>
          <a:xfrm>
            <a:off x="8551187" y="4729360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/>
          <p:cNvSpPr/>
          <p:nvPr/>
        </p:nvSpPr>
        <p:spPr>
          <a:xfrm>
            <a:off x="9650685" y="4392449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ghtning Bolt 46"/>
          <p:cNvSpPr/>
          <p:nvPr/>
        </p:nvSpPr>
        <p:spPr>
          <a:xfrm>
            <a:off x="9852864" y="4020204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ightning Bolt 47"/>
          <p:cNvSpPr/>
          <p:nvPr/>
        </p:nvSpPr>
        <p:spPr>
          <a:xfrm>
            <a:off x="9818997" y="3392211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ghtning Bolt 48"/>
          <p:cNvSpPr/>
          <p:nvPr/>
        </p:nvSpPr>
        <p:spPr>
          <a:xfrm>
            <a:off x="9498724" y="2900931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ghtning Bolt 49"/>
          <p:cNvSpPr/>
          <p:nvPr/>
        </p:nvSpPr>
        <p:spPr>
          <a:xfrm>
            <a:off x="11366938" y="6093410"/>
            <a:ext cx="660400" cy="6230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1" grpId="0" animBg="1"/>
      <p:bldP spid="7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6267"/>
          </a:xfrm>
        </p:spPr>
        <p:txBody>
          <a:bodyPr/>
          <a:lstStyle/>
          <a:p>
            <a:r>
              <a:rPr lang="en-US" smtClean="0"/>
              <a:t>MONTEVIDEO SHUTTLE, INGRESO PLANIFICADO, SMOOTH GATE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91" t="5186" r="18110" b="24197"/>
          <a:stretch/>
        </p:blipFill>
        <p:spPr>
          <a:xfrm>
            <a:off x="1481959" y="977885"/>
            <a:ext cx="9750972" cy="573822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0047598" y="2946399"/>
            <a:ext cx="1185333" cy="15070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889067" y="2946399"/>
            <a:ext cx="592666" cy="150706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9913494">
            <a:off x="2635469" y="2997142"/>
            <a:ext cx="592666" cy="150706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02000" y="4927600"/>
            <a:ext cx="5537200" cy="1822528"/>
          </a:xfrm>
          <a:custGeom>
            <a:avLst/>
            <a:gdLst>
              <a:gd name="connsiteX0" fmla="*/ 0 w 5537200"/>
              <a:gd name="connsiteY0" fmla="*/ 254000 h 1822528"/>
              <a:gd name="connsiteX1" fmla="*/ 609600 w 5537200"/>
              <a:gd name="connsiteY1" fmla="*/ 1066800 h 1822528"/>
              <a:gd name="connsiteX2" fmla="*/ 2438400 w 5537200"/>
              <a:gd name="connsiteY2" fmla="*/ 1659467 h 1822528"/>
              <a:gd name="connsiteX3" fmla="*/ 4572000 w 5537200"/>
              <a:gd name="connsiteY3" fmla="*/ 1744133 h 1822528"/>
              <a:gd name="connsiteX4" fmla="*/ 4419600 w 5537200"/>
              <a:gd name="connsiteY4" fmla="*/ 643467 h 1822528"/>
              <a:gd name="connsiteX5" fmla="*/ 4893733 w 5537200"/>
              <a:gd name="connsiteY5" fmla="*/ 237067 h 1822528"/>
              <a:gd name="connsiteX6" fmla="*/ 5537200 w 5537200"/>
              <a:gd name="connsiteY6" fmla="*/ 0 h 18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200" h="1822528">
                <a:moveTo>
                  <a:pt x="0" y="254000"/>
                </a:moveTo>
                <a:cubicBezTo>
                  <a:pt x="101600" y="543278"/>
                  <a:pt x="203200" y="832556"/>
                  <a:pt x="609600" y="1066800"/>
                </a:cubicBezTo>
                <a:cubicBezTo>
                  <a:pt x="1016000" y="1301044"/>
                  <a:pt x="1778000" y="1546578"/>
                  <a:pt x="2438400" y="1659467"/>
                </a:cubicBezTo>
                <a:cubicBezTo>
                  <a:pt x="3098800" y="1772356"/>
                  <a:pt x="4241800" y="1913466"/>
                  <a:pt x="4572000" y="1744133"/>
                </a:cubicBezTo>
                <a:cubicBezTo>
                  <a:pt x="4902200" y="1574800"/>
                  <a:pt x="4365978" y="894645"/>
                  <a:pt x="4419600" y="643467"/>
                </a:cubicBezTo>
                <a:cubicBezTo>
                  <a:pt x="4473222" y="392289"/>
                  <a:pt x="4707466" y="344312"/>
                  <a:pt x="4893733" y="237067"/>
                </a:cubicBezTo>
                <a:cubicBezTo>
                  <a:pt x="5080000" y="129822"/>
                  <a:pt x="5537200" y="0"/>
                  <a:pt x="5537200" y="0"/>
                </a:cubicBezTo>
              </a:path>
            </a:pathLst>
          </a:custGeom>
          <a:noFill/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0445" y="46436"/>
            <a:ext cx="1022622" cy="931449"/>
          </a:xfrm>
          <a:prstGeom prst="ellipse">
            <a:avLst/>
          </a:prstGeom>
          <a:solidFill>
            <a:schemeClr val="bg2">
              <a:lumMod val="75000"/>
              <a:alpha val="60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61467" y="829733"/>
            <a:ext cx="5258315" cy="4216400"/>
          </a:xfrm>
          <a:custGeom>
            <a:avLst/>
            <a:gdLst>
              <a:gd name="connsiteX0" fmla="*/ 0 w 5258315"/>
              <a:gd name="connsiteY0" fmla="*/ 0 h 4216400"/>
              <a:gd name="connsiteX1" fmla="*/ 237066 w 5258315"/>
              <a:gd name="connsiteY1" fmla="*/ 406400 h 4216400"/>
              <a:gd name="connsiteX2" fmla="*/ 965200 w 5258315"/>
              <a:gd name="connsiteY2" fmla="*/ 660400 h 4216400"/>
              <a:gd name="connsiteX3" fmla="*/ 1405466 w 5258315"/>
              <a:gd name="connsiteY3" fmla="*/ 1151467 h 4216400"/>
              <a:gd name="connsiteX4" fmla="*/ 2048933 w 5258315"/>
              <a:gd name="connsiteY4" fmla="*/ 1320800 h 4216400"/>
              <a:gd name="connsiteX5" fmla="*/ 2692400 w 5258315"/>
              <a:gd name="connsiteY5" fmla="*/ 965200 h 4216400"/>
              <a:gd name="connsiteX6" fmla="*/ 3318933 w 5258315"/>
              <a:gd name="connsiteY6" fmla="*/ 1083734 h 4216400"/>
              <a:gd name="connsiteX7" fmla="*/ 4013200 w 5258315"/>
              <a:gd name="connsiteY7" fmla="*/ 1659467 h 4216400"/>
              <a:gd name="connsiteX8" fmla="*/ 4859866 w 5258315"/>
              <a:gd name="connsiteY8" fmla="*/ 2218267 h 4216400"/>
              <a:gd name="connsiteX9" fmla="*/ 5198533 w 5258315"/>
              <a:gd name="connsiteY9" fmla="*/ 3048000 h 4216400"/>
              <a:gd name="connsiteX10" fmla="*/ 5215466 w 5258315"/>
              <a:gd name="connsiteY10" fmla="*/ 3928534 h 4216400"/>
              <a:gd name="connsiteX11" fmla="*/ 4758266 w 5258315"/>
              <a:gd name="connsiteY11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8315" h="4216400">
                <a:moveTo>
                  <a:pt x="0" y="0"/>
                </a:moveTo>
                <a:cubicBezTo>
                  <a:pt x="38099" y="148166"/>
                  <a:pt x="76199" y="296333"/>
                  <a:pt x="237066" y="406400"/>
                </a:cubicBezTo>
                <a:cubicBezTo>
                  <a:pt x="397933" y="516467"/>
                  <a:pt x="770467" y="536222"/>
                  <a:pt x="965200" y="660400"/>
                </a:cubicBezTo>
                <a:cubicBezTo>
                  <a:pt x="1159933" y="784578"/>
                  <a:pt x="1224844" y="1041400"/>
                  <a:pt x="1405466" y="1151467"/>
                </a:cubicBezTo>
                <a:cubicBezTo>
                  <a:pt x="1586088" y="1261534"/>
                  <a:pt x="1834444" y="1351845"/>
                  <a:pt x="2048933" y="1320800"/>
                </a:cubicBezTo>
                <a:cubicBezTo>
                  <a:pt x="2263422" y="1289755"/>
                  <a:pt x="2480733" y="1004711"/>
                  <a:pt x="2692400" y="965200"/>
                </a:cubicBezTo>
                <a:cubicBezTo>
                  <a:pt x="2904067" y="925689"/>
                  <a:pt x="3098800" y="968023"/>
                  <a:pt x="3318933" y="1083734"/>
                </a:cubicBezTo>
                <a:cubicBezTo>
                  <a:pt x="3539066" y="1199445"/>
                  <a:pt x="3756378" y="1470378"/>
                  <a:pt x="4013200" y="1659467"/>
                </a:cubicBezTo>
                <a:cubicBezTo>
                  <a:pt x="4270022" y="1848556"/>
                  <a:pt x="4662311" y="1986845"/>
                  <a:pt x="4859866" y="2218267"/>
                </a:cubicBezTo>
                <a:cubicBezTo>
                  <a:pt x="5057421" y="2449689"/>
                  <a:pt x="5139266" y="2762956"/>
                  <a:pt x="5198533" y="3048000"/>
                </a:cubicBezTo>
                <a:cubicBezTo>
                  <a:pt x="5257800" y="3333045"/>
                  <a:pt x="5288844" y="3733801"/>
                  <a:pt x="5215466" y="3928534"/>
                </a:cubicBezTo>
                <a:cubicBezTo>
                  <a:pt x="5142088" y="4123267"/>
                  <a:pt x="4758266" y="4216400"/>
                  <a:pt x="4758266" y="421640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52198" y="941693"/>
            <a:ext cx="2069002" cy="3528707"/>
          </a:xfrm>
          <a:custGeom>
            <a:avLst/>
            <a:gdLst>
              <a:gd name="connsiteX0" fmla="*/ 2069002 w 2069002"/>
              <a:gd name="connsiteY0" fmla="*/ 57374 h 3528707"/>
              <a:gd name="connsiteX1" fmla="*/ 1019135 w 2069002"/>
              <a:gd name="connsiteY1" fmla="*/ 57374 h 3528707"/>
              <a:gd name="connsiteX2" fmla="*/ 172469 w 2069002"/>
              <a:gd name="connsiteY2" fmla="*/ 40440 h 3528707"/>
              <a:gd name="connsiteX3" fmla="*/ 3135 w 2069002"/>
              <a:gd name="connsiteY3" fmla="*/ 650040 h 3528707"/>
              <a:gd name="connsiteX4" fmla="*/ 240202 w 2069002"/>
              <a:gd name="connsiteY4" fmla="*/ 1598307 h 3528707"/>
              <a:gd name="connsiteX5" fmla="*/ 87802 w 2069002"/>
              <a:gd name="connsiteY5" fmla="*/ 2021640 h 3528707"/>
              <a:gd name="connsiteX6" fmla="*/ 53935 w 2069002"/>
              <a:gd name="connsiteY6" fmla="*/ 2241774 h 3528707"/>
              <a:gd name="connsiteX7" fmla="*/ 409535 w 2069002"/>
              <a:gd name="connsiteY7" fmla="*/ 3240840 h 3528707"/>
              <a:gd name="connsiteX8" fmla="*/ 917535 w 2069002"/>
              <a:gd name="connsiteY8" fmla="*/ 3528707 h 352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002" h="3528707">
                <a:moveTo>
                  <a:pt x="2069002" y="57374"/>
                </a:moveTo>
                <a:lnTo>
                  <a:pt x="1019135" y="57374"/>
                </a:lnTo>
                <a:cubicBezTo>
                  <a:pt x="703046" y="54552"/>
                  <a:pt x="341802" y="-58338"/>
                  <a:pt x="172469" y="40440"/>
                </a:cubicBezTo>
                <a:cubicBezTo>
                  <a:pt x="3136" y="139218"/>
                  <a:pt x="-8154" y="390396"/>
                  <a:pt x="3135" y="650040"/>
                </a:cubicBezTo>
                <a:cubicBezTo>
                  <a:pt x="14424" y="909684"/>
                  <a:pt x="226091" y="1369707"/>
                  <a:pt x="240202" y="1598307"/>
                </a:cubicBezTo>
                <a:cubicBezTo>
                  <a:pt x="254313" y="1826907"/>
                  <a:pt x="118846" y="1914396"/>
                  <a:pt x="87802" y="2021640"/>
                </a:cubicBezTo>
                <a:cubicBezTo>
                  <a:pt x="56758" y="2128884"/>
                  <a:pt x="313" y="2038574"/>
                  <a:pt x="53935" y="2241774"/>
                </a:cubicBezTo>
                <a:cubicBezTo>
                  <a:pt x="107557" y="2444974"/>
                  <a:pt x="265602" y="3026351"/>
                  <a:pt x="409535" y="3240840"/>
                </a:cubicBezTo>
                <a:cubicBezTo>
                  <a:pt x="553468" y="3455329"/>
                  <a:pt x="917535" y="3528707"/>
                  <a:pt x="917535" y="352870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83" y="977885"/>
            <a:ext cx="1646523" cy="16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2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65" y="254000"/>
            <a:ext cx="6333067" cy="1456267"/>
          </a:xfrm>
        </p:spPr>
        <p:txBody>
          <a:bodyPr/>
          <a:lstStyle/>
          <a:p>
            <a:pPr algn="ctr"/>
            <a:r>
              <a:rPr lang="en-US" dirty="0" smtClean="0"/>
              <a:t>EL FUTRO YA </a:t>
            </a:r>
            <a:r>
              <a:rPr lang="en-US" dirty="0" err="1" smtClean="0"/>
              <a:t>PASó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56" y="1400542"/>
            <a:ext cx="5875483" cy="438058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32666" y="5471398"/>
            <a:ext cx="633306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Nos </a:t>
            </a:r>
            <a:r>
              <a:rPr lang="en-US" dirty="0" err="1" smtClean="0"/>
              <a:t>Queda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BFD209-A663-46DD-8D14-C2F379FE1BB9}"/>
</file>

<file path=customXml/itemProps2.xml><?xml version="1.0" encoding="utf-8"?>
<ds:datastoreItem xmlns:ds="http://schemas.openxmlformats.org/officeDocument/2006/customXml" ds:itemID="{3DB646B4-300C-4C42-99A0-FEC93FFC43E3}"/>
</file>

<file path=customXml/itemProps3.xml><?xml version="1.0" encoding="utf-8"?>
<ds:datastoreItem xmlns:ds="http://schemas.openxmlformats.org/officeDocument/2006/customXml" ds:itemID="{C864B325-F4E0-42E7-990A-033BEFE71288}"/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1398</TotalTime>
  <Words>125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Celestial</vt:lpstr>
      <vt:lpstr>Interacción Ciudad Puerto una propuesta sin ideas nuevas Ciudades Inteligentes</vt:lpstr>
      <vt:lpstr>IMPORTANCIA ECONÓMICA DE LOS PUERTOS DEL URUGUAY</vt:lpstr>
      <vt:lpstr>LAS POLÍTICAS PÚBLICAS EN INFRAESTRUCTURAS</vt:lpstr>
      <vt:lpstr>El EJEMPLO DE UPM</vt:lpstr>
      <vt:lpstr>EL PUERTO DE MONTEVIDEO</vt:lpstr>
      <vt:lpstr>EL PUERTO DE MONTEVIDEO</vt:lpstr>
      <vt:lpstr>MONTEVIDEO SHUTTLE, INGRESO PLANIFICADO, SMOOTH GATE</vt:lpstr>
      <vt:lpstr>EL FUTRO YA PASó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Interacción Ciudad Puerto Ciudades Inteligentes</dc:title>
  <dc:creator>FERNANDO PUNTIGLIANO</dc:creator>
  <cp:lastModifiedBy>FERNANDO PUNTIGLIANO</cp:lastModifiedBy>
  <cp:revision>16</cp:revision>
  <dcterms:created xsi:type="dcterms:W3CDTF">2016-09-05T12:03:32Z</dcterms:created>
  <dcterms:modified xsi:type="dcterms:W3CDTF">2016-09-06T11:21:44Z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