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080625" cy="567055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9" y="-72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80996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30000" y="3044160"/>
            <a:ext cx="80996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80440" y="132660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680440" y="304416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530000" y="304416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80996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530000" y="1326600"/>
            <a:ext cx="80996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37" name="36 Imagen"/>
          <p:cNvPicPr/>
          <p:nvPr/>
        </p:nvPicPr>
        <p:blipFill>
          <a:blip r:embed="rId2" cstate="print"/>
          <a:stretch/>
        </p:blipFill>
        <p:spPr>
          <a:xfrm>
            <a:off x="3519000" y="1326600"/>
            <a:ext cx="4121280" cy="328824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 cstate="print"/>
          <a:stretch/>
        </p:blipFill>
        <p:spPr>
          <a:xfrm>
            <a:off x="3519000" y="1326600"/>
            <a:ext cx="4121280" cy="328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30000" y="1326600"/>
            <a:ext cx="8099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80996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39524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80440" y="1326600"/>
            <a:ext cx="39524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30000" y="225720"/>
            <a:ext cx="8099640" cy="439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530000" y="304416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680440" y="1326600"/>
            <a:ext cx="39524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3952440" cy="328824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80440" y="132660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80440" y="304416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80440" y="1326600"/>
            <a:ext cx="39524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530000" y="3044160"/>
            <a:ext cx="8099640" cy="156816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30000" y="225720"/>
            <a:ext cx="8099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UY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Pulse para editar el formato del texto de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530000" y="1326600"/>
            <a:ext cx="8099640" cy="32882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UY" sz="2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UY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15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Séptimo nivel del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530000" y="5165280"/>
            <a:ext cx="2096640" cy="390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UY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58000" y="5165280"/>
            <a:ext cx="2852640" cy="3909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UY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33000" y="5165280"/>
            <a:ext cx="2096640" cy="3909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A52B7BF-C087-4EB7-BECB-C4A83C0EC9E2}" type="slidenum">
              <a:rPr lang="es-UY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es-UY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gif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gif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gif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gif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hyperlink" Target="http://fi.ort.edu.uy/mate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ganini@ort.edu.uy" TargetMode="External"/><Relationship Id="rId5" Type="http://schemas.openxmlformats.org/officeDocument/2006/relationships/hyperlink" Target="mailto:ferragut@ort.edu.uy" TargetMode="External"/><Relationship Id="rId4" Type="http://schemas.openxmlformats.org/officeDocument/2006/relationships/hyperlink" Target="http://fi.ort.edu.uy/ma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0" y="44913"/>
            <a:ext cx="10080000" cy="571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algn="ctr"/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611156" y="216000"/>
            <a:ext cx="8858312" cy="116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UY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Desafíos de las energías renovables </a:t>
            </a:r>
            <a:r>
              <a:rPr lang="es-UY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y oportunidades de las </a:t>
            </a:r>
            <a:r>
              <a:rPr lang="es-UY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Smart</a:t>
            </a:r>
            <a:r>
              <a:rPr lang="es-UY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 </a:t>
            </a:r>
            <a:r>
              <a:rPr lang="es-UY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Grids</a:t>
            </a:r>
            <a:r>
              <a:rPr lang="es-UY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 para </a:t>
            </a:r>
            <a:r>
              <a:rPr lang="es-UY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 las ciudades</a:t>
            </a:r>
            <a:endParaRPr lang="es-UY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41" name="TextShape 3"/>
          <p:cNvSpPr txBox="1"/>
          <p:nvPr/>
        </p:nvSpPr>
        <p:spPr>
          <a:xfrm>
            <a:off x="360000" y="2932123"/>
            <a:ext cx="6264000" cy="104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UY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2</a:t>
            </a:r>
            <a:r>
              <a:rPr lang="es-UY" sz="1600" strike="noStrike" spc="-1" baseline="101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o</a:t>
            </a:r>
            <a:r>
              <a:rPr lang="es-UY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. Encuentro de Ciudades Inteligentes para la inclusión</a:t>
            </a: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algn="ctr"/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algn="ctr"/>
            <a:r>
              <a:rPr lang="es-UY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Setiembre 2016</a:t>
            </a: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42" name="TextShape 4"/>
          <p:cNvSpPr txBox="1"/>
          <p:nvPr/>
        </p:nvSpPr>
        <p:spPr>
          <a:xfrm>
            <a:off x="576000" y="1549391"/>
            <a:ext cx="5688000" cy="98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Grupo de Matemática Aplicada a Telecomunicaciones y Energía</a:t>
            </a: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algn="ctr"/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 Medium"/>
              </a:rPr>
              <a:t>Universidad ORT Uruguay</a:t>
            </a: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530000" y="1152000"/>
            <a:ext cx="8099640" cy="25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Proyecto de transferencia tecnológica: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CSI Ingenieros, Unidad de Innovación.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Grupo MATE, Universidad ORT Uruguay.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Financiado por ANII.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Responsables: Andrés Ferragut (ORT) y Pedro Mastrángelo (CSI)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118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20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120 Imagen"/>
          <p:cNvPicPr/>
          <p:nvPr/>
        </p:nvPicPr>
        <p:blipFill>
          <a:blip r:embed="rId3" cstate="print"/>
          <a:stretch/>
        </p:blipFill>
        <p:spPr>
          <a:xfrm>
            <a:off x="2376000" y="4320000"/>
            <a:ext cx="1271520" cy="576000"/>
          </a:xfrm>
          <a:prstGeom prst="rect">
            <a:avLst/>
          </a:prstGeom>
          <a:ln>
            <a:noFill/>
          </a:ln>
        </p:spPr>
      </p:pic>
      <p:pic>
        <p:nvPicPr>
          <p:cNvPr id="122" name="121 Imagen"/>
          <p:cNvPicPr/>
          <p:nvPr/>
        </p:nvPicPr>
        <p:blipFill>
          <a:blip r:embed="rId4" cstate="print"/>
          <a:stretch/>
        </p:blipFill>
        <p:spPr>
          <a:xfrm>
            <a:off x="4320000" y="4320000"/>
            <a:ext cx="1398960" cy="504000"/>
          </a:xfrm>
          <a:prstGeom prst="rect">
            <a:avLst/>
          </a:prstGeom>
          <a:ln>
            <a:noFill/>
          </a:ln>
        </p:spPr>
      </p:pic>
      <p:sp>
        <p:nvSpPr>
          <p:cNvPr id="123" name="TextShape 3"/>
          <p:cNvSpPr txBox="1"/>
          <p:nvPr/>
        </p:nvSpPr>
        <p:spPr>
          <a:xfrm>
            <a:off x="12614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124" name="123 Imagen"/>
          <p:cNvPicPr/>
          <p:nvPr/>
        </p:nvPicPr>
        <p:blipFill>
          <a:blip r:embed="rId5" cstate="print"/>
          <a:stretch/>
        </p:blipFill>
        <p:spPr>
          <a:xfrm>
            <a:off x="6149160" y="4130280"/>
            <a:ext cx="3066840" cy="83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530000" y="864000"/>
            <a:ext cx="8099640" cy="4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125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27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127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129" name="128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pic>
        <p:nvPicPr>
          <p:cNvPr id="130" name="129 Imagen"/>
          <p:cNvPicPr/>
          <p:nvPr/>
        </p:nvPicPr>
        <p:blipFill>
          <a:blip r:embed="rId5" cstate="print"/>
          <a:stretch/>
        </p:blipFill>
        <p:spPr>
          <a:xfrm>
            <a:off x="1368000" y="2302200"/>
            <a:ext cx="2376000" cy="1153800"/>
          </a:xfrm>
          <a:prstGeom prst="rect">
            <a:avLst/>
          </a:prstGeom>
          <a:ln>
            <a:noFill/>
          </a:ln>
        </p:spPr>
      </p:pic>
      <p:pic>
        <p:nvPicPr>
          <p:cNvPr id="131" name="130 Imagen"/>
          <p:cNvPicPr/>
          <p:nvPr/>
        </p:nvPicPr>
        <p:blipFill>
          <a:blip r:embed="rId6" cstate="print"/>
          <a:stretch/>
        </p:blipFill>
        <p:spPr>
          <a:xfrm>
            <a:off x="6631920" y="2075040"/>
            <a:ext cx="3304080" cy="152496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4032000" y="2304000"/>
            <a:ext cx="2448000" cy="1008000"/>
          </a:xfrm>
          <a:custGeom>
            <a:avLst/>
            <a:gdLst/>
            <a:ahLst/>
            <a:cxnLst/>
            <a:rect l="0" t="0" r="r" b="b"/>
            <a:pathLst>
              <a:path w="6802" h="2802">
                <a:moveTo>
                  <a:pt x="0" y="700"/>
                </a:moveTo>
                <a:lnTo>
                  <a:pt x="5100" y="700"/>
                </a:lnTo>
                <a:lnTo>
                  <a:pt x="5100" y="0"/>
                </a:lnTo>
                <a:lnTo>
                  <a:pt x="6801" y="1400"/>
                </a:lnTo>
                <a:lnTo>
                  <a:pt x="5100" y="2801"/>
                </a:lnTo>
                <a:lnTo>
                  <a:pt x="5100" y="2100"/>
                </a:lnTo>
                <a:lnTo>
                  <a:pt x="0" y="2100"/>
                </a:lnTo>
                <a:lnTo>
                  <a:pt x="0" y="700"/>
                </a:lnTo>
              </a:path>
            </a:pathLst>
          </a:custGeom>
          <a:solidFill>
            <a:srgbClr val="C5000B"/>
          </a:solidFill>
          <a:ln w="1260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TextShape 4"/>
          <p:cNvSpPr txBox="1"/>
          <p:nvPr/>
        </p:nvSpPr>
        <p:spPr>
          <a:xfrm>
            <a:off x="1728000" y="3528000"/>
            <a:ext cx="1728000" cy="26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UY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Generador diesel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34" name="TextShape 5"/>
          <p:cNvSpPr txBox="1"/>
          <p:nvPr/>
        </p:nvSpPr>
        <p:spPr>
          <a:xfrm>
            <a:off x="126180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35" name="TextShape 6"/>
          <p:cNvSpPr txBox="1"/>
          <p:nvPr/>
        </p:nvSpPr>
        <p:spPr>
          <a:xfrm>
            <a:off x="1728000" y="936000"/>
            <a:ext cx="4536000" cy="112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Caso: Cerros de Vera (Salto</a:t>
            </a:r>
            <a:r>
              <a:rPr lang="es-UY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) UTE-CSI</a:t>
            </a: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Complejo MEVIR alimentado por diesel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135 Imagen"/>
          <p:cNvPicPr/>
          <p:nvPr/>
        </p:nvPicPr>
        <p:blipFill>
          <a:blip r:embed="rId2" cstate="print"/>
          <a:stretch/>
        </p:blipFill>
        <p:spPr>
          <a:xfrm>
            <a:off x="1088640" y="1440000"/>
            <a:ext cx="8999640" cy="3510360"/>
          </a:xfrm>
          <a:prstGeom prst="rect">
            <a:avLst/>
          </a:prstGeom>
          <a:ln>
            <a:noFill/>
          </a:ln>
        </p:spPr>
      </p:pic>
      <p:pic>
        <p:nvPicPr>
          <p:cNvPr id="137" name="136 Imagen"/>
          <p:cNvPicPr/>
          <p:nvPr/>
        </p:nvPicPr>
        <p:blipFill>
          <a:blip r:embed="rId3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9" name="138 Imagen"/>
          <p:cNvPicPr/>
          <p:nvPr/>
        </p:nvPicPr>
        <p:blipFill>
          <a:blip r:embed="rId4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140" name="139 Imagen"/>
          <p:cNvPicPr/>
          <p:nvPr/>
        </p:nvPicPr>
        <p:blipFill>
          <a:blip r:embed="rId5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4464000" y="2448000"/>
            <a:ext cx="504000" cy="216000"/>
          </a:xfrm>
          <a:custGeom>
            <a:avLst/>
            <a:gdLst/>
            <a:ahLst/>
            <a:cxnLst/>
            <a:rect l="0" t="0" r="r" b="b"/>
            <a:pathLst>
              <a:path w="1401" h="602">
                <a:moveTo>
                  <a:pt x="0" y="150"/>
                </a:moveTo>
                <a:lnTo>
                  <a:pt x="1050" y="150"/>
                </a:lnTo>
                <a:lnTo>
                  <a:pt x="1050" y="0"/>
                </a:lnTo>
                <a:lnTo>
                  <a:pt x="1400" y="300"/>
                </a:lnTo>
                <a:lnTo>
                  <a:pt x="1050" y="601"/>
                </a:lnTo>
                <a:lnTo>
                  <a:pt x="10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DD481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TextShape 3"/>
          <p:cNvSpPr txBox="1"/>
          <p:nvPr/>
        </p:nvSpPr>
        <p:spPr>
          <a:xfrm>
            <a:off x="3312000" y="2376000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DD4814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307kWh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7416000" y="2952000"/>
            <a:ext cx="288000" cy="432000"/>
          </a:xfrm>
          <a:custGeom>
            <a:avLst/>
            <a:gdLst/>
            <a:ahLst/>
            <a:cxnLst/>
            <a:rect l="0" t="0" r="r" b="b"/>
            <a:pathLst>
              <a:path w="802" h="1202">
                <a:moveTo>
                  <a:pt x="200" y="0"/>
                </a:moveTo>
                <a:lnTo>
                  <a:pt x="200" y="900"/>
                </a:lnTo>
                <a:lnTo>
                  <a:pt x="0" y="900"/>
                </a:lnTo>
                <a:lnTo>
                  <a:pt x="400" y="1201"/>
                </a:lnTo>
                <a:lnTo>
                  <a:pt x="801" y="900"/>
                </a:lnTo>
                <a:lnTo>
                  <a:pt x="600" y="90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TextShape 5"/>
          <p:cNvSpPr txBox="1"/>
          <p:nvPr/>
        </p:nvSpPr>
        <p:spPr>
          <a:xfrm>
            <a:off x="7056000" y="2520000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3465A4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386kWh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45" name="TextShape 6"/>
          <p:cNvSpPr txBox="1"/>
          <p:nvPr/>
        </p:nvSpPr>
        <p:spPr>
          <a:xfrm>
            <a:off x="126180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145 Imagen"/>
          <p:cNvPicPr/>
          <p:nvPr/>
        </p:nvPicPr>
        <p:blipFill>
          <a:blip r:embed="rId2" cstate="print"/>
          <a:stretch/>
        </p:blipFill>
        <p:spPr>
          <a:xfrm>
            <a:off x="1088640" y="1440000"/>
            <a:ext cx="8999640" cy="3510360"/>
          </a:xfrm>
          <a:prstGeom prst="rect">
            <a:avLst/>
          </a:prstGeom>
          <a:ln>
            <a:noFill/>
          </a:ln>
        </p:spPr>
      </p:pic>
      <p:pic>
        <p:nvPicPr>
          <p:cNvPr id="147" name="146 Imagen"/>
          <p:cNvPicPr/>
          <p:nvPr/>
        </p:nvPicPr>
        <p:blipFill>
          <a:blip r:embed="rId3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9" name="148 Imagen"/>
          <p:cNvPicPr/>
          <p:nvPr/>
        </p:nvPicPr>
        <p:blipFill>
          <a:blip r:embed="rId4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150" name="149 Imagen"/>
          <p:cNvPicPr/>
          <p:nvPr/>
        </p:nvPicPr>
        <p:blipFill>
          <a:blip r:embed="rId5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4464000" y="2448000"/>
            <a:ext cx="504000" cy="216000"/>
          </a:xfrm>
          <a:custGeom>
            <a:avLst/>
            <a:gdLst/>
            <a:ahLst/>
            <a:cxnLst/>
            <a:rect l="0" t="0" r="r" b="b"/>
            <a:pathLst>
              <a:path w="1401" h="602">
                <a:moveTo>
                  <a:pt x="0" y="150"/>
                </a:moveTo>
                <a:lnTo>
                  <a:pt x="1050" y="150"/>
                </a:lnTo>
                <a:lnTo>
                  <a:pt x="1050" y="0"/>
                </a:lnTo>
                <a:lnTo>
                  <a:pt x="1400" y="300"/>
                </a:lnTo>
                <a:lnTo>
                  <a:pt x="1050" y="601"/>
                </a:lnTo>
                <a:lnTo>
                  <a:pt x="10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DD481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TextShape 3"/>
          <p:cNvSpPr txBox="1"/>
          <p:nvPr/>
        </p:nvSpPr>
        <p:spPr>
          <a:xfrm>
            <a:off x="3312000" y="2376000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DD4814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307kWh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7416000" y="2952000"/>
            <a:ext cx="288000" cy="432000"/>
          </a:xfrm>
          <a:custGeom>
            <a:avLst/>
            <a:gdLst/>
            <a:ahLst/>
            <a:cxnLst/>
            <a:rect l="0" t="0" r="r" b="b"/>
            <a:pathLst>
              <a:path w="802" h="1202">
                <a:moveTo>
                  <a:pt x="200" y="0"/>
                </a:moveTo>
                <a:lnTo>
                  <a:pt x="200" y="900"/>
                </a:lnTo>
                <a:lnTo>
                  <a:pt x="0" y="900"/>
                </a:lnTo>
                <a:lnTo>
                  <a:pt x="400" y="1201"/>
                </a:lnTo>
                <a:lnTo>
                  <a:pt x="801" y="900"/>
                </a:lnTo>
                <a:lnTo>
                  <a:pt x="600" y="90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TextShape 5"/>
          <p:cNvSpPr txBox="1"/>
          <p:nvPr/>
        </p:nvSpPr>
        <p:spPr>
          <a:xfrm>
            <a:off x="7056000" y="2520000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3465A4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386kWh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55" name="TextShape 6"/>
          <p:cNvSpPr txBox="1"/>
          <p:nvPr/>
        </p:nvSpPr>
        <p:spPr>
          <a:xfrm>
            <a:off x="4320000" y="2952360"/>
            <a:ext cx="2808000" cy="605880"/>
          </a:xfrm>
          <a:prstGeom prst="rect">
            <a:avLst/>
          </a:prstGeom>
          <a:solidFill>
            <a:srgbClr val="FFFFCC"/>
          </a:solidFill>
          <a:ln>
            <a:solidFill>
              <a:srgbClr val="669933"/>
            </a:solidFill>
          </a:ln>
        </p:spPr>
        <p:txBody>
          <a:bodyPr lIns="90000" tIns="45000" rIns="90000" bIns="45000"/>
          <a:lstStyle/>
          <a:p>
            <a:pPr algn="ctr"/>
            <a:r>
              <a:rPr lang="es-UY" sz="1800" strike="noStrike" spc="-1">
                <a:solidFill>
                  <a:srgbClr val="669933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80% de la energía puede ser renovable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cxnSp>
        <p:nvCxnSpPr>
          <p:cNvPr id="156" name="Line 7"/>
          <p:cNvCxnSpPr>
            <a:stCxn id="152" idx="2"/>
            <a:endCxn id="155" idx="1"/>
          </p:cNvCxnSpPr>
          <p:nvPr/>
        </p:nvCxnSpPr>
        <p:spPr>
          <a:xfrm>
            <a:off x="3852000" y="2808000"/>
            <a:ext cx="468360" cy="447480"/>
          </a:xfrm>
          <a:prstGeom prst="bentConnector3">
            <a:avLst/>
          </a:prstGeom>
          <a:ln>
            <a:solidFill>
              <a:srgbClr val="3465A4"/>
            </a:solidFill>
            <a:tailEnd type="triangle" w="med" len="med"/>
          </a:ln>
        </p:spPr>
      </p:cxnSp>
      <p:cxnSp>
        <p:nvCxnSpPr>
          <p:cNvPr id="157" name="Line 8"/>
          <p:cNvCxnSpPr>
            <a:stCxn id="153" idx="2"/>
            <a:endCxn id="155" idx="3"/>
          </p:cNvCxnSpPr>
          <p:nvPr/>
        </p:nvCxnSpPr>
        <p:spPr>
          <a:xfrm flipH="1">
            <a:off x="7128000" y="3168000"/>
            <a:ext cx="288360" cy="87480"/>
          </a:xfrm>
          <a:prstGeom prst="bentConnector3">
            <a:avLst/>
          </a:prstGeom>
          <a:ln>
            <a:solidFill>
              <a:srgbClr val="3465A4"/>
            </a:solidFill>
            <a:headEnd type="triangle" w="med" len="med"/>
          </a:ln>
        </p:spPr>
      </p:cxnSp>
      <p:sp>
        <p:nvSpPr>
          <p:cNvPr id="158" name="TextShape 9"/>
          <p:cNvSpPr txBox="1"/>
          <p:nvPr/>
        </p:nvSpPr>
        <p:spPr>
          <a:xfrm>
            <a:off x="4320000" y="3672360"/>
            <a:ext cx="2808000" cy="863640"/>
          </a:xfrm>
          <a:prstGeom prst="rect">
            <a:avLst/>
          </a:prstGeom>
          <a:solidFill>
            <a:srgbClr val="FFFFCC"/>
          </a:solidFill>
          <a:ln>
            <a:solidFill>
              <a:srgbClr val="669933"/>
            </a:solidFill>
          </a:ln>
        </p:spPr>
        <p:txBody>
          <a:bodyPr lIns="90000" tIns="45000" rIns="90000" bIns="45000"/>
          <a:lstStyle/>
          <a:p>
            <a:pPr algn="ctr"/>
            <a:r>
              <a:rPr lang="es-UY" sz="1800" strike="noStrike" spc="-1">
                <a:solidFill>
                  <a:srgbClr val="669933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El </a:t>
            </a:r>
            <a:r>
              <a:rPr lang="es-UY" sz="1800" i="1" strike="noStrike" spc="-1">
                <a:solidFill>
                  <a:srgbClr val="669933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almacenamiento</a:t>
            </a:r>
            <a:r>
              <a:rPr lang="es-UY" sz="1800" strike="noStrike" spc="-1">
                <a:solidFill>
                  <a:srgbClr val="669933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posibilita optimizar los recursos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159" name="TextShape 10"/>
          <p:cNvSpPr txBox="1"/>
          <p:nvPr/>
        </p:nvSpPr>
        <p:spPr>
          <a:xfrm>
            <a:off x="126216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530000" y="864000"/>
            <a:ext cx="8099640" cy="4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s-UY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pic>
        <p:nvPicPr>
          <p:cNvPr id="161" name="160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62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162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164" name="163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pic>
        <p:nvPicPr>
          <p:cNvPr id="165" name="164 Imagen"/>
          <p:cNvPicPr/>
          <p:nvPr/>
        </p:nvPicPr>
        <p:blipFill>
          <a:blip r:embed="rId5" cstate="print"/>
          <a:stretch/>
        </p:blipFill>
        <p:spPr>
          <a:xfrm>
            <a:off x="1368000" y="2826720"/>
            <a:ext cx="1296000" cy="629280"/>
          </a:xfrm>
          <a:prstGeom prst="rect">
            <a:avLst/>
          </a:prstGeom>
          <a:ln>
            <a:noFill/>
          </a:ln>
        </p:spPr>
      </p:pic>
      <p:pic>
        <p:nvPicPr>
          <p:cNvPr id="166" name="165 Imagen"/>
          <p:cNvPicPr/>
          <p:nvPr/>
        </p:nvPicPr>
        <p:blipFill>
          <a:blip r:embed="rId6" cstate="print"/>
          <a:stretch/>
        </p:blipFill>
        <p:spPr>
          <a:xfrm>
            <a:off x="6631920" y="2232000"/>
            <a:ext cx="3304080" cy="152496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2880000" y="2952000"/>
            <a:ext cx="576000" cy="360000"/>
          </a:xfrm>
          <a:custGeom>
            <a:avLst/>
            <a:gdLst/>
            <a:ahLst/>
            <a:cxnLst/>
            <a:rect l="0" t="0" r="r" b="b"/>
            <a:pathLst>
              <a:path w="1601" h="1002">
                <a:moveTo>
                  <a:pt x="0" y="250"/>
                </a:moveTo>
                <a:lnTo>
                  <a:pt x="1200" y="250"/>
                </a:lnTo>
                <a:lnTo>
                  <a:pt x="1200" y="0"/>
                </a:lnTo>
                <a:lnTo>
                  <a:pt x="1600" y="500"/>
                </a:lnTo>
                <a:lnTo>
                  <a:pt x="1200" y="1001"/>
                </a:lnTo>
                <a:lnTo>
                  <a:pt x="12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C5000B"/>
          </a:solidFill>
          <a:ln w="1260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8" name="167 Imagen"/>
          <p:cNvPicPr/>
          <p:nvPr/>
        </p:nvPicPr>
        <p:blipFill>
          <a:blip r:embed="rId7" cstate="print"/>
          <a:stretch/>
        </p:blipFill>
        <p:spPr>
          <a:xfrm>
            <a:off x="3234240" y="864000"/>
            <a:ext cx="2165760" cy="1624320"/>
          </a:xfrm>
          <a:prstGeom prst="rect">
            <a:avLst/>
          </a:prstGeom>
          <a:ln>
            <a:noFill/>
          </a:ln>
        </p:spPr>
      </p:pic>
      <p:pic>
        <p:nvPicPr>
          <p:cNvPr id="169" name="168 Imagen"/>
          <p:cNvPicPr/>
          <p:nvPr/>
        </p:nvPicPr>
        <p:blipFill>
          <a:blip r:embed="rId8" cstate="print"/>
          <a:stretch/>
        </p:blipFill>
        <p:spPr>
          <a:xfrm>
            <a:off x="3528000" y="3888000"/>
            <a:ext cx="1609920" cy="1496160"/>
          </a:xfrm>
          <a:prstGeom prst="rect">
            <a:avLst/>
          </a:prstGeom>
          <a:ln>
            <a:noFill/>
          </a:ln>
        </p:spPr>
      </p:pic>
      <p:sp>
        <p:nvSpPr>
          <p:cNvPr id="170" name="CustomShape 4"/>
          <p:cNvSpPr/>
          <p:nvPr/>
        </p:nvSpPr>
        <p:spPr>
          <a:xfrm>
            <a:off x="3888000" y="2520000"/>
            <a:ext cx="864000" cy="1296000"/>
          </a:xfrm>
          <a:custGeom>
            <a:avLst/>
            <a:gdLst/>
            <a:ahLst/>
            <a:cxnLst/>
            <a:rect l="0" t="0" r="r" b="b"/>
            <a:pathLst>
              <a:path w="2402" h="3601">
                <a:moveTo>
                  <a:pt x="0" y="716"/>
                </a:moveTo>
                <a:lnTo>
                  <a:pt x="1200" y="0"/>
                </a:lnTo>
                <a:lnTo>
                  <a:pt x="2401" y="716"/>
                </a:lnTo>
                <a:lnTo>
                  <a:pt x="1800" y="716"/>
                </a:lnTo>
                <a:lnTo>
                  <a:pt x="1800" y="2884"/>
                </a:lnTo>
                <a:lnTo>
                  <a:pt x="2401" y="2884"/>
                </a:lnTo>
                <a:lnTo>
                  <a:pt x="1200" y="3600"/>
                </a:lnTo>
                <a:lnTo>
                  <a:pt x="0" y="2884"/>
                </a:lnTo>
                <a:lnTo>
                  <a:pt x="600" y="2884"/>
                </a:lnTo>
                <a:lnTo>
                  <a:pt x="600" y="716"/>
                </a:lnTo>
                <a:lnTo>
                  <a:pt x="0" y="716"/>
                </a:lnTo>
              </a:path>
            </a:pathLst>
          </a:custGeom>
          <a:solidFill>
            <a:srgbClr val="DD4814"/>
          </a:solidFill>
          <a:ln>
            <a:solidFill>
              <a:srgbClr val="DD481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5472000" y="2736000"/>
            <a:ext cx="1080000" cy="864000"/>
          </a:xfrm>
          <a:custGeom>
            <a:avLst/>
            <a:gdLst/>
            <a:ahLst/>
            <a:cxnLst/>
            <a:rect l="0" t="0" r="r" b="b"/>
            <a:pathLst>
              <a:path w="3002" h="2402">
                <a:moveTo>
                  <a:pt x="0" y="600"/>
                </a:moveTo>
                <a:lnTo>
                  <a:pt x="2250" y="600"/>
                </a:lnTo>
                <a:lnTo>
                  <a:pt x="2250" y="0"/>
                </a:lnTo>
                <a:lnTo>
                  <a:pt x="3001" y="1200"/>
                </a:lnTo>
                <a:lnTo>
                  <a:pt x="2250" y="2401"/>
                </a:lnTo>
                <a:lnTo>
                  <a:pt x="2250" y="1800"/>
                </a:lnTo>
                <a:lnTo>
                  <a:pt x="0" y="1800"/>
                </a:lnTo>
                <a:lnTo>
                  <a:pt x="0" y="60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TextShape 6"/>
          <p:cNvSpPr txBox="1"/>
          <p:nvPr/>
        </p:nvSpPr>
        <p:spPr>
          <a:xfrm>
            <a:off x="126252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530000" y="864000"/>
            <a:ext cx="8099640" cy="4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s-UY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pic>
        <p:nvPicPr>
          <p:cNvPr id="174" name="173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75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6" name="175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177" name="176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pic>
        <p:nvPicPr>
          <p:cNvPr id="178" name="177 Imagen"/>
          <p:cNvPicPr/>
          <p:nvPr/>
        </p:nvPicPr>
        <p:blipFill>
          <a:blip r:embed="rId5" cstate="print"/>
          <a:stretch/>
        </p:blipFill>
        <p:spPr>
          <a:xfrm>
            <a:off x="1368000" y="2826720"/>
            <a:ext cx="1296000" cy="629280"/>
          </a:xfrm>
          <a:prstGeom prst="rect">
            <a:avLst/>
          </a:prstGeom>
          <a:ln>
            <a:noFill/>
          </a:ln>
        </p:spPr>
      </p:pic>
      <p:pic>
        <p:nvPicPr>
          <p:cNvPr id="179" name="178 Imagen"/>
          <p:cNvPicPr/>
          <p:nvPr/>
        </p:nvPicPr>
        <p:blipFill>
          <a:blip r:embed="rId6" cstate="print"/>
          <a:stretch/>
        </p:blipFill>
        <p:spPr>
          <a:xfrm>
            <a:off x="6631920" y="2232000"/>
            <a:ext cx="3304080" cy="1524960"/>
          </a:xfrm>
          <a:prstGeom prst="rect">
            <a:avLst/>
          </a:prstGeom>
          <a:ln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2880000" y="2952000"/>
            <a:ext cx="576000" cy="360000"/>
          </a:xfrm>
          <a:custGeom>
            <a:avLst/>
            <a:gdLst/>
            <a:ahLst/>
            <a:cxnLst/>
            <a:rect l="0" t="0" r="r" b="b"/>
            <a:pathLst>
              <a:path w="1601" h="1002">
                <a:moveTo>
                  <a:pt x="0" y="250"/>
                </a:moveTo>
                <a:lnTo>
                  <a:pt x="1200" y="250"/>
                </a:lnTo>
                <a:lnTo>
                  <a:pt x="1200" y="0"/>
                </a:lnTo>
                <a:lnTo>
                  <a:pt x="1600" y="500"/>
                </a:lnTo>
                <a:lnTo>
                  <a:pt x="1200" y="1001"/>
                </a:lnTo>
                <a:lnTo>
                  <a:pt x="12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C5000B"/>
          </a:solidFill>
          <a:ln w="1260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180 Imagen"/>
          <p:cNvPicPr/>
          <p:nvPr/>
        </p:nvPicPr>
        <p:blipFill>
          <a:blip r:embed="rId7" cstate="print"/>
          <a:stretch/>
        </p:blipFill>
        <p:spPr>
          <a:xfrm>
            <a:off x="3234240" y="864000"/>
            <a:ext cx="2165760" cy="1624320"/>
          </a:xfrm>
          <a:prstGeom prst="rect">
            <a:avLst/>
          </a:prstGeom>
          <a:ln>
            <a:noFill/>
          </a:ln>
        </p:spPr>
      </p:pic>
      <p:pic>
        <p:nvPicPr>
          <p:cNvPr id="182" name="181 Imagen"/>
          <p:cNvPicPr/>
          <p:nvPr/>
        </p:nvPicPr>
        <p:blipFill>
          <a:blip r:embed="rId8" cstate="print"/>
          <a:stretch/>
        </p:blipFill>
        <p:spPr>
          <a:xfrm>
            <a:off x="3528000" y="3888000"/>
            <a:ext cx="1609920" cy="149616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3888000" y="2520000"/>
            <a:ext cx="864000" cy="1296000"/>
          </a:xfrm>
          <a:custGeom>
            <a:avLst/>
            <a:gdLst/>
            <a:ahLst/>
            <a:cxnLst/>
            <a:rect l="0" t="0" r="r" b="b"/>
            <a:pathLst>
              <a:path w="2402" h="3601">
                <a:moveTo>
                  <a:pt x="0" y="716"/>
                </a:moveTo>
                <a:lnTo>
                  <a:pt x="1200" y="0"/>
                </a:lnTo>
                <a:lnTo>
                  <a:pt x="2401" y="716"/>
                </a:lnTo>
                <a:lnTo>
                  <a:pt x="1800" y="716"/>
                </a:lnTo>
                <a:lnTo>
                  <a:pt x="1800" y="2884"/>
                </a:lnTo>
                <a:lnTo>
                  <a:pt x="2401" y="2884"/>
                </a:lnTo>
                <a:lnTo>
                  <a:pt x="1200" y="3600"/>
                </a:lnTo>
                <a:lnTo>
                  <a:pt x="0" y="2884"/>
                </a:lnTo>
                <a:lnTo>
                  <a:pt x="600" y="2884"/>
                </a:lnTo>
                <a:lnTo>
                  <a:pt x="600" y="716"/>
                </a:lnTo>
                <a:lnTo>
                  <a:pt x="0" y="716"/>
                </a:lnTo>
              </a:path>
            </a:pathLst>
          </a:custGeom>
          <a:solidFill>
            <a:srgbClr val="DD4814"/>
          </a:solidFill>
          <a:ln>
            <a:solidFill>
              <a:srgbClr val="DD481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5472000" y="2736000"/>
            <a:ext cx="1080000" cy="864000"/>
          </a:xfrm>
          <a:custGeom>
            <a:avLst/>
            <a:gdLst/>
            <a:ahLst/>
            <a:cxnLst/>
            <a:rect l="0" t="0" r="r" b="b"/>
            <a:pathLst>
              <a:path w="3002" h="2402">
                <a:moveTo>
                  <a:pt x="0" y="600"/>
                </a:moveTo>
                <a:lnTo>
                  <a:pt x="2250" y="600"/>
                </a:lnTo>
                <a:lnTo>
                  <a:pt x="2250" y="0"/>
                </a:lnTo>
                <a:lnTo>
                  <a:pt x="3001" y="1200"/>
                </a:lnTo>
                <a:lnTo>
                  <a:pt x="2250" y="2401"/>
                </a:lnTo>
                <a:lnTo>
                  <a:pt x="2250" y="1800"/>
                </a:lnTo>
                <a:lnTo>
                  <a:pt x="0" y="1800"/>
                </a:lnTo>
                <a:lnTo>
                  <a:pt x="0" y="60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5" name="184 Imagen"/>
          <p:cNvPicPr/>
          <p:nvPr/>
        </p:nvPicPr>
        <p:blipFill>
          <a:blip r:embed="rId9" cstate="print"/>
          <a:stretch/>
        </p:blipFill>
        <p:spPr>
          <a:xfrm>
            <a:off x="1110960" y="2712240"/>
            <a:ext cx="1769040" cy="743760"/>
          </a:xfrm>
          <a:prstGeom prst="rect">
            <a:avLst/>
          </a:prstGeom>
          <a:ln>
            <a:noFill/>
          </a:ln>
        </p:spPr>
      </p:pic>
      <p:pic>
        <p:nvPicPr>
          <p:cNvPr id="186" name="185 Imagen"/>
          <p:cNvPicPr/>
          <p:nvPr/>
        </p:nvPicPr>
        <p:blipFill>
          <a:blip r:embed="rId10" cstate="print"/>
          <a:stretch/>
        </p:blipFill>
        <p:spPr>
          <a:xfrm>
            <a:off x="6840000" y="2448000"/>
            <a:ext cx="2899800" cy="1131120"/>
          </a:xfrm>
          <a:prstGeom prst="rect">
            <a:avLst/>
          </a:prstGeom>
          <a:ln>
            <a:noFill/>
          </a:ln>
        </p:spPr>
      </p:pic>
      <p:pic>
        <p:nvPicPr>
          <p:cNvPr id="187" name="186 Imagen"/>
          <p:cNvPicPr/>
          <p:nvPr/>
        </p:nvPicPr>
        <p:blipFill>
          <a:blip r:embed="rId11" cstate="print"/>
          <a:stretch/>
        </p:blipFill>
        <p:spPr>
          <a:xfrm>
            <a:off x="2808000" y="3894840"/>
            <a:ext cx="3236760" cy="1361160"/>
          </a:xfrm>
          <a:prstGeom prst="rect">
            <a:avLst/>
          </a:prstGeom>
          <a:ln>
            <a:noFill/>
          </a:ln>
        </p:spPr>
      </p:pic>
      <p:pic>
        <p:nvPicPr>
          <p:cNvPr id="188" name="187 Imagen"/>
          <p:cNvPicPr/>
          <p:nvPr/>
        </p:nvPicPr>
        <p:blipFill>
          <a:blip r:embed="rId12" cstate="print"/>
          <a:stretch/>
        </p:blipFill>
        <p:spPr>
          <a:xfrm>
            <a:off x="2950920" y="1080000"/>
            <a:ext cx="2953080" cy="1152000"/>
          </a:xfrm>
          <a:prstGeom prst="rect">
            <a:avLst/>
          </a:prstGeom>
          <a:ln>
            <a:noFill/>
          </a:ln>
        </p:spPr>
      </p:pic>
      <p:sp>
        <p:nvSpPr>
          <p:cNvPr id="189" name="TextShape 6"/>
          <p:cNvSpPr txBox="1"/>
          <p:nvPr/>
        </p:nvSpPr>
        <p:spPr>
          <a:xfrm>
            <a:off x="126252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530000" y="835011"/>
            <a:ext cx="8099640" cy="434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Objetivo: </a:t>
            </a:r>
            <a:r>
              <a:rPr lang="es-UY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agregar valor al diseño mediante la optimización</a:t>
            </a:r>
            <a:r>
              <a:rPr lang="es-UY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 para futuros despliegues.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Diseño </a:t>
            </a:r>
            <a:r>
              <a:rPr lang="es-UY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conjunto del sistema generación/almacenamiento.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¿Cuánta generación? 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¿Cuánto almacenamiento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?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Operación óptima.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¿Cuándo almacenar? ¿Cuánto?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¿Cuándo inyectar energía?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190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92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3" name="192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194" name="193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sp>
        <p:nvSpPr>
          <p:cNvPr id="195" name="TextShape 3"/>
          <p:cNvSpPr txBox="1"/>
          <p:nvPr/>
        </p:nvSpPr>
        <p:spPr>
          <a:xfrm>
            <a:off x="126252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530000" y="864000"/>
            <a:ext cx="8099640" cy="4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196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98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9" name="198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200" name="199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pic>
        <p:nvPicPr>
          <p:cNvPr id="201" name="200 Imagen"/>
          <p:cNvPicPr/>
          <p:nvPr/>
        </p:nvPicPr>
        <p:blipFill>
          <a:blip r:embed="rId5" cstate="print"/>
          <a:stretch/>
        </p:blipFill>
        <p:spPr>
          <a:xfrm>
            <a:off x="6631920" y="2232000"/>
            <a:ext cx="3304080" cy="1524960"/>
          </a:xfrm>
          <a:prstGeom prst="rect">
            <a:avLst/>
          </a:prstGeom>
          <a:ln>
            <a:noFill/>
          </a:ln>
        </p:spPr>
      </p:pic>
      <p:pic>
        <p:nvPicPr>
          <p:cNvPr id="202" name="201 Imagen"/>
          <p:cNvPicPr/>
          <p:nvPr/>
        </p:nvPicPr>
        <p:blipFill>
          <a:blip r:embed="rId6" cstate="print"/>
          <a:stretch/>
        </p:blipFill>
        <p:spPr>
          <a:xfrm>
            <a:off x="3234240" y="864000"/>
            <a:ext cx="2165760" cy="1624320"/>
          </a:xfrm>
          <a:prstGeom prst="rect">
            <a:avLst/>
          </a:prstGeom>
          <a:ln>
            <a:noFill/>
          </a:ln>
        </p:spPr>
      </p:pic>
      <p:pic>
        <p:nvPicPr>
          <p:cNvPr id="203" name="202 Imagen"/>
          <p:cNvPicPr/>
          <p:nvPr/>
        </p:nvPicPr>
        <p:blipFill>
          <a:blip r:embed="rId7" cstate="print"/>
          <a:stretch/>
        </p:blipFill>
        <p:spPr>
          <a:xfrm>
            <a:off x="3528000" y="3888000"/>
            <a:ext cx="1609920" cy="149616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3888000" y="2520000"/>
            <a:ext cx="864000" cy="1296000"/>
          </a:xfrm>
          <a:custGeom>
            <a:avLst/>
            <a:gdLst/>
            <a:ahLst/>
            <a:cxnLst/>
            <a:rect l="0" t="0" r="r" b="b"/>
            <a:pathLst>
              <a:path w="2402" h="3601">
                <a:moveTo>
                  <a:pt x="0" y="716"/>
                </a:moveTo>
                <a:lnTo>
                  <a:pt x="1200" y="0"/>
                </a:lnTo>
                <a:lnTo>
                  <a:pt x="2401" y="716"/>
                </a:lnTo>
                <a:lnTo>
                  <a:pt x="1800" y="716"/>
                </a:lnTo>
                <a:lnTo>
                  <a:pt x="1800" y="2884"/>
                </a:lnTo>
                <a:lnTo>
                  <a:pt x="2401" y="2884"/>
                </a:lnTo>
                <a:lnTo>
                  <a:pt x="1200" y="3600"/>
                </a:lnTo>
                <a:lnTo>
                  <a:pt x="0" y="2884"/>
                </a:lnTo>
                <a:lnTo>
                  <a:pt x="600" y="2884"/>
                </a:lnTo>
                <a:lnTo>
                  <a:pt x="600" y="716"/>
                </a:lnTo>
                <a:lnTo>
                  <a:pt x="0" y="716"/>
                </a:lnTo>
              </a:path>
            </a:pathLst>
          </a:custGeom>
          <a:solidFill>
            <a:srgbClr val="DD4814"/>
          </a:solidFill>
          <a:ln>
            <a:solidFill>
              <a:srgbClr val="DD481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5472000" y="2736000"/>
            <a:ext cx="1080000" cy="864000"/>
          </a:xfrm>
          <a:custGeom>
            <a:avLst/>
            <a:gdLst/>
            <a:ahLst/>
            <a:cxnLst/>
            <a:rect l="0" t="0" r="r" b="b"/>
            <a:pathLst>
              <a:path w="3002" h="2402">
                <a:moveTo>
                  <a:pt x="0" y="600"/>
                </a:moveTo>
                <a:lnTo>
                  <a:pt x="2250" y="600"/>
                </a:lnTo>
                <a:lnTo>
                  <a:pt x="2250" y="0"/>
                </a:lnTo>
                <a:lnTo>
                  <a:pt x="3001" y="1200"/>
                </a:lnTo>
                <a:lnTo>
                  <a:pt x="2250" y="2401"/>
                </a:lnTo>
                <a:lnTo>
                  <a:pt x="2250" y="1800"/>
                </a:lnTo>
                <a:lnTo>
                  <a:pt x="0" y="1800"/>
                </a:lnTo>
                <a:lnTo>
                  <a:pt x="0" y="60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" name="205 Imagen"/>
          <p:cNvPicPr/>
          <p:nvPr/>
        </p:nvPicPr>
        <p:blipFill>
          <a:blip r:embed="rId8" cstate="print"/>
          <a:stretch/>
        </p:blipFill>
        <p:spPr>
          <a:xfrm>
            <a:off x="1371240" y="2826360"/>
            <a:ext cx="1296000" cy="629280"/>
          </a:xfrm>
          <a:prstGeom prst="rect">
            <a:avLst/>
          </a:prstGeom>
          <a:ln>
            <a:noFill/>
          </a:ln>
        </p:spPr>
      </p:pic>
      <p:sp>
        <p:nvSpPr>
          <p:cNvPr id="207" name="CustomShape 5"/>
          <p:cNvSpPr/>
          <p:nvPr/>
        </p:nvSpPr>
        <p:spPr>
          <a:xfrm>
            <a:off x="2883240" y="2951640"/>
            <a:ext cx="576000" cy="360000"/>
          </a:xfrm>
          <a:custGeom>
            <a:avLst/>
            <a:gdLst/>
            <a:ahLst/>
            <a:cxnLst/>
            <a:rect l="0" t="0" r="r" b="b"/>
            <a:pathLst>
              <a:path w="1601" h="1002">
                <a:moveTo>
                  <a:pt x="0" y="250"/>
                </a:moveTo>
                <a:lnTo>
                  <a:pt x="1200" y="250"/>
                </a:lnTo>
                <a:lnTo>
                  <a:pt x="1200" y="0"/>
                </a:lnTo>
                <a:lnTo>
                  <a:pt x="1600" y="500"/>
                </a:lnTo>
                <a:lnTo>
                  <a:pt x="1200" y="1001"/>
                </a:lnTo>
                <a:lnTo>
                  <a:pt x="12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C5000B"/>
          </a:solidFill>
          <a:ln w="1260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03120" y="783720"/>
            <a:ext cx="2664000" cy="4752000"/>
          </a:xfrm>
          <a:prstGeom prst="rect">
            <a:avLst/>
          </a:prstGeom>
          <a:solidFill>
            <a:srgbClr val="FF950E">
              <a:alpha val="8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DISEÑO</a:t>
            </a:r>
          </a:p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INTELIGENTE</a:t>
            </a:r>
          </a:p>
        </p:txBody>
      </p:sp>
      <p:sp>
        <p:nvSpPr>
          <p:cNvPr id="209" name="TextShape 7"/>
          <p:cNvSpPr txBox="1"/>
          <p:nvPr/>
        </p:nvSpPr>
        <p:spPr>
          <a:xfrm>
            <a:off x="126288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530000" y="864000"/>
            <a:ext cx="8099640" cy="4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210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212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3" name="212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214" name="213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pic>
        <p:nvPicPr>
          <p:cNvPr id="215" name="214 Imagen"/>
          <p:cNvPicPr/>
          <p:nvPr/>
        </p:nvPicPr>
        <p:blipFill>
          <a:blip r:embed="rId5" cstate="print"/>
          <a:stretch/>
        </p:blipFill>
        <p:spPr>
          <a:xfrm>
            <a:off x="6631920" y="2232000"/>
            <a:ext cx="3304080" cy="1524960"/>
          </a:xfrm>
          <a:prstGeom prst="rect">
            <a:avLst/>
          </a:prstGeom>
          <a:ln>
            <a:noFill/>
          </a:ln>
        </p:spPr>
      </p:pic>
      <p:pic>
        <p:nvPicPr>
          <p:cNvPr id="216" name="215 Imagen"/>
          <p:cNvPicPr/>
          <p:nvPr/>
        </p:nvPicPr>
        <p:blipFill>
          <a:blip r:embed="rId6" cstate="print"/>
          <a:stretch/>
        </p:blipFill>
        <p:spPr>
          <a:xfrm>
            <a:off x="3234240" y="864000"/>
            <a:ext cx="2165760" cy="1624320"/>
          </a:xfrm>
          <a:prstGeom prst="rect">
            <a:avLst/>
          </a:prstGeom>
          <a:ln>
            <a:noFill/>
          </a:ln>
        </p:spPr>
      </p:pic>
      <p:pic>
        <p:nvPicPr>
          <p:cNvPr id="217" name="216 Imagen"/>
          <p:cNvPicPr/>
          <p:nvPr/>
        </p:nvPicPr>
        <p:blipFill>
          <a:blip r:embed="rId7" cstate="print"/>
          <a:stretch/>
        </p:blipFill>
        <p:spPr>
          <a:xfrm>
            <a:off x="3528000" y="3888000"/>
            <a:ext cx="1609920" cy="1496160"/>
          </a:xfrm>
          <a:prstGeom prst="rect">
            <a:avLst/>
          </a:prstGeom>
          <a:ln>
            <a:noFill/>
          </a:ln>
        </p:spPr>
      </p:pic>
      <p:sp>
        <p:nvSpPr>
          <p:cNvPr id="218" name="CustomShape 3"/>
          <p:cNvSpPr/>
          <p:nvPr/>
        </p:nvSpPr>
        <p:spPr>
          <a:xfrm>
            <a:off x="3888000" y="2520000"/>
            <a:ext cx="864000" cy="1296000"/>
          </a:xfrm>
          <a:custGeom>
            <a:avLst/>
            <a:gdLst/>
            <a:ahLst/>
            <a:cxnLst/>
            <a:rect l="0" t="0" r="r" b="b"/>
            <a:pathLst>
              <a:path w="2402" h="3601">
                <a:moveTo>
                  <a:pt x="0" y="716"/>
                </a:moveTo>
                <a:lnTo>
                  <a:pt x="1200" y="0"/>
                </a:lnTo>
                <a:lnTo>
                  <a:pt x="2401" y="716"/>
                </a:lnTo>
                <a:lnTo>
                  <a:pt x="1800" y="716"/>
                </a:lnTo>
                <a:lnTo>
                  <a:pt x="1800" y="2884"/>
                </a:lnTo>
                <a:lnTo>
                  <a:pt x="2401" y="2884"/>
                </a:lnTo>
                <a:lnTo>
                  <a:pt x="1200" y="3600"/>
                </a:lnTo>
                <a:lnTo>
                  <a:pt x="0" y="2884"/>
                </a:lnTo>
                <a:lnTo>
                  <a:pt x="600" y="2884"/>
                </a:lnTo>
                <a:lnTo>
                  <a:pt x="600" y="716"/>
                </a:lnTo>
                <a:lnTo>
                  <a:pt x="0" y="716"/>
                </a:lnTo>
              </a:path>
            </a:pathLst>
          </a:custGeom>
          <a:solidFill>
            <a:srgbClr val="DD4814"/>
          </a:solidFill>
          <a:ln>
            <a:solidFill>
              <a:srgbClr val="DD481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5472000" y="2736000"/>
            <a:ext cx="1080000" cy="864000"/>
          </a:xfrm>
          <a:custGeom>
            <a:avLst/>
            <a:gdLst/>
            <a:ahLst/>
            <a:cxnLst/>
            <a:rect l="0" t="0" r="r" b="b"/>
            <a:pathLst>
              <a:path w="3002" h="2402">
                <a:moveTo>
                  <a:pt x="0" y="600"/>
                </a:moveTo>
                <a:lnTo>
                  <a:pt x="2250" y="600"/>
                </a:lnTo>
                <a:lnTo>
                  <a:pt x="2250" y="0"/>
                </a:lnTo>
                <a:lnTo>
                  <a:pt x="3001" y="1200"/>
                </a:lnTo>
                <a:lnTo>
                  <a:pt x="2250" y="2401"/>
                </a:lnTo>
                <a:lnTo>
                  <a:pt x="2250" y="1800"/>
                </a:lnTo>
                <a:lnTo>
                  <a:pt x="0" y="1800"/>
                </a:lnTo>
                <a:lnTo>
                  <a:pt x="0" y="60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219 Imagen"/>
          <p:cNvPicPr/>
          <p:nvPr/>
        </p:nvPicPr>
        <p:blipFill>
          <a:blip r:embed="rId8" cstate="print"/>
          <a:stretch/>
        </p:blipFill>
        <p:spPr>
          <a:xfrm>
            <a:off x="1371240" y="2826360"/>
            <a:ext cx="1296000" cy="629280"/>
          </a:xfrm>
          <a:prstGeom prst="rect">
            <a:avLst/>
          </a:prstGeom>
          <a:ln>
            <a:noFill/>
          </a:ln>
        </p:spPr>
      </p:pic>
      <p:sp>
        <p:nvSpPr>
          <p:cNvPr id="221" name="CustomShape 5"/>
          <p:cNvSpPr/>
          <p:nvPr/>
        </p:nvSpPr>
        <p:spPr>
          <a:xfrm>
            <a:off x="2883240" y="2951640"/>
            <a:ext cx="576000" cy="360000"/>
          </a:xfrm>
          <a:custGeom>
            <a:avLst/>
            <a:gdLst/>
            <a:ahLst/>
            <a:cxnLst/>
            <a:rect l="0" t="0" r="r" b="b"/>
            <a:pathLst>
              <a:path w="1601" h="1002">
                <a:moveTo>
                  <a:pt x="0" y="250"/>
                </a:moveTo>
                <a:lnTo>
                  <a:pt x="1200" y="250"/>
                </a:lnTo>
                <a:lnTo>
                  <a:pt x="1200" y="0"/>
                </a:lnTo>
                <a:lnTo>
                  <a:pt x="1600" y="500"/>
                </a:lnTo>
                <a:lnTo>
                  <a:pt x="1200" y="1001"/>
                </a:lnTo>
                <a:lnTo>
                  <a:pt x="12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C5000B"/>
          </a:solidFill>
          <a:ln w="1260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6"/>
          <p:cNvSpPr/>
          <p:nvPr/>
        </p:nvSpPr>
        <p:spPr>
          <a:xfrm>
            <a:off x="3168000" y="2376000"/>
            <a:ext cx="2304000" cy="1584000"/>
          </a:xfrm>
          <a:prstGeom prst="rect">
            <a:avLst/>
          </a:prstGeom>
          <a:solidFill>
            <a:srgbClr val="99CC66">
              <a:alpha val="8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CONTROL</a:t>
            </a:r>
          </a:p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INTELIGENTE</a:t>
            </a:r>
          </a:p>
        </p:txBody>
      </p:sp>
      <p:sp>
        <p:nvSpPr>
          <p:cNvPr id="223" name="TextShape 7"/>
          <p:cNvSpPr txBox="1"/>
          <p:nvPr/>
        </p:nvSpPr>
        <p:spPr>
          <a:xfrm>
            <a:off x="126288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530000" y="1152000"/>
            <a:ext cx="8099640" cy="374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Desarrollar una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herramienta de análisis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para sistemas combinados de generación/almacenamiento que permita</a:t>
            </a:r>
            <a:r>
              <a:rPr lang="es-UY" sz="20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: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 Asistir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en el diseño del sistema conjunto.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 Simulación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de casos de uso y escenarios previo al despliegue.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 Determine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la política óptima de operación en base a los costos involucrados.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 Automatizar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el diseño/despliegue/operación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224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226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7" name="226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228" name="227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sp>
        <p:nvSpPr>
          <p:cNvPr id="229" name="TextShape 3"/>
          <p:cNvSpPr txBox="1"/>
          <p:nvPr/>
        </p:nvSpPr>
        <p:spPr>
          <a:xfrm>
            <a:off x="126288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260360" y="147600"/>
            <a:ext cx="8459640" cy="77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Grupo MATE
Matemática Aplicada a Telecomunicaciones y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1468412" y="1049325"/>
            <a:ext cx="8099640" cy="415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Creado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en 2005 en Universidad ORT Uruguay.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Integrantes actuales: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5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Dr. Fernando Paganini.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5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Dr. Andrés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Ferragut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5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Ing. Enrique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Briglia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5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Lic. Diego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Goldsztajn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.</a:t>
            </a:r>
            <a:endParaRPr lang="es-UY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5" indent="-216000">
              <a:buClr>
                <a:srgbClr val="000000"/>
              </a:buClr>
              <a:buSzPct val="45000"/>
            </a:pP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Por el grupo han pasado 10 estudiantes haciendo investigación: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1 doctorado.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2 maestrías concluidas. 2 en curso. Varios proyectos de grado.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Varios egresados trabajando en el exterior (MIT,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Cornell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,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Caltech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, Johns Hopkins, Bell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Labs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,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Facebook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, TU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Munich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) y en la industria.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44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46" name="TextShape 3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46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1512000" y="936000"/>
            <a:ext cx="8352000" cy="71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Objetivo a largo plazo: escalar el diseño a despliegues de mayor tamaño.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230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232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3" name="232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234" name="233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pic>
        <p:nvPicPr>
          <p:cNvPr id="235" name="234 Imagen"/>
          <p:cNvPicPr/>
          <p:nvPr/>
        </p:nvPicPr>
        <p:blipFill>
          <a:blip r:embed="rId5" cstate="print"/>
          <a:stretch/>
        </p:blipFill>
        <p:spPr>
          <a:xfrm>
            <a:off x="1747800" y="1584000"/>
            <a:ext cx="2284200" cy="1296000"/>
          </a:xfrm>
          <a:prstGeom prst="rect">
            <a:avLst/>
          </a:prstGeom>
          <a:ln>
            <a:noFill/>
          </a:ln>
        </p:spPr>
      </p:pic>
      <p:pic>
        <p:nvPicPr>
          <p:cNvPr id="236" name="235 Imagen"/>
          <p:cNvPicPr/>
          <p:nvPr/>
        </p:nvPicPr>
        <p:blipFill>
          <a:blip r:embed="rId6" cstate="print"/>
          <a:stretch/>
        </p:blipFill>
        <p:spPr>
          <a:xfrm>
            <a:off x="6801480" y="2160000"/>
            <a:ext cx="3062520" cy="1728000"/>
          </a:xfrm>
          <a:prstGeom prst="rect">
            <a:avLst/>
          </a:prstGeom>
          <a:ln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4608000" y="2592000"/>
            <a:ext cx="1728000" cy="1080000"/>
          </a:xfrm>
          <a:custGeom>
            <a:avLst/>
            <a:gdLst/>
            <a:ahLst/>
            <a:cxnLst/>
            <a:rect l="0" t="0" r="r" b="b"/>
            <a:pathLst>
              <a:path w="4802" h="3002">
                <a:moveTo>
                  <a:pt x="0" y="750"/>
                </a:moveTo>
                <a:lnTo>
                  <a:pt x="3600" y="750"/>
                </a:lnTo>
                <a:lnTo>
                  <a:pt x="3600" y="0"/>
                </a:lnTo>
                <a:lnTo>
                  <a:pt x="4801" y="1500"/>
                </a:lnTo>
                <a:lnTo>
                  <a:pt x="3600" y="3001"/>
                </a:lnTo>
                <a:lnTo>
                  <a:pt x="3600" y="2250"/>
                </a:lnTo>
                <a:lnTo>
                  <a:pt x="0" y="2250"/>
                </a:lnTo>
                <a:lnTo>
                  <a:pt x="0" y="750"/>
                </a:lnTo>
              </a:path>
            </a:pathLst>
          </a:cu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237 Imagen"/>
          <p:cNvPicPr/>
          <p:nvPr/>
        </p:nvPicPr>
        <p:blipFill>
          <a:blip r:embed="rId7" cstate="print"/>
          <a:stretch/>
        </p:blipFill>
        <p:spPr>
          <a:xfrm>
            <a:off x="2206080" y="3744000"/>
            <a:ext cx="1609920" cy="1496160"/>
          </a:xfrm>
          <a:prstGeom prst="rect">
            <a:avLst/>
          </a:prstGeom>
          <a:ln>
            <a:noFill/>
          </a:ln>
        </p:spPr>
      </p:pic>
      <p:sp>
        <p:nvSpPr>
          <p:cNvPr id="239" name="CustomShape 4"/>
          <p:cNvSpPr/>
          <p:nvPr/>
        </p:nvSpPr>
        <p:spPr>
          <a:xfrm>
            <a:off x="2735640" y="2880000"/>
            <a:ext cx="432360" cy="864000"/>
          </a:xfrm>
          <a:custGeom>
            <a:avLst/>
            <a:gdLst/>
            <a:ahLst/>
            <a:cxnLst/>
            <a:rect l="0" t="0" r="r" b="b"/>
            <a:pathLst>
              <a:path w="1203" h="2402">
                <a:moveTo>
                  <a:pt x="0" y="477"/>
                </a:moveTo>
                <a:lnTo>
                  <a:pt x="601" y="0"/>
                </a:lnTo>
                <a:lnTo>
                  <a:pt x="1202" y="477"/>
                </a:lnTo>
                <a:lnTo>
                  <a:pt x="901" y="477"/>
                </a:lnTo>
                <a:lnTo>
                  <a:pt x="901" y="1923"/>
                </a:lnTo>
                <a:lnTo>
                  <a:pt x="1202" y="1923"/>
                </a:lnTo>
                <a:lnTo>
                  <a:pt x="601" y="2401"/>
                </a:lnTo>
                <a:lnTo>
                  <a:pt x="0" y="1923"/>
                </a:lnTo>
                <a:lnTo>
                  <a:pt x="300" y="1923"/>
                </a:lnTo>
                <a:lnTo>
                  <a:pt x="300" y="477"/>
                </a:lnTo>
                <a:lnTo>
                  <a:pt x="0" y="477"/>
                </a:lnTo>
              </a:path>
            </a:pathLst>
          </a:custGeom>
          <a:solidFill>
            <a:srgbClr val="DD4814"/>
          </a:solidFill>
          <a:ln>
            <a:solidFill>
              <a:srgbClr val="DD481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239 Imagen"/>
          <p:cNvPicPr/>
          <p:nvPr/>
        </p:nvPicPr>
        <p:blipFill>
          <a:blip r:embed="rId8" cstate="print"/>
          <a:stretch/>
        </p:blipFill>
        <p:spPr>
          <a:xfrm>
            <a:off x="6910920" y="2260440"/>
            <a:ext cx="2809080" cy="1483560"/>
          </a:xfrm>
          <a:prstGeom prst="rect">
            <a:avLst/>
          </a:prstGeom>
          <a:ln>
            <a:noFill/>
          </a:ln>
        </p:spPr>
      </p:pic>
      <p:pic>
        <p:nvPicPr>
          <p:cNvPr id="241" name="240 Imagen"/>
          <p:cNvPicPr/>
          <p:nvPr/>
        </p:nvPicPr>
        <p:blipFill>
          <a:blip r:embed="rId9" cstate="print"/>
          <a:stretch/>
        </p:blipFill>
        <p:spPr>
          <a:xfrm>
            <a:off x="1656000" y="2304000"/>
            <a:ext cx="2813400" cy="1485720"/>
          </a:xfrm>
          <a:prstGeom prst="rect">
            <a:avLst/>
          </a:prstGeom>
          <a:ln>
            <a:noFill/>
          </a:ln>
        </p:spPr>
      </p:pic>
      <p:sp>
        <p:nvSpPr>
          <p:cNvPr id="242" name="TextShape 5"/>
          <p:cNvSpPr txBox="1"/>
          <p:nvPr/>
        </p:nvSpPr>
        <p:spPr>
          <a:xfrm>
            <a:off x="4176000" y="4104000"/>
            <a:ext cx="2808000" cy="648000"/>
          </a:xfrm>
          <a:prstGeom prst="rect">
            <a:avLst/>
          </a:prstGeom>
          <a:solidFill>
            <a:srgbClr val="FFFFCC"/>
          </a:solidFill>
          <a:ln>
            <a:solidFill>
              <a:srgbClr val="669933"/>
            </a:solidFill>
          </a:ln>
        </p:spPr>
        <p:txBody>
          <a:bodyPr lIns="90000" tIns="45000" rIns="90000" bIns="45000"/>
          <a:lstStyle/>
          <a:p>
            <a:pPr algn="ctr"/>
            <a:r>
              <a:rPr lang="es-UY" sz="1800" strike="noStrike" spc="-1">
                <a:solidFill>
                  <a:srgbClr val="669933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El problema de DISEÑO y CONTROL es similar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43" name="TextShape 6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530000" y="835011"/>
            <a:ext cx="8099640" cy="114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Estrategia de solución: Introducir algoritmos de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optimización y control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 en contextos de alta incertidumbre (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expertise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 del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grupo MATE)..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244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246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7" name="246 Imagen"/>
          <p:cNvPicPr/>
          <p:nvPr/>
        </p:nvPicPr>
        <p:blipFill>
          <a:blip r:embed="rId3" cstate="print"/>
          <a:stretch/>
        </p:blipFill>
        <p:spPr>
          <a:xfrm>
            <a:off x="7256880" y="50479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248" name="247 Imagen"/>
          <p:cNvPicPr/>
          <p:nvPr/>
        </p:nvPicPr>
        <p:blipFill>
          <a:blip r:embed="rId4" cstate="print"/>
          <a:stretch/>
        </p:blipFill>
        <p:spPr>
          <a:xfrm>
            <a:off x="8529840" y="5040000"/>
            <a:ext cx="1398960" cy="504000"/>
          </a:xfrm>
          <a:prstGeom prst="rect">
            <a:avLst/>
          </a:prstGeom>
          <a:ln>
            <a:noFill/>
          </a:ln>
        </p:spPr>
      </p:pic>
      <p:sp>
        <p:nvSpPr>
          <p:cNvPr id="249" name="CustomShape 3"/>
          <p:cNvSpPr/>
          <p:nvPr/>
        </p:nvSpPr>
        <p:spPr>
          <a:xfrm>
            <a:off x="4104000" y="3240000"/>
            <a:ext cx="1584000" cy="158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UY" sz="180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Smart Energy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algn="ctr"/>
            <a:r>
              <a:rPr lang="es-UY" sz="180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Management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algn="ctr"/>
            <a:r>
              <a:rPr lang="es-UY" sz="180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Toolbox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6624000" y="3231720"/>
            <a:ext cx="2468880" cy="656280"/>
          </a:xfrm>
          <a:prstGeom prst="rect">
            <a:avLst/>
          </a:prstGeom>
          <a:solidFill>
            <a:srgbClr val="FF950E">
              <a:alpha val="8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DISEÑO</a:t>
            </a:r>
          </a:p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INTELIGENTE</a:t>
            </a:r>
          </a:p>
        </p:txBody>
      </p:sp>
      <p:sp>
        <p:nvSpPr>
          <p:cNvPr id="251" name="CustomShape 5"/>
          <p:cNvSpPr/>
          <p:nvPr/>
        </p:nvSpPr>
        <p:spPr>
          <a:xfrm>
            <a:off x="6603120" y="4176000"/>
            <a:ext cx="2468880" cy="648000"/>
          </a:xfrm>
          <a:prstGeom prst="rect">
            <a:avLst/>
          </a:prstGeom>
          <a:solidFill>
            <a:srgbClr val="99CC66">
              <a:alpha val="8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CONTROL</a:t>
            </a:r>
          </a:p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INTELIGENTE</a:t>
            </a:r>
          </a:p>
        </p:txBody>
      </p:sp>
      <p:pic>
        <p:nvPicPr>
          <p:cNvPr id="252" name="251 Imagen"/>
          <p:cNvPicPr/>
          <p:nvPr/>
        </p:nvPicPr>
        <p:blipFill>
          <a:blip r:embed="rId5" cstate="print"/>
          <a:stretch/>
        </p:blipFill>
        <p:spPr>
          <a:xfrm>
            <a:off x="1737000" y="2621880"/>
            <a:ext cx="1484640" cy="842400"/>
          </a:xfrm>
          <a:prstGeom prst="rect">
            <a:avLst/>
          </a:prstGeom>
          <a:ln>
            <a:noFill/>
          </a:ln>
        </p:spPr>
      </p:pic>
      <p:pic>
        <p:nvPicPr>
          <p:cNvPr id="253" name="252 Imagen"/>
          <p:cNvPicPr/>
          <p:nvPr/>
        </p:nvPicPr>
        <p:blipFill>
          <a:blip r:embed="rId6" cstate="print"/>
          <a:stretch/>
        </p:blipFill>
        <p:spPr>
          <a:xfrm>
            <a:off x="2647080" y="4597920"/>
            <a:ext cx="817920" cy="759960"/>
          </a:xfrm>
          <a:prstGeom prst="rect">
            <a:avLst/>
          </a:prstGeom>
          <a:ln>
            <a:noFill/>
          </a:ln>
        </p:spPr>
      </p:pic>
      <p:pic>
        <p:nvPicPr>
          <p:cNvPr id="254" name="253 Imagen"/>
          <p:cNvPicPr/>
          <p:nvPr/>
        </p:nvPicPr>
        <p:blipFill>
          <a:blip r:embed="rId7" cstate="print"/>
          <a:stretch/>
        </p:blipFill>
        <p:spPr>
          <a:xfrm>
            <a:off x="1298880" y="3773880"/>
            <a:ext cx="1230120" cy="922680"/>
          </a:xfrm>
          <a:prstGeom prst="rect">
            <a:avLst/>
          </a:prstGeom>
          <a:ln>
            <a:noFill/>
          </a:ln>
        </p:spPr>
      </p:pic>
      <p:pic>
        <p:nvPicPr>
          <p:cNvPr id="255" name="254 Imagen"/>
          <p:cNvPicPr/>
          <p:nvPr/>
        </p:nvPicPr>
        <p:blipFill>
          <a:blip r:embed="rId8" cstate="print"/>
          <a:stretch/>
        </p:blipFill>
        <p:spPr>
          <a:xfrm>
            <a:off x="2097000" y="3989880"/>
            <a:ext cx="1636200" cy="864000"/>
          </a:xfrm>
          <a:prstGeom prst="rect">
            <a:avLst/>
          </a:prstGeom>
          <a:ln>
            <a:noFill/>
          </a:ln>
        </p:spPr>
      </p:pic>
      <p:pic>
        <p:nvPicPr>
          <p:cNvPr id="256" name="255 Imagen"/>
          <p:cNvPicPr/>
          <p:nvPr/>
        </p:nvPicPr>
        <p:blipFill>
          <a:blip r:embed="rId9" cstate="print"/>
          <a:stretch/>
        </p:blipFill>
        <p:spPr>
          <a:xfrm>
            <a:off x="2128680" y="3024000"/>
            <a:ext cx="1607760" cy="864000"/>
          </a:xfrm>
          <a:prstGeom prst="rect">
            <a:avLst/>
          </a:prstGeom>
          <a:ln>
            <a:noFill/>
          </a:ln>
        </p:spPr>
      </p:pic>
      <p:sp>
        <p:nvSpPr>
          <p:cNvPr id="257" name="CustomShape 6"/>
          <p:cNvSpPr/>
          <p:nvPr/>
        </p:nvSpPr>
        <p:spPr>
          <a:xfrm>
            <a:off x="5760000" y="3312000"/>
            <a:ext cx="648000" cy="720000"/>
          </a:xfrm>
          <a:custGeom>
            <a:avLst/>
            <a:gdLst/>
            <a:ahLst/>
            <a:cxnLst/>
            <a:rect l="l" t="t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7"/>
          <p:cNvSpPr/>
          <p:nvPr/>
        </p:nvSpPr>
        <p:spPr>
          <a:xfrm flipV="1">
            <a:off x="5760000" y="4104000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8"/>
          <p:cNvSpPr/>
          <p:nvPr/>
        </p:nvSpPr>
        <p:spPr>
          <a:xfrm>
            <a:off x="3672000" y="3888000"/>
            <a:ext cx="360000" cy="288000"/>
          </a:xfrm>
          <a:custGeom>
            <a:avLst/>
            <a:gdLst/>
            <a:ahLst/>
            <a:cxnLst/>
            <a:rect l="0" t="0" r="r" b="b"/>
            <a:pathLst>
              <a:path w="1002" h="802">
                <a:moveTo>
                  <a:pt x="0" y="200"/>
                </a:moveTo>
                <a:lnTo>
                  <a:pt x="750" y="200"/>
                </a:lnTo>
                <a:lnTo>
                  <a:pt x="750" y="0"/>
                </a:lnTo>
                <a:lnTo>
                  <a:pt x="1001" y="400"/>
                </a:lnTo>
                <a:lnTo>
                  <a:pt x="750" y="801"/>
                </a:lnTo>
                <a:lnTo>
                  <a:pt x="7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TextShape 9"/>
          <p:cNvSpPr txBox="1"/>
          <p:nvPr/>
        </p:nvSpPr>
        <p:spPr>
          <a:xfrm>
            <a:off x="3888000" y="2029320"/>
            <a:ext cx="2088000" cy="77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Procesos estocásticos.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Optimización convexa.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Teoría de control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Programación dinámica.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61" name="Line 10"/>
          <p:cNvSpPr/>
          <p:nvPr/>
        </p:nvSpPr>
        <p:spPr>
          <a:xfrm>
            <a:off x="5976000" y="2448000"/>
            <a:ext cx="576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TextShape 11"/>
          <p:cNvSpPr txBox="1"/>
          <p:nvPr/>
        </p:nvSpPr>
        <p:spPr>
          <a:xfrm>
            <a:off x="6696000" y="2229480"/>
            <a:ext cx="2808000" cy="434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Publicaciones en la página del grupo.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r>
              <a:rPr lang="es-UY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hlinkClick r:id="rId10"/>
              </a:rPr>
              <a:t>http://fi.ort.edu.uy/mate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263" name="TextShape 12"/>
          <p:cNvSpPr txBox="1"/>
          <p:nvPr/>
        </p:nvSpPr>
        <p:spPr>
          <a:xfrm>
            <a:off x="126360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Optimización del Almacenamiento de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530000" y="1008000"/>
            <a:ext cx="8099640" cy="429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Problema: ajustar el consumo de energía a la oferta disponible.</a:t>
            </a: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</a:pP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Ejemplo: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vehículos eléctricos</a:t>
            </a: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264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266" name="265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267" name="TextShape 2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Manejo inteligente de cargas y baterías.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268" name="267 Imagen"/>
          <p:cNvPicPr/>
          <p:nvPr/>
        </p:nvPicPr>
        <p:blipFill>
          <a:blip r:embed="rId4" cstate="print"/>
          <a:stretch/>
        </p:blipFill>
        <p:spPr>
          <a:xfrm>
            <a:off x="1617480" y="2232000"/>
            <a:ext cx="3782520" cy="2837160"/>
          </a:xfrm>
          <a:prstGeom prst="rect">
            <a:avLst/>
          </a:prstGeom>
          <a:ln>
            <a:noFill/>
          </a:ln>
        </p:spPr>
      </p:pic>
      <p:sp>
        <p:nvSpPr>
          <p:cNvPr id="269" name="TextShape 3"/>
          <p:cNvSpPr txBox="1"/>
          <p:nvPr/>
        </p:nvSpPr>
        <p:spPr>
          <a:xfrm>
            <a:off x="5976000" y="2304000"/>
            <a:ext cx="3653640" cy="215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Potencialmente grandes consumidores de </a:t>
            </a:r>
            <a:r>
              <a:rPr lang="es-UY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Energía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Pero </a:t>
            </a: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también proporcionan almacenamiento/flexibilidad</a:t>
            </a:r>
          </a:p>
          <a:p>
            <a:pPr marL="216000" indent="-216000">
              <a:buClr>
                <a:srgbClr val="000000"/>
              </a:buClr>
              <a:buSzPct val="45000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Ejemplo: flotas de ómnibus eléctricos.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1530000" y="1008000"/>
            <a:ext cx="8099640" cy="429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Idea:</a:t>
            </a:r>
            <a:r>
              <a:rPr lang="es-UY" sz="20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agendar</a:t>
            </a: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la carga de vehículos para aprovechar mejor la oferta de energía renovable.</a:t>
            </a:r>
            <a:endParaRPr lang="es-UY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270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272" name="271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273" name="TextShape 2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Manejo inteligente de cargas y baterías.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274" name="273 Imagen"/>
          <p:cNvPicPr/>
          <p:nvPr/>
        </p:nvPicPr>
        <p:blipFill>
          <a:blip r:embed="rId4" cstate="print"/>
          <a:stretch/>
        </p:blipFill>
        <p:spPr>
          <a:xfrm>
            <a:off x="1761480" y="1872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75" name="274 Imagen"/>
          <p:cNvPicPr/>
          <p:nvPr/>
        </p:nvPicPr>
        <p:blipFill>
          <a:blip r:embed="rId4" cstate="print"/>
          <a:stretch/>
        </p:blipFill>
        <p:spPr>
          <a:xfrm>
            <a:off x="2063880" y="2376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76" name="275 Imagen"/>
          <p:cNvPicPr/>
          <p:nvPr/>
        </p:nvPicPr>
        <p:blipFill>
          <a:blip r:embed="rId4" cstate="print"/>
          <a:stretch/>
        </p:blipFill>
        <p:spPr>
          <a:xfrm>
            <a:off x="2351880" y="2880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77" name="276 Imagen"/>
          <p:cNvPicPr/>
          <p:nvPr/>
        </p:nvPicPr>
        <p:blipFill>
          <a:blip r:embed="rId4" cstate="print"/>
          <a:stretch/>
        </p:blipFill>
        <p:spPr>
          <a:xfrm>
            <a:off x="2639880" y="3312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78" name="277 Imagen"/>
          <p:cNvPicPr/>
          <p:nvPr/>
        </p:nvPicPr>
        <p:blipFill>
          <a:blip r:embed="rId4" cstate="print"/>
          <a:stretch/>
        </p:blipFill>
        <p:spPr>
          <a:xfrm>
            <a:off x="2952000" y="3888000"/>
            <a:ext cx="1824120" cy="1368000"/>
          </a:xfrm>
          <a:prstGeom prst="rect">
            <a:avLst/>
          </a:prstGeom>
          <a:ln>
            <a:noFill/>
          </a:ln>
        </p:spPr>
      </p:pic>
      <p:sp>
        <p:nvSpPr>
          <p:cNvPr id="279" name="Line 3"/>
          <p:cNvSpPr/>
          <p:nvPr/>
        </p:nvSpPr>
        <p:spPr>
          <a:xfrm flipV="1">
            <a:off x="5904000" y="1944000"/>
            <a:ext cx="0" cy="21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Line 4"/>
          <p:cNvSpPr/>
          <p:nvPr/>
        </p:nvSpPr>
        <p:spPr>
          <a:xfrm>
            <a:off x="5760000" y="3960000"/>
            <a:ext cx="3240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5"/>
          <p:cNvSpPr/>
          <p:nvPr/>
        </p:nvSpPr>
        <p:spPr>
          <a:xfrm>
            <a:off x="5904000" y="3672000"/>
            <a:ext cx="1512000" cy="288000"/>
          </a:xfrm>
          <a:prstGeom prst="rect">
            <a:avLst/>
          </a:pr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6"/>
          <p:cNvSpPr/>
          <p:nvPr/>
        </p:nvSpPr>
        <p:spPr>
          <a:xfrm>
            <a:off x="6192000" y="3384000"/>
            <a:ext cx="1507320" cy="288000"/>
          </a:xfrm>
          <a:prstGeom prst="rect">
            <a:avLst/>
          </a:prstGeom>
          <a:solidFill>
            <a:srgbClr val="729FCF"/>
          </a:solidFill>
          <a:ln>
            <a:solidFill>
              <a:srgbClr val="729FC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"/>
          <p:cNvSpPr/>
          <p:nvPr/>
        </p:nvSpPr>
        <p:spPr>
          <a:xfrm>
            <a:off x="6336000" y="3096000"/>
            <a:ext cx="1512000" cy="288000"/>
          </a:xfrm>
          <a:prstGeom prst="rect">
            <a:avLst/>
          </a:prstGeom>
          <a:solidFill>
            <a:srgbClr val="99CCFF"/>
          </a:solidFill>
          <a:ln>
            <a:solidFill>
              <a:srgbClr val="0084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6768000" y="2520000"/>
            <a:ext cx="1512000" cy="288000"/>
          </a:xfrm>
          <a:prstGeom prst="rect">
            <a:avLst/>
          </a:prstGeom>
          <a:solidFill>
            <a:srgbClr val="3399FF"/>
          </a:solidFill>
          <a:ln>
            <a:solidFill>
              <a:srgbClr val="99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24000" y="2808000"/>
            <a:ext cx="1512000" cy="288000"/>
          </a:xfrm>
          <a:prstGeom prst="rect">
            <a:avLst/>
          </a:prstGeom>
          <a:solidFill>
            <a:srgbClr val="66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TextShape 10"/>
          <p:cNvSpPr txBox="1"/>
          <p:nvPr/>
        </p:nvSpPr>
        <p:spPr>
          <a:xfrm>
            <a:off x="6120000" y="1728000"/>
            <a:ext cx="1944000" cy="6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Cargas a</a:t>
            </a:r>
          </a:p>
          <a:p>
            <a:r>
              <a:rPr lang="es-UY" sz="1800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servir</a:t>
            </a:r>
          </a:p>
        </p:txBody>
      </p:sp>
      <p:sp>
        <p:nvSpPr>
          <p:cNvPr id="287" name="Line 11"/>
          <p:cNvSpPr/>
          <p:nvPr/>
        </p:nvSpPr>
        <p:spPr>
          <a:xfrm>
            <a:off x="6552000" y="2333880"/>
            <a:ext cx="216000" cy="330120"/>
          </a:xfrm>
          <a:prstGeom prst="line">
            <a:avLst/>
          </a:prstGeom>
          <a:ln>
            <a:solidFill>
              <a:srgbClr val="3333FF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12"/>
          <p:cNvSpPr/>
          <p:nvPr/>
        </p:nvSpPr>
        <p:spPr>
          <a:xfrm>
            <a:off x="6408000" y="2333880"/>
            <a:ext cx="72000" cy="516240"/>
          </a:xfrm>
          <a:prstGeom prst="line">
            <a:avLst/>
          </a:prstGeom>
          <a:ln>
            <a:solidFill>
              <a:srgbClr val="3333FF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13"/>
          <p:cNvSpPr/>
          <p:nvPr/>
        </p:nvSpPr>
        <p:spPr>
          <a:xfrm flipH="1">
            <a:off x="6120000" y="2333880"/>
            <a:ext cx="144000" cy="876240"/>
          </a:xfrm>
          <a:prstGeom prst="line">
            <a:avLst/>
          </a:prstGeom>
          <a:ln>
            <a:solidFill>
              <a:srgbClr val="3333FF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1530000" y="1008000"/>
            <a:ext cx="8099640" cy="429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Idea:</a:t>
            </a:r>
            <a:r>
              <a:rPr lang="es-UY" sz="20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agendar</a:t>
            </a: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la carga de vehículos para aprovechar mejor la oferta de energía renovable.</a:t>
            </a:r>
            <a:endParaRPr lang="es-UY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290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292" name="291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293" name="TextShape 2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Manejo inteligente de cargas y baterías.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294" name="293 Imagen"/>
          <p:cNvPicPr/>
          <p:nvPr/>
        </p:nvPicPr>
        <p:blipFill>
          <a:blip r:embed="rId4" cstate="print"/>
          <a:stretch/>
        </p:blipFill>
        <p:spPr>
          <a:xfrm>
            <a:off x="1761480" y="1872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95" name="294 Imagen"/>
          <p:cNvPicPr/>
          <p:nvPr/>
        </p:nvPicPr>
        <p:blipFill>
          <a:blip r:embed="rId4" cstate="print"/>
          <a:stretch/>
        </p:blipFill>
        <p:spPr>
          <a:xfrm>
            <a:off x="2063880" y="2376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96" name="295 Imagen"/>
          <p:cNvPicPr/>
          <p:nvPr/>
        </p:nvPicPr>
        <p:blipFill>
          <a:blip r:embed="rId4" cstate="print"/>
          <a:stretch/>
        </p:blipFill>
        <p:spPr>
          <a:xfrm>
            <a:off x="2351880" y="2880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97" name="296 Imagen"/>
          <p:cNvPicPr/>
          <p:nvPr/>
        </p:nvPicPr>
        <p:blipFill>
          <a:blip r:embed="rId4" cstate="print"/>
          <a:stretch/>
        </p:blipFill>
        <p:spPr>
          <a:xfrm>
            <a:off x="2639880" y="3312000"/>
            <a:ext cx="1824120" cy="1368000"/>
          </a:xfrm>
          <a:prstGeom prst="rect">
            <a:avLst/>
          </a:prstGeom>
          <a:ln>
            <a:noFill/>
          </a:ln>
        </p:spPr>
      </p:pic>
      <p:pic>
        <p:nvPicPr>
          <p:cNvPr id="298" name="297 Imagen"/>
          <p:cNvPicPr/>
          <p:nvPr/>
        </p:nvPicPr>
        <p:blipFill>
          <a:blip r:embed="rId4" cstate="print"/>
          <a:stretch/>
        </p:blipFill>
        <p:spPr>
          <a:xfrm>
            <a:off x="2952000" y="3888000"/>
            <a:ext cx="1824120" cy="1368000"/>
          </a:xfrm>
          <a:prstGeom prst="rect">
            <a:avLst/>
          </a:prstGeom>
          <a:ln>
            <a:noFill/>
          </a:ln>
        </p:spPr>
      </p:pic>
      <p:sp>
        <p:nvSpPr>
          <p:cNvPr id="299" name="Line 3"/>
          <p:cNvSpPr/>
          <p:nvPr/>
        </p:nvSpPr>
        <p:spPr>
          <a:xfrm flipV="1">
            <a:off x="5904000" y="1944000"/>
            <a:ext cx="0" cy="21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4"/>
          <p:cNvSpPr/>
          <p:nvPr/>
        </p:nvSpPr>
        <p:spPr>
          <a:xfrm>
            <a:off x="5760000" y="3960000"/>
            <a:ext cx="3240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TextShape 5"/>
          <p:cNvSpPr txBox="1"/>
          <p:nvPr/>
        </p:nvSpPr>
        <p:spPr>
          <a:xfrm>
            <a:off x="7200000" y="2448000"/>
            <a:ext cx="1008000" cy="34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Oferta</a:t>
            </a:r>
          </a:p>
        </p:txBody>
      </p:sp>
      <p:sp>
        <p:nvSpPr>
          <p:cNvPr id="302" name="CustomShape 6"/>
          <p:cNvSpPr/>
          <p:nvPr/>
        </p:nvSpPr>
        <p:spPr>
          <a:xfrm>
            <a:off x="5904000" y="3672000"/>
            <a:ext cx="1944000" cy="288000"/>
          </a:xfrm>
          <a:prstGeom prst="rect">
            <a:avLst/>
          </a:pr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7"/>
          <p:cNvSpPr/>
          <p:nvPr/>
        </p:nvSpPr>
        <p:spPr>
          <a:xfrm>
            <a:off x="5908680" y="3384000"/>
            <a:ext cx="1944000" cy="288000"/>
          </a:xfrm>
          <a:prstGeom prst="rect">
            <a:avLst/>
          </a:prstGeom>
          <a:solidFill>
            <a:srgbClr val="729FCF"/>
          </a:solidFill>
          <a:ln>
            <a:solidFill>
              <a:srgbClr val="729FC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8"/>
          <p:cNvSpPr/>
          <p:nvPr/>
        </p:nvSpPr>
        <p:spPr>
          <a:xfrm>
            <a:off x="6192000" y="2880000"/>
            <a:ext cx="576000" cy="504000"/>
          </a:xfrm>
          <a:prstGeom prst="rect">
            <a:avLst/>
          </a:prstGeom>
          <a:solidFill>
            <a:srgbClr val="99CCFF"/>
          </a:solidFill>
          <a:ln>
            <a:solidFill>
              <a:srgbClr val="0084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9"/>
          <p:cNvSpPr/>
          <p:nvPr/>
        </p:nvSpPr>
        <p:spPr>
          <a:xfrm>
            <a:off x="6768000" y="2880000"/>
            <a:ext cx="576000" cy="504000"/>
          </a:xfrm>
          <a:prstGeom prst="rect">
            <a:avLst/>
          </a:prstGeom>
          <a:solidFill>
            <a:srgbClr val="3399FF"/>
          </a:solidFill>
          <a:ln>
            <a:solidFill>
              <a:srgbClr val="99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"/>
          <p:cNvSpPr/>
          <p:nvPr/>
        </p:nvSpPr>
        <p:spPr>
          <a:xfrm>
            <a:off x="6552000" y="2689200"/>
            <a:ext cx="576000" cy="190800"/>
          </a:xfrm>
          <a:prstGeom prst="rect">
            <a:avLst/>
          </a:prstGeom>
          <a:solidFill>
            <a:srgbClr val="66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1"/>
          <p:cNvSpPr/>
          <p:nvPr/>
        </p:nvSpPr>
        <p:spPr>
          <a:xfrm>
            <a:off x="7852680" y="3553200"/>
            <a:ext cx="715320" cy="406800"/>
          </a:xfrm>
          <a:prstGeom prst="rect">
            <a:avLst/>
          </a:prstGeom>
          <a:solidFill>
            <a:srgbClr val="66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2"/>
          <p:cNvSpPr/>
          <p:nvPr/>
        </p:nvSpPr>
        <p:spPr>
          <a:xfrm>
            <a:off x="8568000" y="3312000"/>
            <a:ext cx="216000" cy="648000"/>
          </a:xfrm>
          <a:prstGeom prst="rect">
            <a:avLst/>
          </a:prstGeom>
          <a:solidFill>
            <a:srgbClr val="3399FF"/>
          </a:solidFill>
          <a:ln>
            <a:solidFill>
              <a:srgbClr val="9999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09" name="Line 13"/>
          <p:cNvCxnSpPr>
            <a:stCxn id="306" idx="3"/>
            <a:endCxn id="307" idx="1"/>
          </p:cNvCxnSpPr>
          <p:nvPr/>
        </p:nvCxnSpPr>
        <p:spPr>
          <a:xfrm>
            <a:off x="7128000" y="2784600"/>
            <a:ext cx="725040" cy="972360"/>
          </a:xfrm>
          <a:prstGeom prst="curvedConnector3">
            <a:avLst/>
          </a:prstGeom>
          <a:ln w="19080">
            <a:solidFill>
              <a:srgbClr val="FF3333"/>
            </a:solidFill>
            <a:round/>
            <a:tailEnd type="triangle" w="med" len="med"/>
          </a:ln>
        </p:spPr>
      </p:cxnSp>
      <p:cxnSp>
        <p:nvCxnSpPr>
          <p:cNvPr id="310" name="Line 14"/>
          <p:cNvCxnSpPr>
            <a:stCxn id="305" idx="3"/>
          </p:cNvCxnSpPr>
          <p:nvPr/>
        </p:nvCxnSpPr>
        <p:spPr>
          <a:xfrm>
            <a:off x="7344000" y="3132000"/>
            <a:ext cx="1296360" cy="648360"/>
          </a:xfrm>
          <a:prstGeom prst="curvedConnector3">
            <a:avLst/>
          </a:prstGeom>
          <a:ln w="19080">
            <a:solidFill>
              <a:srgbClr val="FF3333"/>
            </a:solidFill>
            <a:round/>
            <a:tailEnd type="triangle" w="med" len="med"/>
          </a:ln>
        </p:spPr>
      </p:cxnSp>
      <p:sp>
        <p:nvSpPr>
          <p:cNvPr id="311" name="TextShape 15"/>
          <p:cNvSpPr txBox="1"/>
          <p:nvPr/>
        </p:nvSpPr>
        <p:spPr>
          <a:xfrm>
            <a:off x="5616000" y="4536000"/>
            <a:ext cx="3384000" cy="60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Herramienta: </a:t>
            </a:r>
            <a:r>
              <a:rPr lang="es-UY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Teoría de colas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1530000" y="1008000"/>
            <a:ext cx="8099640" cy="429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Objetivo: diseñar una política óptima de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servicio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para aprovechar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recursos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renovables.</a:t>
            </a:r>
            <a:endParaRPr lang="es-UY" sz="2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Tam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bién puede ofrecer a la </a:t>
            </a:r>
            <a:r>
              <a:rPr lang="es-UY" sz="20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red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servicios de regulación.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Línea de trabajo en curso, proyecto ANII-FSE (hasta Set ´16). Buscando financiamiento para continuar...</a:t>
            </a:r>
            <a:endParaRPr lang="es-UY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Colaboración internacional: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con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Caltech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(USA)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y J. Hopkins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Incentivos hacia los usuarios.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Posibilidad de pruebas en CA </a:t>
            </a:r>
            <a:r>
              <a:rPr lang="es-UY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Garage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, parking </a:t>
            </a:r>
            <a:r>
              <a:rPr lang="es-UY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electrico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experimental recientemente instalado en </a:t>
            </a:r>
            <a:r>
              <a:rPr lang="es-UY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Caltech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.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Fondo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MIEM/BID para cooperación con la diáspora.</a:t>
            </a: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3" name="312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314" name="313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315" name="TextShape 2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Proyecto: Manejo inteligente de cargas y baterías.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1530000" y="763573"/>
            <a:ext cx="8099640" cy="4543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Hardware/Software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 casas inteligentes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–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proyectos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fin de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carrera.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 </a:t>
            </a:r>
            <a:r>
              <a:rPr lang="es-UY" sz="2000" i="1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La Casa Uruguaya. 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Conjunto de distintas</a:t>
            </a:r>
          </a:p>
          <a:p>
            <a:pPr marL="673200" lvl="1" indent="-216000">
              <a:buClr>
                <a:srgbClr val="000000"/>
              </a:buClr>
              <a:buSzPct val="45000"/>
            </a:pP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  Facultades de ORT</a:t>
            </a:r>
          </a:p>
          <a:p>
            <a:pPr marL="673200" lvl="1" indent="-216000">
              <a:buClr>
                <a:srgbClr val="000000"/>
              </a:buClr>
              <a:buSzPct val="45000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 (</a:t>
            </a:r>
            <a:r>
              <a:rPr lang="es-UY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Arq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/</a:t>
            </a:r>
            <a:r>
              <a:rPr lang="es-UY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Ing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/Diseño/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FACS)</a:t>
            </a:r>
            <a:endParaRPr lang="es-UY" sz="2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Ganadora del Solar </a:t>
            </a:r>
            <a:r>
              <a:rPr lang="es-UY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Decathlon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, </a:t>
            </a:r>
          </a:p>
          <a:p>
            <a:pPr marL="673200" lvl="1" indent="-216000">
              <a:buClr>
                <a:srgbClr val="000000"/>
              </a:buClr>
              <a:buSzPct val="45000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  LA y </a:t>
            </a:r>
            <a:r>
              <a:rPr lang="es-UY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Caribe,Colombia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2015.</a:t>
            </a:r>
            <a:endParaRPr lang="es-UY" sz="200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Big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Data en el sistema de transporte metropolitano –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Tesis de maestría (M. 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Güelfi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/ C. López).</a:t>
            </a:r>
            <a:endParaRPr lang="es-UY" sz="20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Proyectos del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Centro de Innovación y Emprendimientos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(CIE) –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fomenta la creación de emprendimientos de estudiantes.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    Desarrollo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 aplicaciones de participación ciudadana.</a:t>
            </a:r>
            <a:endParaRPr lang="es-UY" sz="20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317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319" name="318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320" name="TextShape 2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Otros </a:t>
            </a:r>
            <a:r>
              <a:rPr lang="es-UY" sz="2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Proyectos en ORT</a:t>
            </a:r>
            <a:endParaRPr lang="es-UY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6" name="5 Imagen" descr="Diapositiv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0444" y="1263639"/>
            <a:ext cx="3520437" cy="198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1530000" y="1008000"/>
            <a:ext cx="8099640" cy="429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incorporación de nuevas fuentes de energía genera desafíos que debemos atender.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 uso de baterías/almacenamiento distribuido presenta una oportunidad a aprovechar.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comunidad académica en Uruguay tiene experiencia de trabajo es estos temas para aportar soluciones.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Queremos multiplicar este tipo de proyectos.</a:t>
            </a:r>
          </a:p>
        </p:txBody>
      </p:sp>
      <p:pic>
        <p:nvPicPr>
          <p:cNvPr id="322" name="321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323" name="322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324" name="TextShape 2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Resumen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324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326" name="325 Imagen"/>
          <p:cNvPicPr/>
          <p:nvPr/>
        </p:nvPicPr>
        <p:blipFill>
          <a:blip r:embed="rId3" cstate="print"/>
          <a:stretch/>
        </p:blipFill>
        <p:spPr>
          <a:xfrm>
            <a:off x="8856000" y="5121291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327" name="TextShape 1"/>
          <p:cNvSpPr txBox="1"/>
          <p:nvPr/>
        </p:nvSpPr>
        <p:spPr>
          <a:xfrm>
            <a:off x="1263240" y="147600"/>
            <a:ext cx="8459640" cy="5724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TextShape 2"/>
          <p:cNvSpPr txBox="1"/>
          <p:nvPr/>
        </p:nvSpPr>
        <p:spPr>
          <a:xfrm>
            <a:off x="3325800" y="835011"/>
            <a:ext cx="4670196" cy="7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¡Muchas Gracias!</a:t>
            </a:r>
          </a:p>
        </p:txBody>
      </p:sp>
      <p:sp>
        <p:nvSpPr>
          <p:cNvPr id="329" name="TextShape 3"/>
          <p:cNvSpPr txBox="1"/>
          <p:nvPr/>
        </p:nvSpPr>
        <p:spPr>
          <a:xfrm>
            <a:off x="1656000" y="2160000"/>
            <a:ext cx="7416000" cy="2835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Para saber más</a:t>
            </a:r>
            <a:r>
              <a:rPr lang="es-UY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: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hlinkClick r:id="rId4"/>
              </a:rPr>
              <a:t>http://fi.ort.edu.uy/mate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Andrés </a:t>
            </a:r>
            <a:r>
              <a:rPr lang="es-UY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Ferragut</a:t>
            </a:r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		</a:t>
            </a:r>
            <a:r>
              <a:rPr lang="es-UY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Fernando </a:t>
            </a:r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Paganini</a:t>
            </a:r>
          </a:p>
          <a:p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hlinkClick r:id="rId5"/>
              </a:rPr>
              <a:t>ferragut@ort.edu.uy</a:t>
            </a:r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		</a:t>
            </a:r>
            <a:r>
              <a:rPr lang="es-UY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hlinkClick r:id="rId6"/>
              </a:rPr>
              <a:t>paganini@ort.edu.uy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330" name="TextShape 4"/>
          <p:cNvSpPr txBox="1"/>
          <p:nvPr/>
        </p:nvSpPr>
        <p:spPr>
          <a:xfrm>
            <a:off x="5544000" y="3456000"/>
            <a:ext cx="180720" cy="3481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1260360" y="147600"/>
            <a:ext cx="8459640" cy="77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Grupo MATE
Matemática Aplicada a Telecomunicaciones y Energía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530000" y="1008000"/>
            <a:ext cx="8099640" cy="429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Investigación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Fundamental en Matemática Aplicada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: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Optimización.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Control.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Teoría de colas.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Estadística.</a:t>
            </a:r>
          </a:p>
          <a:p>
            <a:pPr marL="432000" lvl="1" indent="-216000">
              <a:buClr>
                <a:srgbClr val="000000"/>
              </a:buClr>
              <a:buSzPct val="45000"/>
            </a:pP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1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Inspirada por los sistemas de telecomunicaciones y energía.</a:t>
            </a:r>
            <a:endParaRPr lang="es-UY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2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Publicaciones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en revistas y congresos internacionales (más de 45</a:t>
            </a: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).</a:t>
            </a:r>
            <a:endParaRPr lang="es-UY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Vinculación con otros grupos de investigación nacionales (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UdelaR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) e internacionales (</a:t>
            </a:r>
            <a:r>
              <a:rPr lang="es-UY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Caltech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, MIT, Johns Hopkins).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Proyectos de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transferencia </a:t>
            </a:r>
            <a:r>
              <a:rPr lang="es-UY" sz="20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tecnológica</a:t>
            </a:r>
            <a:r>
              <a:rPr lang="es-UY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.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49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pic>
        <p:nvPicPr>
          <p:cNvPr id="51" name="50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26036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Desafíos de las energías renovables.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1530000" y="1008000"/>
            <a:ext cx="8099640" cy="415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Las 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energías renovables son típicamente </a:t>
            </a:r>
            <a:r>
              <a:rPr lang="es-UY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no </a:t>
            </a:r>
            <a:r>
              <a:rPr lang="es-UY" sz="200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despachables</a:t>
            </a:r>
            <a:r>
              <a:rPr lang="es-UY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:</a:t>
            </a:r>
            <a:endParaRPr lang="es-UY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53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55" name="TextShape 3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55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57" name="56 Imagen"/>
          <p:cNvPicPr/>
          <p:nvPr/>
        </p:nvPicPr>
        <p:blipFill>
          <a:blip r:embed="rId4" cstate="print"/>
          <a:stretch/>
        </p:blipFill>
        <p:spPr>
          <a:xfrm>
            <a:off x="1649520" y="1884960"/>
            <a:ext cx="1446480" cy="1931040"/>
          </a:xfrm>
          <a:prstGeom prst="rect">
            <a:avLst/>
          </a:prstGeom>
          <a:ln>
            <a:noFill/>
          </a:ln>
        </p:spPr>
      </p:pic>
      <p:pic>
        <p:nvPicPr>
          <p:cNvPr id="58" name="57 Imagen"/>
          <p:cNvPicPr/>
          <p:nvPr/>
        </p:nvPicPr>
        <p:blipFill>
          <a:blip r:embed="rId5" cstate="print"/>
          <a:stretch/>
        </p:blipFill>
        <p:spPr>
          <a:xfrm>
            <a:off x="2232000" y="3728160"/>
            <a:ext cx="2134080" cy="1599840"/>
          </a:xfrm>
          <a:prstGeom prst="rect">
            <a:avLst/>
          </a:prstGeom>
          <a:ln>
            <a:noFill/>
          </a:ln>
        </p:spPr>
      </p:pic>
      <p:pic>
        <p:nvPicPr>
          <p:cNvPr id="59" name="58 Imagen"/>
          <p:cNvPicPr/>
          <p:nvPr/>
        </p:nvPicPr>
        <p:blipFill>
          <a:blip r:embed="rId6" cstate="print"/>
          <a:stretch/>
        </p:blipFill>
        <p:spPr>
          <a:xfrm>
            <a:off x="3888000" y="2302560"/>
            <a:ext cx="6091920" cy="1009440"/>
          </a:xfrm>
          <a:prstGeom prst="rect">
            <a:avLst/>
          </a:prstGeom>
          <a:ln>
            <a:noFill/>
          </a:ln>
        </p:spPr>
      </p:pic>
      <p:sp>
        <p:nvSpPr>
          <p:cNvPr id="60" name="CustomShape 4"/>
          <p:cNvSpPr/>
          <p:nvPr/>
        </p:nvSpPr>
        <p:spPr>
          <a:xfrm>
            <a:off x="3129120" y="2592000"/>
            <a:ext cx="720000" cy="504000"/>
          </a:xfrm>
          <a:custGeom>
            <a:avLst/>
            <a:gdLst/>
            <a:ahLst/>
            <a:cxnLst/>
            <a:rect l="0" t="0" r="r" b="b"/>
            <a:pathLst>
              <a:path w="2002" h="1401">
                <a:moveTo>
                  <a:pt x="0" y="350"/>
                </a:moveTo>
                <a:lnTo>
                  <a:pt x="1500" y="350"/>
                </a:lnTo>
                <a:lnTo>
                  <a:pt x="1500" y="0"/>
                </a:lnTo>
                <a:lnTo>
                  <a:pt x="2001" y="700"/>
                </a:lnTo>
                <a:lnTo>
                  <a:pt x="1500" y="1400"/>
                </a:lnTo>
                <a:lnTo>
                  <a:pt x="1500" y="1050"/>
                </a:lnTo>
                <a:lnTo>
                  <a:pt x="0" y="1050"/>
                </a:lnTo>
                <a:lnTo>
                  <a:pt x="0" y="350"/>
                </a:lnTo>
              </a:path>
            </a:pathLst>
          </a:custGeom>
          <a:solidFill>
            <a:srgbClr val="DD481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extShape 5"/>
          <p:cNvSpPr txBox="1"/>
          <p:nvPr/>
        </p:nvSpPr>
        <p:spPr>
          <a:xfrm>
            <a:off x="5328000" y="3888000"/>
            <a:ext cx="4032000" cy="720000"/>
          </a:xfrm>
          <a:prstGeom prst="rect">
            <a:avLst/>
          </a:prstGeom>
          <a:noFill/>
          <a:ln w="12600">
            <a:solidFill>
              <a:srgbClr val="0066FF"/>
            </a:solidFill>
            <a:round/>
          </a:ln>
        </p:spPr>
        <p:txBody>
          <a:bodyPr lIns="96120" tIns="51120" rIns="96120" bIns="51120"/>
          <a:lstStyle/>
          <a:p>
            <a:pPr algn="ctr"/>
            <a:r>
              <a:rPr lang="es-UY" sz="200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¿Cómo ofrecer energía firme para satisfacer la demanda?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126036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Desafíos de las energías renovables.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1530000" y="1008000"/>
            <a:ext cx="8099640" cy="415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El ejemplo de Alemania: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63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65" name="TextShape 3"/>
          <p:cNvSpPr txBox="1"/>
          <p:nvPr/>
        </p:nvSpPr>
        <p:spPr>
          <a:xfrm>
            <a:off x="3528000" y="18738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" name="65 Imagen"/>
          <p:cNvPicPr/>
          <p:nvPr/>
        </p:nvPicPr>
        <p:blipFill>
          <a:blip r:embed="rId3" cstate="print"/>
          <a:stretch/>
        </p:blipFill>
        <p:spPr>
          <a:xfrm>
            <a:off x="8856000" y="516348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67" name="66 Imagen"/>
          <p:cNvPicPr/>
          <p:nvPr/>
        </p:nvPicPr>
        <p:blipFill>
          <a:blip r:embed="rId4" cstate="print"/>
          <a:stretch/>
        </p:blipFill>
        <p:spPr>
          <a:xfrm>
            <a:off x="2009160" y="1800000"/>
            <a:ext cx="1230840" cy="1643040"/>
          </a:xfrm>
          <a:prstGeom prst="rect">
            <a:avLst/>
          </a:prstGeom>
          <a:ln>
            <a:noFill/>
          </a:ln>
        </p:spPr>
      </p:pic>
      <p:sp>
        <p:nvSpPr>
          <p:cNvPr id="68" name="TextShape 4"/>
          <p:cNvSpPr txBox="1"/>
          <p:nvPr/>
        </p:nvSpPr>
        <p:spPr>
          <a:xfrm>
            <a:off x="3672000" y="1477953"/>
            <a:ext cx="6192000" cy="37862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En mayo 2016, casi el 90% de la energía eléctrica provino de fuentes renovables en ciertos momentos.</a:t>
            </a:r>
          </a:p>
          <a:p>
            <a:pPr marL="216000" indent="-216000">
              <a:buClr>
                <a:srgbClr val="000000"/>
              </a:buClr>
              <a:buSzPct val="45000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En particular, los parques eólicos en Alemania se multiplicaron desde 2010 (</a:t>
            </a:r>
            <a:r>
              <a:rPr lang="es-UY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Energiewende</a:t>
            </a: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).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Sin embargo, las emisiones de carbono aumentaron, ya que se recurre a combustibles fósiles para dar firmeza.</a:t>
            </a:r>
          </a:p>
          <a:p>
            <a:pPr marL="216000" indent="-216000">
              <a:buClr>
                <a:srgbClr val="000000"/>
              </a:buClr>
              <a:buSzPct val="45000"/>
            </a:pP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Paradoja:</a:t>
            </a: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algunos proveedores debieron </a:t>
            </a:r>
            <a:r>
              <a:rPr lang="es-UY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pagar</a:t>
            </a:r>
            <a:r>
              <a:rPr lang="es-UY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para que su energía sea consumida. Se desperdició energía eólica  y se usaron combustibles fósiles para cubrir la demanda.</a:t>
            </a:r>
          </a:p>
        </p:txBody>
      </p:sp>
      <p:pic>
        <p:nvPicPr>
          <p:cNvPr id="69" name="68 Imagen"/>
          <p:cNvPicPr/>
          <p:nvPr/>
        </p:nvPicPr>
        <p:blipFill>
          <a:blip r:embed="rId5" cstate="print"/>
          <a:stretch/>
        </p:blipFill>
        <p:spPr>
          <a:xfrm>
            <a:off x="1508040" y="4032000"/>
            <a:ext cx="2163960" cy="1440000"/>
          </a:xfrm>
          <a:prstGeom prst="rect">
            <a:avLst/>
          </a:prstGeom>
          <a:ln>
            <a:noFill/>
          </a:ln>
        </p:spPr>
      </p:pic>
      <p:sp>
        <p:nvSpPr>
          <p:cNvPr id="70" name="CustomShape 5"/>
          <p:cNvSpPr/>
          <p:nvPr/>
        </p:nvSpPr>
        <p:spPr>
          <a:xfrm rot="5353800">
            <a:off x="2334600" y="3486960"/>
            <a:ext cx="579240" cy="504000"/>
          </a:xfrm>
          <a:custGeom>
            <a:avLst/>
            <a:gdLst/>
            <a:ahLst/>
            <a:cxnLst/>
            <a:rect l="0" t="0" r="r" b="b"/>
            <a:pathLst>
              <a:path w="1401" h="1616">
                <a:moveTo>
                  <a:pt x="1034" y="0"/>
                </a:moveTo>
                <a:lnTo>
                  <a:pt x="1050" y="1207"/>
                </a:lnTo>
                <a:lnTo>
                  <a:pt x="1400" y="1203"/>
                </a:lnTo>
                <a:lnTo>
                  <a:pt x="706" y="1615"/>
                </a:lnTo>
                <a:lnTo>
                  <a:pt x="0" y="1221"/>
                </a:lnTo>
                <a:lnTo>
                  <a:pt x="350" y="1217"/>
                </a:lnTo>
                <a:lnTo>
                  <a:pt x="334" y="10"/>
                </a:lnTo>
                <a:lnTo>
                  <a:pt x="1034" y="0"/>
                </a:lnTo>
              </a:path>
            </a:pathLst>
          </a:custGeom>
          <a:solidFill>
            <a:srgbClr val="DD481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70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73" name="72 Imagen"/>
          <p:cNvPicPr/>
          <p:nvPr/>
        </p:nvPicPr>
        <p:blipFill>
          <a:blip r:embed="rId3" cstate="print"/>
          <a:stretch/>
        </p:blipFill>
        <p:spPr>
          <a:xfrm>
            <a:off x="1366920" y="2160000"/>
            <a:ext cx="2918880" cy="1656000"/>
          </a:xfrm>
          <a:prstGeom prst="rect">
            <a:avLst/>
          </a:prstGeom>
          <a:ln>
            <a:noFill/>
          </a:ln>
        </p:spPr>
      </p:pic>
      <p:pic>
        <p:nvPicPr>
          <p:cNvPr id="74" name="73 Imagen"/>
          <p:cNvPicPr/>
          <p:nvPr/>
        </p:nvPicPr>
        <p:blipFill>
          <a:blip r:embed="rId4" cstate="print"/>
          <a:stretch/>
        </p:blipFill>
        <p:spPr>
          <a:xfrm>
            <a:off x="6801480" y="2160000"/>
            <a:ext cx="3062520" cy="172800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4680000" y="2520000"/>
            <a:ext cx="1728000" cy="1080000"/>
          </a:xfrm>
          <a:custGeom>
            <a:avLst/>
            <a:gdLst/>
            <a:ahLst/>
            <a:cxnLst/>
            <a:rect l="0" t="0" r="r" b="b"/>
            <a:pathLst>
              <a:path w="4802" h="3002">
                <a:moveTo>
                  <a:pt x="0" y="750"/>
                </a:moveTo>
                <a:lnTo>
                  <a:pt x="3600" y="750"/>
                </a:lnTo>
                <a:lnTo>
                  <a:pt x="3600" y="0"/>
                </a:lnTo>
                <a:lnTo>
                  <a:pt x="4801" y="1500"/>
                </a:lnTo>
                <a:lnTo>
                  <a:pt x="3600" y="3001"/>
                </a:lnTo>
                <a:lnTo>
                  <a:pt x="3600" y="2250"/>
                </a:lnTo>
                <a:lnTo>
                  <a:pt x="0" y="2250"/>
                </a:lnTo>
                <a:lnTo>
                  <a:pt x="0" y="750"/>
                </a:lnTo>
              </a:path>
            </a:pathLst>
          </a:cu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6" name="75 Imagen"/>
          <p:cNvPicPr/>
          <p:nvPr/>
        </p:nvPicPr>
        <p:blipFill>
          <a:blip r:embed="rId5" cstate="print"/>
          <a:stretch/>
        </p:blipFill>
        <p:spPr>
          <a:xfrm>
            <a:off x="1447560" y="2239920"/>
            <a:ext cx="2728440" cy="1466280"/>
          </a:xfrm>
          <a:prstGeom prst="rect">
            <a:avLst/>
          </a:prstGeom>
          <a:ln>
            <a:noFill/>
          </a:ln>
        </p:spPr>
      </p:pic>
      <p:pic>
        <p:nvPicPr>
          <p:cNvPr id="77" name="76 Imagen"/>
          <p:cNvPicPr/>
          <p:nvPr/>
        </p:nvPicPr>
        <p:blipFill>
          <a:blip r:embed="rId6" cstate="print"/>
          <a:stretch/>
        </p:blipFill>
        <p:spPr>
          <a:xfrm>
            <a:off x="6910920" y="2260440"/>
            <a:ext cx="2809080" cy="1483560"/>
          </a:xfrm>
          <a:prstGeom prst="rect">
            <a:avLst/>
          </a:prstGeom>
          <a:ln>
            <a:noFill/>
          </a:ln>
        </p:spPr>
      </p:pic>
      <p:sp>
        <p:nvSpPr>
          <p:cNvPr id="78" name="TextShape 3"/>
          <p:cNvSpPr txBox="1"/>
          <p:nvPr/>
        </p:nvSpPr>
        <p:spPr>
          <a:xfrm>
            <a:off x="4176000" y="4104000"/>
            <a:ext cx="2808000" cy="648000"/>
          </a:xfrm>
          <a:prstGeom prst="rect">
            <a:avLst/>
          </a:prstGeom>
          <a:solidFill>
            <a:srgbClr val="FFFFCC"/>
          </a:solidFill>
          <a:ln>
            <a:solidFill>
              <a:srgbClr val="669933"/>
            </a:solidFill>
          </a:ln>
        </p:spPr>
        <p:txBody>
          <a:bodyPr lIns="90000" tIns="45000" rIns="90000" bIns="45000"/>
          <a:lstStyle/>
          <a:p>
            <a:pPr algn="ctr"/>
            <a:r>
              <a:rPr lang="es-UY" sz="1800" strike="noStrike" spc="-1">
                <a:solidFill>
                  <a:srgbClr val="669933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Oferta desalineada con la demanda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cxnSp>
        <p:nvCxnSpPr>
          <p:cNvPr id="79" name="Line 4"/>
          <p:cNvCxnSpPr>
            <a:stCxn id="73" idx="2"/>
            <a:endCxn id="78" idx="1"/>
          </p:cNvCxnSpPr>
          <p:nvPr/>
        </p:nvCxnSpPr>
        <p:spPr>
          <a:xfrm>
            <a:off x="2826360" y="3816000"/>
            <a:ext cx="1350000" cy="612360"/>
          </a:xfrm>
          <a:prstGeom prst="bentConnector3">
            <a:avLst/>
          </a:prstGeom>
          <a:ln>
            <a:solidFill>
              <a:srgbClr val="DD4814"/>
            </a:solidFill>
            <a:tailEnd type="triangle" w="med" len="med"/>
          </a:ln>
        </p:spPr>
      </p:cxnSp>
      <p:cxnSp>
        <p:nvCxnSpPr>
          <p:cNvPr id="80" name="Line 5"/>
          <p:cNvCxnSpPr>
            <a:stCxn id="78" idx="3"/>
            <a:endCxn id="74" idx="2"/>
          </p:cNvCxnSpPr>
          <p:nvPr/>
        </p:nvCxnSpPr>
        <p:spPr>
          <a:xfrm flipV="1">
            <a:off x="6984000" y="3888000"/>
            <a:ext cx="1348920" cy="540360"/>
          </a:xfrm>
          <a:prstGeom prst="bentConnector3">
            <a:avLst/>
          </a:prstGeom>
          <a:ln>
            <a:solidFill>
              <a:srgbClr val="DD4814"/>
            </a:solidFill>
            <a:tailEnd type="triangle" w="med" len="med"/>
          </a:ln>
        </p:spPr>
      </p:cxnSp>
      <p:sp>
        <p:nvSpPr>
          <p:cNvPr id="81" name="TextShape 6"/>
          <p:cNvSpPr txBox="1"/>
          <p:nvPr/>
        </p:nvSpPr>
        <p:spPr>
          <a:xfrm>
            <a:off x="126072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Desafíos de las energías renovables.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82" name="81 Imagen"/>
          <p:cNvPicPr/>
          <p:nvPr/>
        </p:nvPicPr>
        <p:blipFill>
          <a:blip r:embed="rId7" cstate="print"/>
          <a:stretch/>
        </p:blipFill>
        <p:spPr>
          <a:xfrm>
            <a:off x="8855640" y="516312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83" name="TextShape 7"/>
          <p:cNvSpPr txBox="1"/>
          <p:nvPr/>
        </p:nvSpPr>
        <p:spPr>
          <a:xfrm>
            <a:off x="1530360" y="1008360"/>
            <a:ext cx="8099640" cy="415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Problema: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512000" y="936000"/>
            <a:ext cx="8099640" cy="4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Droid Sans Fallback"/>
              </a:rPr>
              <a:t>Oportunidad: Incorporación de almacenamiento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84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86" name="TextShape 2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86 Imagen"/>
          <p:cNvPicPr/>
          <p:nvPr/>
        </p:nvPicPr>
        <p:blipFill>
          <a:blip r:embed="rId3" cstate="print"/>
          <a:stretch/>
        </p:blipFill>
        <p:spPr>
          <a:xfrm>
            <a:off x="1747800" y="1584000"/>
            <a:ext cx="2284200" cy="1296000"/>
          </a:xfrm>
          <a:prstGeom prst="rect">
            <a:avLst/>
          </a:prstGeom>
          <a:ln>
            <a:noFill/>
          </a:ln>
        </p:spPr>
      </p:pic>
      <p:pic>
        <p:nvPicPr>
          <p:cNvPr id="88" name="87 Imagen"/>
          <p:cNvPicPr/>
          <p:nvPr/>
        </p:nvPicPr>
        <p:blipFill>
          <a:blip r:embed="rId4" cstate="print"/>
          <a:stretch/>
        </p:blipFill>
        <p:spPr>
          <a:xfrm>
            <a:off x="6801480" y="2160000"/>
            <a:ext cx="3062520" cy="17280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4608000" y="2592000"/>
            <a:ext cx="1728000" cy="1080000"/>
          </a:xfrm>
          <a:custGeom>
            <a:avLst/>
            <a:gdLst/>
            <a:ahLst/>
            <a:cxnLst/>
            <a:rect l="0" t="0" r="r" b="b"/>
            <a:pathLst>
              <a:path w="4802" h="3002">
                <a:moveTo>
                  <a:pt x="0" y="750"/>
                </a:moveTo>
                <a:lnTo>
                  <a:pt x="3600" y="750"/>
                </a:lnTo>
                <a:lnTo>
                  <a:pt x="3600" y="0"/>
                </a:lnTo>
                <a:lnTo>
                  <a:pt x="4801" y="1500"/>
                </a:lnTo>
                <a:lnTo>
                  <a:pt x="3600" y="3001"/>
                </a:lnTo>
                <a:lnTo>
                  <a:pt x="3600" y="2250"/>
                </a:lnTo>
                <a:lnTo>
                  <a:pt x="0" y="2250"/>
                </a:lnTo>
                <a:lnTo>
                  <a:pt x="0" y="750"/>
                </a:lnTo>
              </a:path>
            </a:pathLst>
          </a:cu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89 Imagen"/>
          <p:cNvPicPr/>
          <p:nvPr/>
        </p:nvPicPr>
        <p:blipFill>
          <a:blip r:embed="rId5" cstate="print"/>
          <a:stretch/>
        </p:blipFill>
        <p:spPr>
          <a:xfrm>
            <a:off x="1486080" y="3759480"/>
            <a:ext cx="1609920" cy="1496160"/>
          </a:xfrm>
          <a:prstGeom prst="rect">
            <a:avLst/>
          </a:prstGeom>
          <a:ln>
            <a:noFill/>
          </a:ln>
        </p:spPr>
      </p:pic>
      <p:sp>
        <p:nvSpPr>
          <p:cNvPr id="91" name="CustomShape 4"/>
          <p:cNvSpPr/>
          <p:nvPr/>
        </p:nvSpPr>
        <p:spPr>
          <a:xfrm>
            <a:off x="2735640" y="2880000"/>
            <a:ext cx="432360" cy="864000"/>
          </a:xfrm>
          <a:custGeom>
            <a:avLst/>
            <a:gdLst/>
            <a:ahLst/>
            <a:cxnLst/>
            <a:rect l="0" t="0" r="r" b="b"/>
            <a:pathLst>
              <a:path w="1203" h="2402">
                <a:moveTo>
                  <a:pt x="0" y="477"/>
                </a:moveTo>
                <a:lnTo>
                  <a:pt x="601" y="0"/>
                </a:lnTo>
                <a:lnTo>
                  <a:pt x="1202" y="477"/>
                </a:lnTo>
                <a:lnTo>
                  <a:pt x="901" y="477"/>
                </a:lnTo>
                <a:lnTo>
                  <a:pt x="901" y="1923"/>
                </a:lnTo>
                <a:lnTo>
                  <a:pt x="1202" y="1923"/>
                </a:lnTo>
                <a:lnTo>
                  <a:pt x="601" y="2401"/>
                </a:lnTo>
                <a:lnTo>
                  <a:pt x="0" y="1923"/>
                </a:lnTo>
                <a:lnTo>
                  <a:pt x="300" y="1923"/>
                </a:lnTo>
                <a:lnTo>
                  <a:pt x="300" y="477"/>
                </a:lnTo>
                <a:lnTo>
                  <a:pt x="0" y="477"/>
                </a:lnTo>
              </a:path>
            </a:pathLst>
          </a:custGeom>
          <a:solidFill>
            <a:srgbClr val="DD4814"/>
          </a:solidFill>
          <a:ln>
            <a:solidFill>
              <a:srgbClr val="DD481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91 Imagen"/>
          <p:cNvPicPr/>
          <p:nvPr/>
        </p:nvPicPr>
        <p:blipFill>
          <a:blip r:embed="rId6" cstate="print"/>
          <a:stretch/>
        </p:blipFill>
        <p:spPr>
          <a:xfrm>
            <a:off x="8855640" y="5163120"/>
            <a:ext cx="1095120" cy="496080"/>
          </a:xfrm>
          <a:prstGeom prst="rect">
            <a:avLst/>
          </a:prstGeom>
          <a:ln>
            <a:noFill/>
          </a:ln>
        </p:spPr>
      </p:pic>
      <p:pic>
        <p:nvPicPr>
          <p:cNvPr id="93" name="Picture 2"/>
          <p:cNvPicPr/>
          <p:nvPr/>
        </p:nvPicPr>
        <p:blipFill>
          <a:blip r:embed="rId7" cstate="print"/>
          <a:srcRect r="28225" b="18856"/>
          <a:stretch/>
        </p:blipFill>
        <p:spPr>
          <a:xfrm>
            <a:off x="2520000" y="3960000"/>
            <a:ext cx="2015640" cy="1439640"/>
          </a:xfrm>
          <a:prstGeom prst="rect">
            <a:avLst/>
          </a:prstGeom>
          <a:ln>
            <a:noFill/>
          </a:ln>
        </p:spPr>
      </p:pic>
      <p:sp>
        <p:nvSpPr>
          <p:cNvPr id="94" name="TextShape 5"/>
          <p:cNvSpPr txBox="1"/>
          <p:nvPr/>
        </p:nvSpPr>
        <p:spPr>
          <a:xfrm>
            <a:off x="126108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Desafíos de las energías renovables.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sp>
        <p:nvSpPr>
          <p:cNvPr id="95" name="TextShape 6"/>
          <p:cNvSpPr txBox="1"/>
          <p:nvPr/>
        </p:nvSpPr>
        <p:spPr>
          <a:xfrm>
            <a:off x="4824000" y="4248000"/>
            <a:ext cx="4464000" cy="792000"/>
          </a:xfrm>
          <a:prstGeom prst="rect">
            <a:avLst/>
          </a:prstGeom>
          <a:noFill/>
          <a:ln w="10080">
            <a:solidFill>
              <a:srgbClr val="3333FF"/>
            </a:solidFill>
            <a:round/>
          </a:ln>
        </p:spPr>
        <p:txBody>
          <a:bodyPr lIns="95040" tIns="50040" rIns="95040" bIns="50040"/>
          <a:lstStyle/>
          <a:p>
            <a:pPr algn="ctr"/>
            <a:r>
              <a:rPr lang="es-UY" sz="200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¿Cuánto? 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algn="ctr"/>
            <a:r>
              <a:rPr lang="es-UY" sz="200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¿Cómo operarlo de manera óptima?</a:t>
            </a:r>
            <a:endParaRPr lang="es-UY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98" name="97 Imagen"/>
          <p:cNvPicPr/>
          <p:nvPr/>
        </p:nvPicPr>
        <p:blipFill>
          <a:blip r:embed="rId3" cstate="print"/>
          <a:stretch/>
        </p:blipFill>
        <p:spPr>
          <a:xfrm>
            <a:off x="8855640" y="516312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126108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Desafíos de las energías renovables.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100" name="99 Imagen"/>
          <p:cNvPicPr/>
          <p:nvPr/>
        </p:nvPicPr>
        <p:blipFill>
          <a:blip r:embed="rId4" cstate="print"/>
          <a:stretch/>
        </p:blipFill>
        <p:spPr>
          <a:xfrm>
            <a:off x="2488320" y="2016000"/>
            <a:ext cx="1543680" cy="154368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4392000" y="2375640"/>
            <a:ext cx="1800000" cy="792360"/>
          </a:xfrm>
          <a:custGeom>
            <a:avLst/>
            <a:gdLst/>
            <a:ahLst/>
            <a:cxnLst/>
            <a:rect l="0" t="0" r="r" b="b"/>
            <a:pathLst>
              <a:path w="5002" h="2203">
                <a:moveTo>
                  <a:pt x="0" y="550"/>
                </a:moveTo>
                <a:lnTo>
                  <a:pt x="3750" y="550"/>
                </a:lnTo>
                <a:lnTo>
                  <a:pt x="3750" y="0"/>
                </a:lnTo>
                <a:lnTo>
                  <a:pt x="5001" y="1101"/>
                </a:lnTo>
                <a:lnTo>
                  <a:pt x="3750" y="2202"/>
                </a:lnTo>
                <a:lnTo>
                  <a:pt x="3750" y="1651"/>
                </a:lnTo>
                <a:lnTo>
                  <a:pt x="0" y="1651"/>
                </a:lnTo>
                <a:lnTo>
                  <a:pt x="0" y="550"/>
                </a:lnTo>
              </a:path>
            </a:pathLst>
          </a:cu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Excedentes</a:t>
            </a:r>
          </a:p>
        </p:txBody>
      </p:sp>
      <p:pic>
        <p:nvPicPr>
          <p:cNvPr id="102" name="101 Imagen"/>
          <p:cNvPicPr/>
          <p:nvPr/>
        </p:nvPicPr>
        <p:blipFill>
          <a:blip r:embed="rId5" cstate="print"/>
          <a:stretch/>
        </p:blipFill>
        <p:spPr>
          <a:xfrm>
            <a:off x="6649200" y="1982160"/>
            <a:ext cx="2062800" cy="1545840"/>
          </a:xfrm>
          <a:prstGeom prst="rect">
            <a:avLst/>
          </a:prstGeom>
          <a:ln>
            <a:noFill/>
          </a:ln>
        </p:spPr>
      </p:pic>
      <p:sp>
        <p:nvSpPr>
          <p:cNvPr id="103" name="TextShape 4"/>
          <p:cNvSpPr txBox="1"/>
          <p:nvPr/>
        </p:nvSpPr>
        <p:spPr>
          <a:xfrm>
            <a:off x="2304000" y="367200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Casa sustentable</a:t>
            </a:r>
          </a:p>
        </p:txBody>
      </p:sp>
      <p:sp>
        <p:nvSpPr>
          <p:cNvPr id="104" name="TextShape 5"/>
          <p:cNvSpPr txBox="1"/>
          <p:nvPr/>
        </p:nvSpPr>
        <p:spPr>
          <a:xfrm>
            <a:off x="6696000" y="367200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Red eléctrica</a:t>
            </a:r>
          </a:p>
        </p:txBody>
      </p:sp>
      <p:sp>
        <p:nvSpPr>
          <p:cNvPr id="105" name="TextShape 6"/>
          <p:cNvSpPr txBox="1"/>
          <p:nvPr/>
        </p:nvSpPr>
        <p:spPr>
          <a:xfrm>
            <a:off x="1530720" y="1008720"/>
            <a:ext cx="8099640" cy="415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Almacenamiento distribuido – casas sustentables:</a:t>
            </a:r>
            <a:endParaRPr lang="es-UY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105 Imagen"/>
          <p:cNvPicPr/>
          <p:nvPr/>
        </p:nvPicPr>
        <p:blipFill>
          <a:blip r:embed="rId2" cstate="print"/>
          <a:stretch/>
        </p:blipFill>
        <p:spPr>
          <a:xfrm>
            <a:off x="-9000" y="0"/>
            <a:ext cx="1089000" cy="5669640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2592000" y="2088000"/>
            <a:ext cx="1224000" cy="43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8" name="107 Imagen"/>
          <p:cNvPicPr/>
          <p:nvPr/>
        </p:nvPicPr>
        <p:blipFill>
          <a:blip r:embed="rId3" cstate="print"/>
          <a:stretch/>
        </p:blipFill>
        <p:spPr>
          <a:xfrm>
            <a:off x="8855640" y="5163120"/>
            <a:ext cx="1095120" cy="496080"/>
          </a:xfrm>
          <a:prstGeom prst="rect">
            <a:avLst/>
          </a:prstGeom>
          <a:ln>
            <a:noFill/>
          </a:ln>
        </p:spPr>
      </p:pic>
      <p:sp>
        <p:nvSpPr>
          <p:cNvPr id="109" name="TextShape 2"/>
          <p:cNvSpPr txBox="1"/>
          <p:nvPr/>
        </p:nvSpPr>
        <p:spPr>
          <a:xfrm>
            <a:off x="1261080" y="147600"/>
            <a:ext cx="8459640" cy="57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UY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Desafíos de las energías renovables.</a:t>
            </a:r>
            <a:endParaRPr lang="es-UY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  <p:pic>
        <p:nvPicPr>
          <p:cNvPr id="110" name="109 Imagen"/>
          <p:cNvPicPr/>
          <p:nvPr/>
        </p:nvPicPr>
        <p:blipFill>
          <a:blip r:embed="rId4" cstate="print"/>
          <a:stretch/>
        </p:blipFill>
        <p:spPr>
          <a:xfrm>
            <a:off x="1624320" y="974520"/>
            <a:ext cx="1543680" cy="1543680"/>
          </a:xfrm>
          <a:prstGeom prst="rect">
            <a:avLst/>
          </a:prstGeom>
          <a:ln>
            <a:noFill/>
          </a:ln>
        </p:spPr>
      </p:pic>
      <p:pic>
        <p:nvPicPr>
          <p:cNvPr id="111" name="110 Imagen"/>
          <p:cNvPicPr/>
          <p:nvPr/>
        </p:nvPicPr>
        <p:blipFill>
          <a:blip r:embed="rId4" cstate="print"/>
          <a:stretch/>
        </p:blipFill>
        <p:spPr>
          <a:xfrm>
            <a:off x="1872000" y="1480320"/>
            <a:ext cx="1543680" cy="1543680"/>
          </a:xfrm>
          <a:prstGeom prst="rect">
            <a:avLst/>
          </a:prstGeom>
          <a:ln>
            <a:noFill/>
          </a:ln>
        </p:spPr>
      </p:pic>
      <p:pic>
        <p:nvPicPr>
          <p:cNvPr id="112" name="111 Imagen"/>
          <p:cNvPicPr/>
          <p:nvPr/>
        </p:nvPicPr>
        <p:blipFill>
          <a:blip r:embed="rId4" cstate="print"/>
          <a:stretch/>
        </p:blipFill>
        <p:spPr>
          <a:xfrm>
            <a:off x="2088000" y="1944000"/>
            <a:ext cx="1543680" cy="1543680"/>
          </a:xfrm>
          <a:prstGeom prst="rect">
            <a:avLst/>
          </a:prstGeom>
          <a:ln>
            <a:noFill/>
          </a:ln>
        </p:spPr>
      </p:pic>
      <p:pic>
        <p:nvPicPr>
          <p:cNvPr id="113" name="112 Imagen"/>
          <p:cNvPicPr/>
          <p:nvPr/>
        </p:nvPicPr>
        <p:blipFill>
          <a:blip r:embed="rId4" cstate="print"/>
          <a:stretch/>
        </p:blipFill>
        <p:spPr>
          <a:xfrm>
            <a:off x="2376000" y="2592000"/>
            <a:ext cx="1543680" cy="1543680"/>
          </a:xfrm>
          <a:prstGeom prst="rect">
            <a:avLst/>
          </a:prstGeom>
          <a:ln>
            <a:noFill/>
          </a:ln>
        </p:spPr>
      </p:pic>
      <p:pic>
        <p:nvPicPr>
          <p:cNvPr id="114" name="113 Imagen"/>
          <p:cNvPicPr/>
          <p:nvPr/>
        </p:nvPicPr>
        <p:blipFill>
          <a:blip r:embed="rId4" cstate="print"/>
          <a:stretch/>
        </p:blipFill>
        <p:spPr>
          <a:xfrm>
            <a:off x="2736000" y="3312000"/>
            <a:ext cx="1543680" cy="154368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4248000" y="1871640"/>
            <a:ext cx="1800000" cy="792360"/>
          </a:xfrm>
          <a:custGeom>
            <a:avLst/>
            <a:gdLst/>
            <a:ahLst/>
            <a:cxnLst/>
            <a:rect l="0" t="0" r="r" b="b"/>
            <a:pathLst>
              <a:path w="5002" h="2203">
                <a:moveTo>
                  <a:pt x="0" y="550"/>
                </a:moveTo>
                <a:lnTo>
                  <a:pt x="3750" y="550"/>
                </a:lnTo>
                <a:lnTo>
                  <a:pt x="3750" y="0"/>
                </a:lnTo>
                <a:lnTo>
                  <a:pt x="5001" y="1101"/>
                </a:lnTo>
                <a:lnTo>
                  <a:pt x="3750" y="2202"/>
                </a:lnTo>
                <a:lnTo>
                  <a:pt x="3750" y="1651"/>
                </a:lnTo>
                <a:lnTo>
                  <a:pt x="0" y="1651"/>
                </a:lnTo>
                <a:lnTo>
                  <a:pt x="0" y="550"/>
                </a:lnTo>
              </a:path>
            </a:pathLst>
          </a:cu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UY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Excedentes</a:t>
            </a:r>
          </a:p>
        </p:txBody>
      </p:sp>
      <p:pic>
        <p:nvPicPr>
          <p:cNvPr id="116" name="115 Imagen"/>
          <p:cNvPicPr/>
          <p:nvPr/>
        </p:nvPicPr>
        <p:blipFill>
          <a:blip r:embed="rId5" cstate="print"/>
          <a:stretch/>
        </p:blipFill>
        <p:spPr>
          <a:xfrm>
            <a:off x="6433200" y="1503749"/>
            <a:ext cx="2062800" cy="1545840"/>
          </a:xfrm>
          <a:prstGeom prst="rect">
            <a:avLst/>
          </a:prstGeom>
          <a:ln>
            <a:noFill/>
          </a:ln>
        </p:spPr>
      </p:pic>
      <p:sp>
        <p:nvSpPr>
          <p:cNvPr id="117" name="TextShape 4"/>
          <p:cNvSpPr txBox="1"/>
          <p:nvPr/>
        </p:nvSpPr>
        <p:spPr>
          <a:xfrm>
            <a:off x="5112000" y="3384000"/>
            <a:ext cx="4104000" cy="189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R</a:t>
            </a:r>
            <a:r>
              <a:rPr lang="es-UY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ol de la </a:t>
            </a:r>
            <a:r>
              <a:rPr lang="es-UY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red como proveedor de conectividad, más que de</a:t>
            </a:r>
            <a:r>
              <a:rPr lang="es-UY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 energía.</a:t>
            </a: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s-UY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Estructura de tarifas debe cambiar para compatibilizar este cambio.</a:t>
            </a:r>
            <a:endParaRPr lang="es-UY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4BAB8-00B2-4BD1-B06B-101C162D0798}"/>
</file>

<file path=customXml/itemProps2.xml><?xml version="1.0" encoding="utf-8"?>
<ds:datastoreItem xmlns:ds="http://schemas.openxmlformats.org/officeDocument/2006/customXml" ds:itemID="{B7EE4197-0374-4697-A2A5-04F1505D6A12}"/>
</file>

<file path=customXml/itemProps3.xml><?xml version="1.0" encoding="utf-8"?>
<ds:datastoreItem xmlns:ds="http://schemas.openxmlformats.org/officeDocument/2006/customXml" ds:itemID="{49BA23C9-0110-43C4-85B2-7CCF1931AF89}"/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1064</Words>
  <Application>Microsoft Office PowerPoint</Application>
  <PresentationFormat>Personalizado</PresentationFormat>
  <Paragraphs>182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 Ferragut</dc:creator>
  <cp:lastModifiedBy>Paganini</cp:lastModifiedBy>
  <cp:revision>65</cp:revision>
  <dcterms:created xsi:type="dcterms:W3CDTF">2015-10-16T16:41:25Z</dcterms:created>
  <dcterms:modified xsi:type="dcterms:W3CDTF">2016-09-06T17:11:06Z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