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embeddings/oleObject2.bin" ContentType="application/vnd.openxmlformats-officedocument.oleObject"/>
  <Override PartName="/ppt/embeddings/oleObject1.bin" ContentType="application/vnd.openxmlformats-officedocument.oleObject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2" r:id="rId6"/>
    <p:sldId id="263" r:id="rId7"/>
    <p:sldId id="281" r:id="rId8"/>
    <p:sldId id="282" r:id="rId9"/>
    <p:sldId id="273" r:id="rId10"/>
    <p:sldId id="274" r:id="rId11"/>
    <p:sldId id="283" r:id="rId12"/>
    <p:sldId id="278" r:id="rId13"/>
    <p:sldId id="279" r:id="rId14"/>
    <p:sldId id="269" r:id="rId15"/>
    <p:sldId id="284" r:id="rId16"/>
    <p:sldId id="285" r:id="rId17"/>
    <p:sldId id="287" r:id="rId18"/>
    <p:sldId id="286" r:id="rId19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4994" autoAdjust="0"/>
    <p:restoredTop sz="80245" autoAdjust="0"/>
  </p:normalViewPr>
  <p:slideViewPr>
    <p:cSldViewPr snapToGrid="0">
      <p:cViewPr varScale="1">
        <p:scale>
          <a:sx n="55" d="100"/>
          <a:sy n="55" d="100"/>
        </p:scale>
        <p:origin x="-240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1.xml"/><Relationship Id="rId21" Type="http://schemas.openxmlformats.org/officeDocument/2006/relationships/printerSettings" Target="printerSettings/printerSettings1.bin"/><Relationship Id="rId3" Type="http://schemas.openxmlformats.org/officeDocument/2006/relationships/slide" Target="slides/slide2.xml"/><Relationship Id="rId2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heme" Target="theme/them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viewProps" Target="view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794DA-20EC-6746-8E4D-5126A152D324}" type="datetimeFigureOut">
              <a:rPr lang="en-US" smtClean="0"/>
              <a:t>6/9/16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534B5-AEB8-564F-9C4F-0AA1F0835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8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entendemos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saneamiento</a:t>
            </a:r>
            <a:r>
              <a:rPr lang="en-US" dirty="0" smtClean="0"/>
              <a:t>?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pregunta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parece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trivial en </a:t>
            </a:r>
            <a:r>
              <a:rPr lang="en-US" dirty="0" err="1" smtClean="0"/>
              <a:t>realidad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tiene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respuesta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no lo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tanto</a:t>
            </a:r>
            <a:r>
              <a:rPr lang="en-US" baseline="0" dirty="0" smtClean="0"/>
              <a:t>. Si </a:t>
            </a:r>
            <a:r>
              <a:rPr lang="en-US" baseline="0" dirty="0" err="1" smtClean="0"/>
              <a:t>pensamos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qué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significa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contar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, o </a:t>
            </a:r>
            <a:r>
              <a:rPr lang="en-US" baseline="0" dirty="0" err="1" smtClean="0"/>
              <a:t>mejor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dicho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adecuado</a:t>
            </a:r>
            <a:r>
              <a:rPr lang="en-US" baseline="0" dirty="0" smtClean="0"/>
              <a:t>, la </a:t>
            </a:r>
            <a:r>
              <a:rPr lang="en-US" baseline="0" dirty="0" err="1" smtClean="0"/>
              <a:t>respuesta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diferente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según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quién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responda</a:t>
            </a:r>
            <a:r>
              <a:rPr lang="en-US" baseline="0" dirty="0" smtClean="0"/>
              <a:t>. La </a:t>
            </a:r>
            <a:r>
              <a:rPr lang="en-US" baseline="0" dirty="0" err="1" smtClean="0"/>
              <a:t>definición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varía</a:t>
            </a:r>
            <a:r>
              <a:rPr lang="en-US" baseline="0" dirty="0" smtClean="0"/>
              <a:t> entre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. Y en el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de Uruguay </a:t>
            </a:r>
            <a:r>
              <a:rPr lang="en-US" baseline="0" dirty="0" err="1" smtClean="0"/>
              <a:t>varía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entre los </a:t>
            </a:r>
            <a:r>
              <a:rPr lang="en-US" baseline="0" dirty="0" err="1" smtClean="0"/>
              <a:t>organismos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relacionan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alguna</a:t>
            </a:r>
            <a:r>
              <a:rPr lang="en-US" baseline="0" dirty="0" smtClean="0"/>
              <a:t> forma con el </a:t>
            </a:r>
            <a:r>
              <a:rPr lang="en-US" baseline="0" dirty="0" err="1" smtClean="0"/>
              <a:t>tema</a:t>
            </a:r>
            <a:r>
              <a:rPr lang="en-US" baseline="0" dirty="0" smtClean="0"/>
              <a:t>, y </a:t>
            </a:r>
            <a:r>
              <a:rPr lang="en-US" baseline="0" dirty="0" err="1" smtClean="0"/>
              <a:t>difiere</a:t>
            </a:r>
            <a:r>
              <a:rPr lang="en-US" baseline="0" dirty="0" smtClean="0"/>
              <a:t> con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entiende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</a:t>
            </a:r>
            <a:r>
              <a:rPr lang="en-US" baseline="0" dirty="0" err="1" smtClean="0"/>
              <a:t>nivel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Ingenieria</a:t>
            </a:r>
            <a:r>
              <a:rPr lang="en-US" baseline="0" dirty="0" smtClean="0"/>
              <a:t> Sanitaria, el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básico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entiende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conjunto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acciones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buscan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promover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mejorar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condiciones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vida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, y </a:t>
            </a:r>
            <a:r>
              <a:rPr lang="en-US" baseline="0" dirty="0" err="1" smtClean="0"/>
              <a:t>abarcan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gestión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consumo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excretas</a:t>
            </a:r>
            <a:r>
              <a:rPr lang="en-US" baseline="0" dirty="0" smtClean="0"/>
              <a:t> y de los </a:t>
            </a:r>
            <a:r>
              <a:rPr lang="en-US" baseline="0" dirty="0" err="1" smtClean="0"/>
              <a:t>residuos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sólidos</a:t>
            </a:r>
            <a:r>
              <a:rPr lang="en-US" baseline="0" dirty="0" smtClean="0"/>
              <a:t>.  En particular, el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asociado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manejo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seguro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excretas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refiere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garanticen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captación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conducción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seguras</a:t>
            </a:r>
            <a:r>
              <a:rPr lang="en-US" baseline="0" dirty="0" smtClean="0"/>
              <a:t> hasta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disposición</a:t>
            </a:r>
            <a:r>
              <a:rPr lang="en-US" baseline="0" dirty="0" smtClean="0"/>
              <a:t> final </a:t>
            </a:r>
            <a:r>
              <a:rPr lang="en-US" baseline="0" dirty="0" err="1" smtClean="0"/>
              <a:t>adecuada</a:t>
            </a:r>
            <a:r>
              <a:rPr lang="en-US" baseline="0" dirty="0" smtClean="0"/>
              <a:t>, de forma de </a:t>
            </a:r>
            <a:r>
              <a:rPr lang="en-US" baseline="0" dirty="0" err="1" smtClean="0"/>
              <a:t>asegurar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alejamiento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residuales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 y la </a:t>
            </a:r>
            <a:r>
              <a:rPr lang="en-US" baseline="0" dirty="0" err="1" smtClean="0"/>
              <a:t>protección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medio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ambiente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2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62720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 </a:t>
            </a:r>
            <a:r>
              <a:rPr lang="en-US" dirty="0" err="1" smtClean="0"/>
              <a:t>cuanto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alternativas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estáticos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tenemos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Depósito</a:t>
            </a:r>
            <a:r>
              <a:rPr lang="en-US" baseline="0" dirty="0" smtClean="0"/>
              <a:t> impermeable con </a:t>
            </a:r>
            <a:r>
              <a:rPr lang="en-US" baseline="0" dirty="0" err="1" smtClean="0"/>
              <a:t>vaciado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periódico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mediante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camión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barométrico</a:t>
            </a:r>
            <a:endParaRPr lang="en-US" baseline="0" dirty="0" smtClean="0"/>
          </a:p>
          <a:p>
            <a:pPr marL="0" indent="0">
              <a:buFont typeface="Arial"/>
              <a:buNone/>
            </a:pP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alternativa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aprobada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ordenanzas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departamentales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Decreto</a:t>
            </a:r>
            <a:r>
              <a:rPr lang="en-US" baseline="0" dirty="0" smtClean="0"/>
              <a:t> 78/010 (B)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catalogado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adecuada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requiere</a:t>
            </a:r>
            <a:r>
              <a:rPr lang="en-US" baseline="0" dirty="0" smtClean="0"/>
              <a:t>: </a:t>
            </a:r>
            <a:r>
              <a:rPr lang="is-IS" baseline="0" dirty="0" smtClean="0"/>
              <a:t>…</a:t>
            </a:r>
          </a:p>
          <a:p>
            <a:pPr marL="0" indent="0">
              <a:buFont typeface="Arial"/>
              <a:buNone/>
            </a:pPr>
            <a:r>
              <a:rPr lang="is-IS" baseline="0" dirty="0" smtClean="0"/>
              <a:t>Para el diseño se debe considerar: número habitantes para definir volumen, características constructivas de acuerdo a la ordenanza correspondiente, ubicación preferentemente al frente del predio para facilitar la limpieza y la posible conexión futura a red de alcantarillado si hubiera, prever la limpieza periódica con camión barométrico para lo que se debe garantizar la accesibilidad del camión</a:t>
            </a:r>
          </a:p>
          <a:p>
            <a:pPr marL="0" indent="0">
              <a:buFont typeface="Arial"/>
              <a:buNone/>
            </a:pPr>
            <a:endParaRPr lang="en-US" baseline="0" dirty="0" smtClean="0"/>
          </a:p>
          <a:p>
            <a:pPr marL="628650" lvl="1" indent="-171450">
              <a:buFont typeface="Arial"/>
              <a:buChar char="•"/>
            </a:pPr>
            <a:endParaRPr lang="en-US" baseline="0" dirty="0" smtClean="0"/>
          </a:p>
          <a:p>
            <a:pPr marL="628650" lvl="1" indent="-171450">
              <a:buFont typeface="Arial"/>
              <a:buChar char="•"/>
            </a:pP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is-IS" baseline="0" dirty="0" smtClean="0"/>
              <a:t>Fosa séptica seguida de infiltración al terreno</a:t>
            </a:r>
          </a:p>
          <a:p>
            <a:pPr marL="0" indent="0">
              <a:buFont typeface="Arial"/>
              <a:buNone/>
            </a:pPr>
            <a:r>
              <a:rPr lang="is-IS" baseline="0" dirty="0" smtClean="0"/>
              <a:t>Esta alternativa está habilitada por el Decreto 78/010 (D) pero sin especificarse las condiciones bajo las cuales puede ser utilizada. También está aprobada por </a:t>
            </a:r>
            <a:r>
              <a:rPr lang="es-ES_tradnl" baseline="0" dirty="0" smtClean="0"/>
              <a:t>algunas ordenanzas departamentales. No existe uniformidad en el criterio de aceptación: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Florida acepta para zonas rurales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Artigas, Colonia, Montevideo acepta para zonas </a:t>
            </a:r>
            <a:r>
              <a:rPr lang="es-ES_tradnl" baseline="0" dirty="0" err="1" smtClean="0"/>
              <a:t>suburganas</a:t>
            </a:r>
            <a:endParaRPr lang="es-ES_tradnl" baseline="0" dirty="0" smtClean="0"/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Maldonado para zonas balnearias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Canelones y Rocha admite inclusive para zonas urbanas si se presenta proyecto realizado por ingeniero hidráulico</a:t>
            </a:r>
          </a:p>
          <a:p>
            <a:pPr marL="0" lvl="0" indent="0">
              <a:buFont typeface="Arial"/>
              <a:buNone/>
            </a:pPr>
            <a:r>
              <a:rPr lang="es-ES_tradnl" baseline="0" dirty="0" smtClean="0"/>
              <a:t>Para ser catalogada como solución adecuada, se debe garantizar: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Ausencia descarga de efluentes fuera de la fosa séptica a menos del efluente líquido que se conduce hacia la infiltración a terreno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T</a:t>
            </a:r>
            <a:r>
              <a:rPr lang="is-IS" baseline="0" dirty="0" smtClean="0"/>
              <a:t>erreno adecuado que permita la infiltración del volumen de efluente generado sin que haya riesgo de contaminación de la napa o pozos de captación de agua</a:t>
            </a:r>
          </a:p>
          <a:p>
            <a:pPr marL="628650" lvl="1" indent="-171450">
              <a:buFont typeface="Arial"/>
              <a:buChar char="•"/>
            </a:pPr>
            <a:r>
              <a:rPr lang="is-IS" baseline="0" dirty="0" smtClean="0"/>
              <a:t>...</a:t>
            </a:r>
          </a:p>
          <a:p>
            <a:pPr marL="628650" lvl="1" indent="-171450">
              <a:buFont typeface="Arial"/>
              <a:buChar char="•"/>
            </a:pPr>
            <a:endParaRPr lang="es-ES_tradnl" baseline="0" dirty="0" smtClean="0"/>
          </a:p>
          <a:p>
            <a:pPr marL="628650" lvl="1" indent="-171450">
              <a:buFont typeface="Arial"/>
              <a:buChar char="•"/>
            </a:pPr>
            <a:endParaRPr lang="en-US" baseline="0" dirty="0" smtClean="0"/>
          </a:p>
          <a:p>
            <a:pPr marL="628650" lvl="1" indent="-171450">
              <a:buFont typeface="Arial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11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38011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/>
              <a:buNone/>
            </a:pPr>
            <a:r>
              <a:rPr lang="en-US" baseline="0" dirty="0" smtClean="0"/>
              <a:t>Las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recién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mencionadas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fueron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planteadas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resolver la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viviendas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individuales</a:t>
            </a:r>
            <a:r>
              <a:rPr lang="en-US" baseline="0" dirty="0" smtClean="0"/>
              <a:t>.</a:t>
            </a:r>
          </a:p>
          <a:p>
            <a:pPr marL="0" lvl="0" indent="0">
              <a:buFont typeface="Arial"/>
              <a:buNone/>
            </a:pPr>
            <a:endParaRPr lang="en-US" baseline="0" dirty="0" smtClean="0"/>
          </a:p>
          <a:p>
            <a:pPr marL="0" lvl="0" indent="0">
              <a:buFont typeface="Arial"/>
              <a:buNone/>
            </a:pPr>
            <a:r>
              <a:rPr lang="en-US" baseline="0" dirty="0" err="1" smtClean="0"/>
              <a:t>Cuando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quiere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aplicar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agrupaciones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viviendas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barrios o </a:t>
            </a:r>
            <a:r>
              <a:rPr lang="en-US" baseline="0" dirty="0" err="1" smtClean="0"/>
              <a:t>localidades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enteras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deben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considerarse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además</a:t>
            </a:r>
            <a:r>
              <a:rPr lang="en-US" baseline="0" dirty="0" smtClean="0"/>
              <a:t>: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En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involucran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infiltración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terreno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considerar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efecto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acumulativo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tendrá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disposición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efluentes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ambiente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12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38011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/>
              <a:buNone/>
            </a:pPr>
            <a:r>
              <a:rPr lang="en-US" baseline="0" dirty="0" err="1" smtClean="0"/>
              <a:t>Además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criterios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técnicos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existir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modelo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gestión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permita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garantizar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diseño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construcción</a:t>
            </a:r>
            <a:r>
              <a:rPr lang="en-US" baseline="0" dirty="0" smtClean="0"/>
              <a:t> O&amp;M </a:t>
            </a:r>
            <a:r>
              <a:rPr lang="en-US" baseline="0" dirty="0" err="1" smtClean="0"/>
              <a:t>serán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adecuados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sostenibles</a:t>
            </a:r>
            <a:r>
              <a:rPr lang="en-US" baseline="0" dirty="0" smtClean="0"/>
              <a:t>.</a:t>
            </a:r>
          </a:p>
          <a:p>
            <a:pPr marL="0" lvl="0" indent="0">
              <a:buFont typeface="Arial"/>
              <a:buNone/>
            </a:pPr>
            <a:endParaRPr lang="en-US" baseline="0" dirty="0" smtClean="0"/>
          </a:p>
          <a:p>
            <a:pPr marL="0" lvl="0" indent="0">
              <a:buFont typeface="Arial"/>
              <a:buNone/>
            </a:pPr>
            <a:r>
              <a:rPr lang="en-US" baseline="0" dirty="0" smtClean="0"/>
              <a:t>Para </a:t>
            </a:r>
            <a:r>
              <a:rPr lang="en-US" baseline="0" dirty="0" err="1" smtClean="0"/>
              <a:t>viabilizar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desarrollo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alternativo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permitan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contribuir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hacia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universalización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servicio</a:t>
            </a:r>
            <a:r>
              <a:rPr lang="en-US" baseline="0" dirty="0" smtClean="0"/>
              <a:t>, se </a:t>
            </a:r>
            <a:r>
              <a:rPr lang="en-US" baseline="0" dirty="0" err="1" smtClean="0"/>
              <a:t>requiere</a:t>
            </a:r>
            <a:r>
              <a:rPr lang="en-US" baseline="0" dirty="0" smtClean="0"/>
              <a:t>: </a:t>
            </a:r>
            <a:r>
              <a:rPr lang="is-IS" baseline="0" dirty="0" smtClean="0"/>
              <a:t>…</a:t>
            </a:r>
            <a:endParaRPr lang="en-US" baseline="0" dirty="0" smtClean="0"/>
          </a:p>
          <a:p>
            <a:pPr marL="0" lvl="0" indent="0"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13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38011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Los </a:t>
            </a:r>
            <a:r>
              <a:rPr lang="en-US" dirty="0" err="1" smtClean="0"/>
              <a:t>servicios</a:t>
            </a:r>
            <a:r>
              <a:rPr lang="en-US" dirty="0" smtClean="0"/>
              <a:t> de </a:t>
            </a:r>
            <a:r>
              <a:rPr lang="en-US" dirty="0" err="1" smtClean="0"/>
              <a:t>saneamiento</a:t>
            </a:r>
            <a:r>
              <a:rPr lang="en-US" dirty="0" smtClean="0"/>
              <a:t> </a:t>
            </a:r>
            <a:r>
              <a:rPr lang="en-US" dirty="0" err="1" smtClean="0"/>
              <a:t>colectivo</a:t>
            </a:r>
            <a:r>
              <a:rPr lang="en-US" dirty="0" smtClean="0"/>
              <a:t> (</a:t>
            </a:r>
            <a:r>
              <a:rPr lang="en-US" dirty="0" err="1" smtClean="0"/>
              <a:t>redes</a:t>
            </a:r>
            <a:r>
              <a:rPr lang="en-US" dirty="0" smtClean="0"/>
              <a:t> de </a:t>
            </a:r>
            <a:r>
              <a:rPr lang="en-US" dirty="0" err="1" smtClean="0"/>
              <a:t>alcantarillado</a:t>
            </a:r>
            <a:r>
              <a:rPr lang="en-US" dirty="0" smtClean="0"/>
              <a:t> y </a:t>
            </a:r>
            <a:r>
              <a:rPr lang="en-US" dirty="0" err="1" smtClean="0"/>
              <a:t>plantas</a:t>
            </a:r>
            <a:r>
              <a:rPr lang="en-US" dirty="0" smtClean="0"/>
              <a:t> de </a:t>
            </a:r>
            <a:r>
              <a:rPr lang="en-US" dirty="0" err="1" smtClean="0"/>
              <a:t>tratamiento</a:t>
            </a:r>
            <a:r>
              <a:rPr lang="en-US" dirty="0" smtClean="0"/>
              <a:t> de </a:t>
            </a:r>
            <a:r>
              <a:rPr lang="en-US" dirty="0" err="1" smtClean="0"/>
              <a:t>efluentes</a:t>
            </a:r>
            <a:r>
              <a:rPr lang="en-US" dirty="0" smtClean="0"/>
              <a:t>) son </a:t>
            </a:r>
            <a:r>
              <a:rPr lang="en-US" dirty="0" err="1" smtClean="0"/>
              <a:t>prestados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IdeM</a:t>
            </a:r>
            <a:r>
              <a:rPr lang="en-US" baseline="0" dirty="0" smtClean="0"/>
              <a:t> en la capital y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OSE en el </a:t>
            </a:r>
            <a:r>
              <a:rPr lang="en-US" baseline="0" dirty="0" err="1" smtClean="0"/>
              <a:t>resto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país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Tanto</a:t>
            </a:r>
            <a:r>
              <a:rPr lang="en-US" baseline="0" dirty="0" smtClean="0"/>
              <a:t> OSE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IdeM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participan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todo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proceso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desde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concepción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sistema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pasando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diseño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construcción</a:t>
            </a:r>
            <a:r>
              <a:rPr lang="en-US" baseline="0" dirty="0" smtClean="0"/>
              <a:t> y hasta la </a:t>
            </a:r>
            <a:r>
              <a:rPr lang="en-US" baseline="0" dirty="0" err="1" smtClean="0"/>
              <a:t>etapa</a:t>
            </a:r>
            <a:r>
              <a:rPr lang="en-US" baseline="0" dirty="0" smtClean="0"/>
              <a:t> de O&amp;M.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 URSEA se </a:t>
            </a:r>
            <a:r>
              <a:rPr lang="en-US" baseline="0" dirty="0" err="1" smtClean="0"/>
              <a:t>encarga</a:t>
            </a:r>
            <a:r>
              <a:rPr lang="en-US" baseline="0" dirty="0" smtClean="0"/>
              <a:t> de regular la </a:t>
            </a:r>
            <a:r>
              <a:rPr lang="en-US" baseline="0" dirty="0" err="1" smtClean="0"/>
              <a:t>calidad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seguridad</a:t>
            </a:r>
            <a:r>
              <a:rPr lang="en-US" baseline="0" dirty="0" smtClean="0"/>
              <a:t> en la </a:t>
            </a:r>
            <a:r>
              <a:rPr lang="en-US" baseline="0" dirty="0" err="1" smtClean="0"/>
              <a:t>prestación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fiscalizando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instituciones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prestadoras</a:t>
            </a:r>
            <a:r>
              <a:rPr lang="en-US" baseline="0" dirty="0" smtClean="0"/>
              <a:t>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 el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estático</a:t>
            </a:r>
            <a:r>
              <a:rPr lang="en-US" baseline="0" dirty="0" smtClean="0"/>
              <a:t>, son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Intendencias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Departamentales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quienes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aprueban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aplicar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cuando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propietario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gestiona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permiso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construcción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vivienda</a:t>
            </a:r>
            <a:r>
              <a:rPr lang="en-US" baseline="0" dirty="0" smtClean="0"/>
              <a:t> (o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emprendimiento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Intendencias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tienen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cargo la </a:t>
            </a:r>
            <a:r>
              <a:rPr lang="en-US" baseline="0" dirty="0" err="1" smtClean="0"/>
              <a:t>habilitación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barométrica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en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respecta</a:t>
            </a:r>
            <a:r>
              <a:rPr lang="en-US" baseline="0" dirty="0" smtClean="0"/>
              <a:t> al control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la O&amp;M de 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luego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construidos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responsabilidades</a:t>
            </a:r>
            <a:r>
              <a:rPr lang="en-US" baseline="0" dirty="0" smtClean="0"/>
              <a:t> no son </a:t>
            </a:r>
            <a:r>
              <a:rPr lang="en-US" baseline="0" dirty="0" err="1" smtClean="0"/>
              <a:t>claras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digo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no son </a:t>
            </a:r>
            <a:r>
              <a:rPr lang="en-US" baseline="0" dirty="0" err="1" smtClean="0"/>
              <a:t>claras</a:t>
            </a:r>
            <a:r>
              <a:rPr lang="en-US" baseline="0" dirty="0" smtClean="0"/>
              <a:t>: 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De </a:t>
            </a:r>
            <a:r>
              <a:rPr lang="en-US" baseline="0" dirty="0" err="1" smtClean="0"/>
              <a:t>acuerdo</a:t>
            </a:r>
            <a:r>
              <a:rPr lang="en-US" baseline="0" dirty="0" smtClean="0"/>
              <a:t> a la Ley </a:t>
            </a:r>
            <a:r>
              <a:rPr lang="en-US" baseline="0" dirty="0" err="1" smtClean="0"/>
              <a:t>Orgánica</a:t>
            </a:r>
            <a:r>
              <a:rPr lang="en-US" baseline="0" dirty="0" smtClean="0"/>
              <a:t> de OSE y la Ley </a:t>
            </a:r>
            <a:r>
              <a:rPr lang="en-US" baseline="0" dirty="0" err="1" smtClean="0"/>
              <a:t>Orgánica</a:t>
            </a:r>
            <a:r>
              <a:rPr lang="en-US" baseline="0" dirty="0" smtClean="0"/>
              <a:t> Municipal, </a:t>
            </a:r>
            <a:r>
              <a:rPr lang="en-US" baseline="0" dirty="0" err="1" smtClean="0"/>
              <a:t>podría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interpretarse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instituciones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tienen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responsabilidad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fiscalización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funcionamiento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Pero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Decreto</a:t>
            </a:r>
            <a:r>
              <a:rPr lang="en-US" baseline="0" dirty="0" smtClean="0"/>
              <a:t> 78/010 se </a:t>
            </a:r>
            <a:r>
              <a:rPr lang="en-US" baseline="0" dirty="0" err="1" smtClean="0"/>
              <a:t>plantea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competencias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municipales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excepto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alcantarillado</a:t>
            </a:r>
            <a:r>
              <a:rPr lang="en-US" baseline="0" dirty="0" smtClean="0"/>
              <a:t> en el interior del </a:t>
            </a:r>
            <a:r>
              <a:rPr lang="en-US" baseline="0" dirty="0" err="1" smtClean="0"/>
              <a:t>país</a:t>
            </a:r>
            <a:r>
              <a:rPr lang="en-US" baseline="0" dirty="0" smtClean="0"/>
              <a:t>) y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establece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responsabilidad</a:t>
            </a:r>
            <a:r>
              <a:rPr lang="en-US" baseline="0" dirty="0" smtClean="0"/>
              <a:t> de OSE en la </a:t>
            </a:r>
            <a:r>
              <a:rPr lang="en-US" baseline="0" dirty="0" err="1" smtClean="0"/>
              <a:t>prestación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gestión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de “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disposición</a:t>
            </a:r>
            <a:r>
              <a:rPr lang="en-US" baseline="0" dirty="0" smtClean="0"/>
              <a:t> final, </a:t>
            </a:r>
            <a:r>
              <a:rPr lang="en-US" baseline="0" dirty="0" err="1" smtClean="0"/>
              <a:t>cualquiera</a:t>
            </a:r>
            <a:r>
              <a:rPr lang="en-US" baseline="0" dirty="0" smtClean="0"/>
              <a:t> sea el </a:t>
            </a:r>
            <a:r>
              <a:rPr lang="en-US" baseline="0" dirty="0" err="1" smtClean="0"/>
              <a:t>método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transporte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efluentes</a:t>
            </a:r>
            <a:r>
              <a:rPr lang="en-US" baseline="0" dirty="0" smtClean="0"/>
              <a:t>”, </a:t>
            </a:r>
            <a:r>
              <a:rPr lang="en-US" baseline="0" dirty="0" err="1" smtClean="0"/>
              <a:t>pudiendo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llevar</a:t>
            </a:r>
            <a:r>
              <a:rPr lang="en-US" baseline="0" dirty="0" smtClean="0"/>
              <a:t> a la </a:t>
            </a:r>
            <a:r>
              <a:rPr lang="en-US" baseline="0" dirty="0" err="1" smtClean="0"/>
              <a:t>interpretación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individuales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alternativas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disposición</a:t>
            </a:r>
            <a:r>
              <a:rPr lang="en-US" baseline="0" dirty="0" smtClean="0"/>
              <a:t> final.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0" indent="0">
              <a:buFont typeface="Arial"/>
              <a:buNone/>
            </a:pPr>
            <a:r>
              <a:rPr lang="en-US" baseline="0" dirty="0" smtClean="0"/>
              <a:t>El MVOTMA, a </a:t>
            </a:r>
            <a:r>
              <a:rPr lang="en-US" baseline="0" dirty="0" err="1" smtClean="0"/>
              <a:t>través</a:t>
            </a:r>
            <a:r>
              <a:rPr lang="en-US" baseline="0" dirty="0" smtClean="0"/>
              <a:t> de la DINAGUA,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responsible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elaboración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políticas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nacionales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materia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 potable y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. Y el MSP </a:t>
            </a:r>
            <a:r>
              <a:rPr lang="en-US" baseline="0" dirty="0" err="1" smtClean="0"/>
              <a:t>tiene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participación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estar</a:t>
            </a:r>
            <a:r>
              <a:rPr lang="en-US" baseline="0" dirty="0" smtClean="0"/>
              <a:t> a cargo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políticas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sanitarias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relacionadas</a:t>
            </a:r>
            <a:r>
              <a:rPr lang="en-US" baseline="0" dirty="0" smtClean="0"/>
              <a:t> con el </a:t>
            </a:r>
            <a:r>
              <a:rPr lang="en-US" baseline="0" dirty="0" err="1" smtClean="0"/>
              <a:t>abastecimiento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 potable y con el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.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14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4241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 Ley No 18610 de </a:t>
            </a:r>
            <a:r>
              <a:rPr lang="en-US" dirty="0" err="1" smtClean="0"/>
              <a:t>Política</a:t>
            </a:r>
            <a:r>
              <a:rPr lang="en-US" dirty="0" smtClean="0"/>
              <a:t> </a:t>
            </a:r>
            <a:r>
              <a:rPr lang="en-US" dirty="0" err="1" smtClean="0"/>
              <a:t>Nacional</a:t>
            </a:r>
            <a:r>
              <a:rPr lang="en-US" dirty="0" smtClean="0"/>
              <a:t> de </a:t>
            </a:r>
            <a:r>
              <a:rPr lang="en-US" dirty="0" err="1" smtClean="0"/>
              <a:t>Aguas</a:t>
            </a:r>
            <a:r>
              <a:rPr lang="en-US" dirty="0" smtClean="0"/>
              <a:t> </a:t>
            </a:r>
            <a:r>
              <a:rPr lang="en-US" dirty="0" err="1" smtClean="0"/>
              <a:t>establece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“el </a:t>
            </a:r>
            <a:r>
              <a:rPr lang="en-US" dirty="0" err="1" smtClean="0"/>
              <a:t>objetivo</a:t>
            </a:r>
            <a:r>
              <a:rPr lang="en-US" dirty="0" smtClean="0"/>
              <a:t> de la </a:t>
            </a:r>
            <a:r>
              <a:rPr lang="en-US" dirty="0" err="1" smtClean="0"/>
              <a:t>política</a:t>
            </a:r>
            <a:r>
              <a:rPr lang="en-US" dirty="0" smtClean="0"/>
              <a:t> en </a:t>
            </a:r>
            <a:r>
              <a:rPr lang="en-US" dirty="0" err="1" smtClean="0"/>
              <a:t>agua</a:t>
            </a:r>
            <a:r>
              <a:rPr lang="en-US" dirty="0" smtClean="0"/>
              <a:t> potable y </a:t>
            </a:r>
            <a:r>
              <a:rPr lang="en-US" dirty="0" err="1" smtClean="0"/>
              <a:t>saneamiento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asegurar</a:t>
            </a:r>
            <a:r>
              <a:rPr lang="en-US" dirty="0" smtClean="0"/>
              <a:t> la </a:t>
            </a:r>
            <a:r>
              <a:rPr lang="en-US" dirty="0" err="1" smtClean="0"/>
              <a:t>universalidad</a:t>
            </a:r>
            <a:r>
              <a:rPr lang="en-US" dirty="0" smtClean="0"/>
              <a:t> del </a:t>
            </a:r>
            <a:r>
              <a:rPr lang="en-US" dirty="0" err="1" smtClean="0"/>
              <a:t>acceso</a:t>
            </a:r>
            <a:r>
              <a:rPr lang="en-US" dirty="0" smtClean="0"/>
              <a:t> a los </a:t>
            </a:r>
            <a:r>
              <a:rPr lang="en-US" dirty="0" err="1" smtClean="0"/>
              <a:t>mismos</a:t>
            </a:r>
            <a:r>
              <a:rPr lang="en-US" dirty="0" smtClean="0"/>
              <a:t>”. Y define </a:t>
            </a:r>
            <a:r>
              <a:rPr lang="en-US" dirty="0" err="1" smtClean="0"/>
              <a:t>saneamiento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el “</a:t>
            </a:r>
            <a:r>
              <a:rPr lang="en-US" dirty="0" err="1" smtClean="0"/>
              <a:t>alcantarillado</a:t>
            </a:r>
            <a:r>
              <a:rPr lang="en-US" dirty="0" smtClean="0"/>
              <a:t> </a:t>
            </a:r>
            <a:r>
              <a:rPr lang="en-US" dirty="0" err="1" smtClean="0"/>
              <a:t>sanitario</a:t>
            </a:r>
            <a:r>
              <a:rPr lang="en-US" dirty="0" smtClean="0"/>
              <a:t> u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evacuación</a:t>
            </a:r>
            <a:r>
              <a:rPr lang="en-US" dirty="0" smtClean="0"/>
              <a:t>, </a:t>
            </a:r>
            <a:r>
              <a:rPr lang="en-US" dirty="0" err="1" smtClean="0"/>
              <a:t>tratamiento</a:t>
            </a:r>
            <a:r>
              <a:rPr lang="en-US" dirty="0" smtClean="0"/>
              <a:t> o </a:t>
            </a:r>
            <a:r>
              <a:rPr lang="en-US" dirty="0" err="1" smtClean="0"/>
              <a:t>disposición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aguas</a:t>
            </a:r>
            <a:r>
              <a:rPr lang="en-US" dirty="0" smtClean="0"/>
              <a:t> </a:t>
            </a:r>
            <a:r>
              <a:rPr lang="en-US" dirty="0" err="1" smtClean="0"/>
              <a:t>servidas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En el </a:t>
            </a:r>
            <a:r>
              <a:rPr lang="en-US" dirty="0" err="1" smtClean="0"/>
              <a:t>año</a:t>
            </a:r>
            <a:r>
              <a:rPr lang="en-US" dirty="0" smtClean="0"/>
              <a:t> 2010 se </a:t>
            </a:r>
            <a:r>
              <a:rPr lang="en-US" dirty="0" err="1" smtClean="0"/>
              <a:t>aprobó</a:t>
            </a:r>
            <a:r>
              <a:rPr lang="en-US" dirty="0" smtClean="0"/>
              <a:t> el </a:t>
            </a:r>
            <a:r>
              <a:rPr lang="en-US" dirty="0" err="1" smtClean="0"/>
              <a:t>Decreto</a:t>
            </a:r>
            <a:r>
              <a:rPr lang="en-US" dirty="0" smtClean="0"/>
              <a:t> 78/010 </a:t>
            </a:r>
            <a:r>
              <a:rPr lang="en-US" dirty="0" err="1" smtClean="0"/>
              <a:t>reglamentario</a:t>
            </a:r>
            <a:r>
              <a:rPr lang="en-US" dirty="0" smtClean="0"/>
              <a:t> de la ley. En el </a:t>
            </a:r>
            <a:r>
              <a:rPr lang="en-US" dirty="0" err="1" smtClean="0"/>
              <a:t>mismo</a:t>
            </a:r>
            <a:r>
              <a:rPr lang="en-US" dirty="0" smtClean="0"/>
              <a:t> se define el </a:t>
            </a:r>
            <a:r>
              <a:rPr lang="en-US" dirty="0" err="1" smtClean="0"/>
              <a:t>saneamiento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el </a:t>
            </a:r>
            <a:r>
              <a:rPr lang="en-US" dirty="0" err="1" smtClean="0"/>
              <a:t>acceso</a:t>
            </a:r>
            <a:r>
              <a:rPr lang="en-US" dirty="0" smtClean="0"/>
              <a:t> a </a:t>
            </a:r>
            <a:r>
              <a:rPr lang="en-US" dirty="0" err="1" smtClean="0"/>
              <a:t>procesos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apropiados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disposición</a:t>
            </a:r>
            <a:r>
              <a:rPr lang="en-US" baseline="0" dirty="0" smtClean="0"/>
              <a:t> final de </a:t>
            </a:r>
            <a:r>
              <a:rPr lang="en-US" baseline="0" dirty="0" err="1" smtClean="0"/>
              <a:t>líquidos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residulaes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tanto</a:t>
            </a:r>
            <a:r>
              <a:rPr lang="en-US" baseline="0" dirty="0" smtClean="0"/>
              <a:t> in situ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externamente</a:t>
            </a:r>
            <a:r>
              <a:rPr lang="en-US" baseline="0" dirty="0" smtClean="0"/>
              <a:t> (en </a:t>
            </a:r>
            <a:r>
              <a:rPr lang="en-US" baseline="0" dirty="0" err="1" smtClean="0"/>
              <a:t>este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incluyen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almacenamiento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transporte</a:t>
            </a:r>
            <a:r>
              <a:rPr lang="en-US" baseline="0" dirty="0" smtClean="0"/>
              <a:t> hasta el </a:t>
            </a:r>
            <a:r>
              <a:rPr lang="en-US" baseline="0" dirty="0" err="1" smtClean="0"/>
              <a:t>sitio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disposición</a:t>
            </a:r>
            <a:r>
              <a:rPr lang="en-US" baseline="0" dirty="0" smtClean="0"/>
              <a:t> final o </a:t>
            </a:r>
            <a:r>
              <a:rPr lang="en-US" baseline="0" dirty="0" err="1" smtClean="0"/>
              <a:t>reuso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plantea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viables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desde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punto</a:t>
            </a:r>
            <a:r>
              <a:rPr lang="en-US" baseline="0" dirty="0" smtClean="0"/>
              <a:t> de vista </a:t>
            </a:r>
            <a:r>
              <a:rPr lang="en-US" baseline="0" dirty="0" err="1" smtClean="0"/>
              <a:t>ambiental</a:t>
            </a:r>
            <a:r>
              <a:rPr lang="en-US" baseline="0" dirty="0" smtClean="0"/>
              <a:t>, territorial, de </a:t>
            </a:r>
            <a:r>
              <a:rPr lang="en-US" baseline="0" dirty="0" err="1" smtClean="0"/>
              <a:t>salubridad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económico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Entre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alternativas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están</a:t>
            </a:r>
            <a:r>
              <a:rPr lang="en-US" baseline="0" dirty="0" smtClean="0"/>
              <a:t>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15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38011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departamentos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soluciones</a:t>
            </a:r>
            <a:r>
              <a:rPr lang="en-US" dirty="0" smtClean="0"/>
              <a:t> de </a:t>
            </a:r>
            <a:r>
              <a:rPr lang="en-US" dirty="0" err="1" smtClean="0"/>
              <a:t>saneamiento</a:t>
            </a:r>
            <a:r>
              <a:rPr lang="en-US" dirty="0" smtClean="0"/>
              <a:t> </a:t>
            </a:r>
            <a:r>
              <a:rPr lang="en-US" dirty="0" err="1" smtClean="0"/>
              <a:t>admitidas</a:t>
            </a:r>
            <a:r>
              <a:rPr lang="en-US" dirty="0" smtClean="0"/>
              <a:t> </a:t>
            </a:r>
            <a:r>
              <a:rPr lang="en-US" dirty="0" err="1" smtClean="0"/>
              <a:t>parten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criterio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hogar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contar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instalaciones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sanitarias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baño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exclusivo</a:t>
            </a:r>
            <a:r>
              <a:rPr lang="en-US" baseline="0" dirty="0" smtClean="0"/>
              <a:t>,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solución</a:t>
            </a:r>
            <a:r>
              <a:rPr lang="en-US" dirty="0" smtClean="0"/>
              <a:t> </a:t>
            </a:r>
            <a:r>
              <a:rPr lang="en-US" dirty="0" err="1" smtClean="0"/>
              <a:t>aceptada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excelencia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de </a:t>
            </a:r>
            <a:r>
              <a:rPr lang="en-US" dirty="0" err="1" smtClean="0"/>
              <a:t>depósitos</a:t>
            </a:r>
            <a:r>
              <a:rPr lang="en-US" dirty="0" smtClean="0"/>
              <a:t> </a:t>
            </a:r>
            <a:r>
              <a:rPr lang="en-US" dirty="0" err="1" smtClean="0"/>
              <a:t>impermeables</a:t>
            </a:r>
            <a:r>
              <a:rPr lang="en-US" dirty="0" smtClean="0"/>
              <a:t> con </a:t>
            </a:r>
            <a:r>
              <a:rPr lang="en-US" dirty="0" err="1" smtClean="0"/>
              <a:t>vaciado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barométrica</a:t>
            </a:r>
            <a:r>
              <a:rPr lang="en-US" dirty="0" smtClean="0"/>
              <a:t>. Sin embargo en </a:t>
            </a:r>
            <a:r>
              <a:rPr lang="en-US" dirty="0" err="1" smtClean="0"/>
              <a:t>algún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 la </a:t>
            </a:r>
            <a:r>
              <a:rPr lang="en-US" dirty="0" err="1" smtClean="0"/>
              <a:t>Intendencia</a:t>
            </a:r>
            <a:r>
              <a:rPr lang="en-US" dirty="0" smtClean="0"/>
              <a:t> </a:t>
            </a:r>
            <a:r>
              <a:rPr lang="en-US" dirty="0" err="1" smtClean="0"/>
              <a:t>desestimula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sabe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muchas</a:t>
            </a:r>
            <a:r>
              <a:rPr lang="en-US" dirty="0" smtClean="0"/>
              <a:t> </a:t>
            </a:r>
            <a:r>
              <a:rPr lang="en-US" dirty="0" err="1" smtClean="0"/>
              <a:t>veces</a:t>
            </a:r>
            <a:r>
              <a:rPr lang="en-US" dirty="0" smtClean="0"/>
              <a:t> </a:t>
            </a:r>
            <a:r>
              <a:rPr lang="en-US" dirty="0" err="1" smtClean="0"/>
              <a:t>estas</a:t>
            </a:r>
            <a:r>
              <a:rPr lang="en-US" dirty="0" smtClean="0"/>
              <a:t> </a:t>
            </a:r>
            <a:r>
              <a:rPr lang="en-US" dirty="0" err="1" smtClean="0"/>
              <a:t>soluciones</a:t>
            </a:r>
            <a:r>
              <a:rPr lang="en-US" dirty="0" smtClean="0"/>
              <a:t> </a:t>
            </a:r>
            <a:r>
              <a:rPr lang="en-US" dirty="0" err="1" smtClean="0"/>
              <a:t>terminan</a:t>
            </a:r>
            <a:r>
              <a:rPr lang="en-US" dirty="0" smtClean="0"/>
              <a:t> </a:t>
            </a:r>
            <a:r>
              <a:rPr lang="en-US" dirty="0" err="1" smtClean="0"/>
              <a:t>transformándose</a:t>
            </a:r>
            <a:r>
              <a:rPr lang="en-US" dirty="0" smtClean="0"/>
              <a:t> en </a:t>
            </a:r>
            <a:r>
              <a:rPr lang="en-US" dirty="0" err="1" smtClean="0"/>
              <a:t>depósitos</a:t>
            </a:r>
            <a:r>
              <a:rPr lang="en-US" dirty="0" smtClean="0"/>
              <a:t> </a:t>
            </a:r>
            <a:r>
              <a:rPr lang="en-US" dirty="0" err="1" smtClean="0"/>
              <a:t>filtrantes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del </a:t>
            </a:r>
            <a:r>
              <a:rPr lang="en-US" dirty="0" err="1" smtClean="0"/>
              <a:t>área</a:t>
            </a:r>
            <a:r>
              <a:rPr lang="en-US" dirty="0" smtClean="0"/>
              <a:t> </a:t>
            </a:r>
            <a:r>
              <a:rPr lang="en-US" dirty="0" err="1" smtClean="0"/>
              <a:t>urbana</a:t>
            </a:r>
            <a:r>
              <a:rPr lang="en-US" dirty="0" smtClean="0"/>
              <a:t> (</a:t>
            </a:r>
            <a:r>
              <a:rPr lang="en-US" dirty="0" err="1" smtClean="0"/>
              <a:t>ej</a:t>
            </a:r>
            <a:r>
              <a:rPr lang="en-US" dirty="0" smtClean="0"/>
              <a:t> Maldonado)</a:t>
            </a:r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solución</a:t>
            </a:r>
            <a:r>
              <a:rPr lang="en-US" dirty="0" smtClean="0"/>
              <a:t> de </a:t>
            </a:r>
            <a:r>
              <a:rPr lang="en-US" dirty="0" err="1" smtClean="0"/>
              <a:t>depósitos</a:t>
            </a:r>
            <a:r>
              <a:rPr lang="en-US" dirty="0" smtClean="0"/>
              <a:t> </a:t>
            </a:r>
            <a:r>
              <a:rPr lang="en-US" dirty="0" err="1" smtClean="0"/>
              <a:t>filtrantes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admitida</a:t>
            </a:r>
            <a:r>
              <a:rPr lang="en-US" dirty="0" smtClean="0"/>
              <a:t> </a:t>
            </a:r>
            <a:r>
              <a:rPr lang="en-US" dirty="0" err="1" smtClean="0"/>
              <a:t>únicamente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zona</a:t>
            </a:r>
            <a:r>
              <a:rPr lang="en-US" baseline="0" dirty="0" smtClean="0"/>
              <a:t> rural.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en Cerro Largo 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plantea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cuando</a:t>
            </a:r>
            <a:r>
              <a:rPr lang="en-US" baseline="0" dirty="0" smtClean="0"/>
              <a:t> hay </a:t>
            </a:r>
            <a:r>
              <a:rPr lang="en-US" baseline="0" dirty="0" err="1" smtClean="0"/>
              <a:t>problemas</a:t>
            </a:r>
            <a:r>
              <a:rPr lang="en-US" baseline="0" dirty="0" smtClean="0"/>
              <a:t> con la </a:t>
            </a:r>
            <a:r>
              <a:rPr lang="en-US" baseline="0" dirty="0" err="1" smtClean="0"/>
              <a:t>operación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depósitos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impermeables</a:t>
            </a:r>
            <a:r>
              <a:rPr lang="en-US" baseline="0" dirty="0" smtClean="0"/>
              <a:t> (la </a:t>
            </a:r>
            <a:r>
              <a:rPr lang="en-US" baseline="0" dirty="0" err="1" smtClean="0"/>
              <a:t>Intendencia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recomienda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ese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). Y en Durazno se </a:t>
            </a:r>
            <a:r>
              <a:rPr lang="en-US" baseline="0" dirty="0" err="1" smtClean="0"/>
              <a:t>plantea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recibir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únicamente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secundarias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efluentes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seguidas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infiltración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plantean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suburbanas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rurales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según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departamento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ejemplo</a:t>
            </a:r>
            <a:r>
              <a:rPr lang="en-US" baseline="0" dirty="0" smtClean="0"/>
              <a:t> en Canelones se </a:t>
            </a:r>
            <a:r>
              <a:rPr lang="en-US" baseline="0" dirty="0" err="1" smtClean="0"/>
              <a:t>admite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presentar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proyecto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firmado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Hidráulico</a:t>
            </a:r>
            <a:r>
              <a:rPr lang="en-US" baseline="0" dirty="0" smtClean="0"/>
              <a:t>, con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urbana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 en </a:t>
            </a:r>
            <a:r>
              <a:rPr lang="en-US" baseline="0" dirty="0" err="1" smtClean="0"/>
              <a:t>algunos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departamentos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admiten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otras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humedales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construidos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sitio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plantas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compactas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ej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reúso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riego</a:t>
            </a:r>
            <a:r>
              <a:rPr lang="en-US" baseline="0" dirty="0" smtClean="0"/>
              <a:t>, etc.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 Durazno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único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departamento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mencionan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letrinas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posible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se define a la </a:t>
            </a:r>
            <a:r>
              <a:rPr lang="en-US" baseline="0" dirty="0" err="1" smtClean="0"/>
              <a:t>letrina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sistema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descarga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depósito</a:t>
            </a:r>
            <a:r>
              <a:rPr lang="en-US" baseline="0" dirty="0" smtClean="0"/>
              <a:t> impermeable </a:t>
            </a:r>
            <a:r>
              <a:rPr lang="en-US" baseline="0" dirty="0" err="1" smtClean="0"/>
              <a:t>ubicado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fuera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letrina</a:t>
            </a:r>
            <a:r>
              <a:rPr lang="en-US" baseline="0" dirty="0" smtClean="0"/>
              <a:t> (y no el </a:t>
            </a:r>
            <a:r>
              <a:rPr lang="en-US" baseline="0" dirty="0" err="1" smtClean="0"/>
              <a:t>sistema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clásico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donde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artefacto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sanitario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descarga</a:t>
            </a:r>
            <a:r>
              <a:rPr lang="en-US" baseline="0" dirty="0" smtClean="0"/>
              <a:t> a un </a:t>
            </a:r>
            <a:r>
              <a:rPr lang="en-US" baseline="0" dirty="0" err="1" smtClean="0"/>
              <a:t>pozo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filtrante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ubicado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debajo</a:t>
            </a:r>
            <a:r>
              <a:rPr lang="en-US" baseline="0" dirty="0" smtClean="0"/>
              <a:t>)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 </a:t>
            </a:r>
            <a:r>
              <a:rPr lang="en-US" baseline="0" dirty="0" err="1" smtClean="0"/>
              <a:t>mayoría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departamentos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cuentan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ordenanza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instalaciones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sanitarias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internas</a:t>
            </a:r>
            <a:r>
              <a:rPr lang="en-US" baseline="0" dirty="0" smtClean="0"/>
              <a:t> o de </a:t>
            </a:r>
            <a:r>
              <a:rPr lang="en-US" baseline="0" dirty="0" err="1" smtClean="0"/>
              <a:t>construcción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donde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definen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alternativas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. En el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de Artigas, Salto y Colonia, se </a:t>
            </a:r>
            <a:r>
              <a:rPr lang="en-US" baseline="0" dirty="0" err="1" smtClean="0"/>
              <a:t>utiliza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ordenanza</a:t>
            </a:r>
            <a:r>
              <a:rPr lang="en-US" baseline="0" dirty="0" smtClean="0"/>
              <a:t> de Montevideo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referencia</a:t>
            </a:r>
            <a:r>
              <a:rPr lang="en-US" baseline="0" dirty="0" smtClean="0"/>
              <a:t>. En Tacuarembó, Rivera, Cerro Largo y Flores no se </a:t>
            </a:r>
            <a:r>
              <a:rPr lang="en-US" baseline="0" dirty="0" err="1" smtClean="0"/>
              <a:t>utiliza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ordenanza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son los </a:t>
            </a:r>
            <a:r>
              <a:rPr lang="en-US" baseline="0" dirty="0" err="1" smtClean="0"/>
              <a:t>técnicos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intervinientes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proceso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aprobación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quienes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evalúan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avalan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. En el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de Maldonado </a:t>
            </a:r>
            <a:r>
              <a:rPr lang="en-US" baseline="0" dirty="0" err="1" smtClean="0"/>
              <a:t>sí</a:t>
            </a:r>
            <a:r>
              <a:rPr lang="en-US" baseline="0" dirty="0" smtClean="0"/>
              <a:t> hay </a:t>
            </a:r>
            <a:r>
              <a:rPr lang="en-US" baseline="0" dirty="0" err="1" smtClean="0"/>
              <a:t>ordenanza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técnicos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toman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rol</a:t>
            </a:r>
            <a:r>
              <a:rPr lang="en-US" baseline="0" dirty="0" smtClean="0"/>
              <a:t> en la </a:t>
            </a:r>
            <a:r>
              <a:rPr lang="en-US" baseline="0" dirty="0" err="1" smtClean="0"/>
              <a:t>definición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desestimulando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algunas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impulsando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otras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16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435492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departamentos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soluciones</a:t>
            </a:r>
            <a:r>
              <a:rPr lang="en-US" dirty="0" smtClean="0"/>
              <a:t> de </a:t>
            </a:r>
            <a:r>
              <a:rPr lang="en-US" dirty="0" err="1" smtClean="0"/>
              <a:t>saneamiento</a:t>
            </a:r>
            <a:r>
              <a:rPr lang="en-US" dirty="0" smtClean="0"/>
              <a:t> </a:t>
            </a:r>
            <a:r>
              <a:rPr lang="en-US" dirty="0" err="1" smtClean="0"/>
              <a:t>admitidas</a:t>
            </a:r>
            <a:r>
              <a:rPr lang="en-US" dirty="0" smtClean="0"/>
              <a:t> </a:t>
            </a:r>
            <a:r>
              <a:rPr lang="en-US" dirty="0" err="1" smtClean="0"/>
              <a:t>parten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criterio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hogar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contar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instalaciones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sanitarias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baño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exclusivo</a:t>
            </a:r>
            <a:r>
              <a:rPr lang="en-US" baseline="0" dirty="0" smtClean="0"/>
              <a:t>,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solución</a:t>
            </a:r>
            <a:r>
              <a:rPr lang="en-US" dirty="0" smtClean="0"/>
              <a:t> </a:t>
            </a:r>
            <a:r>
              <a:rPr lang="en-US" dirty="0" err="1" smtClean="0"/>
              <a:t>aceptada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excelencia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de </a:t>
            </a:r>
            <a:r>
              <a:rPr lang="en-US" dirty="0" err="1" smtClean="0"/>
              <a:t>depósitos</a:t>
            </a:r>
            <a:r>
              <a:rPr lang="en-US" dirty="0" smtClean="0"/>
              <a:t> </a:t>
            </a:r>
            <a:r>
              <a:rPr lang="en-US" dirty="0" err="1" smtClean="0"/>
              <a:t>impermeables</a:t>
            </a:r>
            <a:r>
              <a:rPr lang="en-US" dirty="0" smtClean="0"/>
              <a:t> con </a:t>
            </a:r>
            <a:r>
              <a:rPr lang="en-US" dirty="0" err="1" smtClean="0"/>
              <a:t>vaciado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barométrica</a:t>
            </a:r>
            <a:r>
              <a:rPr lang="en-US" dirty="0" smtClean="0"/>
              <a:t>. Sin embargo en </a:t>
            </a:r>
            <a:r>
              <a:rPr lang="en-US" dirty="0" err="1" smtClean="0"/>
              <a:t>algún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 la </a:t>
            </a:r>
            <a:r>
              <a:rPr lang="en-US" dirty="0" err="1" smtClean="0"/>
              <a:t>Intendencia</a:t>
            </a:r>
            <a:r>
              <a:rPr lang="en-US" dirty="0" smtClean="0"/>
              <a:t> </a:t>
            </a:r>
            <a:r>
              <a:rPr lang="en-US" dirty="0" err="1" smtClean="0"/>
              <a:t>desestimula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sabe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muchas</a:t>
            </a:r>
            <a:r>
              <a:rPr lang="en-US" dirty="0" smtClean="0"/>
              <a:t> </a:t>
            </a:r>
            <a:r>
              <a:rPr lang="en-US" dirty="0" err="1" smtClean="0"/>
              <a:t>veces</a:t>
            </a:r>
            <a:r>
              <a:rPr lang="en-US" dirty="0" smtClean="0"/>
              <a:t> </a:t>
            </a:r>
            <a:r>
              <a:rPr lang="en-US" dirty="0" err="1" smtClean="0"/>
              <a:t>estas</a:t>
            </a:r>
            <a:r>
              <a:rPr lang="en-US" dirty="0" smtClean="0"/>
              <a:t> </a:t>
            </a:r>
            <a:r>
              <a:rPr lang="en-US" dirty="0" err="1" smtClean="0"/>
              <a:t>soluciones</a:t>
            </a:r>
            <a:r>
              <a:rPr lang="en-US" dirty="0" smtClean="0"/>
              <a:t> </a:t>
            </a:r>
            <a:r>
              <a:rPr lang="en-US" dirty="0" err="1" smtClean="0"/>
              <a:t>terminan</a:t>
            </a:r>
            <a:r>
              <a:rPr lang="en-US" dirty="0" smtClean="0"/>
              <a:t> </a:t>
            </a:r>
            <a:r>
              <a:rPr lang="en-US" dirty="0" err="1" smtClean="0"/>
              <a:t>transformándose</a:t>
            </a:r>
            <a:r>
              <a:rPr lang="en-US" dirty="0" smtClean="0"/>
              <a:t> en </a:t>
            </a:r>
            <a:r>
              <a:rPr lang="en-US" dirty="0" err="1" smtClean="0"/>
              <a:t>depósitos</a:t>
            </a:r>
            <a:r>
              <a:rPr lang="en-US" dirty="0" smtClean="0"/>
              <a:t> </a:t>
            </a:r>
            <a:r>
              <a:rPr lang="en-US" dirty="0" err="1" smtClean="0"/>
              <a:t>filtrantes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del </a:t>
            </a:r>
            <a:r>
              <a:rPr lang="en-US" dirty="0" err="1" smtClean="0"/>
              <a:t>área</a:t>
            </a:r>
            <a:r>
              <a:rPr lang="en-US" dirty="0" smtClean="0"/>
              <a:t> </a:t>
            </a:r>
            <a:r>
              <a:rPr lang="en-US" dirty="0" err="1" smtClean="0"/>
              <a:t>urbana</a:t>
            </a:r>
            <a:r>
              <a:rPr lang="en-US" dirty="0" smtClean="0"/>
              <a:t> (</a:t>
            </a:r>
            <a:r>
              <a:rPr lang="en-US" dirty="0" err="1" smtClean="0"/>
              <a:t>ej</a:t>
            </a:r>
            <a:r>
              <a:rPr lang="en-US" dirty="0" smtClean="0"/>
              <a:t> Maldonado)</a:t>
            </a:r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solución</a:t>
            </a:r>
            <a:r>
              <a:rPr lang="en-US" dirty="0" smtClean="0"/>
              <a:t> de </a:t>
            </a:r>
            <a:r>
              <a:rPr lang="en-US" dirty="0" err="1" smtClean="0"/>
              <a:t>depósitos</a:t>
            </a:r>
            <a:r>
              <a:rPr lang="en-US" dirty="0" smtClean="0"/>
              <a:t> </a:t>
            </a:r>
            <a:r>
              <a:rPr lang="en-US" dirty="0" err="1" smtClean="0"/>
              <a:t>filtrantes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admitida</a:t>
            </a:r>
            <a:r>
              <a:rPr lang="en-US" dirty="0" smtClean="0"/>
              <a:t> </a:t>
            </a:r>
            <a:r>
              <a:rPr lang="en-US" dirty="0" err="1" smtClean="0"/>
              <a:t>únicamente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zona</a:t>
            </a:r>
            <a:r>
              <a:rPr lang="en-US" baseline="0" dirty="0" smtClean="0"/>
              <a:t> rural.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en Cerro Largo 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plantea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cuando</a:t>
            </a:r>
            <a:r>
              <a:rPr lang="en-US" baseline="0" dirty="0" smtClean="0"/>
              <a:t> hay </a:t>
            </a:r>
            <a:r>
              <a:rPr lang="en-US" baseline="0" dirty="0" err="1" smtClean="0"/>
              <a:t>problemas</a:t>
            </a:r>
            <a:r>
              <a:rPr lang="en-US" baseline="0" dirty="0" smtClean="0"/>
              <a:t> con la </a:t>
            </a:r>
            <a:r>
              <a:rPr lang="en-US" baseline="0" dirty="0" err="1" smtClean="0"/>
              <a:t>operación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depósitos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impermeables</a:t>
            </a:r>
            <a:r>
              <a:rPr lang="en-US" baseline="0" dirty="0" smtClean="0"/>
              <a:t> (la </a:t>
            </a:r>
            <a:r>
              <a:rPr lang="en-US" baseline="0" dirty="0" err="1" smtClean="0"/>
              <a:t>Intendencia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recomienda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ese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). Y en Durazno se </a:t>
            </a:r>
            <a:r>
              <a:rPr lang="en-US" baseline="0" dirty="0" err="1" smtClean="0"/>
              <a:t>plantea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recibir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únicamente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secundarias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efluentes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seguidas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infiltración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plantean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suburbanas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rurales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según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departamento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ejemplo</a:t>
            </a:r>
            <a:r>
              <a:rPr lang="en-US" baseline="0" dirty="0" smtClean="0"/>
              <a:t> en Canelones se </a:t>
            </a:r>
            <a:r>
              <a:rPr lang="en-US" baseline="0" dirty="0" err="1" smtClean="0"/>
              <a:t>admite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presentar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proyecto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firmado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Hidráulico</a:t>
            </a:r>
            <a:r>
              <a:rPr lang="en-US" baseline="0" dirty="0" smtClean="0"/>
              <a:t>, con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urbana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 en </a:t>
            </a:r>
            <a:r>
              <a:rPr lang="en-US" baseline="0" dirty="0" err="1" smtClean="0"/>
              <a:t>algunos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departamentos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admiten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otras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humedales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construidos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sitio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plantas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compactas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ej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reúso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riego</a:t>
            </a:r>
            <a:r>
              <a:rPr lang="en-US" baseline="0" dirty="0" smtClean="0"/>
              <a:t>, etc.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 Durazno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único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departamento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mencionan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letrinas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posible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se define a la </a:t>
            </a:r>
            <a:r>
              <a:rPr lang="en-US" baseline="0" dirty="0" err="1" smtClean="0"/>
              <a:t>letrina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sistema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descarga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depósito</a:t>
            </a:r>
            <a:r>
              <a:rPr lang="en-US" baseline="0" dirty="0" smtClean="0"/>
              <a:t> impermeable </a:t>
            </a:r>
            <a:r>
              <a:rPr lang="en-US" baseline="0" dirty="0" err="1" smtClean="0"/>
              <a:t>ubicado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fuera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letrina</a:t>
            </a:r>
            <a:r>
              <a:rPr lang="en-US" baseline="0" dirty="0" smtClean="0"/>
              <a:t> (y no el </a:t>
            </a:r>
            <a:r>
              <a:rPr lang="en-US" baseline="0" dirty="0" err="1" smtClean="0"/>
              <a:t>sistema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clásico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donde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artefacto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sanitario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descarga</a:t>
            </a:r>
            <a:r>
              <a:rPr lang="en-US" baseline="0" dirty="0" smtClean="0"/>
              <a:t> a un </a:t>
            </a:r>
            <a:r>
              <a:rPr lang="en-US" baseline="0" dirty="0" err="1" smtClean="0"/>
              <a:t>pozo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filtrante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ubicado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debajo</a:t>
            </a:r>
            <a:r>
              <a:rPr lang="en-US" baseline="0" dirty="0" smtClean="0"/>
              <a:t>)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 </a:t>
            </a:r>
            <a:r>
              <a:rPr lang="en-US" baseline="0" dirty="0" err="1" smtClean="0"/>
              <a:t>mayoría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departamentos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cuentan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ordenanza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instalaciones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sanitarias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internas</a:t>
            </a:r>
            <a:r>
              <a:rPr lang="en-US" baseline="0" dirty="0" smtClean="0"/>
              <a:t> o de </a:t>
            </a:r>
            <a:r>
              <a:rPr lang="en-US" baseline="0" dirty="0" err="1" smtClean="0"/>
              <a:t>construcción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donde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definen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alternativas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. En el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de Artigas, Salto y Colonia, se </a:t>
            </a:r>
            <a:r>
              <a:rPr lang="en-US" baseline="0" dirty="0" err="1" smtClean="0"/>
              <a:t>utiliza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ordenanza</a:t>
            </a:r>
            <a:r>
              <a:rPr lang="en-US" baseline="0" dirty="0" smtClean="0"/>
              <a:t> de Montevideo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referencia</a:t>
            </a:r>
            <a:r>
              <a:rPr lang="en-US" baseline="0" dirty="0" smtClean="0"/>
              <a:t>. En Tacuarembó, Rivera, Cerro Largo y Flores no se </a:t>
            </a:r>
            <a:r>
              <a:rPr lang="en-US" baseline="0" dirty="0" err="1" smtClean="0"/>
              <a:t>utiliza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ordenanza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son los </a:t>
            </a:r>
            <a:r>
              <a:rPr lang="en-US" baseline="0" dirty="0" err="1" smtClean="0"/>
              <a:t>técnicos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intervinientes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proceso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aprobación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quienes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evalúan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avalan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. En el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de Maldonado </a:t>
            </a:r>
            <a:r>
              <a:rPr lang="en-US" baseline="0" dirty="0" err="1" smtClean="0"/>
              <a:t>sí</a:t>
            </a:r>
            <a:r>
              <a:rPr lang="en-US" baseline="0" dirty="0" smtClean="0"/>
              <a:t> hay </a:t>
            </a:r>
            <a:r>
              <a:rPr lang="en-US" baseline="0" dirty="0" err="1" smtClean="0"/>
              <a:t>ordenanza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técnicos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toman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rol</a:t>
            </a:r>
            <a:r>
              <a:rPr lang="en-US" baseline="0" dirty="0" smtClean="0"/>
              <a:t> en la </a:t>
            </a:r>
            <a:r>
              <a:rPr lang="en-US" baseline="0" dirty="0" err="1" smtClean="0"/>
              <a:t>definición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desestimulando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algunas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impulsando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otras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17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43549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r>
              <a:rPr lang="en-US" baseline="0" dirty="0" smtClean="0"/>
              <a:t>La OMS define “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mejorado</a:t>
            </a:r>
            <a:r>
              <a:rPr lang="en-US" baseline="0" dirty="0" smtClean="0"/>
              <a:t>”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opción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menor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costo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garantice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eliminación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excretas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aguas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residuales</a:t>
            </a:r>
            <a:r>
              <a:rPr lang="en-US" baseline="0" dirty="0" smtClean="0"/>
              <a:t> en forma </a:t>
            </a:r>
            <a:r>
              <a:rPr lang="en-US" baseline="0" dirty="0" err="1" smtClean="0"/>
              <a:t>segura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higiénica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Debe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tratarse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instalaciones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brinden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seguridad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privacidad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Dentro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incluyen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desde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dinámicos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redes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alcantarillado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redes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efluentes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decantados</a:t>
            </a:r>
            <a:r>
              <a:rPr lang="en-US" baseline="0" dirty="0" smtClean="0"/>
              <a:t>; hasta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estáticos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letrinas</a:t>
            </a:r>
            <a:r>
              <a:rPr lang="en-US" baseline="0" dirty="0" smtClean="0"/>
              <a:t> (con o sin </a:t>
            </a:r>
            <a:r>
              <a:rPr lang="en-US" baseline="0" dirty="0" err="1" smtClean="0"/>
              <a:t>descarga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). Se </a:t>
            </a:r>
            <a:r>
              <a:rPr lang="en-US" baseline="0" dirty="0" err="1" smtClean="0"/>
              <a:t>incluye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todo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espectro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posibles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sin </a:t>
            </a:r>
            <a:r>
              <a:rPr lang="en-US" baseline="0" dirty="0" err="1" smtClean="0"/>
              <a:t>discriminarse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aspectos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relacionados</a:t>
            </a:r>
            <a:r>
              <a:rPr lang="en-US" baseline="0" dirty="0" smtClean="0"/>
              <a:t> con el </a:t>
            </a:r>
            <a:r>
              <a:rPr lang="en-US" baseline="0" dirty="0" err="1" smtClean="0"/>
              <a:t>nivel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servicio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decir</a:t>
            </a:r>
            <a:r>
              <a:rPr lang="en-US" baseline="0" dirty="0" smtClean="0"/>
              <a:t>, con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condiciones</a:t>
            </a:r>
            <a:r>
              <a:rPr lang="en-US" baseline="0" dirty="0" smtClean="0"/>
              <a:t> de O&amp;M).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3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62720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r>
              <a:rPr lang="en-US" baseline="0" dirty="0" smtClean="0"/>
              <a:t>En Uruguay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hogar</a:t>
            </a:r>
            <a:r>
              <a:rPr lang="en-US" baseline="0" dirty="0" smtClean="0"/>
              <a:t> particular </a:t>
            </a:r>
            <a:r>
              <a:rPr lang="en-US" baseline="0" dirty="0" err="1" smtClean="0"/>
              <a:t>tenga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necesidades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básicas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satisfechas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contar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baño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exclusivo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hogar</a:t>
            </a:r>
            <a:r>
              <a:rPr lang="en-US" baseline="0" dirty="0" smtClean="0"/>
              <a:t> y la </a:t>
            </a:r>
            <a:r>
              <a:rPr lang="en-US" baseline="0" dirty="0" err="1" smtClean="0"/>
              <a:t>evacuación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residuales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a red de </a:t>
            </a:r>
            <a:r>
              <a:rPr lang="en-US" baseline="0" dirty="0" err="1" smtClean="0"/>
              <a:t>alcantarillado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fosa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pozo</a:t>
            </a:r>
            <a:r>
              <a:rPr lang="en-US" baseline="0" dirty="0" smtClean="0"/>
              <a:t> negro.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definición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</a:t>
            </a:r>
            <a:r>
              <a:rPr lang="en-US" baseline="0" dirty="0" smtClean="0"/>
              <a:t> el INE.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no se </a:t>
            </a:r>
            <a:r>
              <a:rPr lang="en-US" baseline="0" dirty="0" err="1" smtClean="0"/>
              <a:t>aclara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fosas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sucede</a:t>
            </a:r>
            <a:r>
              <a:rPr lang="en-US" baseline="0" dirty="0" smtClean="0"/>
              <a:t> con el </a:t>
            </a:r>
            <a:r>
              <a:rPr lang="en-US" baseline="0" dirty="0" err="1" smtClean="0"/>
              <a:t>efluente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líquido</a:t>
            </a:r>
            <a:r>
              <a:rPr lang="en-US" baseline="0" dirty="0" smtClean="0"/>
              <a:t>; en el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pozos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negros</a:t>
            </a:r>
            <a:r>
              <a:rPr lang="en-US" baseline="0" dirty="0" smtClean="0"/>
              <a:t> no se </a:t>
            </a:r>
            <a:r>
              <a:rPr lang="en-US" baseline="0" dirty="0" err="1" smtClean="0"/>
              <a:t>aclara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trata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depósitos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impermeables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filtrantes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Tampoco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indica</a:t>
            </a:r>
            <a:r>
              <a:rPr lang="en-US" baseline="0" dirty="0" smtClean="0"/>
              <a:t> nada </a:t>
            </a:r>
            <a:r>
              <a:rPr lang="en-US" baseline="0" dirty="0" err="1" smtClean="0"/>
              <a:t>respecto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limpieza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periódica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barométrica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Respecto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, en el </a:t>
            </a:r>
            <a:r>
              <a:rPr lang="en-US" baseline="0" dirty="0" err="1" smtClean="0"/>
              <a:t>año</a:t>
            </a:r>
            <a:r>
              <a:rPr lang="en-US" baseline="0" dirty="0" smtClean="0"/>
              <a:t> 2010 se </a:t>
            </a:r>
            <a:r>
              <a:rPr lang="en-US" baseline="0" dirty="0" err="1" smtClean="0"/>
              <a:t>aprobó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Decreto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reglamenta</a:t>
            </a:r>
            <a:r>
              <a:rPr lang="en-US" baseline="0" dirty="0" smtClean="0"/>
              <a:t> la Ley de </a:t>
            </a:r>
            <a:r>
              <a:rPr lang="en-US" baseline="0" dirty="0" err="1" smtClean="0"/>
              <a:t>Política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Nacional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Aguas</a:t>
            </a:r>
            <a:r>
              <a:rPr lang="en-US" baseline="0" dirty="0" smtClean="0"/>
              <a:t>, en el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establecen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alternativas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pueden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adecuado</a:t>
            </a:r>
            <a:r>
              <a:rPr lang="en-US" baseline="0" dirty="0" smtClean="0"/>
              <a:t>. Para </a:t>
            </a:r>
            <a:r>
              <a:rPr lang="en-US" baseline="0" dirty="0" err="1" smtClean="0"/>
              <a:t>cada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plantean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ciertos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requisitos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cumplir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Tampoco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definen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condiciones</a:t>
            </a:r>
            <a:r>
              <a:rPr lang="en-US" baseline="0" dirty="0" smtClean="0"/>
              <a:t> de O&amp;M </a:t>
            </a:r>
            <a:r>
              <a:rPr lang="en-US" baseline="0" dirty="0" err="1" smtClean="0"/>
              <a:t>mínimas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cumplir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4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62720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baseline="0" dirty="0" smtClean="0"/>
              <a:t>En los </a:t>
            </a:r>
            <a:r>
              <a:rPr lang="en-US" baseline="0" dirty="0" err="1" smtClean="0"/>
              <a:t>distintos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 de AL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válidas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varían</a:t>
            </a:r>
            <a:r>
              <a:rPr lang="en-US" baseline="0" dirty="0" smtClean="0"/>
              <a:t>. De </a:t>
            </a:r>
            <a:r>
              <a:rPr lang="en-US" baseline="0" dirty="0" err="1" smtClean="0"/>
              <a:t>acuerdo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datos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publicados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Institutos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Estadística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consideradas</a:t>
            </a:r>
            <a:r>
              <a:rPr lang="en-US" baseline="0" dirty="0" smtClean="0"/>
              <a:t> son red de </a:t>
            </a:r>
            <a:r>
              <a:rPr lang="en-US" baseline="0" dirty="0" err="1" smtClean="0"/>
              <a:t>alcantarillado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fosa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depósito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fijo</a:t>
            </a:r>
            <a:r>
              <a:rPr lang="en-US" baseline="0" dirty="0" smtClean="0"/>
              <a:t> (no se </a:t>
            </a:r>
            <a:r>
              <a:rPr lang="en-US" baseline="0" dirty="0" err="1" smtClean="0"/>
              <a:t>discrimina</a:t>
            </a:r>
            <a:r>
              <a:rPr lang="en-US" baseline="0" dirty="0" smtClean="0"/>
              <a:t> entre </a:t>
            </a:r>
            <a:r>
              <a:rPr lang="en-US" baseline="0" dirty="0" err="1" smtClean="0"/>
              <a:t>filtrante</a:t>
            </a:r>
            <a:r>
              <a:rPr lang="en-US" baseline="0" dirty="0" smtClean="0"/>
              <a:t> e impermeable) y </a:t>
            </a:r>
            <a:r>
              <a:rPr lang="en-US" baseline="0" dirty="0" err="1" smtClean="0"/>
              <a:t>letrinas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Pero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todo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espectro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considera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adecuada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, el </a:t>
            </a:r>
            <a:r>
              <a:rPr lang="en-US" baseline="0" dirty="0" err="1" smtClean="0"/>
              <a:t>rango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opciones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limitado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redes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convencionales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la </a:t>
            </a:r>
            <a:r>
              <a:rPr lang="en-US" baseline="0" dirty="0" err="1" smtClean="0"/>
              <a:t>definición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adecuado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considera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aspecto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operación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mantenimiento</a:t>
            </a:r>
            <a:r>
              <a:rPr lang="en-US" baseline="0" dirty="0" smtClean="0"/>
              <a:t>, fundamental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garantizar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sostenibilidad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Vemos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entonces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lado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hablamos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sin </a:t>
            </a:r>
            <a:r>
              <a:rPr lang="en-US" baseline="0" dirty="0" err="1" smtClean="0"/>
              <a:t>especificar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qué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referimos</a:t>
            </a:r>
            <a:r>
              <a:rPr lang="en-US" baseline="0" dirty="0" smtClean="0"/>
              <a:t>, en </a:t>
            </a:r>
            <a:r>
              <a:rPr lang="en-US" baseline="0" dirty="0" err="1" smtClean="0"/>
              <a:t>cada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podríamos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situaciones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diferentes</a:t>
            </a:r>
            <a:r>
              <a:rPr lang="en-US" baseline="0" dirty="0" smtClean="0"/>
              <a:t>. Y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lado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común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denominador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casos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no se </a:t>
            </a:r>
            <a:r>
              <a:rPr lang="en-US" baseline="0" dirty="0" err="1" smtClean="0"/>
              <a:t>plantean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condiciones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funcionamiento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mantenimiento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serían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mínimas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requeridas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garantizar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sostenibilidad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5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62720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ejemplificar</a:t>
            </a:r>
            <a:r>
              <a:rPr lang="en-US" dirty="0" smtClean="0"/>
              <a:t> 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comentábamos</a:t>
            </a:r>
            <a:r>
              <a:rPr lang="en-US" dirty="0" smtClean="0"/>
              <a:t>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interesante</a:t>
            </a:r>
            <a:r>
              <a:rPr lang="en-US" dirty="0" smtClean="0"/>
              <a:t> </a:t>
            </a:r>
            <a:r>
              <a:rPr lang="en-US" dirty="0" err="1" smtClean="0"/>
              <a:t>comparar</a:t>
            </a:r>
            <a:r>
              <a:rPr lang="en-US" dirty="0" smtClean="0"/>
              <a:t> los </a:t>
            </a:r>
            <a:r>
              <a:rPr lang="en-US" dirty="0" err="1" smtClean="0"/>
              <a:t>valores</a:t>
            </a:r>
            <a:r>
              <a:rPr lang="en-US" dirty="0" smtClean="0"/>
              <a:t> de </a:t>
            </a:r>
            <a:r>
              <a:rPr lang="en-US" dirty="0" err="1" smtClean="0"/>
              <a:t>cobertura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solución</a:t>
            </a:r>
            <a:r>
              <a:rPr lang="en-US" dirty="0" smtClean="0"/>
              <a:t> 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algunos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región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dirty="0" err="1" smtClean="0"/>
              <a:t>Miremos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 los </a:t>
            </a:r>
            <a:r>
              <a:rPr lang="en-US" dirty="0" err="1" smtClean="0"/>
              <a:t>casos</a:t>
            </a:r>
            <a:r>
              <a:rPr lang="en-US" dirty="0" smtClean="0"/>
              <a:t> de Chile,</a:t>
            </a:r>
            <a:r>
              <a:rPr lang="en-US" baseline="0" dirty="0" smtClean="0"/>
              <a:t> Paraguay y Uruguay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serían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acuerdo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criterio</a:t>
            </a:r>
            <a:r>
              <a:rPr lang="en-US" baseline="0" dirty="0" smtClean="0"/>
              <a:t> de OMS </a:t>
            </a:r>
            <a:r>
              <a:rPr lang="en-US" baseline="0" dirty="0" err="1" smtClean="0"/>
              <a:t>superarían</a:t>
            </a:r>
            <a:r>
              <a:rPr lang="en-US" baseline="0" dirty="0" smtClean="0"/>
              <a:t> un 95% de </a:t>
            </a:r>
            <a:r>
              <a:rPr lang="en-US" baseline="0" dirty="0" err="1" smtClean="0"/>
              <a:t>cobertura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lado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</a:t>
            </a:r>
            <a:r>
              <a:rPr lang="en-US" baseline="0" dirty="0" smtClean="0"/>
              <a:t> Chile con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cobertura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alcantarillado</a:t>
            </a:r>
            <a:r>
              <a:rPr lang="en-US" baseline="0" dirty="0" smtClean="0"/>
              <a:t> del 90 % a </a:t>
            </a:r>
            <a:r>
              <a:rPr lang="en-US" baseline="0" dirty="0" err="1" smtClean="0"/>
              <a:t>nivel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nacional</a:t>
            </a:r>
            <a:r>
              <a:rPr lang="en-US" baseline="0" dirty="0" smtClean="0"/>
              <a:t>. Paraguay en el </a:t>
            </a:r>
            <a:r>
              <a:rPr lang="en-US" baseline="0" dirty="0" err="1" smtClean="0"/>
              <a:t>otro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extremo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sólo</a:t>
            </a:r>
            <a:r>
              <a:rPr lang="en-US" baseline="0" dirty="0" smtClean="0"/>
              <a:t> 9 % de </a:t>
            </a:r>
            <a:r>
              <a:rPr lang="en-US" baseline="0" dirty="0" err="1" smtClean="0"/>
              <a:t>cobertura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alcantarillado</a:t>
            </a:r>
            <a:r>
              <a:rPr lang="en-US" baseline="0" dirty="0" smtClean="0"/>
              <a:t>, 45 % de </a:t>
            </a:r>
            <a:r>
              <a:rPr lang="en-US" baseline="0" dirty="0" err="1" smtClean="0"/>
              <a:t>cobertura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fosas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sépticas</a:t>
            </a:r>
            <a:r>
              <a:rPr lang="en-US" baseline="0" dirty="0" smtClean="0"/>
              <a:t> y el </a:t>
            </a:r>
            <a:r>
              <a:rPr lang="en-US" baseline="0" dirty="0" err="1" smtClean="0"/>
              <a:t>resto</a:t>
            </a:r>
            <a:r>
              <a:rPr lang="en-US" baseline="0" dirty="0" smtClean="0"/>
              <a:t> (42 %) de </a:t>
            </a:r>
            <a:r>
              <a:rPr lang="en-US" baseline="0" dirty="0" err="1" smtClean="0"/>
              <a:t>letrinas</a:t>
            </a:r>
            <a:r>
              <a:rPr lang="en-US" baseline="0" dirty="0" smtClean="0"/>
              <a:t>. Y Uruguay en el </a:t>
            </a:r>
            <a:r>
              <a:rPr lang="en-US" baseline="0" dirty="0" err="1" smtClean="0"/>
              <a:t>medio</a:t>
            </a:r>
            <a:r>
              <a:rPr lang="en-US" baseline="0" dirty="0" smtClean="0"/>
              <a:t>, con 56 % de </a:t>
            </a:r>
            <a:r>
              <a:rPr lang="en-US" baseline="0" dirty="0" err="1" smtClean="0"/>
              <a:t>alcantarillado</a:t>
            </a:r>
            <a:r>
              <a:rPr lang="en-US" baseline="0" dirty="0" smtClean="0"/>
              <a:t> y el </a:t>
            </a:r>
            <a:r>
              <a:rPr lang="en-US" baseline="0" dirty="0" err="1" smtClean="0"/>
              <a:t>resto</a:t>
            </a:r>
            <a:r>
              <a:rPr lang="en-US" baseline="0" dirty="0" smtClean="0"/>
              <a:t> (42 %) entre </a:t>
            </a:r>
            <a:r>
              <a:rPr lang="en-US" baseline="0" dirty="0" err="1" smtClean="0"/>
              <a:t>fosas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depósitos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07453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 </a:t>
            </a:r>
            <a:r>
              <a:rPr lang="en-US" dirty="0" err="1" smtClean="0"/>
              <a:t>ahora</a:t>
            </a:r>
            <a:r>
              <a:rPr lang="en-US" dirty="0" smtClean="0"/>
              <a:t> </a:t>
            </a:r>
            <a:r>
              <a:rPr lang="en-US" dirty="0" err="1" smtClean="0"/>
              <a:t>comparamos</a:t>
            </a:r>
            <a:r>
              <a:rPr lang="en-US" dirty="0" smtClean="0"/>
              <a:t> la </a:t>
            </a:r>
            <a:r>
              <a:rPr lang="en-US" dirty="0" err="1" smtClean="0"/>
              <a:t>información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distintas</a:t>
            </a:r>
            <a:r>
              <a:rPr lang="en-US" dirty="0" smtClean="0"/>
              <a:t> </a:t>
            </a:r>
            <a:r>
              <a:rPr lang="en-US" dirty="0" err="1" smtClean="0"/>
              <a:t>instituciones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caso</a:t>
            </a:r>
            <a:r>
              <a:rPr lang="en-US" dirty="0" smtClean="0"/>
              <a:t> de Uruguay, </a:t>
            </a:r>
            <a:r>
              <a:rPr lang="en-US" dirty="0" err="1" smtClean="0"/>
              <a:t>resulta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obtener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valores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cobertura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diferentes</a:t>
            </a:r>
            <a:r>
              <a:rPr lang="en-US" baseline="0" dirty="0" smtClean="0"/>
              <a:t>. </a:t>
            </a:r>
            <a:r>
              <a:rPr lang="en-US" dirty="0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ahora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definiciones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Decreto</a:t>
            </a:r>
            <a:r>
              <a:rPr lang="en-US" baseline="0" dirty="0" smtClean="0"/>
              <a:t> 78/010, </a:t>
            </a:r>
            <a:r>
              <a:rPr lang="en-US" baseline="0" dirty="0" err="1" smtClean="0"/>
              <a:t>deberíamos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incluir</a:t>
            </a:r>
            <a:r>
              <a:rPr lang="en-US" baseline="0" dirty="0" smtClean="0"/>
              <a:t>:</a:t>
            </a:r>
          </a:p>
          <a:p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redes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alcantarillado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sólo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aquellas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cuentan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previo</a:t>
            </a:r>
            <a:r>
              <a:rPr lang="en-US" baseline="0" dirty="0" smtClean="0"/>
              <a:t> a la </a:t>
            </a:r>
            <a:r>
              <a:rPr lang="en-US" baseline="0" dirty="0" err="1" smtClean="0"/>
              <a:t>disposición</a:t>
            </a:r>
            <a:r>
              <a:rPr lang="en-US" baseline="0" dirty="0" smtClean="0"/>
              <a:t> final (o </a:t>
            </a:r>
            <a:r>
              <a:rPr lang="en-US" baseline="0" dirty="0" err="1" smtClean="0"/>
              <a:t>tienen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emisario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descartar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datos</a:t>
            </a:r>
            <a:r>
              <a:rPr lang="en-US" baseline="0" dirty="0" smtClean="0"/>
              <a:t> del INE a Atlántida, </a:t>
            </a:r>
            <a:r>
              <a:rPr lang="en-US" baseline="0" dirty="0" err="1" smtClean="0"/>
              <a:t>Fraile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Muerto</a:t>
            </a:r>
            <a:r>
              <a:rPr lang="en-US" baseline="0" dirty="0" smtClean="0"/>
              <a:t>, Carmelo, </a:t>
            </a:r>
            <a:r>
              <a:rPr lang="en-US" baseline="0" dirty="0" err="1" smtClean="0"/>
              <a:t>Sarandí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Yí</a:t>
            </a:r>
            <a:r>
              <a:rPr lang="en-US" baseline="0" dirty="0" smtClean="0"/>
              <a:t>, Paysandú, Salto, Mercedes, Dolores, </a:t>
            </a:r>
            <a:r>
              <a:rPr lang="en-US" baseline="0" dirty="0" err="1" smtClean="0"/>
              <a:t>Vergara</a:t>
            </a:r>
            <a:r>
              <a:rPr lang="en-US" baseline="0" dirty="0" smtClean="0"/>
              <a:t>, Enrique </a:t>
            </a:r>
            <a:r>
              <a:rPr lang="en-US" baseline="0" dirty="0" err="1" smtClean="0"/>
              <a:t>Martínez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soluciones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depósito</a:t>
            </a:r>
            <a:r>
              <a:rPr lang="en-US" baseline="0" dirty="0" smtClean="0"/>
              <a:t> impermeable y </a:t>
            </a:r>
            <a:r>
              <a:rPr lang="en-US" baseline="0" dirty="0" err="1" smtClean="0"/>
              <a:t>fosa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sólo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aquellas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cuyos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lodos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vaciados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barométrica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llevados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. De </a:t>
            </a:r>
            <a:r>
              <a:rPr lang="en-US" baseline="0" dirty="0" err="1" smtClean="0"/>
              <a:t>esto</a:t>
            </a:r>
            <a:r>
              <a:rPr lang="en-US" baseline="0" dirty="0" smtClean="0"/>
              <a:t> no hay </a:t>
            </a:r>
            <a:r>
              <a:rPr lang="en-US" baseline="0" dirty="0" err="1" smtClean="0"/>
              <a:t>información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saber </a:t>
            </a:r>
            <a:r>
              <a:rPr lang="en-US" baseline="0" dirty="0" err="1" smtClean="0"/>
              <a:t>cuánto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descontar</a:t>
            </a:r>
            <a:r>
              <a:rPr lang="en-US" baseline="0" dirty="0" smtClean="0"/>
              <a:t> del valor total del INE. En principio se </a:t>
            </a:r>
            <a:r>
              <a:rPr lang="en-US" baseline="0" dirty="0" err="1" smtClean="0"/>
              <a:t>tomaron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criterios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mostrar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variabilidad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tienen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resultados</a:t>
            </a:r>
            <a:r>
              <a:rPr lang="en-US" baseline="0" dirty="0" smtClean="0"/>
              <a:t>. En primer </a:t>
            </a:r>
            <a:r>
              <a:rPr lang="en-US" baseline="0" dirty="0" err="1" smtClean="0"/>
              <a:t>lugar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tomó</a:t>
            </a:r>
            <a:r>
              <a:rPr lang="en-US" baseline="0" dirty="0" smtClean="0"/>
              <a:t> Ciudad de la </a:t>
            </a:r>
            <a:r>
              <a:rPr lang="en-US" baseline="0" dirty="0" err="1" smtClean="0"/>
              <a:t>Cosa</a:t>
            </a:r>
            <a:r>
              <a:rPr lang="en-US" baseline="0" dirty="0" smtClean="0"/>
              <a:t>, y se </a:t>
            </a:r>
            <a:r>
              <a:rPr lang="en-US" baseline="0" dirty="0" err="1" smtClean="0"/>
              <a:t>descontó</a:t>
            </a:r>
            <a:r>
              <a:rPr lang="en-US" baseline="0" dirty="0" smtClean="0"/>
              <a:t> el 50 %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viviendas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hay </a:t>
            </a:r>
            <a:r>
              <a:rPr lang="en-US" baseline="0" dirty="0" err="1" smtClean="0"/>
              <a:t>algunas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instalaciones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recepción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lodos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barométricas</a:t>
            </a:r>
            <a:r>
              <a:rPr lang="en-US" baseline="0" dirty="0" smtClean="0"/>
              <a:t>). Con </a:t>
            </a:r>
            <a:r>
              <a:rPr lang="en-US" baseline="0" dirty="0" err="1" smtClean="0"/>
              <a:t>eso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tiene</a:t>
            </a:r>
            <a:r>
              <a:rPr lang="en-US" baseline="0" dirty="0" smtClean="0"/>
              <a:t> el valor </a:t>
            </a:r>
            <a:r>
              <a:rPr lang="en-US" baseline="0" dirty="0" err="1" smtClean="0"/>
              <a:t>máximo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indicado</a:t>
            </a:r>
            <a:r>
              <a:rPr lang="en-US" baseline="0" dirty="0" smtClean="0"/>
              <a:t> en la </a:t>
            </a:r>
            <a:r>
              <a:rPr lang="en-US" baseline="0" dirty="0" err="1" smtClean="0"/>
              <a:t>tabla</a:t>
            </a:r>
            <a:r>
              <a:rPr lang="en-US" baseline="0" dirty="0" smtClean="0"/>
              <a:t>. Y </a:t>
            </a:r>
            <a:r>
              <a:rPr lang="en-US" baseline="0" dirty="0" err="1" smtClean="0"/>
              <a:t>luego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tomó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escenario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descontando</a:t>
            </a:r>
            <a:r>
              <a:rPr lang="en-US" baseline="0" dirty="0" smtClean="0"/>
              <a:t> el 50 % de la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zonas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urbanas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cuentan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depósitos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fosas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sépticas</a:t>
            </a:r>
            <a:r>
              <a:rPr lang="en-US" baseline="0" dirty="0" smtClean="0"/>
              <a:t>. Con </a:t>
            </a:r>
            <a:r>
              <a:rPr lang="en-US" baseline="0" dirty="0" err="1" smtClean="0"/>
              <a:t>esto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obtuvo</a:t>
            </a:r>
            <a:r>
              <a:rPr lang="en-US" baseline="0" dirty="0" smtClean="0"/>
              <a:t> el valor </a:t>
            </a:r>
            <a:r>
              <a:rPr lang="en-US" baseline="0" dirty="0" err="1" smtClean="0"/>
              <a:t>indicado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probable. 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Si </a:t>
            </a:r>
            <a:r>
              <a:rPr lang="en-US" baseline="0" dirty="0" err="1" smtClean="0"/>
              <a:t>consideramos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ahora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datos</a:t>
            </a:r>
            <a:r>
              <a:rPr lang="en-US" baseline="0" dirty="0" smtClean="0"/>
              <a:t> de OSE e </a:t>
            </a:r>
            <a:r>
              <a:rPr lang="en-US" baseline="0" dirty="0" err="1" smtClean="0"/>
              <a:t>IdeM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tenemosque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cobertura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capitales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departamentales</a:t>
            </a:r>
            <a:r>
              <a:rPr lang="en-US" baseline="0" dirty="0" smtClean="0"/>
              <a:t> del interior del </a:t>
            </a:r>
            <a:r>
              <a:rPr lang="en-US" baseline="0" dirty="0" err="1" smtClean="0"/>
              <a:t>paíse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ubicaba</a:t>
            </a:r>
            <a:r>
              <a:rPr lang="en-US" baseline="0" dirty="0" smtClean="0"/>
              <a:t> en un 63 % al </a:t>
            </a:r>
            <a:r>
              <a:rPr lang="en-US" baseline="0" dirty="0" err="1" smtClean="0"/>
              <a:t>año</a:t>
            </a:r>
            <a:r>
              <a:rPr lang="en-US" baseline="0" dirty="0" smtClean="0"/>
              <a:t> 2009. Y en el </a:t>
            </a:r>
            <a:r>
              <a:rPr lang="en-US" baseline="0" dirty="0" err="1" smtClean="0"/>
              <a:t>área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urbana</a:t>
            </a:r>
            <a:r>
              <a:rPr lang="en-US" baseline="0" dirty="0" smtClean="0"/>
              <a:t> de Montevideo en el 91 %. En </a:t>
            </a:r>
            <a:r>
              <a:rPr lang="en-US" baseline="0" dirty="0" err="1" smtClean="0"/>
              <a:t>este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datos</a:t>
            </a:r>
            <a:r>
              <a:rPr lang="en-US" baseline="0" dirty="0" smtClean="0"/>
              <a:t> de OSE </a:t>
            </a:r>
            <a:r>
              <a:rPr lang="en-US" baseline="0" dirty="0" err="1" smtClean="0"/>
              <a:t>refieren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relación</a:t>
            </a:r>
            <a:r>
              <a:rPr lang="en-US" baseline="0" dirty="0" smtClean="0"/>
              <a:t> entre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saneada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respecto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abastecida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número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conexiones</a:t>
            </a:r>
            <a:r>
              <a:rPr lang="en-US" baseline="0" dirty="0" smtClean="0"/>
              <a:t>) </a:t>
            </a:r>
            <a:r>
              <a:rPr lang="en-US" baseline="0" dirty="0" err="1" smtClean="0"/>
              <a:t>mientras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dato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IdeM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refiere</a:t>
            </a:r>
            <a:r>
              <a:rPr lang="en-US" baseline="0" dirty="0" smtClean="0"/>
              <a:t> a la </a:t>
            </a:r>
            <a:r>
              <a:rPr lang="en-US" baseline="0" dirty="0" err="1" smtClean="0"/>
              <a:t>extensión</a:t>
            </a:r>
            <a:r>
              <a:rPr lang="en-US" baseline="0" dirty="0" smtClean="0"/>
              <a:t> de la red. </a:t>
            </a:r>
            <a:r>
              <a:rPr lang="en-US" baseline="0" dirty="0" err="1" smtClean="0"/>
              <a:t>Esos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equivalen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cobertura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casi</a:t>
            </a:r>
            <a:r>
              <a:rPr lang="en-US" baseline="0" dirty="0" smtClean="0"/>
              <a:t> el 63 % de la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país</a:t>
            </a:r>
            <a:r>
              <a:rPr lang="en-US" baseline="0" dirty="0" smtClean="0"/>
              <a:t>. 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consideramos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entiende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tenemos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cobertura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sería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casi</a:t>
            </a:r>
            <a:r>
              <a:rPr lang="en-US" baseline="0" dirty="0" smtClean="0"/>
              <a:t> el 56 %.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En </a:t>
            </a:r>
            <a:r>
              <a:rPr lang="en-US" dirty="0" err="1" smtClean="0"/>
              <a:t>resumen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no </a:t>
            </a:r>
            <a:r>
              <a:rPr lang="en-US" dirty="0" err="1" smtClean="0"/>
              <a:t>definimos</a:t>
            </a:r>
            <a:r>
              <a:rPr lang="en-US" dirty="0" smtClean="0"/>
              <a:t> </a:t>
            </a:r>
            <a:r>
              <a:rPr lang="en-US" dirty="0" err="1" smtClean="0"/>
              <a:t>claramente</a:t>
            </a:r>
            <a:r>
              <a:rPr lang="en-US" dirty="0" smtClean="0"/>
              <a:t> 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referimos</a:t>
            </a:r>
            <a:r>
              <a:rPr lang="en-US" dirty="0" smtClean="0"/>
              <a:t> en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, </a:t>
            </a:r>
            <a:r>
              <a:rPr lang="en-US" dirty="0" err="1" smtClean="0"/>
              <a:t>hablar</a:t>
            </a:r>
            <a:r>
              <a:rPr lang="en-US" dirty="0" smtClean="0"/>
              <a:t> de </a:t>
            </a:r>
            <a:r>
              <a:rPr lang="en-US" dirty="0" err="1" smtClean="0"/>
              <a:t>coberturas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complicado</a:t>
            </a:r>
            <a:r>
              <a:rPr lang="en-US" dirty="0" smtClean="0"/>
              <a:t>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Fíjense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variación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termina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siendo</a:t>
            </a:r>
            <a:r>
              <a:rPr lang="en-US" baseline="0" dirty="0" smtClean="0"/>
              <a:t> entre </a:t>
            </a:r>
            <a:r>
              <a:rPr lang="en-US" baseline="0" dirty="0" err="1" smtClean="0"/>
              <a:t>casi</a:t>
            </a:r>
            <a:r>
              <a:rPr lang="en-US" baseline="0" dirty="0" smtClean="0"/>
              <a:t> 98 % y </a:t>
            </a:r>
            <a:r>
              <a:rPr lang="en-US" baseline="0" dirty="0" err="1" smtClean="0"/>
              <a:t>cerca</a:t>
            </a:r>
            <a:r>
              <a:rPr lang="en-US" baseline="0" dirty="0" smtClean="0"/>
              <a:t> de 56 %</a:t>
            </a:r>
          </a:p>
          <a:p>
            <a:endParaRPr lang="en-US" baseline="0" dirty="0" smtClean="0"/>
          </a:p>
          <a:p>
            <a:r>
              <a:rPr lang="en-US" baseline="0" dirty="0" smtClean="0"/>
              <a:t>Y </a:t>
            </a:r>
            <a:r>
              <a:rPr lang="en-US" baseline="0" dirty="0" err="1" smtClean="0"/>
              <a:t>todo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basado</a:t>
            </a:r>
            <a:r>
              <a:rPr lang="en-US" baseline="0" dirty="0" smtClean="0"/>
              <a:t> en la </a:t>
            </a:r>
            <a:r>
              <a:rPr lang="en-US" baseline="0" dirty="0" err="1" smtClean="0"/>
              <a:t>información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Censo</a:t>
            </a:r>
            <a:r>
              <a:rPr lang="en-US" baseline="0" dirty="0" smtClean="0"/>
              <a:t> de 2011 del INE, en </a:t>
            </a:r>
            <a:r>
              <a:rPr lang="en-US" baseline="0" dirty="0" err="1" smtClean="0"/>
              <a:t>donde</a:t>
            </a:r>
            <a:r>
              <a:rPr lang="en-US" baseline="0" dirty="0" smtClean="0"/>
              <a:t> no se </a:t>
            </a:r>
            <a:r>
              <a:rPr lang="en-US" baseline="0" dirty="0" err="1" smtClean="0"/>
              <a:t>tienen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cuenta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condiciones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reales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construcción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funcionamiento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7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07453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 </a:t>
            </a:r>
            <a:r>
              <a:rPr lang="en-US" dirty="0" err="1" smtClean="0"/>
              <a:t>resumen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no </a:t>
            </a:r>
            <a:r>
              <a:rPr lang="en-US" dirty="0" err="1" smtClean="0"/>
              <a:t>definimos</a:t>
            </a:r>
            <a:r>
              <a:rPr lang="en-US" dirty="0" smtClean="0"/>
              <a:t> </a:t>
            </a:r>
            <a:r>
              <a:rPr lang="en-US" dirty="0" err="1" smtClean="0"/>
              <a:t>claramente</a:t>
            </a:r>
            <a:r>
              <a:rPr lang="en-US" dirty="0" smtClean="0"/>
              <a:t> 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referimos</a:t>
            </a:r>
            <a:r>
              <a:rPr lang="en-US" dirty="0" smtClean="0"/>
              <a:t> en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, </a:t>
            </a:r>
            <a:r>
              <a:rPr lang="en-US" dirty="0" err="1" smtClean="0"/>
              <a:t>hablar</a:t>
            </a:r>
            <a:r>
              <a:rPr lang="en-US" dirty="0" smtClean="0"/>
              <a:t> de </a:t>
            </a:r>
            <a:r>
              <a:rPr lang="en-US" dirty="0" err="1" smtClean="0"/>
              <a:t>coberturas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complicado</a:t>
            </a:r>
            <a:r>
              <a:rPr lang="en-US" dirty="0" smtClean="0"/>
              <a:t>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Fíjense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variación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termina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siendo</a:t>
            </a:r>
            <a:r>
              <a:rPr lang="en-US" baseline="0" dirty="0" smtClean="0"/>
              <a:t> entre </a:t>
            </a:r>
            <a:r>
              <a:rPr lang="en-US" baseline="0" dirty="0" err="1" smtClean="0"/>
              <a:t>casi</a:t>
            </a:r>
            <a:r>
              <a:rPr lang="en-US" baseline="0" dirty="0" smtClean="0"/>
              <a:t> 98 % y </a:t>
            </a:r>
            <a:r>
              <a:rPr lang="en-US" baseline="0" dirty="0" err="1" smtClean="0"/>
              <a:t>cerca</a:t>
            </a:r>
            <a:r>
              <a:rPr lang="en-US" baseline="0" dirty="0" smtClean="0"/>
              <a:t> de 56 %</a:t>
            </a:r>
          </a:p>
          <a:p>
            <a:endParaRPr lang="en-US" baseline="0" dirty="0" smtClean="0"/>
          </a:p>
          <a:p>
            <a:r>
              <a:rPr lang="en-US" baseline="0" dirty="0" smtClean="0"/>
              <a:t>Y </a:t>
            </a:r>
            <a:r>
              <a:rPr lang="en-US" baseline="0" dirty="0" err="1" smtClean="0"/>
              <a:t>todo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basado</a:t>
            </a:r>
            <a:r>
              <a:rPr lang="en-US" baseline="0" dirty="0" smtClean="0"/>
              <a:t> en la </a:t>
            </a:r>
            <a:r>
              <a:rPr lang="en-US" baseline="0" dirty="0" err="1" smtClean="0"/>
              <a:t>información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Censo</a:t>
            </a:r>
            <a:r>
              <a:rPr lang="en-US" baseline="0" dirty="0" smtClean="0"/>
              <a:t> de 2011 del INE, en </a:t>
            </a:r>
            <a:r>
              <a:rPr lang="en-US" baseline="0" dirty="0" err="1" smtClean="0"/>
              <a:t>donde</a:t>
            </a:r>
            <a:r>
              <a:rPr lang="en-US" baseline="0" dirty="0" smtClean="0"/>
              <a:t> no se </a:t>
            </a:r>
            <a:r>
              <a:rPr lang="en-US" baseline="0" dirty="0" err="1" smtClean="0"/>
              <a:t>tienen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cuenta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condiciones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reales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construcción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funcionamiento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Aún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existen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diferencias</a:t>
            </a:r>
            <a:r>
              <a:rPr lang="en-US" baseline="0" dirty="0" smtClean="0"/>
              <a:t> entre los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, hay </a:t>
            </a:r>
            <a:r>
              <a:rPr lang="en-US" baseline="0" dirty="0" err="1" smtClean="0"/>
              <a:t>algunas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características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situaciones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comunes</a:t>
            </a:r>
            <a:r>
              <a:rPr lang="en-US" baseline="0" dirty="0" smtClean="0"/>
              <a:t> a la gran </a:t>
            </a:r>
            <a:r>
              <a:rPr lang="en-US" baseline="0" dirty="0" err="1" smtClean="0"/>
              <a:t>mayoría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Problemas</a:t>
            </a:r>
            <a:r>
              <a:rPr lang="en-US" baseline="0" dirty="0" smtClean="0"/>
              <a:t> con la </a:t>
            </a:r>
            <a:r>
              <a:rPr lang="en-US" baseline="0" dirty="0" err="1" smtClean="0"/>
              <a:t>prestación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interrupciones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servicio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abastecimiento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 potable, </a:t>
            </a:r>
            <a:r>
              <a:rPr lang="en-US" baseline="0" dirty="0" err="1" smtClean="0"/>
              <a:t>presión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insuficiente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calidad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inadecuada</a:t>
            </a:r>
            <a:r>
              <a:rPr lang="en-US" baseline="0" dirty="0" smtClean="0"/>
              <a:t>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Elevados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porcentajes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contabilizada</a:t>
            </a:r>
            <a:r>
              <a:rPr lang="en-US" baseline="0" dirty="0" smtClean="0"/>
              <a:t> en 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valores</a:t>
            </a:r>
            <a:r>
              <a:rPr lang="en-US" baseline="0" dirty="0" smtClean="0"/>
              <a:t> &gt; 50 % en </a:t>
            </a:r>
            <a:r>
              <a:rPr lang="en-US" baseline="0" dirty="0" err="1" smtClean="0"/>
              <a:t>grandes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ciudades</a:t>
            </a:r>
            <a:r>
              <a:rPr lang="en-US" baseline="0" dirty="0" smtClean="0"/>
              <a:t>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Segmentación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acceso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comparan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niveles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ingreso</a:t>
            </a: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0" indent="0">
              <a:buFont typeface="Arial"/>
              <a:buNone/>
            </a:pPr>
            <a:r>
              <a:rPr lang="en-US" baseline="0" dirty="0" err="1" smtClean="0"/>
              <a:t>Otra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situación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 ha dado en ALC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crecimiento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ciudades</a:t>
            </a:r>
            <a:r>
              <a:rPr lang="en-US" baseline="0" dirty="0" smtClean="0"/>
              <a:t> sin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planificación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urbana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adecuada</a:t>
            </a:r>
            <a:r>
              <a:rPr lang="en-US" baseline="0" dirty="0" smtClean="0"/>
              <a:t>,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ha </a:t>
            </a:r>
            <a:r>
              <a:rPr lang="en-US" baseline="0" dirty="0" err="1" smtClean="0"/>
              <a:t>hecho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generen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necesidades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zonas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cuentan</a:t>
            </a:r>
            <a:r>
              <a:rPr lang="en-US" baseline="0" dirty="0" smtClean="0"/>
              <a:t> con la </a:t>
            </a:r>
            <a:r>
              <a:rPr lang="en-US" baseline="0" dirty="0" err="1" smtClean="0"/>
              <a:t>infraestructura</a:t>
            </a:r>
            <a:r>
              <a:rPr lang="en-US" baseline="0" dirty="0" smtClean="0"/>
              <a:t> y no se </a:t>
            </a:r>
            <a:r>
              <a:rPr lang="en-US" baseline="0" dirty="0" err="1" smtClean="0"/>
              <a:t>aprovechen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áreas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urbanas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cuentan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infraestructura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servicios</a:t>
            </a:r>
            <a:r>
              <a:rPr lang="en-US" baseline="0" dirty="0" smtClean="0"/>
              <a:t> (entre </a:t>
            </a:r>
            <a:r>
              <a:rPr lang="en-US" baseline="0" dirty="0" err="1" smtClean="0"/>
              <a:t>ellos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saneamiento</a:t>
            </a:r>
            <a:r>
              <a:rPr lang="en-US" baseline="0" dirty="0" smtClean="0"/>
              <a:t>).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8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07453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los </a:t>
            </a:r>
            <a:r>
              <a:rPr lang="en-US" dirty="0" err="1" smtClean="0"/>
              <a:t>criterios</a:t>
            </a:r>
            <a:r>
              <a:rPr lang="en-US" dirty="0" smtClean="0"/>
              <a:t> de </a:t>
            </a:r>
            <a:r>
              <a:rPr lang="en-US" dirty="0" err="1" smtClean="0"/>
              <a:t>diseño</a:t>
            </a:r>
            <a:r>
              <a:rPr lang="en-US" dirty="0" smtClean="0"/>
              <a:t> se </a:t>
            </a:r>
            <a:r>
              <a:rPr lang="en-US" dirty="0" err="1" smtClean="0"/>
              <a:t>encuentran</a:t>
            </a:r>
            <a:r>
              <a:rPr lang="en-US" dirty="0" smtClean="0"/>
              <a:t> </a:t>
            </a:r>
            <a:r>
              <a:rPr lang="en-US" dirty="0" err="1" smtClean="0"/>
              <a:t>ampliamente</a:t>
            </a:r>
            <a:r>
              <a:rPr lang="en-US" dirty="0" smtClean="0"/>
              <a:t> </a:t>
            </a:r>
            <a:r>
              <a:rPr lang="en-US" dirty="0" err="1" smtClean="0"/>
              <a:t>definidos</a:t>
            </a:r>
            <a:r>
              <a:rPr lang="en-US" baseline="0" dirty="0" smtClean="0"/>
              <a:t> en la </a:t>
            </a:r>
            <a:r>
              <a:rPr lang="en-US" baseline="0" dirty="0" err="1" smtClean="0"/>
              <a:t>bibliografía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referencia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interesante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señalar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algunos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aspectos</a:t>
            </a:r>
            <a:r>
              <a:rPr lang="en-US" baseline="0" dirty="0" smtClean="0"/>
              <a:t>:</a:t>
            </a:r>
          </a:p>
          <a:p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Lograr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viviendas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frentistas</a:t>
            </a:r>
            <a:r>
              <a:rPr lang="en-US" baseline="0" dirty="0" smtClean="0"/>
              <a:t> a la red se </a:t>
            </a:r>
            <a:r>
              <a:rPr lang="en-US" baseline="0" dirty="0" err="1" smtClean="0"/>
              <a:t>conecten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sistema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pueda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operar</a:t>
            </a:r>
            <a:r>
              <a:rPr lang="en-US" baseline="0" dirty="0" smtClean="0"/>
              <a:t> en forma </a:t>
            </a:r>
            <a:r>
              <a:rPr lang="en-US" baseline="0" dirty="0" err="1" smtClean="0"/>
              <a:t>adecuada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garantizando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condiciones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autolimpieza</a:t>
            </a:r>
            <a:r>
              <a:rPr lang="en-US" baseline="0" dirty="0" smtClean="0"/>
              <a:t>. La Ley 18.840 del </a:t>
            </a:r>
            <a:r>
              <a:rPr lang="en-US" baseline="0" dirty="0" err="1" smtClean="0"/>
              <a:t>año</a:t>
            </a:r>
            <a:r>
              <a:rPr lang="en-US" baseline="0" dirty="0" smtClean="0"/>
              <a:t> 2011 </a:t>
            </a:r>
            <a:r>
              <a:rPr lang="en-US" baseline="0" dirty="0" err="1" smtClean="0"/>
              <a:t>establece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obligatoriedad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conexión</a:t>
            </a:r>
            <a:r>
              <a:rPr lang="en-US" baseline="0" dirty="0" smtClean="0"/>
              <a:t> y en </a:t>
            </a:r>
            <a:r>
              <a:rPr lang="en-US" baseline="0" dirty="0" err="1" smtClean="0"/>
              <a:t>esa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línea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tanto</a:t>
            </a:r>
            <a:r>
              <a:rPr lang="en-US" baseline="0" dirty="0" smtClean="0"/>
              <a:t> OSE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IdeM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vienen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trabajando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desarrollar</a:t>
            </a:r>
            <a:r>
              <a:rPr lang="en-US" baseline="0" dirty="0" smtClean="0"/>
              <a:t> planes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permitan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facilitar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conexión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redes</a:t>
            </a:r>
            <a:r>
              <a:rPr lang="en-US" baseline="0" dirty="0" smtClean="0"/>
              <a:t>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Construir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previo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vertido</a:t>
            </a:r>
            <a:r>
              <a:rPr lang="en-US" baseline="0" dirty="0" smtClean="0"/>
              <a:t> final. El </a:t>
            </a:r>
            <a:r>
              <a:rPr lang="en-US" baseline="0" dirty="0" err="1" smtClean="0"/>
              <a:t>Decreto</a:t>
            </a:r>
            <a:r>
              <a:rPr lang="en-US" baseline="0" dirty="0" smtClean="0"/>
              <a:t> 253/79 y </a:t>
            </a:r>
            <a:r>
              <a:rPr lang="en-US" baseline="0" dirty="0" err="1" smtClean="0"/>
              <a:t>modificativos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establece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calidad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cumplir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efluentes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vertidos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curso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territorio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nacional</a:t>
            </a:r>
            <a:r>
              <a:rPr lang="en-US" baseline="0" dirty="0" smtClean="0"/>
              <a:t>. En el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cursos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agua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fronterizos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necesario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considerar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reglamentaciones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binacionales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pudieran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existir</a:t>
            </a:r>
            <a:r>
              <a:rPr lang="en-US" baseline="0" dirty="0" smtClean="0"/>
              <a:t>.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0" indent="0">
              <a:buFont typeface="Arial"/>
              <a:buNone/>
            </a:pPr>
            <a:r>
              <a:rPr lang="en-US" baseline="0" dirty="0" smtClean="0"/>
              <a:t>La </a:t>
            </a:r>
            <a:r>
              <a:rPr lang="en-US" baseline="0" dirty="0" err="1" smtClean="0"/>
              <a:t>IdeM</a:t>
            </a:r>
            <a:r>
              <a:rPr lang="en-US" baseline="0" dirty="0" smtClean="0"/>
              <a:t> y la OSE </a:t>
            </a:r>
            <a:r>
              <a:rPr lang="en-US" baseline="0" dirty="0" err="1" smtClean="0"/>
              <a:t>prevén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continuar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ampliando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coberturas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alcantarillado</a:t>
            </a:r>
            <a:r>
              <a:rPr lang="en-US" baseline="0" dirty="0" smtClean="0"/>
              <a:t> en los </a:t>
            </a:r>
            <a:r>
              <a:rPr lang="en-US" baseline="0" dirty="0" err="1" smtClean="0"/>
              <a:t>centros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urbanos</a:t>
            </a:r>
            <a:r>
              <a:rPr lang="en-US" baseline="0" dirty="0" smtClean="0"/>
              <a:t> de mayor </a:t>
            </a:r>
            <a:r>
              <a:rPr lang="en-US" baseline="0" dirty="0" err="1" smtClean="0"/>
              <a:t>densidad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suburbanas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rurales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localidades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menor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cantidad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población</a:t>
            </a:r>
            <a:r>
              <a:rPr lang="en-US" baseline="0" dirty="0" smtClean="0"/>
              <a:t> no se </a:t>
            </a:r>
            <a:r>
              <a:rPr lang="en-US" baseline="0" dirty="0" err="1" smtClean="0"/>
              <a:t>plantea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desarrollar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Existen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pueden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permitir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ampliar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cobertura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algunas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áreas</a:t>
            </a:r>
            <a:r>
              <a:rPr lang="en-US" baseline="0" dirty="0" smtClean="0"/>
              <a:t>: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Redes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efluentes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decantados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utilizada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MEVIR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a hoy no se </a:t>
            </a:r>
            <a:r>
              <a:rPr lang="en-US" baseline="0" dirty="0" err="1" smtClean="0"/>
              <a:t>implementa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nuevos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Redes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condominiales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está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admitida</a:t>
            </a:r>
            <a:r>
              <a:rPr lang="en-US" baseline="0" dirty="0" smtClean="0"/>
              <a:t> en Uruguay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tramos</a:t>
            </a:r>
            <a:r>
              <a:rPr lang="en-US" baseline="0" dirty="0" smtClean="0"/>
              <a:t> de red </a:t>
            </a:r>
            <a:r>
              <a:rPr lang="en-US" baseline="0" dirty="0" err="1" smtClean="0"/>
              <a:t>pública</a:t>
            </a:r>
            <a:r>
              <a:rPr lang="en-US" baseline="0" dirty="0" smtClean="0"/>
              <a:t>)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0" indent="0">
              <a:buFont typeface="Arial"/>
              <a:buNone/>
            </a:pPr>
            <a:r>
              <a:rPr lang="en-US" baseline="0" dirty="0" smtClean="0"/>
              <a:t>El </a:t>
            </a:r>
            <a:r>
              <a:rPr lang="en-US" baseline="0" dirty="0" err="1" smtClean="0"/>
              <a:t>Decreto</a:t>
            </a:r>
            <a:r>
              <a:rPr lang="en-US" baseline="0" dirty="0" smtClean="0"/>
              <a:t> 78/2010 </a:t>
            </a:r>
            <a:r>
              <a:rPr lang="en-US" baseline="0" dirty="0" err="1" smtClean="0"/>
              <a:t>habilita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redes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planta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(A) y los de </a:t>
            </a:r>
            <a:r>
              <a:rPr lang="en-US" baseline="0" dirty="0" err="1" smtClean="0"/>
              <a:t>efluentes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decantados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tratamiento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previo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vertido</a:t>
            </a:r>
            <a:r>
              <a:rPr lang="en-US" baseline="0" dirty="0" smtClean="0"/>
              <a:t> (C)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9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3801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 </a:t>
            </a:r>
            <a:r>
              <a:rPr lang="en-US" dirty="0" err="1" smtClean="0"/>
              <a:t>cuanto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alternativas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sistemas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estáticos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tenemos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Depósito</a:t>
            </a:r>
            <a:r>
              <a:rPr lang="en-US" baseline="0" dirty="0" smtClean="0"/>
              <a:t> impermeable con </a:t>
            </a:r>
            <a:r>
              <a:rPr lang="en-US" baseline="0" dirty="0" err="1" smtClean="0"/>
              <a:t>vaciado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periódico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mediante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camión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barométrico</a:t>
            </a:r>
            <a:endParaRPr lang="en-US" baseline="0" dirty="0" smtClean="0"/>
          </a:p>
          <a:p>
            <a:pPr marL="0" indent="0">
              <a:buFont typeface="Arial"/>
              <a:buNone/>
            </a:pP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alternativa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aprobada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ordenanzas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departamentales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Decreto</a:t>
            </a:r>
            <a:r>
              <a:rPr lang="en-US" baseline="0" dirty="0" smtClean="0"/>
              <a:t> 78/010 (B)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catalogado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adecuada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requiere</a:t>
            </a:r>
            <a:r>
              <a:rPr lang="en-US" baseline="0" dirty="0" smtClean="0"/>
              <a:t>: </a:t>
            </a:r>
            <a:r>
              <a:rPr lang="is-IS" baseline="0" dirty="0" smtClean="0"/>
              <a:t>…</a:t>
            </a:r>
          </a:p>
          <a:p>
            <a:pPr marL="0" indent="0">
              <a:buFont typeface="Arial"/>
              <a:buNone/>
            </a:pPr>
            <a:r>
              <a:rPr lang="is-IS" baseline="0" dirty="0" smtClean="0"/>
              <a:t>Para el diseño se debe considerar: número habitantes para definir volumen, características constructivas de acuerdo a la ordenanza correspondiente, ubicación preferentemente al frente del predio para facilitar la limpieza y la posible conexión futura a red de alcantarillado si hubiera, prever la limpieza periódica con camión barométrico para lo que se debe garantizar la accesibilidad del camión</a:t>
            </a:r>
          </a:p>
          <a:p>
            <a:pPr marL="0" indent="0">
              <a:buFont typeface="Arial"/>
              <a:buNone/>
            </a:pPr>
            <a:endParaRPr lang="en-US" baseline="0" dirty="0" smtClean="0"/>
          </a:p>
          <a:p>
            <a:pPr marL="628650" lvl="1" indent="-171450">
              <a:buFont typeface="Arial"/>
              <a:buChar char="•"/>
            </a:pPr>
            <a:endParaRPr lang="en-US" baseline="0" dirty="0" smtClean="0"/>
          </a:p>
          <a:p>
            <a:pPr marL="628650" lvl="1" indent="-171450">
              <a:buFont typeface="Arial"/>
              <a:buChar char="•"/>
            </a:pP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is-IS" baseline="0" dirty="0" smtClean="0"/>
              <a:t>Fosa séptica seguida de infiltración al terreno</a:t>
            </a:r>
          </a:p>
          <a:p>
            <a:pPr marL="0" indent="0">
              <a:buFont typeface="Arial"/>
              <a:buNone/>
            </a:pPr>
            <a:r>
              <a:rPr lang="is-IS" baseline="0" dirty="0" smtClean="0"/>
              <a:t>Esta alternativa está habilitada por el Decreto 78/010 (D) pero sin especificarse las condiciones bajo las cuales puede ser utilizada. También está aprobada por </a:t>
            </a:r>
            <a:r>
              <a:rPr lang="es-ES_tradnl" baseline="0" dirty="0" smtClean="0"/>
              <a:t>algunas ordenanzas departamentales. No existe uniformidad en el criterio de aceptación: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Florida acepta para zonas rurales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Artigas, Colonia, Montevideo acepta para zonas </a:t>
            </a:r>
            <a:r>
              <a:rPr lang="es-ES_tradnl" baseline="0" dirty="0" err="1" smtClean="0"/>
              <a:t>suburganas</a:t>
            </a:r>
            <a:endParaRPr lang="es-ES_tradnl" baseline="0" dirty="0" smtClean="0"/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Maldonado para zonas balnearias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Canelones y Rocha admite inclusive para zonas urbanas si se presenta proyecto realizado por ingeniero hidráulico</a:t>
            </a:r>
          </a:p>
          <a:p>
            <a:pPr marL="0" lvl="0" indent="0">
              <a:buFont typeface="Arial"/>
              <a:buNone/>
            </a:pPr>
            <a:r>
              <a:rPr lang="es-ES_tradnl" baseline="0" dirty="0" smtClean="0"/>
              <a:t>Para ser catalogada como solución adecuada, se debe garantizar: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Ausencia descarga de efluentes fuera de la fosa séptica a menos del efluente líquido que se conduce hacia la infiltración a terreno</a:t>
            </a:r>
          </a:p>
          <a:p>
            <a:pPr marL="628650" lvl="1" indent="-171450">
              <a:buFont typeface="Arial"/>
              <a:buChar char="•"/>
            </a:pPr>
            <a:r>
              <a:rPr lang="es-ES_tradnl" baseline="0" dirty="0" smtClean="0"/>
              <a:t>T</a:t>
            </a:r>
            <a:r>
              <a:rPr lang="is-IS" baseline="0" dirty="0" smtClean="0"/>
              <a:t>erreno adecuado que permita la infiltración del volumen de efluente generado sin que haya riesgo de contaminación de la napa o pozos de captación de agua</a:t>
            </a:r>
          </a:p>
          <a:p>
            <a:pPr marL="628650" lvl="1" indent="-171450">
              <a:buFont typeface="Arial"/>
              <a:buChar char="•"/>
            </a:pPr>
            <a:r>
              <a:rPr lang="is-IS" baseline="0" dirty="0" smtClean="0"/>
              <a:t>...</a:t>
            </a:r>
          </a:p>
          <a:p>
            <a:pPr marL="628650" lvl="1" indent="-171450">
              <a:buFont typeface="Arial"/>
              <a:buChar char="•"/>
            </a:pPr>
            <a:endParaRPr lang="es-ES_tradnl" baseline="0" dirty="0" smtClean="0"/>
          </a:p>
          <a:p>
            <a:pPr marL="628650" lvl="1" indent="-171450">
              <a:buFont typeface="Arial"/>
              <a:buChar char="•"/>
            </a:pPr>
            <a:endParaRPr lang="en-US" baseline="0" dirty="0" smtClean="0"/>
          </a:p>
          <a:p>
            <a:pPr marL="628650" lvl="1" indent="-171450">
              <a:buFont typeface="Arial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BE7EB-26EF-4945-AB35-A77A96A47D5D}" type="slidenum">
              <a:rPr lang="es-UY" smtClean="0"/>
              <a:pPr/>
              <a:t>10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3801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4937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3011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351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557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3337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6769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600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8255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3440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272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5187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DFADF-C447-4C5C-A7E3-0BBA1B02E884}" type="datetimeFigureOut">
              <a:rPr lang="es-UY" smtClean="0"/>
              <a:t>6/9/16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22F85-D119-4828-A688-4097065A169F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9700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package" Target="../embeddings/Microsoft_Word_Document1.docx"/><Relationship Id="rId6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.bin"/><Relationship Id="rId5" Type="http://schemas.openxmlformats.org/officeDocument/2006/relationships/package" Target="../embeddings/Microsoft_Word_Document2.docx"/><Relationship Id="rId6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832087" y="4118580"/>
            <a:ext cx="4549913" cy="1273576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b="1" dirty="0" smtClean="0"/>
              <a:t>2º ENCUENTRO DE CIUDADES INTELIGENTES PARA LA INCLUSIÓN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607" y="2418522"/>
            <a:ext cx="2265728" cy="1953214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" y="632835"/>
            <a:ext cx="12191999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bg1"/>
                </a:solidFill>
              </a:rPr>
              <a:t>SANEAMIENTO: Desafíos en el marco de Ciudades Inteligentes</a:t>
            </a:r>
            <a:endParaRPr lang="es-UY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18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Universalizar el acceso al saneamiento</a:t>
            </a:r>
            <a:endParaRPr lang="es-UY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28240" y="2162448"/>
            <a:ext cx="11328400" cy="1672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Depósito impermeable: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Ausencia de descargas de efluente fuera del depósito.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Disponibilidad de servicio barométrico.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Disponibilidad de sitio de recepción y tratamiento de los lodos barométricos.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75871" y="1484785"/>
            <a:ext cx="11617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u="sng" dirty="0">
                <a:solidFill>
                  <a:schemeClr val="tx2"/>
                </a:solidFill>
                <a:latin typeface="+mn-lt"/>
              </a:rPr>
              <a:t>Sistemas estáticos o </a:t>
            </a:r>
            <a:r>
              <a:rPr lang="es-ES_tradnl" u="sng" dirty="0" smtClean="0">
                <a:solidFill>
                  <a:schemeClr val="tx2"/>
                </a:solidFill>
                <a:latin typeface="+mn-lt"/>
              </a:rPr>
              <a:t>individuales – para viviendas</a:t>
            </a:r>
            <a:endParaRPr lang="es-UY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91740" y="4076799"/>
            <a:ext cx="11328400" cy="1272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Depósito filtrante: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Ausencia de descargas de efluente fuera del depósito.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Características adecuadas del terreno.</a:t>
            </a:r>
          </a:p>
        </p:txBody>
      </p:sp>
    </p:spTree>
    <p:extLst>
      <p:ext uri="{BB962C8B-B14F-4D97-AF65-F5344CB8AC3E}">
        <p14:creationId xmlns:p14="http://schemas.microsoft.com/office/powerpoint/2010/main" val="153526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Universalizar el acceso al saneamiento</a:t>
            </a:r>
            <a:endParaRPr lang="es-UY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75871" y="1484785"/>
            <a:ext cx="11617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u="sng" dirty="0">
                <a:solidFill>
                  <a:schemeClr val="tx2"/>
                </a:solidFill>
                <a:latin typeface="+mn-lt"/>
              </a:rPr>
              <a:t>Sistemas estáticos o </a:t>
            </a:r>
            <a:r>
              <a:rPr lang="es-ES_tradnl" u="sng" dirty="0" smtClean="0">
                <a:solidFill>
                  <a:schemeClr val="tx2"/>
                </a:solidFill>
                <a:latin typeface="+mn-lt"/>
              </a:rPr>
              <a:t>individuales – para viviendas</a:t>
            </a:r>
            <a:endParaRPr lang="es-UY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77440" y="2264048"/>
            <a:ext cx="11328400" cy="1918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Fosa séptica con infiltración al terreno: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Ausencia de descargas de efluente fuera de la fosa séptica.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Características adecuadas del terreno.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Disponibilidad de servicio barométrico y de sitio de recepción y tratamiento de los lodos barométricos.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75840" y="4359548"/>
            <a:ext cx="11328400" cy="1672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Fosa séptica con tratamiento posterior: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Mismas condiciones que la opción anterior.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Características adecuadas del efluente, en caso de vertido a curso de agua.</a:t>
            </a:r>
          </a:p>
          <a:p>
            <a:pPr lvl="1" indent="-342900" eaLnBrk="1" hangingPunct="1">
              <a:lnSpc>
                <a:spcPct val="80000"/>
              </a:lnSpc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Capacidades suficientes para la operación y mantenimiento del sistema.</a:t>
            </a:r>
          </a:p>
        </p:txBody>
      </p:sp>
    </p:spTree>
    <p:extLst>
      <p:ext uri="{BB962C8B-B14F-4D97-AF65-F5344CB8AC3E}">
        <p14:creationId xmlns:p14="http://schemas.microsoft.com/office/powerpoint/2010/main" val="3425078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Universalizar el acceso al saneamiento</a:t>
            </a:r>
            <a:endParaRPr lang="es-UY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27381" y="2166764"/>
            <a:ext cx="113284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  <a:buSzPct val="70000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En caso de infiltración al terreno:</a:t>
            </a:r>
          </a:p>
          <a:p>
            <a:pPr lvl="1" indent="-342900" eaLnBrk="1" hangingPunct="1"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Considerar el efecto acumulativo </a:t>
            </a:r>
          </a:p>
          <a:p>
            <a:pPr lvl="1" indent="-342900" eaLnBrk="1" hangingPunct="1"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Asegurar que todas las viviendas cuenten con agua de la red de OSE.</a:t>
            </a:r>
          </a:p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  <a:buSzPct val="70000"/>
            </a:pPr>
            <a:endParaRPr lang="es-ES_tradnl" sz="2000" dirty="0" smtClean="0">
              <a:solidFill>
                <a:schemeClr val="tx2"/>
              </a:solidFill>
              <a:latin typeface="+mn-lt"/>
            </a:endParaRPr>
          </a:p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  <a:buSzPct val="70000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En casos de depósitos impermeables o fosas sépticas:</a:t>
            </a:r>
          </a:p>
          <a:p>
            <a:pPr lvl="1" indent="-342900" eaLnBrk="1" hangingPunct="1"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Cuantificar la necesidad de camiones barométricos.</a:t>
            </a:r>
          </a:p>
          <a:p>
            <a:pPr lvl="1" indent="-342900" eaLnBrk="1" hangingPunct="1"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Asegurar disponibilidad de sistemas de tratamiento y disposición final de lodos.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01271" y="1484785"/>
            <a:ext cx="11617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u="sng" dirty="0">
                <a:solidFill>
                  <a:schemeClr val="tx2"/>
                </a:solidFill>
                <a:latin typeface="+mn-lt"/>
              </a:rPr>
              <a:t>Sistemas estáticos para agrupaciones de viviendas</a:t>
            </a:r>
            <a:endParaRPr lang="es-UY" u="sng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4137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Universalizar el acceso al saneamiento</a:t>
            </a:r>
            <a:endParaRPr lang="es-UY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87681" y="2319164"/>
            <a:ext cx="11328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1" indent="-342900" eaLnBrk="1" hangingPunct="1"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Definir las condiciones bajo las cuales cada solución puede ser implementada (características locales, situación global de la localidad, involucramiento de los usuarios, etc.).</a:t>
            </a:r>
          </a:p>
          <a:p>
            <a:pPr lvl="1" indent="-342900" eaLnBrk="1" hangingPunct="1"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Definir la institucionalidad en la gestión de los sistemas (autorización, control en las etapas de construcción y operación).</a:t>
            </a:r>
          </a:p>
          <a:p>
            <a:pPr lvl="1" indent="-342900" eaLnBrk="1" hangingPunct="1"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Definir modelo de gestión para la operación y mantenimiento de los sistemas (sistemas descentralizados vs. </a:t>
            </a:r>
            <a:r>
              <a:rPr lang="es-ES_tradnl" sz="2000" dirty="0">
                <a:solidFill>
                  <a:schemeClr val="tx2"/>
                </a:solidFill>
                <a:latin typeface="+mn-lt"/>
              </a:rPr>
              <a:t>s</a:t>
            </a: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ervicio centralizado).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67871" y="1611785"/>
            <a:ext cx="11617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Considerar los aspectos de gestión de los sistemas</a:t>
            </a:r>
            <a:endParaRPr lang="es-UY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62281" y="4839321"/>
            <a:ext cx="11328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i="1" dirty="0" smtClean="0">
                <a:solidFill>
                  <a:schemeClr val="tx2"/>
                </a:solidFill>
                <a:latin typeface="+mn-lt"/>
              </a:rPr>
              <a:t>Resulta fundamental analizar las alternativas de solución, considerando los aspectos técnicos y de gestión</a:t>
            </a:r>
          </a:p>
        </p:txBody>
      </p:sp>
    </p:spTree>
    <p:extLst>
      <p:ext uri="{BB962C8B-B14F-4D97-AF65-F5344CB8AC3E}">
        <p14:creationId xmlns:p14="http://schemas.microsoft.com/office/powerpoint/2010/main" val="218315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431371" y="1484785"/>
            <a:ext cx="113284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Saneamiento dinámico: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OSE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Intendencia de Montevideo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URSEA</a:t>
            </a:r>
          </a:p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Saneamiento estático: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Intendencias Departamentales</a:t>
            </a:r>
          </a:p>
          <a:p>
            <a:pPr marL="57150" indent="0" eaLnBrk="1" hangingPunct="1">
              <a:spcBef>
                <a:spcPct val="50000"/>
              </a:spcBef>
              <a:buClr>
                <a:srgbClr val="FF9933"/>
              </a:buClr>
            </a:pPr>
            <a:endParaRPr lang="es-ES_tradnl" sz="1400" dirty="0">
              <a:solidFill>
                <a:schemeClr val="tx2"/>
              </a:solidFill>
              <a:latin typeface="+mn-lt"/>
            </a:endParaRPr>
          </a:p>
          <a:p>
            <a:pPr marL="57150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MVOTMA, DINAGUA, MSP</a:t>
            </a:r>
          </a:p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endParaRPr lang="es-MX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Institucionalidad en la Gestión </a:t>
            </a:r>
            <a:r>
              <a:rPr lang="es-ES" dirty="0" smtClean="0"/>
              <a:t>– caso Uruguay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73237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431371" y="1484784"/>
            <a:ext cx="11328400" cy="435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Soluciones de saneamiento admitidas en Uruguay:</a:t>
            </a:r>
          </a:p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u="sng" dirty="0" smtClean="0">
                <a:solidFill>
                  <a:schemeClr val="tx2"/>
                </a:solidFill>
                <a:latin typeface="+mn-lt"/>
              </a:rPr>
              <a:t>Decreto 78/</a:t>
            </a:r>
            <a:r>
              <a:rPr lang="es-ES_tradnl" u="sng" dirty="0">
                <a:solidFill>
                  <a:schemeClr val="tx2"/>
                </a:solidFill>
                <a:latin typeface="+mn-lt"/>
              </a:rPr>
              <a:t>010</a:t>
            </a:r>
            <a:r>
              <a:rPr lang="es-ES_tradnl" u="sng" dirty="0" smtClean="0">
                <a:solidFill>
                  <a:schemeClr val="tx2"/>
                </a:solidFill>
                <a:latin typeface="+mn-lt"/>
              </a:rPr>
              <a:t>:</a:t>
            </a:r>
          </a:p>
          <a:p>
            <a:pPr marL="800100" lvl="1" indent="-342900" eaLnBrk="1" hangingPunct="1">
              <a:spcBef>
                <a:spcPts val="600"/>
              </a:spcBef>
              <a:buClr>
                <a:srgbClr val="FF9933"/>
              </a:buClr>
              <a:buFont typeface="Courier New"/>
              <a:buChar char="o"/>
            </a:pPr>
            <a:r>
              <a:rPr lang="es-UY" dirty="0" smtClean="0">
                <a:solidFill>
                  <a:schemeClr val="tx2"/>
                </a:solidFill>
                <a:latin typeface="+mn-lt"/>
              </a:rPr>
              <a:t>A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)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red 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de alcantarillado y disposición final en planta de tratamiento y/o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emisario.</a:t>
            </a:r>
          </a:p>
          <a:p>
            <a:pPr marL="800100" lvl="1" indent="-342900" eaLnBrk="1" hangingPunct="1">
              <a:spcBef>
                <a:spcPts val="600"/>
              </a:spcBef>
              <a:buClr>
                <a:srgbClr val="FF9933"/>
              </a:buClr>
              <a:buFont typeface="Courier New"/>
              <a:buChar char="o"/>
            </a:pPr>
            <a:r>
              <a:rPr lang="es-UY" dirty="0" smtClean="0">
                <a:solidFill>
                  <a:schemeClr val="tx2"/>
                </a:solidFill>
                <a:latin typeface="+mn-lt"/>
              </a:rPr>
              <a:t>B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)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pozos estancos con 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transporte en camiones barométricos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hasta disposición 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final en planta de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tratamiento.</a:t>
            </a:r>
          </a:p>
          <a:p>
            <a:pPr marL="800100" lvl="1" indent="-342900" eaLnBrk="1" hangingPunct="1">
              <a:spcBef>
                <a:spcPts val="600"/>
              </a:spcBef>
              <a:buClr>
                <a:srgbClr val="FF9933"/>
              </a:buClr>
              <a:buFont typeface="Courier New"/>
              <a:buChar char="o"/>
            </a:pPr>
            <a:r>
              <a:rPr lang="es-UY" dirty="0" smtClean="0">
                <a:solidFill>
                  <a:schemeClr val="tx2"/>
                </a:solidFill>
                <a:latin typeface="+mn-lt"/>
              </a:rPr>
              <a:t>C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)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transporte 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de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líquidos 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residuales por alcantarillado a una laguna de tratamiento, con retención de sólidos “in situ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”.</a:t>
            </a:r>
            <a:endParaRPr lang="es-UY" dirty="0">
              <a:solidFill>
                <a:schemeClr val="tx2"/>
              </a:solidFill>
              <a:latin typeface="+mn-lt"/>
            </a:endParaRPr>
          </a:p>
          <a:p>
            <a:pPr marL="800100" lvl="1" indent="-342900" eaLnBrk="1" hangingPunct="1">
              <a:spcBef>
                <a:spcPts val="600"/>
              </a:spcBef>
              <a:buClr>
                <a:srgbClr val="FF9933"/>
              </a:buClr>
              <a:buFont typeface="Courier New"/>
              <a:buChar char="o"/>
            </a:pPr>
            <a:r>
              <a:rPr lang="es-UY" dirty="0" smtClean="0">
                <a:solidFill>
                  <a:schemeClr val="tx2"/>
                </a:solidFill>
                <a:latin typeface="+mn-lt"/>
              </a:rPr>
              <a:t>D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)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pozos 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filtrantes y/o infiltración al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suelo.</a:t>
            </a:r>
          </a:p>
          <a:p>
            <a:pPr marL="800100" lvl="1" indent="-342900" eaLnBrk="1" hangingPunct="1">
              <a:spcBef>
                <a:spcPts val="600"/>
              </a:spcBef>
              <a:buClr>
                <a:srgbClr val="FF9933"/>
              </a:buClr>
              <a:buFont typeface="Courier New"/>
              <a:buChar char="o"/>
            </a:pPr>
            <a:r>
              <a:rPr lang="es-UY" dirty="0" smtClean="0">
                <a:solidFill>
                  <a:schemeClr val="tx2"/>
                </a:solidFill>
                <a:latin typeface="+mn-lt"/>
              </a:rPr>
              <a:t>E</a:t>
            </a:r>
            <a:r>
              <a:rPr lang="es-UY" dirty="0">
                <a:solidFill>
                  <a:schemeClr val="tx2"/>
                </a:solidFill>
                <a:latin typeface="+mn-lt"/>
              </a:rPr>
              <a:t>) Sistemas mixtos que resultan de la combinación de componentes de los sistemas </a:t>
            </a:r>
            <a:r>
              <a:rPr lang="es-UY" dirty="0" smtClean="0">
                <a:solidFill>
                  <a:schemeClr val="tx2"/>
                </a:solidFill>
                <a:latin typeface="+mn-lt"/>
              </a:rPr>
              <a:t>anteriores</a:t>
            </a:r>
            <a:endParaRPr lang="es-UY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Institucionalidad en la Gestión – caso Uruguay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69328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Institucionalidad en la Gestión – caso Uruguay</a:t>
            </a:r>
            <a:endParaRPr lang="es-UY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31371" y="1484785"/>
            <a:ext cx="1132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u="sng" dirty="0" smtClean="0">
                <a:solidFill>
                  <a:schemeClr val="tx2"/>
                </a:solidFill>
                <a:latin typeface="+mn-lt"/>
              </a:rPr>
              <a:t>Ordenanzas departamentales:</a:t>
            </a:r>
            <a:endParaRPr lang="es-MX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35360" y="1947312"/>
            <a:ext cx="7296811" cy="4847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Red de alcantarillado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Depósito impermeable con vaciado por barométrica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Depósito filtrante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Fosa séptica seguida de infiltración al terreno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Otros (humedales construidos, tratamiento en situ, reúso para riego, letrinas)</a:t>
            </a:r>
          </a:p>
          <a:p>
            <a:pPr marL="57150" indent="0" eaLnBrk="1" hangingPunct="1">
              <a:spcBef>
                <a:spcPct val="50000"/>
              </a:spcBef>
              <a:buClr>
                <a:srgbClr val="FF9933"/>
              </a:buClr>
            </a:pPr>
            <a:endParaRPr lang="es-ES_tradnl" sz="1400" dirty="0" smtClean="0">
              <a:solidFill>
                <a:schemeClr val="tx2"/>
              </a:solidFill>
              <a:latin typeface="+mn-lt"/>
            </a:endParaRPr>
          </a:p>
          <a:p>
            <a:pPr marL="57150" indent="0" eaLnBrk="1" hangingPunct="1">
              <a:spcBef>
                <a:spcPct val="50000"/>
              </a:spcBef>
              <a:buClr>
                <a:srgbClr val="FF9933"/>
              </a:buClr>
            </a:pPr>
            <a:endParaRPr lang="es-ES_tradnl" dirty="0" smtClean="0">
              <a:solidFill>
                <a:schemeClr val="tx2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endParaRPr lang="es-MX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14 CuadroTexto"/>
          <p:cNvSpPr txBox="1"/>
          <p:nvPr/>
        </p:nvSpPr>
        <p:spPr>
          <a:xfrm>
            <a:off x="8436835" y="4400724"/>
            <a:ext cx="3791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 smtClean="0">
                <a:latin typeface="Arial" pitchFamily="34" charset="0"/>
                <a:cs typeface="Arial" pitchFamily="34" charset="0"/>
              </a:rPr>
              <a:t>Ordenanza Propia</a:t>
            </a:r>
            <a:endParaRPr lang="es-ES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15 CuadroTexto"/>
          <p:cNvSpPr txBox="1"/>
          <p:nvPr/>
        </p:nvSpPr>
        <p:spPr>
          <a:xfrm>
            <a:off x="8436835" y="4735521"/>
            <a:ext cx="3660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 smtClean="0">
                <a:latin typeface="Arial" pitchFamily="34" charset="0"/>
                <a:cs typeface="Arial" pitchFamily="34" charset="0"/>
              </a:rPr>
              <a:t>Ordenanza de Montevideo</a:t>
            </a:r>
            <a:endParaRPr lang="es-ES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16 CuadroTexto"/>
          <p:cNvSpPr txBox="1"/>
          <p:nvPr/>
        </p:nvSpPr>
        <p:spPr>
          <a:xfrm>
            <a:off x="8474835" y="5077593"/>
            <a:ext cx="3226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 smtClean="0">
                <a:latin typeface="Arial" pitchFamily="34" charset="0"/>
                <a:cs typeface="Arial" pitchFamily="34" charset="0"/>
              </a:rPr>
              <a:t>Criterio de los técnicos</a:t>
            </a:r>
            <a:endParaRPr lang="es-ES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7 Rectángulo redondeado"/>
          <p:cNvSpPr/>
          <p:nvPr/>
        </p:nvSpPr>
        <p:spPr>
          <a:xfrm>
            <a:off x="7860771" y="4420468"/>
            <a:ext cx="476253" cy="285752"/>
          </a:xfrm>
          <a:prstGeom prst="roundRect">
            <a:avLst/>
          </a:prstGeom>
          <a:solidFill>
            <a:srgbClr val="008A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i="1"/>
          </a:p>
        </p:txBody>
      </p:sp>
      <p:sp>
        <p:nvSpPr>
          <p:cNvPr id="12" name="18 Rectángulo redondeado"/>
          <p:cNvSpPr/>
          <p:nvPr/>
        </p:nvSpPr>
        <p:spPr>
          <a:xfrm>
            <a:off x="7860771" y="4755265"/>
            <a:ext cx="476253" cy="285752"/>
          </a:xfrm>
          <a:prstGeom prst="roundRect">
            <a:avLst/>
          </a:prstGeom>
          <a:solidFill>
            <a:srgbClr val="F59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i="1"/>
          </a:p>
        </p:txBody>
      </p:sp>
      <p:sp>
        <p:nvSpPr>
          <p:cNvPr id="13" name="19 Rectángulo redondeado"/>
          <p:cNvSpPr/>
          <p:nvPr/>
        </p:nvSpPr>
        <p:spPr>
          <a:xfrm>
            <a:off x="7860771" y="5097337"/>
            <a:ext cx="476253" cy="285752"/>
          </a:xfrm>
          <a:prstGeom prst="roundRect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i="1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6893" y="1667149"/>
            <a:ext cx="2856507" cy="2661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96900" y="5741021"/>
            <a:ext cx="87249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i="1" dirty="0" smtClean="0">
                <a:solidFill>
                  <a:schemeClr val="tx2"/>
                </a:solidFill>
                <a:latin typeface="+mn-lt"/>
              </a:rPr>
              <a:t>Resulta fundamental definir la institucionalidad y el modelo de gestión a nivel país</a:t>
            </a:r>
          </a:p>
        </p:txBody>
      </p:sp>
    </p:spTree>
    <p:extLst>
      <p:ext uri="{BB962C8B-B14F-4D97-AF65-F5344CB8AC3E}">
        <p14:creationId xmlns:p14="http://schemas.microsoft.com/office/powerpoint/2010/main" val="1985458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Desaf</a:t>
            </a:r>
            <a:r>
              <a:rPr lang="es-ES" dirty="0" smtClean="0"/>
              <a:t>ío Uruguay</a:t>
            </a:r>
            <a:endParaRPr lang="es-UY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35360" y="1947312"/>
            <a:ext cx="7296811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¿Qu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é tipo de saneamiento para qué caso?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>
                <a:solidFill>
                  <a:schemeClr val="tx2"/>
                </a:solidFill>
                <a:latin typeface="+mn-lt"/>
              </a:rPr>
              <a:t>¿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Involucramiento de los usuarios?</a:t>
            </a:r>
            <a:endParaRPr lang="es-ES_tradnl" dirty="0" smtClean="0">
              <a:solidFill>
                <a:schemeClr val="tx2"/>
              </a:solidFill>
              <a:latin typeface="+mn-lt"/>
            </a:endParaRP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¿Institucionalidad?</a:t>
            </a:r>
            <a:endParaRPr lang="es-ES_tradnl" dirty="0" smtClean="0">
              <a:solidFill>
                <a:schemeClr val="tx2"/>
              </a:solidFill>
              <a:latin typeface="+mn-lt"/>
            </a:endParaRP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PLAN NACIONAL DE AGUA Y SANEAMIENTO</a:t>
            </a:r>
            <a:endParaRPr lang="es-ES_tradnl" dirty="0" smtClean="0">
              <a:solidFill>
                <a:schemeClr val="tx2"/>
              </a:solidFill>
              <a:latin typeface="+mn-lt"/>
            </a:endParaRPr>
          </a:p>
          <a:p>
            <a:pPr marL="57150" indent="0" eaLnBrk="1" hangingPunct="1">
              <a:spcBef>
                <a:spcPct val="50000"/>
              </a:spcBef>
              <a:buClr>
                <a:srgbClr val="FF9933"/>
              </a:buClr>
            </a:pPr>
            <a:endParaRPr lang="es-ES_tradnl" sz="1400" dirty="0" smtClean="0">
              <a:solidFill>
                <a:schemeClr val="tx2"/>
              </a:solidFill>
              <a:latin typeface="+mn-lt"/>
            </a:endParaRPr>
          </a:p>
          <a:p>
            <a:pPr marL="57150" indent="0" eaLnBrk="1" hangingPunct="1">
              <a:spcBef>
                <a:spcPct val="50000"/>
              </a:spcBef>
              <a:buClr>
                <a:srgbClr val="FF9933"/>
              </a:buClr>
            </a:pPr>
            <a:endParaRPr lang="es-ES_tradnl" dirty="0" smtClean="0">
              <a:solidFill>
                <a:schemeClr val="tx2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endParaRPr lang="es-MX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2004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3832087" y="4118580"/>
            <a:ext cx="4549913" cy="1273576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b="1" dirty="0" smtClean="0"/>
              <a:t>2º ENCUENTRO DE CIUDADES INTELIGENTES PARA LA INCLUSIÓN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607" y="2418522"/>
            <a:ext cx="2265728" cy="1953214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" y="632835"/>
            <a:ext cx="12191999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bg1"/>
                </a:solidFill>
              </a:rPr>
              <a:t>Muchas gracias !</a:t>
            </a:r>
            <a:endParaRPr lang="es-UY" sz="2800" b="1" dirty="0">
              <a:solidFill>
                <a:schemeClr val="bg1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61637" y="1431779"/>
            <a:ext cx="12191999" cy="864096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rgbClr val="000000"/>
                </a:solidFill>
              </a:rPr>
              <a:t>Julieta L</a:t>
            </a:r>
            <a:r>
              <a:rPr lang="es-ES" sz="2800" b="1" dirty="0" smtClean="0">
                <a:solidFill>
                  <a:srgbClr val="000000"/>
                </a:solidFill>
              </a:rPr>
              <a:t>ópez - </a:t>
            </a:r>
            <a:r>
              <a:rPr lang="es-ES" sz="2800" b="1" dirty="0" err="1" smtClean="0">
                <a:solidFill>
                  <a:srgbClr val="000000"/>
                </a:solidFill>
              </a:rPr>
              <a:t>jlopez@fing.edu.uy</a:t>
            </a:r>
            <a:endParaRPr lang="es-UY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76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314181" y="2228672"/>
            <a:ext cx="1163847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Saneamiento básico: acciones para promover y mejorar las condiciones de vida de la población.</a:t>
            </a:r>
          </a:p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Abarca la gestión del agua, las excretas y los residuos sólidos.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4873263" y="4048013"/>
            <a:ext cx="71047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Soluciones que garanticen una captación, conducción, disposición final adecuadas. 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373881" y="3231438"/>
            <a:ext cx="1344150" cy="820457"/>
            <a:chOff x="9788460" y="1901592"/>
            <a:chExt cx="1008112" cy="820457"/>
          </a:xfrm>
        </p:grpSpPr>
        <p:sp>
          <p:nvSpPr>
            <p:cNvPr id="32" name="Oval 31"/>
            <p:cNvSpPr/>
            <p:nvPr/>
          </p:nvSpPr>
          <p:spPr>
            <a:xfrm>
              <a:off x="9788460" y="1901592"/>
              <a:ext cx="1008112" cy="360040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34" name="Straight Arrow Connector 33"/>
            <p:cNvCxnSpPr>
              <a:stCxn id="32" idx="4"/>
            </p:cNvCxnSpPr>
            <p:nvPr/>
          </p:nvCxnSpPr>
          <p:spPr>
            <a:xfrm>
              <a:off x="10292516" y="2261632"/>
              <a:ext cx="321264" cy="460417"/>
            </a:xfrm>
            <a:prstGeom prst="straightConnector1">
              <a:avLst/>
            </a:prstGeom>
            <a:ln>
              <a:solidFill>
                <a:srgbClr val="953735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14181" y="1628801"/>
            <a:ext cx="116384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Ingeniería Sanitaria:</a:t>
            </a: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¿Qué entendemos por “saneamiento”?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690739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¿Qué entendemos por “saneamiento”?</a:t>
            </a:r>
            <a:endParaRPr lang="es-UY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35360" y="1484785"/>
            <a:ext cx="11328400" cy="3970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OMS: </a:t>
            </a:r>
          </a:p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Saneamiento mejorado: condiciones de vida limpia y saludables en el hogar y vecindario, y privacidad en el uso</a:t>
            </a:r>
          </a:p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Instalaciones de saneamiento mejorado: </a:t>
            </a:r>
          </a:p>
          <a:p>
            <a:pPr marL="708025" eaLnBrk="1" hangingPunct="1">
              <a:spcBef>
                <a:spcPct val="50000"/>
              </a:spcBef>
              <a:buClr>
                <a:schemeClr val="tx2"/>
              </a:buClr>
              <a:buFont typeface="Courier New"/>
              <a:buChar char="o"/>
            </a:pPr>
            <a:r>
              <a:rPr lang="es-ES_tradnl" dirty="0">
                <a:solidFill>
                  <a:schemeClr val="tx2"/>
                </a:solidFill>
                <a:latin typeface="+mn-lt"/>
              </a:rPr>
              <a:t>s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aneamiento dinámico (redes alcantarillado, sistemas de fosa séptica con conexión a red de alcantarillado)</a:t>
            </a:r>
          </a:p>
          <a:p>
            <a:pPr marL="708025" eaLnBrk="1" hangingPunct="1">
              <a:spcBef>
                <a:spcPct val="50000"/>
              </a:spcBef>
              <a:buClr>
                <a:schemeClr val="tx2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saneamiento estático (letrinas, fosa séptica con infiltración al terreno).</a:t>
            </a:r>
          </a:p>
          <a:p>
            <a:pPr marL="365125" indent="0" eaLnBrk="1" hangingPunct="1">
              <a:spcBef>
                <a:spcPct val="50000"/>
              </a:spcBef>
              <a:buClr>
                <a:schemeClr val="tx2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No se definen niveles de servicio mínimo para cada una.</a:t>
            </a:r>
          </a:p>
        </p:txBody>
      </p:sp>
    </p:spTree>
    <p:extLst>
      <p:ext uri="{BB962C8B-B14F-4D97-AF65-F5344CB8AC3E}">
        <p14:creationId xmlns:p14="http://schemas.microsoft.com/office/powerpoint/2010/main" val="171475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¿Qué entendemos por “saneamiento”?</a:t>
            </a:r>
            <a:endParaRPr lang="es-UY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35360" y="1484785"/>
            <a:ext cx="113284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Uruguay:</a:t>
            </a:r>
          </a:p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Saneamiento adecuado, </a:t>
            </a:r>
            <a:r>
              <a:rPr lang="es-ES_tradnl" dirty="0">
                <a:solidFill>
                  <a:schemeClr val="tx2"/>
                </a:solidFill>
                <a:latin typeface="+mn-lt"/>
              </a:rPr>
              <a:t>de acuerdo al INE: red alcantarillado, fosa séptica, pozo negro.</a:t>
            </a:r>
          </a:p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Opciones válidas, de </a:t>
            </a:r>
            <a:r>
              <a:rPr lang="es-ES_tradnl" dirty="0">
                <a:solidFill>
                  <a:schemeClr val="tx2"/>
                </a:solidFill>
                <a:latin typeface="+mn-lt"/>
              </a:rPr>
              <a:t>acuerdo al Decreto 78/010: </a:t>
            </a:r>
            <a:endParaRPr lang="es-ES_tradnl" dirty="0" smtClean="0">
              <a:solidFill>
                <a:schemeClr val="tx2"/>
              </a:solidFill>
              <a:latin typeface="+mn-lt"/>
            </a:endParaRPr>
          </a:p>
          <a:p>
            <a:pPr marL="708025" eaLnBrk="1" hangingPunct="1">
              <a:spcBef>
                <a:spcPct val="50000"/>
              </a:spcBef>
              <a:buClr>
                <a:schemeClr val="tx2"/>
              </a:buClr>
              <a:buFont typeface="Courier New"/>
              <a:buChar char="o"/>
            </a:pPr>
            <a:r>
              <a:rPr lang="es-ES_tradnl" dirty="0">
                <a:solidFill>
                  <a:schemeClr val="tx2"/>
                </a:solidFill>
                <a:latin typeface="+mn-lt"/>
              </a:rPr>
              <a:t>saneamiento dinámico (redes 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alcantarillado y </a:t>
            </a:r>
            <a:r>
              <a:rPr lang="es-ES_tradnl" dirty="0">
                <a:solidFill>
                  <a:schemeClr val="tx2"/>
                </a:solidFill>
                <a:latin typeface="+mn-lt"/>
              </a:rPr>
              <a:t>sistemas de 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efluentes decantados, con tratamiento previo a disposición final)</a:t>
            </a:r>
            <a:endParaRPr lang="es-ES_tradnl" dirty="0">
              <a:solidFill>
                <a:schemeClr val="tx2"/>
              </a:solidFill>
              <a:latin typeface="+mn-lt"/>
            </a:endParaRPr>
          </a:p>
          <a:p>
            <a:pPr marL="708025" eaLnBrk="1" hangingPunct="1">
              <a:spcBef>
                <a:spcPct val="50000"/>
              </a:spcBef>
              <a:buClr>
                <a:schemeClr val="tx2"/>
              </a:buClr>
              <a:buFont typeface="Courier New"/>
              <a:buChar char="o"/>
            </a:pPr>
            <a:r>
              <a:rPr lang="es-ES_tradnl" dirty="0">
                <a:solidFill>
                  <a:schemeClr val="tx2"/>
                </a:solidFill>
                <a:latin typeface="+mn-lt"/>
              </a:rPr>
              <a:t>saneamiento estático 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(depósitos impermeables con vaciado por camión barométrico, soluciones con infiltración </a:t>
            </a:r>
            <a:r>
              <a:rPr lang="es-ES_tradnl" dirty="0">
                <a:solidFill>
                  <a:schemeClr val="tx2"/>
                </a:solidFill>
                <a:latin typeface="+mn-lt"/>
              </a:rPr>
              <a:t>al terreno)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.</a:t>
            </a:r>
            <a:endParaRPr lang="es-ES_tradnl" dirty="0">
              <a:solidFill>
                <a:schemeClr val="tx2"/>
              </a:solidFill>
              <a:latin typeface="+mn-lt"/>
            </a:endParaRPr>
          </a:p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Tampoco </a:t>
            </a:r>
            <a:r>
              <a:rPr lang="es-ES_tradnl" dirty="0">
                <a:solidFill>
                  <a:schemeClr val="tx2"/>
                </a:solidFill>
                <a:latin typeface="+mn-lt"/>
              </a:rPr>
              <a:t>se definen niveles de servicio mínimo para cada una</a:t>
            </a:r>
          </a:p>
        </p:txBody>
      </p:sp>
    </p:spTree>
    <p:extLst>
      <p:ext uri="{BB962C8B-B14F-4D97-AF65-F5344CB8AC3E}">
        <p14:creationId xmlns:p14="http://schemas.microsoft.com/office/powerpoint/2010/main" val="3637800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¿Qué entendemos por “saneamiento”?</a:t>
            </a:r>
            <a:endParaRPr lang="es-UY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35360" y="1484785"/>
            <a:ext cx="113284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América Latina:</a:t>
            </a:r>
          </a:p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Soluciones adecuadas, de acuerdo a </a:t>
            </a:r>
            <a:r>
              <a:rPr lang="es-ES_tradnl" dirty="0">
                <a:solidFill>
                  <a:schemeClr val="tx2"/>
                </a:solidFill>
                <a:latin typeface="+mn-lt"/>
              </a:rPr>
              <a:t>Institutos de Estadística: red alcantarillado, fosa séptica, 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depósito fijo, letrinas.</a:t>
            </a:r>
            <a:endParaRPr lang="es-ES_tradnl" dirty="0">
              <a:solidFill>
                <a:schemeClr val="tx2"/>
              </a:solidFill>
              <a:latin typeface="+mn-lt"/>
            </a:endParaRPr>
          </a:p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endParaRPr lang="es-ES_tradnl" dirty="0" smtClean="0">
              <a:solidFill>
                <a:schemeClr val="tx2"/>
              </a:solidFill>
              <a:latin typeface="+mn-lt"/>
            </a:endParaRPr>
          </a:p>
          <a:p>
            <a:pPr marL="365125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>
                <a:solidFill>
                  <a:schemeClr val="tx2"/>
                </a:solidFill>
                <a:latin typeface="+mn-lt"/>
              </a:rPr>
              <a:t>¿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Pero qué sucede con:</a:t>
            </a:r>
          </a:p>
          <a:p>
            <a:pPr marL="708025" eaLnBrk="1" hangingPunct="1">
              <a:spcBef>
                <a:spcPct val="50000"/>
              </a:spcBef>
              <a:buClr>
                <a:schemeClr val="tx2"/>
              </a:buClr>
              <a:buFont typeface="Courier New"/>
              <a:buChar char="o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el grado de aceptación por parte de la población?</a:t>
            </a:r>
          </a:p>
          <a:p>
            <a:pPr marL="708025" eaLnBrk="1" hangingPunct="1">
              <a:spcBef>
                <a:spcPct val="50000"/>
              </a:spcBef>
              <a:buClr>
                <a:schemeClr val="tx2"/>
              </a:buClr>
              <a:buFont typeface="Courier New"/>
              <a:buChar char="o"/>
            </a:pPr>
            <a:r>
              <a:rPr lang="es-ES_tradnl" dirty="0">
                <a:solidFill>
                  <a:schemeClr val="tx2"/>
                </a:solidFill>
                <a:latin typeface="+mn-lt"/>
              </a:rPr>
              <a:t>l</a:t>
            </a:r>
            <a:r>
              <a:rPr lang="es-ES_tradnl" dirty="0" smtClean="0">
                <a:solidFill>
                  <a:schemeClr val="tx2"/>
                </a:solidFill>
                <a:latin typeface="+mn-lt"/>
              </a:rPr>
              <a:t>a operación y mantenimiento de los sistemas?</a:t>
            </a:r>
          </a:p>
        </p:txBody>
      </p:sp>
    </p:spTree>
    <p:extLst>
      <p:ext uri="{BB962C8B-B14F-4D97-AF65-F5344CB8AC3E}">
        <p14:creationId xmlns:p14="http://schemas.microsoft.com/office/powerpoint/2010/main" val="732856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874920"/>
              </p:ext>
            </p:extLst>
          </p:nvPr>
        </p:nvGraphicFramePr>
        <p:xfrm>
          <a:off x="-48683" y="2132856"/>
          <a:ext cx="11824881" cy="309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5" imgW="5511800" imgH="1879600" progId="Word.Document.12">
                  <p:embed/>
                </p:oleObj>
              </mc:Choice>
              <mc:Fallback>
                <p:oleObj name="Document" r:id="rId5" imgW="5511800" imgH="1879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48683" y="2132856"/>
                        <a:ext cx="11824881" cy="3096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¿Qué entendemos por “saneamiento”?</a:t>
            </a:r>
            <a:endParaRPr lang="es-UY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31371" y="1484785"/>
            <a:ext cx="1132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Coberturas de saneamiento adecuado en América Latina: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03445" y="3501008"/>
            <a:ext cx="10177131" cy="1480690"/>
            <a:chOff x="827584" y="3501008"/>
            <a:chExt cx="7632848" cy="1480690"/>
          </a:xfrm>
        </p:grpSpPr>
        <p:sp>
          <p:nvSpPr>
            <p:cNvPr id="8" name="Rectangle 7"/>
            <p:cNvSpPr/>
            <p:nvPr/>
          </p:nvSpPr>
          <p:spPr>
            <a:xfrm>
              <a:off x="827584" y="3501008"/>
              <a:ext cx="7632848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100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27584" y="4077072"/>
              <a:ext cx="7632848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100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27584" y="4693666"/>
              <a:ext cx="7632848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100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70898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¿Qué entendemos por “saneamiento”?</a:t>
            </a:r>
            <a:endParaRPr lang="es-UY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31371" y="1484785"/>
            <a:ext cx="1132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dirty="0" smtClean="0">
                <a:solidFill>
                  <a:schemeClr val="tx2"/>
                </a:solidFill>
                <a:latin typeface="+mn-lt"/>
              </a:rPr>
              <a:t>Cobertura de saneamiento adecuado en Uruguay: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721286"/>
              </p:ext>
            </p:extLst>
          </p:nvPr>
        </p:nvGraphicFramePr>
        <p:xfrm>
          <a:off x="431371" y="2204864"/>
          <a:ext cx="11002392" cy="2521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Document" r:id="rId5" imgW="5194300" imgH="1587500" progId="Word.Document.12">
                  <p:embed/>
                </p:oleObj>
              </mc:Choice>
              <mc:Fallback>
                <p:oleObj name="Document" r:id="rId5" imgW="5194300" imgH="1587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1371" y="2204864"/>
                        <a:ext cx="11002392" cy="2521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27381" y="4509121"/>
            <a:ext cx="1132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i="1" dirty="0" smtClean="0">
                <a:solidFill>
                  <a:schemeClr val="tx2"/>
                </a:solidFill>
                <a:latin typeface="+mn-lt"/>
              </a:rPr>
              <a:t>Resulta fundamental definir a qué nos referimos por saneamiento.</a:t>
            </a:r>
          </a:p>
        </p:txBody>
      </p:sp>
    </p:spTree>
    <p:extLst>
      <p:ext uri="{BB962C8B-B14F-4D97-AF65-F5344CB8AC3E}">
        <p14:creationId xmlns:p14="http://schemas.microsoft.com/office/powerpoint/2010/main" val="517196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Universalizar el acceso al saneamiento</a:t>
            </a:r>
            <a:endParaRPr lang="es-UY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31371" y="1484785"/>
            <a:ext cx="11328400" cy="507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Objetivos de Desarrollo Sostenible:</a:t>
            </a:r>
          </a:p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dirty="0">
                <a:solidFill>
                  <a:schemeClr val="tx2"/>
                </a:solidFill>
                <a:latin typeface="+mn-lt"/>
              </a:rPr>
              <a:t>Objetivo 6 </a:t>
            </a:r>
            <a:r>
              <a:rPr lang="es-PR" dirty="0" smtClean="0">
                <a:solidFill>
                  <a:schemeClr val="tx2"/>
                </a:solidFill>
                <a:latin typeface="+mn-lt"/>
              </a:rPr>
              <a:t>“</a:t>
            </a:r>
            <a:r>
              <a:rPr lang="es-PR" dirty="0">
                <a:solidFill>
                  <a:schemeClr val="tx2"/>
                </a:solidFill>
                <a:latin typeface="+mn-lt"/>
              </a:rPr>
              <a:t>Garantizar la disponibilidad de agua y su gestión sostenible y el saneamiento para todos”.</a:t>
            </a:r>
          </a:p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PR" dirty="0" smtClean="0">
                <a:solidFill>
                  <a:schemeClr val="tx2"/>
                </a:solidFill>
                <a:latin typeface="+mn-lt"/>
              </a:rPr>
              <a:t>Metas:</a:t>
            </a: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PR" dirty="0" smtClean="0">
                <a:solidFill>
                  <a:schemeClr val="tx2"/>
                </a:solidFill>
                <a:latin typeface="+mn-lt"/>
              </a:rPr>
              <a:t>Acceso </a:t>
            </a:r>
            <a:r>
              <a:rPr lang="es-PR" dirty="0">
                <a:solidFill>
                  <a:schemeClr val="tx2"/>
                </a:solidFill>
                <a:latin typeface="+mn-lt"/>
              </a:rPr>
              <a:t>universal y equitativo al agua potable, así como </a:t>
            </a:r>
            <a:r>
              <a:rPr lang="es-PR" b="1" dirty="0">
                <a:solidFill>
                  <a:schemeClr val="tx2"/>
                </a:solidFill>
                <a:latin typeface="+mn-lt"/>
              </a:rPr>
              <a:t>acceso equitativo a servicios de </a:t>
            </a:r>
            <a:r>
              <a:rPr lang="es-PR" b="1" dirty="0" smtClean="0">
                <a:solidFill>
                  <a:schemeClr val="tx2"/>
                </a:solidFill>
                <a:latin typeface="+mn-lt"/>
              </a:rPr>
              <a:t>saneamiento </a:t>
            </a:r>
            <a:r>
              <a:rPr lang="es-PR" dirty="0" smtClean="0">
                <a:solidFill>
                  <a:schemeClr val="tx2"/>
                </a:solidFill>
                <a:latin typeface="+mn-lt"/>
              </a:rPr>
              <a:t>(al 2030)</a:t>
            </a:r>
            <a:endParaRPr lang="es-UY" dirty="0">
              <a:solidFill>
                <a:schemeClr val="tx2"/>
              </a:solidFill>
              <a:latin typeface="+mn-lt"/>
            </a:endParaRP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PR" dirty="0">
                <a:solidFill>
                  <a:schemeClr val="tx2"/>
                </a:solidFill>
                <a:latin typeface="+mn-lt"/>
              </a:rPr>
              <a:t>Mejorar </a:t>
            </a:r>
            <a:r>
              <a:rPr lang="es-PR" dirty="0" smtClean="0">
                <a:solidFill>
                  <a:schemeClr val="tx2"/>
                </a:solidFill>
                <a:latin typeface="+mn-lt"/>
              </a:rPr>
              <a:t>calidad </a:t>
            </a:r>
            <a:r>
              <a:rPr lang="es-PR" dirty="0">
                <a:solidFill>
                  <a:schemeClr val="tx2"/>
                </a:solidFill>
                <a:latin typeface="+mn-lt"/>
              </a:rPr>
              <a:t>del agua y aumentar </a:t>
            </a:r>
            <a:r>
              <a:rPr lang="es-PR" dirty="0" smtClean="0">
                <a:solidFill>
                  <a:schemeClr val="tx2"/>
                </a:solidFill>
                <a:latin typeface="+mn-lt"/>
              </a:rPr>
              <a:t>uso </a:t>
            </a:r>
            <a:r>
              <a:rPr lang="es-PR" dirty="0">
                <a:solidFill>
                  <a:schemeClr val="tx2"/>
                </a:solidFill>
                <a:latin typeface="+mn-lt"/>
              </a:rPr>
              <a:t>eficiente de los recursos </a:t>
            </a:r>
            <a:r>
              <a:rPr lang="es-PR" dirty="0" smtClean="0">
                <a:solidFill>
                  <a:schemeClr val="tx2"/>
                </a:solidFill>
                <a:latin typeface="+mn-lt"/>
              </a:rPr>
              <a:t>hídricos (al 2030)</a:t>
            </a:r>
            <a:endParaRPr lang="es-UY" dirty="0">
              <a:solidFill>
                <a:schemeClr val="tx2"/>
              </a:solidFill>
              <a:latin typeface="+mn-lt"/>
            </a:endParaRP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PR" dirty="0">
                <a:solidFill>
                  <a:schemeClr val="tx2"/>
                </a:solidFill>
                <a:latin typeface="+mn-lt"/>
              </a:rPr>
              <a:t>Restablecer </a:t>
            </a:r>
            <a:r>
              <a:rPr lang="es-PR" dirty="0" smtClean="0">
                <a:solidFill>
                  <a:schemeClr val="tx2"/>
                </a:solidFill>
                <a:latin typeface="+mn-lt"/>
              </a:rPr>
              <a:t>ecosistemas </a:t>
            </a:r>
            <a:r>
              <a:rPr lang="es-PR" dirty="0">
                <a:solidFill>
                  <a:schemeClr val="tx2"/>
                </a:solidFill>
                <a:latin typeface="+mn-lt"/>
              </a:rPr>
              <a:t>relacionados con el </a:t>
            </a:r>
            <a:r>
              <a:rPr lang="es-PR" dirty="0" smtClean="0">
                <a:solidFill>
                  <a:schemeClr val="tx2"/>
                </a:solidFill>
                <a:latin typeface="+mn-lt"/>
              </a:rPr>
              <a:t>agua (al 2020)</a:t>
            </a:r>
            <a:endParaRPr lang="es-UY" dirty="0">
              <a:solidFill>
                <a:schemeClr val="tx2"/>
              </a:solidFill>
              <a:latin typeface="+mn-lt"/>
            </a:endParaRP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r>
              <a:rPr lang="es-PR" dirty="0">
                <a:solidFill>
                  <a:schemeClr val="tx2"/>
                </a:solidFill>
                <a:latin typeface="+mn-lt"/>
              </a:rPr>
              <a:t>Ampliar la cooperación internacional </a:t>
            </a:r>
            <a:r>
              <a:rPr lang="es-PR" dirty="0" smtClean="0">
                <a:solidFill>
                  <a:schemeClr val="tx2"/>
                </a:solidFill>
                <a:latin typeface="+mn-lt"/>
              </a:rPr>
              <a:t>(al 2030).</a:t>
            </a:r>
            <a:endParaRPr lang="es-UY" dirty="0">
              <a:solidFill>
                <a:schemeClr val="tx2"/>
              </a:solidFill>
              <a:latin typeface="+mn-lt"/>
            </a:endParaRPr>
          </a:p>
          <a:p>
            <a:pPr marL="800100" lvl="1" indent="-342900" eaLnBrk="1" hangingPunct="1">
              <a:spcBef>
                <a:spcPct val="50000"/>
              </a:spcBef>
              <a:buClr>
                <a:srgbClr val="FF9933"/>
              </a:buClr>
              <a:buFont typeface="Courier New"/>
              <a:buChar char="o"/>
            </a:pPr>
            <a:endParaRPr lang="es-ES_tradnl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4347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332656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s-UY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Universalizar el acceso al saneamiento</a:t>
            </a:r>
            <a:endParaRPr lang="es-UY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28240" y="2060849"/>
            <a:ext cx="11328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u="sng" dirty="0" smtClean="0">
                <a:solidFill>
                  <a:schemeClr val="tx2"/>
                </a:solidFill>
                <a:latin typeface="+mn-lt"/>
              </a:rPr>
              <a:t>Sistemas dinámicos colectivos:</a:t>
            </a:r>
          </a:p>
          <a:p>
            <a:pPr lvl="1" indent="-342900" eaLnBrk="1" hangingPunct="1"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Conexión de las viviendas frentistas a la red.</a:t>
            </a:r>
          </a:p>
          <a:p>
            <a:pPr lvl="1" indent="-342900" eaLnBrk="1" hangingPunct="1">
              <a:spcBef>
                <a:spcPct val="50000"/>
              </a:spcBef>
              <a:buClr>
                <a:srgbClr val="FF9933"/>
              </a:buClr>
              <a:buSzPct val="70000"/>
              <a:buFont typeface="Courier New"/>
              <a:buChar char="o"/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Implementar sistema de tratamiento previo al vertido final.</a:t>
            </a:r>
          </a:p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Variantes posibles al sistema convencional: redes de efluentes decantados, redes </a:t>
            </a:r>
            <a:r>
              <a:rPr lang="es-ES_tradnl" sz="2000" dirty="0" err="1" smtClean="0">
                <a:solidFill>
                  <a:schemeClr val="tx2"/>
                </a:solidFill>
                <a:latin typeface="+mn-lt"/>
              </a:rPr>
              <a:t>condominiales</a:t>
            </a:r>
            <a:endParaRPr lang="es-ES_tradnl" sz="2000" dirty="0" smtClean="0">
              <a:solidFill>
                <a:schemeClr val="tx2"/>
              </a:solidFill>
              <a:latin typeface="+mn-lt"/>
            </a:endParaRPr>
          </a:p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endParaRPr lang="es-ES_tradnl" sz="20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31371" y="1484785"/>
            <a:ext cx="11617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9933"/>
              </a:buClr>
              <a:buFont typeface="Arial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n-lt"/>
              </a:rPr>
              <a:t>Considerar todas las alternativas técnicas:</a:t>
            </a:r>
            <a:endParaRPr lang="es-UY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79802" y="4284713"/>
            <a:ext cx="11199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u="sng" dirty="0">
                <a:solidFill>
                  <a:schemeClr val="tx2"/>
                </a:solidFill>
                <a:latin typeface="+mn-lt"/>
              </a:rPr>
              <a:t>Sistemas estáticos o individuales</a:t>
            </a:r>
            <a:endParaRPr lang="es-UY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92783" y="4801469"/>
            <a:ext cx="113284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r>
              <a:rPr lang="es-ES_tradnl" sz="2000" dirty="0" smtClean="0">
                <a:solidFill>
                  <a:schemeClr val="tx2"/>
                </a:solidFill>
                <a:latin typeface="+mn-lt"/>
              </a:rPr>
              <a:t>Estas alternativas constituyen parte del camino para poder tender a la universalización del acceso al saneamiento en el país.</a:t>
            </a:r>
          </a:p>
          <a:p>
            <a:pPr marL="400050" lvl="1" indent="0" eaLnBrk="1" hangingPunct="1">
              <a:spcBef>
                <a:spcPct val="50000"/>
              </a:spcBef>
              <a:buClr>
                <a:srgbClr val="FF9933"/>
              </a:buClr>
            </a:pPr>
            <a:endParaRPr lang="es-ES_tradnl" sz="20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1253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F5C16A11FF3142AD98FE93BCD0A370" ma:contentTypeVersion="1" ma:contentTypeDescription="Create a new document." ma:contentTypeScope="" ma:versionID="da3e9551827be27c540814dd12af468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31B2ED-B2C5-4FDE-9D4B-4FE44C9DDD4B}"/>
</file>

<file path=customXml/itemProps2.xml><?xml version="1.0" encoding="utf-8"?>
<ds:datastoreItem xmlns:ds="http://schemas.openxmlformats.org/officeDocument/2006/customXml" ds:itemID="{1D078EB1-4137-4729-BF4C-D038DA063D66}"/>
</file>

<file path=customXml/itemProps3.xml><?xml version="1.0" encoding="utf-8"?>
<ds:datastoreItem xmlns:ds="http://schemas.openxmlformats.org/officeDocument/2006/customXml" ds:itemID="{02098607-527B-485D-9210-764C586F05D5}"/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4535</Words>
  <Application>Microsoft Macintosh PowerPoint</Application>
  <PresentationFormat>Custom</PresentationFormat>
  <Paragraphs>284</Paragraphs>
  <Slides>18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Tema de Office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nrezzano</dc:creator>
  <cp:lastModifiedBy>Julieta Lopez</cp:lastModifiedBy>
  <cp:revision>23</cp:revision>
  <dcterms:created xsi:type="dcterms:W3CDTF">2016-09-05T13:00:38Z</dcterms:created>
  <dcterms:modified xsi:type="dcterms:W3CDTF">2016-09-06T16:19:39Z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0x010100DEF5C16A11FF3142AD98FE93BCD0A370</vt:lpwstr>
  </property>
</Properties>
</file>