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61" r:id="rId5"/>
    <p:sldId id="259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4" r:id="rId15"/>
    <p:sldId id="276" r:id="rId16"/>
    <p:sldId id="273" r:id="rId17"/>
  </p:sldIdLst>
  <p:sldSz cx="9144000" cy="5143500" type="screen16x9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B9"/>
    <a:srgbClr val="00A4DE"/>
    <a:srgbClr val="0075EA"/>
    <a:srgbClr val="F8F8F8"/>
    <a:srgbClr val="007E3D"/>
    <a:srgbClr val="A6A6A6"/>
    <a:srgbClr val="F2F2F2"/>
    <a:srgbClr val="CC0000"/>
    <a:srgbClr val="5F5F5F"/>
    <a:srgbClr val="FFE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9598" autoAdjust="0"/>
  </p:normalViewPr>
  <p:slideViewPr>
    <p:cSldViewPr>
      <p:cViewPr varScale="1">
        <p:scale>
          <a:sx n="93" d="100"/>
          <a:sy n="93" d="100"/>
        </p:scale>
        <p:origin x="10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84C6B-9182-4CF3-821F-970506B15AF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ED056-87C3-4506-9A51-2F85ABE01CD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731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ED056-87C3-4506-9A51-2F85ABE01CDB}" type="slidenum">
              <a:rPr lang="es-UY" smtClean="0"/>
              <a:pPr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570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ED056-87C3-4506-9A51-2F85ABE01CDB}" type="slidenum">
              <a:rPr lang="es-UY" smtClean="0"/>
              <a:pPr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570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55526"/>
            <a:ext cx="7772400" cy="1102519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2913484"/>
            <a:ext cx="763284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UY" dirty="0"/>
          </a:p>
        </p:txBody>
      </p:sp>
      <p:pic>
        <p:nvPicPr>
          <p:cNvPr id="6" name="5 Imagen" descr="Portada 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8" y="-285770"/>
            <a:ext cx="9652036" cy="54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1401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883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789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563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148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515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2915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2289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448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D6F66BB-31E4-41B6-B5FF-655E60D72400}" type="datetimeFigureOut">
              <a:rPr lang="es-UY" smtClean="0"/>
              <a:pPr/>
              <a:t>06/09/2016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2D33D7-CFFB-4723-8B96-002B6E9A09D3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597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9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5" name="4 Imagen" descr="Interior pp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163564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 Cercanía</a:t>
            </a:r>
          </a:p>
          <a:p>
            <a:r>
              <a:rPr lang="es-MX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Co-construyendo la nueva gestión pública con el Ciudadano en el centro</a:t>
            </a:r>
            <a:endParaRPr lang="es-UY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/>
          <p:cNvSpPr/>
          <p:nvPr/>
        </p:nvSpPr>
        <p:spPr>
          <a:xfrm>
            <a:off x="2411760" y="1419622"/>
            <a:ext cx="4320480" cy="25202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Rectángulo 12"/>
          <p:cNvSpPr/>
          <p:nvPr/>
        </p:nvSpPr>
        <p:spPr>
          <a:xfrm>
            <a:off x="2710679" y="3206772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obierno digital CONFIABLE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SEGURIDAD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10679" y="2686693"/>
            <a:ext cx="3651014" cy="456377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0678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EFICIENTE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GESTIÓN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710678" y="1646532"/>
            <a:ext cx="1779869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ANÁLISIS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1824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</a:t>
            </a:r>
          </a:p>
          <a:p>
            <a:pPr algn="ctr"/>
            <a:endParaRPr lang="es-UY" sz="300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CANALES</a:t>
            </a:r>
            <a:endParaRPr lang="es-UY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1824" y="1646532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algn="ctr"/>
            <a:endParaRPr lang="es-UY" sz="300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843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Integrado: orquestando servicios integrales</a:t>
            </a:r>
            <a:endParaRPr lang="es-UY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1297916" y="1277417"/>
            <a:ext cx="3006332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s-UY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nteroperabilidad organizacional</a:t>
            </a:r>
            <a:endParaRPr lang="es-UY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277636" y="2325638"/>
            <a:ext cx="3006332" cy="720080"/>
          </a:xfrm>
          <a:prstGeom prst="roundRect">
            <a:avLst/>
          </a:prstGeom>
          <a:solidFill>
            <a:srgbClr val="00A4DE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s-UY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nteroperabilidad </a:t>
            </a:r>
            <a:b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semántica</a:t>
            </a:r>
            <a:endParaRPr lang="es-UY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277636" y="3363838"/>
            <a:ext cx="3006332" cy="720080"/>
          </a:xfrm>
          <a:prstGeom prst="roundRect">
            <a:avLst/>
          </a:prstGeom>
          <a:solidFill>
            <a:srgbClr val="005CB9"/>
          </a:solidFill>
          <a:ln>
            <a:solidFill>
              <a:srgbClr val="005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s-UY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nteroperabilidad </a:t>
            </a:r>
            <a:b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endParaRPr lang="es-UY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64496" y="3491622"/>
            <a:ext cx="4427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con +140 servicios de </a:t>
            </a:r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+50 </a:t>
            </a:r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organismos</a:t>
            </a:r>
          </a:p>
          <a:p>
            <a:r>
              <a:rPr lang="es-UY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2011-2013: 100% de crecimiento / 2013-2016: 500% de crecimiento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464496" y="2100327"/>
            <a:ext cx="3275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Estructuras de datos comunes</a:t>
            </a:r>
          </a:p>
          <a:p>
            <a:r>
              <a:rPr lang="es-UY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personas, empresas, registros, direcciones</a:t>
            </a:r>
          </a:p>
          <a:p>
            <a:endParaRPr lang="es-UY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1300" b="1" dirty="0">
                <a:latin typeface="Arial" panose="020B0604020202020204" pitchFamily="34" charset="0"/>
                <a:cs typeface="Arial" panose="020B0604020202020204" pitchFamily="34" charset="0"/>
              </a:rPr>
              <a:t>Integración de datos</a:t>
            </a:r>
          </a:p>
          <a:p>
            <a:r>
              <a:rPr lang="es-UY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orquestación, transformación</a:t>
            </a:r>
          </a:p>
          <a:p>
            <a:endParaRPr lang="es-UY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1300" b="1" dirty="0">
                <a:latin typeface="Arial" panose="020B0604020202020204" pitchFamily="34" charset="0"/>
                <a:cs typeface="Arial" panose="020B0604020202020204" pitchFamily="34" charset="0"/>
              </a:rPr>
              <a:t>Arquitectura de datos de gobierno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464496" y="1368500"/>
            <a:ext cx="1691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Trámites en línea</a:t>
            </a:r>
          </a:p>
          <a:p>
            <a:r>
              <a:rPr lang="es-UY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simplificación, mejora</a:t>
            </a:r>
          </a:p>
        </p:txBody>
      </p:sp>
    </p:spTree>
    <p:extLst>
      <p:ext uri="{BB962C8B-B14F-4D97-AF65-F5344CB8AC3E}">
        <p14:creationId xmlns:p14="http://schemas.microsoft.com/office/powerpoint/2010/main" val="17623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290304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estrategia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40419" y="1005775"/>
            <a:ext cx="5112568" cy="3510191"/>
          </a:xfrm>
          <a:prstGeom prst="rect">
            <a:avLst/>
          </a:prstGeom>
          <a:solidFill>
            <a:schemeClr val="bg1"/>
          </a:solidFill>
          <a:ln>
            <a:solidFill>
              <a:srgbClr val="FFE44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Rectángulo redondeado 23"/>
          <p:cNvSpPr/>
          <p:nvPr/>
        </p:nvSpPr>
        <p:spPr>
          <a:xfrm>
            <a:off x="2699792" y="1882187"/>
            <a:ext cx="3744416" cy="2304256"/>
          </a:xfrm>
          <a:prstGeom prst="roundRect">
            <a:avLst>
              <a:gd name="adj" fmla="val 8712"/>
            </a:avLst>
          </a:prstGeom>
          <a:solidFill>
            <a:srgbClr val="CC00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: esquinas redondeadas 4"/>
          <p:cNvSpPr txBox="1"/>
          <p:nvPr/>
        </p:nvSpPr>
        <p:spPr>
          <a:xfrm rot="16200000">
            <a:off x="2368786" y="3260318"/>
            <a:ext cx="1124742" cy="27618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s-UY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Metadatos</a:t>
            </a:r>
          </a:p>
        </p:txBody>
      </p:sp>
      <p:sp>
        <p:nvSpPr>
          <p:cNvPr id="26" name="Rectángulo: esquinas redondeadas 4"/>
          <p:cNvSpPr txBox="1"/>
          <p:nvPr/>
        </p:nvSpPr>
        <p:spPr>
          <a:xfrm>
            <a:off x="3166749" y="3182341"/>
            <a:ext cx="3063288" cy="3555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s-UY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/>
            </a:lvl1pPr>
          </a:lstStyle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DATOS</a:t>
            </a:r>
          </a:p>
        </p:txBody>
      </p:sp>
      <p:sp>
        <p:nvSpPr>
          <p:cNvPr id="28" name="Rectángulo: esquinas redondeadas 4"/>
          <p:cNvSpPr txBox="1"/>
          <p:nvPr/>
        </p:nvSpPr>
        <p:spPr>
          <a:xfrm>
            <a:off x="3166749" y="3605276"/>
            <a:ext cx="3063288" cy="35550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s-UY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/>
            </a:lvl1pPr>
          </a:lstStyle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</a:p>
        </p:txBody>
      </p:sp>
      <p:sp>
        <p:nvSpPr>
          <p:cNvPr id="29" name="Rectángulo: esquinas redondeadas 4"/>
          <p:cNvSpPr txBox="1"/>
          <p:nvPr/>
        </p:nvSpPr>
        <p:spPr>
          <a:xfrm>
            <a:off x="3203848" y="2449134"/>
            <a:ext cx="1481520" cy="6420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s-UY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/>
            </a:lvl1pPr>
          </a:lstStyle>
          <a:p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No Estructurados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699792" y="2033602"/>
            <a:ext cx="3744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500" b="1" dirty="0">
                <a:latin typeface="Arial" panose="020B0604020202020204" pitchFamily="34" charset="0"/>
                <a:cs typeface="Arial" panose="020B0604020202020204" pitchFamily="34" charset="0"/>
              </a:rPr>
              <a:t>Gobernanza de Datos</a:t>
            </a:r>
            <a:endParaRPr lang="es-UY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660232" y="1882187"/>
            <a:ext cx="252000" cy="2304255"/>
          </a:xfrm>
          <a:prstGeom prst="rect">
            <a:avLst/>
          </a:prstGeom>
          <a:solidFill>
            <a:srgbClr val="891378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 rot="5400000">
            <a:off x="6206260" y="2868892"/>
            <a:ext cx="1169551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b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b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699793" y="1515741"/>
            <a:ext cx="3744415" cy="252000"/>
          </a:xfrm>
          <a:prstGeom prst="rect">
            <a:avLst/>
          </a:prstGeom>
          <a:solidFill>
            <a:srgbClr val="005186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701677" y="1540349"/>
            <a:ext cx="3753164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>
                <a:latin typeface="Arial" panose="020B0604020202020204" pitchFamily="34" charset="0"/>
                <a:cs typeface="Arial" panose="020B0604020202020204" pitchFamily="34" charset="0"/>
              </a:rPr>
              <a:t>SISTEMAS DE GESTIÓN DE INFORMACIÓN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2691044" y="1212137"/>
            <a:ext cx="3744415" cy="252000"/>
          </a:xfrm>
          <a:prstGeom prst="rect">
            <a:avLst/>
          </a:prstGeom>
          <a:solidFill>
            <a:srgbClr val="007E3D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 spc="-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691044" y="1237753"/>
            <a:ext cx="3753164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>
                <a:latin typeface="Arial" panose="020B0604020202020204" pitchFamily="34" charset="0"/>
                <a:cs typeface="Arial" panose="020B0604020202020204" pitchFamily="34" charset="0"/>
              </a:rPr>
              <a:t>SISTEMAS DE ANÁLISIS DE INFORMACIÓN</a:t>
            </a:r>
          </a:p>
        </p:txBody>
      </p:sp>
      <p:sp>
        <p:nvSpPr>
          <p:cNvPr id="43" name="Rectángulo: esquinas redondeadas 4"/>
          <p:cNvSpPr txBox="1"/>
          <p:nvPr/>
        </p:nvSpPr>
        <p:spPr>
          <a:xfrm>
            <a:off x="4708187" y="2455620"/>
            <a:ext cx="1486068" cy="6420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>
            <a:defPPr>
              <a:defRPr lang="es-UY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/>
            </a:lvl1pPr>
          </a:lstStyle>
          <a:p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Estructurados</a:t>
            </a:r>
          </a:p>
        </p:txBody>
      </p:sp>
    </p:spTree>
    <p:extLst>
      <p:ext uri="{BB962C8B-B14F-4D97-AF65-F5344CB8AC3E}">
        <p14:creationId xmlns:p14="http://schemas.microsoft.com/office/powerpoint/2010/main" val="1983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/>
          <p:cNvSpPr/>
          <p:nvPr/>
        </p:nvSpPr>
        <p:spPr>
          <a:xfrm>
            <a:off x="2411760" y="1419622"/>
            <a:ext cx="4320480" cy="25202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Rectángulo 12"/>
          <p:cNvSpPr/>
          <p:nvPr/>
        </p:nvSpPr>
        <p:spPr>
          <a:xfrm>
            <a:off x="2710679" y="3206772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obierno digital CONFIABLE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SEGURIDAD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10679" y="2686693"/>
            <a:ext cx="3651014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</a:t>
            </a:r>
          </a:p>
          <a:p>
            <a:pPr algn="ctr"/>
            <a:endParaRPr lang="es-UY" sz="300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endParaRPr lang="es-UY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0678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EFICIENTE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GESTIÓN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710678" y="1646532"/>
            <a:ext cx="1779869" cy="456377"/>
          </a:xfrm>
          <a:prstGeom prst="rect">
            <a:avLst/>
          </a:prstGeom>
          <a:solidFill>
            <a:srgbClr val="007E3D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ANÁLISIS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1824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</a:t>
            </a:r>
          </a:p>
          <a:p>
            <a:pPr algn="ctr"/>
            <a:endParaRPr lang="es-UY" sz="300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CANALES</a:t>
            </a:r>
            <a:endParaRPr lang="es-UY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1824" y="1646532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algn="ctr"/>
            <a:endParaRPr lang="es-UY" sz="300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7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0" y="843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Inteligente: innovando al atender las demandas</a:t>
            </a:r>
            <a:endParaRPr lang="es-UY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71538" y="1007026"/>
            <a:ext cx="78581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Mezcla creativa de las </a:t>
            </a:r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nuevas tecnologías </a:t>
            </a:r>
            <a:r>
              <a:rPr lang="es-U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UY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U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 el sector púbico. Comprende la implementación de procesos de gestión basados en TIC que permitan el flujo de información a través del gobierno y la prestación de servicios de alta calidad.</a:t>
            </a:r>
          </a:p>
          <a:p>
            <a:endParaRPr lang="es-UY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Los gobiernos inteligentes utilizan el poder de los “datos” para optimizar los servicios públicos, para brindar experiencias de servicios integrados, para fidelizar al ciudadano, para </a:t>
            </a:r>
            <a:r>
              <a:rPr lang="es-UY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U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-crear políticas y para implementar soluciones que lleven el bienestar a las comunidades</a:t>
            </a:r>
            <a:endParaRPr lang="es-UY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43240" y="2695188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571604" y="3478726"/>
            <a:ext cx="1928826" cy="7143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Información</a:t>
            </a:r>
            <a:endParaRPr lang="es-U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86182" y="3478726"/>
            <a:ext cx="1928826" cy="714380"/>
          </a:xfrm>
          <a:prstGeom prst="round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Tecnologías emergentes</a:t>
            </a:r>
            <a:endParaRPr lang="es-U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000760" y="3478726"/>
            <a:ext cx="1928826" cy="714380"/>
          </a:xfrm>
          <a:prstGeom prst="round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  <a:endParaRPr lang="es-UY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571604" y="4335982"/>
            <a:ext cx="6357982" cy="324000"/>
          </a:xfrm>
          <a:prstGeom prst="roundRect">
            <a:avLst/>
          </a:prstGeom>
          <a:solidFill>
            <a:schemeClr val="tx1">
              <a:lumMod val="50000"/>
              <a:lumOff val="50000"/>
              <a:alpha val="6980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Habilitante: </a:t>
            </a:r>
            <a:r>
              <a:rPr lang="es-UY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Ciberseguridad</a:t>
            </a:r>
            <a:r>
              <a:rPr lang="es-U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Privacidad</a:t>
            </a:r>
            <a:endParaRPr lang="es-UY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571604" y="3050098"/>
            <a:ext cx="6357982" cy="32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Pública Abierta</a:t>
            </a:r>
            <a:endParaRPr lang="es-UY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2946638" y="1234420"/>
            <a:ext cx="1908000" cy="2880320"/>
          </a:xfrm>
          <a:prstGeom prst="roundRect">
            <a:avLst>
              <a:gd name="adj" fmla="val 5968"/>
            </a:avLst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6" name="Rectángulo redondeado 25"/>
          <p:cNvSpPr/>
          <p:nvPr/>
        </p:nvSpPr>
        <p:spPr>
          <a:xfrm>
            <a:off x="4973226" y="1234510"/>
            <a:ext cx="1908000" cy="2880320"/>
          </a:xfrm>
          <a:prstGeom prst="roundRect">
            <a:avLst>
              <a:gd name="adj" fmla="val 5968"/>
            </a:avLst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5" name="Rectángulo redondeado 24"/>
          <p:cNvSpPr/>
          <p:nvPr/>
        </p:nvSpPr>
        <p:spPr>
          <a:xfrm>
            <a:off x="7010088" y="1233616"/>
            <a:ext cx="1908000" cy="2880320"/>
          </a:xfrm>
          <a:prstGeom prst="roundRect">
            <a:avLst>
              <a:gd name="adj" fmla="val 5968"/>
            </a:avLst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Rectángulo redondeado 6"/>
          <p:cNvSpPr/>
          <p:nvPr/>
        </p:nvSpPr>
        <p:spPr>
          <a:xfrm>
            <a:off x="930414" y="1234420"/>
            <a:ext cx="1908000" cy="2880320"/>
          </a:xfrm>
          <a:prstGeom prst="roundRect">
            <a:avLst>
              <a:gd name="adj" fmla="val 5968"/>
            </a:avLst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2" name="Shape 1430"/>
          <p:cNvSpPr>
            <a:spLocks noChangeArrowheads="1"/>
          </p:cNvSpPr>
          <p:nvPr/>
        </p:nvSpPr>
        <p:spPr bwMode="auto">
          <a:xfrm>
            <a:off x="1074740" y="2583807"/>
            <a:ext cx="1619768" cy="1405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Metodologías y </a:t>
            </a:r>
            <a:b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</a:b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buenas </a:t>
            </a:r>
            <a:r>
              <a:rPr lang="es-MX" sz="1300" b="1" dirty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p</a:t>
            </a: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rácticas</a:t>
            </a:r>
          </a:p>
          <a:p>
            <a:pPr algn="ctr"/>
            <a:endParaRPr lang="es-MX" sz="200" dirty="0" smtClean="0">
              <a:solidFill>
                <a:srgbClr val="232323"/>
              </a:solidFill>
              <a:latin typeface="Arial" pitchFamily="34" charset="0"/>
              <a:sym typeface="Open Sans Light" charset="0"/>
            </a:endParaRPr>
          </a:p>
          <a:p>
            <a:pPr algn="ctr">
              <a:lnSpc>
                <a:spcPts val="1200"/>
              </a:lnSpc>
            </a:pP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Marco metodológico, arquitecturas, buenas prácticas, marco habilitante. Datos como activos de gobierno</a:t>
            </a:r>
          </a:p>
          <a:p>
            <a:pPr algn="ctr"/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hape 1430"/>
          <p:cNvSpPr>
            <a:spLocks noChangeArrowheads="1"/>
          </p:cNvSpPr>
          <p:nvPr/>
        </p:nvSpPr>
        <p:spPr bwMode="auto">
          <a:xfrm>
            <a:off x="3090964" y="2593518"/>
            <a:ext cx="1655984" cy="139012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Fortalecimiento de capacidades </a:t>
            </a:r>
          </a:p>
          <a:p>
            <a:pPr algn="ctr"/>
            <a:endParaRPr lang="es-MX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R&amp;D con instrumentos como centros de conocimiento,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de Innovación, observatorios y comunidades de práctica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estrategia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430"/>
          <p:cNvSpPr>
            <a:spLocks noChangeArrowheads="1"/>
          </p:cNvSpPr>
          <p:nvPr/>
        </p:nvSpPr>
        <p:spPr bwMode="auto">
          <a:xfrm>
            <a:off x="5034870" y="2635406"/>
            <a:ext cx="1800000" cy="13644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Desarrollo de </a:t>
            </a:r>
            <a:b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</a:b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servicios públicos</a:t>
            </a:r>
          </a:p>
          <a:p>
            <a:pPr algn="ctr"/>
            <a:endParaRPr lang="es-MX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grandes volúmenes de datos para la predicción de fenómenos, diseño de servicios proactivos y ciudades inteligentes</a:t>
            </a:r>
            <a:endParaRPr lang="es-MX" sz="1400" b="1" dirty="0" smtClean="0">
              <a:solidFill>
                <a:srgbClr val="232323"/>
              </a:solidFill>
              <a:latin typeface="Arial" pitchFamily="34" charset="0"/>
              <a:cs typeface="Arial" pitchFamily="34" charset="0"/>
              <a:sym typeface="Open Sans Light" charset="0"/>
            </a:endParaRPr>
          </a:p>
        </p:txBody>
      </p:sp>
      <p:sp>
        <p:nvSpPr>
          <p:cNvPr id="34" name="Shape 1430"/>
          <p:cNvSpPr>
            <a:spLocks noChangeArrowheads="1"/>
          </p:cNvSpPr>
          <p:nvPr/>
        </p:nvSpPr>
        <p:spPr bwMode="auto">
          <a:xfrm>
            <a:off x="7061548" y="2593620"/>
            <a:ext cx="1800000" cy="139012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  <a:buClr>
                <a:srgbClr val="007E3D"/>
              </a:buClr>
            </a:pP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Modelos </a:t>
            </a:r>
            <a:b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</a:br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analíticos </a:t>
            </a:r>
          </a:p>
          <a:p>
            <a:pPr algn="ctr">
              <a:buClr>
                <a:srgbClr val="007E3D"/>
              </a:buClr>
            </a:pPr>
            <a:endParaRPr lang="es-MX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buClr>
                <a:srgbClr val="007E3D"/>
              </a:buClr>
            </a:pP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Monitoreo de gestión estratégica, políticas públicas, mejora del desempeño y comunicación de resultados</a:t>
            </a:r>
            <a:endParaRPr lang="es-MX" sz="1400" b="1" dirty="0" smtClean="0">
              <a:solidFill>
                <a:srgbClr val="232323"/>
              </a:solidFill>
              <a:latin typeface="Arial" pitchFamily="34" charset="0"/>
              <a:cs typeface="Arial" pitchFamily="34" charset="0"/>
              <a:sym typeface="Open Sans Light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930414" y="1235227"/>
            <a:ext cx="1908000" cy="576064"/>
          </a:xfrm>
          <a:prstGeom prst="roundRect">
            <a:avLst>
              <a:gd name="adj" fmla="val 2202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6" name="Rectángulo redondeado 35"/>
          <p:cNvSpPr/>
          <p:nvPr/>
        </p:nvSpPr>
        <p:spPr>
          <a:xfrm>
            <a:off x="930414" y="1619027"/>
            <a:ext cx="1908000" cy="215408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7" name="Shape 1430"/>
          <p:cNvSpPr>
            <a:spLocks noChangeArrowheads="1"/>
          </p:cNvSpPr>
          <p:nvPr/>
        </p:nvSpPr>
        <p:spPr bwMode="auto">
          <a:xfrm>
            <a:off x="1069348" y="1324925"/>
            <a:ext cx="1619768" cy="4360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Política y marco habilitante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2946728" y="1234510"/>
            <a:ext cx="1908000" cy="576064"/>
          </a:xfrm>
          <a:prstGeom prst="roundRect">
            <a:avLst>
              <a:gd name="adj" fmla="val 2202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9" name="Rectángulo redondeado 38"/>
          <p:cNvSpPr/>
          <p:nvPr/>
        </p:nvSpPr>
        <p:spPr>
          <a:xfrm>
            <a:off x="2946728" y="1618310"/>
            <a:ext cx="1908000" cy="215408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0" name="Shape 1430"/>
          <p:cNvSpPr>
            <a:spLocks noChangeArrowheads="1"/>
          </p:cNvSpPr>
          <p:nvPr/>
        </p:nvSpPr>
        <p:spPr bwMode="auto">
          <a:xfrm>
            <a:off x="3085662" y="1324208"/>
            <a:ext cx="1619768" cy="4360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Capacidades institucionales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4975528" y="1223518"/>
            <a:ext cx="1908000" cy="576064"/>
          </a:xfrm>
          <a:prstGeom prst="roundRect">
            <a:avLst>
              <a:gd name="adj" fmla="val 2202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2" name="Rectángulo redondeado 41"/>
          <p:cNvSpPr/>
          <p:nvPr/>
        </p:nvSpPr>
        <p:spPr>
          <a:xfrm>
            <a:off x="4975528" y="1607318"/>
            <a:ext cx="1908000" cy="215408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3" name="Shape 1430"/>
          <p:cNvSpPr>
            <a:spLocks noChangeArrowheads="1"/>
          </p:cNvSpPr>
          <p:nvPr/>
        </p:nvSpPr>
        <p:spPr bwMode="auto">
          <a:xfrm>
            <a:off x="5114462" y="1313216"/>
            <a:ext cx="1619768" cy="4360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Tecnologías emergentes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7010088" y="1232771"/>
            <a:ext cx="1908000" cy="576064"/>
          </a:xfrm>
          <a:prstGeom prst="roundRect">
            <a:avLst>
              <a:gd name="adj" fmla="val 2202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5" name="Rectángulo redondeado 44"/>
          <p:cNvSpPr/>
          <p:nvPr/>
        </p:nvSpPr>
        <p:spPr>
          <a:xfrm>
            <a:off x="7010088" y="1616571"/>
            <a:ext cx="1908000" cy="215408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6" name="Shape 1430"/>
          <p:cNvSpPr>
            <a:spLocks noChangeArrowheads="1"/>
          </p:cNvSpPr>
          <p:nvPr/>
        </p:nvSpPr>
        <p:spPr bwMode="auto">
          <a:xfrm>
            <a:off x="7118200" y="1322469"/>
            <a:ext cx="1712526" cy="43601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MX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Gestión de Gobierno Inteligente</a:t>
            </a:r>
            <a:endParaRPr lang="es-MX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55" y="1402925"/>
            <a:ext cx="1310754" cy="1444877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1" y="1402293"/>
            <a:ext cx="1408298" cy="1444877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6" y="1412567"/>
            <a:ext cx="1316850" cy="1444877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05" y="1402292"/>
            <a:ext cx="143268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/>
          <p:cNvSpPr txBox="1"/>
          <p:nvPr/>
        </p:nvSpPr>
        <p:spPr>
          <a:xfrm>
            <a:off x="904660" y="277319"/>
            <a:ext cx="26805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Digital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6601"/>
          <a:stretch/>
        </p:blipFill>
        <p:spPr>
          <a:xfrm>
            <a:off x="1763688" y="815572"/>
            <a:ext cx="6237312" cy="40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51832"/>
              </p:ext>
            </p:extLst>
          </p:nvPr>
        </p:nvGraphicFramePr>
        <p:xfrm>
          <a:off x="2699792" y="843558"/>
          <a:ext cx="3997720" cy="3860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3" imgW="5000000" imgH="4828571" progId="">
                  <p:embed/>
                </p:oleObj>
              </mc:Choice>
              <mc:Fallback>
                <p:oleObj name="Photo Editor Photo" r:id="rId3" imgW="5000000" imgH="48285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43558"/>
                        <a:ext cx="3997720" cy="3860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3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09418" y="3565201"/>
            <a:ext cx="3651014" cy="456377"/>
          </a:xfrm>
          <a:prstGeom prst="rect">
            <a:avLst/>
          </a:prstGeom>
          <a:solidFill>
            <a:srgbClr val="DAB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obierno digital CONFIABLE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SEGURIDAD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09418" y="3045122"/>
            <a:ext cx="3651014" cy="456377"/>
          </a:xfrm>
          <a:prstGeom prst="rect">
            <a:avLst/>
          </a:prstGeom>
          <a:solidFill>
            <a:srgbClr val="CC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09417" y="2525042"/>
            <a:ext cx="1779869" cy="456377"/>
          </a:xfrm>
          <a:prstGeom prst="rect">
            <a:avLst/>
          </a:prstGeom>
          <a:solidFill>
            <a:srgbClr val="00518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EFICIENTE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GESTIÓN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09417" y="2004961"/>
            <a:ext cx="1779869" cy="456377"/>
          </a:xfrm>
          <a:prstGeom prst="rect">
            <a:avLst/>
          </a:prstGeom>
          <a:solidFill>
            <a:srgbClr val="007E3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ANÁLISIS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80563" y="2525042"/>
            <a:ext cx="1779869" cy="456377"/>
          </a:xfrm>
          <a:prstGeom prst="rect">
            <a:avLst/>
          </a:prstGeom>
          <a:solidFill>
            <a:srgbClr val="89137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CANALES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80563" y="2004961"/>
            <a:ext cx="1779869" cy="456377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8676" y="1101074"/>
            <a:ext cx="25779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un esquema técnico….</a:t>
            </a:r>
            <a:endParaRPr lang="es-UY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65559" y="4099021"/>
            <a:ext cx="2380780" cy="3231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s-UY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a una política pública</a:t>
            </a:r>
          </a:p>
        </p:txBody>
      </p:sp>
      <p:sp>
        <p:nvSpPr>
          <p:cNvPr id="11" name="Cheurón 10"/>
          <p:cNvSpPr/>
          <p:nvPr/>
        </p:nvSpPr>
        <p:spPr>
          <a:xfrm>
            <a:off x="4345090" y="2804128"/>
            <a:ext cx="183999" cy="395339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02183" y="2035440"/>
            <a:ext cx="490606" cy="1899050"/>
          </a:xfrm>
          <a:prstGeom prst="rect">
            <a:avLst/>
          </a:prstGeom>
          <a:solidFill>
            <a:srgbClr val="891378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28156" y="2035418"/>
            <a:ext cx="474025" cy="1899050"/>
          </a:xfrm>
          <a:prstGeom prst="rect">
            <a:avLst/>
          </a:prstGeom>
          <a:solidFill>
            <a:srgbClr val="891378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15617" y="1567242"/>
            <a:ext cx="2012537" cy="468304"/>
          </a:xfrm>
          <a:prstGeom prst="rect">
            <a:avLst/>
          </a:prstGeom>
          <a:solidFill>
            <a:srgbClr val="007E3D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 spc="-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28589" y="1567156"/>
            <a:ext cx="965237" cy="468304"/>
          </a:xfrm>
          <a:prstGeom prst="rect">
            <a:avLst/>
          </a:prstGeom>
          <a:solidFill>
            <a:srgbClr val="FF66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15616" y="2035418"/>
            <a:ext cx="2016000" cy="18990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73965" y="3628023"/>
            <a:ext cx="1885417" cy="256484"/>
          </a:xfrm>
          <a:prstGeom prst="rect">
            <a:avLst/>
          </a:prstGeom>
          <a:solidFill>
            <a:srgbClr val="005186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74893" y="2306511"/>
            <a:ext cx="444723" cy="1294851"/>
          </a:xfrm>
          <a:prstGeom prst="rect">
            <a:avLst/>
          </a:prstGeom>
          <a:solidFill>
            <a:srgbClr val="005186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670264" y="2306511"/>
            <a:ext cx="403430" cy="1294851"/>
          </a:xfrm>
          <a:prstGeom prst="rect">
            <a:avLst/>
          </a:prstGeom>
          <a:solidFill>
            <a:srgbClr val="005186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121191" y="2307011"/>
            <a:ext cx="947479" cy="1294851"/>
          </a:xfrm>
          <a:prstGeom prst="rect">
            <a:avLst/>
          </a:prstGeom>
          <a:solidFill>
            <a:srgbClr val="891378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33139" y="2018222"/>
            <a:ext cx="1978436" cy="3231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GESTIÓN </a:t>
            </a:r>
            <a:b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INFORMACIÓN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24378" y="1611471"/>
            <a:ext cx="1978436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ANÁLISIS </a:t>
            </a:r>
            <a:b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INFORMACIÓN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154252" y="1563809"/>
            <a:ext cx="88115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190546" y="3665570"/>
            <a:ext cx="1868836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TRANSVERSALES</a:t>
            </a:r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5400000">
            <a:off x="1122527" y="2867451"/>
            <a:ext cx="553998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b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5400000">
            <a:off x="1884315" y="2868843"/>
            <a:ext cx="1415772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b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UY" sz="800" b="1" spc="-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5400000">
            <a:off x="1169949" y="2862899"/>
            <a:ext cx="1415772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b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b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ctr"/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UY" sz="8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 rot="5400000">
            <a:off x="2786347" y="2921192"/>
            <a:ext cx="1169551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b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b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b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 rot="5400000">
            <a:off x="3067038" y="2832439"/>
            <a:ext cx="1415772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L E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ctr"/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 rot="5400000">
            <a:off x="3331815" y="2832439"/>
            <a:ext cx="1169551" cy="211862"/>
          </a:xfrm>
          <a:prstGeom prst="rect">
            <a:avLst/>
          </a:prstGeom>
          <a:noFill/>
          <a:ln w="1270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UY" sz="8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endParaRPr lang="es-UY" sz="800" b="1" spc="-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s-UY" sz="8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115909" y="4239250"/>
            <a:ext cx="2977857" cy="152787"/>
          </a:xfrm>
          <a:prstGeom prst="rect">
            <a:avLst/>
          </a:prstGeom>
          <a:solidFill>
            <a:srgbClr val="DAB0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115909" y="4086441"/>
            <a:ext cx="2977857" cy="152787"/>
          </a:xfrm>
          <a:prstGeom prst="rect">
            <a:avLst/>
          </a:prstGeom>
          <a:solidFill>
            <a:srgbClr val="CC00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115909" y="3933633"/>
            <a:ext cx="2977857" cy="152787"/>
          </a:xfrm>
          <a:prstGeom prst="rect">
            <a:avLst/>
          </a:prstGeom>
          <a:solidFill>
            <a:srgbClr val="CC00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115908" y="4393178"/>
            <a:ext cx="2977857" cy="152787"/>
          </a:xfrm>
          <a:prstGeom prst="rect">
            <a:avLst/>
          </a:prstGeom>
          <a:solidFill>
            <a:srgbClr val="DAB000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125755" y="3909037"/>
            <a:ext cx="2954517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DE DATOS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133162" y="4064089"/>
            <a:ext cx="2954517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DE INTEROPERABILIDAD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134397" y="4213634"/>
            <a:ext cx="2954517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1126502" y="4372530"/>
            <a:ext cx="2954517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CIBERSEGURIDAD Y PRIVACIDAD</a:t>
            </a:r>
            <a:endParaRPr 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904660" y="277319"/>
            <a:ext cx="56707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Visión holística del Gobierno Digital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2" name="Rectángulo 41"/>
          <p:cNvSpPr/>
          <p:nvPr/>
        </p:nvSpPr>
        <p:spPr>
          <a:xfrm>
            <a:off x="2411760" y="1419622"/>
            <a:ext cx="4320480" cy="25202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Rectángulo 2"/>
          <p:cNvSpPr/>
          <p:nvPr/>
        </p:nvSpPr>
        <p:spPr>
          <a:xfrm>
            <a:off x="2710679" y="3206772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obierno digital CONFIABLE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SEGURIDAD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679" y="2686693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10678" y="2166613"/>
            <a:ext cx="1779869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EFICIENTE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GESTIÓN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10678" y="1646532"/>
            <a:ext cx="1779869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ANÁLISIS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81824" y="2166613"/>
            <a:ext cx="1779869" cy="456377"/>
          </a:xfrm>
          <a:prstGeom prst="rect">
            <a:avLst/>
          </a:prstGeom>
          <a:solidFill>
            <a:srgbClr val="891378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CANALES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81824" y="1646532"/>
            <a:ext cx="1779869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0" y="843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Cercano: al alcance de los ciudadanos</a:t>
            </a:r>
            <a:endParaRPr lang="es-UY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Trámites en línea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71601" y="977210"/>
            <a:ext cx="79208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A través de la gestión de trámites y servicios en línea, los ciudadanos pueden contar con resultados en forma más ágil y a menor costo, eliminando desigualdades territoriales y la limitación impuesta por los horarios de oficina</a:t>
            </a:r>
            <a:endParaRPr lang="es-UY" sz="1300" dirty="0"/>
          </a:p>
        </p:txBody>
      </p:sp>
      <p:sp>
        <p:nvSpPr>
          <p:cNvPr id="6" name="Rectángulo 5"/>
          <p:cNvSpPr/>
          <p:nvPr/>
        </p:nvSpPr>
        <p:spPr>
          <a:xfrm>
            <a:off x="1043608" y="1901100"/>
            <a:ext cx="3888432" cy="2952328"/>
          </a:xfrm>
          <a:prstGeom prst="rect">
            <a:avLst/>
          </a:prstGeom>
          <a:solidFill>
            <a:schemeClr val="bg1"/>
          </a:solidFill>
          <a:ln>
            <a:solidFill>
              <a:srgbClr val="FFE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/>
          <p:cNvSpPr txBox="1"/>
          <p:nvPr/>
        </p:nvSpPr>
        <p:spPr>
          <a:xfrm>
            <a:off x="1043608" y="2013246"/>
            <a:ext cx="38884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UY" sz="1500" b="1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15616" y="4675545"/>
            <a:ext cx="3672408" cy="0"/>
          </a:xfrm>
          <a:prstGeom prst="line">
            <a:avLst/>
          </a:prstGeom>
          <a:ln w="19050">
            <a:solidFill>
              <a:srgbClr val="005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196172" y="3866287"/>
            <a:ext cx="1008112" cy="766843"/>
          </a:xfrm>
          <a:prstGeom prst="rect">
            <a:avLst/>
          </a:prstGeom>
          <a:solidFill>
            <a:srgbClr val="005CB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/>
          <p:cNvSpPr txBox="1"/>
          <p:nvPr/>
        </p:nvSpPr>
        <p:spPr>
          <a:xfrm>
            <a:off x="1223024" y="3900154"/>
            <a:ext cx="94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trámites de la Administración Central se inician en línea</a:t>
            </a:r>
            <a:endParaRPr lang="es-UY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49127" y="3474731"/>
            <a:ext cx="1008112" cy="1158399"/>
          </a:xfrm>
          <a:prstGeom prst="rect">
            <a:avLst/>
          </a:prstGeom>
          <a:solidFill>
            <a:srgbClr val="005CB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CuadroTexto 15"/>
          <p:cNvSpPr txBox="1"/>
          <p:nvPr/>
        </p:nvSpPr>
        <p:spPr>
          <a:xfrm>
            <a:off x="2475979" y="3640581"/>
            <a:ext cx="94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 los trámites de la Administración Central se completan</a:t>
            </a:r>
            <a:b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línea</a:t>
            </a:r>
            <a:endParaRPr lang="es-UY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10749" y="2605116"/>
            <a:ext cx="1008112" cy="2022511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CuadroTexto 17"/>
          <p:cNvSpPr txBox="1"/>
          <p:nvPr/>
        </p:nvSpPr>
        <p:spPr>
          <a:xfrm>
            <a:off x="3737601" y="3474731"/>
            <a:ext cx="94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trámites de la Administración Central se completan</a:t>
            </a:r>
            <a:b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línea</a:t>
            </a:r>
            <a:endParaRPr lang="es-UY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96171" y="3606377"/>
            <a:ext cx="1008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UY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51868" y="3215595"/>
            <a:ext cx="1008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UY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12719" y="2345113"/>
            <a:ext cx="1008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UY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450893" y="2211710"/>
            <a:ext cx="3263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endParaRPr lang="es-UY" sz="1500" b="1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450893" y="2766172"/>
            <a:ext cx="1577823" cy="374870"/>
          </a:xfrm>
          <a:prstGeom prst="round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CuadroTexto 23"/>
          <p:cNvSpPr txBox="1"/>
          <p:nvPr/>
        </p:nvSpPr>
        <p:spPr>
          <a:xfrm>
            <a:off x="5450893" y="2799504"/>
            <a:ext cx="1577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endParaRPr lang="es-UY" sz="13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364088" y="3175397"/>
            <a:ext cx="17281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r">
              <a:buFont typeface="Wingdings" panose="05000000000000000000" pitchFamily="2" charset="2"/>
              <a:buChar char="ü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Facilidad</a:t>
            </a:r>
          </a:p>
          <a:p>
            <a:pPr marL="180975" indent="-180975" algn="r">
              <a:buFont typeface="Wingdings" panose="05000000000000000000" pitchFamily="2" charset="2"/>
              <a:buChar char="ü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Retroalimentación</a:t>
            </a:r>
          </a:p>
          <a:p>
            <a:pPr marL="180975" indent="-180975" algn="r">
              <a:buFont typeface="Wingdings" panose="05000000000000000000" pitchFamily="2" charset="2"/>
              <a:buChar char="ü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es-UY" sz="1300" dirty="0"/>
          </a:p>
        </p:txBody>
      </p:sp>
      <p:sp>
        <p:nvSpPr>
          <p:cNvPr id="26" name="Rectángulo redondeado 25"/>
          <p:cNvSpPr/>
          <p:nvPr/>
        </p:nvSpPr>
        <p:spPr>
          <a:xfrm flipH="1">
            <a:off x="7143799" y="2766172"/>
            <a:ext cx="1577823" cy="374870"/>
          </a:xfrm>
          <a:prstGeom prst="round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CuadroTexto 26"/>
          <p:cNvSpPr txBox="1"/>
          <p:nvPr/>
        </p:nvSpPr>
        <p:spPr>
          <a:xfrm>
            <a:off x="7143798" y="2799504"/>
            <a:ext cx="15709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s-UY" sz="13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097984" y="3175397"/>
            <a:ext cx="17281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Mejor gestión 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s-MX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Eficiencia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s-MX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s-UY" sz="1300" dirty="0"/>
          </a:p>
        </p:txBody>
      </p:sp>
    </p:spTree>
    <p:extLst>
      <p:ext uri="{BB962C8B-B14F-4D97-AF65-F5344CB8AC3E}">
        <p14:creationId xmlns:p14="http://schemas.microsoft.com/office/powerpoint/2010/main" val="3817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estrategia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926"/>
          <p:cNvSpPr>
            <a:spLocks noChangeAspect="1"/>
          </p:cNvSpPr>
          <p:nvPr/>
        </p:nvSpPr>
        <p:spPr bwMode="auto">
          <a:xfrm>
            <a:off x="1028180" y="948128"/>
            <a:ext cx="252000" cy="2518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5CB9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" charset="0"/>
              </a:rPr>
              <a:t>1</a:t>
            </a:r>
            <a:endParaRPr lang="es-MX" sz="1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1238994" y="905072"/>
            <a:ext cx="15906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rgbClr val="005CB9"/>
                </a:solidFill>
                <a:latin typeface="Arial" pitchFamily="34" charset="0"/>
                <a:cs typeface="Arial" pitchFamily="34" charset="0"/>
              </a:rPr>
              <a:t>Clasificación</a:t>
            </a:r>
            <a:endParaRPr lang="es-MX" sz="1300" b="1" dirty="0">
              <a:solidFill>
                <a:srgbClr val="005C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926"/>
          <p:cNvSpPr>
            <a:spLocks noChangeAspect="1"/>
          </p:cNvSpPr>
          <p:nvPr/>
        </p:nvSpPr>
        <p:spPr bwMode="auto">
          <a:xfrm>
            <a:off x="3353074" y="944115"/>
            <a:ext cx="252000" cy="2518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5CB9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" charset="0"/>
              </a:rPr>
              <a:t>2</a:t>
            </a:r>
            <a:endParaRPr lang="es-MX" sz="1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3572061" y="911333"/>
            <a:ext cx="1452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rgbClr val="005CB9"/>
                </a:solidFill>
                <a:latin typeface="Arial" pitchFamily="34" charset="0"/>
                <a:cs typeface="Arial" pitchFamily="34" charset="0"/>
              </a:rPr>
              <a:t>Modelado</a:t>
            </a:r>
            <a:endParaRPr lang="es-MX" sz="1300" b="1" dirty="0">
              <a:solidFill>
                <a:srgbClr val="005C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926"/>
          <p:cNvSpPr>
            <a:spLocks noChangeAspect="1"/>
          </p:cNvSpPr>
          <p:nvPr/>
        </p:nvSpPr>
        <p:spPr bwMode="auto">
          <a:xfrm>
            <a:off x="5389846" y="940104"/>
            <a:ext cx="252000" cy="2518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5CB9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" charset="0"/>
              </a:rPr>
              <a:t>3</a:t>
            </a:r>
            <a:endParaRPr lang="es-MX" sz="1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5590296" y="897048"/>
            <a:ext cx="14854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rgbClr val="005CB9"/>
                </a:solidFill>
                <a:latin typeface="Arial" pitchFamily="34" charset="0"/>
                <a:cs typeface="Arial" pitchFamily="34" charset="0"/>
              </a:rPr>
              <a:t>Implantación</a:t>
            </a:r>
            <a:endParaRPr lang="es-MX" sz="1300" b="1" dirty="0">
              <a:solidFill>
                <a:srgbClr val="005C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hape 926"/>
          <p:cNvSpPr>
            <a:spLocks noChangeAspect="1"/>
          </p:cNvSpPr>
          <p:nvPr/>
        </p:nvSpPr>
        <p:spPr bwMode="auto">
          <a:xfrm>
            <a:off x="7462594" y="948125"/>
            <a:ext cx="252000" cy="2518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5CB9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es-MX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" charset="0"/>
              </a:rPr>
              <a:t>4</a:t>
            </a:r>
            <a:endParaRPr lang="es-MX" sz="10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7668344" y="905069"/>
            <a:ext cx="11182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rgbClr val="005CB9"/>
                </a:solidFill>
                <a:latin typeface="Arial" pitchFamily="34" charset="0"/>
                <a:cs typeface="Arial" pitchFamily="34" charset="0"/>
              </a:rPr>
              <a:t>En línea</a:t>
            </a:r>
            <a:endParaRPr lang="es-MX" sz="1300" b="1" dirty="0">
              <a:solidFill>
                <a:srgbClr val="005C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950962" y="3083052"/>
            <a:ext cx="210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12 tipos fueron identificados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Aquellos que no correspondan a uno de los tipos, son rediseñados en el </a:t>
            </a:r>
            <a:r>
              <a:rPr lang="es-MX" sz="1200" dirty="0" err="1" smtClean="0">
                <a:latin typeface="Arial" pitchFamily="34" charset="0"/>
                <a:cs typeface="Arial" pitchFamily="34" charset="0"/>
              </a:rPr>
              <a:t>lab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1 CuadroTexto"/>
          <p:cNvSpPr txBox="1"/>
          <p:nvPr/>
        </p:nvSpPr>
        <p:spPr>
          <a:xfrm>
            <a:off x="3142114" y="3088662"/>
            <a:ext cx="203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Los activos se seleccionan para dar forma al trámite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Activos: e-Formulario, BPM, e-Firma, e-Timbre, </a:t>
            </a:r>
            <a:br>
              <a:rPr lang="es-MX" sz="1200" dirty="0" smtClean="0">
                <a:latin typeface="Arial" pitchFamily="34" charset="0"/>
                <a:cs typeface="Arial" pitchFamily="34" charset="0"/>
              </a:rPr>
            </a:br>
            <a:r>
              <a:rPr lang="es-MX" sz="1200" dirty="0" smtClean="0">
                <a:latin typeface="Arial" pitchFamily="34" charset="0"/>
                <a:cs typeface="Arial" pitchFamily="34" charset="0"/>
              </a:rPr>
              <a:t>e-Agenda, e-Pago, etc.</a:t>
            </a:r>
          </a:p>
        </p:txBody>
      </p:sp>
      <p:sp>
        <p:nvSpPr>
          <p:cNvPr id="22" name="1 CuadroTexto"/>
          <p:cNvSpPr txBox="1"/>
          <p:nvPr/>
        </p:nvSpPr>
        <p:spPr>
          <a:xfrm>
            <a:off x="5329704" y="3113874"/>
            <a:ext cx="238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Los activos son ensamblados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Algunos se adaptan, otros se transforman y pueden desarrollarse componentes nuevos que completan el proceso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22" t="3821" r="5050" b="2825"/>
          <a:stretch/>
        </p:blipFill>
        <p:spPr>
          <a:xfrm>
            <a:off x="5248569" y="1251530"/>
            <a:ext cx="1933187" cy="1740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874" y="1377639"/>
            <a:ext cx="1876309" cy="1522612"/>
          </a:xfrm>
          <a:prstGeom prst="rect">
            <a:avLst/>
          </a:prstGeom>
        </p:spPr>
      </p:pic>
      <p:sp>
        <p:nvSpPr>
          <p:cNvPr id="15" name="1 CuadroTexto"/>
          <p:cNvSpPr txBox="1"/>
          <p:nvPr/>
        </p:nvSpPr>
        <p:spPr>
          <a:xfrm>
            <a:off x="6140566" y="1203598"/>
            <a:ext cx="1057763" cy="22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rgbClr val="F5C300"/>
                </a:solidFill>
                <a:latin typeface="Arial" pitchFamily="34" charset="0"/>
                <a:cs typeface="Arial" pitchFamily="34" charset="0"/>
              </a:rPr>
              <a:t>Desarrollar</a:t>
            </a:r>
            <a:endParaRPr lang="es-MX" sz="900" dirty="0">
              <a:solidFill>
                <a:srgbClr val="F5C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 CuadroTexto"/>
          <p:cNvSpPr txBox="1"/>
          <p:nvPr/>
        </p:nvSpPr>
        <p:spPr>
          <a:xfrm rot="5400000">
            <a:off x="6699839" y="2274527"/>
            <a:ext cx="844782" cy="22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rgbClr val="F5C300"/>
                </a:solidFill>
                <a:latin typeface="Arial" pitchFamily="34" charset="0"/>
                <a:cs typeface="Arial" pitchFamily="34" charset="0"/>
              </a:rPr>
              <a:t>Adaptar</a:t>
            </a:r>
            <a:endParaRPr lang="es-MX" sz="900" dirty="0">
              <a:solidFill>
                <a:srgbClr val="F5C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2094266" y="1709974"/>
            <a:ext cx="762506" cy="5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</a:t>
            </a:r>
            <a:r>
              <a:rPr lang="es-MX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es-MX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Innovación en Gobierno Digital </a:t>
            </a:r>
            <a:endParaRPr lang="es-MX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59784"/>
              </p:ext>
            </p:extLst>
          </p:nvPr>
        </p:nvGraphicFramePr>
        <p:xfrm>
          <a:off x="3263216" y="1381673"/>
          <a:ext cx="1564517" cy="161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4619048" imgH="4504762" progId="">
                  <p:embed/>
                </p:oleObj>
              </mc:Choice>
              <mc:Fallback>
                <p:oleObj r:id="rId5" imgW="4619048" imgH="450476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216" y="1381673"/>
                        <a:ext cx="1564517" cy="1610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1 CuadroTexto"/>
          <p:cNvSpPr txBox="1"/>
          <p:nvPr/>
        </p:nvSpPr>
        <p:spPr>
          <a:xfrm rot="16200000">
            <a:off x="4763209" y="1709030"/>
            <a:ext cx="1072112" cy="22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solidFill>
                  <a:srgbClr val="F5C300"/>
                </a:solidFill>
                <a:latin typeface="Arial" pitchFamily="34" charset="0"/>
                <a:cs typeface="Arial" pitchFamily="34" charset="0"/>
              </a:rPr>
              <a:t>Modelar</a:t>
            </a:r>
            <a:endParaRPr lang="es-MX" sz="900" dirty="0">
              <a:solidFill>
                <a:srgbClr val="F5C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598697"/>
              </p:ext>
            </p:extLst>
          </p:nvPr>
        </p:nvGraphicFramePr>
        <p:xfrm>
          <a:off x="7491041" y="1357091"/>
          <a:ext cx="1198570" cy="161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7" imgW="3286080" imgH="4162320" progId="MSPhotoEd.3">
                  <p:embed/>
                </p:oleObj>
              </mc:Choice>
              <mc:Fallback>
                <p:oleObj name="Photo Editor Photo" r:id="rId7" imgW="3286080" imgH="416232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1041" y="1357091"/>
                        <a:ext cx="1198570" cy="1614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827584" y="4557152"/>
            <a:ext cx="7959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Artesanal vs Industrial        Estandarización         Plataforma         Locomotora</a:t>
            </a:r>
            <a:endParaRPr lang="es-UY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2" name="Rectángulo 41"/>
          <p:cNvSpPr/>
          <p:nvPr/>
        </p:nvSpPr>
        <p:spPr>
          <a:xfrm>
            <a:off x="2411760" y="1419622"/>
            <a:ext cx="4320480" cy="25202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Rectángulo 2"/>
          <p:cNvSpPr/>
          <p:nvPr/>
        </p:nvSpPr>
        <p:spPr>
          <a:xfrm>
            <a:off x="2710679" y="3206772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obierno digital CONFIABLE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SEGURIDAD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679" y="2686693"/>
            <a:ext cx="3651014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INTEGRADO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10678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EFICIENTE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GESTIÓN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10678" y="1646532"/>
            <a:ext cx="1779869" cy="456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INTELIGENTE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ANÁLISIS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81824" y="2166613"/>
            <a:ext cx="1779869" cy="45637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CERCANO</a:t>
            </a:r>
          </a:p>
          <a:p>
            <a:pPr algn="ctr"/>
            <a:endParaRPr lang="es-UY" sz="3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CANALES</a:t>
            </a:r>
            <a:endParaRPr lang="es-UY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81824" y="1646532"/>
            <a:ext cx="1779869" cy="456377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algn="ctr"/>
            <a:endParaRPr lang="es-UY" sz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Y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Y SERVICIOS ABIERTOS</a:t>
            </a:r>
            <a:endParaRPr lang="es-UY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0" y="843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Abierto: escuchando la voz de la gente</a:t>
            </a:r>
            <a:endParaRPr lang="es-UY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433"/>
          <p:cNvSpPr/>
          <p:nvPr/>
        </p:nvSpPr>
        <p:spPr bwMode="auto">
          <a:xfrm>
            <a:off x="1312992" y="1773091"/>
            <a:ext cx="2148118" cy="1182082"/>
          </a:xfrm>
          <a:prstGeom prst="rect">
            <a:avLst/>
          </a:prstGeom>
          <a:solidFill>
            <a:srgbClr val="FFC000"/>
          </a:solidFill>
          <a:ln w="25400" cap="flat">
            <a:noFill/>
            <a:prstDash val="solid"/>
            <a:miter lim="400000"/>
          </a:ln>
          <a:effectLst/>
        </p:spPr>
        <p:txBody>
          <a:bodyPr lIns="38100" tIns="38100" rIns="38100" bIns="381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s-UY" sz="11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ヒラギノ角ゴ ProN W3" charset="0"/>
            </a:endParaRPr>
          </a:p>
        </p:txBody>
      </p:sp>
      <p:sp>
        <p:nvSpPr>
          <p:cNvPr id="5" name="Shape 1435"/>
          <p:cNvSpPr>
            <a:spLocks noChangeArrowheads="1"/>
          </p:cNvSpPr>
          <p:nvPr/>
        </p:nvSpPr>
        <p:spPr bwMode="auto">
          <a:xfrm>
            <a:off x="1457004" y="2504167"/>
            <a:ext cx="1800204" cy="34541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/>
          </a:extLst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es-UY" sz="1100" b="1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INFORMACIÓN Y RENDICIÓN</a:t>
            </a:r>
            <a:endParaRPr lang="es-UY" sz="1100" b="1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6" name="Shape 1433"/>
          <p:cNvSpPr/>
          <p:nvPr/>
        </p:nvSpPr>
        <p:spPr bwMode="auto">
          <a:xfrm>
            <a:off x="3755383" y="1773091"/>
            <a:ext cx="2148118" cy="1182082"/>
          </a:xfrm>
          <a:prstGeom prst="rect">
            <a:avLst/>
          </a:prstGeom>
          <a:solidFill>
            <a:srgbClr val="00A4DE"/>
          </a:solidFill>
          <a:ln w="25400" cap="flat">
            <a:noFill/>
            <a:prstDash val="solid"/>
            <a:miter lim="400000"/>
          </a:ln>
          <a:effectLst/>
        </p:spPr>
        <p:txBody>
          <a:bodyPr lIns="38100" tIns="38100" rIns="38100" bIns="381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s-UY" sz="11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ヒラギノ角ゴ ProN W3" charset="0"/>
            </a:endParaRPr>
          </a:p>
        </p:txBody>
      </p:sp>
      <p:sp>
        <p:nvSpPr>
          <p:cNvPr id="7" name="Shape 1435"/>
          <p:cNvSpPr>
            <a:spLocks noChangeArrowheads="1"/>
          </p:cNvSpPr>
          <p:nvPr/>
        </p:nvSpPr>
        <p:spPr bwMode="auto">
          <a:xfrm>
            <a:off x="3824464" y="2504167"/>
            <a:ext cx="2025368" cy="34541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/>
          </a:extLst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es-UY" sz="1100" b="1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TRANSPARENCIA Y </a:t>
            </a:r>
          </a:p>
          <a:p>
            <a:pPr algn="ctr">
              <a:defRPr/>
            </a:pPr>
            <a:r>
              <a:rPr lang="es-UY" sz="1100" b="1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DATOS ABIERTOS</a:t>
            </a:r>
            <a:endParaRPr lang="es-UY" sz="1100" b="1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8" name="Shape 1433"/>
          <p:cNvSpPr/>
          <p:nvPr/>
        </p:nvSpPr>
        <p:spPr bwMode="auto">
          <a:xfrm>
            <a:off x="6197774" y="1773091"/>
            <a:ext cx="2148118" cy="1182082"/>
          </a:xfrm>
          <a:prstGeom prst="rect">
            <a:avLst/>
          </a:prstGeom>
          <a:solidFill>
            <a:srgbClr val="005CB9"/>
          </a:solidFill>
          <a:ln w="25400" cap="flat">
            <a:noFill/>
            <a:prstDash val="solid"/>
            <a:miter lim="400000"/>
          </a:ln>
          <a:effectLst/>
        </p:spPr>
        <p:txBody>
          <a:bodyPr lIns="38100" tIns="38100" rIns="38100" bIns="381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es-UY" sz="11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ヒラギノ角ゴ ProN W3" charset="0"/>
            </a:endParaRPr>
          </a:p>
        </p:txBody>
      </p:sp>
      <p:sp>
        <p:nvSpPr>
          <p:cNvPr id="9" name="Shape 1435"/>
          <p:cNvSpPr>
            <a:spLocks noChangeArrowheads="1"/>
          </p:cNvSpPr>
          <p:nvPr/>
        </p:nvSpPr>
        <p:spPr bwMode="auto">
          <a:xfrm>
            <a:off x="6310881" y="2504167"/>
            <a:ext cx="1902618" cy="34541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/>
          </a:extLst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es-UY" sz="1100" b="1" dirty="0" smtClean="0"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PARTICIPACIÓN Y COLABORACIÓN</a:t>
            </a:r>
            <a:endParaRPr lang="es-UY" sz="1100" b="1" dirty="0"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Open Sans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51" y="1243371"/>
            <a:ext cx="1585097" cy="160948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10" y="1163624"/>
            <a:ext cx="1676545" cy="1743607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312992" y="1148880"/>
            <a:ext cx="7032900" cy="564229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1100"/>
          </a:p>
        </p:txBody>
      </p:sp>
      <p:sp>
        <p:nvSpPr>
          <p:cNvPr id="26" name="Shape 1435"/>
          <p:cNvSpPr>
            <a:spLocks noChangeArrowheads="1"/>
          </p:cNvSpPr>
          <p:nvPr/>
        </p:nvSpPr>
        <p:spPr bwMode="auto">
          <a:xfrm>
            <a:off x="1312992" y="1085496"/>
            <a:ext cx="7032900" cy="6664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/>
          </a:extLst>
        </p:spPr>
        <p:txBody>
          <a:bodyPr lIns="38100" tIns="38100" rIns="38100" bIns="38100" anchor="ctr"/>
          <a:lstStyle/>
          <a:p>
            <a:pPr algn="ctr">
              <a:defRPr/>
            </a:pPr>
            <a:r>
              <a:rPr lang="es-UY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INFRAESTRUCTURA Y DESARROLLO PAÍS</a:t>
            </a:r>
          </a:p>
          <a:p>
            <a:pPr algn="ctr">
              <a:defRPr/>
            </a:pPr>
            <a:r>
              <a:rPr lang="es-UY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MARCO INSTITUCIONAL Y NORMATIVO HABILITANTE</a:t>
            </a:r>
          </a:p>
          <a:p>
            <a:pPr algn="ctr">
              <a:defRPr/>
            </a:pPr>
            <a:r>
              <a:rPr lang="es-UY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Open Sans" charset="0"/>
              </a:rPr>
              <a:t>TECNOLOGÍA E INNOVACIÓN</a:t>
            </a:r>
            <a:endParaRPr lang="es-UY" sz="1100" b="1" dirty="0">
              <a:solidFill>
                <a:schemeClr val="bg1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27" name="1 CuadroTexto"/>
          <p:cNvSpPr txBox="1"/>
          <p:nvPr/>
        </p:nvSpPr>
        <p:spPr>
          <a:xfrm>
            <a:off x="1259632" y="3402946"/>
            <a:ext cx="705678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s-MX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“es </a:t>
            </a:r>
            <a:r>
              <a:rPr lang="es-MX" sz="13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aquel que entabla una </a:t>
            </a:r>
            <a:r>
              <a:rPr lang="es-MX" sz="13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constante conversación con los ciudadanos </a:t>
            </a:r>
            <a:r>
              <a:rPr lang="es-MX" sz="13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 el fin de escuchar lo que ellos dicen y solicitan, que toma decisiones basadas en sus necesidades y teniendo en cuenta sus preferencias, que facilita la colaboración de los ciudadanos y funcionarios en el desarrollo de los servicios que presta, y que comunica todo lo que decide y hace de </a:t>
            </a:r>
            <a:r>
              <a:rPr lang="es-MX" sz="130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forma abierta </a:t>
            </a:r>
            <a:r>
              <a:rPr lang="es-MX" sz="13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y </a:t>
            </a:r>
            <a:r>
              <a:rPr lang="es-MX" sz="13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transparente</a:t>
            </a:r>
            <a:r>
              <a:rPr lang="es-MX" sz="13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”  (</a:t>
            </a:r>
            <a:r>
              <a:rPr lang="es-UY" sz="1300" dirty="0">
                <a:latin typeface="Arial" panose="020B0604020202020204" pitchFamily="34" charset="0"/>
                <a:cs typeface="Arial" panose="020B0604020202020204" pitchFamily="34" charset="0"/>
              </a:rPr>
              <a:t>Cesar Calderón - CEPAL)</a:t>
            </a:r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7" y="987574"/>
            <a:ext cx="173751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8906" y="1391229"/>
            <a:ext cx="99368" cy="2664000"/>
          </a:xfrm>
          <a:prstGeom prst="rect">
            <a:avLst/>
          </a:prstGeom>
          <a:solidFill>
            <a:srgbClr val="F5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3563842" y="1929417"/>
            <a:ext cx="1100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Citizenship</a:t>
            </a:r>
            <a:endParaRPr lang="en-US" sz="14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4758230" y="1926391"/>
            <a:ext cx="129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Agencies </a:t>
            </a:r>
            <a:br>
              <a:rPr lang="en-US" sz="14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Processes</a:t>
            </a:r>
            <a:endParaRPr lang="en-US" sz="14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3687759" y="2826509"/>
            <a:ext cx="1020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-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sz="1400" b="1" spc="-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4781253" y="2843361"/>
            <a:ext cx="960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-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Regulation</a:t>
            </a:r>
            <a:endParaRPr lang="en-US" sz="1400" b="1" spc="-5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ortar rectángulo de esquina sencilla 6"/>
          <p:cNvSpPr/>
          <p:nvPr/>
        </p:nvSpPr>
        <p:spPr>
          <a:xfrm flipV="1">
            <a:off x="963684" y="1077981"/>
            <a:ext cx="2438597" cy="649099"/>
          </a:xfrm>
          <a:prstGeom prst="snip1Rect">
            <a:avLst>
              <a:gd name="adj" fmla="val 34713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hape 926"/>
          <p:cNvSpPr>
            <a:spLocks noChangeAspect="1"/>
          </p:cNvSpPr>
          <p:nvPr/>
        </p:nvSpPr>
        <p:spPr bwMode="auto">
          <a:xfrm>
            <a:off x="1037709" y="1316632"/>
            <a:ext cx="125808" cy="13137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C300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200" b="1" dirty="0"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9" name="Shape 1430"/>
          <p:cNvSpPr>
            <a:spLocks noChangeArrowheads="1"/>
          </p:cNvSpPr>
          <p:nvPr/>
        </p:nvSpPr>
        <p:spPr bwMode="auto">
          <a:xfrm>
            <a:off x="1199432" y="1275131"/>
            <a:ext cx="2182301" cy="2436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sym typeface="Open Sans Light" charset="0"/>
              </a:rPr>
              <a:t>Política y Marco Regulatorio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963684" y="1799176"/>
            <a:ext cx="2419577" cy="691160"/>
          </a:xfrm>
          <a:prstGeom prst="snip1Rect">
            <a:avLst>
              <a:gd name="adj" fmla="val 34713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hape 926"/>
          <p:cNvSpPr>
            <a:spLocks noChangeAspect="1"/>
          </p:cNvSpPr>
          <p:nvPr/>
        </p:nvSpPr>
        <p:spPr bwMode="auto">
          <a:xfrm flipV="1">
            <a:off x="1036378" y="2096335"/>
            <a:ext cx="124826" cy="13988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C300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200" b="1" dirty="0"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12" name="Shape 1430"/>
          <p:cNvSpPr>
            <a:spLocks noChangeArrowheads="1"/>
          </p:cNvSpPr>
          <p:nvPr/>
        </p:nvSpPr>
        <p:spPr bwMode="auto">
          <a:xfrm>
            <a:off x="1195905" y="1945505"/>
            <a:ext cx="2165280" cy="4103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Estructuras institucionales/Capacidades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ortar rectángulo de esquina sencilla 12"/>
          <p:cNvSpPr/>
          <p:nvPr/>
        </p:nvSpPr>
        <p:spPr>
          <a:xfrm flipV="1">
            <a:off x="963684" y="2562782"/>
            <a:ext cx="2419577" cy="646527"/>
          </a:xfrm>
          <a:prstGeom prst="snip1Rect">
            <a:avLst>
              <a:gd name="adj" fmla="val 34713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hape 926"/>
          <p:cNvSpPr>
            <a:spLocks noChangeAspect="1"/>
          </p:cNvSpPr>
          <p:nvPr/>
        </p:nvSpPr>
        <p:spPr bwMode="auto">
          <a:xfrm>
            <a:off x="1036378" y="2706714"/>
            <a:ext cx="124826" cy="13085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C300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200" b="1" dirty="0"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15" name="Shape 1430"/>
          <p:cNvSpPr>
            <a:spLocks noChangeArrowheads="1"/>
          </p:cNvSpPr>
          <p:nvPr/>
        </p:nvSpPr>
        <p:spPr bwMode="auto">
          <a:xfrm>
            <a:off x="1195905" y="2694607"/>
            <a:ext cx="2165280" cy="4103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sym typeface="Open Sans Light" charset="0"/>
              </a:rPr>
              <a:t>Cultura de lo </a:t>
            </a: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Abierto por defecto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963684" y="3280071"/>
            <a:ext cx="2438597" cy="622063"/>
          </a:xfrm>
          <a:prstGeom prst="snip1Rect">
            <a:avLst>
              <a:gd name="adj" fmla="val 34713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hape 926"/>
          <p:cNvSpPr>
            <a:spLocks noChangeAspect="1"/>
          </p:cNvSpPr>
          <p:nvPr/>
        </p:nvSpPr>
        <p:spPr bwMode="auto">
          <a:xfrm flipV="1">
            <a:off x="1037709" y="3420185"/>
            <a:ext cx="125808" cy="12590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C300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200" b="1" dirty="0"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18" name="Shape 1430"/>
          <p:cNvSpPr>
            <a:spLocks noChangeArrowheads="1"/>
          </p:cNvSpPr>
          <p:nvPr/>
        </p:nvSpPr>
        <p:spPr bwMode="auto">
          <a:xfrm>
            <a:off x="1199432" y="3385339"/>
            <a:ext cx="2182301" cy="4103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Participación y construcción de capacidades </a:t>
            </a: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sym typeface="Open Sans Light" charset="0"/>
              </a:rPr>
              <a:t>c</a:t>
            </a: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iudadanas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ortar rectángulo de esquina sencilla 18"/>
          <p:cNvSpPr/>
          <p:nvPr/>
        </p:nvSpPr>
        <p:spPr>
          <a:xfrm flipV="1">
            <a:off x="963684" y="3971160"/>
            <a:ext cx="2438597" cy="640779"/>
          </a:xfrm>
          <a:prstGeom prst="snip1Rect">
            <a:avLst>
              <a:gd name="adj" fmla="val 34713"/>
            </a:avLst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hape 926"/>
          <p:cNvSpPr>
            <a:spLocks noChangeAspect="1"/>
          </p:cNvSpPr>
          <p:nvPr/>
        </p:nvSpPr>
        <p:spPr bwMode="auto">
          <a:xfrm>
            <a:off x="1037709" y="4206752"/>
            <a:ext cx="125808" cy="12969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5C300"/>
          </a:solidFill>
          <a:ln w="25400">
            <a:solidFill>
              <a:srgbClr val="000000">
                <a:alpha val="0"/>
              </a:srgbClr>
            </a:solidFill>
            <a:miter lim="4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endParaRPr lang="en-US" sz="1200" b="1" dirty="0">
              <a:latin typeface="Arial" pitchFamily="34" charset="0"/>
              <a:cs typeface="Arial" pitchFamily="34" charset="0"/>
              <a:sym typeface="Open Sans" charset="0"/>
            </a:endParaRPr>
          </a:p>
        </p:txBody>
      </p:sp>
      <p:sp>
        <p:nvSpPr>
          <p:cNvPr id="21" name="Shape 1430"/>
          <p:cNvSpPr>
            <a:spLocks noChangeArrowheads="1"/>
          </p:cNvSpPr>
          <p:nvPr/>
        </p:nvSpPr>
        <p:spPr bwMode="auto">
          <a:xfrm>
            <a:off x="1199432" y="4080865"/>
            <a:ext cx="2182301" cy="4103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Fondos para la sostenibilidad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hape 1430"/>
          <p:cNvSpPr>
            <a:spLocks noChangeArrowheads="1"/>
          </p:cNvSpPr>
          <p:nvPr/>
        </p:nvSpPr>
        <p:spPr bwMode="auto">
          <a:xfrm>
            <a:off x="3627981" y="1059582"/>
            <a:ext cx="5166766" cy="6309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/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Compromiso de Gobierno</a:t>
            </a:r>
          </a:p>
          <a:p>
            <a:pPr algn="l"/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Ley de acceso, Ley de datos abiertos, planes de acción nacionales, compromiso ante comunidad internacional, sensibilización a alto nivel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hape 1430"/>
          <p:cNvSpPr>
            <a:spLocks noChangeArrowheads="1"/>
          </p:cNvSpPr>
          <p:nvPr/>
        </p:nvSpPr>
        <p:spPr bwMode="auto">
          <a:xfrm>
            <a:off x="3627980" y="1796178"/>
            <a:ext cx="5436096" cy="6309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/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Responsabilidades y capacidades dentro del Gobierno</a:t>
            </a:r>
          </a:p>
          <a:p>
            <a:pPr algn="l"/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Sistema de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a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cceso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,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c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atálogo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n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acional de datos,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d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atos abierto </a:t>
            </a:r>
            <a:r>
              <a:rPr lang="es-MX" sz="1100" dirty="0" err="1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by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 </a:t>
            </a:r>
            <a:r>
              <a:rPr lang="es-MX" sz="1100" dirty="0" err="1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design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,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e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standarización,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f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ortalecimiento de capacidades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, componentes reutilizables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hape 1430"/>
          <p:cNvSpPr>
            <a:spLocks noChangeArrowheads="1"/>
          </p:cNvSpPr>
          <p:nvPr/>
        </p:nvSpPr>
        <p:spPr bwMode="auto">
          <a:xfrm>
            <a:off x="3627981" y="2527326"/>
            <a:ext cx="5329907" cy="6309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/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Priorización en base a la demanda</a:t>
            </a:r>
          </a:p>
          <a:p>
            <a:pPr algn="l"/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Actividades que fomenten demanda, </a:t>
            </a:r>
            <a:r>
              <a:rPr lang="es-MX" sz="1100" dirty="0" err="1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Dateidea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,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v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isualización de información, 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auditorías de cumplimiento,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 trabajo por sectore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s específicos de impacto ciudadano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hape 1430"/>
          <p:cNvSpPr>
            <a:spLocks noChangeArrowheads="1"/>
          </p:cNvSpPr>
          <p:nvPr/>
        </p:nvSpPr>
        <p:spPr bwMode="auto">
          <a:xfrm>
            <a:off x="3630074" y="3237042"/>
            <a:ext cx="5164674" cy="6309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/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cs typeface="Arial" pitchFamily="34" charset="0"/>
                <a:sym typeface="Open Sans Light" charset="0"/>
              </a:rPr>
              <a:t>Colaboración y participación ciudadana</a:t>
            </a:r>
          </a:p>
          <a:p>
            <a:pPr algn="l"/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Generación de espacios, mesas de diálogo, consultas públicas, talleres a públicos específicos, </a:t>
            </a:r>
            <a:r>
              <a:rPr lang="es-MX" sz="1100" dirty="0" err="1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co</a:t>
            </a:r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-creación de servicios, construcción de comunidad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hape 1430"/>
          <p:cNvSpPr>
            <a:spLocks noChangeArrowheads="1"/>
          </p:cNvSpPr>
          <p:nvPr/>
        </p:nvSpPr>
        <p:spPr bwMode="auto">
          <a:xfrm>
            <a:off x="3630072" y="3950176"/>
            <a:ext cx="5327841" cy="6309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 anchor="ctr">
            <a:spAutoFit/>
          </a:bodyPr>
          <a:lstStyle/>
          <a:p>
            <a:pPr algn="l"/>
            <a:r>
              <a:rPr lang="es-MX" sz="1300" b="1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Sostenibilidad de programas y servicios</a:t>
            </a:r>
            <a:endParaRPr lang="es-MX" sz="1300" b="1" dirty="0" smtClean="0">
              <a:solidFill>
                <a:srgbClr val="232323"/>
              </a:solidFill>
              <a:latin typeface="Arial" pitchFamily="34" charset="0"/>
              <a:cs typeface="Arial" pitchFamily="34" charset="0"/>
              <a:sym typeface="Open Sans Light" charset="0"/>
            </a:endParaRPr>
          </a:p>
          <a:p>
            <a:pPr algn="l"/>
            <a:r>
              <a:rPr lang="es-MX" sz="1100" dirty="0" smtClean="0">
                <a:solidFill>
                  <a:srgbClr val="232323"/>
                </a:solidFill>
                <a:latin typeface="Arial" pitchFamily="34" charset="0"/>
                <a:sym typeface="Open Sans Light" charset="0"/>
              </a:rPr>
              <a:t>Fondos para la innovación, mecanismos de promoción a emprendedores, incubadoras, alianzas estratégicas, escalabilidad regional e internacional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99592" y="290304"/>
            <a:ext cx="54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estrategia</a:t>
            </a:r>
            <a:endParaRPr lang="es-UY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2C3156-B354-4685-806D-54A80959BC01}"/>
</file>

<file path=customXml/itemProps2.xml><?xml version="1.0" encoding="utf-8"?>
<ds:datastoreItem xmlns:ds="http://schemas.openxmlformats.org/officeDocument/2006/customXml" ds:itemID="{6F0BB631-EE81-49CF-AF07-EB8CD5D59D19}"/>
</file>

<file path=customXml/itemProps3.xml><?xml version="1.0" encoding="utf-8"?>
<ds:datastoreItem xmlns:ds="http://schemas.openxmlformats.org/officeDocument/2006/customXml" ds:itemID="{B5FCF5CF-A05B-4FB6-AA7B-EBF6C7B5FDA9}"/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926</Words>
  <Application>Microsoft Office PowerPoint</Application>
  <PresentationFormat>Presentación en pantalla (16:9)</PresentationFormat>
  <Paragraphs>271</Paragraphs>
  <Slides>16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Verdana</vt:lpstr>
      <vt:lpstr>Wingdings</vt:lpstr>
      <vt:lpstr>ヒラギノ角ゴ ProN W3</vt:lpstr>
      <vt:lpstr>Tema de Office</vt:lpstr>
      <vt:lpstr>Photo Editor Photo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Coalla</dc:creator>
  <cp:lastModifiedBy>Diana Parra</cp:lastModifiedBy>
  <cp:revision>55</cp:revision>
  <dcterms:created xsi:type="dcterms:W3CDTF">2016-04-21T15:18:39Z</dcterms:created>
  <dcterms:modified xsi:type="dcterms:W3CDTF">2016-09-06T18:46:29Z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