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7" r:id="rId3"/>
    <p:sldId id="258" r:id="rId4"/>
    <p:sldId id="263" r:id="rId5"/>
    <p:sldId id="262" r:id="rId6"/>
    <p:sldId id="264" r:id="rId7"/>
    <p:sldId id="266" r:id="rId8"/>
    <p:sldId id="279" r:id="rId9"/>
    <p:sldId id="275" r:id="rId10"/>
    <p:sldId id="276" r:id="rId11"/>
    <p:sldId id="277" r:id="rId12"/>
    <p:sldId id="280" r:id="rId13"/>
    <p:sldId id="261" r:id="rId14"/>
    <p:sldId id="267" r:id="rId15"/>
    <p:sldId id="271" r:id="rId16"/>
    <p:sldId id="281" r:id="rId17"/>
    <p:sldId id="270" r:id="rId18"/>
    <p:sldId id="268" r:id="rId19"/>
    <p:sldId id="269" r:id="rId20"/>
    <p:sldId id="272" r:id="rId21"/>
    <p:sldId id="282" r:id="rId22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3F75D-7654-478D-9D19-52164C64F679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ECF4C-68D5-417B-8C4D-51E9CE5140D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3338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A348C-3B43-4AC0-8C1B-5067735C4F0F}" type="slidenum">
              <a:rPr lang="es-ES" altLang="es-UY"/>
              <a:pPr/>
              <a:t>4</a:t>
            </a:fld>
            <a:endParaRPr lang="es-ES" altLang="es-UY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Y" altLang="es-UY"/>
          </a:p>
        </p:txBody>
      </p:sp>
    </p:spTree>
    <p:extLst>
      <p:ext uri="{BB962C8B-B14F-4D97-AF65-F5344CB8AC3E}">
        <p14:creationId xmlns:p14="http://schemas.microsoft.com/office/powerpoint/2010/main" val="370024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D5BB91-CAA9-4ACA-A7DA-6EE853AED33B}" type="slidenum">
              <a:rPr lang="es-ES" altLang="es-UY" smtClean="0"/>
              <a:pPr eaLnBrk="1" hangingPunct="1">
                <a:spcBef>
                  <a:spcPct val="0"/>
                </a:spcBef>
              </a:pPr>
              <a:t>5</a:t>
            </a:fld>
            <a:endParaRPr lang="es-ES" altLang="es-UY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583"/>
            <a:ext cx="5489575" cy="41144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altLang="es-UY" smtClean="0"/>
          </a:p>
        </p:txBody>
      </p:sp>
    </p:spTree>
    <p:extLst>
      <p:ext uri="{BB962C8B-B14F-4D97-AF65-F5344CB8AC3E}">
        <p14:creationId xmlns:p14="http://schemas.microsoft.com/office/powerpoint/2010/main" val="156420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CD397E-1B99-4569-BC99-AC282ADAFE51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altLang="es-UY" smtClean="0"/>
          </a:p>
        </p:txBody>
      </p:sp>
    </p:spTree>
    <p:extLst>
      <p:ext uri="{BB962C8B-B14F-4D97-AF65-F5344CB8AC3E}">
        <p14:creationId xmlns:p14="http://schemas.microsoft.com/office/powerpoint/2010/main" val="363945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UY" smtClean="0"/>
              <a:t>Imagen pero hablo general</a:t>
            </a:r>
            <a:endParaRPr lang="es-UY" altLang="es-UY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1629202-32D9-4089-8EE5-263A3456A9A9}" type="slidenum">
              <a:rPr lang="es-ES" altLang="es-UY" sz="1200"/>
              <a:pPr eaLnBrk="1" hangingPunct="1"/>
              <a:t>17</a:t>
            </a:fld>
            <a:endParaRPr lang="es-ES" altLang="es-UY" sz="1200"/>
          </a:p>
        </p:txBody>
      </p:sp>
    </p:spTree>
    <p:extLst>
      <p:ext uri="{BB962C8B-B14F-4D97-AF65-F5344CB8AC3E}">
        <p14:creationId xmlns:p14="http://schemas.microsoft.com/office/powerpoint/2010/main" val="173639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4937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3011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351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557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333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6769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600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8255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3440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272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518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FADF-C447-4C5C-A7E3-0BBA1B02E884}" type="datetimeFigureOut">
              <a:rPr lang="es-UY" smtClean="0"/>
              <a:t>6/9/2016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2F85-D119-4828-A688-4097065A169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9700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832087" y="4118580"/>
            <a:ext cx="4549913" cy="1273576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2º ENCUENTRO DE CIUDADES INTELIGENTES PARA LA INCLUSIÓN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607" y="2418522"/>
            <a:ext cx="2265728" cy="1953214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" y="632835"/>
            <a:ext cx="12191999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2800" b="1" dirty="0" smtClean="0">
                <a:solidFill>
                  <a:schemeClr val="bg1"/>
                </a:solidFill>
              </a:rPr>
              <a:t>Ingeniería </a:t>
            </a:r>
            <a:r>
              <a:rPr lang="es-UY" sz="2800" b="1" dirty="0">
                <a:solidFill>
                  <a:schemeClr val="bg1"/>
                </a:solidFill>
              </a:rPr>
              <a:t>aplicada a la gestión de la calidad ambiental</a:t>
            </a:r>
          </a:p>
        </p:txBody>
      </p:sp>
    </p:spTree>
    <p:extLst>
      <p:ext uri="{BB962C8B-B14F-4D97-AF65-F5344CB8AC3E}">
        <p14:creationId xmlns:p14="http://schemas.microsoft.com/office/powerpoint/2010/main" val="39210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Image3"/>
          <p:cNvPicPr/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1848852" y="1259140"/>
            <a:ext cx="7877213" cy="450164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Rectángulo 1"/>
          <p:cNvSpPr/>
          <p:nvPr/>
        </p:nvSpPr>
        <p:spPr>
          <a:xfrm>
            <a:off x="631144" y="6144306"/>
            <a:ext cx="9094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dirty="0">
                <a:latin typeface="Liberation Serif" panose="02020603050405020304" pitchFamily="18" charset="0"/>
                <a:ea typeface="Droid Sans Fallback"/>
                <a:cs typeface="FreeSans"/>
              </a:rPr>
              <a:t>Modelo de aerogenerador ensayado en banco de ensayo túnel de viento </a:t>
            </a:r>
            <a:endParaRPr lang="es-UY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358003"/>
            <a:ext cx="12192000" cy="7427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MODELOS FÍSICOS DE  AEROGENERADORES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2623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22176" y="963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Y"/>
          </a:p>
        </p:txBody>
      </p:sp>
      <p:pic>
        <p:nvPicPr>
          <p:cNvPr id="8193" name="Image5"/>
          <p:cNvPicPr>
            <a:picLocks noChangeAspect="1" noChangeArrowheads="1"/>
          </p:cNvPicPr>
          <p:nvPr/>
        </p:nvPicPr>
        <p:blipFill>
          <a:blip r:embed="rId2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62" y="1399222"/>
            <a:ext cx="6997725" cy="47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6460" y="6197290"/>
            <a:ext cx="69236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Droid Sans Fallback" charset="0"/>
                <a:cs typeface="Liberation Serif" panose="02020603050405020304" pitchFamily="18" charset="0"/>
              </a:rPr>
              <a:t>Simulación 2 D de un aerogenerador </a:t>
            </a:r>
            <a:r>
              <a:rPr kumimoji="0" lang="es-UY" altLang="es-UY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Droid Sans Fallback" charset="0"/>
                <a:cs typeface="Liberation Serif" panose="02020603050405020304" pitchFamily="18" charset="0"/>
              </a:rPr>
              <a:t>Savonius</a:t>
            </a:r>
            <a:r>
              <a:rPr kumimoji="0" lang="es-UY" altLang="es-U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Droid Sans Fallback" charset="0"/>
                <a:cs typeface="Liberation Serif" panose="02020603050405020304" pitchFamily="18" charset="0"/>
              </a:rPr>
              <a:t> 2 palas.</a:t>
            </a:r>
            <a:endParaRPr kumimoji="0" lang="es-UY" altLang="es-UY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358003"/>
            <a:ext cx="12192000" cy="7427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MODELOS MATEMÁTICOS DE  AEROGENERADORES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3405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4824" y="3334871"/>
            <a:ext cx="12147176" cy="9664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Residuos sólidos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545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0483" t="47656" r="44875" b="20834"/>
          <a:stretch/>
        </p:blipFill>
        <p:spPr>
          <a:xfrm>
            <a:off x="5890530" y="3638604"/>
            <a:ext cx="1289310" cy="15600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770" t="14323" r="49707" b="57812"/>
          <a:stretch/>
        </p:blipFill>
        <p:spPr>
          <a:xfrm>
            <a:off x="3490910" y="4943957"/>
            <a:ext cx="1895285" cy="1379561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-285751" y="2042320"/>
            <a:ext cx="9144000" cy="2387600"/>
          </a:xfrm>
        </p:spPr>
        <p:txBody>
          <a:bodyPr/>
          <a:lstStyle/>
          <a:p>
            <a:endParaRPr lang="es-UY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371452"/>
            <a:ext cx="12192000" cy="5751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GESTIÓN SOSTENIBLE DE RESIDUOS </a:t>
            </a:r>
            <a:r>
              <a:rPr lang="es-UY" dirty="0"/>
              <a:t>ODONTOLÓGICOS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2870" t="21094" r="32284" b="52083"/>
          <a:stretch/>
        </p:blipFill>
        <p:spPr>
          <a:xfrm>
            <a:off x="3541844" y="4060214"/>
            <a:ext cx="2042048" cy="8837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8482" t="55345" r="50732" b="18750"/>
          <a:stretch/>
        </p:blipFill>
        <p:spPr>
          <a:xfrm>
            <a:off x="5583892" y="5317326"/>
            <a:ext cx="1902586" cy="1333227"/>
          </a:xfrm>
          <a:prstGeom prst="rect">
            <a:avLst/>
          </a:prstGeom>
        </p:spPr>
      </p:pic>
      <p:pic>
        <p:nvPicPr>
          <p:cNvPr id="1026" name="Picture 2" descr="Resultado de imagen para CONTENEDOR RESIDU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697" y="2227164"/>
            <a:ext cx="3542303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GUJA JERINGA ODONTOLOGIC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6" t="42251"/>
          <a:stretch/>
        </p:blipFill>
        <p:spPr bwMode="auto">
          <a:xfrm rot="5400000">
            <a:off x="-570429" y="2905347"/>
            <a:ext cx="5138372" cy="186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curvada hacia la derecha 1"/>
          <p:cNvSpPr/>
          <p:nvPr/>
        </p:nvSpPr>
        <p:spPr>
          <a:xfrm rot="5400000" flipV="1">
            <a:off x="5781434" y="-2388736"/>
            <a:ext cx="802206" cy="7785850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11" name="Flecha curvada hacia la derecha 10"/>
          <p:cNvSpPr/>
          <p:nvPr/>
        </p:nvSpPr>
        <p:spPr>
          <a:xfrm rot="5400000" flipH="1" flipV="1">
            <a:off x="5721521" y="2552031"/>
            <a:ext cx="922031" cy="7785850"/>
          </a:xfrm>
          <a:prstGeom prst="curvedRightArrow">
            <a:avLst>
              <a:gd name="adj1" fmla="val 23711"/>
              <a:gd name="adj2" fmla="val 10880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289310"/>
            <a:ext cx="12351657" cy="4801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DISPOSICIÓN FINAL SEGURA DE RESIDUOS SÓLIDOS</a:t>
            </a:r>
          </a:p>
        </p:txBody>
      </p:sp>
      <p:pic>
        <p:nvPicPr>
          <p:cNvPr id="7" name="Picture 4" descr="agua encharcada a la entrada del verteder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2"/>
          <a:stretch/>
        </p:blipFill>
        <p:spPr>
          <a:xfrm>
            <a:off x="112937" y="1532833"/>
            <a:ext cx="5977800" cy="361973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 descr="Resultado de imagen para RELLENO SANITARIO LAS ROS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14" y="1532833"/>
            <a:ext cx="5428343" cy="3712287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" y="5454298"/>
            <a:ext cx="10232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Droid Sans Fallback" charset="0"/>
                <a:cs typeface="Liberation Serif" panose="02020603050405020304" pitchFamily="18" charset="0"/>
              </a:rPr>
              <a:t>VERTEDERO                            </a:t>
            </a:r>
            <a:r>
              <a:rPr kumimoji="0" lang="es-UY" altLang="es-UY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Droid Sans Fallback" charset="0"/>
                <a:cs typeface="Liberation Serif" panose="02020603050405020304" pitchFamily="18" charset="0"/>
              </a:rPr>
              <a:t>              </a:t>
            </a:r>
            <a:r>
              <a:rPr kumimoji="0" lang="es-UY" altLang="es-U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Droid Sans Fallback" charset="0"/>
                <a:cs typeface="Liberation Serif" panose="02020603050405020304" pitchFamily="18" charset="0"/>
              </a:rPr>
              <a:t>                  RELLENO SANITARIO</a:t>
            </a:r>
            <a:endParaRPr kumimoji="0" lang="es-UY" altLang="es-UY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8" name="CuadroTexto 7"/>
          <p:cNvSpPr txBox="1"/>
          <p:nvPr/>
        </p:nvSpPr>
        <p:spPr>
          <a:xfrm>
            <a:off x="0" y="395710"/>
            <a:ext cx="9448800" cy="4801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MODELACIÓN DE GENERACIÓN DE ENERGÍA A PARTIR DE BIOGAS</a:t>
            </a:r>
            <a:endParaRPr lang="es-UY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0061" t="57904" r="33705" b="10478"/>
          <a:stretch/>
        </p:blipFill>
        <p:spPr>
          <a:xfrm>
            <a:off x="9372600" y="120160"/>
            <a:ext cx="2310312" cy="25297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536" t="19853" r="30811" b="42280"/>
          <a:stretch/>
        </p:blipFill>
        <p:spPr>
          <a:xfrm>
            <a:off x="104485" y="1385045"/>
            <a:ext cx="8813309" cy="48543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2706" t="57904" r="52755" b="10478"/>
          <a:stretch/>
        </p:blipFill>
        <p:spPr>
          <a:xfrm>
            <a:off x="9633472" y="3002852"/>
            <a:ext cx="2069055" cy="252977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4485" y="6239434"/>
            <a:ext cx="9268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Droid Sans Fallback" charset="0"/>
                <a:cs typeface="Liberation Serif" panose="02020603050405020304" pitchFamily="18" charset="0"/>
              </a:rPr>
              <a:t>Escalas</a:t>
            </a:r>
            <a:r>
              <a:rPr kumimoji="0" lang="es-UY" altLang="es-UY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Droid Sans Fallback" charset="0"/>
                <a:cs typeface="Liberation Serif" panose="02020603050405020304" pitchFamily="18" charset="0"/>
              </a:rPr>
              <a:t> de población para aprovechamiento biogás – </a:t>
            </a:r>
            <a:r>
              <a:rPr kumimoji="0" lang="es-UY" altLang="es-UY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Droid Sans Fallback" charset="0"/>
                <a:cs typeface="Liberation Serif" panose="02020603050405020304" pitchFamily="18" charset="0"/>
              </a:rPr>
              <a:t>Proy</a:t>
            </a:r>
            <a:r>
              <a:rPr kumimoji="0" lang="es-UY" altLang="es-UY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Droid Sans Fallback" charset="0"/>
                <a:cs typeface="Liberation Serif" panose="02020603050405020304" pitchFamily="18" charset="0"/>
              </a:rPr>
              <a:t>. Final Ing. H/A</a:t>
            </a:r>
            <a:endParaRPr kumimoji="0" lang="es-UY" altLang="es-UY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4707358"/>
            <a:ext cx="12147176" cy="9664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Calidad de aire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7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6" y="1180414"/>
            <a:ext cx="5462787" cy="290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78" y="1179233"/>
            <a:ext cx="5425713" cy="28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" y="4024997"/>
            <a:ext cx="5275566" cy="280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51" y="4051532"/>
            <a:ext cx="5412738" cy="280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" r="4343" b="87259"/>
          <a:stretch>
            <a:fillRect/>
          </a:stretch>
        </p:blipFill>
        <p:spPr bwMode="auto">
          <a:xfrm>
            <a:off x="69559" y="666881"/>
            <a:ext cx="11453830" cy="37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17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EE3FE68-F84D-42DC-AD03-A8684920AD65}" type="slidenum">
              <a:rPr lang="es-ES" altLang="es-UY" sz="1400"/>
              <a:pPr eaLnBrk="1" hangingPunct="1"/>
              <a:t>17</a:t>
            </a:fld>
            <a:endParaRPr lang="es-ES" altLang="es-UY" sz="1400"/>
          </a:p>
        </p:txBody>
      </p:sp>
      <p:sp>
        <p:nvSpPr>
          <p:cNvPr id="18" name="CuadroTexto 17"/>
          <p:cNvSpPr txBox="1"/>
          <p:nvPr/>
        </p:nvSpPr>
        <p:spPr>
          <a:xfrm>
            <a:off x="0" y="188686"/>
            <a:ext cx="12192000" cy="5684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INVENTARIO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33475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1" y="1072629"/>
            <a:ext cx="8953419" cy="496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632577" y="1277261"/>
            <a:ext cx="2455263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Rectángulo 5"/>
          <p:cNvSpPr/>
          <p:nvPr/>
        </p:nvSpPr>
        <p:spPr>
          <a:xfrm>
            <a:off x="6618063" y="1915721"/>
            <a:ext cx="408748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Rectángulo 6"/>
          <p:cNvSpPr/>
          <p:nvPr/>
        </p:nvSpPr>
        <p:spPr>
          <a:xfrm>
            <a:off x="6182633" y="2394380"/>
            <a:ext cx="2498805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Rectángulo 8"/>
          <p:cNvSpPr/>
          <p:nvPr/>
        </p:nvSpPr>
        <p:spPr>
          <a:xfrm>
            <a:off x="6385834" y="3032840"/>
            <a:ext cx="2455263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Rectángulo 9"/>
          <p:cNvSpPr/>
          <p:nvPr/>
        </p:nvSpPr>
        <p:spPr>
          <a:xfrm>
            <a:off x="6979023" y="3414590"/>
            <a:ext cx="2455263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CuadroTexto 7"/>
          <p:cNvSpPr txBox="1"/>
          <p:nvPr/>
        </p:nvSpPr>
        <p:spPr>
          <a:xfrm>
            <a:off x="-14514" y="250117"/>
            <a:ext cx="12104914" cy="4801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INVENTARIO DE EMISIONES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937346" y="6317576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Cargas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promedio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per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cápita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(kg/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hab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año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s-UY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1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362857"/>
            <a:ext cx="12192000" cy="4801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CALIDAD DE AIRE Y CALEFACCIÓN</a:t>
            </a:r>
          </a:p>
        </p:txBody>
      </p:sp>
      <p:pic>
        <p:nvPicPr>
          <p:cNvPr id="6" name="Imagen 5" descr="C:\Users\cd\Desktop\Trabajos DIA\minas matlab\Escuela 1\Figuras finales\Concentracion y temperatura media diaria May-Ago Escuela 1.bmp"/>
          <p:cNvPicPr/>
          <p:nvPr/>
        </p:nvPicPr>
        <p:blipFill rotWithShape="1">
          <a:blip r:embed="rId2" cstate="print"/>
          <a:srcRect l="55258" t="5836" r="5049" b="48970"/>
          <a:stretch/>
        </p:blipFill>
        <p:spPr bwMode="auto">
          <a:xfrm>
            <a:off x="246742" y="1480457"/>
            <a:ext cx="7460344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443861" y="627141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Calidad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aire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PM10 media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diaria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(µg/m3) -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invierno</a:t>
            </a:r>
            <a:endParaRPr lang="es-UY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Resultado de imagen para estufa a 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29" y="1727200"/>
            <a:ext cx="4223657" cy="31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12761"/>
            <a:ext cx="12147176" cy="966415"/>
          </a:xfr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UY" sz="2800" b="1" dirty="0">
                <a:solidFill>
                  <a:schemeClr val="bg1"/>
                </a:solidFill>
              </a:rPr>
              <a:t>Ruido urbano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885248"/>
            <a:ext cx="12147176" cy="9664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Energía eólica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707358"/>
            <a:ext cx="12147176" cy="9664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Calidad de aire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824" y="3334871"/>
            <a:ext cx="12147176" cy="9664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Residuos sólidos</a:t>
            </a:r>
          </a:p>
        </p:txBody>
      </p:sp>
    </p:spTree>
    <p:extLst>
      <p:ext uri="{BB962C8B-B14F-4D97-AF65-F5344CB8AC3E}">
        <p14:creationId xmlns:p14="http://schemas.microsoft.com/office/powerpoint/2010/main" val="30310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ChangeArrowheads="1"/>
          </p:cNvSpPr>
          <p:nvPr/>
        </p:nvSpPr>
        <p:spPr bwMode="auto">
          <a:xfrm>
            <a:off x="4295775" y="30956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UY" altLang="es-UY"/>
          </a:p>
        </p:txBody>
      </p:sp>
      <p:sp>
        <p:nvSpPr>
          <p:cNvPr id="75780" name="15 Rectángulo"/>
          <p:cNvSpPr>
            <a:spLocks noChangeArrowheads="1"/>
          </p:cNvSpPr>
          <p:nvPr/>
        </p:nvSpPr>
        <p:spPr bwMode="auto">
          <a:xfrm>
            <a:off x="0" y="118635"/>
            <a:ext cx="12088906" cy="12557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Ensayos sobre las emisiones vehiculares, desarrollo de Factores de Emisión y modelación de calidad de aire </a:t>
            </a:r>
          </a:p>
        </p:txBody>
      </p:sp>
      <p:pic>
        <p:nvPicPr>
          <p:cNvPr id="38923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47006" r="27892" b="8984"/>
          <a:stretch>
            <a:fillRect/>
          </a:stretch>
        </p:blipFill>
        <p:spPr bwMode="auto">
          <a:xfrm>
            <a:off x="365361" y="1505352"/>
            <a:ext cx="5909467" cy="318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1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159CB7-5501-4728-BBB1-825CB2D5C9D1}" type="slidenum">
              <a:rPr lang="es-ES" altLang="es-UY" sz="1400"/>
              <a:pPr eaLnBrk="1" hangingPunct="1"/>
              <a:t>20</a:t>
            </a:fld>
            <a:endParaRPr lang="es-ES" altLang="es-UY" sz="1400"/>
          </a:p>
        </p:txBody>
      </p:sp>
      <p:pic>
        <p:nvPicPr>
          <p:cNvPr id="13" name="10 Imagen" descr="AC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60" y="4685900"/>
            <a:ext cx="1694454" cy="22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1 Imagen" descr="ACT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1" y="4659009"/>
            <a:ext cx="2962128" cy="22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7 Imagen" descr="TR50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53" y="1636068"/>
            <a:ext cx="4862842" cy="3647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94314" y="532829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Modelo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cañón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urbano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UY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1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832087" y="4118580"/>
            <a:ext cx="4549913" cy="1273576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2º ENCUENTRO DE CIUDADES INTELIGENTES PARA LA INCLUSIÓN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607" y="2418522"/>
            <a:ext cx="2265728" cy="1953214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" y="632835"/>
            <a:ext cx="12191999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</a:rPr>
              <a:t>Muchas gracias !</a:t>
            </a:r>
            <a:endParaRPr lang="es-UY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5366" y="6152348"/>
            <a:ext cx="2978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altLang="es-UY" sz="2400" dirty="0">
                <a:latin typeface="Liberation Serif" panose="02020603050405020304" pitchFamily="18" charset="0"/>
              </a:rPr>
              <a:t>n</a:t>
            </a:r>
            <a:r>
              <a:rPr lang="es-UY" altLang="es-UY" sz="2400" dirty="0" smtClean="0">
                <a:latin typeface="Liberation Serif" panose="02020603050405020304" pitchFamily="18" charset="0"/>
              </a:rPr>
              <a:t>rezzano@fing.edu.uy</a:t>
            </a:r>
            <a:endParaRPr kumimoji="0" lang="es-UY" altLang="es-UY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12761"/>
            <a:ext cx="12147176" cy="966415"/>
          </a:xfr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UY" sz="2800" b="1" dirty="0">
                <a:solidFill>
                  <a:schemeClr val="bg1"/>
                </a:solidFill>
              </a:rPr>
              <a:t>Ruido urbano</a:t>
            </a:r>
          </a:p>
        </p:txBody>
      </p:sp>
    </p:spTree>
    <p:extLst>
      <p:ext uri="{BB962C8B-B14F-4D97-AF65-F5344CB8AC3E}">
        <p14:creationId xmlns:p14="http://schemas.microsoft.com/office/powerpoint/2010/main" val="31232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Le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t="65512" r="37633" b="8891"/>
          <a:stretch>
            <a:fillRect/>
          </a:stretch>
        </p:blipFill>
        <p:spPr bwMode="auto">
          <a:xfrm>
            <a:off x="3123096" y="3759199"/>
            <a:ext cx="5469362" cy="3098801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2502" r="23994" b="29335"/>
          <a:stretch>
            <a:fillRect/>
          </a:stretch>
        </p:blipFill>
        <p:spPr bwMode="auto">
          <a:xfrm>
            <a:off x="1219200" y="1225052"/>
            <a:ext cx="1524000" cy="531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313085"/>
            <a:ext cx="12192000" cy="6013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MAPEO RUIDO URBANO EN MONTEVIDEO</a:t>
            </a:r>
          </a:p>
        </p:txBody>
      </p:sp>
      <p:pic>
        <p:nvPicPr>
          <p:cNvPr id="1026" name="Picture 2" descr="Resultado de imag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/>
          <a:stretch/>
        </p:blipFill>
        <p:spPr bwMode="auto">
          <a:xfrm>
            <a:off x="3123096" y="1045028"/>
            <a:ext cx="5469362" cy="27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-722313" y="1884363"/>
            <a:ext cx="3649663" cy="34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0" tIns="43635" rIns="87270" bIns="43635">
            <a:spAutoFit/>
          </a:bodyPr>
          <a:lstStyle>
            <a:lvl1pPr defTabSz="873125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73125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UY" altLang="es-UY" sz="1700">
              <a:latin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24280" y="378951"/>
            <a:ext cx="12216279" cy="5689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ELABORACIÓN DE NORMATIVA NACIONAL COMO MEDIDA DE GESTIÓN</a:t>
            </a:r>
            <a:endParaRPr lang="es-UY" dirty="0"/>
          </a:p>
        </p:txBody>
      </p:sp>
      <p:sp>
        <p:nvSpPr>
          <p:cNvPr id="3" name="Rectángulo 2"/>
          <p:cNvSpPr/>
          <p:nvPr/>
        </p:nvSpPr>
        <p:spPr>
          <a:xfrm>
            <a:off x="52620" y="6343528"/>
            <a:ext cx="7183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800" b="1" dirty="0" smtClean="0"/>
              <a:t>Año de sanción de la normativa departamental</a:t>
            </a:r>
            <a:endParaRPr lang="es-UY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9295" t="29473" r="30698" b="8718"/>
          <a:stretch/>
        </p:blipFill>
        <p:spPr>
          <a:xfrm>
            <a:off x="304800" y="947912"/>
            <a:ext cx="4573181" cy="52985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145143" y="5733143"/>
            <a:ext cx="1407886" cy="51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7" name="CuadroTexto 26"/>
          <p:cNvSpPr txBox="1"/>
          <p:nvPr/>
        </p:nvSpPr>
        <p:spPr>
          <a:xfrm>
            <a:off x="8157027" y="2319918"/>
            <a:ext cx="2475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200" dirty="0" smtClean="0"/>
              <a:t>Convenio con DINAMA para elaborar la normativa nacional</a:t>
            </a:r>
            <a:endParaRPr lang="es-UY" sz="3200" dirty="0"/>
          </a:p>
        </p:txBody>
      </p:sp>
      <p:sp>
        <p:nvSpPr>
          <p:cNvPr id="28" name="Flecha derecha 27"/>
          <p:cNvSpPr/>
          <p:nvPr/>
        </p:nvSpPr>
        <p:spPr>
          <a:xfrm>
            <a:off x="5675086" y="3309257"/>
            <a:ext cx="1828800" cy="5080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UY" sz="28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08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776514" y="5744904"/>
            <a:ext cx="896983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altLang="es-UY" sz="2000" b="1" dirty="0">
                <a:cs typeface="Arial" pitchFamily="34" charset="0"/>
              </a:rPr>
              <a:t>Curvas de permanencia de niveles sonoros ambientales </a:t>
            </a:r>
            <a:r>
              <a:rPr lang="es-ES_tradnl" altLang="es-UY" sz="2000" b="1" dirty="0" smtClean="0">
                <a:cs typeface="Arial" pitchFamily="34" charset="0"/>
              </a:rPr>
              <a:t>en la ciudad de Salto</a:t>
            </a:r>
            <a:endParaRPr lang="es-ES_tradnl" altLang="es-UY" sz="2000" b="1" dirty="0">
              <a:cs typeface="Arial" pitchFamily="34" charset="0"/>
            </a:endParaRPr>
          </a:p>
          <a:p>
            <a:pPr algn="ctr"/>
            <a:r>
              <a:rPr lang="es-ES_tradnl" altLang="es-UY" b="1" dirty="0" smtClean="0">
                <a:cs typeface="Arial" pitchFamily="34" charset="0"/>
              </a:rPr>
              <a:t>Con discotecas- línea punteada / Sin discotecas: </a:t>
            </a:r>
            <a:r>
              <a:rPr lang="es-ES_tradnl" altLang="es-UY" b="1" dirty="0">
                <a:cs typeface="Arial" pitchFamily="34" charset="0"/>
              </a:rPr>
              <a:t>en línea llena. </a:t>
            </a:r>
            <a:endParaRPr lang="en-US" altLang="es-UY" sz="2000" dirty="0">
              <a:latin typeface="Times New Roman" pitchFamily="18" charset="0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9"/>
          <a:stretch/>
        </p:blipFill>
        <p:spPr bwMode="auto">
          <a:xfrm>
            <a:off x="1199301" y="843548"/>
            <a:ext cx="4062128" cy="48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0" y="330295"/>
            <a:ext cx="12192000" cy="4840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GESTIÓN DE RUIDO </a:t>
            </a:r>
            <a:r>
              <a:rPr lang="es-UY" dirty="0"/>
              <a:t>DE BOLICHES </a:t>
            </a:r>
          </a:p>
        </p:txBody>
      </p:sp>
      <p:pic>
        <p:nvPicPr>
          <p:cNvPr id="2050" name="Picture 2" descr="http://www.elpais.com.uy/files/article_main/uploads/2014/08/23/53f93d99d28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6"/>
          <a:stretch/>
        </p:blipFill>
        <p:spPr bwMode="auto">
          <a:xfrm>
            <a:off x="5261429" y="872707"/>
            <a:ext cx="6166326" cy="47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39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22" y="2838416"/>
            <a:ext cx="28003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1359830"/>
            <a:ext cx="3949022" cy="140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11 Rectángulo"/>
          <p:cNvSpPr>
            <a:spLocks noChangeArrowheads="1"/>
          </p:cNvSpPr>
          <p:nvPr/>
        </p:nvSpPr>
        <p:spPr bwMode="auto">
          <a:xfrm>
            <a:off x="188686" y="5305391"/>
            <a:ext cx="934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es-UY" sz="2800" dirty="0" smtClean="0"/>
              <a:t>estudios </a:t>
            </a:r>
            <a:r>
              <a:rPr lang="es-ES" altLang="es-UY" sz="2800" dirty="0"/>
              <a:t>detallados caso a caso para autorizar  la implantación de nuevos emisores o receptores.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358003"/>
            <a:ext cx="12192000" cy="7427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INICIO DE TRABAJOS EN ZONAS ZAS / RUIDO SOCIAL</a:t>
            </a:r>
            <a:endParaRPr lang="es-UY" dirty="0"/>
          </a:p>
        </p:txBody>
      </p:sp>
      <p:pic>
        <p:nvPicPr>
          <p:cNvPr id="3074" name="Picture 2" descr="Resultado de imag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2"/>
          <a:stretch/>
        </p:blipFill>
        <p:spPr bwMode="auto">
          <a:xfrm>
            <a:off x="5116002" y="1412060"/>
            <a:ext cx="6843769" cy="35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885248"/>
            <a:ext cx="12147176" cy="9664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Energía eólica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822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9142" y="4034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Y"/>
          </a:p>
        </p:txBody>
      </p:sp>
      <p:pic>
        <p:nvPicPr>
          <p:cNvPr id="2049" name="Image1"/>
          <p:cNvPicPr>
            <a:picLocks noChangeAspect="1" noChangeArrowheads="1"/>
          </p:cNvPicPr>
          <p:nvPr/>
        </p:nvPicPr>
        <p:blipFill>
          <a:blip r:embed="rId2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02" y="1397719"/>
            <a:ext cx="6119813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8547" y="6101672"/>
            <a:ext cx="84148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Droid Sans Fallback"/>
                <a:cs typeface="Liberation Serif" panose="02020603050405020304" pitchFamily="18" charset="0"/>
              </a:rPr>
              <a:t> Ensayo en Túnel de viento de entrono urbano de la ciudad de  Montevideo.</a:t>
            </a:r>
            <a:endParaRPr kumimoji="0" lang="es-UY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358003"/>
            <a:ext cx="12192000" cy="7427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UY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MODELOS FÍSICOS DE  FLUJO DE VIENTO EN ZONAS URBANAS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158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A8C5BC-E78A-4309-98DB-BBDC4A8A8D12}"/>
</file>

<file path=customXml/itemProps2.xml><?xml version="1.0" encoding="utf-8"?>
<ds:datastoreItem xmlns:ds="http://schemas.openxmlformats.org/officeDocument/2006/customXml" ds:itemID="{E26B3F43-0F0A-4D69-AC10-C7BF14884D92}"/>
</file>

<file path=customXml/itemProps3.xml><?xml version="1.0" encoding="utf-8"?>
<ds:datastoreItem xmlns:ds="http://schemas.openxmlformats.org/officeDocument/2006/customXml" ds:itemID="{DCC7B5DF-EC18-4919-999F-E9D8276314A1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277</Words>
  <Application>Microsoft Office PowerPoint</Application>
  <PresentationFormat>Panorámica</PresentationFormat>
  <Paragraphs>47</Paragraphs>
  <Slides>21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Droid Sans Fallback</vt:lpstr>
      <vt:lpstr>FreeSans</vt:lpstr>
      <vt:lpstr>Liberation Serif</vt:lpstr>
      <vt:lpstr>Times New Roman</vt:lpstr>
      <vt:lpstr>Tema de Office</vt:lpstr>
      <vt:lpstr>Presentación de PowerPoint</vt:lpstr>
      <vt:lpstr>Ruido urbano</vt:lpstr>
      <vt:lpstr>Ruido urbano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nrezzano</dc:creator>
  <cp:lastModifiedBy>nrezzano</cp:lastModifiedBy>
  <cp:revision>24</cp:revision>
  <dcterms:created xsi:type="dcterms:W3CDTF">2016-09-05T13:00:38Z</dcterms:created>
  <dcterms:modified xsi:type="dcterms:W3CDTF">2016-09-06T16:07:31Z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