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1" r:id="rId2"/>
    <p:sldId id="303" r:id="rId3"/>
    <p:sldId id="305" r:id="rId4"/>
    <p:sldId id="306" r:id="rId5"/>
    <p:sldId id="304" r:id="rId6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117" d="100"/>
          <a:sy n="117" d="100"/>
        </p:scale>
        <p:origin x="9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9213" y="282575"/>
            <a:ext cx="2549525" cy="191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 smtClean="0">
                <a:latin typeface="Arial Narrow"/>
                <a:cs typeface="Arial Narrow"/>
              </a:rPr>
              <a:t>However, the guidelines</a:t>
            </a:r>
            <a:r>
              <a:rPr lang="en-US" sz="800" baseline="0" dirty="0" smtClean="0">
                <a:latin typeface="Arial Narrow"/>
                <a:cs typeface="Arial Narrow"/>
              </a:rPr>
              <a:t> for “secure by design” need to be given in a realistic context.</a:t>
            </a: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…</a:t>
            </a:r>
            <a:r>
              <a:rPr lang="en-US" sz="800" baseline="0" dirty="0" err="1" smtClean="0">
                <a:latin typeface="Arial Narrow"/>
                <a:cs typeface="Arial Narrow"/>
              </a:rPr>
              <a:t>IoT</a:t>
            </a:r>
            <a:r>
              <a:rPr lang="en-US" sz="800" baseline="0" dirty="0" smtClean="0">
                <a:latin typeface="Arial Narrow"/>
                <a:cs typeface="Arial Narrow"/>
              </a:rPr>
              <a:t> is very different from traditional “Information Technology,” “IT.”</a:t>
            </a: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Both use Open Source extensively these days,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…but </a:t>
            </a:r>
            <a:r>
              <a:rPr lang="en-US" sz="800" baseline="0" dirty="0" err="1" smtClean="0">
                <a:latin typeface="Arial Narrow"/>
                <a:cs typeface="Arial Narrow"/>
              </a:rPr>
              <a:t>IoT</a:t>
            </a:r>
            <a:r>
              <a:rPr lang="en-US" sz="800" baseline="0" dirty="0" smtClean="0">
                <a:latin typeface="Arial Narrow"/>
                <a:cs typeface="Arial Narrow"/>
              </a:rPr>
              <a:t> products often reach customers much more “closed”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…where modification of the device voids warranty.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Such warranties can be “pesky” things on a home thermostat…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But for capitalized smart _industrial_ systems worth hundreds of thousands of dollars,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…or constrained by FDA regulations (such as medical devices),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…”customers doing mods themselves” simply isn’t a realistic option.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…Security must be baked in by the vendors building and selling the devices.</a:t>
            </a:r>
          </a:p>
          <a:p>
            <a:pPr marL="0" indent="0">
              <a:buNone/>
            </a:pPr>
            <a:endParaRPr lang="en-US" sz="800" baseline="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Of course, the differences between IT and </a:t>
            </a:r>
            <a:r>
              <a:rPr lang="en-US" sz="800" baseline="0" dirty="0" err="1" smtClean="0">
                <a:latin typeface="Arial Narrow"/>
                <a:cs typeface="Arial Narrow"/>
              </a:rPr>
              <a:t>IoT</a:t>
            </a:r>
            <a:r>
              <a:rPr lang="en-US" sz="800" baseline="0" dirty="0" smtClean="0">
                <a:latin typeface="Arial Narrow"/>
                <a:cs typeface="Arial Narrow"/>
              </a:rPr>
              <a:t> don’t end there.</a:t>
            </a: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 …IT rides mostly on three mid layer protocols.</a:t>
            </a: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 …Industrial systems have thousands with their own frame formats, clocking mechanisms, and the like.</a:t>
            </a: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Operating Systems are similarly fragmented, but scale is the part that I really enjoy.</a:t>
            </a:r>
          </a:p>
          <a:p>
            <a:pPr marL="0" indent="0">
              <a:buNone/>
            </a:pPr>
            <a:r>
              <a:rPr lang="en-US" sz="800" baseline="0" dirty="0" smtClean="0">
                <a:latin typeface="Arial Narrow"/>
                <a:cs typeface="Arial Narrow"/>
              </a:rPr>
              <a:t> …A few of us have built consumer facing cloud based services that serve hundreds of millions of customers,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…and we know firsthand how radically different that is from an IT shop serving just tens or even hundreds of thousands of employees.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Further complicating the degree to which the hardware supply chains and architectures differ so radically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 …from 8-bit, 8 MHz chips to 32 and even 64 bit GHz speed ARM chips embedded in some </a:t>
            </a:r>
            <a:r>
              <a:rPr lang="en-US" sz="800" baseline="0" dirty="0" err="1" smtClean="0">
                <a:latin typeface="Arial Narrow"/>
                <a:cs typeface="Arial Narrow"/>
              </a:rPr>
              <a:t>wearables</a:t>
            </a:r>
            <a:r>
              <a:rPr lang="en-US" sz="800" baseline="0" dirty="0" smtClean="0">
                <a:latin typeface="Arial Narrow"/>
                <a:cs typeface="Arial Narrow"/>
              </a:rPr>
              <a:t>;</a:t>
            </a:r>
          </a:p>
          <a:p>
            <a:r>
              <a:rPr lang="en-US" sz="800" baseline="0" dirty="0" smtClean="0">
                <a:latin typeface="Arial Narrow"/>
                <a:cs typeface="Arial Narrow"/>
              </a:rPr>
              <a:t> …security capabilities of these devices vary dramatically, and so do their “hardware backed” security capabilities.</a:t>
            </a:r>
          </a:p>
          <a:p>
            <a:endParaRPr lang="en-US" sz="800" baseline="0" dirty="0" smtClean="0">
              <a:latin typeface="Arial Narrow"/>
              <a:cs typeface="Arial Narrow"/>
            </a:endParaRPr>
          </a:p>
          <a:p>
            <a:r>
              <a:rPr lang="en-US" sz="800" baseline="0" dirty="0" smtClean="0">
                <a:latin typeface="Arial Narrow"/>
                <a:cs typeface="Arial Narrow"/>
              </a:rPr>
              <a:t>With all of these challenges, it’s no wonder that a Security Reference Architecture for simplifying those challenges has been slow in coming.</a:t>
            </a:r>
            <a:endParaRPr lang="en-US" sz="800" dirty="0" smtClean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4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3463" y="211138"/>
            <a:ext cx="2781300" cy="208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319" y="1168878"/>
            <a:ext cx="8229362" cy="3321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Tx/>
              <a:buNone/>
              <a:defRPr sz="24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5772462" y="6329172"/>
            <a:ext cx="1066800" cy="182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81000" y="6358518"/>
            <a:ext cx="4183380" cy="232782"/>
          </a:xfrm>
          <a:prstGeom prst="rect">
            <a:avLst/>
          </a:prstGeom>
        </p:spPr>
        <p:txBody>
          <a:bodyPr/>
          <a:lstStyle/>
          <a:p>
            <a:r>
              <a:rPr/>
              <a:t>Copyright © 2014 Symantec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1EAA63-D034-42AE-91FA-B13B9518C7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8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Security in the era of the Internet of Things</a:t>
            </a:r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Jeff Greene,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smtClean="0"/>
              <a:t>Director &amp; Senior Policy Counsel, Symantec</a:t>
            </a:r>
          </a:p>
          <a:p>
            <a:pPr marL="0" indent="0" algn="ctr">
              <a:buNone/>
            </a:pPr>
            <a:r>
              <a:rPr lang="en-US" sz="12800" b="1" dirty="0" smtClean="0"/>
              <a:t>jeff_greene@symantec.com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1" y="1558343"/>
            <a:ext cx="4478758" cy="3155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20" y="1452681"/>
            <a:ext cx="5224461" cy="254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8" y="2614002"/>
            <a:ext cx="3456213" cy="349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309" y="3458867"/>
            <a:ext cx="4729681" cy="275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76" y="2290377"/>
            <a:ext cx="3819141" cy="413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76" y="1758842"/>
            <a:ext cx="4144096" cy="418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703" y="152151"/>
            <a:ext cx="83820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How is IoT different?</a:t>
            </a:r>
            <a:endParaRPr lang="en-US" sz="3600" dirty="0"/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92546"/>
              </p:ext>
            </p:extLst>
          </p:nvPr>
        </p:nvGraphicFramePr>
        <p:xfrm>
          <a:off x="345766" y="1008983"/>
          <a:ext cx="8288909" cy="4966245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3437961"/>
                <a:gridCol w="1450428"/>
                <a:gridCol w="3400520"/>
              </a:tblGrid>
              <a:tr h="4734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endParaRPr lang="en-U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IoT</a:t>
                      </a:r>
                      <a:endParaRPr lang="en-U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6406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Open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Openness</a:t>
                      </a:r>
                      <a:endParaRPr lang="en-US" sz="1600" i="1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Closed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Protocols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Thousands of Protocols</a:t>
                      </a:r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</a:p>
                    <a:p>
                      <a:pPr algn="ctr"/>
                      <a:r>
                        <a:rPr lang="en-US" sz="1600" dirty="0" smtClean="0"/>
                        <a:t>(Mostly Windows, Linux,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OSX,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iOS</a:t>
                      </a:r>
                      <a:r>
                        <a:rPr lang="en-US" sz="1600" baseline="0" dirty="0" smtClean="0"/>
                        <a:t>, Android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i="1" dirty="0" smtClean="0"/>
                        <a:t>Operating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i="1" dirty="0" smtClean="0"/>
                        <a:t>Systems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i="1" dirty="0" smtClean="0"/>
                        <a:t>(OS)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Dozens</a:t>
                      </a:r>
                    </a:p>
                    <a:p>
                      <a:pPr algn="ctr"/>
                      <a:r>
                        <a:rPr lang="en-US" sz="1600" dirty="0" smtClean="0"/>
                        <a:t>(Heavily fragmented by vertical)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20k</a:t>
                      </a:r>
                      <a:r>
                        <a:rPr lang="en-US" sz="2400" b="1" baseline="0" dirty="0" smtClean="0"/>
                        <a:t> seat enterprise</a:t>
                      </a:r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Scale</a:t>
                      </a:r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100M “things”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9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verticals have </a:t>
                      </a:r>
                      <a:r>
                        <a:rPr lang="en-US" sz="1600" b="1" u="sng" dirty="0" smtClean="0"/>
                        <a:t>same</a:t>
                      </a:r>
                      <a:r>
                        <a:rPr lang="en-US" sz="1600" dirty="0" smtClean="0"/>
                        <a:t> Hardware/OS supply chain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Fragmentation</a:t>
                      </a:r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Each verticals has </a:t>
                      </a:r>
                      <a:r>
                        <a:rPr lang="en-US" sz="1600" b="1" u="sng" dirty="0" smtClean="0"/>
                        <a:t>different</a:t>
                      </a:r>
                      <a:r>
                        <a:rPr lang="en-US" sz="1600" dirty="0" smtClean="0"/>
                        <a:t> Hardware/OS supply chain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0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Chipset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Architectures</a:t>
                      </a:r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Many</a:t>
                      </a:r>
                    </a:p>
                    <a:p>
                      <a:pPr algn="ctr"/>
                      <a:endParaRPr lang="en-US" sz="1600" dirty="0" smtClean="0"/>
                    </a:p>
                  </a:txBody>
                  <a:tcPr marL="68598" marR="6859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ooter Placeholder 3"/>
          <p:cNvSpPr txBox="1">
            <a:spLocks/>
          </p:cNvSpPr>
          <p:nvPr/>
        </p:nvSpPr>
        <p:spPr>
          <a:xfrm>
            <a:off x="51210" y="6629400"/>
            <a:ext cx="3092859" cy="182562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8C8C8C"/>
                </a:solidFill>
              </a:rPr>
              <a:t>© Symantec Corporation</a:t>
            </a:r>
            <a:endParaRPr lang="en-US" dirty="0">
              <a:solidFill>
                <a:srgbClr val="8C8C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5516" y="683652"/>
            <a:ext cx="8067211" cy="3321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 How do you Secure the IoT?  Four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Cornerstrones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56744" y="2590800"/>
            <a:ext cx="617380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40404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836" y="1236116"/>
            <a:ext cx="8959912" cy="5305001"/>
            <a:chOff x="337024" y="1236116"/>
            <a:chExt cx="11943442" cy="5305001"/>
          </a:xfrm>
        </p:grpSpPr>
        <p:grpSp>
          <p:nvGrpSpPr>
            <p:cNvPr id="8" name="Group 7"/>
            <p:cNvGrpSpPr/>
            <p:nvPr/>
          </p:nvGrpSpPr>
          <p:grpSpPr>
            <a:xfrm>
              <a:off x="1674812" y="1295400"/>
              <a:ext cx="9296400" cy="5245717"/>
              <a:chOff x="1674812" y="1295400"/>
              <a:chExt cx="9296400" cy="5245717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1674812" y="3733800"/>
                <a:ext cx="9296400" cy="76200"/>
              </a:xfrm>
              <a:prstGeom prst="line">
                <a:avLst/>
              </a:prstGeom>
              <a:ln w="19050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6170611" y="1295400"/>
                <a:ext cx="1" cy="5245717"/>
              </a:xfrm>
              <a:prstGeom prst="line">
                <a:avLst/>
              </a:prstGeom>
              <a:ln w="19050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337024" y="1236116"/>
              <a:ext cx="11943442" cy="4741825"/>
              <a:chOff x="337024" y="1236116"/>
              <a:chExt cx="11943442" cy="474182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89266" y="5203062"/>
                <a:ext cx="5791200" cy="762000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Protect the Communications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37024" y="5215941"/>
                <a:ext cx="4037013" cy="762000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b">
                <a:no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Protect the Device</a:t>
                </a:r>
                <a:endPara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94411" y="1236116"/>
                <a:ext cx="5791201" cy="737937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2400" b="1" dirty="0" smtClean="0">
                    <a:solidFill>
                      <a:srgbClr val="7F7F7F"/>
                    </a:solidFill>
                    <a:effectLst/>
                  </a:rPr>
                  <a:t>Understand Your System</a:t>
                </a:r>
                <a:endParaRPr lang="en-US" sz="2400" b="1" dirty="0">
                  <a:solidFill>
                    <a:srgbClr val="7F7F7F"/>
                  </a:solidFill>
                  <a:effectLst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" y="1294063"/>
                <a:ext cx="3733800" cy="363075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>
                    <a:solidFill>
                      <a:srgbClr val="7F7F7F"/>
                    </a:solidFill>
                    <a:effectLst/>
                  </a:rPr>
                  <a:t>Manage Devices</a:t>
                </a:r>
                <a:endParaRPr lang="en-US" sz="2400" b="1" dirty="0">
                  <a:solidFill>
                    <a:srgbClr val="7F7F7F"/>
                  </a:solidFill>
                  <a:effectLst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76387" y="1207216"/>
            <a:ext cx="6235031" cy="4583984"/>
            <a:chOff x="501725" y="1207216"/>
            <a:chExt cx="8311203" cy="4583984"/>
          </a:xfrm>
        </p:grpSpPr>
        <p:grpSp>
          <p:nvGrpSpPr>
            <p:cNvPr id="18" name="Group 17"/>
            <p:cNvGrpSpPr/>
            <p:nvPr/>
          </p:nvGrpSpPr>
          <p:grpSpPr>
            <a:xfrm>
              <a:off x="2627908" y="1207216"/>
              <a:ext cx="6185020" cy="4583984"/>
              <a:chOff x="2627908" y="1207216"/>
              <a:chExt cx="6185020" cy="458398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7047904" y="4038600"/>
                <a:ext cx="1765024" cy="1752600"/>
                <a:chOff x="3161704" y="4109812"/>
                <a:chExt cx="1765024" cy="1752600"/>
              </a:xfrm>
            </p:grpSpPr>
            <p:pic>
              <p:nvPicPr>
                <p:cNvPr id="26" name="Picture 25" descr="device_and_hardware.png"/>
                <p:cNvPicPr>
                  <a:picLocks noChangeAspect="1"/>
                </p:cNvPicPr>
                <p:nvPr/>
              </p:nvPicPr>
              <p:blipFill>
                <a:blip r:embed="rId3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1704" y="5000075"/>
                  <a:ext cx="889716" cy="862337"/>
                </a:xfrm>
                <a:prstGeom prst="rect">
                  <a:avLst/>
                </a:prstGeom>
              </p:spPr>
            </p:pic>
            <p:pic>
              <p:nvPicPr>
                <p:cNvPr id="27" name="Picture 26" descr="device_and_hardware.png"/>
                <p:cNvPicPr>
                  <a:picLocks noChangeAspect="1"/>
                </p:cNvPicPr>
                <p:nvPr/>
              </p:nvPicPr>
              <p:blipFill>
                <a:blip r:embed="rId3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7012" y="4109812"/>
                  <a:ext cx="889716" cy="862337"/>
                </a:xfrm>
                <a:prstGeom prst="rect">
                  <a:avLst/>
                </a:prstGeom>
              </p:spPr>
            </p:pic>
          </p:grpSp>
          <p:pic>
            <p:nvPicPr>
              <p:cNvPr id="23" name="Picture 22" descr="device_and_hardware.png"/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908" y="4052298"/>
                <a:ext cx="1715492" cy="1662702"/>
              </a:xfrm>
              <a:prstGeom prst="rect">
                <a:avLst/>
              </a:prstGeom>
            </p:spPr>
          </p:pic>
          <p:pic>
            <p:nvPicPr>
              <p:cNvPr id="24" name="Picture 23" descr="server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94130" y="2590726"/>
                <a:ext cx="1062482" cy="1062482"/>
              </a:xfrm>
              <a:prstGeom prst="rect">
                <a:avLst/>
              </a:prstGeom>
            </p:spPr>
          </p:pic>
          <p:pic>
            <p:nvPicPr>
              <p:cNvPr id="25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908" y="1207216"/>
                <a:ext cx="1715492" cy="1715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34"/>
            <p:cNvSpPr txBox="1">
              <a:spLocks noChangeArrowheads="1"/>
            </p:cNvSpPr>
            <p:nvPr/>
          </p:nvSpPr>
          <p:spPr bwMode="auto">
            <a:xfrm>
              <a:off x="513804" y="1904997"/>
              <a:ext cx="1128034" cy="53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Cloud/Data</a:t>
              </a:r>
              <a:br>
                <a:rPr lang="en-US" sz="1100" b="1" dirty="0">
                  <a:solidFill>
                    <a:srgbClr val="404040"/>
                  </a:solidFill>
                  <a:latin typeface="Arial" charset="0"/>
                </a:rPr>
              </a:b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Center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13805" y="3047997"/>
              <a:ext cx="1128034" cy="53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rgbClr val="404040"/>
                  </a:solidFill>
                  <a:latin typeface="Arial" charset="0"/>
                </a:rPr>
                <a:t>Gateway</a:t>
              </a:r>
              <a:endParaRPr lang="en-US" sz="1100" b="1" dirty="0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501725" y="4381905"/>
              <a:ext cx="1117869" cy="53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Devices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&amp; Sensors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56992" y="1905001"/>
            <a:ext cx="846245" cy="3010311"/>
            <a:chOff x="10833779" y="1905000"/>
            <a:chExt cx="1128033" cy="3010311"/>
          </a:xfrm>
        </p:grpSpPr>
        <p:sp>
          <p:nvSpPr>
            <p:cNvPr id="28" name="TextBox 34"/>
            <p:cNvSpPr txBox="1">
              <a:spLocks noChangeArrowheads="1"/>
            </p:cNvSpPr>
            <p:nvPr/>
          </p:nvSpPr>
          <p:spPr bwMode="auto">
            <a:xfrm>
              <a:off x="10833779" y="1905000"/>
              <a:ext cx="1128033" cy="53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Cloud/Data</a:t>
              </a:r>
              <a:br>
                <a:rPr lang="en-US" sz="1100" b="1" dirty="0">
                  <a:solidFill>
                    <a:srgbClr val="404040"/>
                  </a:solidFill>
                  <a:latin typeface="Arial" charset="0"/>
                </a:rPr>
              </a:b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Center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0833779" y="3048000"/>
              <a:ext cx="1128033" cy="53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rgbClr val="404040"/>
                  </a:solidFill>
                  <a:latin typeface="Arial" charset="0"/>
                </a:rPr>
                <a:t>Gateway</a:t>
              </a:r>
              <a:endParaRPr lang="en-US" sz="1100" b="1" dirty="0">
                <a:solidFill>
                  <a:srgbClr val="404040"/>
                </a:solidFill>
                <a:latin typeface="Arial" charset="0"/>
              </a:endParaRPr>
            </a:p>
          </p:txBody>
        </p:sp>
        <p:sp>
          <p:nvSpPr>
            <p:cNvPr id="30" name="TextBox 33"/>
            <p:cNvSpPr txBox="1">
              <a:spLocks noChangeArrowheads="1"/>
            </p:cNvSpPr>
            <p:nvPr/>
          </p:nvSpPr>
          <p:spPr bwMode="auto">
            <a:xfrm>
              <a:off x="10838860" y="4381908"/>
              <a:ext cx="1117870" cy="53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Devices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>
                  <a:solidFill>
                    <a:srgbClr val="404040"/>
                  </a:solidFill>
                  <a:latin typeface="Arial" charset="0"/>
                </a:rPr>
                <a:t>&amp; Sensors</a:t>
              </a:r>
            </a:p>
          </p:txBody>
        </p:sp>
      </p:grpSp>
      <p:sp>
        <p:nvSpPr>
          <p:cNvPr id="34" name="Footer Placeholder 3"/>
          <p:cNvSpPr txBox="1">
            <a:spLocks/>
          </p:cNvSpPr>
          <p:nvPr/>
        </p:nvSpPr>
        <p:spPr>
          <a:xfrm>
            <a:off x="51210" y="6629400"/>
            <a:ext cx="3092859" cy="182562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8C8C8C"/>
                </a:solidFill>
              </a:rPr>
              <a:t>© Symantec Corporation</a:t>
            </a:r>
            <a:endParaRPr lang="en-US" dirty="0">
              <a:solidFill>
                <a:srgbClr val="8C8C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96" y="3243211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62"/>
            <a:ext cx="8229600" cy="383116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“Should it be connected” – NOT “can it be connected.”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Security in the IoT is a necessity and enabler, not a burden or a tax</a:t>
            </a:r>
            <a:r>
              <a:rPr lang="en-US" b="1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 smtClean="0"/>
              <a:t>Manage your risk – don’t let it manage you.</a:t>
            </a:r>
            <a:endParaRPr lang="en-US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Assume people will do wrong – </a:t>
            </a:r>
            <a:r>
              <a:rPr lang="en-US" b="1" i="1" dirty="0" smtClean="0"/>
              <a:t>consider how a device could </a:t>
            </a:r>
            <a:r>
              <a:rPr lang="en-US" b="1" i="1" dirty="0"/>
              <a:t>be used, not </a:t>
            </a:r>
            <a:r>
              <a:rPr lang="en-US" b="1" i="1" dirty="0" smtClean="0"/>
              <a:t>just how </a:t>
            </a:r>
            <a:r>
              <a:rPr lang="en-US" b="1" i="1" dirty="0"/>
              <a:t>you </a:t>
            </a:r>
            <a:r>
              <a:rPr lang="en-US" b="1" i="1" dirty="0" smtClean="0"/>
              <a:t>think it will or should be </a:t>
            </a:r>
            <a:r>
              <a:rPr lang="en-US" b="1" i="1" dirty="0"/>
              <a:t>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82B59B-3074-49C2-B939-6DD26B3675C8}"/>
</file>

<file path=customXml/itemProps2.xml><?xml version="1.0" encoding="utf-8"?>
<ds:datastoreItem xmlns:ds="http://schemas.openxmlformats.org/officeDocument/2006/customXml" ds:itemID="{CFCDA765-5A0C-46F5-8016-C9DB35C07B2B}"/>
</file>

<file path=customXml/itemProps3.xml><?xml version="1.0" encoding="utf-8"?>
<ds:datastoreItem xmlns:ds="http://schemas.openxmlformats.org/officeDocument/2006/customXml" ds:itemID="{7E06F35C-2EE8-4772-B135-7BF2FD8593B2}"/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499</Words>
  <Application>Microsoft Office PowerPoint</Application>
  <PresentationFormat>On-screen Show (4:3)</PresentationFormat>
  <Paragraphs>80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Arial Narrow</vt:lpstr>
      <vt:lpstr>Calibri</vt:lpstr>
      <vt:lpstr>Office Theme</vt:lpstr>
      <vt:lpstr>5th ITU Green Standards Week Nassau, The Bahamas 14-18 December 2015</vt:lpstr>
      <vt:lpstr>What could go wrong?</vt:lpstr>
      <vt:lpstr> How is IoT different?</vt:lpstr>
      <vt:lpstr>PowerPoint Presentation</vt:lpstr>
      <vt:lpstr>Core Considerations 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105</cp:revision>
  <cp:lastPrinted>2015-01-19T16:17:40Z</cp:lastPrinted>
  <dcterms:created xsi:type="dcterms:W3CDTF">2014-09-01T15:38:30Z</dcterms:created>
  <dcterms:modified xsi:type="dcterms:W3CDTF">2015-12-08T09:47:57Z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