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1" r:id="rId2"/>
    <p:sldId id="303" r:id="rId3"/>
    <p:sldId id="304" r:id="rId4"/>
    <p:sldId id="325" r:id="rId5"/>
    <p:sldId id="343" r:id="rId6"/>
    <p:sldId id="344" r:id="rId7"/>
    <p:sldId id="337" r:id="rId8"/>
    <p:sldId id="336" r:id="rId9"/>
    <p:sldId id="334" r:id="rId10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199">
          <p15:clr>
            <a:srgbClr val="A4A3A4"/>
          </p15:clr>
        </p15:guide>
        <p15:guide id="4" pos="2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1" autoAdjust="0"/>
    <p:restoredTop sz="94606" autoAdjust="0"/>
  </p:normalViewPr>
  <p:slideViewPr>
    <p:cSldViewPr snapToGrid="0" snapToObjects="1" showGuides="1"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  <p:guide orient="horz" pos="1199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role of Mobile Operators, Regulators and Legislators in realizing the promise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7" descr="logo_wifed_without_Member.gif"/>
          <p:cNvPicPr>
            <a:picLocks noChangeAspect="1"/>
          </p:cNvPicPr>
          <p:nvPr userDrawn="1"/>
        </p:nvPicPr>
        <p:blipFill>
          <a:blip r:embed="rId14" cstate="print"/>
          <a:srcRect b="-11"/>
          <a:stretch>
            <a:fillRect/>
          </a:stretch>
        </p:blipFill>
        <p:spPr bwMode="auto">
          <a:xfrm>
            <a:off x="7252203" y="6073752"/>
            <a:ext cx="675154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Wifed_Logo_left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82221" y="6220230"/>
            <a:ext cx="1000125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5th ITU Green Standards Week</a:t>
            </a:r>
            <a:br>
              <a:rPr lang="en-US" sz="3200" dirty="0">
                <a:latin typeface="+mn-lt"/>
              </a:rPr>
            </a:br>
            <a:r>
              <a:rPr lang="en-US" sz="2400" dirty="0" smtClean="0">
                <a:latin typeface="+mn-lt"/>
              </a:rPr>
              <a:t>Jointly </a:t>
            </a:r>
            <a:r>
              <a:rPr lang="en-US" sz="2400" dirty="0" smtClean="0">
                <a:latin typeface="+mn-lt"/>
              </a:rPr>
              <a:t>organized </a:t>
            </a:r>
            <a:r>
              <a:rPr lang="en-US" sz="2400" dirty="0" smtClean="0">
                <a:latin typeface="+mn-lt"/>
              </a:rPr>
              <a:t>by ITU, UN-Habitat, UNESCO  &amp; UNEP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The </a:t>
            </a:r>
            <a:r>
              <a:rPr lang="en-US" sz="3200" dirty="0">
                <a:latin typeface="+mn-lt"/>
              </a:rPr>
              <a:t>Bahamas 14-18 December 2015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>
                <a:ea typeface="+mj-ea"/>
                <a:cs typeface="Calibri"/>
              </a:rPr>
              <a:t>IoT &amp; Smart Cities</a:t>
            </a:r>
            <a:r>
              <a:rPr lang="en-US" sz="12800" b="1" dirty="0" smtClean="0">
                <a:ea typeface="+mj-ea"/>
                <a:cs typeface="Calibri"/>
              </a:rPr>
              <a:t>: Balancing </a:t>
            </a:r>
            <a:r>
              <a:rPr lang="en-US" sz="12800" b="1" dirty="0">
                <a:ea typeface="+mj-ea"/>
                <a:cs typeface="Calibri"/>
              </a:rPr>
              <a:t>Risks &amp; Rewards. What are the risks and what to do about them?</a:t>
            </a:r>
          </a:p>
          <a:p>
            <a:pPr marL="0" indent="0" algn="ctr">
              <a:buNone/>
            </a:pPr>
            <a:endParaRPr lang="en-US" sz="16000" b="1" dirty="0">
              <a:solidFill>
                <a:srgbClr val="C51323"/>
              </a:solidFill>
            </a:endParaRPr>
          </a:p>
          <a:p>
            <a:pPr marL="0" indent="0" algn="ctr">
              <a:buNone/>
            </a:pPr>
            <a:r>
              <a:rPr lang="en-US" sz="12800" b="1" dirty="0" smtClean="0"/>
              <a:t>Ankush Johar,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Director, Wireless Federation</a:t>
            </a:r>
          </a:p>
          <a:p>
            <a:pPr marL="0" indent="0" algn="ctr">
              <a:buNone/>
            </a:pPr>
            <a:r>
              <a:rPr lang="en-US" sz="12800" b="1" dirty="0" err="1" smtClean="0"/>
              <a:t>aj@wirelessfederation.com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compelling need for Smart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Pragmatic approach to </a:t>
            </a:r>
            <a:r>
              <a:rPr lang="en-US" dirty="0" smtClean="0"/>
              <a:t>achieving Smart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mitigating security risks important?:  Case Examples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Consumer Trust: #1 Priority. Key Challenges to building trust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Four pillars of success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Smart 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Urban </a:t>
            </a:r>
            <a:r>
              <a:rPr lang="en-US" sz="9600" dirty="0"/>
              <a:t>Population is booming: </a:t>
            </a:r>
            <a:endParaRPr lang="en-US" sz="9600" dirty="0" smtClean="0"/>
          </a:p>
          <a:p>
            <a:pPr lvl="1"/>
            <a:r>
              <a:rPr lang="en-US" sz="9600" dirty="0" smtClean="0"/>
              <a:t>1950 </a:t>
            </a:r>
            <a:r>
              <a:rPr lang="en-US" sz="9600" dirty="0"/>
              <a:t>- 30%</a:t>
            </a:r>
          </a:p>
          <a:p>
            <a:pPr lvl="1"/>
            <a:r>
              <a:rPr lang="en-US" sz="9600" dirty="0"/>
              <a:t>1990 - 43%</a:t>
            </a:r>
          </a:p>
          <a:p>
            <a:pPr lvl="1"/>
            <a:r>
              <a:rPr lang="en-US" sz="9600" dirty="0"/>
              <a:t>2014 - 54%</a:t>
            </a:r>
          </a:p>
          <a:p>
            <a:pPr lvl="1"/>
            <a:r>
              <a:rPr lang="en-US" sz="9600" dirty="0"/>
              <a:t>2050 - 66</a:t>
            </a:r>
            <a:r>
              <a:rPr lang="en-US" sz="9600" dirty="0" smtClean="0"/>
              <a:t>%</a:t>
            </a:r>
          </a:p>
          <a:p>
            <a:pPr marL="457200" lvl="1" indent="0">
              <a:buNone/>
            </a:pPr>
            <a:endParaRPr lang="en-US" sz="9600" dirty="0" smtClean="0"/>
          </a:p>
          <a:p>
            <a:r>
              <a:rPr lang="en-US" sz="10000" dirty="0"/>
              <a:t>It was 746 million in 1950 to 3.9 billion in 2014. The world’s urban population is expected to surpass </a:t>
            </a:r>
            <a:r>
              <a:rPr lang="en-US" sz="10000" dirty="0" smtClean="0"/>
              <a:t>6 </a:t>
            </a:r>
            <a:r>
              <a:rPr lang="en-US" sz="10000" dirty="0"/>
              <a:t>billion by </a:t>
            </a:r>
            <a:r>
              <a:rPr lang="en-US" sz="10000" dirty="0" smtClean="0"/>
              <a:t>2045</a:t>
            </a:r>
          </a:p>
          <a:p>
            <a:endParaRPr lang="en-US" sz="10000" dirty="0"/>
          </a:p>
          <a:p>
            <a:r>
              <a:rPr lang="en-US" sz="10000" dirty="0" smtClean="0"/>
              <a:t>There is no choice but to have Smart Cities!</a:t>
            </a:r>
          </a:p>
          <a:p>
            <a:pPr marL="0" indent="0" algn="r">
              <a:buNone/>
            </a:pPr>
            <a:endParaRPr lang="en-US" sz="10000" dirty="0" smtClean="0"/>
          </a:p>
          <a:p>
            <a:pPr marL="0" indent="0" algn="r">
              <a:buNone/>
            </a:pPr>
            <a:r>
              <a:rPr lang="en-US" sz="2800" dirty="0" smtClean="0"/>
              <a:t>http</a:t>
            </a:r>
            <a:r>
              <a:rPr lang="en-US" sz="2800" dirty="0"/>
              <a:t>://esa.un.org/unpd/wup/Highlights/WUP2014-Highlights.pdf</a:t>
            </a:r>
          </a:p>
          <a:p>
            <a:endParaRPr lang="en-US" sz="10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urban_rural_graph2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542" y="2072556"/>
            <a:ext cx="3247258" cy="198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5944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Pragmatic </a:t>
            </a:r>
            <a:r>
              <a:rPr lang="en-US" dirty="0"/>
              <a:t>Approach to Smart Cities</a:t>
            </a:r>
            <a:endParaRPr lang="en-IN" dirty="0"/>
          </a:p>
        </p:txBody>
      </p:sp>
      <p:grpSp>
        <p:nvGrpSpPr>
          <p:cNvPr id="19" name="Group 18"/>
          <p:cNvGrpSpPr/>
          <p:nvPr/>
        </p:nvGrpSpPr>
        <p:grpSpPr>
          <a:xfrm>
            <a:off x="3511399" y="1479178"/>
            <a:ext cx="2405299" cy="4388222"/>
            <a:chOff x="3615986" y="1479178"/>
            <a:chExt cx="2405299" cy="4388222"/>
          </a:xfrm>
        </p:grpSpPr>
        <p:grpSp>
          <p:nvGrpSpPr>
            <p:cNvPr id="17" name="Group 16"/>
            <p:cNvGrpSpPr/>
            <p:nvPr/>
          </p:nvGrpSpPr>
          <p:grpSpPr>
            <a:xfrm>
              <a:off x="3615986" y="1837280"/>
              <a:ext cx="2405299" cy="4030120"/>
              <a:chOff x="2883877" y="1837280"/>
              <a:chExt cx="2405299" cy="403012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883877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ENERGY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072614" y="3932899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TELECOM 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253148" y="3932898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WATER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437190" y="3932897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TRANSPORT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895505" y="393290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SOCIAL SVCS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17326" y="393290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ENVIRO SVCS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27411" y="393290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WASTE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43367" y="393290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EDUCATION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159319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POLICING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978788" y="3932895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ECONOMY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798256" y="393290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HOUSING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617725" y="3932896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HEALTH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21326" y="2563886"/>
                <a:ext cx="298139" cy="767577"/>
              </a:xfrm>
              <a:prstGeom prst="rect">
                <a:avLst/>
              </a:prstGeom>
            </p:spPr>
          </p:pic>
          <p:cxnSp>
            <p:nvCxnSpPr>
              <p:cNvPr id="38" name="Straight Arrow Connector 37"/>
              <p:cNvCxnSpPr>
                <a:stCxn id="36" idx="2"/>
                <a:endCxn id="4" idx="0"/>
              </p:cNvCxnSpPr>
              <p:nvPr/>
            </p:nvCxnSpPr>
            <p:spPr>
              <a:xfrm flipH="1">
                <a:off x="2954216" y="3331463"/>
                <a:ext cx="1016180" cy="601431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36" idx="2"/>
                <a:endCxn id="6" idx="0"/>
              </p:cNvCxnSpPr>
              <p:nvPr/>
            </p:nvCxnSpPr>
            <p:spPr>
              <a:xfrm flipH="1">
                <a:off x="3142953" y="3331463"/>
                <a:ext cx="827443" cy="601436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6" idx="2"/>
                <a:endCxn id="7" idx="0"/>
              </p:cNvCxnSpPr>
              <p:nvPr/>
            </p:nvCxnSpPr>
            <p:spPr>
              <a:xfrm flipH="1">
                <a:off x="3323487" y="3331463"/>
                <a:ext cx="646909" cy="601435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36" idx="2"/>
                <a:endCxn id="8" idx="0"/>
              </p:cNvCxnSpPr>
              <p:nvPr/>
            </p:nvCxnSpPr>
            <p:spPr>
              <a:xfrm flipH="1">
                <a:off x="3507529" y="3331463"/>
                <a:ext cx="462867" cy="601434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36" idx="2"/>
                <a:endCxn id="16" idx="0"/>
              </p:cNvCxnSpPr>
              <p:nvPr/>
            </p:nvCxnSpPr>
            <p:spPr>
              <a:xfrm flipH="1">
                <a:off x="3688064" y="3331463"/>
                <a:ext cx="282332" cy="601433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36" idx="2"/>
                <a:endCxn id="15" idx="0"/>
              </p:cNvCxnSpPr>
              <p:nvPr/>
            </p:nvCxnSpPr>
            <p:spPr>
              <a:xfrm flipH="1">
                <a:off x="3868595" y="3331463"/>
                <a:ext cx="101801" cy="601437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36" idx="2"/>
                <a:endCxn id="14" idx="0"/>
              </p:cNvCxnSpPr>
              <p:nvPr/>
            </p:nvCxnSpPr>
            <p:spPr>
              <a:xfrm>
                <a:off x="3970396" y="3331463"/>
                <a:ext cx="78731" cy="601432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36" idx="2"/>
                <a:endCxn id="13" idx="0"/>
              </p:cNvCxnSpPr>
              <p:nvPr/>
            </p:nvCxnSpPr>
            <p:spPr>
              <a:xfrm>
                <a:off x="3970396" y="3331463"/>
                <a:ext cx="259262" cy="601431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36" idx="2"/>
                <a:endCxn id="12" idx="0"/>
              </p:cNvCxnSpPr>
              <p:nvPr/>
            </p:nvCxnSpPr>
            <p:spPr>
              <a:xfrm>
                <a:off x="3970396" y="3331463"/>
                <a:ext cx="443310" cy="601437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36" idx="2"/>
                <a:endCxn id="11" idx="0"/>
              </p:cNvCxnSpPr>
              <p:nvPr/>
            </p:nvCxnSpPr>
            <p:spPr>
              <a:xfrm>
                <a:off x="3970396" y="3331463"/>
                <a:ext cx="627354" cy="601437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36" idx="2"/>
                <a:endCxn id="10" idx="0"/>
              </p:cNvCxnSpPr>
              <p:nvPr/>
            </p:nvCxnSpPr>
            <p:spPr>
              <a:xfrm>
                <a:off x="3970396" y="3331463"/>
                <a:ext cx="817269" cy="601437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36" idx="2"/>
                <a:endCxn id="9" idx="0"/>
              </p:cNvCxnSpPr>
              <p:nvPr/>
            </p:nvCxnSpPr>
            <p:spPr>
              <a:xfrm>
                <a:off x="3970396" y="3331463"/>
                <a:ext cx="995448" cy="601437"/>
              </a:xfrm>
              <a:prstGeom prst="straightConnector1">
                <a:avLst/>
              </a:prstGeom>
              <a:ln w="15875">
                <a:solidFill>
                  <a:schemeClr val="tx2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45"/>
              <p:cNvSpPr/>
              <p:nvPr/>
            </p:nvSpPr>
            <p:spPr>
              <a:xfrm>
                <a:off x="2883877" y="1837280"/>
                <a:ext cx="2405299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dirty="0" smtClean="0"/>
                  <a:t>Closed </a:t>
                </a:r>
                <a:r>
                  <a:rPr lang="en-US" sz="1400" dirty="0"/>
                  <a:t>&amp; Un-connected vertical silos of functionally-oriented service providers 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4239638" y="1479178"/>
              <a:ext cx="778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558ED5"/>
                  </a:solidFill>
                </a:rPr>
                <a:t>FROM</a:t>
              </a:r>
              <a:endParaRPr lang="en-US" b="1" dirty="0">
                <a:solidFill>
                  <a:srgbClr val="558ED5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76349" y="1482168"/>
            <a:ext cx="2596685" cy="4385226"/>
            <a:chOff x="6276349" y="1482168"/>
            <a:chExt cx="2596685" cy="4385226"/>
          </a:xfrm>
        </p:grpSpPr>
        <p:grpSp>
          <p:nvGrpSpPr>
            <p:cNvPr id="5" name="Group 4"/>
            <p:cNvGrpSpPr/>
            <p:nvPr/>
          </p:nvGrpSpPr>
          <p:grpSpPr>
            <a:xfrm>
              <a:off x="6276349" y="2559847"/>
              <a:ext cx="2596685" cy="3307547"/>
              <a:chOff x="5858001" y="2559847"/>
              <a:chExt cx="2596685" cy="3307547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77391" y="2559847"/>
                <a:ext cx="298139" cy="767577"/>
              </a:xfrm>
              <a:prstGeom prst="rect">
                <a:avLst/>
              </a:prstGeom>
            </p:spPr>
          </p:pic>
          <p:sp>
            <p:nvSpPr>
              <p:cNvPr id="63" name="Down Arrow 62"/>
              <p:cNvSpPr/>
              <p:nvPr/>
            </p:nvSpPr>
            <p:spPr>
              <a:xfrm>
                <a:off x="6778854" y="3426020"/>
                <a:ext cx="725642" cy="452950"/>
              </a:xfrm>
              <a:prstGeom prst="down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046764" y="3932888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ENERGY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6235501" y="3932893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TELECOM 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6416035" y="3932892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WATER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600077" y="3932891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TRANSPORT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8058392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SOCIAL SVCS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7880213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ENVIRO SVCS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7690298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WASTE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7506254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EDUCATION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7322206" y="3932888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POLICING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7141675" y="3932889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ECONOMY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6961143" y="3932894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HOUSING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6780612" y="3932890"/>
                <a:ext cx="140677" cy="19345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72000" rtlCol="0" anchor="ctr" anchorCtr="0"/>
              <a:lstStyle/>
              <a:p>
                <a:r>
                  <a:rPr lang="en-IN" sz="1000" dirty="0" smtClean="0">
                    <a:solidFill>
                      <a:schemeClr val="bg1"/>
                    </a:solidFill>
                  </a:rPr>
                  <a:t>HEALTH</a:t>
                </a:r>
                <a:endParaRPr lang="en-IN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858001" y="4026870"/>
                <a:ext cx="2596685" cy="213366"/>
              </a:xfrm>
              <a:prstGeom prst="rect">
                <a:avLst/>
              </a:prstGeom>
              <a:solidFill>
                <a:srgbClr val="FFDF7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200" dirty="0" smtClean="0">
                    <a:solidFill>
                      <a:schemeClr val="tx1"/>
                    </a:solidFill>
                  </a:rPr>
                  <a:t>SERVICE MANAGEMENT</a:t>
                </a:r>
                <a:endParaRPr lang="en-IN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858001" y="4291800"/>
                <a:ext cx="2596685" cy="213366"/>
              </a:xfrm>
              <a:prstGeom prst="rect">
                <a:avLst/>
              </a:prstGeom>
              <a:solidFill>
                <a:srgbClr val="FFDF7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200" dirty="0" smtClean="0">
                    <a:solidFill>
                      <a:schemeClr val="tx1"/>
                    </a:solidFill>
                  </a:rPr>
                  <a:t>BUSINESS MANAGEMENT</a:t>
                </a:r>
                <a:endParaRPr lang="en-IN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858001" y="4559084"/>
                <a:ext cx="2596685" cy="213366"/>
              </a:xfrm>
              <a:prstGeom prst="rect">
                <a:avLst/>
              </a:prstGeom>
              <a:solidFill>
                <a:srgbClr val="FFDF7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1200" dirty="0" smtClean="0">
                    <a:solidFill>
                      <a:schemeClr val="tx1"/>
                    </a:solidFill>
                  </a:rPr>
                  <a:t>TECH. &amp; DIGITAL ASSET MGMT.</a:t>
                </a:r>
                <a:endParaRPr lang="en-IN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8" name="Rectangle 47"/>
            <p:cNvSpPr/>
            <p:nvPr/>
          </p:nvSpPr>
          <p:spPr>
            <a:xfrm>
              <a:off x="6492323" y="1805469"/>
              <a:ext cx="2263201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400" dirty="0"/>
                <a:t>Innovative and Collaborative new models that connect these vertical silos.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24176" y="1482168"/>
              <a:ext cx="455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558ED5"/>
                  </a:solidFill>
                </a:rPr>
                <a:t>TO</a:t>
              </a:r>
              <a:endParaRPr lang="en-US" b="1" dirty="0">
                <a:solidFill>
                  <a:srgbClr val="558ED5"/>
                </a:solidFill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293450" y="1836641"/>
            <a:ext cx="2620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Nurture ‘Open Data’ platforms, that utilise ‘Smart Data’ as an asset in its own right, to  create </a:t>
            </a:r>
            <a:r>
              <a:rPr lang="en-US" sz="1400" i="1" dirty="0" smtClean="0"/>
              <a:t>citizen </a:t>
            </a:r>
            <a:r>
              <a:rPr lang="en-US" sz="1400" i="1" dirty="0"/>
              <a:t>centric innovations, driven &amp; managed by ‘Smart City Stakeholder Groups’ can best address any city’s challenges and opportunities.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13110" y="1485158"/>
            <a:ext cx="157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TO DO?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182471" y="2196353"/>
            <a:ext cx="0" cy="3003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44868" y="2214284"/>
            <a:ext cx="0" cy="3003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313109" y="3931850"/>
            <a:ext cx="2600419" cy="1552517"/>
            <a:chOff x="313109" y="3931850"/>
            <a:chExt cx="2600419" cy="1552517"/>
          </a:xfrm>
        </p:grpSpPr>
        <p:sp>
          <p:nvSpPr>
            <p:cNvPr id="56" name="Rectangle 55"/>
            <p:cNvSpPr/>
            <p:nvPr/>
          </p:nvSpPr>
          <p:spPr>
            <a:xfrm>
              <a:off x="313109" y="4314816"/>
              <a:ext cx="2600419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sz="1400" dirty="0" smtClean="0"/>
                <a:t>Visionary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400" dirty="0" smtClean="0"/>
                <a:t>Citizen </a:t>
              </a:r>
              <a:r>
                <a:rPr lang="en-US" sz="1400" dirty="0" err="1" smtClean="0"/>
                <a:t>focussed</a:t>
              </a:r>
              <a:endParaRPr lang="en-US" sz="14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US" sz="1400" dirty="0" smtClean="0"/>
                <a:t>Digital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400" dirty="0" smtClean="0"/>
                <a:t>Open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400" dirty="0" smtClean="0"/>
                <a:t>Collaborative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3110" y="3931850"/>
              <a:ext cx="21946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558ED5"/>
                  </a:solidFill>
                </a:rPr>
                <a:t>GUIDING PRINCIPLES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0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mitigation of risk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498"/>
            <a:ext cx="3973047" cy="38311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1. US Biometric Passports with RFID</a:t>
            </a:r>
          </a:p>
          <a:p>
            <a:pPr lvl="1"/>
            <a:r>
              <a:rPr lang="en-US" sz="1400" dirty="0" smtClean="0"/>
              <a:t>US </a:t>
            </a:r>
            <a:r>
              <a:rPr lang="en-US" sz="1400" dirty="0" err="1" smtClean="0"/>
              <a:t>Govt</a:t>
            </a:r>
            <a:r>
              <a:rPr lang="en-US" sz="1400" dirty="0" smtClean="0"/>
              <a:t> issued biometric passports with an RFID chip</a:t>
            </a:r>
          </a:p>
          <a:p>
            <a:pPr lvl="1"/>
            <a:r>
              <a:rPr lang="en-US" sz="1400" dirty="0" smtClean="0"/>
              <a:t>This chip could be read from 30 feet away with devices available easily online.</a:t>
            </a:r>
          </a:p>
          <a:p>
            <a:pPr lvl="1"/>
            <a:r>
              <a:rPr lang="en-US" sz="1400" dirty="0" smtClean="0"/>
              <a:t>US acknowledged this and put an aluminum mesh in the covers to protect against such reading.</a:t>
            </a:r>
          </a:p>
          <a:p>
            <a:pPr lvl="1"/>
            <a:r>
              <a:rPr lang="en-US" sz="1400" dirty="0" smtClean="0"/>
              <a:t>A state department official later stated that keeping the passport in a </a:t>
            </a:r>
            <a:r>
              <a:rPr lang="en-US" sz="1400" dirty="0"/>
              <a:t>r</a:t>
            </a:r>
            <a:r>
              <a:rPr lang="en-US" sz="1400" dirty="0" smtClean="0"/>
              <a:t>adio-opaque attenuation sleeve is safer still.</a:t>
            </a:r>
          </a:p>
          <a:p>
            <a:pPr lvl="1"/>
            <a:r>
              <a:rPr lang="en-US" sz="1400" dirty="0" smtClean="0"/>
              <a:t>Even with the sleeve, the RFID chip is readable when the passport is opened.</a:t>
            </a:r>
          </a:p>
          <a:p>
            <a:pPr lvl="1"/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30247" y="1701498"/>
            <a:ext cx="4256553" cy="4532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2. Attack on Smart City Utilities is real</a:t>
            </a:r>
          </a:p>
          <a:p>
            <a:pPr lvl="1"/>
            <a:r>
              <a:rPr lang="en-US" sz="1400" dirty="0"/>
              <a:t>US </a:t>
            </a:r>
            <a:r>
              <a:rPr lang="en-US" sz="1400" dirty="0" err="1" smtClean="0"/>
              <a:t>Dept</a:t>
            </a:r>
            <a:r>
              <a:rPr lang="en-US" sz="1400" dirty="0" smtClean="0"/>
              <a:t> </a:t>
            </a:r>
            <a:r>
              <a:rPr lang="en-US" sz="1400" dirty="0"/>
              <a:t>of </a:t>
            </a:r>
            <a:r>
              <a:rPr lang="en-US" sz="1400" dirty="0" smtClean="0"/>
              <a:t>Energy </a:t>
            </a:r>
            <a:r>
              <a:rPr lang="en-US" sz="1400" dirty="0"/>
              <a:t>demonstrated in an experiment called the “ Aurora Generator Test” that it was possible to hack into a Power Plant Control System and completely disable a connected  large 1 MW diesel electric generator. This vulnerability was later patched. BUT showcased that these vulnerabilities are real.</a:t>
            </a:r>
          </a:p>
          <a:p>
            <a:pPr lvl="1"/>
            <a:r>
              <a:rPr lang="en-US" sz="1400" dirty="0" smtClean="0"/>
              <a:t>Dec 2012, an Asian hacking group was caught attempting to infiltrate a US Water Control System research project. It was caught because of a Decoy (or a Honeypot) being in place.  Evidence showed that over a dozen of these honeypots spread across eight countries were subjected to over 70 malicious attacks, some of which successfully took control of the decoy systems.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437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</a:t>
            </a:r>
            <a:r>
              <a:rPr lang="en-US" dirty="0" smtClean="0"/>
              <a:t>mitigation of risk </a:t>
            </a:r>
            <a:r>
              <a:rPr lang="en-US" dirty="0"/>
              <a:t>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713"/>
            <a:ext cx="3973047" cy="38311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3. Attacks on Connected Health Devices</a:t>
            </a:r>
          </a:p>
          <a:p>
            <a:pPr lvl="1"/>
            <a:r>
              <a:rPr lang="en-US" sz="1400" dirty="0" smtClean="0"/>
              <a:t>In 2012, a famous security researcher took control of an Insulin pump 300 feet away</a:t>
            </a:r>
          </a:p>
          <a:p>
            <a:pPr lvl="1"/>
            <a:r>
              <a:rPr lang="en-US" sz="1400" dirty="0" smtClean="0"/>
              <a:t>He showed how he was in a position to exploit it by dispensing a fatal dose of insulin remotely. </a:t>
            </a:r>
          </a:p>
          <a:p>
            <a:pPr lvl="1"/>
            <a:r>
              <a:rPr lang="en-US" sz="1400" dirty="0" smtClean="0"/>
              <a:t>He showcased how this exploit could be used on any wirelessly connected health device including pace makers.</a:t>
            </a:r>
          </a:p>
          <a:p>
            <a:pPr lvl="1"/>
            <a:r>
              <a:rPr lang="en-US" sz="1400" dirty="0" smtClean="0"/>
              <a:t>In Oct 2013, US Vice president Dick Cheney stated in a televised interview that the wireless capability of his heart implant had been disabled to ward off against a possible hacking assassination attempt.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30247" y="1752713"/>
            <a:ext cx="4256553" cy="39269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4. Malicious access to Smart devices </a:t>
            </a:r>
          </a:p>
          <a:p>
            <a:pPr lvl="1"/>
            <a:r>
              <a:rPr lang="en-US" sz="1400" dirty="0" smtClean="0"/>
              <a:t>Jan 2014, A security company reported a phishing and spam email cyber attack powered by disparate smart devices</a:t>
            </a:r>
          </a:p>
          <a:p>
            <a:pPr lvl="1"/>
            <a:r>
              <a:rPr lang="en-US" sz="1400" dirty="0" err="1" smtClean="0"/>
              <a:t>Approx</a:t>
            </a:r>
            <a:r>
              <a:rPr lang="en-US" sz="1400" dirty="0" smtClean="0"/>
              <a:t> 100,000 connected household appliances including Smart TVs, connected home hubs, home network routers and at least one smart refrigerator were among those compromised.</a:t>
            </a:r>
          </a:p>
          <a:p>
            <a:pPr lvl="1"/>
            <a:r>
              <a:rPr lang="en-US" sz="1400" dirty="0" smtClean="0"/>
              <a:t>750,000 malicious emails were sent</a:t>
            </a:r>
          </a:p>
          <a:p>
            <a:pPr lvl="1"/>
            <a:r>
              <a:rPr lang="en-US" sz="1400" b="1" dirty="0" smtClean="0"/>
              <a:t>WHY is this serious? No more than 10 emails were sent per device therefore making this kind of attack extremely hard to block!</a:t>
            </a:r>
          </a:p>
          <a:p>
            <a:pPr lvl="1"/>
            <a:r>
              <a:rPr lang="en-US" sz="1400" b="1" dirty="0" smtClean="0"/>
              <a:t>Imagine the scale of the issue with 25 </a:t>
            </a:r>
            <a:r>
              <a:rPr lang="en-US" sz="1400" b="1" dirty="0" err="1" smtClean="0"/>
              <a:t>Bn</a:t>
            </a:r>
            <a:r>
              <a:rPr lang="en-US" sz="1400" b="1" dirty="0" smtClean="0"/>
              <a:t> connected devices.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168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456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Consumer Trust: #1 Priority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223"/>
            <a:ext cx="8229600" cy="45902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2800" b="1" dirty="0" smtClean="0"/>
              <a:t>IoT poses </a:t>
            </a:r>
            <a:r>
              <a:rPr lang="en-IN" sz="2800" b="1" dirty="0"/>
              <a:t>k</a:t>
            </a:r>
            <a:r>
              <a:rPr lang="en-IN" sz="2800" b="1" dirty="0" smtClean="0"/>
              <a:t>ey </a:t>
            </a:r>
            <a:r>
              <a:rPr lang="en-IN" sz="2800" b="1" dirty="0"/>
              <a:t>c</a:t>
            </a:r>
            <a:r>
              <a:rPr lang="en-IN" sz="2800" b="1" dirty="0" smtClean="0"/>
              <a:t>hallenges to </a:t>
            </a:r>
            <a:r>
              <a:rPr lang="en-IN" sz="2800" b="1" dirty="0"/>
              <a:t>c</a:t>
            </a:r>
            <a:r>
              <a:rPr lang="en-IN" sz="2800" b="1" dirty="0" smtClean="0"/>
              <a:t>onsumer </a:t>
            </a:r>
            <a:r>
              <a:rPr lang="en-IN" sz="2800" b="1" dirty="0"/>
              <a:t>s</a:t>
            </a:r>
            <a:r>
              <a:rPr lang="en-IN" sz="2800" b="1" dirty="0" smtClean="0"/>
              <a:t>ecurity &amp; privacy</a:t>
            </a:r>
            <a:endParaRPr lang="en-IN" sz="28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Volume: </a:t>
            </a:r>
            <a:r>
              <a:rPr lang="en-IN" sz="2600" dirty="0" smtClean="0"/>
              <a:t>Extensive &amp; Ubiquitous data generation &amp; collection</a:t>
            </a:r>
            <a:endParaRPr lang="en-IN" sz="26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Misuse: </a:t>
            </a:r>
            <a:r>
              <a:rPr lang="en-IN" sz="2600" dirty="0" smtClean="0"/>
              <a:t>Potential </a:t>
            </a:r>
            <a:r>
              <a:rPr lang="en-IN" sz="2600" dirty="0"/>
              <a:t>for misuse of </a:t>
            </a:r>
            <a:r>
              <a:rPr lang="en-IN" sz="2600" dirty="0" smtClean="0"/>
              <a:t>generated &amp; collected data &amp; Misuse of sensors &amp; controllers</a:t>
            </a:r>
            <a:endParaRPr lang="en-IN" sz="26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Multi-point intrusion: </a:t>
            </a:r>
            <a:r>
              <a:rPr lang="en-IN" sz="2600" dirty="0" smtClean="0"/>
              <a:t>Increase </a:t>
            </a:r>
            <a:r>
              <a:rPr lang="en-IN" sz="2600" dirty="0"/>
              <a:t>in security </a:t>
            </a:r>
            <a:r>
              <a:rPr lang="en-IN" sz="2600" dirty="0" smtClean="0"/>
              <a:t>risk from additional intrusion points due to the connected nature</a:t>
            </a:r>
            <a:endParaRPr lang="en-IN" sz="26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Ownership &amp; Rights: </a:t>
            </a:r>
            <a:r>
              <a:rPr lang="en-IN" sz="2600" dirty="0" smtClean="0"/>
              <a:t>Who </a:t>
            </a:r>
            <a:r>
              <a:rPr lang="en-IN" sz="2600" dirty="0"/>
              <a:t>owns the data that is generated</a:t>
            </a:r>
            <a:r>
              <a:rPr lang="en-IN" sz="2600" dirty="0" smtClean="0"/>
              <a:t>? Can it be passed on to third parties?</a:t>
            </a:r>
            <a:endParaRPr lang="en-IN" sz="26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Storage: </a:t>
            </a:r>
            <a:r>
              <a:rPr lang="en-IN" sz="2600" dirty="0" smtClean="0"/>
              <a:t>Where </a:t>
            </a:r>
            <a:r>
              <a:rPr lang="en-IN" sz="2600" dirty="0"/>
              <a:t>and how the information that is created is transferred and stored</a:t>
            </a:r>
            <a:r>
              <a:rPr lang="en-IN" sz="2600" dirty="0" smtClean="0"/>
              <a:t>? Data sovereignity &amp; Residency</a:t>
            </a:r>
            <a:endParaRPr lang="en-IN" sz="2600" dirty="0"/>
          </a:p>
          <a:p>
            <a:pPr marL="971550" lvl="1" indent="-514350">
              <a:buFont typeface="+mj-lt"/>
              <a:buAutoNum type="arabicPeriod"/>
            </a:pPr>
            <a:r>
              <a:rPr lang="en-IN" sz="2600" b="1" dirty="0" smtClean="0"/>
              <a:t>Security Level: </a:t>
            </a:r>
            <a:r>
              <a:rPr lang="en-IN" sz="2600" dirty="0" smtClean="0"/>
              <a:t>What </a:t>
            </a:r>
            <a:r>
              <a:rPr lang="en-IN" sz="2600" dirty="0"/>
              <a:t>level of security is required to maintain privacy?</a:t>
            </a:r>
          </a:p>
          <a:p>
            <a:pPr marL="971550" lvl="1" indent="-514350">
              <a:buFont typeface="+mj-lt"/>
              <a:buAutoNum type="arabicPeriod"/>
            </a:pPr>
            <a:endParaRPr lang="en-IN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3"/>
            <a:ext cx="8229600" cy="60623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IoT success depends on these 4 pillars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223"/>
            <a:ext cx="8229600" cy="4605766"/>
          </a:xfrm>
        </p:spPr>
        <p:txBody>
          <a:bodyPr>
            <a:normAutofit fontScale="47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IN" sz="4500" b="1" dirty="0" smtClean="0"/>
              <a:t>Data Security: </a:t>
            </a:r>
          </a:p>
          <a:p>
            <a:pPr marL="1371600" lvl="2" indent="-207963">
              <a:buFont typeface="+mj-lt"/>
              <a:buAutoNum type="alphaLcPeriod"/>
            </a:pPr>
            <a:r>
              <a:rPr lang="en-IN" sz="3400" b="1" dirty="0" smtClean="0"/>
              <a:t>Secure By Design</a:t>
            </a:r>
            <a:r>
              <a:rPr lang="en-IN" sz="3400" dirty="0" smtClean="0"/>
              <a:t>: Include security at the design level, through to engineering rather than after the product is engineered.</a:t>
            </a:r>
          </a:p>
          <a:p>
            <a:pPr marL="1371600" lvl="2" indent="-207963">
              <a:buFont typeface="+mj-lt"/>
              <a:buAutoNum type="alphaLcPeriod"/>
            </a:pPr>
            <a:r>
              <a:rPr lang="en-IN" sz="3400" dirty="0" smtClean="0"/>
              <a:t>Thorough testing before product launch</a:t>
            </a:r>
          </a:p>
          <a:p>
            <a:pPr marL="1371600" lvl="2" indent="-207963">
              <a:buFont typeface="+mj-lt"/>
              <a:buAutoNum type="alphaLcPeriod"/>
            </a:pPr>
            <a:r>
              <a:rPr lang="en-IN" sz="3400" dirty="0" smtClean="0"/>
              <a:t>Use smart defaults in the customer experience</a:t>
            </a:r>
          </a:p>
          <a:p>
            <a:pPr marL="1371600" lvl="2" indent="-207963">
              <a:buFont typeface="+mj-lt"/>
              <a:buAutoNum type="alphaLcPeriod"/>
            </a:pPr>
            <a:r>
              <a:rPr lang="en-IN" sz="3400" dirty="0" smtClean="0"/>
              <a:t>Incorporate encryption</a:t>
            </a:r>
          </a:p>
          <a:p>
            <a:pPr marL="1371600" lvl="2" indent="-207963">
              <a:buFont typeface="+mj-lt"/>
              <a:buAutoNum type="alphaLcPeriod"/>
            </a:pPr>
            <a:r>
              <a:rPr lang="en-IN" sz="3400" dirty="0" smtClean="0"/>
              <a:t>Support products throughout their lifecycle to patch vulnerabilities as they get revealed</a:t>
            </a:r>
            <a:br>
              <a:rPr lang="en-IN" sz="3400" dirty="0" smtClean="0"/>
            </a:br>
            <a:endParaRPr lang="en-IN" sz="3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N" sz="4500" b="1" dirty="0" smtClean="0"/>
              <a:t>Minimization </a:t>
            </a:r>
            <a:r>
              <a:rPr lang="en-IN" sz="4500" b="1" dirty="0"/>
              <a:t>Of </a:t>
            </a:r>
            <a:r>
              <a:rPr lang="en-IN" sz="4500" b="1" dirty="0" smtClean="0"/>
              <a:t>Data: </a:t>
            </a:r>
            <a:r>
              <a:rPr lang="en-IN" sz="3400" dirty="0" smtClean="0"/>
              <a:t>Collect only whats necessary.</a:t>
            </a:r>
            <a:br>
              <a:rPr lang="en-IN" sz="3400" dirty="0" smtClean="0"/>
            </a:br>
            <a:endParaRPr lang="en-IN" sz="3400" dirty="0"/>
          </a:p>
          <a:p>
            <a:pPr marL="971550" lvl="1" indent="-514350">
              <a:buFont typeface="+mj-lt"/>
              <a:buAutoNum type="arabicPeriod"/>
            </a:pPr>
            <a:r>
              <a:rPr lang="en-IN" sz="4500" b="1" dirty="0" smtClean="0"/>
              <a:t>Privacy </a:t>
            </a:r>
            <a:r>
              <a:rPr lang="en-IN" sz="4500" b="1" smtClean="0"/>
              <a:t>By Design: </a:t>
            </a:r>
            <a:r>
              <a:rPr lang="en-IN" sz="3400" dirty="0" smtClean="0"/>
              <a:t>Anonymise </a:t>
            </a:r>
            <a:r>
              <a:rPr lang="en-IN" sz="3400" dirty="0"/>
              <a:t>data as much as the model allows </a:t>
            </a:r>
            <a:r>
              <a:rPr lang="en-IN" sz="3400" dirty="0" smtClean="0"/>
              <a:t>feasibly + Establish access and authorisation rights to data as it is collected , and communicate these rights when data sets are moved or stored.</a:t>
            </a:r>
            <a:br>
              <a:rPr lang="en-IN" sz="3400" dirty="0" smtClean="0"/>
            </a:br>
            <a:endParaRPr lang="en-IN" sz="3400" dirty="0"/>
          </a:p>
          <a:p>
            <a:pPr marL="971550" lvl="1" indent="-514350">
              <a:buFont typeface="+mj-lt"/>
              <a:buAutoNum type="arabicPeriod"/>
            </a:pPr>
            <a:r>
              <a:rPr lang="en-IN" sz="4500" b="1" dirty="0" smtClean="0"/>
              <a:t>Consent + Opt</a:t>
            </a:r>
            <a:r>
              <a:rPr lang="en-IN" sz="4500" b="1" dirty="0"/>
              <a:t>-In/Out </a:t>
            </a:r>
            <a:r>
              <a:rPr lang="en-IN" sz="4500" b="1" dirty="0" smtClean="0"/>
              <a:t>options: </a:t>
            </a:r>
            <a:r>
              <a:rPr lang="en-IN" sz="3400" dirty="0" smtClean="0"/>
              <a:t>Data collection enables functionality, BUT will the data be shared with others? The consumer must be informed and specific consent must be seeked. (Example: Apple Apps seek spcific consent each time location or other sensitive information is shared with the app.)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3830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4250"/>
            <a:ext cx="7772400" cy="3714750"/>
          </a:xfrm>
        </p:spPr>
        <p:txBody>
          <a:bodyPr>
            <a:normAutofit fontScale="90000"/>
          </a:bodyPr>
          <a:lstStyle/>
          <a:p>
            <a:pPr algn="r"/>
            <a:r>
              <a:rPr lang="en-US" sz="8000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>Ankush </a:t>
            </a:r>
            <a:r>
              <a:rPr lang="en-US" sz="3100" dirty="0"/>
              <a:t>Johar,</a:t>
            </a:r>
            <a:br>
              <a:rPr lang="en-US" sz="3100" dirty="0"/>
            </a:br>
            <a:r>
              <a:rPr lang="en-US" sz="3100" dirty="0"/>
              <a:t>Director, Wireless Federation</a:t>
            </a:r>
            <a:br>
              <a:rPr lang="en-US" sz="3100" dirty="0"/>
            </a:br>
            <a:r>
              <a:rPr lang="en-US" sz="3100" dirty="0"/>
              <a:t>aj@</a:t>
            </a:r>
            <a:r>
              <a:rPr lang="en-US" sz="3100" dirty="0" smtClean="0"/>
              <a:t>wirelessfederation.com</a:t>
            </a:r>
            <a:br>
              <a:rPr lang="en-US" sz="3100" dirty="0" smtClean="0"/>
            </a:br>
            <a:r>
              <a:rPr lang="en-US" sz="3100" dirty="0" smtClean="0"/>
              <a:t>+44 207 993 0067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5989F9A51A14686E61F393B261DFC" ma:contentTypeVersion="1" ma:contentTypeDescription="Create a new document." ma:contentTypeScope="" ma:versionID="11d8cf857a44f2d8e81905bfebfebe0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E5059-BBD5-4F31-BC11-906125F248B4}"/>
</file>

<file path=customXml/itemProps2.xml><?xml version="1.0" encoding="utf-8"?>
<ds:datastoreItem xmlns:ds="http://schemas.openxmlformats.org/officeDocument/2006/customXml" ds:itemID="{A182EFF8-E41A-479B-971C-93B9C57BDD76}"/>
</file>

<file path=customXml/itemProps3.xml><?xml version="1.0" encoding="utf-8"?>
<ds:datastoreItem xmlns:ds="http://schemas.openxmlformats.org/officeDocument/2006/customXml" ds:itemID="{8110E073-7A9A-4FD4-9C8A-B253A522BC4F}"/>
</file>

<file path=docProps/app.xml><?xml version="1.0" encoding="utf-8"?>
<Properties xmlns="http://schemas.openxmlformats.org/officeDocument/2006/extended-properties" xmlns:vt="http://schemas.openxmlformats.org/officeDocument/2006/docPropsVTypes">
  <TotalTime>5051</TotalTime>
  <Words>862</Words>
  <Application>Microsoft Office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5th ITU Green Standards Week Jointly organized by ITU, UN-Habitat, UNESCO  &amp; UNEP The Bahamas 14-18 December 2015</vt:lpstr>
      <vt:lpstr>Index</vt:lpstr>
      <vt:lpstr>Need for Smart Cities</vt:lpstr>
      <vt:lpstr>Pragmatic Approach to Smart Cities</vt:lpstr>
      <vt:lpstr>Why is mitigation of risk important?</vt:lpstr>
      <vt:lpstr>Why is mitigation of risk important?</vt:lpstr>
      <vt:lpstr>Consumer Trust: #1 Priority</vt:lpstr>
      <vt:lpstr>IoT success depends on these 4 pillars</vt:lpstr>
      <vt:lpstr>Thank You   Ankush Johar, Director, Wireless Federation aj@wirelessfederation.com +44 207 993 0067 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224</cp:revision>
  <cp:lastPrinted>2015-01-19T16:17:40Z</cp:lastPrinted>
  <dcterms:created xsi:type="dcterms:W3CDTF">2014-09-01T15:38:30Z</dcterms:created>
  <dcterms:modified xsi:type="dcterms:W3CDTF">2015-12-16T19:40:47Z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0x010100D9B5989F9A51A14686E61F393B261DFC</vt:lpwstr>
  </property>
</Properties>
</file>