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03" r:id="rId10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immer@cab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ba.org/CABA/Research/Zero-Net-Energy-Buildings.asp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ba.org/lcci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4208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ITU Green Standards Week</a:t>
            </a:r>
            <a:br>
              <a:rPr lang="en-US" sz="2800" dirty="0" smtClean="0"/>
            </a:br>
            <a:r>
              <a:rPr lang="en-US" sz="2800" dirty="0" smtClean="0"/>
              <a:t>Nassau, The Bahamas 14-18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969001"/>
            <a:ext cx="9144000" cy="3202433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err="1" smtClean="0"/>
              <a:t>IoT</a:t>
            </a:r>
            <a:r>
              <a:rPr lang="en-US" sz="12800" b="1" dirty="0" smtClean="0"/>
              <a:t> IN SMART SUSTAINABLE CITIES:</a:t>
            </a:r>
          </a:p>
          <a:p>
            <a:pPr marL="0" indent="0" algn="ctr">
              <a:buNone/>
            </a:pPr>
            <a:r>
              <a:rPr lang="en-US" sz="12800" b="1" dirty="0" smtClean="0"/>
              <a:t>A NEW AGE OF SMARTER LIVING</a:t>
            </a:r>
          </a:p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r>
              <a:rPr lang="en-US" sz="12800" b="1" dirty="0" smtClean="0"/>
              <a:t>Ronald J. Zimmer, CAE</a:t>
            </a:r>
          </a:p>
          <a:p>
            <a:pPr marL="0" indent="0" algn="ctr">
              <a:buNone/>
            </a:pPr>
            <a:r>
              <a:rPr lang="en-US" sz="12800" b="1" dirty="0" smtClean="0"/>
              <a:t>President &amp; CEO</a:t>
            </a:r>
          </a:p>
          <a:p>
            <a:pPr marL="0" indent="0" algn="ctr">
              <a:buNone/>
            </a:pPr>
            <a:r>
              <a:rPr lang="en-US" sz="12800" b="1" dirty="0" smtClean="0"/>
              <a:t>CABA (Continental Automated Building Association)</a:t>
            </a:r>
          </a:p>
          <a:p>
            <a:pPr marL="0" indent="0" algn="ctr">
              <a:buNone/>
            </a:pPr>
            <a:r>
              <a:rPr lang="en-US" sz="12800" b="1" dirty="0" smtClean="0">
                <a:hlinkClick r:id="rId3"/>
              </a:rPr>
              <a:t>zimmer@caba.org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496422"/>
            <a:ext cx="557863" cy="4299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 algn="ctr">
                <a:defRPr/>
              </a:pPr>
              <a:t>2</a:t>
            </a:fld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220" y="4671785"/>
            <a:ext cx="72612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CABA Vision Statement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081" y="5093892"/>
            <a:ext cx="77595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“CABA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accelerates growth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connected home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intelligent buildings sectors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8617" y="1044242"/>
            <a:ext cx="8373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5530" y="4672463"/>
            <a:ext cx="82072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33888" y="501730"/>
            <a:ext cx="8598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CABA Board of Directors</a:t>
            </a:r>
            <a:endParaRPr lang="en-US" alt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9" y="1100823"/>
            <a:ext cx="8101190" cy="353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496422"/>
            <a:ext cx="557863" cy="4299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 algn="ctr">
                <a:defRPr/>
              </a:pPr>
              <a:t>3</a:t>
            </a:fld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24800" y="6364288"/>
            <a:ext cx="13001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1" y="1400644"/>
            <a:ext cx="2592161" cy="34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6" y="1443189"/>
            <a:ext cx="2952218" cy="44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96" y="1400644"/>
            <a:ext cx="2868395" cy="34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66" y="2383624"/>
            <a:ext cx="2602956" cy="2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5" y="1408014"/>
            <a:ext cx="2490176" cy="34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69" y="2180678"/>
            <a:ext cx="2690812" cy="29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77151" y="5107168"/>
            <a:ext cx="79368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59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759325" algn="r"/>
              </a:tabLs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anose="020B0604020202020204" pitchFamily="34" charset="0"/>
              </a:rPr>
              <a:t>A very high proportion of energy savings will need to come from buildings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759325" algn="r"/>
              </a:tabLs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rial" pitchFamily="34" charset="0"/>
              </a:rPr>
              <a:t>Much of this needs to come from buildings that already exist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0587"/>
            <a:ext cx="9117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568" y="1559372"/>
            <a:ext cx="227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% of all Energy used in Buildings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2196" y="1559372"/>
            <a:ext cx="252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Target for Reduction in CO2 Emissions by 2050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9501" y="152952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% of 2050 Building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Stock already built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5308" y="312879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9815" y="315492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62940" y="290533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40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072" y="6396113"/>
            <a:ext cx="91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BSRIA - Market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Generation-Z Expectations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Smart, Reduced Carbon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6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496422"/>
            <a:ext cx="557863" cy="4299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 algn="ctr">
                <a:defRPr/>
              </a:pPr>
              <a:t>4</a:t>
            </a:fld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4" y="470313"/>
            <a:ext cx="910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	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Smart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2" name="Group 2061"/>
          <p:cNvGrpSpPr/>
          <p:nvPr/>
        </p:nvGrpSpPr>
        <p:grpSpPr>
          <a:xfrm>
            <a:off x="299035" y="914604"/>
            <a:ext cx="8494095" cy="4927815"/>
            <a:chOff x="146050" y="1447275"/>
            <a:chExt cx="8818880" cy="5052268"/>
          </a:xfrm>
        </p:grpSpPr>
        <p:grpSp>
          <p:nvGrpSpPr>
            <p:cNvPr id="2060" name="Group 2059"/>
            <p:cNvGrpSpPr/>
            <p:nvPr/>
          </p:nvGrpSpPr>
          <p:grpSpPr>
            <a:xfrm>
              <a:off x="146050" y="1447275"/>
              <a:ext cx="8818880" cy="4853685"/>
              <a:chOff x="146050" y="1457908"/>
              <a:chExt cx="8818880" cy="4853685"/>
            </a:xfrm>
          </p:grpSpPr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419735" y="1457908"/>
                <a:ext cx="8545195" cy="3059270"/>
                <a:chOff x="661" y="1576"/>
                <a:chExt cx="13457" cy="4818"/>
              </a:xfrm>
            </p:grpSpPr>
            <p:sp>
              <p:nvSpPr>
                <p:cNvPr id="2055" name="Freeform 45"/>
                <p:cNvSpPr>
                  <a:spLocks/>
                </p:cNvSpPr>
                <p:nvPr/>
              </p:nvSpPr>
              <p:spPr bwMode="auto">
                <a:xfrm>
                  <a:off x="661" y="1576"/>
                  <a:ext cx="13457" cy="4818"/>
                </a:xfrm>
                <a:custGeom>
                  <a:avLst/>
                  <a:gdLst>
                    <a:gd name="T0" fmla="+- 0 12200 661"/>
                    <a:gd name="T1" fmla="*/ T0 w 13457"/>
                    <a:gd name="T2" fmla="+- 0 1576 1576"/>
                    <a:gd name="T3" fmla="*/ 1576 h 4818"/>
                    <a:gd name="T4" fmla="+- 0 12200 661"/>
                    <a:gd name="T5" fmla="*/ T4 w 13457"/>
                    <a:gd name="T6" fmla="+- 0 2090 1576"/>
                    <a:gd name="T7" fmla="*/ 2090 h 4818"/>
                    <a:gd name="T8" fmla="+- 0 11220 661"/>
                    <a:gd name="T9" fmla="*/ T8 w 13457"/>
                    <a:gd name="T10" fmla="+- 0 2128 1576"/>
                    <a:gd name="T11" fmla="*/ 2128 h 4818"/>
                    <a:gd name="T12" fmla="+- 0 10267 661"/>
                    <a:gd name="T13" fmla="*/ T12 w 13457"/>
                    <a:gd name="T14" fmla="+- 0 2179 1576"/>
                    <a:gd name="T15" fmla="*/ 2179 h 4818"/>
                    <a:gd name="T16" fmla="+- 0 9346 661"/>
                    <a:gd name="T17" fmla="*/ T16 w 13457"/>
                    <a:gd name="T18" fmla="+- 0 2245 1576"/>
                    <a:gd name="T19" fmla="*/ 2245 h 4818"/>
                    <a:gd name="T20" fmla="+- 0 8457 661"/>
                    <a:gd name="T21" fmla="*/ T20 w 13457"/>
                    <a:gd name="T22" fmla="+- 0 2323 1576"/>
                    <a:gd name="T23" fmla="*/ 2323 h 4818"/>
                    <a:gd name="T24" fmla="+- 0 7603 661"/>
                    <a:gd name="T25" fmla="*/ T24 w 13457"/>
                    <a:gd name="T26" fmla="+- 0 2414 1576"/>
                    <a:gd name="T27" fmla="*/ 2414 h 4818"/>
                    <a:gd name="T28" fmla="+- 0 6787 661"/>
                    <a:gd name="T29" fmla="*/ T28 w 13457"/>
                    <a:gd name="T30" fmla="+- 0 2517 1576"/>
                    <a:gd name="T31" fmla="*/ 2517 h 4818"/>
                    <a:gd name="T32" fmla="+- 0 6011 661"/>
                    <a:gd name="T33" fmla="*/ T32 w 13457"/>
                    <a:gd name="T34" fmla="+- 0 2632 1576"/>
                    <a:gd name="T35" fmla="*/ 2632 h 4818"/>
                    <a:gd name="T36" fmla="+- 0 5277 661"/>
                    <a:gd name="T37" fmla="*/ T36 w 13457"/>
                    <a:gd name="T38" fmla="+- 0 2757 1576"/>
                    <a:gd name="T39" fmla="*/ 2757 h 4818"/>
                    <a:gd name="T40" fmla="+- 0 4589 661"/>
                    <a:gd name="T41" fmla="*/ T40 w 13457"/>
                    <a:gd name="T42" fmla="+- 0 2892 1576"/>
                    <a:gd name="T43" fmla="*/ 2892 h 4818"/>
                    <a:gd name="T44" fmla="+- 0 3947 661"/>
                    <a:gd name="T45" fmla="*/ T44 w 13457"/>
                    <a:gd name="T46" fmla="+- 0 3037 1576"/>
                    <a:gd name="T47" fmla="*/ 3037 h 4818"/>
                    <a:gd name="T48" fmla="+- 0 3355 661"/>
                    <a:gd name="T49" fmla="*/ T48 w 13457"/>
                    <a:gd name="T50" fmla="+- 0 3191 1576"/>
                    <a:gd name="T51" fmla="*/ 3191 h 4818"/>
                    <a:gd name="T52" fmla="+- 0 2815 661"/>
                    <a:gd name="T53" fmla="*/ T52 w 13457"/>
                    <a:gd name="T54" fmla="+- 0 3354 1576"/>
                    <a:gd name="T55" fmla="*/ 3354 h 4818"/>
                    <a:gd name="T56" fmla="+- 0 2330 661"/>
                    <a:gd name="T57" fmla="*/ T56 w 13457"/>
                    <a:gd name="T58" fmla="+- 0 3524 1576"/>
                    <a:gd name="T59" fmla="*/ 3524 h 4818"/>
                    <a:gd name="T60" fmla="+- 0 1902 661"/>
                    <a:gd name="T61" fmla="*/ T60 w 13457"/>
                    <a:gd name="T62" fmla="+- 0 3702 1576"/>
                    <a:gd name="T63" fmla="*/ 3702 h 4818"/>
                    <a:gd name="T64" fmla="+- 0 1533 661"/>
                    <a:gd name="T65" fmla="*/ T64 w 13457"/>
                    <a:gd name="T66" fmla="+- 0 3886 1576"/>
                    <a:gd name="T67" fmla="*/ 3886 h 4818"/>
                    <a:gd name="T68" fmla="+- 0 1225 661"/>
                    <a:gd name="T69" fmla="*/ T68 w 13457"/>
                    <a:gd name="T70" fmla="+- 0 4076 1576"/>
                    <a:gd name="T71" fmla="*/ 4076 h 4818"/>
                    <a:gd name="T72" fmla="+- 0 982 661"/>
                    <a:gd name="T73" fmla="*/ T72 w 13457"/>
                    <a:gd name="T74" fmla="+- 0 4272 1576"/>
                    <a:gd name="T75" fmla="*/ 4272 h 4818"/>
                    <a:gd name="T76" fmla="+- 0 805 661"/>
                    <a:gd name="T77" fmla="*/ T76 w 13457"/>
                    <a:gd name="T78" fmla="+- 0 4473 1576"/>
                    <a:gd name="T79" fmla="*/ 4473 h 4818"/>
                    <a:gd name="T80" fmla="+- 0 698 661"/>
                    <a:gd name="T81" fmla="*/ T80 w 13457"/>
                    <a:gd name="T82" fmla="+- 0 4679 1576"/>
                    <a:gd name="T83" fmla="*/ 4679 h 4818"/>
                    <a:gd name="T84" fmla="+- 0 661 661"/>
                    <a:gd name="T85" fmla="*/ T84 w 13457"/>
                    <a:gd name="T86" fmla="+- 0 4888 1576"/>
                    <a:gd name="T87" fmla="*/ 4888 h 4818"/>
                    <a:gd name="T88" fmla="+- 0 661 661"/>
                    <a:gd name="T89" fmla="*/ T88 w 13457"/>
                    <a:gd name="T90" fmla="+- 0 6393 1576"/>
                    <a:gd name="T91" fmla="*/ 6393 h 4818"/>
                    <a:gd name="T92" fmla="+- 0 698 661"/>
                    <a:gd name="T93" fmla="*/ T92 w 13457"/>
                    <a:gd name="T94" fmla="+- 0 6184 1576"/>
                    <a:gd name="T95" fmla="*/ 6184 h 4818"/>
                    <a:gd name="T96" fmla="+- 0 805 661"/>
                    <a:gd name="T97" fmla="*/ T96 w 13457"/>
                    <a:gd name="T98" fmla="+- 0 5979 1576"/>
                    <a:gd name="T99" fmla="*/ 5979 h 4818"/>
                    <a:gd name="T100" fmla="+- 0 982 661"/>
                    <a:gd name="T101" fmla="*/ T100 w 13457"/>
                    <a:gd name="T102" fmla="+- 0 5778 1576"/>
                    <a:gd name="T103" fmla="*/ 5778 h 4818"/>
                    <a:gd name="T104" fmla="+- 0 1225 661"/>
                    <a:gd name="T105" fmla="*/ T104 w 13457"/>
                    <a:gd name="T106" fmla="+- 0 5582 1576"/>
                    <a:gd name="T107" fmla="*/ 5582 h 4818"/>
                    <a:gd name="T108" fmla="+- 0 1533 661"/>
                    <a:gd name="T109" fmla="*/ T108 w 13457"/>
                    <a:gd name="T110" fmla="+- 0 5392 1576"/>
                    <a:gd name="T111" fmla="*/ 5392 h 4818"/>
                    <a:gd name="T112" fmla="+- 0 1902 661"/>
                    <a:gd name="T113" fmla="*/ T112 w 13457"/>
                    <a:gd name="T114" fmla="+- 0 5207 1576"/>
                    <a:gd name="T115" fmla="*/ 5207 h 4818"/>
                    <a:gd name="T116" fmla="+- 0 2330 661"/>
                    <a:gd name="T117" fmla="*/ T116 w 13457"/>
                    <a:gd name="T118" fmla="+- 0 5030 1576"/>
                    <a:gd name="T119" fmla="*/ 5030 h 4818"/>
                    <a:gd name="T120" fmla="+- 0 2815 661"/>
                    <a:gd name="T121" fmla="*/ T120 w 13457"/>
                    <a:gd name="T122" fmla="+- 0 4859 1576"/>
                    <a:gd name="T123" fmla="*/ 4859 h 4818"/>
                    <a:gd name="T124" fmla="+- 0 3355 661"/>
                    <a:gd name="T125" fmla="*/ T124 w 13457"/>
                    <a:gd name="T126" fmla="+- 0 4697 1576"/>
                    <a:gd name="T127" fmla="*/ 4697 h 4818"/>
                    <a:gd name="T128" fmla="+- 0 3947 661"/>
                    <a:gd name="T129" fmla="*/ T128 w 13457"/>
                    <a:gd name="T130" fmla="+- 0 4543 1576"/>
                    <a:gd name="T131" fmla="*/ 4543 h 4818"/>
                    <a:gd name="T132" fmla="+- 0 4589 661"/>
                    <a:gd name="T133" fmla="*/ T132 w 13457"/>
                    <a:gd name="T134" fmla="+- 0 4398 1576"/>
                    <a:gd name="T135" fmla="*/ 4398 h 4818"/>
                    <a:gd name="T136" fmla="+- 0 5277 661"/>
                    <a:gd name="T137" fmla="*/ T136 w 13457"/>
                    <a:gd name="T138" fmla="+- 0 4263 1576"/>
                    <a:gd name="T139" fmla="*/ 4263 h 4818"/>
                    <a:gd name="T140" fmla="+- 0 6011 661"/>
                    <a:gd name="T141" fmla="*/ T140 w 13457"/>
                    <a:gd name="T142" fmla="+- 0 4138 1576"/>
                    <a:gd name="T143" fmla="*/ 4138 h 4818"/>
                    <a:gd name="T144" fmla="+- 0 6787 661"/>
                    <a:gd name="T145" fmla="*/ T144 w 13457"/>
                    <a:gd name="T146" fmla="+- 0 4023 1576"/>
                    <a:gd name="T147" fmla="*/ 4023 h 4818"/>
                    <a:gd name="T148" fmla="+- 0 7603 661"/>
                    <a:gd name="T149" fmla="*/ T148 w 13457"/>
                    <a:gd name="T150" fmla="+- 0 3920 1576"/>
                    <a:gd name="T151" fmla="*/ 3920 h 4818"/>
                    <a:gd name="T152" fmla="+- 0 8457 661"/>
                    <a:gd name="T153" fmla="*/ T152 w 13457"/>
                    <a:gd name="T154" fmla="+- 0 3829 1576"/>
                    <a:gd name="T155" fmla="*/ 3829 h 4818"/>
                    <a:gd name="T156" fmla="+- 0 9346 661"/>
                    <a:gd name="T157" fmla="*/ T156 w 13457"/>
                    <a:gd name="T158" fmla="+- 0 3751 1576"/>
                    <a:gd name="T159" fmla="*/ 3751 h 4818"/>
                    <a:gd name="T160" fmla="+- 0 10267 661"/>
                    <a:gd name="T161" fmla="*/ T160 w 13457"/>
                    <a:gd name="T162" fmla="+- 0 3685 1576"/>
                    <a:gd name="T163" fmla="*/ 3685 h 4818"/>
                    <a:gd name="T164" fmla="+- 0 11220 661"/>
                    <a:gd name="T165" fmla="*/ T164 w 13457"/>
                    <a:gd name="T166" fmla="+- 0 3634 1576"/>
                    <a:gd name="T167" fmla="*/ 3634 h 4818"/>
                    <a:gd name="T168" fmla="+- 0 12200 661"/>
                    <a:gd name="T169" fmla="*/ T168 w 13457"/>
                    <a:gd name="T170" fmla="+- 0 3596 1576"/>
                    <a:gd name="T171" fmla="*/ 3596 h 4818"/>
                    <a:gd name="T172" fmla="+- 0 12961 661"/>
                    <a:gd name="T173" fmla="*/ T172 w 13457"/>
                    <a:gd name="T174" fmla="+- 0 3596 1576"/>
                    <a:gd name="T175" fmla="*/ 3596 h 4818"/>
                    <a:gd name="T176" fmla="+- 0 14118 661"/>
                    <a:gd name="T177" fmla="*/ T176 w 13457"/>
                    <a:gd name="T178" fmla="+- 0 2814 1576"/>
                    <a:gd name="T179" fmla="*/ 2814 h 4818"/>
                    <a:gd name="T180" fmla="+- 0 12200 661"/>
                    <a:gd name="T181" fmla="*/ T180 w 13457"/>
                    <a:gd name="T182" fmla="+- 0 1576 1576"/>
                    <a:gd name="T183" fmla="*/ 1576 h 48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</a:cxnLst>
                  <a:rect l="0" t="0" r="r" b="b"/>
                  <a:pathLst>
                    <a:path w="13457" h="4818">
                      <a:moveTo>
                        <a:pt x="11539" y="0"/>
                      </a:moveTo>
                      <a:lnTo>
                        <a:pt x="11539" y="514"/>
                      </a:lnTo>
                      <a:lnTo>
                        <a:pt x="10559" y="552"/>
                      </a:lnTo>
                      <a:lnTo>
                        <a:pt x="9606" y="603"/>
                      </a:lnTo>
                      <a:lnTo>
                        <a:pt x="8685" y="669"/>
                      </a:lnTo>
                      <a:lnTo>
                        <a:pt x="7796" y="747"/>
                      </a:lnTo>
                      <a:lnTo>
                        <a:pt x="6942" y="838"/>
                      </a:lnTo>
                      <a:lnTo>
                        <a:pt x="6126" y="941"/>
                      </a:lnTo>
                      <a:lnTo>
                        <a:pt x="5350" y="1056"/>
                      </a:lnTo>
                      <a:lnTo>
                        <a:pt x="4616" y="1181"/>
                      </a:lnTo>
                      <a:lnTo>
                        <a:pt x="3928" y="1316"/>
                      </a:lnTo>
                      <a:lnTo>
                        <a:pt x="3286" y="1461"/>
                      </a:lnTo>
                      <a:lnTo>
                        <a:pt x="2694" y="1615"/>
                      </a:lnTo>
                      <a:lnTo>
                        <a:pt x="2154" y="1778"/>
                      </a:lnTo>
                      <a:lnTo>
                        <a:pt x="1669" y="1948"/>
                      </a:lnTo>
                      <a:lnTo>
                        <a:pt x="1241" y="2126"/>
                      </a:lnTo>
                      <a:lnTo>
                        <a:pt x="872" y="2310"/>
                      </a:lnTo>
                      <a:lnTo>
                        <a:pt x="564" y="2500"/>
                      </a:lnTo>
                      <a:lnTo>
                        <a:pt x="321" y="2696"/>
                      </a:lnTo>
                      <a:lnTo>
                        <a:pt x="144" y="2897"/>
                      </a:lnTo>
                      <a:lnTo>
                        <a:pt x="37" y="3103"/>
                      </a:lnTo>
                      <a:lnTo>
                        <a:pt x="0" y="3312"/>
                      </a:lnTo>
                      <a:lnTo>
                        <a:pt x="0" y="4817"/>
                      </a:lnTo>
                      <a:lnTo>
                        <a:pt x="37" y="4608"/>
                      </a:lnTo>
                      <a:lnTo>
                        <a:pt x="144" y="4403"/>
                      </a:lnTo>
                      <a:lnTo>
                        <a:pt x="321" y="4202"/>
                      </a:lnTo>
                      <a:lnTo>
                        <a:pt x="564" y="4006"/>
                      </a:lnTo>
                      <a:lnTo>
                        <a:pt x="872" y="3816"/>
                      </a:lnTo>
                      <a:lnTo>
                        <a:pt x="1241" y="3631"/>
                      </a:lnTo>
                      <a:lnTo>
                        <a:pt x="1669" y="3454"/>
                      </a:lnTo>
                      <a:lnTo>
                        <a:pt x="2154" y="3283"/>
                      </a:lnTo>
                      <a:lnTo>
                        <a:pt x="2694" y="3121"/>
                      </a:lnTo>
                      <a:lnTo>
                        <a:pt x="3286" y="2967"/>
                      </a:lnTo>
                      <a:lnTo>
                        <a:pt x="3928" y="2822"/>
                      </a:lnTo>
                      <a:lnTo>
                        <a:pt x="4616" y="2687"/>
                      </a:lnTo>
                      <a:lnTo>
                        <a:pt x="5350" y="2562"/>
                      </a:lnTo>
                      <a:lnTo>
                        <a:pt x="6126" y="2447"/>
                      </a:lnTo>
                      <a:lnTo>
                        <a:pt x="6942" y="2344"/>
                      </a:lnTo>
                      <a:lnTo>
                        <a:pt x="7796" y="2253"/>
                      </a:lnTo>
                      <a:lnTo>
                        <a:pt x="8685" y="2175"/>
                      </a:lnTo>
                      <a:lnTo>
                        <a:pt x="9606" y="2109"/>
                      </a:lnTo>
                      <a:lnTo>
                        <a:pt x="10559" y="2058"/>
                      </a:lnTo>
                      <a:lnTo>
                        <a:pt x="11539" y="2020"/>
                      </a:lnTo>
                      <a:lnTo>
                        <a:pt x="12300" y="2020"/>
                      </a:lnTo>
                      <a:lnTo>
                        <a:pt x="13457" y="1238"/>
                      </a:lnTo>
                      <a:lnTo>
                        <a:pt x="11539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7" name="Freeform 44"/>
                <p:cNvSpPr>
                  <a:spLocks/>
                </p:cNvSpPr>
                <p:nvPr/>
              </p:nvSpPr>
              <p:spPr bwMode="auto">
                <a:xfrm>
                  <a:off x="661" y="1576"/>
                  <a:ext cx="13457" cy="4818"/>
                </a:xfrm>
                <a:custGeom>
                  <a:avLst/>
                  <a:gdLst>
                    <a:gd name="T0" fmla="+- 0 12961 661"/>
                    <a:gd name="T1" fmla="*/ T0 w 13457"/>
                    <a:gd name="T2" fmla="+- 0 3596 1576"/>
                    <a:gd name="T3" fmla="*/ 3596 h 4818"/>
                    <a:gd name="T4" fmla="+- 0 12200 661"/>
                    <a:gd name="T5" fmla="*/ T4 w 13457"/>
                    <a:gd name="T6" fmla="+- 0 3596 1576"/>
                    <a:gd name="T7" fmla="*/ 3596 h 4818"/>
                    <a:gd name="T8" fmla="+- 0 12200 661"/>
                    <a:gd name="T9" fmla="*/ T8 w 13457"/>
                    <a:gd name="T10" fmla="+- 0 4111 1576"/>
                    <a:gd name="T11" fmla="*/ 4111 h 4818"/>
                    <a:gd name="T12" fmla="+- 0 12961 661"/>
                    <a:gd name="T13" fmla="*/ T12 w 13457"/>
                    <a:gd name="T14" fmla="+- 0 3596 1576"/>
                    <a:gd name="T15" fmla="*/ 3596 h 48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3457" h="4818">
                      <a:moveTo>
                        <a:pt x="12300" y="2020"/>
                      </a:moveTo>
                      <a:lnTo>
                        <a:pt x="11539" y="2020"/>
                      </a:lnTo>
                      <a:lnTo>
                        <a:pt x="11539" y="2535"/>
                      </a:lnTo>
                      <a:lnTo>
                        <a:pt x="12300" y="202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421005" y="4039047"/>
                <a:ext cx="8543925" cy="2272546"/>
                <a:chOff x="663" y="5641"/>
                <a:chExt cx="13455" cy="3579"/>
              </a:xfrm>
            </p:grpSpPr>
            <p:sp>
              <p:nvSpPr>
                <p:cNvPr id="2054" name="Freeform 42"/>
                <p:cNvSpPr>
                  <a:spLocks/>
                </p:cNvSpPr>
                <p:nvPr/>
              </p:nvSpPr>
              <p:spPr bwMode="auto">
                <a:xfrm>
                  <a:off x="663" y="5641"/>
                  <a:ext cx="13455" cy="3579"/>
                </a:xfrm>
                <a:custGeom>
                  <a:avLst/>
                  <a:gdLst>
                    <a:gd name="T0" fmla="+- 0 1148 663"/>
                    <a:gd name="T1" fmla="*/ T0 w 13455"/>
                    <a:gd name="T2" fmla="+- 0 5641 5641"/>
                    <a:gd name="T3" fmla="*/ 5641 h 3579"/>
                    <a:gd name="T4" fmla="+- 0 896 663"/>
                    <a:gd name="T5" fmla="*/ T4 w 13455"/>
                    <a:gd name="T6" fmla="+- 0 5867 5641"/>
                    <a:gd name="T7" fmla="*/ 5867 h 3579"/>
                    <a:gd name="T8" fmla="+- 0 736 663"/>
                    <a:gd name="T9" fmla="*/ T8 w 13455"/>
                    <a:gd name="T10" fmla="+- 0 6092 5641"/>
                    <a:gd name="T11" fmla="*/ 6092 h 3579"/>
                    <a:gd name="T12" fmla="+- 0 663 663"/>
                    <a:gd name="T13" fmla="*/ T12 w 13455"/>
                    <a:gd name="T14" fmla="+- 0 6317 5641"/>
                    <a:gd name="T15" fmla="*/ 6317 h 3579"/>
                    <a:gd name="T16" fmla="+- 0 676 663"/>
                    <a:gd name="T17" fmla="*/ T16 w 13455"/>
                    <a:gd name="T18" fmla="+- 0 6540 5641"/>
                    <a:gd name="T19" fmla="*/ 6540 h 3579"/>
                    <a:gd name="T20" fmla="+- 0 771 663"/>
                    <a:gd name="T21" fmla="*/ T20 w 13455"/>
                    <a:gd name="T22" fmla="+- 0 6760 5641"/>
                    <a:gd name="T23" fmla="*/ 6760 h 3579"/>
                    <a:gd name="T24" fmla="+- 0 948 663"/>
                    <a:gd name="T25" fmla="*/ T24 w 13455"/>
                    <a:gd name="T26" fmla="+- 0 6976 5641"/>
                    <a:gd name="T27" fmla="*/ 6976 h 3579"/>
                    <a:gd name="T28" fmla="+- 0 1202 663"/>
                    <a:gd name="T29" fmla="*/ T28 w 13455"/>
                    <a:gd name="T30" fmla="+- 0 7188 5641"/>
                    <a:gd name="T31" fmla="*/ 7188 h 3579"/>
                    <a:gd name="T32" fmla="+- 0 1533 663"/>
                    <a:gd name="T33" fmla="*/ T32 w 13455"/>
                    <a:gd name="T34" fmla="+- 0 7395 5641"/>
                    <a:gd name="T35" fmla="*/ 7395 h 3579"/>
                    <a:gd name="T36" fmla="+- 0 1937 663"/>
                    <a:gd name="T37" fmla="*/ T36 w 13455"/>
                    <a:gd name="T38" fmla="+- 0 7595 5641"/>
                    <a:gd name="T39" fmla="*/ 7595 h 3579"/>
                    <a:gd name="T40" fmla="+- 0 2412 663"/>
                    <a:gd name="T41" fmla="*/ T40 w 13455"/>
                    <a:gd name="T42" fmla="+- 0 7787 5641"/>
                    <a:gd name="T43" fmla="*/ 7787 h 3579"/>
                    <a:gd name="T44" fmla="+- 0 2955 663"/>
                    <a:gd name="T45" fmla="*/ T44 w 13455"/>
                    <a:gd name="T46" fmla="+- 0 7972 5641"/>
                    <a:gd name="T47" fmla="*/ 7972 h 3579"/>
                    <a:gd name="T48" fmla="+- 0 3565 663"/>
                    <a:gd name="T49" fmla="*/ T48 w 13455"/>
                    <a:gd name="T50" fmla="+- 0 8147 5641"/>
                    <a:gd name="T51" fmla="*/ 8147 h 3579"/>
                    <a:gd name="T52" fmla="+- 0 4238 663"/>
                    <a:gd name="T53" fmla="*/ T52 w 13455"/>
                    <a:gd name="T54" fmla="+- 0 8313 5641"/>
                    <a:gd name="T55" fmla="*/ 8313 h 3579"/>
                    <a:gd name="T56" fmla="+- 0 4972 663"/>
                    <a:gd name="T57" fmla="*/ T56 w 13455"/>
                    <a:gd name="T58" fmla="+- 0 8467 5641"/>
                    <a:gd name="T59" fmla="*/ 8467 h 3579"/>
                    <a:gd name="T60" fmla="+- 0 5766 663"/>
                    <a:gd name="T61" fmla="*/ T60 w 13455"/>
                    <a:gd name="T62" fmla="+- 0 8610 5641"/>
                    <a:gd name="T63" fmla="*/ 8610 h 3579"/>
                    <a:gd name="T64" fmla="+- 0 6616 663"/>
                    <a:gd name="T65" fmla="*/ T64 w 13455"/>
                    <a:gd name="T66" fmla="+- 0 8741 5641"/>
                    <a:gd name="T67" fmla="*/ 8741 h 3579"/>
                    <a:gd name="T68" fmla="+- 0 7520 663"/>
                    <a:gd name="T69" fmla="*/ T68 w 13455"/>
                    <a:gd name="T70" fmla="+- 0 8857 5641"/>
                    <a:gd name="T71" fmla="*/ 8857 h 3579"/>
                    <a:gd name="T72" fmla="+- 0 8476 663"/>
                    <a:gd name="T73" fmla="*/ T72 w 13455"/>
                    <a:gd name="T74" fmla="+- 0 8960 5641"/>
                    <a:gd name="T75" fmla="*/ 8960 h 3579"/>
                    <a:gd name="T76" fmla="+- 0 9481 663"/>
                    <a:gd name="T77" fmla="*/ T76 w 13455"/>
                    <a:gd name="T78" fmla="+- 0 9047 5641"/>
                    <a:gd name="T79" fmla="*/ 9047 h 3579"/>
                    <a:gd name="T80" fmla="+- 0 10533 663"/>
                    <a:gd name="T81" fmla="*/ T80 w 13455"/>
                    <a:gd name="T82" fmla="+- 0 9117 5641"/>
                    <a:gd name="T83" fmla="*/ 9117 h 3579"/>
                    <a:gd name="T84" fmla="+- 0 10708 663"/>
                    <a:gd name="T85" fmla="*/ T84 w 13455"/>
                    <a:gd name="T86" fmla="+- 0 9127 5641"/>
                    <a:gd name="T87" fmla="*/ 9127 h 3579"/>
                    <a:gd name="T88" fmla="+- 0 11772 663"/>
                    <a:gd name="T89" fmla="*/ T88 w 13455"/>
                    <a:gd name="T90" fmla="+- 0 9176 5641"/>
                    <a:gd name="T91" fmla="*/ 9176 h 3579"/>
                    <a:gd name="T92" fmla="+- 0 12849 663"/>
                    <a:gd name="T93" fmla="*/ T92 w 13455"/>
                    <a:gd name="T94" fmla="+- 0 9207 5641"/>
                    <a:gd name="T95" fmla="*/ 9207 h 3579"/>
                    <a:gd name="T96" fmla="+- 0 14118 663"/>
                    <a:gd name="T97" fmla="*/ T96 w 13455"/>
                    <a:gd name="T98" fmla="+- 0 9220 5641"/>
                    <a:gd name="T99" fmla="*/ 9220 h 3579"/>
                    <a:gd name="T100" fmla="+- 0 14118 663"/>
                    <a:gd name="T101" fmla="*/ T100 w 13455"/>
                    <a:gd name="T102" fmla="+- 0 7714 5641"/>
                    <a:gd name="T103" fmla="*/ 7714 h 3579"/>
                    <a:gd name="T104" fmla="+- 0 13216 663"/>
                    <a:gd name="T105" fmla="*/ T104 w 13455"/>
                    <a:gd name="T106" fmla="+- 0 7707 5641"/>
                    <a:gd name="T107" fmla="*/ 7707 h 3579"/>
                    <a:gd name="T108" fmla="+- 0 12328 663"/>
                    <a:gd name="T109" fmla="*/ T108 w 13455"/>
                    <a:gd name="T110" fmla="+- 0 7689 5641"/>
                    <a:gd name="T111" fmla="*/ 7689 h 3579"/>
                    <a:gd name="T112" fmla="+- 0 11455 663"/>
                    <a:gd name="T113" fmla="*/ T112 w 13455"/>
                    <a:gd name="T114" fmla="+- 0 7658 5641"/>
                    <a:gd name="T115" fmla="*/ 7658 h 3579"/>
                    <a:gd name="T116" fmla="+- 0 10600 663"/>
                    <a:gd name="T117" fmla="*/ T116 w 13455"/>
                    <a:gd name="T118" fmla="+- 0 7616 5641"/>
                    <a:gd name="T119" fmla="*/ 7616 h 3579"/>
                    <a:gd name="T120" fmla="+- 0 9765 663"/>
                    <a:gd name="T121" fmla="*/ T120 w 13455"/>
                    <a:gd name="T122" fmla="+- 0 7562 5641"/>
                    <a:gd name="T123" fmla="*/ 7562 h 3579"/>
                    <a:gd name="T124" fmla="+- 0 8952 663"/>
                    <a:gd name="T125" fmla="*/ T124 w 13455"/>
                    <a:gd name="T126" fmla="+- 0 7498 5641"/>
                    <a:gd name="T127" fmla="*/ 7498 h 3579"/>
                    <a:gd name="T128" fmla="+- 0 8164 663"/>
                    <a:gd name="T129" fmla="*/ T128 w 13455"/>
                    <a:gd name="T130" fmla="+- 0 7422 5641"/>
                    <a:gd name="T131" fmla="*/ 7422 h 3579"/>
                    <a:gd name="T132" fmla="+- 0 7402 663"/>
                    <a:gd name="T133" fmla="*/ T132 w 13455"/>
                    <a:gd name="T134" fmla="+- 0 7337 5641"/>
                    <a:gd name="T135" fmla="*/ 7337 h 3579"/>
                    <a:gd name="T136" fmla="+- 0 6670 663"/>
                    <a:gd name="T137" fmla="*/ T136 w 13455"/>
                    <a:gd name="T138" fmla="+- 0 7241 5641"/>
                    <a:gd name="T139" fmla="*/ 7241 h 3579"/>
                    <a:gd name="T140" fmla="+- 0 5968 663"/>
                    <a:gd name="T141" fmla="*/ T140 w 13455"/>
                    <a:gd name="T142" fmla="+- 0 7137 5641"/>
                    <a:gd name="T143" fmla="*/ 7137 h 3579"/>
                    <a:gd name="T144" fmla="+- 0 5300 663"/>
                    <a:gd name="T145" fmla="*/ T144 w 13455"/>
                    <a:gd name="T146" fmla="+- 0 7022 5641"/>
                    <a:gd name="T147" fmla="*/ 7022 h 3579"/>
                    <a:gd name="T148" fmla="+- 0 4667 663"/>
                    <a:gd name="T149" fmla="*/ T148 w 13455"/>
                    <a:gd name="T150" fmla="+- 0 6900 5641"/>
                    <a:gd name="T151" fmla="*/ 6900 h 3579"/>
                    <a:gd name="T152" fmla="+- 0 4072 663"/>
                    <a:gd name="T153" fmla="*/ T152 w 13455"/>
                    <a:gd name="T154" fmla="+- 0 6768 5641"/>
                    <a:gd name="T155" fmla="*/ 6768 h 3579"/>
                    <a:gd name="T156" fmla="+- 0 3516 663"/>
                    <a:gd name="T157" fmla="*/ T156 w 13455"/>
                    <a:gd name="T158" fmla="+- 0 6629 5641"/>
                    <a:gd name="T159" fmla="*/ 6629 h 3579"/>
                    <a:gd name="T160" fmla="+- 0 3003 663"/>
                    <a:gd name="T161" fmla="*/ T160 w 13455"/>
                    <a:gd name="T162" fmla="+- 0 6481 5641"/>
                    <a:gd name="T163" fmla="*/ 6481 h 3579"/>
                    <a:gd name="T164" fmla="+- 0 2535 663"/>
                    <a:gd name="T165" fmla="*/ T164 w 13455"/>
                    <a:gd name="T166" fmla="+- 0 6327 5641"/>
                    <a:gd name="T167" fmla="*/ 6327 h 3579"/>
                    <a:gd name="T168" fmla="+- 0 2112 663"/>
                    <a:gd name="T169" fmla="*/ T168 w 13455"/>
                    <a:gd name="T170" fmla="+- 0 6165 5641"/>
                    <a:gd name="T171" fmla="*/ 6165 h 3579"/>
                    <a:gd name="T172" fmla="+- 0 1739 663"/>
                    <a:gd name="T173" fmla="*/ T172 w 13455"/>
                    <a:gd name="T174" fmla="+- 0 5996 5641"/>
                    <a:gd name="T175" fmla="*/ 5996 h 3579"/>
                    <a:gd name="T176" fmla="+- 0 1417 663"/>
                    <a:gd name="T177" fmla="*/ T176 w 13455"/>
                    <a:gd name="T178" fmla="+- 0 5821 5641"/>
                    <a:gd name="T179" fmla="*/ 5821 h 3579"/>
                    <a:gd name="T180" fmla="+- 0 1148 663"/>
                    <a:gd name="T181" fmla="*/ T180 w 13455"/>
                    <a:gd name="T182" fmla="+- 0 5641 5641"/>
                    <a:gd name="T183" fmla="*/ 5641 h 35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</a:cxnLst>
                  <a:rect l="0" t="0" r="r" b="b"/>
                  <a:pathLst>
                    <a:path w="13455" h="3579">
                      <a:moveTo>
                        <a:pt x="485" y="0"/>
                      </a:moveTo>
                      <a:lnTo>
                        <a:pt x="233" y="226"/>
                      </a:lnTo>
                      <a:lnTo>
                        <a:pt x="73" y="451"/>
                      </a:lnTo>
                      <a:lnTo>
                        <a:pt x="0" y="676"/>
                      </a:lnTo>
                      <a:lnTo>
                        <a:pt x="13" y="899"/>
                      </a:lnTo>
                      <a:lnTo>
                        <a:pt x="108" y="1119"/>
                      </a:lnTo>
                      <a:lnTo>
                        <a:pt x="285" y="1335"/>
                      </a:lnTo>
                      <a:lnTo>
                        <a:pt x="539" y="1547"/>
                      </a:lnTo>
                      <a:lnTo>
                        <a:pt x="870" y="1754"/>
                      </a:lnTo>
                      <a:lnTo>
                        <a:pt x="1274" y="1954"/>
                      </a:lnTo>
                      <a:lnTo>
                        <a:pt x="1749" y="2146"/>
                      </a:lnTo>
                      <a:lnTo>
                        <a:pt x="2292" y="2331"/>
                      </a:lnTo>
                      <a:lnTo>
                        <a:pt x="2902" y="2506"/>
                      </a:lnTo>
                      <a:lnTo>
                        <a:pt x="3575" y="2672"/>
                      </a:lnTo>
                      <a:lnTo>
                        <a:pt x="4309" y="2826"/>
                      </a:lnTo>
                      <a:lnTo>
                        <a:pt x="5103" y="2969"/>
                      </a:lnTo>
                      <a:lnTo>
                        <a:pt x="5953" y="3100"/>
                      </a:lnTo>
                      <a:lnTo>
                        <a:pt x="6857" y="3216"/>
                      </a:lnTo>
                      <a:lnTo>
                        <a:pt x="7813" y="3319"/>
                      </a:lnTo>
                      <a:lnTo>
                        <a:pt x="8818" y="3406"/>
                      </a:lnTo>
                      <a:lnTo>
                        <a:pt x="9870" y="3476"/>
                      </a:lnTo>
                      <a:lnTo>
                        <a:pt x="10045" y="3486"/>
                      </a:lnTo>
                      <a:lnTo>
                        <a:pt x="11109" y="3535"/>
                      </a:lnTo>
                      <a:lnTo>
                        <a:pt x="12186" y="3566"/>
                      </a:lnTo>
                      <a:lnTo>
                        <a:pt x="13455" y="3579"/>
                      </a:lnTo>
                      <a:lnTo>
                        <a:pt x="13455" y="2073"/>
                      </a:lnTo>
                      <a:lnTo>
                        <a:pt x="12553" y="2066"/>
                      </a:lnTo>
                      <a:lnTo>
                        <a:pt x="11665" y="2048"/>
                      </a:lnTo>
                      <a:lnTo>
                        <a:pt x="10792" y="2017"/>
                      </a:lnTo>
                      <a:lnTo>
                        <a:pt x="9937" y="1975"/>
                      </a:lnTo>
                      <a:lnTo>
                        <a:pt x="9102" y="1921"/>
                      </a:lnTo>
                      <a:lnTo>
                        <a:pt x="8289" y="1857"/>
                      </a:lnTo>
                      <a:lnTo>
                        <a:pt x="7501" y="1781"/>
                      </a:lnTo>
                      <a:lnTo>
                        <a:pt x="6739" y="1696"/>
                      </a:lnTo>
                      <a:lnTo>
                        <a:pt x="6007" y="1600"/>
                      </a:lnTo>
                      <a:lnTo>
                        <a:pt x="5305" y="1496"/>
                      </a:lnTo>
                      <a:lnTo>
                        <a:pt x="4637" y="1381"/>
                      </a:lnTo>
                      <a:lnTo>
                        <a:pt x="4004" y="1259"/>
                      </a:lnTo>
                      <a:lnTo>
                        <a:pt x="3409" y="1127"/>
                      </a:lnTo>
                      <a:lnTo>
                        <a:pt x="2853" y="988"/>
                      </a:lnTo>
                      <a:lnTo>
                        <a:pt x="2340" y="840"/>
                      </a:lnTo>
                      <a:lnTo>
                        <a:pt x="1872" y="686"/>
                      </a:lnTo>
                      <a:lnTo>
                        <a:pt x="1449" y="524"/>
                      </a:lnTo>
                      <a:lnTo>
                        <a:pt x="1076" y="355"/>
                      </a:lnTo>
                      <a:lnTo>
                        <a:pt x="754" y="180"/>
                      </a:lnTo>
                      <a:lnTo>
                        <a:pt x="485" y="0"/>
                      </a:lnTo>
                      <a:close/>
                    </a:path>
                  </a:pathLst>
                </a:custGeom>
                <a:solidFill>
                  <a:srgbClr val="CD2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220980" y="2348131"/>
                <a:ext cx="1932305" cy="1088333"/>
                <a:chOff x="348" y="2978"/>
                <a:chExt cx="3043" cy="1714"/>
              </a:xfrm>
            </p:grpSpPr>
            <p:sp>
              <p:nvSpPr>
                <p:cNvPr id="30" name="Freeform 23"/>
                <p:cNvSpPr>
                  <a:spLocks/>
                </p:cNvSpPr>
                <p:nvPr/>
              </p:nvSpPr>
              <p:spPr bwMode="auto">
                <a:xfrm>
                  <a:off x="348" y="2978"/>
                  <a:ext cx="3043" cy="1714"/>
                </a:xfrm>
                <a:custGeom>
                  <a:avLst/>
                  <a:gdLst>
                    <a:gd name="T0" fmla="+- 0 348 348"/>
                    <a:gd name="T1" fmla="*/ T0 w 3043"/>
                    <a:gd name="T2" fmla="+- 0 4692 2978"/>
                    <a:gd name="T3" fmla="*/ 4692 h 1714"/>
                    <a:gd name="T4" fmla="+- 0 3391 348"/>
                    <a:gd name="T5" fmla="*/ T4 w 3043"/>
                    <a:gd name="T6" fmla="+- 0 4692 2978"/>
                    <a:gd name="T7" fmla="*/ 4692 h 1714"/>
                    <a:gd name="T8" fmla="+- 0 3391 348"/>
                    <a:gd name="T9" fmla="*/ T8 w 3043"/>
                    <a:gd name="T10" fmla="+- 0 2978 2978"/>
                    <a:gd name="T11" fmla="*/ 2978 h 1714"/>
                    <a:gd name="T12" fmla="+- 0 348 348"/>
                    <a:gd name="T13" fmla="*/ T12 w 3043"/>
                    <a:gd name="T14" fmla="+- 0 2978 2978"/>
                    <a:gd name="T15" fmla="*/ 2978 h 1714"/>
                    <a:gd name="T16" fmla="+- 0 348 348"/>
                    <a:gd name="T17" fmla="*/ T16 w 3043"/>
                    <a:gd name="T18" fmla="+- 0 4692 2978"/>
                    <a:gd name="T19" fmla="*/ 4692 h 171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043" h="1714">
                      <a:moveTo>
                        <a:pt x="0" y="1714"/>
                      </a:moveTo>
                      <a:lnTo>
                        <a:pt x="3043" y="1714"/>
                      </a:lnTo>
                      <a:lnTo>
                        <a:pt x="3043" y="0"/>
                      </a:lnTo>
                      <a:lnTo>
                        <a:pt x="0" y="0"/>
                      </a:lnTo>
                      <a:lnTo>
                        <a:pt x="0" y="1714"/>
                      </a:lnTo>
                      <a:close/>
                    </a:path>
                  </a:pathLst>
                </a:custGeom>
                <a:noFill/>
                <a:ln w="914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070" name="Picture 2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" y="4870"/>
                  <a:ext cx="2076" cy="19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146050" y="3544408"/>
                <a:ext cx="1327150" cy="1261679"/>
                <a:chOff x="230" y="4862"/>
                <a:chExt cx="2090" cy="1987"/>
              </a:xfrm>
            </p:grpSpPr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230" y="4862"/>
                  <a:ext cx="2090" cy="1987"/>
                </a:xfrm>
                <a:custGeom>
                  <a:avLst/>
                  <a:gdLst>
                    <a:gd name="T0" fmla="+- 0 230 230"/>
                    <a:gd name="T1" fmla="*/ T0 w 2090"/>
                    <a:gd name="T2" fmla="+- 0 6850 4862"/>
                    <a:gd name="T3" fmla="*/ 6850 h 1987"/>
                    <a:gd name="T4" fmla="+- 0 2321 230"/>
                    <a:gd name="T5" fmla="*/ T4 w 2090"/>
                    <a:gd name="T6" fmla="+- 0 6850 4862"/>
                    <a:gd name="T7" fmla="*/ 6850 h 1987"/>
                    <a:gd name="T8" fmla="+- 0 2321 230"/>
                    <a:gd name="T9" fmla="*/ T8 w 2090"/>
                    <a:gd name="T10" fmla="+- 0 4862 4862"/>
                    <a:gd name="T11" fmla="*/ 4862 h 1987"/>
                    <a:gd name="T12" fmla="+- 0 230 230"/>
                    <a:gd name="T13" fmla="*/ T12 w 2090"/>
                    <a:gd name="T14" fmla="+- 0 4862 4862"/>
                    <a:gd name="T15" fmla="*/ 4862 h 1987"/>
                    <a:gd name="T16" fmla="+- 0 230 230"/>
                    <a:gd name="T17" fmla="*/ T16 w 2090"/>
                    <a:gd name="T18" fmla="+- 0 6850 4862"/>
                    <a:gd name="T19" fmla="*/ 6850 h 198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090" h="1987">
                      <a:moveTo>
                        <a:pt x="0" y="1988"/>
                      </a:moveTo>
                      <a:lnTo>
                        <a:pt x="2091" y="1988"/>
                      </a:lnTo>
                      <a:lnTo>
                        <a:pt x="2091" y="0"/>
                      </a:lnTo>
                      <a:lnTo>
                        <a:pt x="0" y="0"/>
                      </a:lnTo>
                      <a:lnTo>
                        <a:pt x="0" y="1988"/>
                      </a:lnTo>
                      <a:close/>
                    </a:path>
                  </a:pathLst>
                </a:custGeom>
                <a:noFill/>
                <a:ln w="914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067" name="Picture 1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87" y="1771"/>
                  <a:ext cx="2242" cy="2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" name="Group 12"/>
              <p:cNvGrpSpPr>
                <a:grpSpLocks/>
              </p:cNvGrpSpPr>
              <p:nvPr/>
            </p:nvGrpSpPr>
            <p:grpSpPr bwMode="auto">
              <a:xfrm>
                <a:off x="6430010" y="1672526"/>
                <a:ext cx="1175385" cy="930861"/>
                <a:chOff x="10126" y="1914"/>
                <a:chExt cx="1851" cy="1466"/>
              </a:xfrm>
            </p:grpSpPr>
            <p:sp>
              <p:nvSpPr>
                <p:cNvPr id="27" name="Freeform 14"/>
                <p:cNvSpPr>
                  <a:spLocks/>
                </p:cNvSpPr>
                <p:nvPr/>
              </p:nvSpPr>
              <p:spPr bwMode="auto">
                <a:xfrm>
                  <a:off x="10126" y="1914"/>
                  <a:ext cx="1851" cy="1466"/>
                </a:xfrm>
                <a:custGeom>
                  <a:avLst/>
                  <a:gdLst>
                    <a:gd name="T0" fmla="+- 0 10126 10126"/>
                    <a:gd name="T1" fmla="*/ T0 w 1851"/>
                    <a:gd name="T2" fmla="+- 0 2436 1914"/>
                    <a:gd name="T3" fmla="*/ 2436 h 1466"/>
                    <a:gd name="T4" fmla="+- 0 11655 10126"/>
                    <a:gd name="T5" fmla="*/ T4 w 1851"/>
                    <a:gd name="T6" fmla="+- 0 1914 1914"/>
                    <a:gd name="T7" fmla="*/ 1914 h 1466"/>
                    <a:gd name="T8" fmla="+- 0 11977 10126"/>
                    <a:gd name="T9" fmla="*/ T8 w 1851"/>
                    <a:gd name="T10" fmla="+- 0 2859 1914"/>
                    <a:gd name="T11" fmla="*/ 2859 h 1466"/>
                    <a:gd name="T12" fmla="+- 0 10448 10126"/>
                    <a:gd name="T13" fmla="*/ T12 w 1851"/>
                    <a:gd name="T14" fmla="+- 0 3380 1914"/>
                    <a:gd name="T15" fmla="*/ 3380 h 1466"/>
                    <a:gd name="T16" fmla="+- 0 10126 10126"/>
                    <a:gd name="T17" fmla="*/ T16 w 1851"/>
                    <a:gd name="T18" fmla="+- 0 2436 1914"/>
                    <a:gd name="T19" fmla="*/ 2436 h 146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1851" h="1466">
                      <a:moveTo>
                        <a:pt x="0" y="522"/>
                      </a:moveTo>
                      <a:lnTo>
                        <a:pt x="1529" y="0"/>
                      </a:lnTo>
                      <a:lnTo>
                        <a:pt x="1851" y="945"/>
                      </a:lnTo>
                      <a:lnTo>
                        <a:pt x="322" y="1466"/>
                      </a:lnTo>
                      <a:lnTo>
                        <a:pt x="0" y="522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061" name="Picture 1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" y="6533"/>
                  <a:ext cx="2230" cy="2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" name="Group 7"/>
              <p:cNvGrpSpPr>
                <a:grpSpLocks/>
              </p:cNvGrpSpPr>
              <p:nvPr/>
            </p:nvGrpSpPr>
            <p:grpSpPr bwMode="auto">
              <a:xfrm>
                <a:off x="2269490" y="2101764"/>
                <a:ext cx="1981200" cy="1014677"/>
                <a:chOff x="3574" y="2590"/>
                <a:chExt cx="3120" cy="1598"/>
              </a:xfrm>
            </p:grpSpPr>
            <p:sp>
              <p:nvSpPr>
                <p:cNvPr id="25" name="Freeform 9"/>
                <p:cNvSpPr>
                  <a:spLocks/>
                </p:cNvSpPr>
                <p:nvPr/>
              </p:nvSpPr>
              <p:spPr bwMode="auto">
                <a:xfrm>
                  <a:off x="3574" y="2590"/>
                  <a:ext cx="3120" cy="1598"/>
                </a:xfrm>
                <a:custGeom>
                  <a:avLst/>
                  <a:gdLst>
                    <a:gd name="T0" fmla="+- 0 3574 3574"/>
                    <a:gd name="T1" fmla="*/ T0 w 3120"/>
                    <a:gd name="T2" fmla="+- 0 4188 2590"/>
                    <a:gd name="T3" fmla="*/ 4188 h 1598"/>
                    <a:gd name="T4" fmla="+- 0 6694 3574"/>
                    <a:gd name="T5" fmla="*/ T4 w 3120"/>
                    <a:gd name="T6" fmla="+- 0 4188 2590"/>
                    <a:gd name="T7" fmla="*/ 4188 h 1598"/>
                    <a:gd name="T8" fmla="+- 0 6694 3574"/>
                    <a:gd name="T9" fmla="*/ T8 w 3120"/>
                    <a:gd name="T10" fmla="+- 0 2590 2590"/>
                    <a:gd name="T11" fmla="*/ 2590 h 1598"/>
                    <a:gd name="T12" fmla="+- 0 3574 3574"/>
                    <a:gd name="T13" fmla="*/ T12 w 3120"/>
                    <a:gd name="T14" fmla="+- 0 2590 2590"/>
                    <a:gd name="T15" fmla="*/ 2590 h 1598"/>
                    <a:gd name="T16" fmla="+- 0 3574 3574"/>
                    <a:gd name="T17" fmla="*/ T16 w 3120"/>
                    <a:gd name="T18" fmla="+- 0 4188 2590"/>
                    <a:gd name="T19" fmla="*/ 4188 h 159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120" h="1598">
                      <a:moveTo>
                        <a:pt x="0" y="1598"/>
                      </a:moveTo>
                      <a:lnTo>
                        <a:pt x="3120" y="1598"/>
                      </a:lnTo>
                      <a:lnTo>
                        <a:pt x="3120" y="0"/>
                      </a:lnTo>
                      <a:lnTo>
                        <a:pt x="0" y="0"/>
                      </a:lnTo>
                      <a:lnTo>
                        <a:pt x="0" y="15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4" y="2590"/>
                  <a:ext cx="3120" cy="15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419735" y="1457908"/>
              <a:ext cx="8545195" cy="4853686"/>
              <a:chOff x="661" y="1576"/>
              <a:chExt cx="13457" cy="7644"/>
            </a:xfrm>
          </p:grpSpPr>
          <p:sp>
            <p:nvSpPr>
              <p:cNvPr id="2052" name="Freeform 40"/>
              <p:cNvSpPr>
                <a:spLocks/>
              </p:cNvSpPr>
              <p:nvPr/>
            </p:nvSpPr>
            <p:spPr bwMode="auto">
              <a:xfrm>
                <a:off x="661" y="1576"/>
                <a:ext cx="13457" cy="7644"/>
              </a:xfrm>
              <a:custGeom>
                <a:avLst/>
                <a:gdLst>
                  <a:gd name="T0" fmla="+- 0 698 661"/>
                  <a:gd name="T1" fmla="*/ T0 w 13457"/>
                  <a:gd name="T2" fmla="+- 0 6184 1576"/>
                  <a:gd name="T3" fmla="*/ 6184 h 7644"/>
                  <a:gd name="T4" fmla="+- 0 982 661"/>
                  <a:gd name="T5" fmla="*/ T4 w 13457"/>
                  <a:gd name="T6" fmla="+- 0 5778 1576"/>
                  <a:gd name="T7" fmla="*/ 5778 h 7644"/>
                  <a:gd name="T8" fmla="+- 0 1533 661"/>
                  <a:gd name="T9" fmla="*/ T8 w 13457"/>
                  <a:gd name="T10" fmla="+- 0 5392 1576"/>
                  <a:gd name="T11" fmla="*/ 5392 h 7644"/>
                  <a:gd name="T12" fmla="+- 0 2330 661"/>
                  <a:gd name="T13" fmla="*/ T12 w 13457"/>
                  <a:gd name="T14" fmla="+- 0 5030 1576"/>
                  <a:gd name="T15" fmla="*/ 5030 h 7644"/>
                  <a:gd name="T16" fmla="+- 0 3355 661"/>
                  <a:gd name="T17" fmla="*/ T16 w 13457"/>
                  <a:gd name="T18" fmla="+- 0 4697 1576"/>
                  <a:gd name="T19" fmla="*/ 4697 h 7644"/>
                  <a:gd name="T20" fmla="+- 0 4589 661"/>
                  <a:gd name="T21" fmla="*/ T20 w 13457"/>
                  <a:gd name="T22" fmla="+- 0 4398 1576"/>
                  <a:gd name="T23" fmla="*/ 4398 h 7644"/>
                  <a:gd name="T24" fmla="+- 0 6011 661"/>
                  <a:gd name="T25" fmla="*/ T24 w 13457"/>
                  <a:gd name="T26" fmla="+- 0 4138 1576"/>
                  <a:gd name="T27" fmla="*/ 4138 h 7644"/>
                  <a:gd name="T28" fmla="+- 0 7603 661"/>
                  <a:gd name="T29" fmla="*/ T28 w 13457"/>
                  <a:gd name="T30" fmla="+- 0 3920 1576"/>
                  <a:gd name="T31" fmla="*/ 3920 h 7644"/>
                  <a:gd name="T32" fmla="+- 0 9346 661"/>
                  <a:gd name="T33" fmla="*/ T32 w 13457"/>
                  <a:gd name="T34" fmla="+- 0 3751 1576"/>
                  <a:gd name="T35" fmla="*/ 3751 h 7644"/>
                  <a:gd name="T36" fmla="+- 0 11220 661"/>
                  <a:gd name="T37" fmla="*/ T36 w 13457"/>
                  <a:gd name="T38" fmla="+- 0 3634 1576"/>
                  <a:gd name="T39" fmla="*/ 3634 h 7644"/>
                  <a:gd name="T40" fmla="+- 0 12200 661"/>
                  <a:gd name="T41" fmla="*/ T40 w 13457"/>
                  <a:gd name="T42" fmla="+- 0 4111 1576"/>
                  <a:gd name="T43" fmla="*/ 4111 h 7644"/>
                  <a:gd name="T44" fmla="+- 0 12200 661"/>
                  <a:gd name="T45" fmla="*/ T44 w 13457"/>
                  <a:gd name="T46" fmla="+- 0 1576 1576"/>
                  <a:gd name="T47" fmla="*/ 1576 h 7644"/>
                  <a:gd name="T48" fmla="+- 0 11220 661"/>
                  <a:gd name="T49" fmla="*/ T48 w 13457"/>
                  <a:gd name="T50" fmla="+- 0 2128 1576"/>
                  <a:gd name="T51" fmla="*/ 2128 h 7644"/>
                  <a:gd name="T52" fmla="+- 0 9346 661"/>
                  <a:gd name="T53" fmla="*/ T52 w 13457"/>
                  <a:gd name="T54" fmla="+- 0 2245 1576"/>
                  <a:gd name="T55" fmla="*/ 2245 h 7644"/>
                  <a:gd name="T56" fmla="+- 0 7603 661"/>
                  <a:gd name="T57" fmla="*/ T56 w 13457"/>
                  <a:gd name="T58" fmla="+- 0 2414 1576"/>
                  <a:gd name="T59" fmla="*/ 2414 h 7644"/>
                  <a:gd name="T60" fmla="+- 0 6011 661"/>
                  <a:gd name="T61" fmla="*/ T60 w 13457"/>
                  <a:gd name="T62" fmla="+- 0 2632 1576"/>
                  <a:gd name="T63" fmla="*/ 2632 h 7644"/>
                  <a:gd name="T64" fmla="+- 0 4589 661"/>
                  <a:gd name="T65" fmla="*/ T64 w 13457"/>
                  <a:gd name="T66" fmla="+- 0 2892 1576"/>
                  <a:gd name="T67" fmla="*/ 2892 h 7644"/>
                  <a:gd name="T68" fmla="+- 0 3355 661"/>
                  <a:gd name="T69" fmla="*/ T68 w 13457"/>
                  <a:gd name="T70" fmla="+- 0 3191 1576"/>
                  <a:gd name="T71" fmla="*/ 3191 h 7644"/>
                  <a:gd name="T72" fmla="+- 0 2330 661"/>
                  <a:gd name="T73" fmla="*/ T72 w 13457"/>
                  <a:gd name="T74" fmla="+- 0 3524 1576"/>
                  <a:gd name="T75" fmla="*/ 3524 h 7644"/>
                  <a:gd name="T76" fmla="+- 0 1533 661"/>
                  <a:gd name="T77" fmla="*/ T76 w 13457"/>
                  <a:gd name="T78" fmla="+- 0 3886 1576"/>
                  <a:gd name="T79" fmla="*/ 3886 h 7644"/>
                  <a:gd name="T80" fmla="+- 0 982 661"/>
                  <a:gd name="T81" fmla="*/ T80 w 13457"/>
                  <a:gd name="T82" fmla="+- 0 4272 1576"/>
                  <a:gd name="T83" fmla="*/ 4272 h 7644"/>
                  <a:gd name="T84" fmla="+- 0 698 661"/>
                  <a:gd name="T85" fmla="*/ T84 w 13457"/>
                  <a:gd name="T86" fmla="+- 0 4679 1576"/>
                  <a:gd name="T87" fmla="*/ 4679 h 7644"/>
                  <a:gd name="T88" fmla="+- 0 661 661"/>
                  <a:gd name="T89" fmla="*/ T88 w 13457"/>
                  <a:gd name="T90" fmla="+- 0 6393 1576"/>
                  <a:gd name="T91" fmla="*/ 6393 h 7644"/>
                  <a:gd name="T92" fmla="+- 0 837 661"/>
                  <a:gd name="T93" fmla="*/ T92 w 13457"/>
                  <a:gd name="T94" fmla="+- 0 6852 1576"/>
                  <a:gd name="T95" fmla="*/ 6852 h 7644"/>
                  <a:gd name="T96" fmla="+- 0 1347 661"/>
                  <a:gd name="T97" fmla="*/ T96 w 13457"/>
                  <a:gd name="T98" fmla="+- 0 7287 1576"/>
                  <a:gd name="T99" fmla="*/ 7287 h 7644"/>
                  <a:gd name="T100" fmla="+- 0 2163 661"/>
                  <a:gd name="T101" fmla="*/ T100 w 13457"/>
                  <a:gd name="T102" fmla="+- 0 7692 1576"/>
                  <a:gd name="T103" fmla="*/ 7692 h 7644"/>
                  <a:gd name="T104" fmla="+- 0 3258 661"/>
                  <a:gd name="T105" fmla="*/ T104 w 13457"/>
                  <a:gd name="T106" fmla="+- 0 8063 1576"/>
                  <a:gd name="T107" fmla="*/ 8063 h 7644"/>
                  <a:gd name="T108" fmla="+- 0 4603 661"/>
                  <a:gd name="T109" fmla="*/ T108 w 13457"/>
                  <a:gd name="T110" fmla="+- 0 8392 1576"/>
                  <a:gd name="T111" fmla="*/ 8392 h 7644"/>
                  <a:gd name="T112" fmla="+- 0 6171 661"/>
                  <a:gd name="T113" fmla="*/ T112 w 13457"/>
                  <a:gd name="T114" fmla="+- 0 8674 1576"/>
                  <a:gd name="T115" fmla="*/ 8674 h 7644"/>
                  <a:gd name="T116" fmla="+- 0 7934 661"/>
                  <a:gd name="T117" fmla="*/ T116 w 13457"/>
                  <a:gd name="T118" fmla="+- 0 8904 1576"/>
                  <a:gd name="T119" fmla="*/ 8904 h 7644"/>
                  <a:gd name="T120" fmla="+- 0 9865 661"/>
                  <a:gd name="T121" fmla="*/ T120 w 13457"/>
                  <a:gd name="T122" fmla="+- 0 9076 1576"/>
                  <a:gd name="T123" fmla="*/ 9076 h 7644"/>
                  <a:gd name="T124" fmla="+- 0 11935 661"/>
                  <a:gd name="T125" fmla="*/ T124 w 13457"/>
                  <a:gd name="T126" fmla="+- 0 9183 1576"/>
                  <a:gd name="T127" fmla="*/ 9183 h 7644"/>
                  <a:gd name="T128" fmla="+- 0 14118 661"/>
                  <a:gd name="T129" fmla="*/ T128 w 13457"/>
                  <a:gd name="T130" fmla="+- 0 9220 1576"/>
                  <a:gd name="T131" fmla="*/ 9220 h 7644"/>
                  <a:gd name="T132" fmla="+- 0 13216 661"/>
                  <a:gd name="T133" fmla="*/ T132 w 13457"/>
                  <a:gd name="T134" fmla="+- 0 7707 1576"/>
                  <a:gd name="T135" fmla="*/ 7707 h 7644"/>
                  <a:gd name="T136" fmla="+- 0 11455 661"/>
                  <a:gd name="T137" fmla="*/ T136 w 13457"/>
                  <a:gd name="T138" fmla="+- 0 7658 1576"/>
                  <a:gd name="T139" fmla="*/ 7658 h 7644"/>
                  <a:gd name="T140" fmla="+- 0 9765 661"/>
                  <a:gd name="T141" fmla="*/ T140 w 13457"/>
                  <a:gd name="T142" fmla="+- 0 7562 1576"/>
                  <a:gd name="T143" fmla="*/ 7562 h 7644"/>
                  <a:gd name="T144" fmla="+- 0 8164 661"/>
                  <a:gd name="T145" fmla="*/ T144 w 13457"/>
                  <a:gd name="T146" fmla="+- 0 7422 1576"/>
                  <a:gd name="T147" fmla="*/ 7422 h 7644"/>
                  <a:gd name="T148" fmla="+- 0 6670 661"/>
                  <a:gd name="T149" fmla="*/ T148 w 13457"/>
                  <a:gd name="T150" fmla="+- 0 7241 1576"/>
                  <a:gd name="T151" fmla="*/ 7241 h 7644"/>
                  <a:gd name="T152" fmla="+- 0 5300 661"/>
                  <a:gd name="T153" fmla="*/ T152 w 13457"/>
                  <a:gd name="T154" fmla="+- 0 7022 1576"/>
                  <a:gd name="T155" fmla="*/ 7022 h 7644"/>
                  <a:gd name="T156" fmla="+- 0 4072 661"/>
                  <a:gd name="T157" fmla="*/ T156 w 13457"/>
                  <a:gd name="T158" fmla="+- 0 6768 1576"/>
                  <a:gd name="T159" fmla="*/ 6768 h 7644"/>
                  <a:gd name="T160" fmla="+- 0 3003 661"/>
                  <a:gd name="T161" fmla="*/ T160 w 13457"/>
                  <a:gd name="T162" fmla="+- 0 6481 1576"/>
                  <a:gd name="T163" fmla="*/ 6481 h 7644"/>
                  <a:gd name="T164" fmla="+- 0 2112 661"/>
                  <a:gd name="T165" fmla="*/ T164 w 13457"/>
                  <a:gd name="T166" fmla="+- 0 6165 1576"/>
                  <a:gd name="T167" fmla="*/ 6165 h 7644"/>
                  <a:gd name="T168" fmla="+- 0 1417 661"/>
                  <a:gd name="T169" fmla="*/ T168 w 13457"/>
                  <a:gd name="T170" fmla="+- 0 5821 1576"/>
                  <a:gd name="T171" fmla="*/ 5821 h 76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13457" h="7644">
                    <a:moveTo>
                      <a:pt x="0" y="4817"/>
                    </a:moveTo>
                    <a:lnTo>
                      <a:pt x="37" y="4608"/>
                    </a:lnTo>
                    <a:lnTo>
                      <a:pt x="144" y="4403"/>
                    </a:lnTo>
                    <a:lnTo>
                      <a:pt x="321" y="4202"/>
                    </a:lnTo>
                    <a:lnTo>
                      <a:pt x="564" y="4006"/>
                    </a:lnTo>
                    <a:lnTo>
                      <a:pt x="872" y="3816"/>
                    </a:lnTo>
                    <a:lnTo>
                      <a:pt x="1241" y="3631"/>
                    </a:lnTo>
                    <a:lnTo>
                      <a:pt x="1669" y="3454"/>
                    </a:lnTo>
                    <a:lnTo>
                      <a:pt x="2154" y="3283"/>
                    </a:lnTo>
                    <a:lnTo>
                      <a:pt x="2694" y="3121"/>
                    </a:lnTo>
                    <a:lnTo>
                      <a:pt x="3286" y="2967"/>
                    </a:lnTo>
                    <a:lnTo>
                      <a:pt x="3928" y="2822"/>
                    </a:lnTo>
                    <a:lnTo>
                      <a:pt x="4616" y="2687"/>
                    </a:lnTo>
                    <a:lnTo>
                      <a:pt x="5350" y="2562"/>
                    </a:lnTo>
                    <a:lnTo>
                      <a:pt x="6126" y="2447"/>
                    </a:lnTo>
                    <a:lnTo>
                      <a:pt x="6942" y="2344"/>
                    </a:lnTo>
                    <a:lnTo>
                      <a:pt x="7796" y="2253"/>
                    </a:lnTo>
                    <a:lnTo>
                      <a:pt x="8685" y="2175"/>
                    </a:lnTo>
                    <a:lnTo>
                      <a:pt x="9606" y="2109"/>
                    </a:lnTo>
                    <a:lnTo>
                      <a:pt x="10559" y="2058"/>
                    </a:lnTo>
                    <a:lnTo>
                      <a:pt x="11539" y="2020"/>
                    </a:lnTo>
                    <a:lnTo>
                      <a:pt x="11539" y="2535"/>
                    </a:lnTo>
                    <a:lnTo>
                      <a:pt x="13457" y="1238"/>
                    </a:lnTo>
                    <a:lnTo>
                      <a:pt x="11539" y="0"/>
                    </a:lnTo>
                    <a:lnTo>
                      <a:pt x="11539" y="514"/>
                    </a:lnTo>
                    <a:lnTo>
                      <a:pt x="10559" y="552"/>
                    </a:lnTo>
                    <a:lnTo>
                      <a:pt x="9606" y="603"/>
                    </a:lnTo>
                    <a:lnTo>
                      <a:pt x="8685" y="669"/>
                    </a:lnTo>
                    <a:lnTo>
                      <a:pt x="7796" y="747"/>
                    </a:lnTo>
                    <a:lnTo>
                      <a:pt x="6942" y="838"/>
                    </a:lnTo>
                    <a:lnTo>
                      <a:pt x="6126" y="941"/>
                    </a:lnTo>
                    <a:lnTo>
                      <a:pt x="5350" y="1056"/>
                    </a:lnTo>
                    <a:lnTo>
                      <a:pt x="4616" y="1181"/>
                    </a:lnTo>
                    <a:lnTo>
                      <a:pt x="3928" y="1316"/>
                    </a:lnTo>
                    <a:lnTo>
                      <a:pt x="3286" y="1461"/>
                    </a:lnTo>
                    <a:lnTo>
                      <a:pt x="2694" y="1615"/>
                    </a:lnTo>
                    <a:lnTo>
                      <a:pt x="2154" y="1778"/>
                    </a:lnTo>
                    <a:lnTo>
                      <a:pt x="1669" y="1948"/>
                    </a:lnTo>
                    <a:lnTo>
                      <a:pt x="1241" y="2126"/>
                    </a:lnTo>
                    <a:lnTo>
                      <a:pt x="872" y="2310"/>
                    </a:lnTo>
                    <a:lnTo>
                      <a:pt x="564" y="2500"/>
                    </a:lnTo>
                    <a:lnTo>
                      <a:pt x="321" y="2696"/>
                    </a:lnTo>
                    <a:lnTo>
                      <a:pt x="144" y="2897"/>
                    </a:lnTo>
                    <a:lnTo>
                      <a:pt x="37" y="3103"/>
                    </a:lnTo>
                    <a:lnTo>
                      <a:pt x="0" y="3312"/>
                    </a:lnTo>
                    <a:lnTo>
                      <a:pt x="0" y="4817"/>
                    </a:lnTo>
                    <a:lnTo>
                      <a:pt x="45" y="5049"/>
                    </a:lnTo>
                    <a:lnTo>
                      <a:pt x="176" y="5276"/>
                    </a:lnTo>
                    <a:lnTo>
                      <a:pt x="391" y="5497"/>
                    </a:lnTo>
                    <a:lnTo>
                      <a:pt x="686" y="5711"/>
                    </a:lnTo>
                    <a:lnTo>
                      <a:pt x="1058" y="5918"/>
                    </a:lnTo>
                    <a:lnTo>
                      <a:pt x="1502" y="6116"/>
                    </a:lnTo>
                    <a:lnTo>
                      <a:pt x="2016" y="6306"/>
                    </a:lnTo>
                    <a:lnTo>
                      <a:pt x="2597" y="6487"/>
                    </a:lnTo>
                    <a:lnTo>
                      <a:pt x="3239" y="6657"/>
                    </a:lnTo>
                    <a:lnTo>
                      <a:pt x="3942" y="6816"/>
                    </a:lnTo>
                    <a:lnTo>
                      <a:pt x="4699" y="6963"/>
                    </a:lnTo>
                    <a:lnTo>
                      <a:pt x="5510" y="7098"/>
                    </a:lnTo>
                    <a:lnTo>
                      <a:pt x="6369" y="7220"/>
                    </a:lnTo>
                    <a:lnTo>
                      <a:pt x="7273" y="7328"/>
                    </a:lnTo>
                    <a:lnTo>
                      <a:pt x="8219" y="7422"/>
                    </a:lnTo>
                    <a:lnTo>
                      <a:pt x="9204" y="7500"/>
                    </a:lnTo>
                    <a:lnTo>
                      <a:pt x="10223" y="7561"/>
                    </a:lnTo>
                    <a:lnTo>
                      <a:pt x="11274" y="7607"/>
                    </a:lnTo>
                    <a:lnTo>
                      <a:pt x="12353" y="7634"/>
                    </a:lnTo>
                    <a:lnTo>
                      <a:pt x="13457" y="7644"/>
                    </a:lnTo>
                    <a:lnTo>
                      <a:pt x="13457" y="6138"/>
                    </a:lnTo>
                    <a:lnTo>
                      <a:pt x="12555" y="6131"/>
                    </a:lnTo>
                    <a:lnTo>
                      <a:pt x="11667" y="6113"/>
                    </a:lnTo>
                    <a:lnTo>
                      <a:pt x="10794" y="6082"/>
                    </a:lnTo>
                    <a:lnTo>
                      <a:pt x="9939" y="6040"/>
                    </a:lnTo>
                    <a:lnTo>
                      <a:pt x="9104" y="5986"/>
                    </a:lnTo>
                    <a:lnTo>
                      <a:pt x="8291" y="5922"/>
                    </a:lnTo>
                    <a:lnTo>
                      <a:pt x="7503" y="5846"/>
                    </a:lnTo>
                    <a:lnTo>
                      <a:pt x="6741" y="5761"/>
                    </a:lnTo>
                    <a:lnTo>
                      <a:pt x="6009" y="5665"/>
                    </a:lnTo>
                    <a:lnTo>
                      <a:pt x="5307" y="5561"/>
                    </a:lnTo>
                    <a:lnTo>
                      <a:pt x="4639" y="5446"/>
                    </a:lnTo>
                    <a:lnTo>
                      <a:pt x="4006" y="5324"/>
                    </a:lnTo>
                    <a:lnTo>
                      <a:pt x="3411" y="5192"/>
                    </a:lnTo>
                    <a:lnTo>
                      <a:pt x="2855" y="5053"/>
                    </a:lnTo>
                    <a:lnTo>
                      <a:pt x="2342" y="4905"/>
                    </a:lnTo>
                    <a:lnTo>
                      <a:pt x="1874" y="4751"/>
                    </a:lnTo>
                    <a:lnTo>
                      <a:pt x="1451" y="4589"/>
                    </a:lnTo>
                    <a:lnTo>
                      <a:pt x="1078" y="4420"/>
                    </a:lnTo>
                    <a:lnTo>
                      <a:pt x="756" y="4245"/>
                    </a:lnTo>
                    <a:lnTo>
                      <a:pt x="487" y="4065"/>
                    </a:lnTo>
                  </a:path>
                </a:pathLst>
              </a:custGeom>
              <a:noFill/>
              <a:ln w="25908">
                <a:solidFill>
                  <a:srgbClr val="385D8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87" name="Picture 3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" y="7565"/>
                <a:ext cx="2042" cy="1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7542530" y="5256278"/>
              <a:ext cx="1306195" cy="1243265"/>
              <a:chOff x="11878" y="7558"/>
              <a:chExt cx="2057" cy="1958"/>
            </a:xfrm>
          </p:grpSpPr>
          <p:sp>
            <p:nvSpPr>
              <p:cNvPr id="2051" name="Freeform 37"/>
              <p:cNvSpPr>
                <a:spLocks/>
              </p:cNvSpPr>
              <p:nvPr/>
            </p:nvSpPr>
            <p:spPr bwMode="auto">
              <a:xfrm>
                <a:off x="11878" y="7558"/>
                <a:ext cx="2057" cy="1958"/>
              </a:xfrm>
              <a:custGeom>
                <a:avLst/>
                <a:gdLst>
                  <a:gd name="T0" fmla="+- 0 11878 11878"/>
                  <a:gd name="T1" fmla="*/ T0 w 2057"/>
                  <a:gd name="T2" fmla="+- 0 9516 7558"/>
                  <a:gd name="T3" fmla="*/ 9516 h 1958"/>
                  <a:gd name="T4" fmla="+- 0 13934 11878"/>
                  <a:gd name="T5" fmla="*/ T4 w 2057"/>
                  <a:gd name="T6" fmla="+- 0 9516 7558"/>
                  <a:gd name="T7" fmla="*/ 9516 h 1958"/>
                  <a:gd name="T8" fmla="+- 0 13934 11878"/>
                  <a:gd name="T9" fmla="*/ T8 w 2057"/>
                  <a:gd name="T10" fmla="+- 0 7558 7558"/>
                  <a:gd name="T11" fmla="*/ 7558 h 1958"/>
                  <a:gd name="T12" fmla="+- 0 11878 11878"/>
                  <a:gd name="T13" fmla="*/ T12 w 2057"/>
                  <a:gd name="T14" fmla="+- 0 7558 7558"/>
                  <a:gd name="T15" fmla="*/ 7558 h 1958"/>
                  <a:gd name="T16" fmla="+- 0 11878 11878"/>
                  <a:gd name="T17" fmla="*/ T16 w 2057"/>
                  <a:gd name="T18" fmla="+- 0 9516 7558"/>
                  <a:gd name="T19" fmla="*/ 9516 h 19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57" h="1958">
                    <a:moveTo>
                      <a:pt x="0" y="1958"/>
                    </a:moveTo>
                    <a:lnTo>
                      <a:pt x="2056" y="1958"/>
                    </a:lnTo>
                    <a:lnTo>
                      <a:pt x="2056" y="0"/>
                    </a:lnTo>
                    <a:lnTo>
                      <a:pt x="0" y="0"/>
                    </a:lnTo>
                    <a:lnTo>
                      <a:pt x="0" y="1958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84" name="Picture 3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4" y="7214"/>
                <a:ext cx="2076" cy="1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6144895" y="5033405"/>
              <a:ext cx="1327150" cy="1243265"/>
              <a:chOff x="9677" y="7207"/>
              <a:chExt cx="2090" cy="1958"/>
            </a:xfrm>
          </p:grpSpPr>
          <p:sp>
            <p:nvSpPr>
              <p:cNvPr id="2050" name="Freeform 34"/>
              <p:cNvSpPr>
                <a:spLocks/>
              </p:cNvSpPr>
              <p:nvPr/>
            </p:nvSpPr>
            <p:spPr bwMode="auto">
              <a:xfrm>
                <a:off x="9677" y="7207"/>
                <a:ext cx="2090" cy="1958"/>
              </a:xfrm>
              <a:custGeom>
                <a:avLst/>
                <a:gdLst>
                  <a:gd name="T0" fmla="+- 0 9677 9677"/>
                  <a:gd name="T1" fmla="*/ T0 w 2090"/>
                  <a:gd name="T2" fmla="+- 0 9166 7207"/>
                  <a:gd name="T3" fmla="*/ 9166 h 1958"/>
                  <a:gd name="T4" fmla="+- 0 11767 9677"/>
                  <a:gd name="T5" fmla="*/ T4 w 2090"/>
                  <a:gd name="T6" fmla="+- 0 9166 7207"/>
                  <a:gd name="T7" fmla="*/ 9166 h 1958"/>
                  <a:gd name="T8" fmla="+- 0 11767 9677"/>
                  <a:gd name="T9" fmla="*/ T8 w 2090"/>
                  <a:gd name="T10" fmla="+- 0 7207 7207"/>
                  <a:gd name="T11" fmla="*/ 7207 h 1958"/>
                  <a:gd name="T12" fmla="+- 0 9677 9677"/>
                  <a:gd name="T13" fmla="*/ T12 w 2090"/>
                  <a:gd name="T14" fmla="+- 0 7207 7207"/>
                  <a:gd name="T15" fmla="*/ 7207 h 1958"/>
                  <a:gd name="T16" fmla="+- 0 9677 9677"/>
                  <a:gd name="T17" fmla="*/ T16 w 2090"/>
                  <a:gd name="T18" fmla="+- 0 9166 7207"/>
                  <a:gd name="T19" fmla="*/ 9166 h 19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90" h="1958">
                    <a:moveTo>
                      <a:pt x="0" y="1959"/>
                    </a:moveTo>
                    <a:lnTo>
                      <a:pt x="2090" y="1959"/>
                    </a:lnTo>
                    <a:lnTo>
                      <a:pt x="2090" y="0"/>
                    </a:lnTo>
                    <a:lnTo>
                      <a:pt x="0" y="0"/>
                    </a:lnTo>
                    <a:lnTo>
                      <a:pt x="0" y="1959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81" name="Picture 3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4" y="7286"/>
                <a:ext cx="2474" cy="1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3018790" y="4964829"/>
              <a:ext cx="1301750" cy="1261679"/>
              <a:chOff x="4754" y="7099"/>
              <a:chExt cx="2050" cy="1987"/>
            </a:xfrm>
          </p:grpSpPr>
          <p:sp>
            <p:nvSpPr>
              <p:cNvPr id="2048" name="Freeform 28"/>
              <p:cNvSpPr>
                <a:spLocks/>
              </p:cNvSpPr>
              <p:nvPr/>
            </p:nvSpPr>
            <p:spPr bwMode="auto">
              <a:xfrm>
                <a:off x="4754" y="7099"/>
                <a:ext cx="2050" cy="1987"/>
              </a:xfrm>
              <a:custGeom>
                <a:avLst/>
                <a:gdLst>
                  <a:gd name="T0" fmla="+- 0 4754 4754"/>
                  <a:gd name="T1" fmla="*/ T0 w 2050"/>
                  <a:gd name="T2" fmla="+- 0 9086 7099"/>
                  <a:gd name="T3" fmla="*/ 9086 h 1987"/>
                  <a:gd name="T4" fmla="+- 0 6804 4754"/>
                  <a:gd name="T5" fmla="*/ T4 w 2050"/>
                  <a:gd name="T6" fmla="+- 0 9086 7099"/>
                  <a:gd name="T7" fmla="*/ 9086 h 1987"/>
                  <a:gd name="T8" fmla="+- 0 6804 4754"/>
                  <a:gd name="T9" fmla="*/ T8 w 2050"/>
                  <a:gd name="T10" fmla="+- 0 7099 7099"/>
                  <a:gd name="T11" fmla="*/ 7099 h 1987"/>
                  <a:gd name="T12" fmla="+- 0 4754 4754"/>
                  <a:gd name="T13" fmla="*/ T12 w 2050"/>
                  <a:gd name="T14" fmla="+- 0 7099 7099"/>
                  <a:gd name="T15" fmla="*/ 7099 h 1987"/>
                  <a:gd name="T16" fmla="+- 0 4754 4754"/>
                  <a:gd name="T17" fmla="*/ T16 w 2050"/>
                  <a:gd name="T18" fmla="+- 0 9086 7099"/>
                  <a:gd name="T19" fmla="*/ 9086 h 19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50" h="1987">
                    <a:moveTo>
                      <a:pt x="0" y="1987"/>
                    </a:moveTo>
                    <a:lnTo>
                      <a:pt x="2050" y="1987"/>
                    </a:lnTo>
                    <a:lnTo>
                      <a:pt x="2050" y="0"/>
                    </a:lnTo>
                    <a:lnTo>
                      <a:pt x="0" y="0"/>
                    </a:lnTo>
                    <a:lnTo>
                      <a:pt x="0" y="1987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6210300" y="1577281"/>
              <a:ext cx="1432560" cy="1288982"/>
              <a:chOff x="9780" y="1764"/>
              <a:chExt cx="2256" cy="2030"/>
            </a:xfrm>
          </p:grpSpPr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9780" y="1764"/>
                <a:ext cx="2256" cy="2030"/>
              </a:xfrm>
              <a:custGeom>
                <a:avLst/>
                <a:gdLst>
                  <a:gd name="T0" fmla="+- 0 9780 9780"/>
                  <a:gd name="T1" fmla="*/ T0 w 2256"/>
                  <a:gd name="T2" fmla="+- 0 3794 1764"/>
                  <a:gd name="T3" fmla="*/ 3794 h 2030"/>
                  <a:gd name="T4" fmla="+- 0 12036 9780"/>
                  <a:gd name="T5" fmla="*/ T4 w 2256"/>
                  <a:gd name="T6" fmla="+- 0 3794 1764"/>
                  <a:gd name="T7" fmla="*/ 3794 h 2030"/>
                  <a:gd name="T8" fmla="+- 0 12036 9780"/>
                  <a:gd name="T9" fmla="*/ T8 w 2256"/>
                  <a:gd name="T10" fmla="+- 0 1764 1764"/>
                  <a:gd name="T11" fmla="*/ 1764 h 2030"/>
                  <a:gd name="T12" fmla="+- 0 9780 9780"/>
                  <a:gd name="T13" fmla="*/ T12 w 2256"/>
                  <a:gd name="T14" fmla="+- 0 1764 1764"/>
                  <a:gd name="T15" fmla="*/ 1764 h 2030"/>
                  <a:gd name="T16" fmla="+- 0 9780 9780"/>
                  <a:gd name="T17" fmla="*/ T16 w 2256"/>
                  <a:gd name="T18" fmla="+- 0 3794 1764"/>
                  <a:gd name="T19" fmla="*/ 3794 h 20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56" h="2030">
                    <a:moveTo>
                      <a:pt x="0" y="2030"/>
                    </a:moveTo>
                    <a:lnTo>
                      <a:pt x="2256" y="2030"/>
                    </a:lnTo>
                    <a:lnTo>
                      <a:pt x="2256" y="0"/>
                    </a:lnTo>
                    <a:lnTo>
                      <a:pt x="0" y="0"/>
                    </a:lnTo>
                    <a:lnTo>
                      <a:pt x="0" y="2030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4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5" y="1923"/>
                <a:ext cx="1832" cy="1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1543685" y="4600993"/>
              <a:ext cx="1424940" cy="1774097"/>
              <a:chOff x="2431" y="6526"/>
              <a:chExt cx="2244" cy="2794"/>
            </a:xfrm>
          </p:grpSpPr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2431" y="6526"/>
                <a:ext cx="2244" cy="2794"/>
              </a:xfrm>
              <a:custGeom>
                <a:avLst/>
                <a:gdLst>
                  <a:gd name="T0" fmla="+- 0 2431 2431"/>
                  <a:gd name="T1" fmla="*/ T0 w 2244"/>
                  <a:gd name="T2" fmla="+- 0 9319 6526"/>
                  <a:gd name="T3" fmla="*/ 9319 h 2794"/>
                  <a:gd name="T4" fmla="+- 0 4675 2431"/>
                  <a:gd name="T5" fmla="*/ T4 w 2244"/>
                  <a:gd name="T6" fmla="+- 0 9319 6526"/>
                  <a:gd name="T7" fmla="*/ 9319 h 2794"/>
                  <a:gd name="T8" fmla="+- 0 4675 2431"/>
                  <a:gd name="T9" fmla="*/ T8 w 2244"/>
                  <a:gd name="T10" fmla="+- 0 6526 6526"/>
                  <a:gd name="T11" fmla="*/ 6526 h 2794"/>
                  <a:gd name="T12" fmla="+- 0 2431 2431"/>
                  <a:gd name="T13" fmla="*/ T12 w 2244"/>
                  <a:gd name="T14" fmla="+- 0 6526 6526"/>
                  <a:gd name="T15" fmla="*/ 6526 h 2794"/>
                  <a:gd name="T16" fmla="+- 0 2431 2431"/>
                  <a:gd name="T17" fmla="*/ T16 w 2244"/>
                  <a:gd name="T18" fmla="+- 0 9319 6526"/>
                  <a:gd name="T19" fmla="*/ 9319 h 27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44" h="2794">
                    <a:moveTo>
                      <a:pt x="0" y="2793"/>
                    </a:moveTo>
                    <a:lnTo>
                      <a:pt x="2244" y="2793"/>
                    </a:lnTo>
                    <a:lnTo>
                      <a:pt x="2244" y="0"/>
                    </a:lnTo>
                    <a:lnTo>
                      <a:pt x="0" y="0"/>
                    </a:lnTo>
                    <a:lnTo>
                      <a:pt x="0" y="2793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2264410" y="2096684"/>
              <a:ext cx="1990090" cy="1024201"/>
              <a:chOff x="3566" y="2582"/>
              <a:chExt cx="3134" cy="1613"/>
            </a:xfrm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3566" y="2582"/>
                <a:ext cx="3134" cy="1613"/>
              </a:xfrm>
              <a:custGeom>
                <a:avLst/>
                <a:gdLst>
                  <a:gd name="T0" fmla="+- 0 3566 3566"/>
                  <a:gd name="T1" fmla="*/ T0 w 3134"/>
                  <a:gd name="T2" fmla="+- 0 4195 2582"/>
                  <a:gd name="T3" fmla="*/ 4195 h 1613"/>
                  <a:gd name="T4" fmla="+- 0 6701 3566"/>
                  <a:gd name="T5" fmla="*/ T4 w 3134"/>
                  <a:gd name="T6" fmla="+- 0 4195 2582"/>
                  <a:gd name="T7" fmla="*/ 4195 h 1613"/>
                  <a:gd name="T8" fmla="+- 0 6701 3566"/>
                  <a:gd name="T9" fmla="*/ T8 w 3134"/>
                  <a:gd name="T10" fmla="+- 0 2582 2582"/>
                  <a:gd name="T11" fmla="*/ 2582 h 1613"/>
                  <a:gd name="T12" fmla="+- 0 3566 3566"/>
                  <a:gd name="T13" fmla="*/ T12 w 3134"/>
                  <a:gd name="T14" fmla="+- 0 2582 2582"/>
                  <a:gd name="T15" fmla="*/ 2582 h 1613"/>
                  <a:gd name="T16" fmla="+- 0 3566 3566"/>
                  <a:gd name="T17" fmla="*/ T16 w 3134"/>
                  <a:gd name="T18" fmla="+- 0 4195 2582"/>
                  <a:gd name="T19" fmla="*/ 4195 h 16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34" h="1613">
                    <a:moveTo>
                      <a:pt x="0" y="1613"/>
                    </a:moveTo>
                    <a:lnTo>
                      <a:pt x="3135" y="1613"/>
                    </a:lnTo>
                    <a:lnTo>
                      <a:pt x="3135" y="0"/>
                    </a:lnTo>
                    <a:lnTo>
                      <a:pt x="0" y="0"/>
                    </a:lnTo>
                    <a:lnTo>
                      <a:pt x="0" y="1613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4" y="1961"/>
                <a:ext cx="2590" cy="22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"/>
            <p:cNvGrpSpPr>
              <a:grpSpLocks/>
            </p:cNvGrpSpPr>
            <p:nvPr/>
          </p:nvGrpSpPr>
          <p:grpSpPr bwMode="auto">
            <a:xfrm>
              <a:off x="4424045" y="1697925"/>
              <a:ext cx="1653540" cy="1459788"/>
              <a:chOff x="6967" y="1954"/>
              <a:chExt cx="2604" cy="2299"/>
            </a:xfrm>
          </p:grpSpPr>
          <p:sp>
            <p:nvSpPr>
              <p:cNvPr id="23" name="Freeform 3"/>
              <p:cNvSpPr>
                <a:spLocks/>
              </p:cNvSpPr>
              <p:nvPr/>
            </p:nvSpPr>
            <p:spPr bwMode="auto">
              <a:xfrm>
                <a:off x="6967" y="1954"/>
                <a:ext cx="2604" cy="2299"/>
              </a:xfrm>
              <a:custGeom>
                <a:avLst/>
                <a:gdLst>
                  <a:gd name="T0" fmla="+- 0 6967 6967"/>
                  <a:gd name="T1" fmla="*/ T0 w 2604"/>
                  <a:gd name="T2" fmla="+- 0 4253 1954"/>
                  <a:gd name="T3" fmla="*/ 4253 h 2299"/>
                  <a:gd name="T4" fmla="+- 0 9571 6967"/>
                  <a:gd name="T5" fmla="*/ T4 w 2604"/>
                  <a:gd name="T6" fmla="+- 0 4253 1954"/>
                  <a:gd name="T7" fmla="*/ 4253 h 2299"/>
                  <a:gd name="T8" fmla="+- 0 9571 6967"/>
                  <a:gd name="T9" fmla="*/ T8 w 2604"/>
                  <a:gd name="T10" fmla="+- 0 1954 1954"/>
                  <a:gd name="T11" fmla="*/ 1954 h 2299"/>
                  <a:gd name="T12" fmla="+- 0 6967 6967"/>
                  <a:gd name="T13" fmla="*/ T12 w 2604"/>
                  <a:gd name="T14" fmla="+- 0 1954 1954"/>
                  <a:gd name="T15" fmla="*/ 1954 h 2299"/>
                  <a:gd name="T16" fmla="+- 0 6967 6967"/>
                  <a:gd name="T17" fmla="*/ T16 w 2604"/>
                  <a:gd name="T18" fmla="+- 0 4253 1954"/>
                  <a:gd name="T19" fmla="*/ 4253 h 22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04" h="2299">
                    <a:moveTo>
                      <a:pt x="0" y="2299"/>
                    </a:moveTo>
                    <a:lnTo>
                      <a:pt x="2604" y="2299"/>
                    </a:lnTo>
                    <a:lnTo>
                      <a:pt x="2604" y="0"/>
                    </a:lnTo>
                    <a:lnTo>
                      <a:pt x="0" y="0"/>
                    </a:lnTo>
                    <a:lnTo>
                      <a:pt x="0" y="2299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225425" y="2353211"/>
              <a:ext cx="1923415" cy="1078808"/>
              <a:chOff x="355" y="2986"/>
              <a:chExt cx="3029" cy="1699"/>
            </a:xfrm>
          </p:grpSpPr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355" y="2986"/>
                <a:ext cx="3029" cy="1699"/>
              </a:xfrm>
              <a:custGeom>
                <a:avLst/>
                <a:gdLst>
                  <a:gd name="T0" fmla="+- 0 355 355"/>
                  <a:gd name="T1" fmla="*/ T0 w 3029"/>
                  <a:gd name="T2" fmla="+- 0 4685 2986"/>
                  <a:gd name="T3" fmla="*/ 4685 h 1699"/>
                  <a:gd name="T4" fmla="+- 0 3384 355"/>
                  <a:gd name="T5" fmla="*/ T4 w 3029"/>
                  <a:gd name="T6" fmla="+- 0 4685 2986"/>
                  <a:gd name="T7" fmla="*/ 4685 h 1699"/>
                  <a:gd name="T8" fmla="+- 0 3384 355"/>
                  <a:gd name="T9" fmla="*/ T8 w 3029"/>
                  <a:gd name="T10" fmla="+- 0 2986 2986"/>
                  <a:gd name="T11" fmla="*/ 2986 h 1699"/>
                  <a:gd name="T12" fmla="+- 0 355 355"/>
                  <a:gd name="T13" fmla="*/ T12 w 3029"/>
                  <a:gd name="T14" fmla="+- 0 2986 2986"/>
                  <a:gd name="T15" fmla="*/ 2986 h 1699"/>
                  <a:gd name="T16" fmla="+- 0 355 355"/>
                  <a:gd name="T17" fmla="*/ T16 w 3029"/>
                  <a:gd name="T18" fmla="+- 0 4685 2986"/>
                  <a:gd name="T19" fmla="*/ 4685 h 16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029" h="1699">
                    <a:moveTo>
                      <a:pt x="0" y="1699"/>
                    </a:moveTo>
                    <a:lnTo>
                      <a:pt x="3029" y="1699"/>
                    </a:lnTo>
                    <a:lnTo>
                      <a:pt x="3029" y="0"/>
                    </a:lnTo>
                    <a:lnTo>
                      <a:pt x="0" y="0"/>
                    </a:lnTo>
                    <a:lnTo>
                      <a:pt x="0" y="16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73" name="Picture 2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" y="2986"/>
                <a:ext cx="3029" cy="16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4424045" y="5079123"/>
              <a:ext cx="1580515" cy="1243265"/>
              <a:chOff x="6967" y="7279"/>
              <a:chExt cx="2489" cy="1958"/>
            </a:xfrm>
          </p:grpSpPr>
          <p:sp>
            <p:nvSpPr>
              <p:cNvPr id="2049" name="Freeform 31"/>
              <p:cNvSpPr>
                <a:spLocks/>
              </p:cNvSpPr>
              <p:nvPr/>
            </p:nvSpPr>
            <p:spPr bwMode="auto">
              <a:xfrm>
                <a:off x="6967" y="7279"/>
                <a:ext cx="2489" cy="1958"/>
              </a:xfrm>
              <a:custGeom>
                <a:avLst/>
                <a:gdLst>
                  <a:gd name="T0" fmla="+- 0 6967 6967"/>
                  <a:gd name="T1" fmla="*/ T0 w 2489"/>
                  <a:gd name="T2" fmla="+- 0 9238 7279"/>
                  <a:gd name="T3" fmla="*/ 9238 h 1958"/>
                  <a:gd name="T4" fmla="+- 0 9456 6967"/>
                  <a:gd name="T5" fmla="*/ T4 w 2489"/>
                  <a:gd name="T6" fmla="+- 0 9238 7279"/>
                  <a:gd name="T7" fmla="*/ 9238 h 1958"/>
                  <a:gd name="T8" fmla="+- 0 9456 6967"/>
                  <a:gd name="T9" fmla="*/ T8 w 2489"/>
                  <a:gd name="T10" fmla="+- 0 7279 7279"/>
                  <a:gd name="T11" fmla="*/ 7279 h 1958"/>
                  <a:gd name="T12" fmla="+- 0 6967 6967"/>
                  <a:gd name="T13" fmla="*/ T12 w 2489"/>
                  <a:gd name="T14" fmla="+- 0 7279 7279"/>
                  <a:gd name="T15" fmla="*/ 7279 h 1958"/>
                  <a:gd name="T16" fmla="+- 0 6967 6967"/>
                  <a:gd name="T17" fmla="*/ T16 w 2489"/>
                  <a:gd name="T18" fmla="+- 0 9238 7279"/>
                  <a:gd name="T19" fmla="*/ 9238 h 19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89" h="1958">
                    <a:moveTo>
                      <a:pt x="0" y="1959"/>
                    </a:moveTo>
                    <a:lnTo>
                      <a:pt x="2489" y="1959"/>
                    </a:lnTo>
                    <a:lnTo>
                      <a:pt x="2489" y="0"/>
                    </a:lnTo>
                    <a:lnTo>
                      <a:pt x="0" y="0"/>
                    </a:lnTo>
                    <a:lnTo>
                      <a:pt x="0" y="1959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78" name="Picture 3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2" y="7106"/>
                <a:ext cx="2035" cy="19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63" name="Rectangle 2062"/>
          <p:cNvSpPr/>
          <p:nvPr/>
        </p:nvSpPr>
        <p:spPr>
          <a:xfrm>
            <a:off x="2438400" y="1265601"/>
            <a:ext cx="1679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Smart homes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0659" y="2590097"/>
            <a:ext cx="1679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IoT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89111" y="5531128"/>
            <a:ext cx="1679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Mobility / Apps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28090" y="2292394"/>
            <a:ext cx="167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cs typeface="Times New Roman" pitchFamily="18" charset="0"/>
              </a:rPr>
              <a:t>Analytics / Cloud / Cybersecurity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5487" y="1357129"/>
            <a:ext cx="167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Controls on plant </a:t>
            </a:r>
            <a:endParaRPr lang="en-US" altLang="en-US" sz="1200" b="1" dirty="0" smtClean="0">
              <a:solidFill>
                <a:srgbClr val="3399FF"/>
              </a:solidFill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– </a:t>
            </a:r>
            <a:r>
              <a:rPr lang="en-US" altLang="en-US" sz="1200" b="1" dirty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Cloud </a:t>
            </a: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connected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87147" y="4166681"/>
            <a:ext cx="167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Module / Off-site construction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92374" y="5705704"/>
            <a:ext cx="1679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Wearables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235945" y="3988290"/>
            <a:ext cx="1959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IP Networks / Wireless </a:t>
            </a:r>
            <a:r>
              <a:rPr lang="en-US" altLang="en-US" sz="1200" b="1" dirty="0" err="1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Comms</a:t>
            </a: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. Controls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645" y="4154436"/>
            <a:ext cx="167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Decentralization / Integration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791052" y="5581471"/>
            <a:ext cx="1679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 smtClean="0">
                <a:solidFill>
                  <a:srgbClr val="3399FF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LED / Intelligent luminaires</a:t>
            </a:r>
            <a:endParaRPr lang="en-US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2072" y="6396113"/>
            <a:ext cx="91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BSRIA - Market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Generation-Z Expectations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Smart, Reduced Carbon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5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496422"/>
            <a:ext cx="557863" cy="4299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 algn="ctr">
                <a:defRPr/>
              </a:pPr>
              <a:t>5</a:t>
            </a:fld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-82192" y="461481"/>
            <a:ext cx="9226192" cy="1066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– Getting to Zero Net Energy Buildings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966" y="990570"/>
            <a:ext cx="8311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Zero Net Energy (ZNE) building generates as much energy as it consumes annually.  Also known as Net Zero Energy.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Zero = ‘nothing’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 = On-site Energy Production (renewable) minus Energy Use, over 1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=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energy (electric, gas, steam, liquid fuel etc.) consumed on site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/>
          <a:stretch/>
        </p:blipFill>
        <p:spPr bwMode="auto">
          <a:xfrm>
            <a:off x="2989779" y="3200195"/>
            <a:ext cx="5732979" cy="27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56" y="6396112"/>
            <a:ext cx="91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Buildings Institute (NBI) -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Net Energy Building Controls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Characteristics, Energy Impacts, and Lessons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5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496422"/>
            <a:ext cx="557863" cy="4299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 algn="ctr">
                <a:defRPr/>
              </a:pPr>
              <a:t>6</a:t>
            </a:fld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0" y="475527"/>
            <a:ext cx="9144000" cy="1066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Five Recommendations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128" y="1237820"/>
            <a:ext cx="86302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Prioritize Passive Strategies 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then layer in controls to optimize the whole building outcomes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Integrate the Controls Contractor 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controls contractor needs to be a primary team member from design through occupancy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 Operator Training and Support 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bring controls training and improved hand-off documentation to operators and ongoing access to the design team and controls contractor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 Occupants Control but Backup with Default Settings 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occupants want some engagement and control access but a ‘hybrid’ system that returns controls to default settings and “Off” is necessary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 Industry Awareness and Knowledge of Emerging Trends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a) integrated, wireless and adaptive controls, b) feedback and dashboards, c) DC systems and renewable integration, d) utility load management, price and program issues, and e) ZNE policy drivers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2365" y="5945161"/>
            <a:ext cx="608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the Zero Net Energy Buildings Controls – Characteristics, Energy Impacts and Lessons Report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at: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www.caba.org/CABA/Research/Zero-Net-Energy-Buildings.aspx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5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496422"/>
            <a:ext cx="557863" cy="4299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 algn="ctr">
                <a:defRPr/>
              </a:pPr>
              <a:t>7</a:t>
            </a:fld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39" name="Rectangle 3138"/>
          <p:cNvSpPr/>
          <p:nvPr/>
        </p:nvSpPr>
        <p:spPr>
          <a:xfrm>
            <a:off x="0" y="439893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US$3.5bn World BEMS* 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at 14% CAGR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</a:p>
        </p:txBody>
      </p:sp>
      <p:grpSp>
        <p:nvGrpSpPr>
          <p:cNvPr id="3140" name="Group 98"/>
          <p:cNvGrpSpPr>
            <a:grpSpLocks/>
          </p:cNvGrpSpPr>
          <p:nvPr/>
        </p:nvGrpSpPr>
        <p:grpSpPr bwMode="auto">
          <a:xfrm>
            <a:off x="1499685" y="2591018"/>
            <a:ext cx="1677988" cy="1525588"/>
            <a:chOff x="2576" y="296"/>
            <a:chExt cx="2642" cy="2402"/>
          </a:xfrm>
        </p:grpSpPr>
        <p:grpSp>
          <p:nvGrpSpPr>
            <p:cNvPr id="3141" name="Group 106"/>
            <p:cNvGrpSpPr>
              <a:grpSpLocks/>
            </p:cNvGrpSpPr>
            <p:nvPr/>
          </p:nvGrpSpPr>
          <p:grpSpPr bwMode="auto">
            <a:xfrm>
              <a:off x="3776" y="304"/>
              <a:ext cx="1194" cy="2320"/>
              <a:chOff x="3776" y="304"/>
              <a:chExt cx="1194" cy="2320"/>
            </a:xfrm>
          </p:grpSpPr>
          <p:sp>
            <p:nvSpPr>
              <p:cNvPr id="3149" name="Freeform 107"/>
              <p:cNvSpPr>
                <a:spLocks/>
              </p:cNvSpPr>
              <p:nvPr/>
            </p:nvSpPr>
            <p:spPr bwMode="auto">
              <a:xfrm>
                <a:off x="3776" y="304"/>
                <a:ext cx="1194" cy="2320"/>
              </a:xfrm>
              <a:custGeom>
                <a:avLst/>
                <a:gdLst>
                  <a:gd name="T0" fmla="+- 0 3776 3776"/>
                  <a:gd name="T1" fmla="*/ T0 w 1194"/>
                  <a:gd name="T2" fmla="+- 0 900 304"/>
                  <a:gd name="T3" fmla="*/ 900 h 2320"/>
                  <a:gd name="T4" fmla="+- 0 3873 3776"/>
                  <a:gd name="T5" fmla="*/ T4 w 1194"/>
                  <a:gd name="T6" fmla="+- 0 908 304"/>
                  <a:gd name="T7" fmla="*/ 908 h 2320"/>
                  <a:gd name="T8" fmla="+- 0 4051 3776"/>
                  <a:gd name="T9" fmla="*/ T8 w 1194"/>
                  <a:gd name="T10" fmla="+- 0 967 304"/>
                  <a:gd name="T11" fmla="*/ 967 h 2320"/>
                  <a:gd name="T12" fmla="+- 0 4198 3776"/>
                  <a:gd name="T13" fmla="*/ T12 w 1194"/>
                  <a:gd name="T14" fmla="+- 0 1075 304"/>
                  <a:gd name="T15" fmla="*/ 1075 h 2320"/>
                  <a:gd name="T16" fmla="+- 0 4307 3776"/>
                  <a:gd name="T17" fmla="*/ T16 w 1194"/>
                  <a:gd name="T18" fmla="+- 0 1223 304"/>
                  <a:gd name="T19" fmla="*/ 1223 h 2320"/>
                  <a:gd name="T20" fmla="+- 0 4365 3776"/>
                  <a:gd name="T21" fmla="*/ T20 w 1194"/>
                  <a:gd name="T22" fmla="+- 0 1400 304"/>
                  <a:gd name="T23" fmla="*/ 1400 h 2320"/>
                  <a:gd name="T24" fmla="+- 0 4372 3776"/>
                  <a:gd name="T25" fmla="*/ T24 w 1194"/>
                  <a:gd name="T26" fmla="+- 0 1535 304"/>
                  <a:gd name="T27" fmla="*/ 1535 h 2320"/>
                  <a:gd name="T28" fmla="+- 0 4344 3776"/>
                  <a:gd name="T29" fmla="*/ T28 w 1194"/>
                  <a:gd name="T30" fmla="+- 0 1680 304"/>
                  <a:gd name="T31" fmla="*/ 1680 h 2320"/>
                  <a:gd name="T32" fmla="+- 0 4283 3776"/>
                  <a:gd name="T33" fmla="*/ T32 w 1194"/>
                  <a:gd name="T34" fmla="+- 0 1812 304"/>
                  <a:gd name="T35" fmla="*/ 1812 h 2320"/>
                  <a:gd name="T36" fmla="+- 0 4192 3776"/>
                  <a:gd name="T37" fmla="*/ T36 w 1194"/>
                  <a:gd name="T38" fmla="+- 0 1925 304"/>
                  <a:gd name="T39" fmla="*/ 1925 h 2320"/>
                  <a:gd name="T40" fmla="+- 0 4076 3776"/>
                  <a:gd name="T41" fmla="*/ T40 w 1194"/>
                  <a:gd name="T42" fmla="+- 0 2013 304"/>
                  <a:gd name="T43" fmla="*/ 2013 h 2320"/>
                  <a:gd name="T44" fmla="+- 0 3974 3776"/>
                  <a:gd name="T45" fmla="*/ T44 w 1194"/>
                  <a:gd name="T46" fmla="+- 0 2060 304"/>
                  <a:gd name="T47" fmla="*/ 2060 h 2320"/>
                  <a:gd name="T48" fmla="+- 0 4262 3776"/>
                  <a:gd name="T49" fmla="*/ T48 w 1194"/>
                  <a:gd name="T50" fmla="+- 0 2588 304"/>
                  <a:gd name="T51" fmla="*/ 2588 h 2320"/>
                  <a:gd name="T52" fmla="+- 0 4430 3776"/>
                  <a:gd name="T53" fmla="*/ T52 w 1194"/>
                  <a:gd name="T54" fmla="+- 0 2496 304"/>
                  <a:gd name="T55" fmla="*/ 2496 h 2320"/>
                  <a:gd name="T56" fmla="+- 0 4578 3776"/>
                  <a:gd name="T57" fmla="*/ T56 w 1194"/>
                  <a:gd name="T58" fmla="+- 0 2382 304"/>
                  <a:gd name="T59" fmla="*/ 2382 h 2320"/>
                  <a:gd name="T60" fmla="+- 0 4705 3776"/>
                  <a:gd name="T61" fmla="*/ T60 w 1194"/>
                  <a:gd name="T62" fmla="+- 0 2247 304"/>
                  <a:gd name="T63" fmla="*/ 2247 h 2320"/>
                  <a:gd name="T64" fmla="+- 0 4809 3776"/>
                  <a:gd name="T65" fmla="*/ T64 w 1194"/>
                  <a:gd name="T66" fmla="+- 0 2096 304"/>
                  <a:gd name="T67" fmla="*/ 2096 h 2320"/>
                  <a:gd name="T68" fmla="+- 0 4888 3776"/>
                  <a:gd name="T69" fmla="*/ T68 w 1194"/>
                  <a:gd name="T70" fmla="+- 0 1931 304"/>
                  <a:gd name="T71" fmla="*/ 1931 h 2320"/>
                  <a:gd name="T72" fmla="+- 0 4942 3776"/>
                  <a:gd name="T73" fmla="*/ T72 w 1194"/>
                  <a:gd name="T74" fmla="+- 0 1755 304"/>
                  <a:gd name="T75" fmla="*/ 1755 h 2320"/>
                  <a:gd name="T76" fmla="+- 0 4968 3776"/>
                  <a:gd name="T77" fmla="*/ T76 w 1194"/>
                  <a:gd name="T78" fmla="+- 0 1572 304"/>
                  <a:gd name="T79" fmla="*/ 1572 h 2320"/>
                  <a:gd name="T80" fmla="+- 0 4965 3776"/>
                  <a:gd name="T81" fmla="*/ T80 w 1194"/>
                  <a:gd name="T82" fmla="+- 0 1385 304"/>
                  <a:gd name="T83" fmla="*/ 1385 h 2320"/>
                  <a:gd name="T84" fmla="+- 0 4932 3776"/>
                  <a:gd name="T85" fmla="*/ T84 w 1194"/>
                  <a:gd name="T86" fmla="+- 0 1196 304"/>
                  <a:gd name="T87" fmla="*/ 1196 h 2320"/>
                  <a:gd name="T88" fmla="+- 0 4876 3776"/>
                  <a:gd name="T89" fmla="*/ T88 w 1194"/>
                  <a:gd name="T90" fmla="+- 0 1032 304"/>
                  <a:gd name="T91" fmla="*/ 1032 h 2320"/>
                  <a:gd name="T92" fmla="+- 0 4809 3776"/>
                  <a:gd name="T93" fmla="*/ T92 w 1194"/>
                  <a:gd name="T94" fmla="+- 0 899 304"/>
                  <a:gd name="T95" fmla="*/ 899 h 2320"/>
                  <a:gd name="T96" fmla="+- 0 4728 3776"/>
                  <a:gd name="T97" fmla="*/ T96 w 1194"/>
                  <a:gd name="T98" fmla="+- 0 776 304"/>
                  <a:gd name="T99" fmla="*/ 776 h 2320"/>
                  <a:gd name="T100" fmla="+- 0 4632 3776"/>
                  <a:gd name="T101" fmla="*/ T100 w 1194"/>
                  <a:gd name="T102" fmla="+- 0 665 304"/>
                  <a:gd name="T103" fmla="*/ 665 h 2320"/>
                  <a:gd name="T104" fmla="+- 0 4525 3776"/>
                  <a:gd name="T105" fmla="*/ T104 w 1194"/>
                  <a:gd name="T106" fmla="+- 0 567 304"/>
                  <a:gd name="T107" fmla="*/ 567 h 2320"/>
                  <a:gd name="T108" fmla="+- 0 4407 3776"/>
                  <a:gd name="T109" fmla="*/ T108 w 1194"/>
                  <a:gd name="T110" fmla="+- 0 483 304"/>
                  <a:gd name="T111" fmla="*/ 483 h 2320"/>
                  <a:gd name="T112" fmla="+- 0 4279 3776"/>
                  <a:gd name="T113" fmla="*/ T112 w 1194"/>
                  <a:gd name="T114" fmla="+- 0 414 304"/>
                  <a:gd name="T115" fmla="*/ 414 h 2320"/>
                  <a:gd name="T116" fmla="+- 0 4143 3776"/>
                  <a:gd name="T117" fmla="*/ T116 w 1194"/>
                  <a:gd name="T118" fmla="+- 0 361 304"/>
                  <a:gd name="T119" fmla="*/ 361 h 2320"/>
                  <a:gd name="T120" fmla="+- 0 4000 3776"/>
                  <a:gd name="T121" fmla="*/ T120 w 1194"/>
                  <a:gd name="T122" fmla="+- 0 325 304"/>
                  <a:gd name="T123" fmla="*/ 325 h 2320"/>
                  <a:gd name="T124" fmla="+- 0 3852 3776"/>
                  <a:gd name="T125" fmla="*/ T124 w 1194"/>
                  <a:gd name="T126" fmla="+- 0 306 304"/>
                  <a:gd name="T127" fmla="*/ 306 h 23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1194" h="2320">
                    <a:moveTo>
                      <a:pt x="0" y="0"/>
                    </a:moveTo>
                    <a:lnTo>
                      <a:pt x="0" y="596"/>
                    </a:lnTo>
                    <a:lnTo>
                      <a:pt x="49" y="598"/>
                    </a:lnTo>
                    <a:lnTo>
                      <a:pt x="97" y="604"/>
                    </a:lnTo>
                    <a:lnTo>
                      <a:pt x="189" y="627"/>
                    </a:lnTo>
                    <a:lnTo>
                      <a:pt x="275" y="663"/>
                    </a:lnTo>
                    <a:lnTo>
                      <a:pt x="353" y="711"/>
                    </a:lnTo>
                    <a:lnTo>
                      <a:pt x="422" y="771"/>
                    </a:lnTo>
                    <a:lnTo>
                      <a:pt x="482" y="841"/>
                    </a:lnTo>
                    <a:lnTo>
                      <a:pt x="531" y="919"/>
                    </a:lnTo>
                    <a:lnTo>
                      <a:pt x="567" y="1004"/>
                    </a:lnTo>
                    <a:lnTo>
                      <a:pt x="589" y="1096"/>
                    </a:lnTo>
                    <a:lnTo>
                      <a:pt x="597" y="1193"/>
                    </a:lnTo>
                    <a:lnTo>
                      <a:pt x="596" y="1231"/>
                    </a:lnTo>
                    <a:lnTo>
                      <a:pt x="587" y="1305"/>
                    </a:lnTo>
                    <a:lnTo>
                      <a:pt x="568" y="1376"/>
                    </a:lnTo>
                    <a:lnTo>
                      <a:pt x="542" y="1444"/>
                    </a:lnTo>
                    <a:lnTo>
                      <a:pt x="507" y="1508"/>
                    </a:lnTo>
                    <a:lnTo>
                      <a:pt x="465" y="1567"/>
                    </a:lnTo>
                    <a:lnTo>
                      <a:pt x="416" y="1621"/>
                    </a:lnTo>
                    <a:lnTo>
                      <a:pt x="361" y="1669"/>
                    </a:lnTo>
                    <a:lnTo>
                      <a:pt x="300" y="1709"/>
                    </a:lnTo>
                    <a:lnTo>
                      <a:pt x="233" y="1743"/>
                    </a:lnTo>
                    <a:lnTo>
                      <a:pt x="198" y="1756"/>
                    </a:lnTo>
                    <a:lnTo>
                      <a:pt x="395" y="2320"/>
                    </a:lnTo>
                    <a:lnTo>
                      <a:pt x="486" y="2284"/>
                    </a:lnTo>
                    <a:lnTo>
                      <a:pt x="572" y="2241"/>
                    </a:lnTo>
                    <a:lnTo>
                      <a:pt x="654" y="2192"/>
                    </a:lnTo>
                    <a:lnTo>
                      <a:pt x="731" y="2138"/>
                    </a:lnTo>
                    <a:lnTo>
                      <a:pt x="802" y="2078"/>
                    </a:lnTo>
                    <a:lnTo>
                      <a:pt x="868" y="2013"/>
                    </a:lnTo>
                    <a:lnTo>
                      <a:pt x="929" y="1943"/>
                    </a:lnTo>
                    <a:lnTo>
                      <a:pt x="984" y="1869"/>
                    </a:lnTo>
                    <a:lnTo>
                      <a:pt x="1033" y="1792"/>
                    </a:lnTo>
                    <a:lnTo>
                      <a:pt x="1076" y="1711"/>
                    </a:lnTo>
                    <a:lnTo>
                      <a:pt x="1112" y="1627"/>
                    </a:lnTo>
                    <a:lnTo>
                      <a:pt x="1142" y="1540"/>
                    </a:lnTo>
                    <a:lnTo>
                      <a:pt x="1166" y="1451"/>
                    </a:lnTo>
                    <a:lnTo>
                      <a:pt x="1182" y="1360"/>
                    </a:lnTo>
                    <a:lnTo>
                      <a:pt x="1192" y="1268"/>
                    </a:lnTo>
                    <a:lnTo>
                      <a:pt x="1194" y="1175"/>
                    </a:lnTo>
                    <a:lnTo>
                      <a:pt x="1189" y="1081"/>
                    </a:lnTo>
                    <a:lnTo>
                      <a:pt x="1176" y="987"/>
                    </a:lnTo>
                    <a:lnTo>
                      <a:pt x="1156" y="892"/>
                    </a:lnTo>
                    <a:lnTo>
                      <a:pt x="1127" y="799"/>
                    </a:lnTo>
                    <a:lnTo>
                      <a:pt x="1100" y="728"/>
                    </a:lnTo>
                    <a:lnTo>
                      <a:pt x="1068" y="660"/>
                    </a:lnTo>
                    <a:lnTo>
                      <a:pt x="1033" y="595"/>
                    </a:lnTo>
                    <a:lnTo>
                      <a:pt x="994" y="532"/>
                    </a:lnTo>
                    <a:lnTo>
                      <a:pt x="952" y="472"/>
                    </a:lnTo>
                    <a:lnTo>
                      <a:pt x="906" y="415"/>
                    </a:lnTo>
                    <a:lnTo>
                      <a:pt x="856" y="361"/>
                    </a:lnTo>
                    <a:lnTo>
                      <a:pt x="804" y="311"/>
                    </a:lnTo>
                    <a:lnTo>
                      <a:pt x="749" y="263"/>
                    </a:lnTo>
                    <a:lnTo>
                      <a:pt x="691" y="220"/>
                    </a:lnTo>
                    <a:lnTo>
                      <a:pt x="631" y="179"/>
                    </a:lnTo>
                    <a:lnTo>
                      <a:pt x="568" y="143"/>
                    </a:lnTo>
                    <a:lnTo>
                      <a:pt x="503" y="110"/>
                    </a:lnTo>
                    <a:lnTo>
                      <a:pt x="436" y="82"/>
                    </a:lnTo>
                    <a:lnTo>
                      <a:pt x="367" y="57"/>
                    </a:lnTo>
                    <a:lnTo>
                      <a:pt x="296" y="37"/>
                    </a:lnTo>
                    <a:lnTo>
                      <a:pt x="224" y="21"/>
                    </a:lnTo>
                    <a:lnTo>
                      <a:pt x="151" y="9"/>
                    </a:lnTo>
                    <a:lnTo>
                      <a:pt x="7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42" name="Group 103"/>
            <p:cNvGrpSpPr>
              <a:grpSpLocks/>
            </p:cNvGrpSpPr>
            <p:nvPr/>
          </p:nvGrpSpPr>
          <p:grpSpPr bwMode="auto">
            <a:xfrm>
              <a:off x="2583" y="1274"/>
              <a:ext cx="1588" cy="1417"/>
              <a:chOff x="2583" y="1274"/>
              <a:chExt cx="1588" cy="1417"/>
            </a:xfrm>
          </p:grpSpPr>
          <p:sp>
            <p:nvSpPr>
              <p:cNvPr id="3147" name="Freeform 105"/>
              <p:cNvSpPr>
                <a:spLocks/>
              </p:cNvSpPr>
              <p:nvPr/>
            </p:nvSpPr>
            <p:spPr bwMode="auto">
              <a:xfrm>
                <a:off x="2583" y="1274"/>
                <a:ext cx="1588" cy="1417"/>
              </a:xfrm>
              <a:custGeom>
                <a:avLst/>
                <a:gdLst>
                  <a:gd name="T0" fmla="+- 0 2604 2583"/>
                  <a:gd name="T1" fmla="*/ T0 w 1588"/>
                  <a:gd name="T2" fmla="+- 0 1274 1274"/>
                  <a:gd name="T3" fmla="*/ 1274 h 1417"/>
                  <a:gd name="T4" fmla="+- 0 2589 2583"/>
                  <a:gd name="T5" fmla="*/ T4 w 1588"/>
                  <a:gd name="T6" fmla="+- 0 1371 1274"/>
                  <a:gd name="T7" fmla="*/ 1371 h 1417"/>
                  <a:gd name="T8" fmla="+- 0 2583 2583"/>
                  <a:gd name="T9" fmla="*/ T8 w 1588"/>
                  <a:gd name="T10" fmla="+- 0 1467 1274"/>
                  <a:gd name="T11" fmla="*/ 1467 h 1417"/>
                  <a:gd name="T12" fmla="+- 0 2584 2583"/>
                  <a:gd name="T13" fmla="*/ T12 w 1588"/>
                  <a:gd name="T14" fmla="+- 0 1562 1274"/>
                  <a:gd name="T15" fmla="*/ 1562 h 1417"/>
                  <a:gd name="T16" fmla="+- 0 2593 2583"/>
                  <a:gd name="T17" fmla="*/ T16 w 1588"/>
                  <a:gd name="T18" fmla="+- 0 1656 1274"/>
                  <a:gd name="T19" fmla="*/ 1656 h 1417"/>
                  <a:gd name="T20" fmla="+- 0 2609 2583"/>
                  <a:gd name="T21" fmla="*/ T20 w 1588"/>
                  <a:gd name="T22" fmla="+- 0 1748 1274"/>
                  <a:gd name="T23" fmla="*/ 1748 h 1417"/>
                  <a:gd name="T24" fmla="+- 0 2632 2583"/>
                  <a:gd name="T25" fmla="*/ T24 w 1588"/>
                  <a:gd name="T26" fmla="+- 0 1837 1274"/>
                  <a:gd name="T27" fmla="*/ 1837 h 1417"/>
                  <a:gd name="T28" fmla="+- 0 2662 2583"/>
                  <a:gd name="T29" fmla="*/ T28 w 1588"/>
                  <a:gd name="T30" fmla="+- 0 1925 1274"/>
                  <a:gd name="T31" fmla="*/ 1925 h 1417"/>
                  <a:gd name="T32" fmla="+- 0 2698 2583"/>
                  <a:gd name="T33" fmla="*/ T32 w 1588"/>
                  <a:gd name="T34" fmla="+- 0 2009 1274"/>
                  <a:gd name="T35" fmla="*/ 2009 h 1417"/>
                  <a:gd name="T36" fmla="+- 0 2741 2583"/>
                  <a:gd name="T37" fmla="*/ T36 w 1588"/>
                  <a:gd name="T38" fmla="+- 0 2091 1274"/>
                  <a:gd name="T39" fmla="*/ 2091 h 1417"/>
                  <a:gd name="T40" fmla="+- 0 2789 2583"/>
                  <a:gd name="T41" fmla="*/ T40 w 1588"/>
                  <a:gd name="T42" fmla="+- 0 2168 1274"/>
                  <a:gd name="T43" fmla="*/ 2168 h 1417"/>
                  <a:gd name="T44" fmla="+- 0 2844 2583"/>
                  <a:gd name="T45" fmla="*/ T44 w 1588"/>
                  <a:gd name="T46" fmla="+- 0 2242 1274"/>
                  <a:gd name="T47" fmla="*/ 2242 h 1417"/>
                  <a:gd name="T48" fmla="+- 0 2904 2583"/>
                  <a:gd name="T49" fmla="*/ T48 w 1588"/>
                  <a:gd name="T50" fmla="+- 0 2311 1274"/>
                  <a:gd name="T51" fmla="*/ 2311 h 1417"/>
                  <a:gd name="T52" fmla="+- 0 2969 2583"/>
                  <a:gd name="T53" fmla="*/ T52 w 1588"/>
                  <a:gd name="T54" fmla="+- 0 2376 1274"/>
                  <a:gd name="T55" fmla="*/ 2376 h 1417"/>
                  <a:gd name="T56" fmla="+- 0 3039 2583"/>
                  <a:gd name="T57" fmla="*/ T56 w 1588"/>
                  <a:gd name="T58" fmla="+- 0 2436 1274"/>
                  <a:gd name="T59" fmla="*/ 2436 h 1417"/>
                  <a:gd name="T60" fmla="+- 0 3114 2583"/>
                  <a:gd name="T61" fmla="*/ T60 w 1588"/>
                  <a:gd name="T62" fmla="+- 0 2490 1274"/>
                  <a:gd name="T63" fmla="*/ 2490 h 1417"/>
                  <a:gd name="T64" fmla="+- 0 3194 2583"/>
                  <a:gd name="T65" fmla="*/ T64 w 1588"/>
                  <a:gd name="T66" fmla="+- 0 2539 1274"/>
                  <a:gd name="T67" fmla="*/ 2539 h 1417"/>
                  <a:gd name="T68" fmla="+- 0 3278 2583"/>
                  <a:gd name="T69" fmla="*/ T68 w 1588"/>
                  <a:gd name="T70" fmla="+- 0 2582 1274"/>
                  <a:gd name="T71" fmla="*/ 2582 h 1417"/>
                  <a:gd name="T72" fmla="+- 0 3366 2583"/>
                  <a:gd name="T73" fmla="*/ T72 w 1588"/>
                  <a:gd name="T74" fmla="+- 0 2618 1274"/>
                  <a:gd name="T75" fmla="*/ 2618 h 1417"/>
                  <a:gd name="T76" fmla="+- 0 3458 2583"/>
                  <a:gd name="T77" fmla="*/ T76 w 1588"/>
                  <a:gd name="T78" fmla="+- 0 2647 1274"/>
                  <a:gd name="T79" fmla="*/ 2647 h 1417"/>
                  <a:gd name="T80" fmla="+- 0 3553 2583"/>
                  <a:gd name="T81" fmla="*/ T80 w 1588"/>
                  <a:gd name="T82" fmla="+- 0 2670 1274"/>
                  <a:gd name="T83" fmla="*/ 2670 h 1417"/>
                  <a:gd name="T84" fmla="+- 0 3615 2583"/>
                  <a:gd name="T85" fmla="*/ T84 w 1588"/>
                  <a:gd name="T86" fmla="+- 0 2680 1274"/>
                  <a:gd name="T87" fmla="*/ 2680 h 1417"/>
                  <a:gd name="T88" fmla="+- 0 3677 2583"/>
                  <a:gd name="T89" fmla="*/ T88 w 1588"/>
                  <a:gd name="T90" fmla="+- 0 2687 1274"/>
                  <a:gd name="T91" fmla="*/ 2687 h 1417"/>
                  <a:gd name="T92" fmla="+- 0 3740 2583"/>
                  <a:gd name="T93" fmla="*/ T92 w 1588"/>
                  <a:gd name="T94" fmla="+- 0 2690 1274"/>
                  <a:gd name="T95" fmla="*/ 2690 h 1417"/>
                  <a:gd name="T96" fmla="+- 0 3771 2583"/>
                  <a:gd name="T97" fmla="*/ T96 w 1588"/>
                  <a:gd name="T98" fmla="+- 0 2691 1274"/>
                  <a:gd name="T99" fmla="*/ 2691 h 1417"/>
                  <a:gd name="T100" fmla="+- 0 3802 2583"/>
                  <a:gd name="T101" fmla="*/ T100 w 1588"/>
                  <a:gd name="T102" fmla="+- 0 2690 1274"/>
                  <a:gd name="T103" fmla="*/ 2690 h 1417"/>
                  <a:gd name="T104" fmla="+- 0 3865 2583"/>
                  <a:gd name="T105" fmla="*/ T104 w 1588"/>
                  <a:gd name="T106" fmla="+- 0 2687 1274"/>
                  <a:gd name="T107" fmla="*/ 2687 h 1417"/>
                  <a:gd name="T108" fmla="+- 0 3927 2583"/>
                  <a:gd name="T109" fmla="*/ T108 w 1588"/>
                  <a:gd name="T110" fmla="+- 0 2681 1274"/>
                  <a:gd name="T111" fmla="*/ 2681 h 1417"/>
                  <a:gd name="T112" fmla="+- 0 3989 2583"/>
                  <a:gd name="T113" fmla="*/ T112 w 1588"/>
                  <a:gd name="T114" fmla="+- 0 2672 1274"/>
                  <a:gd name="T115" fmla="*/ 2672 h 1417"/>
                  <a:gd name="T116" fmla="+- 0 4050 2583"/>
                  <a:gd name="T117" fmla="*/ T116 w 1588"/>
                  <a:gd name="T118" fmla="+- 0 2659 1274"/>
                  <a:gd name="T119" fmla="*/ 2659 h 1417"/>
                  <a:gd name="T120" fmla="+- 0 4111 2583"/>
                  <a:gd name="T121" fmla="*/ T120 w 1588"/>
                  <a:gd name="T122" fmla="+- 0 2643 1274"/>
                  <a:gd name="T123" fmla="*/ 2643 h 1417"/>
                  <a:gd name="T124" fmla="+- 0 4171 2583"/>
                  <a:gd name="T125" fmla="*/ T124 w 1588"/>
                  <a:gd name="T126" fmla="+- 0 2624 1274"/>
                  <a:gd name="T127" fmla="*/ 2624 h 1417"/>
                  <a:gd name="T128" fmla="+- 0 3985 2583"/>
                  <a:gd name="T129" fmla="*/ T128 w 1588"/>
                  <a:gd name="T130" fmla="+- 0 2094 1274"/>
                  <a:gd name="T131" fmla="*/ 2094 h 1417"/>
                  <a:gd name="T132" fmla="+- 0 3785 2583"/>
                  <a:gd name="T133" fmla="*/ T132 w 1588"/>
                  <a:gd name="T134" fmla="+- 0 2094 1274"/>
                  <a:gd name="T135" fmla="*/ 2094 h 1417"/>
                  <a:gd name="T136" fmla="+- 0 3739 2583"/>
                  <a:gd name="T137" fmla="*/ T136 w 1588"/>
                  <a:gd name="T138" fmla="+- 0 2093 1274"/>
                  <a:gd name="T139" fmla="*/ 2093 h 1417"/>
                  <a:gd name="T140" fmla="+- 0 3647 2583"/>
                  <a:gd name="T141" fmla="*/ T140 w 1588"/>
                  <a:gd name="T142" fmla="+- 0 2080 1274"/>
                  <a:gd name="T143" fmla="*/ 2080 h 1417"/>
                  <a:gd name="T144" fmla="+- 0 3559 2583"/>
                  <a:gd name="T145" fmla="*/ T144 w 1588"/>
                  <a:gd name="T146" fmla="+- 0 2053 1274"/>
                  <a:gd name="T147" fmla="*/ 2053 h 1417"/>
                  <a:gd name="T148" fmla="+- 0 3477 2583"/>
                  <a:gd name="T149" fmla="*/ T148 w 1588"/>
                  <a:gd name="T150" fmla="+- 0 2013 1274"/>
                  <a:gd name="T151" fmla="*/ 2013 h 1417"/>
                  <a:gd name="T152" fmla="+- 0 3401 2583"/>
                  <a:gd name="T153" fmla="*/ T152 w 1588"/>
                  <a:gd name="T154" fmla="+- 0 1961 1274"/>
                  <a:gd name="T155" fmla="*/ 1961 h 1417"/>
                  <a:gd name="T156" fmla="+- 0 3334 2583"/>
                  <a:gd name="T157" fmla="*/ T156 w 1588"/>
                  <a:gd name="T158" fmla="+- 0 1898 1274"/>
                  <a:gd name="T159" fmla="*/ 1898 h 1417"/>
                  <a:gd name="T160" fmla="+- 0 3277 2583"/>
                  <a:gd name="T161" fmla="*/ T160 w 1588"/>
                  <a:gd name="T162" fmla="+- 0 1824 1274"/>
                  <a:gd name="T163" fmla="*/ 1824 h 1417"/>
                  <a:gd name="T164" fmla="+- 0 3231 2583"/>
                  <a:gd name="T165" fmla="*/ T164 w 1588"/>
                  <a:gd name="T166" fmla="+- 0 1740 1274"/>
                  <a:gd name="T167" fmla="*/ 1740 h 1417"/>
                  <a:gd name="T168" fmla="+- 0 3207 2583"/>
                  <a:gd name="T169" fmla="*/ T168 w 1588"/>
                  <a:gd name="T170" fmla="+- 0 1675 1274"/>
                  <a:gd name="T171" fmla="*/ 1675 h 1417"/>
                  <a:gd name="T172" fmla="+- 0 3188 2583"/>
                  <a:gd name="T173" fmla="*/ T172 w 1588"/>
                  <a:gd name="T174" fmla="+- 0 1598 1274"/>
                  <a:gd name="T175" fmla="*/ 1598 h 1417"/>
                  <a:gd name="T176" fmla="+- 0 3180 2583"/>
                  <a:gd name="T177" fmla="*/ T176 w 1588"/>
                  <a:gd name="T178" fmla="+- 0 1519 1274"/>
                  <a:gd name="T179" fmla="*/ 1519 h 1417"/>
                  <a:gd name="T180" fmla="+- 0 3180 2583"/>
                  <a:gd name="T181" fmla="*/ T180 w 1588"/>
                  <a:gd name="T182" fmla="+- 0 1499 1274"/>
                  <a:gd name="T183" fmla="*/ 1499 h 1417"/>
                  <a:gd name="T184" fmla="+- 0 3180 2583"/>
                  <a:gd name="T185" fmla="*/ T184 w 1588"/>
                  <a:gd name="T186" fmla="+- 0 1479 1274"/>
                  <a:gd name="T187" fmla="*/ 1479 h 1417"/>
                  <a:gd name="T188" fmla="+- 0 3181 2583"/>
                  <a:gd name="T189" fmla="*/ T188 w 1588"/>
                  <a:gd name="T190" fmla="+- 0 1459 1274"/>
                  <a:gd name="T191" fmla="*/ 1459 h 1417"/>
                  <a:gd name="T192" fmla="+- 0 3182 2583"/>
                  <a:gd name="T193" fmla="*/ T192 w 1588"/>
                  <a:gd name="T194" fmla="+- 0 1440 1274"/>
                  <a:gd name="T195" fmla="*/ 1440 h 1417"/>
                  <a:gd name="T196" fmla="+- 0 3185 2583"/>
                  <a:gd name="T197" fmla="*/ T196 w 1588"/>
                  <a:gd name="T198" fmla="+- 0 1420 1274"/>
                  <a:gd name="T199" fmla="*/ 1420 h 1417"/>
                  <a:gd name="T200" fmla="+- 0 3188 2583"/>
                  <a:gd name="T201" fmla="*/ T200 w 1588"/>
                  <a:gd name="T202" fmla="+- 0 1400 1274"/>
                  <a:gd name="T203" fmla="*/ 1400 h 1417"/>
                  <a:gd name="T204" fmla="+- 0 2604 2583"/>
                  <a:gd name="T205" fmla="*/ T204 w 1588"/>
                  <a:gd name="T206" fmla="+- 0 1274 1274"/>
                  <a:gd name="T207" fmla="*/ 1274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1588" h="1417">
                    <a:moveTo>
                      <a:pt x="21" y="0"/>
                    </a:moveTo>
                    <a:lnTo>
                      <a:pt x="6" y="97"/>
                    </a:lnTo>
                    <a:lnTo>
                      <a:pt x="0" y="193"/>
                    </a:lnTo>
                    <a:lnTo>
                      <a:pt x="1" y="288"/>
                    </a:lnTo>
                    <a:lnTo>
                      <a:pt x="10" y="382"/>
                    </a:lnTo>
                    <a:lnTo>
                      <a:pt x="26" y="474"/>
                    </a:lnTo>
                    <a:lnTo>
                      <a:pt x="49" y="563"/>
                    </a:lnTo>
                    <a:lnTo>
                      <a:pt x="79" y="651"/>
                    </a:lnTo>
                    <a:lnTo>
                      <a:pt x="115" y="735"/>
                    </a:lnTo>
                    <a:lnTo>
                      <a:pt x="158" y="817"/>
                    </a:lnTo>
                    <a:lnTo>
                      <a:pt x="206" y="894"/>
                    </a:lnTo>
                    <a:lnTo>
                      <a:pt x="261" y="968"/>
                    </a:lnTo>
                    <a:lnTo>
                      <a:pt x="321" y="1037"/>
                    </a:lnTo>
                    <a:lnTo>
                      <a:pt x="386" y="1102"/>
                    </a:lnTo>
                    <a:lnTo>
                      <a:pt x="456" y="1162"/>
                    </a:lnTo>
                    <a:lnTo>
                      <a:pt x="531" y="1216"/>
                    </a:lnTo>
                    <a:lnTo>
                      <a:pt x="611" y="1265"/>
                    </a:lnTo>
                    <a:lnTo>
                      <a:pt x="695" y="1308"/>
                    </a:lnTo>
                    <a:lnTo>
                      <a:pt x="783" y="1344"/>
                    </a:lnTo>
                    <a:lnTo>
                      <a:pt x="875" y="1373"/>
                    </a:lnTo>
                    <a:lnTo>
                      <a:pt x="970" y="1396"/>
                    </a:lnTo>
                    <a:lnTo>
                      <a:pt x="1032" y="1406"/>
                    </a:lnTo>
                    <a:lnTo>
                      <a:pt x="1094" y="1413"/>
                    </a:lnTo>
                    <a:lnTo>
                      <a:pt x="1157" y="1416"/>
                    </a:lnTo>
                    <a:lnTo>
                      <a:pt x="1188" y="1417"/>
                    </a:lnTo>
                    <a:lnTo>
                      <a:pt x="1219" y="1416"/>
                    </a:lnTo>
                    <a:lnTo>
                      <a:pt x="1282" y="1413"/>
                    </a:lnTo>
                    <a:lnTo>
                      <a:pt x="1344" y="1407"/>
                    </a:lnTo>
                    <a:lnTo>
                      <a:pt x="1406" y="1398"/>
                    </a:lnTo>
                    <a:lnTo>
                      <a:pt x="1467" y="1385"/>
                    </a:lnTo>
                    <a:lnTo>
                      <a:pt x="1528" y="1369"/>
                    </a:lnTo>
                    <a:lnTo>
                      <a:pt x="1588" y="1350"/>
                    </a:lnTo>
                    <a:lnTo>
                      <a:pt x="1402" y="820"/>
                    </a:lnTo>
                    <a:lnTo>
                      <a:pt x="1202" y="820"/>
                    </a:lnTo>
                    <a:lnTo>
                      <a:pt x="1156" y="819"/>
                    </a:lnTo>
                    <a:lnTo>
                      <a:pt x="1064" y="806"/>
                    </a:lnTo>
                    <a:lnTo>
                      <a:pt x="976" y="779"/>
                    </a:lnTo>
                    <a:lnTo>
                      <a:pt x="894" y="739"/>
                    </a:lnTo>
                    <a:lnTo>
                      <a:pt x="818" y="687"/>
                    </a:lnTo>
                    <a:lnTo>
                      <a:pt x="751" y="624"/>
                    </a:lnTo>
                    <a:lnTo>
                      <a:pt x="694" y="550"/>
                    </a:lnTo>
                    <a:lnTo>
                      <a:pt x="648" y="466"/>
                    </a:lnTo>
                    <a:lnTo>
                      <a:pt x="624" y="401"/>
                    </a:lnTo>
                    <a:lnTo>
                      <a:pt x="605" y="324"/>
                    </a:lnTo>
                    <a:lnTo>
                      <a:pt x="597" y="245"/>
                    </a:lnTo>
                    <a:lnTo>
                      <a:pt x="597" y="225"/>
                    </a:lnTo>
                    <a:lnTo>
                      <a:pt x="597" y="205"/>
                    </a:lnTo>
                    <a:lnTo>
                      <a:pt x="598" y="185"/>
                    </a:lnTo>
                    <a:lnTo>
                      <a:pt x="599" y="166"/>
                    </a:lnTo>
                    <a:lnTo>
                      <a:pt x="602" y="146"/>
                    </a:lnTo>
                    <a:lnTo>
                      <a:pt x="605" y="12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8" name="Freeform 104"/>
              <p:cNvSpPr>
                <a:spLocks/>
              </p:cNvSpPr>
              <p:nvPr/>
            </p:nvSpPr>
            <p:spPr bwMode="auto">
              <a:xfrm>
                <a:off x="2583" y="1274"/>
                <a:ext cx="1588" cy="1417"/>
              </a:xfrm>
              <a:custGeom>
                <a:avLst/>
                <a:gdLst>
                  <a:gd name="T0" fmla="+- 0 3974 2583"/>
                  <a:gd name="T1" fmla="*/ T0 w 1588"/>
                  <a:gd name="T2" fmla="+- 0 2060 1274"/>
                  <a:gd name="T3" fmla="*/ 2060 h 1417"/>
                  <a:gd name="T4" fmla="+- 0 3927 2583"/>
                  <a:gd name="T5" fmla="*/ T4 w 1588"/>
                  <a:gd name="T6" fmla="+- 0 2075 1274"/>
                  <a:gd name="T7" fmla="*/ 2075 h 1417"/>
                  <a:gd name="T8" fmla="+- 0 3880 2583"/>
                  <a:gd name="T9" fmla="*/ T8 w 1588"/>
                  <a:gd name="T10" fmla="+- 0 2085 1274"/>
                  <a:gd name="T11" fmla="*/ 2085 h 1417"/>
                  <a:gd name="T12" fmla="+- 0 3832 2583"/>
                  <a:gd name="T13" fmla="*/ T12 w 1588"/>
                  <a:gd name="T14" fmla="+- 0 2091 1274"/>
                  <a:gd name="T15" fmla="*/ 2091 h 1417"/>
                  <a:gd name="T16" fmla="+- 0 3785 2583"/>
                  <a:gd name="T17" fmla="*/ T16 w 1588"/>
                  <a:gd name="T18" fmla="+- 0 2094 1274"/>
                  <a:gd name="T19" fmla="*/ 2094 h 1417"/>
                  <a:gd name="T20" fmla="+- 0 3985 2583"/>
                  <a:gd name="T21" fmla="*/ T20 w 1588"/>
                  <a:gd name="T22" fmla="+- 0 2094 1274"/>
                  <a:gd name="T23" fmla="*/ 2094 h 1417"/>
                  <a:gd name="T24" fmla="+- 0 3974 2583"/>
                  <a:gd name="T25" fmla="*/ T24 w 1588"/>
                  <a:gd name="T26" fmla="+- 0 2060 1274"/>
                  <a:gd name="T27" fmla="*/ 2060 h 14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88" h="1417">
                    <a:moveTo>
                      <a:pt x="1391" y="786"/>
                    </a:moveTo>
                    <a:lnTo>
                      <a:pt x="1344" y="801"/>
                    </a:lnTo>
                    <a:lnTo>
                      <a:pt x="1297" y="811"/>
                    </a:lnTo>
                    <a:lnTo>
                      <a:pt x="1249" y="817"/>
                    </a:lnTo>
                    <a:lnTo>
                      <a:pt x="1202" y="820"/>
                    </a:lnTo>
                    <a:lnTo>
                      <a:pt x="1402" y="820"/>
                    </a:lnTo>
                    <a:lnTo>
                      <a:pt x="1391" y="786"/>
                    </a:ln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43" name="Group 101"/>
            <p:cNvGrpSpPr>
              <a:grpSpLocks/>
            </p:cNvGrpSpPr>
            <p:nvPr/>
          </p:nvGrpSpPr>
          <p:grpSpPr bwMode="auto">
            <a:xfrm>
              <a:off x="2604" y="304"/>
              <a:ext cx="1173" cy="1082"/>
              <a:chOff x="2604" y="304"/>
              <a:chExt cx="1173" cy="1082"/>
            </a:xfrm>
          </p:grpSpPr>
          <p:sp>
            <p:nvSpPr>
              <p:cNvPr id="3146" name="Freeform 102"/>
              <p:cNvSpPr>
                <a:spLocks/>
              </p:cNvSpPr>
              <p:nvPr/>
            </p:nvSpPr>
            <p:spPr bwMode="auto">
              <a:xfrm>
                <a:off x="2604" y="304"/>
                <a:ext cx="1173" cy="1082"/>
              </a:xfrm>
              <a:custGeom>
                <a:avLst/>
                <a:gdLst>
                  <a:gd name="T0" fmla="+- 0 3776 2604"/>
                  <a:gd name="T1" fmla="*/ T0 w 1173"/>
                  <a:gd name="T2" fmla="+- 0 304 304"/>
                  <a:gd name="T3" fmla="*/ 304 h 1082"/>
                  <a:gd name="T4" fmla="+- 0 3691 2604"/>
                  <a:gd name="T5" fmla="*/ T4 w 1173"/>
                  <a:gd name="T6" fmla="+- 0 307 304"/>
                  <a:gd name="T7" fmla="*/ 307 h 1082"/>
                  <a:gd name="T8" fmla="+- 0 3607 2604"/>
                  <a:gd name="T9" fmla="*/ T8 w 1173"/>
                  <a:gd name="T10" fmla="+- 0 315 304"/>
                  <a:gd name="T11" fmla="*/ 315 h 1082"/>
                  <a:gd name="T12" fmla="+- 0 3525 2604"/>
                  <a:gd name="T13" fmla="*/ T12 w 1173"/>
                  <a:gd name="T14" fmla="+- 0 330 304"/>
                  <a:gd name="T15" fmla="*/ 330 h 1082"/>
                  <a:gd name="T16" fmla="+- 0 3445 2604"/>
                  <a:gd name="T17" fmla="*/ T16 w 1173"/>
                  <a:gd name="T18" fmla="+- 0 350 304"/>
                  <a:gd name="T19" fmla="*/ 350 h 1082"/>
                  <a:gd name="T20" fmla="+- 0 3367 2604"/>
                  <a:gd name="T21" fmla="*/ T20 w 1173"/>
                  <a:gd name="T22" fmla="+- 0 376 304"/>
                  <a:gd name="T23" fmla="*/ 376 h 1082"/>
                  <a:gd name="T24" fmla="+- 0 3291 2604"/>
                  <a:gd name="T25" fmla="*/ T24 w 1173"/>
                  <a:gd name="T26" fmla="+- 0 407 304"/>
                  <a:gd name="T27" fmla="*/ 407 h 1082"/>
                  <a:gd name="T28" fmla="+- 0 3217 2604"/>
                  <a:gd name="T29" fmla="*/ T28 w 1173"/>
                  <a:gd name="T30" fmla="+- 0 442 304"/>
                  <a:gd name="T31" fmla="*/ 442 h 1082"/>
                  <a:gd name="T32" fmla="+- 0 3147 2604"/>
                  <a:gd name="T33" fmla="*/ T32 w 1173"/>
                  <a:gd name="T34" fmla="+- 0 483 304"/>
                  <a:gd name="T35" fmla="*/ 483 h 1082"/>
                  <a:gd name="T36" fmla="+- 0 3080 2604"/>
                  <a:gd name="T37" fmla="*/ T36 w 1173"/>
                  <a:gd name="T38" fmla="+- 0 528 304"/>
                  <a:gd name="T39" fmla="*/ 528 h 1082"/>
                  <a:gd name="T40" fmla="+- 0 3015 2604"/>
                  <a:gd name="T41" fmla="*/ T40 w 1173"/>
                  <a:gd name="T42" fmla="+- 0 577 304"/>
                  <a:gd name="T43" fmla="*/ 577 h 1082"/>
                  <a:gd name="T44" fmla="+- 0 2955 2604"/>
                  <a:gd name="T45" fmla="*/ T44 w 1173"/>
                  <a:gd name="T46" fmla="+- 0 631 304"/>
                  <a:gd name="T47" fmla="*/ 631 h 1082"/>
                  <a:gd name="T48" fmla="+- 0 2898 2604"/>
                  <a:gd name="T49" fmla="*/ T48 w 1173"/>
                  <a:gd name="T50" fmla="+- 0 689 304"/>
                  <a:gd name="T51" fmla="*/ 689 h 1082"/>
                  <a:gd name="T52" fmla="+- 0 2845 2604"/>
                  <a:gd name="T53" fmla="*/ T52 w 1173"/>
                  <a:gd name="T54" fmla="+- 0 751 304"/>
                  <a:gd name="T55" fmla="*/ 751 h 1082"/>
                  <a:gd name="T56" fmla="+- 0 2796 2604"/>
                  <a:gd name="T57" fmla="*/ T56 w 1173"/>
                  <a:gd name="T58" fmla="+- 0 816 304"/>
                  <a:gd name="T59" fmla="*/ 816 h 1082"/>
                  <a:gd name="T60" fmla="+- 0 2752 2604"/>
                  <a:gd name="T61" fmla="*/ T60 w 1173"/>
                  <a:gd name="T62" fmla="+- 0 885 304"/>
                  <a:gd name="T63" fmla="*/ 885 h 1082"/>
                  <a:gd name="T64" fmla="+- 0 2712 2604"/>
                  <a:gd name="T65" fmla="*/ T64 w 1173"/>
                  <a:gd name="T66" fmla="+- 0 957 304"/>
                  <a:gd name="T67" fmla="*/ 957 h 1082"/>
                  <a:gd name="T68" fmla="+- 0 2677 2604"/>
                  <a:gd name="T69" fmla="*/ T68 w 1173"/>
                  <a:gd name="T70" fmla="+- 0 1032 304"/>
                  <a:gd name="T71" fmla="*/ 1032 h 1082"/>
                  <a:gd name="T72" fmla="+- 0 2647 2604"/>
                  <a:gd name="T73" fmla="*/ T72 w 1173"/>
                  <a:gd name="T74" fmla="+- 0 1110 304"/>
                  <a:gd name="T75" fmla="*/ 1110 h 1082"/>
                  <a:gd name="T76" fmla="+- 0 2623 2604"/>
                  <a:gd name="T77" fmla="*/ T76 w 1173"/>
                  <a:gd name="T78" fmla="+- 0 1190 304"/>
                  <a:gd name="T79" fmla="*/ 1190 h 1082"/>
                  <a:gd name="T80" fmla="+- 0 2604 2604"/>
                  <a:gd name="T81" fmla="*/ T80 w 1173"/>
                  <a:gd name="T82" fmla="+- 0 1274 304"/>
                  <a:gd name="T83" fmla="*/ 1274 h 1082"/>
                  <a:gd name="T84" fmla="+- 0 3190 2604"/>
                  <a:gd name="T85" fmla="*/ T84 w 1173"/>
                  <a:gd name="T86" fmla="+- 0 1385 304"/>
                  <a:gd name="T87" fmla="*/ 1385 h 1082"/>
                  <a:gd name="T88" fmla="+- 0 3200 2604"/>
                  <a:gd name="T89" fmla="*/ T88 w 1173"/>
                  <a:gd name="T90" fmla="+- 0 1344 304"/>
                  <a:gd name="T91" fmla="*/ 1344 h 1082"/>
                  <a:gd name="T92" fmla="+- 0 3212 2604"/>
                  <a:gd name="T93" fmla="*/ T92 w 1173"/>
                  <a:gd name="T94" fmla="+- 0 1303 304"/>
                  <a:gd name="T95" fmla="*/ 1303 h 1082"/>
                  <a:gd name="T96" fmla="+- 0 3244 2604"/>
                  <a:gd name="T97" fmla="*/ T96 w 1173"/>
                  <a:gd name="T98" fmla="+- 0 1227 304"/>
                  <a:gd name="T99" fmla="*/ 1227 h 1082"/>
                  <a:gd name="T100" fmla="+- 0 3286 2604"/>
                  <a:gd name="T101" fmla="*/ T100 w 1173"/>
                  <a:gd name="T102" fmla="+- 0 1156 304"/>
                  <a:gd name="T103" fmla="*/ 1156 h 1082"/>
                  <a:gd name="T104" fmla="+- 0 3337 2604"/>
                  <a:gd name="T105" fmla="*/ T104 w 1173"/>
                  <a:gd name="T106" fmla="+- 0 1093 304"/>
                  <a:gd name="T107" fmla="*/ 1093 h 1082"/>
                  <a:gd name="T108" fmla="+- 0 3396 2604"/>
                  <a:gd name="T109" fmla="*/ T108 w 1173"/>
                  <a:gd name="T110" fmla="+- 0 1037 304"/>
                  <a:gd name="T111" fmla="*/ 1037 h 1082"/>
                  <a:gd name="T112" fmla="+- 0 3462 2604"/>
                  <a:gd name="T113" fmla="*/ T112 w 1173"/>
                  <a:gd name="T114" fmla="+- 0 990 304"/>
                  <a:gd name="T115" fmla="*/ 990 h 1082"/>
                  <a:gd name="T116" fmla="+- 0 3534 2604"/>
                  <a:gd name="T117" fmla="*/ T116 w 1173"/>
                  <a:gd name="T118" fmla="+- 0 952 304"/>
                  <a:gd name="T119" fmla="*/ 952 h 1082"/>
                  <a:gd name="T120" fmla="+- 0 3611 2604"/>
                  <a:gd name="T121" fmla="*/ T120 w 1173"/>
                  <a:gd name="T122" fmla="+- 0 924 304"/>
                  <a:gd name="T123" fmla="*/ 924 h 1082"/>
                  <a:gd name="T124" fmla="+- 0 3692 2604"/>
                  <a:gd name="T125" fmla="*/ T124 w 1173"/>
                  <a:gd name="T126" fmla="+- 0 906 304"/>
                  <a:gd name="T127" fmla="*/ 906 h 1082"/>
                  <a:gd name="T128" fmla="+- 0 3776 2604"/>
                  <a:gd name="T129" fmla="*/ T128 w 1173"/>
                  <a:gd name="T130" fmla="+- 0 900 304"/>
                  <a:gd name="T131" fmla="*/ 900 h 1082"/>
                  <a:gd name="T132" fmla="+- 0 3776 2604"/>
                  <a:gd name="T133" fmla="*/ T132 w 1173"/>
                  <a:gd name="T134" fmla="+- 0 304 304"/>
                  <a:gd name="T135" fmla="*/ 304 h 10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173" h="1082">
                    <a:moveTo>
                      <a:pt x="1172" y="0"/>
                    </a:moveTo>
                    <a:lnTo>
                      <a:pt x="1087" y="3"/>
                    </a:lnTo>
                    <a:lnTo>
                      <a:pt x="1003" y="11"/>
                    </a:lnTo>
                    <a:lnTo>
                      <a:pt x="921" y="26"/>
                    </a:lnTo>
                    <a:lnTo>
                      <a:pt x="841" y="46"/>
                    </a:lnTo>
                    <a:lnTo>
                      <a:pt x="763" y="72"/>
                    </a:lnTo>
                    <a:lnTo>
                      <a:pt x="687" y="103"/>
                    </a:lnTo>
                    <a:lnTo>
                      <a:pt x="613" y="138"/>
                    </a:lnTo>
                    <a:lnTo>
                      <a:pt x="543" y="179"/>
                    </a:lnTo>
                    <a:lnTo>
                      <a:pt x="476" y="224"/>
                    </a:lnTo>
                    <a:lnTo>
                      <a:pt x="411" y="273"/>
                    </a:lnTo>
                    <a:lnTo>
                      <a:pt x="351" y="327"/>
                    </a:lnTo>
                    <a:lnTo>
                      <a:pt x="294" y="385"/>
                    </a:lnTo>
                    <a:lnTo>
                      <a:pt x="241" y="447"/>
                    </a:lnTo>
                    <a:lnTo>
                      <a:pt x="192" y="512"/>
                    </a:lnTo>
                    <a:lnTo>
                      <a:pt x="148" y="581"/>
                    </a:lnTo>
                    <a:lnTo>
                      <a:pt x="108" y="653"/>
                    </a:lnTo>
                    <a:lnTo>
                      <a:pt x="73" y="728"/>
                    </a:lnTo>
                    <a:lnTo>
                      <a:pt x="43" y="806"/>
                    </a:lnTo>
                    <a:lnTo>
                      <a:pt x="19" y="886"/>
                    </a:lnTo>
                    <a:lnTo>
                      <a:pt x="0" y="970"/>
                    </a:lnTo>
                    <a:lnTo>
                      <a:pt x="586" y="1081"/>
                    </a:lnTo>
                    <a:lnTo>
                      <a:pt x="596" y="1040"/>
                    </a:lnTo>
                    <a:lnTo>
                      <a:pt x="608" y="999"/>
                    </a:lnTo>
                    <a:lnTo>
                      <a:pt x="640" y="923"/>
                    </a:lnTo>
                    <a:lnTo>
                      <a:pt x="682" y="852"/>
                    </a:lnTo>
                    <a:lnTo>
                      <a:pt x="733" y="789"/>
                    </a:lnTo>
                    <a:lnTo>
                      <a:pt x="792" y="733"/>
                    </a:lnTo>
                    <a:lnTo>
                      <a:pt x="858" y="686"/>
                    </a:lnTo>
                    <a:lnTo>
                      <a:pt x="930" y="648"/>
                    </a:lnTo>
                    <a:lnTo>
                      <a:pt x="1007" y="620"/>
                    </a:lnTo>
                    <a:lnTo>
                      <a:pt x="1088" y="602"/>
                    </a:lnTo>
                    <a:lnTo>
                      <a:pt x="1172" y="596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rgbClr val="9BB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44" name="Group 99"/>
            <p:cNvGrpSpPr>
              <a:grpSpLocks/>
            </p:cNvGrpSpPr>
            <p:nvPr/>
          </p:nvGrpSpPr>
          <p:grpSpPr bwMode="auto">
            <a:xfrm>
              <a:off x="4658" y="596"/>
              <a:ext cx="552" cy="751"/>
              <a:chOff x="4658" y="596"/>
              <a:chExt cx="552" cy="751"/>
            </a:xfrm>
          </p:grpSpPr>
          <p:sp>
            <p:nvSpPr>
              <p:cNvPr id="3145" name="Freeform 100"/>
              <p:cNvSpPr>
                <a:spLocks/>
              </p:cNvSpPr>
              <p:nvPr/>
            </p:nvSpPr>
            <p:spPr bwMode="auto">
              <a:xfrm>
                <a:off x="4658" y="596"/>
                <a:ext cx="552" cy="751"/>
              </a:xfrm>
              <a:custGeom>
                <a:avLst/>
                <a:gdLst>
                  <a:gd name="T0" fmla="+- 0 4658 4658"/>
                  <a:gd name="T1" fmla="*/ T0 w 552"/>
                  <a:gd name="T2" fmla="+- 0 1347 596"/>
                  <a:gd name="T3" fmla="*/ 1347 h 751"/>
                  <a:gd name="T4" fmla="+- 0 5210 4658"/>
                  <a:gd name="T5" fmla="*/ T4 w 552"/>
                  <a:gd name="T6" fmla="+- 0 596 596"/>
                  <a:gd name="T7" fmla="*/ 596 h 7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2" h="751">
                    <a:moveTo>
                      <a:pt x="0" y="751"/>
                    </a:moveTo>
                    <a:lnTo>
                      <a:pt x="552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50" name="Group 108"/>
          <p:cNvGrpSpPr>
            <a:grpSpLocks/>
          </p:cNvGrpSpPr>
          <p:nvPr/>
        </p:nvGrpSpPr>
        <p:grpSpPr bwMode="auto">
          <a:xfrm>
            <a:off x="5389269" y="2486344"/>
            <a:ext cx="3176587" cy="1903134"/>
            <a:chOff x="8537" y="500"/>
            <a:chExt cx="5002" cy="2767"/>
          </a:xfrm>
        </p:grpSpPr>
        <p:grpSp>
          <p:nvGrpSpPr>
            <p:cNvPr id="3151" name="Group 179"/>
            <p:cNvGrpSpPr>
              <a:grpSpLocks/>
            </p:cNvGrpSpPr>
            <p:nvPr/>
          </p:nvGrpSpPr>
          <p:grpSpPr bwMode="auto">
            <a:xfrm>
              <a:off x="8544" y="2852"/>
              <a:ext cx="4987" cy="2"/>
              <a:chOff x="8544" y="2852"/>
              <a:chExt cx="4987" cy="2"/>
            </a:xfrm>
          </p:grpSpPr>
          <p:sp>
            <p:nvSpPr>
              <p:cNvPr id="3222" name="Freeform 180"/>
              <p:cNvSpPr>
                <a:spLocks/>
              </p:cNvSpPr>
              <p:nvPr/>
            </p:nvSpPr>
            <p:spPr bwMode="auto">
              <a:xfrm>
                <a:off x="8544" y="2852"/>
                <a:ext cx="4987" cy="2"/>
              </a:xfrm>
              <a:custGeom>
                <a:avLst/>
                <a:gdLst>
                  <a:gd name="T0" fmla="+- 0 8544 8544"/>
                  <a:gd name="T1" fmla="*/ T0 w 4987"/>
                  <a:gd name="T2" fmla="+- 0 13531 8544"/>
                  <a:gd name="T3" fmla="*/ T2 w 498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87">
                    <a:moveTo>
                      <a:pt x="0" y="0"/>
                    </a:moveTo>
                    <a:lnTo>
                      <a:pt x="4987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2" name="Group 177"/>
            <p:cNvGrpSpPr>
              <a:grpSpLocks/>
            </p:cNvGrpSpPr>
            <p:nvPr/>
          </p:nvGrpSpPr>
          <p:grpSpPr bwMode="auto">
            <a:xfrm>
              <a:off x="8544" y="2518"/>
              <a:ext cx="4987" cy="2"/>
              <a:chOff x="8544" y="2518"/>
              <a:chExt cx="4987" cy="2"/>
            </a:xfrm>
          </p:grpSpPr>
          <p:sp>
            <p:nvSpPr>
              <p:cNvPr id="3221" name="Freeform 178"/>
              <p:cNvSpPr>
                <a:spLocks/>
              </p:cNvSpPr>
              <p:nvPr/>
            </p:nvSpPr>
            <p:spPr bwMode="auto">
              <a:xfrm>
                <a:off x="8544" y="2518"/>
                <a:ext cx="4987" cy="2"/>
              </a:xfrm>
              <a:custGeom>
                <a:avLst/>
                <a:gdLst>
                  <a:gd name="T0" fmla="+- 0 8544 8544"/>
                  <a:gd name="T1" fmla="*/ T0 w 4987"/>
                  <a:gd name="T2" fmla="+- 0 13531 8544"/>
                  <a:gd name="T3" fmla="*/ T2 w 498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87">
                    <a:moveTo>
                      <a:pt x="0" y="0"/>
                    </a:moveTo>
                    <a:lnTo>
                      <a:pt x="4987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3" name="Group 175"/>
            <p:cNvGrpSpPr>
              <a:grpSpLocks/>
            </p:cNvGrpSpPr>
            <p:nvPr/>
          </p:nvGrpSpPr>
          <p:grpSpPr bwMode="auto">
            <a:xfrm>
              <a:off x="8544" y="2182"/>
              <a:ext cx="4987" cy="2"/>
              <a:chOff x="8544" y="2182"/>
              <a:chExt cx="4987" cy="2"/>
            </a:xfrm>
          </p:grpSpPr>
          <p:sp>
            <p:nvSpPr>
              <p:cNvPr id="3220" name="Freeform 176"/>
              <p:cNvSpPr>
                <a:spLocks/>
              </p:cNvSpPr>
              <p:nvPr/>
            </p:nvSpPr>
            <p:spPr bwMode="auto">
              <a:xfrm>
                <a:off x="8544" y="2182"/>
                <a:ext cx="4987" cy="2"/>
              </a:xfrm>
              <a:custGeom>
                <a:avLst/>
                <a:gdLst>
                  <a:gd name="T0" fmla="+- 0 8544 8544"/>
                  <a:gd name="T1" fmla="*/ T0 w 4987"/>
                  <a:gd name="T2" fmla="+- 0 13531 8544"/>
                  <a:gd name="T3" fmla="*/ T2 w 498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87">
                    <a:moveTo>
                      <a:pt x="0" y="0"/>
                    </a:moveTo>
                    <a:lnTo>
                      <a:pt x="4987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4" name="Group 173"/>
            <p:cNvGrpSpPr>
              <a:grpSpLocks/>
            </p:cNvGrpSpPr>
            <p:nvPr/>
          </p:nvGrpSpPr>
          <p:grpSpPr bwMode="auto">
            <a:xfrm>
              <a:off x="8544" y="1846"/>
              <a:ext cx="358" cy="2"/>
              <a:chOff x="8544" y="1846"/>
              <a:chExt cx="358" cy="2"/>
            </a:xfrm>
          </p:grpSpPr>
          <p:sp>
            <p:nvSpPr>
              <p:cNvPr id="3219" name="Freeform 174"/>
              <p:cNvSpPr>
                <a:spLocks/>
              </p:cNvSpPr>
              <p:nvPr/>
            </p:nvSpPr>
            <p:spPr bwMode="auto">
              <a:xfrm>
                <a:off x="8544" y="1846"/>
                <a:ext cx="358" cy="2"/>
              </a:xfrm>
              <a:custGeom>
                <a:avLst/>
                <a:gdLst>
                  <a:gd name="T0" fmla="+- 0 8544 8544"/>
                  <a:gd name="T1" fmla="*/ T0 w 358"/>
                  <a:gd name="T2" fmla="+- 0 8902 8544"/>
                  <a:gd name="T3" fmla="*/ T2 w 3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58">
                    <a:moveTo>
                      <a:pt x="0" y="0"/>
                    </a:moveTo>
                    <a:lnTo>
                      <a:pt x="358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5" name="Group 171"/>
            <p:cNvGrpSpPr>
              <a:grpSpLocks/>
            </p:cNvGrpSpPr>
            <p:nvPr/>
          </p:nvGrpSpPr>
          <p:grpSpPr bwMode="auto">
            <a:xfrm>
              <a:off x="8544" y="1513"/>
              <a:ext cx="358" cy="2"/>
              <a:chOff x="8544" y="1513"/>
              <a:chExt cx="358" cy="2"/>
            </a:xfrm>
          </p:grpSpPr>
          <p:sp>
            <p:nvSpPr>
              <p:cNvPr id="3218" name="Freeform 172"/>
              <p:cNvSpPr>
                <a:spLocks/>
              </p:cNvSpPr>
              <p:nvPr/>
            </p:nvSpPr>
            <p:spPr bwMode="auto">
              <a:xfrm>
                <a:off x="8544" y="1513"/>
                <a:ext cx="358" cy="2"/>
              </a:xfrm>
              <a:custGeom>
                <a:avLst/>
                <a:gdLst>
                  <a:gd name="T0" fmla="+- 0 8544 8544"/>
                  <a:gd name="T1" fmla="*/ T0 w 358"/>
                  <a:gd name="T2" fmla="+- 0 8902 8544"/>
                  <a:gd name="T3" fmla="*/ T2 w 3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58">
                    <a:moveTo>
                      <a:pt x="0" y="0"/>
                    </a:moveTo>
                    <a:lnTo>
                      <a:pt x="358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6" name="Group 169"/>
            <p:cNvGrpSpPr>
              <a:grpSpLocks/>
            </p:cNvGrpSpPr>
            <p:nvPr/>
          </p:nvGrpSpPr>
          <p:grpSpPr bwMode="auto">
            <a:xfrm>
              <a:off x="8544" y="1177"/>
              <a:ext cx="358" cy="2"/>
              <a:chOff x="8544" y="1177"/>
              <a:chExt cx="358" cy="2"/>
            </a:xfrm>
          </p:grpSpPr>
          <p:sp>
            <p:nvSpPr>
              <p:cNvPr id="3217" name="Freeform 170"/>
              <p:cNvSpPr>
                <a:spLocks/>
              </p:cNvSpPr>
              <p:nvPr/>
            </p:nvSpPr>
            <p:spPr bwMode="auto">
              <a:xfrm>
                <a:off x="8544" y="1177"/>
                <a:ext cx="358" cy="2"/>
              </a:xfrm>
              <a:custGeom>
                <a:avLst/>
                <a:gdLst>
                  <a:gd name="T0" fmla="+- 0 8544 8544"/>
                  <a:gd name="T1" fmla="*/ T0 w 358"/>
                  <a:gd name="T2" fmla="+- 0 8902 8544"/>
                  <a:gd name="T3" fmla="*/ T2 w 3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58">
                    <a:moveTo>
                      <a:pt x="0" y="0"/>
                    </a:moveTo>
                    <a:lnTo>
                      <a:pt x="358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7" name="Group 167"/>
            <p:cNvGrpSpPr>
              <a:grpSpLocks/>
            </p:cNvGrpSpPr>
            <p:nvPr/>
          </p:nvGrpSpPr>
          <p:grpSpPr bwMode="auto">
            <a:xfrm>
              <a:off x="8544" y="843"/>
              <a:ext cx="358" cy="2"/>
              <a:chOff x="8544" y="843"/>
              <a:chExt cx="358" cy="2"/>
            </a:xfrm>
          </p:grpSpPr>
          <p:sp>
            <p:nvSpPr>
              <p:cNvPr id="3216" name="Freeform 168"/>
              <p:cNvSpPr>
                <a:spLocks/>
              </p:cNvSpPr>
              <p:nvPr/>
            </p:nvSpPr>
            <p:spPr bwMode="auto">
              <a:xfrm>
                <a:off x="8544" y="843"/>
                <a:ext cx="358" cy="2"/>
              </a:xfrm>
              <a:custGeom>
                <a:avLst/>
                <a:gdLst>
                  <a:gd name="T0" fmla="+- 0 8544 8544"/>
                  <a:gd name="T1" fmla="*/ T0 w 358"/>
                  <a:gd name="T2" fmla="+- 0 8902 8544"/>
                  <a:gd name="T3" fmla="*/ T2 w 3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58">
                    <a:moveTo>
                      <a:pt x="0" y="0"/>
                    </a:moveTo>
                    <a:lnTo>
                      <a:pt x="358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8" name="Group 165"/>
            <p:cNvGrpSpPr>
              <a:grpSpLocks/>
            </p:cNvGrpSpPr>
            <p:nvPr/>
          </p:nvGrpSpPr>
          <p:grpSpPr bwMode="auto">
            <a:xfrm>
              <a:off x="8544" y="507"/>
              <a:ext cx="4987" cy="2"/>
              <a:chOff x="8544" y="507"/>
              <a:chExt cx="4987" cy="2"/>
            </a:xfrm>
          </p:grpSpPr>
          <p:sp>
            <p:nvSpPr>
              <p:cNvPr id="3215" name="Freeform 166"/>
              <p:cNvSpPr>
                <a:spLocks/>
              </p:cNvSpPr>
              <p:nvPr/>
            </p:nvSpPr>
            <p:spPr bwMode="auto">
              <a:xfrm>
                <a:off x="8544" y="507"/>
                <a:ext cx="4987" cy="2"/>
              </a:xfrm>
              <a:custGeom>
                <a:avLst/>
                <a:gdLst>
                  <a:gd name="T0" fmla="+- 0 8544 8544"/>
                  <a:gd name="T1" fmla="*/ T0 w 4987"/>
                  <a:gd name="T2" fmla="+- 0 13531 8544"/>
                  <a:gd name="T3" fmla="*/ T2 w 498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87">
                    <a:moveTo>
                      <a:pt x="0" y="0"/>
                    </a:moveTo>
                    <a:lnTo>
                      <a:pt x="4987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9" name="Group 163"/>
            <p:cNvGrpSpPr>
              <a:grpSpLocks/>
            </p:cNvGrpSpPr>
            <p:nvPr/>
          </p:nvGrpSpPr>
          <p:grpSpPr bwMode="auto">
            <a:xfrm>
              <a:off x="8616" y="507"/>
              <a:ext cx="2" cy="2753"/>
              <a:chOff x="8616" y="507"/>
              <a:chExt cx="2" cy="2753"/>
            </a:xfrm>
          </p:grpSpPr>
          <p:sp>
            <p:nvSpPr>
              <p:cNvPr id="3214" name="Freeform 164"/>
              <p:cNvSpPr>
                <a:spLocks/>
              </p:cNvSpPr>
              <p:nvPr/>
            </p:nvSpPr>
            <p:spPr bwMode="auto">
              <a:xfrm>
                <a:off x="8616" y="507"/>
                <a:ext cx="2" cy="2753"/>
              </a:xfrm>
              <a:custGeom>
                <a:avLst/>
                <a:gdLst>
                  <a:gd name="T0" fmla="+- 0 507 507"/>
                  <a:gd name="T1" fmla="*/ 507 h 2753"/>
                  <a:gd name="T2" fmla="+- 0 3260 507"/>
                  <a:gd name="T3" fmla="*/ 3260 h 275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753">
                    <a:moveTo>
                      <a:pt x="0" y="0"/>
                    </a:moveTo>
                    <a:lnTo>
                      <a:pt x="0" y="2753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0" name="Group 161"/>
            <p:cNvGrpSpPr>
              <a:grpSpLocks/>
            </p:cNvGrpSpPr>
            <p:nvPr/>
          </p:nvGrpSpPr>
          <p:grpSpPr bwMode="auto">
            <a:xfrm>
              <a:off x="8544" y="3188"/>
              <a:ext cx="4987" cy="2"/>
              <a:chOff x="8544" y="3188"/>
              <a:chExt cx="4987" cy="2"/>
            </a:xfrm>
          </p:grpSpPr>
          <p:sp>
            <p:nvSpPr>
              <p:cNvPr id="3213" name="Freeform 162"/>
              <p:cNvSpPr>
                <a:spLocks/>
              </p:cNvSpPr>
              <p:nvPr/>
            </p:nvSpPr>
            <p:spPr bwMode="auto">
              <a:xfrm>
                <a:off x="8544" y="3188"/>
                <a:ext cx="4987" cy="2"/>
              </a:xfrm>
              <a:custGeom>
                <a:avLst/>
                <a:gdLst>
                  <a:gd name="T0" fmla="+- 0 8544 8544"/>
                  <a:gd name="T1" fmla="*/ T0 w 4987"/>
                  <a:gd name="T2" fmla="+- 0 13531 8544"/>
                  <a:gd name="T3" fmla="*/ T2 w 498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87">
                    <a:moveTo>
                      <a:pt x="0" y="0"/>
                    </a:moveTo>
                    <a:lnTo>
                      <a:pt x="4987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1" name="Group 159"/>
            <p:cNvGrpSpPr>
              <a:grpSpLocks/>
            </p:cNvGrpSpPr>
            <p:nvPr/>
          </p:nvGrpSpPr>
          <p:grpSpPr bwMode="auto">
            <a:xfrm>
              <a:off x="9026" y="3188"/>
              <a:ext cx="2" cy="72"/>
              <a:chOff x="9026" y="3188"/>
              <a:chExt cx="2" cy="72"/>
            </a:xfrm>
          </p:grpSpPr>
          <p:sp>
            <p:nvSpPr>
              <p:cNvPr id="3212" name="Freeform 160"/>
              <p:cNvSpPr>
                <a:spLocks/>
              </p:cNvSpPr>
              <p:nvPr/>
            </p:nvSpPr>
            <p:spPr bwMode="auto">
              <a:xfrm>
                <a:off x="9026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2" name="Group 157"/>
            <p:cNvGrpSpPr>
              <a:grpSpLocks/>
            </p:cNvGrpSpPr>
            <p:nvPr/>
          </p:nvGrpSpPr>
          <p:grpSpPr bwMode="auto">
            <a:xfrm>
              <a:off x="9434" y="3188"/>
              <a:ext cx="2" cy="72"/>
              <a:chOff x="9434" y="3188"/>
              <a:chExt cx="2" cy="72"/>
            </a:xfrm>
          </p:grpSpPr>
          <p:sp>
            <p:nvSpPr>
              <p:cNvPr id="3211" name="Freeform 158"/>
              <p:cNvSpPr>
                <a:spLocks/>
              </p:cNvSpPr>
              <p:nvPr/>
            </p:nvSpPr>
            <p:spPr bwMode="auto">
              <a:xfrm>
                <a:off x="9434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3" name="Group 155"/>
            <p:cNvGrpSpPr>
              <a:grpSpLocks/>
            </p:cNvGrpSpPr>
            <p:nvPr/>
          </p:nvGrpSpPr>
          <p:grpSpPr bwMode="auto">
            <a:xfrm>
              <a:off x="9845" y="3188"/>
              <a:ext cx="2" cy="72"/>
              <a:chOff x="9845" y="3188"/>
              <a:chExt cx="2" cy="72"/>
            </a:xfrm>
          </p:grpSpPr>
          <p:sp>
            <p:nvSpPr>
              <p:cNvPr id="3210" name="Freeform 156"/>
              <p:cNvSpPr>
                <a:spLocks/>
              </p:cNvSpPr>
              <p:nvPr/>
            </p:nvSpPr>
            <p:spPr bwMode="auto">
              <a:xfrm>
                <a:off x="9845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4" name="Group 153"/>
            <p:cNvGrpSpPr>
              <a:grpSpLocks/>
            </p:cNvGrpSpPr>
            <p:nvPr/>
          </p:nvGrpSpPr>
          <p:grpSpPr bwMode="auto">
            <a:xfrm>
              <a:off x="10255" y="3188"/>
              <a:ext cx="2" cy="72"/>
              <a:chOff x="10255" y="3188"/>
              <a:chExt cx="2" cy="72"/>
            </a:xfrm>
          </p:grpSpPr>
          <p:sp>
            <p:nvSpPr>
              <p:cNvPr id="3209" name="Freeform 154"/>
              <p:cNvSpPr>
                <a:spLocks/>
              </p:cNvSpPr>
              <p:nvPr/>
            </p:nvSpPr>
            <p:spPr bwMode="auto">
              <a:xfrm>
                <a:off x="10255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5" name="Group 151"/>
            <p:cNvGrpSpPr>
              <a:grpSpLocks/>
            </p:cNvGrpSpPr>
            <p:nvPr/>
          </p:nvGrpSpPr>
          <p:grpSpPr bwMode="auto">
            <a:xfrm>
              <a:off x="10663" y="3188"/>
              <a:ext cx="2" cy="72"/>
              <a:chOff x="10663" y="3188"/>
              <a:chExt cx="2" cy="72"/>
            </a:xfrm>
          </p:grpSpPr>
          <p:sp>
            <p:nvSpPr>
              <p:cNvPr id="3208" name="Freeform 152"/>
              <p:cNvSpPr>
                <a:spLocks/>
              </p:cNvSpPr>
              <p:nvPr/>
            </p:nvSpPr>
            <p:spPr bwMode="auto">
              <a:xfrm>
                <a:off x="10663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6" name="Group 149"/>
            <p:cNvGrpSpPr>
              <a:grpSpLocks/>
            </p:cNvGrpSpPr>
            <p:nvPr/>
          </p:nvGrpSpPr>
          <p:grpSpPr bwMode="auto">
            <a:xfrm>
              <a:off x="11074" y="3188"/>
              <a:ext cx="2" cy="72"/>
              <a:chOff x="11074" y="3188"/>
              <a:chExt cx="2" cy="72"/>
            </a:xfrm>
          </p:grpSpPr>
          <p:sp>
            <p:nvSpPr>
              <p:cNvPr id="3207" name="Freeform 150"/>
              <p:cNvSpPr>
                <a:spLocks/>
              </p:cNvSpPr>
              <p:nvPr/>
            </p:nvSpPr>
            <p:spPr bwMode="auto">
              <a:xfrm>
                <a:off x="11074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7" name="Group 147"/>
            <p:cNvGrpSpPr>
              <a:grpSpLocks/>
            </p:cNvGrpSpPr>
            <p:nvPr/>
          </p:nvGrpSpPr>
          <p:grpSpPr bwMode="auto">
            <a:xfrm>
              <a:off x="11484" y="3188"/>
              <a:ext cx="2" cy="72"/>
              <a:chOff x="11484" y="3188"/>
              <a:chExt cx="2" cy="72"/>
            </a:xfrm>
          </p:grpSpPr>
          <p:sp>
            <p:nvSpPr>
              <p:cNvPr id="3206" name="Freeform 148"/>
              <p:cNvSpPr>
                <a:spLocks/>
              </p:cNvSpPr>
              <p:nvPr/>
            </p:nvSpPr>
            <p:spPr bwMode="auto">
              <a:xfrm>
                <a:off x="11484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8" name="Group 145"/>
            <p:cNvGrpSpPr>
              <a:grpSpLocks/>
            </p:cNvGrpSpPr>
            <p:nvPr/>
          </p:nvGrpSpPr>
          <p:grpSpPr bwMode="auto">
            <a:xfrm>
              <a:off x="11892" y="3188"/>
              <a:ext cx="2" cy="72"/>
              <a:chOff x="11892" y="3188"/>
              <a:chExt cx="2" cy="72"/>
            </a:xfrm>
          </p:grpSpPr>
          <p:sp>
            <p:nvSpPr>
              <p:cNvPr id="3205" name="Freeform 146"/>
              <p:cNvSpPr>
                <a:spLocks/>
              </p:cNvSpPr>
              <p:nvPr/>
            </p:nvSpPr>
            <p:spPr bwMode="auto">
              <a:xfrm>
                <a:off x="11892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9" name="Group 143"/>
            <p:cNvGrpSpPr>
              <a:grpSpLocks/>
            </p:cNvGrpSpPr>
            <p:nvPr/>
          </p:nvGrpSpPr>
          <p:grpSpPr bwMode="auto">
            <a:xfrm>
              <a:off x="12302" y="3188"/>
              <a:ext cx="2" cy="72"/>
              <a:chOff x="12302" y="3188"/>
              <a:chExt cx="2" cy="72"/>
            </a:xfrm>
          </p:grpSpPr>
          <p:sp>
            <p:nvSpPr>
              <p:cNvPr id="3204" name="Freeform 144"/>
              <p:cNvSpPr>
                <a:spLocks/>
              </p:cNvSpPr>
              <p:nvPr/>
            </p:nvSpPr>
            <p:spPr bwMode="auto">
              <a:xfrm>
                <a:off x="12302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0" name="Group 141"/>
            <p:cNvGrpSpPr>
              <a:grpSpLocks/>
            </p:cNvGrpSpPr>
            <p:nvPr/>
          </p:nvGrpSpPr>
          <p:grpSpPr bwMode="auto">
            <a:xfrm>
              <a:off x="12713" y="3188"/>
              <a:ext cx="2" cy="72"/>
              <a:chOff x="12713" y="3188"/>
              <a:chExt cx="2" cy="72"/>
            </a:xfrm>
          </p:grpSpPr>
          <p:sp>
            <p:nvSpPr>
              <p:cNvPr id="3203" name="Freeform 142"/>
              <p:cNvSpPr>
                <a:spLocks/>
              </p:cNvSpPr>
              <p:nvPr/>
            </p:nvSpPr>
            <p:spPr bwMode="auto">
              <a:xfrm>
                <a:off x="12713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1" name="Group 139"/>
            <p:cNvGrpSpPr>
              <a:grpSpLocks/>
            </p:cNvGrpSpPr>
            <p:nvPr/>
          </p:nvGrpSpPr>
          <p:grpSpPr bwMode="auto">
            <a:xfrm>
              <a:off x="13121" y="3188"/>
              <a:ext cx="2" cy="72"/>
              <a:chOff x="13121" y="3188"/>
              <a:chExt cx="2" cy="72"/>
            </a:xfrm>
          </p:grpSpPr>
          <p:sp>
            <p:nvSpPr>
              <p:cNvPr id="3202" name="Freeform 140"/>
              <p:cNvSpPr>
                <a:spLocks/>
              </p:cNvSpPr>
              <p:nvPr/>
            </p:nvSpPr>
            <p:spPr bwMode="auto">
              <a:xfrm>
                <a:off x="13121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2" name="Group 137"/>
            <p:cNvGrpSpPr>
              <a:grpSpLocks/>
            </p:cNvGrpSpPr>
            <p:nvPr/>
          </p:nvGrpSpPr>
          <p:grpSpPr bwMode="auto">
            <a:xfrm>
              <a:off x="13531" y="3188"/>
              <a:ext cx="2" cy="72"/>
              <a:chOff x="13531" y="3188"/>
              <a:chExt cx="2" cy="72"/>
            </a:xfrm>
          </p:grpSpPr>
          <p:sp>
            <p:nvSpPr>
              <p:cNvPr id="3201" name="Freeform 138"/>
              <p:cNvSpPr>
                <a:spLocks/>
              </p:cNvSpPr>
              <p:nvPr/>
            </p:nvSpPr>
            <p:spPr bwMode="auto">
              <a:xfrm>
                <a:off x="13531" y="3188"/>
                <a:ext cx="2" cy="72"/>
              </a:xfrm>
              <a:custGeom>
                <a:avLst/>
                <a:gdLst>
                  <a:gd name="T0" fmla="+- 0 3188 3188"/>
                  <a:gd name="T1" fmla="*/ 3188 h 72"/>
                  <a:gd name="T2" fmla="+- 0 3260 3188"/>
                  <a:gd name="T3" fmla="*/ 3260 h 7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2">
                    <a:moveTo>
                      <a:pt x="0" y="0"/>
                    </a:moveTo>
                    <a:lnTo>
                      <a:pt x="0" y="72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3" name="Group 135"/>
            <p:cNvGrpSpPr>
              <a:grpSpLocks/>
            </p:cNvGrpSpPr>
            <p:nvPr/>
          </p:nvGrpSpPr>
          <p:grpSpPr bwMode="auto">
            <a:xfrm>
              <a:off x="11285" y="1846"/>
              <a:ext cx="2246" cy="2"/>
              <a:chOff x="11285" y="1846"/>
              <a:chExt cx="2246" cy="2"/>
            </a:xfrm>
          </p:grpSpPr>
          <p:sp>
            <p:nvSpPr>
              <p:cNvPr id="3200" name="Freeform 136"/>
              <p:cNvSpPr>
                <a:spLocks/>
              </p:cNvSpPr>
              <p:nvPr/>
            </p:nvSpPr>
            <p:spPr bwMode="auto">
              <a:xfrm>
                <a:off x="11285" y="1846"/>
                <a:ext cx="2246" cy="2"/>
              </a:xfrm>
              <a:custGeom>
                <a:avLst/>
                <a:gdLst>
                  <a:gd name="T0" fmla="+- 0 11285 11285"/>
                  <a:gd name="T1" fmla="*/ T0 w 2246"/>
                  <a:gd name="T2" fmla="+- 0 13531 11285"/>
                  <a:gd name="T3" fmla="*/ T2 w 224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246">
                    <a:moveTo>
                      <a:pt x="0" y="0"/>
                    </a:moveTo>
                    <a:lnTo>
                      <a:pt x="2246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4" name="Group 133"/>
            <p:cNvGrpSpPr>
              <a:grpSpLocks/>
            </p:cNvGrpSpPr>
            <p:nvPr/>
          </p:nvGrpSpPr>
          <p:grpSpPr bwMode="auto">
            <a:xfrm>
              <a:off x="11285" y="1513"/>
              <a:ext cx="2246" cy="2"/>
              <a:chOff x="11285" y="1513"/>
              <a:chExt cx="2246" cy="2"/>
            </a:xfrm>
          </p:grpSpPr>
          <p:sp>
            <p:nvSpPr>
              <p:cNvPr id="3199" name="Freeform 134"/>
              <p:cNvSpPr>
                <a:spLocks/>
              </p:cNvSpPr>
              <p:nvPr/>
            </p:nvSpPr>
            <p:spPr bwMode="auto">
              <a:xfrm>
                <a:off x="11285" y="1513"/>
                <a:ext cx="2246" cy="2"/>
              </a:xfrm>
              <a:custGeom>
                <a:avLst/>
                <a:gdLst>
                  <a:gd name="T0" fmla="+- 0 11285 11285"/>
                  <a:gd name="T1" fmla="*/ T0 w 2246"/>
                  <a:gd name="T2" fmla="+- 0 13531 11285"/>
                  <a:gd name="T3" fmla="*/ T2 w 224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246">
                    <a:moveTo>
                      <a:pt x="0" y="0"/>
                    </a:moveTo>
                    <a:lnTo>
                      <a:pt x="2246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5" name="Group 131"/>
            <p:cNvGrpSpPr>
              <a:grpSpLocks/>
            </p:cNvGrpSpPr>
            <p:nvPr/>
          </p:nvGrpSpPr>
          <p:grpSpPr bwMode="auto">
            <a:xfrm>
              <a:off x="11285" y="1177"/>
              <a:ext cx="2246" cy="2"/>
              <a:chOff x="11285" y="1177"/>
              <a:chExt cx="2246" cy="2"/>
            </a:xfrm>
          </p:grpSpPr>
          <p:sp>
            <p:nvSpPr>
              <p:cNvPr id="3198" name="Freeform 132"/>
              <p:cNvSpPr>
                <a:spLocks/>
              </p:cNvSpPr>
              <p:nvPr/>
            </p:nvSpPr>
            <p:spPr bwMode="auto">
              <a:xfrm>
                <a:off x="11285" y="1177"/>
                <a:ext cx="2246" cy="2"/>
              </a:xfrm>
              <a:custGeom>
                <a:avLst/>
                <a:gdLst>
                  <a:gd name="T0" fmla="+- 0 11285 11285"/>
                  <a:gd name="T1" fmla="*/ T0 w 2246"/>
                  <a:gd name="T2" fmla="+- 0 13531 11285"/>
                  <a:gd name="T3" fmla="*/ T2 w 224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246">
                    <a:moveTo>
                      <a:pt x="0" y="0"/>
                    </a:moveTo>
                    <a:lnTo>
                      <a:pt x="2246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6" name="Group 129"/>
            <p:cNvGrpSpPr>
              <a:grpSpLocks/>
            </p:cNvGrpSpPr>
            <p:nvPr/>
          </p:nvGrpSpPr>
          <p:grpSpPr bwMode="auto">
            <a:xfrm>
              <a:off x="11285" y="843"/>
              <a:ext cx="2246" cy="2"/>
              <a:chOff x="11285" y="843"/>
              <a:chExt cx="2246" cy="2"/>
            </a:xfrm>
          </p:grpSpPr>
          <p:sp>
            <p:nvSpPr>
              <p:cNvPr id="3197" name="Freeform 130"/>
              <p:cNvSpPr>
                <a:spLocks/>
              </p:cNvSpPr>
              <p:nvPr/>
            </p:nvSpPr>
            <p:spPr bwMode="auto">
              <a:xfrm>
                <a:off x="11285" y="843"/>
                <a:ext cx="2246" cy="2"/>
              </a:xfrm>
              <a:custGeom>
                <a:avLst/>
                <a:gdLst>
                  <a:gd name="T0" fmla="+- 0 11285 11285"/>
                  <a:gd name="T1" fmla="*/ T0 w 2246"/>
                  <a:gd name="T2" fmla="+- 0 13531 11285"/>
                  <a:gd name="T3" fmla="*/ T2 w 224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246">
                    <a:moveTo>
                      <a:pt x="0" y="0"/>
                    </a:moveTo>
                    <a:lnTo>
                      <a:pt x="2246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7" name="Group 127"/>
            <p:cNvGrpSpPr>
              <a:grpSpLocks/>
            </p:cNvGrpSpPr>
            <p:nvPr/>
          </p:nvGrpSpPr>
          <p:grpSpPr bwMode="auto">
            <a:xfrm>
              <a:off x="8820" y="666"/>
              <a:ext cx="4507" cy="1915"/>
              <a:chOff x="8820" y="666"/>
              <a:chExt cx="4507" cy="1915"/>
            </a:xfrm>
          </p:grpSpPr>
          <p:sp>
            <p:nvSpPr>
              <p:cNvPr id="3196" name="Freeform 128"/>
              <p:cNvSpPr>
                <a:spLocks/>
              </p:cNvSpPr>
              <p:nvPr/>
            </p:nvSpPr>
            <p:spPr bwMode="auto">
              <a:xfrm>
                <a:off x="8820" y="666"/>
                <a:ext cx="4507" cy="1915"/>
              </a:xfrm>
              <a:custGeom>
                <a:avLst/>
                <a:gdLst>
                  <a:gd name="T0" fmla="+- 0 8820 8820"/>
                  <a:gd name="T1" fmla="*/ T0 w 4507"/>
                  <a:gd name="T2" fmla="+- 0 2581 666"/>
                  <a:gd name="T3" fmla="*/ 2581 h 1915"/>
                  <a:gd name="T4" fmla="+- 0 9230 8820"/>
                  <a:gd name="T5" fmla="*/ T4 w 4507"/>
                  <a:gd name="T6" fmla="+- 0 2490 666"/>
                  <a:gd name="T7" fmla="*/ 2490 h 1915"/>
                  <a:gd name="T8" fmla="+- 0 9641 8820"/>
                  <a:gd name="T9" fmla="*/ T8 w 4507"/>
                  <a:gd name="T10" fmla="+- 0 2396 666"/>
                  <a:gd name="T11" fmla="*/ 2396 h 1915"/>
                  <a:gd name="T12" fmla="+- 0 10049 8820"/>
                  <a:gd name="T13" fmla="*/ T12 w 4507"/>
                  <a:gd name="T14" fmla="+- 0 2293 666"/>
                  <a:gd name="T15" fmla="*/ 2293 h 1915"/>
                  <a:gd name="T16" fmla="+- 0 10459 8820"/>
                  <a:gd name="T17" fmla="*/ T16 w 4507"/>
                  <a:gd name="T18" fmla="+- 0 2163 666"/>
                  <a:gd name="T19" fmla="*/ 2163 h 1915"/>
                  <a:gd name="T20" fmla="+- 0 10870 8820"/>
                  <a:gd name="T21" fmla="*/ T20 w 4507"/>
                  <a:gd name="T22" fmla="+- 0 2024 666"/>
                  <a:gd name="T23" fmla="*/ 2024 h 1915"/>
                  <a:gd name="T24" fmla="+- 0 11278 8820"/>
                  <a:gd name="T25" fmla="*/ T24 w 4507"/>
                  <a:gd name="T26" fmla="+- 0 1870 666"/>
                  <a:gd name="T27" fmla="*/ 1870 h 1915"/>
                  <a:gd name="T28" fmla="+- 0 11688 8820"/>
                  <a:gd name="T29" fmla="*/ T28 w 4507"/>
                  <a:gd name="T30" fmla="+- 0 1702 666"/>
                  <a:gd name="T31" fmla="*/ 1702 h 1915"/>
                  <a:gd name="T32" fmla="+- 0 12098 8820"/>
                  <a:gd name="T33" fmla="*/ T32 w 4507"/>
                  <a:gd name="T34" fmla="+- 0 1508 666"/>
                  <a:gd name="T35" fmla="*/ 1508 h 1915"/>
                  <a:gd name="T36" fmla="+- 0 12506 8820"/>
                  <a:gd name="T37" fmla="*/ T36 w 4507"/>
                  <a:gd name="T38" fmla="+- 0 1273 666"/>
                  <a:gd name="T39" fmla="*/ 1273 h 1915"/>
                  <a:gd name="T40" fmla="+- 0 12917 8820"/>
                  <a:gd name="T41" fmla="*/ T40 w 4507"/>
                  <a:gd name="T42" fmla="+- 0 992 666"/>
                  <a:gd name="T43" fmla="*/ 992 h 1915"/>
                  <a:gd name="T44" fmla="+- 0 13327 8820"/>
                  <a:gd name="T45" fmla="*/ T44 w 4507"/>
                  <a:gd name="T46" fmla="+- 0 666 666"/>
                  <a:gd name="T47" fmla="*/ 666 h 19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07" h="1915">
                    <a:moveTo>
                      <a:pt x="0" y="1915"/>
                    </a:moveTo>
                    <a:lnTo>
                      <a:pt x="410" y="1824"/>
                    </a:lnTo>
                    <a:lnTo>
                      <a:pt x="821" y="1730"/>
                    </a:lnTo>
                    <a:lnTo>
                      <a:pt x="1229" y="1627"/>
                    </a:lnTo>
                    <a:lnTo>
                      <a:pt x="1639" y="1497"/>
                    </a:lnTo>
                    <a:lnTo>
                      <a:pt x="2050" y="1358"/>
                    </a:lnTo>
                    <a:lnTo>
                      <a:pt x="2458" y="1204"/>
                    </a:lnTo>
                    <a:lnTo>
                      <a:pt x="2868" y="1036"/>
                    </a:lnTo>
                    <a:lnTo>
                      <a:pt x="3278" y="842"/>
                    </a:lnTo>
                    <a:lnTo>
                      <a:pt x="3686" y="607"/>
                    </a:lnTo>
                    <a:lnTo>
                      <a:pt x="4097" y="326"/>
                    </a:lnTo>
                    <a:lnTo>
                      <a:pt x="4507" y="0"/>
                    </a:lnTo>
                  </a:path>
                </a:pathLst>
              </a:custGeom>
              <a:noFill/>
              <a:ln w="27432">
                <a:solidFill>
                  <a:srgbClr val="994D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8" name="Group 125"/>
            <p:cNvGrpSpPr>
              <a:grpSpLocks/>
            </p:cNvGrpSpPr>
            <p:nvPr/>
          </p:nvGrpSpPr>
          <p:grpSpPr bwMode="auto">
            <a:xfrm>
              <a:off x="8820" y="2134"/>
              <a:ext cx="4507" cy="734"/>
              <a:chOff x="8820" y="2134"/>
              <a:chExt cx="4507" cy="734"/>
            </a:xfrm>
          </p:grpSpPr>
          <p:sp>
            <p:nvSpPr>
              <p:cNvPr id="3195" name="Freeform 126"/>
              <p:cNvSpPr>
                <a:spLocks/>
              </p:cNvSpPr>
              <p:nvPr/>
            </p:nvSpPr>
            <p:spPr bwMode="auto">
              <a:xfrm>
                <a:off x="8820" y="2134"/>
                <a:ext cx="4507" cy="734"/>
              </a:xfrm>
              <a:custGeom>
                <a:avLst/>
                <a:gdLst>
                  <a:gd name="T0" fmla="+- 0 8820 8820"/>
                  <a:gd name="T1" fmla="*/ T0 w 4507"/>
                  <a:gd name="T2" fmla="+- 0 2869 2134"/>
                  <a:gd name="T3" fmla="*/ 2869 h 734"/>
                  <a:gd name="T4" fmla="+- 0 9230 8820"/>
                  <a:gd name="T5" fmla="*/ T4 w 4507"/>
                  <a:gd name="T6" fmla="+- 0 2838 2134"/>
                  <a:gd name="T7" fmla="*/ 2838 h 734"/>
                  <a:gd name="T8" fmla="+- 0 9641 8820"/>
                  <a:gd name="T9" fmla="*/ T8 w 4507"/>
                  <a:gd name="T10" fmla="+- 0 2804 2134"/>
                  <a:gd name="T11" fmla="*/ 2804 h 734"/>
                  <a:gd name="T12" fmla="+- 0 10049 8820"/>
                  <a:gd name="T13" fmla="*/ T12 w 4507"/>
                  <a:gd name="T14" fmla="+- 0 2766 2134"/>
                  <a:gd name="T15" fmla="*/ 2766 h 734"/>
                  <a:gd name="T16" fmla="+- 0 10459 8820"/>
                  <a:gd name="T17" fmla="*/ T16 w 4507"/>
                  <a:gd name="T18" fmla="+- 0 2725 2134"/>
                  <a:gd name="T19" fmla="*/ 2725 h 734"/>
                  <a:gd name="T20" fmla="+- 0 10870 8820"/>
                  <a:gd name="T21" fmla="*/ T20 w 4507"/>
                  <a:gd name="T22" fmla="+- 0 2670 2134"/>
                  <a:gd name="T23" fmla="*/ 2670 h 734"/>
                  <a:gd name="T24" fmla="+- 0 11278 8820"/>
                  <a:gd name="T25" fmla="*/ T24 w 4507"/>
                  <a:gd name="T26" fmla="+- 0 2612 2134"/>
                  <a:gd name="T27" fmla="*/ 2612 h 734"/>
                  <a:gd name="T28" fmla="+- 0 11688 8820"/>
                  <a:gd name="T29" fmla="*/ T28 w 4507"/>
                  <a:gd name="T30" fmla="+- 0 2552 2134"/>
                  <a:gd name="T31" fmla="*/ 2552 h 734"/>
                  <a:gd name="T32" fmla="+- 0 12098 8820"/>
                  <a:gd name="T33" fmla="*/ T32 w 4507"/>
                  <a:gd name="T34" fmla="+- 0 2480 2134"/>
                  <a:gd name="T35" fmla="*/ 2480 h 734"/>
                  <a:gd name="T36" fmla="+- 0 12506 8820"/>
                  <a:gd name="T37" fmla="*/ T36 w 4507"/>
                  <a:gd name="T38" fmla="+- 0 2389 2134"/>
                  <a:gd name="T39" fmla="*/ 2389 h 734"/>
                  <a:gd name="T40" fmla="+- 0 12917 8820"/>
                  <a:gd name="T41" fmla="*/ T40 w 4507"/>
                  <a:gd name="T42" fmla="+- 0 2271 2134"/>
                  <a:gd name="T43" fmla="*/ 2271 h 734"/>
                  <a:gd name="T44" fmla="+- 0 13327 8820"/>
                  <a:gd name="T45" fmla="*/ T44 w 4507"/>
                  <a:gd name="T46" fmla="+- 0 2134 2134"/>
                  <a:gd name="T47" fmla="*/ 2134 h 7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07" h="734">
                    <a:moveTo>
                      <a:pt x="0" y="735"/>
                    </a:moveTo>
                    <a:lnTo>
                      <a:pt x="410" y="704"/>
                    </a:lnTo>
                    <a:lnTo>
                      <a:pt x="821" y="670"/>
                    </a:lnTo>
                    <a:lnTo>
                      <a:pt x="1229" y="632"/>
                    </a:lnTo>
                    <a:lnTo>
                      <a:pt x="1639" y="591"/>
                    </a:lnTo>
                    <a:lnTo>
                      <a:pt x="2050" y="536"/>
                    </a:lnTo>
                    <a:lnTo>
                      <a:pt x="2458" y="478"/>
                    </a:lnTo>
                    <a:lnTo>
                      <a:pt x="2868" y="418"/>
                    </a:lnTo>
                    <a:lnTo>
                      <a:pt x="3278" y="346"/>
                    </a:lnTo>
                    <a:lnTo>
                      <a:pt x="3686" y="255"/>
                    </a:lnTo>
                    <a:lnTo>
                      <a:pt x="4097" y="137"/>
                    </a:lnTo>
                    <a:lnTo>
                      <a:pt x="4507" y="0"/>
                    </a:lnTo>
                  </a:path>
                </a:pathLst>
              </a:custGeom>
              <a:noFill/>
              <a:ln w="27432">
                <a:solidFill>
                  <a:srgbClr val="0079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9" name="Group 123"/>
            <p:cNvGrpSpPr>
              <a:grpSpLocks/>
            </p:cNvGrpSpPr>
            <p:nvPr/>
          </p:nvGrpSpPr>
          <p:grpSpPr bwMode="auto">
            <a:xfrm>
              <a:off x="8820" y="2422"/>
              <a:ext cx="4507" cy="530"/>
              <a:chOff x="8820" y="2422"/>
              <a:chExt cx="4507" cy="530"/>
            </a:xfrm>
          </p:grpSpPr>
          <p:sp>
            <p:nvSpPr>
              <p:cNvPr id="3194" name="Freeform 124"/>
              <p:cNvSpPr>
                <a:spLocks/>
              </p:cNvSpPr>
              <p:nvPr/>
            </p:nvSpPr>
            <p:spPr bwMode="auto">
              <a:xfrm>
                <a:off x="8820" y="2422"/>
                <a:ext cx="4507" cy="530"/>
              </a:xfrm>
              <a:custGeom>
                <a:avLst/>
                <a:gdLst>
                  <a:gd name="T0" fmla="+- 0 8820 8820"/>
                  <a:gd name="T1" fmla="*/ T0 w 4507"/>
                  <a:gd name="T2" fmla="+- 0 2953 2422"/>
                  <a:gd name="T3" fmla="*/ 2953 h 530"/>
                  <a:gd name="T4" fmla="+- 0 9230 8820"/>
                  <a:gd name="T5" fmla="*/ T4 w 4507"/>
                  <a:gd name="T6" fmla="+- 0 2931 2422"/>
                  <a:gd name="T7" fmla="*/ 2931 h 530"/>
                  <a:gd name="T8" fmla="+- 0 9641 8820"/>
                  <a:gd name="T9" fmla="*/ T8 w 4507"/>
                  <a:gd name="T10" fmla="+- 0 2907 2422"/>
                  <a:gd name="T11" fmla="*/ 2907 h 530"/>
                  <a:gd name="T12" fmla="+- 0 10049 8820"/>
                  <a:gd name="T13" fmla="*/ T12 w 4507"/>
                  <a:gd name="T14" fmla="+- 0 2878 2422"/>
                  <a:gd name="T15" fmla="*/ 2878 h 530"/>
                  <a:gd name="T16" fmla="+- 0 10459 8820"/>
                  <a:gd name="T17" fmla="*/ T16 w 4507"/>
                  <a:gd name="T18" fmla="+- 0 2842 2422"/>
                  <a:gd name="T19" fmla="*/ 2842 h 530"/>
                  <a:gd name="T20" fmla="+- 0 10870 8820"/>
                  <a:gd name="T21" fmla="*/ T20 w 4507"/>
                  <a:gd name="T22" fmla="+- 0 2799 2422"/>
                  <a:gd name="T23" fmla="*/ 2799 h 530"/>
                  <a:gd name="T24" fmla="+- 0 11278 8820"/>
                  <a:gd name="T25" fmla="*/ T24 w 4507"/>
                  <a:gd name="T26" fmla="+- 0 2754 2422"/>
                  <a:gd name="T27" fmla="*/ 2754 h 530"/>
                  <a:gd name="T28" fmla="+- 0 11688 8820"/>
                  <a:gd name="T29" fmla="*/ T28 w 4507"/>
                  <a:gd name="T30" fmla="+- 0 2701 2422"/>
                  <a:gd name="T31" fmla="*/ 2701 h 530"/>
                  <a:gd name="T32" fmla="+- 0 12098 8820"/>
                  <a:gd name="T33" fmla="*/ T32 w 4507"/>
                  <a:gd name="T34" fmla="+- 0 2643 2422"/>
                  <a:gd name="T35" fmla="*/ 2643 h 530"/>
                  <a:gd name="T36" fmla="+- 0 12506 8820"/>
                  <a:gd name="T37" fmla="*/ T36 w 4507"/>
                  <a:gd name="T38" fmla="+- 0 2576 2422"/>
                  <a:gd name="T39" fmla="*/ 2576 h 530"/>
                  <a:gd name="T40" fmla="+- 0 12917 8820"/>
                  <a:gd name="T41" fmla="*/ T40 w 4507"/>
                  <a:gd name="T42" fmla="+- 0 2504 2422"/>
                  <a:gd name="T43" fmla="*/ 2504 h 530"/>
                  <a:gd name="T44" fmla="+- 0 13327 8820"/>
                  <a:gd name="T45" fmla="*/ T44 w 4507"/>
                  <a:gd name="T46" fmla="+- 0 2422 2422"/>
                  <a:gd name="T47" fmla="*/ 2422 h 5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07" h="530">
                    <a:moveTo>
                      <a:pt x="0" y="531"/>
                    </a:moveTo>
                    <a:lnTo>
                      <a:pt x="410" y="509"/>
                    </a:lnTo>
                    <a:lnTo>
                      <a:pt x="821" y="485"/>
                    </a:lnTo>
                    <a:lnTo>
                      <a:pt x="1229" y="456"/>
                    </a:lnTo>
                    <a:lnTo>
                      <a:pt x="1639" y="420"/>
                    </a:lnTo>
                    <a:lnTo>
                      <a:pt x="2050" y="377"/>
                    </a:lnTo>
                    <a:lnTo>
                      <a:pt x="2458" y="332"/>
                    </a:lnTo>
                    <a:lnTo>
                      <a:pt x="2868" y="279"/>
                    </a:lnTo>
                    <a:lnTo>
                      <a:pt x="3278" y="221"/>
                    </a:lnTo>
                    <a:lnTo>
                      <a:pt x="3686" y="154"/>
                    </a:lnTo>
                    <a:lnTo>
                      <a:pt x="4097" y="82"/>
                    </a:lnTo>
                    <a:lnTo>
                      <a:pt x="4507" y="0"/>
                    </a:lnTo>
                  </a:path>
                </a:pathLst>
              </a:custGeom>
              <a:noFill/>
              <a:ln w="27432">
                <a:solidFill>
                  <a:srgbClr val="1BBE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0" name="Group 121"/>
            <p:cNvGrpSpPr>
              <a:grpSpLocks/>
            </p:cNvGrpSpPr>
            <p:nvPr/>
          </p:nvGrpSpPr>
          <p:grpSpPr bwMode="auto">
            <a:xfrm>
              <a:off x="8820" y="2485"/>
              <a:ext cx="4507" cy="648"/>
              <a:chOff x="8820" y="2485"/>
              <a:chExt cx="4507" cy="648"/>
            </a:xfrm>
          </p:grpSpPr>
          <p:sp>
            <p:nvSpPr>
              <p:cNvPr id="3193" name="Freeform 122"/>
              <p:cNvSpPr>
                <a:spLocks/>
              </p:cNvSpPr>
              <p:nvPr/>
            </p:nvSpPr>
            <p:spPr bwMode="auto">
              <a:xfrm>
                <a:off x="8820" y="2485"/>
                <a:ext cx="4507" cy="648"/>
              </a:xfrm>
              <a:custGeom>
                <a:avLst/>
                <a:gdLst>
                  <a:gd name="T0" fmla="+- 0 8820 8820"/>
                  <a:gd name="T1" fmla="*/ T0 w 4507"/>
                  <a:gd name="T2" fmla="+- 0 3133 2485"/>
                  <a:gd name="T3" fmla="*/ 3133 h 648"/>
                  <a:gd name="T4" fmla="+- 0 9230 8820"/>
                  <a:gd name="T5" fmla="*/ T4 w 4507"/>
                  <a:gd name="T6" fmla="+- 0 3094 2485"/>
                  <a:gd name="T7" fmla="*/ 3094 h 648"/>
                  <a:gd name="T8" fmla="+- 0 9641 8820"/>
                  <a:gd name="T9" fmla="*/ T8 w 4507"/>
                  <a:gd name="T10" fmla="+- 0 3061 2485"/>
                  <a:gd name="T11" fmla="*/ 3061 h 648"/>
                  <a:gd name="T12" fmla="+- 0 10049 8820"/>
                  <a:gd name="T13" fmla="*/ T12 w 4507"/>
                  <a:gd name="T14" fmla="+- 0 3025 2485"/>
                  <a:gd name="T15" fmla="*/ 3025 h 648"/>
                  <a:gd name="T16" fmla="+- 0 10459 8820"/>
                  <a:gd name="T17" fmla="*/ T16 w 4507"/>
                  <a:gd name="T18" fmla="+- 0 2974 2485"/>
                  <a:gd name="T19" fmla="*/ 2974 h 648"/>
                  <a:gd name="T20" fmla="+- 0 10870 8820"/>
                  <a:gd name="T21" fmla="*/ T20 w 4507"/>
                  <a:gd name="T22" fmla="+- 0 2931 2485"/>
                  <a:gd name="T23" fmla="*/ 2931 h 648"/>
                  <a:gd name="T24" fmla="+- 0 11278 8820"/>
                  <a:gd name="T25" fmla="*/ T24 w 4507"/>
                  <a:gd name="T26" fmla="+- 0 2881 2485"/>
                  <a:gd name="T27" fmla="*/ 2881 h 648"/>
                  <a:gd name="T28" fmla="+- 0 11688 8820"/>
                  <a:gd name="T29" fmla="*/ T28 w 4507"/>
                  <a:gd name="T30" fmla="+- 0 2826 2485"/>
                  <a:gd name="T31" fmla="*/ 2826 h 648"/>
                  <a:gd name="T32" fmla="+- 0 12098 8820"/>
                  <a:gd name="T33" fmla="*/ T32 w 4507"/>
                  <a:gd name="T34" fmla="+- 0 2761 2485"/>
                  <a:gd name="T35" fmla="*/ 2761 h 648"/>
                  <a:gd name="T36" fmla="+- 0 12506 8820"/>
                  <a:gd name="T37" fmla="*/ T36 w 4507"/>
                  <a:gd name="T38" fmla="+- 0 2684 2485"/>
                  <a:gd name="T39" fmla="*/ 2684 h 648"/>
                  <a:gd name="T40" fmla="+- 0 12917 8820"/>
                  <a:gd name="T41" fmla="*/ T40 w 4507"/>
                  <a:gd name="T42" fmla="+- 0 2593 2485"/>
                  <a:gd name="T43" fmla="*/ 2593 h 648"/>
                  <a:gd name="T44" fmla="+- 0 13327 8820"/>
                  <a:gd name="T45" fmla="*/ T44 w 4507"/>
                  <a:gd name="T46" fmla="+- 0 2485 2485"/>
                  <a:gd name="T47" fmla="*/ 2485 h 6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07" h="648">
                    <a:moveTo>
                      <a:pt x="0" y="648"/>
                    </a:moveTo>
                    <a:lnTo>
                      <a:pt x="410" y="609"/>
                    </a:lnTo>
                    <a:lnTo>
                      <a:pt x="821" y="576"/>
                    </a:lnTo>
                    <a:lnTo>
                      <a:pt x="1229" y="540"/>
                    </a:lnTo>
                    <a:lnTo>
                      <a:pt x="1639" y="489"/>
                    </a:lnTo>
                    <a:lnTo>
                      <a:pt x="2050" y="446"/>
                    </a:lnTo>
                    <a:lnTo>
                      <a:pt x="2458" y="396"/>
                    </a:lnTo>
                    <a:lnTo>
                      <a:pt x="2868" y="341"/>
                    </a:lnTo>
                    <a:lnTo>
                      <a:pt x="3278" y="276"/>
                    </a:lnTo>
                    <a:lnTo>
                      <a:pt x="3686" y="199"/>
                    </a:lnTo>
                    <a:lnTo>
                      <a:pt x="4097" y="108"/>
                    </a:lnTo>
                    <a:lnTo>
                      <a:pt x="4507" y="0"/>
                    </a:lnTo>
                  </a:path>
                </a:pathLst>
              </a:custGeom>
              <a:noFill/>
              <a:ln w="27432">
                <a:solidFill>
                  <a:srgbClr val="57B84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1" name="Group 119"/>
            <p:cNvGrpSpPr>
              <a:grpSpLocks/>
            </p:cNvGrpSpPr>
            <p:nvPr/>
          </p:nvGrpSpPr>
          <p:grpSpPr bwMode="auto">
            <a:xfrm>
              <a:off x="8902" y="721"/>
              <a:ext cx="2383" cy="1234"/>
              <a:chOff x="8902" y="721"/>
              <a:chExt cx="2383" cy="1234"/>
            </a:xfrm>
          </p:grpSpPr>
          <p:sp>
            <p:nvSpPr>
              <p:cNvPr id="3192" name="Freeform 120"/>
              <p:cNvSpPr>
                <a:spLocks/>
              </p:cNvSpPr>
              <p:nvPr/>
            </p:nvSpPr>
            <p:spPr bwMode="auto">
              <a:xfrm>
                <a:off x="8902" y="721"/>
                <a:ext cx="2383" cy="1234"/>
              </a:xfrm>
              <a:custGeom>
                <a:avLst/>
                <a:gdLst>
                  <a:gd name="T0" fmla="+- 0 8902 8902"/>
                  <a:gd name="T1" fmla="*/ T0 w 2383"/>
                  <a:gd name="T2" fmla="+- 0 1954 721"/>
                  <a:gd name="T3" fmla="*/ 1954 h 1234"/>
                  <a:gd name="T4" fmla="+- 0 11285 8902"/>
                  <a:gd name="T5" fmla="*/ T4 w 2383"/>
                  <a:gd name="T6" fmla="+- 0 1954 721"/>
                  <a:gd name="T7" fmla="*/ 1954 h 1234"/>
                  <a:gd name="T8" fmla="+- 0 11285 8902"/>
                  <a:gd name="T9" fmla="*/ T8 w 2383"/>
                  <a:gd name="T10" fmla="+- 0 721 721"/>
                  <a:gd name="T11" fmla="*/ 721 h 1234"/>
                  <a:gd name="T12" fmla="+- 0 8902 8902"/>
                  <a:gd name="T13" fmla="*/ T12 w 2383"/>
                  <a:gd name="T14" fmla="+- 0 721 721"/>
                  <a:gd name="T15" fmla="*/ 721 h 1234"/>
                  <a:gd name="T16" fmla="+- 0 8902 8902"/>
                  <a:gd name="T17" fmla="*/ T16 w 2383"/>
                  <a:gd name="T18" fmla="+- 0 1954 721"/>
                  <a:gd name="T19" fmla="*/ 1954 h 12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83" h="1234">
                    <a:moveTo>
                      <a:pt x="0" y="1233"/>
                    </a:moveTo>
                    <a:lnTo>
                      <a:pt x="2383" y="1233"/>
                    </a:lnTo>
                    <a:lnTo>
                      <a:pt x="2383" y="0"/>
                    </a:lnTo>
                    <a:lnTo>
                      <a:pt x="0" y="0"/>
                    </a:lnTo>
                    <a:lnTo>
                      <a:pt x="0" y="1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2" name="Group 117"/>
            <p:cNvGrpSpPr>
              <a:grpSpLocks/>
            </p:cNvGrpSpPr>
            <p:nvPr/>
          </p:nvGrpSpPr>
          <p:grpSpPr bwMode="auto">
            <a:xfrm>
              <a:off x="8902" y="721"/>
              <a:ext cx="2383" cy="1234"/>
              <a:chOff x="8902" y="721"/>
              <a:chExt cx="2383" cy="1234"/>
            </a:xfrm>
          </p:grpSpPr>
          <p:sp>
            <p:nvSpPr>
              <p:cNvPr id="3191" name="Freeform 118"/>
              <p:cNvSpPr>
                <a:spLocks/>
              </p:cNvSpPr>
              <p:nvPr/>
            </p:nvSpPr>
            <p:spPr bwMode="auto">
              <a:xfrm>
                <a:off x="8902" y="721"/>
                <a:ext cx="2383" cy="1234"/>
              </a:xfrm>
              <a:custGeom>
                <a:avLst/>
                <a:gdLst>
                  <a:gd name="T0" fmla="+- 0 8902 8902"/>
                  <a:gd name="T1" fmla="*/ T0 w 2383"/>
                  <a:gd name="T2" fmla="+- 0 1954 721"/>
                  <a:gd name="T3" fmla="*/ 1954 h 1234"/>
                  <a:gd name="T4" fmla="+- 0 11285 8902"/>
                  <a:gd name="T5" fmla="*/ T4 w 2383"/>
                  <a:gd name="T6" fmla="+- 0 1954 721"/>
                  <a:gd name="T7" fmla="*/ 1954 h 1234"/>
                  <a:gd name="T8" fmla="+- 0 11285 8902"/>
                  <a:gd name="T9" fmla="*/ T8 w 2383"/>
                  <a:gd name="T10" fmla="+- 0 721 721"/>
                  <a:gd name="T11" fmla="*/ 721 h 1234"/>
                  <a:gd name="T12" fmla="+- 0 8902 8902"/>
                  <a:gd name="T13" fmla="*/ T12 w 2383"/>
                  <a:gd name="T14" fmla="+- 0 721 721"/>
                  <a:gd name="T15" fmla="*/ 721 h 1234"/>
                  <a:gd name="T16" fmla="+- 0 8902 8902"/>
                  <a:gd name="T17" fmla="*/ T16 w 2383"/>
                  <a:gd name="T18" fmla="+- 0 1954 721"/>
                  <a:gd name="T19" fmla="*/ 1954 h 12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83" h="1234">
                    <a:moveTo>
                      <a:pt x="0" y="1233"/>
                    </a:moveTo>
                    <a:lnTo>
                      <a:pt x="2383" y="1233"/>
                    </a:lnTo>
                    <a:lnTo>
                      <a:pt x="2383" y="0"/>
                    </a:lnTo>
                    <a:lnTo>
                      <a:pt x="0" y="0"/>
                    </a:lnTo>
                    <a:lnTo>
                      <a:pt x="0" y="1233"/>
                    </a:lnTo>
                    <a:close/>
                  </a:path>
                </a:pathLst>
              </a:custGeom>
              <a:noFill/>
              <a:ln w="9144">
                <a:solidFill>
                  <a:srgbClr val="994D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3" name="Group 115"/>
            <p:cNvGrpSpPr>
              <a:grpSpLocks/>
            </p:cNvGrpSpPr>
            <p:nvPr/>
          </p:nvGrpSpPr>
          <p:grpSpPr bwMode="auto">
            <a:xfrm>
              <a:off x="9158" y="874"/>
              <a:ext cx="384" cy="2"/>
              <a:chOff x="9158" y="874"/>
              <a:chExt cx="384" cy="2"/>
            </a:xfrm>
          </p:grpSpPr>
          <p:sp>
            <p:nvSpPr>
              <p:cNvPr id="3190" name="Freeform 116"/>
              <p:cNvSpPr>
                <a:spLocks/>
              </p:cNvSpPr>
              <p:nvPr/>
            </p:nvSpPr>
            <p:spPr bwMode="auto">
              <a:xfrm>
                <a:off x="9158" y="874"/>
                <a:ext cx="384" cy="2"/>
              </a:xfrm>
              <a:custGeom>
                <a:avLst/>
                <a:gdLst>
                  <a:gd name="T0" fmla="+- 0 9158 9158"/>
                  <a:gd name="T1" fmla="*/ T0 w 384"/>
                  <a:gd name="T2" fmla="+- 0 9542 9158"/>
                  <a:gd name="T3" fmla="*/ T2 w 38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84">
                    <a:moveTo>
                      <a:pt x="0" y="0"/>
                    </a:moveTo>
                    <a:lnTo>
                      <a:pt x="384" y="0"/>
                    </a:lnTo>
                  </a:path>
                </a:pathLst>
              </a:custGeom>
              <a:noFill/>
              <a:ln w="27432">
                <a:solidFill>
                  <a:srgbClr val="994D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4" name="Group 113"/>
            <p:cNvGrpSpPr>
              <a:grpSpLocks/>
            </p:cNvGrpSpPr>
            <p:nvPr/>
          </p:nvGrpSpPr>
          <p:grpSpPr bwMode="auto">
            <a:xfrm>
              <a:off x="9158" y="1184"/>
              <a:ext cx="384" cy="2"/>
              <a:chOff x="9158" y="1184"/>
              <a:chExt cx="384" cy="2"/>
            </a:xfrm>
          </p:grpSpPr>
          <p:sp>
            <p:nvSpPr>
              <p:cNvPr id="3189" name="Freeform 114"/>
              <p:cNvSpPr>
                <a:spLocks/>
              </p:cNvSpPr>
              <p:nvPr/>
            </p:nvSpPr>
            <p:spPr bwMode="auto">
              <a:xfrm>
                <a:off x="9158" y="1184"/>
                <a:ext cx="384" cy="2"/>
              </a:xfrm>
              <a:custGeom>
                <a:avLst/>
                <a:gdLst>
                  <a:gd name="T0" fmla="+- 0 9158 9158"/>
                  <a:gd name="T1" fmla="*/ T0 w 384"/>
                  <a:gd name="T2" fmla="+- 0 9542 9158"/>
                  <a:gd name="T3" fmla="*/ T2 w 38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84">
                    <a:moveTo>
                      <a:pt x="0" y="0"/>
                    </a:moveTo>
                    <a:lnTo>
                      <a:pt x="384" y="0"/>
                    </a:lnTo>
                  </a:path>
                </a:pathLst>
              </a:custGeom>
              <a:noFill/>
              <a:ln w="27432">
                <a:solidFill>
                  <a:srgbClr val="0079C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5" name="Group 111"/>
            <p:cNvGrpSpPr>
              <a:grpSpLocks/>
            </p:cNvGrpSpPr>
            <p:nvPr/>
          </p:nvGrpSpPr>
          <p:grpSpPr bwMode="auto">
            <a:xfrm>
              <a:off x="9158" y="1491"/>
              <a:ext cx="384" cy="2"/>
              <a:chOff x="9158" y="1491"/>
              <a:chExt cx="384" cy="2"/>
            </a:xfrm>
          </p:grpSpPr>
          <p:sp>
            <p:nvSpPr>
              <p:cNvPr id="3188" name="Freeform 112"/>
              <p:cNvSpPr>
                <a:spLocks/>
              </p:cNvSpPr>
              <p:nvPr/>
            </p:nvSpPr>
            <p:spPr bwMode="auto">
              <a:xfrm>
                <a:off x="9158" y="1491"/>
                <a:ext cx="384" cy="2"/>
              </a:xfrm>
              <a:custGeom>
                <a:avLst/>
                <a:gdLst>
                  <a:gd name="T0" fmla="+- 0 9158 9158"/>
                  <a:gd name="T1" fmla="*/ T0 w 384"/>
                  <a:gd name="T2" fmla="+- 0 9542 9158"/>
                  <a:gd name="T3" fmla="*/ T2 w 38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84">
                    <a:moveTo>
                      <a:pt x="0" y="0"/>
                    </a:moveTo>
                    <a:lnTo>
                      <a:pt x="384" y="0"/>
                    </a:lnTo>
                  </a:path>
                </a:pathLst>
              </a:custGeom>
              <a:noFill/>
              <a:ln w="27432">
                <a:solidFill>
                  <a:srgbClr val="1BBED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86" name="Group 109"/>
            <p:cNvGrpSpPr>
              <a:grpSpLocks/>
            </p:cNvGrpSpPr>
            <p:nvPr/>
          </p:nvGrpSpPr>
          <p:grpSpPr bwMode="auto">
            <a:xfrm>
              <a:off x="9158" y="1801"/>
              <a:ext cx="384" cy="2"/>
              <a:chOff x="9158" y="1801"/>
              <a:chExt cx="384" cy="2"/>
            </a:xfrm>
          </p:grpSpPr>
          <p:sp>
            <p:nvSpPr>
              <p:cNvPr id="3187" name="Freeform 110"/>
              <p:cNvSpPr>
                <a:spLocks/>
              </p:cNvSpPr>
              <p:nvPr/>
            </p:nvSpPr>
            <p:spPr bwMode="auto">
              <a:xfrm>
                <a:off x="9158" y="1801"/>
                <a:ext cx="384" cy="2"/>
              </a:xfrm>
              <a:custGeom>
                <a:avLst/>
                <a:gdLst>
                  <a:gd name="T0" fmla="+- 0 9158 9158"/>
                  <a:gd name="T1" fmla="*/ T0 w 384"/>
                  <a:gd name="T2" fmla="+- 0 9542 9158"/>
                  <a:gd name="T3" fmla="*/ T2 w 38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84">
                    <a:moveTo>
                      <a:pt x="0" y="0"/>
                    </a:moveTo>
                    <a:lnTo>
                      <a:pt x="384" y="0"/>
                    </a:lnTo>
                  </a:path>
                </a:pathLst>
              </a:custGeom>
              <a:noFill/>
              <a:ln w="27432">
                <a:solidFill>
                  <a:srgbClr val="57B84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23" name="Rectangle 181"/>
          <p:cNvSpPr>
            <a:spLocks noChangeArrowheads="1"/>
          </p:cNvSpPr>
          <p:nvPr/>
        </p:nvSpPr>
        <p:spPr bwMode="auto">
          <a:xfrm>
            <a:off x="1015037" y="1394179"/>
            <a:ext cx="3200810" cy="102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622104" rIns="52053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Global BEMS Market Value 2014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182"/>
          <p:cNvSpPr>
            <a:spLocks noChangeArrowheads="1"/>
          </p:cNvSpPr>
          <p:nvPr/>
        </p:nvSpPr>
        <p:spPr bwMode="auto">
          <a:xfrm>
            <a:off x="5841869" y="2050397"/>
            <a:ext cx="22006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6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Total BEMS Market Value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183"/>
          <p:cNvSpPr>
            <a:spLocks noChangeArrowheads="1"/>
          </p:cNvSpPr>
          <p:nvPr/>
        </p:nvSpPr>
        <p:spPr bwMode="auto">
          <a:xfrm>
            <a:off x="3020163" y="2514123"/>
            <a:ext cx="969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4605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EU, </a:t>
            </a:r>
            <a:r>
              <a:rPr lang="en-US" sz="1200" dirty="0" smtClean="0"/>
              <a:t>1,550,</a:t>
            </a:r>
          </a:p>
          <a:p>
            <a:pPr lvl="0" indent="14605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45%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26" name="Rectangle 18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$8,000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7" name="Text Box 184"/>
          <p:cNvSpPr txBox="1">
            <a:spLocks noChangeArrowheads="1"/>
          </p:cNvSpPr>
          <p:nvPr/>
        </p:nvSpPr>
        <p:spPr bwMode="auto">
          <a:xfrm>
            <a:off x="4663231" y="2634175"/>
            <a:ext cx="177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Million US Dollars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Rectangle 187"/>
          <p:cNvSpPr>
            <a:spLocks noChangeArrowheads="1"/>
          </p:cNvSpPr>
          <p:nvPr/>
        </p:nvSpPr>
        <p:spPr bwMode="auto">
          <a:xfrm>
            <a:off x="4824835" y="2370793"/>
            <a:ext cx="61587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$8,000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$7,000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$6,000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$5,000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$4,000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$3,000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$2,000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$1,000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95"/>
              </a:spcBef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$0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60" name="Picture 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81" y="4432896"/>
            <a:ext cx="3200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0" name="Rectangle 3229"/>
          <p:cNvSpPr/>
          <p:nvPr/>
        </p:nvSpPr>
        <p:spPr>
          <a:xfrm>
            <a:off x="5360521" y="5555481"/>
            <a:ext cx="3337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Building Energy Management </a:t>
            </a:r>
            <a:r>
              <a:rPr lang="en-US" sz="1400" dirty="0" smtClean="0"/>
              <a:t>Systems</a:t>
            </a:r>
            <a:endParaRPr lang="en-US" sz="1400" dirty="0"/>
          </a:p>
        </p:txBody>
      </p:sp>
      <p:sp>
        <p:nvSpPr>
          <p:cNvPr id="192" name="Rectangle 183"/>
          <p:cNvSpPr>
            <a:spLocks noChangeArrowheads="1"/>
          </p:cNvSpPr>
          <p:nvPr/>
        </p:nvSpPr>
        <p:spPr bwMode="auto">
          <a:xfrm>
            <a:off x="833266" y="3822494"/>
            <a:ext cx="10567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itchFamily="34" charset="0"/>
                <a:ea typeface="Arial" pitchFamily="34" charset="0"/>
                <a:cs typeface="Times New Roman" pitchFamily="18" charset="0"/>
              </a:rPr>
              <a:t>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SA, 1,158,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33%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183"/>
          <p:cNvSpPr>
            <a:spLocks noChangeArrowheads="1"/>
          </p:cNvSpPr>
          <p:nvPr/>
        </p:nvSpPr>
        <p:spPr bwMode="auto">
          <a:xfrm>
            <a:off x="833266" y="2520766"/>
            <a:ext cx="1135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Rest of World, 764,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22%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-2072" y="6581001"/>
            <a:ext cx="914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BSRIA – Quarterly Update – Dec 2014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5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496422"/>
            <a:ext cx="557863" cy="4299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 algn="ctr">
                <a:defRPr/>
              </a:pPr>
              <a:t>8</a:t>
            </a:fld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4327" y="582387"/>
            <a:ext cx="8461997" cy="5345802"/>
            <a:chOff x="600" y="1539"/>
            <a:chExt cx="13003" cy="8243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1539"/>
              <a:ext cx="12847" cy="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2978"/>
              <a:ext cx="3569" cy="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2964"/>
              <a:ext cx="3480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3017"/>
              <a:ext cx="3406" cy="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4" y="4764"/>
              <a:ext cx="3569" cy="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" y="4752"/>
              <a:ext cx="3437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" y="4802"/>
              <a:ext cx="3406" cy="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" y="2791"/>
              <a:ext cx="3571" cy="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" y="2779"/>
              <a:ext cx="3665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" y="2830"/>
              <a:ext cx="3408" cy="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5054"/>
              <a:ext cx="3569" cy="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5042"/>
              <a:ext cx="3418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5093"/>
              <a:ext cx="3406" cy="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" y="7034"/>
              <a:ext cx="3797" cy="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" y="7020"/>
              <a:ext cx="3869" cy="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" y="7073"/>
              <a:ext cx="3634" cy="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0" y="-63944"/>
            <a:ext cx="9145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	Internet of Things	(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860" y="1544100"/>
            <a:ext cx="221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…expected to grow at a CAGR of 31.72% to pass 17 billion 2014- 2019</a:t>
            </a:r>
          </a:p>
          <a:p>
            <a:r>
              <a:rPr lang="en-U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(</a:t>
            </a:r>
            <a:r>
              <a:rPr lang="en-US" sz="1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TechNavio</a:t>
            </a:r>
            <a:r>
              <a:rPr lang="en-U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08086" y="1431244"/>
            <a:ext cx="221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25 billion devices connected to the Internet by 2015 and 50 billion by 2020 (Cisco)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92376" y="2904671"/>
            <a:ext cx="221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15 billion devices will be communicating over the network by the year 2015 (IDC)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76819" y="2719076"/>
            <a:ext cx="221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IoE Creates $14.4 Trillion of Value at Stake for Companies and Industries (Cisco</a:t>
            </a:r>
            <a:r>
              <a:rPr lang="en-US" sz="1400" b="1" dirty="0" smtClean="0">
                <a:solidFill>
                  <a:srgbClr val="0070C0"/>
                </a:solidFill>
              </a:rPr>
              <a:t>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37235" y="4192159"/>
            <a:ext cx="2212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Our </a:t>
            </a:r>
            <a:r>
              <a:rPr lang="en-US" sz="1400" b="1" dirty="0" err="1">
                <a:solidFill>
                  <a:srgbClr val="0070C0"/>
                </a:solidFill>
              </a:rPr>
              <a:t>IoT</a:t>
            </a:r>
            <a:r>
              <a:rPr lang="en-US" sz="1400" b="1" dirty="0">
                <a:solidFill>
                  <a:srgbClr val="0070C0"/>
                </a:solidFill>
              </a:rPr>
              <a:t> world is growing at a breath-taking pace -- from 2 billion objects in 2006 to a projected 200 billion by 2020 (Intel)</a:t>
            </a:r>
          </a:p>
        </p:txBody>
      </p:sp>
    </p:spTree>
    <p:extLst>
      <p:ext uri="{BB962C8B-B14F-4D97-AF65-F5344CB8AC3E}">
        <p14:creationId xmlns:p14="http://schemas.microsoft.com/office/powerpoint/2010/main" val="72185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941"/>
            <a:ext cx="8229600" cy="1143000"/>
          </a:xfrm>
        </p:spPr>
        <p:txBody>
          <a:bodyPr/>
          <a:lstStyle/>
          <a:p>
            <a:r>
              <a:rPr lang="en-US" dirty="0" smtClean="0"/>
              <a:t>Contact CABA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416479"/>
            <a:ext cx="8305800" cy="440120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Calibri" pitchFamily="34" charset="0"/>
              </a:rPr>
              <a:t>Continental Automated Buildings Association (CABA)</a:t>
            </a:r>
          </a:p>
          <a:p>
            <a:pPr algn="ctr" eaLnBrk="1" hangingPunct="1"/>
            <a:r>
              <a:rPr lang="en-US" altLang="en-US" sz="2800" b="1" dirty="0" smtClean="0">
                <a:latin typeface="Calibri" pitchFamily="34" charset="0"/>
              </a:rPr>
              <a:t>1173 </a:t>
            </a:r>
            <a:r>
              <a:rPr lang="en-US" altLang="en-US" sz="2800" b="1" dirty="0">
                <a:latin typeface="Calibri" pitchFamily="34" charset="0"/>
              </a:rPr>
              <a:t>Cyrville Road, Suite 210</a:t>
            </a:r>
          </a:p>
          <a:p>
            <a:pPr algn="ctr" eaLnBrk="1" hangingPunct="1"/>
            <a:r>
              <a:rPr lang="en-US" altLang="en-US" sz="2800" b="1" dirty="0">
                <a:latin typeface="Calibri" pitchFamily="34" charset="0"/>
              </a:rPr>
              <a:t>Ottawa, </a:t>
            </a:r>
            <a:r>
              <a:rPr lang="en-US" altLang="en-US" sz="2800" b="1" dirty="0" smtClean="0">
                <a:latin typeface="Calibri" pitchFamily="34" charset="0"/>
              </a:rPr>
              <a:t>ON  K1J </a:t>
            </a:r>
            <a:r>
              <a:rPr lang="en-US" altLang="en-US" sz="2800" b="1" dirty="0">
                <a:latin typeface="Calibri" pitchFamily="34" charset="0"/>
              </a:rPr>
              <a:t>7S6</a:t>
            </a:r>
          </a:p>
          <a:p>
            <a:pPr algn="ctr" eaLnBrk="1" hangingPunct="1"/>
            <a:r>
              <a:rPr lang="en-US" altLang="en-US" sz="2800" b="1" dirty="0">
                <a:latin typeface="Calibri" pitchFamily="34" charset="0"/>
              </a:rPr>
              <a:t>613.686.1814</a:t>
            </a:r>
          </a:p>
          <a:p>
            <a:pPr algn="ctr" eaLnBrk="1" hangingPunct="1"/>
            <a:r>
              <a:rPr lang="en-US" altLang="en-US" sz="2800" b="1" dirty="0">
                <a:latin typeface="Calibri" pitchFamily="34" charset="0"/>
              </a:rPr>
              <a:t>Toll free: 888.798.CABA (2222) </a:t>
            </a:r>
          </a:p>
          <a:p>
            <a:pPr algn="ctr" eaLnBrk="1" hangingPunct="1"/>
            <a:r>
              <a:rPr lang="en-US" altLang="en-US" sz="2800" b="1" dirty="0">
                <a:latin typeface="Calibri" pitchFamily="34" charset="0"/>
              </a:rPr>
              <a:t>Fax: 613.744.7833</a:t>
            </a:r>
          </a:p>
          <a:p>
            <a:pPr algn="ctr" eaLnBrk="1" hangingPunct="1"/>
            <a:r>
              <a:rPr lang="en-US" altLang="en-US" sz="2800" b="1" u="sng" dirty="0" smtClean="0">
                <a:solidFill>
                  <a:srgbClr val="0000FF"/>
                </a:solidFill>
                <a:latin typeface="Calibri" pitchFamily="34" charset="0"/>
              </a:rPr>
              <a:t>caba@caba.org</a:t>
            </a:r>
            <a:endParaRPr lang="en-US" altLang="en-US" sz="2800" b="1" u="sng" dirty="0">
              <a:solidFill>
                <a:srgbClr val="0000FF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2800" b="1" u="sng" dirty="0" smtClean="0">
                <a:solidFill>
                  <a:srgbClr val="0000FF"/>
                </a:solidFill>
                <a:latin typeface="Calibri" pitchFamily="34" charset="0"/>
              </a:rPr>
              <a:t>www.CABA.org </a:t>
            </a:r>
          </a:p>
          <a:p>
            <a:pPr algn="ctr" eaLnBrk="1" hangingPunct="1"/>
            <a:r>
              <a:rPr lang="en-CA" altLang="en-US" sz="2800" b="1" u="sng" dirty="0" smtClean="0">
                <a:solidFill>
                  <a:srgbClr val="0000FF"/>
                </a:solidFill>
                <a:latin typeface="Calibri" pitchFamily="34" charset="0"/>
              </a:rPr>
              <a:t>www.twitter.com/caba_news </a:t>
            </a:r>
            <a:endParaRPr lang="en-CA" altLang="en-US" sz="2800" b="1" u="sng" dirty="0">
              <a:solidFill>
                <a:srgbClr val="0000FF"/>
              </a:solidFill>
              <a:latin typeface="Calibri" pitchFamily="34" charset="0"/>
            </a:endParaRPr>
          </a:p>
          <a:p>
            <a:pPr algn="ctr" eaLnBrk="1" hangingPunct="1"/>
            <a:r>
              <a:rPr lang="en-CA" altLang="en-US" sz="2800" b="1" u="sng" dirty="0" smtClean="0">
                <a:solidFill>
                  <a:srgbClr val="0000FF"/>
                </a:solidFill>
                <a:latin typeface="Calibri" pitchFamily="34" charset="0"/>
              </a:rPr>
              <a:t>www.linkedin.com/groups?gid=2121884 </a:t>
            </a:r>
            <a:endParaRPr lang="en-CA" altLang="en-US" sz="2800" b="1" u="sng" dirty="0">
              <a:solidFill>
                <a:srgbClr val="0000FF"/>
              </a:solidFill>
              <a:latin typeface="Calibri" pitchFamily="34" charset="0"/>
              <a:hlinkClick r:id="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295" y="6506696"/>
            <a:ext cx="557863" cy="4299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0D30D8-D3B8-47B0-8B79-DE9C94D393A6}" type="slidenum">
              <a:rPr lang="en-US" sz="1400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2365" y="6068451"/>
            <a:ext cx="6083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Life Cycle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Costing of Intelligent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Buildings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at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www.caba.org/lccib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75B2E4-3F5B-40AB-92EB-EAC0888F4CC6}"/>
</file>

<file path=customXml/itemProps2.xml><?xml version="1.0" encoding="utf-8"?>
<ds:datastoreItem xmlns:ds="http://schemas.openxmlformats.org/officeDocument/2006/customXml" ds:itemID="{146CE546-3311-4688-8B16-EE197A96DE1E}"/>
</file>

<file path=customXml/itemProps3.xml><?xml version="1.0" encoding="utf-8"?>
<ds:datastoreItem xmlns:ds="http://schemas.openxmlformats.org/officeDocument/2006/customXml" ds:itemID="{451AB41B-9902-4BF8-9936-3322DE911BFE}"/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654</Words>
  <Application>Microsoft Office PowerPoint</Application>
  <PresentationFormat>On-screen Show (4:3)</PresentationFormat>
  <Paragraphs>106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5th ITU Green Standards Week Nassau, The Bahamas 14-18 December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CABA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100</cp:revision>
  <cp:lastPrinted>2015-01-19T16:17:40Z</cp:lastPrinted>
  <dcterms:created xsi:type="dcterms:W3CDTF">2014-09-01T15:38:30Z</dcterms:created>
  <dcterms:modified xsi:type="dcterms:W3CDTF">2015-12-09T15:59:53Z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