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3.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Layouts/slideLayout7.xml" ContentType="application/vnd.openxmlformats-officedocument.presentationml.slideLayout+xml"/>
  <Override PartName="/ppt/slideLayouts/slideLayout9.xml" ContentType="application/vnd.openxmlformats-officedocument.presentationml.slideLayout+xml"/>
  <Override PartName="/ppt/notesSlides/notesSlide1.xml" ContentType="application/vnd.openxmlformats-officedocument.presentationml.notesSlide+xml"/>
  <Override PartName="/ppt/slideLayouts/slideLayout8.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301" r:id="rId2"/>
    <p:sldId id="371" r:id="rId3"/>
    <p:sldId id="372" r:id="rId4"/>
    <p:sldId id="373" r:id="rId5"/>
    <p:sldId id="374" r:id="rId6"/>
    <p:sldId id="366" r:id="rId7"/>
    <p:sldId id="375" r:id="rId8"/>
    <p:sldId id="376" r:id="rId9"/>
    <p:sldId id="368" r:id="rId10"/>
    <p:sldId id="344" r:id="rId11"/>
    <p:sldId id="347" r:id="rId12"/>
  </p:sldIdLst>
  <p:sldSz cx="9144000" cy="6858000" type="screen4x3"/>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2746" autoAdjust="0"/>
    <p:restoredTop sz="95915" autoAdjust="0"/>
  </p:normalViewPr>
  <p:slideViewPr>
    <p:cSldViewPr snapToGrid="0" snapToObjects="1" showGuides="1">
      <p:cViewPr>
        <p:scale>
          <a:sx n="62" d="100"/>
          <a:sy n="62" d="100"/>
        </p:scale>
        <p:origin x="-1061" y="-91"/>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napToObjects="1">
      <p:cViewPr varScale="1">
        <p:scale>
          <a:sx n="110" d="100"/>
          <a:sy n="110" d="100"/>
        </p:scale>
        <p:origin x="642"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20"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1"/>
            <a:ext cx="4301543" cy="341064"/>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22801" y="1"/>
            <a:ext cx="4301543" cy="341064"/>
          </a:xfrm>
          <a:prstGeom prst="rect">
            <a:avLst/>
          </a:prstGeom>
        </p:spPr>
        <p:txBody>
          <a:bodyPr vert="horz" lIns="91440" tIns="45720" rIns="91440" bIns="45720" rtlCol="0"/>
          <a:lstStyle>
            <a:lvl1pPr algn="r">
              <a:defRPr sz="1200"/>
            </a:lvl1pPr>
          </a:lstStyle>
          <a:p>
            <a:fld id="{19043458-52AD-4732-8CDD-1DD0811904F2}" type="datetimeFigureOut">
              <a:rPr lang="en-US" smtClean="0"/>
              <a:t>16/12/2015</a:t>
            </a:fld>
            <a:endParaRPr lang="en-US"/>
          </a:p>
        </p:txBody>
      </p:sp>
      <p:sp>
        <p:nvSpPr>
          <p:cNvPr id="4" name="Footer Placeholder 3"/>
          <p:cNvSpPr>
            <a:spLocks noGrp="1"/>
          </p:cNvSpPr>
          <p:nvPr>
            <p:ph type="ftr" sz="quarter" idx="2"/>
          </p:nvPr>
        </p:nvSpPr>
        <p:spPr>
          <a:xfrm>
            <a:off x="2" y="6456618"/>
            <a:ext cx="4301543" cy="3410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622801" y="6456618"/>
            <a:ext cx="4301543" cy="341063"/>
          </a:xfrm>
          <a:prstGeom prst="rect">
            <a:avLst/>
          </a:prstGeom>
        </p:spPr>
        <p:txBody>
          <a:bodyPr vert="horz" lIns="91440" tIns="45720" rIns="91440" bIns="45720" rtlCol="0" anchor="b"/>
          <a:lstStyle>
            <a:lvl1pPr algn="r">
              <a:defRPr sz="1200"/>
            </a:lvl1pPr>
          </a:lstStyle>
          <a:p>
            <a:fld id="{B39C3D32-BE30-4FAD-8B4A-E63DFB82193F}" type="slidenum">
              <a:rPr lang="en-US" smtClean="0"/>
              <a:t>‹#›</a:t>
            </a:fld>
            <a:endParaRPr lang="en-US"/>
          </a:p>
        </p:txBody>
      </p:sp>
    </p:spTree>
    <p:extLst>
      <p:ext uri="{BB962C8B-B14F-4D97-AF65-F5344CB8AC3E}">
        <p14:creationId xmlns:p14="http://schemas.microsoft.com/office/powerpoint/2010/main" val="4471467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6"/>
            <a:ext cx="4301437" cy="339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622028" y="6"/>
            <a:ext cx="4303025" cy="339725"/>
          </a:xfrm>
          <a:prstGeom prst="rect">
            <a:avLst/>
          </a:prstGeom>
        </p:spPr>
        <p:txBody>
          <a:bodyPr vert="horz" lIns="91440" tIns="45720" rIns="91440" bIns="45720" rtlCol="0"/>
          <a:lstStyle>
            <a:lvl1pPr algn="r">
              <a:defRPr sz="1200"/>
            </a:lvl1pPr>
          </a:lstStyle>
          <a:p>
            <a:fld id="{989933D4-F91A-4EA5-9A61-A67F16632459}" type="datetimeFigureOut">
              <a:rPr lang="en-US" smtClean="0"/>
              <a:t>16/12/2015</a:t>
            </a:fld>
            <a:endParaRPr lang="en-US"/>
          </a:p>
        </p:txBody>
      </p:sp>
      <p:sp>
        <p:nvSpPr>
          <p:cNvPr id="4" name="Slide Image Placeholder 3"/>
          <p:cNvSpPr>
            <a:spLocks noGrp="1" noRot="1" noChangeAspect="1"/>
          </p:cNvSpPr>
          <p:nvPr>
            <p:ph type="sldImg" idx="2"/>
          </p:nvPr>
        </p:nvSpPr>
        <p:spPr>
          <a:xfrm>
            <a:off x="3263900" y="509588"/>
            <a:ext cx="3398838" cy="25495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92032" y="3228980"/>
            <a:ext cx="7942580" cy="305911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5" y="6456369"/>
            <a:ext cx="4301437" cy="339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622028" y="6456369"/>
            <a:ext cx="4303025" cy="339725"/>
          </a:xfrm>
          <a:prstGeom prst="rect">
            <a:avLst/>
          </a:prstGeom>
        </p:spPr>
        <p:txBody>
          <a:bodyPr vert="horz" lIns="91440" tIns="45720" rIns="91440" bIns="45720" rtlCol="0" anchor="b"/>
          <a:lstStyle>
            <a:lvl1pPr algn="r">
              <a:defRPr sz="1200"/>
            </a:lvl1pPr>
          </a:lstStyle>
          <a:p>
            <a:fld id="{245ECFA5-82D6-4FAA-AC71-4FE3398F1523}" type="slidenum">
              <a:rPr lang="en-US" smtClean="0"/>
              <a:t>‹#›</a:t>
            </a:fld>
            <a:endParaRPr lang="en-US"/>
          </a:p>
        </p:txBody>
      </p:sp>
    </p:spTree>
    <p:extLst>
      <p:ext uri="{BB962C8B-B14F-4D97-AF65-F5344CB8AC3E}">
        <p14:creationId xmlns:p14="http://schemas.microsoft.com/office/powerpoint/2010/main" val="7004273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9600" b="1" dirty="0" smtClean="0"/>
              <a:t>Job title, Organization &amp; Email</a:t>
            </a:r>
          </a:p>
          <a:p>
            <a:endParaRPr lang="en-US" dirty="0"/>
          </a:p>
        </p:txBody>
      </p:sp>
      <p:sp>
        <p:nvSpPr>
          <p:cNvPr id="4" name="Slide Number Placeholder 3"/>
          <p:cNvSpPr>
            <a:spLocks noGrp="1"/>
          </p:cNvSpPr>
          <p:nvPr>
            <p:ph type="sldNum" sz="quarter" idx="10"/>
          </p:nvPr>
        </p:nvSpPr>
        <p:spPr/>
        <p:txBody>
          <a:bodyPr/>
          <a:lstStyle/>
          <a:p>
            <a:fld id="{245ECFA5-82D6-4FAA-AC71-4FE3398F1523}" type="slidenum">
              <a:rPr lang="en-US" smtClean="0"/>
              <a:t>1</a:t>
            </a:fld>
            <a:endParaRPr lang="en-US"/>
          </a:p>
        </p:txBody>
      </p:sp>
    </p:spTree>
    <p:extLst>
      <p:ext uri="{BB962C8B-B14F-4D97-AF65-F5344CB8AC3E}">
        <p14:creationId xmlns:p14="http://schemas.microsoft.com/office/powerpoint/2010/main" val="1070079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63900" y="509588"/>
            <a:ext cx="3398838" cy="2549525"/>
          </a:xfrm>
        </p:spPr>
      </p:sp>
      <p:sp>
        <p:nvSpPr>
          <p:cNvPr id="3" name="Notes Placeholder 2"/>
          <p:cNvSpPr>
            <a:spLocks noGrp="1"/>
          </p:cNvSpPr>
          <p:nvPr>
            <p:ph type="body" idx="1"/>
          </p:nvPr>
        </p:nvSpPr>
        <p:spPr/>
        <p:txBody>
          <a:bodyPr/>
          <a:lstStyle/>
          <a:p>
            <a:r>
              <a:rPr lang="en-MY" dirty="0"/>
              <a:t>The digital age has enveloped us all. Economies around the world are being reshaped by seismic shifts in digital technology that offers global potential. Opportunity knocks for early adopters and those who are prepared for change by embracing the digital economy. The country’s digital transformation will hinge on </a:t>
            </a:r>
            <a:r>
              <a:rPr lang="en-MY" dirty="0" err="1"/>
              <a:t>mindset</a:t>
            </a:r>
            <a:r>
              <a:rPr lang="en-MY" dirty="0"/>
              <a:t> change and behaviour of businesses, citizens and civil service towards data driven culture and how well they respond to these opportunities and creatively harness the new waves of growth that the digital economy offers. This includes increasing demand-focused activities to enhance ROI; capitalising further on the internet for revenue generation; and continuing to nurture high-knowledge and skilled workforce. The journey ahead is tied to the rapid deployment of Digital Malaysia and the host of global opportunities that come with it​. Building upon the robust and vibrant ICT Industry in the country, Malaysia’s vision as a digital nation is a fully-developed country with a sustainable digital economy, and knowledgeable and </a:t>
            </a:r>
            <a:r>
              <a:rPr lang="en-MY" dirty="0" err="1"/>
              <a:t>skillful</a:t>
            </a:r>
            <a:r>
              <a:rPr lang="en-MY" dirty="0"/>
              <a:t> society.</a:t>
            </a:r>
            <a:endParaRPr lang="ms-MY" dirty="0"/>
          </a:p>
        </p:txBody>
      </p:sp>
      <p:sp>
        <p:nvSpPr>
          <p:cNvPr id="4" name="Slide Number Placeholder 3"/>
          <p:cNvSpPr>
            <a:spLocks noGrp="1"/>
          </p:cNvSpPr>
          <p:nvPr>
            <p:ph type="sldNum" sz="quarter" idx="10"/>
          </p:nvPr>
        </p:nvSpPr>
        <p:spPr/>
        <p:txBody>
          <a:bodyPr/>
          <a:lstStyle/>
          <a:p>
            <a:fld id="{C6FDABC1-B759-438C-854A-3E7867E79EA2}"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2640067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latin typeface="Calibri" pitchFamily="34" charset="0"/>
              </a:rPr>
              <a:t>Automotive FPC  (Full Programmer Cluster)</a:t>
            </a:r>
            <a:endParaRPr lang="en-US" altLang="en-US" sz="1200" b="1" dirty="0" smtClean="0">
              <a:latin typeface="Calibri" pitchFamily="34" charset="0"/>
            </a:endParaRPr>
          </a:p>
          <a:p>
            <a:endParaRPr lang="ms-MY" dirty="0"/>
          </a:p>
        </p:txBody>
      </p:sp>
      <p:sp>
        <p:nvSpPr>
          <p:cNvPr id="4" name="Slide Number Placeholder 3"/>
          <p:cNvSpPr>
            <a:spLocks noGrp="1"/>
          </p:cNvSpPr>
          <p:nvPr>
            <p:ph type="sldNum" sz="quarter" idx="10"/>
          </p:nvPr>
        </p:nvSpPr>
        <p:spPr/>
        <p:txBody>
          <a:bodyPr/>
          <a:lstStyle/>
          <a:p>
            <a:fld id="{245ECFA5-82D6-4FAA-AC71-4FE3398F1523}" type="slidenum">
              <a:rPr lang="en-US" smtClean="0"/>
              <a:t>10</a:t>
            </a:fld>
            <a:endParaRPr lang="en-US"/>
          </a:p>
        </p:txBody>
      </p:sp>
    </p:spTree>
    <p:extLst>
      <p:ext uri="{BB962C8B-B14F-4D97-AF65-F5344CB8AC3E}">
        <p14:creationId xmlns:p14="http://schemas.microsoft.com/office/powerpoint/2010/main" val="1017650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2">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1357506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0129326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82083"/>
            <a:ext cx="2057400" cy="525991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82083"/>
            <a:ext cx="6019800" cy="525991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111037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549944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558ED5"/>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6" name="Slide Number Placeholder 5"/>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702459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0"/>
            <a:ext cx="4038600" cy="426296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904568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68829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3013552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4215232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13837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03250"/>
            <a:ext cx="3008313" cy="8318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603250"/>
            <a:ext cx="5111750" cy="512233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435100"/>
            <a:ext cx="3008313" cy="429048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978241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506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283C63E4-F9BE-C24A-B4FF-309EB18BA564}" type="slidenum">
              <a:rPr lang="en-US" smtClean="0"/>
              <a:t>‹#›</a:t>
            </a:fld>
            <a:endParaRPr lang="en-US"/>
          </a:p>
        </p:txBody>
      </p:sp>
    </p:spTree>
    <p:extLst>
      <p:ext uri="{BB962C8B-B14F-4D97-AF65-F5344CB8AC3E}">
        <p14:creationId xmlns:p14="http://schemas.microsoft.com/office/powerpoint/2010/main" val="26940595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570972"/>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968500"/>
            <a:ext cx="8229600" cy="3831167"/>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05200" y="6176433"/>
            <a:ext cx="2133600" cy="365125"/>
          </a:xfrm>
          <a:prstGeom prst="rect">
            <a:avLst/>
          </a:prstGeom>
        </p:spPr>
        <p:txBody>
          <a:bodyPr vert="horz" lIns="91440" tIns="45720" rIns="91440" bIns="45720" rtlCol="0" anchor="ctr"/>
          <a:lstStyle>
            <a:lvl1pPr algn="ctr">
              <a:defRPr sz="1200">
                <a:solidFill>
                  <a:schemeClr val="accent1">
                    <a:lumMod val="60000"/>
                    <a:lumOff val="40000"/>
                  </a:schemeClr>
                </a:solidFill>
              </a:defRPr>
            </a:lvl1pPr>
          </a:lstStyle>
          <a:p>
            <a:fld id="{283C63E4-F9BE-C24A-B4FF-309EB18BA564}" type="slidenum">
              <a:rPr lang="en-US" smtClean="0"/>
              <a:pPr/>
              <a:t>‹#›</a:t>
            </a:fld>
            <a:endParaRPr lang="en-US" dirty="0"/>
          </a:p>
        </p:txBody>
      </p:sp>
    </p:spTree>
    <p:extLst>
      <p:ext uri="{BB962C8B-B14F-4D97-AF65-F5344CB8AC3E}">
        <p14:creationId xmlns:p14="http://schemas.microsoft.com/office/powerpoint/2010/main" val="34686388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p:titleStyle>
    <p:bodyStyle>
      <a:lvl1pPr marL="342900" indent="-342900" algn="l" defTabSz="457200" rtl="0" eaLnBrk="1" latinLnBrk="0" hangingPunct="1">
        <a:spcBef>
          <a:spcPct val="20000"/>
        </a:spcBef>
        <a:buFont typeface="Arial"/>
        <a:buChar char="•"/>
        <a:defRPr sz="3200" kern="1200">
          <a:solidFill>
            <a:schemeClr val="tx2">
              <a:lumMod val="60000"/>
              <a:lumOff val="40000"/>
            </a:schemeClr>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2">
              <a:lumMod val="60000"/>
              <a:lumOff val="40000"/>
            </a:schemeClr>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2">
              <a:lumMod val="60000"/>
              <a:lumOff val="40000"/>
            </a:schemeClr>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2">
              <a:lumMod val="60000"/>
              <a:lumOff val="40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hooitk@mdec.com.my"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18" Type="http://schemas.openxmlformats.org/officeDocument/2006/relationships/image" Target="../media/image58.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17" Type="http://schemas.openxmlformats.org/officeDocument/2006/relationships/image" Target="../media/image57.png"/><Relationship Id="rId2" Type="http://schemas.openxmlformats.org/officeDocument/2006/relationships/notesSlide" Target="../notesSlides/notesSlide3.xml"/><Relationship Id="rId16" Type="http://schemas.openxmlformats.org/officeDocument/2006/relationships/image" Target="../media/image56.jpeg"/><Relationship Id="rId1" Type="http://schemas.openxmlformats.org/officeDocument/2006/relationships/slideLayout" Target="../slideLayouts/slideLayout2.xml"/><Relationship Id="rId6" Type="http://schemas.openxmlformats.org/officeDocument/2006/relationships/image" Target="../media/image46.pn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jpeg"/><Relationship Id="rId10" Type="http://schemas.openxmlformats.org/officeDocument/2006/relationships/image" Target="../media/image50.png"/><Relationship Id="rId19" Type="http://schemas.openxmlformats.org/officeDocument/2006/relationships/image" Target="../media/image59.png"/><Relationship Id="rId4" Type="http://schemas.openxmlformats.org/officeDocument/2006/relationships/image" Target="../media/image44.png"/><Relationship Id="rId9" Type="http://schemas.openxmlformats.org/officeDocument/2006/relationships/image" Target="../media/image49.png"/><Relationship Id="rId14" Type="http://schemas.openxmlformats.org/officeDocument/2006/relationships/image" Target="../media/image5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image" Target="../media/image11.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8.xml.rels><?xml version="1.0" encoding="UTF-8" standalone="yes"?>
<Relationships xmlns="http://schemas.openxmlformats.org/package/2006/relationships"><Relationship Id="rId3" Type="http://schemas.openxmlformats.org/officeDocument/2006/relationships/image" Target="../media/image38.jpeg"/><Relationship Id="rId7" Type="http://schemas.microsoft.com/office/2007/relationships/hdphoto" Target="../media/hdphoto1.wdp"/><Relationship Id="rId2" Type="http://schemas.openxmlformats.org/officeDocument/2006/relationships/image" Target="../media/image37.jpeg"/><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836258"/>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endParaRPr lang="en-US" sz="5400" dirty="0">
              <a:solidFill>
                <a:srgbClr val="558ED5"/>
              </a:solidFill>
            </a:endParaRPr>
          </a:p>
        </p:txBody>
      </p:sp>
      <p:sp>
        <p:nvSpPr>
          <p:cNvPr id="3" name="Title 1"/>
          <p:cNvSpPr txBox="1">
            <a:spLocks/>
          </p:cNvSpPr>
          <p:nvPr/>
        </p:nvSpPr>
        <p:spPr>
          <a:xfrm>
            <a:off x="457200" y="4910596"/>
            <a:ext cx="8229600" cy="74372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b="1" i="0" kern="1200">
                <a:solidFill>
                  <a:schemeClr val="bg1"/>
                </a:solidFill>
                <a:latin typeface="Calibri"/>
                <a:ea typeface="+mj-ea"/>
                <a:cs typeface="Calibri"/>
              </a:defRPr>
            </a:lvl1pPr>
          </a:lstStyle>
          <a:p>
            <a:pPr>
              <a:lnSpc>
                <a:spcPct val="107000"/>
              </a:lnSpc>
              <a:spcAft>
                <a:spcPts val="800"/>
              </a:spcAft>
            </a:pPr>
            <a:endParaRPr lang="en-US" sz="2800" dirty="0">
              <a:solidFill>
                <a:schemeClr val="tx2">
                  <a:lumMod val="60000"/>
                  <a:lumOff val="40000"/>
                </a:schemeClr>
              </a:solidFill>
              <a:latin typeface="Calibri" panose="020F0502020204030204" pitchFamily="34" charset="0"/>
              <a:ea typeface="Calibri" panose="020F0502020204030204" pitchFamily="34" charset="0"/>
              <a:cs typeface="Arial" panose="020B0604020202020204" pitchFamily="34" charset="0"/>
            </a:endParaRPr>
          </a:p>
        </p:txBody>
      </p:sp>
      <p:sp>
        <p:nvSpPr>
          <p:cNvPr id="4" name="Title 3"/>
          <p:cNvSpPr>
            <a:spLocks noGrp="1"/>
          </p:cNvSpPr>
          <p:nvPr>
            <p:ph type="title"/>
          </p:nvPr>
        </p:nvSpPr>
        <p:spPr>
          <a:xfrm>
            <a:off x="457200" y="204162"/>
            <a:ext cx="8229600" cy="1828800"/>
          </a:xfrm>
        </p:spPr>
        <p:txBody>
          <a:bodyPr>
            <a:noAutofit/>
          </a:bodyPr>
          <a:lstStyle/>
          <a:p>
            <a:r>
              <a:rPr lang="en-US" sz="2800" dirty="0" smtClean="0"/>
              <a:t>5</a:t>
            </a:r>
            <a:r>
              <a:rPr lang="en-US" sz="2800" baseline="30000" dirty="0" smtClean="0"/>
              <a:t>th</a:t>
            </a:r>
            <a:r>
              <a:rPr lang="en-US" sz="2800" dirty="0" smtClean="0"/>
              <a:t> ITU Green Standards Week</a:t>
            </a:r>
            <a:br>
              <a:rPr lang="en-US" sz="2800" dirty="0" smtClean="0"/>
            </a:br>
            <a:r>
              <a:rPr lang="en-US" sz="2800" dirty="0" smtClean="0"/>
              <a:t>Nassau, The Bahamas 14-18 December 2015</a:t>
            </a:r>
            <a:endParaRPr lang="en-US" sz="2400" i="1" dirty="0"/>
          </a:p>
        </p:txBody>
      </p:sp>
      <p:sp>
        <p:nvSpPr>
          <p:cNvPr id="9" name="Content Placeholder 8"/>
          <p:cNvSpPr>
            <a:spLocks noGrp="1"/>
          </p:cNvSpPr>
          <p:nvPr>
            <p:ph idx="1"/>
          </p:nvPr>
        </p:nvSpPr>
        <p:spPr>
          <a:xfrm>
            <a:off x="471268" y="1672633"/>
            <a:ext cx="8229600" cy="1330059"/>
          </a:xfrm>
        </p:spPr>
        <p:txBody>
          <a:bodyPr>
            <a:normAutofit fontScale="25000" lnSpcReduction="20000"/>
          </a:bodyPr>
          <a:lstStyle/>
          <a:p>
            <a:pPr marL="0" indent="0" algn="ctr">
              <a:buNone/>
            </a:pPr>
            <a:r>
              <a:rPr lang="en-US" sz="8000" b="1" dirty="0" smtClean="0">
                <a:solidFill>
                  <a:schemeClr val="accent1"/>
                </a:solidFill>
              </a:rPr>
              <a:t>Forum on “Powering Smart Cities with the Internet of Things”</a:t>
            </a:r>
            <a:endParaRPr lang="ms-MY" sz="8000" b="1" dirty="0" smtClean="0">
              <a:solidFill>
                <a:schemeClr val="accent1"/>
              </a:solidFill>
            </a:endParaRPr>
          </a:p>
          <a:p>
            <a:pPr marL="0" indent="0" algn="ctr">
              <a:buNone/>
            </a:pPr>
            <a:endParaRPr lang="ms-MY" sz="8000" b="1" dirty="0" smtClean="0">
              <a:solidFill>
                <a:schemeClr val="tx1"/>
              </a:solidFill>
            </a:endParaRPr>
          </a:p>
          <a:p>
            <a:pPr marL="0" indent="0" algn="ctr">
              <a:buNone/>
            </a:pPr>
            <a:r>
              <a:rPr lang="ms-MY" sz="8000" b="1" dirty="0" smtClean="0">
                <a:solidFill>
                  <a:schemeClr val="tx1"/>
                </a:solidFill>
              </a:rPr>
              <a:t>Session </a:t>
            </a:r>
            <a:r>
              <a:rPr lang="ms-MY" sz="8000" b="1" dirty="0">
                <a:solidFill>
                  <a:schemeClr val="tx1"/>
                </a:solidFill>
              </a:rPr>
              <a:t>2: IoT in Smart Sustainable Cities: A New Age of Smarter </a:t>
            </a:r>
            <a:r>
              <a:rPr lang="ms-MY" sz="8000" b="1" dirty="0" smtClean="0">
                <a:solidFill>
                  <a:schemeClr val="tx1"/>
                </a:solidFill>
              </a:rPr>
              <a:t>Living</a:t>
            </a:r>
          </a:p>
          <a:p>
            <a:pPr marL="0" indent="0" algn="ctr">
              <a:buNone/>
            </a:pPr>
            <a:r>
              <a:rPr lang="en-US" sz="8000" b="1" dirty="0" smtClean="0">
                <a:solidFill>
                  <a:schemeClr val="tx1"/>
                </a:solidFill>
              </a:rPr>
              <a:t>17 December 2015</a:t>
            </a:r>
            <a:r>
              <a:rPr lang="en-US" dirty="0" smtClean="0">
                <a:latin typeface="Calibri" panose="020F0502020204030204" pitchFamily="34" charset="0"/>
                <a:cs typeface="Arial" panose="020B0604020202020204" pitchFamily="34" charset="0"/>
              </a:rPr>
              <a:t/>
            </a:r>
            <a:br>
              <a:rPr lang="en-US" dirty="0" smtClean="0">
                <a:latin typeface="Calibri" panose="020F0502020204030204" pitchFamily="34" charset="0"/>
                <a:cs typeface="Arial" panose="020B0604020202020204" pitchFamily="34" charset="0"/>
              </a:rPr>
            </a:br>
            <a:r>
              <a:rPr lang="en-US" dirty="0" smtClean="0">
                <a:latin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latin typeface="Calibri" panose="020F0502020204030204" pitchFamily="34" charset="0"/>
              <a:ea typeface="Calibri" panose="020F0502020204030204" pitchFamily="34" charset="0"/>
              <a:cs typeface="Arial" panose="020B0604020202020204" pitchFamily="34" charset="0"/>
            </a:endParaRPr>
          </a:p>
          <a:p>
            <a:endParaRPr lang="en-US" dirty="0"/>
          </a:p>
        </p:txBody>
      </p:sp>
      <p:sp>
        <p:nvSpPr>
          <p:cNvPr id="6" name="Title 1"/>
          <p:cNvSpPr txBox="1">
            <a:spLocks/>
          </p:cNvSpPr>
          <p:nvPr/>
        </p:nvSpPr>
        <p:spPr>
          <a:xfrm>
            <a:off x="190500" y="2903837"/>
            <a:ext cx="8748713" cy="1210961"/>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b="1" i="0" kern="1200">
                <a:solidFill>
                  <a:schemeClr val="tx2">
                    <a:lumMod val="60000"/>
                    <a:lumOff val="40000"/>
                  </a:schemeClr>
                </a:solidFill>
                <a:latin typeface="Calibri"/>
                <a:ea typeface="+mj-ea"/>
                <a:cs typeface="Calibri"/>
              </a:defRPr>
            </a:lvl1pPr>
          </a:lstStyle>
          <a:p>
            <a:pPr>
              <a:defRPr/>
            </a:pPr>
            <a:r>
              <a:rPr lang="en-US" sz="3200" dirty="0" smtClean="0">
                <a:solidFill>
                  <a:schemeClr val="tx1"/>
                </a:solidFill>
              </a:rPr>
              <a:t>Harnessing </a:t>
            </a:r>
            <a:r>
              <a:rPr lang="en-US" sz="3200" dirty="0" err="1" smtClean="0">
                <a:solidFill>
                  <a:schemeClr val="tx1"/>
                </a:solidFill>
              </a:rPr>
              <a:t>IoT</a:t>
            </a:r>
            <a:r>
              <a:rPr lang="en-US" sz="3200" dirty="0" smtClean="0">
                <a:solidFill>
                  <a:schemeClr val="tx1"/>
                </a:solidFill>
              </a:rPr>
              <a:t> as a New </a:t>
            </a:r>
            <a:r>
              <a:rPr lang="en-US" sz="3200" dirty="0">
                <a:solidFill>
                  <a:schemeClr val="tx1"/>
                </a:solidFill>
              </a:rPr>
              <a:t>S</a:t>
            </a:r>
            <a:r>
              <a:rPr lang="en-US" sz="3200" dirty="0" smtClean="0">
                <a:solidFill>
                  <a:schemeClr val="tx1"/>
                </a:solidFill>
              </a:rPr>
              <a:t>ource of Growth</a:t>
            </a:r>
            <a:endParaRPr lang="en-MY" sz="2400" dirty="0">
              <a:solidFill>
                <a:schemeClr val="tx1"/>
              </a:solidFill>
            </a:endParaRPr>
          </a:p>
        </p:txBody>
      </p:sp>
      <p:sp>
        <p:nvSpPr>
          <p:cNvPr id="10" name="Rectangle 9"/>
          <p:cNvSpPr/>
          <p:nvPr/>
        </p:nvSpPr>
        <p:spPr>
          <a:xfrm>
            <a:off x="2152650" y="3981017"/>
            <a:ext cx="4963378" cy="2031325"/>
          </a:xfrm>
          <a:prstGeom prst="rect">
            <a:avLst/>
          </a:prstGeom>
        </p:spPr>
        <p:txBody>
          <a:bodyPr wrap="square">
            <a:spAutoFit/>
          </a:bodyPr>
          <a:lstStyle/>
          <a:p>
            <a:pPr algn="ctr"/>
            <a:r>
              <a:rPr lang="en-US" dirty="0" smtClean="0"/>
              <a:t>by,</a:t>
            </a:r>
            <a:endParaRPr lang="ms-MY" dirty="0" smtClean="0"/>
          </a:p>
          <a:p>
            <a:pPr algn="ctr"/>
            <a:r>
              <a:rPr lang="ms-MY" dirty="0" smtClean="0"/>
              <a:t>Jesse Chooi</a:t>
            </a:r>
          </a:p>
          <a:p>
            <a:pPr algn="ctr"/>
            <a:r>
              <a:rPr lang="en-US" dirty="0" smtClean="0"/>
              <a:t>(</a:t>
            </a:r>
            <a:r>
              <a:rPr lang="ms-MY" u="sng" dirty="0" smtClean="0">
                <a:hlinkClick r:id="rId3"/>
              </a:rPr>
              <a:t>chooitk@mdec.com.my</a:t>
            </a:r>
            <a:r>
              <a:rPr lang="ms-MY" u="sng" dirty="0" smtClean="0"/>
              <a:t>)</a:t>
            </a:r>
            <a:endParaRPr lang="ms-MY" dirty="0"/>
          </a:p>
          <a:p>
            <a:pPr algn="ctr"/>
            <a:r>
              <a:rPr lang="ms-MY" dirty="0" smtClean="0"/>
              <a:t>Head, Strategy and Business Development</a:t>
            </a:r>
          </a:p>
          <a:p>
            <a:pPr algn="ctr"/>
            <a:r>
              <a:rPr lang="ms-MY" dirty="0" smtClean="0"/>
              <a:t>IoT Division,</a:t>
            </a:r>
          </a:p>
          <a:p>
            <a:pPr algn="ctr"/>
            <a:r>
              <a:rPr lang="ms-MY" dirty="0" smtClean="0"/>
              <a:t>Multimedia Development Corporation</a:t>
            </a:r>
          </a:p>
          <a:p>
            <a:pPr algn="ctr"/>
            <a:r>
              <a:rPr lang="ms-MY" dirty="0" smtClean="0"/>
              <a:t>Malaysia</a:t>
            </a:r>
            <a:endParaRPr lang="ms-MY" dirty="0"/>
          </a:p>
        </p:txBody>
      </p:sp>
      <p:pic>
        <p:nvPicPr>
          <p:cNvPr id="11" name="Picture 10" descr="C:\Users\rajasegaran\Desktop\Images\KKMM.jpg"/>
          <p:cNvPicPr>
            <a:picLocks noChangeAspect="1" noChangeArrowheads="1"/>
          </p:cNvPicPr>
          <p:nvPr/>
        </p:nvPicPr>
        <p:blipFill>
          <a:blip r:embed="rId4">
            <a:clrChange>
              <a:clrFrom>
                <a:srgbClr val="FCFFF2"/>
              </a:clrFrom>
              <a:clrTo>
                <a:srgbClr val="FCFFF2">
                  <a:alpha val="0"/>
                </a:srgbClr>
              </a:clrTo>
            </a:clrChange>
            <a:extLst>
              <a:ext uri="{28A0092B-C50C-407E-A947-70E740481C1C}">
                <a14:useLocalDpi xmlns:a14="http://schemas.microsoft.com/office/drawing/2010/main" val="0"/>
              </a:ext>
            </a:extLst>
          </a:blip>
          <a:srcRect/>
          <a:stretch>
            <a:fillRect/>
          </a:stretch>
        </p:blipFill>
        <p:spPr bwMode="auto">
          <a:xfrm>
            <a:off x="7239170" y="4358681"/>
            <a:ext cx="1461698" cy="721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27957" y="5117870"/>
            <a:ext cx="1643252" cy="561925"/>
          </a:xfrm>
          <a:prstGeom prst="rect">
            <a:avLst/>
          </a:prstGeom>
        </p:spPr>
      </p:pic>
    </p:spTree>
    <p:extLst>
      <p:ext uri="{BB962C8B-B14F-4D97-AF65-F5344CB8AC3E}">
        <p14:creationId xmlns:p14="http://schemas.microsoft.com/office/powerpoint/2010/main" val="1414143445"/>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625" y="5805488"/>
            <a:ext cx="9191625" cy="10795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ms-MY"/>
          </a:p>
        </p:txBody>
      </p:sp>
      <p:pic>
        <p:nvPicPr>
          <p:cNvPr id="40961" name="Picture 1"/>
          <p:cNvPicPr>
            <a:picLocks noChangeAspect="1" noChangeArrowheads="1"/>
          </p:cNvPicPr>
          <p:nvPr/>
        </p:nvPicPr>
        <p:blipFill>
          <a:blip r:embed="rId3"/>
          <a:srcRect/>
          <a:stretch>
            <a:fillRect/>
          </a:stretch>
        </p:blipFill>
        <p:spPr bwMode="auto">
          <a:xfrm>
            <a:off x="1258888" y="1887538"/>
            <a:ext cx="6665912" cy="3873500"/>
          </a:xfrm>
          <a:prstGeom prst="rect">
            <a:avLst/>
          </a:prstGeom>
          <a:noFill/>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2124075" y="5900738"/>
            <a:ext cx="4608513" cy="9096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p>
        </p:txBody>
      </p:sp>
      <p:cxnSp>
        <p:nvCxnSpPr>
          <p:cNvPr id="3" name="Straight Connector 2"/>
          <p:cNvCxnSpPr/>
          <p:nvPr/>
        </p:nvCxnSpPr>
        <p:spPr bwMode="auto">
          <a:xfrm flipH="1" flipV="1">
            <a:off x="6360827" y="5365193"/>
            <a:ext cx="99802" cy="631277"/>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5" name="Picture 92"/>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6011863" y="5957888"/>
            <a:ext cx="896937" cy="255587"/>
          </a:xfrm>
          <a:prstGeom prst="rect">
            <a:avLst/>
          </a:prstGeom>
          <a:noFill/>
          <a:ln w="317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cxnSp>
        <p:nvCxnSpPr>
          <p:cNvPr id="7" name="Straight Connector 6"/>
          <p:cNvCxnSpPr/>
          <p:nvPr/>
        </p:nvCxnSpPr>
        <p:spPr bwMode="auto">
          <a:xfrm flipV="1">
            <a:off x="3959932" y="4670998"/>
            <a:ext cx="756084" cy="1316383"/>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pic>
        <p:nvPicPr>
          <p:cNvPr id="10" name="Picture 91"/>
          <p:cNvPicPr>
            <a:picLocks noChangeAspect="1" noChangeArrowheads="1"/>
          </p:cNvPicPr>
          <p:nvPr/>
        </p:nvPicPr>
        <p:blipFill>
          <a:blip r:embed="rId5"/>
          <a:srcRect/>
          <a:stretch>
            <a:fillRect/>
          </a:stretch>
        </p:blipFill>
        <p:spPr bwMode="auto">
          <a:xfrm>
            <a:off x="3563938" y="5957888"/>
            <a:ext cx="792162" cy="296862"/>
          </a:xfrm>
          <a:prstGeom prst="rect">
            <a:avLst/>
          </a:prstGeom>
          <a:noFill/>
          <a:ln w="317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6872" name="TextBox 10"/>
          <p:cNvSpPr txBox="1">
            <a:spLocks noChangeArrowheads="1"/>
          </p:cNvSpPr>
          <p:nvPr/>
        </p:nvSpPr>
        <p:spPr bwMode="auto">
          <a:xfrm>
            <a:off x="3203575" y="6237288"/>
            <a:ext cx="15128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a:latin typeface="Calibri" pitchFamily="34" charset="0"/>
              </a:rPr>
              <a:t>Smart electric bus controller system</a:t>
            </a:r>
            <a:endParaRPr lang="en-US" altLang="en-US" sz="1100" b="1">
              <a:latin typeface="Calibri" pitchFamily="34" charset="0"/>
            </a:endParaRPr>
          </a:p>
        </p:txBody>
      </p:sp>
      <p:sp>
        <p:nvSpPr>
          <p:cNvPr id="36873" name="TextBox 12"/>
          <p:cNvSpPr txBox="1">
            <a:spLocks noChangeArrowheads="1"/>
          </p:cNvSpPr>
          <p:nvPr/>
        </p:nvSpPr>
        <p:spPr bwMode="auto">
          <a:xfrm>
            <a:off x="5651500" y="6237288"/>
            <a:ext cx="15128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a:latin typeface="Calibri" pitchFamily="34" charset="0"/>
              </a:rPr>
              <a:t>Electric vehicle charging infrastructure solutions</a:t>
            </a:r>
          </a:p>
        </p:txBody>
      </p:sp>
      <p:sp>
        <p:nvSpPr>
          <p:cNvPr id="14" name="Title 3"/>
          <p:cNvSpPr txBox="1">
            <a:spLocks/>
          </p:cNvSpPr>
          <p:nvPr/>
        </p:nvSpPr>
        <p:spPr bwMode="auto">
          <a:xfrm>
            <a:off x="0" y="-7212"/>
            <a:ext cx="9144000" cy="901700"/>
          </a:xfrm>
          <a:prstGeom prst="rect">
            <a:avLst/>
          </a:prstGeom>
          <a:extLst/>
        </p:spPr>
        <p:txBody>
          <a:bodyPr vert="horz" lIns="91440" tIns="45720" rIns="91440" bIns="45720" rtlCol="0" anchor="ctr">
            <a:noAutofit/>
          </a:bodyPr>
          <a:lstStyle>
            <a:lvl1pPr algn="ctr">
              <a:spcBef>
                <a:spcPct val="0"/>
              </a:spcBef>
              <a:buNone/>
              <a:defRPr sz="3200" b="1" i="0">
                <a:solidFill>
                  <a:schemeClr val="tx2">
                    <a:lumMod val="60000"/>
                    <a:lumOff val="40000"/>
                  </a:schemeClr>
                </a:solidFill>
                <a:latin typeface="Calibri"/>
                <a:ea typeface="+mj-ea"/>
                <a:cs typeface="Calibri"/>
              </a:defRPr>
            </a:lvl1pPr>
          </a:lstStyle>
          <a:p>
            <a:r>
              <a:rPr lang="en-US" sz="2800" dirty="0" smtClean="0"/>
              <a:t>MALAYSIAN IOT SOLUTIONS FOR SMART SUSTAINABLE CITIES </a:t>
            </a:r>
            <a:endParaRPr lang="en-MY" sz="2800" dirty="0"/>
          </a:p>
        </p:txBody>
      </p:sp>
      <p:pic>
        <p:nvPicPr>
          <p:cNvPr id="40962" name="Picture 2"/>
          <p:cNvPicPr>
            <a:picLocks noChangeAspect="1" noChangeArrowheads="1"/>
          </p:cNvPicPr>
          <p:nvPr/>
        </p:nvPicPr>
        <p:blipFill>
          <a:blip r:embed="rId6" cstate="screen">
            <a:extLst>
              <a:ext uri="{28A0092B-C50C-407E-A947-70E740481C1C}">
                <a14:useLocalDpi xmlns:a14="http://schemas.microsoft.com/office/drawing/2010/main"/>
              </a:ext>
            </a:extLst>
          </a:blip>
          <a:srcRect/>
          <a:stretch>
            <a:fillRect/>
          </a:stretch>
        </p:blipFill>
        <p:spPr bwMode="auto">
          <a:xfrm>
            <a:off x="250825" y="4959350"/>
            <a:ext cx="693738" cy="307975"/>
          </a:xfrm>
          <a:prstGeom prst="rect">
            <a:avLst/>
          </a:prstGeom>
          <a:noFill/>
          <a:ln w="317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
        <p:nvSpPr>
          <p:cNvPr id="36876" name="TextBox 19"/>
          <p:cNvSpPr txBox="1">
            <a:spLocks noChangeArrowheads="1"/>
          </p:cNvSpPr>
          <p:nvPr/>
        </p:nvSpPr>
        <p:spPr bwMode="auto">
          <a:xfrm>
            <a:off x="-36513" y="5251450"/>
            <a:ext cx="12049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a:latin typeface="Calibri" pitchFamily="34" charset="0"/>
              </a:rPr>
              <a:t>Interactive TV Set Top Box for hospitality &amp; homes</a:t>
            </a:r>
          </a:p>
        </p:txBody>
      </p:sp>
      <p:pic>
        <p:nvPicPr>
          <p:cNvPr id="22" name="Picture 54" descr="http://icfcna.org/uploads/2/4/1/5/24156383/3541863_orig.png"/>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8099425" y="2459038"/>
            <a:ext cx="792163" cy="261937"/>
          </a:xfrm>
          <a:prstGeom prst="rect">
            <a:avLst/>
          </a:prstGeom>
          <a:noFill/>
          <a:ln w="317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3" name="Picture 74"/>
          <p:cNvPicPr>
            <a:picLocks noChangeAspect="1" noChangeArrowheads="1"/>
          </p:cNvPicPr>
          <p:nvPr/>
        </p:nvPicPr>
        <p:blipFill>
          <a:blip r:embed="rId8" cstate="screen">
            <a:extLst>
              <a:ext uri="{28A0092B-C50C-407E-A947-70E740481C1C}">
                <a14:useLocalDpi xmlns:a14="http://schemas.microsoft.com/office/drawing/2010/main"/>
              </a:ext>
            </a:extLst>
          </a:blip>
          <a:srcRect/>
          <a:stretch>
            <a:fillRect/>
          </a:stretch>
        </p:blipFill>
        <p:spPr bwMode="auto">
          <a:xfrm>
            <a:off x="8131175" y="1235075"/>
            <a:ext cx="760413" cy="282575"/>
          </a:xfrm>
          <a:prstGeom prst="rect">
            <a:avLst/>
          </a:prstGeom>
          <a:noFill/>
          <a:ln w="317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4" name="Picture 6" descr="http://productlisting.mscmalaysia.my/sites/default/files/product/Fusionex%20Logo.PNG"/>
          <p:cNvPicPr>
            <a:picLocks noChangeAspect="1" noChangeArrowheads="1"/>
          </p:cNvPicPr>
          <p:nvPr/>
        </p:nvPicPr>
        <p:blipFill>
          <a:blip r:embed="rId9"/>
          <a:srcRect/>
          <a:stretch>
            <a:fillRect/>
          </a:stretch>
        </p:blipFill>
        <p:spPr bwMode="auto">
          <a:xfrm>
            <a:off x="5287963" y="998538"/>
            <a:ext cx="863600" cy="274637"/>
          </a:xfrm>
          <a:prstGeom prst="rect">
            <a:avLst/>
          </a:prstGeom>
          <a:solidFill>
            <a:schemeClr val="bg1"/>
          </a:solidFill>
          <a:ln w="3175">
            <a:solidFill>
              <a:schemeClr val="tx1"/>
            </a:solidFill>
          </a:ln>
          <a:effectLst>
            <a:outerShdw blurRad="50800" dist="38100" dir="5400000" algn="t" rotWithShape="0">
              <a:prstClr val="black">
                <a:alpha val="40000"/>
              </a:prstClr>
            </a:outerShdw>
          </a:effectLst>
        </p:spPr>
      </p:pic>
      <p:pic>
        <p:nvPicPr>
          <p:cNvPr id="25" name="Picture 6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2124075" y="5949950"/>
            <a:ext cx="839788" cy="287338"/>
          </a:xfrm>
          <a:prstGeom prst="rect">
            <a:avLst/>
          </a:prstGeom>
          <a:noFill/>
          <a:ln w="317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8" name="Picture 95"/>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4716463" y="5949950"/>
            <a:ext cx="879475" cy="258763"/>
          </a:xfrm>
          <a:prstGeom prst="rect">
            <a:avLst/>
          </a:prstGeom>
          <a:noFill/>
          <a:ln w="317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29" name="Picture 46" descr="http://www.parkin.my/uploads/2/2/4/0/22405924/1411974883.png"/>
          <p:cNvPicPr>
            <a:picLocks noChangeAspect="1" noChangeArrowheads="1"/>
          </p:cNvPicPr>
          <p:nvPr/>
        </p:nvPicPr>
        <p:blipFill>
          <a:blip r:embed="rId12"/>
          <a:srcRect/>
          <a:stretch>
            <a:fillRect/>
          </a:stretch>
        </p:blipFill>
        <p:spPr bwMode="auto">
          <a:xfrm>
            <a:off x="8101013" y="4979988"/>
            <a:ext cx="817562" cy="233362"/>
          </a:xfrm>
          <a:prstGeom prst="rect">
            <a:avLst/>
          </a:prstGeom>
          <a:solidFill>
            <a:schemeClr val="tx1">
              <a:lumMod val="65000"/>
              <a:lumOff val="35000"/>
            </a:schemeClr>
          </a:solidFill>
          <a:ln w="3175">
            <a:solidFill>
              <a:schemeClr val="tx1"/>
            </a:solidFill>
          </a:ln>
          <a:effectLst>
            <a:outerShdw blurRad="50800" dist="38100" dir="5400000" algn="t" rotWithShape="0">
              <a:prstClr val="black">
                <a:alpha val="40000"/>
              </a:prstClr>
            </a:outerShdw>
          </a:effectLst>
        </p:spPr>
      </p:pic>
      <p:pic>
        <p:nvPicPr>
          <p:cNvPr id="40963" name="Picture 3"/>
          <p:cNvPicPr>
            <a:picLocks noChangeAspect="1" noChangeArrowheads="1"/>
          </p:cNvPicPr>
          <p:nvPr/>
        </p:nvPicPr>
        <p:blipFill>
          <a:blip r:embed="rId13" cstate="screen">
            <a:extLst>
              <a:ext uri="{28A0092B-C50C-407E-A947-70E740481C1C}">
                <a14:useLocalDpi xmlns:a14="http://schemas.microsoft.com/office/drawing/2010/main"/>
              </a:ext>
            </a:extLst>
          </a:blip>
          <a:srcRect/>
          <a:stretch>
            <a:fillRect/>
          </a:stretch>
        </p:blipFill>
        <p:spPr bwMode="auto">
          <a:xfrm>
            <a:off x="1882775" y="976313"/>
            <a:ext cx="744538" cy="250825"/>
          </a:xfrm>
          <a:prstGeom prst="rect">
            <a:avLst/>
          </a:prstGeom>
          <a:noFill/>
          <a:ln w="317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3" name="Picture 4"/>
          <p:cNvPicPr>
            <a:picLocks noChangeAspect="1" noChangeArrowheads="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254000" y="1235075"/>
            <a:ext cx="717550" cy="285750"/>
          </a:xfrm>
          <a:prstGeom prst="rect">
            <a:avLst/>
          </a:prstGeom>
          <a:noFill/>
          <a:ln w="317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4" name="Picture 33"/>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8099425" y="3465513"/>
            <a:ext cx="798513" cy="287337"/>
          </a:xfrm>
          <a:prstGeom prst="rect">
            <a:avLst/>
          </a:prstGeom>
          <a:ln w="3175">
            <a:solidFill>
              <a:schemeClr val="tx1"/>
            </a:solidFill>
          </a:ln>
          <a:effectLst>
            <a:outerShdw blurRad="50800" dist="38100" dir="5400000" algn="t" rotWithShape="0">
              <a:prstClr val="black">
                <a:alpha val="40000"/>
              </a:prstClr>
            </a:outerShdw>
          </a:effectLst>
        </p:spPr>
      </p:pic>
      <p:pic>
        <p:nvPicPr>
          <p:cNvPr id="35" name="Picture 34"/>
          <p:cNvPicPr>
            <a:picLocks noChangeAspect="1"/>
          </p:cNvPicPr>
          <p:nvPr/>
        </p:nvPicPr>
        <p:blipFill rotWithShape="1">
          <a:blip r:embed="rId16" cstate="screen">
            <a:extLst>
              <a:ext uri="{28A0092B-C50C-407E-A947-70E740481C1C}">
                <a14:useLocalDpi xmlns:a14="http://schemas.microsoft.com/office/drawing/2010/main"/>
              </a:ext>
            </a:extLst>
          </a:blip>
          <a:srcRect/>
          <a:stretch/>
        </p:blipFill>
        <p:spPr>
          <a:xfrm>
            <a:off x="3733800" y="998538"/>
            <a:ext cx="811213" cy="276225"/>
          </a:xfrm>
          <a:prstGeom prst="rect">
            <a:avLst/>
          </a:prstGeom>
          <a:ln w="3175">
            <a:solidFill>
              <a:schemeClr val="tx1"/>
            </a:solidFill>
          </a:ln>
          <a:effectLst>
            <a:outerShdw blurRad="50800" dist="38100" dir="5400000" algn="t" rotWithShape="0">
              <a:prstClr val="black">
                <a:alpha val="40000"/>
              </a:prstClr>
            </a:outerShdw>
          </a:effectLst>
        </p:spPr>
      </p:pic>
      <p:pic>
        <p:nvPicPr>
          <p:cNvPr id="36" name="Picture 35"/>
          <p:cNvPicPr>
            <a:picLocks noChangeAspect="1"/>
          </p:cNvPicPr>
          <p:nvPr/>
        </p:nvPicPr>
        <p:blipFill rotWithShape="1">
          <a:blip r:embed="rId17" cstate="screen">
            <a:extLst>
              <a:ext uri="{28A0092B-C50C-407E-A947-70E740481C1C}">
                <a14:useLocalDpi xmlns:a14="http://schemas.microsoft.com/office/drawing/2010/main"/>
              </a:ext>
            </a:extLst>
          </a:blip>
          <a:srcRect/>
          <a:stretch/>
        </p:blipFill>
        <p:spPr>
          <a:xfrm>
            <a:off x="6781800" y="1004888"/>
            <a:ext cx="692150" cy="263525"/>
          </a:xfrm>
          <a:prstGeom prst="rect">
            <a:avLst/>
          </a:prstGeom>
          <a:ln w="3175">
            <a:solidFill>
              <a:schemeClr val="tx1"/>
            </a:solidFill>
          </a:ln>
          <a:effectLst>
            <a:outerShdw blurRad="50800" dist="38100" dir="5400000" algn="t" rotWithShape="0">
              <a:prstClr val="black">
                <a:alpha val="40000"/>
              </a:prstClr>
            </a:outerShdw>
          </a:effectLst>
        </p:spPr>
      </p:pic>
      <p:pic>
        <p:nvPicPr>
          <p:cNvPr id="38" name="Picture 2"/>
          <p:cNvPicPr>
            <a:picLocks noChangeAspect="1" noChangeArrowheads="1"/>
          </p:cNvPicPr>
          <p:nvPr/>
        </p:nvPicPr>
        <p:blipFill>
          <a:blip r:embed="rId18" cstate="screen">
            <a:extLst>
              <a:ext uri="{28A0092B-C50C-407E-A947-70E740481C1C}">
                <a14:useLocalDpi xmlns:a14="http://schemas.microsoft.com/office/drawing/2010/main"/>
              </a:ext>
            </a:extLst>
          </a:blip>
          <a:srcRect/>
          <a:stretch>
            <a:fillRect/>
          </a:stretch>
        </p:blipFill>
        <p:spPr bwMode="auto">
          <a:xfrm>
            <a:off x="236538" y="3802063"/>
            <a:ext cx="735012" cy="241300"/>
          </a:xfrm>
          <a:prstGeom prst="rect">
            <a:avLst/>
          </a:prstGeom>
          <a:noFill/>
          <a:ln w="3175">
            <a:solidFill>
              <a:schemeClr val="tx1"/>
            </a:solidFill>
            <a:miter lim="800000"/>
            <a:headEnd/>
            <a:tailEn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accent1"/>
                </a:solidFill>
              </a14:hiddenFill>
            </a:ext>
          </a:extLst>
        </p:spPr>
      </p:pic>
      <p:pic>
        <p:nvPicPr>
          <p:cNvPr id="39" name="Picture 38"/>
          <p:cNvPicPr>
            <a:picLocks noChangeAspect="1"/>
          </p:cNvPicPr>
          <p:nvPr/>
        </p:nvPicPr>
        <p:blipFill>
          <a:blip r:embed="rId19" cstate="screen">
            <a:extLst>
              <a:ext uri="{28A0092B-C50C-407E-A947-70E740481C1C}">
                <a14:useLocalDpi xmlns:a14="http://schemas.microsoft.com/office/drawing/2010/main"/>
              </a:ext>
            </a:extLst>
          </a:blip>
          <a:stretch>
            <a:fillRect/>
          </a:stretch>
        </p:blipFill>
        <p:spPr>
          <a:xfrm>
            <a:off x="303213" y="2630488"/>
            <a:ext cx="668337" cy="260350"/>
          </a:xfrm>
          <a:prstGeom prst="rect">
            <a:avLst/>
          </a:prstGeom>
          <a:ln w="3175">
            <a:solidFill>
              <a:schemeClr val="tx1"/>
            </a:solidFill>
          </a:ln>
          <a:effectLst>
            <a:outerShdw blurRad="50800" dist="38100" dir="5400000" algn="t" rotWithShape="0">
              <a:prstClr val="black">
                <a:alpha val="40000"/>
              </a:prstClr>
            </a:outerShdw>
          </a:effectLst>
        </p:spPr>
      </p:pic>
      <p:sp>
        <p:nvSpPr>
          <p:cNvPr id="36890" name="TextBox 39"/>
          <p:cNvSpPr txBox="1">
            <a:spLocks noChangeArrowheads="1"/>
          </p:cNvSpPr>
          <p:nvPr/>
        </p:nvSpPr>
        <p:spPr bwMode="auto">
          <a:xfrm>
            <a:off x="7885113" y="5243513"/>
            <a:ext cx="1344612"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a:latin typeface="Calibri" pitchFamily="34" charset="0"/>
              </a:rPr>
              <a:t>Parking sensors for booking and navigation</a:t>
            </a:r>
            <a:endParaRPr lang="en-MY" altLang="en-US" sz="1100">
              <a:latin typeface="Calibri" pitchFamily="34" charset="0"/>
            </a:endParaRPr>
          </a:p>
        </p:txBody>
      </p:sp>
      <p:cxnSp>
        <p:nvCxnSpPr>
          <p:cNvPr id="41" name="Straight Connector 40"/>
          <p:cNvCxnSpPr>
            <a:stCxn id="29" idx="1"/>
          </p:cNvCxnSpPr>
          <p:nvPr/>
        </p:nvCxnSpPr>
        <p:spPr bwMode="auto">
          <a:xfrm flipH="1">
            <a:off x="7164288" y="5095931"/>
            <a:ext cx="936104" cy="269262"/>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auto">
          <a:xfrm flipV="1">
            <a:off x="5155754" y="4934740"/>
            <a:ext cx="640382" cy="1052640"/>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6893" name="TextBox 47"/>
          <p:cNvSpPr txBox="1">
            <a:spLocks noChangeArrowheads="1"/>
          </p:cNvSpPr>
          <p:nvPr/>
        </p:nvSpPr>
        <p:spPr bwMode="auto">
          <a:xfrm>
            <a:off x="4356100" y="6237288"/>
            <a:ext cx="15113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a:latin typeface="Calibri" pitchFamily="34" charset="0"/>
              </a:rPr>
              <a:t>Wireless energy monitoring system</a:t>
            </a:r>
            <a:endParaRPr lang="en-MY" altLang="en-US" sz="1100">
              <a:latin typeface="Calibri" pitchFamily="34" charset="0"/>
            </a:endParaRPr>
          </a:p>
        </p:txBody>
      </p:sp>
      <p:cxnSp>
        <p:nvCxnSpPr>
          <p:cNvPr id="53" name="Straight Connector 52"/>
          <p:cNvCxnSpPr>
            <a:endCxn id="40962" idx="3"/>
          </p:cNvCxnSpPr>
          <p:nvPr/>
        </p:nvCxnSpPr>
        <p:spPr bwMode="auto">
          <a:xfrm flipH="1">
            <a:off x="945307" y="4547220"/>
            <a:ext cx="455336" cy="565945"/>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6895" name="TextBox 54"/>
          <p:cNvSpPr txBox="1">
            <a:spLocks noChangeArrowheads="1"/>
          </p:cNvSpPr>
          <p:nvPr/>
        </p:nvSpPr>
        <p:spPr bwMode="auto">
          <a:xfrm>
            <a:off x="1835150" y="6237288"/>
            <a:ext cx="1512888"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a:latin typeface="Calibri" pitchFamily="34" charset="0"/>
              </a:rPr>
              <a:t>Digital smart home and security system for homes &amp; community</a:t>
            </a:r>
          </a:p>
        </p:txBody>
      </p:sp>
      <p:cxnSp>
        <p:nvCxnSpPr>
          <p:cNvPr id="56" name="Straight Connector 55"/>
          <p:cNvCxnSpPr/>
          <p:nvPr/>
        </p:nvCxnSpPr>
        <p:spPr bwMode="auto">
          <a:xfrm flipH="1" flipV="1">
            <a:off x="2411760" y="4934740"/>
            <a:ext cx="132225" cy="1020118"/>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6897" name="TextBox 58"/>
          <p:cNvSpPr txBox="1">
            <a:spLocks noChangeArrowheads="1"/>
          </p:cNvSpPr>
          <p:nvPr/>
        </p:nvSpPr>
        <p:spPr bwMode="auto">
          <a:xfrm>
            <a:off x="7812088" y="1595438"/>
            <a:ext cx="1512887"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a:latin typeface="Calibri" pitchFamily="34" charset="0"/>
              </a:rPr>
              <a:t>Digital signage kiosk for retail, indoor &amp; outdoor</a:t>
            </a:r>
          </a:p>
        </p:txBody>
      </p:sp>
      <p:cxnSp>
        <p:nvCxnSpPr>
          <p:cNvPr id="60" name="Straight Connector 59"/>
          <p:cNvCxnSpPr>
            <a:stCxn id="23" idx="1"/>
            <a:endCxn id="135" idx="7"/>
          </p:cNvCxnSpPr>
          <p:nvPr/>
        </p:nvCxnSpPr>
        <p:spPr bwMode="auto">
          <a:xfrm flipH="1">
            <a:off x="7003067" y="1376140"/>
            <a:ext cx="1128108" cy="1881036"/>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6899" name="TextBox 63"/>
          <p:cNvSpPr txBox="1">
            <a:spLocks noChangeArrowheads="1"/>
          </p:cNvSpPr>
          <p:nvPr/>
        </p:nvSpPr>
        <p:spPr bwMode="auto">
          <a:xfrm>
            <a:off x="7848600" y="2722563"/>
            <a:ext cx="13319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a:latin typeface="Calibri" pitchFamily="34" charset="0"/>
              </a:rPr>
              <a:t>Intelligent transportation system</a:t>
            </a:r>
          </a:p>
        </p:txBody>
      </p:sp>
      <p:cxnSp>
        <p:nvCxnSpPr>
          <p:cNvPr id="65" name="Straight Connector 64"/>
          <p:cNvCxnSpPr>
            <a:stCxn id="22" idx="1"/>
            <a:endCxn id="136" idx="7"/>
          </p:cNvCxnSpPr>
          <p:nvPr/>
        </p:nvCxnSpPr>
        <p:spPr bwMode="auto">
          <a:xfrm flipH="1">
            <a:off x="7075075" y="2590007"/>
            <a:ext cx="1024350" cy="1223287"/>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6901" name="TextBox 68"/>
          <p:cNvSpPr txBox="1">
            <a:spLocks noChangeArrowheads="1"/>
          </p:cNvSpPr>
          <p:nvPr/>
        </p:nvSpPr>
        <p:spPr bwMode="auto">
          <a:xfrm>
            <a:off x="1476375" y="1235075"/>
            <a:ext cx="159385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a:latin typeface="Calibri" pitchFamily="34" charset="0"/>
              </a:rPr>
              <a:t>Embedded wireless sensor for ubiquitous monitoring in retail</a:t>
            </a:r>
          </a:p>
        </p:txBody>
      </p:sp>
      <p:cxnSp>
        <p:nvCxnSpPr>
          <p:cNvPr id="70" name="Straight Connector 69"/>
          <p:cNvCxnSpPr>
            <a:endCxn id="129" idx="1"/>
          </p:cNvCxnSpPr>
          <p:nvPr/>
        </p:nvCxnSpPr>
        <p:spPr bwMode="auto">
          <a:xfrm>
            <a:off x="2272700" y="1835016"/>
            <a:ext cx="978441" cy="1505203"/>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cxnSp>
        <p:nvCxnSpPr>
          <p:cNvPr id="73" name="Straight Connector 72"/>
          <p:cNvCxnSpPr>
            <a:stCxn id="34" idx="1"/>
          </p:cNvCxnSpPr>
          <p:nvPr/>
        </p:nvCxnSpPr>
        <p:spPr bwMode="auto">
          <a:xfrm flipH="1">
            <a:off x="7164289" y="3608893"/>
            <a:ext cx="935842" cy="1325847"/>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6904" name="TextBox 74"/>
          <p:cNvSpPr txBox="1">
            <a:spLocks noChangeArrowheads="1"/>
          </p:cNvSpPr>
          <p:nvPr/>
        </p:nvSpPr>
        <p:spPr bwMode="auto">
          <a:xfrm>
            <a:off x="7885113" y="3752850"/>
            <a:ext cx="1344612" cy="93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a:latin typeface="Calibri" pitchFamily="34" charset="0"/>
              </a:rPr>
              <a:t>Advanced X-ray inspection system for automotive, telecommunication &amp; medical industries</a:t>
            </a:r>
            <a:endParaRPr lang="en-US" altLang="en-US" sz="1100" b="1">
              <a:latin typeface="Calibri" pitchFamily="34" charset="0"/>
            </a:endParaRPr>
          </a:p>
        </p:txBody>
      </p:sp>
      <p:sp>
        <p:nvSpPr>
          <p:cNvPr id="36905" name="TextBox 88"/>
          <p:cNvSpPr txBox="1">
            <a:spLocks noChangeArrowheads="1"/>
          </p:cNvSpPr>
          <p:nvPr/>
        </p:nvSpPr>
        <p:spPr bwMode="auto">
          <a:xfrm>
            <a:off x="6443663" y="1274763"/>
            <a:ext cx="151288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a:latin typeface="Calibri" pitchFamily="34" charset="0"/>
              </a:rPr>
              <a:t>Payment router for retailers</a:t>
            </a:r>
            <a:endParaRPr lang="en-US" altLang="en-US" sz="1100" b="1">
              <a:latin typeface="Calibri" pitchFamily="34" charset="0"/>
            </a:endParaRPr>
          </a:p>
        </p:txBody>
      </p:sp>
      <p:cxnSp>
        <p:nvCxnSpPr>
          <p:cNvPr id="90" name="Straight Connector 89"/>
          <p:cNvCxnSpPr>
            <a:stCxn id="134" idx="7"/>
          </p:cNvCxnSpPr>
          <p:nvPr/>
        </p:nvCxnSpPr>
        <p:spPr bwMode="auto">
          <a:xfrm flipV="1">
            <a:off x="6213273" y="1706387"/>
            <a:ext cx="987019" cy="1119187"/>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6907" name="TextBox 94"/>
          <p:cNvSpPr txBox="1">
            <a:spLocks noChangeArrowheads="1"/>
          </p:cNvSpPr>
          <p:nvPr/>
        </p:nvSpPr>
        <p:spPr bwMode="auto">
          <a:xfrm>
            <a:off x="-68263" y="1546225"/>
            <a:ext cx="1362076"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MY" altLang="en-US" sz="1100">
                <a:latin typeface="Calibri" pitchFamily="34" charset="0"/>
              </a:rPr>
              <a:t>Remote monitoring of man-made structures and earth environments</a:t>
            </a:r>
            <a:endParaRPr lang="en-US" altLang="en-US" sz="1100" b="1">
              <a:latin typeface="Calibri" pitchFamily="34" charset="0"/>
            </a:endParaRPr>
          </a:p>
        </p:txBody>
      </p:sp>
      <p:cxnSp>
        <p:nvCxnSpPr>
          <p:cNvPr id="96" name="Straight Connector 95"/>
          <p:cNvCxnSpPr>
            <a:stCxn id="33" idx="3"/>
            <a:endCxn id="122" idx="1"/>
          </p:cNvCxnSpPr>
          <p:nvPr/>
        </p:nvCxnSpPr>
        <p:spPr bwMode="auto">
          <a:xfrm>
            <a:off x="971550" y="1377950"/>
            <a:ext cx="851927" cy="625227"/>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6909" name="TextBox 97"/>
          <p:cNvSpPr txBox="1">
            <a:spLocks noChangeArrowheads="1"/>
          </p:cNvSpPr>
          <p:nvPr/>
        </p:nvSpPr>
        <p:spPr bwMode="auto">
          <a:xfrm>
            <a:off x="3276600" y="1308100"/>
            <a:ext cx="172720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a:latin typeface="Calibri" pitchFamily="34" charset="0"/>
              </a:rPr>
              <a:t>Embedded controller for dialysis system</a:t>
            </a:r>
            <a:endParaRPr lang="en-US" altLang="en-US" sz="1100" b="1">
              <a:latin typeface="Calibri" pitchFamily="34" charset="0"/>
            </a:endParaRPr>
          </a:p>
        </p:txBody>
      </p:sp>
      <p:cxnSp>
        <p:nvCxnSpPr>
          <p:cNvPr id="99" name="Straight Connector 98"/>
          <p:cNvCxnSpPr/>
          <p:nvPr/>
        </p:nvCxnSpPr>
        <p:spPr bwMode="auto">
          <a:xfrm>
            <a:off x="4139952" y="1738908"/>
            <a:ext cx="972108" cy="760316"/>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6911" name="TextBox 106"/>
          <p:cNvSpPr txBox="1">
            <a:spLocks noChangeArrowheads="1"/>
          </p:cNvSpPr>
          <p:nvPr/>
        </p:nvSpPr>
        <p:spPr bwMode="auto">
          <a:xfrm>
            <a:off x="5003800" y="1308100"/>
            <a:ext cx="15128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a:latin typeface="Calibri" pitchFamily="34" charset="0"/>
              </a:rPr>
              <a:t>Analytics and </a:t>
            </a:r>
          </a:p>
          <a:p>
            <a:pPr algn="ctr" eaLnBrk="1" hangingPunct="1">
              <a:spcBef>
                <a:spcPct val="0"/>
              </a:spcBef>
              <a:buClrTx/>
              <a:buSzTx/>
              <a:buFontTx/>
              <a:buNone/>
            </a:pPr>
            <a:r>
              <a:rPr lang="en-US" altLang="en-US" sz="1100">
                <a:latin typeface="Calibri" pitchFamily="34" charset="0"/>
              </a:rPr>
              <a:t>Big Data</a:t>
            </a:r>
            <a:endParaRPr lang="en-US" altLang="en-US" sz="1100" b="1">
              <a:latin typeface="Calibri" pitchFamily="34" charset="0"/>
            </a:endParaRPr>
          </a:p>
        </p:txBody>
      </p:sp>
      <p:cxnSp>
        <p:nvCxnSpPr>
          <p:cNvPr id="108" name="Straight Connector 107"/>
          <p:cNvCxnSpPr/>
          <p:nvPr/>
        </p:nvCxnSpPr>
        <p:spPr bwMode="auto">
          <a:xfrm>
            <a:off x="5760132" y="1738908"/>
            <a:ext cx="252028" cy="1726360"/>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6913" name="TextBox 113"/>
          <p:cNvSpPr txBox="1">
            <a:spLocks noChangeArrowheads="1"/>
          </p:cNvSpPr>
          <p:nvPr/>
        </p:nvSpPr>
        <p:spPr bwMode="auto">
          <a:xfrm>
            <a:off x="-47625" y="4043363"/>
            <a:ext cx="130651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dirty="0">
                <a:latin typeface="Calibri" pitchFamily="34" charset="0"/>
              </a:rPr>
              <a:t>Automotive </a:t>
            </a:r>
            <a:r>
              <a:rPr lang="en-US" altLang="en-US" sz="1100" dirty="0" smtClean="0">
                <a:latin typeface="Calibri" pitchFamily="34" charset="0"/>
              </a:rPr>
              <a:t>FPC  (Full Programmer Cluster)</a:t>
            </a:r>
            <a:endParaRPr lang="en-US" altLang="en-US" sz="1100" b="1" dirty="0">
              <a:latin typeface="Calibri" pitchFamily="34" charset="0"/>
            </a:endParaRPr>
          </a:p>
        </p:txBody>
      </p:sp>
      <p:cxnSp>
        <p:nvCxnSpPr>
          <p:cNvPr id="115" name="Straight Connector 114"/>
          <p:cNvCxnSpPr>
            <a:endCxn id="38" idx="3"/>
          </p:cNvCxnSpPr>
          <p:nvPr/>
        </p:nvCxnSpPr>
        <p:spPr bwMode="auto">
          <a:xfrm flipH="1" flipV="1">
            <a:off x="971602" y="3922511"/>
            <a:ext cx="910668" cy="624709"/>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36915" name="TextBox 122"/>
          <p:cNvSpPr txBox="1">
            <a:spLocks noChangeArrowheads="1"/>
          </p:cNvSpPr>
          <p:nvPr/>
        </p:nvSpPr>
        <p:spPr bwMode="auto">
          <a:xfrm>
            <a:off x="-95250" y="2878138"/>
            <a:ext cx="1439863"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C00000"/>
              </a:buClr>
              <a:buSzPct val="70000"/>
              <a:buFont typeface="Webdings" pitchFamily="18" charset="2"/>
              <a:buChar char=""/>
              <a:defRPr sz="3200">
                <a:solidFill>
                  <a:schemeClr val="tx1"/>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solidFill>
                  <a:schemeClr val="tx1"/>
                </a:solidFill>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solidFill>
                  <a:schemeClr val="tx1"/>
                </a:solidFill>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solidFill>
                  <a:schemeClr val="tx1"/>
                </a:solidFill>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solidFill>
                  <a:schemeClr val="tx1"/>
                </a:solidFill>
                <a:latin typeface="Trebuchet MS" pitchFamily="34" charset="0"/>
                <a:ea typeface="MS PGothic" pitchFamily="34" charset="-128"/>
              </a:defRPr>
            </a:lvl9pPr>
          </a:lstStyle>
          <a:p>
            <a:pPr algn="ctr" eaLnBrk="1" hangingPunct="1">
              <a:spcBef>
                <a:spcPct val="0"/>
              </a:spcBef>
              <a:buClrTx/>
              <a:buSzTx/>
              <a:buFontTx/>
              <a:buNone/>
            </a:pPr>
            <a:r>
              <a:rPr lang="en-US" altLang="en-US" sz="1100">
                <a:latin typeface="Calibri" pitchFamily="34" charset="0"/>
              </a:rPr>
              <a:t>Self-run, self-monitored, self-recovery for HDCCTV</a:t>
            </a:r>
            <a:endParaRPr lang="en-US" altLang="en-US" sz="1100" b="1">
              <a:latin typeface="Calibri" pitchFamily="34" charset="0"/>
            </a:endParaRPr>
          </a:p>
        </p:txBody>
      </p:sp>
      <p:cxnSp>
        <p:nvCxnSpPr>
          <p:cNvPr id="124" name="Straight Connector 123"/>
          <p:cNvCxnSpPr>
            <a:stCxn id="39" idx="3"/>
            <a:endCxn id="128" idx="5"/>
          </p:cNvCxnSpPr>
          <p:nvPr/>
        </p:nvCxnSpPr>
        <p:spPr bwMode="auto">
          <a:xfrm>
            <a:off x="971550" y="2760663"/>
            <a:ext cx="880627" cy="985265"/>
          </a:xfrm>
          <a:prstGeom prst="line">
            <a:avLst/>
          </a:prstGeom>
          <a:ln w="3175">
            <a:solidFill>
              <a:srgbClr val="C00000"/>
            </a:solidFill>
            <a:prstDash val="solid"/>
          </a:ln>
          <a:scene3d>
            <a:camera prst="orthographicFront"/>
            <a:lightRig rig="threePt" dir="t"/>
          </a:scene3d>
          <a:sp3d/>
        </p:spPr>
        <p:style>
          <a:lnRef idx="1">
            <a:schemeClr val="accent1"/>
          </a:lnRef>
          <a:fillRef idx="0">
            <a:schemeClr val="accent1"/>
          </a:fillRef>
          <a:effectRef idx="0">
            <a:schemeClr val="accent1"/>
          </a:effectRef>
          <a:fontRef idx="minor">
            <a:schemeClr val="tx1"/>
          </a:fontRef>
        </p:style>
      </p:cxnSp>
      <p:sp>
        <p:nvSpPr>
          <p:cNvPr id="122" name="Oval 121"/>
          <p:cNvSpPr/>
          <p:nvPr/>
        </p:nvSpPr>
        <p:spPr>
          <a:xfrm>
            <a:off x="1812932" y="1991946"/>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28" name="Oval 127"/>
          <p:cNvSpPr/>
          <p:nvPr/>
        </p:nvSpPr>
        <p:spPr>
          <a:xfrm>
            <a:off x="1790714" y="3680466"/>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29" name="Oval 128"/>
          <p:cNvSpPr/>
          <p:nvPr/>
        </p:nvSpPr>
        <p:spPr>
          <a:xfrm>
            <a:off x="3240596" y="3328988"/>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30" name="Oval 129"/>
          <p:cNvSpPr/>
          <p:nvPr/>
        </p:nvSpPr>
        <p:spPr>
          <a:xfrm>
            <a:off x="5083746" y="2445398"/>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31" name="Oval 130"/>
          <p:cNvSpPr/>
          <p:nvPr/>
        </p:nvSpPr>
        <p:spPr>
          <a:xfrm>
            <a:off x="1886026" y="4545512"/>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32" name="Oval 131"/>
          <p:cNvSpPr/>
          <p:nvPr/>
        </p:nvSpPr>
        <p:spPr>
          <a:xfrm>
            <a:off x="1403648" y="4470527"/>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33" name="Oval 132"/>
          <p:cNvSpPr/>
          <p:nvPr/>
        </p:nvSpPr>
        <p:spPr>
          <a:xfrm>
            <a:off x="5976156" y="3439759"/>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34" name="Oval 133"/>
          <p:cNvSpPr/>
          <p:nvPr/>
        </p:nvSpPr>
        <p:spPr>
          <a:xfrm>
            <a:off x="6151810" y="2814343"/>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35" name="Oval 134"/>
          <p:cNvSpPr/>
          <p:nvPr/>
        </p:nvSpPr>
        <p:spPr>
          <a:xfrm>
            <a:off x="6941604" y="3245945"/>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36" name="Oval 135"/>
          <p:cNvSpPr/>
          <p:nvPr/>
        </p:nvSpPr>
        <p:spPr>
          <a:xfrm>
            <a:off x="7013612" y="3802063"/>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38" name="Oval 137"/>
          <p:cNvSpPr/>
          <p:nvPr/>
        </p:nvSpPr>
        <p:spPr>
          <a:xfrm>
            <a:off x="4680012" y="4594305"/>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39" name="Oval 138"/>
          <p:cNvSpPr/>
          <p:nvPr/>
        </p:nvSpPr>
        <p:spPr>
          <a:xfrm>
            <a:off x="2375756" y="4879583"/>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40" name="Oval 139"/>
          <p:cNvSpPr/>
          <p:nvPr/>
        </p:nvSpPr>
        <p:spPr>
          <a:xfrm>
            <a:off x="5757732" y="4906520"/>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41" name="Oval 140"/>
          <p:cNvSpPr/>
          <p:nvPr/>
        </p:nvSpPr>
        <p:spPr>
          <a:xfrm>
            <a:off x="7150596" y="4882337"/>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42" name="Oval 141"/>
          <p:cNvSpPr/>
          <p:nvPr/>
        </p:nvSpPr>
        <p:spPr>
          <a:xfrm>
            <a:off x="6324823" y="5334697"/>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43" name="Oval 142"/>
          <p:cNvSpPr/>
          <p:nvPr/>
        </p:nvSpPr>
        <p:spPr>
          <a:xfrm>
            <a:off x="7128284" y="5334697"/>
            <a:ext cx="72008" cy="76693"/>
          </a:xfrm>
          <a:prstGeom prst="ellipse">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n-MY"/>
          </a:p>
        </p:txBody>
      </p:sp>
      <p:sp>
        <p:nvSpPr>
          <p:cNvPr id="144" name="TextBox 143"/>
          <p:cNvSpPr txBox="1"/>
          <p:nvPr/>
        </p:nvSpPr>
        <p:spPr>
          <a:xfrm>
            <a:off x="7092950" y="6684963"/>
            <a:ext cx="2087563" cy="200025"/>
          </a:xfrm>
          <a:prstGeom prst="rect">
            <a:avLst/>
          </a:prstGeom>
          <a:noFill/>
        </p:spPr>
        <p:txBody>
          <a:bodyPr>
            <a:spAutoFit/>
          </a:bodyPr>
          <a:lstStyle/>
          <a:p>
            <a:pPr algn="r">
              <a:defRPr/>
            </a:pPr>
            <a:r>
              <a:rPr lang="en-US" sz="700">
                <a:solidFill>
                  <a:schemeClr val="bg1">
                    <a:lumMod val="50000"/>
                  </a:schemeClr>
                </a:solidFill>
              </a:rPr>
              <a:t>Picture source: Reneon Technologies</a:t>
            </a:r>
            <a:endParaRPr lang="en-MY" sz="700">
              <a:solidFill>
                <a:schemeClr val="bg1">
                  <a:lumMod val="50000"/>
                </a:schemeClr>
              </a:solidFill>
            </a:endParaRPr>
          </a:p>
        </p:txBody>
      </p:sp>
    </p:spTree>
    <p:extLst>
      <p:ext uri="{BB962C8B-B14F-4D97-AF65-F5344CB8AC3E}">
        <p14:creationId xmlns:p14="http://schemas.microsoft.com/office/powerpoint/2010/main" val="2218916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solidFill>
            <a:schemeClr val="accent5">
              <a:lumMod val="20000"/>
              <a:lumOff val="80000"/>
            </a:schemeClr>
          </a:solidFill>
        </p:spPr>
        <p:txBody>
          <a:bodyPr/>
          <a:lstStyle/>
          <a:p>
            <a:r>
              <a:rPr lang="en-US" dirty="0" smtClean="0"/>
              <a:t>THANK YOU</a:t>
            </a:r>
            <a:endParaRPr lang="ms-MY" dirty="0"/>
          </a:p>
        </p:txBody>
      </p:sp>
      <p:sp>
        <p:nvSpPr>
          <p:cNvPr id="3" name="Subtitle 2"/>
          <p:cNvSpPr>
            <a:spLocks noGrp="1"/>
          </p:cNvSpPr>
          <p:nvPr>
            <p:ph type="subTitle" idx="1"/>
          </p:nvPr>
        </p:nvSpPr>
        <p:spPr/>
        <p:txBody>
          <a:bodyPr/>
          <a:lstStyle/>
          <a:p>
            <a:endParaRPr lang="ms-MY"/>
          </a:p>
        </p:txBody>
      </p:sp>
    </p:spTree>
    <p:extLst>
      <p:ext uri="{BB962C8B-B14F-4D97-AF65-F5344CB8AC3E}">
        <p14:creationId xmlns:p14="http://schemas.microsoft.com/office/powerpoint/2010/main" val="20117340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 y="2368083"/>
            <a:ext cx="9144000" cy="2263146"/>
          </a:xfrm>
          <a:prstGeom prst="rect">
            <a:avLst/>
          </a:prstGeom>
          <a:solidFill>
            <a:srgbClr val="C00000"/>
          </a:solidFill>
          <a:ln>
            <a:noFill/>
          </a:ln>
        </p:spPr>
        <p:style>
          <a:lnRef idx="2">
            <a:schemeClr val="accent3">
              <a:shade val="50000"/>
            </a:schemeClr>
          </a:lnRef>
          <a:fillRef idx="1">
            <a:schemeClr val="accent3"/>
          </a:fillRef>
          <a:effectRef idx="0">
            <a:schemeClr val="accent3"/>
          </a:effectRef>
          <a:fontRef idx="minor">
            <a:schemeClr val="lt1"/>
          </a:fontRef>
        </p:style>
        <p:txBody>
          <a:bodyPr lIns="71323" tIns="35662" rIns="71323" bIns="35662" rtlCol="0" anchor="ctr"/>
          <a:lstStyle/>
          <a:p>
            <a:pPr algn="ctr" defTabSz="713232"/>
            <a:endParaRPr lang="en-US" sz="1400" b="1" dirty="0">
              <a:solidFill>
                <a:prstClr val="white"/>
              </a:solidFill>
            </a:endParaRPr>
          </a:p>
        </p:txBody>
      </p:sp>
      <p:sp>
        <p:nvSpPr>
          <p:cNvPr id="40" name="Title 1"/>
          <p:cNvSpPr>
            <a:spLocks noGrp="1"/>
          </p:cNvSpPr>
          <p:nvPr>
            <p:ph type="title"/>
          </p:nvPr>
        </p:nvSpPr>
        <p:spPr>
          <a:xfrm>
            <a:off x="446856" y="361638"/>
            <a:ext cx="8229600" cy="792088"/>
          </a:xfrm>
        </p:spPr>
        <p:txBody>
          <a:bodyPr anchor="t">
            <a:noAutofit/>
          </a:bodyPr>
          <a:lstStyle/>
          <a:p>
            <a:r>
              <a:rPr lang="en-US" sz="4000" dirty="0" err="1" smtClean="0">
                <a:latin typeface="Century Gothic" panose="020B0502020202020204" pitchFamily="34" charset="0"/>
              </a:rPr>
              <a:t>MD</a:t>
            </a:r>
            <a:r>
              <a:rPr lang="en-US" sz="4000" cap="none" dirty="0" err="1" smtClean="0">
                <a:latin typeface="Century Gothic" panose="020B0502020202020204" pitchFamily="34" charset="0"/>
              </a:rPr>
              <a:t>e</a:t>
            </a:r>
            <a:r>
              <a:rPr lang="en-US" sz="4000" dirty="0" err="1" smtClean="0">
                <a:latin typeface="Century Gothic" panose="020B0502020202020204" pitchFamily="34" charset="0"/>
              </a:rPr>
              <a:t>C</a:t>
            </a:r>
            <a:endParaRPr lang="en-GB" sz="4000" dirty="0">
              <a:latin typeface="Century Gothic" panose="020B0502020202020204" pitchFamily="34" charset="0"/>
            </a:endParaRPr>
          </a:p>
        </p:txBody>
      </p:sp>
      <p:sp>
        <p:nvSpPr>
          <p:cNvPr id="44" name="Rectangle 43"/>
          <p:cNvSpPr/>
          <p:nvPr/>
        </p:nvSpPr>
        <p:spPr>
          <a:xfrm>
            <a:off x="3420793" y="2368083"/>
            <a:ext cx="5325235" cy="1938992"/>
          </a:xfrm>
          <a:prstGeom prst="rect">
            <a:avLst/>
          </a:prstGeom>
        </p:spPr>
        <p:txBody>
          <a:bodyPr wrap="square">
            <a:spAutoFit/>
          </a:bodyPr>
          <a:lstStyle/>
          <a:p>
            <a:r>
              <a:rPr lang="en-US" altLang="en-US" sz="2400" dirty="0">
                <a:solidFill>
                  <a:prstClr val="white"/>
                </a:solidFill>
                <a:latin typeface="Century Gothic" pitchFamily="34" charset="0"/>
              </a:rPr>
              <a:t>Develop, coordinate and promote Malaysia’s digital economy, information and communications technology (ICT) industry and the extensive use of ICT in Malaysia</a:t>
            </a:r>
            <a:endParaRPr lang="en-MY" altLang="en-US" sz="2400" dirty="0">
              <a:solidFill>
                <a:prstClr val="white"/>
              </a:solidFill>
              <a:latin typeface="Century Gothic" pitchFamily="34" charset="0"/>
            </a:endParaRPr>
          </a:p>
        </p:txBody>
      </p:sp>
      <p:sp>
        <p:nvSpPr>
          <p:cNvPr id="45" name="Text Box 5"/>
          <p:cNvSpPr txBox="1">
            <a:spLocks noChangeArrowheads="1"/>
          </p:cNvSpPr>
          <p:nvPr/>
        </p:nvSpPr>
        <p:spPr bwMode="auto">
          <a:xfrm>
            <a:off x="3503454" y="4317951"/>
            <a:ext cx="5194884" cy="249527"/>
          </a:xfrm>
          <a:prstGeom prst="rect">
            <a:avLst/>
          </a:prstGeom>
          <a:noFill/>
          <a:ln w="9525">
            <a:noFill/>
            <a:miter lim="800000"/>
            <a:headEnd/>
            <a:tailEnd/>
          </a:ln>
        </p:spPr>
        <p:txBody>
          <a:bodyPr wrap="square" lIns="64234" tIns="32117" rIns="64234" bIns="32117">
            <a:spAutoFit/>
          </a:bodyPr>
          <a:lstStyle/>
          <a:p>
            <a:pPr defTabSz="642938">
              <a:spcBef>
                <a:spcPct val="50000"/>
              </a:spcBef>
              <a:defRPr/>
            </a:pPr>
            <a:r>
              <a:rPr lang="fi-FI" sz="1200" b="1" i="1" dirty="0">
                <a:solidFill>
                  <a:prstClr val="white"/>
                </a:solidFill>
                <a:latin typeface="Century Gothic" panose="020B0502020202020204" pitchFamily="34" charset="0"/>
              </a:rPr>
              <a:t>Perintah Menteri-Menteri Kerajaan Persekutuan (No. 2</a:t>
            </a:r>
            <a:r>
              <a:rPr lang="fi-FI" sz="1200" b="1" dirty="0">
                <a:solidFill>
                  <a:prstClr val="white"/>
                </a:solidFill>
                <a:latin typeface="Century Gothic" panose="020B0502020202020204" pitchFamily="34" charset="0"/>
              </a:rPr>
              <a:t>), 2014 </a:t>
            </a:r>
          </a:p>
        </p:txBody>
      </p:sp>
      <p:pic>
        <p:nvPicPr>
          <p:cNvPr id="10" name="Picture 9" descr="shadow1.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81710" y="5559581"/>
            <a:ext cx="2757654" cy="261676"/>
          </a:xfrm>
          <a:prstGeom prst="rect">
            <a:avLst/>
          </a:prstGeom>
        </p:spPr>
      </p:pic>
      <p:pic>
        <p:nvPicPr>
          <p:cNvPr id="717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25450" y="1682907"/>
            <a:ext cx="2755900" cy="38766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4690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1828801"/>
            <a:ext cx="9144000" cy="2819399"/>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9" name="Title 11"/>
          <p:cNvSpPr txBox="1">
            <a:spLocks/>
          </p:cNvSpPr>
          <p:nvPr/>
        </p:nvSpPr>
        <p:spPr>
          <a:xfrm>
            <a:off x="0" y="-1066800"/>
            <a:ext cx="9144000" cy="105726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fontAlgn="base">
              <a:spcAft>
                <a:spcPct val="0"/>
              </a:spcAft>
              <a:defRPr/>
            </a:pPr>
            <a:endParaRPr lang="en-US" sz="3000" b="1" dirty="0">
              <a:solidFill>
                <a:srgbClr val="C00000"/>
              </a:solidFill>
              <a:latin typeface="Calibri"/>
              <a:cs typeface="Calibri" pitchFamily="34" charset="0"/>
            </a:endParaRPr>
          </a:p>
        </p:txBody>
      </p:sp>
      <p:pic>
        <p:nvPicPr>
          <p:cNvPr id="30" name="Picture 29"/>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2402" y="228600"/>
            <a:ext cx="1896785" cy="1426063"/>
          </a:xfrm>
          <a:prstGeom prst="rect">
            <a:avLst/>
          </a:prstGeom>
        </p:spPr>
      </p:pic>
      <p:sp>
        <p:nvSpPr>
          <p:cNvPr id="31" name="Content Placeholder 2"/>
          <p:cNvSpPr txBox="1">
            <a:spLocks/>
          </p:cNvSpPr>
          <p:nvPr/>
        </p:nvSpPr>
        <p:spPr>
          <a:xfrm>
            <a:off x="304801" y="1600200"/>
            <a:ext cx="8531623" cy="3276600"/>
          </a:xfrm>
          <a:prstGeom prst="rect">
            <a:avLst/>
          </a:prstGeom>
        </p:spPr>
        <p:txBody>
          <a:bodyPr/>
          <a:lstStyle/>
          <a:p>
            <a:pPr algn="just">
              <a:lnSpc>
                <a:spcPct val="200000"/>
              </a:lnSpc>
              <a:spcBef>
                <a:spcPts val="1200"/>
              </a:spcBef>
              <a:defRPr/>
            </a:pPr>
            <a:r>
              <a:rPr lang="en-US" sz="3600" b="1" dirty="0">
                <a:solidFill>
                  <a:prstClr val="white"/>
                </a:solidFill>
                <a:latin typeface="Century Gothic" panose="020B0502020202020204" pitchFamily="34" charset="0"/>
                <a:cs typeface="Calibri" pitchFamily="34" charset="0"/>
              </a:rPr>
              <a:t>Digital Malaysia </a:t>
            </a:r>
            <a:r>
              <a:rPr lang="en-US" dirty="0">
                <a:solidFill>
                  <a:prstClr val="white"/>
                </a:solidFill>
                <a:latin typeface="Century Gothic" panose="020B0502020202020204" pitchFamily="34" charset="0"/>
                <a:cs typeface="Calibri" pitchFamily="34" charset="0"/>
              </a:rPr>
              <a:t>is a </a:t>
            </a:r>
            <a:r>
              <a:rPr lang="en-US" b="1" dirty="0">
                <a:solidFill>
                  <a:prstClr val="white"/>
                </a:solidFill>
                <a:latin typeface="Century Gothic" panose="020B0502020202020204" pitchFamily="34" charset="0"/>
                <a:cs typeface="Calibri" pitchFamily="34" charset="0"/>
              </a:rPr>
              <a:t>national agenda </a:t>
            </a:r>
            <a:r>
              <a:rPr lang="en-US" dirty="0">
                <a:solidFill>
                  <a:prstClr val="white"/>
                </a:solidFill>
                <a:latin typeface="Century Gothic" panose="020B0502020202020204" pitchFamily="34" charset="0"/>
                <a:cs typeface="Calibri" pitchFamily="34" charset="0"/>
              </a:rPr>
              <a:t>towards achieving Malaysia’s Digital Economy. </a:t>
            </a:r>
            <a:r>
              <a:rPr lang="en-MY" dirty="0">
                <a:solidFill>
                  <a:prstClr val="white"/>
                </a:solidFill>
                <a:latin typeface="Century Gothic" panose="020B0502020202020204" pitchFamily="34" charset="0"/>
                <a:cs typeface="Calibri" pitchFamily="34" charset="0"/>
              </a:rPr>
              <a:t>It is built upon a vibrant domestic </a:t>
            </a:r>
            <a:r>
              <a:rPr lang="en-MY" b="1" dirty="0">
                <a:solidFill>
                  <a:prstClr val="white"/>
                </a:solidFill>
                <a:latin typeface="Century Gothic" panose="020B0502020202020204" pitchFamily="34" charset="0"/>
                <a:cs typeface="Calibri" pitchFamily="34" charset="0"/>
              </a:rPr>
              <a:t>ICT industry</a:t>
            </a:r>
            <a:r>
              <a:rPr lang="en-MY" dirty="0">
                <a:solidFill>
                  <a:prstClr val="white"/>
                </a:solidFill>
                <a:latin typeface="Century Gothic" panose="020B0502020202020204" pitchFamily="34" charset="0"/>
                <a:cs typeface="Calibri" pitchFamily="34" charset="0"/>
              </a:rPr>
              <a:t>, </a:t>
            </a:r>
            <a:r>
              <a:rPr lang="en-MY" b="1" dirty="0">
                <a:solidFill>
                  <a:prstClr val="white"/>
                </a:solidFill>
                <a:latin typeface="Century Gothic" panose="020B0502020202020204" pitchFamily="34" charset="0"/>
                <a:cs typeface="Calibri" pitchFamily="34" charset="0"/>
              </a:rPr>
              <a:t>transformative use </a:t>
            </a:r>
            <a:r>
              <a:rPr lang="en-MY" dirty="0">
                <a:solidFill>
                  <a:prstClr val="white"/>
                </a:solidFill>
                <a:latin typeface="Century Gothic" panose="020B0502020202020204" pitchFamily="34" charset="0"/>
                <a:cs typeface="Calibri" pitchFamily="34" charset="0"/>
              </a:rPr>
              <a:t>of digital solutions by government, businesses and citizens, as well as a </a:t>
            </a:r>
            <a:r>
              <a:rPr lang="en-MY" b="1" dirty="0">
                <a:solidFill>
                  <a:prstClr val="white"/>
                </a:solidFill>
                <a:latin typeface="Century Gothic" panose="020B0502020202020204" pitchFamily="34" charset="0"/>
                <a:cs typeface="Calibri" pitchFamily="34" charset="0"/>
              </a:rPr>
              <a:t>robust enabling ecosystem</a:t>
            </a:r>
            <a:r>
              <a:rPr lang="en-MY" dirty="0">
                <a:solidFill>
                  <a:prstClr val="white"/>
                </a:solidFill>
                <a:latin typeface="Century Gothic" panose="020B0502020202020204" pitchFamily="34" charset="0"/>
                <a:cs typeface="Calibri" pitchFamily="34" charset="0"/>
              </a:rPr>
              <a:t>.</a:t>
            </a:r>
          </a:p>
        </p:txBody>
      </p:sp>
      <p:sp>
        <p:nvSpPr>
          <p:cNvPr id="4" name="AutoShape 6" descr="Image result for ICT infrastructure malaysi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6" name="AutoShape 8" descr="Image result for ICT infrastructure malaysia"/>
          <p:cNvSpPr>
            <a:spLocks noChangeAspect="1" noChangeArrowheads="1"/>
          </p:cNvSpPr>
          <p:nvPr/>
        </p:nvSpPr>
        <p:spPr bwMode="auto">
          <a:xfrm>
            <a:off x="307975" y="793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3" name="Rectangle 22"/>
          <p:cNvSpPr/>
          <p:nvPr/>
        </p:nvSpPr>
        <p:spPr>
          <a:xfrm>
            <a:off x="0" y="5715000"/>
            <a:ext cx="91440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6" name="Picture 2" descr="C:\Users\rajasegaran\Desktop\Images\man phon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60873" y="4882343"/>
            <a:ext cx="2007394" cy="150360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17" name="Picture 3" descr="C:\Users\rajasegaran\Desktop\Images\Pusat internet des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20669" y="4882342"/>
            <a:ext cx="1954255" cy="1463806"/>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pic>
        <p:nvPicPr>
          <p:cNvPr id="20" name="Picture 10" descr="http://www.tnooz.com/wp-content/uploads/2012/09/ecosystem-technology.jpg"/>
          <p:cNvPicPr>
            <a:picLocks noChangeAspect="1" noChangeArrowheads="1"/>
          </p:cNvPicPr>
          <p:nvPr/>
        </p:nvPicPr>
        <p:blipFill rotWithShape="1">
          <a:blip r:embed="rId6">
            <a:extLst>
              <a:ext uri="{28A0092B-C50C-407E-A947-70E740481C1C}">
                <a14:useLocalDpi xmlns:a14="http://schemas.microsoft.com/office/drawing/2010/main" val="0"/>
              </a:ext>
            </a:extLst>
          </a:blip>
          <a:srcRect l="4287" t="5062" r="18139"/>
          <a:stretch/>
        </p:blipFill>
        <p:spPr bwMode="auto">
          <a:xfrm>
            <a:off x="6688185" y="4882344"/>
            <a:ext cx="2303417" cy="14761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21" name="Picture 2" descr="http://www.ppj.gov.my/pls/portal/docs/1/1006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234" y="4882342"/>
            <a:ext cx="2279966" cy="1518458"/>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97276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Rectangle 302"/>
          <p:cNvSpPr/>
          <p:nvPr/>
        </p:nvSpPr>
        <p:spPr>
          <a:xfrm>
            <a:off x="0" y="1965960"/>
            <a:ext cx="9144000" cy="2926080"/>
          </a:xfrm>
          <a:prstGeom prst="rect">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lin ang="2700000" scaled="1"/>
            <a:tileRect/>
          </a:gradFill>
        </p:spPr>
        <p:style>
          <a:lnRef idx="1">
            <a:schemeClr val="accent6"/>
          </a:lnRef>
          <a:fillRef idx="3">
            <a:schemeClr val="accent6"/>
          </a:fillRef>
          <a:effectRef idx="2">
            <a:schemeClr val="accent6"/>
          </a:effectRef>
          <a:fontRef idx="minor">
            <a:schemeClr val="lt1"/>
          </a:fontRef>
        </p:style>
        <p:txBody>
          <a:bodyPr rtlCol="0" anchor="ctr"/>
          <a:lstStyle/>
          <a:p>
            <a:pPr algn="ctr" defTabSz="914301"/>
            <a:r>
              <a:rPr lang="en-US" dirty="0">
                <a:solidFill>
                  <a:prstClr val="white"/>
                </a:solidFill>
              </a:rPr>
              <a:t>             </a:t>
            </a:r>
            <a:endParaRPr lang="en-GB" dirty="0">
              <a:solidFill>
                <a:prstClr val="white"/>
              </a:solidFill>
            </a:endParaRPr>
          </a:p>
        </p:txBody>
      </p:sp>
      <p:sp>
        <p:nvSpPr>
          <p:cNvPr id="6" name="Freeform 6"/>
          <p:cNvSpPr>
            <a:spLocks/>
          </p:cNvSpPr>
          <p:nvPr/>
        </p:nvSpPr>
        <p:spPr bwMode="auto">
          <a:xfrm rot="10800000">
            <a:off x="4765650" y="3429000"/>
            <a:ext cx="3813878" cy="2088256"/>
          </a:xfrm>
          <a:custGeom>
            <a:avLst/>
            <a:gdLst/>
            <a:ahLst/>
            <a:cxnLst>
              <a:cxn ang="0">
                <a:pos x="1176" y="0"/>
              </a:cxn>
              <a:cxn ang="0">
                <a:pos x="1258" y="2"/>
              </a:cxn>
              <a:cxn ang="0">
                <a:pos x="1339" y="10"/>
              </a:cxn>
              <a:cxn ang="0">
                <a:pos x="1419" y="22"/>
              </a:cxn>
              <a:cxn ang="0">
                <a:pos x="1498" y="38"/>
              </a:cxn>
              <a:cxn ang="0">
                <a:pos x="1575" y="59"/>
              </a:cxn>
              <a:cxn ang="0">
                <a:pos x="1650" y="84"/>
              </a:cxn>
              <a:cxn ang="0">
                <a:pos x="1722" y="113"/>
              </a:cxn>
              <a:cxn ang="0">
                <a:pos x="1793" y="146"/>
              </a:cxn>
              <a:cxn ang="0">
                <a:pos x="1861" y="184"/>
              </a:cxn>
              <a:cxn ang="0">
                <a:pos x="1927" y="225"/>
              </a:cxn>
              <a:cxn ang="0">
                <a:pos x="1991" y="269"/>
              </a:cxn>
              <a:cxn ang="0">
                <a:pos x="2051" y="317"/>
              </a:cxn>
              <a:cxn ang="0">
                <a:pos x="2109" y="368"/>
              </a:cxn>
              <a:cxn ang="0">
                <a:pos x="2164" y="422"/>
              </a:cxn>
              <a:cxn ang="0">
                <a:pos x="2216" y="479"/>
              </a:cxn>
              <a:cxn ang="0">
                <a:pos x="2264" y="539"/>
              </a:cxn>
              <a:cxn ang="0">
                <a:pos x="2310" y="601"/>
              </a:cxn>
              <a:cxn ang="0">
                <a:pos x="2351" y="667"/>
              </a:cxn>
              <a:cxn ang="0">
                <a:pos x="1172" y="1316"/>
              </a:cxn>
              <a:cxn ang="0">
                <a:pos x="1168" y="1316"/>
              </a:cxn>
              <a:cxn ang="0">
                <a:pos x="1167" y="1317"/>
              </a:cxn>
              <a:cxn ang="0">
                <a:pos x="0" y="667"/>
              </a:cxn>
              <a:cxn ang="0">
                <a:pos x="41" y="601"/>
              </a:cxn>
              <a:cxn ang="0">
                <a:pos x="87" y="539"/>
              </a:cxn>
              <a:cxn ang="0">
                <a:pos x="135" y="479"/>
              </a:cxn>
              <a:cxn ang="0">
                <a:pos x="187" y="422"/>
              </a:cxn>
              <a:cxn ang="0">
                <a:pos x="243" y="368"/>
              </a:cxn>
              <a:cxn ang="0">
                <a:pos x="300" y="317"/>
              </a:cxn>
              <a:cxn ang="0">
                <a:pos x="361" y="269"/>
              </a:cxn>
              <a:cxn ang="0">
                <a:pos x="425" y="225"/>
              </a:cxn>
              <a:cxn ang="0">
                <a:pos x="490" y="184"/>
              </a:cxn>
              <a:cxn ang="0">
                <a:pos x="559" y="146"/>
              </a:cxn>
              <a:cxn ang="0">
                <a:pos x="629" y="113"/>
              </a:cxn>
              <a:cxn ang="0">
                <a:pos x="702" y="84"/>
              </a:cxn>
              <a:cxn ang="0">
                <a:pos x="777" y="59"/>
              </a:cxn>
              <a:cxn ang="0">
                <a:pos x="854" y="38"/>
              </a:cxn>
              <a:cxn ang="0">
                <a:pos x="932" y="22"/>
              </a:cxn>
              <a:cxn ang="0">
                <a:pos x="1012" y="10"/>
              </a:cxn>
              <a:cxn ang="0">
                <a:pos x="1093" y="2"/>
              </a:cxn>
              <a:cxn ang="0">
                <a:pos x="1176" y="0"/>
              </a:cxn>
            </a:cxnLst>
            <a:rect l="0" t="0" r="r" b="b"/>
            <a:pathLst>
              <a:path w="2351" h="1317">
                <a:moveTo>
                  <a:pt x="1176" y="0"/>
                </a:moveTo>
                <a:lnTo>
                  <a:pt x="1258" y="2"/>
                </a:lnTo>
                <a:lnTo>
                  <a:pt x="1339" y="10"/>
                </a:lnTo>
                <a:lnTo>
                  <a:pt x="1419" y="22"/>
                </a:lnTo>
                <a:lnTo>
                  <a:pt x="1498" y="38"/>
                </a:lnTo>
                <a:lnTo>
                  <a:pt x="1575" y="59"/>
                </a:lnTo>
                <a:lnTo>
                  <a:pt x="1650" y="84"/>
                </a:lnTo>
                <a:lnTo>
                  <a:pt x="1722" y="113"/>
                </a:lnTo>
                <a:lnTo>
                  <a:pt x="1793" y="146"/>
                </a:lnTo>
                <a:lnTo>
                  <a:pt x="1861" y="184"/>
                </a:lnTo>
                <a:lnTo>
                  <a:pt x="1927" y="225"/>
                </a:lnTo>
                <a:lnTo>
                  <a:pt x="1991" y="269"/>
                </a:lnTo>
                <a:lnTo>
                  <a:pt x="2051" y="317"/>
                </a:lnTo>
                <a:lnTo>
                  <a:pt x="2109" y="368"/>
                </a:lnTo>
                <a:lnTo>
                  <a:pt x="2164" y="422"/>
                </a:lnTo>
                <a:lnTo>
                  <a:pt x="2216" y="479"/>
                </a:lnTo>
                <a:lnTo>
                  <a:pt x="2264" y="539"/>
                </a:lnTo>
                <a:lnTo>
                  <a:pt x="2310" y="601"/>
                </a:lnTo>
                <a:lnTo>
                  <a:pt x="2351" y="667"/>
                </a:lnTo>
                <a:lnTo>
                  <a:pt x="1172" y="1316"/>
                </a:lnTo>
                <a:lnTo>
                  <a:pt x="1168" y="1316"/>
                </a:lnTo>
                <a:lnTo>
                  <a:pt x="1167" y="1317"/>
                </a:lnTo>
                <a:lnTo>
                  <a:pt x="0" y="667"/>
                </a:lnTo>
                <a:lnTo>
                  <a:pt x="41" y="601"/>
                </a:lnTo>
                <a:lnTo>
                  <a:pt x="87" y="539"/>
                </a:lnTo>
                <a:lnTo>
                  <a:pt x="135" y="479"/>
                </a:lnTo>
                <a:lnTo>
                  <a:pt x="187" y="422"/>
                </a:lnTo>
                <a:lnTo>
                  <a:pt x="243" y="368"/>
                </a:lnTo>
                <a:lnTo>
                  <a:pt x="300" y="317"/>
                </a:lnTo>
                <a:lnTo>
                  <a:pt x="361" y="269"/>
                </a:lnTo>
                <a:lnTo>
                  <a:pt x="425" y="225"/>
                </a:lnTo>
                <a:lnTo>
                  <a:pt x="490" y="184"/>
                </a:lnTo>
                <a:lnTo>
                  <a:pt x="559" y="146"/>
                </a:lnTo>
                <a:lnTo>
                  <a:pt x="629" y="113"/>
                </a:lnTo>
                <a:lnTo>
                  <a:pt x="702" y="84"/>
                </a:lnTo>
                <a:lnTo>
                  <a:pt x="777" y="59"/>
                </a:lnTo>
                <a:lnTo>
                  <a:pt x="854" y="38"/>
                </a:lnTo>
                <a:lnTo>
                  <a:pt x="932" y="22"/>
                </a:lnTo>
                <a:lnTo>
                  <a:pt x="1012" y="10"/>
                </a:lnTo>
                <a:lnTo>
                  <a:pt x="1093" y="2"/>
                </a:lnTo>
                <a:lnTo>
                  <a:pt x="1176" y="0"/>
                </a:lnTo>
                <a:close/>
              </a:path>
            </a:pathLst>
          </a:custGeom>
          <a:solidFill>
            <a:schemeClr val="accent3"/>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01"/>
            <a:endParaRPr lang="en-US">
              <a:solidFill>
                <a:prstClr val="black"/>
              </a:solidFill>
            </a:endParaRPr>
          </a:p>
        </p:txBody>
      </p:sp>
      <p:sp>
        <p:nvSpPr>
          <p:cNvPr id="7" name="Freeform 7"/>
          <p:cNvSpPr>
            <a:spLocks/>
          </p:cNvSpPr>
          <p:nvPr/>
        </p:nvSpPr>
        <p:spPr bwMode="auto">
          <a:xfrm rot="10800000">
            <a:off x="6647088" y="1232647"/>
            <a:ext cx="2178665" cy="3212460"/>
          </a:xfrm>
          <a:custGeom>
            <a:avLst/>
            <a:gdLst/>
            <a:ahLst/>
            <a:cxnLst>
              <a:cxn ang="0">
                <a:pos x="167" y="0"/>
              </a:cxn>
              <a:cxn ang="0">
                <a:pos x="1340" y="655"/>
              </a:cxn>
              <a:cxn ang="0">
                <a:pos x="1343" y="650"/>
              </a:cxn>
              <a:cxn ang="0">
                <a:pos x="1343" y="2026"/>
              </a:cxn>
              <a:cxn ang="0">
                <a:pos x="1258" y="2022"/>
              </a:cxn>
              <a:cxn ang="0">
                <a:pos x="1174" y="2013"/>
              </a:cxn>
              <a:cxn ang="0">
                <a:pos x="1092" y="1998"/>
              </a:cxn>
              <a:cxn ang="0">
                <a:pos x="1011" y="1979"/>
              </a:cxn>
              <a:cxn ang="0">
                <a:pos x="933" y="1955"/>
              </a:cxn>
              <a:cxn ang="0">
                <a:pos x="856" y="1927"/>
              </a:cxn>
              <a:cxn ang="0">
                <a:pos x="782" y="1895"/>
              </a:cxn>
              <a:cxn ang="0">
                <a:pos x="710" y="1857"/>
              </a:cxn>
              <a:cxn ang="0">
                <a:pos x="641" y="1817"/>
              </a:cxn>
              <a:cxn ang="0">
                <a:pos x="575" y="1772"/>
              </a:cxn>
              <a:cxn ang="0">
                <a:pos x="511" y="1723"/>
              </a:cxn>
              <a:cxn ang="0">
                <a:pos x="450" y="1672"/>
              </a:cxn>
              <a:cxn ang="0">
                <a:pos x="392" y="1616"/>
              </a:cxn>
              <a:cxn ang="0">
                <a:pos x="338" y="1558"/>
              </a:cxn>
              <a:cxn ang="0">
                <a:pos x="287" y="1496"/>
              </a:cxn>
              <a:cxn ang="0">
                <a:pos x="240" y="1432"/>
              </a:cxn>
              <a:cxn ang="0">
                <a:pos x="196" y="1364"/>
              </a:cxn>
              <a:cxn ang="0">
                <a:pos x="157" y="1294"/>
              </a:cxn>
              <a:cxn ang="0">
                <a:pos x="121" y="1221"/>
              </a:cxn>
              <a:cxn ang="0">
                <a:pos x="90" y="1146"/>
              </a:cxn>
              <a:cxn ang="0">
                <a:pos x="63" y="1069"/>
              </a:cxn>
              <a:cxn ang="0">
                <a:pos x="41" y="990"/>
              </a:cxn>
              <a:cxn ang="0">
                <a:pos x="23" y="909"/>
              </a:cxn>
              <a:cxn ang="0">
                <a:pos x="11" y="826"/>
              </a:cxn>
              <a:cxn ang="0">
                <a:pos x="2" y="742"/>
              </a:cxn>
              <a:cxn ang="0">
                <a:pos x="0" y="657"/>
              </a:cxn>
              <a:cxn ang="0">
                <a:pos x="2" y="578"/>
              </a:cxn>
              <a:cxn ang="0">
                <a:pos x="9" y="500"/>
              </a:cxn>
              <a:cxn ang="0">
                <a:pos x="20" y="425"/>
              </a:cxn>
              <a:cxn ang="0">
                <a:pos x="35" y="350"/>
              </a:cxn>
              <a:cxn ang="0">
                <a:pos x="54" y="277"/>
              </a:cxn>
              <a:cxn ang="0">
                <a:pos x="76" y="204"/>
              </a:cxn>
              <a:cxn ang="0">
                <a:pos x="103" y="134"/>
              </a:cxn>
              <a:cxn ang="0">
                <a:pos x="133" y="67"/>
              </a:cxn>
              <a:cxn ang="0">
                <a:pos x="167" y="0"/>
              </a:cxn>
            </a:cxnLst>
            <a:rect l="0" t="0" r="r" b="b"/>
            <a:pathLst>
              <a:path w="1343" h="2026">
                <a:moveTo>
                  <a:pt x="167" y="0"/>
                </a:moveTo>
                <a:lnTo>
                  <a:pt x="1340" y="655"/>
                </a:lnTo>
                <a:lnTo>
                  <a:pt x="1343" y="650"/>
                </a:lnTo>
                <a:lnTo>
                  <a:pt x="1343" y="2026"/>
                </a:lnTo>
                <a:lnTo>
                  <a:pt x="1258" y="2022"/>
                </a:lnTo>
                <a:lnTo>
                  <a:pt x="1174" y="2013"/>
                </a:lnTo>
                <a:lnTo>
                  <a:pt x="1092" y="1998"/>
                </a:lnTo>
                <a:lnTo>
                  <a:pt x="1011" y="1979"/>
                </a:lnTo>
                <a:lnTo>
                  <a:pt x="933" y="1955"/>
                </a:lnTo>
                <a:lnTo>
                  <a:pt x="856" y="1927"/>
                </a:lnTo>
                <a:lnTo>
                  <a:pt x="782" y="1895"/>
                </a:lnTo>
                <a:lnTo>
                  <a:pt x="710" y="1857"/>
                </a:lnTo>
                <a:lnTo>
                  <a:pt x="641" y="1817"/>
                </a:lnTo>
                <a:lnTo>
                  <a:pt x="575" y="1772"/>
                </a:lnTo>
                <a:lnTo>
                  <a:pt x="511" y="1723"/>
                </a:lnTo>
                <a:lnTo>
                  <a:pt x="450" y="1672"/>
                </a:lnTo>
                <a:lnTo>
                  <a:pt x="392" y="1616"/>
                </a:lnTo>
                <a:lnTo>
                  <a:pt x="338" y="1558"/>
                </a:lnTo>
                <a:lnTo>
                  <a:pt x="287" y="1496"/>
                </a:lnTo>
                <a:lnTo>
                  <a:pt x="240" y="1432"/>
                </a:lnTo>
                <a:lnTo>
                  <a:pt x="196" y="1364"/>
                </a:lnTo>
                <a:lnTo>
                  <a:pt x="157" y="1294"/>
                </a:lnTo>
                <a:lnTo>
                  <a:pt x="121" y="1221"/>
                </a:lnTo>
                <a:lnTo>
                  <a:pt x="90" y="1146"/>
                </a:lnTo>
                <a:lnTo>
                  <a:pt x="63" y="1069"/>
                </a:lnTo>
                <a:lnTo>
                  <a:pt x="41" y="990"/>
                </a:lnTo>
                <a:lnTo>
                  <a:pt x="23" y="909"/>
                </a:lnTo>
                <a:lnTo>
                  <a:pt x="11" y="826"/>
                </a:lnTo>
                <a:lnTo>
                  <a:pt x="2" y="742"/>
                </a:lnTo>
                <a:lnTo>
                  <a:pt x="0" y="657"/>
                </a:lnTo>
                <a:lnTo>
                  <a:pt x="2" y="578"/>
                </a:lnTo>
                <a:lnTo>
                  <a:pt x="9" y="500"/>
                </a:lnTo>
                <a:lnTo>
                  <a:pt x="20" y="425"/>
                </a:lnTo>
                <a:lnTo>
                  <a:pt x="35" y="350"/>
                </a:lnTo>
                <a:lnTo>
                  <a:pt x="54" y="277"/>
                </a:lnTo>
                <a:lnTo>
                  <a:pt x="76" y="204"/>
                </a:lnTo>
                <a:lnTo>
                  <a:pt x="103" y="134"/>
                </a:lnTo>
                <a:lnTo>
                  <a:pt x="133" y="67"/>
                </a:lnTo>
                <a:lnTo>
                  <a:pt x="167" y="0"/>
                </a:lnTo>
                <a:close/>
              </a:path>
            </a:pathLst>
          </a:custGeom>
          <a:solidFill>
            <a:srgbClr val="00B0F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01"/>
            <a:endParaRPr lang="en-US">
              <a:solidFill>
                <a:prstClr val="black"/>
              </a:solidFill>
            </a:endParaRPr>
          </a:p>
        </p:txBody>
      </p:sp>
      <p:sp>
        <p:nvSpPr>
          <p:cNvPr id="8" name="Freeform 8"/>
          <p:cNvSpPr>
            <a:spLocks/>
          </p:cNvSpPr>
          <p:nvPr/>
        </p:nvSpPr>
        <p:spPr bwMode="auto">
          <a:xfrm rot="10800000">
            <a:off x="4472764" y="1238293"/>
            <a:ext cx="2183530" cy="3210872"/>
          </a:xfrm>
          <a:custGeom>
            <a:avLst/>
            <a:gdLst/>
            <a:ahLst/>
            <a:cxnLst>
              <a:cxn ang="0">
                <a:pos x="1180" y="0"/>
              </a:cxn>
              <a:cxn ang="0">
                <a:pos x="1214" y="66"/>
              </a:cxn>
              <a:cxn ang="0">
                <a:pos x="1244" y="134"/>
              </a:cxn>
              <a:cxn ang="0">
                <a:pos x="1270" y="204"/>
              </a:cxn>
              <a:cxn ang="0">
                <a:pos x="1293" y="276"/>
              </a:cxn>
              <a:cxn ang="0">
                <a:pos x="1312" y="349"/>
              </a:cxn>
              <a:cxn ang="0">
                <a:pos x="1327" y="424"/>
              </a:cxn>
              <a:cxn ang="0">
                <a:pos x="1338" y="500"/>
              </a:cxn>
              <a:cxn ang="0">
                <a:pos x="1344" y="577"/>
              </a:cxn>
              <a:cxn ang="0">
                <a:pos x="1346" y="656"/>
              </a:cxn>
              <a:cxn ang="0">
                <a:pos x="1344" y="741"/>
              </a:cxn>
              <a:cxn ang="0">
                <a:pos x="1335" y="825"/>
              </a:cxn>
              <a:cxn ang="0">
                <a:pos x="1323" y="908"/>
              </a:cxn>
              <a:cxn ang="0">
                <a:pos x="1305" y="989"/>
              </a:cxn>
              <a:cxn ang="0">
                <a:pos x="1283" y="1068"/>
              </a:cxn>
              <a:cxn ang="0">
                <a:pos x="1256" y="1145"/>
              </a:cxn>
              <a:cxn ang="0">
                <a:pos x="1225" y="1220"/>
              </a:cxn>
              <a:cxn ang="0">
                <a:pos x="1189" y="1293"/>
              </a:cxn>
              <a:cxn ang="0">
                <a:pos x="1150" y="1363"/>
              </a:cxn>
              <a:cxn ang="0">
                <a:pos x="1107" y="1431"/>
              </a:cxn>
              <a:cxn ang="0">
                <a:pos x="1059" y="1495"/>
              </a:cxn>
              <a:cxn ang="0">
                <a:pos x="1009" y="1557"/>
              </a:cxn>
              <a:cxn ang="0">
                <a:pos x="954" y="1615"/>
              </a:cxn>
              <a:cxn ang="0">
                <a:pos x="896" y="1671"/>
              </a:cxn>
              <a:cxn ang="0">
                <a:pos x="836" y="1722"/>
              </a:cxn>
              <a:cxn ang="0">
                <a:pos x="772" y="1771"/>
              </a:cxn>
              <a:cxn ang="0">
                <a:pos x="705" y="1816"/>
              </a:cxn>
              <a:cxn ang="0">
                <a:pos x="636" y="1856"/>
              </a:cxn>
              <a:cxn ang="0">
                <a:pos x="564" y="1894"/>
              </a:cxn>
              <a:cxn ang="0">
                <a:pos x="490" y="1926"/>
              </a:cxn>
              <a:cxn ang="0">
                <a:pos x="414" y="1954"/>
              </a:cxn>
              <a:cxn ang="0">
                <a:pos x="335" y="1978"/>
              </a:cxn>
              <a:cxn ang="0">
                <a:pos x="255" y="1997"/>
              </a:cxn>
              <a:cxn ang="0">
                <a:pos x="173" y="2012"/>
              </a:cxn>
              <a:cxn ang="0">
                <a:pos x="89" y="2021"/>
              </a:cxn>
              <a:cxn ang="0">
                <a:pos x="4" y="2025"/>
              </a:cxn>
              <a:cxn ang="0">
                <a:pos x="4" y="649"/>
              </a:cxn>
              <a:cxn ang="0">
                <a:pos x="0" y="649"/>
              </a:cxn>
              <a:cxn ang="0">
                <a:pos x="1180" y="0"/>
              </a:cxn>
            </a:cxnLst>
            <a:rect l="0" t="0" r="r" b="b"/>
            <a:pathLst>
              <a:path w="1346" h="2025">
                <a:moveTo>
                  <a:pt x="1180" y="0"/>
                </a:moveTo>
                <a:lnTo>
                  <a:pt x="1214" y="66"/>
                </a:lnTo>
                <a:lnTo>
                  <a:pt x="1244" y="134"/>
                </a:lnTo>
                <a:lnTo>
                  <a:pt x="1270" y="204"/>
                </a:lnTo>
                <a:lnTo>
                  <a:pt x="1293" y="276"/>
                </a:lnTo>
                <a:lnTo>
                  <a:pt x="1312" y="349"/>
                </a:lnTo>
                <a:lnTo>
                  <a:pt x="1327" y="424"/>
                </a:lnTo>
                <a:lnTo>
                  <a:pt x="1338" y="500"/>
                </a:lnTo>
                <a:lnTo>
                  <a:pt x="1344" y="577"/>
                </a:lnTo>
                <a:lnTo>
                  <a:pt x="1346" y="656"/>
                </a:lnTo>
                <a:lnTo>
                  <a:pt x="1344" y="741"/>
                </a:lnTo>
                <a:lnTo>
                  <a:pt x="1335" y="825"/>
                </a:lnTo>
                <a:lnTo>
                  <a:pt x="1323" y="908"/>
                </a:lnTo>
                <a:lnTo>
                  <a:pt x="1305" y="989"/>
                </a:lnTo>
                <a:lnTo>
                  <a:pt x="1283" y="1068"/>
                </a:lnTo>
                <a:lnTo>
                  <a:pt x="1256" y="1145"/>
                </a:lnTo>
                <a:lnTo>
                  <a:pt x="1225" y="1220"/>
                </a:lnTo>
                <a:lnTo>
                  <a:pt x="1189" y="1293"/>
                </a:lnTo>
                <a:lnTo>
                  <a:pt x="1150" y="1363"/>
                </a:lnTo>
                <a:lnTo>
                  <a:pt x="1107" y="1431"/>
                </a:lnTo>
                <a:lnTo>
                  <a:pt x="1059" y="1495"/>
                </a:lnTo>
                <a:lnTo>
                  <a:pt x="1009" y="1557"/>
                </a:lnTo>
                <a:lnTo>
                  <a:pt x="954" y="1615"/>
                </a:lnTo>
                <a:lnTo>
                  <a:pt x="896" y="1671"/>
                </a:lnTo>
                <a:lnTo>
                  <a:pt x="836" y="1722"/>
                </a:lnTo>
                <a:lnTo>
                  <a:pt x="772" y="1771"/>
                </a:lnTo>
                <a:lnTo>
                  <a:pt x="705" y="1816"/>
                </a:lnTo>
                <a:lnTo>
                  <a:pt x="636" y="1856"/>
                </a:lnTo>
                <a:lnTo>
                  <a:pt x="564" y="1894"/>
                </a:lnTo>
                <a:lnTo>
                  <a:pt x="490" y="1926"/>
                </a:lnTo>
                <a:lnTo>
                  <a:pt x="414" y="1954"/>
                </a:lnTo>
                <a:lnTo>
                  <a:pt x="335" y="1978"/>
                </a:lnTo>
                <a:lnTo>
                  <a:pt x="255" y="1997"/>
                </a:lnTo>
                <a:lnTo>
                  <a:pt x="173" y="2012"/>
                </a:lnTo>
                <a:lnTo>
                  <a:pt x="89" y="2021"/>
                </a:lnTo>
                <a:lnTo>
                  <a:pt x="4" y="2025"/>
                </a:lnTo>
                <a:lnTo>
                  <a:pt x="4" y="649"/>
                </a:lnTo>
                <a:lnTo>
                  <a:pt x="0" y="649"/>
                </a:lnTo>
                <a:lnTo>
                  <a:pt x="1180" y="0"/>
                </a:lnTo>
                <a:close/>
              </a:path>
            </a:pathLst>
          </a:custGeom>
          <a:solidFill>
            <a:srgbClr val="00B050"/>
          </a:solidFill>
          <a:ln w="0">
            <a:noFill/>
            <a:prstDash val="solid"/>
            <a:round/>
            <a:headEnd/>
            <a:tailEnd/>
          </a:ln>
        </p:spPr>
        <p:txBody>
          <a:bodyPr vert="horz" wrap="square" lIns="91440" tIns="45720" rIns="91440" bIns="45720" numCol="1" anchor="t" anchorCtr="0" compatLnSpc="1">
            <a:prstTxWarp prst="textNoShape">
              <a:avLst/>
            </a:prstTxWarp>
          </a:bodyPr>
          <a:lstStyle/>
          <a:p>
            <a:pPr defTabSz="914301"/>
            <a:endParaRPr lang="en-US">
              <a:solidFill>
                <a:prstClr val="black"/>
              </a:solidFill>
            </a:endParaRPr>
          </a:p>
        </p:txBody>
      </p:sp>
      <p:sp>
        <p:nvSpPr>
          <p:cNvPr id="33" name="TextBox 32"/>
          <p:cNvSpPr txBox="1"/>
          <p:nvPr/>
        </p:nvSpPr>
        <p:spPr>
          <a:xfrm rot="18050571">
            <a:off x="4806680" y="1662208"/>
            <a:ext cx="3839032" cy="3694711"/>
          </a:xfrm>
          <a:prstGeom prst="rect">
            <a:avLst/>
          </a:prstGeom>
          <a:noFill/>
        </p:spPr>
        <p:txBody>
          <a:bodyPr wrap="none" rtlCol="0">
            <a:prstTxWarp prst="textArchUp">
              <a:avLst>
                <a:gd name="adj" fmla="val 11153093"/>
              </a:avLst>
            </a:prstTxWarp>
            <a:spAutoFit/>
          </a:bodyPr>
          <a:lstStyle/>
          <a:p>
            <a:pPr algn="ctr" defTabSz="914301"/>
            <a:r>
              <a:rPr lang="en-US" sz="2000" dirty="0">
                <a:solidFill>
                  <a:prstClr val="white"/>
                </a:solidFill>
                <a:latin typeface="Arial" pitchFamily="34" charset="0"/>
                <a:cs typeface="Arial" pitchFamily="34" charset="0"/>
              </a:rPr>
              <a:t>A Vibrant ICT Industry</a:t>
            </a:r>
          </a:p>
        </p:txBody>
      </p:sp>
      <p:sp>
        <p:nvSpPr>
          <p:cNvPr id="34" name="TextBox 33"/>
          <p:cNvSpPr txBox="1"/>
          <p:nvPr/>
        </p:nvSpPr>
        <p:spPr>
          <a:xfrm rot="3543380">
            <a:off x="5303278" y="1923513"/>
            <a:ext cx="3001747" cy="2722537"/>
          </a:xfrm>
          <a:prstGeom prst="rect">
            <a:avLst/>
          </a:prstGeom>
          <a:noFill/>
        </p:spPr>
        <p:txBody>
          <a:bodyPr wrap="none" rtlCol="0">
            <a:prstTxWarp prst="textArchUp">
              <a:avLst>
                <a:gd name="adj" fmla="val 11659756"/>
              </a:avLst>
            </a:prstTxWarp>
            <a:spAutoFit/>
          </a:bodyPr>
          <a:lstStyle/>
          <a:p>
            <a:pPr algn="ctr" defTabSz="914301"/>
            <a:r>
              <a:rPr lang="en-US" sz="2000" dirty="0">
                <a:solidFill>
                  <a:prstClr val="white"/>
                </a:solidFill>
                <a:latin typeface="Arial" pitchFamily="34" charset="0"/>
                <a:cs typeface="Arial" pitchFamily="34" charset="0"/>
              </a:rPr>
              <a:t>Transformative Adoption of </a:t>
            </a:r>
          </a:p>
          <a:p>
            <a:pPr algn="ctr" defTabSz="914301"/>
            <a:r>
              <a:rPr lang="en-US" sz="2000" dirty="0">
                <a:solidFill>
                  <a:prstClr val="white"/>
                </a:solidFill>
                <a:latin typeface="Arial" pitchFamily="34" charset="0"/>
                <a:cs typeface="Arial" pitchFamily="34" charset="0"/>
              </a:rPr>
              <a:t>Digital </a:t>
            </a:r>
            <a:r>
              <a:rPr lang="en-US" sz="2000" dirty="0" smtClean="0">
                <a:solidFill>
                  <a:prstClr val="white"/>
                </a:solidFill>
                <a:latin typeface="Arial" pitchFamily="34" charset="0"/>
                <a:cs typeface="Arial" pitchFamily="34" charset="0"/>
              </a:rPr>
              <a:t>Solutions</a:t>
            </a:r>
            <a:endParaRPr lang="en-US" sz="2000" dirty="0">
              <a:solidFill>
                <a:prstClr val="white"/>
              </a:solidFill>
              <a:latin typeface="Arial" pitchFamily="34" charset="0"/>
              <a:cs typeface="Arial" pitchFamily="34" charset="0"/>
            </a:endParaRPr>
          </a:p>
        </p:txBody>
      </p:sp>
      <p:sp>
        <p:nvSpPr>
          <p:cNvPr id="35" name="TextBox 34"/>
          <p:cNvSpPr txBox="1"/>
          <p:nvPr/>
        </p:nvSpPr>
        <p:spPr>
          <a:xfrm>
            <a:off x="5010347" y="2819400"/>
            <a:ext cx="3322998" cy="2407543"/>
          </a:xfrm>
          <a:prstGeom prst="rect">
            <a:avLst/>
          </a:prstGeom>
          <a:noFill/>
        </p:spPr>
        <p:txBody>
          <a:bodyPr wrap="none" rtlCol="0">
            <a:prstTxWarp prst="textArchDown">
              <a:avLst>
                <a:gd name="adj" fmla="val 1791598"/>
              </a:avLst>
            </a:prstTxWarp>
            <a:spAutoFit/>
          </a:bodyPr>
          <a:lstStyle/>
          <a:p>
            <a:pPr algn="ctr" defTabSz="914301"/>
            <a:r>
              <a:rPr lang="en-US" sz="2000" dirty="0">
                <a:solidFill>
                  <a:prstClr val="white"/>
                </a:solidFill>
                <a:latin typeface="Arial" pitchFamily="34" charset="0"/>
                <a:cs typeface="Arial" pitchFamily="34" charset="0"/>
              </a:rPr>
              <a:t>Robust Enabling Ecosystem</a:t>
            </a:r>
          </a:p>
        </p:txBody>
      </p:sp>
      <p:pic>
        <p:nvPicPr>
          <p:cNvPr id="307" name="Picture 30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2600" y="2697480"/>
            <a:ext cx="2122682" cy="1463040"/>
          </a:xfrm>
          <a:prstGeom prst="rect">
            <a:avLst/>
          </a:prstGeom>
        </p:spPr>
      </p:pic>
      <p:sp>
        <p:nvSpPr>
          <p:cNvPr id="311" name="Rectangle 310"/>
          <p:cNvSpPr/>
          <p:nvPr/>
        </p:nvSpPr>
        <p:spPr>
          <a:xfrm>
            <a:off x="0" y="2720128"/>
            <a:ext cx="4572000" cy="1200329"/>
          </a:xfrm>
          <a:prstGeom prst="rect">
            <a:avLst/>
          </a:prstGeom>
        </p:spPr>
        <p:txBody>
          <a:bodyPr wrap="square">
            <a:spAutoFit/>
          </a:bodyPr>
          <a:lstStyle/>
          <a:p>
            <a:pPr defTabSz="914301"/>
            <a:r>
              <a:rPr lang="en-US" sz="2400" dirty="0">
                <a:solidFill>
                  <a:prstClr val="white"/>
                </a:solidFill>
                <a:cs typeface="Arial" panose="020B0604020202020204" pitchFamily="34" charset="0"/>
              </a:rPr>
              <a:t>Digital Malaysia </a:t>
            </a:r>
          </a:p>
          <a:p>
            <a:pPr defTabSz="914301"/>
            <a:r>
              <a:rPr lang="en-MY" sz="2400" dirty="0">
                <a:solidFill>
                  <a:prstClr val="white"/>
                </a:solidFill>
                <a:cs typeface="Arial" panose="020B0604020202020204" pitchFamily="34" charset="0"/>
              </a:rPr>
              <a:t>Champions &amp; Spearheads the National Digital Economy</a:t>
            </a:r>
          </a:p>
        </p:txBody>
      </p:sp>
    </p:spTree>
    <p:extLst>
      <p:ext uri="{BB962C8B-B14F-4D97-AF65-F5344CB8AC3E}">
        <p14:creationId xmlns:p14="http://schemas.microsoft.com/office/powerpoint/2010/main" val="20420462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0" y="5852339"/>
            <a:ext cx="7266432" cy="10056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prstClr val="white"/>
              </a:solidFill>
            </a:endParaRPr>
          </a:p>
        </p:txBody>
      </p:sp>
      <p:sp>
        <p:nvSpPr>
          <p:cNvPr id="48" name="TextBox 47"/>
          <p:cNvSpPr txBox="1"/>
          <p:nvPr/>
        </p:nvSpPr>
        <p:spPr>
          <a:xfrm>
            <a:off x="203777" y="6276046"/>
            <a:ext cx="4800600" cy="276999"/>
          </a:xfrm>
          <a:prstGeom prst="rect">
            <a:avLst/>
          </a:prstGeom>
          <a:noFill/>
        </p:spPr>
        <p:txBody>
          <a:bodyPr>
            <a:spAutoFit/>
          </a:bodyPr>
          <a:lstStyle/>
          <a:p>
            <a:pPr>
              <a:defRPr/>
            </a:pPr>
            <a:r>
              <a:rPr lang="en-US" sz="1200" i="1" dirty="0">
                <a:solidFill>
                  <a:prstClr val="white">
                    <a:lumMod val="50000"/>
                  </a:prstClr>
                </a:solidFill>
                <a:cs typeface="Arial" pitchFamily="34" charset="0"/>
              </a:rPr>
              <a:t>Source: McKinsey Global Institute, June 2015</a:t>
            </a:r>
            <a:endParaRPr lang="en-MY" sz="1200" i="1" dirty="0">
              <a:solidFill>
                <a:prstClr val="white">
                  <a:lumMod val="50000"/>
                </a:prstClr>
              </a:solidFill>
              <a:cs typeface="Arial" pitchFamily="34" charset="0"/>
            </a:endParaRPr>
          </a:p>
        </p:txBody>
      </p:sp>
      <p:sp>
        <p:nvSpPr>
          <p:cNvPr id="25" name="Title 3"/>
          <p:cNvSpPr txBox="1">
            <a:spLocks/>
          </p:cNvSpPr>
          <p:nvPr/>
        </p:nvSpPr>
        <p:spPr bwMode="auto">
          <a:xfrm>
            <a:off x="-103297" y="334151"/>
            <a:ext cx="9144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defPPr>
              <a:defRPr lang="en-US"/>
            </a:defPPr>
            <a:lvl1pPr algn="ctr" eaLnBrk="0" hangingPunct="0">
              <a:spcBef>
                <a:spcPct val="0"/>
              </a:spcBef>
              <a:buClrTx/>
              <a:buSzTx/>
              <a:buFontTx/>
              <a:buNone/>
              <a:defRPr sz="2400" b="1">
                <a:solidFill>
                  <a:schemeClr val="tx2">
                    <a:lumMod val="60000"/>
                    <a:lumOff val="40000"/>
                  </a:schemeClr>
                </a:solidFill>
                <a:latin typeface="Trebuchet MS" pitchFamily="34" charset="0"/>
                <a:ea typeface="MS PGothic" pitchFamily="34" charset="-128"/>
              </a:defRPr>
            </a:lvl1pPr>
            <a:lvl2pPr marL="742950" indent="-285750" eaLnBrk="0" hangingPunct="0">
              <a:spcBef>
                <a:spcPct val="20000"/>
              </a:spcBef>
              <a:buSzPct val="70000"/>
              <a:buFont typeface="Webdings" pitchFamily="18" charset="2"/>
              <a:buChar char="/"/>
              <a:defRPr sz="2800">
                <a:latin typeface="Trebuchet MS" pitchFamily="34" charset="0"/>
                <a:ea typeface="MS PGothic" pitchFamily="34" charset="-128"/>
              </a:defRPr>
            </a:lvl2pPr>
            <a:lvl3pPr marL="1143000" indent="-228600" eaLnBrk="0" hangingPunct="0">
              <a:spcBef>
                <a:spcPct val="20000"/>
              </a:spcBef>
              <a:buClr>
                <a:srgbClr val="595959"/>
              </a:buClr>
              <a:buSzPct val="70000"/>
              <a:buFont typeface="Webdings" pitchFamily="18" charset="2"/>
              <a:buChar char="/"/>
              <a:defRPr sz="2400">
                <a:latin typeface="Trebuchet MS" pitchFamily="34" charset="0"/>
                <a:ea typeface="MS PGothic" pitchFamily="34" charset="-128"/>
              </a:defRPr>
            </a:lvl3pPr>
            <a:lvl4pPr marL="1600200" indent="-228600" eaLnBrk="0" hangingPunct="0">
              <a:spcBef>
                <a:spcPct val="20000"/>
              </a:spcBef>
              <a:buClr>
                <a:srgbClr val="C00000"/>
              </a:buClr>
              <a:buSzPct val="100000"/>
              <a:buFont typeface="Webdings" pitchFamily="18" charset="2"/>
              <a:buChar char=""/>
              <a:defRPr sz="2000">
                <a:latin typeface="Trebuchet MS" pitchFamily="34" charset="0"/>
                <a:ea typeface="MS PGothic" pitchFamily="34" charset="-128"/>
              </a:defRPr>
            </a:lvl4pPr>
            <a:lvl5pPr marL="2057400" indent="-228600" eaLnBrk="0" hangingPunct="0">
              <a:spcBef>
                <a:spcPct val="20000"/>
              </a:spcBef>
              <a:buClr>
                <a:srgbClr val="595959"/>
              </a:buClr>
              <a:buSzPct val="90000"/>
              <a:buFont typeface="Webdings" pitchFamily="18" charset="2"/>
              <a:buChar char="&lt;"/>
              <a:defRPr sz="2000">
                <a:latin typeface="Trebuchet MS" pitchFamily="34" charset="0"/>
                <a:ea typeface="MS PGothic" pitchFamily="34" charset="-128"/>
              </a:defRPr>
            </a:lvl5pPr>
            <a:lvl6pPr marL="2514600" indent="-228600" eaLnBrk="0" fontAlgn="base" hangingPunct="0">
              <a:spcBef>
                <a:spcPct val="20000"/>
              </a:spcBef>
              <a:spcAft>
                <a:spcPct val="0"/>
              </a:spcAft>
              <a:buClr>
                <a:srgbClr val="595959"/>
              </a:buClr>
              <a:buSzPct val="90000"/>
              <a:buFont typeface="Webdings" pitchFamily="18" charset="2"/>
              <a:buChar char="&lt;"/>
              <a:defRPr sz="2000">
                <a:latin typeface="Trebuchet MS" pitchFamily="34" charset="0"/>
                <a:ea typeface="MS PGothic" pitchFamily="34" charset="-128"/>
              </a:defRPr>
            </a:lvl6pPr>
            <a:lvl7pPr marL="2971800" indent="-228600" eaLnBrk="0" fontAlgn="base" hangingPunct="0">
              <a:spcBef>
                <a:spcPct val="20000"/>
              </a:spcBef>
              <a:spcAft>
                <a:spcPct val="0"/>
              </a:spcAft>
              <a:buClr>
                <a:srgbClr val="595959"/>
              </a:buClr>
              <a:buSzPct val="90000"/>
              <a:buFont typeface="Webdings" pitchFamily="18" charset="2"/>
              <a:buChar char="&lt;"/>
              <a:defRPr sz="2000">
                <a:latin typeface="Trebuchet MS" pitchFamily="34" charset="0"/>
                <a:ea typeface="MS PGothic" pitchFamily="34" charset="-128"/>
              </a:defRPr>
            </a:lvl7pPr>
            <a:lvl8pPr marL="3429000" indent="-228600" eaLnBrk="0" fontAlgn="base" hangingPunct="0">
              <a:spcBef>
                <a:spcPct val="20000"/>
              </a:spcBef>
              <a:spcAft>
                <a:spcPct val="0"/>
              </a:spcAft>
              <a:buClr>
                <a:srgbClr val="595959"/>
              </a:buClr>
              <a:buSzPct val="90000"/>
              <a:buFont typeface="Webdings" pitchFamily="18" charset="2"/>
              <a:buChar char="&lt;"/>
              <a:defRPr sz="2000">
                <a:latin typeface="Trebuchet MS" pitchFamily="34" charset="0"/>
                <a:ea typeface="MS PGothic" pitchFamily="34" charset="-128"/>
              </a:defRPr>
            </a:lvl8pPr>
            <a:lvl9pPr marL="3886200" indent="-228600" eaLnBrk="0" fontAlgn="base" hangingPunct="0">
              <a:spcBef>
                <a:spcPct val="20000"/>
              </a:spcBef>
              <a:spcAft>
                <a:spcPct val="0"/>
              </a:spcAft>
              <a:buClr>
                <a:srgbClr val="595959"/>
              </a:buClr>
              <a:buSzPct val="90000"/>
              <a:buFont typeface="Webdings" pitchFamily="18" charset="2"/>
              <a:buChar char="&lt;"/>
              <a:defRPr sz="2000">
                <a:latin typeface="Trebuchet MS" pitchFamily="34" charset="0"/>
                <a:ea typeface="MS PGothic" pitchFamily="34" charset="-128"/>
              </a:defRPr>
            </a:lvl9pPr>
          </a:lstStyle>
          <a:p>
            <a:r>
              <a:rPr lang="en-US" dirty="0" smtClean="0"/>
              <a:t>THE POTENTIAL GLOBAL IMPACT OF IOT WILL RISE </a:t>
            </a:r>
          </a:p>
          <a:p>
            <a:r>
              <a:rPr lang="en-US" dirty="0" smtClean="0"/>
              <a:t>UP TO US$11 TRILLION</a:t>
            </a:r>
            <a:endParaRPr lang="en-MY" dirty="0"/>
          </a:p>
        </p:txBody>
      </p:sp>
      <p:cxnSp>
        <p:nvCxnSpPr>
          <p:cNvPr id="8" name="Elbow Connector 7"/>
          <p:cNvCxnSpPr/>
          <p:nvPr/>
        </p:nvCxnSpPr>
        <p:spPr>
          <a:xfrm rot="10800000">
            <a:off x="2563561" y="3081844"/>
            <a:ext cx="838202" cy="443796"/>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Elbow Connector 8"/>
          <p:cNvCxnSpPr/>
          <p:nvPr/>
        </p:nvCxnSpPr>
        <p:spPr>
          <a:xfrm rot="16200000" flipV="1">
            <a:off x="3214214" y="2428353"/>
            <a:ext cx="756128" cy="527055"/>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5400000" flipH="1" flipV="1">
            <a:off x="4242057" y="2307949"/>
            <a:ext cx="604301" cy="214787"/>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Elbow Connector 10"/>
          <p:cNvCxnSpPr/>
          <p:nvPr/>
        </p:nvCxnSpPr>
        <p:spPr>
          <a:xfrm rot="10800000">
            <a:off x="5516316" y="3696651"/>
            <a:ext cx="698499" cy="246814"/>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Elbow Connector 11"/>
          <p:cNvCxnSpPr/>
          <p:nvPr/>
        </p:nvCxnSpPr>
        <p:spPr>
          <a:xfrm rot="10800000">
            <a:off x="5279781" y="4139418"/>
            <a:ext cx="573874" cy="538507"/>
          </a:xfrm>
          <a:prstGeom prst="bentConnector3">
            <a:avLst>
              <a:gd name="adj1" fmla="val 103113"/>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6200000" flipV="1">
            <a:off x="4378949" y="4395372"/>
            <a:ext cx="642109" cy="286936"/>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Elbow Connector 13"/>
          <p:cNvCxnSpPr/>
          <p:nvPr/>
        </p:nvCxnSpPr>
        <p:spPr>
          <a:xfrm rot="5400000">
            <a:off x="3153643" y="4127970"/>
            <a:ext cx="676424" cy="472313"/>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Elbow Connector 14"/>
          <p:cNvCxnSpPr/>
          <p:nvPr/>
        </p:nvCxnSpPr>
        <p:spPr>
          <a:xfrm rot="10800000" flipV="1">
            <a:off x="2745326" y="3915122"/>
            <a:ext cx="670075" cy="334362"/>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1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1311" y="2137373"/>
            <a:ext cx="838200" cy="99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1311" y="3045523"/>
            <a:ext cx="952500" cy="1203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87761" y="4468710"/>
            <a:ext cx="1054100"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0761" y="4781130"/>
            <a:ext cx="1066800" cy="115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89011" y="4602594"/>
            <a:ext cx="1054100" cy="105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1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01529" y="3918547"/>
            <a:ext cx="1295400" cy="883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 name="Picture 1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3272" y="2472242"/>
            <a:ext cx="10033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 name="Picture 1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944547" y="1693069"/>
            <a:ext cx="749300" cy="746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1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88374" y="1206754"/>
            <a:ext cx="853506" cy="955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Rounded Rectangle 8"/>
          <p:cNvSpPr/>
          <p:nvPr/>
        </p:nvSpPr>
        <p:spPr>
          <a:xfrm>
            <a:off x="7053011" y="3525635"/>
            <a:ext cx="2063750" cy="692150"/>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defTabSz="444500">
              <a:lnSpc>
                <a:spcPct val="90000"/>
              </a:lnSpc>
              <a:defRPr/>
            </a:pPr>
            <a:r>
              <a:rPr lang="en-US" sz="1400" b="1" dirty="0">
                <a:solidFill>
                  <a:prstClr val="black"/>
                </a:solidFill>
                <a:latin typeface="Century Gothic" panose="020B0502020202020204" pitchFamily="34" charset="0"/>
              </a:rPr>
              <a:t>MANUFACTURING </a:t>
            </a:r>
          </a:p>
          <a:p>
            <a:pPr defTabSz="444500">
              <a:lnSpc>
                <a:spcPct val="90000"/>
              </a:lnSpc>
              <a:defRPr/>
            </a:pPr>
            <a:r>
              <a:rPr lang="en-US" sz="1400" b="1" dirty="0">
                <a:solidFill>
                  <a:prstClr val="black"/>
                </a:solidFill>
                <a:latin typeface="Century Gothic" panose="020B0502020202020204" pitchFamily="34" charset="0"/>
              </a:rPr>
              <a:t>US$3.7 </a:t>
            </a:r>
            <a:r>
              <a:rPr lang="en-US" sz="1400" b="1" dirty="0" err="1">
                <a:solidFill>
                  <a:prstClr val="black"/>
                </a:solidFill>
                <a:latin typeface="Century Gothic" panose="020B0502020202020204" pitchFamily="34" charset="0"/>
              </a:rPr>
              <a:t>Tril</a:t>
            </a:r>
            <a:endParaRPr lang="en-MY" sz="1400" b="1" dirty="0">
              <a:solidFill>
                <a:prstClr val="black"/>
              </a:solidFill>
              <a:latin typeface="Century Gothic" panose="020B0502020202020204" pitchFamily="34" charset="0"/>
            </a:endParaRPr>
          </a:p>
        </p:txBody>
      </p:sp>
      <p:sp>
        <p:nvSpPr>
          <p:cNvPr id="27" name="Rounded Rectangle 8"/>
          <p:cNvSpPr/>
          <p:nvPr/>
        </p:nvSpPr>
        <p:spPr>
          <a:xfrm>
            <a:off x="2661178" y="5511913"/>
            <a:ext cx="1189038" cy="692150"/>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444500">
              <a:lnSpc>
                <a:spcPct val="90000"/>
              </a:lnSpc>
              <a:defRPr/>
            </a:pPr>
            <a:r>
              <a:rPr lang="en-US" sz="1400" b="1" dirty="0">
                <a:solidFill>
                  <a:prstClr val="black"/>
                </a:solidFill>
                <a:latin typeface="Century Gothic" panose="020B0502020202020204" pitchFamily="34" charset="0"/>
              </a:rPr>
              <a:t>HUMAN </a:t>
            </a:r>
          </a:p>
          <a:p>
            <a:pPr algn="ctr" defTabSz="444500">
              <a:lnSpc>
                <a:spcPct val="90000"/>
              </a:lnSpc>
              <a:defRPr/>
            </a:pPr>
            <a:r>
              <a:rPr lang="en-US" sz="1400" b="1" dirty="0">
                <a:solidFill>
                  <a:prstClr val="black"/>
                </a:solidFill>
                <a:latin typeface="Century Gothic" panose="020B0502020202020204" pitchFamily="34" charset="0"/>
              </a:rPr>
              <a:t>US$1.6 </a:t>
            </a:r>
            <a:r>
              <a:rPr lang="en-US" sz="1400" b="1" dirty="0" err="1">
                <a:solidFill>
                  <a:prstClr val="black"/>
                </a:solidFill>
                <a:latin typeface="Century Gothic" panose="020B0502020202020204" pitchFamily="34" charset="0"/>
              </a:rPr>
              <a:t>Tril</a:t>
            </a:r>
            <a:endParaRPr lang="en-MY" sz="1400" b="1" dirty="0">
              <a:solidFill>
                <a:prstClr val="black"/>
              </a:solidFill>
              <a:latin typeface="Century Gothic" panose="020B0502020202020204" pitchFamily="34" charset="0"/>
            </a:endParaRPr>
          </a:p>
        </p:txBody>
      </p:sp>
      <p:sp>
        <p:nvSpPr>
          <p:cNvPr id="28" name="Rounded Rectangle 8"/>
          <p:cNvSpPr/>
          <p:nvPr/>
        </p:nvSpPr>
        <p:spPr>
          <a:xfrm>
            <a:off x="4825751" y="1496219"/>
            <a:ext cx="1414463" cy="692150"/>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defTabSz="444500">
              <a:lnSpc>
                <a:spcPct val="90000"/>
              </a:lnSpc>
              <a:defRPr/>
            </a:pPr>
            <a:r>
              <a:rPr lang="en-US" sz="1400" b="1" dirty="0">
                <a:solidFill>
                  <a:prstClr val="black"/>
                </a:solidFill>
                <a:latin typeface="Century Gothic" panose="020B0502020202020204" pitchFamily="34" charset="0"/>
              </a:rPr>
              <a:t>HOME </a:t>
            </a:r>
          </a:p>
          <a:p>
            <a:pPr defTabSz="444500">
              <a:lnSpc>
                <a:spcPct val="90000"/>
              </a:lnSpc>
              <a:defRPr/>
            </a:pPr>
            <a:r>
              <a:rPr lang="en-US" sz="1400" b="1" dirty="0">
                <a:solidFill>
                  <a:prstClr val="black"/>
                </a:solidFill>
                <a:latin typeface="Century Gothic" panose="020B0502020202020204" pitchFamily="34" charset="0"/>
              </a:rPr>
              <a:t>US$350 </a:t>
            </a:r>
            <a:r>
              <a:rPr lang="en-US" sz="1400" b="1" dirty="0" err="1">
                <a:solidFill>
                  <a:prstClr val="black"/>
                </a:solidFill>
                <a:latin typeface="Century Gothic" panose="020B0502020202020204" pitchFamily="34" charset="0"/>
              </a:rPr>
              <a:t>Bil</a:t>
            </a:r>
            <a:endParaRPr lang="en-MY" sz="1400" b="1" dirty="0">
              <a:solidFill>
                <a:prstClr val="black"/>
              </a:solidFill>
              <a:latin typeface="Century Gothic" panose="020B0502020202020204" pitchFamily="34" charset="0"/>
            </a:endParaRPr>
          </a:p>
        </p:txBody>
      </p:sp>
      <p:sp>
        <p:nvSpPr>
          <p:cNvPr id="29" name="Rounded Rectangle 8"/>
          <p:cNvSpPr/>
          <p:nvPr/>
        </p:nvSpPr>
        <p:spPr>
          <a:xfrm>
            <a:off x="6449511" y="2356011"/>
            <a:ext cx="1395474" cy="693738"/>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defTabSz="444500">
              <a:lnSpc>
                <a:spcPct val="90000"/>
              </a:lnSpc>
              <a:defRPr/>
            </a:pPr>
            <a:r>
              <a:rPr lang="en-US" sz="1400" b="1" dirty="0">
                <a:solidFill>
                  <a:prstClr val="black"/>
                </a:solidFill>
                <a:latin typeface="Century Gothic" panose="020B0502020202020204" pitchFamily="34" charset="0"/>
              </a:rPr>
              <a:t>OFFICES </a:t>
            </a:r>
          </a:p>
          <a:p>
            <a:pPr defTabSz="444500">
              <a:lnSpc>
                <a:spcPct val="90000"/>
              </a:lnSpc>
              <a:defRPr/>
            </a:pPr>
            <a:r>
              <a:rPr lang="en-US" sz="1400" b="1" dirty="0">
                <a:solidFill>
                  <a:prstClr val="black"/>
                </a:solidFill>
                <a:latin typeface="Century Gothic" panose="020B0502020202020204" pitchFamily="34" charset="0"/>
              </a:rPr>
              <a:t>US$150 </a:t>
            </a:r>
            <a:r>
              <a:rPr lang="en-US" sz="1400" b="1" dirty="0" err="1">
                <a:solidFill>
                  <a:prstClr val="black"/>
                </a:solidFill>
                <a:latin typeface="Century Gothic" panose="020B0502020202020204" pitchFamily="34" charset="0"/>
              </a:rPr>
              <a:t>Bil</a:t>
            </a:r>
            <a:endParaRPr lang="en-MY" sz="1400" b="1" dirty="0">
              <a:solidFill>
                <a:prstClr val="black"/>
              </a:solidFill>
              <a:latin typeface="Century Gothic" panose="020B0502020202020204" pitchFamily="34" charset="0"/>
            </a:endParaRPr>
          </a:p>
        </p:txBody>
      </p:sp>
      <p:sp>
        <p:nvSpPr>
          <p:cNvPr id="30" name="Rounded Rectangle 8"/>
          <p:cNvSpPr/>
          <p:nvPr/>
        </p:nvSpPr>
        <p:spPr>
          <a:xfrm>
            <a:off x="5636963" y="5276862"/>
            <a:ext cx="1295399" cy="692150"/>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444500">
              <a:lnSpc>
                <a:spcPct val="90000"/>
              </a:lnSpc>
              <a:defRPr/>
            </a:pPr>
            <a:r>
              <a:rPr lang="en-US" sz="1400" b="1" dirty="0">
                <a:solidFill>
                  <a:prstClr val="black"/>
                </a:solidFill>
                <a:latin typeface="Century Gothic" panose="020B0502020202020204" pitchFamily="34" charset="0"/>
              </a:rPr>
              <a:t>RETAIL </a:t>
            </a:r>
          </a:p>
          <a:p>
            <a:pPr algn="ctr" defTabSz="444500">
              <a:lnSpc>
                <a:spcPct val="90000"/>
              </a:lnSpc>
              <a:defRPr/>
            </a:pPr>
            <a:r>
              <a:rPr lang="en-US" sz="1400" b="1" dirty="0">
                <a:solidFill>
                  <a:prstClr val="black"/>
                </a:solidFill>
                <a:latin typeface="Century Gothic" panose="020B0502020202020204" pitchFamily="34" charset="0"/>
              </a:rPr>
              <a:t>US$1.2 </a:t>
            </a:r>
            <a:r>
              <a:rPr lang="en-US" sz="1400" b="1" dirty="0" err="1">
                <a:solidFill>
                  <a:prstClr val="black"/>
                </a:solidFill>
                <a:latin typeface="Century Gothic" panose="020B0502020202020204" pitchFamily="34" charset="0"/>
              </a:rPr>
              <a:t>Tril</a:t>
            </a:r>
            <a:endParaRPr lang="en-MY" sz="1400" b="1" dirty="0">
              <a:solidFill>
                <a:prstClr val="black"/>
              </a:solidFill>
              <a:latin typeface="Century Gothic" panose="020B0502020202020204" pitchFamily="34" charset="0"/>
            </a:endParaRPr>
          </a:p>
        </p:txBody>
      </p:sp>
      <p:sp>
        <p:nvSpPr>
          <p:cNvPr id="31" name="Rounded Rectangle 8"/>
          <p:cNvSpPr/>
          <p:nvPr/>
        </p:nvSpPr>
        <p:spPr>
          <a:xfrm>
            <a:off x="265150" y="2717490"/>
            <a:ext cx="1604182" cy="692150"/>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r" defTabSz="444500">
              <a:lnSpc>
                <a:spcPct val="90000"/>
              </a:lnSpc>
              <a:defRPr/>
            </a:pPr>
            <a:r>
              <a:rPr lang="en-US" sz="1400" b="1" dirty="0">
                <a:solidFill>
                  <a:prstClr val="black"/>
                </a:solidFill>
                <a:latin typeface="Century Gothic" panose="020B0502020202020204" pitchFamily="34" charset="0"/>
              </a:rPr>
              <a:t>CITIES </a:t>
            </a:r>
          </a:p>
          <a:p>
            <a:pPr algn="r" defTabSz="444500">
              <a:lnSpc>
                <a:spcPct val="90000"/>
              </a:lnSpc>
              <a:defRPr/>
            </a:pPr>
            <a:r>
              <a:rPr lang="en-US" sz="1400" b="1" dirty="0">
                <a:solidFill>
                  <a:prstClr val="black"/>
                </a:solidFill>
                <a:latin typeface="Century Gothic" panose="020B0502020202020204" pitchFamily="34" charset="0"/>
              </a:rPr>
              <a:t>US$1.7 </a:t>
            </a:r>
            <a:r>
              <a:rPr lang="en-US" sz="1400" b="1" dirty="0" err="1">
                <a:solidFill>
                  <a:prstClr val="black"/>
                </a:solidFill>
                <a:latin typeface="Century Gothic" panose="020B0502020202020204" pitchFamily="34" charset="0"/>
              </a:rPr>
              <a:t>Tril</a:t>
            </a:r>
            <a:endParaRPr lang="en-MY" sz="1400" b="1" dirty="0">
              <a:solidFill>
                <a:prstClr val="black"/>
              </a:solidFill>
              <a:latin typeface="Century Gothic" panose="020B0502020202020204" pitchFamily="34" charset="0"/>
            </a:endParaRPr>
          </a:p>
        </p:txBody>
      </p:sp>
      <p:sp>
        <p:nvSpPr>
          <p:cNvPr id="32" name="Rounded Rectangle 8"/>
          <p:cNvSpPr/>
          <p:nvPr/>
        </p:nvSpPr>
        <p:spPr>
          <a:xfrm>
            <a:off x="1582479" y="1770539"/>
            <a:ext cx="1371600" cy="692150"/>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r" defTabSz="444500">
              <a:lnSpc>
                <a:spcPct val="90000"/>
              </a:lnSpc>
              <a:defRPr/>
            </a:pPr>
            <a:r>
              <a:rPr lang="en-US" sz="1400" b="1" dirty="0">
                <a:solidFill>
                  <a:prstClr val="black"/>
                </a:solidFill>
                <a:latin typeface="Century Gothic" panose="020B0502020202020204" pitchFamily="34" charset="0"/>
              </a:rPr>
              <a:t>VEHICLES </a:t>
            </a:r>
          </a:p>
          <a:p>
            <a:pPr algn="r" defTabSz="444500">
              <a:lnSpc>
                <a:spcPct val="90000"/>
              </a:lnSpc>
              <a:defRPr/>
            </a:pPr>
            <a:r>
              <a:rPr lang="en-US" sz="1400" b="1" dirty="0">
                <a:solidFill>
                  <a:prstClr val="black"/>
                </a:solidFill>
                <a:latin typeface="Century Gothic" panose="020B0502020202020204" pitchFamily="34" charset="0"/>
              </a:rPr>
              <a:t>US$740 </a:t>
            </a:r>
            <a:r>
              <a:rPr lang="en-US" sz="1400" b="1" dirty="0" err="1">
                <a:solidFill>
                  <a:prstClr val="black"/>
                </a:solidFill>
                <a:latin typeface="Century Gothic" panose="020B0502020202020204" pitchFamily="34" charset="0"/>
              </a:rPr>
              <a:t>Bil</a:t>
            </a:r>
            <a:endParaRPr lang="en-MY" sz="1400" b="1" dirty="0">
              <a:solidFill>
                <a:prstClr val="black"/>
              </a:solidFill>
              <a:latin typeface="Century Gothic" panose="020B0502020202020204" pitchFamily="34" charset="0"/>
            </a:endParaRPr>
          </a:p>
        </p:txBody>
      </p:sp>
      <p:sp>
        <p:nvSpPr>
          <p:cNvPr id="33" name="Rounded Rectangle 8"/>
          <p:cNvSpPr/>
          <p:nvPr/>
        </p:nvSpPr>
        <p:spPr>
          <a:xfrm>
            <a:off x="4083055" y="5791415"/>
            <a:ext cx="1520825" cy="692150"/>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ctr" defTabSz="444500">
              <a:lnSpc>
                <a:spcPct val="90000"/>
              </a:lnSpc>
              <a:defRPr/>
            </a:pPr>
            <a:r>
              <a:rPr lang="en-US" sz="1400" b="1" dirty="0">
                <a:solidFill>
                  <a:prstClr val="black"/>
                </a:solidFill>
                <a:latin typeface="Century Gothic" panose="020B0502020202020204" pitchFamily="34" charset="0"/>
              </a:rPr>
              <a:t>WORKSITES </a:t>
            </a:r>
          </a:p>
          <a:p>
            <a:pPr algn="ctr" defTabSz="444500">
              <a:lnSpc>
                <a:spcPct val="90000"/>
              </a:lnSpc>
              <a:defRPr/>
            </a:pPr>
            <a:r>
              <a:rPr lang="en-US" sz="1400" b="1" dirty="0">
                <a:solidFill>
                  <a:prstClr val="black"/>
                </a:solidFill>
                <a:latin typeface="Century Gothic" panose="020B0502020202020204" pitchFamily="34" charset="0"/>
              </a:rPr>
              <a:t>US$930 </a:t>
            </a:r>
            <a:r>
              <a:rPr lang="en-US" sz="1400" b="1" dirty="0" err="1">
                <a:solidFill>
                  <a:prstClr val="black"/>
                </a:solidFill>
                <a:latin typeface="Century Gothic" panose="020B0502020202020204" pitchFamily="34" charset="0"/>
              </a:rPr>
              <a:t>Bil</a:t>
            </a:r>
            <a:endParaRPr lang="en-MY" sz="1400" b="1" dirty="0">
              <a:solidFill>
                <a:prstClr val="black"/>
              </a:solidFill>
              <a:latin typeface="Century Gothic" panose="020B0502020202020204" pitchFamily="34" charset="0"/>
            </a:endParaRPr>
          </a:p>
        </p:txBody>
      </p:sp>
      <p:cxnSp>
        <p:nvCxnSpPr>
          <p:cNvPr id="34" name="Elbow Connector 33"/>
          <p:cNvCxnSpPr/>
          <p:nvPr/>
        </p:nvCxnSpPr>
        <p:spPr>
          <a:xfrm rot="10800000" flipV="1">
            <a:off x="4859793" y="2462690"/>
            <a:ext cx="874475" cy="514163"/>
          </a:xfrm>
          <a:prstGeom prst="bentConnector3">
            <a:avLst>
              <a:gd name="adj1" fmla="val 50000"/>
            </a:avLst>
          </a:prstGeom>
          <a:ln w="381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8" name="Rounded Rectangle 8"/>
          <p:cNvSpPr/>
          <p:nvPr/>
        </p:nvSpPr>
        <p:spPr>
          <a:xfrm>
            <a:off x="3579" y="4089066"/>
            <a:ext cx="1662113" cy="692150"/>
          </a:xfrm>
          <a:prstGeom prst="rect">
            <a:avLst/>
          </a:prstGeom>
        </p:spPr>
        <p:style>
          <a:lnRef idx="0">
            <a:scrgbClr r="0" g="0" b="0"/>
          </a:lnRef>
          <a:fillRef idx="0">
            <a:scrgbClr r="0" g="0" b="0"/>
          </a:fillRef>
          <a:effectRef idx="0">
            <a:scrgbClr r="0" g="0" b="0"/>
          </a:effectRef>
          <a:fontRef idx="minor">
            <a:schemeClr val="lt1"/>
          </a:fontRef>
        </p:style>
        <p:txBody>
          <a:bodyPr lIns="25400" tIns="25400" rIns="25400" bIns="25400" spcCol="1270" anchor="ctr"/>
          <a:lstStyle/>
          <a:p>
            <a:pPr algn="r" defTabSz="444500">
              <a:lnSpc>
                <a:spcPct val="90000"/>
              </a:lnSpc>
              <a:defRPr/>
            </a:pPr>
            <a:r>
              <a:rPr lang="en-US" sz="1400" b="1" dirty="0">
                <a:solidFill>
                  <a:prstClr val="black"/>
                </a:solidFill>
                <a:latin typeface="Century Gothic" panose="020B0502020202020204" pitchFamily="34" charset="0"/>
              </a:rPr>
              <a:t>LOGISTICS </a:t>
            </a:r>
          </a:p>
          <a:p>
            <a:pPr algn="r" defTabSz="444500">
              <a:lnSpc>
                <a:spcPct val="90000"/>
              </a:lnSpc>
              <a:defRPr/>
            </a:pPr>
            <a:r>
              <a:rPr lang="en-US" sz="1400" b="1" dirty="0">
                <a:solidFill>
                  <a:prstClr val="black"/>
                </a:solidFill>
                <a:latin typeface="Century Gothic" panose="020B0502020202020204" pitchFamily="34" charset="0"/>
              </a:rPr>
              <a:t>US$850 </a:t>
            </a:r>
            <a:r>
              <a:rPr lang="en-US" sz="1400" b="1" dirty="0" err="1">
                <a:solidFill>
                  <a:prstClr val="black"/>
                </a:solidFill>
                <a:latin typeface="Century Gothic" panose="020B0502020202020204" pitchFamily="34" charset="0"/>
              </a:rPr>
              <a:t>Bil</a:t>
            </a:r>
            <a:endParaRPr lang="en-MY" sz="1400" b="1" dirty="0">
              <a:solidFill>
                <a:prstClr val="black"/>
              </a:solidFill>
              <a:latin typeface="Century Gothic" panose="020B0502020202020204" pitchFamily="34" charset="0"/>
            </a:endParaRPr>
          </a:p>
        </p:txBody>
      </p:sp>
      <p:pic>
        <p:nvPicPr>
          <p:cNvPr id="1026"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149351" y="2543677"/>
            <a:ext cx="2487613" cy="18649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11444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722" y="231759"/>
            <a:ext cx="8669867" cy="1143000"/>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r>
              <a:rPr lang="en-US" sz="2400" dirty="0" smtClean="0">
                <a:latin typeface="Trebuchet MS" pitchFamily="34" charset="0"/>
                <a:ea typeface="MS PGothic" pitchFamily="34" charset="-128"/>
                <a:cs typeface="+mn-cs"/>
              </a:rPr>
              <a:t>IOT MALAYSIA IS AN INDUSTRY PLATFORM TO PROLIFERATE IOT ADOPTION IN MALAYSIA AND THE REGION </a:t>
            </a:r>
            <a:endParaRPr lang="en-MY" sz="2400" dirty="0">
              <a:latin typeface="Trebuchet MS" pitchFamily="34" charset="0"/>
              <a:ea typeface="MS PGothic" pitchFamily="34" charset="-128"/>
              <a:cs typeface="+mn-cs"/>
            </a:endParaRPr>
          </a:p>
        </p:txBody>
      </p:sp>
      <p:grpSp>
        <p:nvGrpSpPr>
          <p:cNvPr id="25" name="Group 24"/>
          <p:cNvGrpSpPr/>
          <p:nvPr/>
        </p:nvGrpSpPr>
        <p:grpSpPr>
          <a:xfrm rot="10800000">
            <a:off x="3425752" y="2294073"/>
            <a:ext cx="5718248" cy="2755559"/>
            <a:chOff x="38116" y="1201705"/>
            <a:chExt cx="5718248" cy="2296299"/>
          </a:xfrm>
          <a:solidFill>
            <a:srgbClr val="1991AC"/>
          </a:solidFill>
        </p:grpSpPr>
        <p:sp>
          <p:nvSpPr>
            <p:cNvPr id="26" name="Freeform 17"/>
            <p:cNvSpPr>
              <a:spLocks noEditPoints="1"/>
            </p:cNvSpPr>
            <p:nvPr/>
          </p:nvSpPr>
          <p:spPr bwMode="auto">
            <a:xfrm rot="2700000">
              <a:off x="3483858" y="1225499"/>
              <a:ext cx="2296299" cy="2248712"/>
            </a:xfrm>
            <a:custGeom>
              <a:avLst/>
              <a:gdLst/>
              <a:ahLst/>
              <a:cxnLst>
                <a:cxn ang="0">
                  <a:pos x="68" y="237"/>
                </a:cxn>
                <a:cxn ang="0">
                  <a:pos x="232" y="73"/>
                </a:cxn>
                <a:cxn ang="0">
                  <a:pos x="298" y="87"/>
                </a:cxn>
                <a:cxn ang="0">
                  <a:pos x="270" y="115"/>
                </a:cxn>
                <a:cxn ang="0">
                  <a:pos x="385" y="116"/>
                </a:cxn>
                <a:cxn ang="0">
                  <a:pos x="386" y="0"/>
                </a:cxn>
                <a:cxn ang="0">
                  <a:pos x="348" y="37"/>
                </a:cxn>
                <a:cxn ang="0">
                  <a:pos x="232" y="5"/>
                </a:cxn>
                <a:cxn ang="0">
                  <a:pos x="0" y="237"/>
                </a:cxn>
                <a:cxn ang="0">
                  <a:pos x="49" y="378"/>
                </a:cxn>
                <a:cxn ang="0">
                  <a:pos x="97" y="330"/>
                </a:cxn>
                <a:cxn ang="0">
                  <a:pos x="68" y="237"/>
                </a:cxn>
                <a:cxn ang="0">
                  <a:pos x="68" y="237"/>
                </a:cxn>
                <a:cxn ang="0">
                  <a:pos x="68" y="237"/>
                </a:cxn>
              </a:cxnLst>
              <a:rect l="0" t="0" r="r" b="b"/>
              <a:pathLst>
                <a:path w="386" h="378">
                  <a:moveTo>
                    <a:pt x="68" y="237"/>
                  </a:moveTo>
                  <a:cubicBezTo>
                    <a:pt x="68" y="146"/>
                    <a:pt x="141" y="73"/>
                    <a:pt x="232" y="73"/>
                  </a:cubicBezTo>
                  <a:cubicBezTo>
                    <a:pt x="255" y="73"/>
                    <a:pt x="278" y="78"/>
                    <a:pt x="298" y="87"/>
                  </a:cubicBezTo>
                  <a:cubicBezTo>
                    <a:pt x="270" y="115"/>
                    <a:pt x="270" y="115"/>
                    <a:pt x="270" y="115"/>
                  </a:cubicBezTo>
                  <a:cubicBezTo>
                    <a:pt x="385" y="116"/>
                    <a:pt x="385" y="116"/>
                    <a:pt x="385" y="116"/>
                  </a:cubicBezTo>
                  <a:cubicBezTo>
                    <a:pt x="386" y="0"/>
                    <a:pt x="386" y="0"/>
                    <a:pt x="386" y="0"/>
                  </a:cubicBezTo>
                  <a:cubicBezTo>
                    <a:pt x="348" y="37"/>
                    <a:pt x="348" y="37"/>
                    <a:pt x="348" y="37"/>
                  </a:cubicBezTo>
                  <a:cubicBezTo>
                    <a:pt x="314" y="17"/>
                    <a:pt x="274" y="5"/>
                    <a:pt x="232" y="5"/>
                  </a:cubicBezTo>
                  <a:cubicBezTo>
                    <a:pt x="104" y="5"/>
                    <a:pt x="0" y="109"/>
                    <a:pt x="0" y="237"/>
                  </a:cubicBezTo>
                  <a:cubicBezTo>
                    <a:pt x="0" y="290"/>
                    <a:pt x="19" y="339"/>
                    <a:pt x="49" y="378"/>
                  </a:cubicBezTo>
                  <a:cubicBezTo>
                    <a:pt x="97" y="330"/>
                    <a:pt x="97" y="330"/>
                    <a:pt x="97" y="330"/>
                  </a:cubicBezTo>
                  <a:cubicBezTo>
                    <a:pt x="78" y="304"/>
                    <a:pt x="68" y="271"/>
                    <a:pt x="68" y="237"/>
                  </a:cubicBezTo>
                  <a:close/>
                  <a:moveTo>
                    <a:pt x="68" y="237"/>
                  </a:moveTo>
                  <a:cubicBezTo>
                    <a:pt x="68" y="237"/>
                    <a:pt x="68" y="237"/>
                    <a:pt x="68" y="237"/>
                  </a:cubicBezTo>
                </a:path>
              </a:pathLst>
            </a:custGeom>
            <a:solidFill>
              <a:schemeClr val="bg1">
                <a:lumMod val="50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262626"/>
                </a:solidFill>
                <a:effectLst/>
                <a:uLnTx/>
                <a:uFillTx/>
                <a:latin typeface="Roboto Condensed"/>
              </a:endParaRPr>
            </a:p>
          </p:txBody>
        </p:sp>
        <p:sp>
          <p:nvSpPr>
            <p:cNvPr id="27" name="Rectangle 26"/>
            <p:cNvSpPr/>
            <p:nvPr/>
          </p:nvSpPr>
          <p:spPr>
            <a:xfrm>
              <a:off x="38116" y="2184238"/>
              <a:ext cx="3543284" cy="352425"/>
            </a:xfrm>
            <a:prstGeom prst="rect">
              <a:avLst/>
            </a:prstGeom>
            <a:solidFill>
              <a:schemeClr val="bg1">
                <a:lumMod val="50000"/>
              </a:schemeClr>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FFFFFF"/>
                </a:solidFill>
                <a:effectLst/>
                <a:uLnTx/>
                <a:uFillTx/>
                <a:latin typeface="Roboto Condensed"/>
                <a:ea typeface="+mn-ea"/>
              </a:endParaRPr>
            </a:p>
          </p:txBody>
        </p:sp>
      </p:grpSp>
      <p:sp>
        <p:nvSpPr>
          <p:cNvPr id="28" name="Oval 27"/>
          <p:cNvSpPr/>
          <p:nvPr/>
        </p:nvSpPr>
        <p:spPr>
          <a:xfrm>
            <a:off x="6900154" y="3014561"/>
            <a:ext cx="982493" cy="1178992"/>
          </a:xfrm>
          <a:prstGeom prst="ellipse">
            <a:avLst/>
          </a:prstGeom>
          <a:solidFill>
            <a:schemeClr val="bg1">
              <a:lumMod val="85000"/>
            </a:schemeClr>
          </a:solidFill>
          <a:ln w="57150" cap="flat" cmpd="sng" algn="ctr">
            <a:solidFill>
              <a:schemeClr val="bg1">
                <a:lumMod val="65000"/>
              </a:schemeClr>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FFFFFF"/>
              </a:solidFill>
              <a:effectLst/>
              <a:uLnTx/>
              <a:uFillTx/>
              <a:latin typeface="Roboto Condensed"/>
              <a:ea typeface="+mn-ea"/>
            </a:endParaRPr>
          </a:p>
        </p:txBody>
      </p:sp>
      <p:grpSp>
        <p:nvGrpSpPr>
          <p:cNvPr id="29" name="Group 28"/>
          <p:cNvGrpSpPr/>
          <p:nvPr/>
        </p:nvGrpSpPr>
        <p:grpSpPr>
          <a:xfrm>
            <a:off x="0" y="1400273"/>
            <a:ext cx="5756364" cy="2755559"/>
            <a:chOff x="0" y="1201705"/>
            <a:chExt cx="5756364" cy="2296299"/>
          </a:xfrm>
        </p:grpSpPr>
        <p:sp>
          <p:nvSpPr>
            <p:cNvPr id="30" name="Freeform 17"/>
            <p:cNvSpPr>
              <a:spLocks noEditPoints="1"/>
            </p:cNvSpPr>
            <p:nvPr/>
          </p:nvSpPr>
          <p:spPr bwMode="auto">
            <a:xfrm rot="2700000">
              <a:off x="3483858" y="1225499"/>
              <a:ext cx="2296299" cy="2248712"/>
            </a:xfrm>
            <a:custGeom>
              <a:avLst/>
              <a:gdLst/>
              <a:ahLst/>
              <a:cxnLst>
                <a:cxn ang="0">
                  <a:pos x="68" y="237"/>
                </a:cxn>
                <a:cxn ang="0">
                  <a:pos x="232" y="73"/>
                </a:cxn>
                <a:cxn ang="0">
                  <a:pos x="298" y="87"/>
                </a:cxn>
                <a:cxn ang="0">
                  <a:pos x="270" y="115"/>
                </a:cxn>
                <a:cxn ang="0">
                  <a:pos x="385" y="116"/>
                </a:cxn>
                <a:cxn ang="0">
                  <a:pos x="386" y="0"/>
                </a:cxn>
                <a:cxn ang="0">
                  <a:pos x="348" y="37"/>
                </a:cxn>
                <a:cxn ang="0">
                  <a:pos x="232" y="5"/>
                </a:cxn>
                <a:cxn ang="0">
                  <a:pos x="0" y="237"/>
                </a:cxn>
                <a:cxn ang="0">
                  <a:pos x="49" y="378"/>
                </a:cxn>
                <a:cxn ang="0">
                  <a:pos x="97" y="330"/>
                </a:cxn>
                <a:cxn ang="0">
                  <a:pos x="68" y="237"/>
                </a:cxn>
                <a:cxn ang="0">
                  <a:pos x="68" y="237"/>
                </a:cxn>
                <a:cxn ang="0">
                  <a:pos x="68" y="237"/>
                </a:cxn>
              </a:cxnLst>
              <a:rect l="0" t="0" r="r" b="b"/>
              <a:pathLst>
                <a:path w="386" h="378">
                  <a:moveTo>
                    <a:pt x="68" y="237"/>
                  </a:moveTo>
                  <a:cubicBezTo>
                    <a:pt x="68" y="146"/>
                    <a:pt x="141" y="73"/>
                    <a:pt x="232" y="73"/>
                  </a:cubicBezTo>
                  <a:cubicBezTo>
                    <a:pt x="255" y="73"/>
                    <a:pt x="278" y="78"/>
                    <a:pt x="298" y="87"/>
                  </a:cubicBezTo>
                  <a:cubicBezTo>
                    <a:pt x="270" y="115"/>
                    <a:pt x="270" y="115"/>
                    <a:pt x="270" y="115"/>
                  </a:cubicBezTo>
                  <a:cubicBezTo>
                    <a:pt x="385" y="116"/>
                    <a:pt x="385" y="116"/>
                    <a:pt x="385" y="116"/>
                  </a:cubicBezTo>
                  <a:cubicBezTo>
                    <a:pt x="386" y="0"/>
                    <a:pt x="386" y="0"/>
                    <a:pt x="386" y="0"/>
                  </a:cubicBezTo>
                  <a:cubicBezTo>
                    <a:pt x="348" y="37"/>
                    <a:pt x="348" y="37"/>
                    <a:pt x="348" y="37"/>
                  </a:cubicBezTo>
                  <a:cubicBezTo>
                    <a:pt x="314" y="17"/>
                    <a:pt x="274" y="5"/>
                    <a:pt x="232" y="5"/>
                  </a:cubicBezTo>
                  <a:cubicBezTo>
                    <a:pt x="104" y="5"/>
                    <a:pt x="0" y="109"/>
                    <a:pt x="0" y="237"/>
                  </a:cubicBezTo>
                  <a:cubicBezTo>
                    <a:pt x="0" y="290"/>
                    <a:pt x="19" y="339"/>
                    <a:pt x="49" y="378"/>
                  </a:cubicBezTo>
                  <a:cubicBezTo>
                    <a:pt x="97" y="330"/>
                    <a:pt x="97" y="330"/>
                    <a:pt x="97" y="330"/>
                  </a:cubicBezTo>
                  <a:cubicBezTo>
                    <a:pt x="78" y="304"/>
                    <a:pt x="68" y="271"/>
                    <a:pt x="68" y="237"/>
                  </a:cubicBezTo>
                  <a:close/>
                  <a:moveTo>
                    <a:pt x="68" y="237"/>
                  </a:moveTo>
                  <a:cubicBezTo>
                    <a:pt x="68" y="237"/>
                    <a:pt x="68" y="237"/>
                    <a:pt x="68" y="237"/>
                  </a:cubicBezTo>
                </a:path>
              </a:pathLst>
            </a:custGeom>
            <a:solidFill>
              <a:schemeClr val="bg1">
                <a:lumMod val="75000"/>
              </a:scheme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262626"/>
                </a:solidFill>
                <a:effectLst/>
                <a:uLnTx/>
                <a:uFillTx/>
                <a:latin typeface="Roboto Condensed"/>
              </a:endParaRPr>
            </a:p>
          </p:txBody>
        </p:sp>
        <p:sp>
          <p:nvSpPr>
            <p:cNvPr id="31" name="Rectangle 30"/>
            <p:cNvSpPr/>
            <p:nvPr/>
          </p:nvSpPr>
          <p:spPr>
            <a:xfrm>
              <a:off x="0" y="2184236"/>
              <a:ext cx="3581400" cy="352425"/>
            </a:xfrm>
            <a:prstGeom prst="rect">
              <a:avLst/>
            </a:prstGeom>
            <a:solidFill>
              <a:schemeClr val="bg1">
                <a:lumMod val="75000"/>
              </a:schemeClr>
            </a:solidFill>
            <a:ln w="25400" cap="flat" cmpd="sng" algn="ctr">
              <a:no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FFFFFF"/>
                </a:solidFill>
                <a:effectLst/>
                <a:uLnTx/>
                <a:uFillTx/>
                <a:latin typeface="Roboto Condensed"/>
                <a:ea typeface="+mn-ea"/>
              </a:endParaRPr>
            </a:p>
          </p:txBody>
        </p:sp>
      </p:grpSp>
      <p:sp>
        <p:nvSpPr>
          <p:cNvPr id="32" name="Oval 31"/>
          <p:cNvSpPr/>
          <p:nvPr/>
        </p:nvSpPr>
        <p:spPr>
          <a:xfrm>
            <a:off x="1032668" y="2233669"/>
            <a:ext cx="982493" cy="1178992"/>
          </a:xfrm>
          <a:prstGeom prst="ellipse">
            <a:avLst/>
          </a:prstGeom>
          <a:solidFill>
            <a:schemeClr val="bg1">
              <a:lumMod val="50000"/>
            </a:schemeClr>
          </a:solidFill>
          <a:ln w="57150" cap="flat" cmpd="sng" algn="ctr">
            <a:solidFill>
              <a:schemeClr val="bg1">
                <a:lumMod val="85000"/>
              </a:schemeClr>
            </a:solidFill>
            <a:prstDash val="solid"/>
          </a:ln>
          <a:effectLst/>
        </p:spPr>
        <p:txBody>
          <a:bodyPr rtlCol="0" anchor="ctr"/>
          <a:lstStyle/>
          <a:p>
            <a:pPr marL="0" marR="0" lvl="0" indent="0" algn="ctr" defTabSz="1031626"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smtClean="0">
              <a:ln>
                <a:noFill/>
              </a:ln>
              <a:solidFill>
                <a:srgbClr val="FFFFFF"/>
              </a:solidFill>
              <a:effectLst/>
              <a:uLnTx/>
              <a:uFillTx/>
              <a:latin typeface="Roboto Condensed"/>
              <a:ea typeface="+mn-ea"/>
            </a:endParaRPr>
          </a:p>
        </p:txBody>
      </p:sp>
      <p:sp>
        <p:nvSpPr>
          <p:cNvPr id="44" name="Footer Text"/>
          <p:cNvSpPr txBox="1"/>
          <p:nvPr/>
        </p:nvSpPr>
        <p:spPr>
          <a:xfrm flipH="1">
            <a:off x="6644140" y="2644631"/>
            <a:ext cx="1524171" cy="246221"/>
          </a:xfrm>
          <a:prstGeom prst="rect">
            <a:avLst/>
          </a:prstGeom>
          <a:noFill/>
        </p:spPr>
        <p:txBody>
          <a:bodyPr wrap="square" lIns="0" tIns="0" rIns="0" bIns="0" rtlCol="0">
            <a:spAutoFit/>
          </a:bodyPr>
          <a:lstStyle/>
          <a:p>
            <a:pPr algn="ctr" defTabSz="1031626"/>
            <a:r>
              <a:rPr lang="en-US" sz="1600" b="1" dirty="0" smtClean="0">
                <a:solidFill>
                  <a:srgbClr val="1991AC"/>
                </a:solidFill>
                <a:latin typeface="Roboto Condensed"/>
              </a:rPr>
              <a:t>DEMAND</a:t>
            </a:r>
            <a:endParaRPr lang="en-US" sz="1100" dirty="0" smtClean="0">
              <a:solidFill>
                <a:srgbClr val="1991AC"/>
              </a:solidFill>
              <a:latin typeface="Roboto Condensed"/>
            </a:endParaRPr>
          </a:p>
        </p:txBody>
      </p:sp>
      <p:sp>
        <p:nvSpPr>
          <p:cNvPr id="45" name="Footer Text"/>
          <p:cNvSpPr txBox="1"/>
          <p:nvPr/>
        </p:nvSpPr>
        <p:spPr>
          <a:xfrm flipH="1">
            <a:off x="753379" y="1877433"/>
            <a:ext cx="1524171" cy="246221"/>
          </a:xfrm>
          <a:prstGeom prst="rect">
            <a:avLst/>
          </a:prstGeom>
          <a:noFill/>
        </p:spPr>
        <p:txBody>
          <a:bodyPr wrap="square" lIns="0" tIns="0" rIns="0" bIns="0" rtlCol="0">
            <a:spAutoFit/>
          </a:bodyPr>
          <a:lstStyle/>
          <a:p>
            <a:pPr algn="ctr" defTabSz="1031626"/>
            <a:r>
              <a:rPr lang="en-US" sz="1600" b="1" dirty="0" smtClean="0">
                <a:solidFill>
                  <a:srgbClr val="01A59E"/>
                </a:solidFill>
                <a:latin typeface="Roboto Condensed"/>
              </a:rPr>
              <a:t>SUPPLY</a:t>
            </a:r>
          </a:p>
        </p:txBody>
      </p:sp>
      <p:sp>
        <p:nvSpPr>
          <p:cNvPr id="47" name="TextBox 46"/>
          <p:cNvSpPr txBox="1"/>
          <p:nvPr/>
        </p:nvSpPr>
        <p:spPr>
          <a:xfrm>
            <a:off x="425641" y="3419929"/>
            <a:ext cx="2171127" cy="1615827"/>
          </a:xfrm>
          <a:prstGeom prst="rect">
            <a:avLst/>
          </a:prstGeom>
          <a:noFill/>
        </p:spPr>
        <p:txBody>
          <a:bodyPr wrap="square" rtlCol="0">
            <a:spAutoFit/>
          </a:bodyPr>
          <a:lstStyle/>
          <a:p>
            <a:pPr algn="ctr">
              <a:spcBef>
                <a:spcPts val="300"/>
              </a:spcBef>
            </a:pPr>
            <a:r>
              <a:rPr lang="en-US" sz="1200" b="1" dirty="0">
                <a:solidFill>
                  <a:srgbClr val="01A59E"/>
                </a:solidFill>
                <a:latin typeface="Century Gothic" panose="020B0502020202020204" pitchFamily="34" charset="0"/>
              </a:rPr>
              <a:t>Device Makers</a:t>
            </a:r>
          </a:p>
          <a:p>
            <a:pPr algn="ctr">
              <a:spcBef>
                <a:spcPts val="300"/>
              </a:spcBef>
            </a:pPr>
            <a:r>
              <a:rPr lang="en-US" sz="1200" b="1" dirty="0">
                <a:solidFill>
                  <a:srgbClr val="01A59E"/>
                </a:solidFill>
                <a:latin typeface="Century Gothic" panose="020B0502020202020204" pitchFamily="34" charset="0"/>
              </a:rPr>
              <a:t>Analytics Providers</a:t>
            </a:r>
          </a:p>
          <a:p>
            <a:pPr algn="ctr">
              <a:spcBef>
                <a:spcPts val="300"/>
              </a:spcBef>
            </a:pPr>
            <a:r>
              <a:rPr lang="en-US" sz="1200" b="1" dirty="0">
                <a:solidFill>
                  <a:srgbClr val="01A59E"/>
                </a:solidFill>
                <a:latin typeface="Century Gothic" panose="020B0502020202020204" pitchFamily="34" charset="0"/>
              </a:rPr>
              <a:t>Network providers</a:t>
            </a:r>
          </a:p>
          <a:p>
            <a:pPr algn="ctr">
              <a:spcBef>
                <a:spcPts val="300"/>
              </a:spcBef>
            </a:pPr>
            <a:r>
              <a:rPr lang="en-US" sz="1200" b="1" dirty="0">
                <a:solidFill>
                  <a:srgbClr val="01A59E"/>
                </a:solidFill>
                <a:latin typeface="Century Gothic" panose="020B0502020202020204" pitchFamily="34" charset="0"/>
              </a:rPr>
              <a:t>App Developers</a:t>
            </a:r>
          </a:p>
          <a:p>
            <a:pPr algn="ctr">
              <a:spcBef>
                <a:spcPts val="300"/>
              </a:spcBef>
            </a:pPr>
            <a:r>
              <a:rPr lang="en-US" sz="1200" b="1" dirty="0">
                <a:solidFill>
                  <a:srgbClr val="01A59E"/>
                </a:solidFill>
                <a:latin typeface="Century Gothic" panose="020B0502020202020204" pitchFamily="34" charset="0"/>
              </a:rPr>
              <a:t>Cloud Providers</a:t>
            </a:r>
          </a:p>
          <a:p>
            <a:pPr algn="ctr">
              <a:spcBef>
                <a:spcPts val="300"/>
              </a:spcBef>
            </a:pPr>
            <a:r>
              <a:rPr lang="en-US" sz="1200" b="1" dirty="0">
                <a:solidFill>
                  <a:srgbClr val="01A59E"/>
                </a:solidFill>
                <a:latin typeface="Century Gothic" panose="020B0502020202020204" pitchFamily="34" charset="0"/>
              </a:rPr>
              <a:t>System Integrators</a:t>
            </a:r>
          </a:p>
          <a:p>
            <a:pPr algn="ctr">
              <a:spcBef>
                <a:spcPts val="300"/>
              </a:spcBef>
            </a:pPr>
            <a:r>
              <a:rPr lang="en-US" sz="1200" b="1" dirty="0">
                <a:solidFill>
                  <a:srgbClr val="01A59E"/>
                </a:solidFill>
                <a:latin typeface="Century Gothic" panose="020B0502020202020204" pitchFamily="34" charset="0"/>
              </a:rPr>
              <a:t>Security Providers</a:t>
            </a:r>
            <a:endParaRPr lang="en-MY" sz="1200" b="1" dirty="0">
              <a:solidFill>
                <a:srgbClr val="01A59E"/>
              </a:solidFill>
              <a:latin typeface="Century Gothic" panose="020B0502020202020204" pitchFamily="34" charset="0"/>
            </a:endParaRPr>
          </a:p>
        </p:txBody>
      </p:sp>
      <p:sp>
        <p:nvSpPr>
          <p:cNvPr id="48" name="TextBox 47"/>
          <p:cNvSpPr txBox="1"/>
          <p:nvPr/>
        </p:nvSpPr>
        <p:spPr>
          <a:xfrm>
            <a:off x="6539187" y="4239554"/>
            <a:ext cx="1646684" cy="723275"/>
          </a:xfrm>
          <a:prstGeom prst="rect">
            <a:avLst/>
          </a:prstGeom>
          <a:noFill/>
        </p:spPr>
        <p:txBody>
          <a:bodyPr wrap="square" rtlCol="0">
            <a:spAutoFit/>
          </a:bodyPr>
          <a:lstStyle/>
          <a:p>
            <a:pPr lvl="0" algn="ctr">
              <a:spcBef>
                <a:spcPts val="300"/>
              </a:spcBef>
            </a:pPr>
            <a:r>
              <a:rPr lang="en-US" sz="1200" b="1" dirty="0" smtClean="0">
                <a:solidFill>
                  <a:srgbClr val="1991AC"/>
                </a:solidFill>
                <a:latin typeface="Century Gothic" panose="020B0502020202020204" pitchFamily="34" charset="0"/>
              </a:rPr>
              <a:t>Pilot Projects</a:t>
            </a:r>
          </a:p>
          <a:p>
            <a:pPr lvl="0" algn="ctr">
              <a:spcBef>
                <a:spcPts val="300"/>
              </a:spcBef>
            </a:pPr>
            <a:r>
              <a:rPr lang="en-US" sz="1200" b="1" dirty="0" smtClean="0">
                <a:solidFill>
                  <a:srgbClr val="1991AC"/>
                </a:solidFill>
                <a:latin typeface="Century Gothic" panose="020B0502020202020204" pitchFamily="34" charset="0"/>
              </a:rPr>
              <a:t>Use Cases</a:t>
            </a:r>
          </a:p>
          <a:p>
            <a:pPr lvl="0" algn="ctr">
              <a:spcBef>
                <a:spcPts val="300"/>
              </a:spcBef>
            </a:pPr>
            <a:r>
              <a:rPr lang="en-US" sz="1200" b="1" dirty="0" smtClean="0">
                <a:solidFill>
                  <a:srgbClr val="1991AC"/>
                </a:solidFill>
                <a:latin typeface="Century Gothic" panose="020B0502020202020204" pitchFamily="34" charset="0"/>
              </a:rPr>
              <a:t>Test-beds</a:t>
            </a:r>
            <a:endParaRPr lang="en-US" sz="1200" b="1" dirty="0">
              <a:solidFill>
                <a:srgbClr val="1991AC"/>
              </a:solidFill>
              <a:latin typeface="Century Gothic" panose="020B0502020202020204" pitchFamily="34" charset="0"/>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3647" y="3278430"/>
            <a:ext cx="581914" cy="6375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044" y="2514709"/>
            <a:ext cx="581282" cy="636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0970" y="2555350"/>
            <a:ext cx="1509485" cy="12982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309586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43"/>
          <p:cNvSpPr/>
          <p:nvPr/>
        </p:nvSpPr>
        <p:spPr>
          <a:xfrm>
            <a:off x="155575" y="6019800"/>
            <a:ext cx="8966554"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MY">
              <a:solidFill>
                <a:prstClr val="black"/>
              </a:solidFill>
            </a:endParaRPr>
          </a:p>
        </p:txBody>
      </p:sp>
      <p:sp>
        <p:nvSpPr>
          <p:cNvPr id="78" name="Rectangle 77"/>
          <p:cNvSpPr/>
          <p:nvPr/>
        </p:nvSpPr>
        <p:spPr>
          <a:xfrm>
            <a:off x="225723" y="3679758"/>
            <a:ext cx="2424099" cy="3007246"/>
          </a:xfrm>
          <a:prstGeom prst="rect">
            <a:avLst/>
          </a:prstGeom>
          <a:solidFill>
            <a:schemeClr val="bg1"/>
          </a:solidFill>
          <a:ln w="3175">
            <a:solidFill>
              <a:schemeClr val="accent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228600" rtlCol="0" anchor="t"/>
          <a:lstStyle/>
          <a:p>
            <a:pPr>
              <a:lnSpc>
                <a:spcPct val="50000"/>
              </a:lnSpc>
            </a:pPr>
            <a:r>
              <a:rPr lang="en-US" b="1" dirty="0">
                <a:solidFill>
                  <a:prstClr val="white"/>
                </a:solidFill>
                <a:latin typeface="Arial Black" pitchFamily="34" charset="0"/>
                <a:cs typeface="Arial" pitchFamily="34" charset="0"/>
              </a:rPr>
              <a:t>  </a:t>
            </a:r>
            <a:endParaRPr lang="en-US" dirty="0">
              <a:solidFill>
                <a:prstClr val="white"/>
              </a:solidFill>
            </a:endParaRPr>
          </a:p>
        </p:txBody>
      </p:sp>
      <p:sp>
        <p:nvSpPr>
          <p:cNvPr id="45" name="Rectangle 44"/>
          <p:cNvSpPr/>
          <p:nvPr/>
        </p:nvSpPr>
        <p:spPr>
          <a:xfrm>
            <a:off x="3182435" y="3663500"/>
            <a:ext cx="1585690" cy="3007246"/>
          </a:xfrm>
          <a:prstGeom prst="rect">
            <a:avLst/>
          </a:prstGeom>
          <a:solidFill>
            <a:schemeClr val="bg1"/>
          </a:solidFill>
          <a:ln w="3175">
            <a:solidFill>
              <a:schemeClr val="accent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228600" rtlCol="0" anchor="t"/>
          <a:lstStyle/>
          <a:p>
            <a:pPr>
              <a:lnSpc>
                <a:spcPct val="50000"/>
              </a:lnSpc>
            </a:pPr>
            <a:r>
              <a:rPr lang="en-US" b="1" dirty="0">
                <a:solidFill>
                  <a:prstClr val="white"/>
                </a:solidFill>
                <a:latin typeface="Arial Black" pitchFamily="34" charset="0"/>
                <a:cs typeface="Arial" pitchFamily="34" charset="0"/>
              </a:rPr>
              <a:t>  </a:t>
            </a:r>
            <a:endParaRPr lang="en-US" dirty="0">
              <a:solidFill>
                <a:prstClr val="white"/>
              </a:solidFill>
            </a:endParaRPr>
          </a:p>
        </p:txBody>
      </p:sp>
      <p:sp>
        <p:nvSpPr>
          <p:cNvPr id="59" name="Rectangle 58"/>
          <p:cNvSpPr/>
          <p:nvPr/>
        </p:nvSpPr>
        <p:spPr>
          <a:xfrm>
            <a:off x="5713504" y="3679612"/>
            <a:ext cx="3157365" cy="2991134"/>
          </a:xfrm>
          <a:prstGeom prst="rect">
            <a:avLst/>
          </a:prstGeom>
          <a:solidFill>
            <a:schemeClr val="bg1">
              <a:lumMod val="95000"/>
            </a:schemeClr>
          </a:solidFill>
          <a:ln w="3175">
            <a:solidFill>
              <a:schemeClr val="accent4"/>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228600" rtlCol="0" anchor="t"/>
          <a:lstStyle/>
          <a:p>
            <a:pPr>
              <a:lnSpc>
                <a:spcPct val="50000"/>
              </a:lnSpc>
            </a:pPr>
            <a:r>
              <a:rPr lang="en-US" b="1" dirty="0">
                <a:solidFill>
                  <a:prstClr val="white"/>
                </a:solidFill>
                <a:latin typeface="Arial Black" pitchFamily="34" charset="0"/>
                <a:cs typeface="Arial" pitchFamily="34" charset="0"/>
              </a:rPr>
              <a:t>  </a:t>
            </a:r>
            <a:endParaRPr lang="en-US" dirty="0">
              <a:solidFill>
                <a:prstClr val="white"/>
              </a:solidFill>
            </a:endParaRPr>
          </a:p>
        </p:txBody>
      </p:sp>
      <p:sp>
        <p:nvSpPr>
          <p:cNvPr id="65" name="Rectangle 64"/>
          <p:cNvSpPr/>
          <p:nvPr/>
        </p:nvSpPr>
        <p:spPr>
          <a:xfrm>
            <a:off x="5961813" y="3788742"/>
            <a:ext cx="2754676" cy="369332"/>
          </a:xfrm>
          <a:prstGeom prst="rect">
            <a:avLst/>
          </a:prstGeom>
        </p:spPr>
        <p:txBody>
          <a:bodyPr wrap="square">
            <a:spAutoFit/>
          </a:bodyPr>
          <a:lstStyle/>
          <a:p>
            <a:pPr algn="ctr">
              <a:defRPr/>
            </a:pPr>
            <a:r>
              <a:rPr lang="en-US" b="1" dirty="0">
                <a:solidFill>
                  <a:prstClr val="black"/>
                </a:solidFill>
                <a:latin typeface="Century Gothic" pitchFamily="34" charset="0"/>
              </a:rPr>
              <a:t>POTENTIAL SOLUTIONS</a:t>
            </a:r>
          </a:p>
        </p:txBody>
      </p:sp>
      <p:graphicFrame>
        <p:nvGraphicFramePr>
          <p:cNvPr id="10" name="Table 9"/>
          <p:cNvGraphicFramePr>
            <a:graphicFrameLocks noGrp="1"/>
          </p:cNvGraphicFramePr>
          <p:nvPr>
            <p:extLst>
              <p:ext uri="{D42A27DB-BD31-4B8C-83A1-F6EECF244321}">
                <p14:modId xmlns:p14="http://schemas.microsoft.com/office/powerpoint/2010/main" val="859321085"/>
              </p:ext>
            </p:extLst>
          </p:nvPr>
        </p:nvGraphicFramePr>
        <p:xfrm>
          <a:off x="5854534" y="4255177"/>
          <a:ext cx="2909458" cy="2554536"/>
        </p:xfrm>
        <a:graphic>
          <a:graphicData uri="http://schemas.openxmlformats.org/drawingml/2006/table">
            <a:tbl>
              <a:tblPr firstRow="1" bandRow="1">
                <a:effectLst>
                  <a:outerShdw blurRad="50800" dist="38100" dir="5400000" algn="t" rotWithShape="0">
                    <a:prstClr val="black">
                      <a:alpha val="40000"/>
                    </a:prstClr>
                  </a:outerShdw>
                </a:effectLst>
                <a:tableStyleId>{2D5ABB26-0587-4C30-8999-92F81FD0307C}</a:tableStyleId>
              </a:tblPr>
              <a:tblGrid>
                <a:gridCol w="402083"/>
                <a:gridCol w="2507375"/>
              </a:tblGrid>
              <a:tr h="536448">
                <a:tc>
                  <a:txBody>
                    <a:bodyPr/>
                    <a:lstStyle/>
                    <a:p>
                      <a:pPr marL="0" indent="0" algn="l">
                        <a:buFont typeface="Wingdings" panose="05000000000000000000" pitchFamily="2" charset="2"/>
                        <a:buNone/>
                      </a:pPr>
                      <a:endParaRPr lang="en-MY" sz="1400" dirty="0">
                        <a:latin typeface="Century Gothic" panose="020B0502020202020204" pitchFamily="34" charset="0"/>
                      </a:endParaRPr>
                    </a:p>
                  </a:txBody>
                  <a:tcPr marT="54864" marB="54864" anchor="ctr">
                    <a:noFill/>
                  </a:tcPr>
                </a:tc>
                <a:tc>
                  <a:txBody>
                    <a:bodyPr/>
                    <a:lstStyle/>
                    <a:p>
                      <a:pPr marL="0" indent="0" algn="l">
                        <a:buFont typeface="Wingdings" panose="05000000000000000000" pitchFamily="2" charset="2"/>
                        <a:buNone/>
                      </a:pPr>
                      <a:r>
                        <a:rPr lang="en-US" sz="1400" dirty="0" smtClean="0">
                          <a:latin typeface="Century Gothic" panose="020B0502020202020204" pitchFamily="34" charset="0"/>
                        </a:rPr>
                        <a:t>Automated</a:t>
                      </a:r>
                      <a:r>
                        <a:rPr lang="en-US" sz="1400" baseline="0" dirty="0" smtClean="0">
                          <a:latin typeface="Century Gothic" panose="020B0502020202020204" pitchFamily="34" charset="0"/>
                        </a:rPr>
                        <a:t> Coagulant Mixing</a:t>
                      </a:r>
                      <a:endParaRPr lang="en-MY" sz="1400" dirty="0">
                        <a:latin typeface="Century Gothic" panose="020B0502020202020204" pitchFamily="34" charset="0"/>
                      </a:endParaRPr>
                    </a:p>
                  </a:txBody>
                  <a:tcPr marT="54864" marB="54864" anchor="ctr">
                    <a:noFill/>
                  </a:tcPr>
                </a:tc>
              </a:tr>
              <a:tr h="384360">
                <a:tc>
                  <a:txBody>
                    <a:bodyPr/>
                    <a:lstStyle/>
                    <a:p>
                      <a:pPr marL="0" indent="0" algn="l">
                        <a:buFont typeface="Wingdings" panose="05000000000000000000" pitchFamily="2" charset="2"/>
                        <a:buNone/>
                      </a:pPr>
                      <a:endParaRPr lang="en-MY" sz="1400" dirty="0">
                        <a:latin typeface="Century Gothic" panose="020B0502020202020204" pitchFamily="34" charset="0"/>
                      </a:endParaRPr>
                    </a:p>
                  </a:txBody>
                  <a:tcPr marT="54864" marB="54864" anchor="ctr">
                    <a:noFill/>
                  </a:tcPr>
                </a:tc>
                <a:tc>
                  <a:txBody>
                    <a:bodyPr/>
                    <a:lstStyle/>
                    <a:p>
                      <a:pPr marL="0" indent="0" algn="l">
                        <a:buFont typeface="Wingdings" panose="05000000000000000000" pitchFamily="2" charset="2"/>
                        <a:buNone/>
                      </a:pPr>
                      <a:r>
                        <a:rPr lang="en-US" sz="1400" dirty="0" smtClean="0">
                          <a:latin typeface="Century Gothic" panose="020B0502020202020204" pitchFamily="34" charset="0"/>
                        </a:rPr>
                        <a:t>Predictive Maintenance</a:t>
                      </a:r>
                      <a:endParaRPr lang="en-MY" sz="1400" dirty="0">
                        <a:latin typeface="Century Gothic" panose="020B0502020202020204" pitchFamily="34" charset="0"/>
                      </a:endParaRPr>
                    </a:p>
                  </a:txBody>
                  <a:tcPr marT="54864" marB="54864" anchor="ctr">
                    <a:noFill/>
                  </a:tcPr>
                </a:tc>
              </a:tr>
              <a:tr h="536448">
                <a:tc>
                  <a:txBody>
                    <a:bodyPr/>
                    <a:lstStyle/>
                    <a:p>
                      <a:pPr marL="0" indent="0" algn="l">
                        <a:buFont typeface="Wingdings" panose="05000000000000000000" pitchFamily="2" charset="2"/>
                        <a:buNone/>
                      </a:pPr>
                      <a:endParaRPr lang="en-MY" sz="1400" dirty="0">
                        <a:latin typeface="Century Gothic" panose="020B0502020202020204" pitchFamily="34" charset="0"/>
                      </a:endParaRPr>
                    </a:p>
                  </a:txBody>
                  <a:tcPr marT="54864" marB="54864" anchor="ctr">
                    <a:noFill/>
                  </a:tcPr>
                </a:tc>
                <a:tc>
                  <a:txBody>
                    <a:bodyPr/>
                    <a:lstStyle/>
                    <a:p>
                      <a:pPr marL="0" indent="0" algn="l">
                        <a:buFont typeface="Wingdings" panose="05000000000000000000" pitchFamily="2" charset="2"/>
                        <a:buNone/>
                      </a:pPr>
                      <a:r>
                        <a:rPr lang="en-US" sz="1400" dirty="0" smtClean="0">
                          <a:latin typeface="Century Gothic" panose="020B0502020202020204" pitchFamily="34" charset="0"/>
                        </a:rPr>
                        <a:t>Vision Inspection</a:t>
                      </a:r>
                      <a:r>
                        <a:rPr lang="en-US" sz="1400" baseline="0" dirty="0" smtClean="0">
                          <a:latin typeface="Century Gothic" panose="020B0502020202020204" pitchFamily="34" charset="0"/>
                        </a:rPr>
                        <a:t> and Analytics</a:t>
                      </a:r>
                      <a:endParaRPr lang="en-MY" sz="1400" dirty="0">
                        <a:latin typeface="Century Gothic" panose="020B0502020202020204" pitchFamily="34" charset="0"/>
                      </a:endParaRPr>
                    </a:p>
                  </a:txBody>
                  <a:tcPr marT="54864" marB="54864" anchor="ctr">
                    <a:noFill/>
                  </a:tcPr>
                </a:tc>
              </a:tr>
              <a:tr h="548640">
                <a:tc>
                  <a:txBody>
                    <a:bodyPr/>
                    <a:lstStyle/>
                    <a:p>
                      <a:pPr marL="0" indent="0" algn="l">
                        <a:buFont typeface="Wingdings" panose="05000000000000000000" pitchFamily="2" charset="2"/>
                        <a:buNone/>
                      </a:pPr>
                      <a:endParaRPr lang="en-MY" sz="1400" dirty="0">
                        <a:latin typeface="Century Gothic" panose="020B0502020202020204" pitchFamily="34" charset="0"/>
                      </a:endParaRPr>
                    </a:p>
                  </a:txBody>
                  <a:tcPr marT="54864" marB="54864" anchor="ctr">
                    <a:noFill/>
                  </a:tcPr>
                </a:tc>
                <a:tc>
                  <a:txBody>
                    <a:bodyPr/>
                    <a:lstStyle/>
                    <a:p>
                      <a:pPr marL="0" indent="0" algn="l">
                        <a:buFont typeface="Wingdings" panose="05000000000000000000" pitchFamily="2" charset="2"/>
                        <a:buNone/>
                      </a:pPr>
                      <a:r>
                        <a:rPr lang="en-US" sz="1400" dirty="0" smtClean="0">
                          <a:latin typeface="Century Gothic" panose="020B0502020202020204" pitchFamily="34" charset="0"/>
                        </a:rPr>
                        <a:t>Integrated</a:t>
                      </a:r>
                      <a:r>
                        <a:rPr lang="en-US" sz="1400" baseline="0" dirty="0" smtClean="0">
                          <a:latin typeface="Century Gothic" panose="020B0502020202020204" pitchFamily="34" charset="0"/>
                        </a:rPr>
                        <a:t> Machine Communications</a:t>
                      </a:r>
                      <a:endParaRPr lang="en-MY" sz="1400" dirty="0">
                        <a:latin typeface="Century Gothic" panose="020B0502020202020204" pitchFamily="34" charset="0"/>
                      </a:endParaRPr>
                    </a:p>
                  </a:txBody>
                  <a:tcPr marT="54864" marB="54864" anchor="ctr">
                    <a:noFill/>
                  </a:tcPr>
                </a:tc>
              </a:tr>
              <a:tr h="548640">
                <a:tc>
                  <a:txBody>
                    <a:bodyPr/>
                    <a:lstStyle/>
                    <a:p>
                      <a:pPr marL="0" indent="0" algn="l">
                        <a:buFont typeface="Wingdings" panose="05000000000000000000" pitchFamily="2" charset="2"/>
                        <a:buNone/>
                      </a:pPr>
                      <a:endParaRPr lang="en-MY" sz="1400" dirty="0">
                        <a:latin typeface="Century Gothic" panose="020B0502020202020204" pitchFamily="34" charset="0"/>
                      </a:endParaRPr>
                    </a:p>
                  </a:txBody>
                  <a:tcPr marT="54864" marB="54864" anchor="ctr">
                    <a:noFill/>
                  </a:tcPr>
                </a:tc>
                <a:tc>
                  <a:txBody>
                    <a:bodyPr/>
                    <a:lstStyle/>
                    <a:p>
                      <a:pPr marL="0" indent="0" algn="l">
                        <a:buFont typeface="Wingdings" panose="05000000000000000000" pitchFamily="2" charset="2"/>
                        <a:buNone/>
                      </a:pPr>
                      <a:r>
                        <a:rPr lang="en-US" sz="1400" dirty="0" smtClean="0">
                          <a:latin typeface="Century Gothic" panose="020B0502020202020204" pitchFamily="34" charset="0"/>
                        </a:rPr>
                        <a:t>Smart Connected Supply Chain</a:t>
                      </a:r>
                      <a:endParaRPr lang="en-MY" sz="1400" dirty="0">
                        <a:latin typeface="Century Gothic" panose="020B0502020202020204" pitchFamily="34" charset="0"/>
                      </a:endParaRPr>
                    </a:p>
                  </a:txBody>
                  <a:tcPr marT="54864" marB="54864" anchor="ctr">
                    <a:noFill/>
                  </a:tcPr>
                </a:tc>
              </a:tr>
            </a:tbl>
          </a:graphicData>
        </a:graphic>
      </p:graphicFrame>
      <p:sp>
        <p:nvSpPr>
          <p:cNvPr id="2" name="Rectangle 1"/>
          <p:cNvSpPr/>
          <p:nvPr/>
        </p:nvSpPr>
        <p:spPr>
          <a:xfrm>
            <a:off x="-43622" y="1070872"/>
            <a:ext cx="9187623" cy="2463222"/>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prstClr val="white"/>
              </a:solidFill>
            </a:endParaRPr>
          </a:p>
        </p:txBody>
      </p:sp>
      <p:sp>
        <p:nvSpPr>
          <p:cNvPr id="3" name="Rectangle 2"/>
          <p:cNvSpPr/>
          <p:nvPr/>
        </p:nvSpPr>
        <p:spPr>
          <a:xfrm>
            <a:off x="77144" y="1213766"/>
            <a:ext cx="5001533" cy="2176248"/>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sz="2000">
              <a:solidFill>
                <a:prstClr val="white"/>
              </a:solidFill>
            </a:endParaRPr>
          </a:p>
        </p:txBody>
      </p:sp>
      <p:sp>
        <p:nvSpPr>
          <p:cNvPr id="18" name="Rectangle 17"/>
          <p:cNvSpPr/>
          <p:nvPr/>
        </p:nvSpPr>
        <p:spPr>
          <a:xfrm>
            <a:off x="56876" y="1205147"/>
            <a:ext cx="5125979" cy="1862048"/>
          </a:xfrm>
          <a:prstGeom prst="rect">
            <a:avLst/>
          </a:prstGeom>
        </p:spPr>
        <p:txBody>
          <a:bodyPr wrap="square">
            <a:spAutoFit/>
          </a:bodyPr>
          <a:lstStyle/>
          <a:p>
            <a:pPr>
              <a:spcBef>
                <a:spcPct val="0"/>
              </a:spcBef>
              <a:defRPr/>
            </a:pPr>
            <a:r>
              <a:rPr lang="en-US" altLang="en-US" sz="1600" b="1" dirty="0">
                <a:solidFill>
                  <a:prstClr val="black"/>
                </a:solidFill>
                <a:latin typeface="Century Gothic" panose="020B0502020202020204" pitchFamily="34" charset="0"/>
                <a:cs typeface="Segoe UI" pitchFamily="34" charset="0"/>
              </a:rPr>
              <a:t>OBJECTIVES AND IMPACT</a:t>
            </a:r>
            <a:endParaRPr lang="en-US" altLang="en-US" sz="1600" dirty="0">
              <a:solidFill>
                <a:prstClr val="black"/>
              </a:solidFill>
              <a:latin typeface="Century Gothic" panose="020B0502020202020204" pitchFamily="34" charset="0"/>
              <a:cs typeface="Segoe UI" pitchFamily="34" charset="0"/>
            </a:endParaRPr>
          </a:p>
          <a:p>
            <a:pPr marL="274638" indent="-274638">
              <a:spcBef>
                <a:spcPts val="600"/>
              </a:spcBef>
              <a:buFont typeface="Courier New" panose="02070309020205020404" pitchFamily="49" charset="0"/>
              <a:buChar char="o"/>
              <a:defRPr/>
            </a:pPr>
            <a:r>
              <a:rPr lang="en-US" altLang="en-US" sz="1400" dirty="0">
                <a:solidFill>
                  <a:prstClr val="black"/>
                </a:solidFill>
                <a:latin typeface="Century Gothic" panose="020B0502020202020204" pitchFamily="34" charset="0"/>
                <a:cs typeface="Segoe UI" pitchFamily="34" charset="0"/>
              </a:rPr>
              <a:t>Increases productivity and quality through higher automation</a:t>
            </a:r>
          </a:p>
          <a:p>
            <a:pPr marL="274638" indent="-274638">
              <a:spcBef>
                <a:spcPts val="600"/>
              </a:spcBef>
              <a:buFont typeface="Courier New" panose="02070309020205020404" pitchFamily="49" charset="0"/>
              <a:buChar char="o"/>
              <a:defRPr/>
            </a:pPr>
            <a:r>
              <a:rPr lang="en-US" altLang="en-US" sz="1400" dirty="0" err="1">
                <a:solidFill>
                  <a:prstClr val="black"/>
                </a:solidFill>
                <a:latin typeface="Century Gothic" panose="020B0502020202020204" pitchFamily="34" charset="0"/>
                <a:cs typeface="Segoe UI" pitchFamily="34" charset="0"/>
              </a:rPr>
              <a:t>Optimise</a:t>
            </a:r>
            <a:r>
              <a:rPr lang="en-US" altLang="en-US" sz="1400" dirty="0">
                <a:solidFill>
                  <a:prstClr val="black"/>
                </a:solidFill>
                <a:latin typeface="Century Gothic" panose="020B0502020202020204" pitchFamily="34" charset="0"/>
                <a:cs typeface="Segoe UI" pitchFamily="34" charset="0"/>
              </a:rPr>
              <a:t> operational costs through data analytics</a:t>
            </a:r>
          </a:p>
          <a:p>
            <a:pPr marL="274638" indent="-274638">
              <a:spcBef>
                <a:spcPts val="600"/>
              </a:spcBef>
              <a:buFont typeface="Courier New" panose="02070309020205020404" pitchFamily="49" charset="0"/>
              <a:buChar char="o"/>
              <a:defRPr/>
            </a:pPr>
            <a:r>
              <a:rPr lang="en-US" altLang="en-US" sz="1400" dirty="0">
                <a:solidFill>
                  <a:prstClr val="black"/>
                </a:solidFill>
                <a:latin typeface="Century Gothic" panose="020B0502020202020204" pitchFamily="34" charset="0"/>
                <a:cs typeface="Segoe UI" pitchFamily="34" charset="0"/>
              </a:rPr>
              <a:t>Strengthens competitiveness through agile manufacturing and integration with global supply chains</a:t>
            </a:r>
          </a:p>
        </p:txBody>
      </p:sp>
      <p:grpSp>
        <p:nvGrpSpPr>
          <p:cNvPr id="9" name="Group 8"/>
          <p:cNvGrpSpPr/>
          <p:nvPr/>
        </p:nvGrpSpPr>
        <p:grpSpPr>
          <a:xfrm>
            <a:off x="5182858" y="1219879"/>
            <a:ext cx="3815651" cy="2170056"/>
            <a:chOff x="3172821" y="1011117"/>
            <a:chExt cx="4023626" cy="1683654"/>
          </a:xfrm>
        </p:grpSpPr>
        <p:pic>
          <p:nvPicPr>
            <p:cNvPr id="1030"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77643" y="1011117"/>
              <a:ext cx="2018804" cy="16836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72821" y="1012580"/>
              <a:ext cx="1977271" cy="168213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grpSp>
      <p:sp>
        <p:nvSpPr>
          <p:cNvPr id="48" name="Title 3"/>
          <p:cNvSpPr txBox="1">
            <a:spLocks/>
          </p:cNvSpPr>
          <p:nvPr/>
        </p:nvSpPr>
        <p:spPr bwMode="auto">
          <a:xfrm>
            <a:off x="32132" y="18333"/>
            <a:ext cx="9144000" cy="891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gn="ctr" eaLnBrk="0" hangingPunct="0">
              <a:spcBef>
                <a:spcPct val="0"/>
              </a:spcBef>
              <a:buNone/>
              <a:defRPr sz="2400" b="1" i="0">
                <a:solidFill>
                  <a:schemeClr val="tx2">
                    <a:lumMod val="60000"/>
                    <a:lumOff val="40000"/>
                  </a:schemeClr>
                </a:solidFill>
                <a:latin typeface="Trebuchet MS" pitchFamily="34" charset="0"/>
                <a:ea typeface="MS PGothic" pitchFamily="34" charset="-128"/>
              </a:defRPr>
            </a:lvl1pPr>
          </a:lstStyle>
          <a:p>
            <a:r>
              <a:rPr lang="en-US" dirty="0" smtClean="0"/>
              <a:t>TRANSFORMING MANUFACTURING FACILITIES TO </a:t>
            </a:r>
          </a:p>
          <a:p>
            <a:r>
              <a:rPr lang="en-US" dirty="0" smtClean="0"/>
              <a:t>FACTORIES OF THE FUTURE</a:t>
            </a:r>
            <a:endParaRPr lang="en-MY" dirty="0"/>
          </a:p>
        </p:txBody>
      </p:sp>
      <p:sp>
        <p:nvSpPr>
          <p:cNvPr id="6" name="AutoShape 2" descr="Image result for national instruments logo"/>
          <p:cNvSpPr>
            <a:spLocks noChangeAspect="1" noChangeArrowheads="1"/>
          </p:cNvSpPr>
          <p:nvPr/>
        </p:nvSpPr>
        <p:spPr bwMode="auto">
          <a:xfrm>
            <a:off x="155575" y="-173354"/>
            <a:ext cx="30480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solidFill>
                <a:prstClr val="black"/>
              </a:solidFill>
            </a:endParaRPr>
          </a:p>
        </p:txBody>
      </p:sp>
      <p:sp>
        <p:nvSpPr>
          <p:cNvPr id="17" name="AutoShape 7" descr="Image result for national instruments logo"/>
          <p:cNvSpPr>
            <a:spLocks noChangeAspect="1" noChangeArrowheads="1"/>
          </p:cNvSpPr>
          <p:nvPr/>
        </p:nvSpPr>
        <p:spPr bwMode="auto">
          <a:xfrm>
            <a:off x="0" y="-173354"/>
            <a:ext cx="304800" cy="36576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MY">
              <a:solidFill>
                <a:prstClr val="black"/>
              </a:solidFill>
            </a:endParaRPr>
          </a:p>
        </p:txBody>
      </p:sp>
      <p:sp>
        <p:nvSpPr>
          <p:cNvPr id="62" name="Rectangle 61"/>
          <p:cNvSpPr/>
          <p:nvPr/>
        </p:nvSpPr>
        <p:spPr>
          <a:xfrm>
            <a:off x="3182435" y="5965897"/>
            <a:ext cx="1585690" cy="307777"/>
          </a:xfrm>
          <a:prstGeom prst="rect">
            <a:avLst/>
          </a:prstGeom>
        </p:spPr>
        <p:txBody>
          <a:bodyPr wrap="none">
            <a:spAutoFit/>
          </a:bodyPr>
          <a:lstStyle/>
          <a:p>
            <a:pPr algn="ctr">
              <a:defRPr/>
            </a:pPr>
            <a:r>
              <a:rPr lang="en-US" sz="1400" dirty="0">
                <a:solidFill>
                  <a:prstClr val="black"/>
                </a:solidFill>
                <a:latin typeface="Century Gothic" pitchFamily="34" charset="0"/>
              </a:rPr>
              <a:t>Semiconductors</a:t>
            </a:r>
          </a:p>
        </p:txBody>
      </p:sp>
      <p:sp>
        <p:nvSpPr>
          <p:cNvPr id="63" name="Rectangle 62"/>
          <p:cNvSpPr/>
          <p:nvPr/>
        </p:nvSpPr>
        <p:spPr>
          <a:xfrm>
            <a:off x="3588142" y="6315666"/>
            <a:ext cx="750526" cy="307777"/>
          </a:xfrm>
          <a:prstGeom prst="rect">
            <a:avLst/>
          </a:prstGeom>
        </p:spPr>
        <p:txBody>
          <a:bodyPr wrap="none">
            <a:spAutoFit/>
          </a:bodyPr>
          <a:lstStyle/>
          <a:p>
            <a:pPr algn="ctr">
              <a:defRPr/>
            </a:pPr>
            <a:r>
              <a:rPr lang="en-US" sz="1400" dirty="0">
                <a:solidFill>
                  <a:prstClr val="black"/>
                </a:solidFill>
                <a:latin typeface="Century Gothic" pitchFamily="34" charset="0"/>
              </a:rPr>
              <a:t>Others</a:t>
            </a:r>
          </a:p>
        </p:txBody>
      </p:sp>
      <p:sp>
        <p:nvSpPr>
          <p:cNvPr id="64" name="Rectangle 63"/>
          <p:cNvSpPr/>
          <p:nvPr/>
        </p:nvSpPr>
        <p:spPr>
          <a:xfrm>
            <a:off x="3349952" y="3660489"/>
            <a:ext cx="1250663" cy="369332"/>
          </a:xfrm>
          <a:prstGeom prst="rect">
            <a:avLst/>
          </a:prstGeom>
        </p:spPr>
        <p:txBody>
          <a:bodyPr wrap="none">
            <a:spAutoFit/>
          </a:bodyPr>
          <a:lstStyle/>
          <a:p>
            <a:pPr algn="just">
              <a:defRPr/>
            </a:pPr>
            <a:r>
              <a:rPr lang="en-US" b="1" dirty="0">
                <a:solidFill>
                  <a:prstClr val="black"/>
                </a:solidFill>
                <a:latin typeface="Century Gothic" pitchFamily="34" charset="0"/>
              </a:rPr>
              <a:t>TEST-BEDS</a:t>
            </a:r>
          </a:p>
        </p:txBody>
      </p:sp>
      <p:sp>
        <p:nvSpPr>
          <p:cNvPr id="37" name="Freeform 46"/>
          <p:cNvSpPr>
            <a:spLocks noEditPoints="1"/>
          </p:cNvSpPr>
          <p:nvPr/>
        </p:nvSpPr>
        <p:spPr bwMode="auto">
          <a:xfrm>
            <a:off x="6075059" y="4327356"/>
            <a:ext cx="180000" cy="2160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a:defRPr/>
            </a:pPr>
            <a:endParaRPr lang="en-US" sz="2000" kern="0" dirty="0">
              <a:solidFill>
                <a:srgbClr val="262626"/>
              </a:solidFill>
              <a:latin typeface="Roboto Condensed"/>
            </a:endParaRPr>
          </a:p>
        </p:txBody>
      </p:sp>
      <p:sp>
        <p:nvSpPr>
          <p:cNvPr id="38" name="Freeform 46"/>
          <p:cNvSpPr>
            <a:spLocks noEditPoints="1"/>
          </p:cNvSpPr>
          <p:nvPr/>
        </p:nvSpPr>
        <p:spPr bwMode="auto">
          <a:xfrm>
            <a:off x="6075059" y="4741596"/>
            <a:ext cx="180000" cy="2160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a:defRPr/>
            </a:pPr>
            <a:endParaRPr lang="en-US" sz="2000" kern="0" dirty="0">
              <a:solidFill>
                <a:srgbClr val="262626"/>
              </a:solidFill>
              <a:latin typeface="Roboto Condensed"/>
            </a:endParaRPr>
          </a:p>
        </p:txBody>
      </p:sp>
      <p:sp>
        <p:nvSpPr>
          <p:cNvPr id="39" name="Freeform 46"/>
          <p:cNvSpPr>
            <a:spLocks noEditPoints="1"/>
          </p:cNvSpPr>
          <p:nvPr/>
        </p:nvSpPr>
        <p:spPr bwMode="auto">
          <a:xfrm>
            <a:off x="6075059" y="5122679"/>
            <a:ext cx="180000" cy="2160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a:defRPr/>
            </a:pPr>
            <a:endParaRPr lang="en-US" sz="2000" kern="0" dirty="0">
              <a:solidFill>
                <a:srgbClr val="262626"/>
              </a:solidFill>
              <a:latin typeface="Roboto Condensed"/>
            </a:endParaRPr>
          </a:p>
        </p:txBody>
      </p:sp>
      <p:sp>
        <p:nvSpPr>
          <p:cNvPr id="40" name="Freeform 46"/>
          <p:cNvSpPr>
            <a:spLocks noEditPoints="1"/>
          </p:cNvSpPr>
          <p:nvPr/>
        </p:nvSpPr>
        <p:spPr bwMode="auto">
          <a:xfrm>
            <a:off x="6075059" y="5537911"/>
            <a:ext cx="180000" cy="2160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a:defRPr/>
            </a:pPr>
            <a:endParaRPr lang="en-US" sz="2000" kern="0" dirty="0">
              <a:solidFill>
                <a:srgbClr val="262626"/>
              </a:solidFill>
              <a:latin typeface="Roboto Condensed"/>
            </a:endParaRPr>
          </a:p>
        </p:txBody>
      </p:sp>
      <p:sp>
        <p:nvSpPr>
          <p:cNvPr id="41" name="Freeform 46"/>
          <p:cNvSpPr>
            <a:spLocks noEditPoints="1"/>
          </p:cNvSpPr>
          <p:nvPr/>
        </p:nvSpPr>
        <p:spPr bwMode="auto">
          <a:xfrm>
            <a:off x="6075059" y="6024414"/>
            <a:ext cx="180000" cy="2160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chemeClr val="tx1">
              <a:lumMod val="50000"/>
              <a:lumOff val="50000"/>
            </a:schemeClr>
          </a:solidFill>
          <a:ln w="9525">
            <a:noFill/>
            <a:round/>
            <a:headEnd/>
            <a:tailEnd/>
          </a:ln>
        </p:spPr>
        <p:txBody>
          <a:bodyPr vert="horz" wrap="square" lIns="91440" tIns="45720" rIns="91440" bIns="45720" numCol="1" anchor="t" anchorCtr="0" compatLnSpc="1">
            <a:prstTxWarp prst="textNoShape">
              <a:avLst/>
            </a:prstTxWarp>
          </a:bodyPr>
          <a:lstStyle/>
          <a:p>
            <a:pPr defTabSz="1031626">
              <a:defRPr/>
            </a:pPr>
            <a:endParaRPr lang="en-US" sz="2000" kern="0" dirty="0">
              <a:solidFill>
                <a:srgbClr val="262626"/>
              </a:solidFill>
              <a:latin typeface="Roboto Condensed"/>
            </a:endParaRPr>
          </a:p>
        </p:txBody>
      </p:sp>
      <p:pic>
        <p:nvPicPr>
          <p:cNvPr id="1026" name="Picture 2" descr="http://thumb1.shutterstock.com/thumb_large/2241824/197515238/stock-vector-rubber-gloves-icon-protection-mitten-symbol-round-circle-flat-icon-with-long-shadow-vector-197515238.jpg"/>
          <p:cNvPicPr>
            <a:picLocks noChangeAspect="1" noChangeArrowheads="1"/>
          </p:cNvPicPr>
          <p:nvPr/>
        </p:nvPicPr>
        <p:blipFill rotWithShape="1">
          <a:blip r:embed="rId4">
            <a:extLst>
              <a:ext uri="{28A0092B-C50C-407E-A947-70E740481C1C}">
                <a14:useLocalDpi xmlns:a14="http://schemas.microsoft.com/office/drawing/2010/main" val="0"/>
              </a:ext>
            </a:extLst>
          </a:blip>
          <a:srcRect l="8330" t="10348" r="14511" b="9761"/>
          <a:stretch/>
        </p:blipFill>
        <p:spPr bwMode="auto">
          <a:xfrm>
            <a:off x="3608906" y="4051589"/>
            <a:ext cx="830221" cy="926534"/>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3277151" y="4838173"/>
            <a:ext cx="1420015" cy="307777"/>
          </a:xfrm>
          <a:prstGeom prst="rect">
            <a:avLst/>
          </a:prstGeom>
        </p:spPr>
        <p:txBody>
          <a:bodyPr wrap="square">
            <a:spAutoFit/>
          </a:bodyPr>
          <a:lstStyle/>
          <a:p>
            <a:pPr algn="ctr">
              <a:defRPr/>
            </a:pPr>
            <a:r>
              <a:rPr lang="en-US" sz="1400" dirty="0">
                <a:solidFill>
                  <a:prstClr val="black"/>
                </a:solidFill>
                <a:latin typeface="Century Gothic" pitchFamily="34" charset="0"/>
              </a:rPr>
              <a:t>Rubber Glove</a:t>
            </a:r>
          </a:p>
        </p:txBody>
      </p:sp>
      <p:pic>
        <p:nvPicPr>
          <p:cNvPr id="1028" name="Picture 4" descr="http://marktgut.com/en/wp-content/uploads/sites/2/2015/03/hightech_icon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25276" y="5204136"/>
            <a:ext cx="1197481" cy="839659"/>
          </a:xfrm>
          <a:prstGeom prst="rect">
            <a:avLst/>
          </a:prstGeom>
          <a:noFill/>
          <a:extLst>
            <a:ext uri="{909E8E84-426E-40DD-AFC4-6F175D3DCCD1}">
              <a14:hiddenFill xmlns:a14="http://schemas.microsoft.com/office/drawing/2010/main">
                <a:solidFill>
                  <a:srgbClr val="FFFFFF"/>
                </a:solidFill>
              </a14:hiddenFill>
            </a:ext>
          </a:extLst>
        </p:spPr>
      </p:pic>
      <p:sp>
        <p:nvSpPr>
          <p:cNvPr id="4" name="Chevron 3"/>
          <p:cNvSpPr/>
          <p:nvPr/>
        </p:nvSpPr>
        <p:spPr>
          <a:xfrm>
            <a:off x="5177640" y="4757404"/>
            <a:ext cx="484632" cy="581558"/>
          </a:xfrm>
          <a:prstGeom prst="chevron">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prstClr val="black"/>
              </a:solidFill>
            </a:endParaRPr>
          </a:p>
        </p:txBody>
      </p:sp>
      <p:sp>
        <p:nvSpPr>
          <p:cNvPr id="49" name="Chevron 48"/>
          <p:cNvSpPr/>
          <p:nvPr/>
        </p:nvSpPr>
        <p:spPr>
          <a:xfrm>
            <a:off x="4836362" y="4757404"/>
            <a:ext cx="484632" cy="581558"/>
          </a:xfrm>
          <a:prstGeom prst="chevron">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prstClr val="black"/>
              </a:solidFill>
            </a:endParaRPr>
          </a:p>
        </p:txBody>
      </p:sp>
      <p:sp>
        <p:nvSpPr>
          <p:cNvPr id="51" name="Rectangle 50"/>
          <p:cNvSpPr/>
          <p:nvPr/>
        </p:nvSpPr>
        <p:spPr>
          <a:xfrm>
            <a:off x="810648" y="3660489"/>
            <a:ext cx="1263487" cy="369332"/>
          </a:xfrm>
          <a:prstGeom prst="rect">
            <a:avLst/>
          </a:prstGeom>
        </p:spPr>
        <p:txBody>
          <a:bodyPr wrap="none">
            <a:spAutoFit/>
          </a:bodyPr>
          <a:lstStyle/>
          <a:p>
            <a:pPr algn="just">
              <a:defRPr/>
            </a:pPr>
            <a:r>
              <a:rPr lang="en-US" b="1" dirty="0">
                <a:solidFill>
                  <a:prstClr val="black"/>
                </a:solidFill>
                <a:latin typeface="Century Gothic" pitchFamily="34" charset="0"/>
              </a:rPr>
              <a:t>PARTNERS</a:t>
            </a:r>
          </a:p>
        </p:txBody>
      </p:sp>
      <p:pic>
        <p:nvPicPr>
          <p:cNvPr id="53" name="Picture 5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79673" y="4275262"/>
            <a:ext cx="1159357" cy="361718"/>
          </a:xfrm>
          <a:prstGeom prst="rect">
            <a:avLst/>
          </a:prstGeom>
          <a:ln>
            <a:noFill/>
          </a:ln>
          <a:effectLst/>
        </p:spPr>
      </p:pic>
      <p:pic>
        <p:nvPicPr>
          <p:cNvPr id="54"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2719" y="4865769"/>
            <a:ext cx="888113" cy="46141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5" name="Picture 6" descr="https://upload.wikimedia.org/wikipedia/commons/thumb/c/c9/Intel-logo.svg/2000px-Intel-logo.svg.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14517" y="5600476"/>
            <a:ext cx="559562" cy="444258"/>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57" name="Picture 8" descr="https://upload.wikimedia.org/wikipedia/commons/thumb/6/64/Cisco_logo.svg/1280px-Cisco_logo.svg.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65558" y="5622662"/>
            <a:ext cx="592706" cy="399886"/>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60" name="Picture 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23294" y="6277097"/>
            <a:ext cx="1129836" cy="29606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6" name="Picture 10"/>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3614" t="44787" r="39432"/>
          <a:stretch/>
        </p:blipFill>
        <p:spPr bwMode="auto">
          <a:xfrm>
            <a:off x="1851894" y="5622296"/>
            <a:ext cx="646054" cy="475788"/>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7"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484362" y="4342132"/>
            <a:ext cx="1129836" cy="338951"/>
          </a:xfrm>
          <a:prstGeom prst="rect">
            <a:avLst/>
          </a:prstGeom>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519987" y="4886186"/>
            <a:ext cx="1009546" cy="445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Chevron 78"/>
          <p:cNvSpPr/>
          <p:nvPr/>
        </p:nvSpPr>
        <p:spPr>
          <a:xfrm>
            <a:off x="2687332" y="4757404"/>
            <a:ext cx="484632" cy="581558"/>
          </a:xfrm>
          <a:prstGeom prst="chevron">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prstClr val="black"/>
              </a:solidFill>
            </a:endParaRPr>
          </a:p>
        </p:txBody>
      </p:sp>
    </p:spTree>
    <p:extLst>
      <p:ext uri="{BB962C8B-B14F-4D97-AF65-F5344CB8AC3E}">
        <p14:creationId xmlns:p14="http://schemas.microsoft.com/office/powerpoint/2010/main" val="746046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622" y="1078857"/>
            <a:ext cx="9187623" cy="276835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prstClr val="white"/>
              </a:solidFill>
            </a:endParaRPr>
          </a:p>
        </p:txBody>
      </p:sp>
      <p:sp>
        <p:nvSpPr>
          <p:cNvPr id="4" name="Rectangle 3"/>
          <p:cNvSpPr/>
          <p:nvPr/>
        </p:nvSpPr>
        <p:spPr>
          <a:xfrm>
            <a:off x="0" y="6054307"/>
            <a:ext cx="7075372" cy="681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prstClr val="white"/>
              </a:solidFill>
            </a:endParaRPr>
          </a:p>
        </p:txBody>
      </p:sp>
      <p:sp>
        <p:nvSpPr>
          <p:cNvPr id="14" name="Title 3"/>
          <p:cNvSpPr txBox="1">
            <a:spLocks/>
          </p:cNvSpPr>
          <p:nvPr/>
        </p:nvSpPr>
        <p:spPr bwMode="auto">
          <a:xfrm>
            <a:off x="269876" y="3477"/>
            <a:ext cx="84963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ctr" eaLnBrk="0" hangingPunct="0">
              <a:spcBef>
                <a:spcPct val="0"/>
              </a:spcBef>
              <a:buNone/>
              <a:defRPr sz="2400" b="1" i="0">
                <a:solidFill>
                  <a:schemeClr val="tx2">
                    <a:lumMod val="60000"/>
                    <a:lumOff val="40000"/>
                  </a:schemeClr>
                </a:solidFill>
                <a:latin typeface="Trebuchet MS" pitchFamily="34" charset="0"/>
                <a:ea typeface="MS PGothic" pitchFamily="34" charset="-128"/>
              </a:defRPr>
            </a:lvl1pPr>
          </a:lstStyle>
          <a:p>
            <a:r>
              <a:rPr lang="en-US" dirty="0" smtClean="0"/>
              <a:t>SMART AGRICULTURE CAN INCREASE CHILI FARMERS’ </a:t>
            </a:r>
          </a:p>
          <a:p>
            <a:r>
              <a:rPr lang="en-US" dirty="0" smtClean="0"/>
              <a:t>NETT REVENUE BY 129%</a:t>
            </a:r>
            <a:endParaRPr lang="en-MY" dirty="0"/>
          </a:p>
        </p:txBody>
      </p:sp>
      <p:pic>
        <p:nvPicPr>
          <p:cNvPr id="3077" name="Picture 5" descr="C:\Users\ibrahim.amir\AppData\Local\Microsoft\Windows\Temporary Internet Files\Content.Outlook\S6R3MGVV\20150914_1306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58887" y="4139581"/>
            <a:ext cx="1956206" cy="1943815"/>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8" name="Picture 6" descr="C:\Users\ibrahim.amir\AppData\Local\Microsoft\Windows\Temporary Internet Files\Content.Outlook\S6R3MGVV\20150922_1723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8594" y="4149372"/>
            <a:ext cx="1977393" cy="192423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5" name="Pentagon 34"/>
          <p:cNvSpPr/>
          <p:nvPr/>
        </p:nvSpPr>
        <p:spPr>
          <a:xfrm>
            <a:off x="-197410" y="3847211"/>
            <a:ext cx="5150696" cy="2830350"/>
          </a:xfrm>
          <a:prstGeom prst="homePlate">
            <a:avLst>
              <a:gd name="adj" fmla="val 40469"/>
            </a:avLst>
          </a:prstGeom>
          <a:solidFill>
            <a:schemeClr val="accent3">
              <a:lumMod val="20000"/>
              <a:lumOff val="80000"/>
            </a:schemeClr>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tIns="228600" rtlCol="0" anchor="t"/>
          <a:lstStyle/>
          <a:p>
            <a:pPr>
              <a:lnSpc>
                <a:spcPct val="50000"/>
              </a:lnSpc>
            </a:pPr>
            <a:r>
              <a:rPr lang="en-US" b="1" dirty="0">
                <a:solidFill>
                  <a:prstClr val="white"/>
                </a:solidFill>
                <a:latin typeface="Arial Black" pitchFamily="34" charset="0"/>
                <a:cs typeface="Arial" pitchFamily="34" charset="0"/>
              </a:rPr>
              <a:t>  </a:t>
            </a:r>
            <a:endParaRPr lang="en-US" dirty="0">
              <a:solidFill>
                <a:prstClr val="white"/>
              </a:solidFill>
            </a:endParaRPr>
          </a:p>
        </p:txBody>
      </p:sp>
      <p:sp>
        <p:nvSpPr>
          <p:cNvPr id="36" name="Rectangle 35"/>
          <p:cNvSpPr/>
          <p:nvPr/>
        </p:nvSpPr>
        <p:spPr>
          <a:xfrm>
            <a:off x="8382" y="3935285"/>
            <a:ext cx="2345514" cy="369332"/>
          </a:xfrm>
          <a:prstGeom prst="rect">
            <a:avLst/>
          </a:prstGeom>
        </p:spPr>
        <p:txBody>
          <a:bodyPr wrap="none">
            <a:spAutoFit/>
          </a:bodyPr>
          <a:lstStyle/>
          <a:p>
            <a:pPr algn="just">
              <a:defRPr/>
            </a:pPr>
            <a:r>
              <a:rPr lang="en-US" b="1">
                <a:solidFill>
                  <a:prstClr val="black"/>
                </a:solidFill>
                <a:latin typeface="Century Gothic" pitchFamily="34" charset="0"/>
              </a:rPr>
              <a:t>PROJECTED IMPACT</a:t>
            </a:r>
            <a:endParaRPr lang="en-US" b="1" dirty="0">
              <a:solidFill>
                <a:prstClr val="black"/>
              </a:solidFill>
              <a:latin typeface="Century Gothic" pitchFamily="34" charset="0"/>
            </a:endParaRPr>
          </a:p>
        </p:txBody>
      </p:sp>
      <p:sp>
        <p:nvSpPr>
          <p:cNvPr id="37" name="TextBox 36"/>
          <p:cNvSpPr txBox="1"/>
          <p:nvPr/>
        </p:nvSpPr>
        <p:spPr>
          <a:xfrm>
            <a:off x="52227" y="4324014"/>
            <a:ext cx="4277201" cy="1754326"/>
          </a:xfrm>
          <a:prstGeom prst="rect">
            <a:avLst/>
          </a:prstGeom>
          <a:noFill/>
        </p:spPr>
        <p:txBody>
          <a:bodyPr wrap="square">
            <a:spAutoFit/>
          </a:bodyPr>
          <a:lstStyle/>
          <a:p>
            <a:pPr marL="273050" indent="-238125">
              <a:spcBef>
                <a:spcPts val="300"/>
              </a:spcBef>
              <a:spcAft>
                <a:spcPts val="300"/>
              </a:spcAft>
              <a:buFont typeface="Courier New" panose="02070309020205020404" pitchFamily="49" charset="0"/>
              <a:buChar char="o"/>
              <a:defRPr/>
            </a:pPr>
            <a:r>
              <a:rPr lang="en-US" sz="1400" dirty="0">
                <a:solidFill>
                  <a:prstClr val="black"/>
                </a:solidFill>
                <a:latin typeface="Century Gothic"/>
                <a:cs typeface="Century Gothic"/>
              </a:rPr>
              <a:t>Increase of yield by 40% resulting in </a:t>
            </a:r>
            <a:r>
              <a:rPr lang="en-US" sz="1400" dirty="0" err="1">
                <a:solidFill>
                  <a:prstClr val="black"/>
                </a:solidFill>
                <a:latin typeface="Century Gothic"/>
                <a:cs typeface="Century Gothic"/>
              </a:rPr>
              <a:t>nett</a:t>
            </a:r>
            <a:r>
              <a:rPr lang="en-US" sz="1400" dirty="0">
                <a:solidFill>
                  <a:prstClr val="black"/>
                </a:solidFill>
                <a:latin typeface="Century Gothic"/>
                <a:cs typeface="Century Gothic"/>
              </a:rPr>
              <a:t> revenue per acre increase per year by 129%</a:t>
            </a:r>
          </a:p>
          <a:p>
            <a:pPr marL="273050" indent="-238125">
              <a:spcBef>
                <a:spcPts val="300"/>
              </a:spcBef>
              <a:spcAft>
                <a:spcPts val="300"/>
              </a:spcAft>
              <a:buFont typeface="Courier New" panose="02070309020205020404" pitchFamily="49" charset="0"/>
              <a:buChar char="o"/>
              <a:defRPr/>
            </a:pPr>
            <a:r>
              <a:rPr lang="en-US" sz="1400" dirty="0">
                <a:solidFill>
                  <a:prstClr val="black"/>
                </a:solidFill>
                <a:latin typeface="Century Gothic"/>
                <a:cs typeface="Century Gothic"/>
              </a:rPr>
              <a:t>Monthly revenue increase of RM4k/farmer*</a:t>
            </a:r>
          </a:p>
          <a:p>
            <a:pPr marL="273050" indent="-238125">
              <a:spcBef>
                <a:spcPts val="300"/>
              </a:spcBef>
              <a:spcAft>
                <a:spcPts val="300"/>
              </a:spcAft>
              <a:buFont typeface="Courier New" panose="02070309020205020404" pitchFamily="49" charset="0"/>
              <a:buChar char="o"/>
              <a:defRPr/>
            </a:pPr>
            <a:r>
              <a:rPr lang="en-US" sz="1400" dirty="0">
                <a:solidFill>
                  <a:prstClr val="black"/>
                </a:solidFill>
                <a:latin typeface="Century Gothic"/>
                <a:cs typeface="Century Gothic"/>
              </a:rPr>
              <a:t>Potential to reduce Malaysia’s dependence on imports from 33% to 7%, if all existing chili farms deploy this </a:t>
            </a:r>
            <a:r>
              <a:rPr lang="en-US" sz="1400" dirty="0" err="1">
                <a:solidFill>
                  <a:prstClr val="black"/>
                </a:solidFill>
                <a:latin typeface="Century Gothic"/>
                <a:cs typeface="Century Gothic"/>
              </a:rPr>
              <a:t>IoT</a:t>
            </a:r>
            <a:r>
              <a:rPr lang="en-US" sz="1400" dirty="0">
                <a:solidFill>
                  <a:prstClr val="black"/>
                </a:solidFill>
                <a:latin typeface="Century Gothic"/>
                <a:cs typeface="Century Gothic"/>
              </a:rPr>
              <a:t> system. An additional 552 acres would result in self-reliance</a:t>
            </a:r>
          </a:p>
        </p:txBody>
      </p:sp>
      <p:grpSp>
        <p:nvGrpSpPr>
          <p:cNvPr id="5" name="Group 4"/>
          <p:cNvGrpSpPr/>
          <p:nvPr/>
        </p:nvGrpSpPr>
        <p:grpSpPr>
          <a:xfrm>
            <a:off x="99728" y="1200846"/>
            <a:ext cx="8926654" cy="2524375"/>
            <a:chOff x="88439" y="1000705"/>
            <a:chExt cx="8926654" cy="2103646"/>
          </a:xfrm>
        </p:grpSpPr>
        <p:pic>
          <p:nvPicPr>
            <p:cNvPr id="13"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28449" t="37147" r="1869" b="3470"/>
            <a:stretch/>
          </p:blipFill>
          <p:spPr bwMode="auto">
            <a:xfrm>
              <a:off x="3180350" y="1000705"/>
              <a:ext cx="5834743" cy="2103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8439" y="1000705"/>
              <a:ext cx="3086760" cy="2103646"/>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MY">
                <a:solidFill>
                  <a:prstClr val="white"/>
                </a:solidFill>
              </a:endParaRPr>
            </a:p>
          </p:txBody>
        </p:sp>
        <p:pic>
          <p:nvPicPr>
            <p:cNvPr id="17" name="Picture 2" descr="IC Microsystems"/>
            <p:cNvPicPr>
              <a:picLocks noChangeAspect="1" noChangeArrowheads="1"/>
            </p:cNvPicPr>
            <p:nvPr/>
          </p:nvPicPr>
          <p:blipFill>
            <a:blip r:embed="rId5">
              <a:grayscl/>
              <a:extLst>
                <a:ext uri="{28A0092B-C50C-407E-A947-70E740481C1C}">
                  <a14:useLocalDpi xmlns:a14="http://schemas.microsoft.com/office/drawing/2010/main" val="0"/>
                </a:ext>
              </a:extLst>
            </a:blip>
            <a:srcRect/>
            <a:stretch>
              <a:fillRect/>
            </a:stretch>
          </p:blipFill>
          <p:spPr bwMode="auto">
            <a:xfrm>
              <a:off x="130166" y="1080592"/>
              <a:ext cx="1229593" cy="4808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8" name="Rectangle 17"/>
            <p:cNvSpPr/>
            <p:nvPr/>
          </p:nvSpPr>
          <p:spPr>
            <a:xfrm>
              <a:off x="93590" y="1528418"/>
              <a:ext cx="3121614" cy="1269578"/>
            </a:xfrm>
            <a:prstGeom prst="rect">
              <a:avLst/>
            </a:prstGeom>
          </p:spPr>
          <p:txBody>
            <a:bodyPr wrap="square">
              <a:spAutoFit/>
            </a:bodyPr>
            <a:lstStyle/>
            <a:p>
              <a:pPr>
                <a:spcBef>
                  <a:spcPct val="0"/>
                </a:spcBef>
                <a:defRPr/>
              </a:pPr>
              <a:r>
                <a:rPr lang="en-US" altLang="en-US" sz="1300" b="1" dirty="0">
                  <a:solidFill>
                    <a:prstClr val="black"/>
                  </a:solidFill>
                  <a:latin typeface="Century Gothic" panose="020B0502020202020204" pitchFamily="34" charset="0"/>
                  <a:cs typeface="Segoe UI" pitchFamily="34" charset="0"/>
                </a:rPr>
                <a:t>Farm in </a:t>
              </a:r>
              <a:r>
                <a:rPr lang="en-US" altLang="en-US" sz="1300" b="1" dirty="0" err="1">
                  <a:solidFill>
                    <a:prstClr val="black"/>
                  </a:solidFill>
                  <a:latin typeface="Century Gothic" panose="020B0502020202020204" pitchFamily="34" charset="0"/>
                  <a:cs typeface="Segoe UI" pitchFamily="34" charset="0"/>
                </a:rPr>
                <a:t>Semerbok</a:t>
              </a:r>
              <a:r>
                <a:rPr lang="en-US" altLang="en-US" sz="1300" b="1" dirty="0">
                  <a:solidFill>
                    <a:prstClr val="black"/>
                  </a:solidFill>
                  <a:latin typeface="Century Gothic" panose="020B0502020202020204" pitchFamily="34" charset="0"/>
                  <a:cs typeface="Segoe UI" pitchFamily="34" charset="0"/>
                </a:rPr>
                <a:t>, </a:t>
              </a:r>
              <a:r>
                <a:rPr lang="en-US" altLang="en-US" sz="1300" b="1" dirty="0" err="1">
                  <a:solidFill>
                    <a:prstClr val="black"/>
                  </a:solidFill>
                  <a:latin typeface="Century Gothic" panose="020B0502020202020204" pitchFamily="34" charset="0"/>
                  <a:cs typeface="Segoe UI" pitchFamily="34" charset="0"/>
                </a:rPr>
                <a:t>Negeri</a:t>
              </a:r>
              <a:r>
                <a:rPr lang="en-US" altLang="en-US" sz="1300" b="1" dirty="0">
                  <a:solidFill>
                    <a:prstClr val="black"/>
                  </a:solidFill>
                  <a:latin typeface="Century Gothic" panose="020B0502020202020204" pitchFamily="34" charset="0"/>
                  <a:cs typeface="Segoe UI" pitchFamily="34" charset="0"/>
                </a:rPr>
                <a:t> Sembilan with full sensor-based systems</a:t>
              </a:r>
            </a:p>
            <a:p>
              <a:pPr marL="177800" indent="-177800">
                <a:spcBef>
                  <a:spcPts val="600"/>
                </a:spcBef>
                <a:buFont typeface="Courier New" panose="02070309020205020404" pitchFamily="49" charset="0"/>
                <a:buChar char="o"/>
                <a:defRPr/>
              </a:pPr>
              <a:r>
                <a:rPr lang="en-US" altLang="en-US" sz="1300" dirty="0">
                  <a:solidFill>
                    <a:prstClr val="black"/>
                  </a:solidFill>
                  <a:latin typeface="Century Gothic" panose="020B0502020202020204" pitchFamily="34" charset="0"/>
                  <a:cs typeface="Segoe UI" pitchFamily="34" charset="0"/>
                </a:rPr>
                <a:t>64-acre with full sprinkler systems</a:t>
              </a:r>
            </a:p>
            <a:p>
              <a:pPr marL="177800" indent="-177800">
                <a:spcBef>
                  <a:spcPts val="600"/>
                </a:spcBef>
                <a:buFont typeface="Courier New" panose="02070309020205020404" pitchFamily="49" charset="0"/>
                <a:buChar char="o"/>
                <a:defRPr/>
              </a:pPr>
              <a:r>
                <a:rPr lang="en-US" altLang="en-US" sz="1300" dirty="0">
                  <a:solidFill>
                    <a:prstClr val="black"/>
                  </a:solidFill>
                  <a:latin typeface="Century Gothic" panose="020B0502020202020204" pitchFamily="34" charset="0"/>
                  <a:cs typeface="Segoe UI" pitchFamily="34" charset="0"/>
                </a:rPr>
                <a:t>45-acre for lemongrass (</a:t>
              </a:r>
              <a:r>
                <a:rPr lang="en-US" altLang="en-US" sz="1300" dirty="0" err="1">
                  <a:solidFill>
                    <a:prstClr val="black"/>
                  </a:solidFill>
                  <a:latin typeface="Century Gothic" panose="020B0502020202020204" pitchFamily="34" charset="0"/>
                  <a:cs typeface="Segoe UI" pitchFamily="34" charset="0"/>
                </a:rPr>
                <a:t>serai</a:t>
              </a:r>
              <a:r>
                <a:rPr lang="en-US" altLang="en-US" sz="1300" dirty="0">
                  <a:solidFill>
                    <a:prstClr val="black"/>
                  </a:solidFill>
                  <a:latin typeface="Century Gothic" panose="020B0502020202020204" pitchFamily="34" charset="0"/>
                  <a:cs typeface="Segoe UI" pitchFamily="34" charset="0"/>
                </a:rPr>
                <a:t>)</a:t>
              </a:r>
            </a:p>
            <a:p>
              <a:pPr marL="177800" indent="-177800">
                <a:spcBef>
                  <a:spcPts val="600"/>
                </a:spcBef>
                <a:buFont typeface="Courier New" panose="02070309020205020404" pitchFamily="49" charset="0"/>
                <a:buChar char="o"/>
                <a:defRPr/>
              </a:pPr>
              <a:r>
                <a:rPr lang="en-US" altLang="en-US" sz="1300" dirty="0">
                  <a:solidFill>
                    <a:prstClr val="black"/>
                  </a:solidFill>
                  <a:latin typeface="Century Gothic" panose="020B0502020202020204" pitchFamily="34" charset="0"/>
                  <a:cs typeface="Segoe UI" pitchFamily="34" charset="0"/>
                </a:rPr>
                <a:t>10-acre polybags for chili fertigation ready for sensor set-up</a:t>
              </a:r>
            </a:p>
          </p:txBody>
        </p:sp>
      </p:grpSp>
      <p:sp>
        <p:nvSpPr>
          <p:cNvPr id="20" name="Pentagon 19"/>
          <p:cNvSpPr/>
          <p:nvPr/>
        </p:nvSpPr>
        <p:spPr>
          <a:xfrm>
            <a:off x="-458165" y="3959786"/>
            <a:ext cx="5264894" cy="2582984"/>
          </a:xfrm>
          <a:prstGeom prst="homePlate">
            <a:avLst>
              <a:gd name="adj" fmla="val 40469"/>
            </a:avLst>
          </a:prstGeom>
          <a:noFill/>
          <a:ln w="3175">
            <a:solidFill>
              <a:srgbClr val="92D050"/>
            </a:solid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tIns="228600" rtlCol="0" anchor="t"/>
          <a:lstStyle/>
          <a:p>
            <a:pPr>
              <a:lnSpc>
                <a:spcPct val="50000"/>
              </a:lnSpc>
            </a:pPr>
            <a:r>
              <a:rPr lang="en-US" b="1" dirty="0">
                <a:solidFill>
                  <a:prstClr val="white"/>
                </a:solidFill>
                <a:latin typeface="Arial Black" pitchFamily="34" charset="0"/>
                <a:cs typeface="Arial" pitchFamily="34" charset="0"/>
              </a:rPr>
              <a:t>  </a:t>
            </a:r>
            <a:endParaRPr lang="en-US" dirty="0">
              <a:solidFill>
                <a:prstClr val="white"/>
              </a:solidFill>
            </a:endParaRPr>
          </a:p>
        </p:txBody>
      </p:sp>
      <p:sp>
        <p:nvSpPr>
          <p:cNvPr id="22" name="TextBox 21"/>
          <p:cNvSpPr txBox="1"/>
          <p:nvPr/>
        </p:nvSpPr>
        <p:spPr>
          <a:xfrm>
            <a:off x="-31595" y="6372257"/>
            <a:ext cx="3223233" cy="261610"/>
          </a:xfrm>
          <a:prstGeom prst="rect">
            <a:avLst/>
          </a:prstGeom>
          <a:noFill/>
        </p:spPr>
        <p:txBody>
          <a:bodyPr wrap="square" rtlCol="0">
            <a:spAutoFit/>
          </a:bodyPr>
          <a:lstStyle/>
          <a:p>
            <a:r>
              <a:rPr lang="en-US" sz="1100" i="1" dirty="0">
                <a:solidFill>
                  <a:prstClr val="black"/>
                </a:solidFill>
              </a:rPr>
              <a:t>*Assumption: 1 farmer to 1 acre of chili plantation</a:t>
            </a:r>
            <a:endParaRPr lang="en-MY" sz="1100" i="1" dirty="0">
              <a:solidFill>
                <a:prstClr val="black"/>
              </a:solidFill>
            </a:endParaRPr>
          </a:p>
        </p:txBody>
      </p:sp>
      <p:pic>
        <p:nvPicPr>
          <p:cNvPr id="23" name="Picture 17" descr="https://redarrowmedia.files.wordpress.com/2012/03/arrow-logo1.png"/>
          <p:cNvPicPr>
            <a:picLocks noChangeAspect="1" noChangeArrowheads="1"/>
          </p:cNvPicPr>
          <p:nvPr/>
        </p:nvPicPr>
        <p:blipFill rotWithShape="1">
          <a:blip r:embed="rId6" cstate="print">
            <a:duotone>
              <a:schemeClr val="accent3">
                <a:shade val="45000"/>
                <a:satMod val="135000"/>
              </a:schemeClr>
              <a:prstClr val="white"/>
            </a:duotone>
            <a:extLst>
              <a:ext uri="{BEBA8EAE-BF5A-486C-A8C5-ECC9F3942E4B}">
                <a14:imgProps xmlns:a14="http://schemas.microsoft.com/office/drawing/2010/main">
                  <a14:imgLayer r:embed="rId7">
                    <a14:imgEffect>
                      <a14:colorTemperature colorTemp="6250"/>
                    </a14:imgEffect>
                    <a14:imgEffect>
                      <a14:saturation sat="400000"/>
                    </a14:imgEffect>
                  </a14:imgLayer>
                </a14:imgProps>
              </a:ext>
              <a:ext uri="{28A0092B-C50C-407E-A947-70E740481C1C}">
                <a14:useLocalDpi xmlns:a14="http://schemas.microsoft.com/office/drawing/2010/main" val="0"/>
              </a:ext>
            </a:extLst>
          </a:blip>
          <a:srcRect l="42355" t="19400" r="11580" b="16221"/>
          <a:stretch/>
        </p:blipFill>
        <p:spPr bwMode="auto">
          <a:xfrm>
            <a:off x="4480484" y="5026714"/>
            <a:ext cx="360112" cy="520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8670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37071"/>
            <a:ext cx="8229600" cy="86409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eaLnBrk="0" hangingPunct="0"/>
            <a:r>
              <a:rPr lang="en-US" sz="2400" dirty="0" smtClean="0">
                <a:latin typeface="Trebuchet MS" pitchFamily="34" charset="0"/>
                <a:ea typeface="MS PGothic" pitchFamily="34" charset="-128"/>
                <a:cs typeface="+mn-cs"/>
              </a:rPr>
              <a:t>CASE STUDY: MARRYING “GREEN” AND “SMARTNESS”</a:t>
            </a:r>
            <a:br>
              <a:rPr lang="en-US" sz="2400" dirty="0" smtClean="0">
                <a:latin typeface="Trebuchet MS" pitchFamily="34" charset="0"/>
                <a:ea typeface="MS PGothic" pitchFamily="34" charset="-128"/>
                <a:cs typeface="+mn-cs"/>
              </a:rPr>
            </a:br>
            <a:r>
              <a:rPr lang="en-US" sz="2400" dirty="0" smtClean="0">
                <a:latin typeface="Trebuchet MS" pitchFamily="34" charset="0"/>
                <a:ea typeface="MS PGothic" pitchFamily="34" charset="-128"/>
                <a:cs typeface="+mn-cs"/>
              </a:rPr>
              <a:t>MELAKA GREEN CITY ACTION PLAN</a:t>
            </a:r>
            <a:endParaRPr lang="en-MY" sz="2400" dirty="0">
              <a:latin typeface="Trebuchet MS" pitchFamily="34" charset="0"/>
              <a:ea typeface="MS PGothic" pitchFamily="34" charset="-128"/>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55" y="1037093"/>
            <a:ext cx="8576396" cy="4980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32681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9B5989F9A51A14686E61F393B261DFC" ma:contentTypeVersion="1" ma:contentTypeDescription="Create a new document." ma:contentTypeScope="" ma:versionID="11d8cf857a44f2d8e81905bfebfebe01">
  <xsd:schema xmlns:xsd="http://www.w3.org/2001/XMLSchema" xmlns:xs="http://www.w3.org/2001/XMLSchema" xmlns:p="http://schemas.microsoft.com/office/2006/metadata/properties" xmlns:ns1="http://schemas.microsoft.com/sharepoint/v3" targetNamespace="http://schemas.microsoft.com/office/2006/metadata/properties" ma:root="true" ma:fieldsID="3d8b0b90613641d2007733df16481c6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BB7444C-6E60-4789-9C29-1BEC967C793B}"/>
</file>

<file path=customXml/itemProps2.xml><?xml version="1.0" encoding="utf-8"?>
<ds:datastoreItem xmlns:ds="http://schemas.openxmlformats.org/officeDocument/2006/customXml" ds:itemID="{65A5D345-4CFC-451E-A2D1-007B93502A0F}"/>
</file>

<file path=customXml/itemProps3.xml><?xml version="1.0" encoding="utf-8"?>
<ds:datastoreItem xmlns:ds="http://schemas.openxmlformats.org/officeDocument/2006/customXml" ds:itemID="{CAD5E85E-741D-49E4-A756-F7DF49AFF7D3}"/>
</file>

<file path=docProps/app.xml><?xml version="1.0" encoding="utf-8"?>
<Properties xmlns="http://schemas.openxmlformats.org/officeDocument/2006/extended-properties" xmlns:vt="http://schemas.openxmlformats.org/officeDocument/2006/docPropsVTypes">
  <Template/>
  <TotalTime>8739</TotalTime>
  <Words>739</Words>
  <Application>Microsoft Office PowerPoint</Application>
  <PresentationFormat>On-screen Show (4:3)</PresentationFormat>
  <Paragraphs>118</Paragraphs>
  <Slides>11</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11</vt:i4>
      </vt:variant>
    </vt:vector>
  </HeadingPairs>
  <TitlesOfParts>
    <vt:vector size="22" baseType="lpstr">
      <vt:lpstr>MS PGothic</vt:lpstr>
      <vt:lpstr>Roboto Condensed</vt:lpstr>
      <vt:lpstr>Arial</vt:lpstr>
      <vt:lpstr>Arial Black</vt:lpstr>
      <vt:lpstr>Calibri</vt:lpstr>
      <vt:lpstr>Century Gothic</vt:lpstr>
      <vt:lpstr>Courier New</vt:lpstr>
      <vt:lpstr>Segoe UI</vt:lpstr>
      <vt:lpstr>Trebuchet MS</vt:lpstr>
      <vt:lpstr>Wingdings</vt:lpstr>
      <vt:lpstr>Office Theme</vt:lpstr>
      <vt:lpstr>5th ITU Green Standards Week Nassau, The Bahamas 14-18 December 2015</vt:lpstr>
      <vt:lpstr>MDeC</vt:lpstr>
      <vt:lpstr>PowerPoint Presentation</vt:lpstr>
      <vt:lpstr>PowerPoint Presentation</vt:lpstr>
      <vt:lpstr>PowerPoint Presentation</vt:lpstr>
      <vt:lpstr>IOT MALAYSIA IS AN INDUSTRY PLATFORM TO PROLIFERATE IOT ADOPTION IN MALAYSIA AND THE REGION </vt:lpstr>
      <vt:lpstr>PowerPoint Presentation</vt:lpstr>
      <vt:lpstr>PowerPoint Presentation</vt:lpstr>
      <vt:lpstr>CASE STUDY: MARRYING “GREEN” AND “SMARTNESS” MELAKA GREEN CITY ACTION PLAN</vt:lpstr>
      <vt:lpstr>PowerPoint Presentation</vt:lpstr>
      <vt:lpstr>THANK YOU</vt:lpstr>
    </vt:vector>
  </TitlesOfParts>
  <Company>ITU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Gaspari</dc:creator>
  <cp:lastModifiedBy>Aloran, Rakan</cp:lastModifiedBy>
  <cp:revision>221</cp:revision>
  <cp:lastPrinted>2015-12-10T07:00:52Z</cp:lastPrinted>
  <dcterms:created xsi:type="dcterms:W3CDTF">2014-09-01T15:38:30Z</dcterms:created>
  <dcterms:modified xsi:type="dcterms:W3CDTF">2015-12-16T12:45:34Z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0x010100D9B5989F9A51A14686E61F393B261DFC</vt:lpwstr>
  </property>
</Properties>
</file>