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1" r:id="rId2"/>
    <p:sldId id="305" r:id="rId3"/>
    <p:sldId id="304" r:id="rId4"/>
    <p:sldId id="306" r:id="rId5"/>
    <p:sldId id="309" r:id="rId6"/>
    <p:sldId id="307" r:id="rId7"/>
    <p:sldId id="308" r:id="rId8"/>
    <p:sldId id="303" r:id="rId9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96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e.welsh@Microsof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terial_flow_analysi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ep.org/resourcepanel/Publications/City-LevelDecoupling/tabid/106135/Default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eduardo_paes_the_4_commandments_of_citie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ITU Green Standards Week</a:t>
            </a:r>
            <a:br>
              <a:rPr lang="en-US" sz="2800" dirty="0" smtClean="0"/>
            </a:br>
            <a:r>
              <a:rPr lang="en-US" sz="2800" dirty="0" smtClean="0"/>
              <a:t>Nassau, The Bahamas 14-18 December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2800" b="1" dirty="0" smtClean="0"/>
              <a:t>Leveraging IoT for Smart City Infrastructure</a:t>
            </a:r>
          </a:p>
          <a:p>
            <a:pPr marL="0" indent="0" algn="ctr">
              <a:buNone/>
            </a:pPr>
            <a:endParaRPr lang="en-US" sz="16000" b="1" dirty="0"/>
          </a:p>
          <a:p>
            <a:pPr marL="0" indent="0" algn="ctr">
              <a:buNone/>
            </a:pPr>
            <a:r>
              <a:rPr lang="en-US" sz="12800" b="1" dirty="0" smtClean="0"/>
              <a:t>Dave Welsh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11200" b="1" dirty="0" smtClean="0"/>
              <a:t>Corporate Standards</a:t>
            </a:r>
          </a:p>
          <a:p>
            <a:pPr marL="0" indent="0" algn="ctr">
              <a:buNone/>
            </a:pPr>
            <a:r>
              <a:rPr lang="en-US" sz="11200" b="1" dirty="0" smtClean="0"/>
              <a:t>Microsoft Corporation </a:t>
            </a:r>
          </a:p>
          <a:p>
            <a:pPr marL="0" indent="0" algn="ctr">
              <a:buNone/>
            </a:pPr>
            <a:r>
              <a:rPr lang="en-US" sz="9600" b="1" dirty="0" smtClean="0">
                <a:hlinkClick r:id="rId3"/>
              </a:rPr>
              <a:t>dave.welsh@Microsoft.com</a:t>
            </a:r>
            <a:endParaRPr lang="en-US" sz="9600" b="1" dirty="0"/>
          </a:p>
          <a:p>
            <a:pPr marL="0" indent="0" algn="ctr">
              <a:buNone/>
            </a:pPr>
            <a:endParaRPr lang="en-US" sz="128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“Eye Chart” of IoT Opportunities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829" y="1713971"/>
            <a:ext cx="6892108" cy="4145629"/>
          </a:xfrm>
        </p:spPr>
      </p:pic>
    </p:spTree>
    <p:extLst>
      <p:ext uri="{BB962C8B-B14F-4D97-AF65-F5344CB8AC3E}">
        <p14:creationId xmlns:p14="http://schemas.microsoft.com/office/powerpoint/2010/main" val="10770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696116" y="542308"/>
            <a:ext cx="5751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Hype &amp; Maturity with</a:t>
            </a:r>
            <a:br>
              <a:rPr lang="en-GB" sz="3600" dirty="0" smtClean="0"/>
            </a:br>
            <a:r>
              <a:rPr lang="en-GB" sz="3600" dirty="0" smtClean="0"/>
              <a:t> Transformative Technologies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8" y="1600200"/>
            <a:ext cx="5201813" cy="4262967"/>
          </a:xfrm>
        </p:spPr>
        <p:txBody>
          <a:bodyPr>
            <a:normAutofit fontScale="47500" lnSpcReduction="20000"/>
          </a:bodyPr>
          <a:lstStyle/>
          <a:p>
            <a:pPr marL="216000" indent="-216000">
              <a:buFont typeface="Courier New" panose="02070309020205020404" pitchFamily="49" charset="0"/>
              <a:buChar char="o"/>
            </a:pPr>
            <a:endParaRPr lang="en-GB" dirty="0" smtClean="0">
              <a:solidFill>
                <a:schemeClr val="tx1"/>
              </a:solidFill>
            </a:endParaRPr>
          </a:p>
          <a:p>
            <a:pPr marL="216000" indent="-216000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Hype </a:t>
            </a:r>
            <a:r>
              <a:rPr lang="en-GB" dirty="0">
                <a:solidFill>
                  <a:schemeClr val="tx1"/>
                </a:solidFill>
              </a:rPr>
              <a:t>Cycle pattern suggests </a:t>
            </a:r>
            <a:r>
              <a:rPr lang="en-GB" dirty="0" err="1">
                <a:solidFill>
                  <a:schemeClr val="tx1"/>
                </a:solidFill>
              </a:rPr>
              <a:t>IoT</a:t>
            </a:r>
            <a:r>
              <a:rPr lang="en-GB" dirty="0">
                <a:solidFill>
                  <a:schemeClr val="tx1"/>
                </a:solidFill>
              </a:rPr>
              <a:t> related disillusionment / buzzword fatigue in the near future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216000" indent="-216000"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1"/>
              </a:solidFill>
            </a:endParaRPr>
          </a:p>
          <a:p>
            <a:pPr marL="216000" indent="-21600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Consumer applications currently capture the </a:t>
            </a:r>
            <a:r>
              <a:rPr lang="en-GB" dirty="0" err="1">
                <a:solidFill>
                  <a:schemeClr val="tx1"/>
                </a:solidFill>
              </a:rPr>
              <a:t>IoT</a:t>
            </a:r>
            <a:r>
              <a:rPr lang="en-GB" dirty="0">
                <a:solidFill>
                  <a:schemeClr val="tx1"/>
                </a:solidFill>
              </a:rPr>
              <a:t> imagination and media </a:t>
            </a:r>
            <a:r>
              <a:rPr lang="en-GB" dirty="0" smtClean="0">
                <a:solidFill>
                  <a:schemeClr val="tx1"/>
                </a:solidFill>
              </a:rPr>
              <a:t>attention. </a:t>
            </a:r>
          </a:p>
          <a:p>
            <a:pPr marL="216000" indent="-216000"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1"/>
              </a:solidFill>
            </a:endParaRPr>
          </a:p>
          <a:p>
            <a:pPr marL="216000" indent="-21600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Mature </a:t>
            </a:r>
            <a:r>
              <a:rPr lang="en-GB" dirty="0" err="1">
                <a:solidFill>
                  <a:schemeClr val="tx1"/>
                </a:solidFill>
              </a:rPr>
              <a:t>IoT</a:t>
            </a:r>
            <a:r>
              <a:rPr lang="en-GB" dirty="0">
                <a:solidFill>
                  <a:schemeClr val="tx1"/>
                </a:solidFill>
              </a:rPr>
              <a:t> scenarios already exist (e.g. </a:t>
            </a:r>
            <a:r>
              <a:rPr lang="en-GB" dirty="0" smtClean="0">
                <a:solidFill>
                  <a:schemeClr val="tx1"/>
                </a:solidFill>
              </a:rPr>
              <a:t>connected banking </a:t>
            </a:r>
            <a:r>
              <a:rPr lang="en-GB" dirty="0">
                <a:solidFill>
                  <a:schemeClr val="tx1"/>
                </a:solidFill>
              </a:rPr>
              <a:t>ATMs). </a:t>
            </a:r>
            <a:endParaRPr lang="en-GB" dirty="0" smtClean="0">
              <a:solidFill>
                <a:schemeClr val="tx1"/>
              </a:solidFill>
            </a:endParaRPr>
          </a:p>
          <a:p>
            <a:pPr marL="216000" indent="-216000">
              <a:buFont typeface="Courier New" panose="02070309020205020404" pitchFamily="49" charset="0"/>
              <a:buChar char="o"/>
            </a:pPr>
            <a:endParaRPr lang="en-GB" baseline="30000" dirty="0">
              <a:solidFill>
                <a:schemeClr val="tx1"/>
              </a:solidFill>
            </a:endParaRPr>
          </a:p>
          <a:p>
            <a:pPr marL="216000" indent="-2160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By 2020, several IoT categories will have reached the steep part of the adoption s-curve, but the market as a whole will be on only the cusp of the transformative change induced by IoT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16000" indent="-2160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216000" indent="-2160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Most IoT opportunities will emerge after 2020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16000" indent="-2160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216000" indent="-2160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IoT enabled LEDs (90% consumer, 10% commercial &amp; street lightning) will be a short term driver: significant energy savings (government encourage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</a:p>
          <a:p>
            <a:pPr marL="216000" indent="-2160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216000" indent="-2160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While IoT might be considered evolutionary from a technical point of view, it will enable many revolutionary and disruptive business models and services.</a:t>
            </a:r>
            <a:endParaRPr lang="en-GB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775776" y="2378572"/>
            <a:ext cx="2941033" cy="2706221"/>
            <a:chOff x="7071098" y="3288569"/>
            <a:chExt cx="1511141" cy="1167954"/>
          </a:xfrm>
        </p:grpSpPr>
        <p:sp>
          <p:nvSpPr>
            <p:cNvPr id="20" name="Freihandform 7"/>
            <p:cNvSpPr/>
            <p:nvPr/>
          </p:nvSpPr>
          <p:spPr>
            <a:xfrm>
              <a:off x="7183093" y="3580685"/>
              <a:ext cx="1130868" cy="767771"/>
            </a:xfrm>
            <a:custGeom>
              <a:avLst/>
              <a:gdLst>
                <a:gd name="connsiteX0" fmla="*/ 0 w 4267200"/>
                <a:gd name="connsiteY0" fmla="*/ 1647371 h 1676738"/>
                <a:gd name="connsiteX1" fmla="*/ 1037772 w 4267200"/>
                <a:gd name="connsiteY1" fmla="*/ 1603828 h 1676738"/>
                <a:gd name="connsiteX2" fmla="*/ 1886858 w 4267200"/>
                <a:gd name="connsiteY2" fmla="*/ 1016000 h 1676738"/>
                <a:gd name="connsiteX3" fmla="*/ 2888343 w 4267200"/>
                <a:gd name="connsiteY3" fmla="*/ 174171 h 1676738"/>
                <a:gd name="connsiteX4" fmla="*/ 4267200 w 4267200"/>
                <a:gd name="connsiteY4" fmla="*/ 0 h 1676738"/>
                <a:gd name="connsiteX0" fmla="*/ 0 w 3901440"/>
                <a:gd name="connsiteY0" fmla="*/ 1641472 h 1670839"/>
                <a:gd name="connsiteX1" fmla="*/ 1037772 w 3901440"/>
                <a:gd name="connsiteY1" fmla="*/ 1597929 h 1670839"/>
                <a:gd name="connsiteX2" fmla="*/ 1886858 w 3901440"/>
                <a:gd name="connsiteY2" fmla="*/ 1010101 h 1670839"/>
                <a:gd name="connsiteX3" fmla="*/ 2888343 w 3901440"/>
                <a:gd name="connsiteY3" fmla="*/ 168272 h 1670839"/>
                <a:gd name="connsiteX4" fmla="*/ 3901440 w 3901440"/>
                <a:gd name="connsiteY4" fmla="*/ 0 h 1670839"/>
                <a:gd name="connsiteX0" fmla="*/ 0 w 3913239"/>
                <a:gd name="connsiteY0" fmla="*/ 1700466 h 1713768"/>
                <a:gd name="connsiteX1" fmla="*/ 1049571 w 3913239"/>
                <a:gd name="connsiteY1" fmla="*/ 1597929 h 1713768"/>
                <a:gd name="connsiteX2" fmla="*/ 1898657 w 3913239"/>
                <a:gd name="connsiteY2" fmla="*/ 1010101 h 1713768"/>
                <a:gd name="connsiteX3" fmla="*/ 2900142 w 3913239"/>
                <a:gd name="connsiteY3" fmla="*/ 168272 h 1713768"/>
                <a:gd name="connsiteX4" fmla="*/ 3913239 w 3913239"/>
                <a:gd name="connsiteY4" fmla="*/ 0 h 1713768"/>
                <a:gd name="connsiteX0" fmla="*/ 0 w 3913239"/>
                <a:gd name="connsiteY0" fmla="*/ 1700466 h 1703712"/>
                <a:gd name="connsiteX1" fmla="*/ 1049571 w 3913239"/>
                <a:gd name="connsiteY1" fmla="*/ 1597929 h 1703712"/>
                <a:gd name="connsiteX2" fmla="*/ 1898657 w 3913239"/>
                <a:gd name="connsiteY2" fmla="*/ 1010101 h 1703712"/>
                <a:gd name="connsiteX3" fmla="*/ 2900142 w 3913239"/>
                <a:gd name="connsiteY3" fmla="*/ 168272 h 1703712"/>
                <a:gd name="connsiteX4" fmla="*/ 3913239 w 3913239"/>
                <a:gd name="connsiteY4" fmla="*/ 0 h 1703712"/>
                <a:gd name="connsiteX0" fmla="*/ 0 w 3913239"/>
                <a:gd name="connsiteY0" fmla="*/ 1700466 h 1704632"/>
                <a:gd name="connsiteX1" fmla="*/ 1197054 w 3913239"/>
                <a:gd name="connsiteY1" fmla="*/ 1603828 h 1704632"/>
                <a:gd name="connsiteX2" fmla="*/ 1898657 w 3913239"/>
                <a:gd name="connsiteY2" fmla="*/ 1010101 h 1704632"/>
                <a:gd name="connsiteX3" fmla="*/ 2900142 w 3913239"/>
                <a:gd name="connsiteY3" fmla="*/ 168272 h 1704632"/>
                <a:gd name="connsiteX4" fmla="*/ 3913239 w 3913239"/>
                <a:gd name="connsiteY4" fmla="*/ 0 h 1704632"/>
                <a:gd name="connsiteX0" fmla="*/ 0 w 3913239"/>
                <a:gd name="connsiteY0" fmla="*/ 1700466 h 1704632"/>
                <a:gd name="connsiteX1" fmla="*/ 1197054 w 3913239"/>
                <a:gd name="connsiteY1" fmla="*/ 1603828 h 1704632"/>
                <a:gd name="connsiteX2" fmla="*/ 1898657 w 3913239"/>
                <a:gd name="connsiteY2" fmla="*/ 1010101 h 1704632"/>
                <a:gd name="connsiteX3" fmla="*/ 2900142 w 3913239"/>
                <a:gd name="connsiteY3" fmla="*/ 168272 h 1704632"/>
                <a:gd name="connsiteX4" fmla="*/ 3913239 w 3913239"/>
                <a:gd name="connsiteY4" fmla="*/ 0 h 1704632"/>
                <a:gd name="connsiteX0" fmla="*/ 0 w 3913239"/>
                <a:gd name="connsiteY0" fmla="*/ 1700466 h 1702405"/>
                <a:gd name="connsiteX1" fmla="*/ 1192291 w 3913239"/>
                <a:gd name="connsiteY1" fmla="*/ 1584778 h 1702405"/>
                <a:gd name="connsiteX2" fmla="*/ 1898657 w 3913239"/>
                <a:gd name="connsiteY2" fmla="*/ 1010101 h 1702405"/>
                <a:gd name="connsiteX3" fmla="*/ 2900142 w 3913239"/>
                <a:gd name="connsiteY3" fmla="*/ 168272 h 1702405"/>
                <a:gd name="connsiteX4" fmla="*/ 3913239 w 3913239"/>
                <a:gd name="connsiteY4" fmla="*/ 0 h 1702405"/>
                <a:gd name="connsiteX0" fmla="*/ 0 w 3910858"/>
                <a:gd name="connsiteY0" fmla="*/ 1726660 h 1727680"/>
                <a:gd name="connsiteX1" fmla="*/ 1189910 w 3910858"/>
                <a:gd name="connsiteY1" fmla="*/ 1584778 h 1727680"/>
                <a:gd name="connsiteX2" fmla="*/ 1896276 w 3910858"/>
                <a:gd name="connsiteY2" fmla="*/ 1010101 h 1727680"/>
                <a:gd name="connsiteX3" fmla="*/ 2897761 w 3910858"/>
                <a:gd name="connsiteY3" fmla="*/ 168272 h 1727680"/>
                <a:gd name="connsiteX4" fmla="*/ 3910858 w 3910858"/>
                <a:gd name="connsiteY4" fmla="*/ 0 h 1727680"/>
                <a:gd name="connsiteX0" fmla="*/ 0 w 4158136"/>
                <a:gd name="connsiteY0" fmla="*/ 1753874 h 1754894"/>
                <a:gd name="connsiteX1" fmla="*/ 1189910 w 4158136"/>
                <a:gd name="connsiteY1" fmla="*/ 1611992 h 1754894"/>
                <a:gd name="connsiteX2" fmla="*/ 1896276 w 4158136"/>
                <a:gd name="connsiteY2" fmla="*/ 1037315 h 1754894"/>
                <a:gd name="connsiteX3" fmla="*/ 2897761 w 4158136"/>
                <a:gd name="connsiteY3" fmla="*/ 195486 h 1754894"/>
                <a:gd name="connsiteX4" fmla="*/ 4158136 w 4158136"/>
                <a:gd name="connsiteY4" fmla="*/ 0 h 175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8136" h="1754894">
                  <a:moveTo>
                    <a:pt x="0" y="1753874"/>
                  </a:moveTo>
                  <a:cubicBezTo>
                    <a:pt x="367547" y="1761119"/>
                    <a:pt x="873864" y="1731419"/>
                    <a:pt x="1189910" y="1611992"/>
                  </a:cubicBezTo>
                  <a:cubicBezTo>
                    <a:pt x="1505956" y="1492566"/>
                    <a:pt x="1611634" y="1273399"/>
                    <a:pt x="1896276" y="1037315"/>
                  </a:cubicBezTo>
                  <a:cubicBezTo>
                    <a:pt x="2180918" y="801231"/>
                    <a:pt x="2520784" y="368372"/>
                    <a:pt x="2897761" y="195486"/>
                  </a:cubicBezTo>
                  <a:cubicBezTo>
                    <a:pt x="3274738" y="22600"/>
                    <a:pt x="3667069" y="2419"/>
                    <a:pt x="4158136" y="0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" name="Gerade Verbindung mit Pfeil 2"/>
            <p:cNvCxnSpPr/>
            <p:nvPr/>
          </p:nvCxnSpPr>
          <p:spPr>
            <a:xfrm>
              <a:off x="7078441" y="4451015"/>
              <a:ext cx="15037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10"/>
            <p:cNvCxnSpPr/>
            <p:nvPr/>
          </p:nvCxnSpPr>
          <p:spPr>
            <a:xfrm flipV="1">
              <a:off x="7071098" y="3307097"/>
              <a:ext cx="0" cy="11494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8"/>
            <p:cNvSpPr/>
            <p:nvPr/>
          </p:nvSpPr>
          <p:spPr>
            <a:xfrm>
              <a:off x="7475050" y="4203133"/>
              <a:ext cx="115677" cy="11567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15"/>
            <p:cNvSpPr>
              <a:spLocks noChangeAspect="1"/>
            </p:cNvSpPr>
            <p:nvPr/>
          </p:nvSpPr>
          <p:spPr>
            <a:xfrm>
              <a:off x="7638466" y="4041553"/>
              <a:ext cx="72000" cy="7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16"/>
            <p:cNvSpPr>
              <a:spLocks noChangeAspect="1"/>
            </p:cNvSpPr>
            <p:nvPr/>
          </p:nvSpPr>
          <p:spPr>
            <a:xfrm>
              <a:off x="7713752" y="3935062"/>
              <a:ext cx="72000" cy="7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17"/>
            <p:cNvSpPr>
              <a:spLocks noChangeAspect="1"/>
            </p:cNvSpPr>
            <p:nvPr/>
          </p:nvSpPr>
          <p:spPr>
            <a:xfrm>
              <a:off x="7778014" y="3823062"/>
              <a:ext cx="72000" cy="7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Geschweifte Klammer rechts 9"/>
            <p:cNvSpPr/>
            <p:nvPr/>
          </p:nvSpPr>
          <p:spPr>
            <a:xfrm>
              <a:off x="7888169" y="3894659"/>
              <a:ext cx="49576" cy="227685"/>
            </a:xfrm>
            <a:prstGeom prst="rightBrace">
              <a:avLst/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11"/>
            <p:cNvSpPr txBox="1"/>
            <p:nvPr/>
          </p:nvSpPr>
          <p:spPr>
            <a:xfrm>
              <a:off x="7921231" y="3837785"/>
              <a:ext cx="540224" cy="33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Several </a:t>
              </a:r>
              <a:r>
                <a:rPr lang="en-GB" sz="1100" dirty="0" err="1" smtClean="0"/>
                <a:t>IoT</a:t>
              </a:r>
              <a:r>
                <a:rPr lang="en-GB" sz="1100" dirty="0" smtClean="0"/>
                <a:t> Scenarios</a:t>
              </a:r>
              <a:br>
                <a:rPr lang="en-GB" sz="1100" dirty="0" smtClean="0"/>
              </a:br>
              <a:r>
                <a:rPr lang="en-GB" sz="1100" dirty="0" smtClean="0"/>
                <a:t>(e.g. LED street lighting) </a:t>
              </a:r>
              <a:endParaRPr lang="en-GB" sz="3200" dirty="0"/>
            </a:p>
          </p:txBody>
        </p:sp>
        <p:sp>
          <p:nvSpPr>
            <p:cNvPr id="29" name="Textfeld 19"/>
            <p:cNvSpPr txBox="1"/>
            <p:nvPr/>
          </p:nvSpPr>
          <p:spPr>
            <a:xfrm>
              <a:off x="7618261" y="4217543"/>
              <a:ext cx="963978" cy="132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IoT</a:t>
              </a:r>
              <a:r>
                <a:rPr lang="en-GB" sz="1400" dirty="0" smtClean="0"/>
                <a:t> market as a whole</a:t>
              </a:r>
              <a:endParaRPr lang="en-GB" sz="4000" dirty="0"/>
            </a:p>
          </p:txBody>
        </p:sp>
        <p:sp>
          <p:nvSpPr>
            <p:cNvPr id="30" name="Textfeld 20"/>
            <p:cNvSpPr txBox="1"/>
            <p:nvPr/>
          </p:nvSpPr>
          <p:spPr>
            <a:xfrm>
              <a:off x="7183092" y="3288569"/>
              <a:ext cx="1391071" cy="17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Market Adoption (2020)</a:t>
              </a:r>
              <a:endParaRPr lang="en-GB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42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IoT for City Level Decoupling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(from urban development with environmental impact)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34056"/>
            <a:ext cx="8229600" cy="3140721"/>
          </a:xfrm>
        </p:spPr>
      </p:pic>
      <p:sp>
        <p:nvSpPr>
          <p:cNvPr id="5" name="TextBox 4"/>
          <p:cNvSpPr txBox="1"/>
          <p:nvPr/>
        </p:nvSpPr>
        <p:spPr>
          <a:xfrm>
            <a:off x="457200" y="5032715"/>
            <a:ext cx="8447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Cities are complex networks of interlocked infrastructures that represent a web of interaction.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b="1" dirty="0"/>
              <a:t>reconfiguration of urban infrastructures </a:t>
            </a:r>
            <a:r>
              <a:rPr lang="en-US" sz="1400" dirty="0"/>
              <a:t>requires </a:t>
            </a:r>
            <a:r>
              <a:rPr lang="en-US" sz="1400" dirty="0" smtClean="0"/>
              <a:t>an understanding </a:t>
            </a:r>
            <a:r>
              <a:rPr lang="en-US" sz="1400" dirty="0"/>
              <a:t>of </a:t>
            </a:r>
            <a:r>
              <a:rPr lang="en-US" sz="1400" dirty="0" smtClean="0"/>
              <a:t>the urban metabolism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 3" pitchFamily="-72" charset="2"/>
              </a:rPr>
              <a:t>”</a:t>
            </a:r>
            <a:r>
              <a:rPr lang="en-US" sz="1400" dirty="0">
                <a:sym typeface="Wingdings 3" pitchFamily="-72" charset="2"/>
              </a:rPr>
              <a:t>M</a:t>
            </a:r>
            <a:r>
              <a:rPr lang="en-US" sz="1400" dirty="0"/>
              <a:t>aterial Flow Analysis”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en.wikipedia.org/wiki/Material_flow_analysis</a:t>
            </a:r>
            <a:r>
              <a:rPr lang="en-US" sz="1400" dirty="0" smtClean="0"/>
              <a:t> but on a city scale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See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www.unep.org/resourcepanel/Publications/City-LevelDecoupling/tabid/106135/Default.aspx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80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Sensors for Urban Infrastructure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(from Smart Devices to Big Data Analytics)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952371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Towards Self Sufficient City Districts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952371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What Autonomous Vehicles See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965189"/>
            <a:ext cx="4041775" cy="2391231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821851"/>
            <a:ext cx="4040188" cy="2677907"/>
          </a:xfrm>
        </p:spPr>
      </p:pic>
    </p:spTree>
    <p:extLst>
      <p:ext uri="{BB962C8B-B14F-4D97-AF65-F5344CB8AC3E}">
        <p14:creationId xmlns:p14="http://schemas.microsoft.com/office/powerpoint/2010/main" val="257018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8189650" cy="8318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Setting Expectations for Cities</a:t>
            </a:r>
            <a:br>
              <a:rPr lang="en-US" sz="4000" dirty="0" smtClean="0"/>
            </a:br>
            <a:r>
              <a:rPr lang="en-US" sz="2700" dirty="0" smtClean="0"/>
              <a:t>(Change </a:t>
            </a:r>
            <a:r>
              <a:rPr lang="en-US" sz="2700" i="1" dirty="0">
                <a:solidFill>
                  <a:schemeClr val="tx1"/>
                </a:solidFill>
              </a:rPr>
              <a:t>usually</a:t>
            </a:r>
            <a:r>
              <a:rPr lang="en-US" sz="2700" dirty="0"/>
              <a:t> </a:t>
            </a:r>
            <a:r>
              <a:rPr lang="en-US" sz="2700" dirty="0" smtClean="0"/>
              <a:t>starts </a:t>
            </a:r>
            <a:r>
              <a:rPr lang="en-US" sz="2700" dirty="0"/>
              <a:t>at the </a:t>
            </a:r>
            <a:r>
              <a:rPr lang="en-US" sz="2700" dirty="0" smtClean="0"/>
              <a:t>top</a:t>
            </a:r>
            <a:r>
              <a:rPr lang="en-US" sz="2700" dirty="0"/>
              <a:t>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2408" y="2398478"/>
            <a:ext cx="3447338" cy="2155767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742738"/>
            <a:ext cx="5046955" cy="383823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b="1" dirty="0" smtClean="0"/>
              <a:t>A </a:t>
            </a:r>
            <a:r>
              <a:rPr lang="en-US" sz="1600" b="1" dirty="0"/>
              <a:t>city of the future has to be environmentally </a:t>
            </a:r>
            <a:r>
              <a:rPr lang="en-US" sz="1600" b="1" dirty="0" smtClean="0"/>
              <a:t>friendly </a:t>
            </a:r>
            <a:r>
              <a:rPr lang="en-US" sz="1600" b="1" dirty="0" smtClean="0">
                <a:solidFill>
                  <a:schemeClr val="tx1"/>
                </a:solidFill>
              </a:rPr>
              <a:t>“</a:t>
            </a:r>
            <a:r>
              <a:rPr lang="en-US" sz="1600" i="1" dirty="0">
                <a:solidFill>
                  <a:schemeClr val="tx1"/>
                </a:solidFill>
              </a:rPr>
              <a:t>Every time you see concrete jungle you must find open spaces. And when you find open spaces, make it so people can get to </a:t>
            </a:r>
            <a:r>
              <a:rPr lang="en-US" sz="1600" i="1" dirty="0" smtClean="0">
                <a:solidFill>
                  <a:schemeClr val="tx1"/>
                </a:solidFill>
              </a:rPr>
              <a:t>them</a:t>
            </a:r>
            <a:r>
              <a:rPr lang="en-US" sz="1600" b="1" dirty="0" smtClean="0">
                <a:solidFill>
                  <a:schemeClr val="tx1"/>
                </a:solidFill>
              </a:rPr>
              <a:t>”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/>
              <a:t>A </a:t>
            </a:r>
            <a:r>
              <a:rPr lang="en-US" sz="1600" b="1" dirty="0"/>
              <a:t>city of the future has to deal with mobility and integration of its </a:t>
            </a:r>
            <a:r>
              <a:rPr lang="en-US" sz="1600" b="1" dirty="0" smtClean="0"/>
              <a:t>people </a:t>
            </a:r>
            <a:r>
              <a:rPr lang="en-US" sz="1600" b="1" dirty="0" smtClean="0">
                <a:solidFill>
                  <a:schemeClr val="tx1"/>
                </a:solidFill>
              </a:rPr>
              <a:t>“</a:t>
            </a:r>
            <a:r>
              <a:rPr lang="en-US" sz="1600" dirty="0">
                <a:solidFill>
                  <a:schemeClr val="tx1"/>
                </a:solidFill>
              </a:rPr>
              <a:t>cities are packed with people, which means that high-capacity transportation is critically important</a:t>
            </a:r>
            <a:r>
              <a:rPr lang="en-US" sz="1600" b="1" dirty="0" smtClean="0">
                <a:solidFill>
                  <a:schemeClr val="tx1"/>
                </a:solidFill>
              </a:rPr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/>
              <a:t>A </a:t>
            </a:r>
            <a:r>
              <a:rPr lang="en-US" sz="1600" b="1" dirty="0"/>
              <a:t>city of the future has to be socially </a:t>
            </a:r>
            <a:r>
              <a:rPr lang="en-US" sz="1600" b="1" dirty="0" smtClean="0"/>
              <a:t>integrated </a:t>
            </a:r>
            <a:r>
              <a:rPr lang="en-US" sz="1600" b="1" dirty="0" smtClean="0">
                <a:solidFill>
                  <a:schemeClr val="tx1"/>
                </a:solidFill>
              </a:rPr>
              <a:t>“</a:t>
            </a:r>
            <a:r>
              <a:rPr lang="en-US" sz="1600" dirty="0">
                <a:solidFill>
                  <a:schemeClr val="tx1"/>
                </a:solidFill>
              </a:rPr>
              <a:t>you can change the vicious circle to a virtuous one if you bring education, health–and open spaces–into the favelas</a:t>
            </a:r>
            <a:r>
              <a:rPr lang="en-US" sz="1600" b="1" dirty="0" smtClean="0">
                <a:solidFill>
                  <a:schemeClr val="tx1"/>
                </a:solidFill>
              </a:rPr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/>
              <a:t>A </a:t>
            </a:r>
            <a:r>
              <a:rPr lang="en-US" sz="1600" b="1" dirty="0"/>
              <a:t>city of the future has to use technology to be </a:t>
            </a:r>
            <a:r>
              <a:rPr lang="en-US" sz="1600" b="1" dirty="0" smtClean="0"/>
              <a:t>present </a:t>
            </a:r>
            <a:r>
              <a:rPr lang="en-US" sz="1600" b="1" dirty="0" smtClean="0">
                <a:solidFill>
                  <a:schemeClr val="tx1"/>
                </a:solidFill>
              </a:rPr>
              <a:t>“</a:t>
            </a:r>
            <a:r>
              <a:rPr lang="en-US" sz="1600" i="1" dirty="0" smtClean="0">
                <a:solidFill>
                  <a:schemeClr val="tx1"/>
                </a:solidFill>
              </a:rPr>
              <a:t>The </a:t>
            </a:r>
            <a:r>
              <a:rPr lang="en-US" sz="1600" i="1" dirty="0">
                <a:solidFill>
                  <a:schemeClr val="tx1"/>
                </a:solidFill>
              </a:rPr>
              <a:t>city of the future is a city that cares about its citizens and integrates its </a:t>
            </a:r>
            <a:r>
              <a:rPr lang="en-US" sz="1600" i="1" dirty="0" smtClean="0">
                <a:solidFill>
                  <a:schemeClr val="tx1"/>
                </a:solidFill>
              </a:rPr>
              <a:t>citizens</a:t>
            </a:r>
            <a:r>
              <a:rPr lang="en-US" sz="1600" b="1" dirty="0" smtClean="0">
                <a:solidFill>
                  <a:schemeClr val="tx1"/>
                </a:solidFill>
              </a:rPr>
              <a:t>”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8577" y="5575177"/>
            <a:ext cx="653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www.ted.com/talks/eduardo_paes_the_4_commandments_of_cities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78995" y="1647854"/>
            <a:ext cx="37650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For example: “The 4 Commandments for Cities” </a:t>
            </a:r>
          </a:p>
          <a:p>
            <a:r>
              <a:rPr lang="en-US" sz="1400" b="1" dirty="0"/>
              <a:t>Mayor Eduardo </a:t>
            </a:r>
            <a:r>
              <a:rPr lang="en-US" sz="1400" b="1" dirty="0" err="1"/>
              <a:t>Paes</a:t>
            </a:r>
            <a:r>
              <a:rPr lang="en-US" sz="1400" b="1" dirty="0"/>
              <a:t>, Rio de Janeiro (Brazil)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72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Creating an Environment for IoT Success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(New Public - Private Partnership Models)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9542" y="1680102"/>
            <a:ext cx="4318986" cy="4262967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/>
              <a:t>Environmental sustainability </a:t>
            </a:r>
            <a:r>
              <a:rPr lang="en-GB" sz="1600" dirty="0" smtClean="0"/>
              <a:t>needs </a:t>
            </a:r>
            <a:r>
              <a:rPr lang="en-GB" sz="1600" dirty="0"/>
              <a:t>to be </a:t>
            </a:r>
            <a:r>
              <a:rPr lang="en-GB" sz="1600" b="1" dirty="0"/>
              <a:t>effectively mainstreamed </a:t>
            </a:r>
            <a:r>
              <a:rPr lang="en-GB" sz="1600" dirty="0"/>
              <a:t>in urban development policy </a:t>
            </a:r>
            <a:r>
              <a:rPr lang="en-GB" sz="1600" dirty="0" smtClean="0"/>
              <a:t>frameworks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1" dirty="0" smtClean="0"/>
              <a:t>Public </a:t>
            </a:r>
            <a:r>
              <a:rPr lang="en-GB" sz="1600" b="1" dirty="0"/>
              <a:t>investments</a:t>
            </a:r>
            <a:r>
              <a:rPr lang="en-GB" sz="1600" dirty="0"/>
              <a:t> should support infrastructure that stimulate low-carbon, resource-efficient and equitable urban </a:t>
            </a:r>
            <a:r>
              <a:rPr lang="en-GB" sz="1600" dirty="0" smtClean="0"/>
              <a:t>development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/>
              <a:t>Cities should set </a:t>
            </a:r>
            <a:r>
              <a:rPr lang="en-GB" sz="1600" b="1" dirty="0"/>
              <a:t>specific targets</a:t>
            </a:r>
            <a:r>
              <a:rPr lang="en-GB" sz="1600" dirty="0"/>
              <a:t> to use resources more efficiently and formulate plans to achieve </a:t>
            </a:r>
            <a:r>
              <a:rPr lang="en-GB" sz="1600" dirty="0" smtClean="0"/>
              <a:t>them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/>
              <a:t>Relevant </a:t>
            </a:r>
            <a:r>
              <a:rPr lang="en-GB" sz="1600" b="1" dirty="0"/>
              <a:t>micro and city level innovations </a:t>
            </a:r>
            <a:r>
              <a:rPr lang="en-GB" sz="1600" dirty="0"/>
              <a:t>need to be actively supported and networked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/>
              <a:t>Private sector need to be engaged in </a:t>
            </a:r>
            <a:r>
              <a:rPr lang="en-GB" sz="1600" b="1" dirty="0"/>
              <a:t>translating proven innovations</a:t>
            </a:r>
            <a:r>
              <a:rPr lang="en-GB" sz="1600" dirty="0"/>
              <a:t> into citywide projects</a:t>
            </a:r>
            <a:r>
              <a:rPr lang="en-GB" sz="1600" dirty="0" smtClean="0"/>
              <a:t>.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1605" y="2128067"/>
            <a:ext cx="4419331" cy="3099976"/>
          </a:xfrm>
        </p:spPr>
      </p:pic>
    </p:spTree>
    <p:extLst>
      <p:ext uri="{BB962C8B-B14F-4D97-AF65-F5344CB8AC3E}">
        <p14:creationId xmlns:p14="http://schemas.microsoft.com/office/powerpoint/2010/main" val="39497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Live in a World of Cities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959" y="1968500"/>
            <a:ext cx="6816081" cy="3830638"/>
          </a:xfrm>
        </p:spPr>
      </p:pic>
    </p:spTree>
    <p:extLst>
      <p:ext uri="{BB962C8B-B14F-4D97-AF65-F5344CB8AC3E}">
        <p14:creationId xmlns:p14="http://schemas.microsoft.com/office/powerpoint/2010/main" val="42305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5989F9A51A14686E61F393B261DFC" ma:contentTypeVersion="1" ma:contentTypeDescription="Create a new document." ma:contentTypeScope="" ma:versionID="11d8cf857a44f2d8e81905bfebfebe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7B01CE1-B112-440B-AA59-E74D54846B7D}"/>
</file>

<file path=customXml/itemProps2.xml><?xml version="1.0" encoding="utf-8"?>
<ds:datastoreItem xmlns:ds="http://schemas.openxmlformats.org/officeDocument/2006/customXml" ds:itemID="{272C3ED7-5D96-4AFF-B162-AFCAAFEEEAF1}"/>
</file>

<file path=customXml/itemProps3.xml><?xml version="1.0" encoding="utf-8"?>
<ds:datastoreItem xmlns:ds="http://schemas.openxmlformats.org/officeDocument/2006/customXml" ds:itemID="{B560750D-5193-4274-BD0E-19B6B0C4F37C}"/>
</file>

<file path=docProps/app.xml><?xml version="1.0" encoding="utf-8"?>
<Properties xmlns="http://schemas.openxmlformats.org/officeDocument/2006/extended-properties" xmlns:vt="http://schemas.openxmlformats.org/officeDocument/2006/docPropsVTypes">
  <TotalTime>4344</TotalTime>
  <Words>470</Words>
  <Application>Microsoft Office PowerPoint</Application>
  <PresentationFormat>On-screen Show (4:3)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 3</vt:lpstr>
      <vt:lpstr>Office Theme</vt:lpstr>
      <vt:lpstr>5th ITU Green Standards Week Nassau, The Bahamas 14-18 December 2015</vt:lpstr>
      <vt:lpstr>“Eye Chart” of IoT Opportunities</vt:lpstr>
      <vt:lpstr>Hype &amp; Maturity with  Transformative Technologies</vt:lpstr>
      <vt:lpstr>IoT for City Level Decoupling  (from urban development with environmental impact)</vt:lpstr>
      <vt:lpstr>Sensors for Urban Infrastructure (from Smart Devices to Big Data Analytics)</vt:lpstr>
      <vt:lpstr>Setting Expectations for Cities (Change usually starts at the top)</vt:lpstr>
      <vt:lpstr>Creating an Environment for IoT Success (New Public - Private Partnership Models)</vt:lpstr>
      <vt:lpstr>We Live in a World of Cities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125</cp:revision>
  <cp:lastPrinted>2015-01-19T16:17:40Z</cp:lastPrinted>
  <dcterms:created xsi:type="dcterms:W3CDTF">2014-09-01T15:38:30Z</dcterms:created>
  <dcterms:modified xsi:type="dcterms:W3CDTF">2015-12-08T09:52:01Z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0x010100D9B5989F9A51A14686E61F393B261DFC</vt:lpwstr>
  </property>
</Properties>
</file>