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6" r:id="rId3"/>
    <p:sldId id="271" r:id="rId4"/>
    <p:sldId id="290" r:id="rId5"/>
    <p:sldId id="273" r:id="rId6"/>
    <p:sldId id="269" r:id="rId7"/>
    <p:sldId id="277" r:id="rId8"/>
    <p:sldId id="281" r:id="rId9"/>
    <p:sldId id="262" r:id="rId10"/>
    <p:sldId id="275" r:id="rId11"/>
    <p:sldId id="276" r:id="rId12"/>
    <p:sldId id="278" r:id="rId13"/>
    <p:sldId id="272" r:id="rId14"/>
    <p:sldId id="267" r:id="rId15"/>
    <p:sldId id="257" r:id="rId16"/>
    <p:sldId id="259" r:id="rId17"/>
    <p:sldId id="289" r:id="rId18"/>
    <p:sldId id="284" r:id="rId19"/>
    <p:sldId id="282" r:id="rId20"/>
    <p:sldId id="283" r:id="rId21"/>
    <p:sldId id="285" r:id="rId22"/>
    <p:sldId id="265"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0932" autoAdjust="0"/>
  </p:normalViewPr>
  <p:slideViewPr>
    <p:cSldViewPr>
      <p:cViewPr varScale="1">
        <p:scale>
          <a:sx n="66" d="100"/>
          <a:sy n="66" d="100"/>
        </p:scale>
        <p:origin x="4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C45FF-BB39-460A-8C98-7BACED5CE902}" type="datetimeFigureOut">
              <a:rPr lang="en-US" smtClean="0"/>
              <a:pPr/>
              <a:t>16/12/2015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BF162-4A51-4DDE-919D-0223D5E2C5BA}" type="slidenum">
              <a:rPr lang="en-US" smtClean="0"/>
              <a:pPr/>
              <a:t>‹#›</a:t>
            </a:fld>
            <a:endParaRPr lang="en-US"/>
          </a:p>
        </p:txBody>
      </p:sp>
    </p:spTree>
    <p:extLst>
      <p:ext uri="{BB962C8B-B14F-4D97-AF65-F5344CB8AC3E}">
        <p14:creationId xmlns:p14="http://schemas.microsoft.com/office/powerpoint/2010/main" val="74947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from the 2004 tsunami</a:t>
            </a:r>
            <a:r>
              <a:rPr lang="en-US" dirty="0" smtClean="0"/>
              <a:t>,</a:t>
            </a:r>
            <a:endParaRPr lang="en-US" dirty="0"/>
          </a:p>
        </p:txBody>
      </p:sp>
      <p:sp>
        <p:nvSpPr>
          <p:cNvPr id="4" name="Slide Number Placeholder 3"/>
          <p:cNvSpPr>
            <a:spLocks noGrp="1"/>
          </p:cNvSpPr>
          <p:nvPr>
            <p:ph type="sldNum" sz="quarter" idx="10"/>
          </p:nvPr>
        </p:nvSpPr>
        <p:spPr/>
        <p:txBody>
          <a:bodyPr/>
          <a:lstStyle/>
          <a:p>
            <a:fld id="{DA0BF162-4A51-4DDE-919D-0223D5E2C5BA}" type="slidenum">
              <a:rPr lang="en-US" smtClean="0"/>
              <a:pPr/>
              <a:t>5</a:t>
            </a:fld>
            <a:endParaRPr lang="en-US"/>
          </a:p>
        </p:txBody>
      </p:sp>
    </p:spTree>
    <p:extLst>
      <p:ext uri="{BB962C8B-B14F-4D97-AF65-F5344CB8AC3E}">
        <p14:creationId xmlns:p14="http://schemas.microsoft.com/office/powerpoint/2010/main" val="253775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Volcanic Hazard Monitoring</a:t>
            </a:r>
            <a:endParaRPr lang="en-US" dirty="0"/>
          </a:p>
        </p:txBody>
      </p:sp>
      <p:sp>
        <p:nvSpPr>
          <p:cNvPr id="4" name="Slide Number Placeholder 3"/>
          <p:cNvSpPr>
            <a:spLocks noGrp="1"/>
          </p:cNvSpPr>
          <p:nvPr>
            <p:ph type="sldNum" sz="quarter" idx="10"/>
          </p:nvPr>
        </p:nvSpPr>
        <p:spPr/>
        <p:txBody>
          <a:bodyPr/>
          <a:lstStyle/>
          <a:p>
            <a:fld id="{DA0BF162-4A51-4DDE-919D-0223D5E2C5BA}" type="slidenum">
              <a:rPr lang="en-US" smtClean="0"/>
              <a:pPr/>
              <a:t>6</a:t>
            </a:fld>
            <a:endParaRPr lang="en-US"/>
          </a:p>
        </p:txBody>
      </p:sp>
    </p:spTree>
    <p:extLst>
      <p:ext uri="{BB962C8B-B14F-4D97-AF65-F5344CB8AC3E}">
        <p14:creationId xmlns:p14="http://schemas.microsoft.com/office/powerpoint/2010/main" val="115616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Storm surge from Hurricane Sandy 2012</a:t>
            </a:r>
            <a:endParaRPr lang="en-US" dirty="0"/>
          </a:p>
        </p:txBody>
      </p:sp>
      <p:sp>
        <p:nvSpPr>
          <p:cNvPr id="4" name="Slide Number Placeholder 3"/>
          <p:cNvSpPr>
            <a:spLocks noGrp="1"/>
          </p:cNvSpPr>
          <p:nvPr>
            <p:ph type="sldNum" sz="quarter" idx="10"/>
          </p:nvPr>
        </p:nvSpPr>
        <p:spPr/>
        <p:txBody>
          <a:bodyPr/>
          <a:lstStyle/>
          <a:p>
            <a:fld id="{DA0BF162-4A51-4DDE-919D-0223D5E2C5BA}" type="slidenum">
              <a:rPr lang="en-US" smtClean="0"/>
              <a:pPr/>
              <a:t>12</a:t>
            </a:fld>
            <a:endParaRPr lang="en-US"/>
          </a:p>
        </p:txBody>
      </p:sp>
    </p:spTree>
    <p:extLst>
      <p:ext uri="{BB962C8B-B14F-4D97-AF65-F5344CB8AC3E}">
        <p14:creationId xmlns:p14="http://schemas.microsoft.com/office/powerpoint/2010/main" val="262663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69E0DE-95B7-4008-9055-B766AE9F0F4E}" type="slidenum">
              <a:rPr lang="en-US"/>
              <a:pPr/>
              <a:t>19</a:t>
            </a:fld>
            <a:endParaRPr lang="en-US"/>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18424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EDFA16-9738-4472-9B0B-31689E2048DA}" type="slidenum">
              <a:rPr lang="en-US"/>
              <a:pPr/>
              <a:t>20</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77534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231214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134186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352301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34717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172270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7411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275070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247910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186217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254792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901E6-EB69-430A-BDA3-415EEB96F984}" type="datetimeFigureOut">
              <a:rPr lang="en-US" smtClean="0"/>
              <a:pPr/>
              <a:t>16/12/2015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FCE96-1246-40BD-945D-874F2EAB31E2}" type="slidenum">
              <a:rPr lang="en-US" smtClean="0"/>
              <a:pPr/>
              <a:t>‹#›</a:t>
            </a:fld>
            <a:endParaRPr lang="en-US"/>
          </a:p>
        </p:txBody>
      </p:sp>
    </p:spTree>
    <p:extLst>
      <p:ext uri="{BB962C8B-B14F-4D97-AF65-F5344CB8AC3E}">
        <p14:creationId xmlns:p14="http://schemas.microsoft.com/office/powerpoint/2010/main" val="8213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901E6-EB69-430A-BDA3-415EEB96F984}" type="datetimeFigureOut">
              <a:rPr lang="en-US" smtClean="0"/>
              <a:pPr/>
              <a:t>16/12/2015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FCE96-1246-40BD-945D-874F2EAB31E2}" type="slidenum">
              <a:rPr lang="en-US" smtClean="0"/>
              <a:pPr/>
              <a:t>‹#›</a:t>
            </a:fld>
            <a:endParaRPr lang="en-US"/>
          </a:p>
        </p:txBody>
      </p:sp>
    </p:spTree>
    <p:extLst>
      <p:ext uri="{BB962C8B-B14F-4D97-AF65-F5344CB8AC3E}">
        <p14:creationId xmlns:p14="http://schemas.microsoft.com/office/powerpoint/2010/main" val="406712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avidsuzuki.org/Climate_Change/Science/IPCC/"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hyperlink" Target="http://www.igi-global.com/affiliate/carmen-depablosheredero/123370/"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ifrc.org/en/what-we-do/disaster-management/about-disasters/definition-of-hazard/extreme-temperatures/" TargetMode="External"/><Relationship Id="rId13" Type="http://schemas.openxmlformats.org/officeDocument/2006/relationships/hyperlink" Target="http://www.ifrc.org/en/what-we-do/disaster-management/about-disasters/definition-of-hazard/biological-hazardsanimal-and-insect-infestation/" TargetMode="External"/><Relationship Id="rId3" Type="http://schemas.openxmlformats.org/officeDocument/2006/relationships/hyperlink" Target="http://www.ifrc.org/en/what-we-do/disaster-management/about-disasters/definition-of-hazard/geophysical-hazards-mass-movement-dry/" TargetMode="External"/><Relationship Id="rId7" Type="http://schemas.openxmlformats.org/officeDocument/2006/relationships/hyperlink" Target="http://www.ifrc.org/en/what-we-do/disaster-management/about-disasters/definition-of-hazard/floods/" TargetMode="External"/><Relationship Id="rId12" Type="http://schemas.openxmlformats.org/officeDocument/2006/relationships/hyperlink" Target="http://www.ifrc.org/en/what-we-do/disaster-management/about-disasters/definition-of-hazard/biological-hazards-epidemics/" TargetMode="External"/><Relationship Id="rId2" Type="http://schemas.openxmlformats.org/officeDocument/2006/relationships/hyperlink" Target="http://www.ifrc.org/en/what-we-do/disaster-management/about-disasters/definition-of-hazard/geophysical-hazards-earthquakes/" TargetMode="External"/><Relationship Id="rId1" Type="http://schemas.openxmlformats.org/officeDocument/2006/relationships/slideLayout" Target="../slideLayouts/slideLayout6.xml"/><Relationship Id="rId6" Type="http://schemas.openxmlformats.org/officeDocument/2006/relationships/hyperlink" Target="http://www.ifrc.org/en/what-we-do/disaster-management/about-disasters/definition-of-hazard/mass-movement-wet/" TargetMode="External"/><Relationship Id="rId11" Type="http://schemas.openxmlformats.org/officeDocument/2006/relationships/hyperlink" Target="http://www.ifrc.org/en/what-we-do/disaster-management/about-disasters/definition-of-hazard/storms-and-tidal-waves/" TargetMode="External"/><Relationship Id="rId5" Type="http://schemas.openxmlformats.org/officeDocument/2006/relationships/hyperlink" Target="http://www.ifrc.org/en/what-we-do/disaster-management/about-disasters/definition-of-hazard/volcanic-eruptions/" TargetMode="External"/><Relationship Id="rId10" Type="http://schemas.openxmlformats.org/officeDocument/2006/relationships/hyperlink" Target="http://www.ifrc.org/en/what-we-do/disaster-management/about-disasters/definition-of-hazard/tropical-storms-hurricanes-typhoons-and-cyclones/" TargetMode="External"/><Relationship Id="rId4" Type="http://schemas.openxmlformats.org/officeDocument/2006/relationships/hyperlink" Target="http://www.ifrc.org/en/what-we-do/disaster-management/about-disasters/definition-of-hazard/tsunamis/" TargetMode="External"/><Relationship Id="rId9" Type="http://schemas.openxmlformats.org/officeDocument/2006/relationships/hyperlink" Target="http://www.ifrc.org/en/what-we-do/disaster-management/about-disasters/definition-of-hazard/drough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smtClean="0"/>
              <a:t>Using </a:t>
            </a:r>
            <a:r>
              <a:rPr lang="en-US" sz="3100" dirty="0"/>
              <a:t>ICTs for Climate Change Adaptation and Disaster Risk </a:t>
            </a:r>
            <a:r>
              <a:rPr lang="en-US" sz="3100" dirty="0" smtClean="0"/>
              <a:t>Reduction</a:t>
            </a:r>
            <a:endParaRPr lang="en-US" sz="3100" dirty="0"/>
          </a:p>
        </p:txBody>
      </p:sp>
      <p:sp>
        <p:nvSpPr>
          <p:cNvPr id="3" name="Subtitle 2"/>
          <p:cNvSpPr>
            <a:spLocks noGrp="1"/>
          </p:cNvSpPr>
          <p:nvPr>
            <p:ph type="subTitle" idx="1"/>
          </p:nvPr>
        </p:nvSpPr>
        <p:spPr/>
        <p:txBody>
          <a:bodyPr>
            <a:normAutofit/>
          </a:bodyPr>
          <a:lstStyle/>
          <a:p>
            <a:r>
              <a:rPr lang="en-US" sz="2800" dirty="0" smtClean="0"/>
              <a:t>by</a:t>
            </a:r>
          </a:p>
          <a:p>
            <a:r>
              <a:rPr lang="en-US" sz="2800" dirty="0" smtClean="0"/>
              <a:t>Arthur W. </a:t>
            </a:r>
            <a:r>
              <a:rPr lang="en-US" sz="2800" dirty="0" err="1" smtClean="0"/>
              <a:t>Rolle</a:t>
            </a:r>
            <a:endParaRPr lang="en-US" sz="2800" dirty="0"/>
          </a:p>
          <a:p>
            <a:endParaRPr lang="en-US" sz="2800" dirty="0"/>
          </a:p>
        </p:txBody>
      </p:sp>
    </p:spTree>
    <p:extLst>
      <p:ext uri="{BB962C8B-B14F-4D97-AF65-F5344CB8AC3E}">
        <p14:creationId xmlns:p14="http://schemas.microsoft.com/office/powerpoint/2010/main" val="177545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sx.weather.com/util/image/w/sc-flood.jpg?v=ap&amp;w=980&amp;h=551&amp;api=7db9fe61-7414-47b5-9871-e17d87b8b6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sx.weather.com/util/image/w/flood-met-images2-stu.jpg?v=ap&amp;w=980&amp;h=551&amp;api=7db9fe61-7414-47b5-9871-e17d87b8b6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1"/>
            <a:ext cx="906344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76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tegory 3 storm surge model for the Bahamas. Note that surges on the south side of Exuma (red arrow) are ~2x those on the north side of Exuma (black arrow). Source: http://www.wunderground.com/hurricane/IslandsSurge.a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42" y="66675"/>
            <a:ext cx="8540391"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9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tu.int/net/ITU-R/information/promotion/e-flash/03-2008/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 y="-48126"/>
            <a:ext cx="9144000" cy="696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04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Bahamas Early Warning System For Tropical cyclones</a:t>
            </a:r>
            <a:endParaRPr lang="en-US" sz="2800" dirty="0"/>
          </a:p>
        </p:txBody>
      </p:sp>
      <p:sp>
        <p:nvSpPr>
          <p:cNvPr id="3" name="Rectangle 2"/>
          <p:cNvSpPr/>
          <p:nvPr/>
        </p:nvSpPr>
        <p:spPr>
          <a:xfrm>
            <a:off x="1219200" y="1676399"/>
            <a:ext cx="7315200" cy="4401205"/>
          </a:xfrm>
          <a:prstGeom prst="rect">
            <a:avLst/>
          </a:prstGeom>
        </p:spPr>
        <p:txBody>
          <a:bodyPr wrap="square">
            <a:spAutoFit/>
          </a:bodyPr>
          <a:lstStyle/>
          <a:p>
            <a:r>
              <a:rPr lang="en-US" sz="2000" dirty="0"/>
              <a:t>The early warning system is a 24-hr operation designed to alert communities of a potential danger, to identify areas likely to be affected and to call the community to action by warning messages and recommendations of specific actions. A news item is issued to provide information to the media and preparedness authorities that a cyclone has formed. The information is contained in low-key statements issued three times daily to arouse initial interest and create a climate of expectancy should the system move within the area of warning responsibility.  An alert is issued when the potential threat is 60 hours away. A watch is issued when a tropical cyclone that is likely to affect the community is </a:t>
            </a:r>
            <a:r>
              <a:rPr lang="en-US" sz="2000" dirty="0" smtClean="0"/>
              <a:t>48 </a:t>
            </a:r>
            <a:r>
              <a:rPr lang="en-US" sz="2000" dirty="0"/>
              <a:t>hours away.  A warning is issued when a tropical cyclone that is likely to affect the community is </a:t>
            </a:r>
            <a:r>
              <a:rPr lang="en-US" sz="2000" dirty="0" smtClean="0"/>
              <a:t>36 </a:t>
            </a:r>
            <a:r>
              <a:rPr lang="en-US" sz="2000" dirty="0"/>
              <a:t>hours away. The authority for the issuance of the warnings is the Bahamas Department of Meteorology</a:t>
            </a:r>
          </a:p>
        </p:txBody>
      </p:sp>
    </p:spTree>
    <p:extLst>
      <p:ext uri="{BB962C8B-B14F-4D97-AF65-F5344CB8AC3E}">
        <p14:creationId xmlns:p14="http://schemas.microsoft.com/office/powerpoint/2010/main" val="380806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Communication Channels used in Disaster Warning in The Bahamas</a:t>
            </a:r>
            <a:endParaRPr lang="en-US" sz="2800" dirty="0"/>
          </a:p>
        </p:txBody>
      </p:sp>
      <p:sp>
        <p:nvSpPr>
          <p:cNvPr id="3" name="Content Placeholder 2"/>
          <p:cNvSpPr>
            <a:spLocks noGrp="1"/>
          </p:cNvSpPr>
          <p:nvPr>
            <p:ph idx="1"/>
          </p:nvPr>
        </p:nvSpPr>
        <p:spPr>
          <a:xfrm>
            <a:off x="457200" y="1447800"/>
            <a:ext cx="8229600" cy="5334000"/>
          </a:xfrm>
        </p:spPr>
        <p:txBody>
          <a:bodyPr>
            <a:normAutofit fontScale="92500" lnSpcReduction="10000"/>
          </a:bodyPr>
          <a:lstStyle/>
          <a:p>
            <a:r>
              <a:rPr lang="en-US" b="1" dirty="0" smtClean="0"/>
              <a:t>Radio and television- </a:t>
            </a:r>
            <a:r>
              <a:rPr lang="en-US" dirty="0" smtClean="0"/>
              <a:t>used widespread therefore quick in spreading warning </a:t>
            </a:r>
          </a:p>
          <a:p>
            <a:r>
              <a:rPr lang="en-US" b="1" dirty="0" smtClean="0"/>
              <a:t>Telephones-</a:t>
            </a:r>
            <a:r>
              <a:rPr lang="en-US" dirty="0" smtClean="0"/>
              <a:t> quick message delivery</a:t>
            </a:r>
          </a:p>
          <a:p>
            <a:r>
              <a:rPr lang="en-US" b="1" dirty="0" smtClean="0"/>
              <a:t>Satellite radios- </a:t>
            </a:r>
            <a:r>
              <a:rPr lang="en-US" dirty="0" smtClean="0"/>
              <a:t>high reachability</a:t>
            </a:r>
          </a:p>
          <a:p>
            <a:r>
              <a:rPr lang="en-US" b="1" dirty="0" smtClean="0"/>
              <a:t>Internet/email- </a:t>
            </a:r>
            <a:r>
              <a:rPr lang="en-US" dirty="0" smtClean="0"/>
              <a:t>interactive (accuracy could be checked)</a:t>
            </a:r>
          </a:p>
          <a:p>
            <a:r>
              <a:rPr lang="en-US" b="1" dirty="0" smtClean="0"/>
              <a:t>Amateur radios- </a:t>
            </a:r>
            <a:r>
              <a:rPr lang="en-US" dirty="0" smtClean="0"/>
              <a:t>excellent for rural and remote areas</a:t>
            </a:r>
          </a:p>
          <a:p>
            <a:r>
              <a:rPr lang="en-US" b="1" dirty="0" smtClean="0"/>
              <a:t>Emergency Managers Weather Information Network (EMWIN)</a:t>
            </a:r>
          </a:p>
          <a:p>
            <a:r>
              <a:rPr lang="en-US" b="1" dirty="0" smtClean="0"/>
              <a:t>Sirens</a:t>
            </a:r>
          </a:p>
          <a:p>
            <a:endParaRPr lang="en-US" b="1" dirty="0" smtClean="0"/>
          </a:p>
          <a:p>
            <a:endParaRPr lang="en-US" b="1" dirty="0" smtClean="0"/>
          </a:p>
          <a:p>
            <a:endParaRPr lang="en-US" dirty="0"/>
          </a:p>
        </p:txBody>
      </p:sp>
    </p:spTree>
    <p:extLst>
      <p:ext uri="{BB962C8B-B14F-4D97-AF65-F5344CB8AC3E}">
        <p14:creationId xmlns:p14="http://schemas.microsoft.com/office/powerpoint/2010/main" val="54755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ICTs to Climate Change Adaptation </a:t>
            </a:r>
            <a:endParaRPr lang="en-US" dirty="0"/>
          </a:p>
        </p:txBody>
      </p:sp>
      <p:sp>
        <p:nvSpPr>
          <p:cNvPr id="3" name="Content Placeholder 2"/>
          <p:cNvSpPr>
            <a:spLocks noGrp="1"/>
          </p:cNvSpPr>
          <p:nvPr>
            <p:ph idx="1"/>
          </p:nvPr>
        </p:nvSpPr>
        <p:spPr/>
        <p:txBody>
          <a:bodyPr>
            <a:normAutofit/>
          </a:bodyPr>
          <a:lstStyle/>
          <a:p>
            <a:r>
              <a:rPr lang="en-US" sz="4000" b="1" dirty="0" smtClean="0"/>
              <a:t>Climate Change Adaptation (CCA</a:t>
            </a:r>
            <a:r>
              <a:rPr lang="en-US" sz="4000" dirty="0" smtClean="0"/>
              <a:t>) is defined as adjustments in natural or human systems in response to actual or expected climatic stimuli or their effects, which moderates harm, or exploit beneficial opportunities (IPCC, 2007</a:t>
            </a:r>
            <a:r>
              <a:rPr lang="en-US" dirty="0" smtClean="0"/>
              <a:t>) </a:t>
            </a:r>
          </a:p>
        </p:txBody>
      </p:sp>
    </p:spTree>
    <p:extLst>
      <p:ext uri="{BB962C8B-B14F-4D97-AF65-F5344CB8AC3E}">
        <p14:creationId xmlns:p14="http://schemas.microsoft.com/office/powerpoint/2010/main" val="424056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en-US" smtClean="0"/>
              <a:t>   What is Climate Change?</a:t>
            </a:r>
          </a:p>
        </p:txBody>
      </p:sp>
      <p:sp>
        <p:nvSpPr>
          <p:cNvPr id="4099" name="Text Box 5"/>
          <p:cNvSpPr txBox="1">
            <a:spLocks noChangeArrowheads="1"/>
          </p:cNvSpPr>
          <p:nvPr/>
        </p:nvSpPr>
        <p:spPr bwMode="auto">
          <a:xfrm>
            <a:off x="1066800" y="2209800"/>
            <a:ext cx="6934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b="1" u="sng"/>
              <a:t>Climate Change</a:t>
            </a:r>
            <a:r>
              <a:rPr lang="en-US" sz="2400"/>
              <a:t> according to the IPCC is any change in climate over time whether due to natural variability or as a result of human activity. It is considered by many scientists to be the most serious threat facing the world today. </a:t>
            </a:r>
          </a:p>
          <a:p>
            <a:endParaRPr lang="en-US" sz="2400"/>
          </a:p>
          <a:p>
            <a:r>
              <a:rPr lang="en-US" sz="2400"/>
              <a:t>The UN's </a:t>
            </a:r>
            <a:r>
              <a:rPr lang="en-US" sz="2400" b="1">
                <a:hlinkClick r:id="rId2"/>
              </a:rPr>
              <a:t>Intergovernmental Panel on Climate Change (IPCC)</a:t>
            </a:r>
            <a:r>
              <a:rPr lang="en-US" sz="2400"/>
              <a:t> concludes that  global warming is "unequivocal" and that human activity is the main driver of this warming. </a:t>
            </a:r>
          </a:p>
        </p:txBody>
      </p:sp>
    </p:spTree>
    <p:extLst>
      <p:ext uri="{BB962C8B-B14F-4D97-AF65-F5344CB8AC3E}">
        <p14:creationId xmlns:p14="http://schemas.microsoft.com/office/powerpoint/2010/main" val="29121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Potential </a:t>
            </a:r>
            <a:r>
              <a:rPr lang="en-US" sz="2800" dirty="0" err="1" smtClean="0"/>
              <a:t>Sectoral</a:t>
            </a:r>
            <a:r>
              <a:rPr lang="en-US" sz="2800" dirty="0" smtClean="0"/>
              <a:t> Impacts of Climate Change in The Bahamas</a:t>
            </a:r>
            <a:endParaRPr lang="en-US" sz="2800" dirty="0"/>
          </a:p>
        </p:txBody>
      </p:sp>
      <p:sp>
        <p:nvSpPr>
          <p:cNvPr id="3" name="Rectangle 2"/>
          <p:cNvSpPr/>
          <p:nvPr/>
        </p:nvSpPr>
        <p:spPr>
          <a:xfrm>
            <a:off x="762000" y="1828800"/>
            <a:ext cx="7620000" cy="4330416"/>
          </a:xfrm>
          <a:prstGeom prst="rect">
            <a:avLst/>
          </a:prstGeom>
        </p:spPr>
        <p:txBody>
          <a:bodyPr wrap="square">
            <a:spAutoFit/>
          </a:bodyPr>
          <a:lstStyle/>
          <a:p>
            <a:pPr>
              <a:lnSpc>
                <a:spcPct val="90000"/>
              </a:lnSpc>
              <a:buFont typeface="Wingdings" pitchFamily="2" charset="2"/>
              <a:buChar char="ü"/>
            </a:pPr>
            <a:r>
              <a:rPr lang="en-US" dirty="0">
                <a:latin typeface="Baskerville Old Face" pitchFamily="18" charset="0"/>
              </a:rPr>
              <a:t>Marine Ecosystems ( coral reefs, mangroves, sea- grasses,</a:t>
            </a:r>
          </a:p>
          <a:p>
            <a:pPr>
              <a:lnSpc>
                <a:spcPct val="90000"/>
              </a:lnSpc>
              <a:buFont typeface="Wingdings" pitchFamily="2" charset="2"/>
              <a:buChar char="ü"/>
            </a:pPr>
            <a:r>
              <a:rPr lang="en-US" dirty="0">
                <a:latin typeface="Baskerville Old Face" pitchFamily="18" charset="0"/>
              </a:rPr>
              <a:t>Terrestrial Ecosystems (forests)</a:t>
            </a:r>
          </a:p>
          <a:p>
            <a:pPr>
              <a:lnSpc>
                <a:spcPct val="90000"/>
              </a:lnSpc>
              <a:buFont typeface="Wingdings" pitchFamily="2" charset="2"/>
              <a:buChar char="ü"/>
            </a:pPr>
            <a:r>
              <a:rPr lang="en-US" dirty="0">
                <a:latin typeface="Baskerville Old Face" pitchFamily="18" charset="0"/>
              </a:rPr>
              <a:t>Biodiversity (population size, species distribution, habitats and ecosystems)</a:t>
            </a:r>
          </a:p>
          <a:p>
            <a:pPr>
              <a:lnSpc>
                <a:spcPct val="90000"/>
              </a:lnSpc>
              <a:buFont typeface="Wingdings" pitchFamily="2" charset="2"/>
              <a:buChar char="ü"/>
            </a:pPr>
            <a:r>
              <a:rPr lang="en-US" dirty="0">
                <a:latin typeface="Baskerville Old Face" pitchFamily="18" charset="0"/>
              </a:rPr>
              <a:t>Water Resources (change in soil moisture, siltation and contamination of water supplies)</a:t>
            </a:r>
          </a:p>
          <a:p>
            <a:pPr>
              <a:lnSpc>
                <a:spcPct val="90000"/>
              </a:lnSpc>
              <a:buFont typeface="Wingdings" pitchFamily="2" charset="2"/>
              <a:buChar char="ü"/>
            </a:pPr>
            <a:r>
              <a:rPr lang="en-US" dirty="0">
                <a:latin typeface="Baskerville Old Face" pitchFamily="18" charset="0"/>
              </a:rPr>
              <a:t>Agriculture (reduction in soil moisture &amp; decrease in crop yield, sea water intrusion for coastal soils)</a:t>
            </a:r>
          </a:p>
          <a:p>
            <a:pPr>
              <a:lnSpc>
                <a:spcPct val="90000"/>
              </a:lnSpc>
              <a:buFont typeface="Wingdings" pitchFamily="2" charset="2"/>
              <a:buChar char="ü"/>
            </a:pPr>
            <a:r>
              <a:rPr lang="en-US" dirty="0">
                <a:latin typeface="Baskerville Old Face" pitchFamily="18" charset="0"/>
              </a:rPr>
              <a:t> Fisheries (habitat loss</a:t>
            </a:r>
            <a:r>
              <a:rPr lang="en-US" dirty="0" smtClean="0">
                <a:latin typeface="Baskerville Old Face" pitchFamily="18" charset="0"/>
              </a:rPr>
              <a:t>)</a:t>
            </a:r>
          </a:p>
          <a:p>
            <a:pPr>
              <a:lnSpc>
                <a:spcPct val="90000"/>
              </a:lnSpc>
              <a:buFont typeface="Wingdings" pitchFamily="2" charset="2"/>
              <a:buChar char="ü"/>
            </a:pPr>
            <a:r>
              <a:rPr lang="en-US" dirty="0">
                <a:latin typeface="Baskerville Old Face" pitchFamily="18" charset="0"/>
              </a:rPr>
              <a:t>Coastal Resources (coastal erosion, saline intrusion, flooding)</a:t>
            </a:r>
          </a:p>
          <a:p>
            <a:pPr>
              <a:lnSpc>
                <a:spcPct val="90000"/>
              </a:lnSpc>
              <a:buFont typeface="Wingdings" pitchFamily="2" charset="2"/>
              <a:buChar char="ü"/>
            </a:pPr>
            <a:r>
              <a:rPr lang="en-US" dirty="0">
                <a:latin typeface="Baskerville Old Face" pitchFamily="18" charset="0"/>
              </a:rPr>
              <a:t> Infrastructure &amp; Settlements (More than 50% of the pop. live within 2 km of the increasing density of populations living in coastal areas has made The Bahamas more vulnerable to natural disasters</a:t>
            </a:r>
          </a:p>
          <a:p>
            <a:pPr>
              <a:lnSpc>
                <a:spcPct val="90000"/>
              </a:lnSpc>
              <a:buFont typeface="Wingdings" pitchFamily="2" charset="2"/>
              <a:buChar char="ü"/>
            </a:pPr>
            <a:r>
              <a:rPr lang="en-US" dirty="0">
                <a:latin typeface="Baskerville Old Face" pitchFamily="18" charset="0"/>
              </a:rPr>
              <a:t>Human Health (heat strokes, vector– borne diseases- malaria, dengue, yellow fever)</a:t>
            </a:r>
          </a:p>
          <a:p>
            <a:pPr>
              <a:lnSpc>
                <a:spcPct val="90000"/>
              </a:lnSpc>
              <a:buFont typeface="Wingdings" pitchFamily="2" charset="2"/>
              <a:buChar char="ü"/>
            </a:pPr>
            <a:endParaRPr lang="en-US" dirty="0">
              <a:latin typeface="Baskerville Old Face" pitchFamily="18" charset="0"/>
            </a:endParaRPr>
          </a:p>
          <a:p>
            <a:pPr>
              <a:lnSpc>
                <a:spcPct val="90000"/>
              </a:lnSpc>
              <a:buFont typeface="Wingdings" pitchFamily="2" charset="2"/>
              <a:buChar char="ü"/>
            </a:pPr>
            <a:endParaRPr lang="en-US" dirty="0" smtClean="0">
              <a:latin typeface="Baskerville Old Face" pitchFamily="18" charset="0"/>
            </a:endParaRPr>
          </a:p>
          <a:p>
            <a:pPr>
              <a:lnSpc>
                <a:spcPct val="90000"/>
              </a:lnSpc>
              <a:buFont typeface="Wingdings" pitchFamily="2" charset="2"/>
              <a:buChar char="ü"/>
            </a:pPr>
            <a:endParaRPr lang="en-US" dirty="0">
              <a:latin typeface="Baskerville Old Face" pitchFamily="18" charset="0"/>
            </a:endParaRPr>
          </a:p>
        </p:txBody>
      </p:sp>
    </p:spTree>
    <p:extLst>
      <p:ext uri="{BB962C8B-B14F-4D97-AF65-F5344CB8AC3E}">
        <p14:creationId xmlns:p14="http://schemas.microsoft.com/office/powerpoint/2010/main" val="381655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oryhip"/>
          <p:cNvPicPr>
            <a:picLocks noChangeAspect="1" noChangeArrowheads="1"/>
          </p:cNvPicPr>
          <p:nvPr/>
        </p:nvPicPr>
        <p:blipFill>
          <a:blip r:embed="rId3">
            <a:extLst>
              <a:ext uri="{28A0092B-C50C-407E-A947-70E740481C1C}">
                <a14:useLocalDpi xmlns:a14="http://schemas.microsoft.com/office/drawing/2010/main" val="0"/>
              </a:ext>
            </a:extLst>
          </a:blip>
          <a:srcRect t="10934" b="8884"/>
          <a:stretch>
            <a:fillRect/>
          </a:stretch>
        </p:blipFill>
        <p:spPr bwMode="auto">
          <a:xfrm>
            <a:off x="1219200" y="1676400"/>
            <a:ext cx="31353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5175" t="32759" r="3427"/>
          <a:stretch>
            <a:fillRect/>
          </a:stretch>
        </p:blipFill>
        <p:spPr bwMode="auto">
          <a:xfrm>
            <a:off x="1295400" y="3429000"/>
            <a:ext cx="2514600"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25429" t="32759" r="3450"/>
          <a:stretch>
            <a:fillRect/>
          </a:stretch>
        </p:blipFill>
        <p:spPr bwMode="auto">
          <a:xfrm>
            <a:off x="5410200" y="3505200"/>
            <a:ext cx="2438400" cy="3060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8"/>
          <p:cNvSpPr txBox="1">
            <a:spLocks noChangeArrowheads="1"/>
          </p:cNvSpPr>
          <p:nvPr/>
        </p:nvSpPr>
        <p:spPr bwMode="auto">
          <a:xfrm>
            <a:off x="5486400" y="2209800"/>
            <a:ext cx="25527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defTabSz="800100">
              <a:defRPr>
                <a:solidFill>
                  <a:schemeClr val="tx1"/>
                </a:solidFill>
                <a:latin typeface="Tahoma" pitchFamily="34" charset="0"/>
              </a:defRPr>
            </a:lvl1pPr>
            <a:lvl2pPr marL="742950" indent="-285750" defTabSz="800100">
              <a:defRPr>
                <a:solidFill>
                  <a:schemeClr val="tx1"/>
                </a:solidFill>
                <a:latin typeface="Tahoma" pitchFamily="34" charset="0"/>
              </a:defRPr>
            </a:lvl2pPr>
            <a:lvl3pPr marL="1143000" indent="-228600" defTabSz="800100">
              <a:defRPr>
                <a:solidFill>
                  <a:schemeClr val="tx1"/>
                </a:solidFill>
                <a:latin typeface="Tahoma" pitchFamily="34" charset="0"/>
              </a:defRPr>
            </a:lvl3pPr>
            <a:lvl4pPr marL="1600200" indent="-228600" defTabSz="800100">
              <a:defRPr>
                <a:solidFill>
                  <a:schemeClr val="tx1"/>
                </a:solidFill>
                <a:latin typeface="Tahoma" pitchFamily="34" charset="0"/>
              </a:defRPr>
            </a:lvl4pPr>
            <a:lvl5pPr marL="2057400" indent="-228600" defTabSz="800100">
              <a:defRPr>
                <a:solidFill>
                  <a:schemeClr val="tx1"/>
                </a:solidFill>
                <a:latin typeface="Tahoma" pitchFamily="34" charset="0"/>
              </a:defRPr>
            </a:lvl5pPr>
            <a:lvl6pPr marL="2514600" indent="-228600" defTabSz="800100" eaLnBrk="0" fontAlgn="base" hangingPunct="0">
              <a:spcBef>
                <a:spcPct val="0"/>
              </a:spcBef>
              <a:spcAft>
                <a:spcPct val="0"/>
              </a:spcAft>
              <a:defRPr>
                <a:solidFill>
                  <a:schemeClr val="tx1"/>
                </a:solidFill>
                <a:latin typeface="Tahoma" pitchFamily="34" charset="0"/>
              </a:defRPr>
            </a:lvl6pPr>
            <a:lvl7pPr marL="2971800" indent="-228600" defTabSz="800100" eaLnBrk="0" fontAlgn="base" hangingPunct="0">
              <a:spcBef>
                <a:spcPct val="0"/>
              </a:spcBef>
              <a:spcAft>
                <a:spcPct val="0"/>
              </a:spcAft>
              <a:defRPr>
                <a:solidFill>
                  <a:schemeClr val="tx1"/>
                </a:solidFill>
                <a:latin typeface="Tahoma" pitchFamily="34" charset="0"/>
              </a:defRPr>
            </a:lvl7pPr>
            <a:lvl8pPr marL="3429000" indent="-228600" defTabSz="800100" eaLnBrk="0" fontAlgn="base" hangingPunct="0">
              <a:spcBef>
                <a:spcPct val="0"/>
              </a:spcBef>
              <a:spcAft>
                <a:spcPct val="0"/>
              </a:spcAft>
              <a:defRPr>
                <a:solidFill>
                  <a:schemeClr val="tx1"/>
                </a:solidFill>
                <a:latin typeface="Tahoma" pitchFamily="34" charset="0"/>
              </a:defRPr>
            </a:lvl8pPr>
            <a:lvl9pPr marL="3886200" indent="-228600" defTabSz="800100" eaLnBrk="0" fontAlgn="base" hangingPunct="0">
              <a:spcBef>
                <a:spcPct val="0"/>
              </a:spcBef>
              <a:spcAft>
                <a:spcPct val="0"/>
              </a:spcAft>
              <a:defRPr>
                <a:solidFill>
                  <a:schemeClr val="tx1"/>
                </a:solidFill>
                <a:latin typeface="Tahoma" pitchFamily="34" charset="0"/>
              </a:defRPr>
            </a:lvl9pPr>
          </a:lstStyle>
          <a:p>
            <a:pPr>
              <a:spcBef>
                <a:spcPct val="50000"/>
              </a:spcBef>
            </a:pPr>
            <a:r>
              <a:rPr lang="fr-FR" sz="2400">
                <a:ea typeface="Lucida Sans Unicode" pitchFamily="34" charset="0"/>
                <a:cs typeface="Lucida Sans Unicode" pitchFamily="34" charset="0"/>
              </a:rPr>
              <a:t>Habitat becomes less favourable</a:t>
            </a:r>
          </a:p>
        </p:txBody>
      </p:sp>
      <p:grpSp>
        <p:nvGrpSpPr>
          <p:cNvPr id="10246" name="Group 9"/>
          <p:cNvGrpSpPr>
            <a:grpSpLocks/>
          </p:cNvGrpSpPr>
          <p:nvPr/>
        </p:nvGrpSpPr>
        <p:grpSpPr bwMode="auto">
          <a:xfrm>
            <a:off x="4038600" y="4191000"/>
            <a:ext cx="1117600" cy="576263"/>
            <a:chOff x="3072" y="1728"/>
            <a:chExt cx="1008" cy="480"/>
          </a:xfrm>
        </p:grpSpPr>
        <p:sp>
          <p:nvSpPr>
            <p:cNvPr id="10250" name="AutoShape 10"/>
            <p:cNvSpPr>
              <a:spLocks noChangeArrowheads="1"/>
            </p:cNvSpPr>
            <p:nvPr/>
          </p:nvSpPr>
          <p:spPr bwMode="auto">
            <a:xfrm>
              <a:off x="3072" y="1728"/>
              <a:ext cx="960" cy="480"/>
            </a:xfrm>
            <a:prstGeom prst="rightArrow">
              <a:avLst>
                <a:gd name="adj1" fmla="val 50000"/>
                <a:gd name="adj2" fmla="val 50000"/>
              </a:avLst>
            </a:prstGeom>
            <a:gradFill rotWithShape="0">
              <a:gsLst>
                <a:gs pos="0">
                  <a:srgbClr val="99CCFF"/>
                </a:gs>
                <a:gs pos="100000">
                  <a:srgbClr val="FF0000"/>
                </a:gs>
              </a:gsLst>
              <a:lin ang="0" scaled="1"/>
            </a:gradFill>
            <a:ln w="9525">
              <a:solidFill>
                <a:schemeClr val="tx1"/>
              </a:solidFill>
              <a:miter lim="800000"/>
              <a:headEnd/>
              <a:tailEnd/>
            </a:ln>
          </p:spPr>
          <p:txBody>
            <a:bodyPr wrap="none" anchor="ctr"/>
            <a:lstStyle/>
            <a:p>
              <a:endParaRPr lang="en-US"/>
            </a:p>
          </p:txBody>
        </p:sp>
        <p:sp>
          <p:nvSpPr>
            <p:cNvPr id="13323" name="Text Box 11"/>
            <p:cNvSpPr txBox="1">
              <a:spLocks noChangeArrowheads="1"/>
            </p:cNvSpPr>
            <p:nvPr/>
          </p:nvSpPr>
          <p:spPr bwMode="auto">
            <a:xfrm>
              <a:off x="3264" y="1825"/>
              <a:ext cx="816" cy="333"/>
            </a:xfrm>
            <a:prstGeom prst="rect">
              <a:avLst/>
            </a:prstGeom>
            <a:noFill/>
            <a:ln w="9525">
              <a:noFill/>
              <a:miter lim="800000"/>
              <a:headEnd/>
              <a:tailEnd/>
            </a:ln>
            <a:effectLst/>
          </p:spPr>
          <p:txBody>
            <a:bodyPr lIns="80010" tIns="40005" rIns="80010" bIns="40005">
              <a:spAutoFit/>
            </a:bodyPr>
            <a:lstStyle/>
            <a:p>
              <a:pPr defTabSz="800100">
                <a:spcBef>
                  <a:spcPct val="50000"/>
                </a:spcBef>
                <a:defRPr/>
              </a:pPr>
              <a:r>
                <a:rPr lang="fr-FR" sz="2100" b="1">
                  <a:effectLst>
                    <a:outerShdw blurRad="38100" dist="38100" dir="2700000" algn="tl">
                      <a:srgbClr val="C0C0C0"/>
                    </a:outerShdw>
                  </a:effectLst>
                  <a:latin typeface="Times New Roman" pitchFamily="18" charset="0"/>
                </a:rPr>
                <a:t>+1°C</a:t>
              </a:r>
            </a:p>
          </p:txBody>
        </p:sp>
      </p:grpSp>
      <p:sp>
        <p:nvSpPr>
          <p:cNvPr id="10247" name="Text Box 12"/>
          <p:cNvSpPr txBox="1">
            <a:spLocks noChangeArrowheads="1"/>
          </p:cNvSpPr>
          <p:nvPr/>
        </p:nvSpPr>
        <p:spPr bwMode="auto">
          <a:xfrm>
            <a:off x="2209800" y="2743200"/>
            <a:ext cx="180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defTabSz="800100">
              <a:defRPr>
                <a:solidFill>
                  <a:schemeClr val="tx1"/>
                </a:solidFill>
                <a:latin typeface="Tahoma" pitchFamily="34" charset="0"/>
              </a:defRPr>
            </a:lvl1pPr>
            <a:lvl2pPr marL="742950" indent="-285750" defTabSz="800100">
              <a:defRPr>
                <a:solidFill>
                  <a:schemeClr val="tx1"/>
                </a:solidFill>
                <a:latin typeface="Tahoma" pitchFamily="34" charset="0"/>
              </a:defRPr>
            </a:lvl2pPr>
            <a:lvl3pPr marL="1143000" indent="-228600" defTabSz="800100">
              <a:defRPr>
                <a:solidFill>
                  <a:schemeClr val="tx1"/>
                </a:solidFill>
                <a:latin typeface="Tahoma" pitchFamily="34" charset="0"/>
              </a:defRPr>
            </a:lvl3pPr>
            <a:lvl4pPr marL="1600200" indent="-228600" defTabSz="800100">
              <a:defRPr>
                <a:solidFill>
                  <a:schemeClr val="tx1"/>
                </a:solidFill>
                <a:latin typeface="Tahoma" pitchFamily="34" charset="0"/>
              </a:defRPr>
            </a:lvl4pPr>
            <a:lvl5pPr marL="2057400" indent="-228600" defTabSz="800100">
              <a:defRPr>
                <a:solidFill>
                  <a:schemeClr val="tx1"/>
                </a:solidFill>
                <a:latin typeface="Tahoma" pitchFamily="34" charset="0"/>
              </a:defRPr>
            </a:lvl5pPr>
            <a:lvl6pPr marL="2514600" indent="-228600" defTabSz="800100" eaLnBrk="0" fontAlgn="base" hangingPunct="0">
              <a:spcBef>
                <a:spcPct val="0"/>
              </a:spcBef>
              <a:spcAft>
                <a:spcPct val="0"/>
              </a:spcAft>
              <a:defRPr>
                <a:solidFill>
                  <a:schemeClr val="tx1"/>
                </a:solidFill>
                <a:latin typeface="Tahoma" pitchFamily="34" charset="0"/>
              </a:defRPr>
            </a:lvl6pPr>
            <a:lvl7pPr marL="2971800" indent="-228600" defTabSz="800100" eaLnBrk="0" fontAlgn="base" hangingPunct="0">
              <a:spcBef>
                <a:spcPct val="0"/>
              </a:spcBef>
              <a:spcAft>
                <a:spcPct val="0"/>
              </a:spcAft>
              <a:defRPr>
                <a:solidFill>
                  <a:schemeClr val="tx1"/>
                </a:solidFill>
                <a:latin typeface="Tahoma" pitchFamily="34" charset="0"/>
              </a:defRPr>
            </a:lvl7pPr>
            <a:lvl8pPr marL="3429000" indent="-228600" defTabSz="800100" eaLnBrk="0" fontAlgn="base" hangingPunct="0">
              <a:spcBef>
                <a:spcPct val="0"/>
              </a:spcBef>
              <a:spcAft>
                <a:spcPct val="0"/>
              </a:spcAft>
              <a:defRPr>
                <a:solidFill>
                  <a:schemeClr val="tx1"/>
                </a:solidFill>
                <a:latin typeface="Tahoma" pitchFamily="34" charset="0"/>
              </a:defRPr>
            </a:lvl8pPr>
            <a:lvl9pPr marL="3886200" indent="-228600" defTabSz="800100" eaLnBrk="0" fontAlgn="base" hangingPunct="0">
              <a:spcBef>
                <a:spcPct val="0"/>
              </a:spcBef>
              <a:spcAft>
                <a:spcPct val="0"/>
              </a:spcAft>
              <a:defRPr>
                <a:solidFill>
                  <a:schemeClr val="tx1"/>
                </a:solidFill>
                <a:latin typeface="Tahoma" pitchFamily="34" charset="0"/>
              </a:defRPr>
            </a:lvl9pPr>
          </a:lstStyle>
          <a:p>
            <a:pPr>
              <a:spcBef>
                <a:spcPct val="50000"/>
              </a:spcBef>
            </a:pPr>
            <a:r>
              <a:rPr lang="fr-FR" sz="2400">
                <a:solidFill>
                  <a:srgbClr val="006600"/>
                </a:solidFill>
                <a:latin typeface="Times New Roman" pitchFamily="18" charset="0"/>
              </a:rPr>
              <a:t>Dolphin fish</a:t>
            </a:r>
          </a:p>
        </p:txBody>
      </p:sp>
      <p:sp>
        <p:nvSpPr>
          <p:cNvPr id="10248" name="WordArt 14"/>
          <p:cNvSpPr>
            <a:spLocks noChangeArrowheads="1" noChangeShapeType="1" noTextEdit="1"/>
          </p:cNvSpPr>
          <p:nvPr/>
        </p:nvSpPr>
        <p:spPr bwMode="auto">
          <a:xfrm>
            <a:off x="1295400" y="152400"/>
            <a:ext cx="73914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8750"/>
              </a:avLst>
            </a:prstTxWarp>
          </a:bodyPr>
          <a:lstStyle/>
          <a:p>
            <a:pPr algn="ctr"/>
            <a:r>
              <a:rPr lang="en-US" sz="3600" b="1" kern="10">
                <a:solidFill>
                  <a:srgbClr val="336699"/>
                </a:solidFill>
                <a:effectLst>
                  <a:outerShdw dist="45791" dir="2021404" algn="ctr" rotWithShape="0">
                    <a:srgbClr val="B2B2B2">
                      <a:alpha val="79999"/>
                    </a:srgbClr>
                  </a:outerShdw>
                </a:effectLst>
                <a:latin typeface="Bookman Old Style"/>
              </a:rPr>
              <a:t>Likely impact on Dolphin resulting</a:t>
            </a:r>
          </a:p>
          <a:p>
            <a:pPr algn="ctr"/>
            <a:r>
              <a:rPr lang="en-US" sz="3600" b="1" kern="10">
                <a:solidFill>
                  <a:srgbClr val="336699"/>
                </a:solidFill>
                <a:effectLst>
                  <a:outerShdw dist="45791" dir="2021404" algn="ctr" rotWithShape="0">
                    <a:srgbClr val="B2B2B2">
                      <a:alpha val="79999"/>
                    </a:srgbClr>
                  </a:outerShdw>
                </a:effectLst>
                <a:latin typeface="Bookman Old Style"/>
              </a:rPr>
              <a:t>from a 1°C</a:t>
            </a:r>
          </a:p>
          <a:p>
            <a:pPr algn="ctr"/>
            <a:r>
              <a:rPr lang="en-US" sz="3600" b="1" kern="10">
                <a:solidFill>
                  <a:srgbClr val="336699"/>
                </a:solidFill>
                <a:effectLst>
                  <a:outerShdw dist="45791" dir="2021404" algn="ctr" rotWithShape="0">
                    <a:srgbClr val="B2B2B2">
                      <a:alpha val="79999"/>
                    </a:srgbClr>
                  </a:outerShdw>
                </a:effectLst>
                <a:latin typeface="Bookman Old Style"/>
              </a:rPr>
              <a:t> rise in Sea Temperature</a:t>
            </a:r>
          </a:p>
        </p:txBody>
      </p:sp>
    </p:spTree>
    <p:extLst>
      <p:ext uri="{BB962C8B-B14F-4D97-AF65-F5344CB8AC3E}">
        <p14:creationId xmlns:p14="http://schemas.microsoft.com/office/powerpoint/2010/main" val="36477865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ICT</a:t>
            </a:r>
            <a:endParaRPr lang="en-US" dirty="0"/>
          </a:p>
        </p:txBody>
      </p:sp>
      <p:sp>
        <p:nvSpPr>
          <p:cNvPr id="5" name="Rectangle 4"/>
          <p:cNvSpPr/>
          <p:nvPr/>
        </p:nvSpPr>
        <p:spPr>
          <a:xfrm>
            <a:off x="533400" y="1600200"/>
            <a:ext cx="8077200" cy="3970318"/>
          </a:xfrm>
          <a:prstGeom prst="rect">
            <a:avLst/>
          </a:prstGeom>
        </p:spPr>
        <p:txBody>
          <a:bodyPr wrap="square">
            <a:spAutoFit/>
          </a:bodyPr>
          <a:lstStyle/>
          <a:p>
            <a:r>
              <a:rPr lang="en-US" sz="2400" dirty="0" smtClean="0"/>
              <a:t>Information and Communication Technology (ICT) is a </a:t>
            </a:r>
            <a:r>
              <a:rPr lang="en-US" sz="2400" dirty="0"/>
              <a:t>wide term that includes any </a:t>
            </a:r>
            <a:r>
              <a:rPr lang="en-US" sz="2400" b="1" dirty="0"/>
              <a:t>communication</a:t>
            </a:r>
            <a:r>
              <a:rPr lang="en-US" sz="2400" dirty="0"/>
              <a:t> device or application, for example, Internet, radio, television, cellular phones, computer </a:t>
            </a:r>
            <a:r>
              <a:rPr lang="en-US" sz="2400" b="1" dirty="0"/>
              <a:t>and</a:t>
            </a:r>
            <a:r>
              <a:rPr lang="en-US" sz="2400" dirty="0"/>
              <a:t> network hardware </a:t>
            </a:r>
            <a:r>
              <a:rPr lang="en-US" sz="2400" b="1" dirty="0"/>
              <a:t>and</a:t>
            </a:r>
            <a:r>
              <a:rPr lang="en-US" sz="2400" dirty="0"/>
              <a:t> software, satellite systems, </a:t>
            </a:r>
            <a:r>
              <a:rPr lang="en-US" sz="2400" b="1" dirty="0"/>
              <a:t>and</a:t>
            </a:r>
            <a:r>
              <a:rPr lang="en-US" sz="2400" dirty="0"/>
              <a:t> so on, as well as the various software services </a:t>
            </a:r>
            <a:r>
              <a:rPr lang="en-US" sz="2400" b="1" dirty="0"/>
              <a:t>and</a:t>
            </a:r>
            <a:r>
              <a:rPr lang="en-US" sz="2400" dirty="0"/>
              <a:t> applications associated with </a:t>
            </a:r>
            <a:r>
              <a:rPr lang="en-US" sz="2400" dirty="0" smtClean="0"/>
              <a:t>them (ICT and Virtual Organization, </a:t>
            </a:r>
            <a:r>
              <a:rPr lang="en-US" sz="2400" b="1" dirty="0" smtClean="0">
                <a:hlinkClick r:id="rId2"/>
              </a:rPr>
              <a:t>Carmen </a:t>
            </a:r>
            <a:r>
              <a:rPr lang="en-US" sz="2400" b="1" dirty="0">
                <a:hlinkClick r:id="rId2"/>
              </a:rPr>
              <a:t>de </a:t>
            </a:r>
            <a:r>
              <a:rPr lang="en-US" sz="2400" b="1" dirty="0" err="1">
                <a:hlinkClick r:id="rId2"/>
              </a:rPr>
              <a:t>Pablos</a:t>
            </a:r>
            <a:r>
              <a:rPr lang="en-US" sz="2400" b="1" dirty="0">
                <a:hlinkClick r:id="rId2"/>
              </a:rPr>
              <a:t> </a:t>
            </a:r>
            <a:r>
              <a:rPr lang="en-US" sz="2400" b="1" dirty="0" err="1" smtClean="0">
                <a:hlinkClick r:id="rId2"/>
              </a:rPr>
              <a:t>Heredero</a:t>
            </a:r>
            <a:r>
              <a:rPr lang="en-US" sz="2400" dirty="0" smtClean="0"/>
              <a:t>, 2009). These products can </a:t>
            </a:r>
            <a:r>
              <a:rPr lang="en-US" sz="2400" dirty="0"/>
              <a:t>store, retrieve, manipulate, transmit or receive information electronically in a digital </a:t>
            </a:r>
            <a:r>
              <a:rPr lang="en-US" sz="2400" dirty="0" smtClean="0"/>
              <a:t>form.</a:t>
            </a:r>
            <a:endParaRPr lang="en-US" sz="2400" dirty="0"/>
          </a:p>
          <a:p>
            <a:endParaRPr lang="en-US" dirty="0"/>
          </a:p>
          <a:p>
            <a:r>
              <a:rPr lang="en-US" dirty="0" smtClean="0"/>
              <a:t>.</a:t>
            </a:r>
            <a:endParaRPr lang="en-US" dirty="0"/>
          </a:p>
        </p:txBody>
      </p:sp>
    </p:spTree>
    <p:extLst>
      <p:ext uri="{BB962C8B-B14F-4D97-AF65-F5344CB8AC3E}">
        <p14:creationId xmlns:p14="http://schemas.microsoft.com/office/powerpoint/2010/main" val="651620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nw98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9366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9" y="152400"/>
            <a:ext cx="8229600" cy="914400"/>
          </a:xfrm>
        </p:spPr>
        <p:txBody>
          <a:bodyPr/>
          <a:lstStyle/>
          <a:p>
            <a:r>
              <a:rPr lang="en-US" dirty="0" smtClean="0"/>
              <a:t>ADAPTATION STRATEGIES</a:t>
            </a:r>
            <a:endParaRPr lang="en-US" dirty="0"/>
          </a:p>
        </p:txBody>
      </p:sp>
      <p:sp>
        <p:nvSpPr>
          <p:cNvPr id="3" name="Rectangle 2"/>
          <p:cNvSpPr/>
          <p:nvPr/>
        </p:nvSpPr>
        <p:spPr>
          <a:xfrm>
            <a:off x="304800" y="1143001"/>
            <a:ext cx="8458200" cy="6370975"/>
          </a:xfrm>
          <a:prstGeom prst="rect">
            <a:avLst/>
          </a:prstGeom>
        </p:spPr>
        <p:txBody>
          <a:bodyPr wrap="square">
            <a:spAutoFit/>
          </a:bodyPr>
          <a:lstStyle/>
          <a:p>
            <a:r>
              <a:rPr lang="en-US" dirty="0">
                <a:latin typeface="Baskerville Old Face" pitchFamily="18" charset="0"/>
              </a:rPr>
              <a:t>Improved understanding of the early warning systems; disaster preparedness; and risk reduction strategies.</a:t>
            </a:r>
          </a:p>
          <a:p>
            <a:endParaRPr lang="en-US" dirty="0">
              <a:latin typeface="Baskerville Old Face" pitchFamily="18" charset="0"/>
            </a:endParaRPr>
          </a:p>
          <a:p>
            <a:r>
              <a:rPr lang="en-US" dirty="0">
                <a:latin typeface="Baskerville Old Face" pitchFamily="18" charset="0"/>
              </a:rPr>
              <a:t>Partnerships with the Financial/Insurance sector to develop schemes to spread risks, reduce insurance premiums, expand insurance coverage and increase financing for post-disaster reconstruction and rehabilitation.</a:t>
            </a:r>
          </a:p>
          <a:p>
            <a:endParaRPr lang="en-US" dirty="0">
              <a:latin typeface="Baskerville Old Face" pitchFamily="18" charset="0"/>
            </a:endParaRPr>
          </a:p>
          <a:p>
            <a:r>
              <a:rPr lang="en-US" dirty="0">
                <a:latin typeface="Baskerville Old Face" pitchFamily="18" charset="0"/>
              </a:rPr>
              <a:t>Cooperation among other small island developing states for dissemination of best practices and lessons learnt could also be explored/strengthened</a:t>
            </a:r>
            <a:r>
              <a:rPr lang="en-US" dirty="0" smtClean="0">
                <a:latin typeface="Baskerville Old Face" pitchFamily="18" charset="0"/>
              </a:rPr>
              <a:t>.</a:t>
            </a:r>
          </a:p>
          <a:p>
            <a:endParaRPr lang="en-US" dirty="0">
              <a:latin typeface="Baskerville Old Face" pitchFamily="18" charset="0"/>
            </a:endParaRPr>
          </a:p>
          <a:p>
            <a:r>
              <a:rPr lang="en-US" dirty="0">
                <a:latin typeface="Baskerville Old Face" pitchFamily="18" charset="0"/>
              </a:rPr>
              <a:t>Mainstream adaptation and risk reduction strategies into policy development into key sectors (agriculture, tourism, water resources, health and fisheries);</a:t>
            </a:r>
          </a:p>
          <a:p>
            <a:endParaRPr lang="en-US" dirty="0">
              <a:latin typeface="Baskerville Old Face" pitchFamily="18" charset="0"/>
            </a:endParaRPr>
          </a:p>
          <a:p>
            <a:r>
              <a:rPr lang="en-US" dirty="0">
                <a:latin typeface="Baskerville Old Face" pitchFamily="18" charset="0"/>
              </a:rPr>
              <a:t>Sustainable development planning should include,</a:t>
            </a:r>
          </a:p>
          <a:p>
            <a:r>
              <a:rPr lang="en-US" dirty="0">
                <a:latin typeface="Baskerville Old Face" pitchFamily="18" charset="0"/>
              </a:rPr>
              <a:t>disaster prevention and management, integrated coastal management, and health care planning;</a:t>
            </a:r>
          </a:p>
          <a:p>
            <a:endParaRPr lang="en-US" sz="1200" b="1" dirty="0">
              <a:latin typeface="Baskerville Old Face" pitchFamily="18" charset="0"/>
            </a:endParaRPr>
          </a:p>
          <a:p>
            <a:r>
              <a:rPr lang="en-US" dirty="0">
                <a:latin typeface="Baskerville Old Face" pitchFamily="18" charset="0"/>
              </a:rPr>
              <a:t>Develop new and review existing legislation, development standards and building codes;</a:t>
            </a:r>
          </a:p>
          <a:p>
            <a:endParaRPr lang="en-US" dirty="0">
              <a:latin typeface="Baskerville Old Face" pitchFamily="18" charset="0"/>
            </a:endParaRPr>
          </a:p>
          <a:p>
            <a:r>
              <a:rPr lang="en-US" dirty="0">
                <a:latin typeface="Baskerville Old Face" pitchFamily="18" charset="0"/>
              </a:rPr>
              <a:t>Improve public education and awareness </a:t>
            </a:r>
            <a:r>
              <a:rPr lang="en-US" dirty="0" err="1">
                <a:latin typeface="Baskerville Old Face" pitchFamily="18" charset="0"/>
              </a:rPr>
              <a:t>programmes</a:t>
            </a:r>
            <a:endParaRPr lang="en-US" dirty="0">
              <a:latin typeface="Baskerville Old Face" pitchFamily="18" charset="0"/>
            </a:endParaRPr>
          </a:p>
          <a:p>
            <a:endParaRPr lang="en-US" dirty="0" smtClean="0">
              <a:latin typeface="Baskerville Old Face" pitchFamily="18" charset="0"/>
            </a:endParaRPr>
          </a:p>
          <a:p>
            <a:endParaRPr lang="en-US" dirty="0">
              <a:latin typeface="Baskerville Old Face" pitchFamily="18" charset="0"/>
            </a:endParaRPr>
          </a:p>
          <a:p>
            <a:endParaRPr lang="en-US" dirty="0">
              <a:latin typeface="Baskerville Old Face" pitchFamily="18" charset="0"/>
            </a:endParaRPr>
          </a:p>
        </p:txBody>
      </p:sp>
    </p:spTree>
    <p:extLst>
      <p:ext uri="{BB962C8B-B14F-4D97-AF65-F5344CB8AC3E}">
        <p14:creationId xmlns:p14="http://schemas.microsoft.com/office/powerpoint/2010/main" val="167753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MITIGATION  STRATEGIES</a:t>
            </a:r>
            <a:endParaRPr lang="en-US" sz="2800" dirty="0"/>
          </a:p>
        </p:txBody>
      </p:sp>
      <p:sp>
        <p:nvSpPr>
          <p:cNvPr id="3" name="TextBox 2"/>
          <p:cNvSpPr txBox="1"/>
          <p:nvPr/>
        </p:nvSpPr>
        <p:spPr>
          <a:xfrm>
            <a:off x="914400" y="1828800"/>
            <a:ext cx="7239000" cy="3548023"/>
          </a:xfrm>
          <a:prstGeom prst="rect">
            <a:avLst/>
          </a:prstGeom>
          <a:noFill/>
        </p:spPr>
        <p:txBody>
          <a:bodyPr wrap="square" rtlCol="0">
            <a:spAutoFit/>
          </a:bodyPr>
          <a:lstStyle/>
          <a:p>
            <a:pPr>
              <a:lnSpc>
                <a:spcPct val="80000"/>
              </a:lnSpc>
              <a:buFont typeface="Wingdings" pitchFamily="2" charset="2"/>
              <a:buChar char="ü"/>
            </a:pPr>
            <a:r>
              <a:rPr lang="en-US" b="1" dirty="0" smtClean="0"/>
              <a:t> </a:t>
            </a:r>
            <a:r>
              <a:rPr lang="en-US" sz="2800" dirty="0"/>
              <a:t>Land use planning, building codes and public education;</a:t>
            </a:r>
          </a:p>
          <a:p>
            <a:pPr>
              <a:lnSpc>
                <a:spcPct val="80000"/>
              </a:lnSpc>
              <a:buFont typeface="Wingdings" pitchFamily="2" charset="2"/>
              <a:buChar char="ü"/>
            </a:pPr>
            <a:r>
              <a:rPr lang="en-US" sz="2800" dirty="0"/>
              <a:t>Retrofitting or improved standards at the development stage could achieve considerable reductions in emissions;</a:t>
            </a:r>
          </a:p>
          <a:p>
            <a:pPr>
              <a:lnSpc>
                <a:spcPct val="80000"/>
              </a:lnSpc>
              <a:buFont typeface="Wingdings" pitchFamily="2" charset="2"/>
              <a:buChar char="ü"/>
            </a:pPr>
            <a:r>
              <a:rPr lang="en-US" sz="2800" dirty="0"/>
              <a:t>A shift from fossil fuel to renewable sources of energy where possible;</a:t>
            </a:r>
          </a:p>
          <a:p>
            <a:pPr>
              <a:lnSpc>
                <a:spcPct val="80000"/>
              </a:lnSpc>
              <a:buFont typeface="Wingdings" pitchFamily="2" charset="2"/>
              <a:buChar char="ü"/>
            </a:pPr>
            <a:r>
              <a:rPr lang="en-US" sz="2800" dirty="0"/>
              <a:t>More stringent efficiency standards and a compulsory energy rating scheme could be employed in hotel buildings</a:t>
            </a:r>
          </a:p>
        </p:txBody>
      </p:sp>
    </p:spTree>
    <p:extLst>
      <p:ext uri="{BB962C8B-B14F-4D97-AF65-F5344CB8AC3E}">
        <p14:creationId xmlns:p14="http://schemas.microsoft.com/office/powerpoint/2010/main" val="367175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we want</a:t>
            </a:r>
            <a:endParaRPr lang="en-US" dirty="0"/>
          </a:p>
        </p:txBody>
      </p:sp>
      <p:sp>
        <p:nvSpPr>
          <p:cNvPr id="3" name="Rectangle 2"/>
          <p:cNvSpPr/>
          <p:nvPr/>
        </p:nvSpPr>
        <p:spPr>
          <a:xfrm>
            <a:off x="685800" y="1600200"/>
            <a:ext cx="7772400" cy="4524315"/>
          </a:xfrm>
          <a:prstGeom prst="rect">
            <a:avLst/>
          </a:prstGeom>
        </p:spPr>
        <p:txBody>
          <a:bodyPr wrap="square">
            <a:spAutoFit/>
          </a:bodyPr>
          <a:lstStyle/>
          <a:p>
            <a:r>
              <a:rPr lang="en-US" sz="2400" dirty="0" smtClean="0"/>
              <a:t>Measures included in the Paris Agreement as follow would help us in securing the future we want:</a:t>
            </a:r>
          </a:p>
          <a:p>
            <a:endParaRPr lang="en-US" sz="2400" dirty="0"/>
          </a:p>
          <a:p>
            <a:r>
              <a:rPr lang="en-US" sz="2400" dirty="0" smtClean="0"/>
              <a:t>• </a:t>
            </a:r>
            <a:r>
              <a:rPr lang="en-US" sz="2400" dirty="0"/>
              <a:t>To peak greenhouse gas emissions as soon as possible and achieve a balance between sources and sinks of greenhouse gases in the second half of this century </a:t>
            </a:r>
          </a:p>
          <a:p>
            <a:r>
              <a:rPr lang="en-US" sz="2400" dirty="0"/>
              <a:t>• To keep global temperature increase "well below" 2C (3.6F) and to pursue efforts to limit it to 1.5C</a:t>
            </a:r>
          </a:p>
          <a:p>
            <a:r>
              <a:rPr lang="en-US" sz="2400" dirty="0"/>
              <a:t>• To review progress every five years </a:t>
            </a:r>
          </a:p>
          <a:p>
            <a:r>
              <a:rPr lang="en-US" sz="2400" dirty="0"/>
              <a:t>• $100 billion a year in climate finance for developing countries by 2020, with a commitment to further finance in the future.</a:t>
            </a:r>
          </a:p>
        </p:txBody>
      </p:sp>
    </p:spTree>
    <p:extLst>
      <p:ext uri="{BB962C8B-B14F-4D97-AF65-F5344CB8AC3E}">
        <p14:creationId xmlns:p14="http://schemas.microsoft.com/office/powerpoint/2010/main" val="137551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209800"/>
            <a:ext cx="5029200" cy="1323439"/>
          </a:xfrm>
          <a:prstGeom prst="rect">
            <a:avLst/>
          </a:prstGeom>
          <a:noFill/>
        </p:spPr>
        <p:txBody>
          <a:bodyPr wrap="square" rtlCol="0">
            <a:spAutoFit/>
          </a:bodyPr>
          <a:lstStyle/>
          <a:p>
            <a:r>
              <a:rPr lang="en-US" sz="4000" dirty="0" smtClean="0"/>
              <a:t>I THANK YOU FOR YOUR ATTENTION</a:t>
            </a:r>
            <a:endParaRPr lang="en-US" sz="4000" dirty="0"/>
          </a:p>
        </p:txBody>
      </p:sp>
    </p:spTree>
    <p:extLst>
      <p:ext uri="{BB962C8B-B14F-4D97-AF65-F5344CB8AC3E}">
        <p14:creationId xmlns:p14="http://schemas.microsoft.com/office/powerpoint/2010/main" val="100867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What are natural disasters (hazards)</a:t>
            </a:r>
            <a:endParaRPr lang="en-US" dirty="0"/>
          </a:p>
        </p:txBody>
      </p:sp>
      <p:sp>
        <p:nvSpPr>
          <p:cNvPr id="3" name="Rectangle 2"/>
          <p:cNvSpPr/>
          <p:nvPr/>
        </p:nvSpPr>
        <p:spPr>
          <a:xfrm>
            <a:off x="381000" y="1143000"/>
            <a:ext cx="7924800" cy="5262979"/>
          </a:xfrm>
          <a:prstGeom prst="rect">
            <a:avLst/>
          </a:prstGeom>
        </p:spPr>
        <p:txBody>
          <a:bodyPr wrap="square">
            <a:spAutoFit/>
          </a:bodyPr>
          <a:lstStyle/>
          <a:p>
            <a:r>
              <a:rPr lang="en-US" sz="2800" b="1" dirty="0" smtClean="0"/>
              <a:t>Natural disasters (hazards)</a:t>
            </a:r>
            <a:r>
              <a:rPr lang="en-US" sz="2800" dirty="0" smtClean="0"/>
              <a:t> </a:t>
            </a:r>
            <a:r>
              <a:rPr lang="en-US" sz="2800" dirty="0"/>
              <a:t>are naturally occurring physical phenomena caused either by rapid or slow onset events which can be </a:t>
            </a:r>
            <a:r>
              <a:rPr lang="en-US" sz="2800" b="1" dirty="0"/>
              <a:t>geophysical</a:t>
            </a:r>
            <a:r>
              <a:rPr lang="en-US" sz="2800" dirty="0"/>
              <a:t> (</a:t>
            </a:r>
            <a:r>
              <a:rPr lang="en-US" sz="2800" dirty="0">
                <a:hlinkClick r:id="rId2"/>
              </a:rPr>
              <a:t>earthquakes</a:t>
            </a:r>
            <a:r>
              <a:rPr lang="en-US" sz="2800" dirty="0"/>
              <a:t>, </a:t>
            </a:r>
            <a:r>
              <a:rPr lang="en-US" sz="2800" dirty="0">
                <a:hlinkClick r:id="rId3"/>
              </a:rPr>
              <a:t>landslides</a:t>
            </a:r>
            <a:r>
              <a:rPr lang="en-US" sz="2800" dirty="0"/>
              <a:t>, </a:t>
            </a:r>
            <a:r>
              <a:rPr lang="en-US" sz="2800" dirty="0">
                <a:hlinkClick r:id="rId4"/>
              </a:rPr>
              <a:t>tsunamis</a:t>
            </a:r>
            <a:r>
              <a:rPr lang="en-US" sz="2800" dirty="0"/>
              <a:t> and </a:t>
            </a:r>
            <a:r>
              <a:rPr lang="en-US" sz="2800" dirty="0">
                <a:hlinkClick r:id="rId5"/>
              </a:rPr>
              <a:t>volcanic activity</a:t>
            </a:r>
            <a:r>
              <a:rPr lang="en-US" sz="2800" dirty="0"/>
              <a:t>), </a:t>
            </a:r>
            <a:r>
              <a:rPr lang="en-US" sz="2800" b="1" dirty="0"/>
              <a:t>hydrological</a:t>
            </a:r>
            <a:r>
              <a:rPr lang="en-US" sz="2800" dirty="0"/>
              <a:t> (</a:t>
            </a:r>
            <a:r>
              <a:rPr lang="en-US" sz="2800" dirty="0">
                <a:hlinkClick r:id="rId6"/>
              </a:rPr>
              <a:t>avalanches</a:t>
            </a:r>
            <a:r>
              <a:rPr lang="en-US" sz="2800" dirty="0"/>
              <a:t> and </a:t>
            </a:r>
            <a:r>
              <a:rPr lang="en-US" sz="2800" dirty="0">
                <a:hlinkClick r:id="rId7"/>
              </a:rPr>
              <a:t>floods</a:t>
            </a:r>
            <a:r>
              <a:rPr lang="en-US" sz="2800" dirty="0"/>
              <a:t>), </a:t>
            </a:r>
            <a:r>
              <a:rPr lang="en-US" sz="2800" b="1" dirty="0"/>
              <a:t>climatological </a:t>
            </a:r>
            <a:r>
              <a:rPr lang="en-US" sz="2800" dirty="0"/>
              <a:t>(</a:t>
            </a:r>
            <a:r>
              <a:rPr lang="en-US" sz="2800" dirty="0">
                <a:hlinkClick r:id="rId8"/>
              </a:rPr>
              <a:t>extreme temperatures</a:t>
            </a:r>
            <a:r>
              <a:rPr lang="en-US" sz="2800" dirty="0"/>
              <a:t>, </a:t>
            </a:r>
            <a:r>
              <a:rPr lang="en-US" sz="2800" dirty="0">
                <a:hlinkClick r:id="rId9"/>
              </a:rPr>
              <a:t>drought</a:t>
            </a:r>
            <a:r>
              <a:rPr lang="en-US" sz="2800" dirty="0"/>
              <a:t> and </a:t>
            </a:r>
            <a:r>
              <a:rPr lang="en-US" sz="2800" dirty="0">
                <a:hlinkClick r:id="rId9"/>
              </a:rPr>
              <a:t>wildfires</a:t>
            </a:r>
            <a:r>
              <a:rPr lang="en-US" sz="2800" dirty="0"/>
              <a:t>), meteorological (</a:t>
            </a:r>
            <a:r>
              <a:rPr lang="en-US" sz="2800" dirty="0">
                <a:hlinkClick r:id="rId10"/>
              </a:rPr>
              <a:t>cyclones</a:t>
            </a:r>
            <a:r>
              <a:rPr lang="en-US" sz="2800" dirty="0"/>
              <a:t> and </a:t>
            </a:r>
            <a:r>
              <a:rPr lang="en-US" sz="2800" dirty="0">
                <a:hlinkClick r:id="rId11"/>
              </a:rPr>
              <a:t>storms/wave surges</a:t>
            </a:r>
            <a:r>
              <a:rPr lang="en-US" sz="2800" dirty="0"/>
              <a:t>) or </a:t>
            </a:r>
            <a:r>
              <a:rPr lang="en-US" sz="2800" b="1" dirty="0"/>
              <a:t>biological</a:t>
            </a:r>
            <a:r>
              <a:rPr lang="en-US" sz="2800" dirty="0"/>
              <a:t> (</a:t>
            </a:r>
            <a:r>
              <a:rPr lang="en-US" sz="2800" dirty="0">
                <a:hlinkClick r:id="rId12"/>
              </a:rPr>
              <a:t>disease epidemics</a:t>
            </a:r>
            <a:r>
              <a:rPr lang="en-US" sz="2800" dirty="0"/>
              <a:t> and </a:t>
            </a:r>
            <a:r>
              <a:rPr lang="en-US" sz="2800" dirty="0">
                <a:hlinkClick r:id="rId13"/>
              </a:rPr>
              <a:t>insect/animal plagues</a:t>
            </a:r>
            <a:r>
              <a:rPr lang="en-US" sz="2800" dirty="0" smtClean="0"/>
              <a:t>).</a:t>
            </a:r>
          </a:p>
          <a:p>
            <a:r>
              <a:rPr lang="en-US" sz="2800" b="1" dirty="0" smtClean="0"/>
              <a:t>International Federation of Red Cross and Red Crescent Societies </a:t>
            </a:r>
            <a:endParaRPr lang="en-US" sz="2800" b="1" dirty="0"/>
          </a:p>
          <a:p>
            <a:endParaRPr lang="en-US" sz="2800" dirty="0"/>
          </a:p>
        </p:txBody>
      </p:sp>
    </p:spTree>
    <p:extLst>
      <p:ext uri="{BB962C8B-B14F-4D97-AF65-F5344CB8AC3E}">
        <p14:creationId xmlns:p14="http://schemas.microsoft.com/office/powerpoint/2010/main" val="151718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a:t>
            </a:r>
            <a:r>
              <a:rPr lang="en-US" dirty="0" smtClean="0"/>
              <a:t>ICTs to Disaster Risk Reduction</a:t>
            </a:r>
            <a:endParaRPr lang="en-US" dirty="0"/>
          </a:p>
        </p:txBody>
      </p:sp>
      <p:sp>
        <p:nvSpPr>
          <p:cNvPr id="3" name="TextBox 2"/>
          <p:cNvSpPr txBox="1"/>
          <p:nvPr/>
        </p:nvSpPr>
        <p:spPr>
          <a:xfrm>
            <a:off x="457200" y="1828800"/>
            <a:ext cx="8229600" cy="3539430"/>
          </a:xfrm>
          <a:prstGeom prst="rect">
            <a:avLst/>
          </a:prstGeom>
          <a:noFill/>
        </p:spPr>
        <p:txBody>
          <a:bodyPr wrap="square" rtlCol="0">
            <a:spAutoFit/>
          </a:bodyPr>
          <a:lstStyle/>
          <a:p>
            <a:r>
              <a:rPr lang="en-US" sz="3200" b="1" dirty="0"/>
              <a:t>Disaster Risk Reduction </a:t>
            </a:r>
            <a:r>
              <a:rPr lang="en-US" sz="3200" dirty="0"/>
              <a:t>is defined as a conceptual framework of elements considered with the possibilities to minimize vulnerabilities and disaster risks throughout society, to avoid or to limit the adverse impacts of hazards, within the broad context of sustainable development (ISDR, 2008) </a:t>
            </a:r>
          </a:p>
        </p:txBody>
      </p:sp>
    </p:spTree>
    <p:extLst>
      <p:ext uri="{BB962C8B-B14F-4D97-AF65-F5344CB8AC3E}">
        <p14:creationId xmlns:p14="http://schemas.microsoft.com/office/powerpoint/2010/main" val="394152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sternewmedia.org/images/map_of_thye_areas_h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022"/>
            <a:ext cx="9201152" cy="687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7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ohandbook.com/eohb2012/images/part_2_images/5.5_image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2" y="1"/>
            <a:ext cx="91257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33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59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99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test 24-Hours of Fires Dete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2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5B29953-2C7F-4D64-9F00-0A8060F29E68}"/>
</file>

<file path=customXml/itemProps2.xml><?xml version="1.0" encoding="utf-8"?>
<ds:datastoreItem xmlns:ds="http://schemas.openxmlformats.org/officeDocument/2006/customXml" ds:itemID="{86929EA9-FC36-4036-9B85-1A9D5787B622}"/>
</file>

<file path=customXml/itemProps3.xml><?xml version="1.0" encoding="utf-8"?>
<ds:datastoreItem xmlns:ds="http://schemas.openxmlformats.org/officeDocument/2006/customXml" ds:itemID="{26B293A8-BCD3-442E-AE45-693DF6B834F3}"/>
</file>

<file path=docProps/app.xml><?xml version="1.0" encoding="utf-8"?>
<Properties xmlns="http://schemas.openxmlformats.org/officeDocument/2006/extended-properties" xmlns:vt="http://schemas.openxmlformats.org/officeDocument/2006/docPropsVTypes">
  <TotalTime>1611</TotalTime>
  <Words>1029</Words>
  <Application>Microsoft Office PowerPoint</Application>
  <PresentationFormat>On-screen Show (4:3)</PresentationFormat>
  <Paragraphs>83</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Baskerville Old Face</vt:lpstr>
      <vt:lpstr>Bookman Old Style</vt:lpstr>
      <vt:lpstr>Calibri</vt:lpstr>
      <vt:lpstr>Lucida Sans Unicode</vt:lpstr>
      <vt:lpstr>Tahoma</vt:lpstr>
      <vt:lpstr>Times New Roman</vt:lpstr>
      <vt:lpstr>Wingdings</vt:lpstr>
      <vt:lpstr>Office Theme</vt:lpstr>
      <vt:lpstr>Using ICTs for Climate Change Adaptation and Disaster Risk Reduction</vt:lpstr>
      <vt:lpstr>Definition of ICT</vt:lpstr>
      <vt:lpstr>What are natural disasters (hazards)</vt:lpstr>
      <vt:lpstr>Applications of ICTs to Disaster Risk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Bahamas Early Warning System For Tropical cyclones</vt:lpstr>
      <vt:lpstr>Communication Channels used in Disaster Warning in The Bahamas</vt:lpstr>
      <vt:lpstr>Applications of ICTs to Climate Change Adaptation </vt:lpstr>
      <vt:lpstr>   What is Climate Change?</vt:lpstr>
      <vt:lpstr>Potential Sectoral Impacts of Climate Change in The Bahamas</vt:lpstr>
      <vt:lpstr>PowerPoint Presentation</vt:lpstr>
      <vt:lpstr>PowerPoint Presentation</vt:lpstr>
      <vt:lpstr>ADAPTATION STRATEGIES</vt:lpstr>
      <vt:lpstr>MITIGATION  STRATEGIES</vt:lpstr>
      <vt:lpstr>The future we want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ICTs for Climate Change Adaptation and Disaster Risk Reduction</dc:title>
  <dc:creator>Arthur</dc:creator>
  <cp:lastModifiedBy>Aloran, Rakan</cp:lastModifiedBy>
  <cp:revision>41</cp:revision>
  <dcterms:created xsi:type="dcterms:W3CDTF">2015-11-12T11:55:55Z</dcterms:created>
  <dcterms:modified xsi:type="dcterms:W3CDTF">2015-12-16T15:06:30Z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