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9" r:id="rId3"/>
    <p:sldId id="260" r:id="rId4"/>
    <p:sldId id="257" r:id="rId5"/>
    <p:sldId id="258"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CBE6E5-1995-4725-B1B7-9127216E5629}" type="datetimeFigureOut">
              <a:rPr lang="en-US" smtClean="0"/>
              <a:t>16/12/2015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02FDE2-580B-4DA3-AEDE-EC5559480B97}" type="slidenum">
              <a:rPr lang="en-US" smtClean="0"/>
              <a:t>‹#›</a:t>
            </a:fld>
            <a:endParaRPr lang="en-US"/>
          </a:p>
        </p:txBody>
      </p:sp>
    </p:spTree>
    <p:extLst>
      <p:ext uri="{BB962C8B-B14F-4D97-AF65-F5344CB8AC3E}">
        <p14:creationId xmlns:p14="http://schemas.microsoft.com/office/powerpoint/2010/main" val="302996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02FDE2-580B-4DA3-AEDE-EC5559480B97}" type="slidenum">
              <a:rPr lang="en-US" smtClean="0"/>
              <a:t>6</a:t>
            </a:fld>
            <a:endParaRPr lang="en-US"/>
          </a:p>
        </p:txBody>
      </p:sp>
    </p:spTree>
    <p:extLst>
      <p:ext uri="{BB962C8B-B14F-4D97-AF65-F5344CB8AC3E}">
        <p14:creationId xmlns:p14="http://schemas.microsoft.com/office/powerpoint/2010/main" val="9776944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422DA27-FA10-4273-99B3-1F9019CDA07E}" type="datetimeFigureOut">
              <a:rPr lang="en-US" smtClean="0"/>
              <a:pPr/>
              <a:t>16/12/2015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4504F78-D5F2-4463-BFED-BCDB834B0B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504F78-D5F2-4463-BFED-BCDB834B0B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504F78-D5F2-4463-BFED-BCDB834B0B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504F78-D5F2-4463-BFED-BCDB834B0B4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4504F78-D5F2-4463-BFED-BCDB834B0B4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504F78-D5F2-4463-BFED-BCDB834B0B4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4504F78-D5F2-4463-BFED-BCDB834B0B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4504F78-D5F2-4463-BFED-BCDB834B0B4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422DA27-FA10-4273-99B3-1F9019CDA07E}" type="datetimeFigureOut">
              <a:rPr lang="en-US" smtClean="0"/>
              <a:pPr/>
              <a:t>16/12/2015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4504F78-D5F2-4463-BFED-BCDB834B0B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422DA27-FA10-4273-99B3-1F9019CDA07E}" type="datetimeFigureOut">
              <a:rPr lang="en-US" smtClean="0"/>
              <a:pPr/>
              <a:t>16/12/2015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4504F78-D5F2-4463-BFED-BCDB834B0B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422DA27-FA10-4273-99B3-1F9019CDA07E}" type="datetimeFigureOut">
              <a:rPr lang="en-US" smtClean="0"/>
              <a:pPr/>
              <a:t>16/12/2015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4504F78-D5F2-4463-BFED-BCDB834B0B4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422DA27-FA10-4273-99B3-1F9019CDA07E}" type="datetimeFigureOut">
              <a:rPr lang="en-US" smtClean="0"/>
              <a:pPr/>
              <a:t>16/12/2015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504F78-D5F2-4463-BFED-BCDB834B0B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54864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smtClean="0">
                <a:latin typeface="Arial Black" pitchFamily="34" charset="0"/>
              </a:rPr>
              <a:t>E WASTE MANAGEMENT  PROGRESS IN EAST AFRICA</a:t>
            </a:r>
            <a:br>
              <a:rPr lang="en-US" sz="4000" dirty="0" smtClean="0">
                <a:latin typeface="Arial Black" pitchFamily="34" charset="0"/>
              </a:rPr>
            </a:br>
            <a:r>
              <a:rPr lang="en-US" dirty="0" smtClean="0">
                <a:latin typeface="Arial Black" pitchFamily="34" charset="0"/>
              </a:rPr>
              <a:t/>
            </a:r>
            <a:br>
              <a:rPr lang="en-US" dirty="0" smtClean="0">
                <a:latin typeface="Arial Black" pitchFamily="34" charset="0"/>
              </a:rPr>
            </a:br>
            <a:r>
              <a:rPr lang="en-US" dirty="0"/>
              <a:t/>
            </a:r>
            <a:br>
              <a:rPr lang="en-US" dirty="0"/>
            </a:br>
            <a:r>
              <a:rPr lang="en-US" dirty="0" smtClean="0"/>
              <a:t/>
            </a:r>
            <a:br>
              <a:rPr lang="en-US" dirty="0" smtClean="0"/>
            </a:br>
            <a:r>
              <a:rPr lang="en-US" sz="3100" dirty="0" smtClean="0">
                <a:latin typeface="Arial" pitchFamily="34" charset="0"/>
                <a:cs typeface="Arial" pitchFamily="34" charset="0"/>
              </a:rPr>
              <a:t>Virginia  </a:t>
            </a:r>
            <a:r>
              <a:rPr lang="en-US" sz="3100" dirty="0" err="1" smtClean="0">
                <a:latin typeface="Arial" pitchFamily="34" charset="0"/>
                <a:cs typeface="Arial" pitchFamily="34" charset="0"/>
              </a:rPr>
              <a:t>Onyara</a:t>
            </a:r>
            <a:r>
              <a:rPr lang="en-US" sz="3100" dirty="0" smtClean="0">
                <a:latin typeface="Arial" pitchFamily="34" charset="0"/>
                <a:cs typeface="Arial" pitchFamily="34" charset="0"/>
              </a:rPr>
              <a:t/>
            </a:r>
            <a:br>
              <a:rPr lang="en-US" sz="3100" dirty="0" smtClean="0">
                <a:latin typeface="Arial" pitchFamily="34" charset="0"/>
                <a:cs typeface="Arial" pitchFamily="34" charset="0"/>
              </a:rPr>
            </a:br>
            <a:r>
              <a:rPr lang="en-US" sz="3100" dirty="0" smtClean="0">
                <a:latin typeface="Arial" pitchFamily="34" charset="0"/>
                <a:cs typeface="Arial" pitchFamily="34" charset="0"/>
              </a:rPr>
              <a:t>Multimedia University of Kenya</a:t>
            </a:r>
            <a:br>
              <a:rPr lang="en-US" sz="3100" dirty="0" smtClean="0">
                <a:latin typeface="Arial" pitchFamily="34" charset="0"/>
                <a:cs typeface="Arial" pitchFamily="34" charset="0"/>
              </a:rPr>
            </a:br>
            <a:r>
              <a:rPr lang="en-US" sz="3100" dirty="0" smtClean="0">
                <a:latin typeface="Arial" pitchFamily="34" charset="0"/>
                <a:cs typeface="Arial" pitchFamily="34" charset="0"/>
              </a:rPr>
              <a:t>Member EACO WG10 </a:t>
            </a:r>
            <a:r>
              <a:rPr lang="en-US" dirty="0" smtClean="0">
                <a:latin typeface="Arial Black" pitchFamily="34" charset="0"/>
              </a:rPr>
              <a:t/>
            </a:r>
            <a:br>
              <a:rPr lang="en-US" dirty="0" smtClean="0">
                <a:latin typeface="Arial Black" pitchFamily="34" charset="0"/>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endParaRPr lang="en-GB" dirty="0" smtClean="0"/>
          </a:p>
          <a:p>
            <a:pPr lvl="1">
              <a:buNone/>
            </a:pPr>
            <a:endParaRPr lang="en-GB" dirty="0" smtClean="0"/>
          </a:p>
          <a:p>
            <a:pPr lvl="2"/>
            <a:endParaRPr lang="en-GB" dirty="0" smtClean="0"/>
          </a:p>
        </p:txBody>
      </p:sp>
      <p:graphicFrame>
        <p:nvGraphicFramePr>
          <p:cNvPr id="4" name="Table 3"/>
          <p:cNvGraphicFramePr>
            <a:graphicFrameLocks noGrp="1"/>
          </p:cNvGraphicFramePr>
          <p:nvPr/>
        </p:nvGraphicFramePr>
        <p:xfrm>
          <a:off x="304800" y="0"/>
          <a:ext cx="8382000" cy="7493222"/>
        </p:xfrm>
        <a:graphic>
          <a:graphicData uri="http://schemas.openxmlformats.org/drawingml/2006/table">
            <a:tbl>
              <a:tblPr firstRow="1" bandRow="1">
                <a:tableStyleId>{5C22544A-7EE6-4342-B048-85BDC9FD1C3A}</a:tableStyleId>
              </a:tblPr>
              <a:tblGrid>
                <a:gridCol w="3352800"/>
                <a:gridCol w="5029200"/>
              </a:tblGrid>
              <a:tr h="304800">
                <a:tc>
                  <a:txBody>
                    <a:bodyPr/>
                    <a:lstStyle/>
                    <a:p>
                      <a:r>
                        <a:rPr lang="en-US" dirty="0" smtClean="0"/>
                        <a:t>Key Issue</a:t>
                      </a:r>
                      <a:endParaRPr lang="en-US" dirty="0"/>
                    </a:p>
                  </a:txBody>
                  <a:tcPr/>
                </a:tc>
                <a:tc>
                  <a:txBody>
                    <a:bodyPr/>
                    <a:lstStyle/>
                    <a:p>
                      <a:r>
                        <a:rPr lang="en-US" dirty="0" smtClean="0"/>
                        <a:t>Status</a:t>
                      </a:r>
                      <a:endParaRPr lang="en-US" dirty="0"/>
                    </a:p>
                  </a:txBody>
                  <a:tcPr/>
                </a:tc>
              </a:tr>
              <a:tr h="670104">
                <a:tc>
                  <a:txBody>
                    <a:bodyPr/>
                    <a:lstStyle/>
                    <a:p>
                      <a:r>
                        <a:rPr lang="en-GB" dirty="0" smtClean="0"/>
                        <a:t>Policy, legal and Regulatory framework</a:t>
                      </a:r>
                    </a:p>
                  </a:txBody>
                  <a:tcPr/>
                </a:tc>
                <a:tc>
                  <a:txBody>
                    <a:bodyPr/>
                    <a:lstStyle/>
                    <a:p>
                      <a:r>
                        <a:rPr lang="en-GB" dirty="0" smtClean="0"/>
                        <a:t>Work in progress in all</a:t>
                      </a:r>
                      <a:r>
                        <a:rPr lang="en-GB" baseline="0" dirty="0" smtClean="0"/>
                        <a:t> the East African countries</a:t>
                      </a:r>
                      <a:endParaRPr lang="en-US" dirty="0"/>
                    </a:p>
                  </a:txBody>
                  <a:tcPr/>
                </a:tc>
              </a:tr>
              <a:tr h="1818853">
                <a:tc>
                  <a:txBody>
                    <a:bodyPr/>
                    <a:lstStyle/>
                    <a:p>
                      <a:r>
                        <a:rPr lang="en-US" dirty="0" smtClean="0"/>
                        <a:t>Public Awareness and Consumer Education</a:t>
                      </a:r>
                      <a:endParaRPr lang="en-US" dirty="0"/>
                    </a:p>
                  </a:txBody>
                  <a:tcPr/>
                </a:tc>
                <a:tc>
                  <a:txBody>
                    <a:bodyPr/>
                    <a:lstStyle/>
                    <a:p>
                      <a:r>
                        <a:rPr lang="en-US" dirty="0" smtClean="0"/>
                        <a:t>EACO is leading in Awareness creation</a:t>
                      </a:r>
                      <a:r>
                        <a:rPr lang="en-US" baseline="0" dirty="0" smtClean="0"/>
                        <a:t> by organizing workshops in EA countries. So far in Kenya, Uganda, Rwanda planning for Tanzania in March 2016,</a:t>
                      </a:r>
                    </a:p>
                    <a:p>
                      <a:pPr>
                        <a:buFont typeface="Arial" pitchFamily="34" charset="0"/>
                        <a:buNone/>
                      </a:pPr>
                      <a:endParaRPr lang="en-US" baseline="0" dirty="0" smtClean="0"/>
                    </a:p>
                    <a:p>
                      <a:pPr>
                        <a:buFont typeface="Arial" pitchFamily="34" charset="0"/>
                        <a:buNone/>
                      </a:pPr>
                      <a:r>
                        <a:rPr lang="en-US" baseline="0" dirty="0" smtClean="0"/>
                        <a:t>Regional and National Steering committees to be inaugurated December 2015</a:t>
                      </a:r>
                      <a:endParaRPr lang="en-US" dirty="0"/>
                    </a:p>
                  </a:txBody>
                  <a:tcPr/>
                </a:tc>
              </a:tr>
              <a:tr h="670104">
                <a:tc>
                  <a:txBody>
                    <a:bodyPr/>
                    <a:lstStyle/>
                    <a:p>
                      <a:r>
                        <a:rPr lang="en-GB" sz="1800" kern="1200" dirty="0" smtClean="0">
                          <a:solidFill>
                            <a:schemeClr val="dk1"/>
                          </a:solidFill>
                          <a:latin typeface="+mn-lt"/>
                          <a:ea typeface="+mn-ea"/>
                          <a:cs typeface="+mn-cs"/>
                        </a:rPr>
                        <a:t>Research &amp; Statistics</a:t>
                      </a:r>
                      <a:endParaRPr lang="en-US" dirty="0"/>
                    </a:p>
                  </a:txBody>
                  <a:tcPr/>
                </a:tc>
                <a:tc>
                  <a:txBody>
                    <a:bodyPr/>
                    <a:lstStyle/>
                    <a:p>
                      <a:r>
                        <a:rPr lang="en-US" baseline="0" dirty="0" smtClean="0"/>
                        <a:t>Project  proposal to carry out studies / survey in the 5 EA countries has been drafted.</a:t>
                      </a:r>
                      <a:endParaRPr lang="en-US" dirty="0"/>
                    </a:p>
                  </a:txBody>
                  <a:tcPr/>
                </a:tc>
              </a:tr>
              <a:tr h="960705">
                <a:tc>
                  <a:txBody>
                    <a:bodyPr/>
                    <a:lstStyle/>
                    <a:p>
                      <a:r>
                        <a:rPr lang="en-GB" sz="1800" kern="1200" dirty="0" smtClean="0">
                          <a:solidFill>
                            <a:schemeClr val="dk1"/>
                          </a:solidFill>
                          <a:latin typeface="+mn-lt"/>
                          <a:ea typeface="+mn-ea"/>
                          <a:cs typeface="+mn-cs"/>
                        </a:rPr>
                        <a:t>E-waste management systems/mechanisms</a:t>
                      </a:r>
                      <a:endParaRPr lang="en-US" dirty="0"/>
                    </a:p>
                  </a:txBody>
                  <a:tcPr/>
                </a:tc>
                <a:tc>
                  <a:txBody>
                    <a:bodyPr/>
                    <a:lstStyle/>
                    <a:p>
                      <a:r>
                        <a:rPr lang="en-US" dirty="0" smtClean="0"/>
                        <a:t>Training</a:t>
                      </a:r>
                      <a:r>
                        <a:rPr lang="en-US" baseline="0" dirty="0" smtClean="0"/>
                        <a:t>  to equip members with skills and knowledge on e waste management has been scheduled for march 2016</a:t>
                      </a:r>
                      <a:endParaRPr lang="en-US" dirty="0"/>
                    </a:p>
                  </a:txBody>
                  <a:tcPr/>
                </a:tc>
              </a:tr>
              <a:tr h="670104">
                <a:tc>
                  <a:txBody>
                    <a:bodyPr/>
                    <a:lstStyle/>
                    <a:p>
                      <a:r>
                        <a:rPr lang="en-GB" sz="1800" kern="1200" dirty="0" smtClean="0">
                          <a:solidFill>
                            <a:schemeClr val="dk1"/>
                          </a:solidFill>
                          <a:latin typeface="+mn-lt"/>
                          <a:ea typeface="+mn-ea"/>
                          <a:cs typeface="+mn-cs"/>
                        </a:rPr>
                        <a:t>Strengthening Public-Private and Consumer Partnership</a:t>
                      </a:r>
                      <a:endParaRPr lang="en-US" dirty="0"/>
                    </a:p>
                  </a:txBody>
                  <a:tcPr/>
                </a:tc>
                <a:tc>
                  <a:txBody>
                    <a:bodyPr/>
                    <a:lstStyle/>
                    <a:p>
                      <a:r>
                        <a:rPr lang="en-US" dirty="0" smtClean="0"/>
                        <a:t>EACO sponsors rotational stakeholders</a:t>
                      </a:r>
                      <a:r>
                        <a:rPr lang="en-US" baseline="0" dirty="0" smtClean="0"/>
                        <a:t> meeting to discuss  e waste management issues</a:t>
                      </a:r>
                      <a:endParaRPr lang="en-US" dirty="0"/>
                    </a:p>
                  </a:txBody>
                  <a:tcPr/>
                </a:tc>
              </a:tr>
              <a:tr h="635570">
                <a:tc>
                  <a:txBody>
                    <a:bodyPr/>
                    <a:lstStyle/>
                    <a:p>
                      <a:r>
                        <a:rPr lang="en-GB" sz="1800" kern="1200" dirty="0" smtClean="0">
                          <a:solidFill>
                            <a:schemeClr val="dk1"/>
                          </a:solidFill>
                          <a:latin typeface="+mn-lt"/>
                          <a:ea typeface="+mn-ea"/>
                          <a:cs typeface="+mn-cs"/>
                        </a:rPr>
                        <a:t>Resource Mobilisation  (Human, Financial and infrastructure)</a:t>
                      </a:r>
                      <a:endParaRPr lang="en-US" dirty="0"/>
                    </a:p>
                  </a:txBody>
                  <a:tcPr/>
                </a:tc>
                <a:tc>
                  <a:txBody>
                    <a:bodyPr/>
                    <a:lstStyle/>
                    <a:p>
                      <a:r>
                        <a:rPr lang="en-US" dirty="0" smtClean="0"/>
                        <a:t>WG has drafted the proposal</a:t>
                      </a:r>
                      <a:endParaRPr lang="en-US" dirty="0"/>
                    </a:p>
                  </a:txBody>
                  <a:tcPr/>
                </a:tc>
              </a:tr>
              <a:tr h="741773">
                <a:tc>
                  <a:txBody>
                    <a:bodyPr/>
                    <a:lstStyle/>
                    <a:p>
                      <a:r>
                        <a:rPr lang="en-GB" sz="1800" kern="1200" dirty="0" smtClean="0">
                          <a:solidFill>
                            <a:schemeClr val="dk1"/>
                          </a:solidFill>
                          <a:latin typeface="+mn-lt"/>
                          <a:ea typeface="+mn-ea"/>
                          <a:cs typeface="+mn-cs"/>
                        </a:rPr>
                        <a:t>E-waste management as a business case </a:t>
                      </a:r>
                      <a:endParaRPr lang="en-US" dirty="0"/>
                    </a:p>
                  </a:txBody>
                  <a:tcPr/>
                </a:tc>
                <a:tc>
                  <a:txBody>
                    <a:bodyPr/>
                    <a:lstStyle/>
                    <a:p>
                      <a:r>
                        <a:rPr lang="en-US" dirty="0" smtClean="0"/>
                        <a:t>Governments to create a conducive environment for business</a:t>
                      </a:r>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5257800"/>
          </a:xfrm>
        </p:spPr>
        <p:txBody>
          <a:bodyPr>
            <a:normAutofit fontScale="85000" lnSpcReduction="20000"/>
          </a:bodyPr>
          <a:lstStyle/>
          <a:p>
            <a:r>
              <a:rPr lang="en-US" dirty="0" smtClean="0">
                <a:latin typeface="Arial" pitchFamily="34" charset="0"/>
                <a:cs typeface="Arial" pitchFamily="34" charset="0"/>
              </a:rPr>
              <a:t>The East African Communications Organization (EACO) is an inter- governmental organization established by ICT regulators and operators from the East African Community.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main objective of EACO is to harmonize policy and regulatory frameworks in the region; promote the development of broadcasting, postal and telecommunications/ICT services and regulatory matters; and devise ways and means to achieve fast, reliable, secure, affordable and efficient communications services within the region.</a:t>
            </a:r>
          </a:p>
          <a:p>
            <a:endParaRPr lang="en-US" dirty="0">
              <a:latin typeface="Arial" pitchFamily="34" charset="0"/>
              <a:cs typeface="Arial" pitchFamily="34" charset="0"/>
            </a:endParaRPr>
          </a:p>
          <a:p>
            <a:r>
              <a:rPr lang="en-US" dirty="0" smtClean="0">
                <a:latin typeface="Arial" pitchFamily="34" charset="0"/>
                <a:cs typeface="Arial" pitchFamily="34" charset="0"/>
              </a:rPr>
              <a:t>EACO member countries include; Kenya, Uganda, Tanzania, Rwanda and Burundi</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organization is headquartered in Kigali, Rwanda. </a:t>
            </a:r>
          </a:p>
          <a:p>
            <a:endParaRPr lang="en-US" dirty="0" smtClean="0">
              <a:latin typeface="Arial" pitchFamily="34" charset="0"/>
              <a:cs typeface="Arial" pitchFamily="34" charset="0"/>
            </a:endParaRPr>
          </a:p>
          <a:p>
            <a:endParaRPr lang="en-US" dirty="0" smtClean="0">
              <a:latin typeface="Arial Black" pitchFamily="34" charset="0"/>
            </a:endParaRPr>
          </a:p>
          <a:p>
            <a:endParaRPr lang="en-US" dirty="0" smtClean="0">
              <a:latin typeface="Arial Black" pitchFamily="34" charset="0"/>
            </a:endParaRPr>
          </a:p>
          <a:p>
            <a:pPr lvl="1"/>
            <a:endParaRPr lang="en-US" dirty="0" smtClean="0">
              <a:latin typeface="Arial Black" pitchFamily="34" charset="0"/>
            </a:endParaRPr>
          </a:p>
          <a:p>
            <a:endParaRPr lang="en-US" dirty="0"/>
          </a:p>
        </p:txBody>
      </p:sp>
      <p:sp>
        <p:nvSpPr>
          <p:cNvPr id="2" name="Title 1"/>
          <p:cNvSpPr>
            <a:spLocks noGrp="1"/>
          </p:cNvSpPr>
          <p:nvPr>
            <p:ph type="title"/>
          </p:nvPr>
        </p:nvSpPr>
        <p:spPr/>
        <p:txBody>
          <a:bodyPr/>
          <a:lstStyle/>
          <a:p>
            <a:r>
              <a:rPr lang="en-US" dirty="0" smtClean="0">
                <a:latin typeface="Arial Black" pitchFamily="34" charset="0"/>
              </a:rPr>
              <a:t>INTRODUCTION</a:t>
            </a:r>
            <a:endParaRPr lang="en-US" dirty="0">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199"/>
            <a:ext cx="8229600" cy="5105401"/>
          </a:xfrm>
        </p:spPr>
        <p:txBody>
          <a:bodyPr/>
          <a:lstStyle/>
          <a:p>
            <a:r>
              <a:rPr lang="en-US" dirty="0" smtClean="0">
                <a:latin typeface="Arial" pitchFamily="34" charset="0"/>
                <a:cs typeface="Arial" pitchFamily="34" charset="0"/>
              </a:rPr>
              <a:t>EACO has several (11) working Groups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WG 10 specifically handles environment and e waste management. </a:t>
            </a:r>
          </a:p>
          <a:p>
            <a:endParaRPr lang="en-US" dirty="0">
              <a:latin typeface="Arial" pitchFamily="34" charset="0"/>
              <a:cs typeface="Arial" pitchFamily="34" charset="0"/>
            </a:endParaRPr>
          </a:p>
          <a:p>
            <a:r>
              <a:rPr lang="en-US" dirty="0" smtClean="0">
                <a:latin typeface="Arial" pitchFamily="34" charset="0"/>
                <a:cs typeface="Arial" pitchFamily="34" charset="0"/>
              </a:rPr>
              <a:t>The Regional Steering committee Members are drawn from the 5 East African Countries,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Each country has a National Steering Committee that assists in the implementation of the Action Plan</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5486400"/>
          </a:xfrm>
        </p:spPr>
        <p:txBody>
          <a:bodyPr>
            <a:noAutofit/>
          </a:bodyPr>
          <a:lstStyle/>
          <a:p>
            <a:pPr marL="1143000" indent="-1143000">
              <a:buFont typeface="+mj-lt"/>
              <a:buAutoNum type="arabicPeriod"/>
            </a:pPr>
            <a:r>
              <a:rPr lang="en-US" sz="2400" dirty="0" smtClean="0">
                <a:latin typeface="Arial" pitchFamily="34" charset="0"/>
                <a:cs typeface="Arial" pitchFamily="34" charset="0"/>
              </a:rPr>
              <a:t>To analyze </a:t>
            </a:r>
            <a:r>
              <a:rPr lang="en-US" sz="2400" dirty="0">
                <a:latin typeface="Arial" pitchFamily="34" charset="0"/>
                <a:cs typeface="Arial" pitchFamily="34" charset="0"/>
              </a:rPr>
              <a:t>the level of e-waste in the region and its impact on </a:t>
            </a:r>
            <a:r>
              <a:rPr lang="en-US" sz="2400" dirty="0" smtClean="0">
                <a:latin typeface="Arial" pitchFamily="34" charset="0"/>
                <a:cs typeface="Arial" pitchFamily="34" charset="0"/>
              </a:rPr>
              <a:t>human </a:t>
            </a:r>
            <a:r>
              <a:rPr lang="en-US" sz="2400" dirty="0">
                <a:latin typeface="Arial" pitchFamily="34" charset="0"/>
                <a:cs typeface="Arial" pitchFamily="34" charset="0"/>
              </a:rPr>
              <a:t>and the environment</a:t>
            </a:r>
            <a:r>
              <a:rPr lang="en-US" sz="2400" dirty="0" smtClean="0">
                <a:latin typeface="Arial" pitchFamily="34" charset="0"/>
                <a:cs typeface="Arial" pitchFamily="34" charset="0"/>
              </a:rPr>
              <a:t>.</a:t>
            </a:r>
          </a:p>
          <a:p>
            <a:pPr marL="1143000" indent="-1143000">
              <a:buFont typeface="+mj-lt"/>
              <a:buAutoNum type="arabicPeriod"/>
            </a:pPr>
            <a:endParaRPr lang="en-US" sz="2400" dirty="0">
              <a:latin typeface="Arial" pitchFamily="34" charset="0"/>
              <a:cs typeface="Arial" pitchFamily="34" charset="0"/>
            </a:endParaRPr>
          </a:p>
          <a:p>
            <a:pPr marL="1143000" indent="-1143000">
              <a:buFont typeface="+mj-lt"/>
              <a:buAutoNum type="arabicPeriod"/>
            </a:pPr>
            <a:r>
              <a:rPr lang="en-US" sz="2400" dirty="0">
                <a:latin typeface="Arial" pitchFamily="34" charset="0"/>
                <a:cs typeface="Arial" pitchFamily="34" charset="0"/>
              </a:rPr>
              <a:t>To harmonize policies, strategies and regulations on e-waste management in the region. </a:t>
            </a:r>
            <a:endParaRPr lang="en-US" sz="2400" dirty="0" smtClean="0">
              <a:latin typeface="Arial" pitchFamily="34" charset="0"/>
              <a:cs typeface="Arial" pitchFamily="34" charset="0"/>
            </a:endParaRPr>
          </a:p>
          <a:p>
            <a:pPr marL="1143000" indent="-1143000">
              <a:buFont typeface="+mj-lt"/>
              <a:buAutoNum type="arabicPeriod"/>
            </a:pPr>
            <a:endParaRPr lang="en-US" sz="2400" dirty="0">
              <a:latin typeface="Arial" pitchFamily="34" charset="0"/>
              <a:cs typeface="Arial" pitchFamily="34" charset="0"/>
            </a:endParaRPr>
          </a:p>
          <a:p>
            <a:pPr marL="1143000" indent="-1143000">
              <a:buFont typeface="+mj-lt"/>
              <a:buAutoNum type="arabicPeriod"/>
            </a:pPr>
            <a:r>
              <a:rPr lang="en-US" sz="2400" dirty="0">
                <a:latin typeface="Arial" pitchFamily="34" charset="0"/>
                <a:cs typeface="Arial" pitchFamily="34" charset="0"/>
              </a:rPr>
              <a:t>To recommend adoption of green ICT best practices by stakeholders in the communications sector</a:t>
            </a:r>
            <a:r>
              <a:rPr lang="en-US" sz="2400" dirty="0" smtClean="0">
                <a:latin typeface="Arial" pitchFamily="34" charset="0"/>
                <a:cs typeface="Arial" pitchFamily="34" charset="0"/>
              </a:rPr>
              <a:t>.</a:t>
            </a:r>
          </a:p>
          <a:p>
            <a:pPr marL="1143000" indent="-1143000">
              <a:buFont typeface="+mj-lt"/>
              <a:buAutoNum type="arabicPeriod"/>
            </a:pPr>
            <a:endParaRPr lang="en-US" sz="2400" dirty="0">
              <a:latin typeface="Arial" pitchFamily="34" charset="0"/>
              <a:cs typeface="Arial" pitchFamily="34" charset="0"/>
            </a:endParaRPr>
          </a:p>
          <a:p>
            <a:pPr marL="1143000" indent="-1143000">
              <a:buFont typeface="+mj-lt"/>
              <a:buAutoNum type="arabicPeriod"/>
            </a:pPr>
            <a:r>
              <a:rPr lang="en-US" sz="2400" dirty="0">
                <a:latin typeface="Arial" pitchFamily="34" charset="0"/>
                <a:cs typeface="Arial" pitchFamily="34" charset="0"/>
              </a:rPr>
              <a:t>To recommend national and regional environmentally sound e-waste management systems for the EAC region</a:t>
            </a:r>
            <a:r>
              <a:rPr lang="en-US" sz="2400" dirty="0" smtClean="0">
                <a:latin typeface="Arial" pitchFamily="34" charset="0"/>
                <a:cs typeface="Arial" pitchFamily="34" charset="0"/>
              </a:rPr>
              <a:t>.</a:t>
            </a:r>
          </a:p>
          <a:p>
            <a:pPr marL="624078" indent="-514350">
              <a:buFont typeface="+mj-lt"/>
              <a:buAutoNum type="arabicPeriod"/>
            </a:pPr>
            <a:endParaRPr lang="en-US" sz="2600" dirty="0">
              <a:latin typeface="Arial" pitchFamily="34" charset="0"/>
              <a:cs typeface="Arial" pitchFamily="34" charset="0"/>
            </a:endParaRPr>
          </a:p>
        </p:txBody>
      </p:sp>
      <p:sp>
        <p:nvSpPr>
          <p:cNvPr id="2" name="Title 1"/>
          <p:cNvSpPr>
            <a:spLocks noGrp="1"/>
          </p:cNvSpPr>
          <p:nvPr>
            <p:ph type="title"/>
          </p:nvPr>
        </p:nvSpPr>
        <p:spPr>
          <a:xfrm>
            <a:off x="228600" y="0"/>
            <a:ext cx="8610600" cy="1143000"/>
          </a:xfrm>
        </p:spPr>
        <p:txBody>
          <a:bodyPr>
            <a:normAutofit/>
          </a:bodyPr>
          <a:lstStyle/>
          <a:p>
            <a:r>
              <a:rPr lang="en-US" sz="3200" b="1" dirty="0" smtClean="0">
                <a:latin typeface="Arial Black" pitchFamily="34" charset="0"/>
              </a:rPr>
              <a:t>TERMS OF REFERENCE AS GIVEN IN THE 20</a:t>
            </a:r>
            <a:r>
              <a:rPr lang="en-US" sz="3200" b="1" baseline="30000" dirty="0" smtClean="0">
                <a:latin typeface="Arial Black" pitchFamily="34" charset="0"/>
              </a:rPr>
              <a:t>TH</a:t>
            </a:r>
            <a:r>
              <a:rPr lang="en-US" sz="3200" b="1" dirty="0" smtClean="0">
                <a:latin typeface="Arial Black" pitchFamily="34" charset="0"/>
              </a:rPr>
              <a:t> CONGRESS</a:t>
            </a:r>
            <a:endParaRPr lang="en-US" sz="3200" dirty="0">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53000"/>
          </a:xfrm>
        </p:spPr>
        <p:txBody>
          <a:bodyPr>
            <a:normAutofit fontScale="25000" lnSpcReduction="20000"/>
          </a:bodyPr>
          <a:lstStyle/>
          <a:p>
            <a:pPr lvl="0">
              <a:buNone/>
            </a:pPr>
            <a:r>
              <a:rPr lang="en-US" sz="9600" dirty="0" smtClean="0">
                <a:latin typeface="Arial" pitchFamily="34" charset="0"/>
                <a:cs typeface="Arial" pitchFamily="34" charset="0"/>
              </a:rPr>
              <a:t>5</a:t>
            </a:r>
            <a:r>
              <a:rPr lang="en-US" sz="9600" dirty="0" smtClean="0">
                <a:latin typeface="Arial Black" pitchFamily="34" charset="0"/>
              </a:rPr>
              <a:t>. </a:t>
            </a:r>
            <a:r>
              <a:rPr lang="en-US" sz="9600" dirty="0" smtClean="0">
                <a:latin typeface="Arial" pitchFamily="34" charset="0"/>
                <a:cs typeface="Arial" pitchFamily="34" charset="0"/>
              </a:rPr>
              <a:t>To develop strategies for public awareness on issues relating to e-waste. </a:t>
            </a:r>
          </a:p>
          <a:p>
            <a:pPr lvl="0">
              <a:buNone/>
            </a:pPr>
            <a:endParaRPr lang="en-US" sz="9600" dirty="0" smtClean="0">
              <a:latin typeface="Arial" pitchFamily="34" charset="0"/>
              <a:cs typeface="Arial" pitchFamily="34" charset="0"/>
            </a:endParaRPr>
          </a:p>
          <a:p>
            <a:pPr lvl="0">
              <a:buNone/>
            </a:pPr>
            <a:r>
              <a:rPr lang="en-US" sz="9600" dirty="0" smtClean="0">
                <a:latin typeface="Arial" pitchFamily="34" charset="0"/>
                <a:cs typeface="Arial" pitchFamily="34" charset="0"/>
              </a:rPr>
              <a:t>6. To recommend strategies for collaboration/cooperation between National ICT Regulators, National Environmental Management Authorities and other environmental management Agencies with a view to establishing and strengthening the e-waste management systems within the region.</a:t>
            </a:r>
          </a:p>
          <a:p>
            <a:pPr lvl="0">
              <a:buNone/>
            </a:pPr>
            <a:endParaRPr lang="en-US" sz="9600" dirty="0" smtClean="0">
              <a:latin typeface="Arial" pitchFamily="34" charset="0"/>
              <a:cs typeface="Arial" pitchFamily="34" charset="0"/>
            </a:endParaRPr>
          </a:p>
          <a:p>
            <a:pPr lvl="0">
              <a:buNone/>
            </a:pPr>
            <a:r>
              <a:rPr lang="en-US" sz="9600" dirty="0" smtClean="0">
                <a:latin typeface="Arial" pitchFamily="34" charset="0"/>
                <a:cs typeface="Arial" pitchFamily="34" charset="0"/>
              </a:rPr>
              <a:t>7. To coordinate and follow up the work of the relevant ITU Study Group(s) and facilitate the development of regional recommendations or contributions relating to the work of this ITU Study Group(s) and/or other relevant  international and regional organization.</a:t>
            </a:r>
          </a:p>
          <a:p>
            <a:pPr>
              <a:buNone/>
            </a:pPr>
            <a:r>
              <a:rPr lang="en-US" sz="9600" dirty="0" smtClean="0">
                <a:latin typeface="Arial" pitchFamily="34" charset="0"/>
                <a:cs typeface="Arial" pitchFamily="34" charset="0"/>
              </a:rPr>
              <a:t> </a:t>
            </a:r>
          </a:p>
          <a:p>
            <a:endParaRPr lang="en-US" sz="3800" dirty="0" smtClean="0">
              <a:latin typeface="Arial" pitchFamily="34" charset="0"/>
              <a:cs typeface="Arial" pitchFamily="34" charset="0"/>
            </a:endParaRPr>
          </a:p>
          <a:p>
            <a:endParaRPr lang="en-US" dirty="0" smtClean="0"/>
          </a:p>
          <a:p>
            <a:endParaRPr lang="en-US" dirty="0"/>
          </a:p>
        </p:txBody>
      </p:sp>
      <p:sp>
        <p:nvSpPr>
          <p:cNvPr id="2" name="Title 1"/>
          <p:cNvSpPr>
            <a:spLocks noGrp="1"/>
          </p:cNvSpPr>
          <p:nvPr>
            <p:ph type="title"/>
          </p:nvPr>
        </p:nvSpPr>
        <p:spPr>
          <a:xfrm>
            <a:off x="457200" y="0"/>
            <a:ext cx="8229600" cy="1143000"/>
          </a:xfrm>
        </p:spPr>
        <p:txBody>
          <a:bodyPr>
            <a:normAutofit/>
          </a:bodyPr>
          <a:lstStyle/>
          <a:p>
            <a:r>
              <a:rPr lang="en-US" sz="3200" b="1" dirty="0" smtClean="0"/>
              <a:t>TERMS OF REFERENCE AS GIVEN IN THE 20</a:t>
            </a:r>
            <a:r>
              <a:rPr lang="en-US" sz="3200" b="1" baseline="30000" dirty="0" smtClean="0"/>
              <a:t>TH</a:t>
            </a:r>
            <a:r>
              <a:rPr lang="en-US" sz="3200" b="1" dirty="0" smtClean="0"/>
              <a:t> CONGRESS</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fontScale="77500" lnSpcReduction="20000"/>
          </a:bodyPr>
          <a:lstStyle/>
          <a:p>
            <a:pPr>
              <a:buFont typeface="Wingdings" pitchFamily="2" charset="2"/>
              <a:buChar char="Ø"/>
            </a:pPr>
            <a:r>
              <a:rPr lang="en-GB" dirty="0" smtClean="0">
                <a:latin typeface="Arial" pitchFamily="34" charset="0"/>
                <a:cs typeface="Arial" pitchFamily="34" charset="0"/>
              </a:rPr>
              <a:t>Update and Compile member states status on e-waste management</a:t>
            </a: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Font typeface="Wingdings" pitchFamily="2" charset="2"/>
              <a:buChar char="Ø"/>
            </a:pPr>
            <a:r>
              <a:rPr lang="en-GB" dirty="0" smtClean="0">
                <a:latin typeface="Arial" pitchFamily="34" charset="0"/>
                <a:cs typeface="Arial" pitchFamily="34" charset="0"/>
              </a:rPr>
              <a:t>To study and  identify international best practices on green ICTs </a:t>
            </a:r>
          </a:p>
          <a:p>
            <a:pPr>
              <a:buNone/>
            </a:pPr>
            <a:endParaRPr lang="en-US" dirty="0" smtClean="0">
              <a:latin typeface="Arial" pitchFamily="34" charset="0"/>
              <a:cs typeface="Arial" pitchFamily="34" charset="0"/>
            </a:endParaRPr>
          </a:p>
          <a:p>
            <a:pPr>
              <a:buFont typeface="Wingdings" pitchFamily="2" charset="2"/>
              <a:buChar char="Ø"/>
            </a:pPr>
            <a:r>
              <a:rPr lang="en-GB" dirty="0" smtClean="0">
                <a:latin typeface="Arial" pitchFamily="34" charset="0"/>
                <a:cs typeface="Arial" pitchFamily="34" charset="0"/>
              </a:rPr>
              <a:t>To participate in ITU-T SG 5 and ITU D SG 1 &amp; 2 activities </a:t>
            </a:r>
          </a:p>
          <a:p>
            <a:pPr>
              <a:buNone/>
            </a:pPr>
            <a:endParaRPr lang="en-US" dirty="0" smtClean="0">
              <a:latin typeface="Arial" pitchFamily="34" charset="0"/>
              <a:cs typeface="Arial" pitchFamily="34" charset="0"/>
            </a:endParaRPr>
          </a:p>
          <a:p>
            <a:pPr>
              <a:buFont typeface="Wingdings" pitchFamily="2" charset="2"/>
              <a:buChar char="Ø"/>
            </a:pPr>
            <a:r>
              <a:rPr lang="en-GB" dirty="0" smtClean="0">
                <a:latin typeface="Arial" pitchFamily="34" charset="0"/>
                <a:cs typeface="Arial" pitchFamily="34" charset="0"/>
              </a:rPr>
              <a:t>In collaboration with HR committee enhance  capacity building on Green ICT and e – waste management</a:t>
            </a:r>
          </a:p>
          <a:p>
            <a:pPr>
              <a:buNone/>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To participate in ATU and other regional organizations  and submit relevant recommendations to the group</a:t>
            </a:r>
          </a:p>
          <a:p>
            <a:pPr>
              <a:buNone/>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To consult stakeholders through workshops and other forum on e-waste management situation  in the region </a:t>
            </a:r>
          </a:p>
          <a:p>
            <a:pPr>
              <a:buNone/>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To develop strategy for dissemination of  information on environment and e-waste management through media</a:t>
            </a:r>
            <a:endParaRPr lang="en-US" dirty="0">
              <a:latin typeface="Arial" pitchFamily="34" charset="0"/>
              <a:cs typeface="Arial" pitchFamily="34" charset="0"/>
            </a:endParaRPr>
          </a:p>
        </p:txBody>
      </p:sp>
      <p:sp>
        <p:nvSpPr>
          <p:cNvPr id="2" name="Title 1"/>
          <p:cNvSpPr>
            <a:spLocks noGrp="1"/>
          </p:cNvSpPr>
          <p:nvPr>
            <p:ph type="title"/>
          </p:nvPr>
        </p:nvSpPr>
        <p:spPr>
          <a:xfrm>
            <a:off x="228600" y="0"/>
            <a:ext cx="8915400" cy="1143000"/>
          </a:xfrm>
        </p:spPr>
        <p:txBody>
          <a:bodyPr>
            <a:normAutofit/>
          </a:bodyPr>
          <a:lstStyle/>
          <a:p>
            <a:pPr lvl="0" algn="l"/>
            <a:r>
              <a:rPr lang="en-US" sz="3600" dirty="0" smtClean="0">
                <a:latin typeface="Arial Black" pitchFamily="34" charset="0"/>
              </a:rPr>
              <a:t>2015-2017 Activities for the WG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marR="0" algn="just">
              <a:spcBef>
                <a:spcPts val="0"/>
              </a:spcBef>
              <a:spcAft>
                <a:spcPts val="0"/>
              </a:spcAft>
            </a:pPr>
            <a:r>
              <a:rPr lang="en-US" sz="3200" dirty="0" smtClean="0">
                <a:latin typeface="Times New Roman" pitchFamily="18" charset="0"/>
                <a:ea typeface="Calibri"/>
                <a:cs typeface="Times New Roman" pitchFamily="18" charset="0"/>
              </a:rPr>
              <a:t>An update of the status of e-waste and its management with respect to statistics, quantities/volumes, initiatives, policies and regulations in their respective countries was done. </a:t>
            </a:r>
          </a:p>
          <a:p>
            <a:pPr marL="0" marR="0" indent="0" algn="just">
              <a:spcBef>
                <a:spcPts val="0"/>
              </a:spcBef>
              <a:spcAft>
                <a:spcPts val="0"/>
              </a:spcAft>
              <a:buNone/>
            </a:pPr>
            <a:r>
              <a:rPr lang="en-US" sz="3200" dirty="0" smtClean="0">
                <a:latin typeface="Times New Roman" pitchFamily="18" charset="0"/>
                <a:ea typeface="Calibri"/>
                <a:cs typeface="Times New Roman" pitchFamily="18" charset="0"/>
              </a:rPr>
              <a:t> </a:t>
            </a:r>
          </a:p>
          <a:p>
            <a:pPr marL="0" marR="0" algn="just">
              <a:spcBef>
                <a:spcPts val="0"/>
              </a:spcBef>
              <a:spcAft>
                <a:spcPts val="0"/>
              </a:spcAft>
            </a:pPr>
            <a:r>
              <a:rPr lang="en-US" sz="3200" dirty="0" smtClean="0">
                <a:latin typeface="Times New Roman" pitchFamily="18" charset="0"/>
                <a:ea typeface="Calibri"/>
                <a:cs typeface="Times New Roman" pitchFamily="18" charset="0"/>
              </a:rPr>
              <a:t>It was established that the region has no reliable and comprehensive data on e-waste management</a:t>
            </a:r>
            <a:endParaRPr lang="en-US" sz="3200" dirty="0"/>
          </a:p>
        </p:txBody>
      </p:sp>
      <p:sp>
        <p:nvSpPr>
          <p:cNvPr id="2" name="Title 1"/>
          <p:cNvSpPr>
            <a:spLocks noGrp="1"/>
          </p:cNvSpPr>
          <p:nvPr>
            <p:ph type="title"/>
          </p:nvPr>
        </p:nvSpPr>
        <p:spPr/>
        <p:txBody>
          <a:bodyPr>
            <a:normAutofit fontScale="90000"/>
          </a:bodyPr>
          <a:lstStyle/>
          <a:p>
            <a:r>
              <a:rPr lang="en-US" b="1" dirty="0" smtClean="0">
                <a:latin typeface="Times New Roman" pitchFamily="18" charset="0"/>
                <a:ea typeface="Times New Roman"/>
                <a:cs typeface="Times New Roman" pitchFamily="18" charset="0"/>
              </a:rPr>
              <a:t>Country status on e-waste management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88091"/>
          </a:xfrm>
        </p:spPr>
        <p:txBody>
          <a:bodyPr>
            <a:normAutofit fontScale="77500" lnSpcReduction="20000"/>
          </a:bodyPr>
          <a:lstStyle/>
          <a:p>
            <a:r>
              <a:rPr lang="en-US" dirty="0" smtClean="0">
                <a:latin typeface="Times New Roman" pitchFamily="18" charset="0"/>
                <a:cs typeface="Times New Roman" pitchFamily="18" charset="0"/>
              </a:rPr>
              <a:t>The WG  has developed a concept paper on ICTs, Sustainability and Green economy. The concept paper provides an insight on what the working group considers as activities in relation to Green ICT.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concept paper was adopted in the 21st Assembly of Regulators, in June 2014, </a:t>
            </a:r>
            <a:r>
              <a:rPr lang="en-US" dirty="0" err="1" smtClean="0">
                <a:latin typeface="Times New Roman" pitchFamily="18" charset="0"/>
                <a:cs typeface="Times New Roman" pitchFamily="18" charset="0"/>
              </a:rPr>
              <a:t>Arusha</a:t>
            </a:r>
            <a:r>
              <a:rPr lang="en-US" dirty="0" smtClean="0">
                <a:latin typeface="Times New Roman" pitchFamily="18" charset="0"/>
                <a:cs typeface="Times New Roman" pitchFamily="18" charset="0"/>
              </a:rPr>
              <a:t>, Tanzania.</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Consequently the WG has developed a draft zero information paper on guidance on greening the EACO member organizations.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information paper provides guidance of how the ICT industry/sector in the East African Region can green their organizations services, operations and products; with priority beginning with the EACO members (</a:t>
            </a:r>
            <a:r>
              <a:rPr lang="en-US" dirty="0" err="1" smtClean="0">
                <a:latin typeface="Times New Roman" pitchFamily="18" charset="0"/>
                <a:cs typeface="Times New Roman" pitchFamily="18" charset="0"/>
              </a:rPr>
              <a:t>organisations</a:t>
            </a:r>
            <a:r>
              <a:rPr lang="en-US" dirty="0" smtClean="0">
                <a:latin typeface="Times New Roman" pitchFamily="18" charset="0"/>
                <a:cs typeface="Times New Roman" pitchFamily="18" charset="0"/>
              </a:rPr>
              <a:t>/administrations).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is still work in progress and will be shared later. </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1219200"/>
          </a:xfrm>
        </p:spPr>
        <p:txBody>
          <a:bodyPr/>
          <a:lstStyle/>
          <a:p>
            <a:r>
              <a:rPr lang="en-US" b="1" dirty="0" smtClean="0">
                <a:latin typeface="Times New Roman" pitchFamily="18" charset="0"/>
                <a:cs typeface="Times New Roman" pitchFamily="18" charset="0"/>
              </a:rPr>
              <a:t>Green ICTs &amp; Environment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Blip>
                <a:blip r:embed="rId2"/>
              </a:buBlip>
            </a:pPr>
            <a:r>
              <a:rPr lang="en-GB" dirty="0" smtClean="0">
                <a:latin typeface="Times New Roman" pitchFamily="18" charset="0"/>
                <a:cs typeface="Times New Roman" pitchFamily="18" charset="0"/>
              </a:rPr>
              <a:t>Members of WG10 to continuously and actively participate and make contributions in International </a:t>
            </a:r>
            <a:r>
              <a:rPr lang="en-GB" dirty="0" err="1" smtClean="0">
                <a:latin typeface="Times New Roman" pitchFamily="18" charset="0"/>
                <a:cs typeface="Times New Roman" pitchFamily="18" charset="0"/>
              </a:rPr>
              <a:t>fora</a:t>
            </a:r>
            <a:r>
              <a:rPr lang="en-GB" dirty="0" smtClean="0">
                <a:latin typeface="Times New Roman" pitchFamily="18" charset="0"/>
                <a:cs typeface="Times New Roman" pitchFamily="18" charset="0"/>
              </a:rPr>
              <a:t> where environmental and e-waste management issues are discussed.</a:t>
            </a:r>
          </a:p>
          <a:p>
            <a:pPr>
              <a:buNone/>
            </a:pPr>
            <a:endParaRPr lang="en-GB" dirty="0" smtClean="0">
              <a:latin typeface="Times New Roman" pitchFamily="18" charset="0"/>
              <a:cs typeface="Times New Roman" pitchFamily="18" charset="0"/>
            </a:endParaRPr>
          </a:p>
          <a:p>
            <a:pPr lvl="0">
              <a:buBlip>
                <a:blip r:embed="rId2"/>
              </a:buBlip>
            </a:pPr>
            <a:r>
              <a:rPr lang="en-GB" dirty="0" smtClean="0">
                <a:latin typeface="Times New Roman" pitchFamily="18" charset="0"/>
                <a:cs typeface="Times New Roman" pitchFamily="18" charset="0"/>
              </a:rPr>
              <a:t>EACO Secretariat co-ordinates and facilitates the WG contributions in such forums.</a:t>
            </a:r>
          </a:p>
          <a:p>
            <a:pPr lvl="0">
              <a:buNone/>
            </a:pPr>
            <a:endParaRPr lang="en-GB" dirty="0" smtClean="0">
              <a:latin typeface="Times New Roman" pitchFamily="18" charset="0"/>
              <a:cs typeface="Times New Roman" pitchFamily="18" charset="0"/>
            </a:endParaRPr>
          </a:p>
          <a:p>
            <a:pPr lvl="0">
              <a:buBlip>
                <a:blip r:embed="rId2"/>
              </a:buBlip>
            </a:pPr>
            <a:r>
              <a:rPr lang="en-GB" dirty="0" smtClean="0">
                <a:latin typeface="Times New Roman" pitchFamily="18" charset="0"/>
                <a:cs typeface="Times New Roman" pitchFamily="18" charset="0"/>
              </a:rPr>
              <a:t>WG members participate in various meetings including: ITU-T SG 5 &amp; ITU D 1&amp;2</a:t>
            </a:r>
            <a:endParaRPr lang="en-US" dirty="0" smtClean="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GB" b="1" dirty="0" smtClean="0">
                <a:latin typeface="Times New Roman" pitchFamily="18" charset="0"/>
                <a:cs typeface="Times New Roman" pitchFamily="18" charset="0"/>
              </a:rPr>
              <a:t>Participation/Contributions in International and Regional activities</a:t>
            </a:r>
            <a:r>
              <a:rPr lang="en-GB"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B5989F9A51A14686E61F393B261DFC" ma:contentTypeVersion="1" ma:contentTypeDescription="Create a new document." ma:contentTypeScope="" ma:versionID="11d8cf857a44f2d8e81905bfebfebe01">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FEAE83-4CFB-4DBD-B519-6F89D87207F1}"/>
</file>

<file path=customXml/itemProps2.xml><?xml version="1.0" encoding="utf-8"?>
<ds:datastoreItem xmlns:ds="http://schemas.openxmlformats.org/officeDocument/2006/customXml" ds:itemID="{74B68940-B1B3-4E8E-85BF-41AA40E5735E}"/>
</file>

<file path=customXml/itemProps3.xml><?xml version="1.0" encoding="utf-8"?>
<ds:datastoreItem xmlns:ds="http://schemas.openxmlformats.org/officeDocument/2006/customXml" ds:itemID="{19AC7970-51D8-44CC-9AB6-AE48D9D955C4}"/>
</file>

<file path=docProps/app.xml><?xml version="1.0" encoding="utf-8"?>
<Properties xmlns="http://schemas.openxmlformats.org/officeDocument/2006/extended-properties" xmlns:vt="http://schemas.openxmlformats.org/officeDocument/2006/docPropsVTypes">
  <Template>Concourse</Template>
  <TotalTime>220</TotalTime>
  <Words>782</Words>
  <Application>Microsoft Office PowerPoint</Application>
  <PresentationFormat>On-screen Show (4:3)</PresentationFormat>
  <Paragraphs>89</Paragraphs>
  <Slides>10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Arial Black</vt:lpstr>
      <vt:lpstr>Calibri</vt:lpstr>
      <vt:lpstr>Lucida Sans Unicode</vt:lpstr>
      <vt:lpstr>Times New Roman</vt:lpstr>
      <vt:lpstr>Verdana</vt:lpstr>
      <vt:lpstr>Wingdings</vt:lpstr>
      <vt:lpstr>Wingdings 2</vt:lpstr>
      <vt:lpstr>Wingdings 3</vt:lpstr>
      <vt:lpstr>Concourse</vt:lpstr>
      <vt:lpstr>                  E WASTE MANAGEMENT  PROGRESS IN EAST AFRICA    Virginia  Onyara Multimedia University of Kenya Member EACO WG10  </vt:lpstr>
      <vt:lpstr>INTRODUCTION</vt:lpstr>
      <vt:lpstr>PowerPoint Presentation</vt:lpstr>
      <vt:lpstr>TERMS OF REFERENCE AS GIVEN IN THE 20TH CONGRESS</vt:lpstr>
      <vt:lpstr>TERMS OF REFERENCE AS GIVEN IN THE 20TH CONGRESS</vt:lpstr>
      <vt:lpstr>2015-2017 Activities for the WG</vt:lpstr>
      <vt:lpstr>Country status on e-waste management</vt:lpstr>
      <vt:lpstr>Green ICTs &amp; Environment</vt:lpstr>
      <vt:lpstr>Participation/Contributions in International and Regional activities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WASTE MANAGEMENT IN EAST AFRICA  Virginia  Onyara Multimedia University of Kenya Member EACO WG10</dc:title>
  <dc:creator>vonyara</dc:creator>
  <cp:lastModifiedBy>Aloran, Rakan</cp:lastModifiedBy>
  <cp:revision>22</cp:revision>
  <dcterms:created xsi:type="dcterms:W3CDTF">2015-12-15T20:23:28Z</dcterms:created>
  <dcterms:modified xsi:type="dcterms:W3CDTF">2015-12-16T12:40:26Z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0x010100D9B5989F9A51A14686E61F393B261DFC</vt:lpwstr>
  </property>
</Properties>
</file>