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301" r:id="rId5"/>
    <p:sldId id="304" r:id="rId6"/>
    <p:sldId id="317" r:id="rId7"/>
    <p:sldId id="318" r:id="rId8"/>
    <p:sldId id="320" r:id="rId9"/>
    <p:sldId id="305" r:id="rId10"/>
    <p:sldId id="336" r:id="rId11"/>
    <p:sldId id="337" r:id="rId12"/>
    <p:sldId id="307" r:id="rId13"/>
    <p:sldId id="310" r:id="rId14"/>
    <p:sldId id="338" r:id="rId15"/>
    <p:sldId id="339" r:id="rId16"/>
    <p:sldId id="309" r:id="rId17"/>
    <p:sldId id="340" r:id="rId18"/>
  </p:sldIdLst>
  <p:sldSz cx="9144000" cy="6858000" type="screen4x3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2746" autoAdjust="0"/>
    <p:restoredTop sz="94660"/>
  </p:normalViewPr>
  <p:slideViewPr>
    <p:cSldViewPr snapToGrid="0" snapToObjects="1" showGuides="1">
      <p:cViewPr varScale="1">
        <p:scale>
          <a:sx n="70" d="100"/>
          <a:sy n="70" d="100"/>
        </p:scale>
        <p:origin x="7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10" d="100"/>
          <a:sy n="110" d="100"/>
        </p:scale>
        <p:origin x="64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699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43458-52AD-4732-8CDD-1DD0811904F2}" type="datetimeFigureOut">
              <a:rPr lang="en-US" smtClean="0"/>
              <a:t>16/12/2015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699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C3D32-BE30-4FAD-8B4A-E63DFB821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4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6" y="5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933D4-F91A-4EA5-9A61-A67F16632459}" type="datetimeFigureOut">
              <a:rPr lang="en-US" smtClean="0"/>
              <a:t>16/12/2015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91" y="3228979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6456368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6" y="6456368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ECFA5-82D6-4FAA-AC71-4FE3398F1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27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FA5-82D6-4FAA-AC71-4FE3398F15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79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8ED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59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5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asel.int/Implementation/TechnicalAssistance/Partnerships/PACE/Overview/tabid/3243/Default.asp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asel.int/Implementation/TechnicalAssistance/Partnerships/MPPI/Overview/tabid/3268/Default.asp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83625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en-US" sz="5400" dirty="0">
              <a:solidFill>
                <a:srgbClr val="558ED5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4910596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85522"/>
            <a:ext cx="8229600" cy="1561642"/>
          </a:xfrm>
        </p:spPr>
        <p:txBody>
          <a:bodyPr>
            <a:noAutofit/>
          </a:bodyPr>
          <a:lstStyle/>
          <a:p>
            <a:r>
              <a:rPr lang="en-US" sz="2800" dirty="0" smtClean="0"/>
              <a:t>5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ITU Green Standards Week</a:t>
            </a:r>
            <a:br>
              <a:rPr lang="en-US" sz="2800" dirty="0" smtClean="0"/>
            </a:br>
            <a:r>
              <a:rPr lang="en-US" sz="2800" dirty="0" smtClean="0"/>
              <a:t>Nassau, The Bahamas 14-18 December 2015</a:t>
            </a:r>
            <a:endParaRPr lang="en-US" sz="2400" i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717100"/>
            <a:ext cx="8229600" cy="320243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16000" b="1" dirty="0" smtClean="0"/>
              <a:t/>
            </a:r>
            <a:br>
              <a:rPr lang="en-US" sz="16000" b="1" dirty="0" smtClean="0"/>
            </a:br>
            <a:endParaRPr lang="en-US" sz="16000" b="1" dirty="0" smtClean="0"/>
          </a:p>
          <a:p>
            <a:pPr marL="0" indent="0" algn="ctr">
              <a:buNone/>
            </a:pPr>
            <a:r>
              <a:rPr lang="en-US" sz="11200" b="1" dirty="0" smtClean="0"/>
              <a:t>Standards, Guidelines and Best Practices Applicable to the Environmentally Sound Management of Waste from the ICT Sector</a:t>
            </a:r>
          </a:p>
          <a:p>
            <a:pPr marL="0" indent="0" algn="ctr">
              <a:buNone/>
            </a:pPr>
            <a:endParaRPr lang="en-US" sz="16000" b="1" dirty="0"/>
          </a:p>
          <a:p>
            <a:pPr marL="0" indent="0" algn="ctr">
              <a:buNone/>
            </a:pPr>
            <a:r>
              <a:rPr lang="en-US" sz="11200" b="1" dirty="0" smtClean="0"/>
              <a:t>Ahmad A Khan</a:t>
            </a:r>
          </a:p>
          <a:p>
            <a:pPr marL="0" indent="0" algn="ctr">
              <a:buNone/>
            </a:pPr>
            <a:r>
              <a:rPr lang="en-US" sz="11200" b="1" dirty="0" smtClean="0"/>
              <a:t>Director</a:t>
            </a:r>
          </a:p>
          <a:p>
            <a:pPr marL="0" indent="0" algn="ctr">
              <a:buNone/>
            </a:pPr>
            <a:r>
              <a:rPr lang="en-US" sz="9600" b="1" dirty="0" smtClean="0"/>
              <a:t>Basel Convention Regional Centre for the Caribbean</a:t>
            </a:r>
          </a:p>
          <a:p>
            <a:pPr marL="0" indent="0" algn="ctr">
              <a:buNone/>
            </a:pPr>
            <a:r>
              <a:rPr lang="en-US" sz="9600" b="1" dirty="0" smtClean="0"/>
              <a:t>ahmadkhan786@msn.com</a:t>
            </a:r>
            <a:endParaRPr lang="en-US" sz="9600" b="1" dirty="0"/>
          </a:p>
          <a:p>
            <a:pPr marL="0" indent="0" algn="ctr">
              <a:buNone/>
            </a:pPr>
            <a:endParaRPr lang="en-US" sz="16000" b="1" i="1" dirty="0"/>
          </a:p>
          <a:p>
            <a:pPr marL="0" indent="0" algn="ctr">
              <a:buNone/>
            </a:pPr>
            <a:r>
              <a:rPr lang="en-US" sz="16000" b="1" i="1" dirty="0" smtClean="0"/>
              <a:t/>
            </a:r>
            <a:br>
              <a:rPr lang="en-US" sz="16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b="1" i="1" dirty="0" smtClean="0"/>
              <a:t> </a:t>
            </a: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								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1434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Standards and Guidelines Applicable to E-Waste </a:t>
            </a:r>
            <a:r>
              <a:rPr lang="en-US" dirty="0" smtClean="0"/>
              <a:t>Management - 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Thus far six guidelines have been developed and adopted by the BC making them standard operating practices for countries</a:t>
            </a:r>
          </a:p>
          <a:p>
            <a:pPr lvl="1"/>
            <a:r>
              <a:rPr lang="en-US" dirty="0" smtClean="0"/>
              <a:t>One additional guideline was adopted provisionally this year at BC COP12 which countries may comply with on a voluntary basis.</a:t>
            </a:r>
            <a:endParaRPr 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01143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Standards and Guidelines Applicable to E-Waste </a:t>
            </a:r>
            <a:r>
              <a:rPr lang="en-US" dirty="0" smtClean="0"/>
              <a:t>Management - 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r>
              <a:rPr lang="en-US" sz="3600" dirty="0" smtClean="0"/>
              <a:t>Guideline </a:t>
            </a:r>
            <a:r>
              <a:rPr lang="en-US" sz="3600" dirty="0"/>
              <a:t>on environmentally sound testing, refurbishment and repair of used computing equipment; </a:t>
            </a:r>
          </a:p>
          <a:p>
            <a:pPr lvl="1"/>
            <a:r>
              <a:rPr lang="en-US" sz="3600" dirty="0"/>
              <a:t>Guideline on environmentally sound material recovery and recycling of end-of-life computing equipment; </a:t>
            </a:r>
          </a:p>
          <a:p>
            <a:pPr lvl="1"/>
            <a:r>
              <a:rPr lang="en-US" sz="3600" dirty="0"/>
              <a:t>Glossary of terms; </a:t>
            </a:r>
          </a:p>
          <a:p>
            <a:pPr lvl="1"/>
            <a:r>
              <a:rPr lang="en-US" sz="3600" dirty="0"/>
              <a:t>Report with ESM criteria recommendations; </a:t>
            </a:r>
          </a:p>
          <a:p>
            <a:pPr lvl="1"/>
            <a:r>
              <a:rPr lang="en-US" sz="3600" dirty="0"/>
              <a:t>Guidance on procedures for transboundary movement of used and end-of-life computing equipment;  </a:t>
            </a:r>
          </a:p>
          <a:p>
            <a:pPr lvl="1"/>
            <a:r>
              <a:rPr lang="en-US" sz="3600" dirty="0"/>
              <a:t>Report on strategies, actions and incentives to promote environmentally sound management of end-of-life-computing </a:t>
            </a:r>
            <a:r>
              <a:rPr lang="en-US" sz="3600" dirty="0" smtClean="0"/>
              <a:t>equipment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972142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Standards and Guidelines Applicable to E-Waste </a:t>
            </a:r>
            <a:r>
              <a:rPr lang="en-US" dirty="0" smtClean="0"/>
              <a:t>Management - 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</a:t>
            </a:r>
            <a:r>
              <a:rPr lang="en-US" dirty="0"/>
              <a:t>guideline on environmentally sound testing, refurbishment and recycling of used computing equipment; and the guideline on environmentally sound material recovery and recycling of end-of-life computing equipment were field tested to take into account practical experiences of 16 private companies that agreed to evaluate these two guidelines and to provide recommendations for revisions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Further Information on PACE can </a:t>
            </a:r>
            <a:r>
              <a:rPr lang="en-US" dirty="0"/>
              <a:t>be found at 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www.basel.int/Implementation/TechnicalAssistance/Partnerships/PACE/Overview/tabid/3243/Default.aspx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842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Best Practices for the ESM of E-Waste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Certification Programmes are applicable to E-Waste recyclers and are based on Industry Developed Best Practices</a:t>
            </a:r>
          </a:p>
          <a:p>
            <a:pPr lvl="1"/>
            <a:r>
              <a:rPr lang="en-US" dirty="0" smtClean="0"/>
              <a:t>E-Steward Programme under BAN</a:t>
            </a:r>
          </a:p>
          <a:p>
            <a:pPr lvl="1"/>
            <a:r>
              <a:rPr lang="en-US" dirty="0" smtClean="0"/>
              <a:t>R2 Programme under “Responsible Recyclers” trade and industry group.</a:t>
            </a:r>
          </a:p>
          <a:p>
            <a:pPr lvl="1"/>
            <a:r>
              <a:rPr lang="en-US" dirty="0" smtClean="0"/>
              <a:t>United Nations University </a:t>
            </a:r>
            <a:r>
              <a:rPr lang="en-US" dirty="0" err="1" smtClean="0"/>
              <a:t>StEP</a:t>
            </a:r>
            <a:r>
              <a:rPr lang="en-US" dirty="0" smtClean="0"/>
              <a:t> Initiative</a:t>
            </a:r>
          </a:p>
          <a:p>
            <a:pPr lvl="1"/>
            <a:r>
              <a:rPr lang="en-US" dirty="0" smtClean="0"/>
              <a:t>BSI Standards</a:t>
            </a:r>
          </a:p>
          <a:p>
            <a:pPr lvl="1"/>
            <a:r>
              <a:rPr lang="en-US" dirty="0" smtClean="0"/>
              <a:t>ITU Standards and Best </a:t>
            </a:r>
            <a:r>
              <a:rPr lang="en-US" dirty="0" smtClean="0"/>
              <a:t>Practices.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302303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Remarks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many guidelines, standards and industry best practices that exist for the ESM of E-Waste are only effective if implemented</a:t>
            </a:r>
          </a:p>
          <a:p>
            <a:r>
              <a:rPr lang="en-US" dirty="0" smtClean="0"/>
              <a:t>Implementation is most effective when done through public/private/civil society partnerships</a:t>
            </a:r>
          </a:p>
          <a:p>
            <a:r>
              <a:rPr lang="en-US" dirty="0" smtClean="0"/>
              <a:t>The guidelines and standards developed under the MPPI and PACE are legally binding on Parties to the BC and thus can be incorporated into local legislation to strengthen E-Waste management.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23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E-Waste from the ICT Sector is divided into five specific categories</a:t>
            </a:r>
          </a:p>
          <a:p>
            <a:pPr lvl="1"/>
            <a:r>
              <a:rPr lang="en-US" altLang="en-US" dirty="0" smtClean="0"/>
              <a:t>Communication Equipment</a:t>
            </a:r>
          </a:p>
          <a:p>
            <a:pPr lvl="1"/>
            <a:r>
              <a:rPr lang="en-US" altLang="en-US" dirty="0" smtClean="0"/>
              <a:t>Transmission and Receiving Equipment</a:t>
            </a:r>
          </a:p>
          <a:p>
            <a:pPr lvl="1"/>
            <a:r>
              <a:rPr lang="en-US" altLang="en-US" dirty="0" smtClean="0"/>
              <a:t>Hand held devices</a:t>
            </a:r>
          </a:p>
          <a:p>
            <a:pPr lvl="1"/>
            <a:r>
              <a:rPr lang="en-US" altLang="en-US" dirty="0" smtClean="0"/>
              <a:t>Computers</a:t>
            </a:r>
          </a:p>
          <a:p>
            <a:pPr lvl="1"/>
            <a:r>
              <a:rPr lang="en-US" altLang="en-US" dirty="0" smtClean="0"/>
              <a:t>Other Electronic and Electrical Equipment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82255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  <a:buSzPct val="70000"/>
              <a:buBlip>
                <a:blip r:embed="rId2"/>
              </a:buBlip>
            </a:pPr>
            <a:r>
              <a:rPr lang="en-US" altLang="en-US" dirty="0" smtClean="0">
                <a:latin typeface="Aparajita" panose="020B0604020202020204" pitchFamily="34" charset="0"/>
                <a:ea typeface="ＭＳ Ｐゴシック" panose="020B0600070205080204" pitchFamily="34" charset="-128"/>
              </a:rPr>
              <a:t>Most of the E-Waste generated by the ICT Sector can be recycled either via refurbishment and reuse or the recover of components that can be broken down to make new components</a:t>
            </a:r>
          </a:p>
          <a:p>
            <a:pPr>
              <a:spcBef>
                <a:spcPct val="0"/>
              </a:spcBef>
              <a:spcAft>
                <a:spcPts val="600"/>
              </a:spcAft>
              <a:buSzPct val="70000"/>
              <a:buBlip>
                <a:blip r:embed="rId2"/>
              </a:buBlip>
            </a:pPr>
            <a:r>
              <a:rPr lang="en-US" altLang="en-US" dirty="0" smtClean="0">
                <a:latin typeface="Aparajita" panose="020B0604020202020204" pitchFamily="34" charset="0"/>
                <a:ea typeface="ＭＳ Ｐゴシック" panose="020B0600070205080204" pitchFamily="34" charset="-128"/>
              </a:rPr>
              <a:t>The Sector generates 6 MT of E-Waste per annum of which 75% can be recovered for reuse or recycling.</a:t>
            </a:r>
            <a:endParaRPr lang="en-GB" altLang="en-US" dirty="0">
              <a:latin typeface="Aparajita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2401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  <a:buSzPct val="70000"/>
              <a:buBlip>
                <a:blip r:embed="rId2"/>
              </a:buBlip>
            </a:pPr>
            <a:r>
              <a:rPr lang="en-US" altLang="en-US" dirty="0">
                <a:latin typeface="Aparajita" panose="020B0604020202020204" pitchFamily="34" charset="0"/>
                <a:ea typeface="ＭＳ Ｐゴシック" panose="020B0600070205080204" pitchFamily="34" charset="-128"/>
              </a:rPr>
              <a:t>There is no standard global definition for e-waste. </a:t>
            </a:r>
          </a:p>
          <a:p>
            <a:pPr>
              <a:spcBef>
                <a:spcPct val="0"/>
              </a:spcBef>
              <a:spcAft>
                <a:spcPts val="600"/>
              </a:spcAft>
              <a:buSzPct val="70000"/>
              <a:buBlip>
                <a:blip r:embed="rId2"/>
              </a:buBlip>
            </a:pPr>
            <a:endParaRPr lang="en-US" altLang="en-US" dirty="0">
              <a:latin typeface="Aparajita" panose="020B0604020202020204" pitchFamily="34" charset="0"/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spcAft>
                <a:spcPts val="600"/>
              </a:spcAft>
              <a:buSzPct val="70000"/>
              <a:buBlip>
                <a:blip r:embed="rId2"/>
              </a:buBlip>
            </a:pPr>
            <a:r>
              <a:rPr lang="en-US" altLang="en-US" dirty="0">
                <a:latin typeface="Aparajita" panose="020B0604020202020204" pitchFamily="34" charset="0"/>
                <a:ea typeface="ＭＳ Ｐゴシック" panose="020B0600070205080204" pitchFamily="34" charset="-128"/>
              </a:rPr>
              <a:t>WEEE has been listed as a hazardous waste source under the Basel Convention on the Control of Transboundary Movements of Hazardous Wastes and their Disposal. </a:t>
            </a:r>
          </a:p>
        </p:txBody>
      </p:sp>
    </p:spTree>
    <p:extLst>
      <p:ext uri="{BB962C8B-B14F-4D97-AF65-F5344CB8AC3E}">
        <p14:creationId xmlns:p14="http://schemas.microsoft.com/office/powerpoint/2010/main" val="3071901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/>
              <a:buChar char="•"/>
            </a:pPr>
            <a:r>
              <a:rPr lang="en-US" altLang="en-US" dirty="0">
                <a:latin typeface="Aparajita" panose="020B0604020202020204" pitchFamily="34" charset="0"/>
                <a:ea typeface="ＭＳ Ｐゴシック" panose="020B0600070205080204" pitchFamily="34" charset="-128"/>
              </a:rPr>
              <a:t>Under the Convention, e-waste has been described as ‘waste electrical and electronic assemblies or scrap containing components such as accumulators and other batteries, mercury-switches, glass from cathode-ray tubes and other activated glass and PCB-capacitors, or contaminated with Annex I constituents (e.g. cadmium, mercury, lead, polychlorinated biphenyl) to an extent that they possess any of the characteristics contained in Annex III (e.g. explosive, flammable solids, poisonous, toxic)’</a:t>
            </a:r>
            <a:endParaRPr lang="en-GB" altLang="en-US" dirty="0">
              <a:latin typeface="Aparajita" panose="020B0604020202020204" pitchFamily="34" charset="0"/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838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Standards and Guidelines Applicable to E-Waste Management - MPPI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Mobile Phone Partnership Initiative (MPPI)</a:t>
            </a:r>
          </a:p>
          <a:p>
            <a:pPr lvl="1"/>
            <a:r>
              <a:rPr lang="en-GB" dirty="0" smtClean="0"/>
              <a:t>Developed under the Basel Convention these guidelines provide a series of instructions for the Environmentally Sound Management of mobile handsets.</a:t>
            </a:r>
            <a:r>
              <a:rPr lang="en-GB" dirty="0"/>
              <a:t> </a:t>
            </a:r>
            <a:endParaRPr lang="en-GB" dirty="0" smtClean="0"/>
          </a:p>
          <a:p>
            <a:pPr lvl="1"/>
            <a:r>
              <a:rPr lang="en-GB" dirty="0" smtClean="0"/>
              <a:t>Developed </a:t>
            </a:r>
            <a:r>
              <a:rPr lang="en-GB" dirty="0"/>
              <a:t>by the Open Ended Working Group of the BC in association with the major players in the mobiles handset market and research institutions.</a:t>
            </a:r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038124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Standards and Guidelines Applicable to E-Waste </a:t>
            </a:r>
            <a:r>
              <a:rPr lang="en-US" dirty="0" smtClean="0"/>
              <a:t>Management - MPPI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overall objective of MPPI was to promote the objectives of the Basel Convention in the area of the environmentally sound management of end-of-life mobile phones. In particular, it should: </a:t>
            </a:r>
          </a:p>
          <a:p>
            <a:pPr lvl="1"/>
            <a:r>
              <a:rPr lang="en-US" dirty="0"/>
              <a:t>Achieve better product stewardship. </a:t>
            </a:r>
          </a:p>
          <a:p>
            <a:pPr lvl="1"/>
            <a:r>
              <a:rPr lang="en-US" dirty="0"/>
              <a:t>Influence consumer </a:t>
            </a:r>
            <a:r>
              <a:rPr lang="en-US" dirty="0" err="1"/>
              <a:t>behaviour</a:t>
            </a:r>
            <a:r>
              <a:rPr lang="en-US" dirty="0"/>
              <a:t> towards more environmentally friendly actions. </a:t>
            </a:r>
          </a:p>
          <a:p>
            <a:pPr lvl="1"/>
            <a:r>
              <a:rPr lang="en-US" dirty="0"/>
              <a:t>Promote the best reuse, refurbishing, material recovery, recycling and disposal options. </a:t>
            </a:r>
          </a:p>
          <a:p>
            <a:pPr lvl="1"/>
            <a:r>
              <a:rPr lang="en-US" dirty="0"/>
              <a:t>Mobilize political and institutional support for environmentally sound management. </a:t>
            </a:r>
          </a:p>
        </p:txBody>
      </p:sp>
    </p:spTree>
    <p:extLst>
      <p:ext uri="{BB962C8B-B14F-4D97-AF65-F5344CB8AC3E}">
        <p14:creationId xmlns:p14="http://schemas.microsoft.com/office/powerpoint/2010/main" val="3189245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Standards and Guidelines Applicable to E-Waste </a:t>
            </a:r>
            <a:r>
              <a:rPr lang="en-US" dirty="0" smtClean="0"/>
              <a:t>Management - MPPI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3100" dirty="0" smtClean="0"/>
              <a:t>Under </a:t>
            </a:r>
            <a:r>
              <a:rPr lang="en-US" sz="3100" dirty="0"/>
              <a:t>the MPPI five technical </a:t>
            </a:r>
            <a:r>
              <a:rPr lang="en-US" sz="3100" dirty="0" smtClean="0"/>
              <a:t>guidelines were developed:</a:t>
            </a:r>
          </a:p>
          <a:p>
            <a:pPr marL="0" indent="0">
              <a:buNone/>
            </a:pPr>
            <a:endParaRPr lang="en-US" sz="3100" dirty="0" smtClean="0"/>
          </a:p>
          <a:p>
            <a:pPr lvl="1"/>
            <a:r>
              <a:rPr lang="en-US" sz="2900" dirty="0" smtClean="0"/>
              <a:t>Awareness </a:t>
            </a:r>
            <a:r>
              <a:rPr lang="en-US" sz="2900" dirty="0"/>
              <a:t>raising - design considerations, collection of used and end-of-life mobile phones, </a:t>
            </a:r>
            <a:endParaRPr lang="en-US" sz="2900" dirty="0" smtClean="0"/>
          </a:p>
          <a:p>
            <a:pPr lvl="1"/>
            <a:r>
              <a:rPr lang="en-US" sz="2900" dirty="0"/>
              <a:t>T</a:t>
            </a:r>
            <a:r>
              <a:rPr lang="en-US" sz="2900" dirty="0" smtClean="0"/>
              <a:t>ransboundary </a:t>
            </a:r>
            <a:r>
              <a:rPr lang="en-US" sz="2900" dirty="0"/>
              <a:t>movement of collected mobile phones, </a:t>
            </a:r>
            <a:endParaRPr lang="en-US" sz="2900" dirty="0" smtClean="0"/>
          </a:p>
          <a:p>
            <a:pPr lvl="1"/>
            <a:r>
              <a:rPr lang="en-US" sz="2900" dirty="0"/>
              <a:t>R</a:t>
            </a:r>
            <a:r>
              <a:rPr lang="en-US" sz="2900" dirty="0" smtClean="0"/>
              <a:t>efurbishment </a:t>
            </a:r>
            <a:r>
              <a:rPr lang="en-US" sz="2900" dirty="0"/>
              <a:t>of used mobile phones, and </a:t>
            </a:r>
            <a:endParaRPr lang="en-US" sz="2900" dirty="0" smtClean="0"/>
          </a:p>
          <a:p>
            <a:pPr lvl="1"/>
            <a:r>
              <a:rPr lang="en-US" sz="2900" dirty="0"/>
              <a:t>M</a:t>
            </a:r>
            <a:r>
              <a:rPr lang="en-US" sz="2900" dirty="0" smtClean="0"/>
              <a:t>aterial </a:t>
            </a:r>
            <a:r>
              <a:rPr lang="en-US" sz="2900" dirty="0"/>
              <a:t>recovery/recycling of end-of-life mobile </a:t>
            </a:r>
            <a:r>
              <a:rPr lang="en-US" sz="2900" dirty="0" smtClean="0"/>
              <a:t>phones. </a:t>
            </a:r>
          </a:p>
          <a:p>
            <a:pPr marL="0" indent="0">
              <a:buNone/>
            </a:pPr>
            <a:endParaRPr lang="en-US" sz="3100" dirty="0" smtClean="0"/>
          </a:p>
          <a:p>
            <a:r>
              <a:rPr lang="en-US" sz="3100" dirty="0" smtClean="0"/>
              <a:t>All </a:t>
            </a:r>
            <a:r>
              <a:rPr lang="en-US" sz="3100" dirty="0"/>
              <a:t>these guidelines have been tested in a facility type environment and were revised accordingly. </a:t>
            </a:r>
            <a:endParaRPr lang="en-US" sz="3100" dirty="0" smtClean="0"/>
          </a:p>
          <a:p>
            <a:pPr marL="0" indent="0">
              <a:buNone/>
            </a:pPr>
            <a:endParaRPr lang="en-US" sz="3100" dirty="0" smtClean="0"/>
          </a:p>
          <a:p>
            <a:pPr marL="342900" lvl="1" indent="-342900">
              <a:buFont typeface="Arial"/>
              <a:buChar char="•"/>
            </a:pPr>
            <a:r>
              <a:rPr lang="en-GB" sz="3100" dirty="0"/>
              <a:t>Further Information on the MPPI Guidelines can </a:t>
            </a:r>
            <a:r>
              <a:rPr lang="en-GB" sz="3100" dirty="0" smtClean="0"/>
              <a:t>be found at </a:t>
            </a:r>
            <a:r>
              <a:rPr lang="en-GB" sz="3100" dirty="0" smtClean="0">
                <a:hlinkClick r:id="rId2"/>
              </a:rPr>
              <a:t>http</a:t>
            </a:r>
            <a:r>
              <a:rPr lang="en-GB" sz="3100" dirty="0">
                <a:hlinkClick r:id="rId2"/>
              </a:rPr>
              <a:t>://</a:t>
            </a:r>
            <a:r>
              <a:rPr lang="en-GB" sz="3100" dirty="0" smtClean="0">
                <a:hlinkClick r:id="rId2"/>
              </a:rPr>
              <a:t>www.basel.int/Implementation/TechnicalAssistance/Partnerships/MPPI/Overview/tabid/3268/Default.aspx</a:t>
            </a:r>
            <a:r>
              <a:rPr lang="en-GB" sz="3100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436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Standards and Guidelines Applicable to E-Waste </a:t>
            </a:r>
            <a:r>
              <a:rPr lang="en-US" dirty="0" smtClean="0"/>
              <a:t>Management - 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Programme of Action of Computing Equipment (PACE)</a:t>
            </a:r>
          </a:p>
          <a:p>
            <a:pPr lvl="1"/>
            <a:r>
              <a:rPr lang="en-US" altLang="en-US" dirty="0" smtClean="0"/>
              <a:t>Also developed under the Basel Convention</a:t>
            </a:r>
          </a:p>
          <a:p>
            <a:pPr lvl="1"/>
            <a:r>
              <a:rPr lang="en-US" altLang="en-US" dirty="0" smtClean="0"/>
              <a:t>View is to develop a series of standards and guidelines for the ESM of used and end-of-life computer equipment, specifically desktops and laptops</a:t>
            </a:r>
          </a:p>
          <a:p>
            <a:pPr lvl="1"/>
            <a:r>
              <a:rPr lang="en-US" altLang="en-US" dirty="0" smtClean="0"/>
              <a:t>Like the MPPI, the PACE Guidelines are being developed by a tripartite Working Group made up of members of the BC OEWG, the major players in the Computer industry and research institutions, but also includes stakeholder interest groups like BAN.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47511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B5989F9A51A14686E61F393B261DFC" ma:contentTypeVersion="1" ma:contentTypeDescription="Create a new document." ma:contentTypeScope="" ma:versionID="11d8cf857a44f2d8e81905bfebfebe0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233FFB0-4557-4981-8D21-991ADB5362B6}"/>
</file>

<file path=customXml/itemProps2.xml><?xml version="1.0" encoding="utf-8"?>
<ds:datastoreItem xmlns:ds="http://schemas.openxmlformats.org/officeDocument/2006/customXml" ds:itemID="{C2CBD681-0E3C-4613-8067-98A1BB6B8C9D}"/>
</file>

<file path=customXml/itemProps3.xml><?xml version="1.0" encoding="utf-8"?>
<ds:datastoreItem xmlns:ds="http://schemas.openxmlformats.org/officeDocument/2006/customXml" ds:itemID="{3C044811-52AB-4C3F-9968-04DCA6C73AD6}"/>
</file>

<file path=docProps/app.xml><?xml version="1.0" encoding="utf-8"?>
<Properties xmlns="http://schemas.openxmlformats.org/officeDocument/2006/extended-properties" xmlns:vt="http://schemas.openxmlformats.org/officeDocument/2006/docPropsVTypes">
  <TotalTime>7256</TotalTime>
  <Words>783</Words>
  <Application>Microsoft Office PowerPoint</Application>
  <PresentationFormat>On-screen Show (4:3)</PresentationFormat>
  <Paragraphs>78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ＭＳ Ｐゴシック</vt:lpstr>
      <vt:lpstr>Aparajita</vt:lpstr>
      <vt:lpstr>Arial</vt:lpstr>
      <vt:lpstr>Calibri</vt:lpstr>
      <vt:lpstr>Office Theme</vt:lpstr>
      <vt:lpstr>5th ITU Green Standards Week Nassau, The Bahamas 14-18 December 2015</vt:lpstr>
      <vt:lpstr>Introduction</vt:lpstr>
      <vt:lpstr>Introduction</vt:lpstr>
      <vt:lpstr>Introduction</vt:lpstr>
      <vt:lpstr>Definition</vt:lpstr>
      <vt:lpstr>Standards and Guidelines Applicable to E-Waste Management - MPPI</vt:lpstr>
      <vt:lpstr>Standards and Guidelines Applicable to E-Waste Management - MPPI</vt:lpstr>
      <vt:lpstr>Standards and Guidelines Applicable to E-Waste Management - MPPI</vt:lpstr>
      <vt:lpstr>Standards and Guidelines Applicable to E-Waste Management - PACE</vt:lpstr>
      <vt:lpstr>Standards and Guidelines Applicable to E-Waste Management - PACE</vt:lpstr>
      <vt:lpstr>Standards and Guidelines Applicable to E-Waste Management - PACE</vt:lpstr>
      <vt:lpstr>Standards and Guidelines Applicable to E-Waste Management - PACE</vt:lpstr>
      <vt:lpstr>Best Practices for the ESM of E-Waste</vt:lpstr>
      <vt:lpstr>Closing Remarks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Gaspari</dc:creator>
  <cp:lastModifiedBy>Aloran, Rakan</cp:lastModifiedBy>
  <cp:revision>110</cp:revision>
  <cp:lastPrinted>2015-01-19T16:17:40Z</cp:lastPrinted>
  <dcterms:created xsi:type="dcterms:W3CDTF">2014-09-01T15:38:30Z</dcterms:created>
  <dcterms:modified xsi:type="dcterms:W3CDTF">2015-12-16T18:52:43Z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0x010100D9B5989F9A51A14686E61F393B261DFC</vt:lpwstr>
  </property>
</Properties>
</file>