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8.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9" r:id="rId3"/>
    <p:sldId id="290" r:id="rId4"/>
    <p:sldId id="291" r:id="rId5"/>
    <p:sldId id="292" r:id="rId6"/>
    <p:sldId id="289" r:id="rId7"/>
    <p:sldId id="293" r:id="rId8"/>
    <p:sldId id="288" r:id="rId9"/>
  </p:sldIdLst>
  <p:sldSz cx="9144000" cy="6858000" type="screen4x3"/>
  <p:notesSz cx="6858000" cy="903446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5100"/>
    <a:srgbClr val="B24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16" autoAdjust="0"/>
    <p:restoredTop sz="94660" autoAdjust="0"/>
  </p:normalViewPr>
  <p:slideViewPr>
    <p:cSldViewPr snapToGrid="0">
      <p:cViewPr varScale="1">
        <p:scale>
          <a:sx n="118" d="100"/>
          <a:sy n="118" d="100"/>
        </p:scale>
        <p:origin x="504" y="90"/>
      </p:cViewPr>
      <p:guideLst>
        <p:guide orient="horz" pos="2160"/>
        <p:guide pos="2880"/>
      </p:guideLst>
    </p:cSldViewPr>
  </p:slideViewPr>
  <p:outlineViewPr>
    <p:cViewPr>
      <p:scale>
        <a:sx n="33" d="100"/>
        <a:sy n="33" d="100"/>
      </p:scale>
      <p:origin x="0" y="28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2438"/>
          </a:xfrm>
          <a:prstGeom prst="rect">
            <a:avLst/>
          </a:prstGeom>
        </p:spPr>
        <p:txBody>
          <a:bodyPr vert="horz" lIns="91440" tIns="45720" rIns="91440" bIns="45720" rtlCol="0"/>
          <a:lstStyle>
            <a:lvl1pPr algn="r">
              <a:defRPr sz="1200"/>
            </a:lvl1pPr>
          </a:lstStyle>
          <a:p>
            <a:fld id="{92E1B707-CBD7-485B-B246-7ACB78E01563}" type="datetimeFigureOut">
              <a:rPr lang="en-US" smtClean="0"/>
              <a:t>12/16/2015</a:t>
            </a:fld>
            <a:endParaRPr lang="en-US"/>
          </a:p>
        </p:txBody>
      </p:sp>
      <p:sp>
        <p:nvSpPr>
          <p:cNvPr id="4" name="Slide Image Placeholder 3"/>
          <p:cNvSpPr>
            <a:spLocks noGrp="1" noRot="1" noChangeAspect="1"/>
          </p:cNvSpPr>
          <p:nvPr>
            <p:ph type="sldImg" idx="2"/>
          </p:nvPr>
        </p:nvSpPr>
        <p:spPr>
          <a:xfrm>
            <a:off x="1395413" y="1128713"/>
            <a:ext cx="4067175" cy="30495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8163"/>
            <a:ext cx="5486400" cy="3557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82025"/>
            <a:ext cx="2971800"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582025"/>
            <a:ext cx="2971800" cy="452438"/>
          </a:xfrm>
          <a:prstGeom prst="rect">
            <a:avLst/>
          </a:prstGeom>
        </p:spPr>
        <p:txBody>
          <a:bodyPr vert="horz" lIns="91440" tIns="45720" rIns="91440" bIns="45720" rtlCol="0" anchor="b"/>
          <a:lstStyle>
            <a:lvl1pPr algn="r">
              <a:defRPr sz="1200"/>
            </a:lvl1pPr>
          </a:lstStyle>
          <a:p>
            <a:fld id="{4D72A5E8-F7D7-4049-8B3B-A2B7AF6FE963}" type="slidenum">
              <a:rPr lang="en-US" smtClean="0"/>
              <a:t>‹#›</a:t>
            </a:fld>
            <a:endParaRPr lang="en-US"/>
          </a:p>
        </p:txBody>
      </p:sp>
    </p:spTree>
    <p:extLst>
      <p:ext uri="{BB962C8B-B14F-4D97-AF65-F5344CB8AC3E}">
        <p14:creationId xmlns:p14="http://schemas.microsoft.com/office/powerpoint/2010/main" val="272770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A1B0015-E2B4-468A-B1E3-F8C9C45F3A57}" type="slidenum">
              <a:rPr lang="en-US" smtClean="0"/>
              <a:pPr>
                <a:defRPr/>
              </a:pPr>
              <a:t>1</a:t>
            </a:fld>
            <a:endParaRPr lang="en-US"/>
          </a:p>
        </p:txBody>
      </p:sp>
    </p:spTree>
    <p:extLst>
      <p:ext uri="{BB962C8B-B14F-4D97-AF65-F5344CB8AC3E}">
        <p14:creationId xmlns:p14="http://schemas.microsoft.com/office/powerpoint/2010/main" val="928054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1A782D-074E-4115-92EE-BEE27362D154}" type="slidenum">
              <a:rPr lang="en-NZ" smtClean="0"/>
              <a:pPr/>
              <a:t>2</a:t>
            </a:fld>
            <a:endParaRPr lang="en-NZ"/>
          </a:p>
        </p:txBody>
      </p:sp>
    </p:spTree>
    <p:extLst>
      <p:ext uri="{BB962C8B-B14F-4D97-AF65-F5344CB8AC3E}">
        <p14:creationId xmlns:p14="http://schemas.microsoft.com/office/powerpoint/2010/main" val="2481229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1A782D-074E-4115-92EE-BEE27362D154}" type="slidenum">
              <a:rPr lang="en-NZ" smtClean="0"/>
              <a:pPr/>
              <a:t>3</a:t>
            </a:fld>
            <a:endParaRPr lang="en-NZ"/>
          </a:p>
        </p:txBody>
      </p:sp>
    </p:spTree>
    <p:extLst>
      <p:ext uri="{BB962C8B-B14F-4D97-AF65-F5344CB8AC3E}">
        <p14:creationId xmlns:p14="http://schemas.microsoft.com/office/powerpoint/2010/main" val="2481229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1A782D-074E-4115-92EE-BEE27362D154}" type="slidenum">
              <a:rPr lang="en-NZ" smtClean="0"/>
              <a:pPr/>
              <a:t>4</a:t>
            </a:fld>
            <a:endParaRPr lang="en-NZ"/>
          </a:p>
        </p:txBody>
      </p:sp>
    </p:spTree>
    <p:extLst>
      <p:ext uri="{BB962C8B-B14F-4D97-AF65-F5344CB8AC3E}">
        <p14:creationId xmlns:p14="http://schemas.microsoft.com/office/powerpoint/2010/main" val="2481229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1A782D-074E-4115-92EE-BEE27362D154}" type="slidenum">
              <a:rPr lang="en-NZ" smtClean="0"/>
              <a:pPr/>
              <a:t>5</a:t>
            </a:fld>
            <a:endParaRPr lang="en-NZ"/>
          </a:p>
        </p:txBody>
      </p:sp>
    </p:spTree>
    <p:extLst>
      <p:ext uri="{BB962C8B-B14F-4D97-AF65-F5344CB8AC3E}">
        <p14:creationId xmlns:p14="http://schemas.microsoft.com/office/powerpoint/2010/main" val="2481229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1A782D-074E-4115-92EE-BEE27362D154}" type="slidenum">
              <a:rPr lang="en-NZ" smtClean="0"/>
              <a:pPr/>
              <a:t>6</a:t>
            </a:fld>
            <a:endParaRPr lang="en-NZ"/>
          </a:p>
        </p:txBody>
      </p:sp>
    </p:spTree>
    <p:extLst>
      <p:ext uri="{BB962C8B-B14F-4D97-AF65-F5344CB8AC3E}">
        <p14:creationId xmlns:p14="http://schemas.microsoft.com/office/powerpoint/2010/main" val="2481229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1A782D-074E-4115-92EE-BEE27362D154}" type="slidenum">
              <a:rPr lang="en-NZ" smtClean="0"/>
              <a:pPr/>
              <a:t>7</a:t>
            </a:fld>
            <a:endParaRPr lang="en-NZ"/>
          </a:p>
        </p:txBody>
      </p:sp>
    </p:spTree>
    <p:extLst>
      <p:ext uri="{BB962C8B-B14F-4D97-AF65-F5344CB8AC3E}">
        <p14:creationId xmlns:p14="http://schemas.microsoft.com/office/powerpoint/2010/main" val="2481229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2DACD93F-E3B8-4675-918A-4655F69780DB}" type="slidenum">
              <a:rPr lang="en-US" smtClean="0"/>
              <a:pPr/>
              <a:t>8</a:t>
            </a:fld>
            <a:endParaRPr lang="en-US" smtClean="0"/>
          </a:p>
        </p:txBody>
      </p:sp>
    </p:spTree>
    <p:extLst>
      <p:ext uri="{BB962C8B-B14F-4D97-AF65-F5344CB8AC3E}">
        <p14:creationId xmlns:p14="http://schemas.microsoft.com/office/powerpoint/2010/main" val="447204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r>
              <a:rPr lang="en-US" smtClean="0"/>
              <a:t>Click icon to add SmartArt graphic</a:t>
            </a:r>
            <a:endParaRPr lang="en-US"/>
          </a:p>
        </p:txBody>
      </p:sp>
      <p:sp>
        <p:nvSpPr>
          <p:cNvPr id="4" name="Footer Placeholder 3"/>
          <p:cNvSpPr>
            <a:spLocks noGrp="1"/>
          </p:cNvSpPr>
          <p:nvPr>
            <p:ph type="ftr" sz="quarter" idx="10"/>
          </p:nvPr>
        </p:nvSpPr>
        <p:spPr>
          <a:xfrm>
            <a:off x="5486400" y="6248400"/>
            <a:ext cx="2895600" cy="45720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mn-lt"/>
              </a:defRPr>
            </a:lvl1pPr>
          </a:lstStyle>
          <a:p>
            <a:endParaRPr lang="en-US"/>
          </a:p>
        </p:txBody>
      </p:sp>
      <p:grpSp>
        <p:nvGrpSpPr>
          <p:cNvPr id="1049" name="Group 25"/>
          <p:cNvGrpSpPr>
            <a:grpSpLocks/>
          </p:cNvGrpSpPr>
          <p:nvPr/>
        </p:nvGrpSpPr>
        <p:grpSpPr bwMode="auto">
          <a:xfrm>
            <a:off x="685800" y="6172200"/>
            <a:ext cx="960438" cy="500063"/>
            <a:chOff x="1152" y="3888"/>
            <a:chExt cx="605" cy="315"/>
          </a:xfrm>
        </p:grpSpPr>
        <p:pic>
          <p:nvPicPr>
            <p:cNvPr id="1036" name="Picture 12" descr="CoA logo"/>
            <p:cNvPicPr>
              <a:picLocks noChangeAspect="1" noChangeArrowheads="1"/>
            </p:cNvPicPr>
            <p:nvPr userDrawn="1"/>
          </p:nvPicPr>
          <p:blipFill>
            <a:blip r:embed="rId14"/>
            <a:srcRect r="81198" b="70760"/>
            <a:stretch>
              <a:fillRect/>
            </a:stretch>
          </p:blipFill>
          <p:spPr bwMode="auto">
            <a:xfrm>
              <a:off x="1152" y="3888"/>
              <a:ext cx="259" cy="302"/>
            </a:xfrm>
            <a:prstGeom prst="rect">
              <a:avLst/>
            </a:prstGeom>
            <a:noFill/>
            <a:ln w="9525">
              <a:noFill/>
              <a:miter lim="800000"/>
              <a:headEnd/>
              <a:tailEnd/>
            </a:ln>
          </p:spPr>
        </p:pic>
        <p:pic>
          <p:nvPicPr>
            <p:cNvPr id="1037" name="Picture 13" descr="BEST logo"/>
            <p:cNvPicPr>
              <a:picLocks noChangeAspect="1" noChangeArrowheads="1"/>
            </p:cNvPicPr>
            <p:nvPr userDrawn="1"/>
          </p:nvPicPr>
          <p:blipFill>
            <a:blip r:embed="rId15"/>
            <a:srcRect r="90573" b="87511"/>
            <a:stretch>
              <a:fillRect/>
            </a:stretch>
          </p:blipFill>
          <p:spPr bwMode="auto">
            <a:xfrm>
              <a:off x="1440" y="3888"/>
              <a:ext cx="317" cy="315"/>
            </a:xfrm>
            <a:prstGeom prst="rect">
              <a:avLst/>
            </a:prstGeom>
            <a:noFill/>
            <a:ln w="9525">
              <a:noFill/>
              <a:miter lim="800000"/>
              <a:headEnd/>
              <a:tailEnd/>
            </a:ln>
          </p:spPr>
        </p:pic>
      </p:grpSp>
      <p:sp>
        <p:nvSpPr>
          <p:cNvPr id="1031" name="Rectangle 7"/>
          <p:cNvSpPr>
            <a:spLocks noChangeArrowheads="1"/>
          </p:cNvSpPr>
          <p:nvPr/>
        </p:nvSpPr>
        <p:spPr bwMode="auto">
          <a:xfrm>
            <a:off x="0" y="0"/>
            <a:ext cx="228600" cy="6858000"/>
          </a:xfrm>
          <a:prstGeom prst="rect">
            <a:avLst/>
          </a:prstGeom>
          <a:gradFill rotWithShape="0">
            <a:gsLst>
              <a:gs pos="0">
                <a:schemeClr val="tx1"/>
              </a:gs>
              <a:gs pos="100000">
                <a:srgbClr val="FFD523"/>
              </a:gs>
            </a:gsLst>
            <a:lin ang="0" scaled="1"/>
          </a:gradFill>
          <a:ln w="9525">
            <a:noFill/>
            <a:miter lim="800000"/>
            <a:headEnd/>
            <a:tailEnd/>
          </a:ln>
          <a:effectLst/>
        </p:spPr>
        <p:txBody>
          <a:bodyPr wrap="none" anchor="ctr"/>
          <a:lstStyle/>
          <a:p>
            <a:endParaRPr lang="en-US"/>
          </a:p>
        </p:txBody>
      </p:sp>
      <p:sp>
        <p:nvSpPr>
          <p:cNvPr id="1040" name="Rectangle 16"/>
          <p:cNvSpPr>
            <a:spLocks noChangeArrowheads="1"/>
          </p:cNvSpPr>
          <p:nvPr/>
        </p:nvSpPr>
        <p:spPr bwMode="auto">
          <a:xfrm>
            <a:off x="200025" y="0"/>
            <a:ext cx="228600" cy="6858000"/>
          </a:xfrm>
          <a:prstGeom prst="rect">
            <a:avLst/>
          </a:prstGeom>
          <a:gradFill rotWithShape="0">
            <a:gsLst>
              <a:gs pos="0">
                <a:srgbClr val="FFD523"/>
              </a:gs>
              <a:gs pos="100000">
                <a:srgbClr val="30C3C0"/>
              </a:gs>
            </a:gsLst>
            <a:lin ang="0" scaled="1"/>
          </a:gradFill>
          <a:ln w="9525">
            <a:noFill/>
            <a:miter lim="800000"/>
            <a:headEnd/>
            <a:tailEnd/>
          </a:ln>
          <a:effectLst/>
        </p:spPr>
        <p:txBody>
          <a:bodyPr wrap="none" anchor="ctr"/>
          <a:lstStyle/>
          <a:p>
            <a:endParaRPr lang="en-US"/>
          </a:p>
        </p:txBody>
      </p:sp>
      <p:sp>
        <p:nvSpPr>
          <p:cNvPr id="1045" name="Rectangle 21"/>
          <p:cNvSpPr>
            <a:spLocks noChangeArrowheads="1"/>
          </p:cNvSpPr>
          <p:nvPr/>
        </p:nvSpPr>
        <p:spPr bwMode="auto">
          <a:xfrm>
            <a:off x="381000" y="1752600"/>
            <a:ext cx="4387850" cy="182563"/>
          </a:xfrm>
          <a:prstGeom prst="rect">
            <a:avLst/>
          </a:prstGeom>
          <a:gradFill rotWithShape="0">
            <a:gsLst>
              <a:gs pos="0">
                <a:srgbClr val="30C4C0"/>
              </a:gs>
              <a:gs pos="100000">
                <a:srgbClr val="FFD523"/>
              </a:gs>
            </a:gsLst>
            <a:lin ang="0" scaled="1"/>
          </a:gradFill>
          <a:ln w="9525">
            <a:noFill/>
            <a:miter lim="800000"/>
            <a:headEnd/>
            <a:tailEnd/>
          </a:ln>
          <a:effectLst/>
        </p:spPr>
        <p:txBody>
          <a:bodyPr wrap="none" anchor="ctr"/>
          <a:lstStyle/>
          <a:p>
            <a:endParaRPr lang="en-US"/>
          </a:p>
        </p:txBody>
      </p:sp>
      <p:sp>
        <p:nvSpPr>
          <p:cNvPr id="1048" name="Rectangle 24"/>
          <p:cNvSpPr>
            <a:spLocks noChangeArrowheads="1"/>
          </p:cNvSpPr>
          <p:nvPr/>
        </p:nvSpPr>
        <p:spPr bwMode="auto">
          <a:xfrm>
            <a:off x="4756150" y="1752600"/>
            <a:ext cx="4387850" cy="182563"/>
          </a:xfrm>
          <a:prstGeom prst="rect">
            <a:avLst/>
          </a:prstGeom>
          <a:gradFill rotWithShape="0">
            <a:gsLst>
              <a:gs pos="0">
                <a:srgbClr val="FFD523"/>
              </a:gs>
              <a:gs pos="100000">
                <a:schemeClr val="tx1"/>
              </a:gs>
            </a:gsLst>
            <a:lin ang="0" scaled="1"/>
          </a:gradFill>
          <a:ln w="9525">
            <a:no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p:titleStyle>
    <p:bodyStyle>
      <a:lvl1pPr marL="342900" indent="-342900" algn="l" rtl="0" eaLnBrk="1" fontAlgn="base" hangingPunct="1">
        <a:spcBef>
          <a:spcPct val="20000"/>
        </a:spcBef>
        <a:spcAft>
          <a:spcPct val="0"/>
        </a:spcAft>
        <a:buFont typeface="Wingdings" pitchFamily="2" charset="2"/>
        <a:buChar char="q"/>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a:spLocks noGrp="1"/>
          </p:cNvSpPr>
          <p:nvPr>
            <p:ph type="title"/>
          </p:nvPr>
        </p:nvSpPr>
        <p:spPr>
          <a:xfrm>
            <a:off x="519113" y="2051866"/>
            <a:ext cx="8305800" cy="912605"/>
          </a:xfrm>
        </p:spPr>
        <p:txBody>
          <a:bodyPr>
            <a:noAutofit/>
          </a:bodyPr>
          <a:lstStyle/>
          <a:p>
            <a:pPr algn="ctr"/>
            <a:r>
              <a:rPr lang="en-NZ" sz="2000" b="1" dirty="0" smtClean="0">
                <a:solidFill>
                  <a:schemeClr val="tx1"/>
                </a:solidFill>
                <a:latin typeface="Arial Black" pitchFamily="34" charset="0"/>
                <a:cs typeface="Arial" pitchFamily="34" charset="0"/>
              </a:rPr>
              <a:t>CLIMATE CHANGE CHALLENGES &amp; THE VISION OF THE CITY OF NASSAU, BAHAMAS</a:t>
            </a:r>
            <a:endParaRPr lang="en-US" sz="2000" dirty="0">
              <a:solidFill>
                <a:schemeClr val="tx1"/>
              </a:solidFill>
            </a:endParaRPr>
          </a:p>
        </p:txBody>
      </p:sp>
      <p:sp>
        <p:nvSpPr>
          <p:cNvPr id="6" name="Rectangle 5"/>
          <p:cNvSpPr/>
          <p:nvPr/>
        </p:nvSpPr>
        <p:spPr>
          <a:xfrm>
            <a:off x="1382946" y="2418000"/>
            <a:ext cx="6524921" cy="3754874"/>
          </a:xfrm>
          <a:prstGeom prst="rect">
            <a:avLst/>
          </a:prstGeom>
        </p:spPr>
        <p:txBody>
          <a:bodyPr wrap="square">
            <a:spAutoFit/>
          </a:bodyPr>
          <a:lstStyle/>
          <a:p>
            <a:pPr algn="r"/>
            <a:endParaRPr lang="en-NZ" sz="2800" b="1" dirty="0" smtClean="0">
              <a:solidFill>
                <a:srgbClr val="0000CC"/>
              </a:solidFill>
              <a:latin typeface="Arial Black" pitchFamily="34" charset="0"/>
              <a:cs typeface="Arial" pitchFamily="34" charset="0"/>
            </a:endParaRPr>
          </a:p>
          <a:p>
            <a:pPr algn="ctr"/>
            <a:endParaRPr lang="en-NZ" sz="1800" dirty="0" smtClean="0">
              <a:latin typeface="Arial" panose="020B0604020202020204" pitchFamily="34" charset="0"/>
              <a:cs typeface="Arial" panose="020B0604020202020204" pitchFamily="34" charset="0"/>
            </a:endParaRPr>
          </a:p>
          <a:p>
            <a:pPr algn="ctr"/>
            <a:endParaRPr lang="en-NZ" sz="1800" dirty="0">
              <a:latin typeface="Arial" panose="020B0604020202020204" pitchFamily="34" charset="0"/>
              <a:cs typeface="Arial" panose="020B0604020202020204" pitchFamily="34" charset="0"/>
            </a:endParaRPr>
          </a:p>
          <a:p>
            <a:pPr algn="ctr"/>
            <a:r>
              <a:rPr lang="en-NZ" sz="2000" dirty="0" smtClean="0">
                <a:latin typeface="BlairMdITC TT-Medium"/>
                <a:cs typeface="BlairMdITC TT-Medium"/>
              </a:rPr>
              <a:t>PRESENTED</a:t>
            </a:r>
            <a:r>
              <a:rPr lang="en-NZ" sz="1800" dirty="0" smtClean="0">
                <a:latin typeface="Arial" panose="020B0604020202020204" pitchFamily="34" charset="0"/>
                <a:cs typeface="Arial" panose="020B0604020202020204" pitchFamily="34" charset="0"/>
              </a:rPr>
              <a:t> </a:t>
            </a:r>
          </a:p>
          <a:p>
            <a:pPr algn="ctr"/>
            <a:r>
              <a:rPr lang="en-US" sz="1800" dirty="0" smtClean="0">
                <a:latin typeface="Arial" panose="020B0604020202020204" pitchFamily="34" charset="0"/>
                <a:cs typeface="Arial" panose="020B0604020202020204" pitchFamily="34" charset="0"/>
              </a:rPr>
              <a:t>B</a:t>
            </a:r>
            <a:r>
              <a:rPr lang="en-NZ" sz="1800" dirty="0" smtClean="0">
                <a:latin typeface="Arial" panose="020B0604020202020204" pitchFamily="34" charset="0"/>
                <a:cs typeface="Arial" panose="020B0604020202020204" pitchFamily="34" charset="0"/>
              </a:rPr>
              <a:t>y</a:t>
            </a:r>
          </a:p>
          <a:p>
            <a:pPr algn="ctr">
              <a:spcBef>
                <a:spcPts val="600"/>
              </a:spcBef>
              <a:spcAft>
                <a:spcPts val="600"/>
              </a:spcAft>
            </a:pPr>
            <a:r>
              <a:rPr lang="en-NZ" sz="1800" b="1" dirty="0" smtClean="0">
                <a:latin typeface="Arial" panose="020B0604020202020204" pitchFamily="34" charset="0"/>
                <a:cs typeface="Arial" panose="020B0604020202020204" pitchFamily="34" charset="0"/>
              </a:rPr>
              <a:t>Philip S. Weech, Director</a:t>
            </a:r>
          </a:p>
          <a:p>
            <a:pPr algn="ctr"/>
            <a:r>
              <a:rPr lang="en-NZ" sz="1800" dirty="0" smtClean="0">
                <a:latin typeface="BlairMdITC TT-Medium"/>
                <a:cs typeface="BlairMdITC TT-Medium"/>
              </a:rPr>
              <a:t>BEST COMMISSION</a:t>
            </a:r>
          </a:p>
          <a:p>
            <a:pPr algn="ctr"/>
            <a:endParaRPr lang="en-NZ" sz="1800" dirty="0" smtClean="0">
              <a:latin typeface="Arial" panose="020B0604020202020204" pitchFamily="34" charset="0"/>
              <a:cs typeface="Arial" panose="020B0604020202020204" pitchFamily="34" charset="0"/>
            </a:endParaRPr>
          </a:p>
          <a:p>
            <a:pPr algn="ctr"/>
            <a:r>
              <a:rPr lang="en-NZ" sz="1800" dirty="0" smtClean="0">
                <a:latin typeface="Arial" panose="020B0604020202020204" pitchFamily="34" charset="0"/>
                <a:cs typeface="Arial" panose="020B0604020202020204" pitchFamily="34" charset="0"/>
              </a:rPr>
              <a:t>16 DECEMBER, 2015</a:t>
            </a:r>
          </a:p>
          <a:p>
            <a:pPr algn="r"/>
            <a:endParaRPr lang="en-NZ" sz="2800" b="1" dirty="0" smtClean="0">
              <a:solidFill>
                <a:srgbClr val="0000CC"/>
              </a:solidFill>
              <a:latin typeface="Arial Black" pitchFamily="34" charset="0"/>
              <a:cs typeface="Arial" pitchFamily="34" charset="0"/>
            </a:endParaRPr>
          </a:p>
          <a:p>
            <a:pPr algn="r"/>
            <a:endParaRPr lang="en-US" sz="2800" dirty="0">
              <a:solidFill>
                <a:srgbClr val="0000CC"/>
              </a:solidFill>
              <a:latin typeface="Arial Black" pitchFamily="34" charset="0"/>
              <a:cs typeface="Arial" pitchFamily="34" charset="0"/>
            </a:endParaRPr>
          </a:p>
        </p:txBody>
      </p:sp>
      <p:sp>
        <p:nvSpPr>
          <p:cNvPr id="4" name="Title 2"/>
          <p:cNvSpPr txBox="1">
            <a:spLocks/>
          </p:cNvSpPr>
          <p:nvPr/>
        </p:nvSpPr>
        <p:spPr bwMode="auto">
          <a:xfrm>
            <a:off x="809703" y="105827"/>
            <a:ext cx="7765891" cy="15327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r>
              <a:rPr lang="en-US" sz="2800" dirty="0" smtClean="0"/>
              <a:t>ITC Sector Commitment: Transition To A Low Carbon and Climate Resilient Community in the Bahamas</a:t>
            </a:r>
            <a:endParaRPr lang="en-US" sz="2800" dirty="0"/>
          </a:p>
        </p:txBody>
      </p:sp>
    </p:spTree>
    <p:extLst>
      <p:ext uri="{BB962C8B-B14F-4D97-AF65-F5344CB8AC3E}">
        <p14:creationId xmlns:p14="http://schemas.microsoft.com/office/powerpoint/2010/main" val="3862493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7011" y="3181047"/>
            <a:ext cx="4889370" cy="3410858"/>
          </a:xfrm>
        </p:spPr>
        <p:txBody>
          <a:bodyPr>
            <a:normAutofit fontScale="85000" lnSpcReduction="10000"/>
          </a:bodyPr>
          <a:lstStyle/>
          <a:p>
            <a:pPr marL="0" indent="0">
              <a:buNone/>
            </a:pPr>
            <a:r>
              <a:rPr lang="en-US" sz="1800" dirty="0" smtClean="0"/>
              <a:t>The Paris Agreement for the first time brought all nations together toward a common cause based on their historic, current and future responsibilities.</a:t>
            </a:r>
          </a:p>
          <a:p>
            <a:pPr marL="0" indent="0">
              <a:buNone/>
            </a:pPr>
            <a:endParaRPr lang="en-US" sz="1800" i="1" dirty="0" smtClean="0"/>
          </a:p>
          <a:p>
            <a:pPr marL="457200" indent="-457200">
              <a:buAutoNum type="arabicPeriod"/>
            </a:pPr>
            <a:r>
              <a:rPr lang="en-US" sz="1800" i="1" dirty="0" smtClean="0"/>
              <a:t>The Universal agreement’s main aim is to keep a global temperature rise this century well below 2</a:t>
            </a:r>
            <a:r>
              <a:rPr lang="en-US" sz="1800" b="1" i="1" baseline="30000" dirty="0" smtClean="0"/>
              <a:t>0</a:t>
            </a:r>
            <a:r>
              <a:rPr lang="en-US" sz="1800" b="1" i="1" dirty="0" smtClean="0"/>
              <a:t> C </a:t>
            </a:r>
            <a:r>
              <a:rPr lang="en-US" sz="1800" i="1" dirty="0" smtClean="0"/>
              <a:t>and to drive efforts to limit the temperature increase even further to 1.5</a:t>
            </a:r>
            <a:r>
              <a:rPr lang="en-US" sz="1800" b="1" i="1" baseline="30000" dirty="0" smtClean="0"/>
              <a:t>0</a:t>
            </a:r>
            <a:r>
              <a:rPr lang="en-US" sz="1800" b="1" i="1" dirty="0" smtClean="0"/>
              <a:t> </a:t>
            </a:r>
            <a:r>
              <a:rPr lang="en-US" sz="1800" b="1" i="1" dirty="0"/>
              <a:t>C </a:t>
            </a:r>
            <a:r>
              <a:rPr lang="en-US" sz="1800" i="1" dirty="0" smtClean="0"/>
              <a:t>above pre-industrial levels.</a:t>
            </a:r>
          </a:p>
          <a:p>
            <a:pPr marL="457200" indent="-457200">
              <a:buAutoNum type="arabicPeriod"/>
            </a:pPr>
            <a:endParaRPr lang="en-US" sz="1800" i="1" dirty="0" smtClean="0"/>
          </a:p>
          <a:p>
            <a:pPr marL="457200" indent="-457200">
              <a:buAutoNum type="arabicPeriod"/>
            </a:pPr>
            <a:r>
              <a:rPr lang="en-US" sz="1800" i="1" dirty="0" smtClean="0"/>
              <a:t>The </a:t>
            </a:r>
            <a:r>
              <a:rPr lang="en-US" sz="1800" b="1" i="1" dirty="0" smtClean="0"/>
              <a:t>1.5</a:t>
            </a:r>
            <a:r>
              <a:rPr lang="en-US" sz="1800" b="1" i="1" baseline="30000" dirty="0" smtClean="0"/>
              <a:t>0</a:t>
            </a:r>
            <a:r>
              <a:rPr lang="en-US" sz="1800" b="1" i="1" dirty="0" smtClean="0"/>
              <a:t> C </a:t>
            </a:r>
            <a:r>
              <a:rPr lang="en-US" sz="1800" i="1" dirty="0" smtClean="0"/>
              <a:t>limit is a significantly safer defense line against the worst impacts of a changing climate, especially of SIDs like The Bahamas.</a:t>
            </a:r>
            <a:endParaRPr lang="en-US" sz="1800" dirty="0"/>
          </a:p>
        </p:txBody>
      </p:sp>
      <p:sp>
        <p:nvSpPr>
          <p:cNvPr id="5" name="Title 5"/>
          <p:cNvSpPr txBox="1">
            <a:spLocks/>
          </p:cNvSpPr>
          <p:nvPr/>
        </p:nvSpPr>
        <p:spPr bwMode="auto">
          <a:xfrm>
            <a:off x="587390" y="372355"/>
            <a:ext cx="8305800" cy="9126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r>
              <a:rPr lang="en-NZ" sz="2000" b="1" dirty="0" smtClean="0">
                <a:solidFill>
                  <a:schemeClr val="tx1"/>
                </a:solidFill>
                <a:latin typeface="Arial Black" pitchFamily="34" charset="0"/>
                <a:cs typeface="Arial" pitchFamily="34" charset="0"/>
              </a:rPr>
              <a:t>CLIMATE CHANGE CHALLENGES &amp; THE VISION OF THE CITY OF NASSAU, BAHAMAS</a:t>
            </a:r>
            <a:endParaRPr lang="en-US" sz="2000" dirty="0">
              <a:solidFill>
                <a:schemeClr val="tx1"/>
              </a:solidFill>
            </a:endParaRPr>
          </a:p>
        </p:txBody>
      </p:sp>
      <p:sp>
        <p:nvSpPr>
          <p:cNvPr id="8" name="Title 5"/>
          <p:cNvSpPr txBox="1">
            <a:spLocks/>
          </p:cNvSpPr>
          <p:nvPr/>
        </p:nvSpPr>
        <p:spPr bwMode="auto">
          <a:xfrm>
            <a:off x="698824" y="1979910"/>
            <a:ext cx="8305800" cy="1024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buNone/>
            </a:pPr>
            <a:r>
              <a:rPr lang="en-NZ" sz="2400" dirty="0">
                <a:latin typeface="Adobe Caslon Pro Bold"/>
                <a:cs typeface="Adobe Caslon Pro Bold"/>
              </a:rPr>
              <a:t>How does the Paris Agreement on Climate Change Impact Connect </a:t>
            </a:r>
            <a:r>
              <a:rPr lang="en-NZ" sz="2400" dirty="0" smtClean="0">
                <a:latin typeface="Adobe Caslon Pro Bold"/>
                <a:cs typeface="Adobe Caslon Pro Bold"/>
              </a:rPr>
              <a:t>2020 road map for The Bahamas</a:t>
            </a:r>
            <a:endParaRPr lang="en-NZ" sz="2400" dirty="0">
              <a:latin typeface="Adobe Caslon Pro Bold"/>
              <a:cs typeface="Adobe Caslon Pro Bold"/>
            </a:endParaRPr>
          </a:p>
        </p:txBody>
      </p:sp>
      <p:pic>
        <p:nvPicPr>
          <p:cNvPr id="2" name="Picture 1" descr="cop-21-negotiator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24111" y="3314096"/>
            <a:ext cx="3317559" cy="2211082"/>
          </a:xfrm>
          <a:prstGeom prst="rect">
            <a:avLst/>
          </a:prstGeom>
        </p:spPr>
      </p:pic>
    </p:spTree>
    <p:extLst>
      <p:ext uri="{BB962C8B-B14F-4D97-AF65-F5344CB8AC3E}">
        <p14:creationId xmlns:p14="http://schemas.microsoft.com/office/powerpoint/2010/main" val="2658593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2916" y="2882673"/>
            <a:ext cx="7480169" cy="3382662"/>
          </a:xfrm>
        </p:spPr>
        <p:txBody>
          <a:bodyPr>
            <a:noAutofit/>
          </a:bodyPr>
          <a:lstStyle/>
          <a:p>
            <a:pPr>
              <a:buAutoNum type="arabicPeriod"/>
            </a:pPr>
            <a:r>
              <a:rPr lang="en-US" sz="1800" i="1" dirty="0" smtClean="0"/>
              <a:t>Mitigation – reducing emissions fast enough to achieve the temperature goal</a:t>
            </a:r>
          </a:p>
          <a:p>
            <a:pPr marL="457200" indent="-457200">
              <a:buAutoNum type="arabicPeriod"/>
            </a:pPr>
            <a:r>
              <a:rPr lang="en-US" sz="1800" i="1" dirty="0" smtClean="0"/>
              <a:t>A transparency system and global stock-take – accounting for climate action</a:t>
            </a:r>
          </a:p>
          <a:p>
            <a:pPr marL="457200" indent="-457200">
              <a:buAutoNum type="arabicPeriod"/>
            </a:pPr>
            <a:r>
              <a:rPr lang="en-US" sz="1800" i="1" dirty="0" smtClean="0"/>
              <a:t>Adaptation</a:t>
            </a:r>
            <a:r>
              <a:rPr lang="en-US" sz="1800" i="1" dirty="0"/>
              <a:t> </a:t>
            </a:r>
            <a:r>
              <a:rPr lang="en-US" sz="1800" i="1" dirty="0" smtClean="0"/>
              <a:t>– strengthening ability of countries to deal with climate impacts</a:t>
            </a:r>
          </a:p>
          <a:p>
            <a:pPr marL="457200" indent="-457200">
              <a:buAutoNum type="arabicPeriod"/>
            </a:pPr>
            <a:r>
              <a:rPr lang="en-US" sz="1800" i="1" dirty="0" smtClean="0"/>
              <a:t>Loss and Damage – strengthening ability to recover from climate impacts</a:t>
            </a:r>
          </a:p>
          <a:p>
            <a:pPr marL="457200" indent="-457200">
              <a:buAutoNum type="arabicPeriod"/>
            </a:pPr>
            <a:r>
              <a:rPr lang="en-US" sz="1800" i="1" dirty="0" smtClean="0"/>
              <a:t>Support – including finance, for nations to build clean, resilient futures</a:t>
            </a:r>
          </a:p>
        </p:txBody>
      </p:sp>
      <p:sp>
        <p:nvSpPr>
          <p:cNvPr id="5" name="Title 5"/>
          <p:cNvSpPr txBox="1">
            <a:spLocks/>
          </p:cNvSpPr>
          <p:nvPr/>
        </p:nvSpPr>
        <p:spPr bwMode="auto">
          <a:xfrm>
            <a:off x="587390" y="372355"/>
            <a:ext cx="8305800" cy="9126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r>
              <a:rPr lang="en-NZ" sz="2000" b="1" dirty="0" smtClean="0">
                <a:solidFill>
                  <a:schemeClr val="tx1"/>
                </a:solidFill>
                <a:latin typeface="Arial Black" pitchFamily="34" charset="0"/>
                <a:cs typeface="Arial" pitchFamily="34" charset="0"/>
              </a:rPr>
              <a:t>CLIMATE CHANGE CHALLENGES &amp; THE VISION OF THE CITY OF NASSAU, BAHAMAS</a:t>
            </a:r>
            <a:endParaRPr lang="en-US" sz="2000" dirty="0">
              <a:solidFill>
                <a:schemeClr val="tx1"/>
              </a:solidFill>
            </a:endParaRPr>
          </a:p>
        </p:txBody>
      </p:sp>
      <p:sp>
        <p:nvSpPr>
          <p:cNvPr id="8" name="Title 5"/>
          <p:cNvSpPr txBox="1">
            <a:spLocks/>
          </p:cNvSpPr>
          <p:nvPr/>
        </p:nvSpPr>
        <p:spPr bwMode="auto">
          <a:xfrm>
            <a:off x="698824" y="1979910"/>
            <a:ext cx="8305800" cy="1024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buNone/>
            </a:pPr>
            <a:r>
              <a:rPr lang="en-NZ" sz="2400" dirty="0" smtClean="0">
                <a:latin typeface="Adobe Caslon Pro Bold"/>
                <a:cs typeface="Adobe Caslon Pro Bold"/>
              </a:rPr>
              <a:t>Paris Agreement to </a:t>
            </a:r>
            <a:r>
              <a:rPr lang="en-NZ" sz="2400" b="1" dirty="0" smtClean="0">
                <a:latin typeface="Adobe Caslon Pro Bold"/>
                <a:cs typeface="Adobe Caslon Pro Bold"/>
              </a:rPr>
              <a:t>Drive</a:t>
            </a:r>
            <a:r>
              <a:rPr lang="en-NZ" sz="2400" dirty="0" smtClean="0">
                <a:latin typeface="Adobe Caslon Pro Bold"/>
                <a:cs typeface="Adobe Caslon Pro Bold"/>
              </a:rPr>
              <a:t> Climate </a:t>
            </a:r>
            <a:r>
              <a:rPr lang="en-NZ" sz="2400" b="1" dirty="0" smtClean="0">
                <a:latin typeface="Adobe Caslon Pro Bold"/>
                <a:cs typeface="Adobe Caslon Pro Bold"/>
              </a:rPr>
              <a:t>Action</a:t>
            </a:r>
            <a:r>
              <a:rPr lang="en-NZ" sz="2400" dirty="0" smtClean="0">
                <a:latin typeface="Adobe Caslon Pro Bold"/>
                <a:cs typeface="Adobe Caslon Pro Bold"/>
              </a:rPr>
              <a:t> </a:t>
            </a:r>
            <a:r>
              <a:rPr lang="en-NZ" sz="2400" b="1" dirty="0" smtClean="0">
                <a:latin typeface="Adobe Caslon Pro Bold"/>
                <a:cs typeface="Adobe Caslon Pro Bold"/>
              </a:rPr>
              <a:t>Forward</a:t>
            </a:r>
            <a:r>
              <a:rPr lang="en-NZ" sz="2400" dirty="0" smtClean="0">
                <a:latin typeface="Adobe Caslon Pro Bold"/>
                <a:cs typeface="Adobe Caslon Pro Bold"/>
              </a:rPr>
              <a:t>:</a:t>
            </a:r>
            <a:endParaRPr lang="en-NZ" sz="2400" dirty="0">
              <a:latin typeface="Adobe Caslon Pro Bold"/>
              <a:cs typeface="Adobe Caslon Pro Bold"/>
            </a:endParaRPr>
          </a:p>
        </p:txBody>
      </p:sp>
    </p:spTree>
    <p:extLst>
      <p:ext uri="{BB962C8B-B14F-4D97-AF65-F5344CB8AC3E}">
        <p14:creationId xmlns:p14="http://schemas.microsoft.com/office/powerpoint/2010/main" val="3386540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725" y="3229429"/>
            <a:ext cx="7480169" cy="3132667"/>
          </a:xfrm>
        </p:spPr>
        <p:txBody>
          <a:bodyPr>
            <a:normAutofit fontScale="77500" lnSpcReduction="20000"/>
          </a:bodyPr>
          <a:lstStyle/>
          <a:p>
            <a:pPr marL="0" indent="0">
              <a:buNone/>
            </a:pPr>
            <a:endParaRPr lang="en-US" sz="2000" i="1" dirty="0" smtClean="0"/>
          </a:p>
          <a:p>
            <a:pPr marL="457200" indent="-457200">
              <a:lnSpc>
                <a:spcPct val="130000"/>
              </a:lnSpc>
              <a:buAutoNum type="arabicPeriod"/>
            </a:pPr>
            <a:r>
              <a:rPr lang="en-US" sz="2000" i="1" dirty="0" smtClean="0"/>
              <a:t>Over 7,00 cities, including the most vulnerable to climate change, from over 100 countries with a combined population with one and a quarter billion people and around 325 of global GDP.</a:t>
            </a:r>
          </a:p>
          <a:p>
            <a:pPr marL="457200" indent="-457200">
              <a:lnSpc>
                <a:spcPct val="130000"/>
              </a:lnSpc>
              <a:buAutoNum type="arabicPeriod"/>
            </a:pPr>
            <a:r>
              <a:rPr lang="en-US" sz="2000" i="1" dirty="0" smtClean="0"/>
              <a:t>Sub-national states and regions comprising one fifth of total global land area and combined GDP of $12.5 trillion.</a:t>
            </a:r>
          </a:p>
          <a:p>
            <a:pPr marL="457200" indent="-457200">
              <a:lnSpc>
                <a:spcPct val="130000"/>
              </a:lnSpc>
              <a:buAutoNum type="arabicPeriod"/>
            </a:pPr>
            <a:r>
              <a:rPr lang="en-US" sz="2000" i="1" dirty="0" smtClean="0"/>
              <a:t>Over 5,000 companies from more than 90 countries that together represent the majority of global market capitalization and over $ 38 trillion in revenue.</a:t>
            </a:r>
          </a:p>
          <a:p>
            <a:pPr marL="457200" indent="-457200">
              <a:lnSpc>
                <a:spcPct val="130000"/>
              </a:lnSpc>
              <a:buAutoNum type="arabicPeriod"/>
            </a:pPr>
            <a:r>
              <a:rPr lang="en-US" sz="2000" i="1" dirty="0" smtClean="0"/>
              <a:t>Nearly 500 investors with total assets under management of $25 trillion</a:t>
            </a:r>
          </a:p>
        </p:txBody>
      </p:sp>
      <p:sp>
        <p:nvSpPr>
          <p:cNvPr id="5" name="Title 5"/>
          <p:cNvSpPr txBox="1">
            <a:spLocks/>
          </p:cNvSpPr>
          <p:nvPr/>
        </p:nvSpPr>
        <p:spPr bwMode="auto">
          <a:xfrm>
            <a:off x="587390" y="372355"/>
            <a:ext cx="8305800" cy="9126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r>
              <a:rPr lang="en-NZ" sz="2000" b="1" dirty="0" smtClean="0">
                <a:solidFill>
                  <a:schemeClr val="tx1"/>
                </a:solidFill>
                <a:latin typeface="Arial Black" pitchFamily="34" charset="0"/>
                <a:cs typeface="Arial" pitchFamily="34" charset="0"/>
              </a:rPr>
              <a:t>CLIMATE CHANGE CHALLENGES &amp; THE VISION OF THE CITY OF NASSAU, BAHAMAS</a:t>
            </a:r>
            <a:endParaRPr lang="en-US" sz="2000" dirty="0">
              <a:solidFill>
                <a:schemeClr val="tx1"/>
              </a:solidFill>
            </a:endParaRPr>
          </a:p>
        </p:txBody>
      </p:sp>
      <p:sp>
        <p:nvSpPr>
          <p:cNvPr id="8" name="Title 5"/>
          <p:cNvSpPr txBox="1">
            <a:spLocks/>
          </p:cNvSpPr>
          <p:nvPr/>
        </p:nvSpPr>
        <p:spPr bwMode="auto">
          <a:xfrm>
            <a:off x="686729" y="1959428"/>
            <a:ext cx="8305800" cy="7905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buNone/>
            </a:pPr>
            <a:r>
              <a:rPr lang="en-NZ" sz="2400" dirty="0" smtClean="0">
                <a:latin typeface="Adobe Caslon Pro Bold"/>
                <a:cs typeface="Adobe Caslon Pro Bold"/>
              </a:rPr>
              <a:t>Lima to Paris Action (LPAA) at COP21</a:t>
            </a:r>
            <a:endParaRPr lang="en-NZ" sz="2400" dirty="0">
              <a:latin typeface="Adobe Caslon Pro Bold"/>
              <a:cs typeface="Adobe Caslon Pro Bold"/>
            </a:endParaRPr>
          </a:p>
        </p:txBody>
      </p:sp>
      <p:sp>
        <p:nvSpPr>
          <p:cNvPr id="6" name="Title 5"/>
          <p:cNvSpPr txBox="1">
            <a:spLocks/>
          </p:cNvSpPr>
          <p:nvPr/>
        </p:nvSpPr>
        <p:spPr bwMode="auto">
          <a:xfrm>
            <a:off x="838200" y="2600477"/>
            <a:ext cx="8305800" cy="9066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buNone/>
            </a:pPr>
            <a:r>
              <a:rPr lang="en-NZ" sz="1800" dirty="0" smtClean="0">
                <a:latin typeface="Adobe Caslon Pro"/>
                <a:cs typeface="Adobe Caslon Pro"/>
              </a:rPr>
              <a:t>Scale of global Action Agenda is unprecidented, part of which is captured through Nazca and the LPAA: </a:t>
            </a:r>
            <a:endParaRPr lang="en-NZ" sz="1800" dirty="0">
              <a:latin typeface="Adobe Caslon Pro"/>
              <a:cs typeface="Adobe Caslon Pro"/>
            </a:endParaRPr>
          </a:p>
        </p:txBody>
      </p:sp>
    </p:spTree>
    <p:extLst>
      <p:ext uri="{BB962C8B-B14F-4D97-AF65-F5344CB8AC3E}">
        <p14:creationId xmlns:p14="http://schemas.microsoft.com/office/powerpoint/2010/main" val="3185586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bwMode="auto">
          <a:xfrm>
            <a:off x="587390" y="372355"/>
            <a:ext cx="8305800" cy="9126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r>
              <a:rPr lang="en-NZ" sz="2000" b="1" dirty="0" smtClean="0">
                <a:solidFill>
                  <a:schemeClr val="tx1"/>
                </a:solidFill>
                <a:latin typeface="Arial Black" pitchFamily="34" charset="0"/>
                <a:cs typeface="Arial" pitchFamily="34" charset="0"/>
              </a:rPr>
              <a:t>CLIMATE CHANGE CHALLENGES &amp; THE VISION OF THE CITY OF NASSAU, BAHAMAS</a:t>
            </a:r>
            <a:endParaRPr lang="en-US" sz="2000" dirty="0">
              <a:solidFill>
                <a:schemeClr val="tx1"/>
              </a:solidFill>
            </a:endParaRPr>
          </a:p>
        </p:txBody>
      </p:sp>
      <p:sp>
        <p:nvSpPr>
          <p:cNvPr id="8" name="Title 5"/>
          <p:cNvSpPr txBox="1">
            <a:spLocks/>
          </p:cNvSpPr>
          <p:nvPr/>
        </p:nvSpPr>
        <p:spPr bwMode="auto">
          <a:xfrm>
            <a:off x="698824" y="1846863"/>
            <a:ext cx="8305800" cy="1024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buNone/>
            </a:pPr>
            <a:r>
              <a:rPr lang="en-NZ" sz="2400" dirty="0" smtClean="0">
                <a:latin typeface="Adobe Caslon Pro Bold"/>
                <a:cs typeface="Adobe Caslon Pro Bold"/>
              </a:rPr>
              <a:t>Does the Roadmap developed under Connect 2020 Agenda meet the expectations of the Bahamas </a:t>
            </a:r>
            <a:r>
              <a:rPr lang="en-NZ" sz="2400" dirty="0" smtClean="0">
                <a:solidFill>
                  <a:srgbClr val="FF0000"/>
                </a:solidFill>
                <a:latin typeface="Adobe Caslon Pro Bold"/>
                <a:cs typeface="Adobe Caslon Pro Bold"/>
              </a:rPr>
              <a:t>under Paris?</a:t>
            </a:r>
            <a:endParaRPr lang="en-NZ" sz="2400" dirty="0">
              <a:solidFill>
                <a:srgbClr val="FF0000"/>
              </a:solidFill>
              <a:latin typeface="Adobe Caslon Pro Bold"/>
              <a:cs typeface="Adobe Caslon Pro Bold"/>
            </a:endParaRPr>
          </a:p>
        </p:txBody>
      </p:sp>
      <p:sp>
        <p:nvSpPr>
          <p:cNvPr id="6" name="Title 5"/>
          <p:cNvSpPr txBox="1">
            <a:spLocks/>
          </p:cNvSpPr>
          <p:nvPr/>
        </p:nvSpPr>
        <p:spPr bwMode="auto">
          <a:xfrm>
            <a:off x="680961" y="2697237"/>
            <a:ext cx="8305800" cy="555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buNone/>
            </a:pPr>
            <a:r>
              <a:rPr lang="en-NZ" sz="2000" b="1" dirty="0" smtClean="0">
                <a:latin typeface="Adobe Caslon Pro"/>
                <a:cs typeface="Adobe Caslon Pro"/>
              </a:rPr>
              <a:t>Connect 2020 Agenda is characterized by four (4) goals:</a:t>
            </a:r>
            <a:endParaRPr lang="en-NZ" sz="2000" b="1" dirty="0">
              <a:solidFill>
                <a:srgbClr val="FF0000"/>
              </a:solidFill>
              <a:latin typeface="Adobe Caslon Pro"/>
              <a:cs typeface="Adobe Caslon Pro"/>
            </a:endParaRPr>
          </a:p>
        </p:txBody>
      </p:sp>
      <p:sp>
        <p:nvSpPr>
          <p:cNvPr id="7" name="Title 5"/>
          <p:cNvSpPr txBox="1">
            <a:spLocks/>
          </p:cNvSpPr>
          <p:nvPr/>
        </p:nvSpPr>
        <p:spPr bwMode="auto">
          <a:xfrm>
            <a:off x="838200" y="3141052"/>
            <a:ext cx="8305800" cy="1024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lgn="l"/>
            <a:r>
              <a:rPr lang="en-NZ" sz="1800" dirty="0" smtClean="0">
                <a:latin typeface="Adobe Caslon Pro Bold"/>
                <a:cs typeface="Adobe Caslon Pro Bold"/>
              </a:rPr>
              <a:t>GOAL 1:   </a:t>
            </a:r>
            <a:r>
              <a:rPr lang="en-NZ" sz="1800" dirty="0" smtClean="0">
                <a:solidFill>
                  <a:schemeClr val="accent2">
                    <a:lumMod val="75000"/>
                  </a:schemeClr>
                </a:solidFill>
                <a:latin typeface="Adobe Caslon Pro Bold"/>
                <a:cs typeface="Adobe Caslon Pro Bold"/>
              </a:rPr>
              <a:t>Growth  - enable and foster acces to and increased use of telecommunications/ICTs.  </a:t>
            </a:r>
            <a:r>
              <a:rPr lang="en-US" sz="1400" i="1" dirty="0" smtClean="0"/>
              <a:t>Increased </a:t>
            </a:r>
            <a:r>
              <a:rPr lang="en-US" sz="1400" i="1" dirty="0"/>
              <a:t>access to and use of ICTs</a:t>
            </a:r>
          </a:p>
          <a:p>
            <a:pPr algn="l">
              <a:buNone/>
            </a:pPr>
            <a:endParaRPr lang="en-NZ" sz="1800" dirty="0">
              <a:solidFill>
                <a:schemeClr val="accent2">
                  <a:lumMod val="75000"/>
                </a:schemeClr>
              </a:solidFill>
              <a:latin typeface="Adobe Caslon Pro Bold"/>
              <a:cs typeface="Adobe Caslon Pro Bold"/>
            </a:endParaRPr>
          </a:p>
        </p:txBody>
      </p:sp>
      <p:sp>
        <p:nvSpPr>
          <p:cNvPr id="9" name="Title 5"/>
          <p:cNvSpPr txBox="1">
            <a:spLocks/>
          </p:cNvSpPr>
          <p:nvPr/>
        </p:nvSpPr>
        <p:spPr bwMode="auto">
          <a:xfrm>
            <a:off x="838200" y="3810001"/>
            <a:ext cx="8305800" cy="11776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lgn="l"/>
            <a:r>
              <a:rPr lang="en-NZ" sz="1800" dirty="0" smtClean="0">
                <a:latin typeface="Adobe Caslon Pro Bold"/>
                <a:cs typeface="Adobe Caslon Pro Bold"/>
              </a:rPr>
              <a:t>GOAL 2:   </a:t>
            </a:r>
            <a:r>
              <a:rPr lang="en-NZ" sz="1800" dirty="0" smtClean="0">
                <a:solidFill>
                  <a:schemeClr val="accent1">
                    <a:lumMod val="50000"/>
                  </a:schemeClr>
                </a:solidFill>
                <a:latin typeface="Adobe Caslon Pro Bold"/>
                <a:cs typeface="Adobe Caslon Pro Bold"/>
              </a:rPr>
              <a:t>Inclusiveness </a:t>
            </a:r>
            <a:r>
              <a:rPr lang="en-US" sz="1800" dirty="0" smtClean="0">
                <a:solidFill>
                  <a:schemeClr val="accent1">
                    <a:lumMod val="50000"/>
                  </a:schemeClr>
                </a:solidFill>
                <a:latin typeface="Adobe Caslon Pro Bold"/>
                <a:cs typeface="Adobe Caslon Pro Bold"/>
              </a:rPr>
              <a:t>–</a:t>
            </a:r>
            <a:r>
              <a:rPr lang="en-NZ" sz="1800" dirty="0" smtClean="0">
                <a:solidFill>
                  <a:schemeClr val="accent1">
                    <a:lumMod val="50000"/>
                  </a:schemeClr>
                </a:solidFill>
                <a:latin typeface="Adobe Caslon Pro Bold"/>
                <a:cs typeface="Adobe Caslon Pro Bold"/>
              </a:rPr>
              <a:t> Bridge t</a:t>
            </a:r>
            <a:r>
              <a:rPr lang="en-US" sz="1800" dirty="0" smtClean="0">
                <a:solidFill>
                  <a:schemeClr val="accent1">
                    <a:lumMod val="50000"/>
                  </a:schemeClr>
                </a:solidFill>
                <a:latin typeface="Adobe Caslon Pro Bold"/>
                <a:cs typeface="Adobe Caslon Pro Bold"/>
              </a:rPr>
              <a:t>he</a:t>
            </a:r>
            <a:r>
              <a:rPr lang="en-NZ" sz="1800" dirty="0" smtClean="0">
                <a:solidFill>
                  <a:schemeClr val="accent1">
                    <a:lumMod val="50000"/>
                  </a:schemeClr>
                </a:solidFill>
                <a:latin typeface="Adobe Caslon Pro Bold"/>
                <a:cs typeface="Adobe Caslon Pro Bold"/>
              </a:rPr>
              <a:t> digitial divide and provide broadband for all.  </a:t>
            </a:r>
            <a:r>
              <a:rPr lang="en-US" sz="1400" i="1" dirty="0" smtClean="0"/>
              <a:t>Increasing </a:t>
            </a:r>
            <a:r>
              <a:rPr lang="en-US" sz="1400" i="1" dirty="0"/>
              <a:t>broadband coverage and access, and promoting ICT </a:t>
            </a:r>
            <a:r>
              <a:rPr lang="en-US" sz="1400" i="1" dirty="0" smtClean="0"/>
              <a:t>Inclusiveness. Importance </a:t>
            </a:r>
            <a:r>
              <a:rPr lang="en-US" sz="1400" i="1" dirty="0"/>
              <a:t>of equal opportunities</a:t>
            </a:r>
          </a:p>
          <a:p>
            <a:pPr algn="l">
              <a:buNone/>
            </a:pPr>
            <a:endParaRPr lang="en-NZ" sz="1400" dirty="0">
              <a:solidFill>
                <a:schemeClr val="accent1">
                  <a:lumMod val="50000"/>
                </a:schemeClr>
              </a:solidFill>
              <a:latin typeface="Adobe Caslon Pro Bold"/>
              <a:cs typeface="Adobe Caslon Pro Bold"/>
            </a:endParaRPr>
          </a:p>
        </p:txBody>
      </p:sp>
      <p:sp>
        <p:nvSpPr>
          <p:cNvPr id="10" name="Title 5"/>
          <p:cNvSpPr txBox="1">
            <a:spLocks/>
          </p:cNvSpPr>
          <p:nvPr/>
        </p:nvSpPr>
        <p:spPr bwMode="auto">
          <a:xfrm>
            <a:off x="838200" y="4523619"/>
            <a:ext cx="8305800" cy="1226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lgn="l"/>
            <a:r>
              <a:rPr lang="en-NZ" sz="1800" dirty="0" smtClean="0">
                <a:latin typeface="Adobe Caslon Pro Bold"/>
                <a:cs typeface="Adobe Caslon Pro Bold"/>
              </a:rPr>
              <a:t>GOAL 3:   </a:t>
            </a:r>
            <a:r>
              <a:rPr lang="en-NZ" sz="1800" dirty="0" smtClean="0">
                <a:solidFill>
                  <a:srgbClr val="660066"/>
                </a:solidFill>
                <a:latin typeface="Adobe Caslon Pro Bold"/>
                <a:cs typeface="Adobe Caslon Pro Bold"/>
              </a:rPr>
              <a:t>Sustainability </a:t>
            </a:r>
            <a:r>
              <a:rPr lang="en-US" sz="1800" dirty="0" smtClean="0">
                <a:solidFill>
                  <a:srgbClr val="660066"/>
                </a:solidFill>
                <a:latin typeface="Adobe Caslon Pro Bold"/>
                <a:cs typeface="Adobe Caslon Pro Bold"/>
              </a:rPr>
              <a:t>–</a:t>
            </a:r>
            <a:r>
              <a:rPr lang="en-NZ" sz="1800" dirty="0" smtClean="0">
                <a:solidFill>
                  <a:srgbClr val="660066"/>
                </a:solidFill>
                <a:latin typeface="Adobe Caslon Pro Bold"/>
                <a:cs typeface="Adobe Caslon Pro Bold"/>
              </a:rPr>
              <a:t> Manage challenges resulting from telecommunciation/ICT development. </a:t>
            </a:r>
            <a:r>
              <a:rPr lang="en-US" sz="1400" i="1" dirty="0"/>
              <a:t>Increase ICT resilience</a:t>
            </a:r>
          </a:p>
          <a:p>
            <a:pPr algn="l">
              <a:buNone/>
            </a:pPr>
            <a:endParaRPr lang="en-NZ" sz="1800" dirty="0">
              <a:solidFill>
                <a:srgbClr val="660066"/>
              </a:solidFill>
              <a:latin typeface="Adobe Caslon Pro Bold"/>
              <a:cs typeface="Adobe Caslon Pro Bold"/>
            </a:endParaRPr>
          </a:p>
        </p:txBody>
      </p:sp>
      <p:sp>
        <p:nvSpPr>
          <p:cNvPr id="11" name="Title 5"/>
          <p:cNvSpPr txBox="1">
            <a:spLocks/>
          </p:cNvSpPr>
          <p:nvPr/>
        </p:nvSpPr>
        <p:spPr bwMode="auto">
          <a:xfrm>
            <a:off x="838200" y="5346095"/>
            <a:ext cx="8305800" cy="9676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pPr algn="l"/>
            <a:r>
              <a:rPr lang="en-NZ" sz="1800" dirty="0" smtClean="0">
                <a:latin typeface="Adobe Caslon Pro Bold"/>
                <a:cs typeface="Adobe Caslon Pro Bold"/>
              </a:rPr>
              <a:t>GOAL 4:   </a:t>
            </a:r>
            <a:r>
              <a:rPr lang="en-NZ" sz="1800" dirty="0" smtClean="0">
                <a:solidFill>
                  <a:srgbClr val="B24700"/>
                </a:solidFill>
                <a:latin typeface="Adobe Caslon Pro Bold"/>
                <a:cs typeface="Adobe Caslon Pro Bold"/>
              </a:rPr>
              <a:t>Innovation and Partnership </a:t>
            </a:r>
            <a:r>
              <a:rPr lang="en-US" sz="1800" dirty="0" smtClean="0">
                <a:solidFill>
                  <a:srgbClr val="B24700"/>
                </a:solidFill>
                <a:latin typeface="Adobe Caslon Pro Bold"/>
                <a:cs typeface="Adobe Caslon Pro Bold"/>
              </a:rPr>
              <a:t>–</a:t>
            </a:r>
            <a:r>
              <a:rPr lang="en-NZ" sz="1800" dirty="0" smtClean="0">
                <a:solidFill>
                  <a:srgbClr val="B24700"/>
                </a:solidFill>
                <a:latin typeface="Adobe Caslon Pro Bold"/>
                <a:cs typeface="Adobe Caslon Pro Bold"/>
              </a:rPr>
              <a:t> Lead, improve and adapt to changing telecommunication/ICT </a:t>
            </a:r>
            <a:r>
              <a:rPr lang="en-NZ" sz="1800" dirty="0" smtClean="0">
                <a:solidFill>
                  <a:srgbClr val="CB5100"/>
                </a:solidFill>
                <a:latin typeface="Adobe Caslon Pro Bold"/>
                <a:cs typeface="Adobe Caslon Pro Bold"/>
              </a:rPr>
              <a:t>environment. </a:t>
            </a:r>
            <a:r>
              <a:rPr lang="en-US" sz="1400" i="1" dirty="0"/>
              <a:t>Environment Conducive to </a:t>
            </a:r>
            <a:r>
              <a:rPr lang="en-US" sz="1400" i="1" dirty="0" smtClean="0"/>
              <a:t>Innovation. </a:t>
            </a:r>
            <a:r>
              <a:rPr lang="en-US" sz="1400" i="1" dirty="0"/>
              <a:t>Effective Partnerships</a:t>
            </a:r>
          </a:p>
          <a:p>
            <a:pPr algn="l">
              <a:buNone/>
            </a:pPr>
            <a:r>
              <a:rPr lang="en-US" sz="1400" i="1" dirty="0" smtClean="0"/>
              <a:t> </a:t>
            </a:r>
            <a:endParaRPr lang="en-NZ" sz="1400" dirty="0">
              <a:solidFill>
                <a:srgbClr val="CB5100"/>
              </a:solidFill>
              <a:latin typeface="Adobe Caslon Pro Bold"/>
              <a:cs typeface="Adobe Caslon Pro Bold"/>
            </a:endParaRPr>
          </a:p>
        </p:txBody>
      </p:sp>
    </p:spTree>
    <p:extLst>
      <p:ext uri="{BB962C8B-B14F-4D97-AF65-F5344CB8AC3E}">
        <p14:creationId xmlns:p14="http://schemas.microsoft.com/office/powerpoint/2010/main" val="2014615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3940" y="2670813"/>
            <a:ext cx="7480169" cy="3476858"/>
          </a:xfrm>
        </p:spPr>
        <p:txBody>
          <a:bodyPr>
            <a:normAutofit/>
          </a:bodyPr>
          <a:lstStyle/>
          <a:p>
            <a:pPr marL="0" indent="0">
              <a:buNone/>
            </a:pPr>
            <a:r>
              <a:rPr lang="en-US" sz="2000" i="1" dirty="0" smtClean="0"/>
              <a:t>According to the Road Map of Connect 2020 </a:t>
            </a:r>
            <a:r>
              <a:rPr lang="en-US" sz="2000" i="1" dirty="0" smtClean="0"/>
              <a:t>– </a:t>
            </a:r>
          </a:p>
          <a:p>
            <a:pPr marL="0" indent="0">
              <a:buNone/>
            </a:pPr>
            <a:r>
              <a:rPr lang="en-US" sz="2800" b="1" i="1" dirty="0" smtClean="0"/>
              <a:t>“</a:t>
            </a:r>
            <a:r>
              <a:rPr lang="en-US" sz="2800" b="1" i="1" dirty="0" smtClean="0"/>
              <a:t>We (The Bahamas) are </a:t>
            </a:r>
            <a:r>
              <a:rPr lang="en-US" sz="2800" b="1" i="1" dirty="0"/>
              <a:t>committed to provide a specified basic level of electronic communications services to all </a:t>
            </a:r>
            <a:r>
              <a:rPr lang="en-US" sz="2800" b="1" i="1" dirty="0" smtClean="0"/>
              <a:t>populated</a:t>
            </a:r>
            <a:r>
              <a:rPr lang="en-US" sz="2800" b="1" dirty="0"/>
              <a:t> </a:t>
            </a:r>
            <a:r>
              <a:rPr lang="en-US" sz="2800" b="1" i="1" dirty="0" smtClean="0"/>
              <a:t>areas </a:t>
            </a:r>
            <a:r>
              <a:rPr lang="en-US" sz="2800" b="1" i="1" dirty="0"/>
              <a:t>at affordable prices, and free of charge to certain institutions of social and educational </a:t>
            </a:r>
            <a:r>
              <a:rPr lang="en-US" sz="2800" b="1" i="1" dirty="0" smtClean="0"/>
              <a:t>importance</a:t>
            </a:r>
            <a:r>
              <a:rPr lang="en-US" sz="2800" b="1" i="1" dirty="0" smtClean="0"/>
              <a:t>.”</a:t>
            </a:r>
            <a:endParaRPr lang="en-US" sz="2800" i="1" dirty="0" smtClean="0"/>
          </a:p>
        </p:txBody>
      </p:sp>
      <p:sp>
        <p:nvSpPr>
          <p:cNvPr id="5" name="Title 5"/>
          <p:cNvSpPr txBox="1">
            <a:spLocks/>
          </p:cNvSpPr>
          <p:nvPr/>
        </p:nvSpPr>
        <p:spPr bwMode="auto">
          <a:xfrm>
            <a:off x="587390" y="372355"/>
            <a:ext cx="8305800" cy="9126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r>
              <a:rPr lang="en-NZ" sz="2000" b="1" dirty="0" smtClean="0">
                <a:solidFill>
                  <a:schemeClr val="tx1"/>
                </a:solidFill>
                <a:latin typeface="Arial Black" pitchFamily="34" charset="0"/>
                <a:cs typeface="Arial" pitchFamily="34" charset="0"/>
              </a:rPr>
              <a:t>CLIMATE CHANGE CHALLENGES &amp; THE VISION OF THE CITY OF NASSAU, BAHAMAS</a:t>
            </a:r>
            <a:endParaRPr lang="en-US" sz="2000" dirty="0">
              <a:solidFill>
                <a:schemeClr val="tx1"/>
              </a:solidFill>
            </a:endParaRPr>
          </a:p>
        </p:txBody>
      </p:sp>
      <p:sp>
        <p:nvSpPr>
          <p:cNvPr id="2" name="Rectangle 1"/>
          <p:cNvSpPr/>
          <p:nvPr/>
        </p:nvSpPr>
        <p:spPr>
          <a:xfrm>
            <a:off x="1132319" y="2185134"/>
            <a:ext cx="7165014" cy="461665"/>
          </a:xfrm>
          <a:prstGeom prst="rect">
            <a:avLst/>
          </a:prstGeom>
        </p:spPr>
        <p:txBody>
          <a:bodyPr wrap="square">
            <a:spAutoFit/>
          </a:bodyPr>
          <a:lstStyle/>
          <a:p>
            <a:pPr>
              <a:buNone/>
            </a:pPr>
            <a:r>
              <a:rPr lang="en-NZ" dirty="0" smtClean="0">
                <a:latin typeface="Adobe Caslon Pro Bold"/>
                <a:cs typeface="Adobe Caslon Pro Bold"/>
              </a:rPr>
              <a:t>Bahamas</a:t>
            </a:r>
            <a:endParaRPr lang="en-NZ" dirty="0">
              <a:latin typeface="Adobe Caslon Pro Bold"/>
              <a:cs typeface="Adobe Caslon Pro Bold"/>
            </a:endParaRPr>
          </a:p>
        </p:txBody>
      </p:sp>
    </p:spTree>
    <p:extLst>
      <p:ext uri="{BB962C8B-B14F-4D97-AF65-F5344CB8AC3E}">
        <p14:creationId xmlns:p14="http://schemas.microsoft.com/office/powerpoint/2010/main" val="880984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3941" y="2670812"/>
            <a:ext cx="4039584" cy="3679187"/>
          </a:xfrm>
        </p:spPr>
        <p:txBody>
          <a:bodyPr>
            <a:normAutofit fontScale="92500" lnSpcReduction="10000"/>
          </a:bodyPr>
          <a:lstStyle/>
          <a:p>
            <a:pPr marL="0" indent="0">
              <a:buNone/>
            </a:pPr>
            <a:r>
              <a:rPr lang="en-US" sz="2000" b="1" i="1" dirty="0"/>
              <a:t>“A smart sustainable city is an innovative city that uses information and communication technologies (ICTs) and other means to improve quality of life, efficiency of urban operation and services, and competitiveness, while ensuring that it meets the needs of present and future generations with respect to economic, social, environmental as well as cultural aspects”.</a:t>
            </a:r>
          </a:p>
        </p:txBody>
      </p:sp>
      <p:sp>
        <p:nvSpPr>
          <p:cNvPr id="5" name="Title 5"/>
          <p:cNvSpPr txBox="1">
            <a:spLocks/>
          </p:cNvSpPr>
          <p:nvPr/>
        </p:nvSpPr>
        <p:spPr bwMode="auto">
          <a:xfrm>
            <a:off x="587390" y="372355"/>
            <a:ext cx="8305800" cy="9126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rebuchet MS" pitchFamily="34" charset="0"/>
              </a:defRPr>
            </a:lvl2pPr>
            <a:lvl3pPr algn="ctr" rtl="0" eaLnBrk="1" fontAlgn="base" hangingPunct="1">
              <a:spcBef>
                <a:spcPct val="0"/>
              </a:spcBef>
              <a:spcAft>
                <a:spcPct val="0"/>
              </a:spcAft>
              <a:defRPr sz="4400">
                <a:solidFill>
                  <a:schemeClr val="tx2"/>
                </a:solidFill>
                <a:latin typeface="Trebuchet MS" pitchFamily="34" charset="0"/>
              </a:defRPr>
            </a:lvl3pPr>
            <a:lvl4pPr algn="ctr" rtl="0" eaLnBrk="1" fontAlgn="base" hangingPunct="1">
              <a:spcBef>
                <a:spcPct val="0"/>
              </a:spcBef>
              <a:spcAft>
                <a:spcPct val="0"/>
              </a:spcAft>
              <a:defRPr sz="4400">
                <a:solidFill>
                  <a:schemeClr val="tx2"/>
                </a:solidFill>
                <a:latin typeface="Trebuchet MS" pitchFamily="34" charset="0"/>
              </a:defRPr>
            </a:lvl4pPr>
            <a:lvl5pPr algn="ctr" rtl="0" eaLnBrk="1" fontAlgn="base" hangingPunct="1">
              <a:spcBef>
                <a:spcPct val="0"/>
              </a:spcBef>
              <a:spcAft>
                <a:spcPct val="0"/>
              </a:spcAft>
              <a:defRPr sz="4400">
                <a:solidFill>
                  <a:schemeClr val="tx2"/>
                </a:solidFill>
                <a:latin typeface="Trebuchet MS" pitchFamily="34" charset="0"/>
              </a:defRPr>
            </a:lvl5pPr>
            <a:lvl6pPr marL="457200" algn="ctr" rtl="0" eaLnBrk="1" fontAlgn="base" hangingPunct="1">
              <a:spcBef>
                <a:spcPct val="0"/>
              </a:spcBef>
              <a:spcAft>
                <a:spcPct val="0"/>
              </a:spcAft>
              <a:defRPr sz="4400">
                <a:solidFill>
                  <a:schemeClr val="tx2"/>
                </a:solidFill>
                <a:latin typeface="Trebuchet MS" pitchFamily="34" charset="0"/>
              </a:defRPr>
            </a:lvl6pPr>
            <a:lvl7pPr marL="914400" algn="ctr" rtl="0" eaLnBrk="1" fontAlgn="base" hangingPunct="1">
              <a:spcBef>
                <a:spcPct val="0"/>
              </a:spcBef>
              <a:spcAft>
                <a:spcPct val="0"/>
              </a:spcAft>
              <a:defRPr sz="4400">
                <a:solidFill>
                  <a:schemeClr val="tx2"/>
                </a:solidFill>
                <a:latin typeface="Trebuchet MS" pitchFamily="34" charset="0"/>
              </a:defRPr>
            </a:lvl7pPr>
            <a:lvl8pPr marL="1371600" algn="ctr" rtl="0" eaLnBrk="1" fontAlgn="base" hangingPunct="1">
              <a:spcBef>
                <a:spcPct val="0"/>
              </a:spcBef>
              <a:spcAft>
                <a:spcPct val="0"/>
              </a:spcAft>
              <a:defRPr sz="4400">
                <a:solidFill>
                  <a:schemeClr val="tx2"/>
                </a:solidFill>
                <a:latin typeface="Trebuchet MS" pitchFamily="34" charset="0"/>
              </a:defRPr>
            </a:lvl8pPr>
            <a:lvl9pPr marL="1828800" algn="ctr" rtl="0" eaLnBrk="1" fontAlgn="base" hangingPunct="1">
              <a:spcBef>
                <a:spcPct val="0"/>
              </a:spcBef>
              <a:spcAft>
                <a:spcPct val="0"/>
              </a:spcAft>
              <a:defRPr sz="4400">
                <a:solidFill>
                  <a:schemeClr val="tx2"/>
                </a:solidFill>
                <a:latin typeface="Trebuchet MS" pitchFamily="34" charset="0"/>
              </a:defRPr>
            </a:lvl9pPr>
          </a:lstStyle>
          <a:p>
            <a:r>
              <a:rPr lang="en-NZ" sz="2000" b="1" dirty="0" smtClean="0">
                <a:solidFill>
                  <a:schemeClr val="tx1"/>
                </a:solidFill>
                <a:latin typeface="Arial Black" pitchFamily="34" charset="0"/>
                <a:cs typeface="Arial" pitchFamily="34" charset="0"/>
              </a:rPr>
              <a:t>CLIMATE CHANGE CHALLENGES &amp; THE VISION OF THE CITY OF NASSAU, BAHAMAS</a:t>
            </a:r>
            <a:endParaRPr lang="en-US" sz="2000" dirty="0">
              <a:solidFill>
                <a:schemeClr val="tx1"/>
              </a:solidFill>
            </a:endParaRPr>
          </a:p>
        </p:txBody>
      </p:sp>
      <p:sp>
        <p:nvSpPr>
          <p:cNvPr id="2" name="Rectangle 1"/>
          <p:cNvSpPr/>
          <p:nvPr/>
        </p:nvSpPr>
        <p:spPr>
          <a:xfrm>
            <a:off x="1132319" y="2039991"/>
            <a:ext cx="7165014" cy="461665"/>
          </a:xfrm>
          <a:prstGeom prst="rect">
            <a:avLst/>
          </a:prstGeom>
        </p:spPr>
        <p:txBody>
          <a:bodyPr wrap="square">
            <a:spAutoFit/>
          </a:bodyPr>
          <a:lstStyle/>
          <a:p>
            <a:pPr algn="ctr">
              <a:buNone/>
            </a:pPr>
            <a:r>
              <a:rPr lang="en-NZ" dirty="0" smtClean="0">
                <a:latin typeface="Adobe Caslon Pro Bold"/>
                <a:cs typeface="Adobe Caslon Pro Bold"/>
              </a:rPr>
              <a:t>Point of Discussion</a:t>
            </a:r>
            <a:endParaRPr lang="en-NZ" dirty="0">
              <a:latin typeface="Adobe Caslon Pro Bold"/>
              <a:cs typeface="Adobe Caslon Pro Bold"/>
            </a:endParaRPr>
          </a:p>
        </p:txBody>
      </p:sp>
      <p:pic>
        <p:nvPicPr>
          <p:cNvPr id="7" name="Picture 6" descr="bvi_government_to_assist_with_electricity_restoration_in_bahamas.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8236" y="2611122"/>
            <a:ext cx="2899097" cy="1716266"/>
          </a:xfrm>
          <a:prstGeom prst="rect">
            <a:avLst/>
          </a:prstGeom>
        </p:spPr>
      </p:pic>
      <p:pic>
        <p:nvPicPr>
          <p:cNvPr id="8" name="Picture 7" descr="Untitled.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0890" y="4402666"/>
            <a:ext cx="2896443" cy="2116667"/>
          </a:xfrm>
          <a:prstGeom prst="rect">
            <a:avLst/>
          </a:prstGeom>
        </p:spPr>
      </p:pic>
    </p:spTree>
    <p:extLst>
      <p:ext uri="{BB962C8B-B14F-4D97-AF65-F5344CB8AC3E}">
        <p14:creationId xmlns:p14="http://schemas.microsoft.com/office/powerpoint/2010/main" val="3293827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6484" name="Rectangle 4"/>
          <p:cNvSpPr>
            <a:spLocks noGrp="1" noChangeArrowheads="1"/>
          </p:cNvSpPr>
          <p:nvPr>
            <p:ph type="ctrTitle"/>
          </p:nvPr>
        </p:nvSpPr>
        <p:spPr>
          <a:xfrm>
            <a:off x="400050" y="2019300"/>
            <a:ext cx="7772400" cy="1714500"/>
          </a:xfrm>
        </p:spPr>
        <p:txBody>
          <a:bodyPr/>
          <a:lstStyle/>
          <a:p>
            <a:pPr algn="ctr" eaLnBrk="1" fontAlgn="auto" hangingPunct="1">
              <a:spcAft>
                <a:spcPts val="0"/>
              </a:spcAft>
              <a:defRPr/>
            </a:pPr>
            <a:r>
              <a:rPr lang="en-US" sz="4800" dirty="0">
                <a:solidFill>
                  <a:schemeClr val="accent2">
                    <a:lumMod val="75000"/>
                  </a:schemeClr>
                </a:solidFill>
              </a:rPr>
              <a:t>Thank You!</a:t>
            </a:r>
          </a:p>
        </p:txBody>
      </p:sp>
    </p:spTree>
    <p:extLst>
      <p:ext uri="{BB962C8B-B14F-4D97-AF65-F5344CB8AC3E}">
        <p14:creationId xmlns:p14="http://schemas.microsoft.com/office/powerpoint/2010/main" val="256497229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owerpoint template">
  <a:themeElements>
    <a:clrScheme name="Ministerial Briefing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inisterial Briefing Templat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inisterial Briefing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nisterial Briefing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nisterial Briefing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nisterial Briefing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nisterial Briefing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nisterial Briefing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nisterial Briefing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B5989F9A51A14686E61F393B261DFC" ma:contentTypeVersion="1" ma:contentTypeDescription="Create a new document." ma:contentTypeScope="" ma:versionID="11d8cf857a44f2d8e81905bfebfebe01">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2159DA3-BC9B-4181-B5A7-DD3A4910372D}"/>
</file>

<file path=customXml/itemProps2.xml><?xml version="1.0" encoding="utf-8"?>
<ds:datastoreItem xmlns:ds="http://schemas.openxmlformats.org/officeDocument/2006/customXml" ds:itemID="{E6AC28BA-0101-401F-A4FE-B0878199BCC6}"/>
</file>

<file path=customXml/itemProps3.xml><?xml version="1.0" encoding="utf-8"?>
<ds:datastoreItem xmlns:ds="http://schemas.openxmlformats.org/officeDocument/2006/customXml" ds:itemID="{31DE1D4C-F1E0-4A25-ABF3-B9138F314480}"/>
</file>

<file path=docProps/app.xml><?xml version="1.0" encoding="utf-8"?>
<Properties xmlns="http://schemas.openxmlformats.org/officeDocument/2006/extended-properties" xmlns:vt="http://schemas.openxmlformats.org/officeDocument/2006/docPropsVTypes">
  <Template>powerpoint template</Template>
  <TotalTime>386</TotalTime>
  <Words>658</Words>
  <Application>Microsoft Office PowerPoint</Application>
  <PresentationFormat>On-screen Show (4:3)</PresentationFormat>
  <Paragraphs>57</Paragraphs>
  <Slides>8</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Adobe Caslon Pro</vt:lpstr>
      <vt:lpstr>Adobe Caslon Pro Bold</vt:lpstr>
      <vt:lpstr>Arial</vt:lpstr>
      <vt:lpstr>Arial Black</vt:lpstr>
      <vt:lpstr>BlairMdITC TT-Medium</vt:lpstr>
      <vt:lpstr>Calibri</vt:lpstr>
      <vt:lpstr>Times New Roman</vt:lpstr>
      <vt:lpstr>Trebuchet MS</vt:lpstr>
      <vt:lpstr>Wingdings</vt:lpstr>
      <vt:lpstr>powerpoint template</vt:lpstr>
      <vt:lpstr>CLIMATE CHANGE CHALLENGES &amp; THE VISION OF THE CITY OF NASSAU, BAHAMAS</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Hilda Luoga</dc:creator>
  <cp:lastModifiedBy>Philip Weech</cp:lastModifiedBy>
  <cp:revision>102</cp:revision>
  <dcterms:created xsi:type="dcterms:W3CDTF">2015-05-20T12:59:29Z</dcterms:created>
  <dcterms:modified xsi:type="dcterms:W3CDTF">2015-12-16T19:31:20Z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0x010100D9B5989F9A51A14686E61F393B261DFC</vt:lpwstr>
  </property>
</Properties>
</file>